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8"/>
  </p:notesMasterIdLst>
  <p:sldIdLst>
    <p:sldId id="256" r:id="rId2"/>
    <p:sldId id="480" r:id="rId3"/>
    <p:sldId id="507" r:id="rId4"/>
    <p:sldId id="519" r:id="rId5"/>
    <p:sldId id="520" r:id="rId6"/>
    <p:sldId id="521" r:id="rId7"/>
    <p:sldId id="522" r:id="rId8"/>
    <p:sldId id="523" r:id="rId9"/>
    <p:sldId id="371" r:id="rId10"/>
    <p:sldId id="525" r:id="rId11"/>
    <p:sldId id="526" r:id="rId12"/>
    <p:sldId id="527" r:id="rId13"/>
    <p:sldId id="528" r:id="rId14"/>
    <p:sldId id="524" r:id="rId15"/>
    <p:sldId id="530" r:id="rId16"/>
    <p:sldId id="531" r:id="rId17"/>
    <p:sldId id="533" r:id="rId18"/>
    <p:sldId id="532" r:id="rId19"/>
    <p:sldId id="534" r:id="rId20"/>
    <p:sldId id="529" r:id="rId21"/>
    <p:sldId id="536" r:id="rId22"/>
    <p:sldId id="537" r:id="rId23"/>
    <p:sldId id="535" r:id="rId24"/>
    <p:sldId id="539" r:id="rId25"/>
    <p:sldId id="540" r:id="rId26"/>
    <p:sldId id="541" r:id="rId27"/>
    <p:sldId id="542" r:id="rId28"/>
    <p:sldId id="543" r:id="rId29"/>
    <p:sldId id="544" r:id="rId30"/>
    <p:sldId id="545" r:id="rId31"/>
    <p:sldId id="546" r:id="rId32"/>
    <p:sldId id="538" r:id="rId33"/>
    <p:sldId id="463" r:id="rId34"/>
    <p:sldId id="547" r:id="rId35"/>
    <p:sldId id="548" r:id="rId36"/>
    <p:sldId id="549" r:id="rId37"/>
    <p:sldId id="451" r:id="rId38"/>
    <p:sldId id="484" r:id="rId39"/>
    <p:sldId id="485" r:id="rId40"/>
    <p:sldId id="486" r:id="rId41"/>
    <p:sldId id="487" r:id="rId42"/>
    <p:sldId id="488" r:id="rId43"/>
    <p:sldId id="489" r:id="rId44"/>
    <p:sldId id="490" r:id="rId45"/>
    <p:sldId id="491" r:id="rId46"/>
    <p:sldId id="492" r:id="rId47"/>
    <p:sldId id="493" r:id="rId48"/>
    <p:sldId id="494" r:id="rId49"/>
    <p:sldId id="495" r:id="rId50"/>
    <p:sldId id="496" r:id="rId51"/>
    <p:sldId id="497" r:id="rId52"/>
    <p:sldId id="498" r:id="rId53"/>
    <p:sldId id="499" r:id="rId54"/>
    <p:sldId id="500" r:id="rId55"/>
    <p:sldId id="501" r:id="rId56"/>
    <p:sldId id="502" r:id="rId57"/>
    <p:sldId id="503" r:id="rId58"/>
    <p:sldId id="504" r:id="rId59"/>
    <p:sldId id="505" r:id="rId60"/>
    <p:sldId id="506" r:id="rId61"/>
    <p:sldId id="508" r:id="rId62"/>
    <p:sldId id="550" r:id="rId63"/>
    <p:sldId id="474" r:id="rId64"/>
    <p:sldId id="518" r:id="rId65"/>
    <p:sldId id="512" r:id="rId66"/>
    <p:sldId id="475" r:id="rId6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91" autoAdjust="0"/>
    <p:restoredTop sz="94662" autoAdjust="0"/>
  </p:normalViewPr>
  <p:slideViewPr>
    <p:cSldViewPr>
      <p:cViewPr varScale="1">
        <p:scale>
          <a:sx n="69" d="100"/>
          <a:sy n="69" d="100"/>
        </p:scale>
        <p:origin x="1470"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charts/_rels/chart1.xml.rels><?xml version="1.0" encoding="UTF-8" standalone="yes"?>
<Relationships xmlns="http://schemas.openxmlformats.org/package/2006/relationships"><Relationship Id="rId3" Type="http://schemas.openxmlformats.org/officeDocument/2006/relationships/oleObject" Target="file:///C:\Users\user\Desktop\MAMUSA%20INTERVENTION%20PROJECT\53.%20NATIONAL%20PARLIAMENT%20-%20PORTFOLIO%20ON%20LOCAL%20GOVERNMENT\POST%20AUDIT%20ACTION%20PLAN\MAMUSA%20LM%202018.2019%20Audit%20Action%20Plan%20-%20Progress%20Update%20(Summary)_26.02.2021.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3.xml.rels><?xml version="1.0" encoding="UTF-8" standalone="yes"?>
<Relationships xmlns="http://schemas.openxmlformats.org/package/2006/relationships"><Relationship Id="rId1" Type="http://schemas.openxmlformats.org/officeDocument/2006/relationships/oleObject" Target="file:///C:\Users\user\Desktop\MAMUSA%20INTERVENTION%20PROJECT\53.%20NATIONAL%20PARLIAMENT%20-%20PORTFOLIO%20ON%20LOCAL%20GOVERNMENT\POST%20AUDIT%20ACTION%20PLAN\MAMUSA%20LM%202018.2019%20Audit%20Action%20Plan%20-%20Progress%20Update%20(Summary)_26.02.2021.xlsx"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embeddings/oleObject2.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baseline="0">
                <a:solidFill>
                  <a:schemeClr val="dk1">
                    <a:lumMod val="75000"/>
                    <a:lumOff val="25000"/>
                  </a:schemeClr>
                </a:solidFill>
                <a:latin typeface="+mn-lt"/>
                <a:ea typeface="+mn-ea"/>
                <a:cs typeface="+mn-cs"/>
              </a:defRPr>
            </a:pPr>
            <a:r>
              <a:rPr lang="en-US" sz="1400"/>
              <a:t>Total Audit Findings</a:t>
            </a:r>
          </a:p>
        </c:rich>
      </c:tx>
      <c:overlay val="0"/>
      <c:spPr>
        <a:noFill/>
        <a:ln>
          <a:noFill/>
        </a:ln>
        <a:effectLst/>
      </c:spPr>
      <c:txPr>
        <a:bodyPr rot="0" spcFirstLastPara="1" vertOverflow="ellipsis" vert="horz" wrap="square" anchor="ctr" anchorCtr="1"/>
        <a:lstStyle/>
        <a:p>
          <a:pPr>
            <a:defRPr sz="14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A06A-472A-9006-43DC3C86DCA7}"/>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A06A-472A-9006-43DC3C86DCA7}"/>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A06A-472A-9006-43DC3C86DCA7}"/>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A06A-472A-9006-43DC3C86DCA7}"/>
              </c:ext>
            </c:extLst>
          </c:dPt>
          <c:dPt>
            <c:idx val="4"/>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A06A-472A-9006-43DC3C86DCA7}"/>
              </c:ext>
            </c:extLst>
          </c:dPt>
          <c:dPt>
            <c:idx val="5"/>
            <c:bubble3D val="0"/>
            <c:spPr>
              <a:solidFill>
                <a:schemeClr val="accent6"/>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B-A06A-472A-9006-43DC3C86DCA7}"/>
              </c:ext>
            </c:extLst>
          </c:dPt>
          <c:dPt>
            <c:idx val="6"/>
            <c:bubble3D val="0"/>
            <c:spPr>
              <a:solidFill>
                <a:schemeClr val="accent1">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D-A06A-472A-9006-43DC3C86DCA7}"/>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'PAAP Progress Summary'!$C$97:$C$103</c:f>
              <c:strCache>
                <c:ptCount val="7"/>
                <c:pt idx="0">
                  <c:v>Revenue Management</c:v>
                </c:pt>
                <c:pt idx="1">
                  <c:v>Procurement &amp; Contract Management</c:v>
                </c:pt>
                <c:pt idx="2">
                  <c:v>Operating Expenditure</c:v>
                </c:pt>
                <c:pt idx="3">
                  <c:v>Movable &amp; Immovable (Infrastructure Assets)</c:v>
                </c:pt>
                <c:pt idx="4">
                  <c:v>Pre-Determined Objectives</c:v>
                </c:pt>
                <c:pt idx="5">
                  <c:v>Asset Management</c:v>
                </c:pt>
                <c:pt idx="6">
                  <c:v>Other: </c:v>
                </c:pt>
              </c:strCache>
            </c:strRef>
          </c:cat>
          <c:val>
            <c:numRef>
              <c:f>'PAAP Progress Summary'!$D$97:$D$103</c:f>
              <c:numCache>
                <c:formatCode>0</c:formatCode>
                <c:ptCount val="7"/>
                <c:pt idx="0">
                  <c:v>29</c:v>
                </c:pt>
                <c:pt idx="1">
                  <c:v>16</c:v>
                </c:pt>
                <c:pt idx="2">
                  <c:v>21</c:v>
                </c:pt>
                <c:pt idx="3">
                  <c:v>15</c:v>
                </c:pt>
                <c:pt idx="4">
                  <c:v>15</c:v>
                </c:pt>
                <c:pt idx="5">
                  <c:v>18</c:v>
                </c:pt>
                <c:pt idx="6">
                  <c:v>54</c:v>
                </c:pt>
              </c:numCache>
            </c:numRef>
          </c:val>
          <c:extLst>
            <c:ext xmlns:c16="http://schemas.microsoft.com/office/drawing/2014/chart" uri="{C3380CC4-5D6E-409C-BE32-E72D297353CC}">
              <c16:uniqueId val="{0000000E-A06A-472A-9006-43DC3C86DCA7}"/>
            </c:ext>
          </c:extLst>
        </c:ser>
        <c:ser>
          <c:idx val="1"/>
          <c:order val="1"/>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0-A06A-472A-9006-43DC3C86DCA7}"/>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2-A06A-472A-9006-43DC3C86DCA7}"/>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4-A06A-472A-9006-43DC3C86DCA7}"/>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6-A06A-472A-9006-43DC3C86DCA7}"/>
              </c:ext>
            </c:extLst>
          </c:dPt>
          <c:dPt>
            <c:idx val="4"/>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8-A06A-472A-9006-43DC3C86DCA7}"/>
              </c:ext>
            </c:extLst>
          </c:dPt>
          <c:dPt>
            <c:idx val="5"/>
            <c:bubble3D val="0"/>
            <c:spPr>
              <a:solidFill>
                <a:schemeClr val="accent6"/>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A-A06A-472A-9006-43DC3C86DCA7}"/>
              </c:ext>
            </c:extLst>
          </c:dPt>
          <c:dPt>
            <c:idx val="6"/>
            <c:bubble3D val="0"/>
            <c:spPr>
              <a:solidFill>
                <a:schemeClr val="accent1">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C-A06A-472A-9006-43DC3C86DCA7}"/>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'PAAP Progress Summary'!$C$97:$C$103</c:f>
              <c:strCache>
                <c:ptCount val="7"/>
                <c:pt idx="0">
                  <c:v>Revenue Management</c:v>
                </c:pt>
                <c:pt idx="1">
                  <c:v>Procurement &amp; Contract Management</c:v>
                </c:pt>
                <c:pt idx="2">
                  <c:v>Operating Expenditure</c:v>
                </c:pt>
                <c:pt idx="3">
                  <c:v>Movable &amp; Immovable (Infrastructure Assets)</c:v>
                </c:pt>
                <c:pt idx="4">
                  <c:v>Pre-Determined Objectives</c:v>
                </c:pt>
                <c:pt idx="5">
                  <c:v>Asset Management</c:v>
                </c:pt>
                <c:pt idx="6">
                  <c:v>Other: </c:v>
                </c:pt>
              </c:strCache>
            </c:strRef>
          </c:cat>
          <c:val>
            <c:numRef>
              <c:f>'PAAP Progress Summary'!$E$97:$E$103</c:f>
              <c:numCache>
                <c:formatCode>0%</c:formatCode>
                <c:ptCount val="7"/>
                <c:pt idx="0">
                  <c:v>0.17261904761904762</c:v>
                </c:pt>
                <c:pt idx="1">
                  <c:v>9.5238095238095233E-2</c:v>
                </c:pt>
                <c:pt idx="2">
                  <c:v>0.125</c:v>
                </c:pt>
                <c:pt idx="3">
                  <c:v>8.9285714285714288E-2</c:v>
                </c:pt>
                <c:pt idx="4">
                  <c:v>8.9285714285714288E-2</c:v>
                </c:pt>
                <c:pt idx="5">
                  <c:v>0.10714285714285714</c:v>
                </c:pt>
                <c:pt idx="6">
                  <c:v>0.32142857142857145</c:v>
                </c:pt>
              </c:numCache>
            </c:numRef>
          </c:val>
          <c:extLst>
            <c:ext xmlns:c16="http://schemas.microsoft.com/office/drawing/2014/chart" uri="{C3380CC4-5D6E-409C-BE32-E72D297353CC}">
              <c16:uniqueId val="{0000001D-A06A-472A-9006-43DC3C86DCA7}"/>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900" b="1"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44"/>
    </mc:Choice>
    <mc:Fallback>
      <c:style val="44"/>
    </mc:Fallback>
  </mc:AlternateContent>
  <c:chart>
    <c:title>
      <c:tx>
        <c:rich>
          <a:bodyPr/>
          <a:lstStyle/>
          <a:p>
            <a:pPr>
              <a:defRPr>
                <a:solidFill>
                  <a:srgbClr val="FFC000"/>
                </a:solidFill>
              </a:defRPr>
            </a:pPr>
            <a:r>
              <a:rPr lang="en-ZA" sz="1600">
                <a:solidFill>
                  <a:srgbClr val="FFFF00"/>
                </a:solidFill>
              </a:rPr>
              <a:t>Status: PAAP Progress To Date</a:t>
            </a:r>
          </a:p>
        </c:rich>
      </c:tx>
      <c:layout>
        <c:manualLayout>
          <c:xMode val="edge"/>
          <c:yMode val="edge"/>
          <c:x val="0.18175678040244969"/>
          <c:y val="4.1830065359477121E-2"/>
        </c:manualLayout>
      </c:layout>
      <c:overlay val="0"/>
    </c:title>
    <c:autoTitleDeleted val="0"/>
    <c:plotArea>
      <c:layout/>
      <c:barChart>
        <c:barDir val="bar"/>
        <c:grouping val="clustered"/>
        <c:varyColors val="0"/>
        <c:ser>
          <c:idx val="0"/>
          <c:order val="0"/>
          <c:invertIfNegative val="0"/>
          <c:dPt>
            <c:idx val="0"/>
            <c:invertIfNegative val="0"/>
            <c:bubble3D val="0"/>
            <c:spPr>
              <a:solidFill>
                <a:srgbClr val="FF0000"/>
              </a:solidFill>
            </c:spPr>
            <c:extLst>
              <c:ext xmlns:c16="http://schemas.microsoft.com/office/drawing/2014/chart" uri="{C3380CC4-5D6E-409C-BE32-E72D297353CC}">
                <c16:uniqueId val="{00000001-2D61-4133-BCA8-5B3C3E827072}"/>
              </c:ext>
            </c:extLst>
          </c:dPt>
          <c:dPt>
            <c:idx val="2"/>
            <c:invertIfNegative val="0"/>
            <c:bubble3D val="0"/>
            <c:spPr>
              <a:solidFill>
                <a:srgbClr val="00B050"/>
              </a:solidFill>
            </c:spPr>
            <c:extLst>
              <c:ext xmlns:c16="http://schemas.microsoft.com/office/drawing/2014/chart" uri="{C3380CC4-5D6E-409C-BE32-E72D297353CC}">
                <c16:uniqueId val="{00000003-2D61-4133-BCA8-5B3C3E827072}"/>
              </c:ext>
            </c:extLst>
          </c:dPt>
          <c:dLbls>
            <c:spPr>
              <a:noFill/>
              <a:ln>
                <a:noFill/>
              </a:ln>
              <a:effectLst/>
            </c:sp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'PAAP Progress Summary'!$C$41:$C$44</c:f>
              <c:strCache>
                <c:ptCount val="4"/>
                <c:pt idx="0">
                  <c:v>Action Plans Not Started</c:v>
                </c:pt>
                <c:pt idx="1">
                  <c:v>Action Plans In Progress</c:v>
                </c:pt>
                <c:pt idx="2">
                  <c:v>Action Plans Completed</c:v>
                </c:pt>
                <c:pt idx="3">
                  <c:v>Total Audit Findings (Exceptions)</c:v>
                </c:pt>
              </c:strCache>
            </c:strRef>
          </c:cat>
          <c:val>
            <c:numRef>
              <c:f>'PAAP Progress Summary'!$D$41:$D$44</c:f>
              <c:numCache>
                <c:formatCode>General</c:formatCode>
                <c:ptCount val="4"/>
                <c:pt idx="0">
                  <c:v>45</c:v>
                </c:pt>
                <c:pt idx="1">
                  <c:v>40</c:v>
                </c:pt>
                <c:pt idx="2" formatCode="0">
                  <c:v>83</c:v>
                </c:pt>
                <c:pt idx="3">
                  <c:v>168</c:v>
                </c:pt>
              </c:numCache>
            </c:numRef>
          </c:val>
          <c:extLst>
            <c:ext xmlns:c16="http://schemas.microsoft.com/office/drawing/2014/chart" uri="{C3380CC4-5D6E-409C-BE32-E72D297353CC}">
              <c16:uniqueId val="{00000004-2D61-4133-BCA8-5B3C3E827072}"/>
            </c:ext>
          </c:extLst>
        </c:ser>
        <c:dLbls>
          <c:showLegendKey val="0"/>
          <c:showVal val="1"/>
          <c:showCatName val="0"/>
          <c:showSerName val="0"/>
          <c:showPercent val="0"/>
          <c:showBubbleSize val="0"/>
        </c:dLbls>
        <c:gapWidth val="75"/>
        <c:overlap val="40"/>
        <c:axId val="514389896"/>
        <c:axId val="527167520"/>
      </c:barChart>
      <c:catAx>
        <c:axId val="514389896"/>
        <c:scaling>
          <c:orientation val="minMax"/>
        </c:scaling>
        <c:delete val="0"/>
        <c:axPos val="l"/>
        <c:numFmt formatCode="General" sourceLinked="1"/>
        <c:majorTickMark val="none"/>
        <c:minorTickMark val="none"/>
        <c:tickLblPos val="nextTo"/>
        <c:crossAx val="527167520"/>
        <c:crosses val="autoZero"/>
        <c:auto val="1"/>
        <c:lblAlgn val="ctr"/>
        <c:lblOffset val="100"/>
        <c:noMultiLvlLbl val="0"/>
      </c:catAx>
      <c:valAx>
        <c:axId val="527167520"/>
        <c:scaling>
          <c:orientation val="minMax"/>
        </c:scaling>
        <c:delete val="0"/>
        <c:axPos val="b"/>
        <c:majorGridlines/>
        <c:numFmt formatCode="General" sourceLinked="1"/>
        <c:majorTickMark val="none"/>
        <c:minorTickMark val="none"/>
        <c:tickLblPos val="nextTo"/>
        <c:crossAx val="514389896"/>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42"/>
    </mc:Choice>
    <mc:Fallback>
      <c:style val="42"/>
    </mc:Fallback>
  </mc:AlternateContent>
  <c:chart>
    <c:title>
      <c:tx>
        <c:rich>
          <a:bodyPr/>
          <a:lstStyle/>
          <a:p>
            <a:pPr>
              <a:defRPr>
                <a:solidFill>
                  <a:srgbClr val="FFFF00"/>
                </a:solidFill>
              </a:defRPr>
            </a:pPr>
            <a:r>
              <a:rPr lang="en-ZA" sz="1400">
                <a:solidFill>
                  <a:srgbClr val="FFFF00"/>
                </a:solidFill>
              </a:rPr>
              <a:t>Status: Percentage (%)  Progress To Date</a:t>
            </a:r>
          </a:p>
        </c:rich>
      </c:tx>
      <c:overlay val="0"/>
    </c:title>
    <c:autoTitleDeleted val="0"/>
    <c:view3D>
      <c:rotX val="30"/>
      <c:rotY val="0"/>
      <c:rAngAx val="0"/>
    </c:view3D>
    <c:floor>
      <c:thickness val="0"/>
    </c:floor>
    <c:sideWall>
      <c:thickness val="0"/>
    </c:sideWall>
    <c:backWall>
      <c:thickness val="0"/>
    </c:backWall>
    <c:plotArea>
      <c:layout>
        <c:manualLayout>
          <c:layoutTarget val="inner"/>
          <c:xMode val="edge"/>
          <c:yMode val="edge"/>
          <c:x val="6.3493971967197041E-2"/>
          <c:y val="0.20533052801598181"/>
          <c:w val="0.55696779603794344"/>
          <c:h val="0.68159265516911605"/>
        </c:manualLayout>
      </c:layout>
      <c:pie3DChart>
        <c:varyColors val="1"/>
        <c:ser>
          <c:idx val="0"/>
          <c:order val="0"/>
          <c:explosion val="25"/>
          <c:dPt>
            <c:idx val="0"/>
            <c:bubble3D val="0"/>
            <c:spPr>
              <a:solidFill>
                <a:srgbClr val="FF0000"/>
              </a:solidFill>
            </c:spPr>
            <c:extLst>
              <c:ext xmlns:c16="http://schemas.microsoft.com/office/drawing/2014/chart" uri="{C3380CC4-5D6E-409C-BE32-E72D297353CC}">
                <c16:uniqueId val="{00000001-8D2D-4417-A5E9-1C4FA2F212E8}"/>
              </c:ext>
            </c:extLst>
          </c:dPt>
          <c:dPt>
            <c:idx val="1"/>
            <c:bubble3D val="0"/>
            <c:spPr>
              <a:solidFill>
                <a:srgbClr val="FFFF00"/>
              </a:solidFill>
            </c:spPr>
            <c:extLst>
              <c:ext xmlns:c16="http://schemas.microsoft.com/office/drawing/2014/chart" uri="{C3380CC4-5D6E-409C-BE32-E72D297353CC}">
                <c16:uniqueId val="{00000003-8D2D-4417-A5E9-1C4FA2F212E8}"/>
              </c:ext>
            </c:extLst>
          </c:dPt>
          <c:dPt>
            <c:idx val="2"/>
            <c:bubble3D val="0"/>
            <c:spPr>
              <a:solidFill>
                <a:srgbClr val="92D050"/>
              </a:solidFill>
            </c:spPr>
            <c:extLst>
              <c:ext xmlns:c16="http://schemas.microsoft.com/office/drawing/2014/chart" uri="{C3380CC4-5D6E-409C-BE32-E72D297353CC}">
                <c16:uniqueId val="{00000005-8D2D-4417-A5E9-1C4FA2F212E8}"/>
              </c:ext>
            </c:extLst>
          </c:dPt>
          <c:dLbls>
            <c:spPr>
              <a:noFill/>
              <a:ln>
                <a:noFill/>
              </a:ln>
              <a:effectLst/>
            </c:spPr>
            <c:txPr>
              <a:bodyPr/>
              <a:lstStyle/>
              <a:p>
                <a:pPr>
                  <a:defRPr b="1">
                    <a:solidFill>
                      <a:sysClr val="windowText" lastClr="000000"/>
                    </a:solidFill>
                  </a:defRPr>
                </a:pPr>
                <a:endParaRPr lang="en-US"/>
              </a:p>
            </c:txPr>
            <c:showLegendKey val="0"/>
            <c:showVal val="0"/>
            <c:showCatName val="0"/>
            <c:showSerName val="0"/>
            <c:showPercent val="1"/>
            <c:showBubbleSize val="0"/>
            <c:showLeaderLines val="1"/>
            <c:extLst>
              <c:ext xmlns:c15="http://schemas.microsoft.com/office/drawing/2012/chart" uri="{CE6537A1-D6FC-4f65-9D91-7224C49458BB}"/>
            </c:extLst>
          </c:dLbls>
          <c:cat>
            <c:strRef>
              <c:f>'PAAP Progress Summary'!$C$41:$C$43</c:f>
              <c:strCache>
                <c:ptCount val="3"/>
                <c:pt idx="0">
                  <c:v>Action Plans Not Started</c:v>
                </c:pt>
                <c:pt idx="1">
                  <c:v>Action Plans In Progress</c:v>
                </c:pt>
                <c:pt idx="2">
                  <c:v>Action Plans Completed</c:v>
                </c:pt>
              </c:strCache>
            </c:strRef>
          </c:cat>
          <c:val>
            <c:numRef>
              <c:f>'PAAP Progress Summary'!$D$41:$D$43</c:f>
              <c:numCache>
                <c:formatCode>General</c:formatCode>
                <c:ptCount val="3"/>
                <c:pt idx="0">
                  <c:v>45</c:v>
                </c:pt>
                <c:pt idx="1">
                  <c:v>40</c:v>
                </c:pt>
                <c:pt idx="2" formatCode="0">
                  <c:v>83</c:v>
                </c:pt>
              </c:numCache>
            </c:numRef>
          </c:val>
          <c:extLst>
            <c:ext xmlns:c16="http://schemas.microsoft.com/office/drawing/2014/chart" uri="{C3380CC4-5D6E-409C-BE32-E72D297353CC}">
              <c16:uniqueId val="{00000006-8D2D-4417-A5E9-1C4FA2F212E8}"/>
            </c:ext>
          </c:extLst>
        </c:ser>
        <c:ser>
          <c:idx val="1"/>
          <c:order val="1"/>
          <c:dLbls>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extLst>
          </c:dLbls>
          <c:cat>
            <c:strRef>
              <c:f>'PAAP Progress Summary'!$C$41:$C$43</c:f>
              <c:strCache>
                <c:ptCount val="3"/>
                <c:pt idx="0">
                  <c:v>Action Plans Not Started</c:v>
                </c:pt>
                <c:pt idx="1">
                  <c:v>Action Plans In Progress</c:v>
                </c:pt>
                <c:pt idx="2">
                  <c:v>Action Plans Completed</c:v>
                </c:pt>
              </c:strCache>
            </c:strRef>
          </c:cat>
          <c:val>
            <c:numRef>
              <c:f>'PAAP Progress Summary'!$E$41:$E$43</c:f>
              <c:numCache>
                <c:formatCode>0%</c:formatCode>
                <c:ptCount val="3"/>
                <c:pt idx="0">
                  <c:v>0.26785714285714285</c:v>
                </c:pt>
                <c:pt idx="1">
                  <c:v>0.23809523809523808</c:v>
                </c:pt>
                <c:pt idx="2">
                  <c:v>0.49404761904761907</c:v>
                </c:pt>
              </c:numCache>
            </c:numRef>
          </c:val>
          <c:extLst>
            <c:ext xmlns:c16="http://schemas.microsoft.com/office/drawing/2014/chart" uri="{C3380CC4-5D6E-409C-BE32-E72D297353CC}">
              <c16:uniqueId val="{00000007-8D2D-4417-A5E9-1C4FA2F212E8}"/>
            </c:ext>
          </c:extLst>
        </c:ser>
        <c:dLbls>
          <c:showLegendKey val="0"/>
          <c:showVal val="0"/>
          <c:showCatName val="0"/>
          <c:showSerName val="0"/>
          <c:showPercent val="1"/>
          <c:showBubbleSize val="0"/>
          <c:showLeaderLines val="1"/>
        </c:dLbls>
      </c:pie3DChart>
    </c:plotArea>
    <c:legend>
      <c:legendPos val="r"/>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80" b="1" i="0" u="none" strike="noStrike" kern="1200" baseline="0">
                <a:solidFill>
                  <a:schemeClr val="dk1">
                    <a:lumMod val="75000"/>
                    <a:lumOff val="25000"/>
                  </a:schemeClr>
                </a:solidFill>
                <a:latin typeface="+mn-lt"/>
                <a:ea typeface="+mn-ea"/>
                <a:cs typeface="+mn-cs"/>
              </a:defRPr>
            </a:pPr>
            <a:r>
              <a:rPr lang="en-ZA"/>
              <a:t>Basis of Disclaimer: Audit Paragraphs</a:t>
            </a:r>
          </a:p>
        </c:rich>
      </c:tx>
      <c:overlay val="0"/>
      <c:spPr>
        <a:noFill/>
        <a:ln>
          <a:noFill/>
        </a:ln>
        <a:effectLst/>
      </c:spPr>
      <c:txPr>
        <a:bodyPr rot="0" spcFirstLastPara="1" vertOverflow="ellipsis" vert="horz" wrap="square" anchor="ctr" anchorCtr="1"/>
        <a:lstStyle/>
        <a:p>
          <a:pPr>
            <a:defRPr sz="1680" b="1" i="0" u="none" strike="noStrike" kern="1200" baseline="0">
              <a:solidFill>
                <a:schemeClr val="dk1">
                  <a:lumMod val="75000"/>
                  <a:lumOff val="25000"/>
                </a:schemeClr>
              </a:solidFill>
              <a:latin typeface="+mn-lt"/>
              <a:ea typeface="+mn-ea"/>
              <a:cs typeface="+mn-cs"/>
            </a:defRPr>
          </a:pPr>
          <a:endParaRPr lang="en-US"/>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rgbClr val="FF0000"/>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CD16-4869-83A7-967CD63425F9}"/>
              </c:ext>
            </c:extLst>
          </c:dPt>
          <c:dPt>
            <c:idx val="1"/>
            <c:bubble3D val="0"/>
            <c:spPr>
              <a:solidFill>
                <a:srgbClr val="FFFF00"/>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CD16-4869-83A7-967CD63425F9}"/>
              </c:ext>
            </c:extLst>
          </c:dPt>
          <c:dPt>
            <c:idx val="2"/>
            <c:bubble3D val="0"/>
            <c:spPr>
              <a:solidFill>
                <a:srgbClr val="92D050"/>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5-CD16-4869-83A7-967CD63425F9}"/>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anchor="ctr" anchorCtr="1"/>
              <a:lstStyle/>
              <a:p>
                <a:pPr>
                  <a:defRPr sz="14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'PAAP Progress Summary'!$C$110:$C$112</c:f>
              <c:strCache>
                <c:ptCount val="3"/>
                <c:pt idx="0">
                  <c:v>Audit Paragpgraphs not Resolved</c:v>
                </c:pt>
                <c:pt idx="1">
                  <c:v>Audit Paragraphs In Progress</c:v>
                </c:pt>
                <c:pt idx="2">
                  <c:v>Audit Paragraphs Resolved</c:v>
                </c:pt>
              </c:strCache>
            </c:strRef>
          </c:cat>
          <c:val>
            <c:numRef>
              <c:f>'PAAP Progress Summary'!$D$110:$D$112</c:f>
              <c:numCache>
                <c:formatCode>General</c:formatCode>
                <c:ptCount val="3"/>
                <c:pt idx="0">
                  <c:v>8</c:v>
                </c:pt>
                <c:pt idx="1">
                  <c:v>1</c:v>
                </c:pt>
                <c:pt idx="2" formatCode="0">
                  <c:v>8</c:v>
                </c:pt>
              </c:numCache>
            </c:numRef>
          </c:val>
          <c:extLst>
            <c:ext xmlns:c16="http://schemas.microsoft.com/office/drawing/2014/chart" uri="{C3380CC4-5D6E-409C-BE32-E72D297353CC}">
              <c16:uniqueId val="{00000006-CD16-4869-83A7-967CD63425F9}"/>
            </c:ext>
          </c:extLst>
        </c:ser>
        <c:ser>
          <c:idx val="1"/>
          <c:order val="1"/>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8-CD16-4869-83A7-967CD63425F9}"/>
              </c:ext>
            </c:extLst>
          </c:dPt>
          <c:dPt>
            <c:idx val="1"/>
            <c:bubble3D val="0"/>
            <c:spPr>
              <a:solidFill>
                <a:schemeClr val="accent2"/>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A-CD16-4869-83A7-967CD63425F9}"/>
              </c:ext>
            </c:extLst>
          </c:dPt>
          <c:dPt>
            <c:idx val="2"/>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C-CD16-4869-83A7-967CD63425F9}"/>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anchor="ctr" anchorCtr="1"/>
              <a:lstStyle/>
              <a:p>
                <a:pPr>
                  <a:defRPr sz="14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'PAAP Progress Summary'!$C$110:$C$112</c:f>
              <c:strCache>
                <c:ptCount val="3"/>
                <c:pt idx="0">
                  <c:v>Audit Paragpgraphs not Resolved</c:v>
                </c:pt>
                <c:pt idx="1">
                  <c:v>Audit Paragraphs In Progress</c:v>
                </c:pt>
                <c:pt idx="2">
                  <c:v>Audit Paragraphs Resolved</c:v>
                </c:pt>
              </c:strCache>
            </c:strRef>
          </c:cat>
          <c:val>
            <c:numRef>
              <c:f>'PAAP Progress Summary'!$E$110:$E$112</c:f>
              <c:numCache>
                <c:formatCode>0%</c:formatCode>
                <c:ptCount val="3"/>
                <c:pt idx="0">
                  <c:v>0.47058823529411764</c:v>
                </c:pt>
                <c:pt idx="1">
                  <c:v>5.8823529411764705E-2</c:v>
                </c:pt>
                <c:pt idx="2">
                  <c:v>0.47058823529411764</c:v>
                </c:pt>
              </c:numCache>
            </c:numRef>
          </c:val>
          <c:extLst>
            <c:ext xmlns:c16="http://schemas.microsoft.com/office/drawing/2014/chart" uri="{C3380CC4-5D6E-409C-BE32-E72D297353CC}">
              <c16:uniqueId val="{0000000D-CD16-4869-83A7-967CD63425F9}"/>
            </c:ext>
          </c:extLst>
        </c:ser>
        <c:dLbls>
          <c:dLblPos val="ctr"/>
          <c:showLegendKey val="0"/>
          <c:showVal val="0"/>
          <c:showCatName val="0"/>
          <c:showSerName val="0"/>
          <c:showPercent val="1"/>
          <c:showBubbleSize val="0"/>
          <c:showLeaderLines val="1"/>
        </c:dLbls>
      </c:pie3D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4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sz="1400"/>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07D0FE-DF96-42A4-9D07-55B6E5A0AB61}" type="datetimeFigureOut">
              <a:rPr lang="en-US" smtClean="0"/>
              <a:t>3/1/2021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C77FEB-619A-4B7A-9532-764805D3D42F}" type="slidenum">
              <a:rPr lang="en-US" smtClean="0"/>
              <a:t>‹#›</a:t>
            </a:fld>
            <a:endParaRPr lang="en-US" dirty="0"/>
          </a:p>
        </p:txBody>
      </p:sp>
    </p:spTree>
    <p:extLst>
      <p:ext uri="{BB962C8B-B14F-4D97-AF65-F5344CB8AC3E}">
        <p14:creationId xmlns:p14="http://schemas.microsoft.com/office/powerpoint/2010/main" val="7994225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C34534-159F-4CC9-9214-FC80B7970DD7}" type="slidenum">
              <a:rPr lang="en-ZA" smtClean="0">
                <a:solidFill>
                  <a:prstClr val="black"/>
                </a:solidFill>
              </a:rPr>
              <a:pPr/>
              <a:t>2</a:t>
            </a:fld>
            <a:endParaRPr lang="en-ZA" dirty="0">
              <a:solidFill>
                <a:prstClr val="black"/>
              </a:solidFill>
            </a:endParaRPr>
          </a:p>
        </p:txBody>
      </p:sp>
    </p:spTree>
    <p:extLst>
      <p:ext uri="{BB962C8B-B14F-4D97-AF65-F5344CB8AC3E}">
        <p14:creationId xmlns:p14="http://schemas.microsoft.com/office/powerpoint/2010/main" val="1050518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C34534-159F-4CC9-9214-FC80B7970DD7}" type="slidenum">
              <a:rPr lang="en-ZA" smtClean="0">
                <a:solidFill>
                  <a:prstClr val="black"/>
                </a:solidFill>
              </a:rPr>
              <a:pPr/>
              <a:t>60</a:t>
            </a:fld>
            <a:endParaRPr lang="en-ZA" dirty="0">
              <a:solidFill>
                <a:prstClr val="black"/>
              </a:solidFill>
            </a:endParaRPr>
          </a:p>
        </p:txBody>
      </p:sp>
    </p:spTree>
    <p:extLst>
      <p:ext uri="{BB962C8B-B14F-4D97-AF65-F5344CB8AC3E}">
        <p14:creationId xmlns:p14="http://schemas.microsoft.com/office/powerpoint/2010/main" val="20560721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C34534-159F-4CC9-9214-FC80B7970DD7}" type="slidenum">
              <a:rPr lang="en-ZA" smtClean="0">
                <a:solidFill>
                  <a:prstClr val="black"/>
                </a:solidFill>
              </a:rPr>
              <a:pPr/>
              <a:t>62</a:t>
            </a:fld>
            <a:endParaRPr lang="en-ZA" dirty="0">
              <a:solidFill>
                <a:prstClr val="black"/>
              </a:solidFill>
            </a:endParaRPr>
          </a:p>
        </p:txBody>
      </p:sp>
    </p:spTree>
    <p:extLst>
      <p:ext uri="{BB962C8B-B14F-4D97-AF65-F5344CB8AC3E}">
        <p14:creationId xmlns:p14="http://schemas.microsoft.com/office/powerpoint/2010/main" val="32625041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C34534-159F-4CC9-9214-FC80B7970DD7}" type="slidenum">
              <a:rPr lang="en-ZA" smtClean="0">
                <a:solidFill>
                  <a:prstClr val="black"/>
                </a:solidFill>
              </a:rPr>
              <a:pPr/>
              <a:t>65</a:t>
            </a:fld>
            <a:endParaRPr lang="en-ZA" dirty="0">
              <a:solidFill>
                <a:prstClr val="black"/>
              </a:solidFill>
            </a:endParaRPr>
          </a:p>
        </p:txBody>
      </p:sp>
    </p:spTree>
    <p:extLst>
      <p:ext uri="{BB962C8B-B14F-4D97-AF65-F5344CB8AC3E}">
        <p14:creationId xmlns:p14="http://schemas.microsoft.com/office/powerpoint/2010/main" val="19914607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C34534-159F-4CC9-9214-FC80B7970DD7}" type="slidenum">
              <a:rPr lang="en-ZA" smtClean="0">
                <a:solidFill>
                  <a:prstClr val="black"/>
                </a:solidFill>
              </a:rPr>
              <a:pPr/>
              <a:t>4</a:t>
            </a:fld>
            <a:endParaRPr lang="en-ZA" dirty="0">
              <a:solidFill>
                <a:prstClr val="black"/>
              </a:solidFill>
            </a:endParaRPr>
          </a:p>
        </p:txBody>
      </p:sp>
    </p:spTree>
    <p:extLst>
      <p:ext uri="{BB962C8B-B14F-4D97-AF65-F5344CB8AC3E}">
        <p14:creationId xmlns:p14="http://schemas.microsoft.com/office/powerpoint/2010/main" val="28630098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C34534-159F-4CC9-9214-FC80B7970DD7}" type="slidenum">
              <a:rPr lang="en-ZA" smtClean="0">
                <a:solidFill>
                  <a:prstClr val="black"/>
                </a:solidFill>
              </a:rPr>
              <a:pPr/>
              <a:t>11</a:t>
            </a:fld>
            <a:endParaRPr lang="en-ZA" dirty="0">
              <a:solidFill>
                <a:prstClr val="black"/>
              </a:solidFill>
            </a:endParaRPr>
          </a:p>
        </p:txBody>
      </p:sp>
    </p:spTree>
    <p:extLst>
      <p:ext uri="{BB962C8B-B14F-4D97-AF65-F5344CB8AC3E}">
        <p14:creationId xmlns:p14="http://schemas.microsoft.com/office/powerpoint/2010/main" val="29118456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C34534-159F-4CC9-9214-FC80B7970DD7}" type="slidenum">
              <a:rPr lang="en-ZA" smtClean="0">
                <a:solidFill>
                  <a:prstClr val="black"/>
                </a:solidFill>
              </a:rPr>
              <a:pPr/>
              <a:t>13</a:t>
            </a:fld>
            <a:endParaRPr lang="en-ZA" dirty="0">
              <a:solidFill>
                <a:prstClr val="black"/>
              </a:solidFill>
            </a:endParaRPr>
          </a:p>
        </p:txBody>
      </p:sp>
    </p:spTree>
    <p:extLst>
      <p:ext uri="{BB962C8B-B14F-4D97-AF65-F5344CB8AC3E}">
        <p14:creationId xmlns:p14="http://schemas.microsoft.com/office/powerpoint/2010/main" val="36260923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95C77FEB-619A-4B7A-9532-764805D3D42F}" type="slidenum">
              <a:rPr lang="en-US" smtClean="0"/>
              <a:t>17</a:t>
            </a:fld>
            <a:endParaRPr lang="en-US" dirty="0"/>
          </a:p>
        </p:txBody>
      </p:sp>
    </p:spTree>
    <p:extLst>
      <p:ext uri="{BB962C8B-B14F-4D97-AF65-F5344CB8AC3E}">
        <p14:creationId xmlns:p14="http://schemas.microsoft.com/office/powerpoint/2010/main" val="31819753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C34534-159F-4CC9-9214-FC80B7970DD7}" type="slidenum">
              <a:rPr lang="en-ZA" smtClean="0">
                <a:solidFill>
                  <a:prstClr val="black"/>
                </a:solidFill>
              </a:rPr>
              <a:pPr/>
              <a:t>19</a:t>
            </a:fld>
            <a:endParaRPr lang="en-ZA" dirty="0">
              <a:solidFill>
                <a:prstClr val="black"/>
              </a:solidFill>
            </a:endParaRPr>
          </a:p>
        </p:txBody>
      </p:sp>
    </p:spTree>
    <p:extLst>
      <p:ext uri="{BB962C8B-B14F-4D97-AF65-F5344CB8AC3E}">
        <p14:creationId xmlns:p14="http://schemas.microsoft.com/office/powerpoint/2010/main" val="35993273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C34534-159F-4CC9-9214-FC80B7970DD7}" type="slidenum">
              <a:rPr lang="en-ZA" smtClean="0">
                <a:solidFill>
                  <a:prstClr val="black"/>
                </a:solidFill>
              </a:rPr>
              <a:pPr/>
              <a:t>22</a:t>
            </a:fld>
            <a:endParaRPr lang="en-ZA" dirty="0">
              <a:solidFill>
                <a:prstClr val="black"/>
              </a:solidFill>
            </a:endParaRPr>
          </a:p>
        </p:txBody>
      </p:sp>
    </p:spTree>
    <p:extLst>
      <p:ext uri="{BB962C8B-B14F-4D97-AF65-F5344CB8AC3E}">
        <p14:creationId xmlns:p14="http://schemas.microsoft.com/office/powerpoint/2010/main" val="34657643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C34534-159F-4CC9-9214-FC80B7970DD7}"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22249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5C77FEB-619A-4B7A-9532-764805D3D42F}" type="slidenum">
              <a:rPr lang="en-US" smtClean="0"/>
              <a:t>37</a:t>
            </a:fld>
            <a:endParaRPr lang="en-US" dirty="0"/>
          </a:p>
        </p:txBody>
      </p:sp>
    </p:spTree>
    <p:extLst>
      <p:ext uri="{BB962C8B-B14F-4D97-AF65-F5344CB8AC3E}">
        <p14:creationId xmlns:p14="http://schemas.microsoft.com/office/powerpoint/2010/main" val="3329415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27C0E28-A9A2-4EF1-9284-5AB0381F286D}" type="datetimeFigureOut">
              <a:rPr lang="en-US" smtClean="0"/>
              <a:t>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C7D755-1142-44E6-8B29-0147F94C953E}" type="slidenum">
              <a:rPr lang="en-US" smtClean="0"/>
              <a:t>‹#›</a:t>
            </a:fld>
            <a:endParaRPr lang="en-US" dirty="0"/>
          </a:p>
        </p:txBody>
      </p:sp>
    </p:spTree>
    <p:extLst>
      <p:ext uri="{BB962C8B-B14F-4D97-AF65-F5344CB8AC3E}">
        <p14:creationId xmlns:p14="http://schemas.microsoft.com/office/powerpoint/2010/main" val="2461634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27C0E28-A9A2-4EF1-9284-5AB0381F286D}" type="datetimeFigureOut">
              <a:rPr lang="en-US" smtClean="0"/>
              <a:t>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C7D755-1142-44E6-8B29-0147F94C953E}" type="slidenum">
              <a:rPr lang="en-US" smtClean="0"/>
              <a:t>‹#›</a:t>
            </a:fld>
            <a:endParaRPr lang="en-US" dirty="0"/>
          </a:p>
        </p:txBody>
      </p:sp>
    </p:spTree>
    <p:extLst>
      <p:ext uri="{BB962C8B-B14F-4D97-AF65-F5344CB8AC3E}">
        <p14:creationId xmlns:p14="http://schemas.microsoft.com/office/powerpoint/2010/main" val="1102055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27C0E28-A9A2-4EF1-9284-5AB0381F286D}" type="datetimeFigureOut">
              <a:rPr lang="en-US" smtClean="0"/>
              <a:t>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C7D755-1142-44E6-8B29-0147F94C953E}" type="slidenum">
              <a:rPr lang="en-US" smtClean="0"/>
              <a:t>‹#›</a:t>
            </a:fld>
            <a:endParaRPr lang="en-US" dirty="0"/>
          </a:p>
        </p:txBody>
      </p:sp>
    </p:spTree>
    <p:extLst>
      <p:ext uri="{BB962C8B-B14F-4D97-AF65-F5344CB8AC3E}">
        <p14:creationId xmlns:p14="http://schemas.microsoft.com/office/powerpoint/2010/main" val="727428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27C0E28-A9A2-4EF1-9284-5AB0381F286D}" type="datetimeFigureOut">
              <a:rPr lang="en-US" smtClean="0"/>
              <a:t>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C7D755-1142-44E6-8B29-0147F94C953E}" type="slidenum">
              <a:rPr lang="en-US" smtClean="0"/>
              <a:t>‹#›</a:t>
            </a:fld>
            <a:endParaRPr lang="en-US" dirty="0"/>
          </a:p>
        </p:txBody>
      </p:sp>
    </p:spTree>
    <p:extLst>
      <p:ext uri="{BB962C8B-B14F-4D97-AF65-F5344CB8AC3E}">
        <p14:creationId xmlns:p14="http://schemas.microsoft.com/office/powerpoint/2010/main" val="2506375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7C0E28-A9A2-4EF1-9284-5AB0381F286D}" type="datetimeFigureOut">
              <a:rPr lang="en-US" smtClean="0"/>
              <a:t>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C7D755-1142-44E6-8B29-0147F94C953E}" type="slidenum">
              <a:rPr lang="en-US" smtClean="0"/>
              <a:t>‹#›</a:t>
            </a:fld>
            <a:endParaRPr lang="en-US" dirty="0"/>
          </a:p>
        </p:txBody>
      </p:sp>
    </p:spTree>
    <p:extLst>
      <p:ext uri="{BB962C8B-B14F-4D97-AF65-F5344CB8AC3E}">
        <p14:creationId xmlns:p14="http://schemas.microsoft.com/office/powerpoint/2010/main" val="3384051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27C0E28-A9A2-4EF1-9284-5AB0381F286D}" type="datetimeFigureOut">
              <a:rPr lang="en-US" smtClean="0"/>
              <a:t>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C7D755-1142-44E6-8B29-0147F94C953E}" type="slidenum">
              <a:rPr lang="en-US" smtClean="0"/>
              <a:t>‹#›</a:t>
            </a:fld>
            <a:endParaRPr lang="en-US" dirty="0"/>
          </a:p>
        </p:txBody>
      </p:sp>
    </p:spTree>
    <p:extLst>
      <p:ext uri="{BB962C8B-B14F-4D97-AF65-F5344CB8AC3E}">
        <p14:creationId xmlns:p14="http://schemas.microsoft.com/office/powerpoint/2010/main" val="717675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27C0E28-A9A2-4EF1-9284-5AB0381F286D}" type="datetimeFigureOut">
              <a:rPr lang="en-US" smtClean="0"/>
              <a:t>3/1/2021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BC7D755-1142-44E6-8B29-0147F94C953E}" type="slidenum">
              <a:rPr lang="en-US" smtClean="0"/>
              <a:t>‹#›</a:t>
            </a:fld>
            <a:endParaRPr lang="en-US" dirty="0"/>
          </a:p>
        </p:txBody>
      </p:sp>
    </p:spTree>
    <p:extLst>
      <p:ext uri="{BB962C8B-B14F-4D97-AF65-F5344CB8AC3E}">
        <p14:creationId xmlns:p14="http://schemas.microsoft.com/office/powerpoint/2010/main" val="3390238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27C0E28-A9A2-4EF1-9284-5AB0381F286D}" type="datetimeFigureOut">
              <a:rPr lang="en-US" smtClean="0"/>
              <a:t>3/1/2021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BC7D755-1142-44E6-8B29-0147F94C953E}" type="slidenum">
              <a:rPr lang="en-US" smtClean="0"/>
              <a:t>‹#›</a:t>
            </a:fld>
            <a:endParaRPr lang="en-US" dirty="0"/>
          </a:p>
        </p:txBody>
      </p:sp>
    </p:spTree>
    <p:extLst>
      <p:ext uri="{BB962C8B-B14F-4D97-AF65-F5344CB8AC3E}">
        <p14:creationId xmlns:p14="http://schemas.microsoft.com/office/powerpoint/2010/main" val="1956068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7C0E28-A9A2-4EF1-9284-5AB0381F286D}" type="datetimeFigureOut">
              <a:rPr lang="en-US" smtClean="0"/>
              <a:t>3/1/2021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BC7D755-1142-44E6-8B29-0147F94C953E}" type="slidenum">
              <a:rPr lang="en-US" smtClean="0"/>
              <a:t>‹#›</a:t>
            </a:fld>
            <a:endParaRPr lang="en-US" dirty="0"/>
          </a:p>
        </p:txBody>
      </p:sp>
    </p:spTree>
    <p:extLst>
      <p:ext uri="{BB962C8B-B14F-4D97-AF65-F5344CB8AC3E}">
        <p14:creationId xmlns:p14="http://schemas.microsoft.com/office/powerpoint/2010/main" val="2001869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27C0E28-A9A2-4EF1-9284-5AB0381F286D}" type="datetimeFigureOut">
              <a:rPr lang="en-US" smtClean="0"/>
              <a:t>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C7D755-1142-44E6-8B29-0147F94C953E}" type="slidenum">
              <a:rPr lang="en-US" smtClean="0"/>
              <a:t>‹#›</a:t>
            </a:fld>
            <a:endParaRPr lang="en-US" dirty="0"/>
          </a:p>
        </p:txBody>
      </p:sp>
    </p:spTree>
    <p:extLst>
      <p:ext uri="{BB962C8B-B14F-4D97-AF65-F5344CB8AC3E}">
        <p14:creationId xmlns:p14="http://schemas.microsoft.com/office/powerpoint/2010/main" val="4032587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27C0E28-A9A2-4EF1-9284-5AB0381F286D}" type="datetimeFigureOut">
              <a:rPr lang="en-US" smtClean="0"/>
              <a:t>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C7D755-1142-44E6-8B29-0147F94C953E}" type="slidenum">
              <a:rPr lang="en-US" smtClean="0"/>
              <a:t>‹#›</a:t>
            </a:fld>
            <a:endParaRPr lang="en-US" dirty="0"/>
          </a:p>
        </p:txBody>
      </p:sp>
    </p:spTree>
    <p:extLst>
      <p:ext uri="{BB962C8B-B14F-4D97-AF65-F5344CB8AC3E}">
        <p14:creationId xmlns:p14="http://schemas.microsoft.com/office/powerpoint/2010/main" val="297157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7C0E28-A9A2-4EF1-9284-5AB0381F286D}" type="datetimeFigureOut">
              <a:rPr lang="en-US" smtClean="0"/>
              <a:t>3/1/2021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C7D755-1142-44E6-8B29-0147F94C953E}" type="slidenum">
              <a:rPr lang="en-US" smtClean="0"/>
              <a:t>‹#›</a:t>
            </a:fld>
            <a:endParaRPr lang="en-US" dirty="0"/>
          </a:p>
        </p:txBody>
      </p:sp>
    </p:spTree>
    <p:extLst>
      <p:ext uri="{BB962C8B-B14F-4D97-AF65-F5344CB8AC3E}">
        <p14:creationId xmlns:p14="http://schemas.microsoft.com/office/powerpoint/2010/main" val="24284789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457201"/>
            <a:ext cx="8534400" cy="1447799"/>
          </a:xfrm>
          <a:solidFill>
            <a:schemeClr val="accent3">
              <a:lumMod val="60000"/>
              <a:lumOff val="40000"/>
            </a:schemeClr>
          </a:solidFill>
        </p:spPr>
        <p:style>
          <a:lnRef idx="3">
            <a:schemeClr val="lt1"/>
          </a:lnRef>
          <a:fillRef idx="1">
            <a:schemeClr val="accent2"/>
          </a:fillRef>
          <a:effectRef idx="1">
            <a:schemeClr val="accent2"/>
          </a:effectRef>
          <a:fontRef idx="minor">
            <a:schemeClr val="lt1"/>
          </a:fontRef>
        </p:style>
        <p:txBody>
          <a:bodyPr>
            <a:normAutofit/>
          </a:bodyPr>
          <a:lstStyle/>
          <a:p>
            <a:r>
              <a:rPr lang="en-US" sz="3600" b="1" dirty="0">
                <a:solidFill>
                  <a:schemeClr val="tx1"/>
                </a:solidFill>
                <a:latin typeface="Arial" panose="020B0604020202020204" pitchFamily="34" charset="0"/>
                <a:cs typeface="Arial" panose="020B0604020202020204" pitchFamily="34" charset="0"/>
              </a:rPr>
              <a:t>Mamusa Local Municipality  </a:t>
            </a:r>
          </a:p>
        </p:txBody>
      </p:sp>
      <p:sp>
        <p:nvSpPr>
          <p:cNvPr id="3" name="Subtitle 2"/>
          <p:cNvSpPr>
            <a:spLocks noGrp="1"/>
          </p:cNvSpPr>
          <p:nvPr>
            <p:ph type="subTitle" idx="1"/>
          </p:nvPr>
        </p:nvSpPr>
        <p:spPr>
          <a:xfrm>
            <a:off x="304800" y="2286000"/>
            <a:ext cx="6553200" cy="4191000"/>
          </a:xfrm>
          <a:solidFill>
            <a:srgbClr val="92D050"/>
          </a:solidFill>
        </p:spPr>
        <p:style>
          <a:lnRef idx="3">
            <a:schemeClr val="lt1"/>
          </a:lnRef>
          <a:fillRef idx="1">
            <a:schemeClr val="accent3"/>
          </a:fillRef>
          <a:effectRef idx="1">
            <a:schemeClr val="accent3"/>
          </a:effectRef>
          <a:fontRef idx="minor">
            <a:schemeClr val="lt1"/>
          </a:fontRef>
        </p:style>
        <p:txBody>
          <a:bodyPr>
            <a:normAutofit fontScale="92500" lnSpcReduction="20000"/>
          </a:bodyPr>
          <a:lstStyle/>
          <a:p>
            <a:endParaRPr lang="en-US" dirty="0">
              <a:latin typeface="Arial" panose="020B0604020202020204" pitchFamily="34" charset="0"/>
              <a:cs typeface="Arial" panose="020B0604020202020204" pitchFamily="34" charset="0"/>
            </a:endParaRPr>
          </a:p>
          <a:p>
            <a:r>
              <a:rPr lang="en-US" b="1" dirty="0">
                <a:solidFill>
                  <a:schemeClr val="tx1"/>
                </a:solidFill>
                <a:latin typeface="Arial" panose="020B0604020202020204" pitchFamily="34" charset="0"/>
                <a:cs typeface="Arial" panose="020B0604020202020204" pitchFamily="34" charset="0"/>
              </a:rPr>
              <a:t>Virtual Engagement with National Parliament’s PC on </a:t>
            </a:r>
            <a:br>
              <a:rPr lang="en-US" b="1" dirty="0">
                <a:solidFill>
                  <a:schemeClr val="tx1"/>
                </a:solidFill>
                <a:latin typeface="Arial" panose="020B0604020202020204" pitchFamily="34" charset="0"/>
                <a:cs typeface="Arial" panose="020B0604020202020204" pitchFamily="34" charset="0"/>
              </a:rPr>
            </a:br>
            <a:r>
              <a:rPr lang="en-US" b="1" dirty="0">
                <a:solidFill>
                  <a:schemeClr val="tx1"/>
                </a:solidFill>
                <a:latin typeface="Arial" panose="020B0604020202020204" pitchFamily="34" charset="0"/>
                <a:cs typeface="Arial" panose="020B0604020202020204" pitchFamily="34" charset="0"/>
              </a:rPr>
              <a:t>Cooperative Governance &amp;  Traditional Affairs (CoGTA)</a:t>
            </a:r>
          </a:p>
          <a:p>
            <a:endParaRPr lang="en-US" dirty="0">
              <a:solidFill>
                <a:schemeClr val="tx1"/>
              </a:solidFill>
              <a:latin typeface="Arial" panose="020B0604020202020204" pitchFamily="34" charset="0"/>
              <a:cs typeface="Arial" panose="020B0604020202020204" pitchFamily="34" charset="0"/>
            </a:endParaRPr>
          </a:p>
          <a:p>
            <a:r>
              <a:rPr lang="en-US" dirty="0">
                <a:solidFill>
                  <a:schemeClr val="tx1"/>
                </a:solidFill>
                <a:latin typeface="Arial" panose="020B0604020202020204" pitchFamily="34" charset="0"/>
                <a:cs typeface="Arial" panose="020B0604020202020204" pitchFamily="34" charset="0"/>
              </a:rPr>
              <a:t>____________________________</a:t>
            </a:r>
          </a:p>
          <a:p>
            <a:endParaRPr lang="en-US" b="1" dirty="0">
              <a:solidFill>
                <a:schemeClr val="tx1"/>
              </a:solidFill>
              <a:latin typeface="Arial" panose="020B0604020202020204" pitchFamily="34" charset="0"/>
              <a:cs typeface="Arial" panose="020B0604020202020204" pitchFamily="34" charset="0"/>
            </a:endParaRPr>
          </a:p>
          <a:p>
            <a:r>
              <a:rPr lang="en-US" b="1" dirty="0">
                <a:solidFill>
                  <a:schemeClr val="tx1"/>
                </a:solidFill>
                <a:latin typeface="Arial" panose="020B0604020202020204" pitchFamily="34" charset="0"/>
                <a:cs typeface="Arial" panose="020B0604020202020204" pitchFamily="34" charset="0"/>
              </a:rPr>
              <a:t>02 March 2021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86600" y="2667000"/>
            <a:ext cx="2057400" cy="2667000"/>
          </a:xfrm>
          <a:prstGeom prst="rect">
            <a:avLst/>
          </a:prstGeom>
        </p:spPr>
      </p:pic>
    </p:spTree>
    <p:extLst>
      <p:ext uri="{BB962C8B-B14F-4D97-AF65-F5344CB8AC3E}">
        <p14:creationId xmlns:p14="http://schemas.microsoft.com/office/powerpoint/2010/main" val="33428253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678268"/>
            <a:ext cx="8458200" cy="5441950"/>
          </a:xfrm>
        </p:spPr>
        <p:txBody>
          <a:bodyPr>
            <a:noAutofit/>
          </a:bodyPr>
          <a:lstStyle/>
          <a:p>
            <a:pPr marL="0" indent="0">
              <a:lnSpc>
                <a:spcPct val="107000"/>
              </a:lnSpc>
              <a:spcAft>
                <a:spcPts val="800"/>
              </a:spcAft>
              <a:buNone/>
            </a:pPr>
            <a:r>
              <a:rPr lang="en-US" sz="1600" b="1" dirty="0">
                <a:effectLst/>
                <a:latin typeface="Arial" panose="020B0604020202020204" pitchFamily="34" charset="0"/>
                <a:ea typeface="Calibri" panose="020F0502020204030204" pitchFamily="34" charset="0"/>
                <a:cs typeface="Times New Roman" panose="02020603050405020304" pitchFamily="18" charset="0"/>
              </a:rPr>
              <a:t>Audit Paragraphs: Details of Progress to Date</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ZA" sz="1800" b="1" dirty="0">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ZA" sz="1800" dirty="0">
              <a:latin typeface="Arial" panose="020B0604020202020204" pitchFamily="34" charset="0"/>
              <a:cs typeface="Arial" panose="020B0604020202020204" pitchFamily="34" charset="0"/>
            </a:endParaRPr>
          </a:p>
          <a:p>
            <a:pPr marL="285750" lvl="0" indent="-285750" algn="just" eaLnBrk="0" fontAlgn="base" hangingPunct="0">
              <a:spcBef>
                <a:spcPts val="600"/>
              </a:spcBef>
              <a:spcAft>
                <a:spcPts val="600"/>
              </a:spcAft>
              <a:buSzPct val="100000"/>
              <a:buFont typeface="Courier New" panose="02070309020205020404" pitchFamily="49" charset="0"/>
              <a:buChar char="o"/>
            </a:pPr>
            <a:endParaRPr lang="en-ZA" sz="1800" dirty="0">
              <a:solidFill>
                <a:srgbClr val="000000"/>
              </a:solidFill>
              <a:latin typeface="Arial" panose="020B060402020202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1D74632-5AF5-49E1-8345-0D25A626A076}" type="slidenum">
              <a:rPr lang="en-ZA">
                <a:solidFill>
                  <a:prstClr val="black">
                    <a:tint val="75000"/>
                  </a:prstClr>
                </a:solidFill>
                <a:latin typeface="Arial" panose="020B0604020202020204" pitchFamily="34" charset="0"/>
                <a:cs typeface="Arial" panose="020B0604020202020204" pitchFamily="34" charset="0"/>
              </a:rPr>
              <a:pPr/>
              <a:t>10</a:t>
            </a:fld>
            <a:endParaRPr lang="en-ZA" dirty="0">
              <a:solidFill>
                <a:prstClr val="black">
                  <a:tint val="75000"/>
                </a:prstClr>
              </a:solidFill>
              <a:latin typeface="Arial" panose="020B0604020202020204" pitchFamily="34" charset="0"/>
              <a:cs typeface="Arial" panose="020B0604020202020204" pitchFamily="34" charset="0"/>
            </a:endParaRPr>
          </a:p>
        </p:txBody>
      </p:sp>
      <p:sp>
        <p:nvSpPr>
          <p:cNvPr id="5" name="Rectangle 4"/>
          <p:cNvSpPr/>
          <p:nvPr/>
        </p:nvSpPr>
        <p:spPr>
          <a:xfrm>
            <a:off x="457200" y="122875"/>
            <a:ext cx="7571184" cy="338554"/>
          </a:xfrm>
          <a:prstGeom prst="rect">
            <a:avLst/>
          </a:prstGeom>
        </p:spPr>
        <p:txBody>
          <a:bodyPr wrap="square">
            <a:spAutoFit/>
          </a:bodyPr>
          <a:lstStyle/>
          <a:p>
            <a:pPr marL="514350" lvl="0" indent="-514350" eaLnBrk="0" fontAlgn="base" hangingPunct="0">
              <a:spcBef>
                <a:spcPct val="0"/>
              </a:spcBef>
              <a:spcAft>
                <a:spcPct val="0"/>
              </a:spcAft>
              <a:buFont typeface="+mj-lt"/>
              <a:buAutoNum type="arabicPeriod"/>
            </a:pPr>
            <a:r>
              <a:rPr lang="en-ZA" sz="1600" b="1" dirty="0">
                <a:solidFill>
                  <a:srgbClr val="000000"/>
                </a:solidFill>
                <a:latin typeface="Arial" panose="020B0604020202020204" pitchFamily="34" charset="0"/>
                <a:ea typeface="ＭＳ Ｐゴシック" pitchFamily="1" charset="-128"/>
                <a:cs typeface="Arial" panose="020B0604020202020204" pitchFamily="34" charset="0"/>
              </a:rPr>
              <a:t>2018/19 POST AUDIT ACTION PLAN</a:t>
            </a:r>
            <a:endParaRPr lang="en-US" sz="1200" b="1" dirty="0">
              <a:solidFill>
                <a:srgbClr val="000000"/>
              </a:solidFill>
              <a:latin typeface="Arial" panose="020B0604020202020204" pitchFamily="34" charset="0"/>
              <a:ea typeface="ＭＳ Ｐゴシック" pitchFamily="1" charset="-128"/>
              <a:cs typeface="Arial" panose="020B0604020202020204" pitchFamily="34" charset="0"/>
            </a:endParaRPr>
          </a:p>
        </p:txBody>
      </p:sp>
      <p:graphicFrame>
        <p:nvGraphicFramePr>
          <p:cNvPr id="6" name="Table 5">
            <a:extLst>
              <a:ext uri="{FF2B5EF4-FFF2-40B4-BE49-F238E27FC236}">
                <a16:creationId xmlns:a16="http://schemas.microsoft.com/office/drawing/2014/main" id="{259DA108-F122-4B90-9CB0-47DAE759752E}"/>
              </a:ext>
            </a:extLst>
          </p:cNvPr>
          <p:cNvGraphicFramePr>
            <a:graphicFrameLocks noGrp="1"/>
          </p:cNvGraphicFramePr>
          <p:nvPr>
            <p:extLst>
              <p:ext uri="{D42A27DB-BD31-4B8C-83A1-F6EECF244321}">
                <p14:modId xmlns:p14="http://schemas.microsoft.com/office/powerpoint/2010/main" val="454462796"/>
              </p:ext>
            </p:extLst>
          </p:nvPr>
        </p:nvGraphicFramePr>
        <p:xfrm>
          <a:off x="304800" y="1279917"/>
          <a:ext cx="8229601" cy="4958367"/>
        </p:xfrm>
        <a:graphic>
          <a:graphicData uri="http://schemas.openxmlformats.org/drawingml/2006/table">
            <a:tbl>
              <a:tblPr firstRow="1" firstCol="1" bandRow="1"/>
              <a:tblGrid>
                <a:gridCol w="1005029">
                  <a:extLst>
                    <a:ext uri="{9D8B030D-6E8A-4147-A177-3AD203B41FA5}">
                      <a16:colId xmlns:a16="http://schemas.microsoft.com/office/drawing/2014/main" val="1803829227"/>
                    </a:ext>
                  </a:extLst>
                </a:gridCol>
                <a:gridCol w="2197302">
                  <a:extLst>
                    <a:ext uri="{9D8B030D-6E8A-4147-A177-3AD203B41FA5}">
                      <a16:colId xmlns:a16="http://schemas.microsoft.com/office/drawing/2014/main" val="3449554274"/>
                    </a:ext>
                  </a:extLst>
                </a:gridCol>
                <a:gridCol w="2513635">
                  <a:extLst>
                    <a:ext uri="{9D8B030D-6E8A-4147-A177-3AD203B41FA5}">
                      <a16:colId xmlns:a16="http://schemas.microsoft.com/office/drawing/2014/main" val="310881021"/>
                    </a:ext>
                  </a:extLst>
                </a:gridCol>
                <a:gridCol w="2513635">
                  <a:extLst>
                    <a:ext uri="{9D8B030D-6E8A-4147-A177-3AD203B41FA5}">
                      <a16:colId xmlns:a16="http://schemas.microsoft.com/office/drawing/2014/main" val="3389803414"/>
                    </a:ext>
                  </a:extLst>
                </a:gridCol>
              </a:tblGrid>
              <a:tr h="47507">
                <a:tc rowSpan="2">
                  <a:txBody>
                    <a:bodyPr/>
                    <a:lstStyle/>
                    <a:p>
                      <a:pPr marL="457200" algn="ctr">
                        <a:lnSpc>
                          <a:spcPct val="100000"/>
                        </a:lnSpc>
                        <a:spcBef>
                          <a:spcPts val="0"/>
                        </a:spcBef>
                        <a:spcAft>
                          <a:spcPts val="0"/>
                        </a:spcAft>
                        <a:tabLst>
                          <a:tab pos="2047875" algn="l"/>
                        </a:tabLst>
                      </a:pPr>
                      <a:r>
                        <a:rPr lang="en-US" sz="1400" b="1" dirty="0">
                          <a:effectLst/>
                          <a:latin typeface="Calibri" panose="020F0502020204030204" pitchFamily="34" charset="0"/>
                          <a:ea typeface="Calibri" panose="020F0502020204030204" pitchFamily="34" charset="0"/>
                          <a:cs typeface="Calibri" panose="020F0502020204030204" pitchFamily="34" charset="0"/>
                        </a:rPr>
                        <a:t>No.</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rowSpan="2">
                  <a:txBody>
                    <a:bodyPr/>
                    <a:lstStyle/>
                    <a:p>
                      <a:pPr marL="457200" algn="ctr">
                        <a:lnSpc>
                          <a:spcPct val="100000"/>
                        </a:lnSpc>
                        <a:spcBef>
                          <a:spcPts val="0"/>
                        </a:spcBef>
                        <a:spcAft>
                          <a:spcPts val="0"/>
                        </a:spcAft>
                        <a:tabLst>
                          <a:tab pos="2047875" algn="l"/>
                        </a:tabLst>
                      </a:pPr>
                      <a:r>
                        <a:rPr lang="en-US" sz="1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Audit Paragraph: AFS Component</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2">
                  <a:txBody>
                    <a:bodyPr/>
                    <a:lstStyle/>
                    <a:p>
                      <a:pPr marL="457200" algn="ctr">
                        <a:lnSpc>
                          <a:spcPct val="107000"/>
                        </a:lnSpc>
                        <a:spcAft>
                          <a:spcPts val="800"/>
                        </a:spcAft>
                        <a:tabLst>
                          <a:tab pos="2047875" algn="l"/>
                        </a:tabLst>
                      </a:pPr>
                      <a:r>
                        <a:rPr lang="en-US" sz="1200" b="1">
                          <a:solidFill>
                            <a:srgbClr val="000000"/>
                          </a:solidFill>
                          <a:effectLst/>
                          <a:latin typeface="Calibri" panose="020F0502020204030204" pitchFamily="34" charset="0"/>
                          <a:ea typeface="Calibri" panose="020F0502020204030204" pitchFamily="34" charset="0"/>
                          <a:cs typeface="Calibri" panose="020F0502020204030204" pitchFamily="34" charset="0"/>
                        </a:rPr>
                        <a:t>Progress </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ZA"/>
                    </a:p>
                  </a:txBody>
                  <a:tcPr/>
                </a:tc>
                <a:extLst>
                  <a:ext uri="{0D108BD9-81ED-4DB2-BD59-A6C34878D82A}">
                    <a16:rowId xmlns:a16="http://schemas.microsoft.com/office/drawing/2014/main" val="1095606164"/>
                  </a:ext>
                </a:extLst>
              </a:tr>
              <a:tr h="277229">
                <a:tc vMerge="1">
                  <a:txBody>
                    <a:bodyPr/>
                    <a:lstStyle/>
                    <a:p>
                      <a:endParaRPr lang="en-ZA"/>
                    </a:p>
                  </a:txBody>
                  <a:tcPr/>
                </a:tc>
                <a:tc vMerge="1">
                  <a:txBody>
                    <a:bodyPr/>
                    <a:lstStyle/>
                    <a:p>
                      <a:endParaRPr lang="en-ZA"/>
                    </a:p>
                  </a:txBody>
                  <a:tcPr/>
                </a:tc>
                <a:tc>
                  <a:txBody>
                    <a:bodyPr/>
                    <a:lstStyle/>
                    <a:p>
                      <a:pPr marL="457200" algn="ctr">
                        <a:lnSpc>
                          <a:spcPct val="100000"/>
                        </a:lnSpc>
                        <a:spcBef>
                          <a:spcPts val="0"/>
                        </a:spcBef>
                        <a:spcAft>
                          <a:spcPts val="0"/>
                        </a:spcAft>
                        <a:tabLst>
                          <a:tab pos="2047875" algn="l"/>
                        </a:tabLst>
                      </a:pPr>
                      <a:r>
                        <a:rPr lang="en-US" sz="1400" b="1">
                          <a:solidFill>
                            <a:srgbClr val="000000"/>
                          </a:solidFill>
                          <a:effectLst/>
                          <a:latin typeface="Calibri" panose="020F0502020204030204" pitchFamily="34" charset="0"/>
                          <a:ea typeface="Calibri" panose="020F0502020204030204" pitchFamily="34" charset="0"/>
                          <a:cs typeface="Calibri" panose="020F0502020204030204" pitchFamily="34" charset="0"/>
                        </a:rPr>
                        <a:t>Update</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457200">
                        <a:lnSpc>
                          <a:spcPct val="100000"/>
                        </a:lnSpc>
                        <a:spcBef>
                          <a:spcPts val="0"/>
                        </a:spcBef>
                        <a:spcAft>
                          <a:spcPts val="0"/>
                        </a:spcAft>
                        <a:tabLst>
                          <a:tab pos="2047875" algn="l"/>
                        </a:tabLst>
                      </a:pPr>
                      <a:r>
                        <a:rPr lang="en-US" sz="1400" b="1">
                          <a:solidFill>
                            <a:srgbClr val="000000"/>
                          </a:solidFill>
                          <a:effectLst/>
                          <a:latin typeface="Calibri" panose="020F0502020204030204" pitchFamily="34" charset="0"/>
                          <a:ea typeface="Calibri" panose="020F0502020204030204" pitchFamily="34" charset="0"/>
                          <a:cs typeface="Calibri" panose="020F0502020204030204" pitchFamily="34" charset="0"/>
                        </a:rPr>
                        <a:t>Comment</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984954153"/>
                  </a:ext>
                </a:extLst>
              </a:tr>
              <a:tr h="315702">
                <a:tc>
                  <a:txBody>
                    <a:bodyPr/>
                    <a:lstStyle/>
                    <a:p>
                      <a:pPr marL="457200" algn="ctr">
                        <a:lnSpc>
                          <a:spcPct val="107000"/>
                        </a:lnSpc>
                        <a:spcAft>
                          <a:spcPts val="800"/>
                        </a:spcAft>
                        <a:tabLst>
                          <a:tab pos="2047875" algn="l"/>
                        </a:tabLst>
                      </a:pPr>
                      <a:r>
                        <a:rPr lang="en-US" sz="1400" b="1">
                          <a:effectLst/>
                          <a:latin typeface="Calibri" panose="020F0502020204030204" pitchFamily="34" charset="0"/>
                          <a:ea typeface="Calibri" panose="020F0502020204030204" pitchFamily="34" charset="0"/>
                          <a:cs typeface="Calibri" panose="020F0502020204030204" pitchFamily="34" charset="0"/>
                        </a:rPr>
                        <a:t>9</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Bef>
                          <a:spcPts val="200"/>
                        </a:spcBef>
                      </a:pPr>
                      <a:r>
                        <a:rPr lang="en-US" sz="1400" b="1" i="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Revenue from exchange transactions</a:t>
                      </a:r>
                      <a:endParaRPr lang="en-ZA" sz="1400" b="1" i="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07000"/>
                        </a:lnSpc>
                        <a:tabLst>
                          <a:tab pos="2047875" algn="l"/>
                        </a:tabLst>
                      </a:pPr>
                      <a:r>
                        <a:rPr lang="en-U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Not Resolved</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457200">
                        <a:lnSpc>
                          <a:spcPct val="107000"/>
                        </a:lnSpc>
                        <a:spcAft>
                          <a:spcPts val="800"/>
                        </a:spcAft>
                        <a:tabLst>
                          <a:tab pos="2047875" algn="l"/>
                        </a:tabLst>
                      </a:pPr>
                      <a:r>
                        <a:rPr lang="en-US" sz="1400" dirty="0">
                          <a:effectLst/>
                          <a:latin typeface="Calibri" panose="020F0502020204030204" pitchFamily="34" charset="0"/>
                          <a:ea typeface="Calibri" panose="020F0502020204030204" pitchFamily="34" charset="0"/>
                          <a:cs typeface="Calibri" panose="020F0502020204030204" pitchFamily="34" charset="0"/>
                        </a:rPr>
                        <a:t>Relates to records &amp; Water Services (non-existence of SLA with Dr. RSM District Municipality)</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5959636"/>
                  </a:ext>
                </a:extLst>
              </a:tr>
              <a:tr h="154268">
                <a:tc>
                  <a:txBody>
                    <a:bodyPr/>
                    <a:lstStyle/>
                    <a:p>
                      <a:pPr marL="457200" algn="ctr">
                        <a:lnSpc>
                          <a:spcPct val="107000"/>
                        </a:lnSpc>
                        <a:spcAft>
                          <a:spcPts val="800"/>
                        </a:spcAft>
                        <a:tabLst>
                          <a:tab pos="2047875" algn="l"/>
                        </a:tabLst>
                      </a:pPr>
                      <a:r>
                        <a:rPr lang="en-US" sz="1400" b="1">
                          <a:effectLst/>
                          <a:latin typeface="Calibri" panose="020F0502020204030204" pitchFamily="34" charset="0"/>
                          <a:ea typeface="Calibri" panose="020F0502020204030204" pitchFamily="34" charset="0"/>
                          <a:cs typeface="Calibri" panose="020F0502020204030204" pitchFamily="34" charset="0"/>
                        </a:rPr>
                        <a:t>10</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Bef>
                          <a:spcPts val="200"/>
                        </a:spcBef>
                      </a:pPr>
                      <a:r>
                        <a:rPr lang="en-US" sz="1400" b="1" i="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Revenue from non-exchange transactions</a:t>
                      </a:r>
                      <a:endParaRPr lang="en-ZA" sz="1400" b="1" i="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07000"/>
                        </a:lnSpc>
                        <a:tabLst>
                          <a:tab pos="2047875" algn="l"/>
                        </a:tabLst>
                      </a:pPr>
                      <a:r>
                        <a:rPr lang="en-US" sz="1400">
                          <a:solidFill>
                            <a:srgbClr val="000000"/>
                          </a:solidFill>
                          <a:effectLst/>
                          <a:latin typeface="Calibri" panose="020F0502020204030204" pitchFamily="34" charset="0"/>
                          <a:ea typeface="Calibri" panose="020F0502020204030204" pitchFamily="34" charset="0"/>
                          <a:cs typeface="Calibri" panose="020F0502020204030204" pitchFamily="34" charset="0"/>
                        </a:rPr>
                        <a:t>Resoled</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457200">
                        <a:lnSpc>
                          <a:spcPct val="107000"/>
                        </a:lnSpc>
                        <a:spcAft>
                          <a:spcPts val="800"/>
                        </a:spcAft>
                        <a:tabLst>
                          <a:tab pos="2047875" algn="l"/>
                        </a:tabLst>
                      </a:pPr>
                      <a:r>
                        <a:rPr lang="en-US" sz="1400" dirty="0">
                          <a:effectLst/>
                          <a:latin typeface="Calibri" panose="020F0502020204030204" pitchFamily="34" charset="0"/>
                          <a:ea typeface="Calibri" panose="020F0502020204030204" pitchFamily="34" charset="0"/>
                          <a:cs typeface="Calibri" panose="020F0502020204030204" pitchFamily="34" charset="0"/>
                        </a:rPr>
                        <a:t>Resoled</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78825951"/>
                  </a:ext>
                </a:extLst>
              </a:tr>
              <a:tr h="497274">
                <a:tc>
                  <a:txBody>
                    <a:bodyPr/>
                    <a:lstStyle/>
                    <a:p>
                      <a:pPr marL="457200" algn="ctr">
                        <a:lnSpc>
                          <a:spcPct val="107000"/>
                        </a:lnSpc>
                        <a:spcAft>
                          <a:spcPts val="800"/>
                        </a:spcAft>
                        <a:tabLst>
                          <a:tab pos="2047875" algn="l"/>
                        </a:tabLst>
                      </a:pPr>
                      <a:r>
                        <a:rPr lang="en-US" sz="1400" b="1">
                          <a:effectLst/>
                          <a:latin typeface="Calibri" panose="020F0502020204030204" pitchFamily="34" charset="0"/>
                          <a:ea typeface="Calibri" panose="020F0502020204030204" pitchFamily="34" charset="0"/>
                          <a:cs typeface="Calibri" panose="020F0502020204030204" pitchFamily="34" charset="0"/>
                        </a:rPr>
                        <a:t>11</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Bef>
                          <a:spcPts val="200"/>
                        </a:spcBef>
                      </a:pPr>
                      <a:r>
                        <a:rPr lang="en-US" sz="1400" b="1" i="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Expenditure</a:t>
                      </a:r>
                      <a:endParaRPr lang="en-ZA" sz="1400" b="1" i="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07000"/>
                        </a:lnSpc>
                        <a:tabLst>
                          <a:tab pos="2047875" algn="l"/>
                        </a:tabLst>
                      </a:pPr>
                      <a:r>
                        <a:rPr lang="en-US" sz="1400">
                          <a:solidFill>
                            <a:srgbClr val="000000"/>
                          </a:solidFill>
                          <a:effectLst/>
                          <a:latin typeface="Calibri" panose="020F0502020204030204" pitchFamily="34" charset="0"/>
                          <a:ea typeface="Calibri" panose="020F0502020204030204" pitchFamily="34" charset="0"/>
                          <a:cs typeface="Calibri" panose="020F0502020204030204" pitchFamily="34" charset="0"/>
                        </a:rPr>
                        <a:t>Not Resolved</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457200">
                        <a:lnSpc>
                          <a:spcPct val="107000"/>
                        </a:lnSpc>
                        <a:spcAft>
                          <a:spcPts val="800"/>
                        </a:spcAft>
                        <a:tabLst>
                          <a:tab pos="2047875" algn="l"/>
                        </a:tabLst>
                      </a:pPr>
                      <a:r>
                        <a:rPr lang="en-US" sz="1400" dirty="0">
                          <a:effectLst/>
                          <a:latin typeface="Calibri" panose="020F0502020204030204" pitchFamily="34" charset="0"/>
                          <a:ea typeface="Calibri" panose="020F0502020204030204" pitchFamily="34" charset="0"/>
                          <a:cs typeface="Calibri" panose="020F0502020204030204" pitchFamily="34" charset="0"/>
                        </a:rPr>
                        <a:t>SCM non-compliances and records management</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51375498"/>
                  </a:ext>
                </a:extLst>
              </a:tr>
              <a:tr h="315702">
                <a:tc>
                  <a:txBody>
                    <a:bodyPr/>
                    <a:lstStyle/>
                    <a:p>
                      <a:pPr marL="457200" algn="ctr">
                        <a:lnSpc>
                          <a:spcPct val="107000"/>
                        </a:lnSpc>
                        <a:spcAft>
                          <a:spcPts val="800"/>
                        </a:spcAft>
                        <a:tabLst>
                          <a:tab pos="2047875" algn="l"/>
                        </a:tabLst>
                      </a:pPr>
                      <a:r>
                        <a:rPr lang="en-US" sz="1400" b="1">
                          <a:effectLst/>
                          <a:latin typeface="Calibri" panose="020F0502020204030204" pitchFamily="34" charset="0"/>
                          <a:ea typeface="Calibri" panose="020F0502020204030204" pitchFamily="34" charset="0"/>
                          <a:cs typeface="Calibri" panose="020F0502020204030204" pitchFamily="34" charset="0"/>
                        </a:rPr>
                        <a:t>12</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Bef>
                          <a:spcPts val="200"/>
                        </a:spcBef>
                      </a:pPr>
                      <a:r>
                        <a:rPr lang="en-US" sz="1400" b="1" i="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Unauthorized expenditure</a:t>
                      </a:r>
                      <a:endParaRPr lang="en-ZA" sz="1400" b="1" i="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07000"/>
                        </a:lnSpc>
                        <a:tabLst>
                          <a:tab pos="2047875" algn="l"/>
                        </a:tabLst>
                      </a:pPr>
                      <a:r>
                        <a:rPr lang="en-US" sz="1400">
                          <a:solidFill>
                            <a:srgbClr val="000000"/>
                          </a:solidFill>
                          <a:effectLst/>
                          <a:latin typeface="Calibri" panose="020F0502020204030204" pitchFamily="34" charset="0"/>
                          <a:ea typeface="Calibri" panose="020F0502020204030204" pitchFamily="34" charset="0"/>
                          <a:cs typeface="Calibri" panose="020F0502020204030204" pitchFamily="34" charset="0"/>
                        </a:rPr>
                        <a:t>Resoled</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457200">
                        <a:lnSpc>
                          <a:spcPct val="107000"/>
                        </a:lnSpc>
                        <a:spcAft>
                          <a:spcPts val="800"/>
                        </a:spcAft>
                        <a:tabLst>
                          <a:tab pos="2047875" algn="l"/>
                        </a:tabLst>
                      </a:pPr>
                      <a:r>
                        <a:rPr lang="en-US" sz="1400" dirty="0">
                          <a:effectLst/>
                          <a:latin typeface="Calibri" panose="020F0502020204030204" pitchFamily="34" charset="0"/>
                          <a:ea typeface="Calibri" panose="020F0502020204030204" pitchFamily="34" charset="0"/>
                          <a:cs typeface="Calibri" panose="020F0502020204030204" pitchFamily="34" charset="0"/>
                        </a:rPr>
                        <a:t>Resoled</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44109815"/>
                  </a:ext>
                </a:extLst>
              </a:tr>
              <a:tr h="315702">
                <a:tc>
                  <a:txBody>
                    <a:bodyPr/>
                    <a:lstStyle/>
                    <a:p>
                      <a:pPr marL="457200" algn="ctr">
                        <a:lnSpc>
                          <a:spcPct val="107000"/>
                        </a:lnSpc>
                        <a:spcAft>
                          <a:spcPts val="800"/>
                        </a:spcAft>
                        <a:tabLst>
                          <a:tab pos="2047875" algn="l"/>
                        </a:tabLst>
                      </a:pPr>
                      <a:r>
                        <a:rPr lang="en-US" sz="1400" b="1">
                          <a:effectLst/>
                          <a:latin typeface="Calibri" panose="020F0502020204030204" pitchFamily="34" charset="0"/>
                          <a:ea typeface="Calibri" panose="020F0502020204030204" pitchFamily="34" charset="0"/>
                          <a:cs typeface="Calibri" panose="020F0502020204030204" pitchFamily="34" charset="0"/>
                        </a:rPr>
                        <a:t>13</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Bef>
                          <a:spcPts val="200"/>
                        </a:spcBef>
                      </a:pPr>
                      <a:r>
                        <a:rPr lang="en-US" sz="1400" b="1" i="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Irregular expenditure</a:t>
                      </a:r>
                      <a:endParaRPr lang="en-ZA" sz="1400" b="1" i="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07000"/>
                        </a:lnSpc>
                        <a:tabLst>
                          <a:tab pos="2047875" algn="l"/>
                        </a:tabLst>
                      </a:pPr>
                      <a:r>
                        <a:rPr lang="en-US" sz="1400">
                          <a:solidFill>
                            <a:srgbClr val="000000"/>
                          </a:solidFill>
                          <a:effectLst/>
                          <a:latin typeface="Calibri" panose="020F0502020204030204" pitchFamily="34" charset="0"/>
                          <a:ea typeface="Calibri" panose="020F0502020204030204" pitchFamily="34" charset="0"/>
                          <a:cs typeface="Calibri" panose="020F0502020204030204" pitchFamily="34" charset="0"/>
                        </a:rPr>
                        <a:t>Not Resolved</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457200">
                        <a:lnSpc>
                          <a:spcPct val="107000"/>
                        </a:lnSpc>
                        <a:spcAft>
                          <a:spcPts val="800"/>
                        </a:spcAft>
                        <a:tabLst>
                          <a:tab pos="2047875" algn="l"/>
                        </a:tabLst>
                      </a:pPr>
                      <a:r>
                        <a:rPr lang="en-US" sz="1400" dirty="0">
                          <a:effectLst/>
                          <a:latin typeface="Calibri" panose="020F0502020204030204" pitchFamily="34" charset="0"/>
                          <a:ea typeface="Calibri" panose="020F0502020204030204" pitchFamily="34" charset="0"/>
                          <a:cs typeface="Calibri" panose="020F0502020204030204" pitchFamily="34" charset="0"/>
                        </a:rPr>
                        <a:t>SCM non-compliances</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7702219"/>
                  </a:ext>
                </a:extLst>
              </a:tr>
              <a:tr h="611817">
                <a:tc>
                  <a:txBody>
                    <a:bodyPr/>
                    <a:lstStyle/>
                    <a:p>
                      <a:pPr marL="457200" algn="ctr">
                        <a:lnSpc>
                          <a:spcPct val="107000"/>
                        </a:lnSpc>
                        <a:spcAft>
                          <a:spcPts val="800"/>
                        </a:spcAft>
                        <a:tabLst>
                          <a:tab pos="2047875" algn="l"/>
                        </a:tabLst>
                      </a:pPr>
                      <a:r>
                        <a:rPr lang="en-US" sz="1400" b="1">
                          <a:effectLst/>
                          <a:latin typeface="Calibri" panose="020F0502020204030204" pitchFamily="34" charset="0"/>
                          <a:ea typeface="Calibri" panose="020F0502020204030204" pitchFamily="34" charset="0"/>
                          <a:cs typeface="Calibri" panose="020F0502020204030204" pitchFamily="34" charset="0"/>
                        </a:rPr>
                        <a:t>14</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Bef>
                          <a:spcPts val="200"/>
                        </a:spcBef>
                      </a:pPr>
                      <a:r>
                        <a:rPr lang="en-US" sz="1400" b="1" i="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Contingent liabilities</a:t>
                      </a:r>
                      <a:endParaRPr lang="en-ZA" sz="1400" b="1" i="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07000"/>
                        </a:lnSpc>
                        <a:tabLst>
                          <a:tab pos="2047875" algn="l"/>
                        </a:tabLst>
                      </a:pPr>
                      <a:r>
                        <a:rPr lang="en-US" sz="1400">
                          <a:solidFill>
                            <a:srgbClr val="000000"/>
                          </a:solidFill>
                          <a:effectLst/>
                          <a:latin typeface="Calibri" panose="020F0502020204030204" pitchFamily="34" charset="0"/>
                          <a:ea typeface="Calibri" panose="020F0502020204030204" pitchFamily="34" charset="0"/>
                          <a:cs typeface="Calibri" panose="020F0502020204030204" pitchFamily="34" charset="0"/>
                        </a:rPr>
                        <a:t>Not Resolved</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457200">
                        <a:lnSpc>
                          <a:spcPct val="107000"/>
                        </a:lnSpc>
                        <a:spcAft>
                          <a:spcPts val="800"/>
                        </a:spcAft>
                        <a:tabLst>
                          <a:tab pos="2047875" algn="l"/>
                        </a:tabLst>
                      </a:pPr>
                      <a:r>
                        <a:rPr lang="en-US" sz="1400" dirty="0">
                          <a:effectLst/>
                          <a:latin typeface="Calibri" panose="020F0502020204030204" pitchFamily="34" charset="0"/>
                          <a:ea typeface="Calibri" panose="020F0502020204030204" pitchFamily="34" charset="0"/>
                          <a:cs typeface="Calibri" panose="020F0502020204030204" pitchFamily="34" charset="0"/>
                        </a:rPr>
                        <a:t>Contract management &amp; lack of supporting documents</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41269026"/>
                  </a:ext>
                </a:extLst>
              </a:tr>
              <a:tr h="219915">
                <a:tc>
                  <a:txBody>
                    <a:bodyPr/>
                    <a:lstStyle/>
                    <a:p>
                      <a:pPr marL="457200" algn="ctr">
                        <a:lnSpc>
                          <a:spcPct val="107000"/>
                        </a:lnSpc>
                        <a:spcAft>
                          <a:spcPts val="800"/>
                        </a:spcAft>
                        <a:tabLst>
                          <a:tab pos="2047875" algn="l"/>
                        </a:tabLst>
                      </a:pPr>
                      <a:r>
                        <a:rPr lang="en-US" sz="1400" b="1">
                          <a:effectLst/>
                          <a:latin typeface="Calibri" panose="020F0502020204030204" pitchFamily="34" charset="0"/>
                          <a:ea typeface="Calibri" panose="020F0502020204030204" pitchFamily="34" charset="0"/>
                          <a:cs typeface="Calibri" panose="020F0502020204030204" pitchFamily="34" charset="0"/>
                        </a:rPr>
                        <a:t>15</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Bef>
                          <a:spcPts val="200"/>
                        </a:spcBef>
                      </a:pPr>
                      <a:r>
                        <a:rPr lang="en-US" sz="1400" b="1" i="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Related parties</a:t>
                      </a:r>
                      <a:endParaRPr lang="en-ZA" sz="1400" b="1" i="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07000"/>
                        </a:lnSpc>
                        <a:tabLst>
                          <a:tab pos="2047875" algn="l"/>
                        </a:tabLst>
                      </a:pPr>
                      <a:r>
                        <a:rPr lang="en-US" sz="1400">
                          <a:solidFill>
                            <a:srgbClr val="000000"/>
                          </a:solidFill>
                          <a:effectLst/>
                          <a:latin typeface="Calibri" panose="020F0502020204030204" pitchFamily="34" charset="0"/>
                          <a:ea typeface="Calibri" panose="020F0502020204030204" pitchFamily="34" charset="0"/>
                          <a:cs typeface="Calibri" panose="020F0502020204030204" pitchFamily="34" charset="0"/>
                        </a:rPr>
                        <a:t>Resoled</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457200">
                        <a:lnSpc>
                          <a:spcPct val="107000"/>
                        </a:lnSpc>
                        <a:spcAft>
                          <a:spcPts val="800"/>
                        </a:spcAft>
                        <a:tabLst>
                          <a:tab pos="2047875" algn="l"/>
                        </a:tabLst>
                      </a:pPr>
                      <a:r>
                        <a:rPr lang="en-US" sz="1400" dirty="0">
                          <a:effectLst/>
                          <a:latin typeface="Calibri" panose="020F0502020204030204" pitchFamily="34" charset="0"/>
                          <a:ea typeface="Calibri" panose="020F0502020204030204" pitchFamily="34" charset="0"/>
                          <a:cs typeface="Calibri" panose="020F0502020204030204" pitchFamily="34" charset="0"/>
                        </a:rPr>
                        <a:t>Resoled</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16293363"/>
                  </a:ext>
                </a:extLst>
              </a:tr>
              <a:tr h="315702">
                <a:tc>
                  <a:txBody>
                    <a:bodyPr/>
                    <a:lstStyle/>
                    <a:p>
                      <a:pPr marL="457200" algn="ctr">
                        <a:lnSpc>
                          <a:spcPct val="107000"/>
                        </a:lnSpc>
                        <a:spcAft>
                          <a:spcPts val="800"/>
                        </a:spcAft>
                        <a:tabLst>
                          <a:tab pos="2047875" algn="l"/>
                        </a:tabLst>
                      </a:pPr>
                      <a:r>
                        <a:rPr lang="en-US" sz="1400" b="1">
                          <a:effectLst/>
                          <a:latin typeface="Calibri" panose="020F0502020204030204" pitchFamily="34" charset="0"/>
                          <a:ea typeface="Calibri" panose="020F0502020204030204" pitchFamily="34" charset="0"/>
                          <a:cs typeface="Calibri" panose="020F0502020204030204" pitchFamily="34" charset="0"/>
                        </a:rPr>
                        <a:t>16</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Bef>
                          <a:spcPts val="200"/>
                        </a:spcBef>
                      </a:pPr>
                      <a:r>
                        <a:rPr lang="en-US" sz="1400" b="1" i="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Prior period error</a:t>
                      </a:r>
                      <a:endParaRPr lang="en-ZA" sz="1400" b="1" i="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07000"/>
                        </a:lnSpc>
                        <a:tabLst>
                          <a:tab pos="2047875" algn="l"/>
                        </a:tabLst>
                      </a:pPr>
                      <a:r>
                        <a:rPr lang="en-U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In-Progress</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457200">
                        <a:lnSpc>
                          <a:spcPct val="107000"/>
                        </a:lnSpc>
                        <a:spcAft>
                          <a:spcPts val="800"/>
                        </a:spcAft>
                        <a:tabLst>
                          <a:tab pos="2047875" algn="l"/>
                        </a:tabLst>
                      </a:pPr>
                      <a:r>
                        <a:rPr lang="en-US" sz="1400" dirty="0">
                          <a:effectLst/>
                          <a:latin typeface="Calibri" panose="020F0502020204030204" pitchFamily="34" charset="0"/>
                          <a:ea typeface="Calibri" panose="020F0502020204030204" pitchFamily="34" charset="0"/>
                          <a:cs typeface="Calibri" panose="020F0502020204030204" pitchFamily="34" charset="0"/>
                        </a:rPr>
                        <a:t>Relates to Adjustments of Opening Balances</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5846791"/>
                  </a:ext>
                </a:extLst>
              </a:tr>
              <a:tr h="315702">
                <a:tc>
                  <a:txBody>
                    <a:bodyPr/>
                    <a:lstStyle/>
                    <a:p>
                      <a:pPr marL="457200" algn="ctr">
                        <a:lnSpc>
                          <a:spcPct val="107000"/>
                        </a:lnSpc>
                        <a:spcAft>
                          <a:spcPts val="800"/>
                        </a:spcAft>
                        <a:tabLst>
                          <a:tab pos="2047875" algn="l"/>
                        </a:tabLst>
                      </a:pPr>
                      <a:r>
                        <a:rPr lang="en-US" sz="1400" b="1">
                          <a:effectLst/>
                          <a:latin typeface="Calibri" panose="020F0502020204030204" pitchFamily="34" charset="0"/>
                          <a:ea typeface="Calibri" panose="020F0502020204030204" pitchFamily="34" charset="0"/>
                          <a:cs typeface="Calibri" panose="020F0502020204030204" pitchFamily="34" charset="0"/>
                        </a:rPr>
                        <a:t>17</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Bef>
                          <a:spcPts val="200"/>
                        </a:spcBef>
                      </a:pPr>
                      <a:r>
                        <a:rPr lang="en-US" sz="1400" b="1" i="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Commitments</a:t>
                      </a:r>
                      <a:endParaRPr lang="en-ZA" sz="1800" b="1" i="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07000"/>
                        </a:lnSpc>
                        <a:tabLst>
                          <a:tab pos="2047875" algn="l"/>
                        </a:tabLst>
                      </a:pPr>
                      <a:r>
                        <a:rPr lang="en-US" sz="1400">
                          <a:solidFill>
                            <a:srgbClr val="000000"/>
                          </a:solidFill>
                          <a:effectLst/>
                          <a:latin typeface="Calibri" panose="020F0502020204030204" pitchFamily="34" charset="0"/>
                          <a:ea typeface="Calibri" panose="020F0502020204030204" pitchFamily="34" charset="0"/>
                          <a:cs typeface="Calibri" panose="020F0502020204030204" pitchFamily="34" charset="0"/>
                        </a:rPr>
                        <a:t>Not Resolved</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457200">
                        <a:lnSpc>
                          <a:spcPct val="107000"/>
                        </a:lnSpc>
                        <a:spcAft>
                          <a:spcPts val="800"/>
                        </a:spcAft>
                        <a:tabLst>
                          <a:tab pos="2047875" algn="l"/>
                        </a:tabLst>
                      </a:pPr>
                      <a:r>
                        <a:rPr lang="en-US" sz="1400" dirty="0">
                          <a:effectLst/>
                          <a:latin typeface="Calibri" panose="020F0502020204030204" pitchFamily="34" charset="0"/>
                          <a:ea typeface="Calibri" panose="020F0502020204030204" pitchFamily="34" charset="0"/>
                          <a:cs typeface="Calibri" panose="020F0502020204030204" pitchFamily="34" charset="0"/>
                        </a:rPr>
                        <a:t>Contract management &amp; lack of supporting documents</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64446933"/>
                  </a:ext>
                </a:extLst>
              </a:tr>
            </a:tbl>
          </a:graphicData>
        </a:graphic>
      </p:graphicFrame>
    </p:spTree>
    <p:extLst>
      <p:ext uri="{BB962C8B-B14F-4D97-AF65-F5344CB8AC3E}">
        <p14:creationId xmlns:p14="http://schemas.microsoft.com/office/powerpoint/2010/main" val="1319277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3124200"/>
            <a:ext cx="8496944" cy="1597645"/>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marL="0" indent="0"/>
            <a:r>
              <a:rPr lang="en-GB" sz="2800" b="1" dirty="0">
                <a:solidFill>
                  <a:schemeClr val="tx1"/>
                </a:solidFill>
              </a:rPr>
              <a:t>2. COVID-19 EXPENDITURE</a:t>
            </a:r>
            <a:endParaRPr lang="en-ZA" sz="2800" b="1"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7A020174-8E20-48A5-8C62-7A10150EE990}" type="slidenum">
              <a:rPr lang="en-ZA" smtClean="0">
                <a:solidFill>
                  <a:prstClr val="black">
                    <a:tint val="75000"/>
                  </a:prstClr>
                </a:solidFill>
              </a:rPr>
              <a:pPr/>
              <a:t>11</a:t>
            </a:fld>
            <a:endParaRPr lang="en-ZA" dirty="0">
              <a:solidFill>
                <a:prstClr val="black">
                  <a:tint val="75000"/>
                </a:prstClr>
              </a:solidFill>
            </a:endParaRPr>
          </a:p>
        </p:txBody>
      </p:sp>
      <p:pic>
        <p:nvPicPr>
          <p:cNvPr id="5" name="Picture 4">
            <a:extLst>
              <a:ext uri="{FF2B5EF4-FFF2-40B4-BE49-F238E27FC236}">
                <a16:creationId xmlns:a16="http://schemas.microsoft.com/office/drawing/2014/main" id="{69E58B2A-08DB-4FCF-AB55-9F737D8445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9000" y="457200"/>
            <a:ext cx="2057400" cy="2362200"/>
          </a:xfrm>
          <a:prstGeom prst="rect">
            <a:avLst/>
          </a:prstGeom>
        </p:spPr>
      </p:pic>
    </p:spTree>
    <p:extLst>
      <p:ext uri="{BB962C8B-B14F-4D97-AF65-F5344CB8AC3E}">
        <p14:creationId xmlns:p14="http://schemas.microsoft.com/office/powerpoint/2010/main" val="35775397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678268"/>
            <a:ext cx="8458200" cy="5441950"/>
          </a:xfrm>
        </p:spPr>
        <p:txBody>
          <a:bodyPr>
            <a:noAutofit/>
          </a:bodyPr>
          <a:lstStyle/>
          <a:p>
            <a:pPr marL="0" indent="0">
              <a:spcBef>
                <a:spcPts val="0"/>
              </a:spcBef>
              <a:buNone/>
            </a:pPr>
            <a:r>
              <a:rPr lang="en-US" sz="1400" b="1" dirty="0">
                <a:latin typeface="Arial" panose="020B0604020202020204" pitchFamily="34" charset="0"/>
                <a:ea typeface="Calibri" panose="020F0502020204030204" pitchFamily="34" charset="0"/>
                <a:cs typeface="Times New Roman" panose="02020603050405020304" pitchFamily="18" charset="0"/>
              </a:rPr>
              <a:t>Summary of The Total Expenditure on COVID-19 Pandemic</a:t>
            </a:r>
          </a:p>
          <a:p>
            <a:pPr marL="0" indent="0">
              <a:spcBef>
                <a:spcPts val="0"/>
              </a:spcBef>
              <a:buNone/>
            </a:pPr>
            <a:r>
              <a:rPr lang="en-US" sz="1400" dirty="0">
                <a:effectLst/>
                <a:latin typeface="Calibri" panose="020F0502020204030204" pitchFamily="34" charset="0"/>
                <a:ea typeface="Calibri" panose="020F0502020204030204" pitchFamily="34" charset="0"/>
              </a:rPr>
              <a:t>The following is the breakdown of the actual expenditure spent on COVID-19 related cases, and also the municipality’s compliance to the regulated protocols</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ZA" sz="1800" b="1" dirty="0">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ZA" sz="1800" dirty="0">
              <a:latin typeface="Arial" panose="020B0604020202020204" pitchFamily="34" charset="0"/>
              <a:cs typeface="Arial" panose="020B0604020202020204" pitchFamily="34" charset="0"/>
            </a:endParaRPr>
          </a:p>
          <a:p>
            <a:pPr marL="285750" lvl="0" indent="-285750" algn="just" eaLnBrk="0" fontAlgn="base" hangingPunct="0">
              <a:spcBef>
                <a:spcPts val="600"/>
              </a:spcBef>
              <a:spcAft>
                <a:spcPts val="600"/>
              </a:spcAft>
              <a:buSzPct val="100000"/>
              <a:buFont typeface="Courier New" panose="02070309020205020404" pitchFamily="49" charset="0"/>
              <a:buChar char="o"/>
            </a:pPr>
            <a:endParaRPr lang="en-ZA" sz="1800" dirty="0">
              <a:solidFill>
                <a:srgbClr val="000000"/>
              </a:solidFill>
              <a:latin typeface="Arial" panose="020B060402020202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1D74632-5AF5-49E1-8345-0D25A626A076}" type="slidenum">
              <a:rPr lang="en-ZA">
                <a:solidFill>
                  <a:prstClr val="black">
                    <a:tint val="75000"/>
                  </a:prstClr>
                </a:solidFill>
                <a:latin typeface="Arial" panose="020B0604020202020204" pitchFamily="34" charset="0"/>
                <a:cs typeface="Arial" panose="020B0604020202020204" pitchFamily="34" charset="0"/>
              </a:rPr>
              <a:pPr/>
              <a:t>12</a:t>
            </a:fld>
            <a:endParaRPr lang="en-ZA" dirty="0">
              <a:solidFill>
                <a:prstClr val="black">
                  <a:tint val="75000"/>
                </a:prstClr>
              </a:solidFill>
              <a:latin typeface="Arial" panose="020B0604020202020204" pitchFamily="34" charset="0"/>
              <a:cs typeface="Arial" panose="020B0604020202020204" pitchFamily="34" charset="0"/>
            </a:endParaRPr>
          </a:p>
        </p:txBody>
      </p:sp>
      <p:sp>
        <p:nvSpPr>
          <p:cNvPr id="5" name="Rectangle 4"/>
          <p:cNvSpPr/>
          <p:nvPr/>
        </p:nvSpPr>
        <p:spPr>
          <a:xfrm>
            <a:off x="2743200" y="234348"/>
            <a:ext cx="3124200" cy="338554"/>
          </a:xfrm>
          <a:prstGeom prst="rect">
            <a:avLst/>
          </a:prstGeom>
        </p:spPr>
        <p:txBody>
          <a:bodyPr wrap="square">
            <a:spAutoFit/>
          </a:bodyPr>
          <a:lstStyle/>
          <a:p>
            <a:pPr lvl="0" eaLnBrk="0" fontAlgn="base" hangingPunct="0">
              <a:spcBef>
                <a:spcPct val="0"/>
              </a:spcBef>
              <a:spcAft>
                <a:spcPct val="0"/>
              </a:spcAft>
            </a:pPr>
            <a:r>
              <a:rPr lang="en-ZA" sz="1600" b="1" dirty="0">
                <a:solidFill>
                  <a:srgbClr val="000000"/>
                </a:solidFill>
                <a:latin typeface="Arial" panose="020B0604020202020204" pitchFamily="34" charset="0"/>
                <a:ea typeface="ＭＳ Ｐゴシック" pitchFamily="1" charset="-128"/>
                <a:cs typeface="Arial" panose="020B0604020202020204" pitchFamily="34" charset="0"/>
              </a:rPr>
              <a:t>2. COVID-19 EXPENDITURE</a:t>
            </a:r>
            <a:endParaRPr lang="en-US" sz="1200" b="1" dirty="0">
              <a:solidFill>
                <a:srgbClr val="000000"/>
              </a:solidFill>
              <a:latin typeface="Arial" panose="020B0604020202020204" pitchFamily="34" charset="0"/>
              <a:ea typeface="ＭＳ Ｐゴシック" pitchFamily="1" charset="-128"/>
              <a:cs typeface="Arial" panose="020B0604020202020204" pitchFamily="34" charset="0"/>
            </a:endParaRPr>
          </a:p>
        </p:txBody>
      </p:sp>
      <p:pic>
        <p:nvPicPr>
          <p:cNvPr id="7" name="Picture 6">
            <a:extLst>
              <a:ext uri="{FF2B5EF4-FFF2-40B4-BE49-F238E27FC236}">
                <a16:creationId xmlns:a16="http://schemas.microsoft.com/office/drawing/2014/main" id="{2B453FEC-6E16-4385-9DBD-42A01ADE4CBD}"/>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57200" y="1498600"/>
            <a:ext cx="7467600" cy="4857750"/>
          </a:xfrm>
          <a:prstGeom prst="rect">
            <a:avLst/>
          </a:prstGeom>
          <a:noFill/>
          <a:ln>
            <a:noFill/>
          </a:ln>
        </p:spPr>
      </p:pic>
    </p:spTree>
    <p:extLst>
      <p:ext uri="{BB962C8B-B14F-4D97-AF65-F5344CB8AC3E}">
        <p14:creationId xmlns:p14="http://schemas.microsoft.com/office/powerpoint/2010/main" val="13689453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3124200"/>
            <a:ext cx="8496944" cy="1626840"/>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marL="0" indent="0"/>
            <a:r>
              <a:rPr lang="en-GB" sz="2800" b="1" dirty="0">
                <a:solidFill>
                  <a:schemeClr val="tx1"/>
                </a:solidFill>
              </a:rPr>
              <a:t>3. REVENUE COLLECTION: MARCH – DECEMBER 2020</a:t>
            </a:r>
            <a:endParaRPr lang="en-ZA" sz="2800" b="1"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7A020174-8E20-48A5-8C62-7A10150EE990}" type="slidenum">
              <a:rPr lang="en-ZA" smtClean="0">
                <a:solidFill>
                  <a:prstClr val="black">
                    <a:tint val="75000"/>
                  </a:prstClr>
                </a:solidFill>
              </a:rPr>
              <a:pPr/>
              <a:t>13</a:t>
            </a:fld>
            <a:endParaRPr lang="en-ZA" dirty="0">
              <a:solidFill>
                <a:prstClr val="black">
                  <a:tint val="75000"/>
                </a:prstClr>
              </a:solidFill>
            </a:endParaRPr>
          </a:p>
        </p:txBody>
      </p:sp>
      <p:pic>
        <p:nvPicPr>
          <p:cNvPr id="5" name="Picture 4">
            <a:extLst>
              <a:ext uri="{FF2B5EF4-FFF2-40B4-BE49-F238E27FC236}">
                <a16:creationId xmlns:a16="http://schemas.microsoft.com/office/drawing/2014/main" id="{E4151F41-1FAA-439D-BAFA-C3FA4F9974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9000" y="381000"/>
            <a:ext cx="2057400" cy="2667000"/>
          </a:xfrm>
          <a:prstGeom prst="rect">
            <a:avLst/>
          </a:prstGeom>
        </p:spPr>
      </p:pic>
    </p:spTree>
    <p:extLst>
      <p:ext uri="{BB962C8B-B14F-4D97-AF65-F5344CB8AC3E}">
        <p14:creationId xmlns:p14="http://schemas.microsoft.com/office/powerpoint/2010/main" val="1100862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914400"/>
            <a:ext cx="8229600" cy="4687904"/>
          </a:xfrm>
        </p:spPr>
        <p:txBody>
          <a:bodyPr>
            <a:noAutofit/>
          </a:bodyPr>
          <a:lstStyle/>
          <a:p>
            <a:pPr marL="0" lvl="1" indent="0">
              <a:spcBef>
                <a:spcPts val="0"/>
              </a:spcBef>
              <a:buNone/>
              <a:tabLst>
                <a:tab pos="2047875" algn="l"/>
              </a:tabLst>
            </a:pPr>
            <a:r>
              <a:rPr lang="en-US" sz="1800" dirty="0">
                <a:effectLst/>
                <a:ea typeface="Calibri" panose="020F0502020204030204" pitchFamily="34" charset="0"/>
                <a:cs typeface="Times New Roman" panose="02020603050405020304" pitchFamily="18" charset="0"/>
              </a:rPr>
              <a:t>The municipality has embarked on the </a:t>
            </a:r>
            <a:r>
              <a:rPr lang="en-US" sz="1800" b="1" i="1"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Operation </a:t>
            </a:r>
            <a:r>
              <a:rPr lang="en-US" sz="1800" b="1" i="1" dirty="0" err="1">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Duela</a:t>
            </a:r>
            <a:r>
              <a:rPr lang="en-US" sz="1800" b="1" i="1"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 </a:t>
            </a:r>
            <a:r>
              <a:rPr lang="en-US" sz="1800" dirty="0">
                <a:effectLst/>
                <a:ea typeface="Calibri" panose="020F0502020204030204" pitchFamily="34" charset="0"/>
                <a:cs typeface="Times New Roman" panose="02020603050405020304" pitchFamily="18" charset="0"/>
              </a:rPr>
              <a:t>and </a:t>
            </a:r>
            <a:r>
              <a:rPr lang="en-US" sz="1800" b="1" i="1"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Indigent Registration </a:t>
            </a:r>
            <a:r>
              <a:rPr lang="en-US" sz="1800" dirty="0">
                <a:effectLst/>
                <a:ea typeface="Calibri" panose="020F0502020204030204" pitchFamily="34" charset="0"/>
                <a:cs typeface="Times New Roman" panose="02020603050405020304" pitchFamily="18" charset="0"/>
              </a:rPr>
              <a:t>initiatives towards revenue enhancement and debt collection:</a:t>
            </a:r>
            <a:br>
              <a:rPr lang="en-US" sz="1800" dirty="0">
                <a:effectLst/>
                <a:ea typeface="Calibri" panose="020F0502020204030204" pitchFamily="34" charset="0"/>
                <a:cs typeface="Times New Roman" panose="02020603050405020304" pitchFamily="18" charset="0"/>
              </a:rPr>
            </a:br>
            <a:r>
              <a:rPr lang="en-US" sz="1800" dirty="0">
                <a:effectLst/>
                <a:ea typeface="Calibri" panose="020F0502020204030204" pitchFamily="34" charset="0"/>
                <a:cs typeface="Times New Roman" panose="02020603050405020304" pitchFamily="18" charset="0"/>
              </a:rPr>
              <a:t/>
            </a:r>
            <a:br>
              <a:rPr lang="en-US" sz="1800" dirty="0">
                <a:effectLst/>
                <a:ea typeface="Calibri" panose="020F0502020204030204" pitchFamily="34" charset="0"/>
                <a:cs typeface="Times New Roman" panose="02020603050405020304" pitchFamily="18" charset="0"/>
              </a:rPr>
            </a:br>
            <a:r>
              <a:rPr lang="en-US" sz="1800" dirty="0">
                <a:effectLst/>
                <a:ea typeface="Calibri" panose="020F0502020204030204" pitchFamily="34" charset="0"/>
                <a:cs typeface="Times New Roman" panose="02020603050405020304" pitchFamily="18" charset="0"/>
              </a:rPr>
              <a:t>The main aims of the projects are to: </a:t>
            </a:r>
            <a:br>
              <a:rPr lang="en-US" sz="1800" dirty="0">
                <a:effectLst/>
                <a:ea typeface="Calibri" panose="020F0502020204030204" pitchFamily="34" charset="0"/>
                <a:cs typeface="Times New Roman" panose="02020603050405020304" pitchFamily="18" charset="0"/>
              </a:rPr>
            </a:br>
            <a:r>
              <a:rPr lang="en-US" sz="1800" dirty="0">
                <a:effectLst/>
                <a:ea typeface="Calibri" panose="020F0502020204030204" pitchFamily="34" charset="0"/>
                <a:cs typeface="Times New Roman" panose="02020603050405020304" pitchFamily="18" charset="0"/>
              </a:rPr>
              <a:t> </a:t>
            </a:r>
            <a:endParaRPr lang="en-ZA" sz="1800" dirty="0">
              <a:effectLst/>
              <a:ea typeface="Calibri" panose="020F0502020204030204" pitchFamily="34" charset="0"/>
              <a:cs typeface="Times New Roman" panose="02020603050405020304" pitchFamily="18" charset="0"/>
            </a:endParaRPr>
          </a:p>
          <a:p>
            <a:pPr marL="0" lvl="0" indent="-342900">
              <a:spcBef>
                <a:spcPts val="0"/>
              </a:spcBef>
              <a:buFont typeface="Wingdings" panose="05000000000000000000" pitchFamily="2" charset="2"/>
              <a:buChar char="q"/>
              <a:tabLst>
                <a:tab pos="2047875" algn="l"/>
              </a:tabLst>
            </a:pPr>
            <a:r>
              <a:rPr lang="en-US" sz="1800" dirty="0">
                <a:effectLst/>
                <a:ea typeface="Calibri" panose="020F0502020204030204" pitchFamily="34" charset="0"/>
                <a:cs typeface="Times New Roman" panose="02020603050405020304" pitchFamily="18" charset="0"/>
              </a:rPr>
              <a:t>Make our residents aware of the importance of paying services </a:t>
            </a:r>
            <a:endParaRPr lang="en-ZA" sz="1800" dirty="0">
              <a:effectLst/>
              <a:ea typeface="Calibri" panose="020F0502020204030204" pitchFamily="34" charset="0"/>
              <a:cs typeface="Times New Roman" panose="02020603050405020304" pitchFamily="18" charset="0"/>
            </a:endParaRPr>
          </a:p>
          <a:p>
            <a:pPr marL="0" lvl="0" indent="-342900">
              <a:spcBef>
                <a:spcPts val="0"/>
              </a:spcBef>
              <a:buFont typeface="Wingdings" panose="05000000000000000000" pitchFamily="2" charset="2"/>
              <a:buChar char="q"/>
              <a:tabLst>
                <a:tab pos="2047875" algn="l"/>
              </a:tabLst>
            </a:pPr>
            <a:r>
              <a:rPr lang="en-US" sz="1800" dirty="0">
                <a:effectLst/>
                <a:ea typeface="Calibri" panose="020F0502020204030204" pitchFamily="34" charset="0"/>
                <a:cs typeface="Times New Roman" panose="02020603050405020304" pitchFamily="18" charset="0"/>
              </a:rPr>
              <a:t>The project will ensure that the municipality is able to pay all the cost that are incurred for providing</a:t>
            </a:r>
            <a:br>
              <a:rPr lang="en-US" sz="1800" dirty="0">
                <a:effectLst/>
                <a:ea typeface="Calibri" panose="020F0502020204030204" pitchFamily="34" charset="0"/>
                <a:cs typeface="Times New Roman" panose="02020603050405020304" pitchFamily="18" charset="0"/>
              </a:rPr>
            </a:br>
            <a:r>
              <a:rPr lang="en-US" sz="1800" dirty="0">
                <a:effectLst/>
                <a:ea typeface="Calibri" panose="020F0502020204030204" pitchFamily="34" charset="0"/>
                <a:cs typeface="Times New Roman" panose="02020603050405020304" pitchFamily="18" charset="0"/>
              </a:rPr>
              <a:t>          municipal services to the community.</a:t>
            </a:r>
            <a:endParaRPr lang="en-ZA" sz="1800" dirty="0">
              <a:effectLst/>
              <a:ea typeface="Calibri" panose="020F0502020204030204" pitchFamily="34" charset="0"/>
              <a:cs typeface="Times New Roman" panose="02020603050405020304" pitchFamily="18" charset="0"/>
            </a:endParaRPr>
          </a:p>
          <a:p>
            <a:pPr marL="0" lvl="0" indent="-342900">
              <a:spcBef>
                <a:spcPts val="0"/>
              </a:spcBef>
              <a:buFont typeface="Wingdings" panose="05000000000000000000" pitchFamily="2" charset="2"/>
              <a:buChar char="q"/>
              <a:tabLst>
                <a:tab pos="2047875" algn="l"/>
              </a:tabLst>
            </a:pPr>
            <a:r>
              <a:rPr lang="en-US" sz="1800" dirty="0">
                <a:effectLst/>
                <a:ea typeface="Calibri" panose="020F0502020204030204" pitchFamily="34" charset="0"/>
                <a:cs typeface="Times New Roman" panose="02020603050405020304" pitchFamily="18" charset="0"/>
              </a:rPr>
              <a:t>Improve the financial status of the municipality and avoid service delivery protects </a:t>
            </a:r>
            <a:endParaRPr lang="en-ZA" sz="1800" dirty="0">
              <a:effectLst/>
              <a:ea typeface="Calibri" panose="020F0502020204030204" pitchFamily="34" charset="0"/>
              <a:cs typeface="Times New Roman" panose="02020603050405020304" pitchFamily="18" charset="0"/>
            </a:endParaRPr>
          </a:p>
          <a:p>
            <a:pPr marL="0" indent="0">
              <a:spcBef>
                <a:spcPts val="0"/>
              </a:spcBef>
              <a:buNone/>
              <a:tabLst>
                <a:tab pos="2047875" algn="l"/>
              </a:tabLst>
            </a:pPr>
            <a:r>
              <a:rPr lang="en-US" sz="1800" b="1" dirty="0">
                <a:effectLst/>
                <a:ea typeface="Calibri" panose="020F0502020204030204" pitchFamily="34" charset="0"/>
                <a:cs typeface="Times New Roman" panose="02020603050405020304" pitchFamily="18" charset="0"/>
              </a:rPr>
              <a:t> </a:t>
            </a:r>
            <a:endParaRPr lang="en-ZA" sz="1800" b="1" dirty="0">
              <a:ea typeface="Calibri" panose="020F0502020204030204" pitchFamily="34" charset="0"/>
              <a:cs typeface="Times New Roman" panose="02020603050405020304" pitchFamily="18" charset="0"/>
            </a:endParaRPr>
          </a:p>
          <a:p>
            <a:pPr marL="0" indent="0">
              <a:spcBef>
                <a:spcPts val="0"/>
              </a:spcBef>
              <a:buNone/>
              <a:tabLst>
                <a:tab pos="2047875" algn="l"/>
              </a:tabLst>
            </a:pPr>
            <a:r>
              <a:rPr lang="en-US" sz="1800" dirty="0">
                <a:effectLst/>
                <a:ea typeface="Calibri" panose="020F0502020204030204" pitchFamily="34" charset="0"/>
                <a:cs typeface="Times New Roman" panose="02020603050405020304" pitchFamily="18" charset="0"/>
              </a:rPr>
              <a:t>The projects strive to achieve a minimum collection rate of about 95 percent on all trading services. </a:t>
            </a:r>
            <a:r>
              <a:rPr lang="en-US" sz="1800" b="1" dirty="0">
                <a:effectLst/>
                <a:ea typeface="Calibri" panose="020F0502020204030204" pitchFamily="34" charset="0"/>
                <a:cs typeface="Times New Roman" panose="02020603050405020304" pitchFamily="18" charset="0"/>
              </a:rPr>
              <a:t>The current average collection rate of the municipality as of 31</a:t>
            </a:r>
            <a:r>
              <a:rPr lang="en-US" sz="1800" b="1" baseline="30000" dirty="0">
                <a:effectLst/>
                <a:ea typeface="Calibri" panose="020F0502020204030204" pitchFamily="34" charset="0"/>
                <a:cs typeface="Times New Roman" panose="02020603050405020304" pitchFamily="18" charset="0"/>
              </a:rPr>
              <a:t>st</a:t>
            </a:r>
            <a:r>
              <a:rPr lang="en-US" sz="1800" b="1" dirty="0">
                <a:effectLst/>
                <a:ea typeface="Calibri" panose="020F0502020204030204" pitchFamily="34" charset="0"/>
                <a:cs typeface="Times New Roman" panose="02020603050405020304" pitchFamily="18" charset="0"/>
              </a:rPr>
              <a:t> December 2020 is 51%, which is an improvement on the previous rate of 47% subsequent to the introduction of the COVID-19 Lockdowns in March 20</a:t>
            </a:r>
            <a:r>
              <a:rPr lang="en-US" sz="1800" b="1" dirty="0">
                <a:latin typeface="Arial" panose="020B0604020202020204" pitchFamily="34" charset="0"/>
                <a:ea typeface="Calibri" panose="020F0502020204030204" pitchFamily="34" charset="0"/>
                <a:cs typeface="Times New Roman" panose="02020603050405020304" pitchFamily="18" charset="0"/>
              </a:rPr>
              <a:t>20</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ZA" sz="1800" dirty="0">
              <a:latin typeface="Arial" panose="020B0604020202020204" pitchFamily="34" charset="0"/>
              <a:cs typeface="Arial" panose="020B0604020202020204" pitchFamily="34" charset="0"/>
            </a:endParaRPr>
          </a:p>
          <a:p>
            <a:pPr marL="285750" lvl="0" indent="-285750" algn="just" eaLnBrk="0" fontAlgn="base" hangingPunct="0">
              <a:spcBef>
                <a:spcPts val="600"/>
              </a:spcBef>
              <a:spcAft>
                <a:spcPts val="600"/>
              </a:spcAft>
              <a:buSzPct val="100000"/>
              <a:buFont typeface="Courier New" panose="02070309020205020404" pitchFamily="49" charset="0"/>
              <a:buChar char="o"/>
            </a:pPr>
            <a:endParaRPr lang="en-ZA" sz="1800" dirty="0">
              <a:solidFill>
                <a:srgbClr val="000000"/>
              </a:solidFill>
              <a:latin typeface="Arial" panose="020B060402020202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1D74632-5AF5-49E1-8345-0D25A626A076}" type="slidenum">
              <a:rPr lang="en-ZA">
                <a:solidFill>
                  <a:prstClr val="black">
                    <a:tint val="75000"/>
                  </a:prstClr>
                </a:solidFill>
                <a:latin typeface="Arial" panose="020B0604020202020204" pitchFamily="34" charset="0"/>
                <a:cs typeface="Arial" panose="020B0604020202020204" pitchFamily="34" charset="0"/>
              </a:rPr>
              <a:pPr/>
              <a:t>14</a:t>
            </a:fld>
            <a:endParaRPr lang="en-ZA" dirty="0">
              <a:solidFill>
                <a:prstClr val="black">
                  <a:tint val="75000"/>
                </a:prstClr>
              </a:solidFill>
              <a:latin typeface="Arial" panose="020B0604020202020204" pitchFamily="34" charset="0"/>
              <a:cs typeface="Arial" panose="020B0604020202020204" pitchFamily="34" charset="0"/>
            </a:endParaRPr>
          </a:p>
        </p:txBody>
      </p:sp>
      <p:sp>
        <p:nvSpPr>
          <p:cNvPr id="5" name="Rectangle 4"/>
          <p:cNvSpPr/>
          <p:nvPr/>
        </p:nvSpPr>
        <p:spPr>
          <a:xfrm>
            <a:off x="862608" y="160354"/>
            <a:ext cx="7571184" cy="400110"/>
          </a:xfrm>
          <a:prstGeom prst="rect">
            <a:avLst/>
          </a:prstGeom>
        </p:spPr>
        <p:txBody>
          <a:bodyPr wrap="square">
            <a:spAutoFit/>
          </a:bodyPr>
          <a:lstStyle/>
          <a:p>
            <a:pPr lvl="0" eaLnBrk="0" fontAlgn="base" hangingPunct="0">
              <a:spcBef>
                <a:spcPct val="0"/>
              </a:spcBef>
              <a:spcAft>
                <a:spcPct val="0"/>
              </a:spcAft>
            </a:pPr>
            <a:r>
              <a:rPr lang="en-ZA" sz="2000" b="1" dirty="0">
                <a:solidFill>
                  <a:srgbClr val="000000"/>
                </a:solidFill>
                <a:latin typeface="Arial" panose="020B0604020202020204" pitchFamily="34" charset="0"/>
                <a:ea typeface="ＭＳ Ｐゴシック" pitchFamily="1" charset="-128"/>
                <a:cs typeface="Arial" panose="020B0604020202020204" pitchFamily="34" charset="0"/>
              </a:rPr>
              <a:t>3. REVENUE COLLECTION: MARCH – DECEMBER 2020 </a:t>
            </a:r>
            <a:endParaRPr lang="en-US" sz="1600" b="1" dirty="0">
              <a:solidFill>
                <a:srgbClr val="000000"/>
              </a:solidFill>
              <a:latin typeface="Arial" panose="020B0604020202020204" pitchFamily="34" charset="0"/>
              <a:ea typeface="ＭＳ Ｐゴシック" pitchFamily="1" charset="-128"/>
              <a:cs typeface="Arial" panose="020B0604020202020204" pitchFamily="34" charset="0"/>
            </a:endParaRPr>
          </a:p>
        </p:txBody>
      </p:sp>
    </p:spTree>
    <p:extLst>
      <p:ext uri="{BB962C8B-B14F-4D97-AF65-F5344CB8AC3E}">
        <p14:creationId xmlns:p14="http://schemas.microsoft.com/office/powerpoint/2010/main" val="3803377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914400"/>
            <a:ext cx="8229600" cy="4419600"/>
          </a:xfrm>
        </p:spPr>
        <p:txBody>
          <a:bodyPr>
            <a:noAutofit/>
          </a:bodyPr>
          <a:lstStyle/>
          <a:p>
            <a:pPr marL="0" indent="0">
              <a:spcBef>
                <a:spcPts val="0"/>
              </a:spcBef>
              <a:buNone/>
            </a:pPr>
            <a:r>
              <a:rPr lang="en-US" sz="1400" dirty="0">
                <a:cs typeface="Arial" panose="020B0604020202020204" pitchFamily="34" charset="0"/>
              </a:rPr>
              <a:t>The following tables depicts the trajectory of total average revenue collection rate  improvement, as mentioned:</a:t>
            </a:r>
          </a:p>
          <a:p>
            <a:pPr marL="0" indent="0">
              <a:spcBef>
                <a:spcPts val="0"/>
              </a:spcBef>
              <a:buNone/>
            </a:pPr>
            <a:endParaRPr lang="en-US" sz="1400" dirty="0">
              <a:cs typeface="Arial" panose="020B0604020202020204" pitchFamily="34" charset="0"/>
            </a:endParaRPr>
          </a:p>
          <a:p>
            <a:pPr marL="0" indent="0">
              <a:spcBef>
                <a:spcPts val="0"/>
              </a:spcBef>
              <a:buNone/>
            </a:pPr>
            <a:endParaRPr lang="en-US" sz="1800" dirty="0">
              <a:cs typeface="Arial" panose="020B0604020202020204" pitchFamily="34" charset="0"/>
            </a:endParaRPr>
          </a:p>
          <a:p>
            <a:pPr marL="0" indent="0">
              <a:spcBef>
                <a:spcPts val="0"/>
              </a:spcBef>
              <a:buNone/>
            </a:pPr>
            <a:endParaRPr lang="en-US" sz="1800" dirty="0">
              <a:cs typeface="Arial" panose="020B0604020202020204" pitchFamily="34" charset="0"/>
            </a:endParaRPr>
          </a:p>
          <a:p>
            <a:pPr marL="0" indent="0">
              <a:spcBef>
                <a:spcPts val="0"/>
              </a:spcBef>
              <a:buNone/>
            </a:pPr>
            <a:endParaRPr lang="en-US" sz="1800" dirty="0">
              <a:cs typeface="Arial" panose="020B0604020202020204" pitchFamily="34" charset="0"/>
            </a:endParaRPr>
          </a:p>
          <a:p>
            <a:pPr marL="0" indent="0">
              <a:spcBef>
                <a:spcPts val="0"/>
              </a:spcBef>
              <a:buNone/>
            </a:pPr>
            <a:endParaRPr lang="en-US" sz="1800" dirty="0">
              <a:cs typeface="Arial" panose="020B0604020202020204" pitchFamily="34" charset="0"/>
            </a:endParaRPr>
          </a:p>
          <a:p>
            <a:pPr marL="0" indent="0">
              <a:spcBef>
                <a:spcPts val="0"/>
              </a:spcBef>
              <a:buNone/>
            </a:pPr>
            <a:r>
              <a:rPr lang="en-US" sz="1400" dirty="0">
                <a:effectLst/>
                <a:latin typeface="Arial" panose="020B0604020202020204" pitchFamily="34" charset="0"/>
                <a:ea typeface="Calibri" panose="020F0502020204030204" pitchFamily="34" charset="0"/>
                <a:cs typeface="Times New Roman" panose="02020603050405020304" pitchFamily="18" charset="0"/>
              </a:rPr>
              <a:t>The main contributors to the lower collection rate are Water, Sanitation, and Refuse Removal, with the total average collection rate of 17.94%, as detailed below:</a:t>
            </a:r>
          </a:p>
          <a:p>
            <a:pPr marL="0" indent="0">
              <a:spcBef>
                <a:spcPts val="0"/>
              </a:spcBef>
              <a:buNone/>
            </a:pP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endParaRPr lang="en-US" sz="1800" dirty="0">
              <a:cs typeface="Arial" panose="020B0604020202020204" pitchFamily="34" charset="0"/>
            </a:endParaRPr>
          </a:p>
          <a:p>
            <a:pPr marL="0" indent="0">
              <a:spcBef>
                <a:spcPts val="0"/>
              </a:spcBef>
              <a:buNone/>
            </a:pPr>
            <a:endParaRPr lang="en-ZA" sz="1800" dirty="0">
              <a:cs typeface="Arial" panose="020B0604020202020204" pitchFamily="34" charset="0"/>
            </a:endParaRPr>
          </a:p>
          <a:p>
            <a:pPr marL="0" lvl="0" indent="0" algn="just" eaLnBrk="0" fontAlgn="base" hangingPunct="0">
              <a:spcBef>
                <a:spcPts val="600"/>
              </a:spcBef>
              <a:spcAft>
                <a:spcPts val="600"/>
              </a:spcAft>
              <a:buSzPct val="100000"/>
              <a:buNone/>
            </a:pPr>
            <a:endParaRPr lang="en-ZA" sz="1800" dirty="0">
              <a:solidFill>
                <a:srgbClr val="000000"/>
              </a:solidFill>
              <a:latin typeface="Arial" panose="020B060402020202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1D74632-5AF5-49E1-8345-0D25A626A076}" type="slidenum">
              <a:rPr lang="en-ZA">
                <a:solidFill>
                  <a:prstClr val="black">
                    <a:tint val="75000"/>
                  </a:prstClr>
                </a:solidFill>
                <a:latin typeface="Arial" panose="020B0604020202020204" pitchFamily="34" charset="0"/>
                <a:cs typeface="Arial" panose="020B0604020202020204" pitchFamily="34" charset="0"/>
              </a:rPr>
              <a:pPr/>
              <a:t>15</a:t>
            </a:fld>
            <a:endParaRPr lang="en-ZA" dirty="0">
              <a:solidFill>
                <a:prstClr val="black">
                  <a:tint val="75000"/>
                </a:prstClr>
              </a:solidFill>
              <a:latin typeface="Arial" panose="020B0604020202020204" pitchFamily="34" charset="0"/>
              <a:cs typeface="Arial" panose="020B0604020202020204" pitchFamily="34" charset="0"/>
            </a:endParaRPr>
          </a:p>
        </p:txBody>
      </p:sp>
      <p:sp>
        <p:nvSpPr>
          <p:cNvPr id="5" name="Rectangle 4"/>
          <p:cNvSpPr/>
          <p:nvPr/>
        </p:nvSpPr>
        <p:spPr>
          <a:xfrm>
            <a:off x="1524000" y="160354"/>
            <a:ext cx="5690592" cy="400110"/>
          </a:xfrm>
          <a:prstGeom prst="rect">
            <a:avLst/>
          </a:prstGeom>
        </p:spPr>
        <p:txBody>
          <a:bodyPr wrap="square">
            <a:spAutoFit/>
          </a:bodyPr>
          <a:lstStyle/>
          <a:p>
            <a:pPr lvl="0" eaLnBrk="0" fontAlgn="base" hangingPunct="0">
              <a:spcBef>
                <a:spcPct val="0"/>
              </a:spcBef>
              <a:spcAft>
                <a:spcPct val="0"/>
              </a:spcAft>
            </a:pPr>
            <a:r>
              <a:rPr lang="en-ZA" sz="2000" b="1" dirty="0">
                <a:solidFill>
                  <a:srgbClr val="000000"/>
                </a:solidFill>
                <a:latin typeface="Arial" panose="020B0604020202020204" pitchFamily="34" charset="0"/>
                <a:ea typeface="ＭＳ Ｐゴシック" pitchFamily="1" charset="-128"/>
                <a:cs typeface="Arial" panose="020B0604020202020204" pitchFamily="34" charset="0"/>
              </a:rPr>
              <a:t>3. </a:t>
            </a:r>
            <a:r>
              <a:rPr lang="en-ZA" sz="1600" b="1" dirty="0">
                <a:solidFill>
                  <a:srgbClr val="000000"/>
                </a:solidFill>
                <a:latin typeface="Arial" panose="020B0604020202020204" pitchFamily="34" charset="0"/>
                <a:ea typeface="ＭＳ Ｐゴシック" pitchFamily="1" charset="-128"/>
                <a:cs typeface="Arial" panose="020B0604020202020204" pitchFamily="34" charset="0"/>
              </a:rPr>
              <a:t>REVENUE COLLECTION: MARCH – DECEMBER 2020 </a:t>
            </a:r>
            <a:endParaRPr lang="en-US" sz="1600" b="1" dirty="0">
              <a:solidFill>
                <a:srgbClr val="000000"/>
              </a:solidFill>
              <a:latin typeface="Arial" panose="020B0604020202020204" pitchFamily="34" charset="0"/>
              <a:ea typeface="ＭＳ Ｐゴシック" pitchFamily="1" charset="-128"/>
              <a:cs typeface="Arial" panose="020B0604020202020204" pitchFamily="34" charset="0"/>
            </a:endParaRPr>
          </a:p>
        </p:txBody>
      </p:sp>
      <p:graphicFrame>
        <p:nvGraphicFramePr>
          <p:cNvPr id="3" name="Table 2">
            <a:extLst>
              <a:ext uri="{FF2B5EF4-FFF2-40B4-BE49-F238E27FC236}">
                <a16:creationId xmlns:a16="http://schemas.microsoft.com/office/drawing/2014/main" id="{9537FF3F-B829-45FC-BAE5-118775BF3B4B}"/>
              </a:ext>
            </a:extLst>
          </p:cNvPr>
          <p:cNvGraphicFramePr>
            <a:graphicFrameLocks noGrp="1"/>
          </p:cNvGraphicFramePr>
          <p:nvPr>
            <p:extLst>
              <p:ext uri="{D42A27DB-BD31-4B8C-83A1-F6EECF244321}">
                <p14:modId xmlns:p14="http://schemas.microsoft.com/office/powerpoint/2010/main" val="2547707866"/>
              </p:ext>
            </p:extLst>
          </p:nvPr>
        </p:nvGraphicFramePr>
        <p:xfrm>
          <a:off x="685800" y="1524000"/>
          <a:ext cx="7162800" cy="992251"/>
        </p:xfrm>
        <a:graphic>
          <a:graphicData uri="http://schemas.openxmlformats.org/drawingml/2006/table">
            <a:tbl>
              <a:tblPr firstRow="1" firstCol="1" bandRow="1"/>
              <a:tblGrid>
                <a:gridCol w="1846240">
                  <a:extLst>
                    <a:ext uri="{9D8B030D-6E8A-4147-A177-3AD203B41FA5}">
                      <a16:colId xmlns:a16="http://schemas.microsoft.com/office/drawing/2014/main" val="4277350039"/>
                    </a:ext>
                  </a:extLst>
                </a:gridCol>
                <a:gridCol w="1411876">
                  <a:extLst>
                    <a:ext uri="{9D8B030D-6E8A-4147-A177-3AD203B41FA5}">
                      <a16:colId xmlns:a16="http://schemas.microsoft.com/office/drawing/2014/main" val="2041457638"/>
                    </a:ext>
                  </a:extLst>
                </a:gridCol>
                <a:gridCol w="1298497">
                  <a:extLst>
                    <a:ext uri="{9D8B030D-6E8A-4147-A177-3AD203B41FA5}">
                      <a16:colId xmlns:a16="http://schemas.microsoft.com/office/drawing/2014/main" val="3417021389"/>
                    </a:ext>
                  </a:extLst>
                </a:gridCol>
                <a:gridCol w="1411110">
                  <a:extLst>
                    <a:ext uri="{9D8B030D-6E8A-4147-A177-3AD203B41FA5}">
                      <a16:colId xmlns:a16="http://schemas.microsoft.com/office/drawing/2014/main" val="4210352346"/>
                    </a:ext>
                  </a:extLst>
                </a:gridCol>
                <a:gridCol w="1195077">
                  <a:extLst>
                    <a:ext uri="{9D8B030D-6E8A-4147-A177-3AD203B41FA5}">
                      <a16:colId xmlns:a16="http://schemas.microsoft.com/office/drawing/2014/main" val="2408212525"/>
                    </a:ext>
                  </a:extLst>
                </a:gridCol>
              </a:tblGrid>
              <a:tr h="247650">
                <a:tc>
                  <a:txBody>
                    <a:bodyPr/>
                    <a:lstStyle/>
                    <a:p>
                      <a:pPr algn="ctr">
                        <a:lnSpc>
                          <a:spcPct val="107000"/>
                        </a:lnSpc>
                        <a:spcAft>
                          <a:spcPts val="800"/>
                        </a:spcAft>
                      </a:pPr>
                      <a:r>
                        <a:rPr lang="en-ZA" sz="1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Billing and Actual Receipts</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spcAft>
                          <a:spcPts val="800"/>
                        </a:spcAft>
                      </a:pPr>
                      <a:r>
                        <a:rPr lang="en-ZA" sz="1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March - June 2020</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spcAft>
                          <a:spcPts val="800"/>
                        </a:spcAft>
                      </a:pPr>
                      <a:r>
                        <a:rPr lang="en-ZA" sz="12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July - Sept. 2020</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7000"/>
                        </a:lnSpc>
                        <a:spcAft>
                          <a:spcPts val="800"/>
                        </a:spcAft>
                      </a:pPr>
                      <a:r>
                        <a:rPr lang="en-ZA" sz="12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Oct. - Dec. 2020</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7000"/>
                        </a:lnSpc>
                        <a:spcAft>
                          <a:spcPts val="800"/>
                        </a:spcAft>
                      </a:pPr>
                      <a:r>
                        <a:rPr lang="en-ZA" sz="12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TOTAL</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4009065034"/>
                  </a:ext>
                </a:extLst>
              </a:tr>
              <a:tr h="247650">
                <a:tc>
                  <a:txBody>
                    <a:bodyPr/>
                    <a:lstStyle/>
                    <a:p>
                      <a:pPr>
                        <a:lnSpc>
                          <a:spcPct val="107000"/>
                        </a:lnSpc>
                        <a:spcAft>
                          <a:spcPts val="800"/>
                        </a:spcAft>
                      </a:pPr>
                      <a:r>
                        <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Total </a:t>
                      </a:r>
                      <a:r>
                        <a:rPr lang="en-ZA" sz="1200"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Billied</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R 20 988 681,92</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ZA"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R27 196 231,38</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ZA"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 18 138 </a:t>
                      </a:r>
                      <a:r>
                        <a:rPr lang="en-ZA"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811,39</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ZA" sz="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R66 323 724,69</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347456571"/>
                  </a:ext>
                </a:extLst>
              </a:tr>
              <a:tr h="247650">
                <a:tc>
                  <a:txBody>
                    <a:bodyPr/>
                    <a:lstStyle/>
                    <a:p>
                      <a:pPr>
                        <a:lnSpc>
                          <a:spcPct val="107000"/>
                        </a:lnSpc>
                        <a:spcAft>
                          <a:spcPts val="800"/>
                        </a:spcAft>
                      </a:pPr>
                      <a:r>
                        <a:rPr lang="en-ZA"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Total Receipts</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ZA"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R 10 405 245,74</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ZA" sz="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R8 693 885,01</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ZA"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 14 913 680,17</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ZA"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R34 012 810,91</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618914808"/>
                  </a:ext>
                </a:extLst>
              </a:tr>
              <a:tr h="247650">
                <a:tc>
                  <a:txBody>
                    <a:bodyPr/>
                    <a:lstStyle/>
                    <a:p>
                      <a:pPr algn="ctr">
                        <a:lnSpc>
                          <a:spcPct val="107000"/>
                        </a:lnSpc>
                        <a:spcAft>
                          <a:spcPts val="800"/>
                        </a:spcAft>
                      </a:pPr>
                      <a:r>
                        <a:rPr lang="en-ZA" sz="12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ZA" sz="12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49,58%</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ZA" sz="12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31,97%</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ZA" sz="12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82,22%</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ZA" sz="12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51,28%</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750727987"/>
                  </a:ext>
                </a:extLst>
              </a:tr>
            </a:tbl>
          </a:graphicData>
        </a:graphic>
      </p:graphicFrame>
      <p:graphicFrame>
        <p:nvGraphicFramePr>
          <p:cNvPr id="8" name="Table 7">
            <a:extLst>
              <a:ext uri="{FF2B5EF4-FFF2-40B4-BE49-F238E27FC236}">
                <a16:creationId xmlns:a16="http://schemas.microsoft.com/office/drawing/2014/main" id="{C982693B-B8AD-44C3-93CD-5694FDDB2262}"/>
              </a:ext>
            </a:extLst>
          </p:cNvPr>
          <p:cNvGraphicFramePr>
            <a:graphicFrameLocks noGrp="1"/>
          </p:cNvGraphicFramePr>
          <p:nvPr>
            <p:extLst>
              <p:ext uri="{D42A27DB-BD31-4B8C-83A1-F6EECF244321}">
                <p14:modId xmlns:p14="http://schemas.microsoft.com/office/powerpoint/2010/main" val="47147283"/>
              </p:ext>
            </p:extLst>
          </p:nvPr>
        </p:nvGraphicFramePr>
        <p:xfrm>
          <a:off x="685800" y="3405694"/>
          <a:ext cx="7162800" cy="1242508"/>
        </p:xfrm>
        <a:graphic>
          <a:graphicData uri="http://schemas.openxmlformats.org/drawingml/2006/table">
            <a:tbl>
              <a:tblPr firstRow="1" firstCol="1" bandRow="1"/>
              <a:tblGrid>
                <a:gridCol w="1874712">
                  <a:extLst>
                    <a:ext uri="{9D8B030D-6E8A-4147-A177-3AD203B41FA5}">
                      <a16:colId xmlns:a16="http://schemas.microsoft.com/office/drawing/2014/main" val="1370380361"/>
                    </a:ext>
                  </a:extLst>
                </a:gridCol>
                <a:gridCol w="1543332">
                  <a:extLst>
                    <a:ext uri="{9D8B030D-6E8A-4147-A177-3AD203B41FA5}">
                      <a16:colId xmlns:a16="http://schemas.microsoft.com/office/drawing/2014/main" val="1655825232"/>
                    </a:ext>
                  </a:extLst>
                </a:gridCol>
                <a:gridCol w="1318521">
                  <a:extLst>
                    <a:ext uri="{9D8B030D-6E8A-4147-A177-3AD203B41FA5}">
                      <a16:colId xmlns:a16="http://schemas.microsoft.com/office/drawing/2014/main" val="1447564243"/>
                    </a:ext>
                  </a:extLst>
                </a:gridCol>
                <a:gridCol w="1213506">
                  <a:extLst>
                    <a:ext uri="{9D8B030D-6E8A-4147-A177-3AD203B41FA5}">
                      <a16:colId xmlns:a16="http://schemas.microsoft.com/office/drawing/2014/main" val="1613398098"/>
                    </a:ext>
                  </a:extLst>
                </a:gridCol>
                <a:gridCol w="1212729">
                  <a:extLst>
                    <a:ext uri="{9D8B030D-6E8A-4147-A177-3AD203B41FA5}">
                      <a16:colId xmlns:a16="http://schemas.microsoft.com/office/drawing/2014/main" val="2874157098"/>
                    </a:ext>
                  </a:extLst>
                </a:gridCol>
              </a:tblGrid>
              <a:tr h="310627">
                <a:tc>
                  <a:txBody>
                    <a:bodyPr/>
                    <a:lstStyle/>
                    <a:p>
                      <a:pPr>
                        <a:lnSpc>
                          <a:spcPct val="100000"/>
                        </a:lnSpc>
                        <a:spcAft>
                          <a:spcPts val="0"/>
                        </a:spcAft>
                      </a:pPr>
                      <a:r>
                        <a:rPr lang="en-ZA" sz="1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Billing and Actual Receipts</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0000"/>
                        </a:lnSpc>
                        <a:spcAft>
                          <a:spcPts val="0"/>
                        </a:spcAft>
                      </a:pPr>
                      <a:r>
                        <a:rPr lang="en-ZA" sz="1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March - June 2020</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0000"/>
                        </a:lnSpc>
                        <a:spcAft>
                          <a:spcPts val="0"/>
                        </a:spcAft>
                      </a:pPr>
                      <a:r>
                        <a:rPr lang="en-ZA" sz="1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July - Sept. 2020</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0000"/>
                        </a:lnSpc>
                        <a:spcAft>
                          <a:spcPts val="0"/>
                        </a:spcAft>
                      </a:pPr>
                      <a:r>
                        <a:rPr lang="en-ZA" sz="10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Oct. - Dec. 2020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0000"/>
                        </a:lnSpc>
                        <a:spcAft>
                          <a:spcPts val="0"/>
                        </a:spcAft>
                      </a:pPr>
                      <a:r>
                        <a:rPr lang="en-ZA" sz="10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TOTAL</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343718270"/>
                  </a:ext>
                </a:extLst>
              </a:tr>
              <a:tr h="310627">
                <a:tc>
                  <a:txBody>
                    <a:bodyPr/>
                    <a:lstStyle/>
                    <a:p>
                      <a:pPr>
                        <a:lnSpc>
                          <a:spcPct val="100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Total Billied</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0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R 11 351 321,12</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0000"/>
                        </a:lnSpc>
                        <a:spcAft>
                          <a:spcPts val="0"/>
                        </a:spcAft>
                      </a:pPr>
                      <a:r>
                        <a:rPr lang="en-ZA" sz="1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R10 644 983,56</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0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 10 793 223,65</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0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R32 789 528,33</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375348903"/>
                  </a:ext>
                </a:extLst>
              </a:tr>
              <a:tr h="310627">
                <a:tc>
                  <a:txBody>
                    <a:bodyPr/>
                    <a:lstStyle/>
                    <a:p>
                      <a:pPr>
                        <a:lnSpc>
                          <a:spcPct val="100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Total Receipts</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0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R 2 645 796,48</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0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R1 307 669,19</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0000"/>
                        </a:lnSpc>
                        <a:spcAft>
                          <a:spcPts val="0"/>
                        </a:spcAft>
                      </a:pPr>
                      <a:r>
                        <a:rPr lang="en-ZA" sz="1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 1 927 854,68</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0000"/>
                        </a:lnSpc>
                        <a:spcAft>
                          <a:spcPts val="0"/>
                        </a:spcAft>
                      </a:pPr>
                      <a:r>
                        <a:rPr lang="en-ZA" sz="1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R5 881 320,35</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3286296149"/>
                  </a:ext>
                </a:extLst>
              </a:tr>
              <a:tr h="310627">
                <a:tc>
                  <a:txBody>
                    <a:bodyPr/>
                    <a:lstStyle/>
                    <a:p>
                      <a:pPr>
                        <a:lnSpc>
                          <a:spcPct val="100000"/>
                        </a:lnSpc>
                        <a:spcAft>
                          <a:spcPts val="0"/>
                        </a:spcAft>
                      </a:pPr>
                      <a:r>
                        <a:rPr lang="en-ZA"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0000"/>
                        </a:lnSpc>
                        <a:spcAft>
                          <a:spcPts val="0"/>
                        </a:spcAft>
                      </a:pPr>
                      <a:r>
                        <a:rPr lang="en-ZA"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23,31%</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0000"/>
                        </a:lnSpc>
                        <a:spcAft>
                          <a:spcPts val="0"/>
                        </a:spcAft>
                      </a:pPr>
                      <a:r>
                        <a:rPr lang="en-ZA"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12,28%</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0000"/>
                        </a:lnSpc>
                        <a:spcAft>
                          <a:spcPts val="0"/>
                        </a:spcAft>
                      </a:pPr>
                      <a:r>
                        <a:rPr lang="en-ZA"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17,86%</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0000"/>
                        </a:lnSpc>
                        <a:spcAft>
                          <a:spcPts val="0"/>
                        </a:spcAft>
                      </a:pPr>
                      <a:r>
                        <a:rPr lang="en-ZA"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17,94%</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411018478"/>
                  </a:ext>
                </a:extLst>
              </a:tr>
            </a:tbl>
          </a:graphicData>
        </a:graphic>
      </p:graphicFrame>
    </p:spTree>
    <p:extLst>
      <p:ext uri="{BB962C8B-B14F-4D97-AF65-F5344CB8AC3E}">
        <p14:creationId xmlns:p14="http://schemas.microsoft.com/office/powerpoint/2010/main" val="4199453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914400"/>
            <a:ext cx="8229600" cy="4800600"/>
          </a:xfrm>
        </p:spPr>
        <p:txBody>
          <a:bodyPr>
            <a:noAutofit/>
          </a:bodyPr>
          <a:lstStyle/>
          <a:p>
            <a:pPr marL="0" indent="0">
              <a:spcBef>
                <a:spcPts val="0"/>
              </a:spcBef>
              <a:buNone/>
              <a:tabLst>
                <a:tab pos="2047875" algn="l"/>
              </a:tabLst>
            </a:pPr>
            <a:r>
              <a:rPr lang="en-US" sz="2000" b="1"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DEBTORS: </a:t>
            </a:r>
            <a:br>
              <a:rPr lang="en-US" sz="2000" b="1"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br>
            <a:endParaRPr lang="en-US" sz="2000" b="1"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endParaRPr>
          </a:p>
          <a:p>
            <a:pPr marL="0" indent="0">
              <a:spcBef>
                <a:spcPts val="0"/>
              </a:spcBef>
              <a:buNone/>
            </a:pPr>
            <a:r>
              <a:rPr lang="en-US" sz="2000" dirty="0">
                <a:effectLst/>
                <a:ea typeface="Calibri" panose="020F0502020204030204" pitchFamily="34" charset="0"/>
                <a:cs typeface="Times New Roman" panose="02020603050405020304" pitchFamily="18" charset="0"/>
              </a:rPr>
              <a:t>The following initiatives will be tabled at Council for consideration, towards encouraging consumer debtors to settle their debts:</a:t>
            </a:r>
            <a:br>
              <a:rPr lang="en-US" sz="2000" dirty="0">
                <a:effectLst/>
                <a:ea typeface="Calibri" panose="020F0502020204030204" pitchFamily="34" charset="0"/>
                <a:cs typeface="Times New Roman" panose="02020603050405020304" pitchFamily="18" charset="0"/>
              </a:rPr>
            </a:br>
            <a:endParaRPr lang="en-ZA" sz="2000" dirty="0">
              <a:effectLst/>
              <a:ea typeface="Calibri" panose="020F0502020204030204" pitchFamily="34" charset="0"/>
              <a:cs typeface="Times New Roman" panose="02020603050405020304" pitchFamily="18" charset="0"/>
            </a:endParaRPr>
          </a:p>
          <a:p>
            <a:pPr marL="0" lvl="0">
              <a:spcBef>
                <a:spcPts val="0"/>
              </a:spcBef>
              <a:buFont typeface="Wingdings" panose="05000000000000000000" pitchFamily="2" charset="2"/>
              <a:buChar char="q"/>
            </a:pPr>
            <a:r>
              <a:rPr lang="en-US" sz="2000" dirty="0">
                <a:effectLst/>
                <a:ea typeface="Calibri" panose="020F0502020204030204" pitchFamily="34" charset="0"/>
                <a:cs typeface="Times New Roman" panose="02020603050405020304" pitchFamily="18" charset="0"/>
              </a:rPr>
              <a:t>Settlement discount/incentives on outstanding debts (debtors’ book).</a:t>
            </a:r>
            <a:br>
              <a:rPr lang="en-US" sz="2000" dirty="0">
                <a:effectLst/>
                <a:ea typeface="Calibri" panose="020F0502020204030204" pitchFamily="34" charset="0"/>
                <a:cs typeface="Times New Roman" panose="02020603050405020304" pitchFamily="18" charset="0"/>
              </a:rPr>
            </a:br>
            <a:endParaRPr lang="en-US" sz="2000" dirty="0">
              <a:effectLst/>
              <a:ea typeface="Calibri" panose="020F0502020204030204" pitchFamily="34" charset="0"/>
              <a:cs typeface="Times New Roman" panose="02020603050405020304" pitchFamily="18" charset="0"/>
            </a:endParaRPr>
          </a:p>
          <a:p>
            <a:pPr marL="0" lvl="0">
              <a:spcBef>
                <a:spcPts val="0"/>
              </a:spcBef>
              <a:buFont typeface="Wingdings" panose="05000000000000000000" pitchFamily="2" charset="2"/>
              <a:buChar char="q"/>
            </a:pPr>
            <a:r>
              <a:rPr lang="en-US" sz="2000" b="1" dirty="0">
                <a:effectLst/>
                <a:ea typeface="Calibri" panose="020F0502020204030204" pitchFamily="34" charset="0"/>
                <a:cs typeface="Times New Roman" panose="02020603050405020304" pitchFamily="18" charset="0"/>
              </a:rPr>
              <a:t>100% Write-Off for Indigent Debtors: </a:t>
            </a:r>
            <a:r>
              <a:rPr lang="en-US" sz="2000" dirty="0">
                <a:effectLst/>
                <a:ea typeface="Calibri" panose="020F0502020204030204" pitchFamily="34" charset="0"/>
                <a:cs typeface="Times New Roman" panose="02020603050405020304" pitchFamily="18" charset="0"/>
              </a:rPr>
              <a:t>Consumers whose monthly income </a:t>
            </a:r>
            <a:br>
              <a:rPr lang="en-US" sz="2000" dirty="0">
                <a:effectLst/>
                <a:ea typeface="Calibri" panose="020F0502020204030204" pitchFamily="34" charset="0"/>
                <a:cs typeface="Times New Roman" panose="02020603050405020304" pitchFamily="18" charset="0"/>
              </a:rPr>
            </a:br>
            <a:r>
              <a:rPr lang="en-US" sz="2000" dirty="0">
                <a:effectLst/>
                <a:ea typeface="Calibri" panose="020F0502020204030204" pitchFamily="34" charset="0"/>
                <a:cs typeface="Times New Roman" panose="02020603050405020304" pitchFamily="18" charset="0"/>
              </a:rPr>
              <a:t>      is below </a:t>
            </a:r>
            <a:r>
              <a:rPr lang="en-US" sz="2000" b="1" dirty="0">
                <a:effectLst/>
                <a:ea typeface="Calibri" panose="020F0502020204030204" pitchFamily="34" charset="0"/>
                <a:cs typeface="Times New Roman" panose="02020603050405020304" pitchFamily="18" charset="0"/>
              </a:rPr>
              <a:t>R 3 600 </a:t>
            </a:r>
            <a:r>
              <a:rPr lang="en-US" sz="2000" dirty="0">
                <a:effectLst/>
                <a:ea typeface="Calibri" panose="020F0502020204030204" pitchFamily="34" charset="0"/>
                <a:cs typeface="Times New Roman" panose="02020603050405020304" pitchFamily="18" charset="0"/>
              </a:rPr>
              <a:t>will qualify for indigent subsidy and are encouraged to</a:t>
            </a:r>
            <a:br>
              <a:rPr lang="en-US" sz="2000" dirty="0">
                <a:effectLst/>
                <a:ea typeface="Calibri" panose="020F0502020204030204" pitchFamily="34" charset="0"/>
                <a:cs typeface="Times New Roman" panose="02020603050405020304" pitchFamily="18" charset="0"/>
              </a:rPr>
            </a:br>
            <a:r>
              <a:rPr lang="en-US" sz="2000" dirty="0">
                <a:effectLst/>
                <a:ea typeface="Calibri" panose="020F0502020204030204" pitchFamily="34" charset="0"/>
                <a:cs typeface="Times New Roman" panose="02020603050405020304" pitchFamily="18" charset="0"/>
              </a:rPr>
              <a:t>      apply. After the application has been approved </a:t>
            </a:r>
            <a:r>
              <a:rPr lang="en-US" sz="2000" b="1" dirty="0">
                <a:effectLst/>
                <a:ea typeface="Calibri" panose="020F0502020204030204" pitchFamily="34" charset="0"/>
                <a:cs typeface="Times New Roman" panose="02020603050405020304" pitchFamily="18" charset="0"/>
              </a:rPr>
              <a:t>100% of the balance due</a:t>
            </a:r>
            <a:br>
              <a:rPr lang="en-US" sz="2000" b="1" dirty="0">
                <a:effectLst/>
                <a:ea typeface="Calibri" panose="020F0502020204030204" pitchFamily="34" charset="0"/>
                <a:cs typeface="Times New Roman" panose="02020603050405020304" pitchFamily="18" charset="0"/>
              </a:rPr>
            </a:br>
            <a:r>
              <a:rPr lang="en-US" sz="2000" b="1" dirty="0">
                <a:effectLst/>
                <a:ea typeface="Calibri" panose="020F0502020204030204" pitchFamily="34" charset="0"/>
                <a:cs typeface="Times New Roman" panose="02020603050405020304" pitchFamily="18" charset="0"/>
              </a:rPr>
              <a:t>      of the debtor will be written off</a:t>
            </a:r>
            <a:r>
              <a:rPr lang="en-US" sz="2000" dirty="0">
                <a:effectLst/>
                <a:ea typeface="Calibri" panose="020F0502020204030204" pitchFamily="34" charset="0"/>
                <a:cs typeface="Times New Roman" panose="02020603050405020304" pitchFamily="18" charset="0"/>
              </a:rPr>
              <a:t>. </a:t>
            </a:r>
            <a:endParaRPr lang="en-ZA" sz="2000" dirty="0">
              <a:effectLst/>
              <a:ea typeface="Calibri" panose="020F0502020204030204" pitchFamily="34" charset="0"/>
              <a:cs typeface="Times New Roman" panose="02020603050405020304" pitchFamily="18" charset="0"/>
            </a:endParaRPr>
          </a:p>
          <a:p>
            <a:pPr marL="0" indent="0">
              <a:spcBef>
                <a:spcPts val="0"/>
              </a:spcBef>
              <a:buNone/>
              <a:tabLst>
                <a:tab pos="2047875" algn="l"/>
              </a:tabLst>
            </a:pPr>
            <a:endParaRPr lang="en-US" sz="1400" dirty="0">
              <a:ea typeface="Calibri" panose="020F0502020204030204" pitchFamily="34" charset="0"/>
              <a:cs typeface="Times New Roman" panose="02020603050405020304" pitchFamily="18" charset="0"/>
            </a:endParaRPr>
          </a:p>
          <a:p>
            <a:pPr marL="0" indent="0">
              <a:spcBef>
                <a:spcPts val="0"/>
              </a:spcBef>
              <a:buNone/>
            </a:pPr>
            <a:endParaRPr lang="en-US" sz="1400" dirty="0">
              <a:cs typeface="Arial" panose="020B0604020202020204" pitchFamily="34" charset="0"/>
            </a:endParaRPr>
          </a:p>
          <a:p>
            <a:pPr marL="0" indent="0">
              <a:spcBef>
                <a:spcPts val="0"/>
              </a:spcBef>
              <a:buNone/>
            </a:pPr>
            <a:endParaRPr lang="en-US" sz="1800" dirty="0">
              <a:cs typeface="Arial" panose="020B0604020202020204" pitchFamily="34" charset="0"/>
            </a:endParaRPr>
          </a:p>
          <a:p>
            <a:pPr marL="0" indent="0">
              <a:spcBef>
                <a:spcPts val="0"/>
              </a:spcBef>
              <a:buNone/>
            </a:pPr>
            <a:endParaRPr lang="en-US" sz="1800" dirty="0">
              <a:cs typeface="Arial" panose="020B0604020202020204" pitchFamily="34" charset="0"/>
            </a:endParaRPr>
          </a:p>
          <a:p>
            <a:pPr marL="0" indent="0">
              <a:spcBef>
                <a:spcPts val="0"/>
              </a:spcBef>
              <a:buNone/>
            </a:pPr>
            <a:endParaRPr lang="en-US" sz="1800" dirty="0">
              <a:cs typeface="Arial" panose="020B0604020202020204" pitchFamily="34" charset="0"/>
            </a:endParaRPr>
          </a:p>
          <a:p>
            <a:pPr marL="0" indent="0">
              <a:spcBef>
                <a:spcPts val="0"/>
              </a:spcBef>
              <a:buNone/>
            </a:pPr>
            <a:endParaRPr lang="en-US" sz="1800" dirty="0">
              <a:cs typeface="Arial" panose="020B0604020202020204" pitchFamily="34" charset="0"/>
            </a:endParaRPr>
          </a:p>
          <a:p>
            <a:pPr marL="0" indent="0">
              <a:spcBef>
                <a:spcPts val="0"/>
              </a:spcBef>
              <a:buNone/>
            </a:pPr>
            <a:endParaRPr lang="en-US" sz="1800" dirty="0">
              <a:cs typeface="Arial" panose="020B0604020202020204" pitchFamily="34" charset="0"/>
            </a:endParaRPr>
          </a:p>
          <a:p>
            <a:pPr marL="0" indent="0">
              <a:spcBef>
                <a:spcPts val="0"/>
              </a:spcBef>
              <a:buNone/>
            </a:pP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endParaRPr lang="en-US" sz="1800" dirty="0">
              <a:cs typeface="Arial" panose="020B0604020202020204" pitchFamily="34" charset="0"/>
            </a:endParaRPr>
          </a:p>
          <a:p>
            <a:pPr marL="0" indent="0">
              <a:spcBef>
                <a:spcPts val="0"/>
              </a:spcBef>
              <a:buNone/>
            </a:pPr>
            <a:endParaRPr lang="en-ZA" sz="1800" dirty="0">
              <a:cs typeface="Arial" panose="020B0604020202020204" pitchFamily="34" charset="0"/>
            </a:endParaRPr>
          </a:p>
          <a:p>
            <a:pPr marL="0" lvl="0" indent="0" algn="just" eaLnBrk="0" fontAlgn="base" hangingPunct="0">
              <a:spcBef>
                <a:spcPts val="600"/>
              </a:spcBef>
              <a:spcAft>
                <a:spcPts val="600"/>
              </a:spcAft>
              <a:buSzPct val="100000"/>
              <a:buNone/>
            </a:pPr>
            <a:endParaRPr lang="en-ZA" sz="1800" dirty="0">
              <a:solidFill>
                <a:srgbClr val="000000"/>
              </a:solidFill>
              <a:latin typeface="Arial" panose="020B060402020202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1D74632-5AF5-49E1-8345-0D25A626A076}" type="slidenum">
              <a:rPr lang="en-ZA">
                <a:solidFill>
                  <a:prstClr val="black">
                    <a:tint val="75000"/>
                  </a:prstClr>
                </a:solidFill>
                <a:latin typeface="Arial" panose="020B0604020202020204" pitchFamily="34" charset="0"/>
                <a:cs typeface="Arial" panose="020B0604020202020204" pitchFamily="34" charset="0"/>
              </a:rPr>
              <a:pPr/>
              <a:t>16</a:t>
            </a:fld>
            <a:endParaRPr lang="en-ZA" dirty="0">
              <a:solidFill>
                <a:prstClr val="black">
                  <a:tint val="75000"/>
                </a:prstClr>
              </a:solidFill>
              <a:latin typeface="Arial" panose="020B0604020202020204" pitchFamily="34" charset="0"/>
              <a:cs typeface="Arial" panose="020B0604020202020204" pitchFamily="34" charset="0"/>
            </a:endParaRPr>
          </a:p>
        </p:txBody>
      </p:sp>
      <p:sp>
        <p:nvSpPr>
          <p:cNvPr id="5" name="Rectangle 4"/>
          <p:cNvSpPr/>
          <p:nvPr/>
        </p:nvSpPr>
        <p:spPr>
          <a:xfrm>
            <a:off x="1524000" y="160354"/>
            <a:ext cx="5690592" cy="400110"/>
          </a:xfrm>
          <a:prstGeom prst="rect">
            <a:avLst/>
          </a:prstGeom>
        </p:spPr>
        <p:txBody>
          <a:bodyPr wrap="square">
            <a:spAutoFit/>
          </a:bodyPr>
          <a:lstStyle/>
          <a:p>
            <a:pPr lvl="0" eaLnBrk="0" fontAlgn="base" hangingPunct="0">
              <a:spcBef>
                <a:spcPct val="0"/>
              </a:spcBef>
              <a:spcAft>
                <a:spcPct val="0"/>
              </a:spcAft>
            </a:pPr>
            <a:r>
              <a:rPr lang="en-ZA" sz="2000" b="1" dirty="0">
                <a:solidFill>
                  <a:srgbClr val="000000"/>
                </a:solidFill>
                <a:latin typeface="Arial" panose="020B0604020202020204" pitchFamily="34" charset="0"/>
                <a:ea typeface="ＭＳ Ｐゴシック" pitchFamily="1" charset="-128"/>
                <a:cs typeface="Arial" panose="020B0604020202020204" pitchFamily="34" charset="0"/>
              </a:rPr>
              <a:t>3. </a:t>
            </a:r>
            <a:r>
              <a:rPr lang="en-ZA" sz="1600" b="1" dirty="0">
                <a:solidFill>
                  <a:srgbClr val="000000"/>
                </a:solidFill>
                <a:latin typeface="Arial" panose="020B0604020202020204" pitchFamily="34" charset="0"/>
                <a:ea typeface="ＭＳ Ｐゴシック" pitchFamily="1" charset="-128"/>
                <a:cs typeface="Arial" panose="020B0604020202020204" pitchFamily="34" charset="0"/>
              </a:rPr>
              <a:t>REVENUE COLLECTION: MARCH – DECEMBER 2020 </a:t>
            </a:r>
            <a:endParaRPr lang="en-US" sz="1600" b="1" dirty="0">
              <a:solidFill>
                <a:srgbClr val="000000"/>
              </a:solidFill>
              <a:latin typeface="Arial" panose="020B0604020202020204" pitchFamily="34" charset="0"/>
              <a:ea typeface="ＭＳ Ｐゴシック" pitchFamily="1" charset="-128"/>
              <a:cs typeface="Arial" panose="020B0604020202020204" pitchFamily="34" charset="0"/>
            </a:endParaRPr>
          </a:p>
        </p:txBody>
      </p:sp>
    </p:spTree>
    <p:extLst>
      <p:ext uri="{BB962C8B-B14F-4D97-AF65-F5344CB8AC3E}">
        <p14:creationId xmlns:p14="http://schemas.microsoft.com/office/powerpoint/2010/main" val="22494294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914400"/>
            <a:ext cx="8229600" cy="5334000"/>
          </a:xfrm>
        </p:spPr>
        <p:txBody>
          <a:bodyPr>
            <a:noAutofit/>
          </a:bodyPr>
          <a:lstStyle/>
          <a:p>
            <a:pPr marL="0" indent="0">
              <a:spcBef>
                <a:spcPts val="0"/>
              </a:spcBef>
              <a:buNone/>
              <a:tabLst>
                <a:tab pos="2047875" algn="l"/>
              </a:tabLst>
            </a:pPr>
            <a:r>
              <a:rPr lang="en-US" sz="1600" b="1"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DEBTORS: </a:t>
            </a:r>
          </a:p>
          <a:p>
            <a:pPr marL="0" indent="0">
              <a:spcBef>
                <a:spcPts val="0"/>
              </a:spcBef>
              <a:buNone/>
            </a:pPr>
            <a:endParaRPr lang="en-US" sz="1600" dirty="0">
              <a:effectLst/>
              <a:ea typeface="Calibri" panose="020F0502020204030204" pitchFamily="34" charset="0"/>
            </a:endParaRPr>
          </a:p>
          <a:p>
            <a:pPr marL="0" indent="0">
              <a:spcBef>
                <a:spcPts val="0"/>
              </a:spcBef>
              <a:buNone/>
            </a:pPr>
            <a:r>
              <a:rPr lang="en-US" sz="1600" dirty="0">
                <a:effectLst/>
                <a:ea typeface="Calibri" panose="020F0502020204030204" pitchFamily="34" charset="0"/>
              </a:rPr>
              <a:t>The following is the status of the municipality’s Debt Book as of 31</a:t>
            </a:r>
            <a:r>
              <a:rPr lang="en-US" sz="1600" baseline="30000" dirty="0">
                <a:effectLst/>
                <a:ea typeface="Calibri" panose="020F0502020204030204" pitchFamily="34" charset="0"/>
              </a:rPr>
              <a:t>st</a:t>
            </a:r>
            <a:r>
              <a:rPr lang="en-US" sz="1600" dirty="0">
                <a:effectLst/>
                <a:ea typeface="Calibri" panose="020F0502020204030204" pitchFamily="34" charset="0"/>
              </a:rPr>
              <a:t> December 2020</a:t>
            </a:r>
            <a:endParaRPr lang="en-US" sz="1600" dirty="0">
              <a:cs typeface="Arial" panose="020B0604020202020204" pitchFamily="34" charset="0"/>
            </a:endParaRPr>
          </a:p>
          <a:p>
            <a:pPr marL="0" indent="0" algn="just">
              <a:spcBef>
                <a:spcPts val="0"/>
              </a:spcBef>
              <a:buNone/>
            </a:pPr>
            <a:endParaRPr lang="en-US" sz="1800" dirty="0">
              <a:cs typeface="Arial" panose="020B0604020202020204" pitchFamily="34" charset="0"/>
            </a:endParaRPr>
          </a:p>
          <a:p>
            <a:pPr marL="0" indent="0">
              <a:spcBef>
                <a:spcPts val="0"/>
              </a:spcBef>
              <a:buNone/>
            </a:pPr>
            <a:endParaRPr lang="en-US" sz="1800" dirty="0">
              <a:cs typeface="Arial" panose="020B0604020202020204" pitchFamily="34" charset="0"/>
            </a:endParaRPr>
          </a:p>
          <a:p>
            <a:pPr marL="0" indent="0">
              <a:spcBef>
                <a:spcPts val="0"/>
              </a:spcBef>
              <a:buNone/>
            </a:pPr>
            <a:endParaRPr lang="en-US" sz="1800" dirty="0">
              <a:cs typeface="Arial" panose="020B0604020202020204" pitchFamily="34" charset="0"/>
            </a:endParaRPr>
          </a:p>
          <a:p>
            <a:pPr marL="0" indent="0">
              <a:spcBef>
                <a:spcPts val="0"/>
              </a:spcBef>
              <a:buNone/>
            </a:pPr>
            <a:endParaRPr lang="en-US" sz="1800" dirty="0">
              <a:cs typeface="Arial" panose="020B0604020202020204" pitchFamily="34" charset="0"/>
            </a:endParaRPr>
          </a:p>
          <a:p>
            <a:pPr marL="0" indent="0">
              <a:spcBef>
                <a:spcPts val="0"/>
              </a:spcBef>
              <a:buNone/>
            </a:pPr>
            <a:endParaRPr lang="en-US" sz="1800" dirty="0">
              <a:cs typeface="Arial" panose="020B0604020202020204" pitchFamily="34" charset="0"/>
            </a:endParaRPr>
          </a:p>
          <a:p>
            <a:pPr marL="0" indent="0">
              <a:spcBef>
                <a:spcPts val="0"/>
              </a:spcBef>
              <a:buNone/>
            </a:pPr>
            <a:endParaRPr lang="en-US" sz="1800" dirty="0">
              <a:cs typeface="Arial" panose="020B0604020202020204" pitchFamily="34" charset="0"/>
            </a:endParaRPr>
          </a:p>
          <a:p>
            <a:pPr marL="0" indent="0">
              <a:spcBef>
                <a:spcPts val="0"/>
              </a:spcBef>
              <a:buNone/>
            </a:pPr>
            <a:r>
              <a:rPr lang="en-US" sz="1600" b="1" dirty="0">
                <a:effectLst/>
                <a:ea typeface="Calibri" panose="020F0502020204030204" pitchFamily="34" charset="0"/>
                <a:cs typeface="Times New Roman" panose="02020603050405020304" pitchFamily="18" charset="0"/>
              </a:rPr>
              <a:t>Challenges</a:t>
            </a:r>
            <a:r>
              <a:rPr lang="en-US" sz="1600" dirty="0">
                <a:effectLst/>
                <a:ea typeface="Calibri" panose="020F0502020204030204" pitchFamily="34" charset="0"/>
                <a:cs typeface="Times New Roman" panose="02020603050405020304" pitchFamily="18" charset="0"/>
              </a:rPr>
              <a:t>: Due to Covid-19 Lockdowns, and the socio-economic problems encountered by community members, the municipality was unable to implement the Credit Control and Debt Collection Policy fully. Other challenges include the municipality’s water and sanitation aged infrastructure, which is currently affecting the health conditions of the communities. This also has a negative impact on their willingness to pay for their basic services rendered by the municipality.</a:t>
            </a:r>
            <a:endParaRPr lang="en-ZA" sz="1600" dirty="0">
              <a:effectLst/>
              <a:ea typeface="Calibri" panose="020F0502020204030204" pitchFamily="34" charset="0"/>
              <a:cs typeface="Times New Roman" panose="02020603050405020304" pitchFamily="18" charset="0"/>
            </a:endParaRPr>
          </a:p>
          <a:p>
            <a:pPr marL="0" indent="0">
              <a:spcBef>
                <a:spcPts val="0"/>
              </a:spcBef>
              <a:buNone/>
            </a:pPr>
            <a:endParaRPr lang="en-US" sz="1600" dirty="0">
              <a:cs typeface="Arial" panose="020B0604020202020204" pitchFamily="34" charset="0"/>
            </a:endParaRPr>
          </a:p>
          <a:p>
            <a:pPr marL="0" indent="0">
              <a:spcBef>
                <a:spcPts val="0"/>
              </a:spcBef>
              <a:buNone/>
            </a:pPr>
            <a:endParaRPr lang="en-US" sz="1800" dirty="0">
              <a:cs typeface="Arial" panose="020B0604020202020204" pitchFamily="34" charset="0"/>
            </a:endParaRPr>
          </a:p>
          <a:p>
            <a:pPr marL="0" indent="0">
              <a:spcBef>
                <a:spcPts val="0"/>
              </a:spcBef>
              <a:buNone/>
            </a:pPr>
            <a:endParaRPr lang="en-US" sz="1800" dirty="0">
              <a:cs typeface="Arial" panose="020B0604020202020204" pitchFamily="34" charset="0"/>
            </a:endParaRPr>
          </a:p>
          <a:p>
            <a:pPr marL="0" indent="0">
              <a:spcBef>
                <a:spcPts val="0"/>
              </a:spcBef>
              <a:buNone/>
            </a:pPr>
            <a:endParaRPr lang="en-US" sz="1800" dirty="0">
              <a:cs typeface="Arial" panose="020B0604020202020204" pitchFamily="34" charset="0"/>
            </a:endParaRPr>
          </a:p>
          <a:p>
            <a:pPr marL="0" indent="0">
              <a:spcBef>
                <a:spcPts val="0"/>
              </a:spcBef>
              <a:buNone/>
            </a:pPr>
            <a:endParaRPr lang="en-US" sz="1800" dirty="0">
              <a:cs typeface="Arial" panose="020B0604020202020204" pitchFamily="34" charset="0"/>
            </a:endParaRPr>
          </a:p>
          <a:p>
            <a:pPr marL="0" indent="0">
              <a:spcBef>
                <a:spcPts val="0"/>
              </a:spcBef>
              <a:buNone/>
            </a:pP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endParaRPr lang="en-US" sz="1800" dirty="0">
              <a:cs typeface="Arial" panose="020B0604020202020204" pitchFamily="34" charset="0"/>
            </a:endParaRPr>
          </a:p>
          <a:p>
            <a:pPr marL="0" indent="0">
              <a:spcBef>
                <a:spcPts val="0"/>
              </a:spcBef>
              <a:buNone/>
            </a:pPr>
            <a:endParaRPr lang="en-ZA" sz="1800" dirty="0">
              <a:cs typeface="Arial" panose="020B0604020202020204" pitchFamily="34" charset="0"/>
            </a:endParaRPr>
          </a:p>
          <a:p>
            <a:pPr marL="0" lvl="0" indent="0" algn="just" eaLnBrk="0" fontAlgn="base" hangingPunct="0">
              <a:spcBef>
                <a:spcPts val="600"/>
              </a:spcBef>
              <a:spcAft>
                <a:spcPts val="600"/>
              </a:spcAft>
              <a:buSzPct val="100000"/>
              <a:buNone/>
            </a:pPr>
            <a:endParaRPr lang="en-ZA" sz="1800" dirty="0">
              <a:solidFill>
                <a:srgbClr val="000000"/>
              </a:solidFill>
              <a:latin typeface="Arial" panose="020B060402020202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1D74632-5AF5-49E1-8345-0D25A626A076}" type="slidenum">
              <a:rPr lang="en-ZA">
                <a:solidFill>
                  <a:prstClr val="black">
                    <a:tint val="75000"/>
                  </a:prstClr>
                </a:solidFill>
                <a:latin typeface="Arial" panose="020B0604020202020204" pitchFamily="34" charset="0"/>
                <a:cs typeface="Arial" panose="020B0604020202020204" pitchFamily="34" charset="0"/>
              </a:rPr>
              <a:pPr/>
              <a:t>17</a:t>
            </a:fld>
            <a:endParaRPr lang="en-ZA" dirty="0">
              <a:solidFill>
                <a:prstClr val="black">
                  <a:tint val="75000"/>
                </a:prstClr>
              </a:solidFill>
              <a:latin typeface="Arial" panose="020B0604020202020204" pitchFamily="34" charset="0"/>
              <a:cs typeface="Arial" panose="020B0604020202020204" pitchFamily="34" charset="0"/>
            </a:endParaRPr>
          </a:p>
        </p:txBody>
      </p:sp>
      <p:sp>
        <p:nvSpPr>
          <p:cNvPr id="5" name="Rectangle 4"/>
          <p:cNvSpPr/>
          <p:nvPr/>
        </p:nvSpPr>
        <p:spPr>
          <a:xfrm>
            <a:off x="1524000" y="160354"/>
            <a:ext cx="5690592" cy="400110"/>
          </a:xfrm>
          <a:prstGeom prst="rect">
            <a:avLst/>
          </a:prstGeom>
        </p:spPr>
        <p:txBody>
          <a:bodyPr wrap="square">
            <a:spAutoFit/>
          </a:bodyPr>
          <a:lstStyle/>
          <a:p>
            <a:pPr lvl="0" eaLnBrk="0" fontAlgn="base" hangingPunct="0">
              <a:spcBef>
                <a:spcPct val="0"/>
              </a:spcBef>
              <a:spcAft>
                <a:spcPct val="0"/>
              </a:spcAft>
            </a:pPr>
            <a:r>
              <a:rPr lang="en-ZA" sz="2000" b="1" dirty="0">
                <a:solidFill>
                  <a:srgbClr val="000000"/>
                </a:solidFill>
                <a:latin typeface="Arial" panose="020B0604020202020204" pitchFamily="34" charset="0"/>
                <a:ea typeface="ＭＳ Ｐゴシック" pitchFamily="1" charset="-128"/>
                <a:cs typeface="Arial" panose="020B0604020202020204" pitchFamily="34" charset="0"/>
              </a:rPr>
              <a:t>3. </a:t>
            </a:r>
            <a:r>
              <a:rPr lang="en-ZA" sz="1600" b="1" dirty="0">
                <a:solidFill>
                  <a:srgbClr val="000000"/>
                </a:solidFill>
                <a:latin typeface="Arial" panose="020B0604020202020204" pitchFamily="34" charset="0"/>
                <a:ea typeface="ＭＳ Ｐゴシック" pitchFamily="1" charset="-128"/>
                <a:cs typeface="Arial" panose="020B0604020202020204" pitchFamily="34" charset="0"/>
              </a:rPr>
              <a:t>REVENUE COLLECTION: MARCH – DECEMBER 2020 </a:t>
            </a:r>
            <a:endParaRPr lang="en-US" sz="1600" b="1" dirty="0">
              <a:solidFill>
                <a:srgbClr val="000000"/>
              </a:solidFill>
              <a:latin typeface="Arial" panose="020B0604020202020204" pitchFamily="34" charset="0"/>
              <a:ea typeface="ＭＳ Ｐゴシック" pitchFamily="1" charset="-128"/>
              <a:cs typeface="Arial" panose="020B0604020202020204" pitchFamily="34" charset="0"/>
            </a:endParaRPr>
          </a:p>
        </p:txBody>
      </p:sp>
      <p:graphicFrame>
        <p:nvGraphicFramePr>
          <p:cNvPr id="3" name="Table 2">
            <a:extLst>
              <a:ext uri="{FF2B5EF4-FFF2-40B4-BE49-F238E27FC236}">
                <a16:creationId xmlns:a16="http://schemas.microsoft.com/office/drawing/2014/main" id="{1FD2453D-1F7F-4CAA-96B6-FCF9975A5B74}"/>
              </a:ext>
            </a:extLst>
          </p:cNvPr>
          <p:cNvGraphicFramePr>
            <a:graphicFrameLocks noGrp="1"/>
          </p:cNvGraphicFramePr>
          <p:nvPr>
            <p:extLst>
              <p:ext uri="{D42A27DB-BD31-4B8C-83A1-F6EECF244321}">
                <p14:modId xmlns:p14="http://schemas.microsoft.com/office/powerpoint/2010/main" val="3196231408"/>
              </p:ext>
            </p:extLst>
          </p:nvPr>
        </p:nvGraphicFramePr>
        <p:xfrm>
          <a:off x="685800" y="1828800"/>
          <a:ext cx="5181600" cy="1309116"/>
        </p:xfrm>
        <a:graphic>
          <a:graphicData uri="http://schemas.openxmlformats.org/drawingml/2006/table">
            <a:tbl>
              <a:tblPr firstRow="1" firstCol="1" bandRow="1">
                <a:tableStyleId>{69CF1AB2-1976-4502-BF36-3FF5EA218861}</a:tableStyleId>
              </a:tblPr>
              <a:tblGrid>
                <a:gridCol w="559694">
                  <a:extLst>
                    <a:ext uri="{9D8B030D-6E8A-4147-A177-3AD203B41FA5}">
                      <a16:colId xmlns:a16="http://schemas.microsoft.com/office/drawing/2014/main" val="2781587115"/>
                    </a:ext>
                  </a:extLst>
                </a:gridCol>
                <a:gridCol w="3221607">
                  <a:extLst>
                    <a:ext uri="{9D8B030D-6E8A-4147-A177-3AD203B41FA5}">
                      <a16:colId xmlns:a16="http://schemas.microsoft.com/office/drawing/2014/main" val="1461894692"/>
                    </a:ext>
                  </a:extLst>
                </a:gridCol>
                <a:gridCol w="1400299">
                  <a:extLst>
                    <a:ext uri="{9D8B030D-6E8A-4147-A177-3AD203B41FA5}">
                      <a16:colId xmlns:a16="http://schemas.microsoft.com/office/drawing/2014/main" val="4143833751"/>
                    </a:ext>
                  </a:extLst>
                </a:gridCol>
              </a:tblGrid>
              <a:tr h="215900">
                <a:tc>
                  <a:txBody>
                    <a:bodyPr/>
                    <a:lstStyle/>
                    <a:p>
                      <a:pPr>
                        <a:lnSpc>
                          <a:spcPct val="107000"/>
                        </a:lnSpc>
                        <a:spcAft>
                          <a:spcPts val="800"/>
                        </a:spcAft>
                      </a:pPr>
                      <a:r>
                        <a:rPr lang="en-US" sz="1400" dirty="0">
                          <a:effectLst/>
                        </a:rPr>
                        <a:t>Item</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1400">
                          <a:effectLst/>
                        </a:rPr>
                        <a:t>Debtors Category</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400">
                          <a:effectLst/>
                        </a:rPr>
                        <a:t>Amount</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60924657"/>
                  </a:ext>
                </a:extLst>
              </a:tr>
              <a:tr h="215900">
                <a:tc>
                  <a:txBody>
                    <a:bodyPr/>
                    <a:lstStyle/>
                    <a:p>
                      <a:pPr algn="ctr">
                        <a:lnSpc>
                          <a:spcPct val="107000"/>
                        </a:lnSpc>
                        <a:spcAft>
                          <a:spcPts val="800"/>
                        </a:spcAft>
                      </a:pPr>
                      <a:r>
                        <a:rPr lang="en-US" sz="1400" dirty="0">
                          <a:effectLst/>
                        </a:rPr>
                        <a:t>1</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1400">
                          <a:effectLst/>
                        </a:rPr>
                        <a:t>Government Departments &amp; Entities</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400">
                          <a:effectLst/>
                        </a:rPr>
                        <a:t>R1 768 335</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12646321"/>
                  </a:ext>
                </a:extLst>
              </a:tr>
              <a:tr h="215900">
                <a:tc>
                  <a:txBody>
                    <a:bodyPr/>
                    <a:lstStyle/>
                    <a:p>
                      <a:pPr algn="ctr">
                        <a:lnSpc>
                          <a:spcPct val="107000"/>
                        </a:lnSpc>
                        <a:spcAft>
                          <a:spcPts val="800"/>
                        </a:spcAft>
                      </a:pPr>
                      <a:r>
                        <a:rPr lang="en-US" sz="1400" dirty="0">
                          <a:effectLst/>
                        </a:rPr>
                        <a:t>2</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1400">
                          <a:effectLst/>
                        </a:rPr>
                        <a:t>Households Consumers</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400">
                          <a:effectLst/>
                        </a:rPr>
                        <a:t>R271 083 782</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49870936"/>
                  </a:ext>
                </a:extLst>
              </a:tr>
              <a:tr h="215900">
                <a:tc>
                  <a:txBody>
                    <a:bodyPr/>
                    <a:lstStyle/>
                    <a:p>
                      <a:pPr algn="ctr">
                        <a:lnSpc>
                          <a:spcPct val="107000"/>
                        </a:lnSpc>
                        <a:spcAft>
                          <a:spcPts val="800"/>
                        </a:spcAft>
                      </a:pPr>
                      <a:r>
                        <a:rPr lang="en-US" sz="1400" dirty="0">
                          <a:effectLst/>
                        </a:rPr>
                        <a:t>3</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1400">
                          <a:effectLst/>
                        </a:rPr>
                        <a:t>Commercial (Business)</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tabLst>
                          <a:tab pos="123190" algn="l"/>
                        </a:tabLst>
                      </a:pPr>
                      <a:r>
                        <a:rPr lang="en-US" sz="1400">
                          <a:effectLst/>
                        </a:rPr>
                        <a:t>R14 233 716</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41576494"/>
                  </a:ext>
                </a:extLst>
              </a:tr>
              <a:tr h="215900">
                <a:tc>
                  <a:txBody>
                    <a:bodyPr/>
                    <a:lstStyle/>
                    <a:p>
                      <a:pPr algn="ctr">
                        <a:lnSpc>
                          <a:spcPct val="107000"/>
                        </a:lnSpc>
                        <a:spcAft>
                          <a:spcPts val="800"/>
                        </a:spcAft>
                      </a:pPr>
                      <a:r>
                        <a:rPr lang="en-US" sz="1400" dirty="0">
                          <a:effectLst/>
                        </a:rPr>
                        <a:t>4</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1400" dirty="0">
                          <a:effectLst/>
                        </a:rPr>
                        <a:t>Other</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400" dirty="0">
                          <a:effectLst/>
                        </a:rPr>
                        <a:t>R19 595 543</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49719642"/>
                  </a:ext>
                </a:extLst>
              </a:tr>
              <a:tr h="215900">
                <a:tc>
                  <a:txBody>
                    <a:bodyPr/>
                    <a:lstStyle/>
                    <a:p>
                      <a:pPr algn="just">
                        <a:lnSpc>
                          <a:spcPct val="107000"/>
                        </a:lnSpc>
                        <a:spcAft>
                          <a:spcPts val="800"/>
                        </a:spcAft>
                      </a:pPr>
                      <a:r>
                        <a:rPr lang="en-US" sz="1400" dirty="0">
                          <a:effectLst/>
                        </a:rPr>
                        <a:t>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1400" dirty="0">
                          <a:effectLst/>
                        </a:rPr>
                        <a:t>TOTAL DEBTORS</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400" dirty="0">
                          <a:effectLst/>
                        </a:rPr>
                        <a:t>R306 909 690</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14529474"/>
                  </a:ext>
                </a:extLst>
              </a:tr>
            </a:tbl>
          </a:graphicData>
        </a:graphic>
      </p:graphicFrame>
    </p:spTree>
    <p:extLst>
      <p:ext uri="{BB962C8B-B14F-4D97-AF65-F5344CB8AC3E}">
        <p14:creationId xmlns:p14="http://schemas.microsoft.com/office/powerpoint/2010/main" val="26934502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914400"/>
            <a:ext cx="8229600" cy="4419600"/>
          </a:xfrm>
        </p:spPr>
        <p:txBody>
          <a:bodyPr>
            <a:noAutofit/>
          </a:bodyPr>
          <a:lstStyle/>
          <a:p>
            <a:pPr marL="0" indent="0" algn="just">
              <a:spcBef>
                <a:spcPts val="0"/>
              </a:spcBef>
              <a:buNone/>
              <a:tabLst>
                <a:tab pos="2047875" algn="l"/>
              </a:tabLst>
            </a:pPr>
            <a:r>
              <a:rPr lang="en-US" sz="1400" dirty="0">
                <a:effectLst/>
                <a:ea typeface="Calibri" panose="020F0502020204030204" pitchFamily="34" charset="0"/>
                <a:cs typeface="Times New Roman" panose="02020603050405020304" pitchFamily="18" charset="0"/>
              </a:rPr>
              <a:t>The above low collection rate is ascribed to poor services related challenges, and the aging municipal water infrastructure, and the rainy season, all of which the municipality is grappling with at the current moment.</a:t>
            </a:r>
            <a:endParaRPr lang="en-ZA" sz="1400" dirty="0">
              <a:effectLst/>
              <a:ea typeface="Calibri" panose="020F0502020204030204" pitchFamily="34" charset="0"/>
              <a:cs typeface="Times New Roman" panose="02020603050405020304" pitchFamily="18" charset="0"/>
            </a:endParaRPr>
          </a:p>
          <a:p>
            <a:pPr marL="0" indent="0" algn="just">
              <a:spcBef>
                <a:spcPts val="0"/>
              </a:spcBef>
              <a:buNone/>
              <a:tabLst>
                <a:tab pos="2047875" algn="l"/>
              </a:tabLst>
            </a:pPr>
            <a:r>
              <a:rPr lang="en-US" sz="1400" dirty="0">
                <a:effectLst/>
                <a:ea typeface="Calibri" panose="020F0502020204030204" pitchFamily="34" charset="0"/>
                <a:cs typeface="Times New Roman" panose="02020603050405020304" pitchFamily="18" charset="0"/>
              </a:rPr>
              <a:t> </a:t>
            </a:r>
            <a:endParaRPr lang="en-ZA" sz="1400" dirty="0">
              <a:effectLst/>
              <a:ea typeface="Calibri" panose="020F0502020204030204" pitchFamily="34" charset="0"/>
              <a:cs typeface="Times New Roman" panose="02020603050405020304" pitchFamily="18" charset="0"/>
            </a:endParaRPr>
          </a:p>
          <a:p>
            <a:pPr marL="0" indent="0" algn="just">
              <a:spcBef>
                <a:spcPts val="0"/>
              </a:spcBef>
              <a:buNone/>
              <a:tabLst>
                <a:tab pos="2047875" algn="l"/>
              </a:tabLst>
            </a:pPr>
            <a:r>
              <a:rPr lang="en-US" sz="1400" dirty="0">
                <a:effectLst/>
                <a:ea typeface="Calibri" panose="020F0502020204030204" pitchFamily="34" charset="0"/>
                <a:cs typeface="Times New Roman" panose="02020603050405020304" pitchFamily="18" charset="0"/>
              </a:rPr>
              <a:t>The main contributors to the high collection rate are Property Rates (88%) paid in advance by National Department of Public Works for the rest of the financial year, and Electricity (82%).</a:t>
            </a:r>
            <a:endParaRPr lang="en-ZA" sz="1400" dirty="0">
              <a:effectLst/>
              <a:ea typeface="Calibri" panose="020F0502020204030204" pitchFamily="34" charset="0"/>
              <a:cs typeface="Times New Roman" panose="02020603050405020304" pitchFamily="18" charset="0"/>
            </a:endParaRPr>
          </a:p>
          <a:p>
            <a:pPr marL="0" indent="0">
              <a:spcBef>
                <a:spcPts val="0"/>
              </a:spcBef>
              <a:buNone/>
            </a:pPr>
            <a:endParaRPr lang="en-US" sz="1400" dirty="0">
              <a:cs typeface="Arial" panose="020B0604020202020204" pitchFamily="34" charset="0"/>
            </a:endParaRPr>
          </a:p>
          <a:p>
            <a:pPr marL="0" indent="0">
              <a:spcBef>
                <a:spcPts val="0"/>
              </a:spcBef>
              <a:buNone/>
            </a:pPr>
            <a:endParaRPr lang="en-US" sz="1800" dirty="0">
              <a:cs typeface="Arial" panose="020B0604020202020204" pitchFamily="34" charset="0"/>
            </a:endParaRPr>
          </a:p>
          <a:p>
            <a:pPr marL="0" indent="0">
              <a:spcBef>
                <a:spcPts val="0"/>
              </a:spcBef>
              <a:buNone/>
            </a:pPr>
            <a:endParaRPr lang="en-US" sz="1800" dirty="0">
              <a:cs typeface="Arial" panose="020B0604020202020204" pitchFamily="34" charset="0"/>
            </a:endParaRPr>
          </a:p>
          <a:p>
            <a:pPr marL="0" indent="0">
              <a:spcBef>
                <a:spcPts val="0"/>
              </a:spcBef>
              <a:buNone/>
            </a:pPr>
            <a:endParaRPr lang="en-US" sz="1800" dirty="0">
              <a:cs typeface="Arial" panose="020B0604020202020204" pitchFamily="34" charset="0"/>
            </a:endParaRPr>
          </a:p>
          <a:p>
            <a:pPr marL="0" indent="0">
              <a:spcBef>
                <a:spcPts val="0"/>
              </a:spcBef>
              <a:buNone/>
            </a:pPr>
            <a:endParaRPr lang="en-US" sz="1800" dirty="0">
              <a:cs typeface="Arial" panose="020B0604020202020204" pitchFamily="34" charset="0"/>
            </a:endParaRPr>
          </a:p>
          <a:p>
            <a:pPr marL="0" indent="0">
              <a:spcBef>
                <a:spcPts val="0"/>
              </a:spcBef>
              <a:buNone/>
            </a:pPr>
            <a:endParaRPr lang="en-US" sz="1800" dirty="0">
              <a:cs typeface="Arial" panose="020B0604020202020204" pitchFamily="34" charset="0"/>
            </a:endParaRPr>
          </a:p>
          <a:p>
            <a:pPr marL="0" indent="0" algn="just">
              <a:spcBef>
                <a:spcPts val="0"/>
              </a:spcBef>
              <a:buNone/>
              <a:tabLst>
                <a:tab pos="2047875" algn="l"/>
              </a:tabLst>
            </a:pPr>
            <a:r>
              <a:rPr lang="en-US" sz="1400" b="1" dirty="0">
                <a:effectLst/>
                <a:ea typeface="Calibri" panose="020F0502020204030204" pitchFamily="34" charset="0"/>
                <a:cs typeface="Times New Roman" panose="02020603050405020304" pitchFamily="18" charset="0"/>
              </a:rPr>
              <a:t>Resources required to implement the Project: Operation </a:t>
            </a:r>
            <a:r>
              <a:rPr lang="en-US" sz="1400" b="1" dirty="0" err="1">
                <a:effectLst/>
                <a:ea typeface="Calibri" panose="020F0502020204030204" pitchFamily="34" charset="0"/>
                <a:cs typeface="Times New Roman" panose="02020603050405020304" pitchFamily="18" charset="0"/>
              </a:rPr>
              <a:t>Duela</a:t>
            </a:r>
            <a:r>
              <a:rPr lang="en-US" sz="1400" b="1" dirty="0">
                <a:effectLst/>
                <a:ea typeface="Calibri" panose="020F0502020204030204" pitchFamily="34" charset="0"/>
                <a:cs typeface="Times New Roman" panose="02020603050405020304" pitchFamily="18" charset="0"/>
              </a:rPr>
              <a:t> for better services.</a:t>
            </a:r>
            <a:endParaRPr lang="en-ZA" sz="1400" dirty="0">
              <a:effectLst/>
              <a:ea typeface="Calibri" panose="020F0502020204030204" pitchFamily="34" charset="0"/>
              <a:cs typeface="Times New Roman" panose="02020603050405020304" pitchFamily="18" charset="0"/>
            </a:endParaRPr>
          </a:p>
          <a:p>
            <a:pPr marL="0" lvl="0" indent="-342900" algn="just">
              <a:spcBef>
                <a:spcPts val="0"/>
              </a:spcBef>
              <a:buFont typeface="Symbol" panose="05050102010706020507" pitchFamily="18" charset="2"/>
              <a:buChar char=""/>
              <a:tabLst>
                <a:tab pos="2047875" algn="l"/>
              </a:tabLst>
            </a:pPr>
            <a:r>
              <a:rPr lang="en-US" sz="1400" dirty="0">
                <a:effectLst/>
                <a:ea typeface="Calibri" panose="020F0502020204030204" pitchFamily="34" charset="0"/>
                <a:cs typeface="Times New Roman" panose="02020603050405020304" pitchFamily="18" charset="0"/>
              </a:rPr>
              <a:t>Ward councilor and ward committee members</a:t>
            </a:r>
            <a:endParaRPr lang="en-ZA" sz="1400" dirty="0">
              <a:effectLst/>
              <a:ea typeface="Calibri" panose="020F0502020204030204" pitchFamily="34" charset="0"/>
              <a:cs typeface="Times New Roman" panose="02020603050405020304" pitchFamily="18" charset="0"/>
            </a:endParaRPr>
          </a:p>
          <a:p>
            <a:pPr marL="0" lvl="0" indent="-342900" algn="just">
              <a:spcBef>
                <a:spcPts val="0"/>
              </a:spcBef>
              <a:buFont typeface="Symbol" panose="05050102010706020507" pitchFamily="18" charset="2"/>
              <a:buChar char=""/>
              <a:tabLst>
                <a:tab pos="2047875" algn="l"/>
              </a:tabLst>
            </a:pPr>
            <a:r>
              <a:rPr lang="en-US" sz="1400" dirty="0">
                <a:effectLst/>
                <a:ea typeface="Calibri" panose="020F0502020204030204" pitchFamily="34" charset="0"/>
                <a:cs typeface="Times New Roman" panose="02020603050405020304" pitchFamily="18" charset="0"/>
              </a:rPr>
              <a:t>Transport and logistics </a:t>
            </a:r>
            <a:endParaRPr lang="en-ZA" sz="1400" dirty="0">
              <a:effectLst/>
              <a:ea typeface="Calibri" panose="020F0502020204030204" pitchFamily="34" charset="0"/>
              <a:cs typeface="Times New Roman" panose="02020603050405020304" pitchFamily="18" charset="0"/>
            </a:endParaRPr>
          </a:p>
          <a:p>
            <a:pPr marL="0" lvl="0" indent="-342900" algn="just">
              <a:spcBef>
                <a:spcPts val="0"/>
              </a:spcBef>
              <a:buFont typeface="Symbol" panose="05050102010706020507" pitchFamily="18" charset="2"/>
              <a:buChar char=""/>
              <a:tabLst>
                <a:tab pos="2047875" algn="l"/>
              </a:tabLst>
            </a:pPr>
            <a:r>
              <a:rPr lang="en-US" sz="1400" dirty="0">
                <a:effectLst/>
                <a:ea typeface="Calibri" panose="020F0502020204030204" pitchFamily="34" charset="0"/>
                <a:cs typeface="Times New Roman" panose="02020603050405020304" pitchFamily="18" charset="0"/>
              </a:rPr>
              <a:t>EPWP’s </a:t>
            </a:r>
            <a:endParaRPr lang="en-ZA" sz="1400" dirty="0">
              <a:effectLst/>
              <a:ea typeface="Calibri" panose="020F0502020204030204" pitchFamily="34" charset="0"/>
              <a:cs typeface="Times New Roman" panose="02020603050405020304" pitchFamily="18" charset="0"/>
            </a:endParaRPr>
          </a:p>
          <a:p>
            <a:pPr marL="0" lvl="0" indent="-342900" algn="just">
              <a:spcBef>
                <a:spcPts val="0"/>
              </a:spcBef>
              <a:buFont typeface="Symbol" panose="05050102010706020507" pitchFamily="18" charset="2"/>
              <a:buChar char=""/>
              <a:tabLst>
                <a:tab pos="2047875" algn="l"/>
              </a:tabLst>
            </a:pPr>
            <a:r>
              <a:rPr lang="en-US" sz="1400" dirty="0">
                <a:effectLst/>
                <a:ea typeface="Calibri" panose="020F0502020204030204" pitchFamily="34" charset="0"/>
                <a:cs typeface="Times New Roman" panose="02020603050405020304" pitchFamily="18" charset="0"/>
              </a:rPr>
              <a:t>Technical services employees: Water, Sanitation &amp; Roads </a:t>
            </a:r>
            <a:endParaRPr lang="en-ZA" sz="1400" dirty="0">
              <a:effectLst/>
              <a:ea typeface="Calibri" panose="020F0502020204030204" pitchFamily="34" charset="0"/>
              <a:cs typeface="Times New Roman" panose="02020603050405020304" pitchFamily="18" charset="0"/>
            </a:endParaRPr>
          </a:p>
          <a:p>
            <a:pPr marL="0" lvl="0" indent="-342900" algn="just">
              <a:spcBef>
                <a:spcPts val="0"/>
              </a:spcBef>
              <a:buFont typeface="Symbol" panose="05050102010706020507" pitchFamily="18" charset="2"/>
              <a:buChar char=""/>
              <a:tabLst>
                <a:tab pos="2047875" algn="l"/>
              </a:tabLst>
            </a:pPr>
            <a:r>
              <a:rPr lang="en-US" sz="1400" dirty="0">
                <a:effectLst/>
                <a:ea typeface="Calibri" panose="020F0502020204030204" pitchFamily="34" charset="0"/>
                <a:cs typeface="Times New Roman" panose="02020603050405020304" pitchFamily="18" charset="0"/>
              </a:rPr>
              <a:t>Community services employees: Refuse &amp; LED</a:t>
            </a:r>
            <a:endParaRPr lang="en-ZA" sz="1400" dirty="0">
              <a:effectLst/>
              <a:ea typeface="Calibri" panose="020F0502020204030204" pitchFamily="34" charset="0"/>
              <a:cs typeface="Times New Roman" panose="02020603050405020304" pitchFamily="18" charset="0"/>
            </a:endParaRPr>
          </a:p>
          <a:p>
            <a:pPr marL="0" indent="0">
              <a:spcBef>
                <a:spcPts val="0"/>
              </a:spcBef>
              <a:buNone/>
            </a:pP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endParaRPr lang="en-US" sz="1800" dirty="0">
              <a:cs typeface="Arial" panose="020B0604020202020204" pitchFamily="34" charset="0"/>
            </a:endParaRPr>
          </a:p>
          <a:p>
            <a:pPr marL="0" indent="0">
              <a:spcBef>
                <a:spcPts val="0"/>
              </a:spcBef>
              <a:buNone/>
            </a:pPr>
            <a:endParaRPr lang="en-ZA" sz="1800" dirty="0">
              <a:cs typeface="Arial" panose="020B0604020202020204" pitchFamily="34" charset="0"/>
            </a:endParaRPr>
          </a:p>
          <a:p>
            <a:pPr marL="0" lvl="0" indent="0" algn="just" eaLnBrk="0" fontAlgn="base" hangingPunct="0">
              <a:spcBef>
                <a:spcPts val="600"/>
              </a:spcBef>
              <a:spcAft>
                <a:spcPts val="600"/>
              </a:spcAft>
              <a:buSzPct val="100000"/>
              <a:buNone/>
            </a:pPr>
            <a:endParaRPr lang="en-ZA" sz="1800" dirty="0">
              <a:solidFill>
                <a:srgbClr val="000000"/>
              </a:solidFill>
              <a:latin typeface="Arial" panose="020B060402020202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1D74632-5AF5-49E1-8345-0D25A626A076}" type="slidenum">
              <a:rPr lang="en-ZA">
                <a:solidFill>
                  <a:prstClr val="black">
                    <a:tint val="75000"/>
                  </a:prstClr>
                </a:solidFill>
                <a:latin typeface="Arial" panose="020B0604020202020204" pitchFamily="34" charset="0"/>
                <a:cs typeface="Arial" panose="020B0604020202020204" pitchFamily="34" charset="0"/>
              </a:rPr>
              <a:pPr/>
              <a:t>18</a:t>
            </a:fld>
            <a:endParaRPr lang="en-ZA" dirty="0">
              <a:solidFill>
                <a:prstClr val="black">
                  <a:tint val="75000"/>
                </a:prstClr>
              </a:solidFill>
              <a:latin typeface="Arial" panose="020B0604020202020204" pitchFamily="34" charset="0"/>
              <a:cs typeface="Arial" panose="020B0604020202020204" pitchFamily="34" charset="0"/>
            </a:endParaRPr>
          </a:p>
        </p:txBody>
      </p:sp>
      <p:sp>
        <p:nvSpPr>
          <p:cNvPr id="5" name="Rectangle 4"/>
          <p:cNvSpPr/>
          <p:nvPr/>
        </p:nvSpPr>
        <p:spPr>
          <a:xfrm>
            <a:off x="1524000" y="160354"/>
            <a:ext cx="5690592" cy="400110"/>
          </a:xfrm>
          <a:prstGeom prst="rect">
            <a:avLst/>
          </a:prstGeom>
        </p:spPr>
        <p:txBody>
          <a:bodyPr wrap="square">
            <a:spAutoFit/>
          </a:bodyPr>
          <a:lstStyle/>
          <a:p>
            <a:pPr lvl="0" eaLnBrk="0" fontAlgn="base" hangingPunct="0">
              <a:spcBef>
                <a:spcPct val="0"/>
              </a:spcBef>
              <a:spcAft>
                <a:spcPct val="0"/>
              </a:spcAft>
            </a:pPr>
            <a:r>
              <a:rPr lang="en-ZA" sz="2000" b="1" dirty="0">
                <a:solidFill>
                  <a:srgbClr val="000000"/>
                </a:solidFill>
                <a:latin typeface="Arial" panose="020B0604020202020204" pitchFamily="34" charset="0"/>
                <a:ea typeface="ＭＳ Ｐゴシック" pitchFamily="1" charset="-128"/>
                <a:cs typeface="Arial" panose="020B0604020202020204" pitchFamily="34" charset="0"/>
              </a:rPr>
              <a:t>3. </a:t>
            </a:r>
            <a:r>
              <a:rPr lang="en-ZA" sz="1600" b="1" dirty="0">
                <a:solidFill>
                  <a:srgbClr val="000000"/>
                </a:solidFill>
                <a:latin typeface="Arial" panose="020B0604020202020204" pitchFamily="34" charset="0"/>
                <a:ea typeface="ＭＳ Ｐゴシック" pitchFamily="1" charset="-128"/>
                <a:cs typeface="Arial" panose="020B0604020202020204" pitchFamily="34" charset="0"/>
              </a:rPr>
              <a:t>REVENUE COLLECTION: MARCH – DECEMBER 2020 </a:t>
            </a:r>
            <a:endParaRPr lang="en-US" sz="1600" b="1" dirty="0">
              <a:solidFill>
                <a:srgbClr val="000000"/>
              </a:solidFill>
              <a:latin typeface="Arial" panose="020B0604020202020204" pitchFamily="34" charset="0"/>
              <a:ea typeface="ＭＳ Ｐゴシック" pitchFamily="1" charset="-128"/>
              <a:cs typeface="Arial" panose="020B0604020202020204" pitchFamily="34" charset="0"/>
            </a:endParaRPr>
          </a:p>
        </p:txBody>
      </p:sp>
      <p:graphicFrame>
        <p:nvGraphicFramePr>
          <p:cNvPr id="6" name="Table 5">
            <a:extLst>
              <a:ext uri="{FF2B5EF4-FFF2-40B4-BE49-F238E27FC236}">
                <a16:creationId xmlns:a16="http://schemas.microsoft.com/office/drawing/2014/main" id="{465E089A-B5D9-49F9-A993-018A270DF858}"/>
              </a:ext>
            </a:extLst>
          </p:cNvPr>
          <p:cNvGraphicFramePr>
            <a:graphicFrameLocks noGrp="1"/>
          </p:cNvGraphicFramePr>
          <p:nvPr/>
        </p:nvGraphicFramePr>
        <p:xfrm>
          <a:off x="685800" y="2286000"/>
          <a:ext cx="6781799" cy="1143000"/>
        </p:xfrm>
        <a:graphic>
          <a:graphicData uri="http://schemas.openxmlformats.org/drawingml/2006/table">
            <a:tbl>
              <a:tblPr firstRow="1" firstCol="1" bandRow="1"/>
              <a:tblGrid>
                <a:gridCol w="2196175">
                  <a:extLst>
                    <a:ext uri="{9D8B030D-6E8A-4147-A177-3AD203B41FA5}">
                      <a16:colId xmlns:a16="http://schemas.microsoft.com/office/drawing/2014/main" val="2260077820"/>
                    </a:ext>
                  </a:extLst>
                </a:gridCol>
                <a:gridCol w="1502989">
                  <a:extLst>
                    <a:ext uri="{9D8B030D-6E8A-4147-A177-3AD203B41FA5}">
                      <a16:colId xmlns:a16="http://schemas.microsoft.com/office/drawing/2014/main" val="3802221533"/>
                    </a:ext>
                  </a:extLst>
                </a:gridCol>
                <a:gridCol w="1679954">
                  <a:extLst>
                    <a:ext uri="{9D8B030D-6E8A-4147-A177-3AD203B41FA5}">
                      <a16:colId xmlns:a16="http://schemas.microsoft.com/office/drawing/2014/main" val="618259748"/>
                    </a:ext>
                  </a:extLst>
                </a:gridCol>
                <a:gridCol w="1402681">
                  <a:extLst>
                    <a:ext uri="{9D8B030D-6E8A-4147-A177-3AD203B41FA5}">
                      <a16:colId xmlns:a16="http://schemas.microsoft.com/office/drawing/2014/main" val="4026800508"/>
                    </a:ext>
                  </a:extLst>
                </a:gridCol>
              </a:tblGrid>
              <a:tr h="285750">
                <a:tc>
                  <a:txBody>
                    <a:bodyPr/>
                    <a:lstStyle/>
                    <a:p>
                      <a:pPr>
                        <a:lnSpc>
                          <a:spcPct val="107000"/>
                        </a:lnSpc>
                        <a:spcAft>
                          <a:spcPts val="800"/>
                        </a:spcAft>
                      </a:pPr>
                      <a:r>
                        <a:rPr lang="en-ZA" sz="11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Billing and Actual Receipts</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7000"/>
                        </a:lnSpc>
                        <a:spcAft>
                          <a:spcPts val="800"/>
                        </a:spcAft>
                      </a:pPr>
                      <a:r>
                        <a:rPr lang="en-ZA" sz="11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Total</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7000"/>
                        </a:lnSpc>
                        <a:spcAft>
                          <a:spcPts val="800"/>
                        </a:spcAft>
                      </a:pPr>
                      <a:r>
                        <a:rPr lang="en-ZA" sz="11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Electricity</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7000"/>
                        </a:lnSpc>
                        <a:spcAft>
                          <a:spcPts val="800"/>
                        </a:spcAft>
                      </a:pPr>
                      <a:r>
                        <a:rPr lang="en-ZA" sz="11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Property Rates</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496635737"/>
                  </a:ext>
                </a:extLst>
              </a:tr>
              <a:tr h="285750">
                <a:tc>
                  <a:txBody>
                    <a:bodyPr/>
                    <a:lstStyle/>
                    <a:p>
                      <a:pPr>
                        <a:lnSpc>
                          <a:spcPct val="107000"/>
                        </a:lnSpc>
                        <a:spcAft>
                          <a:spcPts val="800"/>
                        </a:spcAft>
                      </a:pPr>
                      <a:r>
                        <a:rPr lang="en-ZA" sz="9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Total Billied</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ZA" sz="9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R 33 534 196,36</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ZA" sz="9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R 21 913 829,07</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ZA" sz="9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R 11 620 367,29</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9761749"/>
                  </a:ext>
                </a:extLst>
              </a:tr>
              <a:tr h="285750">
                <a:tc>
                  <a:txBody>
                    <a:bodyPr/>
                    <a:lstStyle/>
                    <a:p>
                      <a:pPr>
                        <a:lnSpc>
                          <a:spcPct val="107000"/>
                        </a:lnSpc>
                        <a:spcAft>
                          <a:spcPts val="800"/>
                        </a:spcAft>
                      </a:pPr>
                      <a:r>
                        <a:rPr lang="en-ZA" sz="9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Total Receipts</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ZA" sz="9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R 28 131 490,56</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ZA" sz="9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R 17 911 173,88</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ZA" sz="9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R 10 220 316,68</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88028282"/>
                  </a:ext>
                </a:extLst>
              </a:tr>
              <a:tr h="285750">
                <a:tc>
                  <a:txBody>
                    <a:bodyPr/>
                    <a:lstStyle/>
                    <a:p>
                      <a:pPr>
                        <a:lnSpc>
                          <a:spcPct val="107000"/>
                        </a:lnSpc>
                        <a:spcAft>
                          <a:spcPts val="800"/>
                        </a:spcAft>
                      </a:pPr>
                      <a:r>
                        <a:rPr lang="en-ZA" sz="9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ZA" sz="9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83,89%</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ZA" sz="9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81,73%</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ZA" sz="9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87,95%</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66115803"/>
                  </a:ext>
                </a:extLst>
              </a:tr>
            </a:tbl>
          </a:graphicData>
        </a:graphic>
      </p:graphicFrame>
    </p:spTree>
    <p:extLst>
      <p:ext uri="{BB962C8B-B14F-4D97-AF65-F5344CB8AC3E}">
        <p14:creationId xmlns:p14="http://schemas.microsoft.com/office/powerpoint/2010/main" val="9101481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3124200"/>
            <a:ext cx="8496944" cy="1626840"/>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marL="0" indent="0"/>
            <a:r>
              <a:rPr lang="en-GB" sz="2400" b="1" dirty="0">
                <a:solidFill>
                  <a:schemeClr val="tx1"/>
                </a:solidFill>
              </a:rPr>
              <a:t>4. MAUSA LOCAL MUNICIPALITY IN FINANCIAL DISTRESS</a:t>
            </a:r>
            <a:endParaRPr lang="en-ZA" sz="2400" b="1"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7A020174-8E20-48A5-8C62-7A10150EE990}" type="slidenum">
              <a:rPr lang="en-ZA" smtClean="0">
                <a:solidFill>
                  <a:prstClr val="black">
                    <a:tint val="75000"/>
                  </a:prstClr>
                </a:solidFill>
              </a:rPr>
              <a:pPr/>
              <a:t>19</a:t>
            </a:fld>
            <a:endParaRPr lang="en-ZA" dirty="0">
              <a:solidFill>
                <a:prstClr val="black">
                  <a:tint val="75000"/>
                </a:prstClr>
              </a:solidFill>
            </a:endParaRPr>
          </a:p>
        </p:txBody>
      </p:sp>
      <p:pic>
        <p:nvPicPr>
          <p:cNvPr id="5" name="Picture 4">
            <a:extLst>
              <a:ext uri="{FF2B5EF4-FFF2-40B4-BE49-F238E27FC236}">
                <a16:creationId xmlns:a16="http://schemas.microsoft.com/office/drawing/2014/main" id="{E4151F41-1FAA-439D-BAFA-C3FA4F9974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9000" y="381000"/>
            <a:ext cx="2057400" cy="2667000"/>
          </a:xfrm>
          <a:prstGeom prst="rect">
            <a:avLst/>
          </a:prstGeom>
        </p:spPr>
      </p:pic>
    </p:spTree>
    <p:extLst>
      <p:ext uri="{BB962C8B-B14F-4D97-AF65-F5344CB8AC3E}">
        <p14:creationId xmlns:p14="http://schemas.microsoft.com/office/powerpoint/2010/main" val="192961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4164" y="3124200"/>
            <a:ext cx="8515672" cy="1828800"/>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marL="0" indent="0"/>
            <a:r>
              <a:rPr lang="en-GB" sz="2800" b="1" dirty="0">
                <a:solidFill>
                  <a:schemeClr val="tx1"/>
                </a:solidFill>
              </a:rPr>
              <a:t>REPORT ON THE </a:t>
            </a:r>
            <a:br>
              <a:rPr lang="en-GB" sz="2800" b="1" dirty="0">
                <a:solidFill>
                  <a:schemeClr val="tx1"/>
                </a:solidFill>
              </a:rPr>
            </a:br>
            <a:r>
              <a:rPr lang="en-GB" sz="2800" b="1" dirty="0" err="1">
                <a:solidFill>
                  <a:schemeClr val="tx1"/>
                </a:solidFill>
              </a:rPr>
              <a:t>THE</a:t>
            </a:r>
            <a:r>
              <a:rPr lang="en-GB" sz="2800" b="1" dirty="0">
                <a:solidFill>
                  <a:schemeClr val="tx1"/>
                </a:solidFill>
              </a:rPr>
              <a:t> STATE OF MAMUSA LOCAL MUNICIPALITY</a:t>
            </a:r>
            <a:endParaRPr lang="en-ZA" sz="2800" b="1"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7A020174-8E20-48A5-8C62-7A10150EE990}" type="slidenum">
              <a:rPr lang="en-ZA" smtClean="0">
                <a:solidFill>
                  <a:prstClr val="black">
                    <a:tint val="75000"/>
                  </a:prstClr>
                </a:solidFill>
              </a:rPr>
              <a:pPr/>
              <a:t>2</a:t>
            </a:fld>
            <a:endParaRPr lang="en-ZA" dirty="0">
              <a:solidFill>
                <a:prstClr val="black">
                  <a:tint val="75000"/>
                </a:prstClr>
              </a:solidFill>
            </a:endParaRPr>
          </a:p>
        </p:txBody>
      </p:sp>
      <p:pic>
        <p:nvPicPr>
          <p:cNvPr id="5" name="Picture 4">
            <a:extLst>
              <a:ext uri="{FF2B5EF4-FFF2-40B4-BE49-F238E27FC236}">
                <a16:creationId xmlns:a16="http://schemas.microsoft.com/office/drawing/2014/main" id="{6CFCEBFA-583B-4BC4-86F9-3EFC504E275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52800" y="534811"/>
            <a:ext cx="2133600" cy="2372078"/>
          </a:xfrm>
          <a:prstGeom prst="rect">
            <a:avLst/>
          </a:prstGeom>
        </p:spPr>
      </p:pic>
    </p:spTree>
    <p:extLst>
      <p:ext uri="{BB962C8B-B14F-4D97-AF65-F5344CB8AC3E}">
        <p14:creationId xmlns:p14="http://schemas.microsoft.com/office/powerpoint/2010/main" val="2429552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914400"/>
            <a:ext cx="8229600" cy="4687904"/>
          </a:xfrm>
        </p:spPr>
        <p:txBody>
          <a:bodyPr>
            <a:noAutofit/>
          </a:bodyPr>
          <a:lstStyle/>
          <a:p>
            <a:pPr marL="0" lvl="2" indent="-228600">
              <a:spcBef>
                <a:spcPts val="0"/>
              </a:spcBef>
              <a:buFont typeface="Arial Black" panose="020B0A04020102020204" pitchFamily="34" charset="0"/>
              <a:buAutoNum type="arabicPeriod"/>
            </a:pPr>
            <a:r>
              <a:rPr lang="en-US" sz="1600" b="1"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Background</a:t>
            </a:r>
            <a:endParaRPr lang="en-ZA" sz="1600" b="1"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endParaRPr>
          </a:p>
          <a:p>
            <a:pPr marL="0" indent="0">
              <a:spcBef>
                <a:spcPts val="0"/>
              </a:spcBef>
              <a:buNone/>
            </a:pPr>
            <a:r>
              <a:rPr lang="en-US" sz="1600" dirty="0">
                <a:effectLst/>
                <a:ea typeface="Calibri" panose="020F0502020204030204" pitchFamily="34" charset="0"/>
                <a:cs typeface="Times New Roman" panose="02020603050405020304" pitchFamily="18" charset="0"/>
              </a:rPr>
              <a:t> </a:t>
            </a:r>
            <a:endParaRPr lang="en-ZA" sz="1600" dirty="0">
              <a:effectLst/>
              <a:ea typeface="Calibri" panose="020F0502020204030204" pitchFamily="34" charset="0"/>
              <a:cs typeface="Times New Roman" panose="02020603050405020304" pitchFamily="18" charset="0"/>
            </a:endParaRPr>
          </a:p>
          <a:p>
            <a:pPr marL="0" indent="0">
              <a:spcBef>
                <a:spcPts val="0"/>
              </a:spcBef>
              <a:buNone/>
            </a:pPr>
            <a:r>
              <a:rPr lang="en-US" sz="1600" dirty="0">
                <a:effectLst/>
                <a:ea typeface="Calibri" panose="020F0502020204030204" pitchFamily="34" charset="0"/>
                <a:cs typeface="Times New Roman" panose="02020603050405020304" pitchFamily="18" charset="0"/>
              </a:rPr>
              <a:t>Section 135 of the Municipal Finance Management Act (MFMA) states that the primary responsibility to avoid, identify and resolve financial problems in a municipality rests with the municipality itself. If the municipality encounters financial problems or anticipates problems in meeting its financial commitments, it must seek solutions for such problems, including notifying the MECs for Local Government and Finance, as well as </a:t>
            </a:r>
            <a:r>
              <a:rPr lang="en-US" sz="1600" dirty="0" err="1">
                <a:effectLst/>
                <a:ea typeface="Calibri" panose="020F0502020204030204" pitchFamily="34" charset="0"/>
                <a:cs typeface="Times New Roman" panose="02020603050405020304" pitchFamily="18" charset="0"/>
              </a:rPr>
              <a:t>organised</a:t>
            </a:r>
            <a:r>
              <a:rPr lang="en-US" sz="1600" dirty="0">
                <a:effectLst/>
                <a:ea typeface="Calibri" panose="020F0502020204030204" pitchFamily="34" charset="0"/>
                <a:cs typeface="Times New Roman" panose="02020603050405020304" pitchFamily="18" charset="0"/>
              </a:rPr>
              <a:t> local government (SALGA). Chapter 13 of the MFMA tasks the provincial government with the responsibility to assist municipalities in resolving the financial problems and crisis.</a:t>
            </a:r>
            <a:br>
              <a:rPr lang="en-US" sz="1600" dirty="0">
                <a:effectLst/>
                <a:ea typeface="Calibri" panose="020F0502020204030204" pitchFamily="34" charset="0"/>
                <a:cs typeface="Times New Roman" panose="02020603050405020304" pitchFamily="18" charset="0"/>
              </a:rPr>
            </a:br>
            <a:endParaRPr lang="en-ZA" sz="1600" dirty="0">
              <a:effectLst/>
              <a:ea typeface="Calibri" panose="020F0502020204030204" pitchFamily="34" charset="0"/>
              <a:cs typeface="Times New Roman" panose="02020603050405020304" pitchFamily="18" charset="0"/>
            </a:endParaRPr>
          </a:p>
          <a:p>
            <a:pPr marL="0" indent="0">
              <a:spcBef>
                <a:spcPts val="0"/>
              </a:spcBef>
              <a:buNone/>
            </a:pPr>
            <a:r>
              <a:rPr lang="en-US" sz="1600" dirty="0">
                <a:effectLst/>
                <a:ea typeface="Calibri" panose="020F0502020204030204" pitchFamily="34" charset="0"/>
              </a:rPr>
              <a:t>The Provincial Treasury conducted an assessment in line with section 140 of the MFMA, which revealed that Mamusa Local Municipality is currently facing severe financial crisis, as it meets the criteria as outlined in section 140(2)(c) of the MFMA. This is confirmed by the fact that the amount owed by the municipality to the creditors is significantly above the operating expenditure budget. This crisis threatens the municipality’s ability to execute its constitutional and legislative mandates, in terms of service delivery. Appropriate measures will have to be developed to address the financial crisis in which the municipality finds itself.</a:t>
            </a:r>
            <a:br>
              <a:rPr lang="en-US" sz="1600" dirty="0">
                <a:effectLst/>
                <a:ea typeface="Calibri" panose="020F0502020204030204" pitchFamily="34" charset="0"/>
              </a:rPr>
            </a:br>
            <a:endParaRPr lang="en-ZA" sz="1600" dirty="0">
              <a:cs typeface="Arial" panose="020B0604020202020204" pitchFamily="34" charset="0"/>
            </a:endParaRPr>
          </a:p>
          <a:p>
            <a:pPr marL="285750" lvl="0" indent="-285750" algn="just" eaLnBrk="0" fontAlgn="base" hangingPunct="0">
              <a:spcBef>
                <a:spcPts val="600"/>
              </a:spcBef>
              <a:spcAft>
                <a:spcPts val="600"/>
              </a:spcAft>
              <a:buSzPct val="100000"/>
              <a:buFont typeface="Courier New" panose="02070309020205020404" pitchFamily="49" charset="0"/>
              <a:buChar char="o"/>
            </a:pPr>
            <a:endParaRPr lang="en-ZA" sz="1800" dirty="0">
              <a:solidFill>
                <a:srgbClr val="000000"/>
              </a:solidFill>
              <a:latin typeface="Arial" panose="020B060402020202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1D74632-5AF5-49E1-8345-0D25A626A076}" type="slidenum">
              <a:rPr lang="en-ZA">
                <a:solidFill>
                  <a:prstClr val="black">
                    <a:tint val="75000"/>
                  </a:prstClr>
                </a:solidFill>
                <a:latin typeface="Arial" panose="020B0604020202020204" pitchFamily="34" charset="0"/>
                <a:cs typeface="Arial" panose="020B0604020202020204" pitchFamily="34" charset="0"/>
              </a:rPr>
              <a:pPr/>
              <a:t>20</a:t>
            </a:fld>
            <a:endParaRPr lang="en-ZA" dirty="0">
              <a:solidFill>
                <a:prstClr val="black">
                  <a:tint val="75000"/>
                </a:prstClr>
              </a:solidFill>
              <a:latin typeface="Arial" panose="020B0604020202020204" pitchFamily="34" charset="0"/>
              <a:cs typeface="Arial" panose="020B0604020202020204" pitchFamily="34" charset="0"/>
            </a:endParaRPr>
          </a:p>
        </p:txBody>
      </p:sp>
      <p:sp>
        <p:nvSpPr>
          <p:cNvPr id="5" name="Rectangle 4"/>
          <p:cNvSpPr/>
          <p:nvPr/>
        </p:nvSpPr>
        <p:spPr>
          <a:xfrm>
            <a:off x="1115616" y="198823"/>
            <a:ext cx="7571184" cy="338554"/>
          </a:xfrm>
          <a:prstGeom prst="rect">
            <a:avLst/>
          </a:prstGeom>
        </p:spPr>
        <p:txBody>
          <a:bodyPr wrap="square">
            <a:spAutoFit/>
          </a:bodyPr>
          <a:lstStyle/>
          <a:p>
            <a:pPr lvl="0" eaLnBrk="0" fontAlgn="base" hangingPunct="0">
              <a:spcBef>
                <a:spcPct val="0"/>
              </a:spcBef>
              <a:spcAft>
                <a:spcPct val="0"/>
              </a:spcAft>
            </a:pPr>
            <a:r>
              <a:rPr lang="en-ZA" sz="1600" b="1" dirty="0">
                <a:solidFill>
                  <a:srgbClr val="000000"/>
                </a:solidFill>
                <a:latin typeface="Arial" panose="020B0604020202020204" pitchFamily="34" charset="0"/>
                <a:ea typeface="ＭＳ Ｐゴシック" pitchFamily="1" charset="-128"/>
                <a:cs typeface="Arial" panose="020B0604020202020204" pitchFamily="34" charset="0"/>
              </a:rPr>
              <a:t>4. MAMUSA LOCAL MUNICIPALITY IN FINANCIAL DISTRESS </a:t>
            </a:r>
            <a:endParaRPr lang="en-US" sz="1200" b="1" dirty="0">
              <a:solidFill>
                <a:srgbClr val="000000"/>
              </a:solidFill>
              <a:latin typeface="Arial" panose="020B0604020202020204" pitchFamily="34" charset="0"/>
              <a:ea typeface="ＭＳ Ｐゴシック" pitchFamily="1" charset="-128"/>
              <a:cs typeface="Arial" panose="020B0604020202020204" pitchFamily="34" charset="0"/>
            </a:endParaRPr>
          </a:p>
        </p:txBody>
      </p:sp>
    </p:spTree>
    <p:extLst>
      <p:ext uri="{BB962C8B-B14F-4D97-AF65-F5344CB8AC3E}">
        <p14:creationId xmlns:p14="http://schemas.microsoft.com/office/powerpoint/2010/main" val="33561780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914400"/>
            <a:ext cx="8229600" cy="4687904"/>
          </a:xfrm>
        </p:spPr>
        <p:txBody>
          <a:bodyPr>
            <a:noAutofit/>
          </a:bodyPr>
          <a:lstStyle/>
          <a:p>
            <a:pPr marL="0" lvl="2" indent="0" algn="just">
              <a:spcBef>
                <a:spcPts val="0"/>
              </a:spcBef>
              <a:buNone/>
            </a:pPr>
            <a:r>
              <a:rPr lang="en-US" sz="1600" b="1" dirty="0">
                <a:effectLst>
                  <a:outerShdw blurRad="38100" dist="38100" dir="2700000" algn="tl">
                    <a:srgbClr val="000000">
                      <a:alpha val="43137"/>
                    </a:srgbClr>
                  </a:outerShdw>
                </a:effectLst>
                <a:latin typeface="Arial Black" panose="020B0A04020102020204" pitchFamily="34" charset="0"/>
                <a:ea typeface="Calibri" panose="020F0502020204030204" pitchFamily="34" charset="0"/>
                <a:cs typeface="Times New Roman" panose="02020603050405020304" pitchFamily="18" charset="0"/>
              </a:rPr>
              <a:t>2. </a:t>
            </a:r>
            <a:r>
              <a:rPr lang="en-US" sz="1600" dirty="0">
                <a:effectLst/>
                <a:latin typeface="Arial Black" panose="020B0A04020102020204" pitchFamily="34" charset="0"/>
                <a:ea typeface="Calibri" panose="020F0502020204030204" pitchFamily="34" charset="0"/>
                <a:cs typeface="Times New Roman" panose="02020603050405020304" pitchFamily="18" charset="0"/>
              </a:rPr>
              <a:t>Provincial Treasury’s MFMA Section 140 Strategic Intervention</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spcBef>
                <a:spcPts val="0"/>
              </a:spcBef>
              <a:buNone/>
            </a:pPr>
            <a:endParaRPr lang="en-US" sz="1600" dirty="0">
              <a:effectLst/>
              <a:latin typeface="Tahoma" panose="020B0604030504040204" pitchFamily="34" charset="0"/>
              <a:ea typeface="Calibri" panose="020F0502020204030204" pitchFamily="34" charset="0"/>
              <a:cs typeface="Times New Roman" panose="02020603050405020304" pitchFamily="18" charset="0"/>
            </a:endParaRPr>
          </a:p>
          <a:p>
            <a:pPr marL="0" indent="0" algn="just">
              <a:spcBef>
                <a:spcPts val="0"/>
              </a:spcBef>
              <a:buNone/>
            </a:pPr>
            <a:r>
              <a:rPr lang="en-US" sz="1600" dirty="0">
                <a:effectLst/>
                <a:latin typeface="Tahoma" panose="020B0604030504040204" pitchFamily="34" charset="0"/>
                <a:ea typeface="Calibri" panose="020F0502020204030204" pitchFamily="34" charset="0"/>
                <a:cs typeface="Times New Roman" panose="02020603050405020304" pitchFamily="18" charset="0"/>
              </a:rPr>
              <a:t>It is against the above background that the MEC of Finance issued a Section 140(2)(c) notice to the municipality, for the purpose of conducting an assessment of the financial state of the municipality in order to determine the causes and factors of the financial crisis. The assessment is critical as it will enable the Provincial treasury to develop appropriate measures which will directly respond to and address the identified financial crisis.</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spcBef>
                <a:spcPts val="0"/>
              </a:spcBef>
              <a:buNone/>
            </a:pPr>
            <a:r>
              <a:rPr lang="en-US" sz="1600" dirty="0">
                <a:effectLst/>
                <a:latin typeface="Tahoma" panose="020B0604030504040204" pitchFamily="34" charset="0"/>
                <a:ea typeface="Calibri" panose="020F0502020204030204" pitchFamily="34" charset="0"/>
                <a:cs typeface="Times New Roman" panose="02020603050405020304" pitchFamily="18" charset="0"/>
              </a:rPr>
              <a:t>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spcBef>
                <a:spcPts val="0"/>
              </a:spcBef>
              <a:buNone/>
            </a:pPr>
            <a:r>
              <a:rPr lang="en-US" sz="1600" dirty="0">
                <a:solidFill>
                  <a:srgbClr val="222222"/>
                </a:solidFill>
                <a:effectLst/>
                <a:latin typeface="Tahoma" panose="020B0604030504040204" pitchFamily="34" charset="0"/>
                <a:ea typeface="Times New Roman" panose="02020603050405020304" pitchFamily="18" charset="0"/>
                <a:cs typeface="Times New Roman" panose="02020603050405020304" pitchFamily="18" charset="0"/>
              </a:rPr>
              <a:t>The municipality emerged from Section 139(1)(c) intervention of the Constitution in 2019, and a new Council was inaugurated in January 2020.</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spcBef>
                <a:spcPts val="0"/>
              </a:spcBef>
              <a:buNone/>
            </a:pPr>
            <a:r>
              <a:rPr lang="en-US" sz="1600" dirty="0">
                <a:effectLst/>
                <a:latin typeface="Tahoma" panose="020B0604030504040204" pitchFamily="34" charset="0"/>
                <a:ea typeface="Calibri" panose="020F0502020204030204" pitchFamily="34" charset="0"/>
                <a:cs typeface="Times New Roman" panose="02020603050405020304" pitchFamily="18" charset="0"/>
              </a:rPr>
              <a:t>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spcBef>
                <a:spcPts val="0"/>
              </a:spcBef>
              <a:buNone/>
            </a:pPr>
            <a:r>
              <a:rPr lang="en-US" sz="1600" dirty="0">
                <a:solidFill>
                  <a:srgbClr val="222222"/>
                </a:solidFill>
                <a:effectLst/>
                <a:latin typeface="Tahoma" panose="020B0604030504040204" pitchFamily="34" charset="0"/>
                <a:ea typeface="Calibri" panose="020F0502020204030204" pitchFamily="34" charset="0"/>
                <a:cs typeface="Times New Roman" panose="02020603050405020304" pitchFamily="18" charset="0"/>
              </a:rPr>
              <a:t>The municipality was requested and encouraged to accept the Provincial Treasury’s strategic support measures through a Council Resolution, which the </a:t>
            </a:r>
            <a:r>
              <a:rPr lang="en-US" sz="1600" b="1" dirty="0">
                <a:solidFill>
                  <a:srgbClr val="222222"/>
                </a:solidFill>
                <a:effectLst/>
                <a:latin typeface="Tahoma" panose="020B0604030504040204" pitchFamily="34" charset="0"/>
                <a:ea typeface="Calibri" panose="020F0502020204030204" pitchFamily="34" charset="0"/>
                <a:cs typeface="Times New Roman" panose="02020603050405020304" pitchFamily="18" charset="0"/>
              </a:rPr>
              <a:t>Mayor tabled for adoption at the Municipal Council sitting of 30 November 2020.</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spcBef>
                <a:spcPts val="0"/>
              </a:spcBef>
              <a:buNone/>
            </a:pPr>
            <a:r>
              <a:rPr lang="en-US" sz="1600" b="1" dirty="0">
                <a:solidFill>
                  <a:srgbClr val="222222"/>
                </a:solidFill>
                <a:effectLst/>
                <a:latin typeface="Tahoma" panose="020B0604030504040204" pitchFamily="34" charset="0"/>
                <a:ea typeface="Calibri" panose="020F0502020204030204" pitchFamily="34" charset="0"/>
                <a:cs typeface="Times New Roman" panose="02020603050405020304" pitchFamily="18" charset="0"/>
              </a:rPr>
              <a:t>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spcBef>
                <a:spcPts val="0"/>
              </a:spcBef>
              <a:buNone/>
            </a:pPr>
            <a:r>
              <a:rPr lang="en-US" sz="1600" dirty="0">
                <a:solidFill>
                  <a:srgbClr val="222222"/>
                </a:solidFill>
                <a:effectLst/>
                <a:latin typeface="Tahoma" panose="020B0604030504040204" pitchFamily="34" charset="0"/>
                <a:ea typeface="Calibri" panose="020F0502020204030204" pitchFamily="34" charset="0"/>
                <a:cs typeface="Times New Roman" panose="02020603050405020304" pitchFamily="18" charset="0"/>
              </a:rPr>
              <a:t>The above initiative will result in the development of the Financial Recovery Plan for the municipality.</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r>
              <a:rPr lang="en-US" sz="1600" dirty="0">
                <a:effectLst/>
                <a:ea typeface="Calibri" panose="020F0502020204030204" pitchFamily="34" charset="0"/>
              </a:rPr>
              <a:t/>
            </a:r>
            <a:br>
              <a:rPr lang="en-US" sz="1600" dirty="0">
                <a:effectLst/>
                <a:ea typeface="Calibri" panose="020F0502020204030204" pitchFamily="34" charset="0"/>
              </a:rPr>
            </a:br>
            <a:endParaRPr lang="en-ZA" sz="1600" dirty="0">
              <a:cs typeface="Arial" panose="020B0604020202020204" pitchFamily="34" charset="0"/>
            </a:endParaRPr>
          </a:p>
          <a:p>
            <a:pPr marL="285750" lvl="0" indent="-285750" algn="just" eaLnBrk="0" fontAlgn="base" hangingPunct="0">
              <a:spcBef>
                <a:spcPts val="600"/>
              </a:spcBef>
              <a:spcAft>
                <a:spcPts val="600"/>
              </a:spcAft>
              <a:buSzPct val="100000"/>
              <a:buFont typeface="Courier New" panose="02070309020205020404" pitchFamily="49" charset="0"/>
              <a:buChar char="o"/>
            </a:pPr>
            <a:endParaRPr lang="en-ZA" sz="1800" dirty="0">
              <a:solidFill>
                <a:srgbClr val="000000"/>
              </a:solidFill>
              <a:latin typeface="Arial" panose="020B060402020202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1D74632-5AF5-49E1-8345-0D25A626A076}" type="slidenum">
              <a:rPr lang="en-ZA">
                <a:solidFill>
                  <a:prstClr val="black">
                    <a:tint val="75000"/>
                  </a:prstClr>
                </a:solidFill>
                <a:latin typeface="Arial" panose="020B0604020202020204" pitchFamily="34" charset="0"/>
                <a:cs typeface="Arial" panose="020B0604020202020204" pitchFamily="34" charset="0"/>
              </a:rPr>
              <a:pPr/>
              <a:t>21</a:t>
            </a:fld>
            <a:endParaRPr lang="en-ZA" dirty="0">
              <a:solidFill>
                <a:prstClr val="black">
                  <a:tint val="75000"/>
                </a:prstClr>
              </a:solidFill>
              <a:latin typeface="Arial" panose="020B0604020202020204" pitchFamily="34" charset="0"/>
              <a:cs typeface="Arial" panose="020B0604020202020204" pitchFamily="34" charset="0"/>
            </a:endParaRPr>
          </a:p>
        </p:txBody>
      </p:sp>
      <p:sp>
        <p:nvSpPr>
          <p:cNvPr id="5" name="Rectangle 4"/>
          <p:cNvSpPr/>
          <p:nvPr/>
        </p:nvSpPr>
        <p:spPr>
          <a:xfrm>
            <a:off x="1115616" y="198823"/>
            <a:ext cx="7571184" cy="338554"/>
          </a:xfrm>
          <a:prstGeom prst="rect">
            <a:avLst/>
          </a:prstGeom>
        </p:spPr>
        <p:txBody>
          <a:bodyPr wrap="square">
            <a:spAutoFit/>
          </a:bodyPr>
          <a:lstStyle/>
          <a:p>
            <a:pPr lvl="0" eaLnBrk="0" fontAlgn="base" hangingPunct="0">
              <a:spcBef>
                <a:spcPct val="0"/>
              </a:spcBef>
              <a:spcAft>
                <a:spcPct val="0"/>
              </a:spcAft>
            </a:pPr>
            <a:r>
              <a:rPr lang="en-ZA" sz="1600" b="1" dirty="0">
                <a:solidFill>
                  <a:srgbClr val="000000"/>
                </a:solidFill>
                <a:latin typeface="Arial" panose="020B0604020202020204" pitchFamily="34" charset="0"/>
                <a:ea typeface="ＭＳ Ｐゴシック" pitchFamily="1" charset="-128"/>
                <a:cs typeface="Arial" panose="020B0604020202020204" pitchFamily="34" charset="0"/>
              </a:rPr>
              <a:t>4. MAMUSA LOCAL MUNICIPALITY IN FINANCIAL DISTRESS </a:t>
            </a:r>
            <a:endParaRPr lang="en-US" sz="1200" b="1" dirty="0">
              <a:solidFill>
                <a:srgbClr val="000000"/>
              </a:solidFill>
              <a:latin typeface="Arial" panose="020B0604020202020204" pitchFamily="34" charset="0"/>
              <a:ea typeface="ＭＳ Ｐゴシック" pitchFamily="1" charset="-128"/>
              <a:cs typeface="Arial" panose="020B0604020202020204" pitchFamily="34" charset="0"/>
            </a:endParaRPr>
          </a:p>
        </p:txBody>
      </p:sp>
    </p:spTree>
    <p:extLst>
      <p:ext uri="{BB962C8B-B14F-4D97-AF65-F5344CB8AC3E}">
        <p14:creationId xmlns:p14="http://schemas.microsoft.com/office/powerpoint/2010/main" val="10792404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3124200"/>
            <a:ext cx="8496944" cy="1626840"/>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marL="0" indent="0"/>
            <a:r>
              <a:rPr lang="en-GB" sz="2400" b="1" dirty="0">
                <a:solidFill>
                  <a:schemeClr val="tx1"/>
                </a:solidFill>
              </a:rPr>
              <a:t>5. OUTSTANDING CREDITORS &amp; 3</a:t>
            </a:r>
            <a:r>
              <a:rPr lang="en-GB" sz="2400" b="1" baseline="30000" dirty="0">
                <a:solidFill>
                  <a:schemeClr val="tx1"/>
                </a:solidFill>
              </a:rPr>
              <a:t>RD</a:t>
            </a:r>
            <a:r>
              <a:rPr lang="en-GB" sz="2400" b="1" dirty="0">
                <a:solidFill>
                  <a:schemeClr val="tx1"/>
                </a:solidFill>
              </a:rPr>
              <a:t> PARTY PAYMENTS</a:t>
            </a:r>
            <a:endParaRPr lang="en-ZA" sz="2400" b="1"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7A020174-8E20-48A5-8C62-7A10150EE990}" type="slidenum">
              <a:rPr lang="en-ZA" smtClean="0">
                <a:solidFill>
                  <a:prstClr val="black">
                    <a:tint val="75000"/>
                  </a:prstClr>
                </a:solidFill>
              </a:rPr>
              <a:pPr/>
              <a:t>22</a:t>
            </a:fld>
            <a:endParaRPr lang="en-ZA" dirty="0">
              <a:solidFill>
                <a:prstClr val="black">
                  <a:tint val="75000"/>
                </a:prstClr>
              </a:solidFill>
            </a:endParaRPr>
          </a:p>
        </p:txBody>
      </p:sp>
      <p:pic>
        <p:nvPicPr>
          <p:cNvPr id="5" name="Picture 4">
            <a:extLst>
              <a:ext uri="{FF2B5EF4-FFF2-40B4-BE49-F238E27FC236}">
                <a16:creationId xmlns:a16="http://schemas.microsoft.com/office/drawing/2014/main" id="{E4151F41-1FAA-439D-BAFA-C3FA4F9974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9000" y="381000"/>
            <a:ext cx="2057400" cy="2667000"/>
          </a:xfrm>
          <a:prstGeom prst="rect">
            <a:avLst/>
          </a:prstGeom>
        </p:spPr>
      </p:pic>
    </p:spTree>
    <p:extLst>
      <p:ext uri="{BB962C8B-B14F-4D97-AF65-F5344CB8AC3E}">
        <p14:creationId xmlns:p14="http://schemas.microsoft.com/office/powerpoint/2010/main" val="19053033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914400"/>
            <a:ext cx="8229600" cy="5181600"/>
          </a:xfrm>
        </p:spPr>
        <p:txBody>
          <a:bodyPr>
            <a:noAutofit/>
          </a:bodyPr>
          <a:lstStyle/>
          <a:p>
            <a:pPr marL="0" indent="0">
              <a:spcBef>
                <a:spcPts val="0"/>
              </a:spcBef>
              <a:buNone/>
            </a:pPr>
            <a:r>
              <a:rPr lang="en-US" sz="1800" b="1" dirty="0">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5.1. </a:t>
            </a:r>
            <a:r>
              <a:rPr lang="en-US" sz="1800" b="1" dirty="0">
                <a:effectLst>
                  <a:outerShdw blurRad="38100" dist="38100" dir="2700000" algn="tl">
                    <a:srgbClr val="000000">
                      <a:alpha val="43137"/>
                    </a:srgbClr>
                  </a:outerShdw>
                </a:effectLst>
                <a:ea typeface="Calibri" panose="020F0502020204030204" pitchFamily="34" charset="0"/>
                <a:cs typeface="Arial" panose="020B0604020202020204" pitchFamily="34" charset="0"/>
              </a:rPr>
              <a:t>TOTAL CREDITORS</a:t>
            </a:r>
            <a:br>
              <a:rPr lang="en-US" sz="1800" b="1" dirty="0">
                <a:effectLst>
                  <a:outerShdw blurRad="38100" dist="38100" dir="2700000" algn="tl">
                    <a:srgbClr val="000000">
                      <a:alpha val="43137"/>
                    </a:srgbClr>
                  </a:outerShdw>
                </a:effectLst>
                <a:ea typeface="Calibri" panose="020F0502020204030204" pitchFamily="34" charset="0"/>
                <a:cs typeface="Arial" panose="020B0604020202020204" pitchFamily="34" charset="0"/>
              </a:rPr>
            </a:br>
            <a:r>
              <a:rPr lang="en-US" sz="1800" b="1" dirty="0">
                <a:effectLst>
                  <a:outerShdw blurRad="38100" dist="38100" dir="2700000" algn="tl">
                    <a:srgbClr val="000000">
                      <a:alpha val="43137"/>
                    </a:srgbClr>
                  </a:outerShdw>
                </a:effectLst>
                <a:ea typeface="Calibri" panose="020F0502020204030204" pitchFamily="34" charset="0"/>
                <a:cs typeface="Arial" panose="020B0604020202020204" pitchFamily="34" charset="0"/>
              </a:rPr>
              <a:t/>
            </a:r>
            <a:br>
              <a:rPr lang="en-US" sz="1800" b="1" dirty="0">
                <a:effectLst>
                  <a:outerShdw blurRad="38100" dist="38100" dir="2700000" algn="tl">
                    <a:srgbClr val="000000">
                      <a:alpha val="43137"/>
                    </a:srgbClr>
                  </a:outerShdw>
                </a:effectLst>
                <a:ea typeface="Calibri" panose="020F0502020204030204" pitchFamily="34" charset="0"/>
                <a:cs typeface="Arial" panose="020B0604020202020204" pitchFamily="34" charset="0"/>
              </a:rPr>
            </a:br>
            <a:r>
              <a:rPr lang="en-US" sz="1800" dirty="0">
                <a:effectLst/>
                <a:ea typeface="Calibri" panose="020F0502020204030204" pitchFamily="34" charset="0"/>
                <a:cs typeface="Times New Roman" panose="02020603050405020304" pitchFamily="18" charset="0"/>
              </a:rPr>
              <a:t>This the most critical challenge for the municipality to address historical debts (creditors accounts), where the creditors have now resorted to follow the legal route to recover the amounts outstanding to them. The Sheriff is the frequent visitor to the municipality, with Warrant of Executions, whereby the municipality is compelled to enlist the services of lawyers to negotiate payment arrangements, but this is also constrained by the negative cash flow situation, and lower revenue and debt collection rate.</a:t>
            </a:r>
            <a:endParaRPr lang="en-ZA" sz="1800" dirty="0">
              <a:effectLst/>
              <a:ea typeface="Calibri" panose="020F0502020204030204" pitchFamily="34" charset="0"/>
              <a:cs typeface="Times New Roman" panose="02020603050405020304" pitchFamily="18" charset="0"/>
            </a:endParaRPr>
          </a:p>
          <a:p>
            <a:pPr marL="0" indent="0" algn="just">
              <a:spcBef>
                <a:spcPts val="0"/>
              </a:spcBef>
              <a:buNone/>
            </a:pPr>
            <a:endParaRPr lang="en-ZA" sz="1800" dirty="0">
              <a:effectLst/>
              <a:ea typeface="Calibri" panose="020F0502020204030204" pitchFamily="34" charset="0"/>
              <a:cs typeface="Times New Roman" panose="02020603050405020304" pitchFamily="18" charset="0"/>
            </a:endParaRPr>
          </a:p>
          <a:p>
            <a:pPr marL="0" indent="0" algn="just">
              <a:spcBef>
                <a:spcPts val="0"/>
              </a:spcBef>
              <a:buNone/>
            </a:pPr>
            <a:r>
              <a:rPr lang="en-US" sz="1800" dirty="0">
                <a:effectLst/>
                <a:ea typeface="Calibri" panose="020F0502020204030204" pitchFamily="34" charset="0"/>
                <a:cs typeface="Times New Roman" panose="02020603050405020304" pitchFamily="18" charset="0"/>
              </a:rPr>
              <a:t>Total debt that the municipality owes to creditors is an amount of R177 042 000 as at December 2020.</a:t>
            </a:r>
            <a:r>
              <a:rPr lang="en-US" sz="1800" dirty="0">
                <a:solidFill>
                  <a:srgbClr val="FF0000"/>
                </a:solidFill>
                <a:effectLst/>
                <a:ea typeface="Calibri" panose="020F0502020204030204" pitchFamily="34" charset="0"/>
                <a:cs typeface="Times New Roman" panose="02020603050405020304" pitchFamily="18" charset="0"/>
              </a:rPr>
              <a:t> </a:t>
            </a:r>
            <a:r>
              <a:rPr lang="en-US" sz="1800" dirty="0">
                <a:effectLst/>
                <a:ea typeface="Calibri" panose="020F0502020204030204" pitchFamily="34" charset="0"/>
                <a:cs typeface="Times New Roman" panose="02020603050405020304" pitchFamily="18" charset="0"/>
              </a:rPr>
              <a:t>The main creditors being owed are SARS, ESKOM, Auditor General, </a:t>
            </a:r>
            <a:r>
              <a:rPr lang="en-US" sz="1800" dirty="0" err="1">
                <a:effectLst/>
                <a:ea typeface="Calibri" panose="020F0502020204030204" pitchFamily="34" charset="0"/>
                <a:cs typeface="Times New Roman" panose="02020603050405020304" pitchFamily="18" charset="0"/>
              </a:rPr>
              <a:t>Munsoft</a:t>
            </a:r>
            <a:r>
              <a:rPr lang="en-US" sz="1800" dirty="0">
                <a:effectLst/>
                <a:ea typeface="Calibri" panose="020F0502020204030204" pitchFamily="34" charset="0"/>
                <a:cs typeface="Times New Roman" panose="02020603050405020304" pitchFamily="18" charset="0"/>
              </a:rPr>
              <a:t> Financial System, and Pension Funds. Payment arrangements have been made with </a:t>
            </a:r>
            <a:r>
              <a:rPr lang="en-US" sz="1800" dirty="0" err="1">
                <a:effectLst/>
                <a:ea typeface="Calibri" panose="020F0502020204030204" pitchFamily="34" charset="0"/>
                <a:cs typeface="Times New Roman" panose="02020603050405020304" pitchFamily="18" charset="0"/>
              </a:rPr>
              <a:t>Munsoft</a:t>
            </a:r>
            <a:r>
              <a:rPr lang="en-US" sz="1800" dirty="0">
                <a:effectLst/>
                <a:ea typeface="Calibri" panose="020F0502020204030204" pitchFamily="34" charset="0"/>
                <a:cs typeface="Times New Roman" panose="02020603050405020304" pitchFamily="18" charset="0"/>
              </a:rPr>
              <a:t> Financial System, and Auditor General.</a:t>
            </a:r>
            <a:endParaRPr lang="en-ZA" sz="1800" dirty="0">
              <a:effectLst/>
              <a:ea typeface="Calibri" panose="020F0502020204030204" pitchFamily="34" charset="0"/>
              <a:cs typeface="Times New Roman" panose="02020603050405020304" pitchFamily="18" charset="0"/>
            </a:endParaRPr>
          </a:p>
          <a:p>
            <a:pPr marL="0" indent="0" algn="just">
              <a:spcBef>
                <a:spcPts val="0"/>
              </a:spcBef>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spcBef>
                <a:spcPts val="0"/>
              </a:spcBef>
              <a:buNone/>
            </a:pPr>
            <a:r>
              <a:rPr lang="en-US" sz="1800" dirty="0">
                <a:effectLst/>
                <a:ea typeface="Calibri" panose="020F0502020204030204" pitchFamily="34" charset="0"/>
                <a:cs typeface="Times New Roman" panose="02020603050405020304" pitchFamily="18" charset="0"/>
              </a:rPr>
              <a:t>Discussions with SARS and Pension Funds are underway around the proposed payment plans, of which they needed some amendments. The municipality took into consideration of its current poor financial state of affairs</a:t>
            </a:r>
            <a:endParaRPr lang="en-ZA" sz="1800" dirty="0">
              <a:effectLst/>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ZA" sz="1800" b="1" dirty="0">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ZA" sz="1800" dirty="0">
              <a:latin typeface="Arial" panose="020B0604020202020204" pitchFamily="34" charset="0"/>
              <a:cs typeface="Arial" panose="020B0604020202020204" pitchFamily="34" charset="0"/>
            </a:endParaRPr>
          </a:p>
          <a:p>
            <a:pPr marL="285750" lvl="0" indent="-285750" algn="just" eaLnBrk="0" fontAlgn="base" hangingPunct="0">
              <a:spcBef>
                <a:spcPts val="600"/>
              </a:spcBef>
              <a:spcAft>
                <a:spcPts val="600"/>
              </a:spcAft>
              <a:buSzPct val="100000"/>
              <a:buFont typeface="Courier New" panose="02070309020205020404" pitchFamily="49" charset="0"/>
              <a:buChar char="o"/>
            </a:pPr>
            <a:endParaRPr lang="en-ZA" sz="1800" dirty="0">
              <a:solidFill>
                <a:srgbClr val="000000"/>
              </a:solidFill>
              <a:latin typeface="Arial" panose="020B060402020202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1D74632-5AF5-49E1-8345-0D25A626A076}" type="slidenum">
              <a:rPr lang="en-ZA">
                <a:solidFill>
                  <a:prstClr val="black">
                    <a:tint val="75000"/>
                  </a:prstClr>
                </a:solidFill>
                <a:latin typeface="Arial" panose="020B0604020202020204" pitchFamily="34" charset="0"/>
                <a:cs typeface="Arial" panose="020B0604020202020204" pitchFamily="34" charset="0"/>
              </a:rPr>
              <a:pPr/>
              <a:t>23</a:t>
            </a:fld>
            <a:endParaRPr lang="en-ZA" dirty="0">
              <a:solidFill>
                <a:prstClr val="black">
                  <a:tint val="75000"/>
                </a:prstClr>
              </a:solidFill>
              <a:latin typeface="Arial" panose="020B0604020202020204" pitchFamily="34" charset="0"/>
              <a:cs typeface="Arial" panose="020B0604020202020204" pitchFamily="34" charset="0"/>
            </a:endParaRPr>
          </a:p>
        </p:txBody>
      </p:sp>
      <p:sp>
        <p:nvSpPr>
          <p:cNvPr id="5" name="Rectangle 4"/>
          <p:cNvSpPr/>
          <p:nvPr/>
        </p:nvSpPr>
        <p:spPr>
          <a:xfrm>
            <a:off x="457200" y="122875"/>
            <a:ext cx="7571184" cy="400110"/>
          </a:xfrm>
          <a:prstGeom prst="rect">
            <a:avLst/>
          </a:prstGeom>
        </p:spPr>
        <p:txBody>
          <a:bodyPr wrap="square">
            <a:spAutoFit/>
          </a:bodyPr>
          <a:lstStyle/>
          <a:p>
            <a:pPr lvl="0" eaLnBrk="0" fontAlgn="base" hangingPunct="0">
              <a:spcBef>
                <a:spcPct val="0"/>
              </a:spcBef>
              <a:spcAft>
                <a:spcPct val="0"/>
              </a:spcAft>
            </a:pPr>
            <a:r>
              <a:rPr lang="en-US" sz="2000" b="1" dirty="0">
                <a:solidFill>
                  <a:srgbClr val="000000"/>
                </a:solidFill>
                <a:latin typeface="Arial" panose="020B0604020202020204" pitchFamily="34" charset="0"/>
                <a:ea typeface="ＭＳ Ｐゴシック" pitchFamily="1" charset="-128"/>
                <a:cs typeface="Arial" panose="020B0604020202020204" pitchFamily="34" charset="0"/>
              </a:rPr>
              <a:t>5. OUTSTANDING CREDITORS AND 3</a:t>
            </a:r>
            <a:r>
              <a:rPr lang="en-US" sz="2000" b="1" baseline="30000" dirty="0">
                <a:solidFill>
                  <a:srgbClr val="000000"/>
                </a:solidFill>
                <a:latin typeface="Arial" panose="020B0604020202020204" pitchFamily="34" charset="0"/>
                <a:ea typeface="ＭＳ Ｐゴシック" pitchFamily="1" charset="-128"/>
                <a:cs typeface="Arial" panose="020B0604020202020204" pitchFamily="34" charset="0"/>
              </a:rPr>
              <a:t>RD</a:t>
            </a:r>
            <a:r>
              <a:rPr lang="en-US" sz="2000" b="1" dirty="0">
                <a:solidFill>
                  <a:srgbClr val="000000"/>
                </a:solidFill>
                <a:latin typeface="Arial" panose="020B0604020202020204" pitchFamily="34" charset="0"/>
                <a:ea typeface="ＭＳ Ｐゴシック" pitchFamily="1" charset="-128"/>
                <a:cs typeface="Arial" panose="020B0604020202020204" pitchFamily="34" charset="0"/>
              </a:rPr>
              <a:t> PARTY PAYMENTS</a:t>
            </a:r>
          </a:p>
        </p:txBody>
      </p:sp>
    </p:spTree>
    <p:extLst>
      <p:ext uri="{BB962C8B-B14F-4D97-AF65-F5344CB8AC3E}">
        <p14:creationId xmlns:p14="http://schemas.microsoft.com/office/powerpoint/2010/main" val="39881299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566778"/>
            <a:ext cx="8534400" cy="5715000"/>
          </a:xfrm>
        </p:spPr>
        <p:txBody>
          <a:bodyPr>
            <a:noAutofit/>
          </a:bodyPr>
          <a:lstStyle/>
          <a:p>
            <a:pPr marL="0" indent="0">
              <a:spcBef>
                <a:spcPts val="0"/>
              </a:spcBef>
              <a:buNone/>
            </a:pPr>
            <a:r>
              <a:rPr lang="en-US" sz="1400" b="1" dirty="0">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5.1. </a:t>
            </a:r>
            <a:r>
              <a:rPr lang="en-US" sz="1400" b="1" dirty="0">
                <a:effectLst>
                  <a:outerShdw blurRad="38100" dist="38100" dir="2700000" algn="tl">
                    <a:srgbClr val="000000">
                      <a:alpha val="43137"/>
                    </a:srgbClr>
                  </a:outerShdw>
                </a:effectLst>
                <a:ea typeface="Calibri" panose="020F0502020204030204" pitchFamily="34" charset="0"/>
                <a:cs typeface="Arial" panose="020B0604020202020204" pitchFamily="34" charset="0"/>
              </a:rPr>
              <a:t>TOTAL CREDITORS</a:t>
            </a:r>
            <a:br>
              <a:rPr lang="en-US" sz="1400" b="1" dirty="0">
                <a:effectLst>
                  <a:outerShdw blurRad="38100" dist="38100" dir="2700000" algn="tl">
                    <a:srgbClr val="000000">
                      <a:alpha val="43137"/>
                    </a:srgbClr>
                  </a:outerShdw>
                </a:effectLst>
                <a:ea typeface="Calibri" panose="020F0502020204030204" pitchFamily="34" charset="0"/>
                <a:cs typeface="Arial" panose="020B0604020202020204" pitchFamily="34" charset="0"/>
              </a:rPr>
            </a:br>
            <a:r>
              <a:rPr lang="en-US" sz="1400" b="1" dirty="0">
                <a:effectLst>
                  <a:outerShdw blurRad="38100" dist="38100" dir="2700000" algn="tl">
                    <a:srgbClr val="000000">
                      <a:alpha val="43137"/>
                    </a:srgbClr>
                  </a:outerShdw>
                </a:effectLst>
                <a:ea typeface="Calibri" panose="020F0502020204030204" pitchFamily="34" charset="0"/>
                <a:cs typeface="Arial" panose="020B0604020202020204" pitchFamily="34" charset="0"/>
              </a:rPr>
              <a:t/>
            </a:r>
            <a:br>
              <a:rPr lang="en-US" sz="1400" b="1" dirty="0">
                <a:effectLst>
                  <a:outerShdw blurRad="38100" dist="38100" dir="2700000" algn="tl">
                    <a:srgbClr val="000000">
                      <a:alpha val="43137"/>
                    </a:srgbClr>
                  </a:outerShdw>
                </a:effectLst>
                <a:ea typeface="Calibri" panose="020F0502020204030204" pitchFamily="34" charset="0"/>
                <a:cs typeface="Arial" panose="020B0604020202020204" pitchFamily="34" charset="0"/>
              </a:rPr>
            </a:br>
            <a:r>
              <a:rPr lang="en-US" sz="1400" dirty="0">
                <a:effectLst/>
                <a:latin typeface="Arial" panose="020B0604020202020204" pitchFamily="34" charset="0"/>
                <a:ea typeface="Calibri" panose="020F0502020204030204" pitchFamily="34" charset="0"/>
                <a:cs typeface="Times New Roman" panose="02020603050405020304" pitchFamily="18" charset="0"/>
              </a:rPr>
              <a:t>The long outstanding creditors include the following:</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p>
            <a:pPr marL="0" algn="just">
              <a:spcBef>
                <a:spcPts val="0"/>
              </a:spcBef>
              <a:buFont typeface="Wingdings" panose="05000000000000000000" pitchFamily="2" charset="2"/>
              <a:buChar char="q"/>
            </a:pPr>
            <a:r>
              <a:rPr lang="en-US" sz="1400" dirty="0">
                <a:effectLst/>
                <a:latin typeface="Arial" panose="020B0604020202020204" pitchFamily="34" charset="0"/>
                <a:ea typeface="Calibri" panose="020F0502020204030204" pitchFamily="34" charset="0"/>
                <a:cs typeface="Times New Roman" panose="02020603050405020304" pitchFamily="18" charset="0"/>
              </a:rPr>
              <a:t>Pension Funds</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342900" algn="just">
              <a:spcBef>
                <a:spcPts val="0"/>
              </a:spcBef>
              <a:buFont typeface="Wingdings" panose="05000000000000000000" pitchFamily="2" charset="2"/>
              <a:buChar char="q"/>
            </a:pPr>
            <a:r>
              <a:rPr lang="en-US" sz="1400" dirty="0">
                <a:effectLst/>
                <a:latin typeface="Arial" panose="020B0604020202020204" pitchFamily="34" charset="0"/>
                <a:ea typeface="Calibri" panose="020F0502020204030204" pitchFamily="34" charset="0"/>
                <a:cs typeface="Times New Roman" panose="02020603050405020304" pitchFamily="18" charset="0"/>
              </a:rPr>
              <a:t>Contractors (incomplete projects)</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342900" algn="just">
              <a:spcBef>
                <a:spcPts val="0"/>
              </a:spcBef>
              <a:buFont typeface="Wingdings" panose="05000000000000000000" pitchFamily="2" charset="2"/>
              <a:buChar char="q"/>
            </a:pPr>
            <a:r>
              <a:rPr lang="en-US" sz="1400" dirty="0">
                <a:effectLst/>
                <a:latin typeface="Arial" panose="020B0604020202020204" pitchFamily="34" charset="0"/>
                <a:ea typeface="Calibri" panose="020F0502020204030204" pitchFamily="34" charset="0"/>
                <a:cs typeface="Times New Roman" panose="02020603050405020304" pitchFamily="18" charset="0"/>
              </a:rPr>
              <a:t>SARS</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342900" algn="just">
              <a:spcBef>
                <a:spcPts val="0"/>
              </a:spcBef>
              <a:buFont typeface="Wingdings" panose="05000000000000000000" pitchFamily="2" charset="2"/>
              <a:buChar char="q"/>
            </a:pPr>
            <a:r>
              <a:rPr lang="en-US" sz="1400" dirty="0">
                <a:effectLst/>
                <a:latin typeface="Arial" panose="020B0604020202020204" pitchFamily="34" charset="0"/>
                <a:ea typeface="Calibri" panose="020F0502020204030204" pitchFamily="34" charset="0"/>
                <a:cs typeface="Times New Roman" panose="02020603050405020304" pitchFamily="18" charset="0"/>
              </a:rPr>
              <a:t>ESKOM</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342900" algn="just">
              <a:spcBef>
                <a:spcPts val="0"/>
              </a:spcBef>
              <a:buFont typeface="Wingdings" panose="05000000000000000000" pitchFamily="2" charset="2"/>
              <a:buChar char="q"/>
            </a:pPr>
            <a:r>
              <a:rPr lang="en-US" sz="1400" dirty="0">
                <a:effectLst/>
                <a:latin typeface="Arial" panose="020B0604020202020204" pitchFamily="34" charset="0"/>
                <a:ea typeface="Calibri" panose="020F0502020204030204" pitchFamily="34" charset="0"/>
                <a:cs typeface="Times New Roman" panose="02020603050405020304" pitchFamily="18" charset="0"/>
              </a:rPr>
              <a:t>Financial System Vendor (</a:t>
            </a:r>
            <a:r>
              <a:rPr lang="en-US" sz="1400" dirty="0" err="1">
                <a:effectLst/>
                <a:latin typeface="Arial" panose="020B0604020202020204" pitchFamily="34" charset="0"/>
                <a:ea typeface="Calibri" panose="020F0502020204030204" pitchFamily="34" charset="0"/>
                <a:cs typeface="Times New Roman" panose="02020603050405020304" pitchFamily="18" charset="0"/>
              </a:rPr>
              <a:t>Munsoft</a:t>
            </a:r>
            <a:r>
              <a:rPr lang="en-US" sz="1400" dirty="0">
                <a:effectLst/>
                <a:latin typeface="Arial" panose="020B0604020202020204" pitchFamily="34" charset="0"/>
                <a:ea typeface="Calibri" panose="020F0502020204030204" pitchFamily="34" charset="0"/>
                <a:cs typeface="Times New Roman" panose="02020603050405020304" pitchFamily="18" charset="0"/>
              </a:rPr>
              <a:t>)</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342900" algn="just">
              <a:spcBef>
                <a:spcPts val="0"/>
              </a:spcBef>
              <a:buFont typeface="Wingdings" panose="05000000000000000000" pitchFamily="2" charset="2"/>
              <a:buChar char="q"/>
            </a:pPr>
            <a:r>
              <a:rPr lang="en-US" sz="1400" dirty="0">
                <a:effectLst/>
                <a:latin typeface="Arial" panose="020B0604020202020204" pitchFamily="34" charset="0"/>
                <a:ea typeface="Calibri" panose="020F0502020204030204" pitchFamily="34" charset="0"/>
                <a:cs typeface="Times New Roman" panose="02020603050405020304" pitchFamily="18" charset="0"/>
              </a:rPr>
              <a:t>Auditor General</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342900" algn="just">
              <a:spcBef>
                <a:spcPts val="0"/>
              </a:spcBef>
              <a:buFont typeface="Wingdings" panose="05000000000000000000" pitchFamily="2" charset="2"/>
              <a:buChar char="q"/>
            </a:pPr>
            <a:r>
              <a:rPr lang="en-US" sz="1400" dirty="0">
                <a:effectLst/>
                <a:latin typeface="Arial" panose="020B0604020202020204" pitchFamily="34" charset="0"/>
                <a:ea typeface="Calibri" panose="020F0502020204030204" pitchFamily="34" charset="0"/>
                <a:cs typeface="Times New Roman" panose="02020603050405020304" pitchFamily="18" charset="0"/>
              </a:rPr>
              <a:t>Other various creditors (photocopiers, VAT refund collection)</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spcBef>
                <a:spcPts val="0"/>
              </a:spcBef>
              <a:buNone/>
            </a:pPr>
            <a:endParaRPr lang="en-ZA" sz="1400" b="1" dirty="0">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p>
            <a:pPr marL="0" indent="0">
              <a:buNone/>
            </a:pPr>
            <a:r>
              <a:rPr lang="en-ZA" sz="1400" dirty="0">
                <a:latin typeface="Arial" panose="020B0604020202020204" pitchFamily="34" charset="0"/>
                <a:cs typeface="Arial" panose="020B0604020202020204" pitchFamily="34" charset="0"/>
              </a:rPr>
              <a:t>The following table depicts the summary of total creditors as of 31</a:t>
            </a:r>
            <a:r>
              <a:rPr lang="en-ZA" sz="1400" baseline="30000" dirty="0">
                <a:latin typeface="Arial" panose="020B0604020202020204" pitchFamily="34" charset="0"/>
                <a:cs typeface="Arial" panose="020B0604020202020204" pitchFamily="34" charset="0"/>
              </a:rPr>
              <a:t>st</a:t>
            </a:r>
            <a:r>
              <a:rPr lang="en-ZA" sz="1400" dirty="0">
                <a:latin typeface="Arial" panose="020B0604020202020204" pitchFamily="34" charset="0"/>
                <a:cs typeface="Arial" panose="020B0604020202020204" pitchFamily="34" charset="0"/>
              </a:rPr>
              <a:t> December 2020:</a:t>
            </a:r>
          </a:p>
          <a:p>
            <a:pPr marL="0" indent="0">
              <a:buNone/>
            </a:pPr>
            <a:endParaRPr lang="en-ZA" sz="1400" dirty="0">
              <a:latin typeface="Arial" panose="020B0604020202020204" pitchFamily="34" charset="0"/>
              <a:cs typeface="Arial" panose="020B0604020202020204" pitchFamily="34" charset="0"/>
            </a:endParaRPr>
          </a:p>
          <a:p>
            <a:pPr marL="285750" lvl="0" indent="-285750" algn="just" eaLnBrk="0" fontAlgn="base" hangingPunct="0">
              <a:spcBef>
                <a:spcPts val="600"/>
              </a:spcBef>
              <a:spcAft>
                <a:spcPts val="600"/>
              </a:spcAft>
              <a:buSzPct val="100000"/>
              <a:buFont typeface="Courier New" panose="02070309020205020404" pitchFamily="49" charset="0"/>
              <a:buChar char="o"/>
            </a:pPr>
            <a:endParaRPr lang="en-ZA" sz="1800" dirty="0">
              <a:solidFill>
                <a:srgbClr val="000000"/>
              </a:solidFill>
              <a:latin typeface="Arial" panose="020B060402020202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1D74632-5AF5-49E1-8345-0D25A626A076}" type="slidenum">
              <a:rPr lang="en-ZA">
                <a:solidFill>
                  <a:prstClr val="black">
                    <a:tint val="75000"/>
                  </a:prstClr>
                </a:solidFill>
                <a:latin typeface="Arial" panose="020B0604020202020204" pitchFamily="34" charset="0"/>
                <a:cs typeface="Arial" panose="020B0604020202020204" pitchFamily="34" charset="0"/>
              </a:rPr>
              <a:pPr/>
              <a:t>24</a:t>
            </a:fld>
            <a:endParaRPr lang="en-ZA" dirty="0">
              <a:solidFill>
                <a:prstClr val="black">
                  <a:tint val="75000"/>
                </a:prstClr>
              </a:solidFill>
              <a:latin typeface="Arial" panose="020B0604020202020204" pitchFamily="34" charset="0"/>
              <a:cs typeface="Arial" panose="020B0604020202020204" pitchFamily="34" charset="0"/>
            </a:endParaRPr>
          </a:p>
        </p:txBody>
      </p:sp>
      <p:sp>
        <p:nvSpPr>
          <p:cNvPr id="5" name="Rectangle 4"/>
          <p:cNvSpPr/>
          <p:nvPr/>
        </p:nvSpPr>
        <p:spPr>
          <a:xfrm>
            <a:off x="457200" y="122875"/>
            <a:ext cx="7571184" cy="369332"/>
          </a:xfrm>
          <a:prstGeom prst="rect">
            <a:avLst/>
          </a:prstGeom>
        </p:spPr>
        <p:txBody>
          <a:bodyPr wrap="square">
            <a:spAutoFit/>
          </a:bodyPr>
          <a:lstStyle/>
          <a:p>
            <a:pPr lvl="0" eaLnBrk="0" fontAlgn="base" hangingPunct="0">
              <a:spcBef>
                <a:spcPct val="0"/>
              </a:spcBef>
              <a:spcAft>
                <a:spcPct val="0"/>
              </a:spcAft>
            </a:pPr>
            <a:r>
              <a:rPr lang="en-US" b="1" dirty="0">
                <a:solidFill>
                  <a:srgbClr val="000000"/>
                </a:solidFill>
                <a:latin typeface="Arial" panose="020B0604020202020204" pitchFamily="34" charset="0"/>
                <a:ea typeface="ＭＳ Ｐゴシック" pitchFamily="1" charset="-128"/>
                <a:cs typeface="Arial" panose="020B0604020202020204" pitchFamily="34" charset="0"/>
              </a:rPr>
              <a:t>5. OUTSTANDING CREDITORS AND 3</a:t>
            </a:r>
            <a:r>
              <a:rPr lang="en-US" b="1" baseline="30000" dirty="0">
                <a:solidFill>
                  <a:srgbClr val="000000"/>
                </a:solidFill>
                <a:latin typeface="Arial" panose="020B0604020202020204" pitchFamily="34" charset="0"/>
                <a:ea typeface="ＭＳ Ｐゴシック" pitchFamily="1" charset="-128"/>
                <a:cs typeface="Arial" panose="020B0604020202020204" pitchFamily="34" charset="0"/>
              </a:rPr>
              <a:t>RD</a:t>
            </a:r>
            <a:r>
              <a:rPr lang="en-US" b="1" dirty="0">
                <a:solidFill>
                  <a:srgbClr val="000000"/>
                </a:solidFill>
                <a:latin typeface="Arial" panose="020B0604020202020204" pitchFamily="34" charset="0"/>
                <a:ea typeface="ＭＳ Ｐゴシック" pitchFamily="1" charset="-128"/>
                <a:cs typeface="Arial" panose="020B0604020202020204" pitchFamily="34" charset="0"/>
              </a:rPr>
              <a:t> PARTY PAYMENTS</a:t>
            </a:r>
          </a:p>
        </p:txBody>
      </p:sp>
      <p:pic>
        <p:nvPicPr>
          <p:cNvPr id="6" name="Picture 5">
            <a:extLst>
              <a:ext uri="{FF2B5EF4-FFF2-40B4-BE49-F238E27FC236}">
                <a16:creationId xmlns:a16="http://schemas.microsoft.com/office/drawing/2014/main" id="{58F98D89-5D8D-4BB3-B7F8-B51FA19EB060}"/>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62000" y="3424278"/>
            <a:ext cx="7266384" cy="2595522"/>
          </a:xfrm>
          <a:prstGeom prst="rect">
            <a:avLst/>
          </a:prstGeom>
          <a:noFill/>
          <a:ln>
            <a:noFill/>
          </a:ln>
        </p:spPr>
      </p:pic>
    </p:spTree>
    <p:extLst>
      <p:ext uri="{BB962C8B-B14F-4D97-AF65-F5344CB8AC3E}">
        <p14:creationId xmlns:p14="http://schemas.microsoft.com/office/powerpoint/2010/main" val="21390949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566778"/>
            <a:ext cx="8534400" cy="5715000"/>
          </a:xfrm>
        </p:spPr>
        <p:txBody>
          <a:bodyPr>
            <a:noAutofit/>
          </a:bodyPr>
          <a:lstStyle/>
          <a:p>
            <a:pPr marL="0" indent="0">
              <a:spcBef>
                <a:spcPts val="0"/>
              </a:spcBef>
              <a:buNone/>
            </a:pPr>
            <a:r>
              <a:rPr lang="en-US" sz="1400" b="1" dirty="0">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5.2. 3</a:t>
            </a:r>
            <a:r>
              <a:rPr lang="en-US" sz="1400" b="1" baseline="30000" dirty="0">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rd</a:t>
            </a:r>
            <a:r>
              <a:rPr lang="en-US" sz="1400" b="1" dirty="0">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PARTY PAYMENTS</a:t>
            </a:r>
            <a:r>
              <a:rPr lang="en-US" sz="1400" b="1" dirty="0">
                <a:effectLst>
                  <a:outerShdw blurRad="38100" dist="38100" dir="2700000" algn="tl">
                    <a:srgbClr val="000000">
                      <a:alpha val="43137"/>
                    </a:srgbClr>
                  </a:outerShdw>
                </a:effectLst>
                <a:ea typeface="Calibri" panose="020F0502020204030204" pitchFamily="34" charset="0"/>
                <a:cs typeface="Arial" panose="020B0604020202020204" pitchFamily="34" charset="0"/>
              </a:rPr>
              <a:t/>
            </a:r>
            <a:br>
              <a:rPr lang="en-US" sz="1400" b="1" dirty="0">
                <a:effectLst>
                  <a:outerShdw blurRad="38100" dist="38100" dir="2700000" algn="tl">
                    <a:srgbClr val="000000">
                      <a:alpha val="43137"/>
                    </a:srgbClr>
                  </a:outerShdw>
                </a:effectLst>
                <a:ea typeface="Calibri" panose="020F0502020204030204" pitchFamily="34" charset="0"/>
                <a:cs typeface="Arial" panose="020B0604020202020204" pitchFamily="34" charset="0"/>
              </a:rPr>
            </a:br>
            <a:r>
              <a:rPr lang="en-US" sz="1400" b="1" dirty="0">
                <a:effectLst>
                  <a:outerShdw blurRad="38100" dist="38100" dir="2700000" algn="tl">
                    <a:srgbClr val="000000">
                      <a:alpha val="43137"/>
                    </a:srgbClr>
                  </a:outerShdw>
                </a:effectLst>
                <a:ea typeface="Calibri" panose="020F0502020204030204" pitchFamily="34" charset="0"/>
                <a:cs typeface="Arial" panose="020B0604020202020204" pitchFamily="34" charset="0"/>
              </a:rPr>
              <a:t/>
            </a:r>
            <a:br>
              <a:rPr lang="en-US" sz="1400" b="1" dirty="0">
                <a:effectLst>
                  <a:outerShdw blurRad="38100" dist="38100" dir="2700000" algn="tl">
                    <a:srgbClr val="000000">
                      <a:alpha val="43137"/>
                    </a:srgbClr>
                  </a:outerShdw>
                </a:effectLst>
                <a:ea typeface="Calibri" panose="020F0502020204030204" pitchFamily="34" charset="0"/>
                <a:cs typeface="Arial" panose="020B0604020202020204" pitchFamily="34" charset="0"/>
              </a:rPr>
            </a:br>
            <a:r>
              <a:rPr lang="en-US" sz="1400" dirty="0">
                <a:effectLst/>
                <a:latin typeface="Arial" panose="020B0604020202020204" pitchFamily="34" charset="0"/>
                <a:ea typeface="Calibri" panose="020F0502020204030204" pitchFamily="34" charset="0"/>
                <a:cs typeface="Times New Roman" panose="02020603050405020304" pitchFamily="18" charset="0"/>
              </a:rPr>
              <a:t>The following are the major 3</a:t>
            </a:r>
            <a:r>
              <a:rPr lang="en-US" sz="1400" baseline="30000" dirty="0">
                <a:effectLst/>
                <a:latin typeface="Arial" panose="020B0604020202020204" pitchFamily="34" charset="0"/>
                <a:ea typeface="Calibri" panose="020F0502020204030204" pitchFamily="34" charset="0"/>
                <a:cs typeface="Times New Roman" panose="02020603050405020304" pitchFamily="18" charset="0"/>
              </a:rPr>
              <a:t>rd</a:t>
            </a:r>
            <a:r>
              <a:rPr lang="en-US" sz="1400" dirty="0">
                <a:effectLst/>
                <a:latin typeface="Arial" panose="020B0604020202020204" pitchFamily="34" charset="0"/>
                <a:ea typeface="Calibri" panose="020F0502020204030204" pitchFamily="34" charset="0"/>
                <a:cs typeface="Times New Roman" panose="02020603050405020304" pitchFamily="18" charset="0"/>
              </a:rPr>
              <a:t> party payments that the municipality is struggling to honor:</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spcBef>
                <a:spcPts val="0"/>
              </a:spcBef>
              <a:buNone/>
            </a:pPr>
            <a:endParaRPr lang="en-ZA" sz="1400" b="1" dirty="0">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ZA" sz="1400" dirty="0">
              <a:latin typeface="Arial" panose="020B0604020202020204" pitchFamily="34" charset="0"/>
              <a:cs typeface="Arial" panose="020B0604020202020204" pitchFamily="34" charset="0"/>
            </a:endParaRPr>
          </a:p>
          <a:p>
            <a:pPr marL="285750" lvl="0" indent="-285750" algn="just" eaLnBrk="0" fontAlgn="base" hangingPunct="0">
              <a:spcBef>
                <a:spcPts val="600"/>
              </a:spcBef>
              <a:spcAft>
                <a:spcPts val="600"/>
              </a:spcAft>
              <a:buSzPct val="100000"/>
              <a:buFont typeface="Courier New" panose="02070309020205020404" pitchFamily="49" charset="0"/>
              <a:buChar char="o"/>
            </a:pPr>
            <a:endParaRPr lang="en-ZA" sz="1800" dirty="0">
              <a:solidFill>
                <a:srgbClr val="000000"/>
              </a:solidFill>
              <a:latin typeface="Arial" panose="020B060402020202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1D74632-5AF5-49E1-8345-0D25A626A076}" type="slidenum">
              <a:rPr lang="en-ZA">
                <a:solidFill>
                  <a:prstClr val="black">
                    <a:tint val="75000"/>
                  </a:prstClr>
                </a:solidFill>
                <a:latin typeface="Arial" panose="020B0604020202020204" pitchFamily="34" charset="0"/>
                <a:cs typeface="Arial" panose="020B0604020202020204" pitchFamily="34" charset="0"/>
              </a:rPr>
              <a:pPr/>
              <a:t>25</a:t>
            </a:fld>
            <a:endParaRPr lang="en-ZA" dirty="0">
              <a:solidFill>
                <a:prstClr val="black">
                  <a:tint val="75000"/>
                </a:prstClr>
              </a:solidFill>
              <a:latin typeface="Arial" panose="020B0604020202020204" pitchFamily="34" charset="0"/>
              <a:cs typeface="Arial" panose="020B0604020202020204" pitchFamily="34" charset="0"/>
            </a:endParaRPr>
          </a:p>
        </p:txBody>
      </p:sp>
      <p:sp>
        <p:nvSpPr>
          <p:cNvPr id="5" name="Rectangle 4"/>
          <p:cNvSpPr/>
          <p:nvPr/>
        </p:nvSpPr>
        <p:spPr>
          <a:xfrm>
            <a:off x="457200" y="122875"/>
            <a:ext cx="7571184" cy="369332"/>
          </a:xfrm>
          <a:prstGeom prst="rect">
            <a:avLst/>
          </a:prstGeom>
        </p:spPr>
        <p:txBody>
          <a:bodyPr wrap="square">
            <a:spAutoFit/>
          </a:bodyPr>
          <a:lstStyle/>
          <a:p>
            <a:pPr lvl="0" eaLnBrk="0" fontAlgn="base" hangingPunct="0">
              <a:spcBef>
                <a:spcPct val="0"/>
              </a:spcBef>
              <a:spcAft>
                <a:spcPct val="0"/>
              </a:spcAft>
            </a:pPr>
            <a:r>
              <a:rPr lang="en-US" b="1" dirty="0">
                <a:solidFill>
                  <a:srgbClr val="000000"/>
                </a:solidFill>
                <a:latin typeface="Arial" panose="020B0604020202020204" pitchFamily="34" charset="0"/>
                <a:ea typeface="ＭＳ Ｐゴシック" pitchFamily="1" charset="-128"/>
                <a:cs typeface="Arial" panose="020B0604020202020204" pitchFamily="34" charset="0"/>
              </a:rPr>
              <a:t>5. OUTSTANDING CREDITORS AND 3</a:t>
            </a:r>
            <a:r>
              <a:rPr lang="en-US" b="1" baseline="30000" dirty="0">
                <a:solidFill>
                  <a:srgbClr val="000000"/>
                </a:solidFill>
                <a:latin typeface="Arial" panose="020B0604020202020204" pitchFamily="34" charset="0"/>
                <a:ea typeface="ＭＳ Ｐゴシック" pitchFamily="1" charset="-128"/>
                <a:cs typeface="Arial" panose="020B0604020202020204" pitchFamily="34" charset="0"/>
              </a:rPr>
              <a:t>RD</a:t>
            </a:r>
            <a:r>
              <a:rPr lang="en-US" b="1" dirty="0">
                <a:solidFill>
                  <a:srgbClr val="000000"/>
                </a:solidFill>
                <a:latin typeface="Arial" panose="020B0604020202020204" pitchFamily="34" charset="0"/>
                <a:ea typeface="ＭＳ Ｐゴシック" pitchFamily="1" charset="-128"/>
                <a:cs typeface="Arial" panose="020B0604020202020204" pitchFamily="34" charset="0"/>
              </a:rPr>
              <a:t> PARTY PAYMENTS</a:t>
            </a:r>
          </a:p>
        </p:txBody>
      </p:sp>
      <p:graphicFrame>
        <p:nvGraphicFramePr>
          <p:cNvPr id="3" name="Table 2">
            <a:extLst>
              <a:ext uri="{FF2B5EF4-FFF2-40B4-BE49-F238E27FC236}">
                <a16:creationId xmlns:a16="http://schemas.microsoft.com/office/drawing/2014/main" id="{D5F64C63-796F-4873-B7D4-CE0C04493C23}"/>
              </a:ext>
            </a:extLst>
          </p:cNvPr>
          <p:cNvGraphicFramePr>
            <a:graphicFrameLocks noGrp="1"/>
          </p:cNvGraphicFramePr>
          <p:nvPr>
            <p:extLst>
              <p:ext uri="{D42A27DB-BD31-4B8C-83A1-F6EECF244321}">
                <p14:modId xmlns:p14="http://schemas.microsoft.com/office/powerpoint/2010/main" val="418451737"/>
              </p:ext>
            </p:extLst>
          </p:nvPr>
        </p:nvGraphicFramePr>
        <p:xfrm>
          <a:off x="431800" y="1447800"/>
          <a:ext cx="8102600" cy="4991926"/>
        </p:xfrm>
        <a:graphic>
          <a:graphicData uri="http://schemas.openxmlformats.org/drawingml/2006/table">
            <a:tbl>
              <a:tblPr firstRow="1" firstCol="1" bandRow="1">
                <a:tableStyleId>{0505E3EF-67EA-436B-97B2-0124C06EBD24}</a:tableStyleId>
              </a:tblPr>
              <a:tblGrid>
                <a:gridCol w="3382210">
                  <a:extLst>
                    <a:ext uri="{9D8B030D-6E8A-4147-A177-3AD203B41FA5}">
                      <a16:colId xmlns:a16="http://schemas.microsoft.com/office/drawing/2014/main" val="3349118826"/>
                    </a:ext>
                  </a:extLst>
                </a:gridCol>
                <a:gridCol w="1228707">
                  <a:extLst>
                    <a:ext uri="{9D8B030D-6E8A-4147-A177-3AD203B41FA5}">
                      <a16:colId xmlns:a16="http://schemas.microsoft.com/office/drawing/2014/main" val="1748827985"/>
                    </a:ext>
                  </a:extLst>
                </a:gridCol>
                <a:gridCol w="3491683">
                  <a:extLst>
                    <a:ext uri="{9D8B030D-6E8A-4147-A177-3AD203B41FA5}">
                      <a16:colId xmlns:a16="http://schemas.microsoft.com/office/drawing/2014/main" val="1956305916"/>
                    </a:ext>
                  </a:extLst>
                </a:gridCol>
              </a:tblGrid>
              <a:tr h="190500">
                <a:tc>
                  <a:txBody>
                    <a:bodyPr/>
                    <a:lstStyle/>
                    <a:p>
                      <a:pPr>
                        <a:lnSpc>
                          <a:spcPct val="107000"/>
                        </a:lnSpc>
                        <a:spcAft>
                          <a:spcPts val="800"/>
                        </a:spcAft>
                      </a:pPr>
                      <a:r>
                        <a:rPr lang="en-US" sz="1400">
                          <a:effectLst/>
                        </a:rPr>
                        <a:t>ALL THIRD PARTY OWED INCLUDING SARS</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spcAft>
                          <a:spcPts val="800"/>
                        </a:spcAft>
                      </a:pPr>
                      <a:r>
                        <a:rPr lang="en-US" sz="1400">
                          <a:effectLst/>
                        </a:rPr>
                        <a:t>AMOUNT</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spcAft>
                          <a:spcPts val="800"/>
                        </a:spcAft>
                      </a:pPr>
                      <a:r>
                        <a:rPr lang="en-US" sz="1400">
                          <a:effectLst/>
                        </a:rPr>
                        <a:t>COMMENT </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63551422"/>
                  </a:ext>
                </a:extLst>
              </a:tr>
              <a:tr h="190500">
                <a:tc>
                  <a:txBody>
                    <a:bodyPr/>
                    <a:lstStyle/>
                    <a:p>
                      <a:pPr>
                        <a:lnSpc>
                          <a:spcPct val="107000"/>
                        </a:lnSpc>
                        <a:spcAft>
                          <a:spcPts val="800"/>
                        </a:spcAft>
                      </a:pPr>
                      <a:r>
                        <a:rPr lang="en-US" sz="1400">
                          <a:effectLst/>
                        </a:rPr>
                        <a:t>PENSION FUNDS</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400" dirty="0">
                          <a:effectLst/>
                        </a:rPr>
                        <a:t>R14 Million</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n-US" sz="1400">
                          <a:effectLst/>
                        </a:rPr>
                        <a:t>The municipality is currently dealing with an arrangement for a Payment Arrangement on a Warrant of Execution from Municipal Workers Retirement Fund (R3 million). Payments for the first outstanding three (3) months have been made, and the objective is to have all Pension Funds paid up by end of July 2021.</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28340922"/>
                  </a:ext>
                </a:extLst>
              </a:tr>
              <a:tr h="190500">
                <a:tc>
                  <a:txBody>
                    <a:bodyPr/>
                    <a:lstStyle/>
                    <a:p>
                      <a:pPr>
                        <a:lnSpc>
                          <a:spcPct val="107000"/>
                        </a:lnSpc>
                        <a:spcAft>
                          <a:spcPts val="800"/>
                        </a:spcAft>
                      </a:pPr>
                      <a:r>
                        <a:rPr lang="en-US" sz="1400">
                          <a:effectLst/>
                        </a:rPr>
                        <a:t>SARS </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400">
                          <a:effectLst/>
                        </a:rPr>
                        <a:t>R18 million</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n-US" sz="1400" dirty="0">
                          <a:effectLst/>
                        </a:rPr>
                        <a:t>SARS has declined the municipality’s proposed Payment Plan of R1.5 million per month, but request that it be increased to R2.5 million. An amount of R1 million is currently being recovered against the municipality’s bank account. SARS is not complying with Section 179 of the Income Tax Act, in terms of issuing due Notice to the municipality. Council has taken a resolution, by sanctioning the Accounting Officer to seek legal recourse towards SARS’ action in appointing the municipal banker (FNB) as the Third-Party Debt Collector</a:t>
                      </a:r>
                      <a:br>
                        <a:rPr lang="en-US" sz="1400" dirty="0">
                          <a:effectLst/>
                        </a:rPr>
                      </a:b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3450328"/>
                  </a:ext>
                </a:extLst>
              </a:tr>
            </a:tbl>
          </a:graphicData>
        </a:graphic>
      </p:graphicFrame>
    </p:spTree>
    <p:extLst>
      <p:ext uri="{BB962C8B-B14F-4D97-AF65-F5344CB8AC3E}">
        <p14:creationId xmlns:p14="http://schemas.microsoft.com/office/powerpoint/2010/main" val="27159614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566778"/>
            <a:ext cx="8534400" cy="5715000"/>
          </a:xfrm>
        </p:spPr>
        <p:txBody>
          <a:bodyPr>
            <a:noAutofit/>
          </a:bodyPr>
          <a:lstStyle/>
          <a:p>
            <a:pPr marL="0" indent="0">
              <a:spcBef>
                <a:spcPts val="0"/>
              </a:spcBef>
              <a:buNone/>
            </a:pPr>
            <a:r>
              <a:rPr lang="en-US" sz="1400" b="1" dirty="0">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5.3. </a:t>
            </a:r>
            <a:r>
              <a:rPr lang="en-US" sz="1600" b="1" dirty="0">
                <a:effectLst>
                  <a:outerShdw blurRad="38100" dist="38100" dir="2700000" algn="tl">
                    <a:srgbClr val="000000">
                      <a:alpha val="43137"/>
                    </a:srgbClr>
                  </a:outerShdw>
                </a:effectLst>
                <a:ea typeface="Calibri" panose="020F0502020204030204" pitchFamily="34" charset="0"/>
                <a:cs typeface="Arial" panose="020B0604020202020204" pitchFamily="34" charset="0"/>
              </a:rPr>
              <a:t>PENSION FUNDS</a:t>
            </a:r>
            <a:br>
              <a:rPr lang="en-US" sz="1600" b="1" dirty="0">
                <a:effectLst>
                  <a:outerShdw blurRad="38100" dist="38100" dir="2700000" algn="tl">
                    <a:srgbClr val="000000">
                      <a:alpha val="43137"/>
                    </a:srgbClr>
                  </a:outerShdw>
                </a:effectLst>
                <a:ea typeface="Calibri" panose="020F0502020204030204" pitchFamily="34" charset="0"/>
                <a:cs typeface="Arial" panose="020B0604020202020204" pitchFamily="34" charset="0"/>
              </a:rPr>
            </a:br>
            <a:r>
              <a:rPr lang="en-US" sz="1600" b="1" dirty="0">
                <a:effectLst>
                  <a:outerShdw blurRad="38100" dist="38100" dir="2700000" algn="tl">
                    <a:srgbClr val="000000">
                      <a:alpha val="43137"/>
                    </a:srgbClr>
                  </a:outerShdw>
                </a:effectLst>
                <a:ea typeface="Calibri" panose="020F0502020204030204" pitchFamily="34" charset="0"/>
                <a:cs typeface="Arial" panose="020B0604020202020204" pitchFamily="34" charset="0"/>
              </a:rPr>
              <a:t/>
            </a:r>
            <a:br>
              <a:rPr lang="en-US" sz="1600" b="1" dirty="0">
                <a:effectLst>
                  <a:outerShdw blurRad="38100" dist="38100" dir="2700000" algn="tl">
                    <a:srgbClr val="000000">
                      <a:alpha val="43137"/>
                    </a:srgbClr>
                  </a:outerShdw>
                </a:effectLst>
                <a:ea typeface="Calibri" panose="020F0502020204030204" pitchFamily="34" charset="0"/>
                <a:cs typeface="Arial" panose="020B0604020202020204" pitchFamily="34" charset="0"/>
              </a:rPr>
            </a:br>
            <a:r>
              <a:rPr lang="en-US" sz="1800" dirty="0">
                <a:effectLst/>
                <a:ea typeface="MS Mincho" panose="02020609040205080304" pitchFamily="49" charset="-128"/>
              </a:rPr>
              <a:t>Mamusa Local Municipality has Pension Funds contributions that are outstanding for a period of nineteen (19) months, and this has a serious bearing on those employees who are due for </a:t>
            </a:r>
            <a:r>
              <a:rPr lang="en-US" sz="1800" dirty="0">
                <a:ea typeface="MS Mincho" panose="02020609040205080304" pitchFamily="49" charset="-128"/>
              </a:rPr>
              <a:t>their </a:t>
            </a:r>
            <a:r>
              <a:rPr lang="en-US" sz="1800" dirty="0">
                <a:effectLst/>
                <a:ea typeface="MS Mincho" panose="02020609040205080304" pitchFamily="49" charset="-128"/>
              </a:rPr>
              <a:t>retirements, and will </a:t>
            </a:r>
            <a:r>
              <a:rPr lang="en-US" sz="1800" dirty="0">
                <a:ea typeface="MS Mincho" panose="02020609040205080304" pitchFamily="49" charset="-128"/>
              </a:rPr>
              <a:t>be unable</a:t>
            </a:r>
            <a:r>
              <a:rPr lang="en-US" sz="1800" dirty="0">
                <a:effectLst/>
                <a:ea typeface="MS Mincho" panose="02020609040205080304" pitchFamily="49" charset="-128"/>
              </a:rPr>
              <a:t> to access their benefits as a results thereof. Subsequent to the receipt of the December 2020 Equitable Shares in February 2021, the municipality to commence with the initiative to make payment of the outstanding contributions, and also negotiate with the respective Pension Funds Payment Plans towards settlement of the total amounts not paid since July 2019. The total contributions outstanding as of 31 January 2021 is </a:t>
            </a:r>
            <a:r>
              <a:rPr lang="en-US" sz="1800" b="1" dirty="0">
                <a:effectLst/>
                <a:ea typeface="MS Mincho" panose="02020609040205080304" pitchFamily="49" charset="-128"/>
              </a:rPr>
              <a:t>R</a:t>
            </a:r>
            <a:r>
              <a:rPr lang="en-US" sz="1800" b="1" dirty="0">
                <a:solidFill>
                  <a:srgbClr val="000000"/>
                </a:solidFill>
                <a:effectLst/>
                <a:ea typeface="Calibri" panose="020F0502020204030204" pitchFamily="34" charset="0"/>
              </a:rPr>
              <a:t>14 605 333.54. </a:t>
            </a:r>
            <a:r>
              <a:rPr lang="en-US" sz="1800" dirty="0">
                <a:effectLst/>
                <a:ea typeface="MS Mincho" panose="02020609040205080304" pitchFamily="49" charset="-128"/>
              </a:rPr>
              <a:t>The proposal put forward is based on three (3) tranches of installment payments, targeting at Equitable Shares receivable in the months of December 2020 (February 2021), March 2021, and July 2021 as the main source of funds</a:t>
            </a:r>
            <a:r>
              <a:rPr lang="en-US" sz="1600" dirty="0">
                <a:effectLst/>
                <a:ea typeface="MS Mincho" panose="02020609040205080304" pitchFamily="49" charset="-128"/>
              </a:rPr>
              <a:t>.</a:t>
            </a:r>
          </a:p>
          <a:p>
            <a:pPr marL="0" indent="0">
              <a:spcBef>
                <a:spcPts val="0"/>
              </a:spcBef>
              <a:buNone/>
            </a:pPr>
            <a:endParaRPr lang="en-US" sz="1600" dirty="0">
              <a:ea typeface="MS Mincho" panose="02020609040205080304" pitchFamily="49" charset="-128"/>
            </a:endParaRPr>
          </a:p>
          <a:p>
            <a:pPr marL="0" indent="0">
              <a:spcBef>
                <a:spcPts val="0"/>
              </a:spcBef>
              <a:buNone/>
            </a:pPr>
            <a:r>
              <a:rPr lang="en-US" sz="1800" dirty="0">
                <a:effectLst/>
                <a:latin typeface="Calibri" panose="020F0502020204030204" pitchFamily="34" charset="0"/>
                <a:ea typeface="MS Mincho" panose="02020609040205080304" pitchFamily="49" charset="-128"/>
              </a:rPr>
              <a:t>The payments have been structured in the following three (3) tranches of installments:</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spcBef>
                <a:spcPts val="0"/>
              </a:spcBef>
              <a:buNone/>
            </a:pPr>
            <a:endParaRPr lang="en-ZA" sz="1400" b="1" dirty="0">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ZA" sz="1400" dirty="0">
              <a:latin typeface="Arial" panose="020B0604020202020204" pitchFamily="34" charset="0"/>
              <a:cs typeface="Arial" panose="020B0604020202020204" pitchFamily="34" charset="0"/>
            </a:endParaRPr>
          </a:p>
          <a:p>
            <a:pPr marL="285750" lvl="0" indent="-285750" algn="just" eaLnBrk="0" fontAlgn="base" hangingPunct="0">
              <a:spcBef>
                <a:spcPts val="600"/>
              </a:spcBef>
              <a:spcAft>
                <a:spcPts val="600"/>
              </a:spcAft>
              <a:buSzPct val="100000"/>
              <a:buFont typeface="Courier New" panose="02070309020205020404" pitchFamily="49" charset="0"/>
              <a:buChar char="o"/>
            </a:pPr>
            <a:endParaRPr lang="en-ZA" sz="1800" dirty="0">
              <a:solidFill>
                <a:srgbClr val="000000"/>
              </a:solidFill>
              <a:latin typeface="Arial" panose="020B060402020202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1D74632-5AF5-49E1-8345-0D25A626A076}" type="slidenum">
              <a:rPr lang="en-ZA">
                <a:solidFill>
                  <a:prstClr val="black">
                    <a:tint val="75000"/>
                  </a:prstClr>
                </a:solidFill>
                <a:latin typeface="Arial" panose="020B0604020202020204" pitchFamily="34" charset="0"/>
                <a:cs typeface="Arial" panose="020B0604020202020204" pitchFamily="34" charset="0"/>
              </a:rPr>
              <a:pPr/>
              <a:t>26</a:t>
            </a:fld>
            <a:endParaRPr lang="en-ZA" dirty="0">
              <a:solidFill>
                <a:prstClr val="black">
                  <a:tint val="75000"/>
                </a:prstClr>
              </a:solidFill>
              <a:latin typeface="Arial" panose="020B0604020202020204" pitchFamily="34" charset="0"/>
              <a:cs typeface="Arial" panose="020B0604020202020204" pitchFamily="34" charset="0"/>
            </a:endParaRPr>
          </a:p>
        </p:txBody>
      </p:sp>
      <p:sp>
        <p:nvSpPr>
          <p:cNvPr id="5" name="Rectangle 4"/>
          <p:cNvSpPr/>
          <p:nvPr/>
        </p:nvSpPr>
        <p:spPr>
          <a:xfrm>
            <a:off x="457200" y="122875"/>
            <a:ext cx="7571184" cy="369332"/>
          </a:xfrm>
          <a:prstGeom prst="rect">
            <a:avLst/>
          </a:prstGeom>
        </p:spPr>
        <p:txBody>
          <a:bodyPr wrap="square">
            <a:spAutoFit/>
          </a:bodyPr>
          <a:lstStyle/>
          <a:p>
            <a:pPr lvl="0" eaLnBrk="0" fontAlgn="base" hangingPunct="0">
              <a:spcBef>
                <a:spcPct val="0"/>
              </a:spcBef>
              <a:spcAft>
                <a:spcPct val="0"/>
              </a:spcAft>
            </a:pPr>
            <a:r>
              <a:rPr lang="en-US" b="1" dirty="0">
                <a:solidFill>
                  <a:srgbClr val="000000"/>
                </a:solidFill>
                <a:latin typeface="Arial" panose="020B0604020202020204" pitchFamily="34" charset="0"/>
                <a:ea typeface="ＭＳ Ｐゴシック" pitchFamily="1" charset="-128"/>
                <a:cs typeface="Arial" panose="020B0604020202020204" pitchFamily="34" charset="0"/>
              </a:rPr>
              <a:t>5. OUTSTANDING CREDITORS AND 3</a:t>
            </a:r>
            <a:r>
              <a:rPr lang="en-US" b="1" baseline="30000" dirty="0">
                <a:solidFill>
                  <a:srgbClr val="000000"/>
                </a:solidFill>
                <a:latin typeface="Arial" panose="020B0604020202020204" pitchFamily="34" charset="0"/>
                <a:ea typeface="ＭＳ Ｐゴシック" pitchFamily="1" charset="-128"/>
                <a:cs typeface="Arial" panose="020B0604020202020204" pitchFamily="34" charset="0"/>
              </a:rPr>
              <a:t>RD</a:t>
            </a:r>
            <a:r>
              <a:rPr lang="en-US" b="1" dirty="0">
                <a:solidFill>
                  <a:srgbClr val="000000"/>
                </a:solidFill>
                <a:latin typeface="Arial" panose="020B0604020202020204" pitchFamily="34" charset="0"/>
                <a:ea typeface="ＭＳ Ｐゴシック" pitchFamily="1" charset="-128"/>
                <a:cs typeface="Arial" panose="020B0604020202020204" pitchFamily="34" charset="0"/>
              </a:rPr>
              <a:t> PARTY PAYMENTS</a:t>
            </a:r>
          </a:p>
        </p:txBody>
      </p:sp>
      <p:graphicFrame>
        <p:nvGraphicFramePr>
          <p:cNvPr id="6" name="Table 5">
            <a:extLst>
              <a:ext uri="{FF2B5EF4-FFF2-40B4-BE49-F238E27FC236}">
                <a16:creationId xmlns:a16="http://schemas.microsoft.com/office/drawing/2014/main" id="{8D2D7D08-04C4-4793-AC60-4455BE5394E6}"/>
              </a:ext>
            </a:extLst>
          </p:cNvPr>
          <p:cNvGraphicFramePr>
            <a:graphicFrameLocks noGrp="1"/>
          </p:cNvGraphicFramePr>
          <p:nvPr>
            <p:extLst>
              <p:ext uri="{D42A27DB-BD31-4B8C-83A1-F6EECF244321}">
                <p14:modId xmlns:p14="http://schemas.microsoft.com/office/powerpoint/2010/main" val="3211447045"/>
              </p:ext>
            </p:extLst>
          </p:nvPr>
        </p:nvGraphicFramePr>
        <p:xfrm>
          <a:off x="457200" y="4679949"/>
          <a:ext cx="6781800" cy="1676400"/>
        </p:xfrm>
        <a:graphic>
          <a:graphicData uri="http://schemas.openxmlformats.org/drawingml/2006/table">
            <a:tbl>
              <a:tblPr firstRow="1" firstCol="1" bandRow="1"/>
              <a:tblGrid>
                <a:gridCol w="1143641">
                  <a:extLst>
                    <a:ext uri="{9D8B030D-6E8A-4147-A177-3AD203B41FA5}">
                      <a16:colId xmlns:a16="http://schemas.microsoft.com/office/drawing/2014/main" val="3009395056"/>
                    </a:ext>
                  </a:extLst>
                </a:gridCol>
                <a:gridCol w="2129971">
                  <a:extLst>
                    <a:ext uri="{9D8B030D-6E8A-4147-A177-3AD203B41FA5}">
                      <a16:colId xmlns:a16="http://schemas.microsoft.com/office/drawing/2014/main" val="3377411580"/>
                    </a:ext>
                  </a:extLst>
                </a:gridCol>
                <a:gridCol w="2129971">
                  <a:extLst>
                    <a:ext uri="{9D8B030D-6E8A-4147-A177-3AD203B41FA5}">
                      <a16:colId xmlns:a16="http://schemas.microsoft.com/office/drawing/2014/main" val="1231355086"/>
                    </a:ext>
                  </a:extLst>
                </a:gridCol>
                <a:gridCol w="1378217">
                  <a:extLst>
                    <a:ext uri="{9D8B030D-6E8A-4147-A177-3AD203B41FA5}">
                      <a16:colId xmlns:a16="http://schemas.microsoft.com/office/drawing/2014/main" val="3928918766"/>
                    </a:ext>
                  </a:extLst>
                </a:gridCol>
              </a:tblGrid>
              <a:tr h="279400">
                <a:tc rowSpan="2">
                  <a:txBody>
                    <a:bodyPr/>
                    <a:lstStyle/>
                    <a:p>
                      <a:pPr algn="ctr">
                        <a:lnSpc>
                          <a:spcPct val="107000"/>
                        </a:lnSpc>
                        <a:spcAft>
                          <a:spcPts val="800"/>
                        </a:spcAft>
                      </a:pPr>
                      <a:r>
                        <a:rPr lang="en-US" sz="1400" b="1" dirty="0">
                          <a:effectLst/>
                          <a:latin typeface="Calibri" panose="020F0502020204030204" pitchFamily="34" charset="0"/>
                          <a:ea typeface="MS Mincho" panose="02020609040205080304" pitchFamily="49" charset="-128"/>
                          <a:cs typeface="Calibri" panose="020F0502020204030204" pitchFamily="34" charset="0"/>
                        </a:rPr>
                        <a:t>Tranche No.</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2">
                  <a:txBody>
                    <a:bodyPr/>
                    <a:lstStyle/>
                    <a:p>
                      <a:pPr algn="ctr">
                        <a:lnSpc>
                          <a:spcPct val="107000"/>
                        </a:lnSpc>
                        <a:spcAft>
                          <a:spcPts val="800"/>
                        </a:spcAft>
                      </a:pPr>
                      <a:r>
                        <a:rPr lang="en-US" sz="1400" b="1"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Outstanding Months</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ZA"/>
                    </a:p>
                  </a:txBody>
                  <a:tcPr/>
                </a:tc>
                <a:tc>
                  <a:txBody>
                    <a:bodyPr/>
                    <a:lstStyle/>
                    <a:p>
                      <a:pPr algn="ctr">
                        <a:lnSpc>
                          <a:spcPct val="107000"/>
                        </a:lnSpc>
                        <a:spcAft>
                          <a:spcPts val="800"/>
                        </a:spcAft>
                      </a:pPr>
                      <a:r>
                        <a:rPr lang="en-US" sz="1400" b="1">
                          <a:solidFill>
                            <a:srgbClr val="000000"/>
                          </a:solidFill>
                          <a:effectLst/>
                          <a:latin typeface="Calibri" panose="020F0502020204030204" pitchFamily="34" charset="0"/>
                          <a:ea typeface="MS Mincho" panose="02020609040205080304" pitchFamily="49" charset="-128"/>
                          <a:cs typeface="Calibri" panose="020F0502020204030204" pitchFamily="34" charset="0"/>
                        </a:rPr>
                        <a:t>Total Payment</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561994680"/>
                  </a:ext>
                </a:extLst>
              </a:tr>
              <a:tr h="279400">
                <a:tc vMerge="1">
                  <a:txBody>
                    <a:bodyPr/>
                    <a:lstStyle/>
                    <a:p>
                      <a:endParaRPr lang="en-ZA"/>
                    </a:p>
                  </a:txBody>
                  <a:tcPr/>
                </a:tc>
                <a:tc>
                  <a:txBody>
                    <a:bodyPr/>
                    <a:lstStyle/>
                    <a:p>
                      <a:pPr algn="ctr">
                        <a:lnSpc>
                          <a:spcPct val="107000"/>
                        </a:lnSpc>
                        <a:spcAft>
                          <a:spcPts val="800"/>
                        </a:spcAft>
                      </a:pPr>
                      <a:r>
                        <a:rPr lang="en-US" sz="1400" b="1"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Total Months</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just">
                        <a:lnSpc>
                          <a:spcPct val="107000"/>
                        </a:lnSpc>
                        <a:spcAft>
                          <a:spcPts val="800"/>
                        </a:spcAft>
                      </a:pPr>
                      <a:r>
                        <a:rPr lang="en-US" sz="1400" b="1"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Period Covered</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7000"/>
                        </a:lnSpc>
                        <a:spcAft>
                          <a:spcPts val="800"/>
                        </a:spcAft>
                      </a:pPr>
                      <a:r>
                        <a:rPr lang="en-US" sz="1400" b="1">
                          <a:solidFill>
                            <a:srgbClr val="000000"/>
                          </a:solidFill>
                          <a:effectLst/>
                          <a:latin typeface="Calibri" panose="020F0502020204030204" pitchFamily="34" charset="0"/>
                          <a:ea typeface="MS Mincho" panose="02020609040205080304" pitchFamily="49" charset="-128"/>
                          <a:cs typeface="Calibri" panose="020F0502020204030204" pitchFamily="34" charset="0"/>
                        </a:rPr>
                        <a:t>Contributions</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4294185489"/>
                  </a:ext>
                </a:extLst>
              </a:tr>
              <a:tr h="279400">
                <a:tc>
                  <a:txBody>
                    <a:bodyPr/>
                    <a:lstStyle/>
                    <a:p>
                      <a:pPr algn="ctr">
                        <a:lnSpc>
                          <a:spcPct val="107000"/>
                        </a:lnSpc>
                        <a:spcAft>
                          <a:spcPts val="800"/>
                        </a:spcAft>
                      </a:pPr>
                      <a:r>
                        <a:rPr lang="en-US" sz="1400">
                          <a:effectLst/>
                          <a:latin typeface="Calibri" panose="020F0502020204030204" pitchFamily="34" charset="0"/>
                          <a:ea typeface="MS Mincho" panose="02020609040205080304" pitchFamily="49" charset="-128"/>
                          <a:cs typeface="Calibri" panose="020F0502020204030204" pitchFamily="34" charset="0"/>
                        </a:rPr>
                        <a:t>1</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400" dirty="0">
                          <a:effectLst/>
                          <a:latin typeface="Calibri" panose="020F0502020204030204" pitchFamily="34" charset="0"/>
                          <a:ea typeface="MS Mincho" panose="02020609040205080304" pitchFamily="49" charset="-128"/>
                          <a:cs typeface="Calibri" panose="020F0502020204030204" pitchFamily="34" charset="0"/>
                        </a:rPr>
                        <a:t>4</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n-US" sz="1400" dirty="0">
                          <a:effectLst/>
                          <a:latin typeface="Calibri" panose="020F0502020204030204" pitchFamily="34" charset="0"/>
                          <a:ea typeface="MS Mincho" panose="02020609040205080304" pitchFamily="49" charset="-128"/>
                          <a:cs typeface="Calibri" panose="020F0502020204030204" pitchFamily="34" charset="0"/>
                        </a:rPr>
                        <a:t>July – October 2019</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R3,007,111.72</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2147272"/>
                  </a:ext>
                </a:extLst>
              </a:tr>
              <a:tr h="279400">
                <a:tc>
                  <a:txBody>
                    <a:bodyPr/>
                    <a:lstStyle/>
                    <a:p>
                      <a:pPr algn="ctr">
                        <a:lnSpc>
                          <a:spcPct val="107000"/>
                        </a:lnSpc>
                        <a:spcAft>
                          <a:spcPts val="800"/>
                        </a:spcAft>
                      </a:pPr>
                      <a:r>
                        <a:rPr lang="en-US" sz="1400">
                          <a:effectLst/>
                          <a:latin typeface="Calibri" panose="020F0502020204030204" pitchFamily="34" charset="0"/>
                          <a:ea typeface="MS Mincho" panose="02020609040205080304" pitchFamily="49" charset="-128"/>
                          <a:cs typeface="Calibri" panose="020F0502020204030204" pitchFamily="34" charset="0"/>
                        </a:rPr>
                        <a:t>2</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400" dirty="0">
                          <a:effectLst/>
                          <a:latin typeface="Calibri" panose="020F0502020204030204" pitchFamily="34" charset="0"/>
                          <a:ea typeface="MS Mincho" panose="02020609040205080304" pitchFamily="49" charset="-128"/>
                          <a:cs typeface="Calibri" panose="020F0502020204030204" pitchFamily="34" charset="0"/>
                        </a:rPr>
                        <a:t>8</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n-US" sz="1400">
                          <a:effectLst/>
                          <a:latin typeface="Calibri" panose="020F0502020204030204" pitchFamily="34" charset="0"/>
                          <a:ea typeface="MS Mincho" panose="02020609040205080304" pitchFamily="49" charset="-128"/>
                          <a:cs typeface="Calibri" panose="020F0502020204030204" pitchFamily="34" charset="0"/>
                        </a:rPr>
                        <a:t>Nov. 2019 – June 2020</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R6,014,223.44</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95828720"/>
                  </a:ext>
                </a:extLst>
              </a:tr>
              <a:tr h="279400">
                <a:tc>
                  <a:txBody>
                    <a:bodyPr/>
                    <a:lstStyle/>
                    <a:p>
                      <a:pPr algn="ctr">
                        <a:lnSpc>
                          <a:spcPct val="107000"/>
                        </a:lnSpc>
                        <a:spcAft>
                          <a:spcPts val="800"/>
                        </a:spcAft>
                      </a:pPr>
                      <a:r>
                        <a:rPr lang="en-US" sz="1400">
                          <a:effectLst/>
                          <a:latin typeface="Calibri" panose="020F0502020204030204" pitchFamily="34" charset="0"/>
                          <a:ea typeface="MS Mincho" panose="02020609040205080304" pitchFamily="49" charset="-128"/>
                          <a:cs typeface="Calibri" panose="020F0502020204030204" pitchFamily="34" charset="0"/>
                        </a:rPr>
                        <a:t>3</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400" dirty="0">
                          <a:effectLst/>
                          <a:latin typeface="Calibri" panose="020F0502020204030204" pitchFamily="34" charset="0"/>
                          <a:ea typeface="MS Mincho" panose="02020609040205080304" pitchFamily="49" charset="-128"/>
                          <a:cs typeface="Calibri" panose="020F0502020204030204" pitchFamily="34" charset="0"/>
                        </a:rPr>
                        <a:t>7</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n-US" sz="1400">
                          <a:effectLst/>
                          <a:latin typeface="Calibri" panose="020F0502020204030204" pitchFamily="34" charset="0"/>
                          <a:ea typeface="MS Mincho" panose="02020609040205080304" pitchFamily="49" charset="-128"/>
                          <a:cs typeface="Calibri" panose="020F0502020204030204" pitchFamily="34" charset="0"/>
                        </a:rPr>
                        <a:t>July 2020 – January 2021</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R5,583,998.38</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54010513"/>
                  </a:ext>
                </a:extLst>
              </a:tr>
              <a:tr h="279400">
                <a:tc>
                  <a:txBody>
                    <a:bodyPr/>
                    <a:lstStyle/>
                    <a:p>
                      <a:pPr algn="ctr">
                        <a:lnSpc>
                          <a:spcPct val="107000"/>
                        </a:lnSpc>
                        <a:spcAft>
                          <a:spcPts val="800"/>
                        </a:spcAft>
                      </a:pPr>
                      <a:r>
                        <a:rPr lang="en-US" sz="1400" b="1">
                          <a:effectLst/>
                          <a:latin typeface="Calibri" panose="020F0502020204030204" pitchFamily="34" charset="0"/>
                          <a:ea typeface="MS Mincho" panose="02020609040205080304" pitchFamily="49" charset="-128"/>
                          <a:cs typeface="Calibri" panose="020F0502020204030204" pitchFamily="34" charset="0"/>
                        </a:rPr>
                        <a:t>Total</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400" b="1" dirty="0">
                          <a:effectLst/>
                          <a:latin typeface="Calibri" panose="020F0502020204030204" pitchFamily="34" charset="0"/>
                          <a:ea typeface="MS Mincho" panose="02020609040205080304" pitchFamily="49" charset="-128"/>
                          <a:cs typeface="Calibri" panose="020F0502020204030204" pitchFamily="34" charset="0"/>
                        </a:rPr>
                        <a:t>19</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n-US" sz="1400" b="1">
                          <a:effectLst/>
                          <a:latin typeface="Calibri" panose="020F0502020204030204" pitchFamily="34" charset="0"/>
                          <a:ea typeface="MS Mincho" panose="02020609040205080304" pitchFamily="49" charset="-128"/>
                          <a:cs typeface="Calibri" panose="020F0502020204030204" pitchFamily="34" charset="0"/>
                        </a:rPr>
                        <a:t>July 2019 – January 2021</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400" b="1" dirty="0">
                          <a:effectLst/>
                          <a:latin typeface="Calibri" panose="020F0502020204030204" pitchFamily="34" charset="0"/>
                          <a:ea typeface="MS Mincho" panose="02020609040205080304" pitchFamily="49" charset="-128"/>
                          <a:cs typeface="Calibri" panose="020F0502020204030204" pitchFamily="34" charset="0"/>
                        </a:rPr>
                        <a:t>R14,605,333.54</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97462664"/>
                  </a:ext>
                </a:extLst>
              </a:tr>
            </a:tbl>
          </a:graphicData>
        </a:graphic>
      </p:graphicFrame>
    </p:spTree>
    <p:extLst>
      <p:ext uri="{BB962C8B-B14F-4D97-AF65-F5344CB8AC3E}">
        <p14:creationId xmlns:p14="http://schemas.microsoft.com/office/powerpoint/2010/main" val="844435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566778"/>
            <a:ext cx="8534400" cy="5715000"/>
          </a:xfrm>
        </p:spPr>
        <p:txBody>
          <a:bodyPr>
            <a:noAutofit/>
          </a:bodyPr>
          <a:lstStyle/>
          <a:p>
            <a:pPr marL="0" indent="0">
              <a:spcBef>
                <a:spcPts val="0"/>
              </a:spcBef>
              <a:buNone/>
            </a:pPr>
            <a:r>
              <a:rPr lang="en-US" sz="1400" b="1" dirty="0">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5.3. </a:t>
            </a:r>
            <a:r>
              <a:rPr lang="en-US" sz="1600" b="1" dirty="0">
                <a:effectLst>
                  <a:outerShdw blurRad="38100" dist="38100" dir="2700000" algn="tl">
                    <a:srgbClr val="000000">
                      <a:alpha val="43137"/>
                    </a:srgbClr>
                  </a:outerShdw>
                </a:effectLst>
                <a:ea typeface="Calibri" panose="020F0502020204030204" pitchFamily="34" charset="0"/>
                <a:cs typeface="Arial" panose="020B0604020202020204" pitchFamily="34" charset="0"/>
              </a:rPr>
              <a:t>PENSION FUNDS</a:t>
            </a:r>
            <a:br>
              <a:rPr lang="en-US" sz="1600" b="1" dirty="0">
                <a:effectLst>
                  <a:outerShdw blurRad="38100" dist="38100" dir="2700000" algn="tl">
                    <a:srgbClr val="000000">
                      <a:alpha val="43137"/>
                    </a:srgbClr>
                  </a:outerShdw>
                </a:effectLst>
                <a:ea typeface="Calibri" panose="020F0502020204030204" pitchFamily="34" charset="0"/>
                <a:cs typeface="Arial" panose="020B0604020202020204" pitchFamily="34" charset="0"/>
              </a:rPr>
            </a:br>
            <a:endParaRPr lang="en-US" sz="1600" b="1" dirty="0">
              <a:effectLst>
                <a:outerShdw blurRad="38100" dist="38100" dir="2700000" algn="tl">
                  <a:srgbClr val="000000">
                    <a:alpha val="43137"/>
                  </a:srgbClr>
                </a:outerShdw>
              </a:effectLst>
              <a:ea typeface="Calibri" panose="020F0502020204030204" pitchFamily="34" charset="0"/>
              <a:cs typeface="Arial" panose="020B0604020202020204" pitchFamily="34" charset="0"/>
            </a:endParaRPr>
          </a:p>
          <a:p>
            <a:pPr marL="0" indent="0">
              <a:spcBef>
                <a:spcPts val="0"/>
              </a:spcBef>
              <a:buNone/>
            </a:pPr>
            <a:r>
              <a:rPr lang="en-US" sz="1600" dirty="0">
                <a:effectLst/>
                <a:ea typeface="MS Mincho" panose="02020609040205080304" pitchFamily="49" charset="-128"/>
              </a:rPr>
              <a:t>The following is the summary of the Draft Payment Plan(s) proposed to the respective Pension Funds, for consideration and formalization of the agreements</a:t>
            </a:r>
            <a:r>
              <a:rPr lang="en-US" sz="1800" dirty="0">
                <a:effectLst/>
                <a:latin typeface="Arial" panose="020B0604020202020204" pitchFamily="34" charset="0"/>
                <a:ea typeface="MS Mincho" panose="02020609040205080304" pitchFamily="49" charset="-128"/>
              </a:rPr>
              <a:t>.</a:t>
            </a:r>
            <a:r>
              <a:rPr lang="en-US" sz="1600" b="1" dirty="0">
                <a:effectLst>
                  <a:outerShdw blurRad="38100" dist="38100" dir="2700000" algn="tl">
                    <a:srgbClr val="000000">
                      <a:alpha val="43137"/>
                    </a:srgbClr>
                  </a:outerShdw>
                </a:effectLst>
                <a:ea typeface="Calibri" panose="020F0502020204030204" pitchFamily="34" charset="0"/>
                <a:cs typeface="Arial" panose="020B0604020202020204" pitchFamily="34" charset="0"/>
              </a:rPr>
              <a:t/>
            </a:r>
            <a:br>
              <a:rPr lang="en-US" sz="1600" b="1" dirty="0">
                <a:effectLst>
                  <a:outerShdw blurRad="38100" dist="38100" dir="2700000" algn="tl">
                    <a:srgbClr val="000000">
                      <a:alpha val="43137"/>
                    </a:srgbClr>
                  </a:outerShdw>
                </a:effectLst>
                <a:ea typeface="Calibri" panose="020F0502020204030204" pitchFamily="34" charset="0"/>
                <a:cs typeface="Arial" panose="020B0604020202020204" pitchFamily="34" charset="0"/>
              </a:rPr>
            </a:br>
            <a:endParaRPr lang="en-US" sz="1600" dirty="0">
              <a:ea typeface="MS Mincho" panose="02020609040205080304" pitchFamily="49" charset="-128"/>
            </a:endParaRPr>
          </a:p>
          <a:p>
            <a:pPr marL="0" indent="0" algn="just">
              <a:spcBef>
                <a:spcPts val="0"/>
              </a:spcBef>
              <a:buNone/>
            </a:pPr>
            <a:endParaRPr lang="en-ZA" sz="1400" b="1" dirty="0">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ZA" sz="1400" dirty="0">
              <a:latin typeface="Arial" panose="020B0604020202020204" pitchFamily="34" charset="0"/>
              <a:cs typeface="Arial" panose="020B0604020202020204" pitchFamily="34" charset="0"/>
            </a:endParaRPr>
          </a:p>
          <a:p>
            <a:pPr marL="285750" lvl="0" indent="-285750" algn="just" eaLnBrk="0" fontAlgn="base" hangingPunct="0">
              <a:spcBef>
                <a:spcPts val="600"/>
              </a:spcBef>
              <a:spcAft>
                <a:spcPts val="600"/>
              </a:spcAft>
              <a:buSzPct val="100000"/>
              <a:buFont typeface="Courier New" panose="02070309020205020404" pitchFamily="49" charset="0"/>
              <a:buChar char="o"/>
            </a:pPr>
            <a:endParaRPr lang="en-ZA" sz="1800" dirty="0">
              <a:solidFill>
                <a:srgbClr val="000000"/>
              </a:solidFill>
              <a:latin typeface="Arial" panose="020B060402020202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1D74632-5AF5-49E1-8345-0D25A626A076}" type="slidenum">
              <a:rPr lang="en-ZA">
                <a:solidFill>
                  <a:prstClr val="black">
                    <a:tint val="75000"/>
                  </a:prstClr>
                </a:solidFill>
                <a:latin typeface="Arial" panose="020B0604020202020204" pitchFamily="34" charset="0"/>
                <a:cs typeface="Arial" panose="020B0604020202020204" pitchFamily="34" charset="0"/>
              </a:rPr>
              <a:pPr/>
              <a:t>27</a:t>
            </a:fld>
            <a:endParaRPr lang="en-ZA" dirty="0">
              <a:solidFill>
                <a:prstClr val="black">
                  <a:tint val="75000"/>
                </a:prstClr>
              </a:solidFill>
              <a:latin typeface="Arial" panose="020B0604020202020204" pitchFamily="34" charset="0"/>
              <a:cs typeface="Arial" panose="020B0604020202020204" pitchFamily="34" charset="0"/>
            </a:endParaRPr>
          </a:p>
        </p:txBody>
      </p:sp>
      <p:sp>
        <p:nvSpPr>
          <p:cNvPr id="5" name="Rectangle 4"/>
          <p:cNvSpPr/>
          <p:nvPr/>
        </p:nvSpPr>
        <p:spPr>
          <a:xfrm>
            <a:off x="457200" y="122875"/>
            <a:ext cx="7571184" cy="369332"/>
          </a:xfrm>
          <a:prstGeom prst="rect">
            <a:avLst/>
          </a:prstGeom>
        </p:spPr>
        <p:txBody>
          <a:bodyPr wrap="square">
            <a:spAutoFit/>
          </a:bodyPr>
          <a:lstStyle/>
          <a:p>
            <a:pPr lvl="0" eaLnBrk="0" fontAlgn="base" hangingPunct="0">
              <a:spcBef>
                <a:spcPct val="0"/>
              </a:spcBef>
              <a:spcAft>
                <a:spcPct val="0"/>
              </a:spcAft>
            </a:pPr>
            <a:r>
              <a:rPr lang="en-US" b="1" dirty="0">
                <a:solidFill>
                  <a:srgbClr val="000000"/>
                </a:solidFill>
                <a:latin typeface="Arial" panose="020B0604020202020204" pitchFamily="34" charset="0"/>
                <a:ea typeface="ＭＳ Ｐゴシック" pitchFamily="1" charset="-128"/>
                <a:cs typeface="Arial" panose="020B0604020202020204" pitchFamily="34" charset="0"/>
              </a:rPr>
              <a:t>5. OUTSTANDING CREDITORS AND 3</a:t>
            </a:r>
            <a:r>
              <a:rPr lang="en-US" b="1" baseline="30000" dirty="0">
                <a:solidFill>
                  <a:srgbClr val="000000"/>
                </a:solidFill>
                <a:latin typeface="Arial" panose="020B0604020202020204" pitchFamily="34" charset="0"/>
                <a:ea typeface="ＭＳ Ｐゴシック" pitchFamily="1" charset="-128"/>
                <a:cs typeface="Arial" panose="020B0604020202020204" pitchFamily="34" charset="0"/>
              </a:rPr>
              <a:t>RD</a:t>
            </a:r>
            <a:r>
              <a:rPr lang="en-US" b="1" dirty="0">
                <a:solidFill>
                  <a:srgbClr val="000000"/>
                </a:solidFill>
                <a:latin typeface="Arial" panose="020B0604020202020204" pitchFamily="34" charset="0"/>
                <a:ea typeface="ＭＳ Ｐゴシック" pitchFamily="1" charset="-128"/>
                <a:cs typeface="Arial" panose="020B0604020202020204" pitchFamily="34" charset="0"/>
              </a:rPr>
              <a:t> PARTY PAYMENTS</a:t>
            </a:r>
          </a:p>
        </p:txBody>
      </p:sp>
      <p:graphicFrame>
        <p:nvGraphicFramePr>
          <p:cNvPr id="3" name="Table 2">
            <a:extLst>
              <a:ext uri="{FF2B5EF4-FFF2-40B4-BE49-F238E27FC236}">
                <a16:creationId xmlns:a16="http://schemas.microsoft.com/office/drawing/2014/main" id="{294DFFD5-8194-4E46-BE7F-AF3385A043E2}"/>
              </a:ext>
            </a:extLst>
          </p:cNvPr>
          <p:cNvGraphicFramePr>
            <a:graphicFrameLocks noGrp="1"/>
          </p:cNvGraphicFramePr>
          <p:nvPr>
            <p:extLst>
              <p:ext uri="{D42A27DB-BD31-4B8C-83A1-F6EECF244321}">
                <p14:modId xmlns:p14="http://schemas.microsoft.com/office/powerpoint/2010/main" val="1553103064"/>
              </p:ext>
            </p:extLst>
          </p:nvPr>
        </p:nvGraphicFramePr>
        <p:xfrm>
          <a:off x="406398" y="1905000"/>
          <a:ext cx="8432803" cy="3967439"/>
        </p:xfrm>
        <a:graphic>
          <a:graphicData uri="http://schemas.openxmlformats.org/drawingml/2006/table">
            <a:tbl>
              <a:tblPr firstRow="1" firstCol="1" bandRow="1"/>
              <a:tblGrid>
                <a:gridCol w="812802">
                  <a:extLst>
                    <a:ext uri="{9D8B030D-6E8A-4147-A177-3AD203B41FA5}">
                      <a16:colId xmlns:a16="http://schemas.microsoft.com/office/drawing/2014/main" val="310100611"/>
                    </a:ext>
                  </a:extLst>
                </a:gridCol>
                <a:gridCol w="1676400">
                  <a:extLst>
                    <a:ext uri="{9D8B030D-6E8A-4147-A177-3AD203B41FA5}">
                      <a16:colId xmlns:a16="http://schemas.microsoft.com/office/drawing/2014/main" val="1779362643"/>
                    </a:ext>
                  </a:extLst>
                </a:gridCol>
                <a:gridCol w="1066800">
                  <a:extLst>
                    <a:ext uri="{9D8B030D-6E8A-4147-A177-3AD203B41FA5}">
                      <a16:colId xmlns:a16="http://schemas.microsoft.com/office/drawing/2014/main" val="2588180429"/>
                    </a:ext>
                  </a:extLst>
                </a:gridCol>
                <a:gridCol w="1143000">
                  <a:extLst>
                    <a:ext uri="{9D8B030D-6E8A-4147-A177-3AD203B41FA5}">
                      <a16:colId xmlns:a16="http://schemas.microsoft.com/office/drawing/2014/main" val="3877422844"/>
                    </a:ext>
                  </a:extLst>
                </a:gridCol>
                <a:gridCol w="1173175">
                  <a:extLst>
                    <a:ext uri="{9D8B030D-6E8A-4147-A177-3AD203B41FA5}">
                      <a16:colId xmlns:a16="http://schemas.microsoft.com/office/drawing/2014/main" val="3124866722"/>
                    </a:ext>
                  </a:extLst>
                </a:gridCol>
                <a:gridCol w="1280313">
                  <a:extLst>
                    <a:ext uri="{9D8B030D-6E8A-4147-A177-3AD203B41FA5}">
                      <a16:colId xmlns:a16="http://schemas.microsoft.com/office/drawing/2014/main" val="2390108480"/>
                    </a:ext>
                  </a:extLst>
                </a:gridCol>
                <a:gridCol w="1280313">
                  <a:extLst>
                    <a:ext uri="{9D8B030D-6E8A-4147-A177-3AD203B41FA5}">
                      <a16:colId xmlns:a16="http://schemas.microsoft.com/office/drawing/2014/main" val="3881277032"/>
                    </a:ext>
                  </a:extLst>
                </a:gridCol>
              </a:tblGrid>
              <a:tr h="178709">
                <a:tc rowSpan="2">
                  <a:txBody>
                    <a:bodyPr/>
                    <a:lstStyle/>
                    <a:p>
                      <a:pPr algn="ctr">
                        <a:lnSpc>
                          <a:spcPct val="107000"/>
                        </a:lnSpc>
                        <a:spcAft>
                          <a:spcPts val="800"/>
                        </a:spcAft>
                      </a:pPr>
                      <a:r>
                        <a:rPr lang="en-US" sz="1200" b="1" dirty="0">
                          <a:effectLst/>
                          <a:latin typeface="Calibri" panose="020F0502020204030204" pitchFamily="34" charset="0"/>
                          <a:ea typeface="Calibri" panose="020F0502020204030204" pitchFamily="34" charset="0"/>
                          <a:cs typeface="Calibri" panose="020F0502020204030204" pitchFamily="34" charset="0"/>
                        </a:rPr>
                        <a:t>ITEM NO. </a:t>
                      </a:r>
                      <a:endParaRPr lang="en-ZA"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rowSpan="2">
                  <a:txBody>
                    <a:bodyPr/>
                    <a:lstStyle/>
                    <a:p>
                      <a:pPr algn="l">
                        <a:lnSpc>
                          <a:spcPct val="107000"/>
                        </a:lnSpc>
                        <a:spcAft>
                          <a:spcPts val="800"/>
                        </a:spcAft>
                      </a:pPr>
                      <a:r>
                        <a:rPr lang="en-US" sz="12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PENSION FUND</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rowSpan="2">
                  <a:txBody>
                    <a:bodyPr/>
                    <a:lstStyle/>
                    <a:p>
                      <a:pPr algn="ctr">
                        <a:lnSpc>
                          <a:spcPct val="107000"/>
                        </a:lnSpc>
                        <a:spcAft>
                          <a:spcPts val="800"/>
                        </a:spcAft>
                      </a:pPr>
                      <a:r>
                        <a:rPr lang="en-US" sz="1200" b="1">
                          <a:solidFill>
                            <a:srgbClr val="000000"/>
                          </a:solidFill>
                          <a:effectLst/>
                          <a:latin typeface="Calibri" panose="020F0502020204030204" pitchFamily="34" charset="0"/>
                          <a:ea typeface="Calibri" panose="020F0502020204030204" pitchFamily="34" charset="0"/>
                          <a:cs typeface="Calibri" panose="020F0502020204030204" pitchFamily="34" charset="0"/>
                        </a:rPr>
                        <a:t>TOTAL</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7000"/>
                        </a:lnSpc>
                        <a:spcAft>
                          <a:spcPts val="800"/>
                        </a:spcAft>
                      </a:pPr>
                      <a:r>
                        <a:rPr lang="en-US" sz="12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February 2021</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rowSpan="2">
                  <a:txBody>
                    <a:bodyPr/>
                    <a:lstStyle/>
                    <a:p>
                      <a:pPr algn="ctr">
                        <a:lnSpc>
                          <a:spcPct val="107000"/>
                        </a:lnSpc>
                        <a:spcAft>
                          <a:spcPts val="800"/>
                        </a:spcAft>
                      </a:pPr>
                      <a:r>
                        <a:rPr lang="en-US" sz="1200">
                          <a:solidFill>
                            <a:srgbClr val="000000"/>
                          </a:solidFill>
                          <a:effectLst/>
                          <a:latin typeface="Calibri" panose="020F0502020204030204" pitchFamily="34" charset="0"/>
                          <a:ea typeface="Calibri" panose="020F0502020204030204" pitchFamily="34" charset="0"/>
                          <a:cs typeface="Calibri" panose="020F0502020204030204" pitchFamily="34" charset="0"/>
                        </a:rPr>
                        <a:t>BALANCE</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7000"/>
                        </a:lnSpc>
                        <a:spcAft>
                          <a:spcPts val="800"/>
                        </a:spcAft>
                      </a:pPr>
                      <a:r>
                        <a:rPr lang="en-US" sz="1200">
                          <a:solidFill>
                            <a:srgbClr val="000000"/>
                          </a:solidFill>
                          <a:effectLst/>
                          <a:latin typeface="Calibri" panose="020F0502020204030204" pitchFamily="34" charset="0"/>
                          <a:ea typeface="Calibri" panose="020F0502020204030204" pitchFamily="34" charset="0"/>
                          <a:cs typeface="Calibri" panose="020F0502020204030204" pitchFamily="34" charset="0"/>
                        </a:rPr>
                        <a:t>March 2021</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7000"/>
                        </a:lnSpc>
                        <a:spcAft>
                          <a:spcPts val="800"/>
                        </a:spcAft>
                      </a:pPr>
                      <a:r>
                        <a:rPr lang="en-US" sz="1200">
                          <a:solidFill>
                            <a:srgbClr val="000000"/>
                          </a:solidFill>
                          <a:effectLst/>
                          <a:latin typeface="Calibri" panose="020F0502020204030204" pitchFamily="34" charset="0"/>
                          <a:ea typeface="Calibri" panose="020F0502020204030204" pitchFamily="34" charset="0"/>
                          <a:cs typeface="Calibri" panose="020F0502020204030204" pitchFamily="34" charset="0"/>
                        </a:rPr>
                        <a:t>July 2021</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771295176"/>
                  </a:ext>
                </a:extLst>
              </a:tr>
              <a:tr h="482237">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l">
                        <a:lnSpc>
                          <a:spcPct val="107000"/>
                        </a:lnSpc>
                        <a:spcAft>
                          <a:spcPts val="800"/>
                        </a:spcAft>
                      </a:pPr>
                      <a:r>
                        <a:rPr lang="en-US" sz="12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July – October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US" sz="12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2019</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vMerge="1">
                  <a:txBody>
                    <a:bodyPr/>
                    <a:lstStyle/>
                    <a:p>
                      <a:endParaRPr lang="en-ZA"/>
                    </a:p>
                  </a:txBody>
                  <a:tcPr/>
                </a:tc>
                <a:tc>
                  <a:txBody>
                    <a:bodyPr/>
                    <a:lstStyle/>
                    <a:p>
                      <a:pPr algn="l">
                        <a:lnSpc>
                          <a:spcPct val="107000"/>
                        </a:lnSpc>
                        <a:spcAft>
                          <a:spcPts val="800"/>
                        </a:spcAft>
                      </a:pPr>
                      <a:r>
                        <a:rPr lang="en-US" sz="12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Nov.2019 – </a:t>
                      </a:r>
                      <a:br>
                        <a:rPr lang="en-US" sz="12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US" sz="12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June 2020</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l">
                        <a:lnSpc>
                          <a:spcPct val="107000"/>
                        </a:lnSpc>
                        <a:spcAft>
                          <a:spcPts val="800"/>
                        </a:spcAft>
                      </a:pPr>
                      <a:r>
                        <a:rPr lang="en-US" sz="1200">
                          <a:solidFill>
                            <a:srgbClr val="000000"/>
                          </a:solidFill>
                          <a:effectLst/>
                          <a:latin typeface="Calibri" panose="020F0502020204030204" pitchFamily="34" charset="0"/>
                          <a:ea typeface="Calibri" panose="020F0502020204030204" pitchFamily="34" charset="0"/>
                          <a:cs typeface="Calibri" panose="020F0502020204030204" pitchFamily="34" charset="0"/>
                        </a:rPr>
                        <a:t>July 2020 – January 2021</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4208532846"/>
                  </a:ext>
                </a:extLst>
              </a:tr>
              <a:tr h="365719">
                <a:tc>
                  <a:txBody>
                    <a:bodyPr/>
                    <a:lstStyle/>
                    <a:p>
                      <a:pPr algn="ctr">
                        <a:lnSpc>
                          <a:spcPct val="100000"/>
                        </a:lnSpc>
                        <a:spcAft>
                          <a:spcPts val="0"/>
                        </a:spcAft>
                      </a:pPr>
                      <a:r>
                        <a:rPr lang="en-US" sz="1200" dirty="0">
                          <a:effectLst/>
                          <a:latin typeface="Calibri" panose="020F0502020204030204" pitchFamily="34" charset="0"/>
                          <a:ea typeface="Calibri" panose="020F0502020204030204" pitchFamily="34" charset="0"/>
                          <a:cs typeface="Calibri" panose="020F0502020204030204" pitchFamily="34" charset="0"/>
                        </a:rPr>
                        <a:t>1</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en-US" sz="12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Municipal Employee Pension Fund</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en-US" sz="1200" b="1">
                          <a:solidFill>
                            <a:srgbClr val="000000"/>
                          </a:solidFill>
                          <a:effectLst/>
                          <a:latin typeface="Calibri" panose="020F0502020204030204" pitchFamily="34" charset="0"/>
                          <a:ea typeface="Calibri" panose="020F0502020204030204" pitchFamily="34" charset="0"/>
                          <a:cs typeface="Calibri" panose="020F0502020204030204" pitchFamily="34" charset="0"/>
                        </a:rPr>
                        <a:t>1,752,700.55</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en-US" sz="1200">
                          <a:solidFill>
                            <a:srgbClr val="000000"/>
                          </a:solidFill>
                          <a:effectLst/>
                          <a:latin typeface="Calibri" panose="020F0502020204030204" pitchFamily="34" charset="0"/>
                          <a:ea typeface="Calibri" panose="020F0502020204030204" pitchFamily="34" charset="0"/>
                          <a:cs typeface="Calibri" panose="020F0502020204030204" pitchFamily="34" charset="0"/>
                        </a:rPr>
                        <a:t>360,362.76</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en-US" sz="1200">
                          <a:solidFill>
                            <a:srgbClr val="000000"/>
                          </a:solidFill>
                          <a:effectLst/>
                          <a:latin typeface="Calibri" panose="020F0502020204030204" pitchFamily="34" charset="0"/>
                          <a:ea typeface="Calibri" panose="020F0502020204030204" pitchFamily="34" charset="0"/>
                          <a:cs typeface="Calibri" panose="020F0502020204030204" pitchFamily="34" charset="0"/>
                        </a:rPr>
                        <a:t>1,392,337.79</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l">
                        <a:lnSpc>
                          <a:spcPct val="100000"/>
                        </a:lnSpc>
                        <a:spcAft>
                          <a:spcPts val="0"/>
                        </a:spcAft>
                      </a:pPr>
                      <a:r>
                        <a:rPr lang="en-US" sz="1200">
                          <a:solidFill>
                            <a:srgbClr val="000000"/>
                          </a:solidFill>
                          <a:effectLst/>
                          <a:latin typeface="Calibri" panose="020F0502020204030204" pitchFamily="34" charset="0"/>
                          <a:ea typeface="Calibri" panose="020F0502020204030204" pitchFamily="34" charset="0"/>
                          <a:cs typeface="Calibri" panose="020F0502020204030204" pitchFamily="34" charset="0"/>
                        </a:rPr>
                        <a:t>720,725.52</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0000"/>
                        </a:lnSpc>
                        <a:spcAft>
                          <a:spcPts val="0"/>
                        </a:spcAft>
                      </a:pPr>
                      <a:r>
                        <a:rPr lang="en-US" sz="1200">
                          <a:solidFill>
                            <a:srgbClr val="000000"/>
                          </a:solidFill>
                          <a:effectLst/>
                          <a:latin typeface="Calibri" panose="020F0502020204030204" pitchFamily="34" charset="0"/>
                          <a:ea typeface="Calibri" panose="020F0502020204030204" pitchFamily="34" charset="0"/>
                          <a:cs typeface="Calibri" panose="020F0502020204030204" pitchFamily="34" charset="0"/>
                        </a:rPr>
                        <a:t>671,612.27</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96165425"/>
                  </a:ext>
                </a:extLst>
              </a:tr>
              <a:tr h="365719">
                <a:tc>
                  <a:txBody>
                    <a:bodyPr/>
                    <a:lstStyle/>
                    <a:p>
                      <a:pPr algn="ctr">
                        <a:lnSpc>
                          <a:spcPct val="100000"/>
                        </a:lnSpc>
                        <a:spcAft>
                          <a:spcPts val="0"/>
                        </a:spcAft>
                      </a:pPr>
                      <a:r>
                        <a:rPr lang="en-US" sz="1200" dirty="0">
                          <a:effectLst/>
                          <a:latin typeface="Calibri" panose="020F0502020204030204" pitchFamily="34" charset="0"/>
                          <a:ea typeface="Calibri" panose="020F0502020204030204" pitchFamily="34" charset="0"/>
                          <a:cs typeface="Calibri" panose="020F0502020204030204" pitchFamily="34" charset="0"/>
                        </a:rPr>
                        <a:t>2</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en-US" sz="12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National Fund for Municipal Workers</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en-US" sz="12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2,511,818.81</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en-US" sz="1200">
                          <a:solidFill>
                            <a:srgbClr val="000000"/>
                          </a:solidFill>
                          <a:effectLst/>
                          <a:latin typeface="Calibri" panose="020F0502020204030204" pitchFamily="34" charset="0"/>
                          <a:ea typeface="Calibri" panose="020F0502020204030204" pitchFamily="34" charset="0"/>
                          <a:cs typeface="Calibri" panose="020F0502020204030204" pitchFamily="34" charset="0"/>
                        </a:rPr>
                        <a:t>531,176.12</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en-US" sz="1200">
                          <a:solidFill>
                            <a:srgbClr val="000000"/>
                          </a:solidFill>
                          <a:effectLst/>
                          <a:latin typeface="Calibri" panose="020F0502020204030204" pitchFamily="34" charset="0"/>
                          <a:ea typeface="Calibri" panose="020F0502020204030204" pitchFamily="34" charset="0"/>
                          <a:cs typeface="Calibri" panose="020F0502020204030204" pitchFamily="34" charset="0"/>
                        </a:rPr>
                        <a:t>1,980,642.69</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l">
                        <a:lnSpc>
                          <a:spcPct val="100000"/>
                        </a:lnSpc>
                        <a:spcAft>
                          <a:spcPts val="0"/>
                        </a:spcAft>
                      </a:pPr>
                      <a:r>
                        <a:rPr lang="en-US" sz="1200">
                          <a:solidFill>
                            <a:srgbClr val="000000"/>
                          </a:solidFill>
                          <a:effectLst/>
                          <a:latin typeface="Calibri" panose="020F0502020204030204" pitchFamily="34" charset="0"/>
                          <a:ea typeface="Calibri" panose="020F0502020204030204" pitchFamily="34" charset="0"/>
                          <a:cs typeface="Calibri" panose="020F0502020204030204" pitchFamily="34" charset="0"/>
                        </a:rPr>
                        <a:t>1,062,352.24</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0000"/>
                        </a:lnSpc>
                        <a:spcAft>
                          <a:spcPts val="0"/>
                        </a:spcAft>
                      </a:pPr>
                      <a:r>
                        <a:rPr lang="en-US" sz="1200">
                          <a:solidFill>
                            <a:srgbClr val="000000"/>
                          </a:solidFill>
                          <a:effectLst/>
                          <a:latin typeface="Calibri" panose="020F0502020204030204" pitchFamily="34" charset="0"/>
                          <a:ea typeface="Calibri" panose="020F0502020204030204" pitchFamily="34" charset="0"/>
                          <a:cs typeface="Calibri" panose="020F0502020204030204" pitchFamily="34" charset="0"/>
                        </a:rPr>
                        <a:t>918,290.45</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68889156"/>
                  </a:ext>
                </a:extLst>
              </a:tr>
              <a:tr h="178709">
                <a:tc>
                  <a:txBody>
                    <a:bodyPr/>
                    <a:lstStyle/>
                    <a:p>
                      <a:pPr algn="ctr">
                        <a:lnSpc>
                          <a:spcPct val="100000"/>
                        </a:lnSpc>
                        <a:spcAft>
                          <a:spcPts val="0"/>
                        </a:spcAft>
                      </a:pPr>
                      <a:r>
                        <a:rPr lang="en-US" sz="1200" dirty="0">
                          <a:effectLst/>
                          <a:latin typeface="Calibri" panose="020F0502020204030204" pitchFamily="34" charset="0"/>
                          <a:ea typeface="Calibri" panose="020F0502020204030204" pitchFamily="34" charset="0"/>
                          <a:cs typeface="Calibri" panose="020F0502020204030204" pitchFamily="34" charset="0"/>
                        </a:rPr>
                        <a:t>3</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en-US" sz="1200" b="1">
                          <a:solidFill>
                            <a:srgbClr val="000000"/>
                          </a:solidFill>
                          <a:effectLst/>
                          <a:latin typeface="Calibri" panose="020F0502020204030204" pitchFamily="34" charset="0"/>
                          <a:ea typeface="Calibri" panose="020F0502020204030204" pitchFamily="34" charset="0"/>
                          <a:cs typeface="Calibri" panose="020F0502020204030204" pitchFamily="34" charset="0"/>
                        </a:rPr>
                        <a:t>Sala Pension Fund</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en-US" sz="12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5,273,521.41</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en-US"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1,068,982.52</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en-US"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4,204,538.89</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l">
                        <a:lnSpc>
                          <a:spcPct val="100000"/>
                        </a:lnSpc>
                        <a:spcAft>
                          <a:spcPts val="0"/>
                        </a:spcAft>
                      </a:pPr>
                      <a:r>
                        <a:rPr lang="en-US" sz="1200">
                          <a:solidFill>
                            <a:srgbClr val="000000"/>
                          </a:solidFill>
                          <a:effectLst/>
                          <a:latin typeface="Calibri" panose="020F0502020204030204" pitchFamily="34" charset="0"/>
                          <a:ea typeface="Calibri" panose="020F0502020204030204" pitchFamily="34" charset="0"/>
                          <a:cs typeface="Calibri" panose="020F0502020204030204" pitchFamily="34" charset="0"/>
                        </a:rPr>
                        <a:t>2,137,965.04</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0000"/>
                        </a:lnSpc>
                        <a:spcAft>
                          <a:spcPts val="0"/>
                        </a:spcAft>
                      </a:pPr>
                      <a:r>
                        <a:rPr lang="en-US" sz="1200">
                          <a:solidFill>
                            <a:srgbClr val="000000"/>
                          </a:solidFill>
                          <a:effectLst/>
                          <a:latin typeface="Calibri" panose="020F0502020204030204" pitchFamily="34" charset="0"/>
                          <a:ea typeface="Calibri" panose="020F0502020204030204" pitchFamily="34" charset="0"/>
                          <a:cs typeface="Calibri" panose="020F0502020204030204" pitchFamily="34" charset="0"/>
                        </a:rPr>
                        <a:t>2,066,573.85</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20642615"/>
                  </a:ext>
                </a:extLst>
              </a:tr>
              <a:tr h="365719">
                <a:tc>
                  <a:txBody>
                    <a:bodyPr/>
                    <a:lstStyle/>
                    <a:p>
                      <a:pPr algn="ctr">
                        <a:lnSpc>
                          <a:spcPct val="100000"/>
                        </a:lnSpc>
                        <a:spcAft>
                          <a:spcPts val="0"/>
                        </a:spcAft>
                      </a:pPr>
                      <a:r>
                        <a:rPr lang="en-US" sz="1200" dirty="0">
                          <a:effectLst/>
                          <a:latin typeface="Calibri" panose="020F0502020204030204" pitchFamily="34" charset="0"/>
                          <a:ea typeface="Calibri" panose="020F0502020204030204" pitchFamily="34" charset="0"/>
                          <a:cs typeface="Calibri" panose="020F0502020204030204" pitchFamily="34" charset="0"/>
                        </a:rPr>
                        <a:t>4</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en-US" sz="1200" b="1">
                          <a:solidFill>
                            <a:srgbClr val="000000"/>
                          </a:solidFill>
                          <a:effectLst/>
                          <a:latin typeface="Calibri" panose="020F0502020204030204" pitchFamily="34" charset="0"/>
                          <a:ea typeface="Calibri" panose="020F0502020204030204" pitchFamily="34" charset="0"/>
                          <a:cs typeface="Calibri" panose="020F0502020204030204" pitchFamily="34" charset="0"/>
                        </a:rPr>
                        <a:t>Gratification Pension Fund</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en-US" sz="1200" b="1">
                          <a:solidFill>
                            <a:srgbClr val="000000"/>
                          </a:solidFill>
                          <a:effectLst/>
                          <a:latin typeface="Calibri" panose="020F0502020204030204" pitchFamily="34" charset="0"/>
                          <a:ea typeface="Calibri" panose="020F0502020204030204" pitchFamily="34" charset="0"/>
                          <a:cs typeface="Calibri" panose="020F0502020204030204" pitchFamily="34" charset="0"/>
                        </a:rPr>
                        <a:t>207,988.61</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en-US" sz="1200">
                          <a:solidFill>
                            <a:srgbClr val="000000"/>
                          </a:solidFill>
                          <a:effectLst/>
                          <a:latin typeface="Calibri" panose="020F0502020204030204" pitchFamily="34" charset="0"/>
                          <a:ea typeface="Calibri" panose="020F0502020204030204" pitchFamily="34" charset="0"/>
                          <a:cs typeface="Calibri" panose="020F0502020204030204" pitchFamily="34" charset="0"/>
                        </a:rPr>
                        <a:t>42,801.52</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en-US"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165,187.09</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l">
                        <a:lnSpc>
                          <a:spcPct val="100000"/>
                        </a:lnSpc>
                        <a:spcAft>
                          <a:spcPts val="0"/>
                        </a:spcAft>
                      </a:pPr>
                      <a:r>
                        <a:rPr lang="en-US"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85,603.04</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0000"/>
                        </a:lnSpc>
                        <a:spcAft>
                          <a:spcPts val="0"/>
                        </a:spcAft>
                      </a:pPr>
                      <a:r>
                        <a:rPr lang="en-US"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79,584.05</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2641011"/>
                  </a:ext>
                </a:extLst>
              </a:tr>
              <a:tr h="365719">
                <a:tc>
                  <a:txBody>
                    <a:bodyPr/>
                    <a:lstStyle/>
                    <a:p>
                      <a:pPr algn="ctr">
                        <a:lnSpc>
                          <a:spcPct val="100000"/>
                        </a:lnSpc>
                        <a:spcAft>
                          <a:spcPts val="0"/>
                        </a:spcAft>
                      </a:pPr>
                      <a:r>
                        <a:rPr lang="en-US" sz="1200">
                          <a:effectLst/>
                          <a:latin typeface="Calibri" panose="020F0502020204030204" pitchFamily="34" charset="0"/>
                          <a:ea typeface="Calibri" panose="020F0502020204030204" pitchFamily="34" charset="0"/>
                          <a:cs typeface="Calibri" panose="020F0502020204030204" pitchFamily="34" charset="0"/>
                        </a:rPr>
                        <a:t>5</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en-US" sz="1200" b="1">
                          <a:solidFill>
                            <a:srgbClr val="000000"/>
                          </a:solidFill>
                          <a:effectLst/>
                          <a:latin typeface="Calibri" panose="020F0502020204030204" pitchFamily="34" charset="0"/>
                          <a:ea typeface="Calibri" panose="020F0502020204030204" pitchFamily="34" charset="0"/>
                          <a:cs typeface="Calibri" panose="020F0502020204030204" pitchFamily="34" charset="0"/>
                        </a:rPr>
                        <a:t>Municipal Workers Retirement Fund</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en-US" sz="1200" b="1">
                          <a:solidFill>
                            <a:srgbClr val="000000"/>
                          </a:solidFill>
                          <a:effectLst/>
                          <a:latin typeface="Calibri" panose="020F0502020204030204" pitchFamily="34" charset="0"/>
                          <a:ea typeface="Calibri" panose="020F0502020204030204" pitchFamily="34" charset="0"/>
                          <a:cs typeface="Calibri" panose="020F0502020204030204" pitchFamily="34" charset="0"/>
                        </a:rPr>
                        <a:t>3,704,627.12</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en-US" sz="1200">
                          <a:solidFill>
                            <a:srgbClr val="000000"/>
                          </a:solidFill>
                          <a:effectLst/>
                          <a:latin typeface="Calibri" panose="020F0502020204030204" pitchFamily="34" charset="0"/>
                          <a:ea typeface="Calibri" panose="020F0502020204030204" pitchFamily="34" charset="0"/>
                          <a:cs typeface="Calibri" panose="020F0502020204030204" pitchFamily="34" charset="0"/>
                        </a:rPr>
                        <a:t>765,739.16</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en-US" sz="1200">
                          <a:solidFill>
                            <a:srgbClr val="000000"/>
                          </a:solidFill>
                          <a:effectLst/>
                          <a:latin typeface="Calibri" panose="020F0502020204030204" pitchFamily="34" charset="0"/>
                          <a:ea typeface="Calibri" panose="020F0502020204030204" pitchFamily="34" charset="0"/>
                          <a:cs typeface="Calibri" panose="020F0502020204030204" pitchFamily="34" charset="0"/>
                        </a:rPr>
                        <a:t>2,938,887.96</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l">
                        <a:lnSpc>
                          <a:spcPct val="100000"/>
                        </a:lnSpc>
                        <a:spcAft>
                          <a:spcPts val="0"/>
                        </a:spcAft>
                      </a:pPr>
                      <a:r>
                        <a:rPr lang="en-US" sz="1200">
                          <a:solidFill>
                            <a:srgbClr val="000000"/>
                          </a:solidFill>
                          <a:effectLst/>
                          <a:latin typeface="Calibri" panose="020F0502020204030204" pitchFamily="34" charset="0"/>
                          <a:ea typeface="Calibri" panose="020F0502020204030204" pitchFamily="34" charset="0"/>
                          <a:cs typeface="Calibri" panose="020F0502020204030204" pitchFamily="34" charset="0"/>
                        </a:rPr>
                        <a:t>1,531,478.32</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0000"/>
                        </a:lnSpc>
                        <a:spcAft>
                          <a:spcPts val="0"/>
                        </a:spcAft>
                      </a:pPr>
                      <a:r>
                        <a:rPr lang="en-US"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1,407,409.64</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23522636"/>
                  </a:ext>
                </a:extLst>
              </a:tr>
              <a:tr h="365719">
                <a:tc>
                  <a:txBody>
                    <a:bodyPr/>
                    <a:lstStyle/>
                    <a:p>
                      <a:pPr algn="ctr">
                        <a:lnSpc>
                          <a:spcPct val="100000"/>
                        </a:lnSpc>
                        <a:spcAft>
                          <a:spcPts val="0"/>
                        </a:spcAft>
                      </a:pPr>
                      <a:r>
                        <a:rPr lang="en-US" sz="1200" dirty="0">
                          <a:effectLst/>
                          <a:latin typeface="Calibri" panose="020F0502020204030204" pitchFamily="34" charset="0"/>
                          <a:ea typeface="Calibri" panose="020F0502020204030204" pitchFamily="34" charset="0"/>
                          <a:cs typeface="Calibri" panose="020F0502020204030204" pitchFamily="34" charset="0"/>
                        </a:rPr>
                        <a:t>6</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en-US" sz="1200" b="1">
                          <a:solidFill>
                            <a:srgbClr val="000000"/>
                          </a:solidFill>
                          <a:effectLst/>
                          <a:latin typeface="Calibri" panose="020F0502020204030204" pitchFamily="34" charset="0"/>
                          <a:ea typeface="Calibri" panose="020F0502020204030204" pitchFamily="34" charset="0"/>
                          <a:cs typeface="Calibri" panose="020F0502020204030204" pitchFamily="34" charset="0"/>
                        </a:rPr>
                        <a:t>NFMW Group Insurance</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en-US" sz="1200" b="1">
                          <a:solidFill>
                            <a:srgbClr val="000000"/>
                          </a:solidFill>
                          <a:effectLst/>
                          <a:latin typeface="Calibri" panose="020F0502020204030204" pitchFamily="34" charset="0"/>
                          <a:ea typeface="Calibri" panose="020F0502020204030204" pitchFamily="34" charset="0"/>
                          <a:cs typeface="Calibri" panose="020F0502020204030204" pitchFamily="34" charset="0"/>
                        </a:rPr>
                        <a:t>1,154,677.04</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en-US" sz="1200">
                          <a:solidFill>
                            <a:srgbClr val="000000"/>
                          </a:solidFill>
                          <a:effectLst/>
                          <a:latin typeface="Calibri" panose="020F0502020204030204" pitchFamily="34" charset="0"/>
                          <a:ea typeface="Calibri" panose="020F0502020204030204" pitchFamily="34" charset="0"/>
                          <a:cs typeface="Calibri" panose="020F0502020204030204" pitchFamily="34" charset="0"/>
                        </a:rPr>
                        <a:t>238,049.64</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en-US" sz="1200">
                          <a:solidFill>
                            <a:srgbClr val="000000"/>
                          </a:solidFill>
                          <a:effectLst/>
                          <a:latin typeface="Calibri" panose="020F0502020204030204" pitchFamily="34" charset="0"/>
                          <a:ea typeface="Calibri" panose="020F0502020204030204" pitchFamily="34" charset="0"/>
                          <a:cs typeface="Calibri" panose="020F0502020204030204" pitchFamily="34" charset="0"/>
                        </a:rPr>
                        <a:t>916,627.40</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l">
                        <a:lnSpc>
                          <a:spcPct val="100000"/>
                        </a:lnSpc>
                        <a:spcAft>
                          <a:spcPts val="0"/>
                        </a:spcAft>
                      </a:pPr>
                      <a:r>
                        <a:rPr lang="en-US" sz="1200">
                          <a:solidFill>
                            <a:srgbClr val="000000"/>
                          </a:solidFill>
                          <a:effectLst/>
                          <a:latin typeface="Calibri" panose="020F0502020204030204" pitchFamily="34" charset="0"/>
                          <a:ea typeface="Calibri" panose="020F0502020204030204" pitchFamily="34" charset="0"/>
                          <a:cs typeface="Calibri" panose="020F0502020204030204" pitchFamily="34" charset="0"/>
                        </a:rPr>
                        <a:t>476,099.28</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0000"/>
                        </a:lnSpc>
                        <a:spcAft>
                          <a:spcPts val="0"/>
                        </a:spcAft>
                      </a:pPr>
                      <a:r>
                        <a:rPr lang="en-US"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440,528.12</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05065235"/>
                  </a:ext>
                </a:extLst>
              </a:tr>
              <a:tr h="178709">
                <a:tc>
                  <a:txBody>
                    <a:bodyPr/>
                    <a:lstStyle/>
                    <a:p>
                      <a:pPr algn="ctr">
                        <a:lnSpc>
                          <a:spcPct val="100000"/>
                        </a:lnSpc>
                        <a:spcAft>
                          <a:spcPts val="0"/>
                        </a:spcAft>
                      </a:pPr>
                      <a:r>
                        <a:rPr lang="en-US" sz="1200" dirty="0">
                          <a:effectLst/>
                          <a:latin typeface="Calibri" panose="020F0502020204030204" pitchFamily="34" charset="0"/>
                          <a:ea typeface="Calibri" panose="020F0502020204030204" pitchFamily="34" charset="0"/>
                          <a:cs typeface="Calibri" panose="020F0502020204030204" pitchFamily="34" charset="0"/>
                        </a:rPr>
                        <a:t>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en-US" sz="1200" b="1">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en-US" sz="120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en-US" sz="120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en-US" sz="120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l">
                        <a:lnSpc>
                          <a:spcPct val="100000"/>
                        </a:lnSpc>
                        <a:spcAft>
                          <a:spcPts val="0"/>
                        </a:spcAft>
                      </a:pPr>
                      <a:r>
                        <a:rPr lang="en-US" sz="120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0000"/>
                        </a:lnSpc>
                        <a:spcAft>
                          <a:spcPts val="0"/>
                        </a:spcAft>
                      </a:pPr>
                      <a:r>
                        <a:rPr lang="en-US" sz="1200" dirty="0">
                          <a:effectLst/>
                          <a:latin typeface="Calibri" panose="020F0502020204030204" pitchFamily="34" charset="0"/>
                          <a:ea typeface="Calibri" panose="020F0502020204030204" pitchFamily="34" charset="0"/>
                          <a:cs typeface="Calibri" panose="020F0502020204030204" pitchFamily="34" charset="0"/>
                        </a:rPr>
                        <a:t>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59157248"/>
                  </a:ext>
                </a:extLst>
              </a:tr>
              <a:tr h="365719">
                <a:tc>
                  <a:txBody>
                    <a:bodyPr/>
                    <a:lstStyle/>
                    <a:p>
                      <a:pPr algn="ctr">
                        <a:lnSpc>
                          <a:spcPct val="100000"/>
                        </a:lnSpc>
                        <a:spcAft>
                          <a:spcPts val="0"/>
                        </a:spcAft>
                      </a:pPr>
                      <a:r>
                        <a:rPr lang="en-US" sz="1200" dirty="0">
                          <a:effectLst/>
                          <a:latin typeface="Calibri" panose="020F0502020204030204" pitchFamily="34" charset="0"/>
                          <a:ea typeface="Calibri" panose="020F0502020204030204" pitchFamily="34" charset="0"/>
                          <a:cs typeface="Calibri" panose="020F0502020204030204" pitchFamily="34" charset="0"/>
                        </a:rPr>
                        <a:t>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en-US" sz="1200" b="1">
                          <a:solidFill>
                            <a:srgbClr val="000000"/>
                          </a:solidFill>
                          <a:effectLst/>
                          <a:latin typeface="Calibri" panose="020F0502020204030204" pitchFamily="34" charset="0"/>
                          <a:ea typeface="Calibri" panose="020F0502020204030204" pitchFamily="34" charset="0"/>
                          <a:cs typeface="Calibri" panose="020F0502020204030204" pitchFamily="34" charset="0"/>
                        </a:rPr>
                        <a:t>Total: July 2019 - January 2021</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en-US" sz="1200" b="1">
                          <a:solidFill>
                            <a:srgbClr val="000000"/>
                          </a:solidFill>
                          <a:effectLst/>
                          <a:latin typeface="Calibri" panose="020F0502020204030204" pitchFamily="34" charset="0"/>
                          <a:ea typeface="Calibri" panose="020F0502020204030204" pitchFamily="34" charset="0"/>
                          <a:cs typeface="Calibri" panose="020F0502020204030204" pitchFamily="34" charset="0"/>
                        </a:rPr>
                        <a:t>14,605,333.54</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en-US" sz="1200" b="1">
                          <a:solidFill>
                            <a:srgbClr val="000000"/>
                          </a:solidFill>
                          <a:effectLst/>
                          <a:latin typeface="Calibri" panose="020F0502020204030204" pitchFamily="34" charset="0"/>
                          <a:ea typeface="Calibri" panose="020F0502020204030204" pitchFamily="34" charset="0"/>
                          <a:cs typeface="Calibri" panose="020F0502020204030204" pitchFamily="34" charset="0"/>
                        </a:rPr>
                        <a:t>3,007,111.72</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en-US" sz="1200" b="1">
                          <a:solidFill>
                            <a:srgbClr val="000000"/>
                          </a:solidFill>
                          <a:effectLst/>
                          <a:latin typeface="Calibri" panose="020F0502020204030204" pitchFamily="34" charset="0"/>
                          <a:ea typeface="Calibri" panose="020F0502020204030204" pitchFamily="34" charset="0"/>
                          <a:cs typeface="Calibri" panose="020F0502020204030204" pitchFamily="34" charset="0"/>
                        </a:rPr>
                        <a:t>11,598,221.82</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l">
                        <a:lnSpc>
                          <a:spcPct val="100000"/>
                        </a:lnSpc>
                        <a:spcAft>
                          <a:spcPts val="0"/>
                        </a:spcAft>
                      </a:pPr>
                      <a:r>
                        <a:rPr lang="en-US" sz="1200" b="1">
                          <a:solidFill>
                            <a:srgbClr val="000000"/>
                          </a:solidFill>
                          <a:effectLst/>
                          <a:latin typeface="Calibri" panose="020F0502020204030204" pitchFamily="34" charset="0"/>
                          <a:ea typeface="Calibri" panose="020F0502020204030204" pitchFamily="34" charset="0"/>
                          <a:cs typeface="Calibri" panose="020F0502020204030204" pitchFamily="34" charset="0"/>
                        </a:rPr>
                        <a:t>6,014,223.44</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0000"/>
                        </a:lnSpc>
                        <a:spcAft>
                          <a:spcPts val="0"/>
                        </a:spcAft>
                      </a:pPr>
                      <a:r>
                        <a:rPr lang="en-US" sz="12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5,583,998.38</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17650374"/>
                  </a:ext>
                </a:extLst>
              </a:tr>
              <a:tr h="178709">
                <a:tc>
                  <a:txBody>
                    <a:bodyPr/>
                    <a:lstStyle/>
                    <a:p>
                      <a:pPr algn="ctr">
                        <a:lnSpc>
                          <a:spcPct val="100000"/>
                        </a:lnSpc>
                        <a:spcAft>
                          <a:spcPts val="0"/>
                        </a:spcAft>
                      </a:pPr>
                      <a:r>
                        <a:rPr lang="en-US" sz="1200" dirty="0">
                          <a:effectLst/>
                          <a:latin typeface="Calibri" panose="020F0502020204030204" pitchFamily="34" charset="0"/>
                          <a:ea typeface="Calibri" panose="020F0502020204030204" pitchFamily="34" charset="0"/>
                          <a:cs typeface="Calibri" panose="020F0502020204030204" pitchFamily="34" charset="0"/>
                        </a:rPr>
                        <a:t>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en-US" sz="1200" b="1">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en-US" sz="1200" b="1">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en-US" sz="1200" b="1">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en-US" sz="1200" b="1">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l">
                        <a:lnSpc>
                          <a:spcPct val="100000"/>
                        </a:lnSpc>
                        <a:spcAft>
                          <a:spcPts val="0"/>
                        </a:spcAft>
                      </a:pPr>
                      <a:r>
                        <a:rPr lang="en-US" sz="1200" b="1">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0000"/>
                        </a:lnSpc>
                        <a:spcAft>
                          <a:spcPts val="0"/>
                        </a:spcAft>
                      </a:pPr>
                      <a:r>
                        <a:rPr lang="en-US" sz="1200" dirty="0">
                          <a:effectLst/>
                          <a:latin typeface="Calibri" panose="020F0502020204030204" pitchFamily="34" charset="0"/>
                          <a:ea typeface="Calibri" panose="020F0502020204030204" pitchFamily="34" charset="0"/>
                          <a:cs typeface="Calibri" panose="020F0502020204030204" pitchFamily="34" charset="0"/>
                        </a:rPr>
                        <a:t>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00332939"/>
                  </a:ext>
                </a:extLst>
              </a:tr>
              <a:tr h="365719">
                <a:tc>
                  <a:txBody>
                    <a:bodyPr/>
                    <a:lstStyle/>
                    <a:p>
                      <a:pPr algn="ctr">
                        <a:lnSpc>
                          <a:spcPct val="100000"/>
                        </a:lnSpc>
                        <a:spcAft>
                          <a:spcPts val="0"/>
                        </a:spcAft>
                      </a:pPr>
                      <a:r>
                        <a:rPr lang="en-US" sz="1200" dirty="0">
                          <a:effectLst/>
                          <a:latin typeface="Calibri" panose="020F0502020204030204" pitchFamily="34" charset="0"/>
                          <a:ea typeface="Calibri" panose="020F0502020204030204" pitchFamily="34" charset="0"/>
                          <a:cs typeface="Calibri" panose="020F0502020204030204" pitchFamily="34" charset="0"/>
                        </a:rPr>
                        <a:t>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en-US" sz="1200" b="1">
                          <a:solidFill>
                            <a:srgbClr val="000000"/>
                          </a:solidFill>
                          <a:effectLst/>
                          <a:latin typeface="Calibri" panose="020F0502020204030204" pitchFamily="34" charset="0"/>
                          <a:ea typeface="Calibri" panose="020F0502020204030204" pitchFamily="34" charset="0"/>
                          <a:cs typeface="Calibri" panose="020F0502020204030204" pitchFamily="34" charset="0"/>
                        </a:rPr>
                        <a:t>Total Months Outstanding</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en-US" sz="1200" b="1">
                          <a:solidFill>
                            <a:srgbClr val="000000"/>
                          </a:solidFill>
                          <a:effectLst/>
                          <a:latin typeface="Calibri" panose="020F0502020204030204" pitchFamily="34" charset="0"/>
                          <a:ea typeface="Calibri" panose="020F0502020204030204" pitchFamily="34" charset="0"/>
                          <a:cs typeface="Calibri" panose="020F0502020204030204" pitchFamily="34" charset="0"/>
                        </a:rPr>
                        <a:t>19 Months</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en-US" sz="1200" b="1">
                          <a:solidFill>
                            <a:srgbClr val="000000"/>
                          </a:solidFill>
                          <a:effectLst/>
                          <a:latin typeface="Calibri" panose="020F0502020204030204" pitchFamily="34" charset="0"/>
                          <a:ea typeface="Calibri" panose="020F0502020204030204" pitchFamily="34" charset="0"/>
                          <a:cs typeface="Calibri" panose="020F0502020204030204" pitchFamily="34" charset="0"/>
                        </a:rPr>
                        <a:t>4 Months</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en-US" sz="1200" b="1">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l">
                        <a:lnSpc>
                          <a:spcPct val="100000"/>
                        </a:lnSpc>
                        <a:spcAft>
                          <a:spcPts val="0"/>
                        </a:spcAft>
                      </a:pPr>
                      <a:r>
                        <a:rPr lang="en-US" sz="1200" b="1">
                          <a:solidFill>
                            <a:srgbClr val="000000"/>
                          </a:solidFill>
                          <a:effectLst/>
                          <a:latin typeface="Calibri" panose="020F0502020204030204" pitchFamily="34" charset="0"/>
                          <a:ea typeface="Calibri" panose="020F0502020204030204" pitchFamily="34" charset="0"/>
                          <a:cs typeface="Calibri" panose="020F0502020204030204" pitchFamily="34" charset="0"/>
                        </a:rPr>
                        <a:t>8 MONTHS</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0000"/>
                        </a:lnSpc>
                        <a:spcAft>
                          <a:spcPts val="0"/>
                        </a:spcAft>
                      </a:pPr>
                      <a:r>
                        <a:rPr lang="en-US" sz="12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7 MONTHS</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21426548"/>
                  </a:ext>
                </a:extLst>
              </a:tr>
              <a:tr h="178709">
                <a:tc>
                  <a:txBody>
                    <a:bodyPr/>
                    <a:lstStyle/>
                    <a:p>
                      <a:pPr algn="ctr">
                        <a:lnSpc>
                          <a:spcPct val="107000"/>
                        </a:lnSpc>
                        <a:spcAft>
                          <a:spcPts val="800"/>
                        </a:spcAft>
                      </a:pPr>
                      <a:r>
                        <a:rPr lang="en-US" sz="1200" dirty="0">
                          <a:effectLst/>
                          <a:latin typeface="Calibri" panose="020F0502020204030204" pitchFamily="34" charset="0"/>
                          <a:ea typeface="Calibri" panose="020F0502020204030204" pitchFamily="34" charset="0"/>
                          <a:cs typeface="Calibri" panose="020F0502020204030204" pitchFamily="34" charset="0"/>
                        </a:rPr>
                        <a:t>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US" sz="1200" b="1">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b="1">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b="1">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b="1">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800"/>
                        </a:spcAft>
                      </a:pPr>
                      <a:r>
                        <a:rPr lang="en-US" sz="12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310382689"/>
                  </a:ext>
                </a:extLst>
              </a:tr>
            </a:tbl>
          </a:graphicData>
        </a:graphic>
      </p:graphicFrame>
    </p:spTree>
    <p:extLst>
      <p:ext uri="{BB962C8B-B14F-4D97-AF65-F5344CB8AC3E}">
        <p14:creationId xmlns:p14="http://schemas.microsoft.com/office/powerpoint/2010/main" val="16105150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566777"/>
            <a:ext cx="8534400" cy="6168347"/>
          </a:xfrm>
        </p:spPr>
        <p:txBody>
          <a:bodyPr>
            <a:noAutofit/>
          </a:bodyPr>
          <a:lstStyle/>
          <a:p>
            <a:pPr marL="0" indent="0">
              <a:spcBef>
                <a:spcPts val="0"/>
              </a:spcBef>
              <a:buNone/>
            </a:pPr>
            <a:r>
              <a:rPr lang="en-US" sz="1400" b="1" dirty="0">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5.4. MAJOR CREDITORS</a:t>
            </a:r>
            <a:r>
              <a:rPr lang="en-US" sz="1600" b="1" dirty="0">
                <a:effectLst>
                  <a:outerShdw blurRad="38100" dist="38100" dir="2700000" algn="tl">
                    <a:srgbClr val="000000">
                      <a:alpha val="43137"/>
                    </a:srgbClr>
                  </a:outerShdw>
                </a:effectLst>
                <a:ea typeface="Calibri" panose="020F0502020204030204" pitchFamily="34" charset="0"/>
                <a:cs typeface="Arial" panose="020B0604020202020204" pitchFamily="34" charset="0"/>
              </a:rPr>
              <a:t/>
            </a:r>
            <a:br>
              <a:rPr lang="en-US" sz="1600" b="1" dirty="0">
                <a:effectLst>
                  <a:outerShdw blurRad="38100" dist="38100" dir="2700000" algn="tl">
                    <a:srgbClr val="000000">
                      <a:alpha val="43137"/>
                    </a:srgbClr>
                  </a:outerShdw>
                </a:effectLst>
                <a:ea typeface="Calibri" panose="020F0502020204030204" pitchFamily="34" charset="0"/>
                <a:cs typeface="Arial" panose="020B0604020202020204" pitchFamily="34" charset="0"/>
              </a:rPr>
            </a:br>
            <a:endParaRPr lang="en-US" sz="1600" b="1" dirty="0">
              <a:effectLst>
                <a:outerShdw blurRad="38100" dist="38100" dir="2700000" algn="tl">
                  <a:srgbClr val="000000">
                    <a:alpha val="43137"/>
                  </a:srgbClr>
                </a:outerShdw>
              </a:effectLst>
              <a:ea typeface="Calibri" panose="020F0502020204030204" pitchFamily="34" charset="0"/>
              <a:cs typeface="Arial" panose="020B0604020202020204" pitchFamily="34" charset="0"/>
            </a:endParaRPr>
          </a:p>
          <a:p>
            <a:pPr marL="0" indent="0">
              <a:spcBef>
                <a:spcPts val="0"/>
              </a:spcBef>
              <a:buNone/>
            </a:pPr>
            <a:r>
              <a:rPr lang="en-US" sz="1600" dirty="0">
                <a:effectLst/>
                <a:ea typeface="MS Mincho" panose="02020609040205080304" pitchFamily="49" charset="-128"/>
              </a:rPr>
              <a:t>The following are major and top creditors:</a:t>
            </a:r>
            <a:r>
              <a:rPr lang="en-US" sz="1600" b="1" dirty="0">
                <a:effectLst>
                  <a:outerShdw blurRad="38100" dist="38100" dir="2700000" algn="tl">
                    <a:srgbClr val="000000">
                      <a:alpha val="43137"/>
                    </a:srgbClr>
                  </a:outerShdw>
                </a:effectLst>
                <a:ea typeface="Calibri" panose="020F0502020204030204" pitchFamily="34" charset="0"/>
                <a:cs typeface="Arial" panose="020B0604020202020204" pitchFamily="34" charset="0"/>
              </a:rPr>
              <a:t/>
            </a:r>
            <a:br>
              <a:rPr lang="en-US" sz="1600" b="1" dirty="0">
                <a:effectLst>
                  <a:outerShdw blurRad="38100" dist="38100" dir="2700000" algn="tl">
                    <a:srgbClr val="000000">
                      <a:alpha val="43137"/>
                    </a:srgbClr>
                  </a:outerShdw>
                </a:effectLst>
                <a:ea typeface="Calibri" panose="020F0502020204030204" pitchFamily="34" charset="0"/>
                <a:cs typeface="Arial" panose="020B0604020202020204" pitchFamily="34" charset="0"/>
              </a:rPr>
            </a:br>
            <a:endParaRPr lang="en-US" sz="1600" b="1" dirty="0">
              <a:effectLst>
                <a:outerShdw blurRad="38100" dist="38100" dir="2700000" algn="tl">
                  <a:srgbClr val="000000">
                    <a:alpha val="43137"/>
                  </a:srgbClr>
                </a:outerShdw>
              </a:effectLst>
              <a:ea typeface="Calibri" panose="020F0502020204030204" pitchFamily="34" charset="0"/>
              <a:cs typeface="Arial" panose="020B0604020202020204" pitchFamily="34" charset="0"/>
            </a:endParaRPr>
          </a:p>
          <a:p>
            <a:pPr marL="0" indent="0">
              <a:spcBef>
                <a:spcPts val="0"/>
              </a:spcBef>
              <a:buNone/>
            </a:pPr>
            <a:endParaRPr lang="en-US" sz="1600" dirty="0">
              <a:ea typeface="MS Mincho" panose="02020609040205080304" pitchFamily="49" charset="-128"/>
            </a:endParaRPr>
          </a:p>
          <a:p>
            <a:pPr marL="0" indent="0" algn="just">
              <a:spcBef>
                <a:spcPts val="0"/>
              </a:spcBef>
              <a:buNone/>
            </a:pPr>
            <a:endParaRPr lang="en-ZA" sz="1400" b="1" dirty="0">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ZA" sz="1400" dirty="0">
              <a:latin typeface="Arial" panose="020B0604020202020204" pitchFamily="34" charset="0"/>
              <a:cs typeface="Arial" panose="020B0604020202020204" pitchFamily="34" charset="0"/>
            </a:endParaRPr>
          </a:p>
          <a:p>
            <a:pPr marL="285750" lvl="0" indent="-285750" algn="just" eaLnBrk="0" fontAlgn="base" hangingPunct="0">
              <a:spcBef>
                <a:spcPts val="600"/>
              </a:spcBef>
              <a:spcAft>
                <a:spcPts val="600"/>
              </a:spcAft>
              <a:buSzPct val="100000"/>
              <a:buFont typeface="Courier New" panose="02070309020205020404" pitchFamily="49" charset="0"/>
              <a:buChar char="o"/>
            </a:pPr>
            <a:endParaRPr lang="en-ZA" sz="1800" dirty="0">
              <a:solidFill>
                <a:srgbClr val="000000"/>
              </a:solidFill>
              <a:latin typeface="Arial" panose="020B060402020202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1D74632-5AF5-49E1-8345-0D25A626A076}" type="slidenum">
              <a:rPr lang="en-ZA">
                <a:solidFill>
                  <a:prstClr val="black">
                    <a:tint val="75000"/>
                  </a:prstClr>
                </a:solidFill>
                <a:latin typeface="Arial" panose="020B0604020202020204" pitchFamily="34" charset="0"/>
                <a:cs typeface="Arial" panose="020B0604020202020204" pitchFamily="34" charset="0"/>
              </a:rPr>
              <a:pPr/>
              <a:t>28</a:t>
            </a:fld>
            <a:endParaRPr lang="en-ZA" dirty="0">
              <a:solidFill>
                <a:prstClr val="black">
                  <a:tint val="75000"/>
                </a:prstClr>
              </a:solidFill>
              <a:latin typeface="Arial" panose="020B0604020202020204" pitchFamily="34" charset="0"/>
              <a:cs typeface="Arial" panose="020B0604020202020204" pitchFamily="34" charset="0"/>
            </a:endParaRPr>
          </a:p>
        </p:txBody>
      </p:sp>
      <p:sp>
        <p:nvSpPr>
          <p:cNvPr id="5" name="Rectangle 4"/>
          <p:cNvSpPr/>
          <p:nvPr/>
        </p:nvSpPr>
        <p:spPr>
          <a:xfrm>
            <a:off x="457200" y="122875"/>
            <a:ext cx="7571184" cy="369332"/>
          </a:xfrm>
          <a:prstGeom prst="rect">
            <a:avLst/>
          </a:prstGeom>
        </p:spPr>
        <p:txBody>
          <a:bodyPr wrap="square">
            <a:spAutoFit/>
          </a:bodyPr>
          <a:lstStyle/>
          <a:p>
            <a:pPr lvl="0" eaLnBrk="0" fontAlgn="base" hangingPunct="0">
              <a:spcBef>
                <a:spcPct val="0"/>
              </a:spcBef>
              <a:spcAft>
                <a:spcPct val="0"/>
              </a:spcAft>
            </a:pPr>
            <a:r>
              <a:rPr lang="en-US" b="1" dirty="0">
                <a:solidFill>
                  <a:srgbClr val="000000"/>
                </a:solidFill>
                <a:latin typeface="Arial" panose="020B0604020202020204" pitchFamily="34" charset="0"/>
                <a:ea typeface="ＭＳ Ｐゴシック" pitchFamily="1" charset="-128"/>
                <a:cs typeface="Arial" panose="020B0604020202020204" pitchFamily="34" charset="0"/>
              </a:rPr>
              <a:t>5. OUTSTANDING CREDITORS AND 3</a:t>
            </a:r>
            <a:r>
              <a:rPr lang="en-US" b="1" baseline="30000" dirty="0">
                <a:solidFill>
                  <a:srgbClr val="000000"/>
                </a:solidFill>
                <a:latin typeface="Arial" panose="020B0604020202020204" pitchFamily="34" charset="0"/>
                <a:ea typeface="ＭＳ Ｐゴシック" pitchFamily="1" charset="-128"/>
                <a:cs typeface="Arial" panose="020B0604020202020204" pitchFamily="34" charset="0"/>
              </a:rPr>
              <a:t>RD</a:t>
            </a:r>
            <a:r>
              <a:rPr lang="en-US" b="1" dirty="0">
                <a:solidFill>
                  <a:srgbClr val="000000"/>
                </a:solidFill>
                <a:latin typeface="Arial" panose="020B0604020202020204" pitchFamily="34" charset="0"/>
                <a:ea typeface="ＭＳ Ｐゴシック" pitchFamily="1" charset="-128"/>
                <a:cs typeface="Arial" panose="020B0604020202020204" pitchFamily="34" charset="0"/>
              </a:rPr>
              <a:t> PARTY PAYMENTS</a:t>
            </a:r>
          </a:p>
        </p:txBody>
      </p:sp>
      <p:graphicFrame>
        <p:nvGraphicFramePr>
          <p:cNvPr id="6" name="Table 5">
            <a:extLst>
              <a:ext uri="{FF2B5EF4-FFF2-40B4-BE49-F238E27FC236}">
                <a16:creationId xmlns:a16="http://schemas.microsoft.com/office/drawing/2014/main" id="{3A3A6DCE-07F8-4C84-93C9-92C38983B638}"/>
              </a:ext>
            </a:extLst>
          </p:cNvPr>
          <p:cNvGraphicFramePr>
            <a:graphicFrameLocks noGrp="1"/>
          </p:cNvGraphicFramePr>
          <p:nvPr>
            <p:extLst>
              <p:ext uri="{D42A27DB-BD31-4B8C-83A1-F6EECF244321}">
                <p14:modId xmlns:p14="http://schemas.microsoft.com/office/powerpoint/2010/main" val="79740769"/>
              </p:ext>
            </p:extLst>
          </p:nvPr>
        </p:nvGraphicFramePr>
        <p:xfrm>
          <a:off x="457200" y="1524000"/>
          <a:ext cx="8229599" cy="5148441"/>
        </p:xfrm>
        <a:graphic>
          <a:graphicData uri="http://schemas.openxmlformats.org/drawingml/2006/table">
            <a:tbl>
              <a:tblPr firstRow="1" firstCol="1" bandRow="1"/>
              <a:tblGrid>
                <a:gridCol w="2827639">
                  <a:extLst>
                    <a:ext uri="{9D8B030D-6E8A-4147-A177-3AD203B41FA5}">
                      <a16:colId xmlns:a16="http://schemas.microsoft.com/office/drawing/2014/main" val="1717687386"/>
                    </a:ext>
                  </a:extLst>
                </a:gridCol>
                <a:gridCol w="1371136">
                  <a:extLst>
                    <a:ext uri="{9D8B030D-6E8A-4147-A177-3AD203B41FA5}">
                      <a16:colId xmlns:a16="http://schemas.microsoft.com/office/drawing/2014/main" val="2509468480"/>
                    </a:ext>
                  </a:extLst>
                </a:gridCol>
                <a:gridCol w="4030824">
                  <a:extLst>
                    <a:ext uri="{9D8B030D-6E8A-4147-A177-3AD203B41FA5}">
                      <a16:colId xmlns:a16="http://schemas.microsoft.com/office/drawing/2014/main" val="2245280087"/>
                    </a:ext>
                  </a:extLst>
                </a:gridCol>
              </a:tblGrid>
              <a:tr h="232587">
                <a:tc>
                  <a:txBody>
                    <a:bodyPr/>
                    <a:lstStyle/>
                    <a:p>
                      <a:pPr algn="just">
                        <a:lnSpc>
                          <a:spcPct val="107000"/>
                        </a:lnSpc>
                        <a:spcAft>
                          <a:spcPts val="800"/>
                        </a:spcAft>
                      </a:pPr>
                      <a:r>
                        <a:rPr lang="en-US" sz="135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TOP FIVE CREDITORS</a:t>
                      </a:r>
                      <a:endParaRPr lang="en-ZA" sz="13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7000"/>
                        </a:lnSpc>
                        <a:spcAft>
                          <a:spcPts val="800"/>
                        </a:spcAft>
                      </a:pPr>
                      <a:r>
                        <a:rPr lang="en-US" sz="135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TOTAL</a:t>
                      </a:r>
                      <a:endParaRPr lang="en-ZA" sz="13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spcAft>
                          <a:spcPts val="800"/>
                        </a:spcAft>
                      </a:pPr>
                      <a:r>
                        <a:rPr lang="en-US" sz="135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COMMENT</a:t>
                      </a:r>
                      <a:endParaRPr lang="en-ZA" sz="13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4292280252"/>
                  </a:ext>
                </a:extLst>
              </a:tr>
              <a:tr h="1185730">
                <a:tc>
                  <a:txBody>
                    <a:bodyPr/>
                    <a:lstStyle/>
                    <a:p>
                      <a:pPr algn="just">
                        <a:lnSpc>
                          <a:spcPct val="107000"/>
                        </a:lnSpc>
                        <a:spcAft>
                          <a:spcPts val="800"/>
                        </a:spcAft>
                      </a:pPr>
                      <a:r>
                        <a:rPr lang="en-US" sz="135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ESKOM HOLDINGS SOC LIMITED</a:t>
                      </a:r>
                      <a:endParaRPr lang="en-ZA" sz="13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35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R105 million</a:t>
                      </a:r>
                      <a:endParaRPr lang="en-ZA" sz="13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35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ESKOM requested </a:t>
                      </a:r>
                      <a:r>
                        <a:rPr lang="en-US" sz="135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R16 million</a:t>
                      </a:r>
                      <a:r>
                        <a:rPr lang="en-US" sz="135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from the total Equitable Shares of </a:t>
                      </a:r>
                      <a:r>
                        <a:rPr lang="en-US" sz="135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R26 million</a:t>
                      </a:r>
                      <a:r>
                        <a:rPr lang="en-US" sz="135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which translates to </a:t>
                      </a:r>
                      <a:r>
                        <a:rPr lang="en-US" sz="135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62%</a:t>
                      </a:r>
                      <a:r>
                        <a:rPr lang="en-US" sz="135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following a Notice of Disruption of Bulk Electricity Supply was issued to the municipality in June 2020.The municipality has already defaulted on two months’ instalments (R5 million), as per the payment plan. A notice of non-compliance has been issued through the National Treasury. </a:t>
                      </a:r>
                      <a:endParaRPr lang="en-ZA" sz="13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0917231"/>
                  </a:ext>
                </a:extLst>
              </a:tr>
              <a:tr h="712492">
                <a:tc>
                  <a:txBody>
                    <a:bodyPr/>
                    <a:lstStyle/>
                    <a:p>
                      <a:pPr>
                        <a:lnSpc>
                          <a:spcPct val="107000"/>
                        </a:lnSpc>
                        <a:spcAft>
                          <a:spcPts val="800"/>
                        </a:spcAft>
                      </a:pPr>
                      <a:r>
                        <a:rPr lang="en-US" sz="135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AUDITOR-GENERAL</a:t>
                      </a:r>
                      <a:endParaRPr lang="en-ZA" sz="13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35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R7.2 million</a:t>
                      </a:r>
                      <a:endParaRPr lang="en-ZA" sz="13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35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en-ZA" sz="135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35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 Payment Plan has been proposed to the Auditors General, and agreed, to the amount of R306 702 per month.</a:t>
                      </a:r>
                      <a:endParaRPr lang="en-ZA" sz="13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80809178"/>
                  </a:ext>
                </a:extLst>
              </a:tr>
              <a:tr h="1602991">
                <a:tc>
                  <a:txBody>
                    <a:bodyPr/>
                    <a:lstStyle/>
                    <a:p>
                      <a:pPr>
                        <a:lnSpc>
                          <a:spcPct val="107000"/>
                        </a:lnSpc>
                        <a:spcAft>
                          <a:spcPts val="800"/>
                        </a:spcAft>
                      </a:pPr>
                      <a:r>
                        <a:rPr lang="en-US" sz="135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MUNSOFT</a:t>
                      </a:r>
                      <a:endParaRPr lang="en-ZA" sz="13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35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R5.6 million</a:t>
                      </a:r>
                      <a:endParaRPr lang="en-ZA" sz="13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35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There is a Payment Plan of R507 000 per month with the service provider. The financial system was switched off for a period of three months (April – June 2020), and this affected the municipality’s ability to transact and report for the affected period, hence the payment arrangement during the month of July 2020. This had a negative impact on the monthly budget reporting, and preparation of the 2019/20 Annual Financial Statements for submission to the Auditor General.</a:t>
                      </a:r>
                      <a:br>
                        <a:rPr lang="en-US" sz="135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br>
                      <a:endParaRPr lang="en-ZA" sz="13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10942372"/>
                  </a:ext>
                </a:extLst>
              </a:tr>
            </a:tbl>
          </a:graphicData>
        </a:graphic>
      </p:graphicFrame>
    </p:spTree>
    <p:extLst>
      <p:ext uri="{BB962C8B-B14F-4D97-AF65-F5344CB8AC3E}">
        <p14:creationId xmlns:p14="http://schemas.microsoft.com/office/powerpoint/2010/main" val="18163164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566777"/>
            <a:ext cx="8534400" cy="6168347"/>
          </a:xfrm>
        </p:spPr>
        <p:txBody>
          <a:bodyPr>
            <a:noAutofit/>
          </a:bodyPr>
          <a:lstStyle/>
          <a:p>
            <a:pPr marL="0" indent="0">
              <a:spcBef>
                <a:spcPts val="0"/>
              </a:spcBef>
              <a:buNone/>
            </a:pPr>
            <a:r>
              <a:rPr lang="en-US" sz="1400" b="1" dirty="0">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5.4. MAJOR CREDITORS</a:t>
            </a:r>
            <a:r>
              <a:rPr lang="en-US" sz="1600" b="1" dirty="0">
                <a:effectLst>
                  <a:outerShdw blurRad="38100" dist="38100" dir="2700000" algn="tl">
                    <a:srgbClr val="000000">
                      <a:alpha val="43137"/>
                    </a:srgbClr>
                  </a:outerShdw>
                </a:effectLst>
                <a:ea typeface="Calibri" panose="020F0502020204030204" pitchFamily="34" charset="0"/>
                <a:cs typeface="Arial" panose="020B0604020202020204" pitchFamily="34" charset="0"/>
              </a:rPr>
              <a:t/>
            </a:r>
            <a:br>
              <a:rPr lang="en-US" sz="1600" b="1" dirty="0">
                <a:effectLst>
                  <a:outerShdw blurRad="38100" dist="38100" dir="2700000" algn="tl">
                    <a:srgbClr val="000000">
                      <a:alpha val="43137"/>
                    </a:srgbClr>
                  </a:outerShdw>
                </a:effectLst>
                <a:ea typeface="Calibri" panose="020F0502020204030204" pitchFamily="34" charset="0"/>
                <a:cs typeface="Arial" panose="020B0604020202020204" pitchFamily="34" charset="0"/>
              </a:rPr>
            </a:br>
            <a:endParaRPr lang="en-US" sz="1600" b="1" dirty="0">
              <a:effectLst>
                <a:outerShdw blurRad="38100" dist="38100" dir="2700000" algn="tl">
                  <a:srgbClr val="000000">
                    <a:alpha val="43137"/>
                  </a:srgbClr>
                </a:outerShdw>
              </a:effectLst>
              <a:ea typeface="Calibri" panose="020F0502020204030204" pitchFamily="34" charset="0"/>
              <a:cs typeface="Arial" panose="020B0604020202020204" pitchFamily="34" charset="0"/>
            </a:endParaRPr>
          </a:p>
          <a:p>
            <a:pPr marL="0" indent="0">
              <a:spcBef>
                <a:spcPts val="0"/>
              </a:spcBef>
              <a:buNone/>
            </a:pPr>
            <a:r>
              <a:rPr lang="en-US" sz="1600" dirty="0">
                <a:effectLst/>
                <a:ea typeface="MS Mincho" panose="02020609040205080304" pitchFamily="49" charset="-128"/>
              </a:rPr>
              <a:t>The following are major and top creditors:</a:t>
            </a:r>
            <a:r>
              <a:rPr lang="en-US" sz="1600" b="1" dirty="0">
                <a:effectLst>
                  <a:outerShdw blurRad="38100" dist="38100" dir="2700000" algn="tl">
                    <a:srgbClr val="000000">
                      <a:alpha val="43137"/>
                    </a:srgbClr>
                  </a:outerShdw>
                </a:effectLst>
                <a:ea typeface="Calibri" panose="020F0502020204030204" pitchFamily="34" charset="0"/>
                <a:cs typeface="Arial" panose="020B0604020202020204" pitchFamily="34" charset="0"/>
              </a:rPr>
              <a:t/>
            </a:r>
            <a:br>
              <a:rPr lang="en-US" sz="1600" b="1" dirty="0">
                <a:effectLst>
                  <a:outerShdw blurRad="38100" dist="38100" dir="2700000" algn="tl">
                    <a:srgbClr val="000000">
                      <a:alpha val="43137"/>
                    </a:srgbClr>
                  </a:outerShdw>
                </a:effectLst>
                <a:ea typeface="Calibri" panose="020F0502020204030204" pitchFamily="34" charset="0"/>
                <a:cs typeface="Arial" panose="020B0604020202020204" pitchFamily="34" charset="0"/>
              </a:rPr>
            </a:br>
            <a:endParaRPr lang="en-US" sz="1600" b="1" dirty="0">
              <a:effectLst>
                <a:outerShdw blurRad="38100" dist="38100" dir="2700000" algn="tl">
                  <a:srgbClr val="000000">
                    <a:alpha val="43137"/>
                  </a:srgbClr>
                </a:outerShdw>
              </a:effectLst>
              <a:ea typeface="Calibri" panose="020F0502020204030204" pitchFamily="34" charset="0"/>
              <a:cs typeface="Arial" panose="020B0604020202020204" pitchFamily="34" charset="0"/>
            </a:endParaRPr>
          </a:p>
          <a:p>
            <a:pPr marL="0" indent="0">
              <a:spcBef>
                <a:spcPts val="0"/>
              </a:spcBef>
              <a:buNone/>
            </a:pPr>
            <a:endParaRPr lang="en-US" sz="1600" dirty="0">
              <a:ea typeface="MS Mincho" panose="02020609040205080304" pitchFamily="49" charset="-128"/>
            </a:endParaRPr>
          </a:p>
          <a:p>
            <a:pPr marL="0" indent="0" algn="just">
              <a:spcBef>
                <a:spcPts val="0"/>
              </a:spcBef>
              <a:buNone/>
            </a:pPr>
            <a:endParaRPr lang="en-ZA" sz="1400" b="1" dirty="0">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ZA" sz="1400" dirty="0">
              <a:latin typeface="Arial" panose="020B0604020202020204" pitchFamily="34" charset="0"/>
              <a:cs typeface="Arial" panose="020B0604020202020204" pitchFamily="34" charset="0"/>
            </a:endParaRPr>
          </a:p>
          <a:p>
            <a:pPr marL="285750" lvl="0" indent="-285750" algn="just" eaLnBrk="0" fontAlgn="base" hangingPunct="0">
              <a:spcBef>
                <a:spcPts val="600"/>
              </a:spcBef>
              <a:spcAft>
                <a:spcPts val="600"/>
              </a:spcAft>
              <a:buSzPct val="100000"/>
              <a:buFont typeface="Courier New" panose="02070309020205020404" pitchFamily="49" charset="0"/>
              <a:buChar char="o"/>
            </a:pPr>
            <a:endParaRPr lang="en-ZA" sz="1800" dirty="0">
              <a:solidFill>
                <a:srgbClr val="000000"/>
              </a:solidFill>
              <a:latin typeface="Arial" panose="020B060402020202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1D74632-5AF5-49E1-8345-0D25A626A076}" type="slidenum">
              <a:rPr lang="en-ZA">
                <a:solidFill>
                  <a:prstClr val="black">
                    <a:tint val="75000"/>
                  </a:prstClr>
                </a:solidFill>
                <a:latin typeface="Arial" panose="020B0604020202020204" pitchFamily="34" charset="0"/>
                <a:cs typeface="Arial" panose="020B0604020202020204" pitchFamily="34" charset="0"/>
              </a:rPr>
              <a:pPr/>
              <a:t>29</a:t>
            </a:fld>
            <a:endParaRPr lang="en-ZA" dirty="0">
              <a:solidFill>
                <a:prstClr val="black">
                  <a:tint val="75000"/>
                </a:prstClr>
              </a:solidFill>
              <a:latin typeface="Arial" panose="020B0604020202020204" pitchFamily="34" charset="0"/>
              <a:cs typeface="Arial" panose="020B0604020202020204" pitchFamily="34" charset="0"/>
            </a:endParaRPr>
          </a:p>
        </p:txBody>
      </p:sp>
      <p:sp>
        <p:nvSpPr>
          <p:cNvPr id="5" name="Rectangle 4"/>
          <p:cNvSpPr/>
          <p:nvPr/>
        </p:nvSpPr>
        <p:spPr>
          <a:xfrm>
            <a:off x="457200" y="122875"/>
            <a:ext cx="7571184" cy="369332"/>
          </a:xfrm>
          <a:prstGeom prst="rect">
            <a:avLst/>
          </a:prstGeom>
        </p:spPr>
        <p:txBody>
          <a:bodyPr wrap="square">
            <a:spAutoFit/>
          </a:bodyPr>
          <a:lstStyle/>
          <a:p>
            <a:pPr lvl="0" eaLnBrk="0" fontAlgn="base" hangingPunct="0">
              <a:spcBef>
                <a:spcPct val="0"/>
              </a:spcBef>
              <a:spcAft>
                <a:spcPct val="0"/>
              </a:spcAft>
            </a:pPr>
            <a:r>
              <a:rPr lang="en-US" b="1" dirty="0">
                <a:solidFill>
                  <a:srgbClr val="000000"/>
                </a:solidFill>
                <a:latin typeface="Arial" panose="020B0604020202020204" pitchFamily="34" charset="0"/>
                <a:ea typeface="ＭＳ Ｐゴシック" pitchFamily="1" charset="-128"/>
                <a:cs typeface="Arial" panose="020B0604020202020204" pitchFamily="34" charset="0"/>
              </a:rPr>
              <a:t>5. OUTSTANDING CREDITORS AND 3</a:t>
            </a:r>
            <a:r>
              <a:rPr lang="en-US" b="1" baseline="30000" dirty="0">
                <a:solidFill>
                  <a:srgbClr val="000000"/>
                </a:solidFill>
                <a:latin typeface="Arial" panose="020B0604020202020204" pitchFamily="34" charset="0"/>
                <a:ea typeface="ＭＳ Ｐゴシック" pitchFamily="1" charset="-128"/>
                <a:cs typeface="Arial" panose="020B0604020202020204" pitchFamily="34" charset="0"/>
              </a:rPr>
              <a:t>RD</a:t>
            </a:r>
            <a:r>
              <a:rPr lang="en-US" b="1" dirty="0">
                <a:solidFill>
                  <a:srgbClr val="000000"/>
                </a:solidFill>
                <a:latin typeface="Arial" panose="020B0604020202020204" pitchFamily="34" charset="0"/>
                <a:ea typeface="ＭＳ Ｐゴシック" pitchFamily="1" charset="-128"/>
                <a:cs typeface="Arial" panose="020B0604020202020204" pitchFamily="34" charset="0"/>
              </a:rPr>
              <a:t> PARTY PAYMENTS</a:t>
            </a:r>
          </a:p>
        </p:txBody>
      </p:sp>
      <p:graphicFrame>
        <p:nvGraphicFramePr>
          <p:cNvPr id="6" name="Table 5">
            <a:extLst>
              <a:ext uri="{FF2B5EF4-FFF2-40B4-BE49-F238E27FC236}">
                <a16:creationId xmlns:a16="http://schemas.microsoft.com/office/drawing/2014/main" id="{3A3A6DCE-07F8-4C84-93C9-92C38983B638}"/>
              </a:ext>
            </a:extLst>
          </p:cNvPr>
          <p:cNvGraphicFramePr>
            <a:graphicFrameLocks noGrp="1"/>
          </p:cNvGraphicFramePr>
          <p:nvPr/>
        </p:nvGraphicFramePr>
        <p:xfrm>
          <a:off x="457200" y="1524000"/>
          <a:ext cx="8229599" cy="5148441"/>
        </p:xfrm>
        <a:graphic>
          <a:graphicData uri="http://schemas.openxmlformats.org/drawingml/2006/table">
            <a:tbl>
              <a:tblPr firstRow="1" firstCol="1" bandRow="1"/>
              <a:tblGrid>
                <a:gridCol w="2827639">
                  <a:extLst>
                    <a:ext uri="{9D8B030D-6E8A-4147-A177-3AD203B41FA5}">
                      <a16:colId xmlns:a16="http://schemas.microsoft.com/office/drawing/2014/main" val="1717687386"/>
                    </a:ext>
                  </a:extLst>
                </a:gridCol>
                <a:gridCol w="1371136">
                  <a:extLst>
                    <a:ext uri="{9D8B030D-6E8A-4147-A177-3AD203B41FA5}">
                      <a16:colId xmlns:a16="http://schemas.microsoft.com/office/drawing/2014/main" val="2509468480"/>
                    </a:ext>
                  </a:extLst>
                </a:gridCol>
                <a:gridCol w="4030824">
                  <a:extLst>
                    <a:ext uri="{9D8B030D-6E8A-4147-A177-3AD203B41FA5}">
                      <a16:colId xmlns:a16="http://schemas.microsoft.com/office/drawing/2014/main" val="2245280087"/>
                    </a:ext>
                  </a:extLst>
                </a:gridCol>
              </a:tblGrid>
              <a:tr h="232587">
                <a:tc>
                  <a:txBody>
                    <a:bodyPr/>
                    <a:lstStyle/>
                    <a:p>
                      <a:pPr algn="just">
                        <a:lnSpc>
                          <a:spcPct val="107000"/>
                        </a:lnSpc>
                        <a:spcAft>
                          <a:spcPts val="800"/>
                        </a:spcAft>
                      </a:pPr>
                      <a:r>
                        <a:rPr lang="en-US" sz="135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TOP FIVE CREDITORS</a:t>
                      </a:r>
                      <a:endParaRPr lang="en-ZA" sz="13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7000"/>
                        </a:lnSpc>
                        <a:spcAft>
                          <a:spcPts val="800"/>
                        </a:spcAft>
                      </a:pPr>
                      <a:r>
                        <a:rPr lang="en-US" sz="135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TOTAL</a:t>
                      </a:r>
                      <a:endParaRPr lang="en-ZA" sz="13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spcAft>
                          <a:spcPts val="800"/>
                        </a:spcAft>
                      </a:pPr>
                      <a:r>
                        <a:rPr lang="en-US" sz="135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COMMENT</a:t>
                      </a:r>
                      <a:endParaRPr lang="en-ZA" sz="13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4292280252"/>
                  </a:ext>
                </a:extLst>
              </a:tr>
              <a:tr h="1185730">
                <a:tc>
                  <a:txBody>
                    <a:bodyPr/>
                    <a:lstStyle/>
                    <a:p>
                      <a:pPr algn="just">
                        <a:lnSpc>
                          <a:spcPct val="107000"/>
                        </a:lnSpc>
                        <a:spcAft>
                          <a:spcPts val="800"/>
                        </a:spcAft>
                      </a:pPr>
                      <a:r>
                        <a:rPr lang="en-US" sz="135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ESKOM HOLDINGS SOC LIMITED</a:t>
                      </a:r>
                      <a:endParaRPr lang="en-ZA" sz="13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35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R105 million</a:t>
                      </a:r>
                      <a:endParaRPr lang="en-ZA" sz="13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35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ESKOM requested </a:t>
                      </a:r>
                      <a:r>
                        <a:rPr lang="en-US" sz="135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R16 million</a:t>
                      </a:r>
                      <a:r>
                        <a:rPr lang="en-US" sz="135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from the total Equitable Shares of </a:t>
                      </a:r>
                      <a:r>
                        <a:rPr lang="en-US" sz="135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R26 million</a:t>
                      </a:r>
                      <a:r>
                        <a:rPr lang="en-US" sz="135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which translates to </a:t>
                      </a:r>
                      <a:r>
                        <a:rPr lang="en-US" sz="135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62%</a:t>
                      </a:r>
                      <a:r>
                        <a:rPr lang="en-US" sz="135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following a Notice of Disruption of Bulk Electricity Supply was issued to the municipality in June 2020.The municipality has already defaulted on two months’ instalments (R5 million), as per the payment plan. A notice of non-compliance has been issued through the National Treasury. </a:t>
                      </a:r>
                      <a:endParaRPr lang="en-ZA" sz="13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0917231"/>
                  </a:ext>
                </a:extLst>
              </a:tr>
              <a:tr h="712492">
                <a:tc>
                  <a:txBody>
                    <a:bodyPr/>
                    <a:lstStyle/>
                    <a:p>
                      <a:pPr>
                        <a:lnSpc>
                          <a:spcPct val="107000"/>
                        </a:lnSpc>
                        <a:spcAft>
                          <a:spcPts val="800"/>
                        </a:spcAft>
                      </a:pPr>
                      <a:r>
                        <a:rPr lang="en-US" sz="135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AUDITOR-GENERAL</a:t>
                      </a:r>
                      <a:endParaRPr lang="en-ZA" sz="13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35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R7.2 million</a:t>
                      </a:r>
                      <a:endParaRPr lang="en-ZA" sz="13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35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en-ZA" sz="135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35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 Payment Plan has been proposed to the Auditors General, and agreed, to the amount of R306 702 per month.</a:t>
                      </a:r>
                      <a:endParaRPr lang="en-ZA" sz="13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80809178"/>
                  </a:ext>
                </a:extLst>
              </a:tr>
              <a:tr h="1602991">
                <a:tc>
                  <a:txBody>
                    <a:bodyPr/>
                    <a:lstStyle/>
                    <a:p>
                      <a:pPr>
                        <a:lnSpc>
                          <a:spcPct val="107000"/>
                        </a:lnSpc>
                        <a:spcAft>
                          <a:spcPts val="800"/>
                        </a:spcAft>
                      </a:pPr>
                      <a:r>
                        <a:rPr lang="en-US" sz="135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MUNSOFT</a:t>
                      </a:r>
                      <a:endParaRPr lang="en-ZA" sz="13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35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R5.6 million</a:t>
                      </a:r>
                      <a:endParaRPr lang="en-ZA" sz="13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35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There is a Payment Plan of R507 000 per month with the service provider. The financial system was switched off for a period of three months (April – June 2020), and this affected the municipality’s ability to transact and report for the affected period, hence the payment arrangement during the month of July 2020. This had a negative impact on the monthly budget reporting, and preparation of the 2019/20 Annual Financial Statements for submission to the Auditor General.</a:t>
                      </a:r>
                      <a:br>
                        <a:rPr lang="en-US" sz="135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br>
                      <a:endParaRPr lang="en-ZA" sz="13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10942372"/>
                  </a:ext>
                </a:extLst>
              </a:tr>
            </a:tbl>
          </a:graphicData>
        </a:graphic>
      </p:graphicFrame>
    </p:spTree>
    <p:extLst>
      <p:ext uri="{BB962C8B-B14F-4D97-AF65-F5344CB8AC3E}">
        <p14:creationId xmlns:p14="http://schemas.microsoft.com/office/powerpoint/2010/main" val="5592173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457201"/>
            <a:ext cx="8534400" cy="1447799"/>
          </a:xfrm>
          <a:solidFill>
            <a:schemeClr val="accent3">
              <a:lumMod val="60000"/>
              <a:lumOff val="40000"/>
            </a:schemeClr>
          </a:solidFill>
        </p:spPr>
        <p:style>
          <a:lnRef idx="3">
            <a:schemeClr val="lt1"/>
          </a:lnRef>
          <a:fillRef idx="1">
            <a:schemeClr val="accent2"/>
          </a:fillRef>
          <a:effectRef idx="1">
            <a:schemeClr val="accent2"/>
          </a:effectRef>
          <a:fontRef idx="minor">
            <a:schemeClr val="lt1"/>
          </a:fontRef>
        </p:style>
        <p:txBody>
          <a:bodyPr>
            <a:normAutofit/>
          </a:bodyPr>
          <a:lstStyle/>
          <a:p>
            <a:r>
              <a:rPr lang="en-US" sz="3600" b="1" dirty="0">
                <a:solidFill>
                  <a:schemeClr val="tx1"/>
                </a:solidFill>
                <a:latin typeface="Arial" panose="020B0604020202020204" pitchFamily="34" charset="0"/>
                <a:cs typeface="Arial" panose="020B0604020202020204" pitchFamily="34" charset="0"/>
              </a:rPr>
              <a:t>Mamusa Local Municipality  </a:t>
            </a:r>
          </a:p>
        </p:txBody>
      </p:sp>
      <p:sp>
        <p:nvSpPr>
          <p:cNvPr id="3" name="Subtitle 2"/>
          <p:cNvSpPr>
            <a:spLocks noGrp="1"/>
          </p:cNvSpPr>
          <p:nvPr>
            <p:ph type="subTitle" idx="1"/>
          </p:nvPr>
        </p:nvSpPr>
        <p:spPr>
          <a:xfrm>
            <a:off x="381000" y="2057400"/>
            <a:ext cx="6705600" cy="4419600"/>
          </a:xfrm>
          <a:solidFill>
            <a:srgbClr val="92D050"/>
          </a:solidFill>
        </p:spPr>
        <p:style>
          <a:lnRef idx="3">
            <a:schemeClr val="lt1"/>
          </a:lnRef>
          <a:fillRef idx="1">
            <a:schemeClr val="accent3"/>
          </a:fillRef>
          <a:effectRef idx="1">
            <a:schemeClr val="accent3"/>
          </a:effectRef>
          <a:fontRef idx="minor">
            <a:schemeClr val="lt1"/>
          </a:fontRef>
        </p:style>
        <p:txBody>
          <a:bodyPr>
            <a:normAutofit fontScale="85000" lnSpcReduction="20000"/>
          </a:bodyPr>
          <a:lstStyle/>
          <a:p>
            <a:endParaRPr lang="en-US" dirty="0">
              <a:latin typeface="Arial" panose="020B0604020202020204" pitchFamily="34" charset="0"/>
              <a:cs typeface="Arial" panose="020B0604020202020204" pitchFamily="34" charset="0"/>
            </a:endParaRPr>
          </a:p>
          <a:p>
            <a:r>
              <a:rPr lang="en-US"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TABLE OF CONTENTS</a:t>
            </a:r>
          </a:p>
          <a:p>
            <a:endParaRPr lang="en-US" dirty="0">
              <a:solidFill>
                <a:schemeClr val="tx1"/>
              </a:solidFill>
              <a:latin typeface="Arial" panose="020B0604020202020204" pitchFamily="34" charset="0"/>
              <a:cs typeface="Arial" panose="020B0604020202020204" pitchFamily="34" charset="0"/>
            </a:endParaRPr>
          </a:p>
          <a:p>
            <a:pPr marL="457200" indent="-457200" algn="l">
              <a:spcBef>
                <a:spcPts val="0"/>
              </a:spcBef>
              <a:buFont typeface="Wingdings" panose="05000000000000000000" pitchFamily="2" charset="2"/>
              <a:buChar char="q"/>
            </a:pPr>
            <a:r>
              <a:rPr lang="en-ZA" sz="2800" b="1" dirty="0">
                <a:solidFill>
                  <a:schemeClr val="tx1"/>
                </a:solidFill>
                <a:effectLst>
                  <a:outerShdw blurRad="38100" dist="38100" dir="2700000" algn="tl">
                    <a:srgbClr val="000000">
                      <a:alpha val="43137"/>
                    </a:srgbClr>
                  </a:outerShdw>
                </a:effectLst>
                <a:cs typeface="Arial" panose="020B0604020202020204" pitchFamily="34" charset="0"/>
              </a:rPr>
              <a:t>POST AUDIT ACTION PLAN (2018/19)</a:t>
            </a:r>
          </a:p>
          <a:p>
            <a:pPr marL="457200" indent="-457200" algn="l">
              <a:spcBef>
                <a:spcPts val="0"/>
              </a:spcBef>
              <a:buFont typeface="Wingdings" panose="05000000000000000000" pitchFamily="2" charset="2"/>
              <a:buChar char="q"/>
            </a:pPr>
            <a:r>
              <a:rPr lang="en-ZA" sz="2800" b="1" dirty="0">
                <a:solidFill>
                  <a:schemeClr val="tx1"/>
                </a:solidFill>
                <a:effectLst>
                  <a:outerShdw blurRad="38100" dist="38100" dir="2700000" algn="tl">
                    <a:srgbClr val="000000">
                      <a:alpha val="43137"/>
                    </a:srgbClr>
                  </a:outerShdw>
                </a:effectLst>
                <a:cs typeface="Arial" panose="020B0604020202020204" pitchFamily="34" charset="0"/>
              </a:rPr>
              <a:t>COVID-19 EXPENDITURE</a:t>
            </a:r>
          </a:p>
          <a:p>
            <a:pPr marL="457200" indent="-457200" algn="l">
              <a:spcBef>
                <a:spcPts val="0"/>
              </a:spcBef>
              <a:buFont typeface="Wingdings" panose="05000000000000000000" pitchFamily="2" charset="2"/>
              <a:buChar char="q"/>
            </a:pPr>
            <a:r>
              <a:rPr lang="en-ZA" sz="2800" b="1" dirty="0">
                <a:solidFill>
                  <a:schemeClr val="tx1"/>
                </a:solidFill>
                <a:effectLst>
                  <a:outerShdw blurRad="38100" dist="38100" dir="2700000" algn="tl">
                    <a:srgbClr val="000000">
                      <a:alpha val="43137"/>
                    </a:srgbClr>
                  </a:outerShdw>
                </a:effectLst>
                <a:cs typeface="Arial" panose="020B0604020202020204" pitchFamily="34" charset="0"/>
              </a:rPr>
              <a:t>Revenue Collection: March – December 2020</a:t>
            </a:r>
          </a:p>
          <a:p>
            <a:pPr marL="457200" indent="-457200" algn="l">
              <a:spcBef>
                <a:spcPts val="0"/>
              </a:spcBef>
              <a:buFont typeface="Wingdings" panose="05000000000000000000" pitchFamily="2" charset="2"/>
              <a:buChar char="q"/>
            </a:pPr>
            <a:r>
              <a:rPr lang="en-ZA" sz="2800" b="1" dirty="0">
                <a:solidFill>
                  <a:schemeClr val="tx1"/>
                </a:solidFill>
                <a:effectLst>
                  <a:outerShdw blurRad="38100" dist="38100" dir="2700000" algn="tl">
                    <a:srgbClr val="000000">
                      <a:alpha val="43137"/>
                    </a:srgbClr>
                  </a:outerShdw>
                </a:effectLst>
                <a:cs typeface="Arial" panose="020B0604020202020204" pitchFamily="34" charset="0"/>
              </a:rPr>
              <a:t>The Municipality In Financial Distress</a:t>
            </a:r>
          </a:p>
          <a:p>
            <a:pPr marL="457200" indent="-457200" algn="l">
              <a:spcBef>
                <a:spcPts val="0"/>
              </a:spcBef>
              <a:buFont typeface="Wingdings" panose="05000000000000000000" pitchFamily="2" charset="2"/>
              <a:buChar char="q"/>
            </a:pPr>
            <a:r>
              <a:rPr lang="en-ZA" sz="2800" b="1" dirty="0">
                <a:solidFill>
                  <a:schemeClr val="tx1"/>
                </a:solidFill>
                <a:effectLst>
                  <a:outerShdw blurRad="38100" dist="38100" dir="2700000" algn="tl">
                    <a:srgbClr val="000000">
                      <a:alpha val="43137"/>
                    </a:srgbClr>
                  </a:outerShdw>
                </a:effectLst>
                <a:cs typeface="Arial" panose="020B0604020202020204" pitchFamily="34" charset="0"/>
              </a:rPr>
              <a:t>Outstanding Creditors</a:t>
            </a:r>
          </a:p>
          <a:p>
            <a:pPr marL="457200" indent="-457200" algn="l">
              <a:spcBef>
                <a:spcPts val="0"/>
              </a:spcBef>
              <a:buFont typeface="Wingdings" panose="05000000000000000000" pitchFamily="2" charset="2"/>
              <a:buChar char="q"/>
            </a:pPr>
            <a:r>
              <a:rPr lang="en-ZA" sz="2800" b="1" dirty="0">
                <a:solidFill>
                  <a:schemeClr val="tx1"/>
                </a:solidFill>
                <a:effectLst>
                  <a:outerShdw blurRad="38100" dist="38100" dir="2700000" algn="tl">
                    <a:srgbClr val="000000">
                      <a:alpha val="43137"/>
                    </a:srgbClr>
                  </a:outerShdw>
                </a:effectLst>
                <a:cs typeface="Arial" panose="020B0604020202020204" pitchFamily="34" charset="0"/>
              </a:rPr>
              <a:t>Unauthorised, Irregular, Fruitless &amp; Wasteful Expenditure</a:t>
            </a:r>
            <a:r>
              <a:rPr lang="en-ZA" sz="2800" dirty="0">
                <a:solidFill>
                  <a:schemeClr val="tx1"/>
                </a:solidFill>
                <a:effectLst>
                  <a:outerShdw blurRad="38100" dist="38100" dir="2700000" algn="tl">
                    <a:srgbClr val="000000">
                      <a:alpha val="43137"/>
                    </a:srgbClr>
                  </a:outerShdw>
                </a:effectLst>
                <a:cs typeface="Arial" panose="020B0604020202020204" pitchFamily="34" charset="0"/>
              </a:rPr>
              <a:t> UIF&amp;W</a:t>
            </a:r>
          </a:p>
          <a:p>
            <a:pPr marL="457200" indent="-457200" algn="l">
              <a:spcBef>
                <a:spcPts val="0"/>
              </a:spcBef>
              <a:buFont typeface="Wingdings" panose="05000000000000000000" pitchFamily="2" charset="2"/>
              <a:buChar char="q"/>
            </a:pPr>
            <a:r>
              <a:rPr lang="en-ZA" sz="2800" b="1" dirty="0">
                <a:solidFill>
                  <a:schemeClr val="tx1"/>
                </a:solidFill>
                <a:effectLst>
                  <a:outerShdw blurRad="38100" dist="38100" dir="2700000" algn="tl">
                    <a:srgbClr val="000000">
                      <a:alpha val="43137"/>
                    </a:srgbClr>
                  </a:outerShdw>
                </a:effectLst>
                <a:cs typeface="Arial" panose="020B0604020202020204" pitchFamily="34" charset="0"/>
              </a:rPr>
              <a:t>Institutional Capacity</a:t>
            </a:r>
          </a:p>
          <a:p>
            <a:pPr marL="457200" indent="-457200" algn="l">
              <a:spcBef>
                <a:spcPts val="0"/>
              </a:spcBef>
              <a:buFont typeface="Wingdings" panose="05000000000000000000" pitchFamily="2" charset="2"/>
              <a:buChar char="q"/>
            </a:pPr>
            <a:r>
              <a:rPr lang="en-ZA" sz="2800" b="1" dirty="0">
                <a:solidFill>
                  <a:schemeClr val="tx1"/>
                </a:solidFill>
                <a:effectLst>
                  <a:outerShdw blurRad="38100" dist="38100" dir="2700000" algn="tl">
                    <a:srgbClr val="000000">
                      <a:alpha val="43137"/>
                    </a:srgbClr>
                  </a:outerShdw>
                </a:effectLst>
                <a:cs typeface="Arial" panose="020B0604020202020204" pitchFamily="34" charset="0"/>
              </a:rPr>
              <a:t>Internal Audit Committee</a:t>
            </a:r>
          </a:p>
          <a:p>
            <a:pPr marL="457200" indent="-457200" algn="l">
              <a:spcBef>
                <a:spcPts val="0"/>
              </a:spcBef>
              <a:buFont typeface="Wingdings" panose="05000000000000000000" pitchFamily="2" charset="2"/>
              <a:buChar char="q"/>
            </a:pPr>
            <a:r>
              <a:rPr lang="en-ZA" sz="2800" dirty="0">
                <a:solidFill>
                  <a:schemeClr val="tx1"/>
                </a:solidFill>
                <a:effectLst>
                  <a:outerShdw blurRad="38100" dist="38100" dir="2700000" algn="tl">
                    <a:srgbClr val="000000">
                      <a:alpha val="43137"/>
                    </a:srgbClr>
                  </a:outerShdw>
                </a:effectLst>
                <a:cs typeface="Arial" panose="020B0604020202020204" pitchFamily="34" charset="0"/>
              </a:rPr>
              <a:t>MPACs</a:t>
            </a:r>
          </a:p>
          <a:p>
            <a:endParaRPr lang="en-US" dirty="0">
              <a:solidFill>
                <a:schemeClr val="tx1"/>
              </a:solidFill>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86600" y="2819400"/>
            <a:ext cx="2057400" cy="2362200"/>
          </a:xfrm>
          <a:prstGeom prst="rect">
            <a:avLst/>
          </a:prstGeom>
        </p:spPr>
      </p:pic>
    </p:spTree>
    <p:extLst>
      <p:ext uri="{BB962C8B-B14F-4D97-AF65-F5344CB8AC3E}">
        <p14:creationId xmlns:p14="http://schemas.microsoft.com/office/powerpoint/2010/main" val="37641135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566777"/>
            <a:ext cx="8534400" cy="6168347"/>
          </a:xfrm>
        </p:spPr>
        <p:txBody>
          <a:bodyPr>
            <a:noAutofit/>
          </a:bodyPr>
          <a:lstStyle/>
          <a:p>
            <a:pPr marL="0" indent="0">
              <a:spcBef>
                <a:spcPts val="0"/>
              </a:spcBef>
              <a:buNone/>
            </a:pPr>
            <a:r>
              <a:rPr lang="en-US" sz="1400" b="1" dirty="0">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5.4</a:t>
            </a:r>
            <a:r>
              <a:rPr lang="en-US" sz="1800" b="1" dirty="0">
                <a:effectLst>
                  <a:outerShdw blurRad="38100" dist="38100" dir="2700000" algn="tl">
                    <a:srgbClr val="000000">
                      <a:alpha val="43137"/>
                    </a:srgbClr>
                  </a:outerShdw>
                </a:effectLst>
                <a:ea typeface="Calibri" panose="020F0502020204030204" pitchFamily="34" charset="0"/>
                <a:cs typeface="Arial" panose="020B0604020202020204" pitchFamily="34" charset="0"/>
              </a:rPr>
              <a:t>. MAJOR CREDITORS</a:t>
            </a:r>
            <a:br>
              <a:rPr lang="en-US" sz="1800" b="1" dirty="0">
                <a:effectLst>
                  <a:outerShdw blurRad="38100" dist="38100" dir="2700000" algn="tl">
                    <a:srgbClr val="000000">
                      <a:alpha val="43137"/>
                    </a:srgbClr>
                  </a:outerShdw>
                </a:effectLst>
                <a:ea typeface="Calibri" panose="020F0502020204030204" pitchFamily="34" charset="0"/>
                <a:cs typeface="Arial" panose="020B0604020202020204" pitchFamily="34" charset="0"/>
              </a:rPr>
            </a:br>
            <a:endParaRPr lang="en-US" sz="1800" b="1" dirty="0">
              <a:effectLst>
                <a:outerShdw blurRad="38100" dist="38100" dir="2700000" algn="tl">
                  <a:srgbClr val="000000">
                    <a:alpha val="43137"/>
                  </a:srgbClr>
                </a:outerShdw>
              </a:effectLst>
              <a:ea typeface="Calibri" panose="020F0502020204030204" pitchFamily="34" charset="0"/>
              <a:cs typeface="Arial" panose="020B0604020202020204" pitchFamily="34" charset="0"/>
            </a:endParaRPr>
          </a:p>
          <a:p>
            <a:pPr marL="0" indent="0">
              <a:spcBef>
                <a:spcPts val="0"/>
              </a:spcBef>
              <a:buNone/>
            </a:pPr>
            <a:r>
              <a:rPr lang="en-US" sz="1800" dirty="0">
                <a:effectLst/>
                <a:ea typeface="MS Mincho" panose="02020609040205080304" pitchFamily="49" charset="-128"/>
              </a:rPr>
              <a:t>The following are major and top creditors (continued):</a:t>
            </a:r>
          </a:p>
          <a:p>
            <a:pPr marL="0" indent="0">
              <a:spcBef>
                <a:spcPts val="0"/>
              </a:spcBef>
              <a:buNone/>
            </a:pPr>
            <a:endParaRPr lang="en-US" sz="1800" b="1" dirty="0">
              <a:ea typeface="MS Mincho" panose="02020609040205080304" pitchFamily="49" charset="-128"/>
              <a:cs typeface="Arial" panose="020B0604020202020204" pitchFamily="34" charset="0"/>
            </a:endParaRPr>
          </a:p>
          <a:p>
            <a:pPr marL="0" indent="0">
              <a:spcBef>
                <a:spcPts val="0"/>
              </a:spcBef>
              <a:buNone/>
            </a:pPr>
            <a:endParaRPr lang="en-US" sz="1800" b="1" dirty="0">
              <a:effectLst>
                <a:outerShdw blurRad="38100" dist="38100" dir="2700000" algn="tl">
                  <a:srgbClr val="000000">
                    <a:alpha val="43137"/>
                  </a:srgbClr>
                </a:outerShdw>
              </a:effectLst>
              <a:ea typeface="MS Mincho" panose="02020609040205080304" pitchFamily="49" charset="-128"/>
              <a:cs typeface="Arial" panose="020B0604020202020204" pitchFamily="34" charset="0"/>
            </a:endParaRPr>
          </a:p>
          <a:p>
            <a:pPr marL="0" indent="0">
              <a:spcBef>
                <a:spcPts val="0"/>
              </a:spcBef>
              <a:buNone/>
            </a:pPr>
            <a:endParaRPr lang="en-US" sz="1800" b="1" dirty="0">
              <a:effectLst/>
              <a:ea typeface="Calibri" panose="020F0502020204030204" pitchFamily="34" charset="0"/>
              <a:cs typeface="Arial" panose="020B0604020202020204" pitchFamily="34" charset="0"/>
            </a:endParaRPr>
          </a:p>
          <a:p>
            <a:pPr marL="0" indent="0">
              <a:spcBef>
                <a:spcPts val="0"/>
              </a:spcBef>
              <a:buNone/>
            </a:pPr>
            <a:endParaRPr lang="en-US" sz="1800" b="1" dirty="0">
              <a:ea typeface="Calibri" panose="020F0502020204030204" pitchFamily="34" charset="0"/>
              <a:cs typeface="Arial" panose="020B0604020202020204" pitchFamily="34" charset="0"/>
            </a:endParaRPr>
          </a:p>
          <a:p>
            <a:pPr marL="0" indent="0">
              <a:spcBef>
                <a:spcPts val="0"/>
              </a:spcBef>
              <a:buNone/>
            </a:pPr>
            <a:endParaRPr lang="en-US" sz="1800" b="1" dirty="0">
              <a:effectLst/>
              <a:ea typeface="Calibri" panose="020F0502020204030204" pitchFamily="34" charset="0"/>
              <a:cs typeface="Arial" panose="020B0604020202020204" pitchFamily="34" charset="0"/>
            </a:endParaRPr>
          </a:p>
          <a:p>
            <a:pPr marL="0" indent="0">
              <a:spcBef>
                <a:spcPts val="0"/>
              </a:spcBef>
              <a:buNone/>
            </a:pPr>
            <a:endParaRPr lang="en-US" sz="1800" b="1" dirty="0">
              <a:ea typeface="Calibri" panose="020F0502020204030204" pitchFamily="34" charset="0"/>
              <a:cs typeface="Arial" panose="020B0604020202020204" pitchFamily="34" charset="0"/>
            </a:endParaRPr>
          </a:p>
          <a:p>
            <a:pPr marL="0" indent="0">
              <a:spcBef>
                <a:spcPts val="0"/>
              </a:spcBef>
              <a:buNone/>
            </a:pPr>
            <a:endParaRPr lang="en-US" sz="1800" b="1" dirty="0">
              <a:effectLst/>
              <a:ea typeface="Calibri" panose="020F0502020204030204" pitchFamily="34" charset="0"/>
              <a:cs typeface="Arial" panose="020B0604020202020204" pitchFamily="34" charset="0"/>
            </a:endParaRPr>
          </a:p>
          <a:p>
            <a:pPr marL="0" indent="0">
              <a:spcBef>
                <a:spcPts val="0"/>
              </a:spcBef>
              <a:buNone/>
            </a:pPr>
            <a:endParaRPr lang="en-US" sz="1800" b="1" dirty="0">
              <a:ea typeface="Calibri" panose="020F0502020204030204" pitchFamily="34" charset="0"/>
              <a:cs typeface="Arial" panose="020B0604020202020204" pitchFamily="34" charset="0"/>
            </a:endParaRPr>
          </a:p>
          <a:p>
            <a:pPr marL="0" indent="0">
              <a:spcBef>
                <a:spcPts val="0"/>
              </a:spcBef>
              <a:buNone/>
            </a:pPr>
            <a:endParaRPr lang="en-US" sz="1800" b="1" dirty="0">
              <a:effectLst/>
              <a:ea typeface="Calibri" panose="020F0502020204030204" pitchFamily="34" charset="0"/>
              <a:cs typeface="Arial" panose="020B0604020202020204" pitchFamily="34" charset="0"/>
            </a:endParaRPr>
          </a:p>
          <a:p>
            <a:pPr marL="0" indent="0">
              <a:spcBef>
                <a:spcPts val="0"/>
              </a:spcBef>
              <a:buNone/>
            </a:pPr>
            <a:endParaRPr lang="en-US" sz="1800" b="1" dirty="0">
              <a:effectLst/>
              <a:ea typeface="Calibri" panose="020F0502020204030204" pitchFamily="34" charset="0"/>
              <a:cs typeface="Arial" panose="020B0604020202020204" pitchFamily="34" charset="0"/>
            </a:endParaRPr>
          </a:p>
          <a:p>
            <a:pPr marL="0" indent="0">
              <a:spcBef>
                <a:spcPts val="0"/>
              </a:spcBef>
              <a:buNone/>
            </a:pPr>
            <a:endParaRPr lang="en-US" sz="1800" b="1" dirty="0">
              <a:ea typeface="Calibri" panose="020F0502020204030204" pitchFamily="34" charset="0"/>
              <a:cs typeface="Arial" panose="020B0604020202020204" pitchFamily="34" charset="0"/>
            </a:endParaRPr>
          </a:p>
          <a:p>
            <a:pPr marL="0" indent="0">
              <a:spcBef>
                <a:spcPts val="0"/>
              </a:spcBef>
              <a:buNone/>
            </a:pPr>
            <a:endParaRPr lang="en-US" sz="1800" b="1" dirty="0">
              <a:effectLst/>
              <a:ea typeface="Calibri" panose="020F0502020204030204" pitchFamily="34" charset="0"/>
              <a:cs typeface="Arial" panose="020B0604020202020204" pitchFamily="34" charset="0"/>
            </a:endParaRPr>
          </a:p>
          <a:p>
            <a:pPr marL="0" indent="0">
              <a:spcBef>
                <a:spcPts val="0"/>
              </a:spcBef>
              <a:buNone/>
            </a:pPr>
            <a:endParaRPr lang="en-US" sz="1800" b="1" dirty="0">
              <a:effectLst/>
              <a:ea typeface="Calibri" panose="020F0502020204030204" pitchFamily="34" charset="0"/>
              <a:cs typeface="Arial" panose="020B0604020202020204" pitchFamily="34" charset="0"/>
            </a:endParaRPr>
          </a:p>
          <a:p>
            <a:pPr marL="0" indent="0">
              <a:spcBef>
                <a:spcPts val="0"/>
              </a:spcBef>
              <a:buNone/>
            </a:pPr>
            <a:r>
              <a:rPr lang="en-US" sz="1800" b="1" dirty="0">
                <a:effectLst/>
                <a:ea typeface="Calibri" panose="020F0502020204030204" pitchFamily="34" charset="0"/>
                <a:cs typeface="Arial" panose="020B0604020202020204" pitchFamily="34" charset="0"/>
              </a:rPr>
              <a:t>NB: CHALLENGES OF PAYMENT ARRANGEMENTS</a:t>
            </a:r>
            <a:br>
              <a:rPr lang="en-US" sz="1800" b="1" dirty="0">
                <a:effectLst/>
                <a:ea typeface="Calibri" panose="020F0502020204030204" pitchFamily="34" charset="0"/>
                <a:cs typeface="Arial" panose="020B0604020202020204" pitchFamily="34" charset="0"/>
              </a:rPr>
            </a:br>
            <a:r>
              <a:rPr lang="en-US" sz="1800" b="1" dirty="0">
                <a:effectLst/>
                <a:ea typeface="Calibri" panose="020F0502020204030204" pitchFamily="34" charset="0"/>
                <a:cs typeface="Arial" panose="020B0604020202020204" pitchFamily="34" charset="0"/>
              </a:rPr>
              <a:t/>
            </a:r>
            <a:br>
              <a:rPr lang="en-US" sz="1800" b="1" dirty="0">
                <a:effectLst/>
                <a:ea typeface="Calibri" panose="020F0502020204030204" pitchFamily="34" charset="0"/>
                <a:cs typeface="Arial" panose="020B0604020202020204" pitchFamily="34" charset="0"/>
              </a:rPr>
            </a:br>
            <a:r>
              <a:rPr lang="en-US" sz="1800" dirty="0">
                <a:effectLst/>
                <a:ea typeface="Calibri" panose="020F0502020204030204" pitchFamily="34" charset="0"/>
                <a:cs typeface="Arial" panose="020B0604020202020204" pitchFamily="34" charset="0"/>
              </a:rPr>
              <a:t>The municipality is facing a challenge of going into further payment arrangements, against the background of an influx of Summons and Warrant of Execution from various creditors, since this results in over-commitments itself against its limited cash resources, and lower revenue collection rate.</a:t>
            </a:r>
            <a:endParaRPr lang="en-ZA" sz="1800" dirty="0">
              <a:effectLst/>
              <a:ea typeface="Calibri" panose="020F0502020204030204" pitchFamily="34" charset="0"/>
              <a:cs typeface="Times New Roman" panose="02020603050405020304" pitchFamily="18" charset="0"/>
            </a:endParaRPr>
          </a:p>
          <a:p>
            <a:pPr marL="0" indent="0">
              <a:spcBef>
                <a:spcPts val="0"/>
              </a:spcBef>
              <a:buNone/>
            </a:pPr>
            <a:r>
              <a:rPr lang="en-US" sz="1600" b="1" dirty="0">
                <a:effectLst>
                  <a:outerShdw blurRad="38100" dist="38100" dir="2700000" algn="tl">
                    <a:srgbClr val="000000">
                      <a:alpha val="43137"/>
                    </a:srgbClr>
                  </a:outerShdw>
                </a:effectLst>
                <a:ea typeface="Calibri" panose="020F0502020204030204" pitchFamily="34" charset="0"/>
                <a:cs typeface="Arial" panose="020B0604020202020204" pitchFamily="34" charset="0"/>
              </a:rPr>
              <a:t/>
            </a:r>
            <a:br>
              <a:rPr lang="en-US" sz="1600" b="1" dirty="0">
                <a:effectLst>
                  <a:outerShdw blurRad="38100" dist="38100" dir="2700000" algn="tl">
                    <a:srgbClr val="000000">
                      <a:alpha val="43137"/>
                    </a:srgbClr>
                  </a:outerShdw>
                </a:effectLst>
                <a:ea typeface="Calibri" panose="020F0502020204030204" pitchFamily="34" charset="0"/>
                <a:cs typeface="Arial" panose="020B0604020202020204" pitchFamily="34" charset="0"/>
              </a:rPr>
            </a:br>
            <a:endParaRPr lang="en-US" sz="1600" b="1" dirty="0">
              <a:effectLst>
                <a:outerShdw blurRad="38100" dist="38100" dir="2700000" algn="tl">
                  <a:srgbClr val="000000">
                    <a:alpha val="43137"/>
                  </a:srgbClr>
                </a:outerShdw>
              </a:effectLst>
              <a:ea typeface="Calibri" panose="020F0502020204030204" pitchFamily="34" charset="0"/>
              <a:cs typeface="Arial" panose="020B0604020202020204" pitchFamily="34" charset="0"/>
            </a:endParaRPr>
          </a:p>
          <a:p>
            <a:pPr marL="0" indent="0">
              <a:spcBef>
                <a:spcPts val="0"/>
              </a:spcBef>
              <a:buNone/>
            </a:pPr>
            <a:endParaRPr lang="en-US" sz="1600" dirty="0">
              <a:ea typeface="MS Mincho" panose="02020609040205080304" pitchFamily="49" charset="-128"/>
            </a:endParaRPr>
          </a:p>
          <a:p>
            <a:pPr marL="0" indent="0" algn="just">
              <a:spcBef>
                <a:spcPts val="0"/>
              </a:spcBef>
              <a:buNone/>
            </a:pPr>
            <a:endParaRPr lang="en-ZA" sz="1400" b="1" dirty="0">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ZA" sz="1400" dirty="0">
              <a:latin typeface="Arial" panose="020B0604020202020204" pitchFamily="34" charset="0"/>
              <a:cs typeface="Arial" panose="020B0604020202020204" pitchFamily="34" charset="0"/>
            </a:endParaRPr>
          </a:p>
          <a:p>
            <a:pPr marL="285750" lvl="0" indent="-285750" algn="just" eaLnBrk="0" fontAlgn="base" hangingPunct="0">
              <a:spcBef>
                <a:spcPts val="600"/>
              </a:spcBef>
              <a:spcAft>
                <a:spcPts val="600"/>
              </a:spcAft>
              <a:buSzPct val="100000"/>
              <a:buFont typeface="Courier New" panose="02070309020205020404" pitchFamily="49" charset="0"/>
              <a:buChar char="o"/>
            </a:pPr>
            <a:endParaRPr lang="en-ZA" sz="1800" dirty="0">
              <a:solidFill>
                <a:srgbClr val="000000"/>
              </a:solidFill>
              <a:latin typeface="Arial" panose="020B060402020202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1D74632-5AF5-49E1-8345-0D25A626A076}" type="slidenum">
              <a:rPr lang="en-ZA">
                <a:solidFill>
                  <a:prstClr val="black">
                    <a:tint val="75000"/>
                  </a:prstClr>
                </a:solidFill>
                <a:latin typeface="Arial" panose="020B0604020202020204" pitchFamily="34" charset="0"/>
                <a:cs typeface="Arial" panose="020B0604020202020204" pitchFamily="34" charset="0"/>
              </a:rPr>
              <a:pPr/>
              <a:t>30</a:t>
            </a:fld>
            <a:endParaRPr lang="en-ZA" dirty="0">
              <a:solidFill>
                <a:prstClr val="black">
                  <a:tint val="75000"/>
                </a:prstClr>
              </a:solidFill>
              <a:latin typeface="Arial" panose="020B0604020202020204" pitchFamily="34" charset="0"/>
              <a:cs typeface="Arial" panose="020B0604020202020204" pitchFamily="34" charset="0"/>
            </a:endParaRPr>
          </a:p>
        </p:txBody>
      </p:sp>
      <p:sp>
        <p:nvSpPr>
          <p:cNvPr id="5" name="Rectangle 4"/>
          <p:cNvSpPr/>
          <p:nvPr/>
        </p:nvSpPr>
        <p:spPr>
          <a:xfrm>
            <a:off x="457200" y="122875"/>
            <a:ext cx="7571184" cy="369332"/>
          </a:xfrm>
          <a:prstGeom prst="rect">
            <a:avLst/>
          </a:prstGeom>
        </p:spPr>
        <p:txBody>
          <a:bodyPr wrap="square">
            <a:spAutoFit/>
          </a:bodyPr>
          <a:lstStyle/>
          <a:p>
            <a:pPr lvl="0" eaLnBrk="0" fontAlgn="base" hangingPunct="0">
              <a:spcBef>
                <a:spcPct val="0"/>
              </a:spcBef>
              <a:spcAft>
                <a:spcPct val="0"/>
              </a:spcAft>
            </a:pPr>
            <a:r>
              <a:rPr lang="en-US" b="1" dirty="0">
                <a:solidFill>
                  <a:srgbClr val="000000"/>
                </a:solidFill>
                <a:latin typeface="Arial" panose="020B0604020202020204" pitchFamily="34" charset="0"/>
                <a:ea typeface="ＭＳ Ｐゴシック" pitchFamily="1" charset="-128"/>
                <a:cs typeface="Arial" panose="020B0604020202020204" pitchFamily="34" charset="0"/>
              </a:rPr>
              <a:t>5. OUTSTANDING CREDITORS AND 3</a:t>
            </a:r>
            <a:r>
              <a:rPr lang="en-US" b="1" baseline="30000" dirty="0">
                <a:solidFill>
                  <a:srgbClr val="000000"/>
                </a:solidFill>
                <a:latin typeface="Arial" panose="020B0604020202020204" pitchFamily="34" charset="0"/>
                <a:ea typeface="ＭＳ Ｐゴシック" pitchFamily="1" charset="-128"/>
                <a:cs typeface="Arial" panose="020B0604020202020204" pitchFamily="34" charset="0"/>
              </a:rPr>
              <a:t>RD</a:t>
            </a:r>
            <a:r>
              <a:rPr lang="en-US" b="1" dirty="0">
                <a:solidFill>
                  <a:srgbClr val="000000"/>
                </a:solidFill>
                <a:latin typeface="Arial" panose="020B0604020202020204" pitchFamily="34" charset="0"/>
                <a:ea typeface="ＭＳ Ｐゴシック" pitchFamily="1" charset="-128"/>
                <a:cs typeface="Arial" panose="020B0604020202020204" pitchFamily="34" charset="0"/>
              </a:rPr>
              <a:t> PARTY PAYMENTS</a:t>
            </a:r>
          </a:p>
        </p:txBody>
      </p:sp>
      <p:graphicFrame>
        <p:nvGraphicFramePr>
          <p:cNvPr id="6" name="Table 5">
            <a:extLst>
              <a:ext uri="{FF2B5EF4-FFF2-40B4-BE49-F238E27FC236}">
                <a16:creationId xmlns:a16="http://schemas.microsoft.com/office/drawing/2014/main" id="{3A3A6DCE-07F8-4C84-93C9-92C38983B638}"/>
              </a:ext>
            </a:extLst>
          </p:cNvPr>
          <p:cNvGraphicFramePr>
            <a:graphicFrameLocks noGrp="1"/>
          </p:cNvGraphicFramePr>
          <p:nvPr>
            <p:extLst>
              <p:ext uri="{D42A27DB-BD31-4B8C-83A1-F6EECF244321}">
                <p14:modId xmlns:p14="http://schemas.microsoft.com/office/powerpoint/2010/main" val="2697800489"/>
              </p:ext>
            </p:extLst>
          </p:nvPr>
        </p:nvGraphicFramePr>
        <p:xfrm>
          <a:off x="304800" y="1676400"/>
          <a:ext cx="8229599" cy="2971800"/>
        </p:xfrm>
        <a:graphic>
          <a:graphicData uri="http://schemas.openxmlformats.org/drawingml/2006/table">
            <a:tbl>
              <a:tblPr firstRow="1" firstCol="1" bandRow="1"/>
              <a:tblGrid>
                <a:gridCol w="2827639">
                  <a:extLst>
                    <a:ext uri="{9D8B030D-6E8A-4147-A177-3AD203B41FA5}">
                      <a16:colId xmlns:a16="http://schemas.microsoft.com/office/drawing/2014/main" val="1717687386"/>
                    </a:ext>
                  </a:extLst>
                </a:gridCol>
                <a:gridCol w="1371136">
                  <a:extLst>
                    <a:ext uri="{9D8B030D-6E8A-4147-A177-3AD203B41FA5}">
                      <a16:colId xmlns:a16="http://schemas.microsoft.com/office/drawing/2014/main" val="2509468480"/>
                    </a:ext>
                  </a:extLst>
                </a:gridCol>
                <a:gridCol w="4030824">
                  <a:extLst>
                    <a:ext uri="{9D8B030D-6E8A-4147-A177-3AD203B41FA5}">
                      <a16:colId xmlns:a16="http://schemas.microsoft.com/office/drawing/2014/main" val="2245280087"/>
                    </a:ext>
                  </a:extLst>
                </a:gridCol>
              </a:tblGrid>
              <a:tr h="275210">
                <a:tc>
                  <a:txBody>
                    <a:bodyPr/>
                    <a:lstStyle/>
                    <a:p>
                      <a:pPr algn="just">
                        <a:lnSpc>
                          <a:spcPct val="107000"/>
                        </a:lnSpc>
                        <a:spcAft>
                          <a:spcPts val="800"/>
                        </a:spcAft>
                      </a:pPr>
                      <a:r>
                        <a:rPr lang="en-US" sz="135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TOP FIVE CREDITORS</a:t>
                      </a:r>
                      <a:endParaRPr lang="en-ZA" sz="13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7000"/>
                        </a:lnSpc>
                        <a:spcAft>
                          <a:spcPts val="800"/>
                        </a:spcAft>
                      </a:pPr>
                      <a:r>
                        <a:rPr lang="en-US" sz="135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TOTAL</a:t>
                      </a:r>
                      <a:endParaRPr lang="en-ZA" sz="13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spcAft>
                          <a:spcPts val="800"/>
                        </a:spcAft>
                      </a:pPr>
                      <a:r>
                        <a:rPr lang="en-US" sz="135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COMMENT</a:t>
                      </a:r>
                      <a:endParaRPr lang="en-ZA" sz="13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4292280252"/>
                  </a:ext>
                </a:extLst>
              </a:tr>
              <a:tr h="2696590">
                <a:tc>
                  <a:txBody>
                    <a:bodyPr/>
                    <a:lstStyle/>
                    <a:p>
                      <a:pPr>
                        <a:lnSpc>
                          <a:spcPct val="107000"/>
                        </a:lnSpc>
                        <a:spcAft>
                          <a:spcPts val="800"/>
                        </a:spcAft>
                      </a:pPr>
                      <a:r>
                        <a:rPr lang="en-US" sz="16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MAXIMUM PROFIT RECOVERY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6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R965,705.37</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6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6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6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This if the VAT Refund Collection services rendered. A summons has been issued to recover the outstanding debt. The municipality is negotiating a Payment Arrangement with the service provider, as it has a standing Service Level Agreement (SLA) with it.</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0917231"/>
                  </a:ext>
                </a:extLst>
              </a:tr>
            </a:tbl>
          </a:graphicData>
        </a:graphic>
      </p:graphicFrame>
    </p:spTree>
    <p:extLst>
      <p:ext uri="{BB962C8B-B14F-4D97-AF65-F5344CB8AC3E}">
        <p14:creationId xmlns:p14="http://schemas.microsoft.com/office/powerpoint/2010/main" val="20360181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3429000"/>
            <a:ext cx="8496944" cy="1626840"/>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en-GB" sz="2400" b="1" dirty="0">
                <a:solidFill>
                  <a:schemeClr val="tx1"/>
                </a:solidFill>
              </a:rPr>
              <a:t>6. </a:t>
            </a:r>
            <a:r>
              <a:rPr lang="en-ZA" sz="2400" b="1" dirty="0">
                <a:solidFill>
                  <a:schemeClr val="tx1"/>
                </a:solidFill>
                <a:effectLst>
                  <a:outerShdw blurRad="38100" dist="38100" dir="2700000" algn="tl">
                    <a:srgbClr val="000000">
                      <a:alpha val="43137"/>
                    </a:srgbClr>
                  </a:outerShdw>
                </a:effectLst>
                <a:cs typeface="Arial" panose="020B0604020202020204" pitchFamily="34" charset="0"/>
              </a:rPr>
              <a:t>UNAUTHORISED, IRREGULAR, FRUITLESS &amp; WASTEFUL EXPENDITURE</a:t>
            </a:r>
            <a:r>
              <a:rPr lang="en-ZA" sz="2400" dirty="0">
                <a:solidFill>
                  <a:schemeClr val="tx1"/>
                </a:solidFill>
                <a:effectLst>
                  <a:outerShdw blurRad="38100" dist="38100" dir="2700000" algn="tl">
                    <a:srgbClr val="000000">
                      <a:alpha val="43137"/>
                    </a:srgbClr>
                  </a:outerShdw>
                </a:effectLst>
                <a:cs typeface="Arial" panose="020B0604020202020204" pitchFamily="34" charset="0"/>
              </a:rPr>
              <a:t> (UIF&amp;W)</a:t>
            </a:r>
            <a:br>
              <a:rPr lang="en-ZA" sz="2400" dirty="0">
                <a:solidFill>
                  <a:schemeClr val="tx1"/>
                </a:solidFill>
                <a:effectLst>
                  <a:outerShdw blurRad="38100" dist="38100" dir="2700000" algn="tl">
                    <a:srgbClr val="000000">
                      <a:alpha val="43137"/>
                    </a:srgbClr>
                  </a:outerShdw>
                </a:effectLst>
                <a:cs typeface="Arial" panose="020B0604020202020204" pitchFamily="34" charset="0"/>
              </a:rPr>
            </a:br>
            <a:endParaRPr lang="en-ZA" sz="2400" b="1"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020174-8E20-48A5-8C62-7A10150EE990}"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pic>
        <p:nvPicPr>
          <p:cNvPr id="5" name="Picture 4">
            <a:extLst>
              <a:ext uri="{FF2B5EF4-FFF2-40B4-BE49-F238E27FC236}">
                <a16:creationId xmlns:a16="http://schemas.microsoft.com/office/drawing/2014/main" id="{E4151F41-1FAA-439D-BAFA-C3FA4F9974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9000" y="533400"/>
            <a:ext cx="2057400" cy="2667000"/>
          </a:xfrm>
          <a:prstGeom prst="rect">
            <a:avLst/>
          </a:prstGeom>
        </p:spPr>
      </p:pic>
    </p:spTree>
    <p:extLst>
      <p:ext uri="{BB962C8B-B14F-4D97-AF65-F5344CB8AC3E}">
        <p14:creationId xmlns:p14="http://schemas.microsoft.com/office/powerpoint/2010/main" val="19347954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914400"/>
            <a:ext cx="8229600" cy="4687904"/>
          </a:xfrm>
        </p:spPr>
        <p:txBody>
          <a:bodyPr>
            <a:noAutofit/>
          </a:bodyPr>
          <a:lstStyle/>
          <a:p>
            <a:pPr marL="0" indent="0">
              <a:lnSpc>
                <a:spcPct val="107000"/>
              </a:lnSpc>
              <a:spcAft>
                <a:spcPts val="800"/>
              </a:spcAft>
              <a:buNone/>
            </a:pPr>
            <a:r>
              <a:rPr lang="en-US" sz="1800" b="1" dirty="0">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The following are key drivers to UIF&amp;W Expenditure:</a:t>
            </a:r>
            <a:endParaRPr lang="en-ZA" sz="1800" b="1" dirty="0">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p>
            <a:pPr lvl="0">
              <a:lnSpc>
                <a:spcPct val="107000"/>
              </a:lnSpc>
              <a:spcAft>
                <a:spcPts val="800"/>
              </a:spcAft>
              <a:buFont typeface="Wingdings" panose="05000000000000000000" pitchFamily="2" charset="2"/>
              <a:buChar char="q"/>
              <a:tabLst>
                <a:tab pos="457200" algn="l"/>
              </a:tabLst>
            </a:pPr>
            <a:r>
              <a:rPr lang="en-ZA" sz="1800" dirty="0">
                <a:effectLst/>
                <a:latin typeface="Arial" panose="020B0604020202020204" pitchFamily="34" charset="0"/>
                <a:ea typeface="Calibri" panose="020F0502020204030204" pitchFamily="34" charset="0"/>
                <a:cs typeface="Arial" panose="020B0604020202020204" pitchFamily="34" charset="0"/>
              </a:rPr>
              <a:t>Adherence to the adopted timelines affecting timeous reporting.</a:t>
            </a:r>
          </a:p>
          <a:p>
            <a:pPr lvl="0">
              <a:lnSpc>
                <a:spcPct val="107000"/>
              </a:lnSpc>
              <a:spcAft>
                <a:spcPts val="800"/>
              </a:spcAft>
              <a:buFont typeface="Wingdings" panose="05000000000000000000" pitchFamily="2" charset="2"/>
              <a:buChar char="q"/>
              <a:tabLst>
                <a:tab pos="457200" algn="l"/>
              </a:tabLst>
            </a:pPr>
            <a:r>
              <a:rPr lang="en-ZA" sz="1800" dirty="0">
                <a:effectLst/>
                <a:latin typeface="Arial" panose="020B0604020202020204" pitchFamily="34" charset="0"/>
                <a:ea typeface="Calibri" panose="020F0502020204030204" pitchFamily="34" charset="0"/>
                <a:cs typeface="Arial" panose="020B0604020202020204" pitchFamily="34" charset="0"/>
              </a:rPr>
              <a:t>Sufficient understanding of the planning process resulting into deviations and non-alignment of plans. </a:t>
            </a:r>
          </a:p>
          <a:p>
            <a:pPr lvl="0">
              <a:lnSpc>
                <a:spcPct val="107000"/>
              </a:lnSpc>
              <a:spcAft>
                <a:spcPts val="800"/>
              </a:spcAft>
              <a:buFont typeface="Wingdings" panose="05000000000000000000" pitchFamily="2" charset="2"/>
              <a:buChar char="q"/>
              <a:tabLst>
                <a:tab pos="457200" algn="l"/>
              </a:tabLst>
            </a:pPr>
            <a:r>
              <a:rPr lang="en-ZA" sz="1800" dirty="0">
                <a:effectLst/>
                <a:latin typeface="Arial" panose="020B0604020202020204" pitchFamily="34" charset="0"/>
                <a:ea typeface="Calibri" panose="020F0502020204030204" pitchFamily="34" charset="0"/>
                <a:cs typeface="Arial" panose="020B0604020202020204" pitchFamily="34" charset="0"/>
              </a:rPr>
              <a:t>Staffing requirements for compliance purposes and segregation of duties.</a:t>
            </a:r>
          </a:p>
          <a:p>
            <a:pPr lvl="0">
              <a:lnSpc>
                <a:spcPct val="107000"/>
              </a:lnSpc>
              <a:spcAft>
                <a:spcPts val="800"/>
              </a:spcAft>
              <a:buFont typeface="Wingdings" panose="05000000000000000000" pitchFamily="2" charset="2"/>
              <a:buChar char="q"/>
              <a:tabLst>
                <a:tab pos="457200" algn="l"/>
              </a:tabLst>
            </a:pPr>
            <a:r>
              <a:rPr lang="en-ZA" sz="1800" dirty="0">
                <a:effectLst/>
                <a:latin typeface="Arial" panose="020B0604020202020204" pitchFamily="34" charset="0"/>
                <a:ea typeface="Calibri" panose="020F0502020204030204" pitchFamily="34" charset="0"/>
                <a:cs typeface="Arial" panose="020B0604020202020204" pitchFamily="34" charset="0"/>
              </a:rPr>
              <a:t>Cash flow challenges affecting planning.</a:t>
            </a:r>
          </a:p>
          <a:p>
            <a:pPr lvl="0">
              <a:lnSpc>
                <a:spcPct val="107000"/>
              </a:lnSpc>
              <a:spcAft>
                <a:spcPts val="800"/>
              </a:spcAft>
              <a:buFont typeface="Wingdings" panose="05000000000000000000" pitchFamily="2" charset="2"/>
              <a:buChar char="q"/>
              <a:tabLst>
                <a:tab pos="457200" algn="l"/>
              </a:tabLst>
            </a:pPr>
            <a:r>
              <a:rPr lang="en-ZA" sz="1800" dirty="0">
                <a:effectLst/>
                <a:latin typeface="Arial" panose="020B0604020202020204" pitchFamily="34" charset="0"/>
                <a:ea typeface="Calibri" panose="020F0502020204030204" pitchFamily="34" charset="0"/>
                <a:cs typeface="Arial" panose="020B0604020202020204" pitchFamily="34" charset="0"/>
              </a:rPr>
              <a:t>Limited revenue sources or the capacity of the municipality to explore other possible sources of revenue</a:t>
            </a:r>
          </a:p>
          <a:p>
            <a:pPr lvl="0">
              <a:lnSpc>
                <a:spcPct val="107000"/>
              </a:lnSpc>
              <a:spcAft>
                <a:spcPts val="800"/>
              </a:spcAft>
              <a:buFont typeface="Wingdings" panose="05000000000000000000" pitchFamily="2" charset="2"/>
              <a:buChar char="q"/>
              <a:tabLst>
                <a:tab pos="457200" algn="l"/>
              </a:tabLst>
            </a:pPr>
            <a:r>
              <a:rPr lang="en-ZA" sz="1800" dirty="0">
                <a:effectLst/>
                <a:latin typeface="Arial" panose="020B0604020202020204" pitchFamily="34" charset="0"/>
                <a:ea typeface="Calibri" panose="020F0502020204030204" pitchFamily="34" charset="0"/>
                <a:cs typeface="Arial" panose="020B0604020202020204" pitchFamily="34" charset="0"/>
              </a:rPr>
              <a:t>The declining economy of the area resulting into job losses and decline in the payment of services</a:t>
            </a:r>
          </a:p>
          <a:p>
            <a:pPr lvl="0">
              <a:lnSpc>
                <a:spcPct val="107000"/>
              </a:lnSpc>
              <a:spcAft>
                <a:spcPts val="800"/>
              </a:spcAft>
              <a:buFont typeface="Wingdings" panose="05000000000000000000" pitchFamily="2" charset="2"/>
              <a:buChar char="q"/>
              <a:tabLst>
                <a:tab pos="457200" algn="l"/>
              </a:tabLst>
            </a:pPr>
            <a:r>
              <a:rPr lang="en-ZA" sz="1800" dirty="0">
                <a:effectLst/>
                <a:latin typeface="Arial" panose="020B0604020202020204" pitchFamily="34" charset="0"/>
                <a:ea typeface="Calibri" panose="020F0502020204030204" pitchFamily="34" charset="0"/>
                <a:cs typeface="Arial" panose="020B0604020202020204" pitchFamily="34" charset="0"/>
              </a:rPr>
              <a:t>Accessibility of the area to encourage economic growth.</a:t>
            </a:r>
          </a:p>
          <a:p>
            <a:pPr marL="0" indent="0">
              <a:buNone/>
            </a:pPr>
            <a:endParaRPr lang="en-ZA" sz="1800" dirty="0">
              <a:latin typeface="Arial" panose="020B0604020202020204" pitchFamily="34" charset="0"/>
              <a:cs typeface="Arial" panose="020B0604020202020204" pitchFamily="34" charset="0"/>
            </a:endParaRPr>
          </a:p>
          <a:p>
            <a:pPr marL="285750" lvl="0" indent="-285750" algn="just" eaLnBrk="0" fontAlgn="base" hangingPunct="0">
              <a:spcBef>
                <a:spcPts val="600"/>
              </a:spcBef>
              <a:spcAft>
                <a:spcPts val="600"/>
              </a:spcAft>
              <a:buSzPct val="100000"/>
              <a:buFont typeface="Courier New" panose="02070309020205020404" pitchFamily="49" charset="0"/>
              <a:buChar char="o"/>
            </a:pPr>
            <a:endParaRPr lang="en-ZA" sz="1800" dirty="0">
              <a:solidFill>
                <a:srgbClr val="000000"/>
              </a:solidFill>
              <a:latin typeface="Arial" panose="020B060402020202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1D74632-5AF5-49E1-8345-0D25A626A076}" type="slidenum">
              <a:rPr lang="en-ZA">
                <a:solidFill>
                  <a:prstClr val="black">
                    <a:tint val="75000"/>
                  </a:prstClr>
                </a:solidFill>
                <a:latin typeface="Arial" panose="020B0604020202020204" pitchFamily="34" charset="0"/>
                <a:cs typeface="Arial" panose="020B0604020202020204" pitchFamily="34" charset="0"/>
              </a:rPr>
              <a:pPr/>
              <a:t>32</a:t>
            </a:fld>
            <a:endParaRPr lang="en-ZA" dirty="0">
              <a:solidFill>
                <a:prstClr val="black">
                  <a:tint val="75000"/>
                </a:prstClr>
              </a:solidFill>
              <a:latin typeface="Arial" panose="020B0604020202020204" pitchFamily="34" charset="0"/>
              <a:cs typeface="Arial" panose="020B0604020202020204" pitchFamily="34" charset="0"/>
            </a:endParaRPr>
          </a:p>
        </p:txBody>
      </p:sp>
      <p:sp>
        <p:nvSpPr>
          <p:cNvPr id="5" name="Rectangle 4"/>
          <p:cNvSpPr/>
          <p:nvPr/>
        </p:nvSpPr>
        <p:spPr>
          <a:xfrm>
            <a:off x="457200" y="122875"/>
            <a:ext cx="7571184" cy="523220"/>
          </a:xfrm>
          <a:prstGeom prst="rect">
            <a:avLst/>
          </a:prstGeom>
        </p:spPr>
        <p:txBody>
          <a:bodyPr wrap="square">
            <a:spAutoFit/>
          </a:bodyPr>
          <a:lstStyle/>
          <a:p>
            <a:pPr lvl="0" eaLnBrk="0" fontAlgn="base" hangingPunct="0">
              <a:spcBef>
                <a:spcPct val="0"/>
              </a:spcBef>
              <a:spcAft>
                <a:spcPct val="0"/>
              </a:spcAft>
            </a:pPr>
            <a:r>
              <a:rPr lang="en-ZA" sz="2800" b="1" dirty="0">
                <a:solidFill>
                  <a:srgbClr val="000000"/>
                </a:solidFill>
                <a:latin typeface="Arial" panose="020B0604020202020204" pitchFamily="34" charset="0"/>
                <a:ea typeface="ＭＳ Ｐゴシック" pitchFamily="1" charset="-128"/>
                <a:cs typeface="Arial" panose="020B0604020202020204" pitchFamily="34" charset="0"/>
              </a:rPr>
              <a:t>6. OVERVIEW – UIF&amp;W EXPENDITURE </a:t>
            </a:r>
            <a:endParaRPr lang="en-US" sz="2000" b="1" dirty="0">
              <a:solidFill>
                <a:srgbClr val="000000"/>
              </a:solidFill>
              <a:latin typeface="Arial" panose="020B0604020202020204" pitchFamily="34" charset="0"/>
              <a:ea typeface="ＭＳ Ｐゴシック" pitchFamily="1" charset="-128"/>
              <a:cs typeface="Arial" panose="020B0604020202020204" pitchFamily="34" charset="0"/>
            </a:endParaRPr>
          </a:p>
        </p:txBody>
      </p:sp>
    </p:spTree>
    <p:extLst>
      <p:ext uri="{BB962C8B-B14F-4D97-AF65-F5344CB8AC3E}">
        <p14:creationId xmlns:p14="http://schemas.microsoft.com/office/powerpoint/2010/main" val="16108341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52736"/>
            <a:ext cx="8229600" cy="5073427"/>
          </a:xfrm>
        </p:spPr>
        <p:txBody>
          <a:bodyPr>
            <a:normAutofit/>
          </a:bodyPr>
          <a:lstStyle/>
          <a:p>
            <a:pPr algn="just" eaLnBrk="0" fontAlgn="base" hangingPunct="0">
              <a:spcBef>
                <a:spcPts val="600"/>
              </a:spcBef>
              <a:spcAft>
                <a:spcPts val="600"/>
              </a:spcAft>
              <a:buSzPct val="100000"/>
            </a:pPr>
            <a:r>
              <a:rPr lang="en-ZA" sz="1800" dirty="0">
                <a:latin typeface="Arial" panose="020B0604020202020204" pitchFamily="34" charset="0"/>
                <a:cs typeface="Arial" panose="020B0604020202020204" pitchFamily="34" charset="0"/>
              </a:rPr>
              <a:t>The municipality has been receiving disclaimers over the past ten years.</a:t>
            </a:r>
          </a:p>
          <a:p>
            <a:pPr algn="just" eaLnBrk="0" fontAlgn="base" hangingPunct="0">
              <a:spcBef>
                <a:spcPts val="600"/>
              </a:spcBef>
              <a:spcAft>
                <a:spcPts val="600"/>
              </a:spcAft>
              <a:buSzPct val="100000"/>
            </a:pPr>
            <a:r>
              <a:rPr lang="en-ZA" sz="1800" dirty="0">
                <a:latin typeface="Arial" panose="020B0604020202020204" pitchFamily="34" charset="0"/>
                <a:cs typeface="Arial" panose="020B0604020202020204" pitchFamily="34" charset="0"/>
              </a:rPr>
              <a:t>The table below summarises the audit outcome of the past five years:</a:t>
            </a:r>
          </a:p>
          <a:p>
            <a:pPr marL="0" indent="0" algn="just" eaLnBrk="0" fontAlgn="base" hangingPunct="0">
              <a:spcBef>
                <a:spcPts val="600"/>
              </a:spcBef>
              <a:spcAft>
                <a:spcPts val="600"/>
              </a:spcAft>
              <a:buSzPct val="100000"/>
              <a:buNone/>
            </a:pPr>
            <a:r>
              <a:rPr lang="en-ZA" sz="2400" dirty="0">
                <a:latin typeface="Arial" panose="020B0604020202020204" pitchFamily="34" charset="0"/>
                <a:cs typeface="Arial" panose="020B0604020202020204" pitchFamily="34" charset="0"/>
              </a:rPr>
              <a:t> </a:t>
            </a:r>
            <a:endParaRPr lang="en-ZA" sz="2400" dirty="0">
              <a:solidFill>
                <a:srgbClr val="000000"/>
              </a:solidFill>
              <a:latin typeface="Arial" panose="020B060402020202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1D74632-5AF5-49E1-8345-0D25A626A076}" type="slidenum">
              <a:rPr lang="en-ZA">
                <a:solidFill>
                  <a:prstClr val="black">
                    <a:tint val="75000"/>
                  </a:prstClr>
                </a:solidFill>
                <a:latin typeface="Calibri"/>
              </a:rPr>
              <a:pPr/>
              <a:t>33</a:t>
            </a:fld>
            <a:endParaRPr lang="en-ZA" dirty="0">
              <a:solidFill>
                <a:prstClr val="black">
                  <a:tint val="75000"/>
                </a:prstClr>
              </a:solidFill>
              <a:latin typeface="Calibri"/>
            </a:endParaRPr>
          </a:p>
        </p:txBody>
      </p:sp>
      <p:sp>
        <p:nvSpPr>
          <p:cNvPr id="5" name="Rectangle 4"/>
          <p:cNvSpPr/>
          <p:nvPr/>
        </p:nvSpPr>
        <p:spPr>
          <a:xfrm>
            <a:off x="457200" y="122875"/>
            <a:ext cx="7571184" cy="523220"/>
          </a:xfrm>
          <a:prstGeom prst="rect">
            <a:avLst/>
          </a:prstGeom>
        </p:spPr>
        <p:txBody>
          <a:bodyPr wrap="square">
            <a:spAutoFit/>
          </a:bodyPr>
          <a:lstStyle/>
          <a:p>
            <a:pPr lvl="0" eaLnBrk="0" fontAlgn="base" hangingPunct="0">
              <a:spcBef>
                <a:spcPct val="0"/>
              </a:spcBef>
              <a:spcAft>
                <a:spcPct val="0"/>
              </a:spcAft>
            </a:pPr>
            <a:r>
              <a:rPr lang="en-ZA" sz="2800" b="1" dirty="0">
                <a:solidFill>
                  <a:srgbClr val="000000"/>
                </a:solidFill>
                <a:latin typeface="Arial" charset="0"/>
                <a:ea typeface="ＭＳ Ｐゴシック" pitchFamily="1" charset="-128"/>
              </a:rPr>
              <a:t>6. OVERVIEW – UIF&amp;W EXPENDITURE</a:t>
            </a:r>
            <a:endParaRPr lang="en-US" sz="2000" b="1" dirty="0">
              <a:solidFill>
                <a:srgbClr val="000000"/>
              </a:solidFill>
              <a:latin typeface="Arial" charset="0"/>
              <a:ea typeface="ＭＳ Ｐゴシック" pitchFamily="1" charset="-128"/>
            </a:endParaRPr>
          </a:p>
        </p:txBody>
      </p:sp>
      <p:graphicFrame>
        <p:nvGraphicFramePr>
          <p:cNvPr id="7" name="Table 6">
            <a:extLst>
              <a:ext uri="{FF2B5EF4-FFF2-40B4-BE49-F238E27FC236}">
                <a16:creationId xmlns:a16="http://schemas.microsoft.com/office/drawing/2014/main" id="{7A8C8F1B-2FBA-4654-8EF8-D96C1B2EEE1D}"/>
              </a:ext>
            </a:extLst>
          </p:cNvPr>
          <p:cNvGraphicFramePr>
            <a:graphicFrameLocks noGrp="1"/>
          </p:cNvGraphicFramePr>
          <p:nvPr>
            <p:extLst>
              <p:ext uri="{D42A27DB-BD31-4B8C-83A1-F6EECF244321}">
                <p14:modId xmlns:p14="http://schemas.microsoft.com/office/powerpoint/2010/main" val="714105314"/>
              </p:ext>
            </p:extLst>
          </p:nvPr>
        </p:nvGraphicFramePr>
        <p:xfrm>
          <a:off x="457200" y="2057401"/>
          <a:ext cx="8382002" cy="1596008"/>
        </p:xfrm>
        <a:graphic>
          <a:graphicData uri="http://schemas.openxmlformats.org/drawingml/2006/table">
            <a:tbl>
              <a:tblPr>
                <a:tableStyleId>{0505E3EF-67EA-436B-97B2-0124C06EBD24}</a:tableStyleId>
              </a:tblPr>
              <a:tblGrid>
                <a:gridCol w="1853712">
                  <a:extLst>
                    <a:ext uri="{9D8B030D-6E8A-4147-A177-3AD203B41FA5}">
                      <a16:colId xmlns:a16="http://schemas.microsoft.com/office/drawing/2014/main" val="2811442187"/>
                    </a:ext>
                  </a:extLst>
                </a:gridCol>
                <a:gridCol w="1309308">
                  <a:extLst>
                    <a:ext uri="{9D8B030D-6E8A-4147-A177-3AD203B41FA5}">
                      <a16:colId xmlns:a16="http://schemas.microsoft.com/office/drawing/2014/main" val="759284957"/>
                    </a:ext>
                  </a:extLst>
                </a:gridCol>
                <a:gridCol w="1136689">
                  <a:extLst>
                    <a:ext uri="{9D8B030D-6E8A-4147-A177-3AD203B41FA5}">
                      <a16:colId xmlns:a16="http://schemas.microsoft.com/office/drawing/2014/main" val="573911326"/>
                    </a:ext>
                  </a:extLst>
                </a:gridCol>
                <a:gridCol w="1292121">
                  <a:extLst>
                    <a:ext uri="{9D8B030D-6E8A-4147-A177-3AD203B41FA5}">
                      <a16:colId xmlns:a16="http://schemas.microsoft.com/office/drawing/2014/main" val="329629791"/>
                    </a:ext>
                  </a:extLst>
                </a:gridCol>
                <a:gridCol w="1504236">
                  <a:extLst>
                    <a:ext uri="{9D8B030D-6E8A-4147-A177-3AD203B41FA5}">
                      <a16:colId xmlns:a16="http://schemas.microsoft.com/office/drawing/2014/main" val="837914185"/>
                    </a:ext>
                  </a:extLst>
                </a:gridCol>
                <a:gridCol w="1285936">
                  <a:extLst>
                    <a:ext uri="{9D8B030D-6E8A-4147-A177-3AD203B41FA5}">
                      <a16:colId xmlns:a16="http://schemas.microsoft.com/office/drawing/2014/main" val="1603980094"/>
                    </a:ext>
                  </a:extLst>
                </a:gridCol>
              </a:tblGrid>
              <a:tr h="441544">
                <a:tc>
                  <a:txBody>
                    <a:bodyPr/>
                    <a:lstStyle/>
                    <a:p>
                      <a:pPr marL="0" algn="just">
                        <a:lnSpc>
                          <a:spcPct val="100000"/>
                        </a:lnSpc>
                        <a:spcAft>
                          <a:spcPts val="0"/>
                        </a:spcAft>
                      </a:pPr>
                      <a:r>
                        <a:rPr lang="en-US" sz="1400" b="1" dirty="0">
                          <a:effectLst>
                            <a:outerShdw blurRad="38100" dist="38100" dir="2700000" algn="tl">
                              <a:srgbClr val="000000">
                                <a:alpha val="43137"/>
                              </a:srgbClr>
                            </a:outerShdw>
                          </a:effectLst>
                        </a:rPr>
                        <a:t>DETAILS</a:t>
                      </a:r>
                      <a:endParaRPr lang="en-ZA" sz="14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6350" marB="0" anchor="ctr"/>
                </a:tc>
                <a:tc gridSpan="5">
                  <a:txBody>
                    <a:bodyPr/>
                    <a:lstStyle/>
                    <a:p>
                      <a:pPr marL="0" algn="just">
                        <a:lnSpc>
                          <a:spcPct val="100000"/>
                        </a:lnSpc>
                        <a:spcAft>
                          <a:spcPts val="0"/>
                        </a:spcAft>
                      </a:pPr>
                      <a:r>
                        <a:rPr lang="en-US" sz="1400" b="1" dirty="0">
                          <a:effectLst>
                            <a:outerShdw blurRad="38100" dist="38100" dir="2700000" algn="tl">
                              <a:srgbClr val="000000">
                                <a:alpha val="43137"/>
                              </a:srgbClr>
                            </a:outerShdw>
                          </a:effectLst>
                        </a:rPr>
                        <a:t> </a:t>
                      </a:r>
                      <a:endParaRPr lang="en-ZA" sz="1400" b="1" dirty="0">
                        <a:effectLst>
                          <a:outerShdw blurRad="38100" dist="38100" dir="2700000" algn="tl">
                            <a:srgbClr val="000000">
                              <a:alpha val="43137"/>
                            </a:srgbClr>
                          </a:outerShdw>
                        </a:effectLst>
                      </a:endParaRPr>
                    </a:p>
                    <a:p>
                      <a:pPr marL="0" algn="ctr">
                        <a:lnSpc>
                          <a:spcPct val="100000"/>
                        </a:lnSpc>
                        <a:spcAft>
                          <a:spcPts val="0"/>
                        </a:spcAft>
                      </a:pPr>
                      <a:r>
                        <a:rPr lang="en-US" sz="1400" b="1" dirty="0">
                          <a:effectLst>
                            <a:outerShdw blurRad="38100" dist="38100" dir="2700000" algn="tl">
                              <a:srgbClr val="000000">
                                <a:alpha val="43137"/>
                              </a:srgbClr>
                            </a:outerShdw>
                          </a:effectLst>
                        </a:rPr>
                        <a:t>FINANCIAL YEARS</a:t>
                      </a:r>
                      <a:endParaRPr lang="en-ZA" sz="1400" b="1" dirty="0">
                        <a:effectLst>
                          <a:outerShdw blurRad="38100" dist="38100" dir="2700000" algn="tl">
                            <a:srgbClr val="000000">
                              <a:alpha val="43137"/>
                            </a:srgbClr>
                          </a:outerShdw>
                        </a:effectLst>
                      </a:endParaRPr>
                    </a:p>
                    <a:p>
                      <a:pPr marL="0" algn="just">
                        <a:lnSpc>
                          <a:spcPct val="100000"/>
                        </a:lnSpc>
                        <a:spcAft>
                          <a:spcPts val="0"/>
                        </a:spcAft>
                      </a:pPr>
                      <a:r>
                        <a:rPr lang="en-US" sz="1400" b="1" dirty="0">
                          <a:effectLst>
                            <a:outerShdw blurRad="38100" dist="38100" dir="2700000" algn="tl">
                              <a:srgbClr val="000000">
                                <a:alpha val="43137"/>
                              </a:srgbClr>
                            </a:outerShdw>
                          </a:effectLst>
                        </a:rPr>
                        <a:t> </a:t>
                      </a:r>
                      <a:endParaRPr lang="en-ZA" sz="14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6350" marB="0" anchor="ct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pPr marL="228600" algn="ctr">
                        <a:lnSpc>
                          <a:spcPct val="107000"/>
                        </a:lnSpc>
                        <a:spcAft>
                          <a:spcPts val="800"/>
                        </a:spcAft>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634480313"/>
                  </a:ext>
                </a:extLst>
              </a:tr>
              <a:tr h="309498">
                <a:tc>
                  <a:txBody>
                    <a:bodyPr/>
                    <a:lstStyle/>
                    <a:p>
                      <a:pPr marL="0" algn="just">
                        <a:lnSpc>
                          <a:spcPct val="100000"/>
                        </a:lnSpc>
                        <a:spcAft>
                          <a:spcPts val="0"/>
                        </a:spcAft>
                      </a:pPr>
                      <a:r>
                        <a:rPr lang="en-US" sz="1400" b="1" dirty="0">
                          <a:effectLst>
                            <a:outerShdw blurRad="38100" dist="38100" dir="2700000" algn="tl">
                              <a:srgbClr val="000000">
                                <a:alpha val="43137"/>
                              </a:srgbClr>
                            </a:outerShdw>
                          </a:effectLst>
                        </a:rPr>
                        <a:t>FINANCIAL YEAR</a:t>
                      </a:r>
                      <a:endParaRPr lang="en-ZA" sz="14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6350" marB="0" anchor="ctr"/>
                </a:tc>
                <a:tc>
                  <a:txBody>
                    <a:bodyPr/>
                    <a:lstStyle/>
                    <a:p>
                      <a:pPr marL="0" algn="just">
                        <a:lnSpc>
                          <a:spcPct val="100000"/>
                        </a:lnSpc>
                        <a:spcAft>
                          <a:spcPts val="0"/>
                        </a:spcAft>
                      </a:pPr>
                      <a:r>
                        <a:rPr lang="en-US" sz="1400" b="1" dirty="0">
                          <a:effectLst>
                            <a:outerShdw blurRad="38100" dist="38100" dir="2700000" algn="tl">
                              <a:srgbClr val="000000">
                                <a:alpha val="43137"/>
                              </a:srgbClr>
                            </a:outerShdw>
                          </a:effectLst>
                        </a:rPr>
                        <a:t>2018/2019</a:t>
                      </a:r>
                      <a:endParaRPr lang="en-ZA" sz="14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6350" marB="0" anchor="ctr"/>
                </a:tc>
                <a:tc>
                  <a:txBody>
                    <a:bodyPr/>
                    <a:lstStyle/>
                    <a:p>
                      <a:pPr marL="0" algn="just">
                        <a:lnSpc>
                          <a:spcPct val="100000"/>
                        </a:lnSpc>
                        <a:spcAft>
                          <a:spcPts val="0"/>
                        </a:spcAft>
                      </a:pPr>
                      <a:r>
                        <a:rPr lang="en-US" sz="1400" b="1" dirty="0">
                          <a:effectLst>
                            <a:outerShdw blurRad="38100" dist="38100" dir="2700000" algn="tl">
                              <a:srgbClr val="000000">
                                <a:alpha val="43137"/>
                              </a:srgbClr>
                            </a:outerShdw>
                          </a:effectLst>
                        </a:rPr>
                        <a:t>2017/2018</a:t>
                      </a:r>
                      <a:endParaRPr lang="en-ZA" sz="14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6350" marB="0" anchor="ctr"/>
                </a:tc>
                <a:tc>
                  <a:txBody>
                    <a:bodyPr/>
                    <a:lstStyle/>
                    <a:p>
                      <a:pPr marL="0" algn="just">
                        <a:lnSpc>
                          <a:spcPct val="100000"/>
                        </a:lnSpc>
                        <a:spcAft>
                          <a:spcPts val="0"/>
                        </a:spcAft>
                      </a:pPr>
                      <a:r>
                        <a:rPr lang="en-US" sz="1400" b="1" dirty="0">
                          <a:effectLst>
                            <a:outerShdw blurRad="38100" dist="38100" dir="2700000" algn="tl">
                              <a:srgbClr val="000000">
                                <a:alpha val="43137"/>
                              </a:srgbClr>
                            </a:outerShdw>
                          </a:effectLst>
                        </a:rPr>
                        <a:t>2016/2017</a:t>
                      </a:r>
                      <a:endParaRPr lang="en-ZA" sz="14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6350" marB="0" anchor="ctr"/>
                </a:tc>
                <a:tc>
                  <a:txBody>
                    <a:bodyPr/>
                    <a:lstStyle/>
                    <a:p>
                      <a:pPr marL="0" algn="just">
                        <a:lnSpc>
                          <a:spcPct val="100000"/>
                        </a:lnSpc>
                        <a:spcAft>
                          <a:spcPts val="0"/>
                        </a:spcAft>
                      </a:pPr>
                      <a:r>
                        <a:rPr lang="en-US" sz="1400" b="1" dirty="0">
                          <a:effectLst>
                            <a:outerShdw blurRad="38100" dist="38100" dir="2700000" algn="tl">
                              <a:srgbClr val="000000">
                                <a:alpha val="43137"/>
                              </a:srgbClr>
                            </a:outerShdw>
                          </a:effectLst>
                        </a:rPr>
                        <a:t> 2015/2016</a:t>
                      </a:r>
                      <a:endParaRPr lang="en-ZA" sz="14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6350" marB="0" anchor="ctr"/>
                </a:tc>
                <a:tc>
                  <a:txBody>
                    <a:bodyPr/>
                    <a:lstStyle/>
                    <a:p>
                      <a:pPr marL="0" algn="just">
                        <a:lnSpc>
                          <a:spcPct val="100000"/>
                        </a:lnSpc>
                        <a:spcAft>
                          <a:spcPts val="0"/>
                        </a:spcAft>
                      </a:pPr>
                      <a:r>
                        <a:rPr lang="en-US" sz="1400" b="1" dirty="0">
                          <a:effectLst>
                            <a:outerShdw blurRad="38100" dist="38100" dir="2700000" algn="tl">
                              <a:srgbClr val="000000">
                                <a:alpha val="43137"/>
                              </a:srgbClr>
                            </a:outerShdw>
                          </a:effectLst>
                        </a:rPr>
                        <a:t>2014/2015</a:t>
                      </a:r>
                      <a:endParaRPr lang="en-ZA" sz="14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97920125"/>
                  </a:ext>
                </a:extLst>
              </a:tr>
              <a:tr h="491871">
                <a:tc>
                  <a:txBody>
                    <a:bodyPr/>
                    <a:lstStyle/>
                    <a:p>
                      <a:pPr marL="0" algn="just">
                        <a:lnSpc>
                          <a:spcPct val="100000"/>
                        </a:lnSpc>
                        <a:spcAft>
                          <a:spcPts val="0"/>
                        </a:spcAft>
                      </a:pPr>
                      <a:r>
                        <a:rPr lang="en-US" sz="1400" b="1" dirty="0">
                          <a:effectLst>
                            <a:outerShdw blurRad="38100" dist="38100" dir="2700000" algn="tl">
                              <a:srgbClr val="000000">
                                <a:alpha val="43137"/>
                              </a:srgbClr>
                            </a:outerShdw>
                          </a:effectLst>
                        </a:rPr>
                        <a:t>AUDIT OPINION</a:t>
                      </a:r>
                      <a:endParaRPr lang="en-ZA" sz="14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6350" marB="0" anchor="ctr"/>
                </a:tc>
                <a:tc>
                  <a:txBody>
                    <a:bodyPr/>
                    <a:lstStyle/>
                    <a:p>
                      <a:pPr marL="0" algn="just">
                        <a:lnSpc>
                          <a:spcPct val="100000"/>
                        </a:lnSpc>
                        <a:spcAft>
                          <a:spcPts val="0"/>
                        </a:spcAft>
                      </a:pPr>
                      <a:r>
                        <a:rPr lang="en-US" sz="1400" b="1" dirty="0">
                          <a:effectLst>
                            <a:outerShdw blurRad="38100" dist="38100" dir="2700000" algn="tl">
                              <a:srgbClr val="000000">
                                <a:alpha val="43137"/>
                              </a:srgbClr>
                            </a:outerShdw>
                          </a:effectLst>
                        </a:rPr>
                        <a:t>Disclaimer</a:t>
                      </a:r>
                    </a:p>
                    <a:p>
                      <a:pPr marL="0" algn="just">
                        <a:lnSpc>
                          <a:spcPct val="100000"/>
                        </a:lnSpc>
                        <a:spcAft>
                          <a:spcPts val="0"/>
                        </a:spcAft>
                      </a:pPr>
                      <a:endParaRPr lang="en-ZA" sz="14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6350" marB="0" anchor="ctr"/>
                </a:tc>
                <a:tc>
                  <a:txBody>
                    <a:bodyPr/>
                    <a:lstStyle/>
                    <a:p>
                      <a:pPr marL="0" algn="just">
                        <a:lnSpc>
                          <a:spcPct val="100000"/>
                        </a:lnSpc>
                        <a:spcAft>
                          <a:spcPts val="0"/>
                        </a:spcAft>
                      </a:pPr>
                      <a:r>
                        <a:rPr lang="en-US" sz="1400" b="1" dirty="0">
                          <a:effectLst>
                            <a:outerShdw blurRad="38100" dist="38100" dir="2700000" algn="tl">
                              <a:srgbClr val="000000">
                                <a:alpha val="43137"/>
                              </a:srgbClr>
                            </a:outerShdw>
                          </a:effectLst>
                        </a:rPr>
                        <a:t>Disclaimer</a:t>
                      </a:r>
                    </a:p>
                    <a:p>
                      <a:pPr marL="0" algn="just">
                        <a:lnSpc>
                          <a:spcPct val="100000"/>
                        </a:lnSpc>
                        <a:spcAft>
                          <a:spcPts val="0"/>
                        </a:spcAft>
                      </a:pPr>
                      <a:endParaRPr lang="en-ZA" sz="14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6350" marB="0" anchor="ctr"/>
                </a:tc>
                <a:tc>
                  <a:txBody>
                    <a:bodyPr/>
                    <a:lstStyle/>
                    <a:p>
                      <a:pPr marL="0" algn="just">
                        <a:lnSpc>
                          <a:spcPct val="100000"/>
                        </a:lnSpc>
                        <a:spcAft>
                          <a:spcPts val="0"/>
                        </a:spcAft>
                      </a:pPr>
                      <a:r>
                        <a:rPr lang="en-US" sz="1400" b="1" dirty="0">
                          <a:effectLst>
                            <a:outerShdw blurRad="38100" dist="38100" dir="2700000" algn="tl">
                              <a:srgbClr val="000000">
                                <a:alpha val="43137"/>
                              </a:srgbClr>
                            </a:outerShdw>
                          </a:effectLst>
                        </a:rPr>
                        <a:t>Disclaimer</a:t>
                      </a:r>
                    </a:p>
                    <a:p>
                      <a:pPr marL="0" algn="just">
                        <a:lnSpc>
                          <a:spcPct val="100000"/>
                        </a:lnSpc>
                        <a:spcAft>
                          <a:spcPts val="0"/>
                        </a:spcAft>
                      </a:pPr>
                      <a:endParaRPr lang="en-ZA" sz="14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6350" marB="0" anchor="ctr"/>
                </a:tc>
                <a:tc>
                  <a:txBody>
                    <a:bodyPr/>
                    <a:lstStyle/>
                    <a:p>
                      <a:pPr marL="0" algn="just">
                        <a:lnSpc>
                          <a:spcPct val="100000"/>
                        </a:lnSpc>
                        <a:spcAft>
                          <a:spcPts val="0"/>
                        </a:spcAft>
                      </a:pPr>
                      <a:r>
                        <a:rPr lang="en-US" sz="1400" b="1" dirty="0">
                          <a:effectLst>
                            <a:outerShdw blurRad="38100" dist="38100" dir="2700000" algn="tl">
                              <a:srgbClr val="000000">
                                <a:alpha val="43137"/>
                              </a:srgbClr>
                            </a:outerShdw>
                          </a:effectLst>
                        </a:rPr>
                        <a:t>Disclaimer</a:t>
                      </a:r>
                    </a:p>
                    <a:p>
                      <a:pPr marL="0" algn="just">
                        <a:lnSpc>
                          <a:spcPct val="100000"/>
                        </a:lnSpc>
                        <a:spcAft>
                          <a:spcPts val="0"/>
                        </a:spcAft>
                      </a:pPr>
                      <a:endParaRPr lang="en-ZA" sz="14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6350" marB="0" anchor="ctr"/>
                </a:tc>
                <a:tc>
                  <a:txBody>
                    <a:bodyPr/>
                    <a:lstStyle/>
                    <a:p>
                      <a:pPr marL="0" algn="just" defTabSz="914400" rtl="0" eaLnBrk="1" latinLnBrk="0" hangingPunct="1">
                        <a:lnSpc>
                          <a:spcPct val="100000"/>
                        </a:lnSpc>
                        <a:spcAft>
                          <a:spcPts val="0"/>
                        </a:spcAft>
                      </a:pPr>
                      <a:endParaRPr lang="en-US" sz="1400" b="1" kern="1200" dirty="0">
                        <a:solidFill>
                          <a:schemeClr val="dk1"/>
                        </a:solidFill>
                        <a:effectLst>
                          <a:outerShdw blurRad="38100" dist="38100" dir="2700000" algn="tl">
                            <a:srgbClr val="000000">
                              <a:alpha val="43137"/>
                            </a:srgbClr>
                          </a:outerShdw>
                        </a:effectLst>
                      </a:endParaRPr>
                    </a:p>
                    <a:p>
                      <a:pPr marL="0" algn="just" defTabSz="914400" rtl="0" eaLnBrk="1" latinLnBrk="0" hangingPunct="1">
                        <a:lnSpc>
                          <a:spcPct val="100000"/>
                        </a:lnSpc>
                        <a:spcAft>
                          <a:spcPts val="0"/>
                        </a:spcAft>
                      </a:pPr>
                      <a:r>
                        <a:rPr lang="en-US" sz="1400" b="1" kern="1200" dirty="0">
                          <a:solidFill>
                            <a:schemeClr val="dk1"/>
                          </a:solidFill>
                          <a:effectLst>
                            <a:outerShdw blurRad="38100" dist="38100" dir="2700000" algn="tl">
                              <a:srgbClr val="000000">
                                <a:alpha val="43137"/>
                              </a:srgbClr>
                            </a:outerShdw>
                          </a:effectLst>
                        </a:rPr>
                        <a:t>Disclaimer</a:t>
                      </a:r>
                    </a:p>
                    <a:p>
                      <a:pPr marL="0" algn="just" defTabSz="914400" rtl="0" eaLnBrk="1" latinLnBrk="0" hangingPunct="1">
                        <a:lnSpc>
                          <a:spcPct val="100000"/>
                        </a:lnSpc>
                        <a:spcAft>
                          <a:spcPts val="0"/>
                        </a:spcAft>
                      </a:pPr>
                      <a:endParaRPr lang="en-ZA" sz="1400" b="1" kern="1200" dirty="0">
                        <a:solidFill>
                          <a:schemeClr val="dk1"/>
                        </a:solidFill>
                        <a:effectLst>
                          <a:outerShdw blurRad="38100" dist="38100" dir="2700000" algn="tl">
                            <a:srgbClr val="000000">
                              <a:alpha val="43137"/>
                            </a:srgbClr>
                          </a:outerShdw>
                        </a:effectLst>
                        <a:latin typeface="+mn-lt"/>
                        <a:ea typeface="+mn-ea"/>
                        <a:cs typeface="+mn-cs"/>
                      </a:endParaRPr>
                    </a:p>
                  </a:txBody>
                  <a:tcPr marL="0" marR="0" marT="0" marB="0" anchor="ctr"/>
                </a:tc>
                <a:extLst>
                  <a:ext uri="{0D108BD9-81ED-4DB2-BD59-A6C34878D82A}">
                    <a16:rowId xmlns:a16="http://schemas.microsoft.com/office/drawing/2014/main" val="3925416414"/>
                  </a:ext>
                </a:extLst>
              </a:tr>
            </a:tbl>
          </a:graphicData>
        </a:graphic>
      </p:graphicFrame>
      <p:graphicFrame>
        <p:nvGraphicFramePr>
          <p:cNvPr id="3" name="Table 2">
            <a:extLst>
              <a:ext uri="{FF2B5EF4-FFF2-40B4-BE49-F238E27FC236}">
                <a16:creationId xmlns:a16="http://schemas.microsoft.com/office/drawing/2014/main" id="{1C201317-E816-47AB-904E-2A1A6B452D54}"/>
              </a:ext>
            </a:extLst>
          </p:cNvPr>
          <p:cNvGraphicFramePr>
            <a:graphicFrameLocks noGrp="1"/>
          </p:cNvGraphicFramePr>
          <p:nvPr>
            <p:extLst>
              <p:ext uri="{D42A27DB-BD31-4B8C-83A1-F6EECF244321}">
                <p14:modId xmlns:p14="http://schemas.microsoft.com/office/powerpoint/2010/main" val="1161009894"/>
              </p:ext>
            </p:extLst>
          </p:nvPr>
        </p:nvGraphicFramePr>
        <p:xfrm>
          <a:off x="457200" y="3848427"/>
          <a:ext cx="7924800" cy="1824802"/>
        </p:xfrm>
        <a:graphic>
          <a:graphicData uri="http://schemas.openxmlformats.org/drawingml/2006/table">
            <a:tbl>
              <a:tblPr firstRow="1" firstCol="1" bandRow="1"/>
              <a:tblGrid>
                <a:gridCol w="2476501">
                  <a:extLst>
                    <a:ext uri="{9D8B030D-6E8A-4147-A177-3AD203B41FA5}">
                      <a16:colId xmlns:a16="http://schemas.microsoft.com/office/drawing/2014/main" val="2312102090"/>
                    </a:ext>
                  </a:extLst>
                </a:gridCol>
                <a:gridCol w="5448299">
                  <a:extLst>
                    <a:ext uri="{9D8B030D-6E8A-4147-A177-3AD203B41FA5}">
                      <a16:colId xmlns:a16="http://schemas.microsoft.com/office/drawing/2014/main" val="1851334190"/>
                    </a:ext>
                  </a:extLst>
                </a:gridCol>
              </a:tblGrid>
              <a:tr h="331568">
                <a:tc>
                  <a:txBody>
                    <a:bodyPr/>
                    <a:lstStyle/>
                    <a:p>
                      <a:pPr marL="0" algn="just">
                        <a:lnSpc>
                          <a:spcPct val="100000"/>
                        </a:lnSpc>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PROHIBITED EXPENDITURE</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algn="just">
                        <a:lnSpc>
                          <a:spcPct val="100000"/>
                        </a:lnSpc>
                        <a:spcAft>
                          <a:spcPts val="0"/>
                        </a:spcAft>
                      </a:pPr>
                      <a:r>
                        <a:rPr lang="en-US" sz="12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EXPENDITURE EXPLAINED</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517759735"/>
                  </a:ext>
                </a:extLst>
              </a:tr>
              <a:tr h="670662">
                <a:tc>
                  <a:txBody>
                    <a:bodyPr/>
                    <a:lstStyle/>
                    <a:p>
                      <a:pPr marL="0" algn="just">
                        <a:lnSpc>
                          <a:spcPct val="100000"/>
                        </a:lnSpc>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Fruitless &amp; wasteful Expenditure</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a:lnSpc>
                          <a:spcPct val="100000"/>
                        </a:lnSpc>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Expenditure that was made in vain and would have been avoided had reasonable care been exercised (Interest rates and penalties on outstanding creditors’ accounts, like ESKOM, or inflated prices on goods &amp; services)</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39339703"/>
                  </a:ext>
                </a:extLst>
              </a:tr>
              <a:tr h="395852">
                <a:tc>
                  <a:txBody>
                    <a:bodyPr/>
                    <a:lstStyle/>
                    <a:p>
                      <a:pPr marL="0" algn="just">
                        <a:lnSpc>
                          <a:spcPct val="100000"/>
                        </a:lnSpc>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Irregular Expenditure</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a:lnSpc>
                          <a:spcPct val="100000"/>
                        </a:lnSpc>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Expenditure incurred in contravention of legislative requirements, of SCM processes and procedures.</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88255600"/>
                  </a:ext>
                </a:extLst>
              </a:tr>
              <a:tr h="197926">
                <a:tc>
                  <a:txBody>
                    <a:bodyPr/>
                    <a:lstStyle/>
                    <a:p>
                      <a:pPr marL="0" algn="just">
                        <a:lnSpc>
                          <a:spcPct val="100000"/>
                        </a:lnSpc>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Unauthorised Expenditure</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a:lnSpc>
                          <a:spcPct val="100000"/>
                        </a:lnSpc>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Expenditure incurred, but not budgeted for.</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84062662"/>
                  </a:ext>
                </a:extLst>
              </a:tr>
            </a:tbl>
          </a:graphicData>
        </a:graphic>
      </p:graphicFrame>
    </p:spTree>
    <p:extLst>
      <p:ext uri="{BB962C8B-B14F-4D97-AF65-F5344CB8AC3E}">
        <p14:creationId xmlns:p14="http://schemas.microsoft.com/office/powerpoint/2010/main" val="20969714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33754" y="762000"/>
            <a:ext cx="8229600" cy="5073427"/>
          </a:xfrm>
        </p:spPr>
        <p:txBody>
          <a:bodyPr>
            <a:normAutofit/>
          </a:bodyPr>
          <a:lstStyle/>
          <a:p>
            <a:pPr marL="0" indent="0" algn="just">
              <a:spcBef>
                <a:spcPts val="0"/>
              </a:spcBef>
              <a:buNone/>
            </a:pPr>
            <a:r>
              <a:rPr lang="en-ZA" sz="1600" b="1" dirty="0">
                <a:ea typeface="Calibri" panose="020F0502020204030204" pitchFamily="34" charset="0"/>
                <a:cs typeface="Arial" panose="020B0604020202020204" pitchFamily="34" charset="0"/>
              </a:rPr>
              <a:t>T</a:t>
            </a:r>
            <a:r>
              <a:rPr lang="en-US" sz="1600" b="1" dirty="0">
                <a:effectLst/>
                <a:ea typeface="Calibri" panose="020F0502020204030204" pitchFamily="34" charset="0"/>
                <a:cs typeface="Times New Roman" panose="02020603050405020304" pitchFamily="18" charset="0"/>
              </a:rPr>
              <a:t>he following information is derived from the Audit Reports and the 2019/20 Draft Pre-Audit AFS:</a:t>
            </a:r>
            <a:endParaRPr lang="en-ZA" sz="1600" dirty="0">
              <a:effectLst/>
              <a:ea typeface="Calibri" panose="020F0502020204030204" pitchFamily="34" charset="0"/>
              <a:cs typeface="Times New Roman" panose="02020603050405020304" pitchFamily="18" charset="0"/>
            </a:endParaRPr>
          </a:p>
          <a:p>
            <a:pPr marL="0" algn="just">
              <a:spcBef>
                <a:spcPts val="0"/>
              </a:spcBef>
            </a:pPr>
            <a:r>
              <a:rPr lang="en-US" sz="1600" b="1" dirty="0">
                <a:effectLst/>
                <a:ea typeface="Calibri" panose="020F0502020204030204" pitchFamily="34" charset="0"/>
                <a:cs typeface="Times New Roman" panose="02020603050405020304" pitchFamily="18" charset="0"/>
              </a:rPr>
              <a:t> </a:t>
            </a:r>
            <a:endParaRPr lang="en-ZA" sz="1600" dirty="0">
              <a:effectLst/>
              <a:ea typeface="Calibri" panose="020F0502020204030204" pitchFamily="34" charset="0"/>
              <a:cs typeface="Times New Roman" panose="02020603050405020304" pitchFamily="18" charset="0"/>
            </a:endParaRPr>
          </a:p>
          <a:p>
            <a:pPr marL="0" lvl="0" indent="-342900" algn="just">
              <a:spcBef>
                <a:spcPts val="0"/>
              </a:spcBef>
              <a:buFont typeface="+mj-lt"/>
              <a:buAutoNum type="arabicPeriod"/>
            </a:pPr>
            <a:r>
              <a:rPr lang="en-US" sz="1600" dirty="0">
                <a:effectLst/>
                <a:ea typeface="Calibri" panose="020F0502020204030204" pitchFamily="34" charset="0"/>
                <a:cs typeface="Times New Roman" panose="02020603050405020304" pitchFamily="18" charset="0"/>
              </a:rPr>
              <a:t>Fruitless &amp; Wasteful Expenditure</a:t>
            </a:r>
            <a:r>
              <a:rPr lang="en-US" sz="1600" b="1" dirty="0">
                <a:effectLst/>
                <a:ea typeface="Calibri" panose="020F0502020204030204" pitchFamily="34" charset="0"/>
                <a:cs typeface="Times New Roman" panose="02020603050405020304" pitchFamily="18" charset="0"/>
              </a:rPr>
              <a:t>; 2016 – 2020 (Draft Pre-Audit AFS)</a:t>
            </a:r>
            <a:endParaRPr lang="en-ZA" sz="1600" dirty="0">
              <a:effectLst/>
              <a:ea typeface="Calibri" panose="020F0502020204030204" pitchFamily="34" charset="0"/>
              <a:cs typeface="Times New Roman" panose="02020603050405020304" pitchFamily="18" charset="0"/>
            </a:endParaRPr>
          </a:p>
          <a:p>
            <a:pPr marL="0" lvl="0" indent="-342900" algn="just">
              <a:spcBef>
                <a:spcPts val="0"/>
              </a:spcBef>
              <a:buFont typeface="+mj-lt"/>
              <a:buAutoNum type="arabicPeriod"/>
            </a:pPr>
            <a:r>
              <a:rPr lang="en-US" sz="1600" dirty="0">
                <a:effectLst/>
                <a:ea typeface="Calibri" panose="020F0502020204030204" pitchFamily="34" charset="0"/>
                <a:cs typeface="Times New Roman" panose="02020603050405020304" pitchFamily="18" charset="0"/>
              </a:rPr>
              <a:t>Irregular Expenditure</a:t>
            </a:r>
            <a:r>
              <a:rPr lang="en-US" sz="1600" b="1" dirty="0">
                <a:effectLst/>
                <a:ea typeface="Calibri" panose="020F0502020204030204" pitchFamily="34" charset="0"/>
                <a:cs typeface="Times New Roman" panose="02020603050405020304" pitchFamily="18" charset="0"/>
              </a:rPr>
              <a:t>: 2016-2020 (Draft Pre-Audit AFS)</a:t>
            </a:r>
            <a:endParaRPr lang="en-ZA" sz="1600" dirty="0">
              <a:effectLst/>
              <a:ea typeface="Calibri" panose="020F0502020204030204" pitchFamily="34" charset="0"/>
              <a:cs typeface="Times New Roman" panose="02020603050405020304" pitchFamily="18" charset="0"/>
            </a:endParaRPr>
          </a:p>
          <a:p>
            <a:pPr marL="0" lvl="0" indent="-342900" algn="just">
              <a:spcBef>
                <a:spcPts val="0"/>
              </a:spcBef>
              <a:buFont typeface="+mj-lt"/>
              <a:buAutoNum type="arabicPeriod"/>
            </a:pPr>
            <a:r>
              <a:rPr lang="en-US" sz="1600" dirty="0" err="1">
                <a:effectLst/>
                <a:ea typeface="Calibri" panose="020F0502020204030204" pitchFamily="34" charset="0"/>
                <a:cs typeface="Times New Roman" panose="02020603050405020304" pitchFamily="18" charset="0"/>
              </a:rPr>
              <a:t>Unauthorised</a:t>
            </a:r>
            <a:r>
              <a:rPr lang="en-US" sz="1600" dirty="0">
                <a:effectLst/>
                <a:ea typeface="Calibri" panose="020F0502020204030204" pitchFamily="34" charset="0"/>
                <a:cs typeface="Times New Roman" panose="02020603050405020304" pitchFamily="18" charset="0"/>
              </a:rPr>
              <a:t> Expenditure</a:t>
            </a:r>
            <a:r>
              <a:rPr lang="en-US" sz="1600" b="1" dirty="0">
                <a:effectLst/>
                <a:ea typeface="Calibri" panose="020F0502020204030204" pitchFamily="34" charset="0"/>
                <a:cs typeface="Times New Roman" panose="02020603050405020304" pitchFamily="18" charset="0"/>
              </a:rPr>
              <a:t>: 2016 – 2020 (Draft Pre-Audit AFS)</a:t>
            </a:r>
            <a:endParaRPr lang="en-ZA" sz="1600" dirty="0">
              <a:effectLst/>
              <a:ea typeface="Calibri" panose="020F0502020204030204" pitchFamily="34" charset="0"/>
              <a:cs typeface="Times New Roman" panose="02020603050405020304" pitchFamily="18" charset="0"/>
            </a:endParaRPr>
          </a:p>
          <a:p>
            <a:pPr marL="0" indent="0" algn="just" eaLnBrk="0" fontAlgn="base" hangingPunct="0">
              <a:spcBef>
                <a:spcPts val="600"/>
              </a:spcBef>
              <a:spcAft>
                <a:spcPts val="600"/>
              </a:spcAft>
              <a:buSzPct val="100000"/>
              <a:buNone/>
            </a:pPr>
            <a:endParaRPr lang="en-ZA" sz="2400" dirty="0">
              <a:solidFill>
                <a:srgbClr val="000000"/>
              </a:solidFill>
              <a:latin typeface="Arial" panose="020B060402020202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1D74632-5AF5-49E1-8345-0D25A626A076}" type="slidenum">
              <a:rPr lang="en-ZA">
                <a:solidFill>
                  <a:prstClr val="black">
                    <a:tint val="75000"/>
                  </a:prstClr>
                </a:solidFill>
                <a:latin typeface="Calibri"/>
              </a:rPr>
              <a:pPr/>
              <a:t>34</a:t>
            </a:fld>
            <a:endParaRPr lang="en-ZA" dirty="0">
              <a:solidFill>
                <a:prstClr val="black">
                  <a:tint val="75000"/>
                </a:prstClr>
              </a:solidFill>
              <a:latin typeface="Calibri"/>
            </a:endParaRPr>
          </a:p>
        </p:txBody>
      </p:sp>
      <p:sp>
        <p:nvSpPr>
          <p:cNvPr id="5" name="Rectangle 4"/>
          <p:cNvSpPr/>
          <p:nvPr/>
        </p:nvSpPr>
        <p:spPr>
          <a:xfrm>
            <a:off x="457200" y="122875"/>
            <a:ext cx="7571184" cy="461665"/>
          </a:xfrm>
          <a:prstGeom prst="rect">
            <a:avLst/>
          </a:prstGeom>
        </p:spPr>
        <p:txBody>
          <a:bodyPr wrap="square">
            <a:spAutoFit/>
          </a:bodyPr>
          <a:lstStyle/>
          <a:p>
            <a:pPr lvl="0" eaLnBrk="0" fontAlgn="base" hangingPunct="0">
              <a:spcBef>
                <a:spcPct val="0"/>
              </a:spcBef>
              <a:spcAft>
                <a:spcPct val="0"/>
              </a:spcAft>
            </a:pPr>
            <a:r>
              <a:rPr lang="en-ZA" sz="2400" b="1" dirty="0">
                <a:solidFill>
                  <a:srgbClr val="000000"/>
                </a:solidFill>
                <a:latin typeface="Arial" charset="0"/>
                <a:ea typeface="ＭＳ Ｐゴシック" pitchFamily="1" charset="-128"/>
              </a:rPr>
              <a:t>6. OVERVIEW – UIF&amp;W EXPENDITURE</a:t>
            </a:r>
            <a:endParaRPr lang="en-US" b="1" dirty="0">
              <a:solidFill>
                <a:srgbClr val="000000"/>
              </a:solidFill>
              <a:latin typeface="Arial" charset="0"/>
              <a:ea typeface="ＭＳ Ｐゴシック" pitchFamily="1" charset="-128"/>
            </a:endParaRPr>
          </a:p>
        </p:txBody>
      </p:sp>
      <p:graphicFrame>
        <p:nvGraphicFramePr>
          <p:cNvPr id="3" name="Table 2">
            <a:extLst>
              <a:ext uri="{FF2B5EF4-FFF2-40B4-BE49-F238E27FC236}">
                <a16:creationId xmlns:a16="http://schemas.microsoft.com/office/drawing/2014/main" id="{EF866822-FD91-48EF-8423-3FA904B7A355}"/>
              </a:ext>
            </a:extLst>
          </p:cNvPr>
          <p:cNvGraphicFramePr>
            <a:graphicFrameLocks noGrp="1"/>
          </p:cNvGraphicFramePr>
          <p:nvPr>
            <p:extLst>
              <p:ext uri="{D42A27DB-BD31-4B8C-83A1-F6EECF244321}">
                <p14:modId xmlns:p14="http://schemas.microsoft.com/office/powerpoint/2010/main" val="1729486357"/>
              </p:ext>
            </p:extLst>
          </p:nvPr>
        </p:nvGraphicFramePr>
        <p:xfrm>
          <a:off x="445477" y="2362200"/>
          <a:ext cx="8053753" cy="1661160"/>
        </p:xfrm>
        <a:graphic>
          <a:graphicData uri="http://schemas.openxmlformats.org/drawingml/2006/table">
            <a:tbl>
              <a:tblPr firstRow="1" firstCol="1" bandRow="1">
                <a:tableStyleId>{0505E3EF-67EA-436B-97B2-0124C06EBD24}</a:tableStyleId>
              </a:tblPr>
              <a:tblGrid>
                <a:gridCol w="2454440">
                  <a:extLst>
                    <a:ext uri="{9D8B030D-6E8A-4147-A177-3AD203B41FA5}">
                      <a16:colId xmlns:a16="http://schemas.microsoft.com/office/drawing/2014/main" val="2634839712"/>
                    </a:ext>
                  </a:extLst>
                </a:gridCol>
                <a:gridCol w="1229117">
                  <a:extLst>
                    <a:ext uri="{9D8B030D-6E8A-4147-A177-3AD203B41FA5}">
                      <a16:colId xmlns:a16="http://schemas.microsoft.com/office/drawing/2014/main" val="787457999"/>
                    </a:ext>
                  </a:extLst>
                </a:gridCol>
                <a:gridCol w="1160833">
                  <a:extLst>
                    <a:ext uri="{9D8B030D-6E8A-4147-A177-3AD203B41FA5}">
                      <a16:colId xmlns:a16="http://schemas.microsoft.com/office/drawing/2014/main" val="1832950456"/>
                    </a:ext>
                  </a:extLst>
                </a:gridCol>
                <a:gridCol w="1160833">
                  <a:extLst>
                    <a:ext uri="{9D8B030D-6E8A-4147-A177-3AD203B41FA5}">
                      <a16:colId xmlns:a16="http://schemas.microsoft.com/office/drawing/2014/main" val="2137005601"/>
                    </a:ext>
                  </a:extLst>
                </a:gridCol>
                <a:gridCol w="1024265">
                  <a:extLst>
                    <a:ext uri="{9D8B030D-6E8A-4147-A177-3AD203B41FA5}">
                      <a16:colId xmlns:a16="http://schemas.microsoft.com/office/drawing/2014/main" val="4143093350"/>
                    </a:ext>
                  </a:extLst>
                </a:gridCol>
                <a:gridCol w="1024265">
                  <a:extLst>
                    <a:ext uri="{9D8B030D-6E8A-4147-A177-3AD203B41FA5}">
                      <a16:colId xmlns:a16="http://schemas.microsoft.com/office/drawing/2014/main" val="474575959"/>
                    </a:ext>
                  </a:extLst>
                </a:gridCol>
              </a:tblGrid>
              <a:tr h="213360">
                <a:tc rowSpan="2">
                  <a:txBody>
                    <a:bodyPr/>
                    <a:lstStyle/>
                    <a:p>
                      <a:pPr marL="0" algn="l">
                        <a:lnSpc>
                          <a:spcPct val="100000"/>
                        </a:lnSpc>
                        <a:spcAft>
                          <a:spcPts val="0"/>
                        </a:spcAft>
                      </a:pPr>
                      <a:r>
                        <a:rPr lang="en-US" sz="1350" dirty="0">
                          <a:effectLst/>
                        </a:rPr>
                        <a:t>PROHIBITED EXPENDITURE</a:t>
                      </a:r>
                      <a:endParaRPr lang="en-ZA" sz="13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algn="ctr">
                        <a:lnSpc>
                          <a:spcPct val="100000"/>
                        </a:lnSpc>
                        <a:spcAft>
                          <a:spcPts val="0"/>
                        </a:spcAft>
                      </a:pPr>
                      <a:r>
                        <a:rPr lang="en-US" sz="1350" dirty="0">
                          <a:effectLst/>
                        </a:rPr>
                        <a:t>2016-2017</a:t>
                      </a:r>
                      <a:endParaRPr lang="en-ZA" sz="13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algn="ctr">
                        <a:lnSpc>
                          <a:spcPct val="100000"/>
                        </a:lnSpc>
                        <a:spcAft>
                          <a:spcPts val="0"/>
                        </a:spcAft>
                      </a:pPr>
                      <a:r>
                        <a:rPr lang="en-US" sz="1350" dirty="0">
                          <a:effectLst/>
                        </a:rPr>
                        <a:t>2017-2018</a:t>
                      </a:r>
                      <a:endParaRPr lang="en-ZA" sz="13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ZA"/>
                    </a:p>
                  </a:txBody>
                  <a:tcPr/>
                </a:tc>
                <a:tc gridSpan="2">
                  <a:txBody>
                    <a:bodyPr/>
                    <a:lstStyle/>
                    <a:p>
                      <a:pPr marL="0" algn="ctr">
                        <a:lnSpc>
                          <a:spcPct val="100000"/>
                        </a:lnSpc>
                        <a:spcAft>
                          <a:spcPts val="0"/>
                        </a:spcAft>
                      </a:pPr>
                      <a:r>
                        <a:rPr lang="en-US" sz="1350" dirty="0">
                          <a:effectLst/>
                        </a:rPr>
                        <a:t>2018-2029</a:t>
                      </a:r>
                      <a:endParaRPr lang="en-ZA" sz="13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ZA"/>
                    </a:p>
                  </a:txBody>
                  <a:tcPr/>
                </a:tc>
                <a:extLst>
                  <a:ext uri="{0D108BD9-81ED-4DB2-BD59-A6C34878D82A}">
                    <a16:rowId xmlns:a16="http://schemas.microsoft.com/office/drawing/2014/main" val="2360762102"/>
                  </a:ext>
                </a:extLst>
              </a:tr>
              <a:tr h="213360">
                <a:tc vMerge="1">
                  <a:txBody>
                    <a:bodyPr/>
                    <a:lstStyle/>
                    <a:p>
                      <a:endParaRPr lang="en-ZA"/>
                    </a:p>
                  </a:txBody>
                  <a:tcPr/>
                </a:tc>
                <a:tc>
                  <a:txBody>
                    <a:bodyPr/>
                    <a:lstStyle/>
                    <a:p>
                      <a:pPr marL="0" algn="l">
                        <a:lnSpc>
                          <a:spcPct val="100000"/>
                        </a:lnSpc>
                        <a:spcAft>
                          <a:spcPts val="0"/>
                        </a:spcAft>
                      </a:pPr>
                      <a:r>
                        <a:rPr lang="en-US" sz="1350" dirty="0">
                          <a:effectLst/>
                        </a:rPr>
                        <a:t>Cumulative</a:t>
                      </a:r>
                      <a:endParaRPr lang="en-ZA" sz="13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l">
                        <a:lnSpc>
                          <a:spcPct val="100000"/>
                        </a:lnSpc>
                        <a:spcAft>
                          <a:spcPts val="0"/>
                        </a:spcAft>
                      </a:pPr>
                      <a:r>
                        <a:rPr lang="en-US" sz="1350" dirty="0">
                          <a:effectLst/>
                        </a:rPr>
                        <a:t>Annual</a:t>
                      </a:r>
                      <a:endParaRPr lang="en-ZA" sz="13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l">
                        <a:lnSpc>
                          <a:spcPct val="100000"/>
                        </a:lnSpc>
                        <a:spcAft>
                          <a:spcPts val="0"/>
                        </a:spcAft>
                      </a:pPr>
                      <a:r>
                        <a:rPr lang="en-US" sz="1350" dirty="0">
                          <a:effectLst/>
                        </a:rPr>
                        <a:t>Cumulative</a:t>
                      </a:r>
                      <a:endParaRPr lang="en-ZA" sz="13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l">
                        <a:lnSpc>
                          <a:spcPct val="100000"/>
                        </a:lnSpc>
                        <a:spcAft>
                          <a:spcPts val="0"/>
                        </a:spcAft>
                      </a:pPr>
                      <a:r>
                        <a:rPr lang="en-US" sz="1350" dirty="0">
                          <a:effectLst/>
                        </a:rPr>
                        <a:t>Annual</a:t>
                      </a:r>
                      <a:endParaRPr lang="en-ZA" sz="13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l">
                        <a:lnSpc>
                          <a:spcPct val="100000"/>
                        </a:lnSpc>
                        <a:spcAft>
                          <a:spcPts val="0"/>
                        </a:spcAft>
                      </a:pPr>
                      <a:r>
                        <a:rPr lang="en-US" sz="1350" dirty="0">
                          <a:effectLst/>
                        </a:rPr>
                        <a:t>Cumulative</a:t>
                      </a:r>
                      <a:endParaRPr lang="en-ZA" sz="13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6733919"/>
                  </a:ext>
                </a:extLst>
              </a:tr>
              <a:tr h="213360">
                <a:tc>
                  <a:txBody>
                    <a:bodyPr/>
                    <a:lstStyle/>
                    <a:p>
                      <a:pPr marL="0" algn="l">
                        <a:lnSpc>
                          <a:spcPct val="100000"/>
                        </a:lnSpc>
                        <a:spcAft>
                          <a:spcPts val="0"/>
                        </a:spcAft>
                      </a:pPr>
                      <a:r>
                        <a:rPr lang="en-US" sz="1350" dirty="0">
                          <a:effectLst/>
                        </a:rPr>
                        <a:t>Fruitless &amp; wasteful Expenditure</a:t>
                      </a:r>
                      <a:endParaRPr lang="en-ZA" sz="13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l">
                        <a:lnSpc>
                          <a:spcPct val="100000"/>
                        </a:lnSpc>
                        <a:spcAft>
                          <a:spcPts val="0"/>
                        </a:spcAft>
                      </a:pPr>
                      <a:r>
                        <a:rPr lang="en-US" sz="1350">
                          <a:effectLst/>
                        </a:rPr>
                        <a:t>R 16 396 135</a:t>
                      </a:r>
                      <a:endParaRPr lang="en-ZA" sz="13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l">
                        <a:lnSpc>
                          <a:spcPct val="100000"/>
                        </a:lnSpc>
                        <a:spcAft>
                          <a:spcPts val="0"/>
                        </a:spcAft>
                      </a:pPr>
                      <a:r>
                        <a:rPr lang="en-US" sz="1350" dirty="0">
                          <a:effectLst/>
                        </a:rPr>
                        <a:t>R10 447 306</a:t>
                      </a:r>
                      <a:endParaRPr lang="en-ZA" sz="13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l">
                        <a:lnSpc>
                          <a:spcPct val="100000"/>
                        </a:lnSpc>
                        <a:spcAft>
                          <a:spcPts val="0"/>
                        </a:spcAft>
                      </a:pPr>
                      <a:r>
                        <a:rPr lang="en-US" sz="1350" dirty="0">
                          <a:effectLst/>
                        </a:rPr>
                        <a:t>R 26 843 441</a:t>
                      </a:r>
                      <a:endParaRPr lang="en-ZA" sz="13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l">
                        <a:lnSpc>
                          <a:spcPct val="100000"/>
                        </a:lnSpc>
                        <a:spcAft>
                          <a:spcPts val="0"/>
                        </a:spcAft>
                      </a:pPr>
                      <a:r>
                        <a:rPr lang="en-US" sz="1350" dirty="0">
                          <a:effectLst/>
                        </a:rPr>
                        <a:t>R 7 673 181</a:t>
                      </a:r>
                      <a:endParaRPr lang="en-ZA" sz="13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l">
                        <a:lnSpc>
                          <a:spcPct val="100000"/>
                        </a:lnSpc>
                        <a:spcAft>
                          <a:spcPts val="0"/>
                        </a:spcAft>
                      </a:pPr>
                      <a:r>
                        <a:rPr lang="en-US" sz="1350" dirty="0">
                          <a:effectLst/>
                        </a:rPr>
                        <a:t>R 34 516 622</a:t>
                      </a:r>
                      <a:endParaRPr lang="en-ZA" sz="13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90611449"/>
                  </a:ext>
                </a:extLst>
              </a:tr>
              <a:tr h="213360">
                <a:tc>
                  <a:txBody>
                    <a:bodyPr/>
                    <a:lstStyle/>
                    <a:p>
                      <a:pPr marL="0" algn="l">
                        <a:lnSpc>
                          <a:spcPct val="100000"/>
                        </a:lnSpc>
                        <a:spcAft>
                          <a:spcPts val="0"/>
                        </a:spcAft>
                      </a:pPr>
                      <a:r>
                        <a:rPr lang="en-US" sz="1350" dirty="0">
                          <a:effectLst/>
                        </a:rPr>
                        <a:t>Irregular Expenditure</a:t>
                      </a:r>
                      <a:endParaRPr lang="en-ZA" sz="13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l">
                        <a:lnSpc>
                          <a:spcPct val="100000"/>
                        </a:lnSpc>
                        <a:spcAft>
                          <a:spcPts val="0"/>
                        </a:spcAft>
                      </a:pPr>
                      <a:r>
                        <a:rPr lang="en-US" sz="1350">
                          <a:effectLst/>
                        </a:rPr>
                        <a:t>R146 229 306</a:t>
                      </a:r>
                      <a:endParaRPr lang="en-ZA" sz="13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l">
                        <a:lnSpc>
                          <a:spcPct val="100000"/>
                        </a:lnSpc>
                        <a:spcAft>
                          <a:spcPts val="0"/>
                        </a:spcAft>
                      </a:pPr>
                      <a:r>
                        <a:rPr lang="en-US" sz="1350">
                          <a:effectLst/>
                        </a:rPr>
                        <a:t>R 6 688 732</a:t>
                      </a:r>
                      <a:endParaRPr lang="en-ZA" sz="13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l">
                        <a:lnSpc>
                          <a:spcPct val="100000"/>
                        </a:lnSpc>
                        <a:spcAft>
                          <a:spcPts val="0"/>
                        </a:spcAft>
                      </a:pPr>
                      <a:r>
                        <a:rPr lang="en-US" sz="1350" dirty="0">
                          <a:effectLst/>
                        </a:rPr>
                        <a:t>R152 918 038</a:t>
                      </a:r>
                      <a:endParaRPr lang="en-ZA" sz="13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l">
                        <a:lnSpc>
                          <a:spcPct val="100000"/>
                        </a:lnSpc>
                        <a:spcAft>
                          <a:spcPts val="0"/>
                        </a:spcAft>
                      </a:pPr>
                      <a:r>
                        <a:rPr lang="en-US" sz="1350" dirty="0">
                          <a:effectLst/>
                        </a:rPr>
                        <a:t>R15 376 862</a:t>
                      </a:r>
                      <a:endParaRPr lang="en-ZA" sz="13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l">
                        <a:lnSpc>
                          <a:spcPct val="100000"/>
                        </a:lnSpc>
                        <a:spcAft>
                          <a:spcPts val="0"/>
                        </a:spcAft>
                      </a:pPr>
                      <a:r>
                        <a:rPr lang="en-US" sz="1350" dirty="0">
                          <a:effectLst/>
                        </a:rPr>
                        <a:t>R168 295 000</a:t>
                      </a:r>
                      <a:endParaRPr lang="en-ZA" sz="13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34631109"/>
                  </a:ext>
                </a:extLst>
              </a:tr>
              <a:tr h="213360">
                <a:tc>
                  <a:txBody>
                    <a:bodyPr/>
                    <a:lstStyle/>
                    <a:p>
                      <a:pPr marL="0" algn="l">
                        <a:lnSpc>
                          <a:spcPct val="100000"/>
                        </a:lnSpc>
                        <a:spcAft>
                          <a:spcPts val="0"/>
                        </a:spcAft>
                      </a:pPr>
                      <a:r>
                        <a:rPr lang="en-US" sz="1350" dirty="0" err="1">
                          <a:effectLst/>
                        </a:rPr>
                        <a:t>Unauthorised</a:t>
                      </a:r>
                      <a:r>
                        <a:rPr lang="en-US" sz="1350" dirty="0">
                          <a:effectLst/>
                        </a:rPr>
                        <a:t> Expenditure</a:t>
                      </a:r>
                      <a:endParaRPr lang="en-ZA" sz="13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l">
                        <a:lnSpc>
                          <a:spcPct val="100000"/>
                        </a:lnSpc>
                        <a:spcAft>
                          <a:spcPts val="0"/>
                        </a:spcAft>
                      </a:pPr>
                      <a:r>
                        <a:rPr lang="en-US" sz="1350" dirty="0">
                          <a:effectLst/>
                        </a:rPr>
                        <a:t>R201 969 252</a:t>
                      </a:r>
                      <a:endParaRPr lang="en-ZA" sz="13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l">
                        <a:lnSpc>
                          <a:spcPct val="100000"/>
                        </a:lnSpc>
                        <a:spcAft>
                          <a:spcPts val="0"/>
                        </a:spcAft>
                      </a:pPr>
                      <a:r>
                        <a:rPr lang="en-US" sz="1350" dirty="0">
                          <a:effectLst/>
                        </a:rPr>
                        <a:t>R38 001 923</a:t>
                      </a:r>
                      <a:endParaRPr lang="en-ZA" sz="13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l">
                        <a:lnSpc>
                          <a:spcPct val="100000"/>
                        </a:lnSpc>
                        <a:spcAft>
                          <a:spcPts val="0"/>
                        </a:spcAft>
                      </a:pPr>
                      <a:r>
                        <a:rPr lang="en-US" sz="1350" dirty="0">
                          <a:effectLst/>
                        </a:rPr>
                        <a:t>R239 971 175</a:t>
                      </a:r>
                      <a:endParaRPr lang="en-ZA" sz="13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l">
                        <a:lnSpc>
                          <a:spcPct val="100000"/>
                        </a:lnSpc>
                        <a:spcAft>
                          <a:spcPts val="0"/>
                        </a:spcAft>
                      </a:pPr>
                      <a:r>
                        <a:rPr lang="en-US" sz="1350" dirty="0">
                          <a:effectLst/>
                        </a:rPr>
                        <a:t>R38 034 071</a:t>
                      </a:r>
                      <a:endParaRPr lang="en-ZA" sz="13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l">
                        <a:lnSpc>
                          <a:spcPct val="100000"/>
                        </a:lnSpc>
                        <a:spcAft>
                          <a:spcPts val="0"/>
                        </a:spcAft>
                      </a:pPr>
                      <a:r>
                        <a:rPr lang="en-US" sz="1350" dirty="0">
                          <a:effectLst/>
                        </a:rPr>
                        <a:t>R278 005 246</a:t>
                      </a:r>
                      <a:endParaRPr lang="en-ZA" sz="13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37140555"/>
                  </a:ext>
                </a:extLst>
              </a:tr>
            </a:tbl>
          </a:graphicData>
        </a:graphic>
      </p:graphicFrame>
      <p:graphicFrame>
        <p:nvGraphicFramePr>
          <p:cNvPr id="6" name="Table 5">
            <a:extLst>
              <a:ext uri="{FF2B5EF4-FFF2-40B4-BE49-F238E27FC236}">
                <a16:creationId xmlns:a16="http://schemas.microsoft.com/office/drawing/2014/main" id="{4F87884C-8F64-4219-A058-21B73C56B5D7}"/>
              </a:ext>
            </a:extLst>
          </p:cNvPr>
          <p:cNvGraphicFramePr>
            <a:graphicFrameLocks noGrp="1"/>
          </p:cNvGraphicFramePr>
          <p:nvPr>
            <p:extLst>
              <p:ext uri="{D42A27DB-BD31-4B8C-83A1-F6EECF244321}">
                <p14:modId xmlns:p14="http://schemas.microsoft.com/office/powerpoint/2010/main" val="419842174"/>
              </p:ext>
            </p:extLst>
          </p:nvPr>
        </p:nvGraphicFramePr>
        <p:xfrm>
          <a:off x="480646" y="4200820"/>
          <a:ext cx="6738570" cy="1219200"/>
        </p:xfrm>
        <a:graphic>
          <a:graphicData uri="http://schemas.openxmlformats.org/drawingml/2006/table">
            <a:tbl>
              <a:tblPr firstRow="1" firstCol="1" bandRow="1">
                <a:tableStyleId>{8799B23B-EC83-4686-B30A-512413B5E67A}</a:tableStyleId>
              </a:tblPr>
              <a:tblGrid>
                <a:gridCol w="3442232">
                  <a:extLst>
                    <a:ext uri="{9D8B030D-6E8A-4147-A177-3AD203B41FA5}">
                      <a16:colId xmlns:a16="http://schemas.microsoft.com/office/drawing/2014/main" val="3969909304"/>
                    </a:ext>
                  </a:extLst>
                </a:gridCol>
                <a:gridCol w="1648169">
                  <a:extLst>
                    <a:ext uri="{9D8B030D-6E8A-4147-A177-3AD203B41FA5}">
                      <a16:colId xmlns:a16="http://schemas.microsoft.com/office/drawing/2014/main" val="2071564210"/>
                    </a:ext>
                  </a:extLst>
                </a:gridCol>
                <a:gridCol w="1648169">
                  <a:extLst>
                    <a:ext uri="{9D8B030D-6E8A-4147-A177-3AD203B41FA5}">
                      <a16:colId xmlns:a16="http://schemas.microsoft.com/office/drawing/2014/main" val="2754071125"/>
                    </a:ext>
                  </a:extLst>
                </a:gridCol>
              </a:tblGrid>
              <a:tr h="213360">
                <a:tc rowSpan="2">
                  <a:txBody>
                    <a:bodyPr/>
                    <a:lstStyle/>
                    <a:p>
                      <a:pPr marL="0" algn="just">
                        <a:lnSpc>
                          <a:spcPct val="100000"/>
                        </a:lnSpc>
                        <a:spcAft>
                          <a:spcPts val="0"/>
                        </a:spcAft>
                      </a:pPr>
                      <a:r>
                        <a:rPr lang="en-US" sz="1600" b="1" dirty="0">
                          <a:effectLst/>
                        </a:rPr>
                        <a:t>PROHIBITED EXPENDITURE</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marL="0" algn="just">
                        <a:lnSpc>
                          <a:spcPct val="100000"/>
                        </a:lnSpc>
                        <a:spcAft>
                          <a:spcPts val="0"/>
                        </a:spcAft>
                      </a:pPr>
                      <a:r>
                        <a:rPr lang="en-US" sz="1600" b="1">
                          <a:solidFill>
                            <a:srgbClr val="000000"/>
                          </a:solidFill>
                          <a:effectLst/>
                        </a:rPr>
                        <a:t>2019-2020 (Pre-Audit)</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ZA"/>
                    </a:p>
                  </a:txBody>
                  <a:tcPr/>
                </a:tc>
                <a:extLst>
                  <a:ext uri="{0D108BD9-81ED-4DB2-BD59-A6C34878D82A}">
                    <a16:rowId xmlns:a16="http://schemas.microsoft.com/office/drawing/2014/main" val="4016503777"/>
                  </a:ext>
                </a:extLst>
              </a:tr>
              <a:tr h="213360">
                <a:tc vMerge="1">
                  <a:txBody>
                    <a:bodyPr/>
                    <a:lstStyle/>
                    <a:p>
                      <a:endParaRPr lang="en-ZA"/>
                    </a:p>
                  </a:txBody>
                  <a:tcPr/>
                </a:tc>
                <a:tc>
                  <a:txBody>
                    <a:bodyPr/>
                    <a:lstStyle/>
                    <a:p>
                      <a:pPr marL="0" algn="just">
                        <a:lnSpc>
                          <a:spcPct val="100000"/>
                        </a:lnSpc>
                        <a:spcAft>
                          <a:spcPts val="0"/>
                        </a:spcAft>
                      </a:pPr>
                      <a:r>
                        <a:rPr lang="en-US" sz="1600" b="1">
                          <a:solidFill>
                            <a:srgbClr val="000000"/>
                          </a:solidFill>
                          <a:effectLst/>
                        </a:rPr>
                        <a:t>Annual</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just">
                        <a:lnSpc>
                          <a:spcPct val="100000"/>
                        </a:lnSpc>
                        <a:spcAft>
                          <a:spcPts val="0"/>
                        </a:spcAft>
                      </a:pPr>
                      <a:r>
                        <a:rPr lang="en-US" sz="1600" b="1" dirty="0">
                          <a:solidFill>
                            <a:srgbClr val="000000"/>
                          </a:solidFill>
                          <a:effectLst/>
                        </a:rPr>
                        <a:t>Cumulative</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24075452"/>
                  </a:ext>
                </a:extLst>
              </a:tr>
              <a:tr h="213360">
                <a:tc>
                  <a:txBody>
                    <a:bodyPr/>
                    <a:lstStyle/>
                    <a:p>
                      <a:pPr marL="0" algn="just">
                        <a:lnSpc>
                          <a:spcPct val="100000"/>
                        </a:lnSpc>
                        <a:spcAft>
                          <a:spcPts val="0"/>
                        </a:spcAft>
                      </a:pPr>
                      <a:r>
                        <a:rPr lang="en-US" sz="1600" b="0" dirty="0">
                          <a:effectLst/>
                        </a:rPr>
                        <a:t>Fruitless &amp; wasteful Expenditure</a:t>
                      </a:r>
                      <a:endParaRPr lang="en-ZA"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just">
                        <a:lnSpc>
                          <a:spcPct val="100000"/>
                        </a:lnSpc>
                        <a:spcAft>
                          <a:spcPts val="0"/>
                        </a:spcAft>
                      </a:pPr>
                      <a:r>
                        <a:rPr lang="en-US" sz="1600" b="0" dirty="0">
                          <a:solidFill>
                            <a:srgbClr val="000000"/>
                          </a:solidFill>
                          <a:effectLst/>
                        </a:rPr>
                        <a:t>R12 947 458</a:t>
                      </a:r>
                      <a:endParaRPr lang="en-ZA"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just">
                        <a:lnSpc>
                          <a:spcPct val="100000"/>
                        </a:lnSpc>
                        <a:spcAft>
                          <a:spcPts val="0"/>
                        </a:spcAft>
                      </a:pPr>
                      <a:r>
                        <a:rPr lang="en-US" sz="1600">
                          <a:effectLst/>
                        </a:rPr>
                        <a:t>R47 464 080</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62676965"/>
                  </a:ext>
                </a:extLst>
              </a:tr>
              <a:tr h="213360">
                <a:tc>
                  <a:txBody>
                    <a:bodyPr/>
                    <a:lstStyle/>
                    <a:p>
                      <a:pPr marL="0" algn="just">
                        <a:lnSpc>
                          <a:spcPct val="100000"/>
                        </a:lnSpc>
                        <a:spcAft>
                          <a:spcPts val="0"/>
                        </a:spcAft>
                      </a:pPr>
                      <a:r>
                        <a:rPr lang="en-US" sz="1600" b="0" dirty="0">
                          <a:effectLst/>
                        </a:rPr>
                        <a:t>Irregular Expenditure</a:t>
                      </a:r>
                      <a:endParaRPr lang="en-ZA"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just">
                        <a:lnSpc>
                          <a:spcPct val="100000"/>
                        </a:lnSpc>
                        <a:spcAft>
                          <a:spcPts val="0"/>
                        </a:spcAft>
                      </a:pPr>
                      <a:r>
                        <a:rPr lang="en-US" sz="1600" b="0" dirty="0">
                          <a:solidFill>
                            <a:srgbClr val="000000"/>
                          </a:solidFill>
                          <a:effectLst/>
                        </a:rPr>
                        <a:t>R40 681 044</a:t>
                      </a:r>
                      <a:endParaRPr lang="en-ZA"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just">
                        <a:lnSpc>
                          <a:spcPct val="100000"/>
                        </a:lnSpc>
                        <a:spcAft>
                          <a:spcPts val="0"/>
                        </a:spcAft>
                      </a:pPr>
                      <a:r>
                        <a:rPr lang="en-US" sz="1600">
                          <a:effectLst/>
                        </a:rPr>
                        <a:t>208 976 044 </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46513219"/>
                  </a:ext>
                </a:extLst>
              </a:tr>
              <a:tr h="213360">
                <a:tc>
                  <a:txBody>
                    <a:bodyPr/>
                    <a:lstStyle/>
                    <a:p>
                      <a:pPr marL="0" algn="just">
                        <a:lnSpc>
                          <a:spcPct val="100000"/>
                        </a:lnSpc>
                        <a:spcAft>
                          <a:spcPts val="0"/>
                        </a:spcAft>
                      </a:pPr>
                      <a:r>
                        <a:rPr lang="en-US" sz="1600" b="0" dirty="0" err="1">
                          <a:effectLst/>
                        </a:rPr>
                        <a:t>Unauthorised</a:t>
                      </a:r>
                      <a:r>
                        <a:rPr lang="en-US" sz="1600" b="0" dirty="0">
                          <a:effectLst/>
                        </a:rPr>
                        <a:t> Expenditure</a:t>
                      </a:r>
                      <a:endParaRPr lang="en-ZA"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just">
                        <a:lnSpc>
                          <a:spcPct val="100000"/>
                        </a:lnSpc>
                        <a:spcAft>
                          <a:spcPts val="0"/>
                        </a:spcAft>
                      </a:pPr>
                      <a:r>
                        <a:rPr lang="en-US" sz="1600" b="0" dirty="0">
                          <a:solidFill>
                            <a:srgbClr val="000000"/>
                          </a:solidFill>
                          <a:effectLst/>
                        </a:rPr>
                        <a:t>R37 519 718</a:t>
                      </a:r>
                      <a:endParaRPr lang="en-ZA"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just">
                        <a:lnSpc>
                          <a:spcPct val="100000"/>
                        </a:lnSpc>
                        <a:spcAft>
                          <a:spcPts val="0"/>
                        </a:spcAft>
                      </a:pPr>
                      <a:r>
                        <a:rPr lang="en-US" sz="1600" dirty="0">
                          <a:effectLst/>
                        </a:rPr>
                        <a:t>R315 524 964</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60000291"/>
                  </a:ext>
                </a:extLst>
              </a:tr>
            </a:tbl>
          </a:graphicData>
        </a:graphic>
      </p:graphicFrame>
    </p:spTree>
    <p:extLst>
      <p:ext uri="{BB962C8B-B14F-4D97-AF65-F5344CB8AC3E}">
        <p14:creationId xmlns:p14="http://schemas.microsoft.com/office/powerpoint/2010/main" val="24918042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33754" y="761999"/>
            <a:ext cx="8229600" cy="5973125"/>
          </a:xfrm>
        </p:spPr>
        <p:txBody>
          <a:bodyPr>
            <a:normAutofit/>
          </a:bodyPr>
          <a:lstStyle/>
          <a:p>
            <a:pPr marL="0" indent="0" algn="just">
              <a:spcBef>
                <a:spcPts val="0"/>
              </a:spcBef>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table below shows a </a:t>
            </a:r>
            <a:r>
              <a:rPr lang="en-US"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TREND OF INCREASES</a:t>
            </a:r>
            <a:r>
              <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dirty="0">
                <a:effectLst/>
                <a:latin typeface="Calibri" panose="020F0502020204030204" pitchFamily="34" charset="0"/>
                <a:ea typeface="Calibri" panose="020F0502020204030204" pitchFamily="34" charset="0"/>
                <a:cs typeface="Times New Roman" panose="02020603050405020304" pitchFamily="18" charset="0"/>
              </a:rPr>
              <a:t>of all the prohibited expenditure items:</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spcBef>
                <a:spcPts val="0"/>
              </a:spcBef>
              <a:buNone/>
            </a:pPr>
            <a:endParaRPr lang="en-US" sz="1600" b="1" dirty="0">
              <a:effectLst/>
              <a:ea typeface="Calibri" panose="020F0502020204030204" pitchFamily="34" charset="0"/>
              <a:cs typeface="Times New Roman" panose="02020603050405020304" pitchFamily="18" charset="0"/>
            </a:endParaRPr>
          </a:p>
          <a:p>
            <a:pPr marL="0" indent="0" algn="just">
              <a:spcBef>
                <a:spcPts val="0"/>
              </a:spcBef>
              <a:buNone/>
            </a:pPr>
            <a:r>
              <a:rPr lang="en-US" sz="1600" b="1" dirty="0">
                <a:effectLst/>
                <a:ea typeface="Calibri" panose="020F0502020204030204" pitchFamily="34" charset="0"/>
                <a:cs typeface="Times New Roman" panose="02020603050405020304" pitchFamily="18" charset="0"/>
              </a:rPr>
              <a:t> </a:t>
            </a:r>
            <a:endParaRPr lang="en-ZA" sz="1600" dirty="0">
              <a:effectLst/>
              <a:ea typeface="Calibri" panose="020F0502020204030204" pitchFamily="34" charset="0"/>
              <a:cs typeface="Times New Roman" panose="02020603050405020304" pitchFamily="18" charset="0"/>
            </a:endParaRPr>
          </a:p>
          <a:p>
            <a:pPr marL="0" indent="0">
              <a:spcBef>
                <a:spcPts val="0"/>
              </a:spcBef>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major concern are phenomenal increases on the following prohibited expenditure items:</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342900">
              <a:spcBef>
                <a:spcPts val="0"/>
              </a:spcBef>
              <a:buFont typeface="+mj-lt"/>
              <a:buAutoNum type="alphaLcParenBoth"/>
            </a:pPr>
            <a:r>
              <a:rPr lang="en-US" sz="1800" b="1" dirty="0">
                <a:effectLst/>
                <a:latin typeface="Calibri" panose="020F0502020204030204" pitchFamily="34" charset="0"/>
                <a:ea typeface="Calibri" panose="020F0502020204030204" pitchFamily="34" charset="0"/>
                <a:cs typeface="Times New Roman" panose="02020603050405020304" pitchFamily="18" charset="0"/>
              </a:rPr>
              <a:t>Irregular Expenditure</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400050" lvl="1" indent="-342900" algn="just">
              <a:spcBef>
                <a:spcPts val="0"/>
              </a:spcBef>
              <a:buFont typeface="Wingdings" panose="05000000000000000000" pitchFamily="2" charset="2"/>
              <a:buChar char="q"/>
            </a:pPr>
            <a:r>
              <a:rPr lang="en-US" sz="1800" i="1" dirty="0">
                <a:effectLst/>
                <a:latin typeface="Calibri" panose="020F0502020204030204" pitchFamily="34" charset="0"/>
                <a:ea typeface="Calibri" panose="020F0502020204030204" pitchFamily="34" charset="0"/>
                <a:cs typeface="Times New Roman" panose="02020603050405020304" pitchFamily="18" charset="0"/>
              </a:rPr>
              <a:t>Majuba Energy Technologies</a:t>
            </a:r>
            <a:r>
              <a:rPr lang="en-US" sz="1800" dirty="0">
                <a:effectLst/>
                <a:latin typeface="Calibri" panose="020F0502020204030204" pitchFamily="34" charset="0"/>
                <a:ea typeface="Calibri" panose="020F0502020204030204" pitchFamily="34" charset="0"/>
                <a:cs typeface="Times New Roman" panose="02020603050405020304" pitchFamily="18" charset="0"/>
              </a:rPr>
              <a:t>: Electricity Infrastructure (R10 425 363)</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400050" lvl="1" indent="-342900" algn="just">
              <a:spcBef>
                <a:spcPts val="0"/>
              </a:spcBef>
              <a:buFont typeface="Wingdings" panose="05000000000000000000" pitchFamily="2" charset="2"/>
              <a:buChar char="q"/>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i="1" dirty="0">
                <a:effectLst/>
                <a:latin typeface="Calibri" panose="020F0502020204030204" pitchFamily="34" charset="0"/>
                <a:ea typeface="Calibri" panose="020F0502020204030204" pitchFamily="34" charset="0"/>
                <a:cs typeface="Times New Roman" panose="02020603050405020304" pitchFamily="18" charset="0"/>
              </a:rPr>
              <a:t>CMS Water Engineering Close Corporation</a:t>
            </a:r>
            <a:r>
              <a:rPr lang="en-US" sz="1800" dirty="0">
                <a:effectLst/>
                <a:latin typeface="Calibri" panose="020F0502020204030204" pitchFamily="34" charset="0"/>
                <a:ea typeface="Calibri" panose="020F0502020204030204" pitchFamily="34" charset="0"/>
                <a:cs typeface="Times New Roman" panose="02020603050405020304" pitchFamily="18" charset="0"/>
              </a:rPr>
              <a:t>: (R7 661 629)</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400050" lvl="1" indent="-342900" algn="just">
              <a:spcBef>
                <a:spcPts val="0"/>
              </a:spcBef>
              <a:buFont typeface="Wingdings" panose="05000000000000000000" pitchFamily="2" charset="2"/>
              <a:buChar char="q"/>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i="1" dirty="0">
                <a:effectLst/>
                <a:latin typeface="Calibri" panose="020F0502020204030204" pitchFamily="34" charset="0"/>
                <a:ea typeface="Calibri" panose="020F0502020204030204" pitchFamily="34" charset="0"/>
                <a:cs typeface="Times New Roman" panose="02020603050405020304" pitchFamily="18" charset="0"/>
              </a:rPr>
              <a:t>Edge Forensic &amp; Risk Consultants</a:t>
            </a:r>
            <a:r>
              <a:rPr lang="en-US" sz="1800" dirty="0">
                <a:effectLst/>
                <a:latin typeface="Calibri" panose="020F0502020204030204" pitchFamily="34" charset="0"/>
                <a:ea typeface="Calibri" panose="020F0502020204030204" pitchFamily="34" charset="0"/>
                <a:cs typeface="Times New Roman" panose="02020603050405020304" pitchFamily="18" charset="0"/>
              </a:rPr>
              <a:t> (R4 094 218)</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400050" lvl="1" indent="-342900" algn="just">
              <a:spcBef>
                <a:spcPts val="0"/>
              </a:spcBef>
              <a:buFont typeface="Wingdings" panose="05000000000000000000" pitchFamily="2" charset="2"/>
              <a:buChar char="q"/>
            </a:pPr>
            <a:r>
              <a:rPr lang="en-US" sz="1800" i="1" dirty="0" err="1">
                <a:effectLst/>
                <a:latin typeface="Calibri" panose="020F0502020204030204" pitchFamily="34" charset="0"/>
                <a:ea typeface="Calibri" panose="020F0502020204030204" pitchFamily="34" charset="0"/>
                <a:cs typeface="Times New Roman" panose="02020603050405020304" pitchFamily="18" charset="0"/>
              </a:rPr>
              <a:t>Tshola-Tshedi</a:t>
            </a:r>
            <a:r>
              <a:rPr lang="en-US" sz="1800" i="1" dirty="0">
                <a:effectLst/>
                <a:latin typeface="Calibri" panose="020F0502020204030204" pitchFamily="34" charset="0"/>
                <a:ea typeface="Calibri" panose="020F0502020204030204" pitchFamily="34" charset="0"/>
                <a:cs typeface="Times New Roman" panose="02020603050405020304" pitchFamily="18" charset="0"/>
              </a:rPr>
              <a:t> Property Consultants</a:t>
            </a:r>
            <a:r>
              <a:rPr lang="en-US" sz="1800" dirty="0">
                <a:effectLst/>
                <a:latin typeface="Calibri" panose="020F0502020204030204" pitchFamily="34" charset="0"/>
                <a:ea typeface="Calibri" panose="020F0502020204030204" pitchFamily="34" charset="0"/>
                <a:cs typeface="Times New Roman" panose="02020603050405020304" pitchFamily="18" charset="0"/>
              </a:rPr>
              <a:t>: Valuation Roll (R3 111 529)</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400050" lvl="1" indent="-342900" algn="just">
              <a:spcBef>
                <a:spcPts val="0"/>
              </a:spcBef>
              <a:buFont typeface="Wingdings" panose="05000000000000000000" pitchFamily="2" charset="2"/>
              <a:buChar char="q"/>
            </a:pPr>
            <a:r>
              <a:rPr lang="en-US" sz="1800" i="1" dirty="0">
                <a:effectLst/>
                <a:latin typeface="Calibri" panose="020F0502020204030204" pitchFamily="34" charset="0"/>
                <a:ea typeface="Calibri" panose="020F0502020204030204" pitchFamily="34" charset="0"/>
                <a:cs typeface="Times New Roman" panose="02020603050405020304" pitchFamily="18" charset="0"/>
              </a:rPr>
              <a:t>Excellence Business Academy</a:t>
            </a:r>
            <a:r>
              <a:rPr lang="en-US" sz="1800" dirty="0">
                <a:effectLst/>
                <a:latin typeface="Calibri" panose="020F0502020204030204" pitchFamily="34" charset="0"/>
                <a:ea typeface="Calibri" panose="020F0502020204030204" pitchFamily="34" charset="0"/>
                <a:cs typeface="Times New Roman" panose="02020603050405020304" pitchFamily="18" charset="0"/>
              </a:rPr>
              <a:t>: Water Infrastructure Refurbishments (R2 612 964)</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400050" lvl="1" indent="-342900">
              <a:spcBef>
                <a:spcPts val="0"/>
              </a:spcBef>
              <a:buFont typeface="Wingdings" panose="05000000000000000000" pitchFamily="2" charset="2"/>
              <a:buChar char="q"/>
            </a:pPr>
            <a:r>
              <a:rPr lang="en-US" sz="1800" i="1" dirty="0">
                <a:effectLst/>
                <a:latin typeface="Calibri" panose="020F0502020204030204" pitchFamily="34" charset="0"/>
                <a:ea typeface="Calibri" panose="020F0502020204030204" pitchFamily="34" charset="0"/>
                <a:cs typeface="Times New Roman" panose="02020603050405020304" pitchFamily="18" charset="0"/>
              </a:rPr>
              <a:t>Other </a:t>
            </a:r>
            <a:r>
              <a:rPr lang="en-US" sz="1800" dirty="0">
                <a:effectLst/>
                <a:latin typeface="Calibri" panose="020F0502020204030204" pitchFamily="34" charset="0"/>
                <a:ea typeface="Calibri" panose="020F0502020204030204" pitchFamily="34" charset="0"/>
                <a:cs typeface="Times New Roman" panose="02020603050405020304" pitchFamily="18" charset="0"/>
              </a:rPr>
              <a:t>(R12 775 340)</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lvl="1" indent="0" algn="just">
              <a:spcBef>
                <a:spcPts val="0"/>
              </a:spcBef>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main common causes are where SCM processes were not followed, the required written quotations were not sourced, and non-compliance with SCM Regulation 32.</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eaLnBrk="0" fontAlgn="base" hangingPunct="0">
              <a:spcBef>
                <a:spcPts val="0"/>
              </a:spcBef>
              <a:buSzPct val="100000"/>
              <a:buNone/>
            </a:pPr>
            <a:endParaRPr lang="en-ZA" sz="2400" dirty="0">
              <a:solidFill>
                <a:srgbClr val="000000"/>
              </a:solidFill>
              <a:latin typeface="Arial" panose="020B060402020202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1D74632-5AF5-49E1-8345-0D25A626A076}" type="slidenum">
              <a:rPr lang="en-ZA">
                <a:solidFill>
                  <a:prstClr val="black">
                    <a:tint val="75000"/>
                  </a:prstClr>
                </a:solidFill>
                <a:latin typeface="Calibri"/>
              </a:rPr>
              <a:pPr/>
              <a:t>35</a:t>
            </a:fld>
            <a:endParaRPr lang="en-ZA" dirty="0">
              <a:solidFill>
                <a:prstClr val="black">
                  <a:tint val="75000"/>
                </a:prstClr>
              </a:solidFill>
              <a:latin typeface="Calibri"/>
            </a:endParaRPr>
          </a:p>
        </p:txBody>
      </p:sp>
      <p:sp>
        <p:nvSpPr>
          <p:cNvPr id="5" name="Rectangle 4"/>
          <p:cNvSpPr/>
          <p:nvPr/>
        </p:nvSpPr>
        <p:spPr>
          <a:xfrm>
            <a:off x="457200" y="122875"/>
            <a:ext cx="7571184" cy="461665"/>
          </a:xfrm>
          <a:prstGeom prst="rect">
            <a:avLst/>
          </a:prstGeom>
        </p:spPr>
        <p:txBody>
          <a:bodyPr wrap="square">
            <a:spAutoFit/>
          </a:bodyPr>
          <a:lstStyle/>
          <a:p>
            <a:pPr lvl="0" eaLnBrk="0" fontAlgn="base" hangingPunct="0">
              <a:spcBef>
                <a:spcPct val="0"/>
              </a:spcBef>
              <a:spcAft>
                <a:spcPct val="0"/>
              </a:spcAft>
            </a:pPr>
            <a:r>
              <a:rPr lang="en-ZA" sz="2400" b="1" dirty="0">
                <a:solidFill>
                  <a:srgbClr val="000000"/>
                </a:solidFill>
                <a:latin typeface="Arial" charset="0"/>
                <a:ea typeface="ＭＳ Ｐゴシック" pitchFamily="1" charset="-128"/>
              </a:rPr>
              <a:t>6. OVERVIEW – UIF&amp;W EXPENDITURE</a:t>
            </a:r>
            <a:endParaRPr lang="en-US" b="1" dirty="0">
              <a:solidFill>
                <a:srgbClr val="000000"/>
              </a:solidFill>
              <a:latin typeface="Arial" charset="0"/>
              <a:ea typeface="ＭＳ Ｐゴシック" pitchFamily="1" charset="-128"/>
            </a:endParaRPr>
          </a:p>
        </p:txBody>
      </p:sp>
      <p:graphicFrame>
        <p:nvGraphicFramePr>
          <p:cNvPr id="7" name="Table 6">
            <a:extLst>
              <a:ext uri="{FF2B5EF4-FFF2-40B4-BE49-F238E27FC236}">
                <a16:creationId xmlns:a16="http://schemas.microsoft.com/office/drawing/2014/main" id="{75B80E7A-8460-45C0-9890-B39181C02545}"/>
              </a:ext>
            </a:extLst>
          </p:cNvPr>
          <p:cNvGraphicFramePr>
            <a:graphicFrameLocks noGrp="1"/>
          </p:cNvGraphicFramePr>
          <p:nvPr>
            <p:extLst>
              <p:ext uri="{D42A27DB-BD31-4B8C-83A1-F6EECF244321}">
                <p14:modId xmlns:p14="http://schemas.microsoft.com/office/powerpoint/2010/main" val="4034767552"/>
              </p:ext>
            </p:extLst>
          </p:nvPr>
        </p:nvGraphicFramePr>
        <p:xfrm>
          <a:off x="433754" y="1524000"/>
          <a:ext cx="8110170" cy="1280160"/>
        </p:xfrm>
        <a:graphic>
          <a:graphicData uri="http://schemas.openxmlformats.org/drawingml/2006/table">
            <a:tbl>
              <a:tblPr firstRow="1" firstCol="1" bandRow="1"/>
              <a:tblGrid>
                <a:gridCol w="2647216">
                  <a:extLst>
                    <a:ext uri="{9D8B030D-6E8A-4147-A177-3AD203B41FA5}">
                      <a16:colId xmlns:a16="http://schemas.microsoft.com/office/drawing/2014/main" val="1867204622"/>
                    </a:ext>
                  </a:extLst>
                </a:gridCol>
                <a:gridCol w="1066800">
                  <a:extLst>
                    <a:ext uri="{9D8B030D-6E8A-4147-A177-3AD203B41FA5}">
                      <a16:colId xmlns:a16="http://schemas.microsoft.com/office/drawing/2014/main" val="904715522"/>
                    </a:ext>
                  </a:extLst>
                </a:gridCol>
                <a:gridCol w="609600">
                  <a:extLst>
                    <a:ext uri="{9D8B030D-6E8A-4147-A177-3AD203B41FA5}">
                      <a16:colId xmlns:a16="http://schemas.microsoft.com/office/drawing/2014/main" val="1501706820"/>
                    </a:ext>
                  </a:extLst>
                </a:gridCol>
                <a:gridCol w="1219200">
                  <a:extLst>
                    <a:ext uri="{9D8B030D-6E8A-4147-A177-3AD203B41FA5}">
                      <a16:colId xmlns:a16="http://schemas.microsoft.com/office/drawing/2014/main" val="751317871"/>
                    </a:ext>
                  </a:extLst>
                </a:gridCol>
                <a:gridCol w="762000">
                  <a:extLst>
                    <a:ext uri="{9D8B030D-6E8A-4147-A177-3AD203B41FA5}">
                      <a16:colId xmlns:a16="http://schemas.microsoft.com/office/drawing/2014/main" val="765959754"/>
                    </a:ext>
                  </a:extLst>
                </a:gridCol>
                <a:gridCol w="1295400">
                  <a:extLst>
                    <a:ext uri="{9D8B030D-6E8A-4147-A177-3AD203B41FA5}">
                      <a16:colId xmlns:a16="http://schemas.microsoft.com/office/drawing/2014/main" val="3274267367"/>
                    </a:ext>
                  </a:extLst>
                </a:gridCol>
                <a:gridCol w="509954">
                  <a:extLst>
                    <a:ext uri="{9D8B030D-6E8A-4147-A177-3AD203B41FA5}">
                      <a16:colId xmlns:a16="http://schemas.microsoft.com/office/drawing/2014/main" val="817803267"/>
                    </a:ext>
                  </a:extLst>
                </a:gridCol>
              </a:tblGrid>
              <a:tr h="154940">
                <a:tc rowSpan="2">
                  <a:txBody>
                    <a:bodyPr/>
                    <a:lstStyle/>
                    <a:p>
                      <a:pPr marL="0" algn="l">
                        <a:lnSpc>
                          <a:spcPct val="100000"/>
                        </a:lnSpc>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PROHIBITED</a:t>
                      </a:r>
                      <a:r>
                        <a:rPr lang="en-U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EXPENDITURE</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2">
                  <a:txBody>
                    <a:bodyPr/>
                    <a:lstStyle/>
                    <a:p>
                      <a:pPr marL="0" algn="ctr">
                        <a:lnSpc>
                          <a:spcPct val="100000"/>
                        </a:lnSpc>
                        <a:spcAft>
                          <a:spcPts val="0"/>
                        </a:spcAft>
                      </a:pPr>
                      <a:r>
                        <a:rPr lang="en-U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2017-2018</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ZA"/>
                    </a:p>
                  </a:txBody>
                  <a:tcPr/>
                </a:tc>
                <a:tc gridSpan="2">
                  <a:txBody>
                    <a:bodyPr/>
                    <a:lstStyle/>
                    <a:p>
                      <a:pPr marL="0" algn="ctr">
                        <a:lnSpc>
                          <a:spcPct val="100000"/>
                        </a:lnSpc>
                        <a:spcAft>
                          <a:spcPts val="0"/>
                        </a:spcAft>
                      </a:pPr>
                      <a:r>
                        <a:rPr lang="en-US" sz="1400">
                          <a:solidFill>
                            <a:srgbClr val="000000"/>
                          </a:solidFill>
                          <a:effectLst/>
                          <a:latin typeface="Calibri" panose="020F0502020204030204" pitchFamily="34" charset="0"/>
                          <a:ea typeface="Calibri" panose="020F0502020204030204" pitchFamily="34" charset="0"/>
                          <a:cs typeface="Calibri" panose="020F0502020204030204" pitchFamily="34" charset="0"/>
                        </a:rPr>
                        <a:t>2018-2019</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ZA"/>
                    </a:p>
                  </a:txBody>
                  <a:tcPr/>
                </a:tc>
                <a:tc gridSpan="2">
                  <a:txBody>
                    <a:bodyPr/>
                    <a:lstStyle/>
                    <a:p>
                      <a:pPr marL="0" algn="ctr">
                        <a:lnSpc>
                          <a:spcPct val="100000"/>
                        </a:lnSpc>
                        <a:spcAft>
                          <a:spcPts val="0"/>
                        </a:spcAft>
                      </a:pPr>
                      <a:r>
                        <a:rPr lang="en-U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2019-2020 (Pre-Audit)</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ZA"/>
                    </a:p>
                  </a:txBody>
                  <a:tcPr/>
                </a:tc>
                <a:extLst>
                  <a:ext uri="{0D108BD9-81ED-4DB2-BD59-A6C34878D82A}">
                    <a16:rowId xmlns:a16="http://schemas.microsoft.com/office/drawing/2014/main" val="2419007123"/>
                  </a:ext>
                </a:extLst>
              </a:tr>
              <a:tr h="154940">
                <a:tc vMerge="1">
                  <a:txBody>
                    <a:bodyPr/>
                    <a:lstStyle/>
                    <a:p>
                      <a:endParaRPr lang="en-ZA"/>
                    </a:p>
                  </a:txBody>
                  <a:tcPr/>
                </a:tc>
                <a:tc>
                  <a:txBody>
                    <a:bodyPr/>
                    <a:lstStyle/>
                    <a:p>
                      <a:pPr marL="0" algn="l">
                        <a:lnSpc>
                          <a:spcPct val="100000"/>
                        </a:lnSpc>
                        <a:spcAft>
                          <a:spcPts val="0"/>
                        </a:spcAft>
                      </a:pPr>
                      <a:r>
                        <a:rPr lang="en-U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Annual </a:t>
                      </a:r>
                    </a:p>
                    <a:p>
                      <a:pPr marL="0" algn="l">
                        <a:lnSpc>
                          <a:spcPct val="100000"/>
                        </a:lnSpc>
                        <a:spcAft>
                          <a:spcPts val="0"/>
                        </a:spcAft>
                      </a:pPr>
                      <a:r>
                        <a:rPr lang="en-U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Increase</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algn="ctr">
                        <a:lnSpc>
                          <a:spcPct val="100000"/>
                        </a:lnSpc>
                        <a:spcAft>
                          <a:spcPts val="0"/>
                        </a:spcAft>
                      </a:pPr>
                      <a:r>
                        <a:rPr lang="en-U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algn="l">
                        <a:lnSpc>
                          <a:spcPct val="100000"/>
                        </a:lnSpc>
                        <a:spcAft>
                          <a:spcPts val="0"/>
                        </a:spcAft>
                      </a:pPr>
                      <a:r>
                        <a:rPr lang="en-U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Annual Increase</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algn="ctr">
                        <a:lnSpc>
                          <a:spcPct val="100000"/>
                        </a:lnSpc>
                        <a:spcAft>
                          <a:spcPts val="0"/>
                        </a:spcAft>
                      </a:pPr>
                      <a:r>
                        <a:rPr lang="en-U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algn="l">
                        <a:lnSpc>
                          <a:spcPct val="100000"/>
                        </a:lnSpc>
                        <a:spcAft>
                          <a:spcPts val="0"/>
                        </a:spcAft>
                      </a:pPr>
                      <a:r>
                        <a:rPr lang="en-U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Annual Increase</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algn="ctr">
                        <a:lnSpc>
                          <a:spcPct val="100000"/>
                        </a:lnSpc>
                        <a:spcAft>
                          <a:spcPts val="0"/>
                        </a:spcAft>
                      </a:pPr>
                      <a:r>
                        <a:rPr lang="en-U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435775911"/>
                  </a:ext>
                </a:extLst>
              </a:tr>
              <a:tr h="0">
                <a:tc>
                  <a:txBody>
                    <a:bodyPr/>
                    <a:lstStyle/>
                    <a:p>
                      <a:pPr marL="0" algn="l">
                        <a:lnSpc>
                          <a:spcPct val="100000"/>
                        </a:lnSpc>
                        <a:spcAft>
                          <a:spcPts val="0"/>
                        </a:spcAft>
                      </a:pPr>
                      <a:r>
                        <a:rPr lang="en-US" sz="1400">
                          <a:effectLst/>
                          <a:latin typeface="Calibri" panose="020F0502020204030204" pitchFamily="34" charset="0"/>
                          <a:ea typeface="Calibri" panose="020F0502020204030204" pitchFamily="34" charset="0"/>
                          <a:cs typeface="Calibri" panose="020F0502020204030204" pitchFamily="34" charset="0"/>
                        </a:rPr>
                        <a:t>Fruitless &amp; wasteful Expenditure</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a:lnSpc>
                          <a:spcPct val="100000"/>
                        </a:lnSpc>
                        <a:spcAft>
                          <a:spcPts val="0"/>
                        </a:spcAft>
                      </a:pPr>
                      <a:r>
                        <a:rPr lang="en-US" sz="1400">
                          <a:effectLst/>
                          <a:latin typeface="Calibri" panose="020F0502020204030204" pitchFamily="34" charset="0"/>
                          <a:ea typeface="Calibri" panose="020F0502020204030204" pitchFamily="34" charset="0"/>
                          <a:cs typeface="Calibri" panose="020F0502020204030204" pitchFamily="34" charset="0"/>
                        </a:rPr>
                        <a:t>R10 447 306</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en-U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63%</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l">
                        <a:lnSpc>
                          <a:spcPct val="100000"/>
                        </a:lnSpc>
                        <a:spcAft>
                          <a:spcPts val="0"/>
                        </a:spcAft>
                      </a:pPr>
                      <a:r>
                        <a:rPr lang="en-US" sz="1400">
                          <a:effectLst/>
                          <a:latin typeface="Calibri" panose="020F0502020204030204" pitchFamily="34" charset="0"/>
                          <a:ea typeface="Calibri" panose="020F0502020204030204" pitchFamily="34" charset="0"/>
                          <a:cs typeface="Calibri" panose="020F0502020204030204" pitchFamily="34" charset="0"/>
                        </a:rPr>
                        <a:t>R 7 673 181</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en-U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29%</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l">
                        <a:lnSpc>
                          <a:spcPct val="100000"/>
                        </a:lnSpc>
                        <a:spcAft>
                          <a:spcPts val="0"/>
                        </a:spcAft>
                      </a:pPr>
                      <a:r>
                        <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R12 947 458</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ctr">
                        <a:lnSpc>
                          <a:spcPct val="100000"/>
                        </a:lnSpc>
                        <a:spcAft>
                          <a:spcPts val="0"/>
                        </a:spcAft>
                      </a:pPr>
                      <a:r>
                        <a:rPr lang="en-U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38%</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03944610"/>
                  </a:ext>
                </a:extLst>
              </a:tr>
              <a:tr h="0">
                <a:tc>
                  <a:txBody>
                    <a:bodyPr/>
                    <a:lstStyle/>
                    <a:p>
                      <a:pPr marL="0" algn="l">
                        <a:lnSpc>
                          <a:spcPct val="100000"/>
                        </a:lnSpc>
                        <a:spcAft>
                          <a:spcPts val="0"/>
                        </a:spcAft>
                      </a:pPr>
                      <a:r>
                        <a:rPr lang="en-US" sz="1400">
                          <a:effectLst/>
                          <a:latin typeface="Calibri" panose="020F0502020204030204" pitchFamily="34" charset="0"/>
                          <a:ea typeface="Calibri" panose="020F0502020204030204" pitchFamily="34" charset="0"/>
                          <a:cs typeface="Calibri" panose="020F0502020204030204" pitchFamily="34" charset="0"/>
                        </a:rPr>
                        <a:t>Irregular Expenditure</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a:lnSpc>
                          <a:spcPct val="100000"/>
                        </a:lnSpc>
                        <a:spcAft>
                          <a:spcPts val="0"/>
                        </a:spcAft>
                      </a:pPr>
                      <a:r>
                        <a:rPr lang="en-US" sz="1400">
                          <a:effectLst/>
                          <a:latin typeface="Calibri" panose="020F0502020204030204" pitchFamily="34" charset="0"/>
                          <a:ea typeface="Calibri" panose="020F0502020204030204" pitchFamily="34" charset="0"/>
                          <a:cs typeface="Calibri" panose="020F0502020204030204" pitchFamily="34" charset="0"/>
                        </a:rPr>
                        <a:t>R 6 688 732</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en-U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5%</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l">
                        <a:lnSpc>
                          <a:spcPct val="100000"/>
                        </a:lnSpc>
                        <a:spcAft>
                          <a:spcPts val="0"/>
                        </a:spcAft>
                      </a:pPr>
                      <a:r>
                        <a:rPr lang="en-US" sz="1400">
                          <a:effectLst/>
                          <a:latin typeface="Calibri" panose="020F0502020204030204" pitchFamily="34" charset="0"/>
                          <a:ea typeface="Calibri" panose="020F0502020204030204" pitchFamily="34" charset="0"/>
                          <a:cs typeface="Calibri" panose="020F0502020204030204" pitchFamily="34" charset="0"/>
                        </a:rPr>
                        <a:t>R15 376 862</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en-U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10%</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l">
                        <a:lnSpc>
                          <a:spcPct val="100000"/>
                        </a:lnSpc>
                        <a:spcAft>
                          <a:spcPts val="0"/>
                        </a:spcAft>
                      </a:pPr>
                      <a:r>
                        <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R40 681 044</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ctr">
                        <a:lnSpc>
                          <a:spcPct val="100000"/>
                        </a:lnSpc>
                        <a:spcAft>
                          <a:spcPts val="0"/>
                        </a:spcAft>
                      </a:pPr>
                      <a:r>
                        <a:rPr lang="en-U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24%</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3367465375"/>
                  </a:ext>
                </a:extLst>
              </a:tr>
              <a:tr h="0">
                <a:tc>
                  <a:txBody>
                    <a:bodyPr/>
                    <a:lstStyle/>
                    <a:p>
                      <a:pPr marL="0" algn="l">
                        <a:lnSpc>
                          <a:spcPct val="100000"/>
                        </a:lnSpc>
                        <a:spcAft>
                          <a:spcPts val="0"/>
                        </a:spcAft>
                      </a:pPr>
                      <a:r>
                        <a:rPr lang="en-US" sz="1400">
                          <a:effectLst/>
                          <a:latin typeface="Calibri" panose="020F0502020204030204" pitchFamily="34" charset="0"/>
                          <a:ea typeface="Calibri" panose="020F0502020204030204" pitchFamily="34" charset="0"/>
                          <a:cs typeface="Calibri" panose="020F0502020204030204" pitchFamily="34" charset="0"/>
                        </a:rPr>
                        <a:t>Unauthorised Expenditure</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a:lnSpc>
                          <a:spcPct val="100000"/>
                        </a:lnSpc>
                        <a:spcAft>
                          <a:spcPts val="0"/>
                        </a:spcAft>
                      </a:pPr>
                      <a:r>
                        <a:rPr lang="en-US" sz="1400">
                          <a:effectLst/>
                          <a:latin typeface="Calibri" panose="020F0502020204030204" pitchFamily="34" charset="0"/>
                          <a:ea typeface="Calibri" panose="020F0502020204030204" pitchFamily="34" charset="0"/>
                          <a:cs typeface="Calibri" panose="020F0502020204030204" pitchFamily="34" charset="0"/>
                        </a:rPr>
                        <a:t>R38 001 923</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en-U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19%</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l">
                        <a:lnSpc>
                          <a:spcPct val="100000"/>
                        </a:lnSpc>
                        <a:spcAft>
                          <a:spcPts val="0"/>
                        </a:spcAft>
                      </a:pPr>
                      <a:r>
                        <a:rPr lang="en-US" sz="1400">
                          <a:effectLst/>
                          <a:latin typeface="Calibri" panose="020F0502020204030204" pitchFamily="34" charset="0"/>
                          <a:ea typeface="Calibri" panose="020F0502020204030204" pitchFamily="34" charset="0"/>
                          <a:cs typeface="Calibri" panose="020F0502020204030204" pitchFamily="34" charset="0"/>
                        </a:rPr>
                        <a:t>R 38 034 071</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en-U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15%</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l">
                        <a:lnSpc>
                          <a:spcPct val="100000"/>
                        </a:lnSpc>
                        <a:spcAft>
                          <a:spcPts val="0"/>
                        </a:spcAft>
                      </a:pPr>
                      <a:r>
                        <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R37 519 718</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ctr">
                        <a:lnSpc>
                          <a:spcPct val="100000"/>
                        </a:lnSpc>
                        <a:spcAft>
                          <a:spcPts val="0"/>
                        </a:spcAft>
                      </a:pPr>
                      <a:r>
                        <a:rPr lang="en-U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13%</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717666013"/>
                  </a:ext>
                </a:extLst>
              </a:tr>
            </a:tbl>
          </a:graphicData>
        </a:graphic>
      </p:graphicFrame>
    </p:spTree>
    <p:extLst>
      <p:ext uri="{BB962C8B-B14F-4D97-AF65-F5344CB8AC3E}">
        <p14:creationId xmlns:p14="http://schemas.microsoft.com/office/powerpoint/2010/main" val="39541789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33754" y="761999"/>
            <a:ext cx="8229600" cy="5973125"/>
          </a:xfrm>
        </p:spPr>
        <p:txBody>
          <a:bodyPr>
            <a:normAutofit/>
          </a:bodyPr>
          <a:lstStyle/>
          <a:p>
            <a:pPr marL="0" indent="0" algn="just">
              <a:spcBef>
                <a:spcPts val="0"/>
              </a:spcBef>
              <a:buNone/>
            </a:pPr>
            <a:endParaRPr lang="en-US" sz="1600" b="1" dirty="0">
              <a:effectLst/>
              <a:ea typeface="Calibri" panose="020F0502020204030204" pitchFamily="34" charset="0"/>
              <a:cs typeface="Times New Roman" panose="02020603050405020304" pitchFamily="18" charset="0"/>
            </a:endParaRPr>
          </a:p>
          <a:p>
            <a:pPr marL="0" indent="0">
              <a:spcBef>
                <a:spcPts val="0"/>
              </a:spcBef>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major concern are phenomenal increases on the following prohibited expenditure items:</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spcBef>
                <a:spcPts val="0"/>
              </a:spcBef>
              <a:buNone/>
              <a:tabLst>
                <a:tab pos="577850" algn="l"/>
              </a:tabLs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(b) Fruitless and wasteful expenditure</a:t>
            </a:r>
            <a:br>
              <a:rPr lang="en-US" sz="1800" b="1" dirty="0">
                <a:effectLst/>
                <a:latin typeface="Calibri" panose="020F0502020204030204" pitchFamily="34" charset="0"/>
                <a:ea typeface="Calibri" panose="020F0502020204030204" pitchFamily="34" charset="0"/>
                <a:cs typeface="Times New Roman" panose="02020603050405020304" pitchFamily="18" charset="0"/>
              </a:rPr>
            </a:b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342900">
              <a:spcBef>
                <a:spcPts val="0"/>
              </a:spcBef>
              <a:buFont typeface="Symbol" panose="05050102010706020507" pitchFamily="18" charset="2"/>
              <a:buChar char=""/>
              <a:tabLst>
                <a:tab pos="57785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Eskom Limited - Interest (R9 259 550)</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342900">
              <a:spcBef>
                <a:spcPts val="0"/>
              </a:spcBef>
              <a:buFont typeface="Symbol" panose="05050102010706020507" pitchFamily="18" charset="2"/>
              <a:buChar char=""/>
              <a:tabLst>
                <a:tab pos="57785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South African Revenue Service (SARS) - Interest and penalties (R1 471 592)</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342900">
              <a:spcBef>
                <a:spcPts val="0"/>
              </a:spcBef>
              <a:buFont typeface="Symbol" panose="05050102010706020507" pitchFamily="18" charset="2"/>
              <a:buChar char=""/>
              <a:tabLst>
                <a:tab pos="57785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National Fund for Municipal Workers - Interest (R800 834)</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342900">
              <a:spcBef>
                <a:spcPts val="0"/>
              </a:spcBef>
              <a:buFont typeface="Symbol" panose="05050102010706020507" pitchFamily="18" charset="2"/>
              <a:buChar char=""/>
              <a:tabLst>
                <a:tab pos="57785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Auditor-General South Africa - Interest (R414 679)</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342900">
              <a:spcBef>
                <a:spcPts val="0"/>
              </a:spcBef>
              <a:buFont typeface="Symbol" panose="05050102010706020507" pitchFamily="18" charset="2"/>
              <a:buChar char=""/>
              <a:tabLst>
                <a:tab pos="577850" algn="l"/>
              </a:tabLst>
            </a:pPr>
            <a:r>
              <a:rPr lang="en-US" sz="1800" dirty="0" err="1">
                <a:effectLst/>
                <a:latin typeface="Calibri" panose="020F0502020204030204" pitchFamily="34" charset="0"/>
                <a:ea typeface="Calibri" panose="020F0502020204030204" pitchFamily="34" charset="0"/>
                <a:cs typeface="Times New Roman" panose="02020603050405020304" pitchFamily="18" charset="0"/>
              </a:rPr>
              <a:t>Munsoft</a:t>
            </a:r>
            <a:r>
              <a:rPr lang="en-US" sz="1800" dirty="0">
                <a:effectLst/>
                <a:latin typeface="Calibri" panose="020F0502020204030204" pitchFamily="34" charset="0"/>
                <a:ea typeface="Calibri" panose="020F0502020204030204" pitchFamily="34" charset="0"/>
                <a:cs typeface="Times New Roman" panose="02020603050405020304" pitchFamily="18" charset="0"/>
              </a:rPr>
              <a:t> (Financial System) - Interest (R344 270)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0">
              <a:spcBef>
                <a:spcPts val="0"/>
              </a:spcBef>
            </a:pPr>
            <a:r>
              <a:rPr lang="en-US" sz="1800" dirty="0">
                <a:effectLst/>
                <a:latin typeface="Calibri" panose="020F0502020204030204" pitchFamily="34" charset="0"/>
                <a:ea typeface="Calibri" panose="020F0502020204030204" pitchFamily="34" charset="0"/>
                <a:cs typeface="Times New Roman" panose="02020603050405020304" pitchFamily="18" charset="0"/>
              </a:rPr>
              <a:t>Other interest &amp; penalties (R656 533)</a:t>
            </a:r>
            <a:r>
              <a:rPr lang="en-US"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en-ZA" sz="2400" dirty="0">
              <a:solidFill>
                <a:srgbClr val="000000"/>
              </a:solidFill>
              <a:latin typeface="Arial" panose="020B060402020202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1D74632-5AF5-49E1-8345-0D25A626A076}" type="slidenum">
              <a:rPr lang="en-ZA">
                <a:solidFill>
                  <a:prstClr val="black">
                    <a:tint val="75000"/>
                  </a:prstClr>
                </a:solidFill>
                <a:latin typeface="Calibri"/>
              </a:rPr>
              <a:pPr/>
              <a:t>36</a:t>
            </a:fld>
            <a:endParaRPr lang="en-ZA" dirty="0">
              <a:solidFill>
                <a:prstClr val="black">
                  <a:tint val="75000"/>
                </a:prstClr>
              </a:solidFill>
              <a:latin typeface="Calibri"/>
            </a:endParaRPr>
          </a:p>
        </p:txBody>
      </p:sp>
      <p:sp>
        <p:nvSpPr>
          <p:cNvPr id="5" name="Rectangle 4"/>
          <p:cNvSpPr/>
          <p:nvPr/>
        </p:nvSpPr>
        <p:spPr>
          <a:xfrm>
            <a:off x="457200" y="122875"/>
            <a:ext cx="7571184" cy="461665"/>
          </a:xfrm>
          <a:prstGeom prst="rect">
            <a:avLst/>
          </a:prstGeom>
        </p:spPr>
        <p:txBody>
          <a:bodyPr wrap="square">
            <a:spAutoFit/>
          </a:bodyPr>
          <a:lstStyle/>
          <a:p>
            <a:pPr lvl="0" eaLnBrk="0" fontAlgn="base" hangingPunct="0">
              <a:spcBef>
                <a:spcPct val="0"/>
              </a:spcBef>
              <a:spcAft>
                <a:spcPct val="0"/>
              </a:spcAft>
            </a:pPr>
            <a:r>
              <a:rPr lang="en-ZA" sz="2400" b="1" dirty="0">
                <a:solidFill>
                  <a:srgbClr val="000000"/>
                </a:solidFill>
                <a:latin typeface="Arial" charset="0"/>
                <a:ea typeface="ＭＳ Ｐゴシック" pitchFamily="1" charset="-128"/>
              </a:rPr>
              <a:t>6. OVERVIEW – UIF&amp;W EXPENDITURE</a:t>
            </a:r>
            <a:endParaRPr lang="en-US" b="1" dirty="0">
              <a:solidFill>
                <a:srgbClr val="000000"/>
              </a:solidFill>
              <a:latin typeface="Arial" charset="0"/>
              <a:ea typeface="ＭＳ Ｐゴシック" pitchFamily="1" charset="-128"/>
            </a:endParaRPr>
          </a:p>
        </p:txBody>
      </p:sp>
    </p:spTree>
    <p:extLst>
      <p:ext uri="{BB962C8B-B14F-4D97-AF65-F5344CB8AC3E}">
        <p14:creationId xmlns:p14="http://schemas.microsoft.com/office/powerpoint/2010/main" val="33516457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909376"/>
            <a:ext cx="8229600" cy="4343400"/>
          </a:xfrm>
        </p:spPr>
        <p:txBody>
          <a:bodyPr>
            <a:normAutofit fontScale="85000" lnSpcReduction="10000"/>
          </a:bodyPr>
          <a:lstStyle/>
          <a:p>
            <a:pPr marL="0" lvl="1" indent="0" algn="just" eaLnBrk="0" fontAlgn="base" hangingPunct="0">
              <a:spcBef>
                <a:spcPts val="600"/>
              </a:spcBef>
              <a:spcAft>
                <a:spcPts val="600"/>
              </a:spcAft>
              <a:buSzPct val="100000"/>
              <a:buNone/>
            </a:pPr>
            <a:r>
              <a:rPr lang="en-GB" sz="2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Progress Made To Address Unauthorised Expenditure By The Municipality</a:t>
            </a:r>
            <a:endParaRPr lang="en-ZA" sz="2000" dirty="0">
              <a:solidFill>
                <a:srgbClr val="000000"/>
              </a:solidFill>
              <a:latin typeface="Arial" panose="020B0604020202020204" pitchFamily="34" charset="0"/>
              <a:ea typeface="Calibri" panose="020F0502020204030204" pitchFamily="34" charset="0"/>
              <a:cs typeface="Times New Roman" panose="02020603050405020304" pitchFamily="18" charset="0"/>
            </a:endParaRPr>
          </a:p>
          <a:p>
            <a:pPr marL="354013" lvl="1" indent="-354013" eaLnBrk="0" fontAlgn="base" hangingPunct="0">
              <a:spcBef>
                <a:spcPts val="600"/>
              </a:spcBef>
              <a:spcAft>
                <a:spcPts val="600"/>
              </a:spcAft>
              <a:buSzPct val="100000"/>
              <a:buFont typeface="Wingdings" panose="05000000000000000000" pitchFamily="2" charset="2"/>
              <a:buChar char="q"/>
            </a:pPr>
            <a:r>
              <a:rPr lang="en-ZA" sz="2000" dirty="0">
                <a:solidFill>
                  <a:srgbClr val="000000"/>
                </a:solidFill>
                <a:latin typeface="Arial" panose="020B0604020202020204" pitchFamily="34" charset="0"/>
                <a:ea typeface="Calibri" panose="020F0502020204030204" pitchFamily="34" charset="0"/>
                <a:cs typeface="Times New Roman" panose="02020603050405020304" pitchFamily="18" charset="0"/>
              </a:rPr>
              <a:t>No </a:t>
            </a:r>
            <a:r>
              <a:rPr lang="en-ZA" sz="2000" b="1" i="1" u="sng" dirty="0">
                <a:solidFill>
                  <a:srgbClr val="FFC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Times New Roman" panose="02020603050405020304" pitchFamily="18" charset="0"/>
              </a:rPr>
              <a:t>Unauthorised Expenditure </a:t>
            </a:r>
            <a:r>
              <a:rPr lang="en-ZA" sz="2000" dirty="0">
                <a:solidFill>
                  <a:srgbClr val="000000"/>
                </a:solidFill>
                <a:latin typeface="Arial" panose="020B0604020202020204" pitchFamily="34" charset="0"/>
                <a:ea typeface="Calibri" panose="020F0502020204030204" pitchFamily="34" charset="0"/>
                <a:cs typeface="Times New Roman" panose="02020603050405020304" pitchFamily="18" charset="0"/>
              </a:rPr>
              <a:t>discovered by the Accounting Officer and the Auditor General was addressed by the municipality in the last ten. The cumulative amounts in the AFS are historical data, the majority of documents of which cannot be found</a:t>
            </a:r>
          </a:p>
          <a:p>
            <a:pPr marL="354013" lvl="1" indent="-354013" algn="just" eaLnBrk="0" fontAlgn="base" hangingPunct="0">
              <a:spcBef>
                <a:spcPts val="600"/>
              </a:spcBef>
              <a:spcAft>
                <a:spcPts val="600"/>
              </a:spcAft>
              <a:buSzPct val="100000"/>
              <a:buFont typeface="Wingdings" panose="05000000000000000000" pitchFamily="2" charset="2"/>
              <a:buChar char="q"/>
            </a:pPr>
            <a:r>
              <a:rPr lang="en-ZA" sz="2000" dirty="0">
                <a:solidFill>
                  <a:srgbClr val="000000"/>
                </a:solidFill>
                <a:latin typeface="Arial" panose="020B0604020202020204" pitchFamily="34" charset="0"/>
                <a:ea typeface="Calibri" panose="020F0502020204030204" pitchFamily="34" charset="0"/>
                <a:cs typeface="Times New Roman" panose="02020603050405020304" pitchFamily="18" charset="0"/>
              </a:rPr>
              <a:t>This can be attributed to lack of capacity both from administration and Municipal Council. </a:t>
            </a:r>
          </a:p>
          <a:p>
            <a:pPr marL="354013" lvl="1" indent="-354013" algn="just" eaLnBrk="0" fontAlgn="base" hangingPunct="0">
              <a:spcBef>
                <a:spcPts val="600"/>
              </a:spcBef>
              <a:spcAft>
                <a:spcPts val="600"/>
              </a:spcAft>
              <a:buSzPct val="100000"/>
              <a:buFont typeface="Wingdings" panose="05000000000000000000" pitchFamily="2" charset="2"/>
              <a:buChar char="q"/>
            </a:pPr>
            <a:r>
              <a:rPr lang="en-ZA" sz="2000" dirty="0">
                <a:solidFill>
                  <a:srgbClr val="000000"/>
                </a:solidFill>
                <a:latin typeface="Arial" panose="020B0604020202020204" pitchFamily="34" charset="0"/>
                <a:ea typeface="Calibri" panose="020F0502020204030204" pitchFamily="34" charset="0"/>
                <a:cs typeface="Times New Roman" panose="02020603050405020304" pitchFamily="18" charset="0"/>
              </a:rPr>
              <a:t>The arson incident that took place in 2016/17 FY also made it difficult to address unauthorised expenditure, </a:t>
            </a:r>
            <a:r>
              <a:rPr lang="en-ZA" sz="2000" dirty="0">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Times New Roman" panose="02020603050405020304" pitchFamily="18" charset="0"/>
              </a:rPr>
              <a:t>due to documentation burnt, which made the intended investigations and other MFMA section 32 related processes difficult to take place</a:t>
            </a:r>
            <a:r>
              <a:rPr lang="en-ZA" sz="2000" dirty="0">
                <a:latin typeface="Arial" panose="020B0604020202020204" pitchFamily="34" charset="0"/>
                <a:ea typeface="Calibri" panose="020F0502020204030204" pitchFamily="34" charset="0"/>
                <a:cs typeface="Times New Roman" panose="02020603050405020304" pitchFamily="18" charset="0"/>
              </a:rPr>
              <a:t>.</a:t>
            </a:r>
          </a:p>
          <a:p>
            <a:pPr marL="354013" lvl="1" indent="-354013" algn="just" eaLnBrk="0" fontAlgn="base" hangingPunct="0">
              <a:spcBef>
                <a:spcPts val="600"/>
              </a:spcBef>
              <a:spcAft>
                <a:spcPts val="600"/>
              </a:spcAft>
              <a:buSzPct val="100000"/>
              <a:buFont typeface="Wingdings" panose="05000000000000000000" pitchFamily="2" charset="2"/>
              <a:buChar char="q"/>
            </a:pPr>
            <a:r>
              <a:rPr lang="en-ZA" sz="2000" dirty="0">
                <a:solidFill>
                  <a:srgbClr val="000000"/>
                </a:solidFill>
                <a:latin typeface="Arial" panose="020B0604020202020204" pitchFamily="34" charset="0"/>
                <a:ea typeface="Calibri" panose="020F0502020204030204" pitchFamily="34" charset="0"/>
                <a:cs typeface="Times New Roman" panose="02020603050405020304" pitchFamily="18" charset="0"/>
              </a:rPr>
              <a:t>All unauthorised expenditure discovered over the past years, including 2019/2020, will be referred to Municipal Council for investigation in terms of Sec 32 of MFMA. Administrative arrangements by MPAC are already underway to deal with the identified transactions, as per the Register.</a:t>
            </a:r>
          </a:p>
        </p:txBody>
      </p:sp>
      <p:sp>
        <p:nvSpPr>
          <p:cNvPr id="4" name="Slide Number Placeholder 3"/>
          <p:cNvSpPr>
            <a:spLocks noGrp="1"/>
          </p:cNvSpPr>
          <p:nvPr>
            <p:ph type="sldNum" sz="quarter" idx="12"/>
          </p:nvPr>
        </p:nvSpPr>
        <p:spPr/>
        <p:txBody>
          <a:bodyPr/>
          <a:lstStyle/>
          <a:p>
            <a:fld id="{61D74632-5AF5-49E1-8345-0D25A626A076}" type="slidenum">
              <a:rPr lang="en-ZA">
                <a:solidFill>
                  <a:prstClr val="black">
                    <a:tint val="75000"/>
                  </a:prstClr>
                </a:solidFill>
                <a:latin typeface="Calibri"/>
              </a:rPr>
              <a:pPr/>
              <a:t>37</a:t>
            </a:fld>
            <a:endParaRPr lang="en-ZA" dirty="0">
              <a:solidFill>
                <a:prstClr val="black">
                  <a:tint val="75000"/>
                </a:prstClr>
              </a:solidFill>
              <a:latin typeface="Calibri"/>
            </a:endParaRPr>
          </a:p>
        </p:txBody>
      </p:sp>
      <p:sp>
        <p:nvSpPr>
          <p:cNvPr id="5" name="Rectangle 4"/>
          <p:cNvSpPr/>
          <p:nvPr/>
        </p:nvSpPr>
        <p:spPr>
          <a:xfrm>
            <a:off x="323528" y="122875"/>
            <a:ext cx="8496944" cy="769441"/>
          </a:xfrm>
          <a:prstGeom prst="rect">
            <a:avLst/>
          </a:prstGeom>
        </p:spPr>
        <p:txBody>
          <a:bodyPr wrap="square">
            <a:spAutoFit/>
          </a:bodyPr>
          <a:lstStyle/>
          <a:p>
            <a:pPr eaLnBrk="0" fontAlgn="base" hangingPunct="0">
              <a:spcBef>
                <a:spcPct val="0"/>
              </a:spcBef>
              <a:spcAft>
                <a:spcPct val="0"/>
              </a:spcAft>
            </a:pPr>
            <a:r>
              <a:rPr lang="en-ZA" sz="2400" b="1" dirty="0">
                <a:solidFill>
                  <a:srgbClr val="000000"/>
                </a:solidFill>
                <a:latin typeface="Arial" charset="0"/>
                <a:ea typeface="ＭＳ Ｐゴシック" pitchFamily="1" charset="-128"/>
              </a:rPr>
              <a:t>6. OVERVIEW – UIF&amp;W EXPENDITURE </a:t>
            </a:r>
            <a:endParaRPr lang="en-GB" sz="2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lvl="0" eaLnBrk="0" fontAlgn="base" hangingPunct="0">
              <a:spcBef>
                <a:spcPct val="0"/>
              </a:spcBef>
              <a:spcAft>
                <a:spcPct val="0"/>
              </a:spcAft>
            </a:pPr>
            <a:endParaRPr lang="en-US" sz="2000" b="1" dirty="0">
              <a:solidFill>
                <a:srgbClr val="000000"/>
              </a:solidFill>
              <a:latin typeface="Arial" charset="0"/>
              <a:ea typeface="ＭＳ Ｐゴシック" pitchFamily="1" charset="-128"/>
            </a:endParaRPr>
          </a:p>
        </p:txBody>
      </p:sp>
    </p:spTree>
    <p:extLst>
      <p:ext uri="{BB962C8B-B14F-4D97-AF65-F5344CB8AC3E}">
        <p14:creationId xmlns:p14="http://schemas.microsoft.com/office/powerpoint/2010/main" val="2796290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7744" y="217390"/>
            <a:ext cx="5544616" cy="644299"/>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r>
              <a:rPr lang="en-US" sz="2800" b="1" dirty="0">
                <a:solidFill>
                  <a:schemeClr val="tx1"/>
                </a:solidFill>
                <a:latin typeface="Century Gothic" panose="020B0502020202020204" pitchFamily="34" charset="0"/>
              </a:rPr>
              <a:t>Unauthorised Expenditure Register</a:t>
            </a:r>
            <a:endParaRPr lang="en-ZA" sz="2800" dirty="0">
              <a:solidFill>
                <a:schemeClr val="tx1"/>
              </a:solidFill>
              <a:latin typeface="Arial Black" panose="020B0A04020102020204" pitchFamily="34" charset="0"/>
            </a:endParaRPr>
          </a:p>
        </p:txBody>
      </p:sp>
      <p:sp>
        <p:nvSpPr>
          <p:cNvPr id="4" name="Slide Number Placeholder 3"/>
          <p:cNvSpPr>
            <a:spLocks noGrp="1"/>
          </p:cNvSpPr>
          <p:nvPr>
            <p:ph type="sldNum" sz="quarter" idx="12"/>
          </p:nvPr>
        </p:nvSpPr>
        <p:spPr/>
        <p:txBody>
          <a:bodyPr/>
          <a:lstStyle/>
          <a:p>
            <a:fld id="{61D74632-5AF5-49E1-8345-0D25A626A076}" type="slidenum">
              <a:rPr lang="en-ZA" smtClean="0">
                <a:solidFill>
                  <a:prstClr val="black">
                    <a:tint val="75000"/>
                  </a:prstClr>
                </a:solidFill>
              </a:rPr>
              <a:pPr/>
              <a:t>38</a:t>
            </a:fld>
            <a:endParaRPr lang="en-ZA" dirty="0">
              <a:solidFill>
                <a:prstClr val="black">
                  <a:tint val="75000"/>
                </a:prstClr>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423656169"/>
              </p:ext>
            </p:extLst>
          </p:nvPr>
        </p:nvGraphicFramePr>
        <p:xfrm>
          <a:off x="179515" y="1052736"/>
          <a:ext cx="8784975" cy="4048642"/>
        </p:xfrm>
        <a:graphic>
          <a:graphicData uri="http://schemas.openxmlformats.org/drawingml/2006/table">
            <a:tbl>
              <a:tblPr firstRow="1" bandRow="1">
                <a:tableStyleId>{5C22544A-7EE6-4342-B048-85BDC9FD1C3A}</a:tableStyleId>
              </a:tblPr>
              <a:tblGrid>
                <a:gridCol w="1714140">
                  <a:extLst>
                    <a:ext uri="{9D8B030D-6E8A-4147-A177-3AD203B41FA5}">
                      <a16:colId xmlns:a16="http://schemas.microsoft.com/office/drawing/2014/main" val="20000"/>
                    </a:ext>
                  </a:extLst>
                </a:gridCol>
                <a:gridCol w="1428452">
                  <a:extLst>
                    <a:ext uri="{9D8B030D-6E8A-4147-A177-3AD203B41FA5}">
                      <a16:colId xmlns:a16="http://schemas.microsoft.com/office/drawing/2014/main" val="20001"/>
                    </a:ext>
                  </a:extLst>
                </a:gridCol>
                <a:gridCol w="1360501">
                  <a:extLst>
                    <a:ext uri="{9D8B030D-6E8A-4147-A177-3AD203B41FA5}">
                      <a16:colId xmlns:a16="http://schemas.microsoft.com/office/drawing/2014/main" val="20002"/>
                    </a:ext>
                  </a:extLst>
                </a:gridCol>
                <a:gridCol w="1427294">
                  <a:extLst>
                    <a:ext uri="{9D8B030D-6E8A-4147-A177-3AD203B41FA5}">
                      <a16:colId xmlns:a16="http://schemas.microsoft.com/office/drawing/2014/main" val="20003"/>
                    </a:ext>
                  </a:extLst>
                </a:gridCol>
                <a:gridCol w="1475128">
                  <a:extLst>
                    <a:ext uri="{9D8B030D-6E8A-4147-A177-3AD203B41FA5}">
                      <a16:colId xmlns:a16="http://schemas.microsoft.com/office/drawing/2014/main" val="20004"/>
                    </a:ext>
                  </a:extLst>
                </a:gridCol>
                <a:gridCol w="1379460">
                  <a:extLst>
                    <a:ext uri="{9D8B030D-6E8A-4147-A177-3AD203B41FA5}">
                      <a16:colId xmlns:a16="http://schemas.microsoft.com/office/drawing/2014/main" val="20005"/>
                    </a:ext>
                  </a:extLst>
                </a:gridCol>
              </a:tblGrid>
              <a:tr h="3225682">
                <a:tc>
                  <a:txBody>
                    <a:bodyPr/>
                    <a:lstStyle/>
                    <a:p>
                      <a:r>
                        <a:rPr lang="en-GB" sz="1600" b="0" i="0" u="none" strike="noStrike" kern="1200" baseline="0" dirty="0">
                          <a:solidFill>
                            <a:schemeClr val="tx1"/>
                          </a:solidFill>
                          <a:latin typeface="+mn-lt"/>
                          <a:ea typeface="+mn-ea"/>
                          <a:cs typeface="+mn-cs"/>
                        </a:rPr>
                        <a:t>Total Expenditure incurred as a result of overspending of the total amount appropriated for a vote in the approved budget </a:t>
                      </a:r>
                      <a:endParaRPr lang="en-ZA" sz="1600" dirty="0">
                        <a:solidFill>
                          <a:schemeClr val="tx1"/>
                        </a:solidFill>
                      </a:endParaRPr>
                    </a:p>
                  </a:txBody>
                  <a:tcPr/>
                </a:tc>
                <a:tc>
                  <a:txBody>
                    <a:bodyPr/>
                    <a:lstStyle/>
                    <a:p>
                      <a:r>
                        <a:rPr lang="en-GB" sz="1600" b="0" i="0" u="none" strike="noStrike" kern="1200" baseline="0" dirty="0">
                          <a:solidFill>
                            <a:schemeClr val="tx1"/>
                          </a:solidFill>
                          <a:latin typeface="+mn-lt"/>
                          <a:ea typeface="+mn-ea"/>
                          <a:cs typeface="+mn-cs"/>
                        </a:rPr>
                        <a:t>Total Expenditure incurred from a vote unrelated to the department or functional area covered by the vote </a:t>
                      </a:r>
                      <a:endParaRPr lang="en-ZA" sz="1600" dirty="0">
                        <a:solidFill>
                          <a:schemeClr val="tx1"/>
                        </a:solidFill>
                      </a:endParaRPr>
                    </a:p>
                  </a:txBody>
                  <a:tcPr/>
                </a:tc>
                <a:tc>
                  <a:txBody>
                    <a:bodyPr/>
                    <a:lstStyle/>
                    <a:p>
                      <a:r>
                        <a:rPr lang="en-GB" sz="1600" b="0" i="0" u="none" strike="noStrike" kern="1200" baseline="0" dirty="0">
                          <a:solidFill>
                            <a:schemeClr val="tx1"/>
                          </a:solidFill>
                          <a:latin typeface="+mn-lt"/>
                          <a:ea typeface="+mn-ea"/>
                          <a:cs typeface="+mn-cs"/>
                        </a:rPr>
                        <a:t>Total Expenditure incurred from money appropriated for a specific purpose, otherwise than for that specific purpose </a:t>
                      </a:r>
                      <a:endParaRPr lang="en-ZA" sz="1600" dirty="0">
                        <a:solidFill>
                          <a:schemeClr val="tx1"/>
                        </a:solidFill>
                      </a:endParaRPr>
                    </a:p>
                  </a:txBody>
                  <a:tcPr/>
                </a:tc>
                <a:tc>
                  <a:txBody>
                    <a:bodyPr/>
                    <a:lstStyle/>
                    <a:p>
                      <a:r>
                        <a:rPr lang="en-GB" sz="1600" b="0" i="0" u="none" strike="noStrike" kern="1200" baseline="0" dirty="0">
                          <a:solidFill>
                            <a:schemeClr val="tx1"/>
                          </a:solidFill>
                          <a:latin typeface="+mn-lt"/>
                          <a:ea typeface="+mn-ea"/>
                          <a:cs typeface="+mn-cs"/>
                        </a:rPr>
                        <a:t>Total Expenditure incurred </a:t>
                      </a:r>
                      <a:r>
                        <a:rPr lang="en-ZA" sz="1600" dirty="0">
                          <a:solidFill>
                            <a:schemeClr val="tx1"/>
                          </a:solidFill>
                        </a:rPr>
                        <a:t>from Unforeseen and unavoidable Expenditure</a:t>
                      </a:r>
                    </a:p>
                  </a:txBody>
                  <a:tcPr/>
                </a:tc>
                <a:tc>
                  <a:txBody>
                    <a:bodyPr/>
                    <a:lstStyle/>
                    <a:p>
                      <a:r>
                        <a:rPr lang="en-GB" sz="1600" b="0" i="0" u="none" strike="noStrike" kern="1200" baseline="0" dirty="0">
                          <a:solidFill>
                            <a:schemeClr val="tx1"/>
                          </a:solidFill>
                          <a:latin typeface="+mn-lt"/>
                          <a:ea typeface="+mn-ea"/>
                          <a:cs typeface="+mn-cs"/>
                        </a:rPr>
                        <a:t>Total Expenditure incurred on other Category of Unauthorised Expenditure</a:t>
                      </a:r>
                      <a:endParaRPr lang="en-ZA" sz="1600" dirty="0">
                        <a:solidFill>
                          <a:schemeClr val="tx1"/>
                        </a:solidFill>
                      </a:endParaRPr>
                    </a:p>
                  </a:txBody>
                  <a:tcPr/>
                </a:tc>
                <a:tc>
                  <a:txBody>
                    <a:bodyPr/>
                    <a:lstStyle/>
                    <a:p>
                      <a:r>
                        <a:rPr lang="en-ZA" sz="1600" dirty="0">
                          <a:solidFill>
                            <a:schemeClr val="tx1"/>
                          </a:solidFill>
                        </a:rPr>
                        <a:t>TOTAL</a:t>
                      </a:r>
                    </a:p>
                  </a:txBody>
                  <a:tcPr anchor="ctr"/>
                </a:tc>
                <a:extLst>
                  <a:ext uri="{0D108BD9-81ED-4DB2-BD59-A6C34878D82A}">
                    <a16:rowId xmlns:a16="http://schemas.microsoft.com/office/drawing/2014/main" val="10000"/>
                  </a:ext>
                </a:extLst>
              </a:tr>
              <a:tr h="7347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kern="1200" dirty="0">
                          <a:solidFill>
                            <a:schemeClr val="dk1"/>
                          </a:solidFill>
                          <a:effectLst>
                            <a:outerShdw blurRad="38100" dist="38100" dir="2700000" algn="tl">
                              <a:srgbClr val="000000">
                                <a:alpha val="43137"/>
                              </a:srgbClr>
                            </a:outerShdw>
                          </a:effectLst>
                          <a:latin typeface="+mn-lt"/>
                          <a:ea typeface="+mn-ea"/>
                          <a:cs typeface="+mn-cs"/>
                        </a:rPr>
                        <a:t>R315 524 964</a:t>
                      </a:r>
                      <a:endParaRPr lang="en-ZA" sz="1400" b="1" kern="1200" dirty="0">
                        <a:solidFill>
                          <a:schemeClr val="tx1"/>
                        </a:solidFill>
                        <a:effectLst>
                          <a:outerShdw blurRad="38100" dist="38100" dir="2700000" algn="tl">
                            <a:srgbClr val="000000">
                              <a:alpha val="43137"/>
                            </a:srgbClr>
                          </a:outerShdw>
                        </a:effectLst>
                        <a:latin typeface="+mn-lt"/>
                        <a:ea typeface="+mn-ea"/>
                        <a:cs typeface="+mn-cs"/>
                      </a:endParaRPr>
                    </a:p>
                    <a:p>
                      <a:endParaRPr lang="en-ZA" sz="1600" dirty="0"/>
                    </a:p>
                  </a:txBody>
                  <a:tcPr/>
                </a:tc>
                <a:tc>
                  <a:txBody>
                    <a:bodyPr/>
                    <a:lstStyle/>
                    <a:p>
                      <a:r>
                        <a:rPr lang="en-ZA" sz="1600" dirty="0"/>
                        <a:t>Investigations still to be undertaken</a:t>
                      </a:r>
                    </a:p>
                  </a:txBody>
                  <a:tcPr anchor="ctr"/>
                </a:tc>
                <a:tc>
                  <a:txBody>
                    <a:bodyPr/>
                    <a:lstStyle/>
                    <a:p>
                      <a:r>
                        <a:rPr lang="en-ZA" sz="1600" dirty="0"/>
                        <a:t>Investigations still to be undertaken</a:t>
                      </a:r>
                    </a:p>
                  </a:txBody>
                  <a:tcPr anchor="ctr"/>
                </a:tc>
                <a:tc>
                  <a:txBody>
                    <a:bodyPr/>
                    <a:lstStyle/>
                    <a:p>
                      <a:r>
                        <a:rPr lang="en-ZA" sz="1600" dirty="0"/>
                        <a:t>Investigations still to be undertaken</a:t>
                      </a:r>
                    </a:p>
                  </a:txBody>
                  <a:tcPr anchor="ctr"/>
                </a:tc>
                <a:tc>
                  <a:txBody>
                    <a:bodyPr/>
                    <a:lstStyle/>
                    <a:p>
                      <a:r>
                        <a:rPr lang="en-ZA" sz="1600" dirty="0"/>
                        <a:t>Investigations still to be undertaken</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effectLst>
                            <a:outerShdw blurRad="38100" dist="38100" dir="2700000" algn="tl">
                              <a:srgbClr val="000000">
                                <a:alpha val="43137"/>
                              </a:srgbClr>
                            </a:outerShdw>
                          </a:effectLst>
                          <a:latin typeface="+mn-lt"/>
                          <a:ea typeface="+mn-ea"/>
                          <a:cs typeface="+mn-cs"/>
                        </a:rPr>
                        <a:t>R315 524 964</a:t>
                      </a:r>
                      <a:endParaRPr lang="en-ZA" sz="1400" b="1" kern="1200" dirty="0">
                        <a:solidFill>
                          <a:schemeClr val="tx1"/>
                        </a:solidFill>
                        <a:effectLst>
                          <a:outerShdw blurRad="38100" dist="38100" dir="2700000" algn="tl">
                            <a:srgbClr val="000000">
                              <a:alpha val="43137"/>
                            </a:srgbClr>
                          </a:outerShdw>
                        </a:effectLst>
                        <a:latin typeface="+mn-lt"/>
                        <a:ea typeface="+mn-ea"/>
                        <a:cs typeface="+mn-cs"/>
                      </a:endParaRPr>
                    </a:p>
                    <a:p>
                      <a:endParaRPr lang="en-ZA" sz="1600"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9919987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3688" y="61768"/>
            <a:ext cx="6408712" cy="846952"/>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pPr algn="just">
              <a:spcAft>
                <a:spcPts val="1200"/>
              </a:spcAft>
            </a:pPr>
            <a:r>
              <a:rPr lang="en-ZA" sz="2800" b="1" dirty="0">
                <a:solidFill>
                  <a:schemeClr val="tx1"/>
                </a:solidFill>
                <a:latin typeface="Arial" panose="020B0604020202020204" pitchFamily="34" charset="0"/>
                <a:ea typeface="Calibri" panose="020F0502020204030204" pitchFamily="34" charset="0"/>
              </a:rPr>
              <a:t>Unauthorised expenditure Investigated by management</a:t>
            </a:r>
          </a:p>
        </p:txBody>
      </p:sp>
      <p:sp>
        <p:nvSpPr>
          <p:cNvPr id="4" name="Slide Number Placeholder 3"/>
          <p:cNvSpPr>
            <a:spLocks noGrp="1"/>
          </p:cNvSpPr>
          <p:nvPr>
            <p:ph type="sldNum" sz="quarter" idx="12"/>
          </p:nvPr>
        </p:nvSpPr>
        <p:spPr/>
        <p:txBody>
          <a:bodyPr/>
          <a:lstStyle/>
          <a:p>
            <a:fld id="{61D74632-5AF5-49E1-8345-0D25A626A076}" type="slidenum">
              <a:rPr lang="en-ZA" smtClean="0">
                <a:solidFill>
                  <a:prstClr val="black">
                    <a:tint val="75000"/>
                  </a:prstClr>
                </a:solidFill>
              </a:rPr>
              <a:pPr/>
              <a:t>39</a:t>
            </a:fld>
            <a:endParaRPr lang="en-ZA" dirty="0">
              <a:solidFill>
                <a:prstClr val="black">
                  <a:tint val="75000"/>
                </a:prstClr>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2637518767"/>
              </p:ext>
            </p:extLst>
          </p:nvPr>
        </p:nvGraphicFramePr>
        <p:xfrm>
          <a:off x="179512" y="1124744"/>
          <a:ext cx="8352928" cy="2708308"/>
        </p:xfrm>
        <a:graphic>
          <a:graphicData uri="http://schemas.openxmlformats.org/drawingml/2006/table">
            <a:tbl>
              <a:tblPr firstRow="1" bandRow="1">
                <a:tableStyleId>{5C22544A-7EE6-4342-B048-85BDC9FD1C3A}</a:tableStyleId>
              </a:tblPr>
              <a:tblGrid>
                <a:gridCol w="2999331">
                  <a:extLst>
                    <a:ext uri="{9D8B030D-6E8A-4147-A177-3AD203B41FA5}">
                      <a16:colId xmlns:a16="http://schemas.microsoft.com/office/drawing/2014/main" val="20000"/>
                    </a:ext>
                  </a:extLst>
                </a:gridCol>
                <a:gridCol w="1480876">
                  <a:extLst>
                    <a:ext uri="{9D8B030D-6E8A-4147-A177-3AD203B41FA5}">
                      <a16:colId xmlns:a16="http://schemas.microsoft.com/office/drawing/2014/main" val="20001"/>
                    </a:ext>
                  </a:extLst>
                </a:gridCol>
                <a:gridCol w="1817281">
                  <a:extLst>
                    <a:ext uri="{9D8B030D-6E8A-4147-A177-3AD203B41FA5}">
                      <a16:colId xmlns:a16="http://schemas.microsoft.com/office/drawing/2014/main" val="20002"/>
                    </a:ext>
                  </a:extLst>
                </a:gridCol>
                <a:gridCol w="2055440">
                  <a:extLst>
                    <a:ext uri="{9D8B030D-6E8A-4147-A177-3AD203B41FA5}">
                      <a16:colId xmlns:a16="http://schemas.microsoft.com/office/drawing/2014/main" val="20003"/>
                    </a:ext>
                  </a:extLst>
                </a:gridCol>
              </a:tblGrid>
              <a:tr h="725554">
                <a:tc>
                  <a:txBody>
                    <a:bodyPr/>
                    <a:lstStyle/>
                    <a:p>
                      <a:endParaRPr lang="en-ZA" dirty="0"/>
                    </a:p>
                  </a:txBody>
                  <a:tcPr/>
                </a:tc>
                <a:tc>
                  <a:txBody>
                    <a:bodyPr/>
                    <a:lstStyle/>
                    <a:p>
                      <a:r>
                        <a:rPr lang="en-ZA" dirty="0"/>
                        <a:t>Amount</a:t>
                      </a:r>
                    </a:p>
                  </a:txBody>
                  <a:tcPr/>
                </a:tc>
                <a:tc>
                  <a:txBody>
                    <a:bodyPr/>
                    <a:lstStyle/>
                    <a:p>
                      <a:r>
                        <a:rPr lang="en-ZA" dirty="0"/>
                        <a:t>Date Submitted to Council </a:t>
                      </a:r>
                    </a:p>
                  </a:txBody>
                  <a:tcPr/>
                </a:tc>
                <a:tc>
                  <a:txBody>
                    <a:bodyPr/>
                    <a:lstStyle/>
                    <a:p>
                      <a:r>
                        <a:rPr lang="en-ZA" dirty="0"/>
                        <a:t>Council Resolution No. </a:t>
                      </a:r>
                    </a:p>
                  </a:txBody>
                  <a:tcPr/>
                </a:tc>
                <a:extLst>
                  <a:ext uri="{0D108BD9-81ED-4DB2-BD59-A6C34878D82A}">
                    <a16:rowId xmlns:a16="http://schemas.microsoft.com/office/drawing/2014/main" val="10000"/>
                  </a:ext>
                </a:extLst>
              </a:tr>
              <a:tr h="5425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200" dirty="0">
                          <a:effectLst/>
                          <a:latin typeface="Arial" panose="020B0604020202020204" pitchFamily="34" charset="0"/>
                          <a:ea typeface="Calibri" panose="020F0502020204030204" pitchFamily="34" charset="0"/>
                        </a:rPr>
                        <a:t>Unauthorised</a:t>
                      </a:r>
                      <a:r>
                        <a:rPr lang="en-ZA" sz="1200" b="1" dirty="0">
                          <a:effectLst/>
                          <a:latin typeface="Arial" panose="020B0604020202020204" pitchFamily="34" charset="0"/>
                          <a:ea typeface="Calibri" panose="020F0502020204030204" pitchFamily="34" charset="0"/>
                        </a:rPr>
                        <a:t> </a:t>
                      </a:r>
                      <a:r>
                        <a:rPr lang="en-ZA" sz="1200" dirty="0">
                          <a:effectLst/>
                          <a:latin typeface="Arial" panose="020B0604020202020204" pitchFamily="34" charset="0"/>
                          <a:ea typeface="Calibri" panose="020F0502020204030204" pitchFamily="34" charset="0"/>
                        </a:rPr>
                        <a:t>expenditure investigated</a:t>
                      </a:r>
                      <a:r>
                        <a:rPr lang="en-ZA" sz="1200" baseline="0" dirty="0">
                          <a:effectLst/>
                          <a:latin typeface="Arial" panose="020B0604020202020204" pitchFamily="34" charset="0"/>
                          <a:ea typeface="Calibri" panose="020F0502020204030204" pitchFamily="34" charset="0"/>
                        </a:rPr>
                        <a:t> </a:t>
                      </a:r>
                      <a:r>
                        <a:rPr lang="en-ZA" sz="1200" dirty="0">
                          <a:effectLst/>
                          <a:latin typeface="Arial" panose="020B0604020202020204" pitchFamily="34" charset="0"/>
                          <a:ea typeface="Calibri" panose="020F0502020204030204" pitchFamily="34" charset="0"/>
                        </a:rPr>
                        <a:t>during the </a:t>
                      </a:r>
                      <a:r>
                        <a:rPr lang="en-ZA" sz="1200" b="1" dirty="0">
                          <a:effectLst/>
                          <a:latin typeface="Arial" panose="020B0604020202020204" pitchFamily="34" charset="0"/>
                          <a:ea typeface="Calibri" panose="020F0502020204030204" pitchFamily="34" charset="0"/>
                        </a:rPr>
                        <a:t>2017/2018</a:t>
                      </a:r>
                      <a:r>
                        <a:rPr lang="en-ZA" sz="1200" dirty="0">
                          <a:effectLst/>
                          <a:latin typeface="Arial" panose="020B0604020202020204" pitchFamily="34" charset="0"/>
                          <a:ea typeface="Calibri" panose="020F0502020204030204" pitchFamily="34" charset="0"/>
                        </a:rPr>
                        <a:t> financial year?</a:t>
                      </a:r>
                      <a:r>
                        <a:rPr lang="en-US" sz="1200" dirty="0">
                          <a:latin typeface="Arial" panose="020B0604020202020204" pitchFamily="34" charset="0"/>
                          <a:cs typeface="Arial" panose="020B0604020202020204" pitchFamily="34" charset="0"/>
                        </a:rPr>
                        <a:t> </a:t>
                      </a:r>
                    </a:p>
                    <a:p>
                      <a:endParaRPr lang="en-ZA" sz="1200" dirty="0"/>
                    </a:p>
                  </a:txBody>
                  <a:tcPr/>
                </a:tc>
                <a:tc>
                  <a:txBody>
                    <a:bodyPr/>
                    <a:lstStyle/>
                    <a:p>
                      <a:pPr algn="ctr"/>
                      <a:r>
                        <a:rPr lang="en-ZA" dirty="0"/>
                        <a:t>R 0</a:t>
                      </a:r>
                    </a:p>
                  </a:txBody>
                  <a:tcPr anchor="ctr"/>
                </a:tc>
                <a:tc>
                  <a:txBody>
                    <a:bodyPr/>
                    <a:lstStyle/>
                    <a:p>
                      <a:r>
                        <a:rPr lang="en-ZA" sz="1600" dirty="0"/>
                        <a:t>Investigations still underway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dirty="0"/>
                        <a:t>Investigations still underway</a:t>
                      </a:r>
                    </a:p>
                  </a:txBody>
                  <a:tcPr/>
                </a:tc>
                <a:extLst>
                  <a:ext uri="{0D108BD9-81ED-4DB2-BD59-A6C34878D82A}">
                    <a16:rowId xmlns:a16="http://schemas.microsoft.com/office/drawing/2014/main" val="10001"/>
                  </a:ext>
                </a:extLst>
              </a:tr>
              <a:tr h="5505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200" dirty="0">
                          <a:effectLst/>
                          <a:latin typeface="Arial" panose="020B0604020202020204" pitchFamily="34" charset="0"/>
                          <a:ea typeface="Calibri" panose="020F0502020204030204" pitchFamily="34" charset="0"/>
                        </a:rPr>
                        <a:t>Unauthorised</a:t>
                      </a:r>
                      <a:r>
                        <a:rPr lang="en-ZA" sz="1200" b="1" dirty="0">
                          <a:effectLst/>
                          <a:latin typeface="Arial" panose="020B0604020202020204" pitchFamily="34" charset="0"/>
                          <a:ea typeface="Calibri" panose="020F0502020204030204" pitchFamily="34" charset="0"/>
                        </a:rPr>
                        <a:t> </a:t>
                      </a:r>
                      <a:r>
                        <a:rPr lang="en-ZA" sz="1200" dirty="0">
                          <a:effectLst/>
                          <a:latin typeface="Arial" panose="020B0604020202020204" pitchFamily="34" charset="0"/>
                          <a:ea typeface="Calibri" panose="020F0502020204030204" pitchFamily="34" charset="0"/>
                        </a:rPr>
                        <a:t>expenditure investigated</a:t>
                      </a:r>
                      <a:r>
                        <a:rPr lang="en-ZA" sz="1200" baseline="0" dirty="0">
                          <a:effectLst/>
                          <a:latin typeface="Arial" panose="020B0604020202020204" pitchFamily="34" charset="0"/>
                          <a:ea typeface="Calibri" panose="020F0502020204030204" pitchFamily="34" charset="0"/>
                        </a:rPr>
                        <a:t> </a:t>
                      </a:r>
                      <a:r>
                        <a:rPr lang="en-ZA" sz="1200" dirty="0">
                          <a:effectLst/>
                          <a:latin typeface="Arial" panose="020B0604020202020204" pitchFamily="34" charset="0"/>
                          <a:ea typeface="Calibri" panose="020F0502020204030204" pitchFamily="34" charset="0"/>
                        </a:rPr>
                        <a:t>during the </a:t>
                      </a:r>
                      <a:r>
                        <a:rPr lang="en-ZA" sz="1200" b="1" dirty="0">
                          <a:effectLst/>
                          <a:latin typeface="Arial" panose="020B0604020202020204" pitchFamily="34" charset="0"/>
                          <a:ea typeface="Calibri" panose="020F0502020204030204" pitchFamily="34" charset="0"/>
                        </a:rPr>
                        <a:t>2018/2019</a:t>
                      </a:r>
                      <a:r>
                        <a:rPr lang="en-ZA" sz="1200" dirty="0">
                          <a:effectLst/>
                          <a:latin typeface="Arial" panose="020B0604020202020204" pitchFamily="34" charset="0"/>
                          <a:ea typeface="Calibri" panose="020F0502020204030204" pitchFamily="34" charset="0"/>
                        </a:rPr>
                        <a:t> financial year?</a:t>
                      </a:r>
                      <a:r>
                        <a:rPr lang="en-US" sz="1200" dirty="0">
                          <a:latin typeface="Arial" panose="020B0604020202020204" pitchFamily="34" charset="0"/>
                          <a:cs typeface="Arial" panose="020B0604020202020204" pitchFamily="34" charset="0"/>
                        </a:rPr>
                        <a:t> </a:t>
                      </a:r>
                    </a:p>
                    <a:p>
                      <a:endParaRPr lang="en-ZA" sz="1200" dirty="0"/>
                    </a:p>
                  </a:txBody>
                  <a:tcPr/>
                </a:tc>
                <a:tc>
                  <a:txBody>
                    <a:bodyPr/>
                    <a:lstStyle/>
                    <a:p>
                      <a:pPr algn="ctr"/>
                      <a:r>
                        <a:rPr lang="en-ZA" dirty="0"/>
                        <a:t>R 0</a:t>
                      </a:r>
                    </a:p>
                  </a:txBody>
                  <a:tcPr anchor="ctr"/>
                </a:tc>
                <a:tc>
                  <a:txBody>
                    <a:bodyPr/>
                    <a:lstStyle/>
                    <a:p>
                      <a:r>
                        <a:rPr lang="en-ZA" sz="1600" dirty="0"/>
                        <a:t>Investigations still underway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dirty="0"/>
                        <a:t>Investigations still underway</a:t>
                      </a:r>
                    </a:p>
                  </a:txBody>
                  <a:tcPr/>
                </a:tc>
                <a:extLst>
                  <a:ext uri="{0D108BD9-81ED-4DB2-BD59-A6C34878D82A}">
                    <a16:rowId xmlns:a16="http://schemas.microsoft.com/office/drawing/2014/main" val="10002"/>
                  </a:ext>
                </a:extLst>
              </a:tr>
              <a:tr h="7025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200" dirty="0">
                          <a:effectLst/>
                          <a:latin typeface="Arial" panose="020B0604020202020204" pitchFamily="34" charset="0"/>
                          <a:ea typeface="Calibri" panose="020F0502020204030204" pitchFamily="34" charset="0"/>
                        </a:rPr>
                        <a:t>Unauthorised</a:t>
                      </a:r>
                      <a:r>
                        <a:rPr lang="en-ZA" sz="1200" b="1" dirty="0">
                          <a:effectLst/>
                          <a:latin typeface="Arial" panose="020B0604020202020204" pitchFamily="34" charset="0"/>
                          <a:ea typeface="Calibri" panose="020F0502020204030204" pitchFamily="34" charset="0"/>
                        </a:rPr>
                        <a:t> </a:t>
                      </a:r>
                      <a:r>
                        <a:rPr lang="en-ZA" sz="1200" dirty="0">
                          <a:effectLst/>
                          <a:latin typeface="Arial" panose="020B0604020202020204" pitchFamily="34" charset="0"/>
                          <a:ea typeface="Calibri" panose="020F0502020204030204" pitchFamily="34" charset="0"/>
                        </a:rPr>
                        <a:t>expenditure investigated</a:t>
                      </a:r>
                      <a:r>
                        <a:rPr lang="en-ZA" sz="1200" baseline="0" dirty="0">
                          <a:effectLst/>
                          <a:latin typeface="Arial" panose="020B0604020202020204" pitchFamily="34" charset="0"/>
                          <a:ea typeface="Calibri" panose="020F0502020204030204" pitchFamily="34" charset="0"/>
                        </a:rPr>
                        <a:t> </a:t>
                      </a:r>
                      <a:r>
                        <a:rPr lang="en-ZA" sz="1200" dirty="0">
                          <a:effectLst/>
                          <a:latin typeface="Arial" panose="020B0604020202020204" pitchFamily="34" charset="0"/>
                          <a:ea typeface="Calibri" panose="020F0502020204030204" pitchFamily="34" charset="0"/>
                        </a:rPr>
                        <a:t>during the </a:t>
                      </a:r>
                      <a:r>
                        <a:rPr lang="en-ZA" sz="1200" b="1" dirty="0">
                          <a:effectLst/>
                          <a:latin typeface="Arial" panose="020B0604020202020204" pitchFamily="34" charset="0"/>
                          <a:ea typeface="Calibri" panose="020F0502020204030204" pitchFamily="34" charset="0"/>
                        </a:rPr>
                        <a:t>2019/2020</a:t>
                      </a:r>
                      <a:r>
                        <a:rPr lang="en-ZA" sz="1200" dirty="0">
                          <a:effectLst/>
                          <a:latin typeface="Arial" panose="020B0604020202020204" pitchFamily="34" charset="0"/>
                          <a:ea typeface="Calibri" panose="020F0502020204030204" pitchFamily="34" charset="0"/>
                        </a:rPr>
                        <a:t> financial year?</a:t>
                      </a:r>
                      <a:r>
                        <a:rPr lang="en-US" sz="1200" dirty="0">
                          <a:latin typeface="Arial" panose="020B0604020202020204" pitchFamily="34" charset="0"/>
                          <a:cs typeface="Arial" panose="020B0604020202020204" pitchFamily="34" charset="0"/>
                        </a:rPr>
                        <a:t> </a:t>
                      </a:r>
                    </a:p>
                    <a:p>
                      <a:endParaRPr lang="en-ZA" sz="1200" dirty="0"/>
                    </a:p>
                  </a:txBody>
                  <a:tcPr/>
                </a:tc>
                <a:tc>
                  <a:txBody>
                    <a:bodyPr/>
                    <a:lstStyle/>
                    <a:p>
                      <a:pPr algn="ctr"/>
                      <a:r>
                        <a:rPr lang="en-ZA" dirty="0"/>
                        <a:t>R 0</a:t>
                      </a:r>
                    </a:p>
                  </a:txBody>
                  <a:tcPr anchor="ctr"/>
                </a:tc>
                <a:tc>
                  <a:txBody>
                    <a:bodyPr/>
                    <a:lstStyle/>
                    <a:p>
                      <a:r>
                        <a:rPr lang="en-ZA" sz="1600" dirty="0"/>
                        <a:t>Investigations still underway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dirty="0"/>
                        <a:t>Investigations still underway</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052078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2848943"/>
            <a:ext cx="8496944" cy="2388840"/>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marL="0" indent="0"/>
            <a:r>
              <a:rPr lang="en-GB" sz="2800" b="1" dirty="0">
                <a:solidFill>
                  <a:schemeClr val="tx1"/>
                </a:solidFill>
              </a:rPr>
              <a:t>1. 2018/2019 POST AUDIT ACTION PLAN</a:t>
            </a:r>
            <a:endParaRPr lang="en-ZA" sz="2800" b="1"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7A020174-8E20-48A5-8C62-7A10150EE990}" type="slidenum">
              <a:rPr lang="en-ZA" smtClean="0">
                <a:solidFill>
                  <a:prstClr val="black">
                    <a:tint val="75000"/>
                  </a:prstClr>
                </a:solidFill>
              </a:rPr>
              <a:pPr/>
              <a:t>4</a:t>
            </a:fld>
            <a:endParaRPr lang="en-ZA" dirty="0">
              <a:solidFill>
                <a:prstClr val="black">
                  <a:tint val="75000"/>
                </a:prstClr>
              </a:solidFill>
            </a:endParaRPr>
          </a:p>
        </p:txBody>
      </p:sp>
      <p:pic>
        <p:nvPicPr>
          <p:cNvPr id="5" name="Picture 4">
            <a:extLst>
              <a:ext uri="{FF2B5EF4-FFF2-40B4-BE49-F238E27FC236}">
                <a16:creationId xmlns:a16="http://schemas.microsoft.com/office/drawing/2014/main" id="{3F25FD39-E81A-49D4-AA1E-3C4CE290B67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52800" y="304800"/>
            <a:ext cx="2057400" cy="2509838"/>
          </a:xfrm>
          <a:prstGeom prst="rect">
            <a:avLst/>
          </a:prstGeom>
        </p:spPr>
      </p:pic>
    </p:spTree>
    <p:extLst>
      <p:ext uri="{BB962C8B-B14F-4D97-AF65-F5344CB8AC3E}">
        <p14:creationId xmlns:p14="http://schemas.microsoft.com/office/powerpoint/2010/main" val="43692280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3688" y="116632"/>
            <a:ext cx="6408712" cy="792088"/>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pPr algn="just">
              <a:spcAft>
                <a:spcPts val="1200"/>
              </a:spcAft>
            </a:pPr>
            <a:r>
              <a:rPr lang="en-ZA" sz="2800" b="1" dirty="0">
                <a:solidFill>
                  <a:schemeClr val="tx1"/>
                </a:solidFill>
                <a:latin typeface="Arial" panose="020B0604020202020204" pitchFamily="34" charset="0"/>
                <a:ea typeface="Calibri" panose="020F0502020204030204" pitchFamily="34" charset="0"/>
              </a:rPr>
              <a:t>Unauthorised expenditure investigated by MPAC</a:t>
            </a:r>
          </a:p>
        </p:txBody>
      </p:sp>
      <p:sp>
        <p:nvSpPr>
          <p:cNvPr id="4" name="Slide Number Placeholder 3"/>
          <p:cNvSpPr>
            <a:spLocks noGrp="1"/>
          </p:cNvSpPr>
          <p:nvPr>
            <p:ph type="sldNum" sz="quarter" idx="12"/>
          </p:nvPr>
        </p:nvSpPr>
        <p:spPr/>
        <p:txBody>
          <a:bodyPr/>
          <a:lstStyle/>
          <a:p>
            <a:fld id="{61D74632-5AF5-49E1-8345-0D25A626A076}" type="slidenum">
              <a:rPr lang="en-ZA" smtClean="0">
                <a:solidFill>
                  <a:prstClr val="black">
                    <a:tint val="75000"/>
                  </a:prstClr>
                </a:solidFill>
              </a:rPr>
              <a:pPr/>
              <a:t>40</a:t>
            </a:fld>
            <a:endParaRPr lang="en-ZA" dirty="0">
              <a:solidFill>
                <a:prstClr val="black">
                  <a:tint val="75000"/>
                </a:prstClr>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1971097371"/>
              </p:ext>
            </p:extLst>
          </p:nvPr>
        </p:nvGraphicFramePr>
        <p:xfrm>
          <a:off x="333872" y="1268760"/>
          <a:ext cx="8352928" cy="3194434"/>
        </p:xfrm>
        <a:graphic>
          <a:graphicData uri="http://schemas.openxmlformats.org/drawingml/2006/table">
            <a:tbl>
              <a:tblPr firstRow="1" bandRow="1">
                <a:tableStyleId>{5C22544A-7EE6-4342-B048-85BDC9FD1C3A}</a:tableStyleId>
              </a:tblPr>
              <a:tblGrid>
                <a:gridCol w="2999331">
                  <a:extLst>
                    <a:ext uri="{9D8B030D-6E8A-4147-A177-3AD203B41FA5}">
                      <a16:colId xmlns:a16="http://schemas.microsoft.com/office/drawing/2014/main" val="20000"/>
                    </a:ext>
                  </a:extLst>
                </a:gridCol>
                <a:gridCol w="1480876">
                  <a:extLst>
                    <a:ext uri="{9D8B030D-6E8A-4147-A177-3AD203B41FA5}">
                      <a16:colId xmlns:a16="http://schemas.microsoft.com/office/drawing/2014/main" val="20001"/>
                    </a:ext>
                  </a:extLst>
                </a:gridCol>
                <a:gridCol w="1856497">
                  <a:extLst>
                    <a:ext uri="{9D8B030D-6E8A-4147-A177-3AD203B41FA5}">
                      <a16:colId xmlns:a16="http://schemas.microsoft.com/office/drawing/2014/main" val="20002"/>
                    </a:ext>
                  </a:extLst>
                </a:gridCol>
                <a:gridCol w="2016224">
                  <a:extLst>
                    <a:ext uri="{9D8B030D-6E8A-4147-A177-3AD203B41FA5}">
                      <a16:colId xmlns:a16="http://schemas.microsoft.com/office/drawing/2014/main" val="20003"/>
                    </a:ext>
                  </a:extLst>
                </a:gridCol>
              </a:tblGrid>
              <a:tr h="725554">
                <a:tc>
                  <a:txBody>
                    <a:bodyPr/>
                    <a:lstStyle/>
                    <a:p>
                      <a:r>
                        <a:rPr lang="en-ZA" dirty="0"/>
                        <a:t>Financial Year(s)</a:t>
                      </a:r>
                    </a:p>
                  </a:txBody>
                  <a:tcPr anchor="ctr"/>
                </a:tc>
                <a:tc>
                  <a:txBody>
                    <a:bodyPr/>
                    <a:lstStyle/>
                    <a:p>
                      <a:pPr algn="ctr"/>
                      <a:r>
                        <a:rPr lang="en-ZA" dirty="0"/>
                        <a:t>Amount</a:t>
                      </a:r>
                    </a:p>
                  </a:txBody>
                  <a:tcPr anchor="ctr"/>
                </a:tc>
                <a:tc>
                  <a:txBody>
                    <a:bodyPr/>
                    <a:lstStyle/>
                    <a:p>
                      <a:r>
                        <a:rPr lang="en-ZA" dirty="0"/>
                        <a:t>Date Submitted to Council </a:t>
                      </a:r>
                    </a:p>
                  </a:txBody>
                  <a:tcPr anchor="ctr"/>
                </a:tc>
                <a:tc>
                  <a:txBody>
                    <a:bodyPr/>
                    <a:lstStyle/>
                    <a:p>
                      <a:r>
                        <a:rPr lang="en-ZA" dirty="0"/>
                        <a:t>Council Resolution No. </a:t>
                      </a:r>
                    </a:p>
                  </a:txBody>
                  <a:tcPr anchor="ctr"/>
                </a:tc>
                <a:extLst>
                  <a:ext uri="{0D108BD9-81ED-4DB2-BD59-A6C34878D82A}">
                    <a16:rowId xmlns:a16="http://schemas.microsoft.com/office/drawing/2014/main" val="10000"/>
                  </a:ext>
                </a:extLst>
              </a:tr>
              <a:tr h="5425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200" dirty="0">
                          <a:effectLst/>
                          <a:latin typeface="Arial" panose="020B0604020202020204" pitchFamily="34" charset="0"/>
                          <a:ea typeface="Calibri" panose="020F0502020204030204" pitchFamily="34" charset="0"/>
                        </a:rPr>
                        <a:t>Unauthorised</a:t>
                      </a:r>
                      <a:r>
                        <a:rPr lang="en-ZA" sz="1200" b="1" dirty="0">
                          <a:effectLst/>
                          <a:latin typeface="Arial" panose="020B0604020202020204" pitchFamily="34" charset="0"/>
                          <a:ea typeface="Calibri" panose="020F0502020204030204" pitchFamily="34" charset="0"/>
                        </a:rPr>
                        <a:t> </a:t>
                      </a:r>
                      <a:r>
                        <a:rPr lang="en-ZA" sz="1200" dirty="0">
                          <a:effectLst/>
                          <a:latin typeface="Arial" panose="020B0604020202020204" pitchFamily="34" charset="0"/>
                          <a:ea typeface="Calibri" panose="020F0502020204030204" pitchFamily="34" charset="0"/>
                        </a:rPr>
                        <a:t>expenditure referred to and  investigated</a:t>
                      </a:r>
                      <a:r>
                        <a:rPr lang="en-ZA" sz="1200" baseline="0" dirty="0">
                          <a:effectLst/>
                          <a:latin typeface="Arial" panose="020B0604020202020204" pitchFamily="34" charset="0"/>
                          <a:ea typeface="Calibri" panose="020F0502020204030204" pitchFamily="34" charset="0"/>
                        </a:rPr>
                        <a:t> by MPAC </a:t>
                      </a:r>
                      <a:r>
                        <a:rPr lang="en-ZA" sz="1200" dirty="0">
                          <a:effectLst/>
                          <a:latin typeface="Arial" panose="020B0604020202020204" pitchFamily="34" charset="0"/>
                          <a:ea typeface="Calibri" panose="020F0502020204030204" pitchFamily="34" charset="0"/>
                        </a:rPr>
                        <a:t>during the </a:t>
                      </a:r>
                      <a:r>
                        <a:rPr lang="en-ZA" sz="1200" b="1" dirty="0">
                          <a:effectLst/>
                          <a:latin typeface="Arial" panose="020B0604020202020204" pitchFamily="34" charset="0"/>
                          <a:ea typeface="Calibri" panose="020F0502020204030204" pitchFamily="34" charset="0"/>
                        </a:rPr>
                        <a:t>2017/2018</a:t>
                      </a:r>
                      <a:r>
                        <a:rPr lang="en-ZA" sz="1200" dirty="0">
                          <a:effectLst/>
                          <a:latin typeface="Arial" panose="020B0604020202020204" pitchFamily="34" charset="0"/>
                          <a:ea typeface="Calibri" panose="020F0502020204030204" pitchFamily="34" charset="0"/>
                        </a:rPr>
                        <a:t> financial year?</a:t>
                      </a:r>
                      <a:r>
                        <a:rPr lang="en-US" sz="1200" dirty="0">
                          <a:latin typeface="Arial" panose="020B0604020202020204" pitchFamily="34" charset="0"/>
                          <a:cs typeface="Arial" panose="020B0604020202020204" pitchFamily="34" charset="0"/>
                        </a:rPr>
                        <a:t> </a:t>
                      </a:r>
                    </a:p>
                    <a:p>
                      <a:endParaRPr lang="en-ZA" sz="1200" dirty="0"/>
                    </a:p>
                  </a:txBody>
                  <a:tcPr anchor="ctr"/>
                </a:tc>
                <a:tc>
                  <a:txBody>
                    <a:bodyPr/>
                    <a:lstStyle/>
                    <a:p>
                      <a:pPr algn="ctr"/>
                      <a:r>
                        <a:rPr lang="en-ZA" dirty="0"/>
                        <a:t>R 0</a:t>
                      </a:r>
                    </a:p>
                  </a:txBody>
                  <a:tcPr anchor="ctr"/>
                </a:tc>
                <a:tc>
                  <a:txBody>
                    <a:bodyPr/>
                    <a:lstStyle/>
                    <a:p>
                      <a:r>
                        <a:rPr lang="en-ZA" sz="1600" dirty="0"/>
                        <a:t>Investigations still underway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dirty="0"/>
                        <a:t>Investigations still underway</a:t>
                      </a:r>
                    </a:p>
                  </a:txBody>
                  <a:tcPr/>
                </a:tc>
                <a:extLst>
                  <a:ext uri="{0D108BD9-81ED-4DB2-BD59-A6C34878D82A}">
                    <a16:rowId xmlns:a16="http://schemas.microsoft.com/office/drawing/2014/main" val="10001"/>
                  </a:ext>
                </a:extLst>
              </a:tr>
              <a:tr h="5505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200" dirty="0">
                          <a:effectLst/>
                          <a:latin typeface="Arial" panose="020B0604020202020204" pitchFamily="34" charset="0"/>
                          <a:ea typeface="Calibri" panose="020F0502020204030204" pitchFamily="34" charset="0"/>
                        </a:rPr>
                        <a:t>Unauthorised</a:t>
                      </a:r>
                      <a:r>
                        <a:rPr lang="en-ZA" sz="1200" b="1" dirty="0">
                          <a:effectLst/>
                          <a:latin typeface="Arial" panose="020B0604020202020204" pitchFamily="34" charset="0"/>
                          <a:ea typeface="Calibri" panose="020F0502020204030204" pitchFamily="34" charset="0"/>
                        </a:rPr>
                        <a:t> </a:t>
                      </a:r>
                      <a:r>
                        <a:rPr lang="en-ZA" sz="1200" dirty="0">
                          <a:effectLst/>
                          <a:latin typeface="Arial" panose="020B0604020202020204" pitchFamily="34" charset="0"/>
                          <a:ea typeface="Calibri" panose="020F0502020204030204" pitchFamily="34" charset="0"/>
                        </a:rPr>
                        <a:t>expenditure referred to and  investigated</a:t>
                      </a:r>
                      <a:r>
                        <a:rPr lang="en-ZA" sz="1200" baseline="0" dirty="0">
                          <a:effectLst/>
                          <a:latin typeface="Arial" panose="020B0604020202020204" pitchFamily="34" charset="0"/>
                          <a:ea typeface="Calibri" panose="020F0502020204030204" pitchFamily="34" charset="0"/>
                        </a:rPr>
                        <a:t> by MPAC</a:t>
                      </a:r>
                      <a:r>
                        <a:rPr lang="en-ZA" sz="1200" dirty="0">
                          <a:effectLst/>
                          <a:latin typeface="Arial" panose="020B0604020202020204" pitchFamily="34" charset="0"/>
                          <a:ea typeface="Calibri" panose="020F0502020204030204" pitchFamily="34" charset="0"/>
                        </a:rPr>
                        <a:t> </a:t>
                      </a:r>
                      <a:r>
                        <a:rPr lang="en-ZA" sz="1200" baseline="0" dirty="0">
                          <a:effectLst/>
                          <a:latin typeface="Arial" panose="020B0604020202020204" pitchFamily="34" charset="0"/>
                          <a:ea typeface="Calibri" panose="020F0502020204030204" pitchFamily="34" charset="0"/>
                        </a:rPr>
                        <a:t> </a:t>
                      </a:r>
                      <a:r>
                        <a:rPr lang="en-ZA" sz="1200" dirty="0">
                          <a:effectLst/>
                          <a:latin typeface="Arial" panose="020B0604020202020204" pitchFamily="34" charset="0"/>
                          <a:ea typeface="Calibri" panose="020F0502020204030204" pitchFamily="34" charset="0"/>
                        </a:rPr>
                        <a:t>during the </a:t>
                      </a:r>
                      <a:r>
                        <a:rPr lang="en-ZA" sz="1200" b="1" dirty="0">
                          <a:effectLst/>
                          <a:latin typeface="Arial" panose="020B0604020202020204" pitchFamily="34" charset="0"/>
                          <a:ea typeface="Calibri" panose="020F0502020204030204" pitchFamily="34" charset="0"/>
                        </a:rPr>
                        <a:t>2018/2019</a:t>
                      </a:r>
                      <a:r>
                        <a:rPr lang="en-ZA" sz="1200" dirty="0">
                          <a:effectLst/>
                          <a:latin typeface="Arial" panose="020B0604020202020204" pitchFamily="34" charset="0"/>
                          <a:ea typeface="Calibri" panose="020F0502020204030204" pitchFamily="34" charset="0"/>
                        </a:rPr>
                        <a:t> financial year?</a:t>
                      </a:r>
                      <a:r>
                        <a:rPr lang="en-US" sz="1200" dirty="0">
                          <a:latin typeface="Arial" panose="020B0604020202020204" pitchFamily="34" charset="0"/>
                          <a:cs typeface="Arial" panose="020B0604020202020204" pitchFamily="34" charset="0"/>
                        </a:rPr>
                        <a:t> </a:t>
                      </a:r>
                    </a:p>
                    <a:p>
                      <a:endParaRPr lang="en-ZA" sz="1200" dirty="0"/>
                    </a:p>
                  </a:txBody>
                  <a:tcPr anchor="ctr"/>
                </a:tc>
                <a:tc>
                  <a:txBody>
                    <a:bodyPr/>
                    <a:lstStyle/>
                    <a:p>
                      <a:pPr algn="ctr"/>
                      <a:r>
                        <a:rPr lang="en-ZA" dirty="0"/>
                        <a:t>R 0</a:t>
                      </a:r>
                    </a:p>
                  </a:txBody>
                  <a:tcPr anchor="ctr"/>
                </a:tc>
                <a:tc>
                  <a:txBody>
                    <a:bodyPr/>
                    <a:lstStyle/>
                    <a:p>
                      <a:r>
                        <a:rPr lang="en-ZA" sz="1600" dirty="0"/>
                        <a:t>Investigations still underway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dirty="0"/>
                        <a:t>Investigations still underway</a:t>
                      </a:r>
                    </a:p>
                  </a:txBody>
                  <a:tcPr/>
                </a:tc>
                <a:extLst>
                  <a:ext uri="{0D108BD9-81ED-4DB2-BD59-A6C34878D82A}">
                    <a16:rowId xmlns:a16="http://schemas.microsoft.com/office/drawing/2014/main" val="10002"/>
                  </a:ext>
                </a:extLst>
              </a:tr>
              <a:tr h="7025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200" dirty="0">
                          <a:effectLst/>
                          <a:latin typeface="Arial" panose="020B0604020202020204" pitchFamily="34" charset="0"/>
                          <a:ea typeface="Calibri" panose="020F0502020204030204" pitchFamily="34" charset="0"/>
                        </a:rPr>
                        <a:t>Unauthorised</a:t>
                      </a:r>
                      <a:r>
                        <a:rPr lang="en-ZA" sz="1200" b="1" dirty="0">
                          <a:effectLst/>
                          <a:latin typeface="Arial" panose="020B0604020202020204" pitchFamily="34" charset="0"/>
                          <a:ea typeface="Calibri" panose="020F0502020204030204" pitchFamily="34" charset="0"/>
                        </a:rPr>
                        <a:t> </a:t>
                      </a:r>
                      <a:r>
                        <a:rPr lang="en-ZA" sz="1200" dirty="0">
                          <a:effectLst/>
                          <a:latin typeface="Arial" panose="020B0604020202020204" pitchFamily="34" charset="0"/>
                          <a:ea typeface="Calibri" panose="020F0502020204030204" pitchFamily="34" charset="0"/>
                        </a:rPr>
                        <a:t>expenditure referred to and  investigated</a:t>
                      </a:r>
                      <a:r>
                        <a:rPr lang="en-ZA" sz="1200" baseline="0" dirty="0">
                          <a:effectLst/>
                          <a:latin typeface="Arial" panose="020B0604020202020204" pitchFamily="34" charset="0"/>
                          <a:ea typeface="Calibri" panose="020F0502020204030204" pitchFamily="34" charset="0"/>
                        </a:rPr>
                        <a:t> by MPAC  </a:t>
                      </a:r>
                      <a:r>
                        <a:rPr lang="en-ZA" sz="1200" dirty="0">
                          <a:effectLst/>
                          <a:latin typeface="Arial" panose="020B0604020202020204" pitchFamily="34" charset="0"/>
                          <a:ea typeface="Calibri" panose="020F0502020204030204" pitchFamily="34" charset="0"/>
                        </a:rPr>
                        <a:t>during the </a:t>
                      </a:r>
                      <a:r>
                        <a:rPr lang="en-ZA" sz="1200" b="1" dirty="0">
                          <a:effectLst/>
                          <a:latin typeface="Arial" panose="020B0604020202020204" pitchFamily="34" charset="0"/>
                          <a:ea typeface="Calibri" panose="020F0502020204030204" pitchFamily="34" charset="0"/>
                        </a:rPr>
                        <a:t>2019/2020</a:t>
                      </a:r>
                      <a:r>
                        <a:rPr lang="en-ZA" sz="1200" dirty="0">
                          <a:effectLst/>
                          <a:latin typeface="Arial" panose="020B0604020202020204" pitchFamily="34" charset="0"/>
                          <a:ea typeface="Calibri" panose="020F0502020204030204" pitchFamily="34" charset="0"/>
                        </a:rPr>
                        <a:t> financial year?</a:t>
                      </a:r>
                      <a:r>
                        <a:rPr lang="en-US" sz="1200" dirty="0">
                          <a:latin typeface="Arial" panose="020B0604020202020204" pitchFamily="34" charset="0"/>
                          <a:cs typeface="Arial" panose="020B0604020202020204" pitchFamily="34" charset="0"/>
                        </a:rPr>
                        <a:t> </a:t>
                      </a:r>
                    </a:p>
                    <a:p>
                      <a:endParaRPr lang="en-ZA" sz="1200" dirty="0"/>
                    </a:p>
                  </a:txBody>
                  <a:tcPr anchor="ctr"/>
                </a:tc>
                <a:tc>
                  <a:txBody>
                    <a:bodyPr/>
                    <a:lstStyle/>
                    <a:p>
                      <a:pPr algn="ctr"/>
                      <a:r>
                        <a:rPr lang="en-ZA" dirty="0"/>
                        <a:t>R 0</a:t>
                      </a:r>
                    </a:p>
                  </a:txBody>
                  <a:tcPr anchor="ctr"/>
                </a:tc>
                <a:tc>
                  <a:txBody>
                    <a:bodyPr/>
                    <a:lstStyle/>
                    <a:p>
                      <a:r>
                        <a:rPr lang="en-ZA" sz="1600" dirty="0"/>
                        <a:t>Investigations still underway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dirty="0"/>
                        <a:t>Investigations still underway</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8315540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3688" y="116632"/>
            <a:ext cx="6408712" cy="648072"/>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pPr algn="just">
              <a:spcAft>
                <a:spcPts val="1200"/>
              </a:spcAft>
            </a:pPr>
            <a:r>
              <a:rPr lang="en-ZA" sz="2800" b="1" dirty="0">
                <a:solidFill>
                  <a:schemeClr val="tx1"/>
                </a:solidFill>
                <a:latin typeface="Arial" panose="020B0604020202020204" pitchFamily="34" charset="0"/>
                <a:ea typeface="Calibri" panose="020F0502020204030204" pitchFamily="34" charset="0"/>
              </a:rPr>
              <a:t>Unauthorised expenditure tabled in Council</a:t>
            </a:r>
          </a:p>
        </p:txBody>
      </p:sp>
      <p:sp>
        <p:nvSpPr>
          <p:cNvPr id="4" name="Slide Number Placeholder 3"/>
          <p:cNvSpPr>
            <a:spLocks noGrp="1"/>
          </p:cNvSpPr>
          <p:nvPr>
            <p:ph type="sldNum" sz="quarter" idx="12"/>
          </p:nvPr>
        </p:nvSpPr>
        <p:spPr/>
        <p:txBody>
          <a:bodyPr/>
          <a:lstStyle/>
          <a:p>
            <a:fld id="{61D74632-5AF5-49E1-8345-0D25A626A076}" type="slidenum">
              <a:rPr lang="en-ZA" smtClean="0">
                <a:solidFill>
                  <a:prstClr val="black">
                    <a:tint val="75000"/>
                  </a:prstClr>
                </a:solidFill>
              </a:rPr>
              <a:pPr/>
              <a:t>41</a:t>
            </a:fld>
            <a:endParaRPr lang="en-ZA" dirty="0">
              <a:solidFill>
                <a:prstClr val="black">
                  <a:tint val="75000"/>
                </a:prstClr>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1467761245"/>
              </p:ext>
            </p:extLst>
          </p:nvPr>
        </p:nvGraphicFramePr>
        <p:xfrm>
          <a:off x="179512" y="1196752"/>
          <a:ext cx="8856984" cy="5029200"/>
        </p:xfrm>
        <a:graphic>
          <a:graphicData uri="http://schemas.openxmlformats.org/drawingml/2006/table">
            <a:tbl>
              <a:tblPr firstRow="1" bandRow="1">
                <a:tableStyleId>{5C22544A-7EE6-4342-B048-85BDC9FD1C3A}</a:tableStyleId>
              </a:tblPr>
              <a:tblGrid>
                <a:gridCol w="3511349">
                  <a:extLst>
                    <a:ext uri="{9D8B030D-6E8A-4147-A177-3AD203B41FA5}">
                      <a16:colId xmlns:a16="http://schemas.microsoft.com/office/drawing/2014/main" val="20000"/>
                    </a:ext>
                  </a:extLst>
                </a:gridCol>
                <a:gridCol w="809131">
                  <a:extLst>
                    <a:ext uri="{9D8B030D-6E8A-4147-A177-3AD203B41FA5}">
                      <a16:colId xmlns:a16="http://schemas.microsoft.com/office/drawing/2014/main" val="20001"/>
                    </a:ext>
                  </a:extLst>
                </a:gridCol>
                <a:gridCol w="1512168">
                  <a:extLst>
                    <a:ext uri="{9D8B030D-6E8A-4147-A177-3AD203B41FA5}">
                      <a16:colId xmlns:a16="http://schemas.microsoft.com/office/drawing/2014/main" val="20002"/>
                    </a:ext>
                  </a:extLst>
                </a:gridCol>
                <a:gridCol w="1368152">
                  <a:extLst>
                    <a:ext uri="{9D8B030D-6E8A-4147-A177-3AD203B41FA5}">
                      <a16:colId xmlns:a16="http://schemas.microsoft.com/office/drawing/2014/main" val="20003"/>
                    </a:ext>
                  </a:extLst>
                </a:gridCol>
                <a:gridCol w="1656184">
                  <a:extLst>
                    <a:ext uri="{9D8B030D-6E8A-4147-A177-3AD203B41FA5}">
                      <a16:colId xmlns:a16="http://schemas.microsoft.com/office/drawing/2014/main" val="20004"/>
                    </a:ext>
                  </a:extLst>
                </a:gridCol>
              </a:tblGrid>
              <a:tr h="448882">
                <a:tc rowSpan="2">
                  <a:txBody>
                    <a:bodyPr/>
                    <a:lstStyle/>
                    <a:p>
                      <a:r>
                        <a:rPr lang="en-ZA" dirty="0"/>
                        <a:t>Financial Year(s)</a:t>
                      </a:r>
                    </a:p>
                  </a:txBody>
                  <a:tcPr anchor="ctr"/>
                </a:tc>
                <a:tc rowSpan="2">
                  <a:txBody>
                    <a:bodyPr/>
                    <a:lstStyle/>
                    <a:p>
                      <a:pPr algn="ctr"/>
                      <a:r>
                        <a:rPr lang="en-ZA" dirty="0"/>
                        <a:t>Date</a:t>
                      </a:r>
                    </a:p>
                  </a:txBody>
                  <a:tcPr anchor="ctr"/>
                </a:tc>
                <a:tc rowSpan="2">
                  <a:txBody>
                    <a:bodyPr/>
                    <a:lstStyle/>
                    <a:p>
                      <a:r>
                        <a:rPr lang="en-ZA" dirty="0"/>
                        <a:t>Council Resolution No.</a:t>
                      </a:r>
                    </a:p>
                  </a:txBody>
                  <a:tcPr/>
                </a:tc>
                <a:tc gridSpan="2">
                  <a:txBody>
                    <a:bodyPr/>
                    <a:lstStyle/>
                    <a:p>
                      <a:pPr algn="ctr"/>
                      <a:r>
                        <a:rPr lang="en-ZA" dirty="0"/>
                        <a:t>Amount</a:t>
                      </a:r>
                    </a:p>
                  </a:txBody>
                  <a:tcPr/>
                </a:tc>
                <a:tc hMerge="1">
                  <a:txBody>
                    <a:bodyPr/>
                    <a:lstStyle/>
                    <a:p>
                      <a:endParaRPr lang="en-ZA"/>
                    </a:p>
                  </a:txBody>
                  <a:tcPr/>
                </a:tc>
                <a:extLst>
                  <a:ext uri="{0D108BD9-81ED-4DB2-BD59-A6C34878D82A}">
                    <a16:rowId xmlns:a16="http://schemas.microsoft.com/office/drawing/2014/main" val="10000"/>
                  </a:ext>
                </a:extLst>
              </a:tr>
              <a:tr h="276672">
                <a:tc vMerge="1">
                  <a:txBody>
                    <a:bodyPr/>
                    <a:lstStyle/>
                    <a:p>
                      <a:endParaRPr lang="en-ZA" dirty="0"/>
                    </a:p>
                  </a:txBody>
                  <a:tcPr/>
                </a:tc>
                <a:tc vMerge="1">
                  <a:txBody>
                    <a:bodyPr/>
                    <a:lstStyle/>
                    <a:p>
                      <a:endParaRPr lang="en-ZA" dirty="0"/>
                    </a:p>
                  </a:txBody>
                  <a:tcPr/>
                </a:tc>
                <a:tc vMerge="1">
                  <a:txBody>
                    <a:bodyPr/>
                    <a:lstStyle/>
                    <a:p>
                      <a:endParaRPr lang="en-ZA" dirty="0"/>
                    </a:p>
                  </a:txBody>
                  <a:tcPr/>
                </a:tc>
                <a:tc>
                  <a:txBody>
                    <a:bodyPr/>
                    <a:lstStyle/>
                    <a:p>
                      <a:r>
                        <a:rPr lang="en-ZA" dirty="0"/>
                        <a:t>Approved</a:t>
                      </a:r>
                    </a:p>
                  </a:txBody>
                  <a:tcPr/>
                </a:tc>
                <a:tc>
                  <a:txBody>
                    <a:bodyPr/>
                    <a:lstStyle/>
                    <a:p>
                      <a:r>
                        <a:rPr lang="en-ZA" dirty="0"/>
                        <a:t>Not Approved</a:t>
                      </a:r>
                    </a:p>
                  </a:txBody>
                  <a:tcPr/>
                </a:tc>
                <a:extLst>
                  <a:ext uri="{0D108BD9-81ED-4DB2-BD59-A6C34878D82A}">
                    <a16:rowId xmlns:a16="http://schemas.microsoft.com/office/drawing/2014/main" val="10001"/>
                  </a:ext>
                </a:extLst>
              </a:tr>
              <a:tr h="12896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200" dirty="0">
                          <a:effectLst/>
                          <a:latin typeface="Arial" panose="020B0604020202020204" pitchFamily="34" charset="0"/>
                          <a:ea typeface="Calibri" panose="020F0502020204030204" pitchFamily="34" charset="0"/>
                        </a:rPr>
                        <a:t>Unauthorised</a:t>
                      </a:r>
                      <a:r>
                        <a:rPr lang="en-ZA" sz="1200" b="1" dirty="0">
                          <a:effectLst/>
                          <a:latin typeface="Arial" panose="020B0604020202020204" pitchFamily="34" charset="0"/>
                          <a:ea typeface="Calibri" panose="020F0502020204030204" pitchFamily="34" charset="0"/>
                        </a:rPr>
                        <a:t> </a:t>
                      </a:r>
                      <a:r>
                        <a:rPr lang="en-ZA" sz="1200" dirty="0">
                          <a:effectLst/>
                          <a:latin typeface="Arial" panose="020B0604020202020204" pitchFamily="34" charset="0"/>
                          <a:ea typeface="Calibri" panose="020F0502020204030204" pitchFamily="34" charset="0"/>
                        </a:rPr>
                        <a:t>expenditure submitted to the municipal council for authorisation via an adjustment budget, in terms of section 28 of the MFMA read with the Municipal Budget and Reporting Regulations, as identified during the </a:t>
                      </a:r>
                      <a:r>
                        <a:rPr lang="en-ZA" sz="1200" b="1" dirty="0">
                          <a:effectLst/>
                          <a:latin typeface="Arial" panose="020B0604020202020204" pitchFamily="34" charset="0"/>
                          <a:ea typeface="Calibri" panose="020F0502020204030204" pitchFamily="34" charset="0"/>
                        </a:rPr>
                        <a:t>2017/2018</a:t>
                      </a:r>
                      <a:r>
                        <a:rPr lang="en-ZA" sz="1200" dirty="0">
                          <a:effectLst/>
                          <a:latin typeface="Arial" panose="020B0604020202020204" pitchFamily="34" charset="0"/>
                          <a:ea typeface="Calibri" panose="020F0502020204030204" pitchFamily="34" charset="0"/>
                        </a:rPr>
                        <a:t> financial year?</a:t>
                      </a:r>
                      <a:r>
                        <a:rPr lang="en-US" sz="1200" dirty="0">
                          <a:latin typeface="Arial" panose="020B0604020202020204" pitchFamily="34" charset="0"/>
                          <a:cs typeface="Arial" panose="020B0604020202020204" pitchFamily="34" charset="0"/>
                        </a:rPr>
                        <a:t> </a:t>
                      </a:r>
                    </a:p>
                    <a:p>
                      <a:endParaRPr lang="en-ZA" sz="1200" dirty="0"/>
                    </a:p>
                  </a:txBody>
                  <a:tcPr/>
                </a:tc>
                <a:tc>
                  <a:txBody>
                    <a:bodyPr/>
                    <a:lstStyle/>
                    <a:p>
                      <a:pPr algn="ctr"/>
                      <a:r>
                        <a:rPr lang="en-ZA" dirty="0"/>
                        <a:t>N/A</a:t>
                      </a:r>
                    </a:p>
                  </a:txBody>
                  <a:tcPr anchor="ctr"/>
                </a:tc>
                <a:tc>
                  <a:txBody>
                    <a:bodyPr/>
                    <a:lstStyle/>
                    <a:p>
                      <a:r>
                        <a:rPr lang="en-ZA" sz="1600" dirty="0"/>
                        <a:t>Investigations still underway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dirty="0"/>
                        <a:t>Investigations still underway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dirty="0"/>
                        <a:t>Investigations still underway</a:t>
                      </a:r>
                    </a:p>
                  </a:txBody>
                  <a:tcPr/>
                </a:tc>
                <a:extLst>
                  <a:ext uri="{0D108BD9-81ED-4DB2-BD59-A6C34878D82A}">
                    <a16:rowId xmlns:a16="http://schemas.microsoft.com/office/drawing/2014/main" val="10002"/>
                  </a:ext>
                </a:extLst>
              </a:tr>
              <a:tr h="11421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200" dirty="0">
                          <a:effectLst/>
                          <a:latin typeface="Arial" panose="020B0604020202020204" pitchFamily="34" charset="0"/>
                          <a:ea typeface="Calibri" panose="020F0502020204030204" pitchFamily="34" charset="0"/>
                        </a:rPr>
                        <a:t>Unauthorised</a:t>
                      </a:r>
                      <a:r>
                        <a:rPr lang="en-ZA" sz="1200" b="1" dirty="0">
                          <a:effectLst/>
                          <a:latin typeface="Arial" panose="020B0604020202020204" pitchFamily="34" charset="0"/>
                          <a:ea typeface="Calibri" panose="020F0502020204030204" pitchFamily="34" charset="0"/>
                        </a:rPr>
                        <a:t> </a:t>
                      </a:r>
                      <a:r>
                        <a:rPr lang="en-ZA" sz="1200" dirty="0">
                          <a:effectLst/>
                          <a:latin typeface="Arial" panose="020B0604020202020204" pitchFamily="34" charset="0"/>
                          <a:ea typeface="Calibri" panose="020F0502020204030204" pitchFamily="34" charset="0"/>
                        </a:rPr>
                        <a:t>expenditure submitted to the municipal council for authorisation via an adjustment budget, in terms of section 28 of the MFMA read with the Municipal Budget and Reporting Regulations, as identified during the </a:t>
                      </a:r>
                      <a:r>
                        <a:rPr lang="en-ZA" sz="1200" b="1" dirty="0">
                          <a:effectLst/>
                          <a:latin typeface="Arial" panose="020B0604020202020204" pitchFamily="34" charset="0"/>
                          <a:ea typeface="Calibri" panose="020F0502020204030204" pitchFamily="34" charset="0"/>
                        </a:rPr>
                        <a:t>2018/2019</a:t>
                      </a:r>
                      <a:r>
                        <a:rPr lang="en-ZA" sz="1200" dirty="0">
                          <a:effectLst/>
                          <a:latin typeface="Arial" panose="020B0604020202020204" pitchFamily="34" charset="0"/>
                          <a:ea typeface="Calibri" panose="020F0502020204030204" pitchFamily="34" charset="0"/>
                        </a:rPr>
                        <a:t> financial year?</a:t>
                      </a:r>
                      <a:r>
                        <a:rPr lang="en-US" sz="1200" dirty="0">
                          <a:latin typeface="Arial" panose="020B0604020202020204" pitchFamily="34" charset="0"/>
                          <a:cs typeface="Arial" panose="020B0604020202020204" pitchFamily="34" charset="0"/>
                        </a:rPr>
                        <a:t> </a:t>
                      </a:r>
                    </a:p>
                    <a:p>
                      <a:endParaRPr lang="en-ZA" sz="1200" dirty="0"/>
                    </a:p>
                  </a:txBody>
                  <a:tcPr/>
                </a:tc>
                <a:tc>
                  <a:txBody>
                    <a:bodyPr/>
                    <a:lstStyle/>
                    <a:p>
                      <a:pPr algn="ctr"/>
                      <a:r>
                        <a:rPr lang="en-ZA" dirty="0"/>
                        <a:t>N/A</a:t>
                      </a:r>
                    </a:p>
                  </a:txBody>
                  <a:tcPr anchor="ctr"/>
                </a:tc>
                <a:tc>
                  <a:txBody>
                    <a:bodyPr/>
                    <a:lstStyle/>
                    <a:p>
                      <a:r>
                        <a:rPr lang="en-ZA" sz="1600" dirty="0"/>
                        <a:t>Investigations still underway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dirty="0"/>
                        <a:t>Investigations still underway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dirty="0"/>
                        <a:t>Investigations still underway</a:t>
                      </a:r>
                    </a:p>
                  </a:txBody>
                  <a:tcPr/>
                </a:tc>
                <a:extLst>
                  <a:ext uri="{0D108BD9-81ED-4DB2-BD59-A6C34878D82A}">
                    <a16:rowId xmlns:a16="http://schemas.microsoft.com/office/drawing/2014/main" val="10003"/>
                  </a:ext>
                </a:extLst>
              </a:tr>
              <a:tr h="12827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200" dirty="0">
                          <a:effectLst/>
                          <a:latin typeface="Arial" panose="020B0604020202020204" pitchFamily="34" charset="0"/>
                          <a:ea typeface="Calibri" panose="020F0502020204030204" pitchFamily="34" charset="0"/>
                        </a:rPr>
                        <a:t>Unauthorised</a:t>
                      </a:r>
                      <a:r>
                        <a:rPr lang="en-ZA" sz="1200" b="1" dirty="0">
                          <a:effectLst/>
                          <a:latin typeface="Arial" panose="020B0604020202020204" pitchFamily="34" charset="0"/>
                          <a:ea typeface="Calibri" panose="020F0502020204030204" pitchFamily="34" charset="0"/>
                        </a:rPr>
                        <a:t> </a:t>
                      </a:r>
                      <a:r>
                        <a:rPr lang="en-ZA" sz="1200" dirty="0">
                          <a:effectLst/>
                          <a:latin typeface="Arial" panose="020B0604020202020204" pitchFamily="34" charset="0"/>
                          <a:ea typeface="Calibri" panose="020F0502020204030204" pitchFamily="34" charset="0"/>
                        </a:rPr>
                        <a:t>expenditure submitted to the municipal council for authorisation via an adjustment budget, in terms of section 28 of the MFMA read with the Municipal Budget and Reporting Regulations, as identified during the </a:t>
                      </a:r>
                      <a:r>
                        <a:rPr lang="en-ZA" sz="1200" b="1" dirty="0">
                          <a:effectLst/>
                          <a:latin typeface="Arial" panose="020B0604020202020204" pitchFamily="34" charset="0"/>
                          <a:ea typeface="Calibri" panose="020F0502020204030204" pitchFamily="34" charset="0"/>
                        </a:rPr>
                        <a:t>2019/2020</a:t>
                      </a:r>
                      <a:r>
                        <a:rPr lang="en-ZA" sz="1200" dirty="0">
                          <a:effectLst/>
                          <a:latin typeface="Arial" panose="020B0604020202020204" pitchFamily="34" charset="0"/>
                          <a:ea typeface="Calibri" panose="020F0502020204030204" pitchFamily="34" charset="0"/>
                        </a:rPr>
                        <a:t> financial year?</a:t>
                      </a:r>
                      <a:r>
                        <a:rPr lang="en-US" sz="1200" dirty="0">
                          <a:latin typeface="Arial" panose="020B0604020202020204" pitchFamily="34" charset="0"/>
                          <a:cs typeface="Arial" panose="020B0604020202020204" pitchFamily="34" charset="0"/>
                        </a:rPr>
                        <a:t> </a:t>
                      </a:r>
                    </a:p>
                    <a:p>
                      <a:endParaRPr lang="en-ZA" sz="1200" dirty="0"/>
                    </a:p>
                  </a:txBody>
                  <a:tcPr/>
                </a:tc>
                <a:tc>
                  <a:txBody>
                    <a:bodyPr/>
                    <a:lstStyle/>
                    <a:p>
                      <a:pPr algn="ctr"/>
                      <a:r>
                        <a:rPr lang="en-ZA" dirty="0"/>
                        <a:t>N/A</a:t>
                      </a:r>
                    </a:p>
                  </a:txBody>
                  <a:tcPr anchor="ctr"/>
                </a:tc>
                <a:tc>
                  <a:txBody>
                    <a:bodyPr/>
                    <a:lstStyle/>
                    <a:p>
                      <a:r>
                        <a:rPr lang="en-ZA" sz="1600" dirty="0"/>
                        <a:t>Investigations still underway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dirty="0"/>
                        <a:t>Investigations still underway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dirty="0"/>
                        <a:t>Investigations still underway</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9302311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3688" y="116632"/>
            <a:ext cx="6408712" cy="720080"/>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pPr algn="just">
              <a:spcAft>
                <a:spcPts val="1200"/>
              </a:spcAft>
            </a:pPr>
            <a:r>
              <a:rPr lang="en-ZA" sz="2800" b="1" dirty="0">
                <a:solidFill>
                  <a:schemeClr val="tx1"/>
                </a:solidFill>
                <a:latin typeface="Arial" panose="020B0604020202020204" pitchFamily="34" charset="0"/>
                <a:ea typeface="Calibri" panose="020F0502020204030204" pitchFamily="34" charset="0"/>
              </a:rPr>
              <a:t>Unauthorised expenditure not approved by Council</a:t>
            </a:r>
          </a:p>
        </p:txBody>
      </p:sp>
      <p:sp>
        <p:nvSpPr>
          <p:cNvPr id="4" name="Slide Number Placeholder 3"/>
          <p:cNvSpPr>
            <a:spLocks noGrp="1"/>
          </p:cNvSpPr>
          <p:nvPr>
            <p:ph type="sldNum" sz="quarter" idx="12"/>
          </p:nvPr>
        </p:nvSpPr>
        <p:spPr/>
        <p:txBody>
          <a:bodyPr/>
          <a:lstStyle/>
          <a:p>
            <a:fld id="{61D74632-5AF5-49E1-8345-0D25A626A076}" type="slidenum">
              <a:rPr lang="en-ZA" smtClean="0">
                <a:solidFill>
                  <a:prstClr val="black">
                    <a:tint val="75000"/>
                  </a:prstClr>
                </a:solidFill>
              </a:rPr>
              <a:pPr/>
              <a:t>42</a:t>
            </a:fld>
            <a:endParaRPr lang="en-ZA" dirty="0">
              <a:solidFill>
                <a:prstClr val="black">
                  <a:tint val="75000"/>
                </a:prstClr>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1836914233"/>
              </p:ext>
            </p:extLst>
          </p:nvPr>
        </p:nvGraphicFramePr>
        <p:xfrm>
          <a:off x="251520" y="1268760"/>
          <a:ext cx="8640960" cy="3642867"/>
        </p:xfrm>
        <a:graphic>
          <a:graphicData uri="http://schemas.openxmlformats.org/drawingml/2006/table">
            <a:tbl>
              <a:tblPr firstRow="1" bandRow="1">
                <a:tableStyleId>{5C22544A-7EE6-4342-B048-85BDC9FD1C3A}</a:tableStyleId>
              </a:tblPr>
              <a:tblGrid>
                <a:gridCol w="3773443">
                  <a:extLst>
                    <a:ext uri="{9D8B030D-6E8A-4147-A177-3AD203B41FA5}">
                      <a16:colId xmlns:a16="http://schemas.microsoft.com/office/drawing/2014/main" val="20000"/>
                    </a:ext>
                  </a:extLst>
                </a:gridCol>
                <a:gridCol w="4867517">
                  <a:extLst>
                    <a:ext uri="{9D8B030D-6E8A-4147-A177-3AD203B41FA5}">
                      <a16:colId xmlns:a16="http://schemas.microsoft.com/office/drawing/2014/main" val="20001"/>
                    </a:ext>
                  </a:extLst>
                </a:gridCol>
              </a:tblGrid>
              <a:tr h="1296144">
                <a:tc>
                  <a:txBody>
                    <a:bodyPr/>
                    <a:lstStyle/>
                    <a:p>
                      <a:r>
                        <a:rPr lang="en-ZA" dirty="0"/>
                        <a:t>Financial Years</a:t>
                      </a:r>
                    </a:p>
                  </a:txBody>
                  <a:tcPr anchor="ctr"/>
                </a:tc>
                <a:tc>
                  <a:txBody>
                    <a:bodyPr/>
                    <a:lstStyle/>
                    <a:p>
                      <a:r>
                        <a:rPr lang="en-ZA" sz="1800" dirty="0">
                          <a:solidFill>
                            <a:schemeClr val="bg1"/>
                          </a:solidFill>
                          <a:effectLst/>
                          <a:latin typeface="Arial" panose="020B0604020202020204" pitchFamily="34" charset="0"/>
                          <a:ea typeface="Calibri" panose="020F0502020204030204" pitchFamily="34" charset="0"/>
                        </a:rPr>
                        <a:t>Provide status update on what actions have been taken to address the unauthorised expenditure not authorised by Council.</a:t>
                      </a:r>
                      <a:endParaRPr lang="en-ZA" dirty="0">
                        <a:solidFill>
                          <a:schemeClr val="bg1"/>
                        </a:solidFill>
                      </a:endParaRPr>
                    </a:p>
                  </a:txBody>
                  <a:tcPr/>
                </a:tc>
                <a:extLst>
                  <a:ext uri="{0D108BD9-81ED-4DB2-BD59-A6C34878D82A}">
                    <a16:rowId xmlns:a16="http://schemas.microsoft.com/office/drawing/2014/main" val="10000"/>
                  </a:ext>
                </a:extLst>
              </a:tr>
              <a:tr h="8640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dirty="0">
                          <a:effectLst/>
                          <a:latin typeface="Arial" panose="020B0604020202020204" pitchFamily="34" charset="0"/>
                          <a:ea typeface="Calibri" panose="020F0502020204030204" pitchFamily="34" charset="0"/>
                        </a:rPr>
                        <a:t>Unauthorised</a:t>
                      </a:r>
                      <a:r>
                        <a:rPr lang="en-ZA" sz="1400" baseline="0" dirty="0">
                          <a:effectLst/>
                          <a:latin typeface="Arial" panose="020B0604020202020204" pitchFamily="34" charset="0"/>
                          <a:ea typeface="Calibri" panose="020F0502020204030204" pitchFamily="34" charset="0"/>
                        </a:rPr>
                        <a:t> Expenditure </a:t>
                      </a:r>
                      <a:r>
                        <a:rPr lang="en-ZA" sz="1400" b="1" baseline="0" dirty="0">
                          <a:effectLst/>
                          <a:latin typeface="Arial" panose="020B0604020202020204" pitchFamily="34" charset="0"/>
                          <a:ea typeface="Calibri" panose="020F0502020204030204" pitchFamily="34" charset="0"/>
                        </a:rPr>
                        <a:t>not approved</a:t>
                      </a:r>
                      <a:r>
                        <a:rPr lang="en-ZA" sz="1400" baseline="0" dirty="0">
                          <a:effectLst/>
                          <a:latin typeface="Arial" panose="020B0604020202020204" pitchFamily="34" charset="0"/>
                          <a:ea typeface="Calibri" panose="020F0502020204030204" pitchFamily="34" charset="0"/>
                        </a:rPr>
                        <a:t> by Council during the </a:t>
                      </a:r>
                      <a:r>
                        <a:rPr lang="en-ZA" sz="1400" b="1" dirty="0">
                          <a:effectLst/>
                          <a:latin typeface="Arial" panose="020B0604020202020204" pitchFamily="34" charset="0"/>
                          <a:ea typeface="Calibri" panose="020F0502020204030204" pitchFamily="34" charset="0"/>
                        </a:rPr>
                        <a:t>2017/2018</a:t>
                      </a:r>
                      <a:endParaRPr lang="en-ZA" sz="14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dirty="0"/>
                        <a:t>No Action. </a:t>
                      </a:r>
                      <a:r>
                        <a:rPr lang="en-ZA" sz="1800" dirty="0"/>
                        <a:t>Investigations still underway</a:t>
                      </a:r>
                    </a:p>
                    <a:p>
                      <a:endParaRPr lang="en-ZA" dirty="0"/>
                    </a:p>
                  </a:txBody>
                  <a:tcPr anchor="ctr"/>
                </a:tc>
                <a:extLst>
                  <a:ext uri="{0D108BD9-81ED-4DB2-BD59-A6C34878D82A}">
                    <a16:rowId xmlns:a16="http://schemas.microsoft.com/office/drawing/2014/main" val="10001"/>
                  </a:ext>
                </a:extLst>
              </a:tr>
              <a:tr h="7511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dirty="0">
                          <a:effectLst/>
                          <a:latin typeface="Arial" panose="020B0604020202020204" pitchFamily="34" charset="0"/>
                          <a:ea typeface="Calibri" panose="020F0502020204030204" pitchFamily="34" charset="0"/>
                        </a:rPr>
                        <a:t>Unauthorised</a:t>
                      </a:r>
                      <a:r>
                        <a:rPr lang="en-ZA" sz="1400" baseline="0" dirty="0">
                          <a:effectLst/>
                          <a:latin typeface="Arial" panose="020B0604020202020204" pitchFamily="34" charset="0"/>
                          <a:ea typeface="Calibri" panose="020F0502020204030204" pitchFamily="34" charset="0"/>
                        </a:rPr>
                        <a:t> Expenditure </a:t>
                      </a:r>
                      <a:r>
                        <a:rPr lang="en-ZA" sz="1400" b="1" baseline="0" dirty="0">
                          <a:effectLst/>
                          <a:latin typeface="Arial" panose="020B0604020202020204" pitchFamily="34" charset="0"/>
                          <a:ea typeface="Calibri" panose="020F0502020204030204" pitchFamily="34" charset="0"/>
                        </a:rPr>
                        <a:t>not approved</a:t>
                      </a:r>
                      <a:r>
                        <a:rPr lang="en-ZA" sz="1400" baseline="0" dirty="0">
                          <a:effectLst/>
                          <a:latin typeface="Arial" panose="020B0604020202020204" pitchFamily="34" charset="0"/>
                          <a:ea typeface="Calibri" panose="020F0502020204030204" pitchFamily="34" charset="0"/>
                        </a:rPr>
                        <a:t> by Council during the </a:t>
                      </a:r>
                      <a:r>
                        <a:rPr lang="en-ZA" sz="1400" b="1" dirty="0">
                          <a:effectLst/>
                          <a:latin typeface="Arial" panose="020B0604020202020204" pitchFamily="34" charset="0"/>
                          <a:ea typeface="Calibri" panose="020F0502020204030204" pitchFamily="34" charset="0"/>
                        </a:rPr>
                        <a:t>2018/2019</a:t>
                      </a:r>
                      <a:endParaRPr lang="en-ZA" sz="1400" dirty="0"/>
                    </a:p>
                    <a:p>
                      <a:endParaRPr lang="en-ZA" sz="14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dirty="0"/>
                        <a:t>No Action. </a:t>
                      </a:r>
                      <a:r>
                        <a:rPr lang="en-ZA" sz="1800" dirty="0"/>
                        <a:t>Investigations still underway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ZA" sz="1800" dirty="0"/>
                    </a:p>
                  </a:txBody>
                  <a:tcPr anchor="ctr"/>
                </a:tc>
                <a:extLst>
                  <a:ext uri="{0D108BD9-81ED-4DB2-BD59-A6C34878D82A}">
                    <a16:rowId xmlns:a16="http://schemas.microsoft.com/office/drawing/2014/main" val="10002"/>
                  </a:ext>
                </a:extLst>
              </a:tr>
              <a:tr h="7200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dirty="0">
                          <a:effectLst/>
                          <a:latin typeface="Arial" panose="020B0604020202020204" pitchFamily="34" charset="0"/>
                          <a:ea typeface="Calibri" panose="020F0502020204030204" pitchFamily="34" charset="0"/>
                        </a:rPr>
                        <a:t>Unauthorised</a:t>
                      </a:r>
                      <a:r>
                        <a:rPr lang="en-ZA" sz="1400" baseline="0" dirty="0">
                          <a:effectLst/>
                          <a:latin typeface="Arial" panose="020B0604020202020204" pitchFamily="34" charset="0"/>
                          <a:ea typeface="Calibri" panose="020F0502020204030204" pitchFamily="34" charset="0"/>
                        </a:rPr>
                        <a:t> Expenditure </a:t>
                      </a:r>
                      <a:r>
                        <a:rPr lang="en-ZA" sz="1400" b="1" baseline="0" dirty="0">
                          <a:effectLst/>
                          <a:latin typeface="Arial" panose="020B0604020202020204" pitchFamily="34" charset="0"/>
                          <a:ea typeface="Calibri" panose="020F0502020204030204" pitchFamily="34" charset="0"/>
                        </a:rPr>
                        <a:t>not approved</a:t>
                      </a:r>
                      <a:r>
                        <a:rPr lang="en-ZA" sz="1400" baseline="0" dirty="0">
                          <a:effectLst/>
                          <a:latin typeface="Arial" panose="020B0604020202020204" pitchFamily="34" charset="0"/>
                          <a:ea typeface="Calibri" panose="020F0502020204030204" pitchFamily="34" charset="0"/>
                        </a:rPr>
                        <a:t> by Council during the </a:t>
                      </a:r>
                      <a:r>
                        <a:rPr lang="en-ZA" sz="1400" b="1" dirty="0">
                          <a:effectLst/>
                          <a:latin typeface="Arial" panose="020B0604020202020204" pitchFamily="34" charset="0"/>
                          <a:ea typeface="Calibri" panose="020F0502020204030204" pitchFamily="34" charset="0"/>
                        </a:rPr>
                        <a:t>2019/20</a:t>
                      </a:r>
                      <a:endParaRPr lang="en-ZA" sz="1400" dirty="0"/>
                    </a:p>
                    <a:p>
                      <a:endParaRPr lang="en-ZA" sz="14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dirty="0"/>
                        <a:t>No Action. </a:t>
                      </a:r>
                      <a:r>
                        <a:rPr lang="en-ZA" sz="1800" dirty="0"/>
                        <a:t>Investigations still underway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ZA" sz="1800" dirty="0"/>
                    </a:p>
                  </a:txBody>
                  <a:tcPr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55134105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3688" y="116632"/>
            <a:ext cx="6408712" cy="720080"/>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spcAft>
                <a:spcPts val="1200"/>
              </a:spcAft>
            </a:pPr>
            <a:r>
              <a:rPr lang="en-ZA" sz="2800" b="1" dirty="0">
                <a:solidFill>
                  <a:schemeClr val="tx1"/>
                </a:solidFill>
                <a:latin typeface="Arial" panose="020B0604020202020204" pitchFamily="34" charset="0"/>
                <a:ea typeface="Calibri" panose="020F0502020204030204" pitchFamily="34" charset="0"/>
              </a:rPr>
              <a:t>Unauthorised expenditure</a:t>
            </a:r>
          </a:p>
        </p:txBody>
      </p:sp>
      <p:sp>
        <p:nvSpPr>
          <p:cNvPr id="4" name="Slide Number Placeholder 3"/>
          <p:cNvSpPr>
            <a:spLocks noGrp="1"/>
          </p:cNvSpPr>
          <p:nvPr>
            <p:ph type="sldNum" sz="quarter" idx="12"/>
          </p:nvPr>
        </p:nvSpPr>
        <p:spPr/>
        <p:txBody>
          <a:bodyPr/>
          <a:lstStyle/>
          <a:p>
            <a:fld id="{61D74632-5AF5-49E1-8345-0D25A626A076}" type="slidenum">
              <a:rPr lang="en-ZA" smtClean="0">
                <a:solidFill>
                  <a:prstClr val="black">
                    <a:tint val="75000"/>
                  </a:prstClr>
                </a:solidFill>
              </a:rPr>
              <a:pPr/>
              <a:t>43</a:t>
            </a:fld>
            <a:endParaRPr lang="en-ZA" dirty="0">
              <a:solidFill>
                <a:prstClr val="black">
                  <a:tint val="75000"/>
                </a:prstClr>
              </a:solidFill>
            </a:endParaRPr>
          </a:p>
        </p:txBody>
      </p:sp>
      <p:graphicFrame>
        <p:nvGraphicFramePr>
          <p:cNvPr id="6" name="Table 5"/>
          <p:cNvGraphicFramePr>
            <a:graphicFrameLocks noGrp="1"/>
          </p:cNvGraphicFramePr>
          <p:nvPr/>
        </p:nvGraphicFramePr>
        <p:xfrm>
          <a:off x="160959" y="908720"/>
          <a:ext cx="8918647" cy="5267344"/>
        </p:xfrm>
        <a:graphic>
          <a:graphicData uri="http://schemas.openxmlformats.org/drawingml/2006/table">
            <a:tbl>
              <a:tblPr firstRow="1" bandRow="1">
                <a:tableStyleId>{5C22544A-7EE6-4342-B048-85BDC9FD1C3A}</a:tableStyleId>
              </a:tblPr>
              <a:tblGrid>
                <a:gridCol w="3894707">
                  <a:extLst>
                    <a:ext uri="{9D8B030D-6E8A-4147-A177-3AD203B41FA5}">
                      <a16:colId xmlns:a16="http://schemas.microsoft.com/office/drawing/2014/main" val="20000"/>
                    </a:ext>
                  </a:extLst>
                </a:gridCol>
                <a:gridCol w="1674647">
                  <a:extLst>
                    <a:ext uri="{9D8B030D-6E8A-4147-A177-3AD203B41FA5}">
                      <a16:colId xmlns:a16="http://schemas.microsoft.com/office/drawing/2014/main" val="20001"/>
                    </a:ext>
                  </a:extLst>
                </a:gridCol>
                <a:gridCol w="1674646">
                  <a:extLst>
                    <a:ext uri="{9D8B030D-6E8A-4147-A177-3AD203B41FA5}">
                      <a16:colId xmlns:a16="http://schemas.microsoft.com/office/drawing/2014/main" val="20002"/>
                    </a:ext>
                  </a:extLst>
                </a:gridCol>
                <a:gridCol w="1674647">
                  <a:extLst>
                    <a:ext uri="{9D8B030D-6E8A-4147-A177-3AD203B41FA5}">
                      <a16:colId xmlns:a16="http://schemas.microsoft.com/office/drawing/2014/main" val="20003"/>
                    </a:ext>
                  </a:extLst>
                </a:gridCol>
              </a:tblGrid>
              <a:tr h="619807">
                <a:tc rowSpan="2">
                  <a:txBody>
                    <a:bodyPr/>
                    <a:lstStyle/>
                    <a:p>
                      <a:r>
                        <a:rPr lang="en-ZA" dirty="0"/>
                        <a:t>Financial Year(s)</a:t>
                      </a:r>
                    </a:p>
                  </a:txBody>
                  <a:tcPr anchor="ctr"/>
                </a:tc>
                <a:tc gridSpan="3">
                  <a:txBody>
                    <a:bodyPr/>
                    <a:lstStyle/>
                    <a:p>
                      <a:pPr algn="ctr"/>
                      <a:r>
                        <a:rPr lang="en-ZA" sz="1800" dirty="0">
                          <a:solidFill>
                            <a:schemeClr val="tx1"/>
                          </a:solidFill>
                          <a:effectLst/>
                          <a:latin typeface="Arial" panose="020B0604020202020204" pitchFamily="34" charset="0"/>
                          <a:ea typeface="Calibri" panose="020F0502020204030204" pitchFamily="34" charset="0"/>
                        </a:rPr>
                        <a:t>Amount</a:t>
                      </a:r>
                      <a:endParaRPr lang="en-ZA" dirty="0">
                        <a:solidFill>
                          <a:schemeClr val="tx1"/>
                        </a:solidFill>
                      </a:endParaRPr>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0"/>
                  </a:ext>
                </a:extLst>
              </a:tr>
              <a:tr h="369185">
                <a:tc vMerge="1">
                  <a:txBody>
                    <a:bodyPr/>
                    <a:lstStyle/>
                    <a:p>
                      <a:pPr algn="just">
                        <a:spcAft>
                          <a:spcPts val="1200"/>
                        </a:spcAft>
                        <a:buFont typeface="Wingdings" panose="05000000000000000000" pitchFamily="2" charset="2"/>
                        <a:buNone/>
                      </a:pPr>
                      <a:endParaRPr lang="en-ZA" sz="1400" dirty="0">
                        <a:effectLst/>
                        <a:latin typeface="Arial" panose="020B0604020202020204" pitchFamily="34" charset="0"/>
                        <a:ea typeface="Calibri" panose="020F0502020204030204" pitchFamily="34" charset="0"/>
                      </a:endParaRPr>
                    </a:p>
                  </a:txBody>
                  <a:tcPr/>
                </a:tc>
                <a:tc>
                  <a:txBody>
                    <a:bodyPr/>
                    <a:lstStyle/>
                    <a:p>
                      <a:pPr algn="ctr"/>
                      <a:r>
                        <a:rPr lang="en-ZA" dirty="0"/>
                        <a:t>2017/18</a:t>
                      </a:r>
                    </a:p>
                  </a:txBody>
                  <a:tcPr anchor="ctr"/>
                </a:tc>
                <a:tc>
                  <a:txBody>
                    <a:bodyPr/>
                    <a:lstStyle/>
                    <a:p>
                      <a:pPr algn="ctr"/>
                      <a:r>
                        <a:rPr lang="en-ZA" dirty="0"/>
                        <a:t>2018/19</a:t>
                      </a:r>
                    </a:p>
                  </a:txBody>
                  <a:tcPr anchor="ctr"/>
                </a:tc>
                <a:tc>
                  <a:txBody>
                    <a:bodyPr/>
                    <a:lstStyle/>
                    <a:p>
                      <a:pPr algn="ctr"/>
                      <a:r>
                        <a:rPr lang="en-ZA" dirty="0"/>
                        <a:t>2019/20</a:t>
                      </a:r>
                    </a:p>
                  </a:txBody>
                  <a:tcPr anchor="ctr"/>
                </a:tc>
                <a:extLst>
                  <a:ext uri="{0D108BD9-81ED-4DB2-BD59-A6C34878D82A}">
                    <a16:rowId xmlns:a16="http://schemas.microsoft.com/office/drawing/2014/main" val="10001"/>
                  </a:ext>
                </a:extLst>
              </a:tr>
              <a:tr h="758614">
                <a:tc>
                  <a:txBody>
                    <a:bodyPr/>
                    <a:lstStyle/>
                    <a:p>
                      <a:pPr algn="just">
                        <a:spcAft>
                          <a:spcPts val="1200"/>
                        </a:spcAft>
                        <a:buFont typeface="Wingdings" panose="05000000000000000000" pitchFamily="2" charset="2"/>
                        <a:buNone/>
                      </a:pPr>
                      <a:r>
                        <a:rPr lang="en-ZA" sz="1400" dirty="0">
                          <a:effectLst/>
                          <a:latin typeface="Arial" panose="020B0604020202020204" pitchFamily="34" charset="0"/>
                          <a:ea typeface="Calibri" panose="020F0502020204030204" pitchFamily="34" charset="0"/>
                        </a:rPr>
                        <a:t>Unauthorised expenditure referred to the MPAC for investigation and recovery in terms of section 32(2)(a) of the MFMA</a:t>
                      </a:r>
                    </a:p>
                  </a:txBody>
                  <a:tcPr anchor="ctr"/>
                </a:tc>
                <a:tc>
                  <a:txBody>
                    <a:bodyPr/>
                    <a:lstStyle/>
                    <a:p>
                      <a:pPr algn="ctr"/>
                      <a:r>
                        <a:rPr lang="en-ZA" dirty="0"/>
                        <a:t>R 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800" b="0" i="0" u="none" strike="noStrike" kern="1200" cap="none" spc="0" normalizeH="0" baseline="0" noProof="0" dirty="0">
                          <a:ln>
                            <a:noFill/>
                          </a:ln>
                          <a:solidFill>
                            <a:prstClr val="black"/>
                          </a:solidFill>
                          <a:effectLst/>
                          <a:uLnTx/>
                          <a:uFillTx/>
                          <a:latin typeface="Calibri"/>
                          <a:ea typeface="+mn-ea"/>
                          <a:cs typeface="+mn-cs"/>
                        </a:rPr>
                        <a:t>R 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800" b="0" i="0" u="none" strike="noStrike" kern="1200" cap="none" spc="0" normalizeH="0" baseline="0" noProof="0" dirty="0">
                          <a:ln>
                            <a:noFill/>
                          </a:ln>
                          <a:solidFill>
                            <a:prstClr val="black"/>
                          </a:solidFill>
                          <a:effectLst/>
                          <a:uLnTx/>
                          <a:uFillTx/>
                          <a:latin typeface="Calibri"/>
                          <a:ea typeface="+mn-ea"/>
                          <a:cs typeface="+mn-cs"/>
                        </a:rPr>
                        <a:t>R 0</a:t>
                      </a:r>
                    </a:p>
                  </a:txBody>
                  <a:tcPr anchor="ctr"/>
                </a:tc>
                <a:extLst>
                  <a:ext uri="{0D108BD9-81ED-4DB2-BD59-A6C34878D82A}">
                    <a16:rowId xmlns:a16="http://schemas.microsoft.com/office/drawing/2014/main" val="10002"/>
                  </a:ext>
                </a:extLst>
              </a:tr>
              <a:tr h="12032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dirty="0">
                          <a:effectLst/>
                          <a:latin typeface="Arial" panose="020B0604020202020204" pitchFamily="34" charset="0"/>
                          <a:ea typeface="Calibri" panose="020F0502020204030204" pitchFamily="34" charset="0"/>
                        </a:rPr>
                        <a:t>Unauthorised expenditure referred to the Disciplinary Board for investigation  in terms of the Municipal Regulations on Financial Misconduct Procedures and Criminal Proceedings</a:t>
                      </a:r>
                      <a:endParaRPr lang="en-ZA" sz="14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800" b="0" i="0" u="none" strike="noStrike" kern="1200" cap="none" spc="0" normalizeH="0" baseline="0" noProof="0" dirty="0">
                          <a:ln>
                            <a:noFill/>
                          </a:ln>
                          <a:solidFill>
                            <a:prstClr val="black"/>
                          </a:solidFill>
                          <a:effectLst/>
                          <a:uLnTx/>
                          <a:uFillTx/>
                          <a:latin typeface="Calibri"/>
                          <a:ea typeface="+mn-ea"/>
                          <a:cs typeface="+mn-cs"/>
                        </a:rPr>
                        <a:t>R 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800" b="0" i="0" u="none" strike="noStrike" kern="1200" cap="none" spc="0" normalizeH="0" baseline="0" noProof="0" dirty="0">
                          <a:ln>
                            <a:noFill/>
                          </a:ln>
                          <a:solidFill>
                            <a:prstClr val="black"/>
                          </a:solidFill>
                          <a:effectLst/>
                          <a:uLnTx/>
                          <a:uFillTx/>
                          <a:latin typeface="Calibri"/>
                          <a:ea typeface="+mn-ea"/>
                          <a:cs typeface="+mn-cs"/>
                        </a:rPr>
                        <a:t>R 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800" b="0" i="0" u="none" strike="noStrike" kern="1200" cap="none" spc="0" normalizeH="0" baseline="0" noProof="0" dirty="0">
                          <a:ln>
                            <a:noFill/>
                          </a:ln>
                          <a:solidFill>
                            <a:prstClr val="black"/>
                          </a:solidFill>
                          <a:effectLst/>
                          <a:uLnTx/>
                          <a:uFillTx/>
                          <a:latin typeface="Calibri"/>
                          <a:ea typeface="+mn-ea"/>
                          <a:cs typeface="+mn-cs"/>
                        </a:rPr>
                        <a:t>R 0</a:t>
                      </a:r>
                    </a:p>
                  </a:txBody>
                  <a:tcPr anchor="ctr"/>
                </a:tc>
                <a:extLst>
                  <a:ext uri="{0D108BD9-81ED-4DB2-BD59-A6C34878D82A}">
                    <a16:rowId xmlns:a16="http://schemas.microsoft.com/office/drawing/2014/main" val="10003"/>
                  </a:ext>
                </a:extLst>
              </a:tr>
              <a:tr h="7267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dirty="0">
                          <a:effectLst/>
                          <a:latin typeface="Arial" panose="020B0604020202020204" pitchFamily="34" charset="0"/>
                          <a:ea typeface="Calibri" panose="020F0502020204030204" pitchFamily="34" charset="0"/>
                        </a:rPr>
                        <a:t>Unauthorised expenditure referred to the Disciplinary Board for investigation and Resulted in financial misconduct</a:t>
                      </a:r>
                      <a:endParaRPr lang="en-ZA" sz="14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800" b="0" i="0" u="none" strike="noStrike" kern="1200" cap="none" spc="0" normalizeH="0" baseline="0" noProof="0" dirty="0">
                          <a:ln>
                            <a:noFill/>
                          </a:ln>
                          <a:solidFill>
                            <a:prstClr val="black"/>
                          </a:solidFill>
                          <a:effectLst/>
                          <a:uLnTx/>
                          <a:uFillTx/>
                          <a:latin typeface="Calibri"/>
                          <a:ea typeface="+mn-ea"/>
                          <a:cs typeface="+mn-cs"/>
                        </a:rPr>
                        <a:t>R 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800" b="0" i="0" u="none" strike="noStrike" kern="1200" cap="none" spc="0" normalizeH="0" baseline="0" noProof="0" dirty="0">
                          <a:ln>
                            <a:noFill/>
                          </a:ln>
                          <a:solidFill>
                            <a:prstClr val="black"/>
                          </a:solidFill>
                          <a:effectLst/>
                          <a:uLnTx/>
                          <a:uFillTx/>
                          <a:latin typeface="Calibri"/>
                          <a:ea typeface="+mn-ea"/>
                          <a:cs typeface="+mn-cs"/>
                        </a:rPr>
                        <a:t>R 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800" b="0" i="0" u="none" strike="noStrike" kern="1200" cap="none" spc="0" normalizeH="0" baseline="0" noProof="0" dirty="0">
                          <a:ln>
                            <a:noFill/>
                          </a:ln>
                          <a:solidFill>
                            <a:prstClr val="black"/>
                          </a:solidFill>
                          <a:effectLst/>
                          <a:uLnTx/>
                          <a:uFillTx/>
                          <a:latin typeface="Calibri"/>
                          <a:ea typeface="+mn-ea"/>
                          <a:cs typeface="+mn-cs"/>
                        </a:rPr>
                        <a:t>R 0</a:t>
                      </a:r>
                    </a:p>
                  </a:txBody>
                  <a:tcPr anchor="ctr"/>
                </a:tc>
                <a:extLst>
                  <a:ext uri="{0D108BD9-81ED-4DB2-BD59-A6C34878D82A}">
                    <a16:rowId xmlns:a16="http://schemas.microsoft.com/office/drawing/2014/main" val="10004"/>
                  </a:ext>
                </a:extLst>
              </a:tr>
              <a:tr h="14860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dirty="0">
                          <a:effectLst/>
                          <a:latin typeface="Arial" panose="020B0604020202020204" pitchFamily="34" charset="0"/>
                          <a:ea typeface="Calibri" panose="020F0502020204030204" pitchFamily="34" charset="0"/>
                        </a:rPr>
                        <a:t>Unauthorised reported </a:t>
                      </a:r>
                      <a:r>
                        <a:rPr lang="en-ZA" sz="1400" dirty="0">
                          <a:latin typeface="Arial" panose="020B0604020202020204" pitchFamily="34" charset="0"/>
                          <a:ea typeface="Calibri" panose="020F0502020204030204" pitchFamily="34" charset="0"/>
                        </a:rPr>
                        <a:t>to the South African Police Service for criminal investigation</a:t>
                      </a:r>
                      <a:r>
                        <a:rPr lang="en-ZA" sz="1400" dirty="0">
                          <a:effectLst/>
                          <a:latin typeface="Arial" panose="020B0604020202020204" pitchFamily="34" charset="0"/>
                          <a:ea typeface="Calibri" panose="020F0502020204030204" pitchFamily="34" charset="0"/>
                        </a:rPr>
                        <a:t>  in terms of the Municipal Regulations on Financial Misconduct Procedures and Criminal Proceedings</a:t>
                      </a:r>
                      <a:endParaRPr lang="en-ZA" sz="14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ZA" sz="1400" dirty="0"/>
                    </a:p>
                    <a:p>
                      <a:endParaRPr lang="en-ZA" sz="14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800" b="0" i="0" u="none" strike="noStrike" kern="1200" cap="none" spc="0" normalizeH="0" baseline="0" noProof="0" dirty="0">
                          <a:ln>
                            <a:noFill/>
                          </a:ln>
                          <a:solidFill>
                            <a:prstClr val="black"/>
                          </a:solidFill>
                          <a:effectLst/>
                          <a:uLnTx/>
                          <a:uFillTx/>
                          <a:latin typeface="Calibri"/>
                          <a:ea typeface="+mn-ea"/>
                          <a:cs typeface="+mn-cs"/>
                        </a:rPr>
                        <a:t>R 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800" b="0" i="0" u="none" strike="noStrike" kern="1200" cap="none" spc="0" normalizeH="0" baseline="0" noProof="0" dirty="0">
                          <a:ln>
                            <a:noFill/>
                          </a:ln>
                          <a:solidFill>
                            <a:prstClr val="black"/>
                          </a:solidFill>
                          <a:effectLst/>
                          <a:uLnTx/>
                          <a:uFillTx/>
                          <a:latin typeface="Calibri"/>
                          <a:ea typeface="+mn-ea"/>
                          <a:cs typeface="+mn-cs"/>
                        </a:rPr>
                        <a:t>R 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800" b="0" i="0" u="none" strike="noStrike" kern="1200" cap="none" spc="0" normalizeH="0" baseline="0" noProof="0" dirty="0">
                          <a:ln>
                            <a:noFill/>
                          </a:ln>
                          <a:solidFill>
                            <a:prstClr val="black"/>
                          </a:solidFill>
                          <a:effectLst/>
                          <a:uLnTx/>
                          <a:uFillTx/>
                          <a:latin typeface="Calibri"/>
                          <a:ea typeface="+mn-ea"/>
                          <a:cs typeface="+mn-cs"/>
                        </a:rPr>
                        <a:t>R 0</a:t>
                      </a:r>
                    </a:p>
                  </a:txBody>
                  <a:tcPr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83915102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3688" y="116632"/>
            <a:ext cx="6408712" cy="533151"/>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spcAft>
                <a:spcPts val="1200"/>
              </a:spcAft>
            </a:pPr>
            <a:r>
              <a:rPr lang="en-ZA" sz="2800" b="1" dirty="0">
                <a:solidFill>
                  <a:schemeClr val="tx1"/>
                </a:solidFill>
                <a:latin typeface="Arial" panose="020B0604020202020204" pitchFamily="34" charset="0"/>
                <a:ea typeface="Calibri" panose="020F0502020204030204" pitchFamily="34" charset="0"/>
              </a:rPr>
              <a:t>Unauthorised expenditure</a:t>
            </a:r>
          </a:p>
        </p:txBody>
      </p:sp>
      <p:sp>
        <p:nvSpPr>
          <p:cNvPr id="3" name="Content Placeholder 2"/>
          <p:cNvSpPr>
            <a:spLocks noGrp="1"/>
          </p:cNvSpPr>
          <p:nvPr>
            <p:ph idx="1"/>
          </p:nvPr>
        </p:nvSpPr>
        <p:spPr>
          <a:xfrm>
            <a:off x="179512" y="980728"/>
            <a:ext cx="8784976" cy="5544616"/>
          </a:xfrm>
        </p:spPr>
        <p:txBody>
          <a:bodyPr>
            <a:noAutofit/>
          </a:bodyPr>
          <a:lstStyle/>
          <a:p>
            <a:pPr algn="just">
              <a:spcAft>
                <a:spcPts val="1200"/>
              </a:spcAft>
              <a:buFont typeface="Wingdings" panose="05000000000000000000" pitchFamily="2" charset="2"/>
              <a:buChar char="Ø"/>
            </a:pPr>
            <a:r>
              <a:rPr lang="en-ZA" sz="1800" dirty="0">
                <a:latin typeface="Arial" panose="020B0604020202020204" pitchFamily="34" charset="0"/>
                <a:ea typeface="Calibri" panose="020F0502020204030204" pitchFamily="34" charset="0"/>
              </a:rPr>
              <a:t>No </a:t>
            </a:r>
            <a:r>
              <a:rPr lang="en-ZA" sz="1800" dirty="0">
                <a:effectLst/>
                <a:latin typeface="Arial" panose="020B0604020202020204" pitchFamily="34" charset="0"/>
                <a:ea typeface="Calibri" panose="020F0502020204030204" pitchFamily="34" charset="0"/>
              </a:rPr>
              <a:t>unauthorised expenditure referred to SAPS</a:t>
            </a:r>
          </a:p>
          <a:p>
            <a:pPr algn="just">
              <a:spcAft>
                <a:spcPts val="1200"/>
              </a:spcAft>
              <a:buFont typeface="Wingdings" panose="05000000000000000000" pitchFamily="2" charset="2"/>
              <a:buChar char="Ø"/>
            </a:pPr>
            <a:r>
              <a:rPr lang="en-ZA" sz="1800" dirty="0">
                <a:latin typeface="Arial" panose="020B0604020202020204" pitchFamily="34" charset="0"/>
                <a:ea typeface="Calibri" panose="020F0502020204030204" pitchFamily="34" charset="0"/>
              </a:rPr>
              <a:t>No cases concluded by SAPS on unauthorised expenditure </a:t>
            </a:r>
          </a:p>
          <a:p>
            <a:pPr algn="just">
              <a:spcAft>
                <a:spcPts val="1200"/>
              </a:spcAft>
              <a:buFont typeface="Wingdings" panose="05000000000000000000" pitchFamily="2" charset="2"/>
              <a:buChar char="Ø"/>
            </a:pPr>
            <a:r>
              <a:rPr lang="en-ZA" sz="1800" dirty="0">
                <a:latin typeface="Arial" panose="020B0604020202020204" pitchFamily="34" charset="0"/>
                <a:ea typeface="Calibri" panose="020F0502020204030204" pitchFamily="34" charset="0"/>
              </a:rPr>
              <a:t>No investigations by MPAC.</a:t>
            </a:r>
          </a:p>
          <a:p>
            <a:pPr algn="just">
              <a:spcAft>
                <a:spcPts val="1200"/>
              </a:spcAft>
              <a:buFont typeface="Wingdings" panose="05000000000000000000" pitchFamily="2" charset="2"/>
              <a:buChar char="Ø"/>
            </a:pPr>
            <a:r>
              <a:rPr lang="en-ZA" sz="1800" dirty="0">
                <a:latin typeface="Arial" panose="020B0604020202020204" pitchFamily="34" charset="0"/>
                <a:ea typeface="Calibri" panose="020F0502020204030204" pitchFamily="34" charset="0"/>
              </a:rPr>
              <a:t>Disciplinary Board has never been appointed by the Municipality</a:t>
            </a:r>
          </a:p>
          <a:p>
            <a:pPr algn="just">
              <a:spcAft>
                <a:spcPts val="1200"/>
              </a:spcAft>
              <a:buFont typeface="Wingdings" panose="05000000000000000000" pitchFamily="2" charset="2"/>
              <a:buChar char="Ø"/>
            </a:pPr>
            <a:r>
              <a:rPr lang="en-ZA" sz="1800" dirty="0">
                <a:effectLst/>
                <a:latin typeface="Arial" panose="020B0604020202020204" pitchFamily="34" charset="0"/>
                <a:ea typeface="Calibri" panose="020F0502020204030204" pitchFamily="34" charset="0"/>
              </a:rPr>
              <a:t>The root causes for unauthorised expenditure is unfunded budget</a:t>
            </a:r>
          </a:p>
          <a:p>
            <a:pPr algn="just">
              <a:spcAft>
                <a:spcPts val="1200"/>
              </a:spcAft>
              <a:buFont typeface="Wingdings" panose="05000000000000000000" pitchFamily="2" charset="2"/>
              <a:buChar char="Ø"/>
            </a:pPr>
            <a:r>
              <a:rPr lang="en-ZA" sz="1800" dirty="0">
                <a:effectLst/>
                <a:latin typeface="Arial" panose="020B0604020202020204" pitchFamily="34" charset="0"/>
                <a:ea typeface="Calibri" panose="020F0502020204030204" pitchFamily="34" charset="0"/>
              </a:rPr>
              <a:t>Providing preventative measures: </a:t>
            </a:r>
            <a:r>
              <a:rPr lang="en-ZA" sz="1800" i="1" u="sng" dirty="0">
                <a:effectLst/>
                <a:latin typeface="Arial" panose="020B0604020202020204" pitchFamily="34" charset="0"/>
                <a:ea typeface="Calibri" panose="020F0502020204030204" pitchFamily="34" charset="0"/>
              </a:rPr>
              <a:t>The </a:t>
            </a:r>
            <a:r>
              <a:rPr lang="en-ZA" sz="1800" i="1" u="sng" dirty="0">
                <a:latin typeface="Arial" panose="020B0604020202020204" pitchFamily="34" charset="0"/>
                <a:ea typeface="Calibri" panose="020F0502020204030204" pitchFamily="34" charset="0"/>
              </a:rPr>
              <a:t>Organisational</a:t>
            </a:r>
            <a:r>
              <a:rPr lang="en-ZA" sz="1800" i="1" u="sng" dirty="0">
                <a:effectLst/>
                <a:latin typeface="Arial" panose="020B0604020202020204" pitchFamily="34" charset="0"/>
                <a:ea typeface="Calibri" panose="020F0502020204030204" pitchFamily="34" charset="0"/>
              </a:rPr>
              <a:t> structure especially BTO is insufficient to prevent Unauthorise</a:t>
            </a:r>
            <a:r>
              <a:rPr lang="en-ZA" sz="1800" i="1" u="sng" dirty="0">
                <a:latin typeface="Arial" panose="020B0604020202020204" pitchFamily="34" charset="0"/>
                <a:ea typeface="Calibri" panose="020F0502020204030204" pitchFamily="34" charset="0"/>
              </a:rPr>
              <a:t>d expenditure. This is an entity-wide responsibility, which hinges on the implementation of Standard Operating Procedures (SOP) and internal controls by all directorates / departments. Another major factor is the 100% vacancy rate on Senior Management, where junior officials are acting in the vacant posts. This results in them in performing duel functions, and that being those of their substantive and acting posts. That leaves no room for them to implement preventative measures fully</a:t>
            </a:r>
            <a:r>
              <a:rPr lang="en-ZA" sz="1800" dirty="0">
                <a:solidFill>
                  <a:srgbClr val="FF0000"/>
                </a:solidFill>
                <a:latin typeface="Arial" panose="020B0604020202020204" pitchFamily="34" charset="0"/>
                <a:ea typeface="Calibri" panose="020F0502020204030204" pitchFamily="34" charset="0"/>
              </a:rPr>
              <a:t>.</a:t>
            </a:r>
            <a:endParaRPr lang="en-ZA" sz="1800" dirty="0">
              <a:solidFill>
                <a:srgbClr val="FF0000"/>
              </a:solidFill>
              <a:effectLst/>
              <a:latin typeface="Arial" panose="020B0604020202020204" pitchFamily="34" charset="0"/>
              <a:ea typeface="Calibri" panose="020F0502020204030204" pitchFamily="34" charset="0"/>
            </a:endParaRPr>
          </a:p>
          <a:p>
            <a:pPr algn="just">
              <a:spcAft>
                <a:spcPts val="1200"/>
              </a:spcAft>
              <a:buFont typeface="Wingdings" panose="05000000000000000000" pitchFamily="2" charset="2"/>
              <a:buChar char="Ø"/>
            </a:pPr>
            <a:endParaRPr lang="en-ZA" sz="1800" dirty="0">
              <a:latin typeface="Calibri" panose="020F0502020204030204" pitchFamily="34" charset="0"/>
              <a:ea typeface="Calibri" panose="020F0502020204030204" pitchFamily="34" charset="0"/>
            </a:endParaRPr>
          </a:p>
          <a:p>
            <a:pPr algn="just">
              <a:spcAft>
                <a:spcPts val="1200"/>
              </a:spcAft>
              <a:buFont typeface="Wingdings" panose="05000000000000000000" pitchFamily="2" charset="2"/>
              <a:buChar char="Ø"/>
            </a:pPr>
            <a:endParaRPr lang="en-ZA" sz="1800" dirty="0">
              <a:latin typeface="Calibri" panose="020F0502020204030204" pitchFamily="34" charset="0"/>
              <a:ea typeface="Calibri" panose="020F0502020204030204" pitchFamily="34" charset="0"/>
            </a:endParaRPr>
          </a:p>
          <a:p>
            <a:pPr algn="just">
              <a:spcAft>
                <a:spcPts val="1200"/>
              </a:spcAft>
              <a:buFont typeface="Wingdings" panose="05000000000000000000" pitchFamily="2" charset="2"/>
              <a:buChar char="Ø"/>
            </a:pPr>
            <a:endParaRPr lang="en-ZA" sz="1800" dirty="0">
              <a:latin typeface="Calibri" panose="020F0502020204030204" pitchFamily="34" charset="0"/>
              <a:ea typeface="Calibri" panose="020F0502020204030204" pitchFamily="34" charset="0"/>
            </a:endParaRPr>
          </a:p>
          <a:p>
            <a:pPr algn="just">
              <a:spcAft>
                <a:spcPts val="1200"/>
              </a:spcAft>
              <a:buFont typeface="Wingdings" panose="05000000000000000000" pitchFamily="2" charset="2"/>
              <a:buChar char="Ø"/>
            </a:pPr>
            <a:endParaRPr lang="en-ZA" sz="1800" dirty="0">
              <a:latin typeface="Arial" panose="020B0604020202020204" pitchFamily="34" charset="0"/>
              <a:ea typeface="Calibri" panose="020F0502020204030204" pitchFamily="34" charset="0"/>
            </a:endParaRPr>
          </a:p>
          <a:p>
            <a:pPr algn="just">
              <a:spcAft>
                <a:spcPts val="1200"/>
              </a:spcAft>
              <a:buFont typeface="Wingdings" panose="05000000000000000000" pitchFamily="2" charset="2"/>
              <a:buChar char="Ø"/>
            </a:pPr>
            <a:endParaRPr lang="en-ZA" sz="1800" dirty="0">
              <a:effectLst/>
              <a:latin typeface="Arial" panose="020B0604020202020204" pitchFamily="34" charset="0"/>
              <a:ea typeface="Calibri" panose="020F0502020204030204" pitchFamily="34" charset="0"/>
            </a:endParaRPr>
          </a:p>
          <a:p>
            <a:pPr marL="0" indent="0" algn="just">
              <a:spcAft>
                <a:spcPts val="1200"/>
              </a:spcAft>
              <a:buNone/>
            </a:pPr>
            <a:endParaRPr lang="en-US" sz="2050" dirty="0">
              <a:latin typeface="Arial" panose="020B0604020202020204" pitchFamily="34" charset="0"/>
              <a:cs typeface="Arial" panose="020B0604020202020204" pitchFamily="34" charset="0"/>
            </a:endParaRPr>
          </a:p>
          <a:p>
            <a:pPr marL="0" indent="0" algn="just">
              <a:buNone/>
            </a:pPr>
            <a:endParaRPr lang="en-US" sz="205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1D74632-5AF5-49E1-8345-0D25A626A076}" type="slidenum">
              <a:rPr lang="en-ZA" smtClean="0">
                <a:solidFill>
                  <a:prstClr val="black">
                    <a:tint val="75000"/>
                  </a:prstClr>
                </a:solidFill>
              </a:rPr>
              <a:pPr/>
              <a:t>44</a:t>
            </a:fld>
            <a:endParaRPr lang="en-ZA" dirty="0">
              <a:solidFill>
                <a:prstClr val="black">
                  <a:tint val="75000"/>
                </a:prstClr>
              </a:solidFill>
            </a:endParaRPr>
          </a:p>
        </p:txBody>
      </p:sp>
    </p:spTree>
    <p:extLst>
      <p:ext uri="{BB962C8B-B14F-4D97-AF65-F5344CB8AC3E}">
        <p14:creationId xmlns:p14="http://schemas.microsoft.com/office/powerpoint/2010/main" val="128420362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7744" y="217390"/>
            <a:ext cx="5544616" cy="644299"/>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en-US" sz="2800" b="1" dirty="0">
                <a:solidFill>
                  <a:schemeClr val="tx1"/>
                </a:solidFill>
                <a:latin typeface="Century Gothic" panose="020B0502020202020204" pitchFamily="34" charset="0"/>
              </a:rPr>
              <a:t>Irregular Expenditure Register</a:t>
            </a:r>
            <a:endParaRPr lang="en-ZA" sz="2800" dirty="0">
              <a:solidFill>
                <a:schemeClr val="tx1"/>
              </a:solidFill>
              <a:latin typeface="Arial Black" panose="020B0A04020102020204" pitchFamily="34" charset="0"/>
            </a:endParaRPr>
          </a:p>
        </p:txBody>
      </p:sp>
      <p:sp>
        <p:nvSpPr>
          <p:cNvPr id="4" name="Slide Number Placeholder 3"/>
          <p:cNvSpPr>
            <a:spLocks noGrp="1"/>
          </p:cNvSpPr>
          <p:nvPr>
            <p:ph type="sldNum" sz="quarter" idx="12"/>
          </p:nvPr>
        </p:nvSpPr>
        <p:spPr/>
        <p:txBody>
          <a:bodyPr/>
          <a:lstStyle/>
          <a:p>
            <a:fld id="{61D74632-5AF5-49E1-8345-0D25A626A076}" type="slidenum">
              <a:rPr lang="en-ZA" smtClean="0">
                <a:solidFill>
                  <a:prstClr val="black">
                    <a:tint val="75000"/>
                  </a:prstClr>
                </a:solidFill>
              </a:rPr>
              <a:pPr/>
              <a:t>45</a:t>
            </a:fld>
            <a:endParaRPr lang="en-ZA" dirty="0">
              <a:solidFill>
                <a:prstClr val="black">
                  <a:tint val="75000"/>
                </a:prstClr>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3045902355"/>
              </p:ext>
            </p:extLst>
          </p:nvPr>
        </p:nvGraphicFramePr>
        <p:xfrm>
          <a:off x="179512" y="980728"/>
          <a:ext cx="8856982" cy="5303520"/>
        </p:xfrm>
        <a:graphic>
          <a:graphicData uri="http://schemas.openxmlformats.org/drawingml/2006/table">
            <a:tbl>
              <a:tblPr firstRow="1" bandRow="1">
                <a:tableStyleId>{5C22544A-7EE6-4342-B048-85BDC9FD1C3A}</a:tableStyleId>
              </a:tblPr>
              <a:tblGrid>
                <a:gridCol w="1984426">
                  <a:extLst>
                    <a:ext uri="{9D8B030D-6E8A-4147-A177-3AD203B41FA5}">
                      <a16:colId xmlns:a16="http://schemas.microsoft.com/office/drawing/2014/main" val="20000"/>
                    </a:ext>
                  </a:extLst>
                </a:gridCol>
                <a:gridCol w="1718139">
                  <a:extLst>
                    <a:ext uri="{9D8B030D-6E8A-4147-A177-3AD203B41FA5}">
                      <a16:colId xmlns:a16="http://schemas.microsoft.com/office/drawing/2014/main" val="20001"/>
                    </a:ext>
                  </a:extLst>
                </a:gridCol>
                <a:gridCol w="1718139">
                  <a:extLst>
                    <a:ext uri="{9D8B030D-6E8A-4147-A177-3AD203B41FA5}">
                      <a16:colId xmlns:a16="http://schemas.microsoft.com/office/drawing/2014/main" val="20002"/>
                    </a:ext>
                  </a:extLst>
                </a:gridCol>
                <a:gridCol w="1924112">
                  <a:extLst>
                    <a:ext uri="{9D8B030D-6E8A-4147-A177-3AD203B41FA5}">
                      <a16:colId xmlns:a16="http://schemas.microsoft.com/office/drawing/2014/main" val="20003"/>
                    </a:ext>
                  </a:extLst>
                </a:gridCol>
                <a:gridCol w="1512166">
                  <a:extLst>
                    <a:ext uri="{9D8B030D-6E8A-4147-A177-3AD203B41FA5}">
                      <a16:colId xmlns:a16="http://schemas.microsoft.com/office/drawing/2014/main" val="20004"/>
                    </a:ext>
                  </a:extLst>
                </a:gridCol>
              </a:tblGrid>
              <a:tr h="3398686">
                <a:tc>
                  <a:txBody>
                    <a:bodyPr/>
                    <a:lstStyle/>
                    <a:p>
                      <a:r>
                        <a:rPr lang="en-GB" sz="1600" b="0" i="0" u="none" strike="noStrike" kern="1200" baseline="0" dirty="0">
                          <a:solidFill>
                            <a:schemeClr val="tx1"/>
                          </a:solidFill>
                          <a:latin typeface="+mn-lt"/>
                          <a:ea typeface="+mn-ea"/>
                          <a:cs typeface="+mn-cs"/>
                        </a:rPr>
                        <a:t>Total irregular expenditure incurred in contravention of the requirement of the MFMA </a:t>
                      </a:r>
                      <a:endParaRPr lang="en-ZA" sz="1600" b="0" i="0" u="none" strike="noStrike" kern="1200" baseline="0" dirty="0">
                        <a:solidFill>
                          <a:schemeClr val="lt1"/>
                        </a:solidFill>
                        <a:latin typeface="+mn-lt"/>
                        <a:ea typeface="+mn-ea"/>
                        <a:cs typeface="+mn-cs"/>
                      </a:endParaRPr>
                    </a:p>
                    <a:p>
                      <a:r>
                        <a:rPr lang="en-ZA" sz="1600" b="0" i="0" u="none" strike="noStrike" kern="1200" baseline="0" dirty="0">
                          <a:solidFill>
                            <a:schemeClr val="tx1"/>
                          </a:solidFill>
                          <a:latin typeface="+mn-lt"/>
                          <a:ea typeface="+mn-ea"/>
                          <a:cs typeface="+mn-cs"/>
                        </a:rPr>
                        <a:t>and its regulations(eg, SCM regulations, Investment regulations etc.) </a:t>
                      </a:r>
                    </a:p>
                    <a:p>
                      <a:r>
                        <a:rPr lang="en-GB" sz="1600" b="0" i="0" u="none" strike="noStrike" kern="1200" baseline="0" dirty="0">
                          <a:solidFill>
                            <a:schemeClr val="tx1"/>
                          </a:solidFill>
                          <a:latin typeface="+mn-lt"/>
                          <a:ea typeface="+mn-ea"/>
                          <a:cs typeface="+mn-cs"/>
                        </a:rPr>
                        <a:t>which has not been condoned in terms of section 170 of the MFMA</a:t>
                      </a:r>
                      <a:endParaRPr lang="en-ZA" sz="1600" dirty="0">
                        <a:solidFill>
                          <a:schemeClr val="tx1"/>
                        </a:solidFill>
                      </a:endParaRPr>
                    </a:p>
                  </a:txBody>
                  <a:tcPr/>
                </a:tc>
                <a:tc>
                  <a:txBody>
                    <a:bodyPr/>
                    <a:lstStyle/>
                    <a:p>
                      <a:r>
                        <a:rPr lang="en-GB" sz="1600" b="0" i="0" u="none" strike="noStrike" kern="1200" baseline="0" dirty="0">
                          <a:solidFill>
                            <a:schemeClr val="tx1"/>
                          </a:solidFill>
                          <a:latin typeface="+mn-lt"/>
                          <a:ea typeface="+mn-ea"/>
                          <a:cs typeface="+mn-cs"/>
                        </a:rPr>
                        <a:t>Total irregular expenditure incurred in contravention of the requirement of the </a:t>
                      </a:r>
                      <a:r>
                        <a:rPr lang="en-ZA" sz="1600" b="0" i="0" u="none" strike="noStrike" kern="1200" baseline="0" dirty="0">
                          <a:solidFill>
                            <a:schemeClr val="tx1"/>
                          </a:solidFill>
                          <a:latin typeface="+mn-lt"/>
                          <a:ea typeface="+mn-ea"/>
                          <a:cs typeface="+mn-cs"/>
                        </a:rPr>
                        <a:t>Municipal Systems Act (e.g. regulations on appointment of senior managers)</a:t>
                      </a:r>
                      <a:endParaRPr lang="en-ZA" sz="1600" b="0" i="0" u="none" strike="noStrike" kern="1200" baseline="0" dirty="0">
                        <a:solidFill>
                          <a:schemeClr val="lt1"/>
                        </a:solidFill>
                        <a:latin typeface="+mn-lt"/>
                        <a:ea typeface="+mn-ea"/>
                        <a:cs typeface="+mn-cs"/>
                      </a:endParaRPr>
                    </a:p>
                    <a:p>
                      <a:r>
                        <a:rPr lang="en-ZA" sz="1600" b="0" i="0" u="none" strike="noStrike" kern="1200" baseline="0" dirty="0">
                          <a:solidFill>
                            <a:schemeClr val="tx1"/>
                          </a:solidFill>
                          <a:latin typeface="+mn-lt"/>
                          <a:ea typeface="+mn-ea"/>
                          <a:cs typeface="+mn-cs"/>
                        </a:rPr>
                        <a:t>and its regulations </a:t>
                      </a:r>
                    </a:p>
                    <a:p>
                      <a:r>
                        <a:rPr lang="en-ZA" sz="1600" b="0" i="0" u="none" strike="noStrike" kern="1200" baseline="0" dirty="0">
                          <a:solidFill>
                            <a:schemeClr val="tx1"/>
                          </a:solidFill>
                          <a:latin typeface="+mn-lt"/>
                          <a:ea typeface="+mn-ea"/>
                          <a:cs typeface="+mn-cs"/>
                        </a:rPr>
                        <a:t> </a:t>
                      </a:r>
                      <a:r>
                        <a:rPr lang="en-GB" sz="1600" b="0" i="0" u="none" strike="noStrike" kern="1200" baseline="0" dirty="0">
                          <a:solidFill>
                            <a:schemeClr val="tx1"/>
                          </a:solidFill>
                          <a:latin typeface="+mn-lt"/>
                          <a:ea typeface="+mn-ea"/>
                          <a:cs typeface="+mn-cs"/>
                        </a:rPr>
                        <a:t>which has not been condoned in terms of that Act</a:t>
                      </a:r>
                      <a:endParaRPr lang="en-ZA" sz="1600" dirty="0">
                        <a:solidFill>
                          <a:schemeClr val="tx1"/>
                        </a:solidFill>
                      </a:endParaRPr>
                    </a:p>
                  </a:txBody>
                  <a:tcPr/>
                </a:tc>
                <a:tc>
                  <a:txBody>
                    <a:bodyPr/>
                    <a:lstStyle/>
                    <a:p>
                      <a:r>
                        <a:rPr lang="en-GB" sz="1600" b="0" i="0" u="none" strike="noStrike" kern="1200" baseline="0" dirty="0">
                          <a:solidFill>
                            <a:schemeClr val="tx1"/>
                          </a:solidFill>
                          <a:latin typeface="+mn-lt"/>
                          <a:ea typeface="+mn-ea"/>
                          <a:cs typeface="+mn-cs"/>
                        </a:rPr>
                        <a:t>Total irregular expenditure incurred in contravention of the requirement of the Public Office-Bearers Act, 1998 (Act No. 20 of 1998)</a:t>
                      </a:r>
                      <a:endParaRPr lang="en-ZA" sz="1600" b="0" i="0" u="none" strike="noStrike" kern="1200" baseline="0" dirty="0">
                        <a:solidFill>
                          <a:schemeClr val="lt1"/>
                        </a:solidFill>
                        <a:latin typeface="+mn-lt"/>
                        <a:ea typeface="+mn-ea"/>
                        <a:cs typeface="+mn-cs"/>
                      </a:endParaRPr>
                    </a:p>
                    <a:p>
                      <a:r>
                        <a:rPr lang="en-ZA" sz="1600" b="0" i="0" u="none" strike="noStrike" kern="1200" baseline="0" dirty="0">
                          <a:solidFill>
                            <a:schemeClr val="tx1"/>
                          </a:solidFill>
                          <a:latin typeface="+mn-lt"/>
                          <a:ea typeface="+mn-ea"/>
                          <a:cs typeface="+mn-cs"/>
                        </a:rPr>
                        <a:t>and its regulations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i="0" u="none" strike="noStrike" kern="1200" baseline="0" dirty="0">
                          <a:solidFill>
                            <a:schemeClr val="tx1"/>
                          </a:solidFill>
                          <a:latin typeface="+mn-lt"/>
                          <a:ea typeface="+mn-ea"/>
                          <a:cs typeface="+mn-cs"/>
                        </a:rPr>
                        <a:t> </a:t>
                      </a:r>
                      <a:endParaRPr lang="en-ZA" sz="16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i="0" u="none" strike="noStrike" kern="1200" baseline="0" dirty="0">
                          <a:solidFill>
                            <a:schemeClr val="tx1"/>
                          </a:solidFill>
                          <a:latin typeface="+mn-lt"/>
                          <a:ea typeface="+mn-ea"/>
                          <a:cs typeface="+mn-cs"/>
                        </a:rPr>
                        <a:t>Total irregular expenditure incurred in contravention of the requirement of supply chain management policy of the municipality  or any of the municipality’s by-laws giving effect to such policy,  which has not been condoned in terms of such policy or by-law </a:t>
                      </a:r>
                      <a:endParaRPr lang="en-ZA" sz="1600" dirty="0">
                        <a:solidFill>
                          <a:schemeClr val="tx1"/>
                        </a:solidFill>
                      </a:endParaRPr>
                    </a:p>
                  </a:txBody>
                  <a:tcPr/>
                </a:tc>
                <a:tc>
                  <a:txBody>
                    <a:bodyPr/>
                    <a:lstStyle/>
                    <a:p>
                      <a:r>
                        <a:rPr lang="en-ZA" sz="1600" dirty="0">
                          <a:solidFill>
                            <a:schemeClr val="tx1"/>
                          </a:solidFill>
                        </a:rPr>
                        <a:t>TOTAL Irregular Expenditure</a:t>
                      </a:r>
                    </a:p>
                  </a:txBody>
                  <a:tcPr/>
                </a:tc>
                <a:extLst>
                  <a:ext uri="{0D108BD9-81ED-4DB2-BD59-A6C34878D82A}">
                    <a16:rowId xmlns:a16="http://schemas.microsoft.com/office/drawing/2014/main" val="10000"/>
                  </a:ext>
                </a:extLst>
              </a:tr>
              <a:tr h="82477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R208 976 044 </a:t>
                      </a:r>
                      <a:endParaRPr lang="en-ZA" sz="1600" b="1" dirty="0">
                        <a:effectLst>
                          <a:outerShdw blurRad="38100" dist="38100" dir="2700000" algn="tl">
                            <a:srgbClr val="000000">
                              <a:alpha val="43137"/>
                            </a:srgbClr>
                          </a:outerShdw>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dirty="0"/>
                        <a:t>Investigations still to be undertaken, on items as identified in the AFS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dirty="0"/>
                        <a:t>Investigations still to be undertaken, on items as identified in the AFS</a:t>
                      </a:r>
                    </a:p>
                    <a:p>
                      <a:endParaRPr lang="en-ZA" sz="16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dirty="0"/>
                        <a:t>Investigations still to be undertaken, on items as identified in the AFS</a:t>
                      </a:r>
                    </a:p>
                    <a:p>
                      <a:endParaRPr lang="en-ZA" sz="16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R208 976 044 </a:t>
                      </a:r>
                      <a:endParaRPr lang="en-ZA" sz="1600" dirty="0"/>
                    </a:p>
                  </a:txBody>
                  <a:tcPr anchor="ct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06515550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3688" y="61768"/>
            <a:ext cx="6408712" cy="774944"/>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pPr algn="just">
              <a:spcAft>
                <a:spcPts val="1200"/>
              </a:spcAft>
            </a:pPr>
            <a:r>
              <a:rPr lang="en-ZA" sz="2800" b="1" dirty="0">
                <a:solidFill>
                  <a:schemeClr val="tx1"/>
                </a:solidFill>
                <a:latin typeface="Arial" panose="020B0604020202020204" pitchFamily="34" charset="0"/>
                <a:ea typeface="Calibri" panose="020F0502020204030204" pitchFamily="34" charset="0"/>
              </a:rPr>
              <a:t>Irregular expenditure Investigated by management</a:t>
            </a:r>
          </a:p>
        </p:txBody>
      </p:sp>
      <p:sp>
        <p:nvSpPr>
          <p:cNvPr id="4" name="Slide Number Placeholder 3"/>
          <p:cNvSpPr>
            <a:spLocks noGrp="1"/>
          </p:cNvSpPr>
          <p:nvPr>
            <p:ph type="sldNum" sz="quarter" idx="12"/>
          </p:nvPr>
        </p:nvSpPr>
        <p:spPr/>
        <p:txBody>
          <a:bodyPr/>
          <a:lstStyle/>
          <a:p>
            <a:fld id="{61D74632-5AF5-49E1-8345-0D25A626A076}" type="slidenum">
              <a:rPr lang="en-ZA" smtClean="0">
                <a:solidFill>
                  <a:prstClr val="black">
                    <a:tint val="75000"/>
                  </a:prstClr>
                </a:solidFill>
              </a:rPr>
              <a:pPr/>
              <a:t>46</a:t>
            </a:fld>
            <a:endParaRPr lang="en-ZA" dirty="0">
              <a:solidFill>
                <a:prstClr val="black">
                  <a:tint val="75000"/>
                </a:prstClr>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3001912794"/>
              </p:ext>
            </p:extLst>
          </p:nvPr>
        </p:nvGraphicFramePr>
        <p:xfrm>
          <a:off x="179512" y="1268760"/>
          <a:ext cx="8173416" cy="3560194"/>
        </p:xfrm>
        <a:graphic>
          <a:graphicData uri="http://schemas.openxmlformats.org/drawingml/2006/table">
            <a:tbl>
              <a:tblPr firstRow="1" bandRow="1">
                <a:tableStyleId>{5C22544A-7EE6-4342-B048-85BDC9FD1C3A}</a:tableStyleId>
              </a:tblPr>
              <a:tblGrid>
                <a:gridCol w="3275915">
                  <a:extLst>
                    <a:ext uri="{9D8B030D-6E8A-4147-A177-3AD203B41FA5}">
                      <a16:colId xmlns:a16="http://schemas.microsoft.com/office/drawing/2014/main" val="20000"/>
                    </a:ext>
                  </a:extLst>
                </a:gridCol>
                <a:gridCol w="1268289">
                  <a:extLst>
                    <a:ext uri="{9D8B030D-6E8A-4147-A177-3AD203B41FA5}">
                      <a16:colId xmlns:a16="http://schemas.microsoft.com/office/drawing/2014/main" val="20001"/>
                    </a:ext>
                  </a:extLst>
                </a:gridCol>
                <a:gridCol w="1656318">
                  <a:extLst>
                    <a:ext uri="{9D8B030D-6E8A-4147-A177-3AD203B41FA5}">
                      <a16:colId xmlns:a16="http://schemas.microsoft.com/office/drawing/2014/main" val="20002"/>
                    </a:ext>
                  </a:extLst>
                </a:gridCol>
                <a:gridCol w="1972894">
                  <a:extLst>
                    <a:ext uri="{9D8B030D-6E8A-4147-A177-3AD203B41FA5}">
                      <a16:colId xmlns:a16="http://schemas.microsoft.com/office/drawing/2014/main" val="20003"/>
                    </a:ext>
                  </a:extLst>
                </a:gridCol>
              </a:tblGrid>
              <a:tr h="725554">
                <a:tc>
                  <a:txBody>
                    <a:bodyPr/>
                    <a:lstStyle/>
                    <a:p>
                      <a:r>
                        <a:rPr lang="en-ZA" sz="1600" dirty="0"/>
                        <a:t>Financial Year</a:t>
                      </a:r>
                    </a:p>
                  </a:txBody>
                  <a:tcPr anchor="ctr"/>
                </a:tc>
                <a:tc>
                  <a:txBody>
                    <a:bodyPr/>
                    <a:lstStyle/>
                    <a:p>
                      <a:pPr algn="ctr"/>
                      <a:r>
                        <a:rPr lang="en-ZA" sz="1600" dirty="0"/>
                        <a:t>Amount</a:t>
                      </a:r>
                    </a:p>
                  </a:txBody>
                  <a:tcPr anchor="ctr"/>
                </a:tc>
                <a:tc>
                  <a:txBody>
                    <a:bodyPr/>
                    <a:lstStyle/>
                    <a:p>
                      <a:r>
                        <a:rPr lang="en-ZA" sz="1600" dirty="0"/>
                        <a:t>Date Submitted to Council </a:t>
                      </a:r>
                    </a:p>
                  </a:txBody>
                  <a:tcPr/>
                </a:tc>
                <a:tc>
                  <a:txBody>
                    <a:bodyPr/>
                    <a:lstStyle/>
                    <a:p>
                      <a:r>
                        <a:rPr lang="en-ZA" sz="1600" dirty="0"/>
                        <a:t>Council Resolution No. </a:t>
                      </a:r>
                    </a:p>
                  </a:txBody>
                  <a:tcPr anchor="ctr"/>
                </a:tc>
                <a:extLst>
                  <a:ext uri="{0D108BD9-81ED-4DB2-BD59-A6C34878D82A}">
                    <a16:rowId xmlns:a16="http://schemas.microsoft.com/office/drawing/2014/main" val="10000"/>
                  </a:ext>
                </a:extLst>
              </a:tr>
              <a:tr h="5425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dirty="0">
                          <a:effectLst/>
                          <a:latin typeface="Arial" panose="020B0604020202020204" pitchFamily="34" charset="0"/>
                          <a:ea typeface="Calibri" panose="020F0502020204030204" pitchFamily="34" charset="0"/>
                        </a:rPr>
                        <a:t>Irregular</a:t>
                      </a:r>
                      <a:r>
                        <a:rPr lang="en-ZA" sz="1400" b="1" dirty="0">
                          <a:effectLst/>
                          <a:latin typeface="Arial" panose="020B0604020202020204" pitchFamily="34" charset="0"/>
                          <a:ea typeface="Calibri" panose="020F0502020204030204" pitchFamily="34" charset="0"/>
                        </a:rPr>
                        <a:t> </a:t>
                      </a:r>
                      <a:r>
                        <a:rPr lang="en-ZA" sz="1400" dirty="0">
                          <a:effectLst/>
                          <a:latin typeface="Arial" panose="020B0604020202020204" pitchFamily="34" charset="0"/>
                          <a:ea typeface="Calibri" panose="020F0502020204030204" pitchFamily="34" charset="0"/>
                        </a:rPr>
                        <a:t>expenditure investigated</a:t>
                      </a:r>
                      <a:r>
                        <a:rPr lang="en-ZA" sz="1400" baseline="0" dirty="0">
                          <a:effectLst/>
                          <a:latin typeface="Arial" panose="020B0604020202020204" pitchFamily="34" charset="0"/>
                          <a:ea typeface="Calibri" panose="020F0502020204030204" pitchFamily="34" charset="0"/>
                        </a:rPr>
                        <a:t> </a:t>
                      </a:r>
                      <a:r>
                        <a:rPr lang="en-ZA" sz="1400" dirty="0">
                          <a:effectLst/>
                          <a:latin typeface="Arial" panose="020B0604020202020204" pitchFamily="34" charset="0"/>
                          <a:ea typeface="Calibri" panose="020F0502020204030204" pitchFamily="34" charset="0"/>
                        </a:rPr>
                        <a:t>during the </a:t>
                      </a:r>
                      <a:r>
                        <a:rPr lang="en-ZA" sz="1400" b="1" dirty="0">
                          <a:effectLst/>
                          <a:latin typeface="Arial" panose="020B0604020202020204" pitchFamily="34" charset="0"/>
                          <a:ea typeface="Calibri" panose="020F0502020204030204" pitchFamily="34" charset="0"/>
                        </a:rPr>
                        <a:t>2017/2018</a:t>
                      </a:r>
                      <a:r>
                        <a:rPr lang="en-ZA" sz="1400" dirty="0">
                          <a:effectLst/>
                          <a:latin typeface="Arial" panose="020B0604020202020204" pitchFamily="34" charset="0"/>
                          <a:ea typeface="Calibri" panose="020F0502020204030204" pitchFamily="34" charset="0"/>
                        </a:rPr>
                        <a:t> financial year?</a:t>
                      </a:r>
                      <a:r>
                        <a:rPr lang="en-US" sz="1400" dirty="0">
                          <a:latin typeface="Arial" panose="020B0604020202020204" pitchFamily="34" charset="0"/>
                          <a:cs typeface="Arial" panose="020B0604020202020204" pitchFamily="34" charset="0"/>
                        </a:rPr>
                        <a:t> </a:t>
                      </a:r>
                    </a:p>
                    <a:p>
                      <a:endParaRPr lang="en-ZA" sz="1400" dirty="0"/>
                    </a:p>
                  </a:txBody>
                  <a:tcPr anchor="ctr"/>
                </a:tc>
                <a:tc>
                  <a:txBody>
                    <a:bodyPr/>
                    <a:lstStyle/>
                    <a:p>
                      <a:pPr algn="ctr"/>
                      <a:r>
                        <a:rPr lang="en-ZA" sz="1400" dirty="0"/>
                        <a:t>R 0</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dirty="0"/>
                        <a:t>Investigations still to be undertaken, on items as identified in the AFS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dirty="0"/>
                        <a:t>Investigations still to be undertaken, on items as identified in the AFS</a:t>
                      </a:r>
                    </a:p>
                    <a:p>
                      <a:endParaRPr lang="en-ZA" sz="1400" dirty="0"/>
                    </a:p>
                  </a:txBody>
                  <a:tcPr/>
                </a:tc>
                <a:extLst>
                  <a:ext uri="{0D108BD9-81ED-4DB2-BD59-A6C34878D82A}">
                    <a16:rowId xmlns:a16="http://schemas.microsoft.com/office/drawing/2014/main" val="10001"/>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b="0" dirty="0">
                          <a:effectLst/>
                          <a:latin typeface="Arial" panose="020B0604020202020204" pitchFamily="34" charset="0"/>
                          <a:ea typeface="Calibri" panose="020F0502020204030204" pitchFamily="34" charset="0"/>
                        </a:rPr>
                        <a:t>Irregular</a:t>
                      </a:r>
                      <a:r>
                        <a:rPr lang="en-ZA" sz="1400" b="1" dirty="0">
                          <a:effectLst/>
                          <a:latin typeface="Arial" panose="020B0604020202020204" pitchFamily="34" charset="0"/>
                          <a:ea typeface="Calibri" panose="020F0502020204030204" pitchFamily="34" charset="0"/>
                        </a:rPr>
                        <a:t> </a:t>
                      </a:r>
                      <a:r>
                        <a:rPr lang="en-ZA" sz="1400" dirty="0">
                          <a:effectLst/>
                          <a:latin typeface="Arial" panose="020B0604020202020204" pitchFamily="34" charset="0"/>
                          <a:ea typeface="Calibri" panose="020F0502020204030204" pitchFamily="34" charset="0"/>
                        </a:rPr>
                        <a:t>expenditure investigated</a:t>
                      </a:r>
                      <a:r>
                        <a:rPr lang="en-ZA" sz="1400" baseline="0" dirty="0">
                          <a:effectLst/>
                          <a:latin typeface="Arial" panose="020B0604020202020204" pitchFamily="34" charset="0"/>
                          <a:ea typeface="Calibri" panose="020F0502020204030204" pitchFamily="34" charset="0"/>
                        </a:rPr>
                        <a:t> </a:t>
                      </a:r>
                      <a:r>
                        <a:rPr lang="en-ZA" sz="1400" dirty="0">
                          <a:effectLst/>
                          <a:latin typeface="Arial" panose="020B0604020202020204" pitchFamily="34" charset="0"/>
                          <a:ea typeface="Calibri" panose="020F0502020204030204" pitchFamily="34" charset="0"/>
                        </a:rPr>
                        <a:t>during the </a:t>
                      </a:r>
                      <a:r>
                        <a:rPr lang="en-ZA" sz="1400" b="1" dirty="0">
                          <a:effectLst/>
                          <a:latin typeface="Arial" panose="020B0604020202020204" pitchFamily="34" charset="0"/>
                          <a:ea typeface="Calibri" panose="020F0502020204030204" pitchFamily="34" charset="0"/>
                        </a:rPr>
                        <a:t>2018/2019</a:t>
                      </a:r>
                      <a:r>
                        <a:rPr lang="en-ZA" sz="1400" dirty="0">
                          <a:effectLst/>
                          <a:latin typeface="Arial" panose="020B0604020202020204" pitchFamily="34" charset="0"/>
                          <a:ea typeface="Calibri" panose="020F0502020204030204" pitchFamily="34" charset="0"/>
                        </a:rPr>
                        <a:t> financial year?</a:t>
                      </a:r>
                      <a:r>
                        <a:rPr lang="en-US" sz="1400" dirty="0">
                          <a:latin typeface="Arial" panose="020B0604020202020204" pitchFamily="34" charset="0"/>
                          <a:cs typeface="Arial" panose="020B0604020202020204" pitchFamily="34" charset="0"/>
                        </a:rPr>
                        <a:t> </a:t>
                      </a:r>
                    </a:p>
                    <a:p>
                      <a:endParaRPr lang="en-ZA" sz="14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400" b="0" i="0" u="none" strike="noStrike" kern="1200" cap="none" spc="0" normalizeH="0" baseline="0" noProof="0" dirty="0">
                          <a:ln>
                            <a:noFill/>
                          </a:ln>
                          <a:solidFill>
                            <a:prstClr val="black"/>
                          </a:solidFill>
                          <a:effectLst/>
                          <a:uLnTx/>
                          <a:uFillTx/>
                          <a:latin typeface="Calibri"/>
                          <a:ea typeface="+mn-ea"/>
                          <a:cs typeface="+mn-cs"/>
                        </a:rPr>
                        <a:t>R 0</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dirty="0"/>
                        <a:t>Investigations still to be undertaken, on items as identified in the AFS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dirty="0"/>
                        <a:t>Investigations still to be undertaken, on items as identified in the AFS</a:t>
                      </a:r>
                    </a:p>
                    <a:p>
                      <a:endParaRPr lang="en-ZA" sz="1400" dirty="0"/>
                    </a:p>
                  </a:txBody>
                  <a:tcPr/>
                </a:tc>
                <a:extLst>
                  <a:ext uri="{0D108BD9-81ED-4DB2-BD59-A6C34878D82A}">
                    <a16:rowId xmlns:a16="http://schemas.microsoft.com/office/drawing/2014/main" val="10002"/>
                  </a:ext>
                </a:extLst>
              </a:tr>
              <a:tr h="7025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dirty="0">
                          <a:effectLst/>
                          <a:latin typeface="Arial" panose="020B0604020202020204" pitchFamily="34" charset="0"/>
                          <a:ea typeface="Calibri" panose="020F0502020204030204" pitchFamily="34" charset="0"/>
                        </a:rPr>
                        <a:t>Irregular</a:t>
                      </a:r>
                      <a:r>
                        <a:rPr lang="en-ZA" sz="1400" b="1" dirty="0">
                          <a:effectLst/>
                          <a:latin typeface="Arial" panose="020B0604020202020204" pitchFamily="34" charset="0"/>
                          <a:ea typeface="Calibri" panose="020F0502020204030204" pitchFamily="34" charset="0"/>
                        </a:rPr>
                        <a:t> </a:t>
                      </a:r>
                      <a:r>
                        <a:rPr lang="en-ZA" sz="1400" dirty="0">
                          <a:effectLst/>
                          <a:latin typeface="Arial" panose="020B0604020202020204" pitchFamily="34" charset="0"/>
                          <a:ea typeface="Calibri" panose="020F0502020204030204" pitchFamily="34" charset="0"/>
                        </a:rPr>
                        <a:t>expenditure investigated</a:t>
                      </a:r>
                      <a:r>
                        <a:rPr lang="en-ZA" sz="1400" baseline="0" dirty="0">
                          <a:effectLst/>
                          <a:latin typeface="Arial" panose="020B0604020202020204" pitchFamily="34" charset="0"/>
                          <a:ea typeface="Calibri" panose="020F0502020204030204" pitchFamily="34" charset="0"/>
                        </a:rPr>
                        <a:t> </a:t>
                      </a:r>
                      <a:r>
                        <a:rPr lang="en-ZA" sz="1400" dirty="0">
                          <a:effectLst/>
                          <a:latin typeface="Arial" panose="020B0604020202020204" pitchFamily="34" charset="0"/>
                          <a:ea typeface="Calibri" panose="020F0502020204030204" pitchFamily="34" charset="0"/>
                        </a:rPr>
                        <a:t>during the </a:t>
                      </a:r>
                      <a:r>
                        <a:rPr lang="en-ZA" sz="1400" b="1" dirty="0">
                          <a:effectLst/>
                          <a:latin typeface="Arial" panose="020B0604020202020204" pitchFamily="34" charset="0"/>
                          <a:ea typeface="Calibri" panose="020F0502020204030204" pitchFamily="34" charset="0"/>
                        </a:rPr>
                        <a:t>2019/2020</a:t>
                      </a:r>
                      <a:r>
                        <a:rPr lang="en-ZA" sz="1400" dirty="0">
                          <a:effectLst/>
                          <a:latin typeface="Arial" panose="020B0604020202020204" pitchFamily="34" charset="0"/>
                          <a:ea typeface="Calibri" panose="020F0502020204030204" pitchFamily="34" charset="0"/>
                        </a:rPr>
                        <a:t> financial year?</a:t>
                      </a:r>
                      <a:r>
                        <a:rPr lang="en-US" sz="1400" dirty="0">
                          <a:latin typeface="Arial" panose="020B0604020202020204" pitchFamily="34" charset="0"/>
                          <a:cs typeface="Arial" panose="020B0604020202020204" pitchFamily="34" charset="0"/>
                        </a:rPr>
                        <a:t> </a:t>
                      </a:r>
                    </a:p>
                    <a:p>
                      <a:endParaRPr lang="en-ZA" sz="14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400" b="0" i="0" u="none" strike="noStrike" kern="1200" cap="none" spc="0" normalizeH="0" baseline="0" noProof="0" dirty="0">
                          <a:ln>
                            <a:noFill/>
                          </a:ln>
                          <a:solidFill>
                            <a:prstClr val="black"/>
                          </a:solidFill>
                          <a:effectLst/>
                          <a:uLnTx/>
                          <a:uFillTx/>
                          <a:latin typeface="Calibri"/>
                          <a:ea typeface="+mn-ea"/>
                          <a:cs typeface="+mn-cs"/>
                        </a:rPr>
                        <a:t>R 0</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dirty="0"/>
                        <a:t>Investigations still to be undertaken, on items as identified in the AFS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dirty="0"/>
                        <a:t>Investigations still to be undertaken, on items as identified in the AFS</a:t>
                      </a:r>
                    </a:p>
                    <a:p>
                      <a:endParaRPr lang="en-ZA" sz="1400"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48278489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3688" y="116632"/>
            <a:ext cx="6408712" cy="792088"/>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pPr algn="just">
              <a:spcAft>
                <a:spcPts val="1200"/>
              </a:spcAft>
            </a:pPr>
            <a:r>
              <a:rPr lang="en-ZA" sz="2800" b="1" dirty="0">
                <a:solidFill>
                  <a:schemeClr val="tx1"/>
                </a:solidFill>
                <a:latin typeface="Arial" panose="020B0604020202020204" pitchFamily="34" charset="0"/>
                <a:ea typeface="Calibri" panose="020F0502020204030204" pitchFamily="34" charset="0"/>
              </a:rPr>
              <a:t>Irregular expenditure investigated by MPAC</a:t>
            </a:r>
          </a:p>
        </p:txBody>
      </p:sp>
      <p:sp>
        <p:nvSpPr>
          <p:cNvPr id="4" name="Slide Number Placeholder 3"/>
          <p:cNvSpPr>
            <a:spLocks noGrp="1"/>
          </p:cNvSpPr>
          <p:nvPr>
            <p:ph type="sldNum" sz="quarter" idx="12"/>
          </p:nvPr>
        </p:nvSpPr>
        <p:spPr/>
        <p:txBody>
          <a:bodyPr/>
          <a:lstStyle/>
          <a:p>
            <a:fld id="{61D74632-5AF5-49E1-8345-0D25A626A076}" type="slidenum">
              <a:rPr lang="en-ZA" smtClean="0">
                <a:solidFill>
                  <a:prstClr val="black">
                    <a:tint val="75000"/>
                  </a:prstClr>
                </a:solidFill>
              </a:rPr>
              <a:pPr/>
              <a:t>47</a:t>
            </a:fld>
            <a:endParaRPr lang="en-ZA" dirty="0">
              <a:solidFill>
                <a:prstClr val="black">
                  <a:tint val="75000"/>
                </a:prstClr>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2993563362"/>
              </p:ext>
            </p:extLst>
          </p:nvPr>
        </p:nvGraphicFramePr>
        <p:xfrm>
          <a:off x="467544" y="1412776"/>
          <a:ext cx="8352928" cy="4200274"/>
        </p:xfrm>
        <a:graphic>
          <a:graphicData uri="http://schemas.openxmlformats.org/drawingml/2006/table">
            <a:tbl>
              <a:tblPr firstRow="1" bandRow="1">
                <a:tableStyleId>{5C22544A-7EE6-4342-B048-85BDC9FD1C3A}</a:tableStyleId>
              </a:tblPr>
              <a:tblGrid>
                <a:gridCol w="2999331">
                  <a:extLst>
                    <a:ext uri="{9D8B030D-6E8A-4147-A177-3AD203B41FA5}">
                      <a16:colId xmlns:a16="http://schemas.microsoft.com/office/drawing/2014/main" val="20000"/>
                    </a:ext>
                  </a:extLst>
                </a:gridCol>
                <a:gridCol w="1480876">
                  <a:extLst>
                    <a:ext uri="{9D8B030D-6E8A-4147-A177-3AD203B41FA5}">
                      <a16:colId xmlns:a16="http://schemas.microsoft.com/office/drawing/2014/main" val="20001"/>
                    </a:ext>
                  </a:extLst>
                </a:gridCol>
                <a:gridCol w="1856497">
                  <a:extLst>
                    <a:ext uri="{9D8B030D-6E8A-4147-A177-3AD203B41FA5}">
                      <a16:colId xmlns:a16="http://schemas.microsoft.com/office/drawing/2014/main" val="20002"/>
                    </a:ext>
                  </a:extLst>
                </a:gridCol>
                <a:gridCol w="2016224">
                  <a:extLst>
                    <a:ext uri="{9D8B030D-6E8A-4147-A177-3AD203B41FA5}">
                      <a16:colId xmlns:a16="http://schemas.microsoft.com/office/drawing/2014/main" val="20003"/>
                    </a:ext>
                  </a:extLst>
                </a:gridCol>
              </a:tblGrid>
              <a:tr h="725554">
                <a:tc>
                  <a:txBody>
                    <a:bodyPr/>
                    <a:lstStyle/>
                    <a:p>
                      <a:r>
                        <a:rPr lang="en-ZA" dirty="0"/>
                        <a:t>Financial year(s)</a:t>
                      </a:r>
                    </a:p>
                  </a:txBody>
                  <a:tcPr anchor="ctr"/>
                </a:tc>
                <a:tc>
                  <a:txBody>
                    <a:bodyPr/>
                    <a:lstStyle/>
                    <a:p>
                      <a:pPr algn="ctr"/>
                      <a:r>
                        <a:rPr lang="en-ZA" dirty="0"/>
                        <a:t>Amount</a:t>
                      </a:r>
                    </a:p>
                  </a:txBody>
                  <a:tcPr anchor="ctr"/>
                </a:tc>
                <a:tc>
                  <a:txBody>
                    <a:bodyPr/>
                    <a:lstStyle/>
                    <a:p>
                      <a:r>
                        <a:rPr lang="en-ZA" dirty="0"/>
                        <a:t>Date Submitted to Council </a:t>
                      </a:r>
                    </a:p>
                  </a:txBody>
                  <a:tcPr/>
                </a:tc>
                <a:tc>
                  <a:txBody>
                    <a:bodyPr/>
                    <a:lstStyle/>
                    <a:p>
                      <a:r>
                        <a:rPr lang="en-ZA" dirty="0"/>
                        <a:t>Council Resolution No. </a:t>
                      </a:r>
                    </a:p>
                  </a:txBody>
                  <a:tcPr/>
                </a:tc>
                <a:extLst>
                  <a:ext uri="{0D108BD9-81ED-4DB2-BD59-A6C34878D82A}">
                    <a16:rowId xmlns:a16="http://schemas.microsoft.com/office/drawing/2014/main" val="10000"/>
                  </a:ext>
                </a:extLst>
              </a:tr>
              <a:tr h="5425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dirty="0">
                          <a:effectLst/>
                          <a:latin typeface="+mn-lt"/>
                          <a:ea typeface="Calibri" panose="020F0502020204030204" pitchFamily="34" charset="0"/>
                        </a:rPr>
                        <a:t>Irregular</a:t>
                      </a:r>
                      <a:r>
                        <a:rPr lang="en-ZA" sz="1400" b="1" dirty="0">
                          <a:effectLst/>
                          <a:latin typeface="+mn-lt"/>
                          <a:ea typeface="Calibri" panose="020F0502020204030204" pitchFamily="34" charset="0"/>
                        </a:rPr>
                        <a:t> </a:t>
                      </a:r>
                      <a:r>
                        <a:rPr lang="en-ZA" sz="1400" dirty="0">
                          <a:effectLst/>
                          <a:latin typeface="+mn-lt"/>
                          <a:ea typeface="Calibri" panose="020F0502020204030204" pitchFamily="34" charset="0"/>
                        </a:rPr>
                        <a:t>expenditure referred to and  investigated</a:t>
                      </a:r>
                      <a:r>
                        <a:rPr lang="en-ZA" sz="1400" baseline="0" dirty="0">
                          <a:effectLst/>
                          <a:latin typeface="+mn-lt"/>
                          <a:ea typeface="Calibri" panose="020F0502020204030204" pitchFamily="34" charset="0"/>
                        </a:rPr>
                        <a:t> by MPAC </a:t>
                      </a:r>
                      <a:r>
                        <a:rPr lang="en-ZA" sz="1400" dirty="0">
                          <a:effectLst/>
                          <a:latin typeface="+mn-lt"/>
                          <a:ea typeface="Calibri" panose="020F0502020204030204" pitchFamily="34" charset="0"/>
                        </a:rPr>
                        <a:t>during the </a:t>
                      </a:r>
                      <a:r>
                        <a:rPr lang="en-ZA" sz="1400" b="1" dirty="0">
                          <a:effectLst/>
                          <a:latin typeface="+mn-lt"/>
                          <a:ea typeface="Calibri" panose="020F0502020204030204" pitchFamily="34" charset="0"/>
                        </a:rPr>
                        <a:t>2017/2018</a:t>
                      </a:r>
                      <a:r>
                        <a:rPr lang="en-ZA" sz="1400" dirty="0">
                          <a:effectLst/>
                          <a:latin typeface="+mn-lt"/>
                          <a:ea typeface="Calibri" panose="020F0502020204030204" pitchFamily="34" charset="0"/>
                        </a:rPr>
                        <a:t> financial year?</a:t>
                      </a:r>
                      <a:r>
                        <a:rPr lang="en-US" sz="1400" dirty="0">
                          <a:latin typeface="+mn-lt"/>
                          <a:cs typeface="Arial" panose="020B0604020202020204" pitchFamily="34" charset="0"/>
                        </a:rPr>
                        <a:t> </a:t>
                      </a:r>
                    </a:p>
                    <a:p>
                      <a:endParaRPr lang="en-ZA" sz="1400" dirty="0">
                        <a:latin typeface="+mn-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400" b="0" i="0" u="none" strike="noStrike" kern="1200" cap="none" spc="0" normalizeH="0" baseline="0" noProof="0" dirty="0">
                          <a:ln>
                            <a:noFill/>
                          </a:ln>
                          <a:solidFill>
                            <a:prstClr val="black"/>
                          </a:solidFill>
                          <a:effectLst/>
                          <a:uLnTx/>
                          <a:uFillTx/>
                          <a:latin typeface="+mn-lt"/>
                          <a:ea typeface="+mn-ea"/>
                          <a:cs typeface="+mn-cs"/>
                        </a:rPr>
                        <a:t>R 0</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dirty="0">
                          <a:latin typeface="+mn-lt"/>
                        </a:rPr>
                        <a:t>Investigations still to be undertaken, on items as identified in the AFS</a:t>
                      </a:r>
                    </a:p>
                    <a:p>
                      <a:endParaRPr lang="en-ZA" sz="14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dirty="0">
                          <a:latin typeface="+mn-lt"/>
                        </a:rPr>
                        <a:t>Investigations still to be undertaken, on items as identified in the AFS</a:t>
                      </a:r>
                    </a:p>
                    <a:p>
                      <a:endParaRPr lang="en-ZA" sz="1400" dirty="0">
                        <a:latin typeface="+mn-lt"/>
                      </a:endParaRPr>
                    </a:p>
                  </a:txBody>
                  <a:tcPr/>
                </a:tc>
                <a:extLst>
                  <a:ext uri="{0D108BD9-81ED-4DB2-BD59-A6C34878D82A}">
                    <a16:rowId xmlns:a16="http://schemas.microsoft.com/office/drawing/2014/main" val="10001"/>
                  </a:ext>
                </a:extLst>
              </a:tr>
              <a:tr h="5505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dirty="0">
                          <a:effectLst/>
                          <a:latin typeface="+mn-lt"/>
                          <a:ea typeface="Calibri" panose="020F0502020204030204" pitchFamily="34" charset="0"/>
                        </a:rPr>
                        <a:t>Irregular</a:t>
                      </a:r>
                      <a:r>
                        <a:rPr lang="en-ZA" sz="1400" b="1" dirty="0">
                          <a:effectLst/>
                          <a:latin typeface="+mn-lt"/>
                          <a:ea typeface="Calibri" panose="020F0502020204030204" pitchFamily="34" charset="0"/>
                        </a:rPr>
                        <a:t> </a:t>
                      </a:r>
                      <a:r>
                        <a:rPr lang="en-ZA" sz="1400" dirty="0">
                          <a:effectLst/>
                          <a:latin typeface="+mn-lt"/>
                          <a:ea typeface="Calibri" panose="020F0502020204030204" pitchFamily="34" charset="0"/>
                        </a:rPr>
                        <a:t>expenditure referred to and  investigated</a:t>
                      </a:r>
                      <a:r>
                        <a:rPr lang="en-ZA" sz="1400" baseline="0" dirty="0">
                          <a:effectLst/>
                          <a:latin typeface="+mn-lt"/>
                          <a:ea typeface="Calibri" panose="020F0502020204030204" pitchFamily="34" charset="0"/>
                        </a:rPr>
                        <a:t> by MPAC</a:t>
                      </a:r>
                      <a:r>
                        <a:rPr lang="en-ZA" sz="1400" dirty="0">
                          <a:effectLst/>
                          <a:latin typeface="+mn-lt"/>
                          <a:ea typeface="Calibri" panose="020F0502020204030204" pitchFamily="34" charset="0"/>
                        </a:rPr>
                        <a:t> </a:t>
                      </a:r>
                      <a:r>
                        <a:rPr lang="en-ZA" sz="1400" baseline="0" dirty="0">
                          <a:effectLst/>
                          <a:latin typeface="+mn-lt"/>
                          <a:ea typeface="Calibri" panose="020F0502020204030204" pitchFamily="34" charset="0"/>
                        </a:rPr>
                        <a:t> </a:t>
                      </a:r>
                      <a:r>
                        <a:rPr lang="en-ZA" sz="1400" dirty="0">
                          <a:effectLst/>
                          <a:latin typeface="+mn-lt"/>
                          <a:ea typeface="Calibri" panose="020F0502020204030204" pitchFamily="34" charset="0"/>
                        </a:rPr>
                        <a:t>during the </a:t>
                      </a:r>
                      <a:r>
                        <a:rPr lang="en-ZA" sz="1400" b="1" dirty="0">
                          <a:effectLst/>
                          <a:latin typeface="+mn-lt"/>
                          <a:ea typeface="Calibri" panose="020F0502020204030204" pitchFamily="34" charset="0"/>
                        </a:rPr>
                        <a:t>2018/2019</a:t>
                      </a:r>
                      <a:r>
                        <a:rPr lang="en-ZA" sz="1400" dirty="0">
                          <a:effectLst/>
                          <a:latin typeface="+mn-lt"/>
                          <a:ea typeface="Calibri" panose="020F0502020204030204" pitchFamily="34" charset="0"/>
                        </a:rPr>
                        <a:t> financial year?</a:t>
                      </a:r>
                      <a:r>
                        <a:rPr lang="en-US" sz="1400" dirty="0">
                          <a:latin typeface="+mn-lt"/>
                          <a:cs typeface="Arial" panose="020B0604020202020204" pitchFamily="34" charset="0"/>
                        </a:rPr>
                        <a:t> </a:t>
                      </a:r>
                    </a:p>
                    <a:p>
                      <a:endParaRPr lang="en-ZA" sz="1400" dirty="0">
                        <a:latin typeface="+mn-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400" b="0" i="0" u="none" strike="noStrike" kern="1200" cap="none" spc="0" normalizeH="0" baseline="0" noProof="0" dirty="0">
                          <a:ln>
                            <a:noFill/>
                          </a:ln>
                          <a:solidFill>
                            <a:prstClr val="black"/>
                          </a:solidFill>
                          <a:effectLst/>
                          <a:uLnTx/>
                          <a:uFillTx/>
                          <a:latin typeface="+mn-lt"/>
                          <a:ea typeface="+mn-ea"/>
                          <a:cs typeface="+mn-cs"/>
                        </a:rPr>
                        <a:t>R 0</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dirty="0">
                          <a:latin typeface="+mn-lt"/>
                        </a:rPr>
                        <a:t>Investigations still to be undertaken, on items as identified in the AFS</a:t>
                      </a:r>
                    </a:p>
                    <a:p>
                      <a:endParaRPr lang="en-ZA" sz="14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dirty="0">
                          <a:latin typeface="+mn-lt"/>
                        </a:rPr>
                        <a:t>Investigations still to be undertaken, on items as identified in the AFS</a:t>
                      </a:r>
                    </a:p>
                    <a:p>
                      <a:endParaRPr lang="en-ZA" sz="1400" dirty="0">
                        <a:latin typeface="+mn-lt"/>
                      </a:endParaRPr>
                    </a:p>
                  </a:txBody>
                  <a:tcPr/>
                </a:tc>
                <a:extLst>
                  <a:ext uri="{0D108BD9-81ED-4DB2-BD59-A6C34878D82A}">
                    <a16:rowId xmlns:a16="http://schemas.microsoft.com/office/drawing/2014/main" val="10002"/>
                  </a:ext>
                </a:extLst>
              </a:tr>
              <a:tr h="7025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dirty="0">
                          <a:effectLst/>
                          <a:latin typeface="+mn-lt"/>
                          <a:ea typeface="Calibri" panose="020F0502020204030204" pitchFamily="34" charset="0"/>
                        </a:rPr>
                        <a:t>Irregular</a:t>
                      </a:r>
                      <a:r>
                        <a:rPr lang="en-ZA" sz="1400" b="1" dirty="0">
                          <a:effectLst/>
                          <a:latin typeface="+mn-lt"/>
                          <a:ea typeface="Calibri" panose="020F0502020204030204" pitchFamily="34" charset="0"/>
                        </a:rPr>
                        <a:t> </a:t>
                      </a:r>
                      <a:r>
                        <a:rPr lang="en-ZA" sz="1400" dirty="0">
                          <a:effectLst/>
                          <a:latin typeface="+mn-lt"/>
                          <a:ea typeface="Calibri" panose="020F0502020204030204" pitchFamily="34" charset="0"/>
                        </a:rPr>
                        <a:t>expenditure referred to and  investigated</a:t>
                      </a:r>
                      <a:r>
                        <a:rPr lang="en-ZA" sz="1400" baseline="0" dirty="0">
                          <a:effectLst/>
                          <a:latin typeface="+mn-lt"/>
                          <a:ea typeface="Calibri" panose="020F0502020204030204" pitchFamily="34" charset="0"/>
                        </a:rPr>
                        <a:t> by MPAC  </a:t>
                      </a:r>
                      <a:r>
                        <a:rPr lang="en-ZA" sz="1400" dirty="0">
                          <a:effectLst/>
                          <a:latin typeface="+mn-lt"/>
                          <a:ea typeface="Calibri" panose="020F0502020204030204" pitchFamily="34" charset="0"/>
                        </a:rPr>
                        <a:t>during the </a:t>
                      </a:r>
                      <a:r>
                        <a:rPr lang="en-ZA" sz="1400" b="1" dirty="0">
                          <a:effectLst/>
                          <a:latin typeface="+mn-lt"/>
                          <a:ea typeface="Calibri" panose="020F0502020204030204" pitchFamily="34" charset="0"/>
                        </a:rPr>
                        <a:t>2019/2020</a:t>
                      </a:r>
                      <a:r>
                        <a:rPr lang="en-ZA" sz="1400" dirty="0">
                          <a:effectLst/>
                          <a:latin typeface="+mn-lt"/>
                          <a:ea typeface="Calibri" panose="020F0502020204030204" pitchFamily="34" charset="0"/>
                        </a:rPr>
                        <a:t> financial year?</a:t>
                      </a:r>
                      <a:r>
                        <a:rPr lang="en-US" sz="1400" dirty="0">
                          <a:latin typeface="+mn-lt"/>
                          <a:cs typeface="Arial" panose="020B0604020202020204" pitchFamily="34" charset="0"/>
                        </a:rPr>
                        <a:t> </a:t>
                      </a:r>
                    </a:p>
                    <a:p>
                      <a:endParaRPr lang="en-ZA" sz="1400" dirty="0">
                        <a:latin typeface="+mn-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400" b="0" i="0" u="none" strike="noStrike" kern="1200" cap="none" spc="0" normalizeH="0" baseline="0" noProof="0" dirty="0">
                          <a:ln>
                            <a:noFill/>
                          </a:ln>
                          <a:solidFill>
                            <a:prstClr val="black"/>
                          </a:solidFill>
                          <a:effectLst/>
                          <a:uLnTx/>
                          <a:uFillTx/>
                          <a:latin typeface="+mn-lt"/>
                          <a:ea typeface="+mn-ea"/>
                          <a:cs typeface="+mn-cs"/>
                        </a:rPr>
                        <a:t>R 0</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dirty="0">
                          <a:latin typeface="+mn-lt"/>
                        </a:rPr>
                        <a:t>Investigations still to be undertaken, on items as identified in the AFS</a:t>
                      </a:r>
                    </a:p>
                    <a:p>
                      <a:endParaRPr lang="en-ZA" sz="14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dirty="0">
                          <a:latin typeface="+mn-lt"/>
                        </a:rPr>
                        <a:t>Investigations still to be undertaken, on items as identified in the AFS</a:t>
                      </a:r>
                    </a:p>
                    <a:p>
                      <a:endParaRPr lang="en-ZA" sz="1400" dirty="0">
                        <a:latin typeface="+mn-lt"/>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6586752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3688" y="116632"/>
            <a:ext cx="6408712" cy="648072"/>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pPr algn="just">
              <a:spcAft>
                <a:spcPts val="1200"/>
              </a:spcAft>
            </a:pPr>
            <a:r>
              <a:rPr lang="en-ZA" sz="2800" b="1" dirty="0">
                <a:solidFill>
                  <a:schemeClr val="tx1"/>
                </a:solidFill>
                <a:latin typeface="Arial" panose="020B0604020202020204" pitchFamily="34" charset="0"/>
                <a:ea typeface="Calibri" panose="020F0502020204030204" pitchFamily="34" charset="0"/>
              </a:rPr>
              <a:t>Irregular expenditure tabled in Council</a:t>
            </a:r>
          </a:p>
        </p:txBody>
      </p:sp>
      <p:sp>
        <p:nvSpPr>
          <p:cNvPr id="4" name="Slide Number Placeholder 3"/>
          <p:cNvSpPr>
            <a:spLocks noGrp="1"/>
          </p:cNvSpPr>
          <p:nvPr>
            <p:ph type="sldNum" sz="quarter" idx="12"/>
          </p:nvPr>
        </p:nvSpPr>
        <p:spPr/>
        <p:txBody>
          <a:bodyPr/>
          <a:lstStyle/>
          <a:p>
            <a:fld id="{61D74632-5AF5-49E1-8345-0D25A626A076}" type="slidenum">
              <a:rPr lang="en-ZA" smtClean="0">
                <a:solidFill>
                  <a:prstClr val="black">
                    <a:tint val="75000"/>
                  </a:prstClr>
                </a:solidFill>
              </a:rPr>
              <a:pPr/>
              <a:t>48</a:t>
            </a:fld>
            <a:endParaRPr lang="en-ZA" dirty="0">
              <a:solidFill>
                <a:prstClr val="black">
                  <a:tint val="75000"/>
                </a:prstClr>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1592570009"/>
              </p:ext>
            </p:extLst>
          </p:nvPr>
        </p:nvGraphicFramePr>
        <p:xfrm>
          <a:off x="179512" y="1196752"/>
          <a:ext cx="8856984" cy="4868482"/>
        </p:xfrm>
        <a:graphic>
          <a:graphicData uri="http://schemas.openxmlformats.org/drawingml/2006/table">
            <a:tbl>
              <a:tblPr firstRow="1" bandRow="1">
                <a:tableStyleId>{5C22544A-7EE6-4342-B048-85BDC9FD1C3A}</a:tableStyleId>
              </a:tblPr>
              <a:tblGrid>
                <a:gridCol w="3511349">
                  <a:extLst>
                    <a:ext uri="{9D8B030D-6E8A-4147-A177-3AD203B41FA5}">
                      <a16:colId xmlns:a16="http://schemas.microsoft.com/office/drawing/2014/main" val="20000"/>
                    </a:ext>
                  </a:extLst>
                </a:gridCol>
                <a:gridCol w="809131">
                  <a:extLst>
                    <a:ext uri="{9D8B030D-6E8A-4147-A177-3AD203B41FA5}">
                      <a16:colId xmlns:a16="http://schemas.microsoft.com/office/drawing/2014/main" val="20001"/>
                    </a:ext>
                  </a:extLst>
                </a:gridCol>
                <a:gridCol w="1512168">
                  <a:extLst>
                    <a:ext uri="{9D8B030D-6E8A-4147-A177-3AD203B41FA5}">
                      <a16:colId xmlns:a16="http://schemas.microsoft.com/office/drawing/2014/main" val="20002"/>
                    </a:ext>
                  </a:extLst>
                </a:gridCol>
                <a:gridCol w="1368152">
                  <a:extLst>
                    <a:ext uri="{9D8B030D-6E8A-4147-A177-3AD203B41FA5}">
                      <a16:colId xmlns:a16="http://schemas.microsoft.com/office/drawing/2014/main" val="20003"/>
                    </a:ext>
                  </a:extLst>
                </a:gridCol>
                <a:gridCol w="1656184">
                  <a:extLst>
                    <a:ext uri="{9D8B030D-6E8A-4147-A177-3AD203B41FA5}">
                      <a16:colId xmlns:a16="http://schemas.microsoft.com/office/drawing/2014/main" val="20004"/>
                    </a:ext>
                  </a:extLst>
                </a:gridCol>
              </a:tblGrid>
              <a:tr h="448882">
                <a:tc rowSpan="2">
                  <a:txBody>
                    <a:bodyPr/>
                    <a:lstStyle/>
                    <a:p>
                      <a:endParaRPr lang="en-ZA" sz="1400" dirty="0">
                        <a:latin typeface="+mn-lt"/>
                      </a:endParaRPr>
                    </a:p>
                  </a:txBody>
                  <a:tcPr/>
                </a:tc>
                <a:tc rowSpan="2">
                  <a:txBody>
                    <a:bodyPr/>
                    <a:lstStyle/>
                    <a:p>
                      <a:pPr algn="ctr"/>
                      <a:r>
                        <a:rPr lang="en-ZA" sz="1400" dirty="0">
                          <a:latin typeface="+mn-lt"/>
                        </a:rPr>
                        <a:t>Date</a:t>
                      </a:r>
                    </a:p>
                  </a:txBody>
                  <a:tcPr anchor="ctr"/>
                </a:tc>
                <a:tc rowSpan="2">
                  <a:txBody>
                    <a:bodyPr/>
                    <a:lstStyle/>
                    <a:p>
                      <a:r>
                        <a:rPr lang="en-ZA" sz="1400" dirty="0">
                          <a:latin typeface="+mn-lt"/>
                        </a:rPr>
                        <a:t>Council Resolution No.</a:t>
                      </a:r>
                    </a:p>
                  </a:txBody>
                  <a:tcPr/>
                </a:tc>
                <a:tc gridSpan="2">
                  <a:txBody>
                    <a:bodyPr/>
                    <a:lstStyle/>
                    <a:p>
                      <a:pPr algn="ctr"/>
                      <a:r>
                        <a:rPr lang="en-ZA" sz="1400" dirty="0">
                          <a:latin typeface="+mn-lt"/>
                        </a:rPr>
                        <a:t>Amount</a:t>
                      </a:r>
                    </a:p>
                  </a:txBody>
                  <a:tcPr/>
                </a:tc>
                <a:tc hMerge="1">
                  <a:txBody>
                    <a:bodyPr/>
                    <a:lstStyle/>
                    <a:p>
                      <a:endParaRPr lang="en-ZA"/>
                    </a:p>
                  </a:txBody>
                  <a:tcPr/>
                </a:tc>
                <a:extLst>
                  <a:ext uri="{0D108BD9-81ED-4DB2-BD59-A6C34878D82A}">
                    <a16:rowId xmlns:a16="http://schemas.microsoft.com/office/drawing/2014/main" val="10000"/>
                  </a:ext>
                </a:extLst>
              </a:tr>
              <a:tr h="276672">
                <a:tc vMerge="1">
                  <a:txBody>
                    <a:bodyPr/>
                    <a:lstStyle/>
                    <a:p>
                      <a:endParaRPr lang="en-ZA" dirty="0"/>
                    </a:p>
                  </a:txBody>
                  <a:tcPr/>
                </a:tc>
                <a:tc vMerge="1">
                  <a:txBody>
                    <a:bodyPr/>
                    <a:lstStyle/>
                    <a:p>
                      <a:endParaRPr lang="en-ZA" dirty="0"/>
                    </a:p>
                  </a:txBody>
                  <a:tcPr/>
                </a:tc>
                <a:tc vMerge="1">
                  <a:txBody>
                    <a:bodyPr/>
                    <a:lstStyle/>
                    <a:p>
                      <a:endParaRPr lang="en-ZA" dirty="0"/>
                    </a:p>
                  </a:txBody>
                  <a:tcPr/>
                </a:tc>
                <a:tc>
                  <a:txBody>
                    <a:bodyPr/>
                    <a:lstStyle/>
                    <a:p>
                      <a:r>
                        <a:rPr lang="en-ZA" sz="1400" dirty="0">
                          <a:latin typeface="+mn-lt"/>
                        </a:rPr>
                        <a:t>Condoned</a:t>
                      </a:r>
                    </a:p>
                  </a:txBody>
                  <a:tcPr/>
                </a:tc>
                <a:tc>
                  <a:txBody>
                    <a:bodyPr/>
                    <a:lstStyle/>
                    <a:p>
                      <a:r>
                        <a:rPr lang="en-ZA" sz="1400" dirty="0">
                          <a:latin typeface="+mn-lt"/>
                        </a:rPr>
                        <a:t>Not Condoned</a:t>
                      </a:r>
                    </a:p>
                  </a:txBody>
                  <a:tcPr/>
                </a:tc>
                <a:extLst>
                  <a:ext uri="{0D108BD9-81ED-4DB2-BD59-A6C34878D82A}">
                    <a16:rowId xmlns:a16="http://schemas.microsoft.com/office/drawing/2014/main" val="10001"/>
                  </a:ext>
                </a:extLst>
              </a:tr>
              <a:tr h="10308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dirty="0">
                          <a:effectLst/>
                          <a:latin typeface="+mn-lt"/>
                          <a:ea typeface="Calibri" panose="020F0502020204030204" pitchFamily="34" charset="0"/>
                        </a:rPr>
                        <a:t>Irregular</a:t>
                      </a:r>
                      <a:r>
                        <a:rPr lang="en-ZA" sz="1400" b="1" dirty="0">
                          <a:effectLst/>
                          <a:latin typeface="+mn-lt"/>
                          <a:ea typeface="Calibri" panose="020F0502020204030204" pitchFamily="34" charset="0"/>
                        </a:rPr>
                        <a:t> </a:t>
                      </a:r>
                      <a:r>
                        <a:rPr lang="en-ZA" sz="1400" dirty="0">
                          <a:effectLst/>
                          <a:latin typeface="+mn-lt"/>
                          <a:ea typeface="Calibri" panose="020F0502020204030204" pitchFamily="34" charset="0"/>
                        </a:rPr>
                        <a:t>expenditure submitted to the municipal council for condonation in line with  </a:t>
                      </a:r>
                      <a:r>
                        <a:rPr lang="en-GB" sz="1400" b="0" i="0" u="none" strike="noStrike" kern="1200" baseline="0" dirty="0">
                          <a:solidFill>
                            <a:schemeClr val="tx1"/>
                          </a:solidFill>
                          <a:latin typeface="+mn-lt"/>
                          <a:ea typeface="+mn-ea"/>
                          <a:cs typeface="+mn-cs"/>
                        </a:rPr>
                        <a:t>supply chain management policy of the municipality  or any of the municipality’s by-laws giving effect to such policy</a:t>
                      </a:r>
                      <a:r>
                        <a:rPr lang="en-ZA" sz="1400" dirty="0">
                          <a:effectLst/>
                          <a:latin typeface="+mn-lt"/>
                          <a:ea typeface="Calibri" panose="020F0502020204030204" pitchFamily="34" charset="0"/>
                        </a:rPr>
                        <a:t> during the </a:t>
                      </a:r>
                      <a:r>
                        <a:rPr lang="en-ZA" sz="1400" b="1" dirty="0">
                          <a:effectLst/>
                          <a:latin typeface="+mn-lt"/>
                          <a:ea typeface="Calibri" panose="020F0502020204030204" pitchFamily="34" charset="0"/>
                        </a:rPr>
                        <a:t>2017/2018</a:t>
                      </a:r>
                      <a:r>
                        <a:rPr lang="en-ZA" sz="1400" dirty="0">
                          <a:effectLst/>
                          <a:latin typeface="+mn-lt"/>
                          <a:ea typeface="Calibri" panose="020F0502020204030204" pitchFamily="34" charset="0"/>
                        </a:rPr>
                        <a:t> financial year?</a:t>
                      </a:r>
                      <a:r>
                        <a:rPr lang="en-US" sz="1400" dirty="0">
                          <a:latin typeface="+mn-lt"/>
                          <a:cs typeface="Arial" panose="020B0604020202020204" pitchFamily="34" charset="0"/>
                        </a:rPr>
                        <a:t> </a:t>
                      </a:r>
                      <a:endParaRPr lang="en-ZA" sz="1400" dirty="0">
                        <a:latin typeface="+mn-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400" b="0" i="0" u="none" strike="noStrike" kern="1200" cap="none" spc="0" normalizeH="0" baseline="0" noProof="0" dirty="0">
                          <a:ln>
                            <a:noFill/>
                          </a:ln>
                          <a:solidFill>
                            <a:prstClr val="black"/>
                          </a:solidFill>
                          <a:effectLst/>
                          <a:uLnTx/>
                          <a:uFillTx/>
                          <a:latin typeface="+mn-lt"/>
                          <a:ea typeface="+mn-ea"/>
                          <a:cs typeface="+mn-cs"/>
                        </a:rPr>
                        <a:t>N/A</a:t>
                      </a:r>
                    </a:p>
                  </a:txBody>
                  <a:tcPr anchor="ctr"/>
                </a:tc>
                <a:tc>
                  <a:txBody>
                    <a:bodyPr/>
                    <a:lstStyle/>
                    <a:p>
                      <a:r>
                        <a:rPr lang="en-ZA" sz="1400" dirty="0">
                          <a:latin typeface="+mn-lt"/>
                        </a:rPr>
                        <a:t>Investigations still to be undertaken</a:t>
                      </a:r>
                    </a:p>
                  </a:txBody>
                  <a:tcPr anchor="ctr"/>
                </a:tc>
                <a:tc>
                  <a:txBody>
                    <a:bodyPr/>
                    <a:lstStyle/>
                    <a:p>
                      <a:r>
                        <a:rPr lang="en-ZA" sz="1400" dirty="0">
                          <a:latin typeface="+mn-lt"/>
                        </a:rPr>
                        <a:t>Investigations still to be undertaken</a:t>
                      </a:r>
                    </a:p>
                  </a:txBody>
                  <a:tcPr anchor="ctr"/>
                </a:tc>
                <a:tc>
                  <a:txBody>
                    <a:bodyPr/>
                    <a:lstStyle/>
                    <a:p>
                      <a:r>
                        <a:rPr lang="en-ZA" sz="1400" dirty="0">
                          <a:latin typeface="+mn-lt"/>
                        </a:rPr>
                        <a:t>Investigations still to be undertaken</a:t>
                      </a:r>
                    </a:p>
                  </a:txBody>
                  <a:tcPr anchor="ctr"/>
                </a:tc>
                <a:extLst>
                  <a:ext uri="{0D108BD9-81ED-4DB2-BD59-A6C34878D82A}">
                    <a16:rowId xmlns:a16="http://schemas.microsoft.com/office/drawing/2014/main" val="10002"/>
                  </a:ext>
                </a:extLst>
              </a:tr>
              <a:tr h="11421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dirty="0">
                          <a:effectLst/>
                          <a:latin typeface="+mn-lt"/>
                          <a:ea typeface="Calibri" panose="020F0502020204030204" pitchFamily="34" charset="0"/>
                        </a:rPr>
                        <a:t>Irregular</a:t>
                      </a:r>
                      <a:r>
                        <a:rPr lang="en-ZA" sz="1400" b="1" dirty="0">
                          <a:effectLst/>
                          <a:latin typeface="+mn-lt"/>
                          <a:ea typeface="Calibri" panose="020F0502020204030204" pitchFamily="34" charset="0"/>
                        </a:rPr>
                        <a:t> </a:t>
                      </a:r>
                      <a:r>
                        <a:rPr lang="en-ZA" sz="1400" dirty="0">
                          <a:effectLst/>
                          <a:latin typeface="+mn-lt"/>
                          <a:ea typeface="Calibri" panose="020F0502020204030204" pitchFamily="34" charset="0"/>
                        </a:rPr>
                        <a:t>expenditure submitted to the municipal council for condonation in line with  </a:t>
                      </a:r>
                      <a:r>
                        <a:rPr lang="en-GB" sz="1400" b="0" i="0" u="none" strike="noStrike" kern="1200" baseline="0" dirty="0">
                          <a:solidFill>
                            <a:schemeClr val="tx1"/>
                          </a:solidFill>
                          <a:latin typeface="+mn-lt"/>
                          <a:ea typeface="+mn-ea"/>
                          <a:cs typeface="+mn-cs"/>
                        </a:rPr>
                        <a:t>supply chain management policy of the municipality  or any of the municipality’s by-laws giving effect to such policy</a:t>
                      </a:r>
                      <a:r>
                        <a:rPr lang="en-ZA" sz="1400" dirty="0">
                          <a:effectLst/>
                          <a:latin typeface="+mn-lt"/>
                          <a:ea typeface="Calibri" panose="020F0502020204030204" pitchFamily="34" charset="0"/>
                        </a:rPr>
                        <a:t> during the </a:t>
                      </a:r>
                      <a:r>
                        <a:rPr lang="en-ZA" sz="1400" b="1" dirty="0">
                          <a:effectLst/>
                          <a:latin typeface="+mn-lt"/>
                          <a:ea typeface="Calibri" panose="020F0502020204030204" pitchFamily="34" charset="0"/>
                        </a:rPr>
                        <a:t>2018/2019</a:t>
                      </a:r>
                      <a:r>
                        <a:rPr lang="en-ZA" sz="1400" dirty="0">
                          <a:effectLst/>
                          <a:latin typeface="+mn-lt"/>
                          <a:ea typeface="Calibri" panose="020F0502020204030204" pitchFamily="34" charset="0"/>
                        </a:rPr>
                        <a:t> financial year?</a:t>
                      </a:r>
                      <a:r>
                        <a:rPr lang="en-US" sz="1400" dirty="0">
                          <a:latin typeface="+mn-lt"/>
                          <a:cs typeface="Arial" panose="020B0604020202020204" pitchFamily="34" charset="0"/>
                        </a:rPr>
                        <a:t> </a:t>
                      </a:r>
                      <a:endParaRPr lang="en-ZA" sz="1400" dirty="0">
                        <a:latin typeface="+mn-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400" b="0" i="0" u="none" strike="noStrike" kern="1200" cap="none" spc="0" normalizeH="0" baseline="0" noProof="0" dirty="0">
                          <a:ln>
                            <a:noFill/>
                          </a:ln>
                          <a:solidFill>
                            <a:prstClr val="black"/>
                          </a:solidFill>
                          <a:effectLst/>
                          <a:uLnTx/>
                          <a:uFillTx/>
                          <a:latin typeface="+mn-lt"/>
                          <a:ea typeface="+mn-ea"/>
                          <a:cs typeface="+mn-cs"/>
                        </a:rPr>
                        <a:t>N/A</a:t>
                      </a:r>
                    </a:p>
                  </a:txBody>
                  <a:tcPr anchor="ctr"/>
                </a:tc>
                <a:tc>
                  <a:txBody>
                    <a:bodyPr/>
                    <a:lstStyle/>
                    <a:p>
                      <a:r>
                        <a:rPr lang="en-ZA" sz="1400" dirty="0">
                          <a:latin typeface="+mn-lt"/>
                        </a:rPr>
                        <a:t>Investigations still to be undertaken</a:t>
                      </a:r>
                    </a:p>
                  </a:txBody>
                  <a:tcPr anchor="ctr"/>
                </a:tc>
                <a:tc>
                  <a:txBody>
                    <a:bodyPr/>
                    <a:lstStyle/>
                    <a:p>
                      <a:r>
                        <a:rPr lang="en-ZA" sz="1400" dirty="0">
                          <a:latin typeface="+mn-lt"/>
                        </a:rPr>
                        <a:t>Investigations still to be undertaken</a:t>
                      </a:r>
                    </a:p>
                  </a:txBody>
                  <a:tcPr anchor="ctr"/>
                </a:tc>
                <a:tc>
                  <a:txBody>
                    <a:bodyPr/>
                    <a:lstStyle/>
                    <a:p>
                      <a:r>
                        <a:rPr lang="en-ZA" sz="1400" dirty="0">
                          <a:latin typeface="+mn-lt"/>
                        </a:rPr>
                        <a:t>Investigations still to be undertaken</a:t>
                      </a:r>
                    </a:p>
                  </a:txBody>
                  <a:tcPr anchor="ctr"/>
                </a:tc>
                <a:extLst>
                  <a:ext uri="{0D108BD9-81ED-4DB2-BD59-A6C34878D82A}">
                    <a16:rowId xmlns:a16="http://schemas.microsoft.com/office/drawing/2014/main" val="10003"/>
                  </a:ext>
                </a:extLst>
              </a:tr>
              <a:tr h="12827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dirty="0">
                          <a:effectLst/>
                          <a:latin typeface="+mn-lt"/>
                          <a:ea typeface="Calibri" panose="020F0502020204030204" pitchFamily="34" charset="0"/>
                        </a:rPr>
                        <a:t>Irregular</a:t>
                      </a:r>
                      <a:r>
                        <a:rPr lang="en-ZA" sz="1400" b="1" dirty="0">
                          <a:effectLst/>
                          <a:latin typeface="+mn-lt"/>
                          <a:ea typeface="Calibri" panose="020F0502020204030204" pitchFamily="34" charset="0"/>
                        </a:rPr>
                        <a:t> </a:t>
                      </a:r>
                      <a:r>
                        <a:rPr lang="en-ZA" sz="1400" dirty="0">
                          <a:effectLst/>
                          <a:latin typeface="+mn-lt"/>
                          <a:ea typeface="Calibri" panose="020F0502020204030204" pitchFamily="34" charset="0"/>
                        </a:rPr>
                        <a:t>expenditure submitted to the municipal council for condonation in line with  </a:t>
                      </a:r>
                      <a:r>
                        <a:rPr lang="en-GB" sz="1400" b="0" i="0" u="none" strike="noStrike" kern="1200" baseline="0" dirty="0">
                          <a:solidFill>
                            <a:schemeClr val="tx1"/>
                          </a:solidFill>
                          <a:latin typeface="+mn-lt"/>
                          <a:ea typeface="+mn-ea"/>
                          <a:cs typeface="+mn-cs"/>
                        </a:rPr>
                        <a:t>supply chain management policy of the municipality  or any of the municipality’s by-laws giving effect to such policy</a:t>
                      </a:r>
                      <a:r>
                        <a:rPr lang="en-ZA" sz="1400" dirty="0">
                          <a:effectLst/>
                          <a:latin typeface="+mn-lt"/>
                          <a:ea typeface="Calibri" panose="020F0502020204030204" pitchFamily="34" charset="0"/>
                        </a:rPr>
                        <a:t> during the </a:t>
                      </a:r>
                      <a:r>
                        <a:rPr lang="en-ZA" sz="1400" b="1" dirty="0">
                          <a:effectLst/>
                          <a:latin typeface="+mn-lt"/>
                          <a:ea typeface="Calibri" panose="020F0502020204030204" pitchFamily="34" charset="0"/>
                        </a:rPr>
                        <a:t>2019/2020</a:t>
                      </a:r>
                      <a:r>
                        <a:rPr lang="en-ZA" sz="1400" dirty="0">
                          <a:effectLst/>
                          <a:latin typeface="+mn-lt"/>
                          <a:ea typeface="Calibri" panose="020F0502020204030204" pitchFamily="34" charset="0"/>
                        </a:rPr>
                        <a:t> financial year?</a:t>
                      </a:r>
                      <a:r>
                        <a:rPr lang="en-US" sz="1400" dirty="0">
                          <a:latin typeface="+mn-lt"/>
                          <a:cs typeface="Arial" panose="020B0604020202020204" pitchFamily="34" charset="0"/>
                        </a:rPr>
                        <a:t> </a:t>
                      </a:r>
                      <a:endParaRPr lang="en-ZA" sz="1400" dirty="0">
                        <a:latin typeface="+mn-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400" b="0" i="0" u="none" strike="noStrike" kern="1200" cap="none" spc="0" normalizeH="0" baseline="0" noProof="0" dirty="0">
                          <a:ln>
                            <a:noFill/>
                          </a:ln>
                          <a:solidFill>
                            <a:prstClr val="black"/>
                          </a:solidFill>
                          <a:effectLst/>
                          <a:uLnTx/>
                          <a:uFillTx/>
                          <a:latin typeface="+mn-lt"/>
                          <a:ea typeface="+mn-ea"/>
                          <a:cs typeface="+mn-cs"/>
                        </a:rPr>
                        <a:t>N/A</a:t>
                      </a:r>
                    </a:p>
                  </a:txBody>
                  <a:tcPr anchor="ctr"/>
                </a:tc>
                <a:tc>
                  <a:txBody>
                    <a:bodyPr/>
                    <a:lstStyle/>
                    <a:p>
                      <a:r>
                        <a:rPr lang="en-ZA" sz="1400" dirty="0">
                          <a:latin typeface="+mn-lt"/>
                        </a:rPr>
                        <a:t>Investigations still to be undertaken</a:t>
                      </a:r>
                    </a:p>
                  </a:txBody>
                  <a:tcPr anchor="ctr"/>
                </a:tc>
                <a:tc>
                  <a:txBody>
                    <a:bodyPr/>
                    <a:lstStyle/>
                    <a:p>
                      <a:r>
                        <a:rPr lang="en-ZA" sz="1400" dirty="0">
                          <a:latin typeface="+mn-lt"/>
                        </a:rPr>
                        <a:t>Investigations still to be undertaken</a:t>
                      </a:r>
                    </a:p>
                  </a:txBody>
                  <a:tcPr anchor="ctr"/>
                </a:tc>
                <a:tc>
                  <a:txBody>
                    <a:bodyPr/>
                    <a:lstStyle/>
                    <a:p>
                      <a:r>
                        <a:rPr lang="en-ZA" sz="1400" dirty="0">
                          <a:latin typeface="+mn-lt"/>
                        </a:rPr>
                        <a:t>Investigations still to be undertaken</a:t>
                      </a:r>
                    </a:p>
                  </a:txBody>
                  <a:tcPr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22977981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3688" y="116632"/>
            <a:ext cx="6408712" cy="864096"/>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pPr algn="just">
              <a:spcAft>
                <a:spcPts val="1200"/>
              </a:spcAft>
            </a:pPr>
            <a:r>
              <a:rPr lang="en-ZA" sz="2800" b="1" dirty="0">
                <a:solidFill>
                  <a:schemeClr val="tx1"/>
                </a:solidFill>
                <a:latin typeface="Arial" panose="020B0604020202020204" pitchFamily="34" charset="0"/>
                <a:ea typeface="Calibri" panose="020F0502020204030204" pitchFamily="34" charset="0"/>
              </a:rPr>
              <a:t>Irregular expenditure submitted to NT for condonation</a:t>
            </a:r>
          </a:p>
        </p:txBody>
      </p:sp>
      <p:sp>
        <p:nvSpPr>
          <p:cNvPr id="4" name="Slide Number Placeholder 3"/>
          <p:cNvSpPr>
            <a:spLocks noGrp="1"/>
          </p:cNvSpPr>
          <p:nvPr>
            <p:ph type="sldNum" sz="quarter" idx="12"/>
          </p:nvPr>
        </p:nvSpPr>
        <p:spPr/>
        <p:txBody>
          <a:bodyPr/>
          <a:lstStyle/>
          <a:p>
            <a:fld id="{61D74632-5AF5-49E1-8345-0D25A626A076}" type="slidenum">
              <a:rPr lang="en-ZA" smtClean="0">
                <a:solidFill>
                  <a:prstClr val="black">
                    <a:tint val="75000"/>
                  </a:prstClr>
                </a:solidFill>
              </a:rPr>
              <a:pPr/>
              <a:t>49</a:t>
            </a:fld>
            <a:endParaRPr lang="en-ZA" dirty="0">
              <a:solidFill>
                <a:prstClr val="black">
                  <a:tint val="75000"/>
                </a:prstClr>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2689191047"/>
              </p:ext>
            </p:extLst>
          </p:nvPr>
        </p:nvGraphicFramePr>
        <p:xfrm>
          <a:off x="179512" y="1196752"/>
          <a:ext cx="8280920" cy="4545292"/>
        </p:xfrm>
        <a:graphic>
          <a:graphicData uri="http://schemas.openxmlformats.org/drawingml/2006/table">
            <a:tbl>
              <a:tblPr firstRow="1" bandRow="1">
                <a:tableStyleId>{5C22544A-7EE6-4342-B048-85BDC9FD1C3A}</a:tableStyleId>
              </a:tblPr>
              <a:tblGrid>
                <a:gridCol w="3752324">
                  <a:extLst>
                    <a:ext uri="{9D8B030D-6E8A-4147-A177-3AD203B41FA5}">
                      <a16:colId xmlns:a16="http://schemas.microsoft.com/office/drawing/2014/main" val="20000"/>
                    </a:ext>
                  </a:extLst>
                </a:gridCol>
                <a:gridCol w="1249408">
                  <a:extLst>
                    <a:ext uri="{9D8B030D-6E8A-4147-A177-3AD203B41FA5}">
                      <a16:colId xmlns:a16="http://schemas.microsoft.com/office/drawing/2014/main" val="20001"/>
                    </a:ext>
                  </a:extLst>
                </a:gridCol>
                <a:gridCol w="1538995">
                  <a:extLst>
                    <a:ext uri="{9D8B030D-6E8A-4147-A177-3AD203B41FA5}">
                      <a16:colId xmlns:a16="http://schemas.microsoft.com/office/drawing/2014/main" val="20002"/>
                    </a:ext>
                  </a:extLst>
                </a:gridCol>
                <a:gridCol w="1740193">
                  <a:extLst>
                    <a:ext uri="{9D8B030D-6E8A-4147-A177-3AD203B41FA5}">
                      <a16:colId xmlns:a16="http://schemas.microsoft.com/office/drawing/2014/main" val="20003"/>
                    </a:ext>
                  </a:extLst>
                </a:gridCol>
              </a:tblGrid>
              <a:tr h="448882">
                <a:tc rowSpan="2">
                  <a:txBody>
                    <a:bodyPr/>
                    <a:lstStyle/>
                    <a:p>
                      <a:endParaRPr lang="en-ZA" dirty="0"/>
                    </a:p>
                  </a:txBody>
                  <a:tcPr/>
                </a:tc>
                <a:tc rowSpan="2">
                  <a:txBody>
                    <a:bodyPr/>
                    <a:lstStyle/>
                    <a:p>
                      <a:r>
                        <a:rPr lang="en-ZA" dirty="0"/>
                        <a:t>Date</a:t>
                      </a:r>
                    </a:p>
                  </a:txBody>
                  <a:tcPr/>
                </a:tc>
                <a:tc gridSpan="2">
                  <a:txBody>
                    <a:bodyPr/>
                    <a:lstStyle/>
                    <a:p>
                      <a:pPr algn="ctr"/>
                      <a:r>
                        <a:rPr lang="en-ZA" dirty="0"/>
                        <a:t>Amount</a:t>
                      </a:r>
                    </a:p>
                  </a:txBody>
                  <a:tcPr/>
                </a:tc>
                <a:tc hMerge="1">
                  <a:txBody>
                    <a:bodyPr/>
                    <a:lstStyle/>
                    <a:p>
                      <a:endParaRPr lang="en-ZA"/>
                    </a:p>
                  </a:txBody>
                  <a:tcPr/>
                </a:tc>
                <a:extLst>
                  <a:ext uri="{0D108BD9-81ED-4DB2-BD59-A6C34878D82A}">
                    <a16:rowId xmlns:a16="http://schemas.microsoft.com/office/drawing/2014/main" val="10000"/>
                  </a:ext>
                </a:extLst>
              </a:tr>
              <a:tr h="276672">
                <a:tc vMerge="1">
                  <a:txBody>
                    <a:bodyPr/>
                    <a:lstStyle/>
                    <a:p>
                      <a:endParaRPr lang="en-ZA" dirty="0"/>
                    </a:p>
                  </a:txBody>
                  <a:tcPr/>
                </a:tc>
                <a:tc vMerge="1">
                  <a:txBody>
                    <a:bodyPr/>
                    <a:lstStyle/>
                    <a:p>
                      <a:endParaRPr lang="en-ZA" dirty="0"/>
                    </a:p>
                  </a:txBody>
                  <a:tcPr/>
                </a:tc>
                <a:tc>
                  <a:txBody>
                    <a:bodyPr/>
                    <a:lstStyle/>
                    <a:p>
                      <a:r>
                        <a:rPr lang="en-ZA" dirty="0"/>
                        <a:t>Condoned</a:t>
                      </a:r>
                    </a:p>
                  </a:txBody>
                  <a:tcPr/>
                </a:tc>
                <a:tc>
                  <a:txBody>
                    <a:bodyPr/>
                    <a:lstStyle/>
                    <a:p>
                      <a:r>
                        <a:rPr lang="en-ZA" dirty="0"/>
                        <a:t>Not Condoned</a:t>
                      </a:r>
                    </a:p>
                  </a:txBody>
                  <a:tcPr/>
                </a:tc>
                <a:extLst>
                  <a:ext uri="{0D108BD9-81ED-4DB2-BD59-A6C34878D82A}">
                    <a16:rowId xmlns:a16="http://schemas.microsoft.com/office/drawing/2014/main" val="10001"/>
                  </a:ext>
                </a:extLst>
              </a:tr>
              <a:tr h="12896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dirty="0">
                          <a:effectLst/>
                          <a:latin typeface="+mn-lt"/>
                          <a:ea typeface="Calibri" panose="020F0502020204030204" pitchFamily="34" charset="0"/>
                        </a:rPr>
                        <a:t>Irregular</a:t>
                      </a:r>
                      <a:r>
                        <a:rPr lang="en-ZA" sz="1400" b="1" dirty="0">
                          <a:effectLst/>
                          <a:latin typeface="+mn-lt"/>
                          <a:ea typeface="Calibri" panose="020F0502020204030204" pitchFamily="34" charset="0"/>
                        </a:rPr>
                        <a:t> </a:t>
                      </a:r>
                      <a:r>
                        <a:rPr lang="en-ZA" sz="1400" dirty="0">
                          <a:effectLst/>
                          <a:latin typeface="+mn-lt"/>
                          <a:ea typeface="Calibri" panose="020F0502020204030204" pitchFamily="34" charset="0"/>
                        </a:rPr>
                        <a:t>expenditure submitted to the National Treasury for condonation in line with  </a:t>
                      </a:r>
                      <a:r>
                        <a:rPr lang="en-GB" sz="1400" b="0" i="0" u="none" strike="noStrike" kern="1200" baseline="0" dirty="0">
                          <a:solidFill>
                            <a:schemeClr val="tx1"/>
                          </a:solidFill>
                          <a:latin typeface="+mn-lt"/>
                          <a:ea typeface="+mn-ea"/>
                          <a:cs typeface="+mn-cs"/>
                        </a:rPr>
                        <a:t>of section 170 of the MFMA </a:t>
                      </a:r>
                      <a:r>
                        <a:rPr lang="en-ZA" sz="1400" dirty="0">
                          <a:effectLst/>
                          <a:latin typeface="+mn-lt"/>
                          <a:ea typeface="Calibri" panose="020F0502020204030204" pitchFamily="34" charset="0"/>
                        </a:rPr>
                        <a:t>during the </a:t>
                      </a:r>
                      <a:r>
                        <a:rPr lang="en-ZA" sz="1400" b="1" dirty="0">
                          <a:effectLst/>
                          <a:latin typeface="+mn-lt"/>
                          <a:ea typeface="Calibri" panose="020F0502020204030204" pitchFamily="34" charset="0"/>
                        </a:rPr>
                        <a:t>2017/2018</a:t>
                      </a:r>
                      <a:r>
                        <a:rPr lang="en-ZA" sz="1400" dirty="0">
                          <a:effectLst/>
                          <a:latin typeface="+mn-lt"/>
                          <a:ea typeface="Calibri" panose="020F0502020204030204" pitchFamily="34" charset="0"/>
                        </a:rPr>
                        <a:t> financial year?</a:t>
                      </a:r>
                      <a:r>
                        <a:rPr lang="en-US" sz="1400" dirty="0">
                          <a:latin typeface="+mn-lt"/>
                          <a:cs typeface="Arial" panose="020B0604020202020204" pitchFamily="34" charset="0"/>
                        </a:rPr>
                        <a:t> </a:t>
                      </a:r>
                    </a:p>
                    <a:p>
                      <a:endParaRPr lang="en-ZA" sz="1400" dirty="0">
                        <a:latin typeface="+mn-lt"/>
                      </a:endParaRPr>
                    </a:p>
                  </a:txBody>
                  <a:tcPr anchor="ctr"/>
                </a:tc>
                <a:tc>
                  <a:txBody>
                    <a:bodyPr/>
                    <a:lstStyle/>
                    <a:p>
                      <a:r>
                        <a:rPr lang="en-ZA" sz="1400" dirty="0">
                          <a:latin typeface="+mn-lt"/>
                        </a:rPr>
                        <a:t>N/A</a:t>
                      </a:r>
                    </a:p>
                  </a:txBody>
                  <a:tcPr anchor="ctr"/>
                </a:tc>
                <a:tc>
                  <a:txBody>
                    <a:bodyPr/>
                    <a:lstStyle/>
                    <a:p>
                      <a:r>
                        <a:rPr lang="en-ZA" sz="1400" dirty="0">
                          <a:latin typeface="+mn-lt"/>
                        </a:rPr>
                        <a:t>Investigations still to be undertaken</a:t>
                      </a:r>
                    </a:p>
                  </a:txBody>
                  <a:tcPr anchor="ctr"/>
                </a:tc>
                <a:tc>
                  <a:txBody>
                    <a:bodyPr/>
                    <a:lstStyle/>
                    <a:p>
                      <a:r>
                        <a:rPr lang="en-ZA" sz="1400" dirty="0">
                          <a:latin typeface="+mn-lt"/>
                        </a:rPr>
                        <a:t>Investigations still to be undertaken</a:t>
                      </a:r>
                    </a:p>
                  </a:txBody>
                  <a:tcPr anchor="ctr"/>
                </a:tc>
                <a:extLst>
                  <a:ext uri="{0D108BD9-81ED-4DB2-BD59-A6C34878D82A}">
                    <a16:rowId xmlns:a16="http://schemas.microsoft.com/office/drawing/2014/main" val="10002"/>
                  </a:ext>
                </a:extLst>
              </a:tr>
              <a:tr h="11421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dirty="0">
                          <a:effectLst/>
                          <a:latin typeface="+mn-lt"/>
                          <a:ea typeface="Calibri" panose="020F0502020204030204" pitchFamily="34" charset="0"/>
                        </a:rPr>
                        <a:t>Irregular</a:t>
                      </a:r>
                      <a:r>
                        <a:rPr lang="en-ZA" sz="1400" b="1" dirty="0">
                          <a:effectLst/>
                          <a:latin typeface="+mn-lt"/>
                          <a:ea typeface="Calibri" panose="020F0502020204030204" pitchFamily="34" charset="0"/>
                        </a:rPr>
                        <a:t> </a:t>
                      </a:r>
                      <a:r>
                        <a:rPr lang="en-ZA" sz="1400" dirty="0">
                          <a:effectLst/>
                          <a:latin typeface="+mn-lt"/>
                          <a:ea typeface="Calibri" panose="020F0502020204030204" pitchFamily="34" charset="0"/>
                        </a:rPr>
                        <a:t>expenditure submitted to the National Treasury for condonation in line with  </a:t>
                      </a:r>
                      <a:r>
                        <a:rPr lang="en-GB" sz="1400" b="0" i="0" u="none" strike="noStrike" kern="1200" baseline="0" dirty="0">
                          <a:solidFill>
                            <a:schemeClr val="tx1"/>
                          </a:solidFill>
                          <a:latin typeface="+mn-lt"/>
                          <a:ea typeface="+mn-ea"/>
                          <a:cs typeface="+mn-cs"/>
                        </a:rPr>
                        <a:t>of section 170 of the MFMA</a:t>
                      </a:r>
                      <a:r>
                        <a:rPr lang="en-ZA" sz="1400" dirty="0">
                          <a:effectLst/>
                          <a:latin typeface="+mn-lt"/>
                          <a:ea typeface="Calibri" panose="020F0502020204030204" pitchFamily="34" charset="0"/>
                        </a:rPr>
                        <a:t>during the </a:t>
                      </a:r>
                      <a:r>
                        <a:rPr lang="en-ZA" sz="1400" b="1" dirty="0">
                          <a:effectLst/>
                          <a:latin typeface="+mn-lt"/>
                          <a:ea typeface="Calibri" panose="020F0502020204030204" pitchFamily="34" charset="0"/>
                        </a:rPr>
                        <a:t>2018/2019</a:t>
                      </a:r>
                      <a:r>
                        <a:rPr lang="en-ZA" sz="1400" dirty="0">
                          <a:effectLst/>
                          <a:latin typeface="+mn-lt"/>
                          <a:ea typeface="Calibri" panose="020F0502020204030204" pitchFamily="34" charset="0"/>
                        </a:rPr>
                        <a:t> financial year?</a:t>
                      </a:r>
                      <a:r>
                        <a:rPr lang="en-US" sz="1400" dirty="0">
                          <a:latin typeface="+mn-lt"/>
                          <a:cs typeface="Arial" panose="020B0604020202020204" pitchFamily="34" charset="0"/>
                        </a:rPr>
                        <a:t> </a:t>
                      </a:r>
                    </a:p>
                    <a:p>
                      <a:endParaRPr lang="en-ZA" sz="1400" dirty="0">
                        <a:latin typeface="+mn-l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400" b="0" i="0" u="none" strike="noStrike" kern="1200" cap="none" spc="0" normalizeH="0" baseline="0" noProof="0" dirty="0">
                          <a:ln>
                            <a:noFill/>
                          </a:ln>
                          <a:solidFill>
                            <a:prstClr val="black"/>
                          </a:solidFill>
                          <a:effectLst/>
                          <a:uLnTx/>
                          <a:uFillTx/>
                          <a:latin typeface="+mn-lt"/>
                          <a:ea typeface="+mn-ea"/>
                          <a:cs typeface="+mn-cs"/>
                        </a:rPr>
                        <a:t>N/A</a:t>
                      </a:r>
                    </a:p>
                  </a:txBody>
                  <a:tcPr anchor="ctr"/>
                </a:tc>
                <a:tc>
                  <a:txBody>
                    <a:bodyPr/>
                    <a:lstStyle/>
                    <a:p>
                      <a:r>
                        <a:rPr lang="en-ZA" sz="1400" dirty="0">
                          <a:latin typeface="+mn-lt"/>
                        </a:rPr>
                        <a:t>Investigations still to be undertaken</a:t>
                      </a:r>
                    </a:p>
                  </a:txBody>
                  <a:tcPr anchor="ctr"/>
                </a:tc>
                <a:tc>
                  <a:txBody>
                    <a:bodyPr/>
                    <a:lstStyle/>
                    <a:p>
                      <a:r>
                        <a:rPr lang="en-ZA" sz="1400" dirty="0">
                          <a:latin typeface="+mn-lt"/>
                        </a:rPr>
                        <a:t>Investigations still to be undertaken</a:t>
                      </a:r>
                    </a:p>
                  </a:txBody>
                  <a:tcPr anchor="ctr"/>
                </a:tc>
                <a:extLst>
                  <a:ext uri="{0D108BD9-81ED-4DB2-BD59-A6C34878D82A}">
                    <a16:rowId xmlns:a16="http://schemas.microsoft.com/office/drawing/2014/main" val="10003"/>
                  </a:ext>
                </a:extLst>
              </a:tr>
              <a:tr h="12827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dirty="0">
                          <a:effectLst/>
                          <a:latin typeface="+mn-lt"/>
                          <a:ea typeface="Calibri" panose="020F0502020204030204" pitchFamily="34" charset="0"/>
                        </a:rPr>
                        <a:t>Irregular</a:t>
                      </a:r>
                      <a:r>
                        <a:rPr lang="en-ZA" sz="1400" b="1" dirty="0">
                          <a:effectLst/>
                          <a:latin typeface="+mn-lt"/>
                          <a:ea typeface="Calibri" panose="020F0502020204030204" pitchFamily="34" charset="0"/>
                        </a:rPr>
                        <a:t> </a:t>
                      </a:r>
                      <a:r>
                        <a:rPr lang="en-ZA" sz="1400" dirty="0">
                          <a:effectLst/>
                          <a:latin typeface="+mn-lt"/>
                          <a:ea typeface="Calibri" panose="020F0502020204030204" pitchFamily="34" charset="0"/>
                        </a:rPr>
                        <a:t>expenditure submitted to the National Treasury for condonation in line with  </a:t>
                      </a:r>
                      <a:r>
                        <a:rPr lang="en-GB" sz="1400" b="0" i="0" u="none" strike="noStrike" kern="1200" baseline="0" dirty="0">
                          <a:solidFill>
                            <a:schemeClr val="tx1"/>
                          </a:solidFill>
                          <a:latin typeface="+mn-lt"/>
                          <a:ea typeface="+mn-ea"/>
                          <a:cs typeface="+mn-cs"/>
                        </a:rPr>
                        <a:t>of section 170 of the MFMA </a:t>
                      </a:r>
                      <a:r>
                        <a:rPr lang="en-ZA" sz="1400" dirty="0">
                          <a:effectLst/>
                          <a:latin typeface="+mn-lt"/>
                          <a:ea typeface="Calibri" panose="020F0502020204030204" pitchFamily="34" charset="0"/>
                        </a:rPr>
                        <a:t>during the </a:t>
                      </a:r>
                      <a:r>
                        <a:rPr lang="en-ZA" sz="1400" b="1" dirty="0">
                          <a:effectLst/>
                          <a:latin typeface="+mn-lt"/>
                          <a:ea typeface="Calibri" panose="020F0502020204030204" pitchFamily="34" charset="0"/>
                        </a:rPr>
                        <a:t>2019/2020</a:t>
                      </a:r>
                      <a:r>
                        <a:rPr lang="en-ZA" sz="1400" dirty="0">
                          <a:effectLst/>
                          <a:latin typeface="+mn-lt"/>
                          <a:ea typeface="Calibri" panose="020F0502020204030204" pitchFamily="34" charset="0"/>
                        </a:rPr>
                        <a:t> financial year?</a:t>
                      </a:r>
                      <a:r>
                        <a:rPr lang="en-US" sz="1400" dirty="0">
                          <a:latin typeface="+mn-lt"/>
                          <a:cs typeface="Arial" panose="020B0604020202020204" pitchFamily="34" charset="0"/>
                        </a:rPr>
                        <a:t> </a:t>
                      </a:r>
                    </a:p>
                    <a:p>
                      <a:endParaRPr lang="en-ZA" sz="1400" dirty="0">
                        <a:latin typeface="+mn-l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400" b="0" i="0" u="none" strike="noStrike" kern="1200" cap="none" spc="0" normalizeH="0" baseline="0" noProof="0" dirty="0">
                          <a:ln>
                            <a:noFill/>
                          </a:ln>
                          <a:solidFill>
                            <a:prstClr val="black"/>
                          </a:solidFill>
                          <a:effectLst/>
                          <a:uLnTx/>
                          <a:uFillTx/>
                          <a:latin typeface="+mn-lt"/>
                          <a:ea typeface="+mn-ea"/>
                          <a:cs typeface="+mn-cs"/>
                        </a:rPr>
                        <a:t>N/A</a:t>
                      </a:r>
                    </a:p>
                  </a:txBody>
                  <a:tcPr anchor="ctr"/>
                </a:tc>
                <a:tc>
                  <a:txBody>
                    <a:bodyPr/>
                    <a:lstStyle/>
                    <a:p>
                      <a:r>
                        <a:rPr lang="en-ZA" sz="1400" dirty="0">
                          <a:latin typeface="+mn-lt"/>
                        </a:rPr>
                        <a:t>Investigations still to be undertaken</a:t>
                      </a:r>
                    </a:p>
                  </a:txBody>
                  <a:tcPr anchor="ctr"/>
                </a:tc>
                <a:tc>
                  <a:txBody>
                    <a:bodyPr/>
                    <a:lstStyle/>
                    <a:p>
                      <a:r>
                        <a:rPr lang="en-ZA" sz="1400" dirty="0">
                          <a:latin typeface="+mn-lt"/>
                        </a:rPr>
                        <a:t>Investigations still to be undertaken</a:t>
                      </a:r>
                    </a:p>
                  </a:txBody>
                  <a:tcPr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6276098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914400"/>
            <a:ext cx="8229600" cy="5257800"/>
          </a:xfrm>
        </p:spPr>
        <p:txBody>
          <a:bodyPr>
            <a:noAutofit/>
          </a:bodyPr>
          <a:lstStyle/>
          <a:p>
            <a:pPr marL="0" indent="0">
              <a:buNone/>
            </a:pPr>
            <a:r>
              <a:rPr lang="en-US" sz="1800" dirty="0">
                <a:effectLst/>
                <a:latin typeface="Arial" panose="020B0604020202020204" pitchFamily="34" charset="0"/>
                <a:ea typeface="Calibri" panose="020F0502020204030204" pitchFamily="34" charset="0"/>
              </a:rPr>
              <a:t>The progress being presented below is for the past audited financial year (2018/19), and the action plans on the reported findings are being addressed during the current AGSA audit process for the financial year 2019/20, while some will remain unresolved based on the municipality’s operational conditions</a:t>
            </a:r>
          </a:p>
          <a:p>
            <a:pPr marL="0" indent="0">
              <a:buNone/>
            </a:pPr>
            <a:endParaRPr lang="en-US" sz="1800" dirty="0">
              <a:latin typeface="Arial" panose="020B0604020202020204" pitchFamily="34" charset="0"/>
              <a:ea typeface="Calibri" panose="020F0502020204030204" pitchFamily="34" charset="0"/>
            </a:endParaRPr>
          </a:p>
          <a:p>
            <a:pPr marL="0" indent="0">
              <a:buNone/>
            </a:pPr>
            <a:r>
              <a:rPr lang="en-US" sz="1800" b="1" dirty="0">
                <a:effectLst/>
                <a:latin typeface="Arial" panose="020B0604020202020204" pitchFamily="34" charset="0"/>
                <a:ea typeface="Calibri" panose="020F0502020204030204" pitchFamily="34" charset="0"/>
              </a:rPr>
              <a:t>Total Audit Findings</a:t>
            </a:r>
          </a:p>
          <a:p>
            <a:pPr marL="0" indent="0">
              <a:buNone/>
            </a:pPr>
            <a:endParaRPr lang="en-US" sz="1800" dirty="0">
              <a:effectLst/>
              <a:latin typeface="Arial" panose="020B0604020202020204" pitchFamily="34" charset="0"/>
              <a:ea typeface="Calibri" panose="020F0502020204030204" pitchFamily="34" charset="0"/>
            </a:endParaRPr>
          </a:p>
          <a:p>
            <a:pPr marL="0" indent="0">
              <a:buNone/>
            </a:pPr>
            <a:endParaRPr lang="en-US" sz="1800" dirty="0">
              <a:latin typeface="Arial" panose="020B0604020202020204" pitchFamily="34" charset="0"/>
              <a:cs typeface="Arial" panose="020B0604020202020204" pitchFamily="34" charset="0"/>
            </a:endParaRPr>
          </a:p>
          <a:p>
            <a:pPr marL="0" indent="0">
              <a:buNone/>
            </a:pPr>
            <a:endParaRPr lang="en-US" sz="1800" dirty="0">
              <a:latin typeface="Arial" panose="020B0604020202020204" pitchFamily="34" charset="0"/>
              <a:cs typeface="Arial" panose="020B0604020202020204" pitchFamily="34" charset="0"/>
            </a:endParaRPr>
          </a:p>
          <a:p>
            <a:pPr marL="0" indent="0">
              <a:buNone/>
            </a:pPr>
            <a:endParaRPr lang="en-US" sz="1800" dirty="0">
              <a:latin typeface="Arial" panose="020B0604020202020204" pitchFamily="34" charset="0"/>
              <a:cs typeface="Arial" panose="020B0604020202020204" pitchFamily="34" charset="0"/>
            </a:endParaRPr>
          </a:p>
          <a:p>
            <a:pPr marL="0" indent="0">
              <a:buNone/>
            </a:pPr>
            <a:endParaRPr lang="en-ZA" sz="1800" dirty="0">
              <a:latin typeface="Arial" panose="020B0604020202020204" pitchFamily="34" charset="0"/>
              <a:cs typeface="Arial" panose="020B0604020202020204" pitchFamily="34" charset="0"/>
            </a:endParaRPr>
          </a:p>
          <a:p>
            <a:pPr marL="285750" lvl="0" indent="-285750" algn="just" eaLnBrk="0" fontAlgn="base" hangingPunct="0">
              <a:spcBef>
                <a:spcPts val="600"/>
              </a:spcBef>
              <a:spcAft>
                <a:spcPts val="600"/>
              </a:spcAft>
              <a:buSzPct val="100000"/>
              <a:buFont typeface="Courier New" panose="02070309020205020404" pitchFamily="49" charset="0"/>
              <a:buChar char="o"/>
            </a:pPr>
            <a:endParaRPr lang="en-ZA" sz="1800" dirty="0">
              <a:solidFill>
                <a:srgbClr val="000000"/>
              </a:solidFill>
              <a:latin typeface="Arial" panose="020B060402020202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1D74632-5AF5-49E1-8345-0D25A626A076}" type="slidenum">
              <a:rPr lang="en-ZA">
                <a:solidFill>
                  <a:prstClr val="black">
                    <a:tint val="75000"/>
                  </a:prstClr>
                </a:solidFill>
                <a:latin typeface="Arial" panose="020B0604020202020204" pitchFamily="34" charset="0"/>
                <a:cs typeface="Arial" panose="020B0604020202020204" pitchFamily="34" charset="0"/>
              </a:rPr>
              <a:pPr/>
              <a:t>5</a:t>
            </a:fld>
            <a:endParaRPr lang="en-ZA" dirty="0">
              <a:solidFill>
                <a:prstClr val="black">
                  <a:tint val="75000"/>
                </a:prstClr>
              </a:solidFill>
              <a:latin typeface="Arial" panose="020B0604020202020204" pitchFamily="34" charset="0"/>
              <a:cs typeface="Arial" panose="020B0604020202020204" pitchFamily="34" charset="0"/>
            </a:endParaRPr>
          </a:p>
        </p:txBody>
      </p:sp>
      <p:sp>
        <p:nvSpPr>
          <p:cNvPr id="5" name="Rectangle 4"/>
          <p:cNvSpPr/>
          <p:nvPr/>
        </p:nvSpPr>
        <p:spPr>
          <a:xfrm>
            <a:off x="457200" y="122875"/>
            <a:ext cx="7571184" cy="523220"/>
          </a:xfrm>
          <a:prstGeom prst="rect">
            <a:avLst/>
          </a:prstGeom>
        </p:spPr>
        <p:txBody>
          <a:bodyPr wrap="square">
            <a:spAutoFit/>
          </a:bodyPr>
          <a:lstStyle/>
          <a:p>
            <a:pPr marL="514350" lvl="0" indent="-514350" eaLnBrk="0" fontAlgn="base" hangingPunct="0">
              <a:spcBef>
                <a:spcPct val="0"/>
              </a:spcBef>
              <a:spcAft>
                <a:spcPct val="0"/>
              </a:spcAft>
              <a:buFont typeface="+mj-lt"/>
              <a:buAutoNum type="arabicPeriod"/>
            </a:pPr>
            <a:r>
              <a:rPr lang="en-ZA" sz="2800" b="1" dirty="0">
                <a:solidFill>
                  <a:srgbClr val="000000"/>
                </a:solidFill>
                <a:latin typeface="Arial" panose="020B0604020202020204" pitchFamily="34" charset="0"/>
                <a:ea typeface="ＭＳ Ｐゴシック" pitchFamily="1" charset="-128"/>
                <a:cs typeface="Arial" panose="020B0604020202020204" pitchFamily="34" charset="0"/>
              </a:rPr>
              <a:t>2018/19 POST AUDIT ACTION PLAN </a:t>
            </a:r>
            <a:endParaRPr lang="en-US" sz="2000" b="1" dirty="0">
              <a:solidFill>
                <a:srgbClr val="000000"/>
              </a:solidFill>
              <a:latin typeface="Arial" panose="020B0604020202020204" pitchFamily="34" charset="0"/>
              <a:ea typeface="ＭＳ Ｐゴシック" pitchFamily="1" charset="-128"/>
              <a:cs typeface="Arial" panose="020B0604020202020204" pitchFamily="34" charset="0"/>
            </a:endParaRPr>
          </a:p>
        </p:txBody>
      </p:sp>
      <p:graphicFrame>
        <p:nvGraphicFramePr>
          <p:cNvPr id="3" name="Table 2">
            <a:extLst>
              <a:ext uri="{FF2B5EF4-FFF2-40B4-BE49-F238E27FC236}">
                <a16:creationId xmlns:a16="http://schemas.microsoft.com/office/drawing/2014/main" id="{92F2A6F3-8DC5-4D39-9D48-E33E5EC9902B}"/>
              </a:ext>
            </a:extLst>
          </p:cNvPr>
          <p:cNvGraphicFramePr>
            <a:graphicFrameLocks noGrp="1"/>
          </p:cNvGraphicFramePr>
          <p:nvPr>
            <p:extLst>
              <p:ext uri="{D42A27DB-BD31-4B8C-83A1-F6EECF244321}">
                <p14:modId xmlns:p14="http://schemas.microsoft.com/office/powerpoint/2010/main" val="3419855070"/>
              </p:ext>
            </p:extLst>
          </p:nvPr>
        </p:nvGraphicFramePr>
        <p:xfrm>
          <a:off x="533401" y="3048000"/>
          <a:ext cx="7494983" cy="2504631"/>
        </p:xfrm>
        <a:graphic>
          <a:graphicData uri="http://schemas.openxmlformats.org/drawingml/2006/table">
            <a:tbl>
              <a:tblPr firstRow="1" firstCol="1" bandRow="1">
                <a:tableStyleId>{0505E3EF-67EA-436B-97B2-0124C06EBD24}</a:tableStyleId>
              </a:tblPr>
              <a:tblGrid>
                <a:gridCol w="737624">
                  <a:extLst>
                    <a:ext uri="{9D8B030D-6E8A-4147-A177-3AD203B41FA5}">
                      <a16:colId xmlns:a16="http://schemas.microsoft.com/office/drawing/2014/main" val="2215641431"/>
                    </a:ext>
                  </a:extLst>
                </a:gridCol>
                <a:gridCol w="4977376">
                  <a:extLst>
                    <a:ext uri="{9D8B030D-6E8A-4147-A177-3AD203B41FA5}">
                      <a16:colId xmlns:a16="http://schemas.microsoft.com/office/drawing/2014/main" val="2136309304"/>
                    </a:ext>
                  </a:extLst>
                </a:gridCol>
                <a:gridCol w="920144">
                  <a:extLst>
                    <a:ext uri="{9D8B030D-6E8A-4147-A177-3AD203B41FA5}">
                      <a16:colId xmlns:a16="http://schemas.microsoft.com/office/drawing/2014/main" val="2843570359"/>
                    </a:ext>
                  </a:extLst>
                </a:gridCol>
                <a:gridCol w="859839">
                  <a:extLst>
                    <a:ext uri="{9D8B030D-6E8A-4147-A177-3AD203B41FA5}">
                      <a16:colId xmlns:a16="http://schemas.microsoft.com/office/drawing/2014/main" val="1545797211"/>
                    </a:ext>
                  </a:extLst>
                </a:gridCol>
              </a:tblGrid>
              <a:tr h="247633">
                <a:tc>
                  <a:txBody>
                    <a:bodyPr/>
                    <a:lstStyle/>
                    <a:p>
                      <a:pPr algn="ctr">
                        <a:lnSpc>
                          <a:spcPct val="107000"/>
                        </a:lnSpc>
                        <a:spcAft>
                          <a:spcPts val="800"/>
                        </a:spcAft>
                      </a:pPr>
                      <a:r>
                        <a:rPr lang="en-ZA" sz="1600" dirty="0">
                          <a:effectLst/>
                        </a:rPr>
                        <a:t>ITEM</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spcAft>
                          <a:spcPts val="800"/>
                        </a:spcAft>
                      </a:pPr>
                      <a:r>
                        <a:rPr lang="en-ZA" sz="1600">
                          <a:effectLst/>
                        </a:rPr>
                        <a:t>AREAS OF AUDIT FINDINGS</a:t>
                      </a:r>
                      <a:endParaRPr lang="en-Z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ZA" sz="1600">
                          <a:effectLst/>
                        </a:rPr>
                        <a:t>TOTAL</a:t>
                      </a:r>
                      <a:endParaRPr lang="en-Z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ZA" sz="1600">
                          <a:effectLst/>
                        </a:rPr>
                        <a:t>%</a:t>
                      </a:r>
                      <a:endParaRPr lang="en-Z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889511679"/>
                  </a:ext>
                </a:extLst>
              </a:tr>
              <a:tr h="247633">
                <a:tc>
                  <a:txBody>
                    <a:bodyPr/>
                    <a:lstStyle/>
                    <a:p>
                      <a:pPr algn="ctr">
                        <a:lnSpc>
                          <a:spcPct val="107000"/>
                        </a:lnSpc>
                        <a:spcAft>
                          <a:spcPts val="800"/>
                        </a:spcAft>
                      </a:pPr>
                      <a:r>
                        <a:rPr lang="en-ZA" sz="1600" dirty="0">
                          <a:effectLst/>
                        </a:rPr>
                        <a:t>1</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n-ZA" sz="1600">
                          <a:effectLst/>
                        </a:rPr>
                        <a:t>Revenue Management</a:t>
                      </a:r>
                      <a:endParaRPr lang="en-Z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ZA" sz="1600">
                          <a:effectLst/>
                        </a:rPr>
                        <a:t>29</a:t>
                      </a:r>
                      <a:endParaRPr lang="en-Z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ZA" sz="1600">
                          <a:effectLst/>
                        </a:rPr>
                        <a:t>17%</a:t>
                      </a:r>
                      <a:endParaRPr lang="en-Z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143770562"/>
                  </a:ext>
                </a:extLst>
              </a:tr>
              <a:tr h="247633">
                <a:tc>
                  <a:txBody>
                    <a:bodyPr/>
                    <a:lstStyle/>
                    <a:p>
                      <a:pPr algn="ctr">
                        <a:lnSpc>
                          <a:spcPct val="107000"/>
                        </a:lnSpc>
                        <a:spcAft>
                          <a:spcPts val="800"/>
                        </a:spcAft>
                      </a:pPr>
                      <a:r>
                        <a:rPr lang="en-ZA" sz="1600" dirty="0">
                          <a:effectLst/>
                        </a:rPr>
                        <a:t>2</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n-ZA" sz="1600">
                          <a:effectLst/>
                        </a:rPr>
                        <a:t>Procurement &amp; Contract Management</a:t>
                      </a:r>
                      <a:endParaRPr lang="en-Z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ZA" sz="1600">
                          <a:effectLst/>
                        </a:rPr>
                        <a:t>16</a:t>
                      </a:r>
                      <a:endParaRPr lang="en-Z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ZA" sz="1600">
                          <a:effectLst/>
                        </a:rPr>
                        <a:t>10%</a:t>
                      </a:r>
                      <a:endParaRPr lang="en-Z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51235497"/>
                  </a:ext>
                </a:extLst>
              </a:tr>
              <a:tr h="247633">
                <a:tc>
                  <a:txBody>
                    <a:bodyPr/>
                    <a:lstStyle/>
                    <a:p>
                      <a:pPr algn="ctr">
                        <a:lnSpc>
                          <a:spcPct val="107000"/>
                        </a:lnSpc>
                        <a:spcAft>
                          <a:spcPts val="800"/>
                        </a:spcAft>
                      </a:pPr>
                      <a:r>
                        <a:rPr lang="en-ZA" sz="1600" dirty="0">
                          <a:effectLst/>
                        </a:rPr>
                        <a:t>3</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n-ZA" sz="1600">
                          <a:effectLst/>
                        </a:rPr>
                        <a:t>Operating Expenditure</a:t>
                      </a:r>
                      <a:endParaRPr lang="en-Z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ZA" sz="1600">
                          <a:effectLst/>
                        </a:rPr>
                        <a:t>21</a:t>
                      </a:r>
                      <a:endParaRPr lang="en-Z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ZA" sz="1600">
                          <a:effectLst/>
                        </a:rPr>
                        <a:t>13%</a:t>
                      </a:r>
                      <a:endParaRPr lang="en-Z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917739957"/>
                  </a:ext>
                </a:extLst>
              </a:tr>
              <a:tr h="247633">
                <a:tc>
                  <a:txBody>
                    <a:bodyPr/>
                    <a:lstStyle/>
                    <a:p>
                      <a:pPr algn="ctr">
                        <a:lnSpc>
                          <a:spcPct val="107000"/>
                        </a:lnSpc>
                        <a:spcAft>
                          <a:spcPts val="800"/>
                        </a:spcAft>
                      </a:pPr>
                      <a:r>
                        <a:rPr lang="en-ZA" sz="1600" dirty="0">
                          <a:effectLst/>
                        </a:rPr>
                        <a:t>4</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n-ZA" sz="1600">
                          <a:effectLst/>
                        </a:rPr>
                        <a:t>Movable &amp; Immovable (Infrastructure Assets)</a:t>
                      </a:r>
                      <a:endParaRPr lang="en-Z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ZA" sz="1600">
                          <a:effectLst/>
                        </a:rPr>
                        <a:t>15</a:t>
                      </a:r>
                      <a:endParaRPr lang="en-Z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ZA" sz="1600">
                          <a:effectLst/>
                        </a:rPr>
                        <a:t>9%</a:t>
                      </a:r>
                      <a:endParaRPr lang="en-Z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40381498"/>
                  </a:ext>
                </a:extLst>
              </a:tr>
              <a:tr h="247633">
                <a:tc>
                  <a:txBody>
                    <a:bodyPr/>
                    <a:lstStyle/>
                    <a:p>
                      <a:pPr algn="ctr">
                        <a:lnSpc>
                          <a:spcPct val="107000"/>
                        </a:lnSpc>
                        <a:spcAft>
                          <a:spcPts val="800"/>
                        </a:spcAft>
                      </a:pPr>
                      <a:r>
                        <a:rPr lang="en-ZA" sz="1600" dirty="0">
                          <a:effectLst/>
                        </a:rPr>
                        <a:t>5</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n-ZA" sz="1600">
                          <a:effectLst/>
                        </a:rPr>
                        <a:t>Pre-Determined Objectives</a:t>
                      </a:r>
                      <a:endParaRPr lang="en-Z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ZA" sz="1600">
                          <a:effectLst/>
                        </a:rPr>
                        <a:t>15</a:t>
                      </a:r>
                      <a:endParaRPr lang="en-Z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ZA" sz="1600">
                          <a:effectLst/>
                        </a:rPr>
                        <a:t>9%</a:t>
                      </a:r>
                      <a:endParaRPr lang="en-Z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550133522"/>
                  </a:ext>
                </a:extLst>
              </a:tr>
              <a:tr h="247633">
                <a:tc>
                  <a:txBody>
                    <a:bodyPr/>
                    <a:lstStyle/>
                    <a:p>
                      <a:pPr algn="ctr">
                        <a:lnSpc>
                          <a:spcPct val="107000"/>
                        </a:lnSpc>
                        <a:spcAft>
                          <a:spcPts val="800"/>
                        </a:spcAft>
                      </a:pPr>
                      <a:r>
                        <a:rPr lang="en-ZA" sz="1600" dirty="0">
                          <a:effectLst/>
                        </a:rPr>
                        <a:t>6</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n-ZA" sz="1600">
                          <a:effectLst/>
                        </a:rPr>
                        <a:t>Asset Management</a:t>
                      </a:r>
                      <a:endParaRPr lang="en-Z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ZA" sz="1600">
                          <a:effectLst/>
                        </a:rPr>
                        <a:t>18</a:t>
                      </a:r>
                      <a:endParaRPr lang="en-Z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ZA" sz="1600">
                          <a:effectLst/>
                        </a:rPr>
                        <a:t>11%</a:t>
                      </a:r>
                      <a:endParaRPr lang="en-Z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800248582"/>
                  </a:ext>
                </a:extLst>
              </a:tr>
              <a:tr h="334305">
                <a:tc>
                  <a:txBody>
                    <a:bodyPr/>
                    <a:lstStyle/>
                    <a:p>
                      <a:pPr algn="ctr">
                        <a:lnSpc>
                          <a:spcPct val="107000"/>
                        </a:lnSpc>
                        <a:spcAft>
                          <a:spcPts val="800"/>
                        </a:spcAft>
                      </a:pPr>
                      <a:r>
                        <a:rPr lang="en-ZA" sz="1600" dirty="0">
                          <a:effectLst/>
                        </a:rPr>
                        <a:t>7</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n-ZA" sz="1600">
                          <a:effectLst/>
                        </a:rPr>
                        <a:t>Other: HR, Risk, Compliance, Prior-year errors, Payables &amp; Receivables</a:t>
                      </a:r>
                      <a:endParaRPr lang="en-Z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ZA" sz="1600">
                          <a:effectLst/>
                        </a:rPr>
                        <a:t>54</a:t>
                      </a:r>
                      <a:endParaRPr lang="en-Z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ZA" sz="1600" dirty="0">
                          <a:effectLst/>
                        </a:rPr>
                        <a:t>32%</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484401155"/>
                  </a:ext>
                </a:extLst>
              </a:tr>
              <a:tr h="247633">
                <a:tc>
                  <a:txBody>
                    <a:bodyPr/>
                    <a:lstStyle/>
                    <a:p>
                      <a:pPr algn="ctr">
                        <a:lnSpc>
                          <a:spcPct val="107000"/>
                        </a:lnSpc>
                        <a:spcAft>
                          <a:spcPts val="800"/>
                        </a:spcAft>
                      </a:pPr>
                      <a:r>
                        <a:rPr lang="en-ZA" sz="1600" dirty="0">
                          <a:effectLst/>
                        </a:rPr>
                        <a:t> </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n-ZA" sz="1600" dirty="0">
                          <a:effectLst/>
                        </a:rPr>
                        <a:t>Total Audit Findings (Exceptions)</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ZA" sz="1600" dirty="0">
                          <a:effectLst/>
                        </a:rPr>
                        <a:t>168</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ZA" sz="1600" dirty="0">
                          <a:effectLst/>
                        </a:rPr>
                        <a:t>100%</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727829595"/>
                  </a:ext>
                </a:extLst>
              </a:tr>
            </a:tbl>
          </a:graphicData>
        </a:graphic>
      </p:graphicFrame>
    </p:spTree>
    <p:extLst>
      <p:ext uri="{BB962C8B-B14F-4D97-AF65-F5344CB8AC3E}">
        <p14:creationId xmlns:p14="http://schemas.microsoft.com/office/powerpoint/2010/main" val="226753528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3688" y="116632"/>
            <a:ext cx="6408712" cy="720080"/>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pPr algn="just">
              <a:spcAft>
                <a:spcPts val="1200"/>
              </a:spcAft>
            </a:pPr>
            <a:r>
              <a:rPr lang="en-ZA" sz="2800" b="1" dirty="0">
                <a:solidFill>
                  <a:schemeClr val="tx1"/>
                </a:solidFill>
                <a:latin typeface="Arial" panose="020B0604020202020204" pitchFamily="34" charset="0"/>
                <a:ea typeface="Calibri" panose="020F0502020204030204" pitchFamily="34" charset="0"/>
              </a:rPr>
              <a:t>Irregular expenditure not approved by Council</a:t>
            </a:r>
          </a:p>
        </p:txBody>
      </p:sp>
      <p:sp>
        <p:nvSpPr>
          <p:cNvPr id="4" name="Slide Number Placeholder 3"/>
          <p:cNvSpPr>
            <a:spLocks noGrp="1"/>
          </p:cNvSpPr>
          <p:nvPr>
            <p:ph type="sldNum" sz="quarter" idx="12"/>
          </p:nvPr>
        </p:nvSpPr>
        <p:spPr/>
        <p:txBody>
          <a:bodyPr/>
          <a:lstStyle/>
          <a:p>
            <a:fld id="{61D74632-5AF5-49E1-8345-0D25A626A076}" type="slidenum">
              <a:rPr lang="en-ZA" smtClean="0">
                <a:solidFill>
                  <a:prstClr val="black">
                    <a:tint val="75000"/>
                  </a:prstClr>
                </a:solidFill>
              </a:rPr>
              <a:pPr/>
              <a:t>50</a:t>
            </a:fld>
            <a:endParaRPr lang="en-ZA" dirty="0">
              <a:solidFill>
                <a:prstClr val="black">
                  <a:tint val="75000"/>
                </a:prstClr>
              </a:solidFill>
            </a:endParaRPr>
          </a:p>
        </p:txBody>
      </p:sp>
      <p:graphicFrame>
        <p:nvGraphicFramePr>
          <p:cNvPr id="6" name="Table 5"/>
          <p:cNvGraphicFramePr>
            <a:graphicFrameLocks noGrp="1"/>
          </p:cNvGraphicFramePr>
          <p:nvPr/>
        </p:nvGraphicFramePr>
        <p:xfrm>
          <a:off x="467544" y="1539404"/>
          <a:ext cx="8291264" cy="4114253"/>
        </p:xfrm>
        <a:graphic>
          <a:graphicData uri="http://schemas.openxmlformats.org/drawingml/2006/table">
            <a:tbl>
              <a:tblPr firstRow="1" bandRow="1">
                <a:tableStyleId>{5C22544A-7EE6-4342-B048-85BDC9FD1C3A}</a:tableStyleId>
              </a:tblPr>
              <a:tblGrid>
                <a:gridCol w="3620733">
                  <a:extLst>
                    <a:ext uri="{9D8B030D-6E8A-4147-A177-3AD203B41FA5}">
                      <a16:colId xmlns:a16="http://schemas.microsoft.com/office/drawing/2014/main" val="20000"/>
                    </a:ext>
                  </a:extLst>
                </a:gridCol>
                <a:gridCol w="4670531">
                  <a:extLst>
                    <a:ext uri="{9D8B030D-6E8A-4147-A177-3AD203B41FA5}">
                      <a16:colId xmlns:a16="http://schemas.microsoft.com/office/drawing/2014/main" val="20001"/>
                    </a:ext>
                  </a:extLst>
                </a:gridCol>
              </a:tblGrid>
              <a:tr h="1296144">
                <a:tc>
                  <a:txBody>
                    <a:bodyPr/>
                    <a:lstStyle/>
                    <a:p>
                      <a:r>
                        <a:rPr lang="en-ZA" dirty="0"/>
                        <a:t>Financial Year(s)</a:t>
                      </a:r>
                    </a:p>
                  </a:txBody>
                  <a:tcPr anchor="ctr"/>
                </a:tc>
                <a:tc>
                  <a:txBody>
                    <a:bodyPr/>
                    <a:lstStyle/>
                    <a:p>
                      <a:r>
                        <a:rPr lang="en-ZA" sz="1800" dirty="0">
                          <a:solidFill>
                            <a:schemeClr val="bg1"/>
                          </a:solidFill>
                          <a:effectLst/>
                          <a:latin typeface="Arial" panose="020B0604020202020204" pitchFamily="34" charset="0"/>
                          <a:ea typeface="Calibri" panose="020F0502020204030204" pitchFamily="34" charset="0"/>
                        </a:rPr>
                        <a:t>Provide status update on what actions have been taken to address the irregular expenditure not approved/condoned by Council.</a:t>
                      </a:r>
                      <a:endParaRPr lang="en-ZA" dirty="0">
                        <a:solidFill>
                          <a:schemeClr val="bg1"/>
                        </a:solidFill>
                      </a:endParaRPr>
                    </a:p>
                  </a:txBody>
                  <a:tcPr/>
                </a:tc>
                <a:extLst>
                  <a:ext uri="{0D108BD9-81ED-4DB2-BD59-A6C34878D82A}">
                    <a16:rowId xmlns:a16="http://schemas.microsoft.com/office/drawing/2014/main" val="10000"/>
                  </a:ext>
                </a:extLst>
              </a:tr>
              <a:tr h="9283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dirty="0">
                          <a:effectLst/>
                          <a:latin typeface="Arial" panose="020B0604020202020204" pitchFamily="34" charset="0"/>
                          <a:ea typeface="Calibri" panose="020F0502020204030204" pitchFamily="34" charset="0"/>
                        </a:rPr>
                        <a:t>Irregular</a:t>
                      </a:r>
                      <a:r>
                        <a:rPr lang="en-ZA" sz="1400" baseline="0" dirty="0">
                          <a:effectLst/>
                          <a:latin typeface="Arial" panose="020B0604020202020204" pitchFamily="34" charset="0"/>
                          <a:ea typeface="Calibri" panose="020F0502020204030204" pitchFamily="34" charset="0"/>
                        </a:rPr>
                        <a:t> Expenditure </a:t>
                      </a:r>
                      <a:r>
                        <a:rPr lang="en-ZA" sz="1400" b="1" baseline="0" dirty="0">
                          <a:effectLst/>
                          <a:latin typeface="Arial" panose="020B0604020202020204" pitchFamily="34" charset="0"/>
                          <a:ea typeface="Calibri" panose="020F0502020204030204" pitchFamily="34" charset="0"/>
                        </a:rPr>
                        <a:t>not approved/condoned </a:t>
                      </a:r>
                      <a:r>
                        <a:rPr lang="en-ZA" sz="1400" baseline="0" dirty="0">
                          <a:effectLst/>
                          <a:latin typeface="Arial" panose="020B0604020202020204" pitchFamily="34" charset="0"/>
                          <a:ea typeface="Calibri" panose="020F0502020204030204" pitchFamily="34" charset="0"/>
                        </a:rPr>
                        <a:t> by Council during the </a:t>
                      </a:r>
                      <a:r>
                        <a:rPr lang="en-ZA" sz="1400" b="1" dirty="0">
                          <a:effectLst/>
                          <a:latin typeface="Arial" panose="020B0604020202020204" pitchFamily="34" charset="0"/>
                          <a:ea typeface="Calibri" panose="020F0502020204030204" pitchFamily="34" charset="0"/>
                        </a:rPr>
                        <a:t>2017/2018</a:t>
                      </a:r>
                      <a:endParaRPr lang="en-ZA"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800" b="0" i="0" u="none" strike="noStrike" kern="1200" cap="none" spc="0" normalizeH="0" baseline="0" noProof="0" dirty="0">
                          <a:ln>
                            <a:noFill/>
                          </a:ln>
                          <a:solidFill>
                            <a:prstClr val="black"/>
                          </a:solidFill>
                          <a:effectLst/>
                          <a:uLnTx/>
                          <a:uFillTx/>
                          <a:latin typeface="Calibri"/>
                          <a:ea typeface="+mn-ea"/>
                          <a:cs typeface="+mn-cs"/>
                        </a:rPr>
                        <a:t>No Action. </a:t>
                      </a:r>
                      <a:r>
                        <a:rPr lang="en-ZA" sz="1800" dirty="0"/>
                        <a:t>Investigations still to be undertaken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Calibri"/>
                        <a:ea typeface="+mn-ea"/>
                        <a:cs typeface="+mn-cs"/>
                      </a:endParaRPr>
                    </a:p>
                  </a:txBody>
                  <a:tcPr/>
                </a:tc>
                <a:extLst>
                  <a:ext uri="{0D108BD9-81ED-4DB2-BD59-A6C34878D82A}">
                    <a16:rowId xmlns:a16="http://schemas.microsoft.com/office/drawing/2014/main" val="10001"/>
                  </a:ext>
                </a:extLst>
              </a:tr>
              <a:tr h="7920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dirty="0">
                          <a:effectLst/>
                          <a:latin typeface="Arial" panose="020B0604020202020204" pitchFamily="34" charset="0"/>
                          <a:ea typeface="Calibri" panose="020F0502020204030204" pitchFamily="34" charset="0"/>
                        </a:rPr>
                        <a:t>Irregular</a:t>
                      </a:r>
                      <a:r>
                        <a:rPr lang="en-ZA" sz="1400" baseline="0" dirty="0">
                          <a:effectLst/>
                          <a:latin typeface="Arial" panose="020B0604020202020204" pitchFamily="34" charset="0"/>
                          <a:ea typeface="Calibri" panose="020F0502020204030204" pitchFamily="34" charset="0"/>
                        </a:rPr>
                        <a:t> Expenditure </a:t>
                      </a:r>
                      <a:r>
                        <a:rPr lang="en-ZA" sz="1400" b="1" baseline="0" dirty="0">
                          <a:effectLst/>
                          <a:latin typeface="Arial" panose="020B0604020202020204" pitchFamily="34" charset="0"/>
                          <a:ea typeface="Calibri" panose="020F0502020204030204" pitchFamily="34" charset="0"/>
                        </a:rPr>
                        <a:t>not approved/condoned </a:t>
                      </a:r>
                      <a:r>
                        <a:rPr lang="en-ZA" sz="1400" baseline="0" dirty="0">
                          <a:effectLst/>
                          <a:latin typeface="Arial" panose="020B0604020202020204" pitchFamily="34" charset="0"/>
                          <a:ea typeface="Calibri" panose="020F0502020204030204" pitchFamily="34" charset="0"/>
                        </a:rPr>
                        <a:t>by Council during the </a:t>
                      </a:r>
                      <a:r>
                        <a:rPr lang="en-ZA" sz="1400" b="1" dirty="0">
                          <a:effectLst/>
                          <a:latin typeface="Arial" panose="020B0604020202020204" pitchFamily="34" charset="0"/>
                          <a:ea typeface="Calibri" panose="020F0502020204030204" pitchFamily="34" charset="0"/>
                        </a:rPr>
                        <a:t>2018/2019</a:t>
                      </a:r>
                      <a:endParaRPr lang="en-ZA" sz="1400" dirty="0"/>
                    </a:p>
                    <a:p>
                      <a:endParaRPr lang="en-ZA"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800" b="0" i="0" u="none" strike="noStrike" kern="1200" cap="none" spc="0" normalizeH="0" baseline="0" noProof="0" dirty="0">
                          <a:ln>
                            <a:noFill/>
                          </a:ln>
                          <a:solidFill>
                            <a:prstClr val="black"/>
                          </a:solidFill>
                          <a:effectLst/>
                          <a:uLnTx/>
                          <a:uFillTx/>
                          <a:latin typeface="Calibri"/>
                          <a:ea typeface="+mn-ea"/>
                          <a:cs typeface="+mn-cs"/>
                        </a:rPr>
                        <a:t>No Action. </a:t>
                      </a:r>
                      <a:r>
                        <a:rPr lang="en-ZA" sz="1800" dirty="0"/>
                        <a:t>Investigations still to be undertaken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Calibri"/>
                        <a:ea typeface="+mn-ea"/>
                        <a:cs typeface="+mn-cs"/>
                      </a:endParaRPr>
                    </a:p>
                  </a:txBody>
                  <a:tcPr/>
                </a:tc>
                <a:extLst>
                  <a:ext uri="{0D108BD9-81ED-4DB2-BD59-A6C34878D82A}">
                    <a16:rowId xmlns:a16="http://schemas.microsoft.com/office/drawing/2014/main" val="10002"/>
                  </a:ext>
                </a:extLst>
              </a:tr>
              <a:tr h="855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dirty="0">
                          <a:effectLst/>
                          <a:latin typeface="Arial" panose="020B0604020202020204" pitchFamily="34" charset="0"/>
                          <a:ea typeface="Calibri" panose="020F0502020204030204" pitchFamily="34" charset="0"/>
                        </a:rPr>
                        <a:t>Irregular</a:t>
                      </a:r>
                      <a:r>
                        <a:rPr lang="en-ZA" sz="1400" baseline="0" dirty="0">
                          <a:effectLst/>
                          <a:latin typeface="Arial" panose="020B0604020202020204" pitchFamily="34" charset="0"/>
                          <a:ea typeface="Calibri" panose="020F0502020204030204" pitchFamily="34" charset="0"/>
                        </a:rPr>
                        <a:t> Expenditure </a:t>
                      </a:r>
                      <a:r>
                        <a:rPr lang="en-ZA" sz="1400" b="1" baseline="0" dirty="0">
                          <a:effectLst/>
                          <a:latin typeface="Arial" panose="020B0604020202020204" pitchFamily="34" charset="0"/>
                          <a:ea typeface="Calibri" panose="020F0502020204030204" pitchFamily="34" charset="0"/>
                        </a:rPr>
                        <a:t>not approved/condoned </a:t>
                      </a:r>
                      <a:r>
                        <a:rPr lang="en-ZA" sz="1400" baseline="0" dirty="0">
                          <a:effectLst/>
                          <a:latin typeface="Arial" panose="020B0604020202020204" pitchFamily="34" charset="0"/>
                          <a:ea typeface="Calibri" panose="020F0502020204030204" pitchFamily="34" charset="0"/>
                        </a:rPr>
                        <a:t>by Council during the </a:t>
                      </a:r>
                      <a:r>
                        <a:rPr lang="en-ZA" sz="1400" b="1" dirty="0">
                          <a:effectLst/>
                          <a:latin typeface="Arial" panose="020B0604020202020204" pitchFamily="34" charset="0"/>
                          <a:ea typeface="Calibri" panose="020F0502020204030204" pitchFamily="34" charset="0"/>
                        </a:rPr>
                        <a:t>2019/20</a:t>
                      </a:r>
                      <a:endParaRPr lang="en-ZA" sz="1400" dirty="0"/>
                    </a:p>
                    <a:p>
                      <a:endParaRPr lang="en-ZA"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800" b="0" i="0" u="none" strike="noStrike" kern="1200" cap="none" spc="0" normalizeH="0" baseline="0" noProof="0" dirty="0">
                          <a:ln>
                            <a:noFill/>
                          </a:ln>
                          <a:solidFill>
                            <a:prstClr val="black"/>
                          </a:solidFill>
                          <a:effectLst/>
                          <a:uLnTx/>
                          <a:uFillTx/>
                          <a:latin typeface="Calibri"/>
                          <a:ea typeface="+mn-ea"/>
                          <a:cs typeface="+mn-cs"/>
                        </a:rPr>
                        <a:t>No Action. </a:t>
                      </a:r>
                      <a:r>
                        <a:rPr lang="en-ZA" sz="1800" dirty="0"/>
                        <a:t>Investigations still to be undertaken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Calibri"/>
                        <a:ea typeface="+mn-ea"/>
                        <a:cs typeface="+mn-cs"/>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53941877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3688" y="116632"/>
            <a:ext cx="6408712" cy="720080"/>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spcAft>
                <a:spcPts val="1200"/>
              </a:spcAft>
            </a:pPr>
            <a:r>
              <a:rPr lang="en-ZA" sz="2800" b="1" dirty="0">
                <a:solidFill>
                  <a:schemeClr val="tx1"/>
                </a:solidFill>
                <a:latin typeface="Arial" panose="020B0604020202020204" pitchFamily="34" charset="0"/>
                <a:ea typeface="Calibri" panose="020F0502020204030204" pitchFamily="34" charset="0"/>
              </a:rPr>
              <a:t>Irregular expenditure</a:t>
            </a:r>
          </a:p>
        </p:txBody>
      </p:sp>
      <p:sp>
        <p:nvSpPr>
          <p:cNvPr id="4" name="Slide Number Placeholder 3"/>
          <p:cNvSpPr>
            <a:spLocks noGrp="1"/>
          </p:cNvSpPr>
          <p:nvPr>
            <p:ph type="sldNum" sz="quarter" idx="12"/>
          </p:nvPr>
        </p:nvSpPr>
        <p:spPr/>
        <p:txBody>
          <a:bodyPr/>
          <a:lstStyle/>
          <a:p>
            <a:fld id="{61D74632-5AF5-49E1-8345-0D25A626A076}" type="slidenum">
              <a:rPr lang="en-ZA" smtClean="0">
                <a:solidFill>
                  <a:prstClr val="black">
                    <a:tint val="75000"/>
                  </a:prstClr>
                </a:solidFill>
              </a:rPr>
              <a:pPr/>
              <a:t>51</a:t>
            </a:fld>
            <a:endParaRPr lang="en-ZA" dirty="0">
              <a:solidFill>
                <a:prstClr val="black">
                  <a:tint val="75000"/>
                </a:prstClr>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735671898"/>
              </p:ext>
            </p:extLst>
          </p:nvPr>
        </p:nvGraphicFramePr>
        <p:xfrm>
          <a:off x="45840" y="929718"/>
          <a:ext cx="8918647" cy="5102958"/>
        </p:xfrm>
        <a:graphic>
          <a:graphicData uri="http://schemas.openxmlformats.org/drawingml/2006/table">
            <a:tbl>
              <a:tblPr firstRow="1" bandRow="1">
                <a:tableStyleId>{5C22544A-7EE6-4342-B048-85BDC9FD1C3A}</a:tableStyleId>
              </a:tblPr>
              <a:tblGrid>
                <a:gridCol w="3894707">
                  <a:extLst>
                    <a:ext uri="{9D8B030D-6E8A-4147-A177-3AD203B41FA5}">
                      <a16:colId xmlns:a16="http://schemas.microsoft.com/office/drawing/2014/main" val="20000"/>
                    </a:ext>
                  </a:extLst>
                </a:gridCol>
                <a:gridCol w="1674647">
                  <a:extLst>
                    <a:ext uri="{9D8B030D-6E8A-4147-A177-3AD203B41FA5}">
                      <a16:colId xmlns:a16="http://schemas.microsoft.com/office/drawing/2014/main" val="20001"/>
                    </a:ext>
                  </a:extLst>
                </a:gridCol>
                <a:gridCol w="1674646">
                  <a:extLst>
                    <a:ext uri="{9D8B030D-6E8A-4147-A177-3AD203B41FA5}">
                      <a16:colId xmlns:a16="http://schemas.microsoft.com/office/drawing/2014/main" val="20002"/>
                    </a:ext>
                  </a:extLst>
                </a:gridCol>
                <a:gridCol w="1674647">
                  <a:extLst>
                    <a:ext uri="{9D8B030D-6E8A-4147-A177-3AD203B41FA5}">
                      <a16:colId xmlns:a16="http://schemas.microsoft.com/office/drawing/2014/main" val="20003"/>
                    </a:ext>
                  </a:extLst>
                </a:gridCol>
              </a:tblGrid>
              <a:tr h="661078">
                <a:tc rowSpan="2">
                  <a:txBody>
                    <a:bodyPr/>
                    <a:lstStyle/>
                    <a:p>
                      <a:endParaRPr lang="en-ZA" sz="1400" dirty="0">
                        <a:latin typeface="+mn-lt"/>
                      </a:endParaRPr>
                    </a:p>
                  </a:txBody>
                  <a:tcPr/>
                </a:tc>
                <a:tc gridSpan="3">
                  <a:txBody>
                    <a:bodyPr/>
                    <a:lstStyle/>
                    <a:p>
                      <a:pPr algn="ctr"/>
                      <a:r>
                        <a:rPr lang="en-ZA" sz="1400" dirty="0">
                          <a:solidFill>
                            <a:schemeClr val="tx1"/>
                          </a:solidFill>
                          <a:effectLst/>
                          <a:latin typeface="+mn-lt"/>
                          <a:ea typeface="Calibri" panose="020F0502020204030204" pitchFamily="34" charset="0"/>
                        </a:rPr>
                        <a:t>Amount</a:t>
                      </a:r>
                      <a:endParaRPr lang="en-ZA" sz="1400" dirty="0">
                        <a:solidFill>
                          <a:schemeClr val="tx1"/>
                        </a:solidFill>
                        <a:latin typeface="+mn-lt"/>
                      </a:endParaRPr>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0"/>
                  </a:ext>
                </a:extLst>
              </a:tr>
              <a:tr h="393768">
                <a:tc vMerge="1">
                  <a:txBody>
                    <a:bodyPr/>
                    <a:lstStyle/>
                    <a:p>
                      <a:pPr algn="just">
                        <a:spcAft>
                          <a:spcPts val="1200"/>
                        </a:spcAft>
                        <a:buFont typeface="Wingdings" panose="05000000000000000000" pitchFamily="2" charset="2"/>
                        <a:buNone/>
                      </a:pPr>
                      <a:endParaRPr lang="en-ZA" sz="1400" dirty="0">
                        <a:effectLst/>
                        <a:latin typeface="Arial" panose="020B0604020202020204" pitchFamily="34" charset="0"/>
                        <a:ea typeface="Calibri" panose="020F0502020204030204" pitchFamily="34" charset="0"/>
                      </a:endParaRPr>
                    </a:p>
                  </a:txBody>
                  <a:tcPr/>
                </a:tc>
                <a:tc>
                  <a:txBody>
                    <a:bodyPr/>
                    <a:lstStyle/>
                    <a:p>
                      <a:r>
                        <a:rPr lang="en-ZA" sz="1400" dirty="0">
                          <a:latin typeface="+mn-lt"/>
                        </a:rPr>
                        <a:t>2017/18</a:t>
                      </a:r>
                    </a:p>
                  </a:txBody>
                  <a:tcPr/>
                </a:tc>
                <a:tc>
                  <a:txBody>
                    <a:bodyPr/>
                    <a:lstStyle/>
                    <a:p>
                      <a:r>
                        <a:rPr lang="en-ZA" sz="1400" dirty="0">
                          <a:latin typeface="+mn-lt"/>
                        </a:rPr>
                        <a:t>2018/19</a:t>
                      </a:r>
                    </a:p>
                  </a:txBody>
                  <a:tcPr/>
                </a:tc>
                <a:tc>
                  <a:txBody>
                    <a:bodyPr/>
                    <a:lstStyle/>
                    <a:p>
                      <a:r>
                        <a:rPr lang="en-ZA" sz="1400" dirty="0">
                          <a:latin typeface="+mn-lt"/>
                        </a:rPr>
                        <a:t>2019/20</a:t>
                      </a:r>
                    </a:p>
                  </a:txBody>
                  <a:tcPr/>
                </a:tc>
                <a:extLst>
                  <a:ext uri="{0D108BD9-81ED-4DB2-BD59-A6C34878D82A}">
                    <a16:rowId xmlns:a16="http://schemas.microsoft.com/office/drawing/2014/main" val="10001"/>
                  </a:ext>
                </a:extLst>
              </a:tr>
              <a:tr h="809128">
                <a:tc>
                  <a:txBody>
                    <a:bodyPr/>
                    <a:lstStyle/>
                    <a:p>
                      <a:pPr algn="just">
                        <a:spcAft>
                          <a:spcPts val="1200"/>
                        </a:spcAft>
                        <a:buFont typeface="Wingdings" panose="05000000000000000000" pitchFamily="2" charset="2"/>
                        <a:buNone/>
                      </a:pPr>
                      <a:r>
                        <a:rPr lang="en-ZA" sz="1400" dirty="0">
                          <a:effectLst/>
                          <a:latin typeface="+mn-lt"/>
                          <a:ea typeface="Calibri" panose="020F0502020204030204" pitchFamily="34" charset="0"/>
                        </a:rPr>
                        <a:t>Irregular expenditure referred to the MPAC for investigation and recovery in terms of section 32(2)(a) of the MFMA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400" b="0" i="0" u="none" strike="noStrike" kern="1200" cap="none" spc="0" normalizeH="0" baseline="0" noProof="0" dirty="0">
                          <a:ln>
                            <a:noFill/>
                          </a:ln>
                          <a:solidFill>
                            <a:prstClr val="black"/>
                          </a:solidFill>
                          <a:effectLst/>
                          <a:uLnTx/>
                          <a:uFillTx/>
                          <a:latin typeface="+mn-lt"/>
                          <a:ea typeface="+mn-ea"/>
                          <a:cs typeface="+mn-cs"/>
                        </a:rPr>
                        <a:t>R 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400" b="0" i="0" u="none" strike="noStrike" kern="1200" cap="none" spc="0" normalizeH="0" baseline="0" noProof="0" dirty="0">
                          <a:ln>
                            <a:noFill/>
                          </a:ln>
                          <a:solidFill>
                            <a:prstClr val="black"/>
                          </a:solidFill>
                          <a:effectLst/>
                          <a:uLnTx/>
                          <a:uFillTx/>
                          <a:latin typeface="+mn-lt"/>
                          <a:ea typeface="+mn-ea"/>
                          <a:cs typeface="+mn-cs"/>
                        </a:rPr>
                        <a:t>R 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400" b="0" i="0" u="none" strike="noStrike" kern="1200" cap="none" spc="0" normalizeH="0" baseline="0" noProof="0" dirty="0">
                          <a:ln>
                            <a:noFill/>
                          </a:ln>
                          <a:solidFill>
                            <a:prstClr val="black"/>
                          </a:solidFill>
                          <a:effectLst/>
                          <a:uLnTx/>
                          <a:uFillTx/>
                          <a:latin typeface="+mn-lt"/>
                          <a:ea typeface="+mn-ea"/>
                          <a:cs typeface="+mn-cs"/>
                        </a:rPr>
                        <a:t>R 0</a:t>
                      </a:r>
                    </a:p>
                  </a:txBody>
                  <a:tcPr/>
                </a:tc>
                <a:extLst>
                  <a:ext uri="{0D108BD9-81ED-4DB2-BD59-A6C34878D82A}">
                    <a16:rowId xmlns:a16="http://schemas.microsoft.com/office/drawing/2014/main" val="10002"/>
                  </a:ext>
                </a:extLst>
              </a:tr>
              <a:tr h="9401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dirty="0">
                          <a:effectLst/>
                          <a:latin typeface="+mn-lt"/>
                          <a:ea typeface="Calibri" panose="020F0502020204030204" pitchFamily="34" charset="0"/>
                        </a:rPr>
                        <a:t>Irregular expenditure referred to the Disciplinary Board for investigation  in terms of the Municipal Regulations on Financial Misconduct Procedures and Criminal Proceedings</a:t>
                      </a:r>
                      <a:endParaRPr lang="en-ZA" sz="14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400" b="0" i="0" u="none" strike="noStrike" kern="1200" cap="none" spc="0" normalizeH="0" baseline="0" noProof="0" dirty="0">
                          <a:ln>
                            <a:noFill/>
                          </a:ln>
                          <a:solidFill>
                            <a:prstClr val="black"/>
                          </a:solidFill>
                          <a:effectLst/>
                          <a:uLnTx/>
                          <a:uFillTx/>
                          <a:latin typeface="+mn-lt"/>
                          <a:ea typeface="+mn-ea"/>
                          <a:cs typeface="+mn-cs"/>
                        </a:rPr>
                        <a:t>R 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400" b="0" i="0" u="none" strike="noStrike" kern="1200" cap="none" spc="0" normalizeH="0" baseline="0" noProof="0" dirty="0">
                          <a:ln>
                            <a:noFill/>
                          </a:ln>
                          <a:solidFill>
                            <a:prstClr val="black"/>
                          </a:solidFill>
                          <a:effectLst/>
                          <a:uLnTx/>
                          <a:uFillTx/>
                          <a:latin typeface="+mn-lt"/>
                          <a:ea typeface="+mn-ea"/>
                          <a:cs typeface="+mn-cs"/>
                        </a:rPr>
                        <a:t>R 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400" b="0" i="0" u="none" strike="noStrike" kern="1200" cap="none" spc="0" normalizeH="0" baseline="0" noProof="0" dirty="0">
                          <a:ln>
                            <a:noFill/>
                          </a:ln>
                          <a:solidFill>
                            <a:prstClr val="black"/>
                          </a:solidFill>
                          <a:effectLst/>
                          <a:uLnTx/>
                          <a:uFillTx/>
                          <a:latin typeface="+mn-lt"/>
                          <a:ea typeface="+mn-ea"/>
                          <a:cs typeface="+mn-cs"/>
                        </a:rPr>
                        <a:t>R 0</a:t>
                      </a:r>
                    </a:p>
                  </a:txBody>
                  <a:tcPr/>
                </a:tc>
                <a:extLst>
                  <a:ext uri="{0D108BD9-81ED-4DB2-BD59-A6C34878D82A}">
                    <a16:rowId xmlns:a16="http://schemas.microsoft.com/office/drawing/2014/main" val="10003"/>
                  </a:ext>
                </a:extLst>
              </a:tr>
              <a:tr h="7750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dirty="0">
                          <a:effectLst/>
                          <a:latin typeface="+mn-lt"/>
                          <a:ea typeface="Calibri" panose="020F0502020204030204" pitchFamily="34" charset="0"/>
                        </a:rPr>
                        <a:t>Irregular expenditure referred to the Disciplinary Board for investigation and Resulted in financial misconduct due to non-compliance</a:t>
                      </a:r>
                      <a:endParaRPr lang="en-ZA" sz="14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400" b="0" i="0" u="none" strike="noStrike" kern="1200" cap="none" spc="0" normalizeH="0" baseline="0" noProof="0" dirty="0">
                          <a:ln>
                            <a:noFill/>
                          </a:ln>
                          <a:solidFill>
                            <a:prstClr val="black"/>
                          </a:solidFill>
                          <a:effectLst/>
                          <a:uLnTx/>
                          <a:uFillTx/>
                          <a:latin typeface="+mn-lt"/>
                          <a:ea typeface="+mn-ea"/>
                          <a:cs typeface="+mn-cs"/>
                        </a:rPr>
                        <a:t>R 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400" b="0" i="0" u="none" strike="noStrike" kern="1200" cap="none" spc="0" normalizeH="0" baseline="0" noProof="0" dirty="0">
                          <a:ln>
                            <a:noFill/>
                          </a:ln>
                          <a:solidFill>
                            <a:prstClr val="black"/>
                          </a:solidFill>
                          <a:effectLst/>
                          <a:uLnTx/>
                          <a:uFillTx/>
                          <a:latin typeface="+mn-lt"/>
                          <a:ea typeface="+mn-ea"/>
                          <a:cs typeface="+mn-cs"/>
                        </a:rPr>
                        <a:t>R 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400" b="0" i="0" u="none" strike="noStrike" kern="1200" cap="none" spc="0" normalizeH="0" baseline="0" noProof="0" dirty="0">
                          <a:ln>
                            <a:noFill/>
                          </a:ln>
                          <a:solidFill>
                            <a:prstClr val="black"/>
                          </a:solidFill>
                          <a:effectLst/>
                          <a:uLnTx/>
                          <a:uFillTx/>
                          <a:latin typeface="+mn-lt"/>
                          <a:ea typeface="+mn-ea"/>
                          <a:cs typeface="+mn-cs"/>
                        </a:rPr>
                        <a:t>R 0</a:t>
                      </a:r>
                    </a:p>
                  </a:txBody>
                  <a:tcPr/>
                </a:tc>
                <a:extLst>
                  <a:ext uri="{0D108BD9-81ED-4DB2-BD59-A6C34878D82A}">
                    <a16:rowId xmlns:a16="http://schemas.microsoft.com/office/drawing/2014/main" val="10004"/>
                  </a:ext>
                </a:extLst>
              </a:tr>
              <a:tr h="15190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dirty="0">
                          <a:effectLst/>
                          <a:latin typeface="+mn-lt"/>
                          <a:ea typeface="Calibri" panose="020F0502020204030204" pitchFamily="34" charset="0"/>
                        </a:rPr>
                        <a:t>Irregular expenditure reported </a:t>
                      </a:r>
                      <a:r>
                        <a:rPr lang="en-ZA" sz="1400" dirty="0">
                          <a:latin typeface="+mn-lt"/>
                          <a:ea typeface="Calibri" panose="020F0502020204030204" pitchFamily="34" charset="0"/>
                        </a:rPr>
                        <a:t>to the South African Police Service for criminal investigation</a:t>
                      </a:r>
                      <a:r>
                        <a:rPr lang="en-ZA" sz="1400" dirty="0">
                          <a:effectLst/>
                          <a:latin typeface="+mn-lt"/>
                          <a:ea typeface="Calibri" panose="020F0502020204030204" pitchFamily="34" charset="0"/>
                        </a:rPr>
                        <a:t>  in terms of the Municipal Regulations on Financial Misconduct Procedures and Criminal Proceedings</a:t>
                      </a:r>
                      <a:endParaRPr lang="en-ZA" sz="14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400" b="0" i="0" u="none" strike="noStrike" kern="1200" cap="none" spc="0" normalizeH="0" baseline="0" noProof="0" dirty="0">
                          <a:ln>
                            <a:noFill/>
                          </a:ln>
                          <a:solidFill>
                            <a:prstClr val="black"/>
                          </a:solidFill>
                          <a:effectLst/>
                          <a:uLnTx/>
                          <a:uFillTx/>
                          <a:latin typeface="+mn-lt"/>
                          <a:ea typeface="+mn-ea"/>
                          <a:cs typeface="+mn-cs"/>
                        </a:rPr>
                        <a:t>R 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400" b="0" i="0" u="none" strike="noStrike" kern="1200" cap="none" spc="0" normalizeH="0" baseline="0" noProof="0" dirty="0">
                          <a:ln>
                            <a:noFill/>
                          </a:ln>
                          <a:solidFill>
                            <a:prstClr val="black"/>
                          </a:solidFill>
                          <a:effectLst/>
                          <a:uLnTx/>
                          <a:uFillTx/>
                          <a:latin typeface="+mn-lt"/>
                          <a:ea typeface="+mn-ea"/>
                          <a:cs typeface="+mn-cs"/>
                        </a:rPr>
                        <a:t>R 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400" b="0" i="0" u="none" strike="noStrike" kern="1200" cap="none" spc="0" normalizeH="0" baseline="0" noProof="0" dirty="0">
                          <a:ln>
                            <a:noFill/>
                          </a:ln>
                          <a:solidFill>
                            <a:prstClr val="black"/>
                          </a:solidFill>
                          <a:effectLst/>
                          <a:uLnTx/>
                          <a:uFillTx/>
                          <a:latin typeface="+mn-lt"/>
                          <a:ea typeface="+mn-ea"/>
                          <a:cs typeface="+mn-cs"/>
                        </a:rPr>
                        <a:t>R 0</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04085871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52400"/>
            <a:ext cx="6408712" cy="533151"/>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spcAft>
                <a:spcPts val="1200"/>
              </a:spcAft>
            </a:pPr>
            <a:r>
              <a:rPr lang="en-ZA" sz="2800" b="1" dirty="0">
                <a:solidFill>
                  <a:schemeClr val="tx1"/>
                </a:solidFill>
                <a:latin typeface="Arial" panose="020B0604020202020204" pitchFamily="34" charset="0"/>
                <a:ea typeface="Calibri" panose="020F0502020204030204" pitchFamily="34" charset="0"/>
              </a:rPr>
              <a:t>Irregular expenditure</a:t>
            </a:r>
          </a:p>
        </p:txBody>
      </p:sp>
      <p:sp>
        <p:nvSpPr>
          <p:cNvPr id="3" name="Content Placeholder 2"/>
          <p:cNvSpPr>
            <a:spLocks noGrp="1"/>
          </p:cNvSpPr>
          <p:nvPr>
            <p:ph idx="1"/>
          </p:nvPr>
        </p:nvSpPr>
        <p:spPr>
          <a:xfrm>
            <a:off x="179512" y="980728"/>
            <a:ext cx="8784976" cy="5544616"/>
          </a:xfrm>
        </p:spPr>
        <p:txBody>
          <a:bodyPr>
            <a:noAutofit/>
          </a:bodyPr>
          <a:lstStyle/>
          <a:p>
            <a:pPr algn="just">
              <a:spcAft>
                <a:spcPts val="1200"/>
              </a:spcAft>
              <a:buFont typeface="+mj-lt"/>
              <a:buAutoNum type="arabicPeriod"/>
            </a:pPr>
            <a:r>
              <a:rPr lang="en-ZA" sz="1400" dirty="0">
                <a:latin typeface="Arial" panose="020B0604020202020204" pitchFamily="34" charset="0"/>
                <a:ea typeface="Calibri" panose="020F0502020204030204" pitchFamily="34" charset="0"/>
              </a:rPr>
              <a:t>Provide status update and outcome on </a:t>
            </a:r>
            <a:r>
              <a:rPr lang="en-ZA" sz="1400" dirty="0">
                <a:effectLst/>
                <a:latin typeface="Arial" panose="020B0604020202020204" pitchFamily="34" charset="0"/>
                <a:ea typeface="Calibri" panose="020F0502020204030204" pitchFamily="34" charset="0"/>
              </a:rPr>
              <a:t>irregular expenditure referred to SAPS</a:t>
            </a:r>
          </a:p>
          <a:p>
            <a:pPr marL="400050" lvl="1" indent="0" algn="just">
              <a:spcAft>
                <a:spcPts val="1200"/>
              </a:spcAft>
              <a:buNone/>
            </a:pPr>
            <a:r>
              <a:rPr lang="en-ZA" sz="1400" b="1" dirty="0">
                <a:effectLst>
                  <a:outerShdw blurRad="38100" dist="38100" dir="2700000" algn="tl">
                    <a:srgbClr val="000000">
                      <a:alpha val="43137"/>
                    </a:srgbClr>
                  </a:outerShdw>
                </a:effectLst>
                <a:latin typeface="Arial" panose="020B0604020202020204" pitchFamily="34" charset="0"/>
                <a:ea typeface="Calibri" panose="020F0502020204030204" pitchFamily="34" charset="0"/>
              </a:rPr>
              <a:t>Only the irregular expenditure relating to Tshireletso Security, Triumph Security and Ipelegeng Security Services are under SAPS investigation</a:t>
            </a:r>
            <a:r>
              <a:rPr lang="en-ZA" sz="1400" b="1" dirty="0">
                <a:solidFill>
                  <a:srgbClr val="0070C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 </a:t>
            </a:r>
          </a:p>
          <a:p>
            <a:pPr algn="just">
              <a:spcAft>
                <a:spcPts val="1200"/>
              </a:spcAft>
              <a:buFont typeface="+mj-lt"/>
              <a:buAutoNum type="arabicPeriod"/>
            </a:pPr>
            <a:r>
              <a:rPr lang="en-ZA" sz="1400" dirty="0">
                <a:latin typeface="Arial" panose="020B0604020202020204" pitchFamily="34" charset="0"/>
                <a:ea typeface="Calibri" panose="020F0502020204030204" pitchFamily="34" charset="0"/>
              </a:rPr>
              <a:t>No update of cases concluded by SAPS on irregular expenditure </a:t>
            </a:r>
          </a:p>
          <a:p>
            <a:pPr algn="just">
              <a:spcAft>
                <a:spcPts val="1200"/>
              </a:spcAft>
              <a:buFont typeface="+mj-lt"/>
              <a:buAutoNum type="arabicPeriod"/>
            </a:pPr>
            <a:r>
              <a:rPr lang="en-ZA" sz="1400" dirty="0">
                <a:latin typeface="Arial" panose="020B0604020202020204" pitchFamily="34" charset="0"/>
                <a:ea typeface="Calibri" panose="020F0502020204030204" pitchFamily="34" charset="0"/>
              </a:rPr>
              <a:t>No investigations by management has been concluded, </a:t>
            </a:r>
          </a:p>
          <a:p>
            <a:pPr algn="just">
              <a:spcAft>
                <a:spcPts val="1200"/>
              </a:spcAft>
              <a:buFont typeface="+mj-lt"/>
              <a:buAutoNum type="arabicPeriod"/>
            </a:pPr>
            <a:r>
              <a:rPr lang="en-ZA" sz="1400" dirty="0">
                <a:latin typeface="Arial" panose="020B0604020202020204" pitchFamily="34" charset="0"/>
                <a:ea typeface="Calibri" panose="020F0502020204030204" pitchFamily="34" charset="0"/>
              </a:rPr>
              <a:t>No investigations by MPAC conducted or concluded, </a:t>
            </a:r>
          </a:p>
          <a:p>
            <a:pPr algn="just">
              <a:spcAft>
                <a:spcPts val="1200"/>
              </a:spcAft>
              <a:buFont typeface="+mj-lt"/>
              <a:buAutoNum type="arabicPeriod"/>
            </a:pPr>
            <a:r>
              <a:rPr lang="en-ZA" sz="1400" b="1" dirty="0">
                <a:effectLst>
                  <a:outerShdw blurRad="38100" dist="38100" dir="2700000" algn="tl">
                    <a:srgbClr val="000000">
                      <a:alpha val="43137"/>
                    </a:srgbClr>
                  </a:outerShdw>
                </a:effectLst>
                <a:latin typeface="Arial" panose="020B0604020202020204" pitchFamily="34" charset="0"/>
                <a:ea typeface="Calibri" panose="020F0502020204030204" pitchFamily="34" charset="0"/>
              </a:rPr>
              <a:t>Disciplinary Board </a:t>
            </a:r>
            <a:r>
              <a:rPr lang="en-ZA" sz="1400" dirty="0">
                <a:latin typeface="Arial" panose="020B0604020202020204" pitchFamily="34" charset="0"/>
                <a:ea typeface="Calibri" panose="020F0502020204030204" pitchFamily="34" charset="0"/>
              </a:rPr>
              <a:t>has never been appointed by the Municipality</a:t>
            </a:r>
          </a:p>
          <a:p>
            <a:pPr algn="just">
              <a:spcAft>
                <a:spcPts val="1200"/>
              </a:spcAft>
              <a:buFont typeface="+mj-lt"/>
              <a:buAutoNum type="arabicPeriod"/>
            </a:pPr>
            <a:r>
              <a:rPr lang="en-ZA" sz="1400" dirty="0">
                <a:effectLst/>
                <a:latin typeface="Arial" panose="020B0604020202020204" pitchFamily="34" charset="0"/>
                <a:ea typeface="Calibri" panose="020F0502020204030204" pitchFamily="34" charset="0"/>
              </a:rPr>
              <a:t>Provide root causes for irregular expenditure </a:t>
            </a:r>
          </a:p>
          <a:p>
            <a:pPr marL="368300" indent="-285750" algn="just">
              <a:spcAft>
                <a:spcPts val="1200"/>
              </a:spcAft>
              <a:buFont typeface="Wingdings" panose="05000000000000000000" pitchFamily="2" charset="2"/>
              <a:buChar char="q"/>
              <a:tabLst>
                <a:tab pos="360363" algn="l"/>
              </a:tabLst>
            </a:pPr>
            <a:r>
              <a:rPr lang="en-ZA" sz="1400" b="1" dirty="0">
                <a:effectLst>
                  <a:outerShdw blurRad="38100" dist="38100" dir="2700000" algn="tl">
                    <a:srgbClr val="000000">
                      <a:alpha val="43137"/>
                    </a:srgbClr>
                  </a:outerShdw>
                </a:effectLst>
                <a:latin typeface="Arial" panose="020B0604020202020204" pitchFamily="34" charset="0"/>
                <a:ea typeface="Calibri" panose="020F0502020204030204" pitchFamily="34" charset="0"/>
              </a:rPr>
              <a:t>None adherence to SCM policy and regulations by municipal officials (user departments). Officials often commit the municipality outside the procurement process.</a:t>
            </a:r>
          </a:p>
          <a:p>
            <a:pPr marL="368300" indent="-285750" algn="just">
              <a:spcAft>
                <a:spcPts val="1200"/>
              </a:spcAft>
              <a:buFont typeface="Wingdings" panose="05000000000000000000" pitchFamily="2" charset="2"/>
              <a:buChar char="q"/>
              <a:tabLst>
                <a:tab pos="360363" algn="l"/>
              </a:tabLst>
            </a:pPr>
            <a:r>
              <a:rPr lang="en-ZA" sz="1400" b="1" dirty="0">
                <a:effectLst>
                  <a:outerShdw blurRad="38100" dist="38100" dir="2700000" algn="tl">
                    <a:srgbClr val="000000">
                      <a:alpha val="43137"/>
                    </a:srgbClr>
                  </a:outerShdw>
                </a:effectLst>
                <a:latin typeface="Arial" panose="020B0604020202020204" pitchFamily="34" charset="0"/>
                <a:ea typeface="Calibri" panose="020F0502020204030204" pitchFamily="34" charset="0"/>
              </a:rPr>
              <a:t>SCM unit has only two officials who are responsible for procuring goods/services. There is no segregation of duties. The SCM organogram is not compliant with the SCM Framework, and this exacerbate problems within SCM unit.</a:t>
            </a:r>
          </a:p>
          <a:p>
            <a:pPr marL="368300" indent="-285750" algn="just">
              <a:spcAft>
                <a:spcPts val="1200"/>
              </a:spcAft>
              <a:buFont typeface="Wingdings" panose="05000000000000000000" pitchFamily="2" charset="2"/>
              <a:buChar char="q"/>
              <a:tabLst>
                <a:tab pos="360363" algn="l"/>
              </a:tabLst>
            </a:pPr>
            <a:r>
              <a:rPr lang="en-ZA" sz="1400" b="1" dirty="0">
                <a:effectLst>
                  <a:outerShdw blurRad="38100" dist="38100" dir="2700000" algn="tl">
                    <a:srgbClr val="000000">
                      <a:alpha val="43137"/>
                    </a:srgbClr>
                  </a:outerShdw>
                </a:effectLst>
                <a:latin typeface="Arial" panose="020B0604020202020204" pitchFamily="34" charset="0"/>
                <a:ea typeface="Calibri" panose="020F0502020204030204" pitchFamily="34" charset="0"/>
              </a:rPr>
              <a:t>Management is currently reviewing the municipality’s Organisational structure, which is based on the current IDP, and does not meet the municipality’s current operational challenges</a:t>
            </a:r>
          </a:p>
          <a:p>
            <a:pPr marL="0" indent="0" algn="just">
              <a:spcAft>
                <a:spcPts val="1200"/>
              </a:spcAft>
              <a:buNone/>
            </a:pPr>
            <a:endParaRPr lang="en-ZA" sz="1400" dirty="0">
              <a:latin typeface="Arial" panose="020B0604020202020204" pitchFamily="34" charset="0"/>
              <a:ea typeface="Calibri" panose="020F0502020204030204" pitchFamily="34" charset="0"/>
            </a:endParaRPr>
          </a:p>
          <a:p>
            <a:pPr marL="0" indent="0" algn="just">
              <a:spcAft>
                <a:spcPts val="1200"/>
              </a:spcAft>
              <a:buNone/>
            </a:pPr>
            <a:endParaRPr lang="en-ZA" sz="1400" dirty="0">
              <a:latin typeface="Calibri" panose="020F0502020204030204" pitchFamily="34" charset="0"/>
              <a:ea typeface="Calibri" panose="020F0502020204030204" pitchFamily="34" charset="0"/>
            </a:endParaRPr>
          </a:p>
          <a:p>
            <a:pPr algn="just">
              <a:spcAft>
                <a:spcPts val="1200"/>
              </a:spcAft>
              <a:buFont typeface="Wingdings" panose="05000000000000000000" pitchFamily="2" charset="2"/>
              <a:buChar char="Ø"/>
            </a:pPr>
            <a:endParaRPr lang="en-ZA" sz="1400" dirty="0">
              <a:latin typeface="Calibri" panose="020F0502020204030204" pitchFamily="34" charset="0"/>
              <a:ea typeface="Calibri" panose="020F0502020204030204" pitchFamily="34" charset="0"/>
            </a:endParaRPr>
          </a:p>
          <a:p>
            <a:pPr algn="just">
              <a:spcAft>
                <a:spcPts val="1200"/>
              </a:spcAft>
              <a:buFont typeface="Wingdings" panose="05000000000000000000" pitchFamily="2" charset="2"/>
              <a:buChar char="Ø"/>
            </a:pPr>
            <a:endParaRPr lang="en-ZA" sz="1400" dirty="0">
              <a:latin typeface="Arial" panose="020B0604020202020204" pitchFamily="34" charset="0"/>
              <a:ea typeface="Calibri" panose="020F0502020204030204" pitchFamily="34" charset="0"/>
            </a:endParaRPr>
          </a:p>
          <a:p>
            <a:pPr algn="just">
              <a:spcAft>
                <a:spcPts val="1200"/>
              </a:spcAft>
              <a:buFont typeface="Wingdings" panose="05000000000000000000" pitchFamily="2" charset="2"/>
              <a:buChar char="Ø"/>
            </a:pPr>
            <a:endParaRPr lang="en-ZA" sz="1400" dirty="0">
              <a:effectLst/>
              <a:latin typeface="Arial" panose="020B0604020202020204" pitchFamily="34" charset="0"/>
              <a:ea typeface="Calibri" panose="020F0502020204030204" pitchFamily="34" charset="0"/>
            </a:endParaRPr>
          </a:p>
          <a:p>
            <a:pPr marL="0" indent="0" algn="just">
              <a:spcAft>
                <a:spcPts val="1200"/>
              </a:spcAft>
              <a:buNone/>
            </a:pPr>
            <a:endParaRPr lang="en-US" sz="1400" dirty="0">
              <a:latin typeface="Arial" panose="020B0604020202020204" pitchFamily="34" charset="0"/>
              <a:cs typeface="Arial" panose="020B0604020202020204" pitchFamily="34" charset="0"/>
            </a:endParaRPr>
          </a:p>
          <a:p>
            <a:pPr marL="0" indent="0" algn="just">
              <a:buNone/>
            </a:pPr>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1D74632-5AF5-49E1-8345-0D25A626A076}" type="slidenum">
              <a:rPr lang="en-ZA" smtClean="0">
                <a:solidFill>
                  <a:prstClr val="black">
                    <a:tint val="75000"/>
                  </a:prstClr>
                </a:solidFill>
              </a:rPr>
              <a:pPr/>
              <a:t>52</a:t>
            </a:fld>
            <a:endParaRPr lang="en-ZA" dirty="0">
              <a:solidFill>
                <a:prstClr val="black">
                  <a:tint val="75000"/>
                </a:prstClr>
              </a:solidFill>
            </a:endParaRPr>
          </a:p>
        </p:txBody>
      </p:sp>
    </p:spTree>
    <p:extLst>
      <p:ext uri="{BB962C8B-B14F-4D97-AF65-F5344CB8AC3E}">
        <p14:creationId xmlns:p14="http://schemas.microsoft.com/office/powerpoint/2010/main" val="193011485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3688" y="116632"/>
            <a:ext cx="6408712" cy="533151"/>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spcAft>
                <a:spcPts val="1200"/>
              </a:spcAft>
            </a:pPr>
            <a:r>
              <a:rPr lang="en-ZA" sz="2800" b="1" dirty="0">
                <a:solidFill>
                  <a:schemeClr val="tx1"/>
                </a:solidFill>
                <a:latin typeface="Arial" panose="020B0604020202020204" pitchFamily="34" charset="0"/>
                <a:ea typeface="Calibri" panose="020F0502020204030204" pitchFamily="34" charset="0"/>
              </a:rPr>
              <a:t>Irregular expenditure</a:t>
            </a:r>
          </a:p>
        </p:txBody>
      </p:sp>
      <p:sp>
        <p:nvSpPr>
          <p:cNvPr id="3" name="Content Placeholder 2"/>
          <p:cNvSpPr>
            <a:spLocks noGrp="1"/>
          </p:cNvSpPr>
          <p:nvPr>
            <p:ph idx="1"/>
          </p:nvPr>
        </p:nvSpPr>
        <p:spPr>
          <a:xfrm>
            <a:off x="323528" y="1196752"/>
            <a:ext cx="8640960" cy="4392488"/>
          </a:xfrm>
        </p:spPr>
        <p:txBody>
          <a:bodyPr>
            <a:noAutofit/>
          </a:bodyPr>
          <a:lstStyle/>
          <a:p>
            <a:pPr>
              <a:spcAft>
                <a:spcPts val="1200"/>
              </a:spcAft>
              <a:buFont typeface="Wingdings" panose="05000000000000000000" pitchFamily="2" charset="2"/>
              <a:buChar char="Ø"/>
            </a:pPr>
            <a:r>
              <a:rPr lang="en-ZA" sz="1800" dirty="0">
                <a:effectLst/>
                <a:latin typeface="Arial" panose="020B0604020202020204" pitchFamily="34" charset="0"/>
                <a:ea typeface="Calibri" panose="020F0502020204030204" pitchFamily="34" charset="0"/>
              </a:rPr>
              <a:t>Providing preventative measures/ actions:</a:t>
            </a:r>
            <a:r>
              <a:rPr lang="en-ZA" sz="1800" dirty="0">
                <a:latin typeface="Arial" panose="020B0604020202020204" pitchFamily="34" charset="0"/>
                <a:ea typeface="Calibri" panose="020F0502020204030204" pitchFamily="34" charset="0"/>
              </a:rPr>
              <a:t> </a:t>
            </a:r>
            <a:br>
              <a:rPr lang="en-ZA" sz="1800" dirty="0">
                <a:latin typeface="Arial" panose="020B0604020202020204" pitchFamily="34" charset="0"/>
                <a:ea typeface="Calibri" panose="020F0502020204030204" pitchFamily="34" charset="0"/>
              </a:rPr>
            </a:br>
            <a:r>
              <a:rPr lang="en-ZA" sz="1800" dirty="0">
                <a:latin typeface="Arial" panose="020B0604020202020204" pitchFamily="34" charset="0"/>
                <a:ea typeface="Calibri" panose="020F0502020204030204" pitchFamily="34" charset="0"/>
              </a:rPr>
              <a:t/>
            </a:r>
            <a:br>
              <a:rPr lang="en-ZA" sz="1800" dirty="0">
                <a:latin typeface="Arial" panose="020B0604020202020204" pitchFamily="34" charset="0"/>
                <a:ea typeface="Calibri" panose="020F0502020204030204" pitchFamily="34" charset="0"/>
              </a:rPr>
            </a:br>
            <a:r>
              <a:rPr lang="en-ZA" sz="1800" b="1" dirty="0">
                <a:solidFill>
                  <a:srgbClr val="0070C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There are preventative measures currently in place, which are within the framework of the MFMA and SCM regulations. Implementation thereof depends on the following operational imperatives:’</a:t>
            </a:r>
          </a:p>
          <a:p>
            <a:pPr lvl="1" algn="just">
              <a:spcAft>
                <a:spcPts val="1200"/>
              </a:spcAft>
              <a:buFont typeface="Wingdings" panose="05000000000000000000" pitchFamily="2" charset="2"/>
              <a:buChar char="q"/>
            </a:pPr>
            <a:r>
              <a:rPr lang="en-ZA" sz="1600" b="1" dirty="0">
                <a:effectLst>
                  <a:outerShdw blurRad="38100" dist="38100" dir="2700000" algn="tl">
                    <a:srgbClr val="000000">
                      <a:alpha val="43137"/>
                    </a:srgbClr>
                  </a:outerShdw>
                </a:effectLst>
                <a:latin typeface="Arial" panose="020B0604020202020204" pitchFamily="34" charset="0"/>
                <a:ea typeface="Calibri" panose="020F0502020204030204" pitchFamily="34" charset="0"/>
              </a:rPr>
              <a:t>SCM need to be strengthened and capacitated with suitable and competent officials</a:t>
            </a:r>
            <a:r>
              <a:rPr lang="en-ZA" sz="1600" dirty="0">
                <a:latin typeface="Arial" panose="020B0604020202020204" pitchFamily="34" charset="0"/>
                <a:ea typeface="Calibri" panose="020F0502020204030204" pitchFamily="34" charset="0"/>
              </a:rPr>
              <a:t> to ensure adherence and compliance by departments.</a:t>
            </a:r>
          </a:p>
          <a:p>
            <a:pPr lvl="1" algn="just">
              <a:spcAft>
                <a:spcPts val="1200"/>
              </a:spcAft>
              <a:buFont typeface="Wingdings" panose="05000000000000000000" pitchFamily="2" charset="2"/>
              <a:buChar char="q"/>
            </a:pPr>
            <a:r>
              <a:rPr lang="en-ZA" sz="1600" dirty="0">
                <a:latin typeface="Arial" panose="020B0604020202020204" pitchFamily="34" charset="0"/>
                <a:ea typeface="Calibri" panose="020F0502020204030204" pitchFamily="34" charset="0"/>
              </a:rPr>
              <a:t>Implementation of the </a:t>
            </a:r>
            <a:r>
              <a:rPr lang="en-ZA" sz="1600" b="1" dirty="0">
                <a:effectLst>
                  <a:outerShdw blurRad="38100" dist="38100" dir="2700000" algn="tl">
                    <a:srgbClr val="000000">
                      <a:alpha val="43137"/>
                    </a:srgbClr>
                  </a:outerShdw>
                </a:effectLst>
                <a:latin typeface="Arial" panose="020B0604020202020204" pitchFamily="34" charset="0"/>
                <a:ea typeface="Calibri" panose="020F0502020204030204" pitchFamily="34" charset="0"/>
              </a:rPr>
              <a:t>Standard Operating Procedures</a:t>
            </a:r>
            <a:r>
              <a:rPr lang="en-ZA" sz="1600" dirty="0">
                <a:latin typeface="Arial" panose="020B0604020202020204" pitchFamily="34" charset="0"/>
                <a:ea typeface="Calibri" panose="020F0502020204030204" pitchFamily="34" charset="0"/>
              </a:rPr>
              <a:t> to strengthen the Internal Controls, including segregation of duties, in all departments.</a:t>
            </a:r>
          </a:p>
          <a:p>
            <a:pPr lvl="1">
              <a:spcAft>
                <a:spcPts val="1200"/>
              </a:spcAft>
              <a:buFont typeface="Wingdings" panose="05000000000000000000" pitchFamily="2" charset="2"/>
              <a:buChar char="q"/>
            </a:pPr>
            <a:r>
              <a:rPr lang="en-ZA" sz="1600" dirty="0">
                <a:latin typeface="Arial" panose="020B0604020202020204" pitchFamily="34" charset="0"/>
                <a:ea typeface="Calibri" panose="020F0502020204030204" pitchFamily="34" charset="0"/>
              </a:rPr>
              <a:t>The review of the current </a:t>
            </a:r>
            <a:r>
              <a:rPr lang="en-ZA" sz="1600" b="1" dirty="0">
                <a:effectLst>
                  <a:outerShdw blurRad="38100" dist="38100" dir="2700000" algn="tl">
                    <a:srgbClr val="000000">
                      <a:alpha val="43137"/>
                    </a:srgbClr>
                  </a:outerShdw>
                </a:effectLst>
                <a:latin typeface="Arial" panose="020B0604020202020204" pitchFamily="34" charset="0"/>
                <a:ea typeface="Calibri" panose="020F0502020204030204" pitchFamily="34" charset="0"/>
              </a:rPr>
              <a:t>organisational structure</a:t>
            </a:r>
            <a:r>
              <a:rPr lang="en-ZA" sz="1600" dirty="0">
                <a:latin typeface="Arial" panose="020B0604020202020204" pitchFamily="34" charset="0"/>
                <a:ea typeface="Calibri" panose="020F0502020204030204" pitchFamily="34" charset="0"/>
              </a:rPr>
              <a:t>, including the staff Job descriptions. Management is currently looking into the matter, against the current IDP, which has entered its last phase (5</a:t>
            </a:r>
            <a:r>
              <a:rPr lang="en-ZA" sz="1600" baseline="30000" dirty="0">
                <a:latin typeface="Arial" panose="020B0604020202020204" pitchFamily="34" charset="0"/>
                <a:ea typeface="Calibri" panose="020F0502020204030204" pitchFamily="34" charset="0"/>
              </a:rPr>
              <a:t>th</a:t>
            </a:r>
            <a:r>
              <a:rPr lang="en-ZA" sz="1600" dirty="0">
                <a:latin typeface="Arial" panose="020B0604020202020204" pitchFamily="34" charset="0"/>
                <a:ea typeface="Calibri" panose="020F0502020204030204" pitchFamily="34" charset="0"/>
              </a:rPr>
              <a:t> Year). The current organisational structure does not meet the municipality’s operational imperatives and challenges</a:t>
            </a:r>
            <a:r>
              <a:rPr lang="en-ZA" sz="1400" dirty="0">
                <a:latin typeface="Arial" panose="020B0604020202020204" pitchFamily="34" charset="0"/>
                <a:ea typeface="Calibri" panose="020F0502020204030204" pitchFamily="34" charset="0"/>
              </a:rPr>
              <a:t>.</a:t>
            </a:r>
          </a:p>
          <a:p>
            <a:pPr marL="0" indent="0" algn="just">
              <a:spcAft>
                <a:spcPts val="1200"/>
              </a:spcAft>
              <a:buNone/>
            </a:pPr>
            <a:r>
              <a:rPr lang="en-ZA" sz="1800" dirty="0">
                <a:solidFill>
                  <a:srgbClr val="FF0000"/>
                </a:solidFill>
                <a:effectLst/>
                <a:latin typeface="Arial" panose="020B0604020202020204" pitchFamily="34" charset="0"/>
                <a:ea typeface="Calibri" panose="020F0502020204030204" pitchFamily="34" charset="0"/>
              </a:rPr>
              <a:t>	</a:t>
            </a:r>
            <a:endParaRPr lang="en-ZA" sz="1800" dirty="0">
              <a:effectLst/>
              <a:latin typeface="Arial" panose="020B0604020202020204" pitchFamily="34" charset="0"/>
              <a:ea typeface="Calibri" panose="020F0502020204030204" pitchFamily="34" charset="0"/>
            </a:endParaRPr>
          </a:p>
          <a:p>
            <a:pPr algn="just">
              <a:spcAft>
                <a:spcPts val="1200"/>
              </a:spcAft>
              <a:buFont typeface="Wingdings" panose="05000000000000000000" pitchFamily="2" charset="2"/>
              <a:buChar char="Ø"/>
            </a:pPr>
            <a:endParaRPr lang="en-ZA" sz="1800" dirty="0">
              <a:effectLst/>
              <a:latin typeface="Arial" panose="020B0604020202020204" pitchFamily="34" charset="0"/>
              <a:ea typeface="Calibri" panose="020F0502020204030204" pitchFamily="34" charset="0"/>
            </a:endParaRPr>
          </a:p>
          <a:p>
            <a:pPr marL="0" indent="0" algn="just">
              <a:spcAft>
                <a:spcPts val="1200"/>
              </a:spcAft>
              <a:buNone/>
            </a:pPr>
            <a:endParaRPr lang="en-US" sz="2050" dirty="0">
              <a:latin typeface="Arial" panose="020B0604020202020204" pitchFamily="34" charset="0"/>
              <a:cs typeface="Arial" panose="020B0604020202020204" pitchFamily="34" charset="0"/>
            </a:endParaRPr>
          </a:p>
          <a:p>
            <a:pPr marL="0" indent="0" algn="just">
              <a:buNone/>
            </a:pPr>
            <a:endParaRPr lang="en-US" sz="205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1D74632-5AF5-49E1-8345-0D25A626A076}" type="slidenum">
              <a:rPr lang="en-ZA" smtClean="0">
                <a:solidFill>
                  <a:prstClr val="black">
                    <a:tint val="75000"/>
                  </a:prstClr>
                </a:solidFill>
              </a:rPr>
              <a:pPr/>
              <a:t>53</a:t>
            </a:fld>
            <a:endParaRPr lang="en-ZA" dirty="0">
              <a:solidFill>
                <a:prstClr val="black">
                  <a:tint val="75000"/>
                </a:prstClr>
              </a:solidFill>
            </a:endParaRPr>
          </a:p>
        </p:txBody>
      </p:sp>
    </p:spTree>
    <p:extLst>
      <p:ext uri="{BB962C8B-B14F-4D97-AF65-F5344CB8AC3E}">
        <p14:creationId xmlns:p14="http://schemas.microsoft.com/office/powerpoint/2010/main" val="170049856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3688" y="6904"/>
            <a:ext cx="6408712" cy="846952"/>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pPr algn="just">
              <a:spcAft>
                <a:spcPts val="1200"/>
              </a:spcAft>
            </a:pPr>
            <a:r>
              <a:rPr lang="en-ZA" sz="2800" b="1" dirty="0">
                <a:solidFill>
                  <a:schemeClr val="tx1"/>
                </a:solidFill>
                <a:latin typeface="Arial" panose="020B0604020202020204" pitchFamily="34" charset="0"/>
                <a:ea typeface="Calibri" panose="020F0502020204030204" pitchFamily="34" charset="0"/>
              </a:rPr>
              <a:t>Fruitless and Wasteful Expenditure investigated by management </a:t>
            </a:r>
          </a:p>
        </p:txBody>
      </p:sp>
      <p:sp>
        <p:nvSpPr>
          <p:cNvPr id="4" name="Slide Number Placeholder 3"/>
          <p:cNvSpPr>
            <a:spLocks noGrp="1"/>
          </p:cNvSpPr>
          <p:nvPr>
            <p:ph type="sldNum" sz="quarter" idx="12"/>
          </p:nvPr>
        </p:nvSpPr>
        <p:spPr/>
        <p:txBody>
          <a:bodyPr/>
          <a:lstStyle/>
          <a:p>
            <a:fld id="{61D74632-5AF5-49E1-8345-0D25A626A076}" type="slidenum">
              <a:rPr lang="en-ZA" smtClean="0">
                <a:solidFill>
                  <a:prstClr val="black">
                    <a:tint val="75000"/>
                  </a:prstClr>
                </a:solidFill>
              </a:rPr>
              <a:pPr/>
              <a:t>54</a:t>
            </a:fld>
            <a:endParaRPr lang="en-ZA" dirty="0">
              <a:solidFill>
                <a:prstClr val="black">
                  <a:tint val="75000"/>
                </a:prstClr>
              </a:solidFill>
            </a:endParaRPr>
          </a:p>
        </p:txBody>
      </p:sp>
      <p:graphicFrame>
        <p:nvGraphicFramePr>
          <p:cNvPr id="6" name="Table 5"/>
          <p:cNvGraphicFramePr>
            <a:graphicFrameLocks noGrp="1"/>
          </p:cNvGraphicFramePr>
          <p:nvPr/>
        </p:nvGraphicFramePr>
        <p:xfrm>
          <a:off x="179512" y="1124744"/>
          <a:ext cx="8352928" cy="3194434"/>
        </p:xfrm>
        <a:graphic>
          <a:graphicData uri="http://schemas.openxmlformats.org/drawingml/2006/table">
            <a:tbl>
              <a:tblPr firstRow="1" bandRow="1">
                <a:tableStyleId>{5C22544A-7EE6-4342-B048-85BDC9FD1C3A}</a:tableStyleId>
              </a:tblPr>
              <a:tblGrid>
                <a:gridCol w="2999331">
                  <a:extLst>
                    <a:ext uri="{9D8B030D-6E8A-4147-A177-3AD203B41FA5}">
                      <a16:colId xmlns:a16="http://schemas.microsoft.com/office/drawing/2014/main" val="20000"/>
                    </a:ext>
                  </a:extLst>
                </a:gridCol>
                <a:gridCol w="1480876">
                  <a:extLst>
                    <a:ext uri="{9D8B030D-6E8A-4147-A177-3AD203B41FA5}">
                      <a16:colId xmlns:a16="http://schemas.microsoft.com/office/drawing/2014/main" val="20001"/>
                    </a:ext>
                  </a:extLst>
                </a:gridCol>
                <a:gridCol w="1856497">
                  <a:extLst>
                    <a:ext uri="{9D8B030D-6E8A-4147-A177-3AD203B41FA5}">
                      <a16:colId xmlns:a16="http://schemas.microsoft.com/office/drawing/2014/main" val="20002"/>
                    </a:ext>
                  </a:extLst>
                </a:gridCol>
                <a:gridCol w="2016224">
                  <a:extLst>
                    <a:ext uri="{9D8B030D-6E8A-4147-A177-3AD203B41FA5}">
                      <a16:colId xmlns:a16="http://schemas.microsoft.com/office/drawing/2014/main" val="20003"/>
                    </a:ext>
                  </a:extLst>
                </a:gridCol>
              </a:tblGrid>
              <a:tr h="725554">
                <a:tc>
                  <a:txBody>
                    <a:bodyPr/>
                    <a:lstStyle/>
                    <a:p>
                      <a:endParaRPr lang="en-ZA" dirty="0"/>
                    </a:p>
                  </a:txBody>
                  <a:tcPr/>
                </a:tc>
                <a:tc>
                  <a:txBody>
                    <a:bodyPr/>
                    <a:lstStyle/>
                    <a:p>
                      <a:r>
                        <a:rPr lang="en-ZA" dirty="0"/>
                        <a:t>Amount</a:t>
                      </a:r>
                    </a:p>
                  </a:txBody>
                  <a:tcPr/>
                </a:tc>
                <a:tc>
                  <a:txBody>
                    <a:bodyPr/>
                    <a:lstStyle/>
                    <a:p>
                      <a:r>
                        <a:rPr lang="en-ZA" dirty="0"/>
                        <a:t>Date Submitted to Council </a:t>
                      </a:r>
                    </a:p>
                  </a:txBody>
                  <a:tcPr/>
                </a:tc>
                <a:tc>
                  <a:txBody>
                    <a:bodyPr/>
                    <a:lstStyle/>
                    <a:p>
                      <a:r>
                        <a:rPr lang="en-ZA" dirty="0"/>
                        <a:t>Council Resolution No. </a:t>
                      </a:r>
                    </a:p>
                  </a:txBody>
                  <a:tcPr/>
                </a:tc>
                <a:extLst>
                  <a:ext uri="{0D108BD9-81ED-4DB2-BD59-A6C34878D82A}">
                    <a16:rowId xmlns:a16="http://schemas.microsoft.com/office/drawing/2014/main" val="10000"/>
                  </a:ext>
                </a:extLst>
              </a:tr>
              <a:tr h="5425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200" dirty="0">
                          <a:effectLst/>
                          <a:latin typeface="Arial" panose="020B0604020202020204" pitchFamily="34" charset="0"/>
                          <a:ea typeface="Calibri" panose="020F0502020204030204" pitchFamily="34" charset="0"/>
                        </a:rPr>
                        <a:t>Fruitless and Wasteful</a:t>
                      </a:r>
                      <a:r>
                        <a:rPr lang="en-ZA" sz="1200" b="1" dirty="0">
                          <a:effectLst/>
                          <a:latin typeface="Arial" panose="020B0604020202020204" pitchFamily="34" charset="0"/>
                          <a:ea typeface="Calibri" panose="020F0502020204030204" pitchFamily="34" charset="0"/>
                        </a:rPr>
                        <a:t> </a:t>
                      </a:r>
                      <a:r>
                        <a:rPr lang="en-ZA" sz="1200" dirty="0">
                          <a:effectLst/>
                          <a:latin typeface="Arial" panose="020B0604020202020204" pitchFamily="34" charset="0"/>
                          <a:ea typeface="Calibri" panose="020F0502020204030204" pitchFamily="34" charset="0"/>
                        </a:rPr>
                        <a:t>expenditure investigated</a:t>
                      </a:r>
                      <a:r>
                        <a:rPr lang="en-ZA" sz="1200" baseline="0" dirty="0">
                          <a:effectLst/>
                          <a:latin typeface="Arial" panose="020B0604020202020204" pitchFamily="34" charset="0"/>
                          <a:ea typeface="Calibri" panose="020F0502020204030204" pitchFamily="34" charset="0"/>
                        </a:rPr>
                        <a:t> by management </a:t>
                      </a:r>
                      <a:r>
                        <a:rPr lang="en-ZA" sz="1200" dirty="0">
                          <a:effectLst/>
                          <a:latin typeface="Arial" panose="020B0604020202020204" pitchFamily="34" charset="0"/>
                          <a:ea typeface="Calibri" panose="020F0502020204030204" pitchFamily="34" charset="0"/>
                        </a:rPr>
                        <a:t>during the </a:t>
                      </a:r>
                      <a:r>
                        <a:rPr lang="en-ZA" sz="1200" b="1" dirty="0">
                          <a:effectLst/>
                          <a:latin typeface="Arial" panose="020B0604020202020204" pitchFamily="34" charset="0"/>
                          <a:ea typeface="Calibri" panose="020F0502020204030204" pitchFamily="34" charset="0"/>
                        </a:rPr>
                        <a:t>2017/2018</a:t>
                      </a:r>
                      <a:r>
                        <a:rPr lang="en-ZA" sz="1200" dirty="0">
                          <a:effectLst/>
                          <a:latin typeface="Arial" panose="020B0604020202020204" pitchFamily="34" charset="0"/>
                          <a:ea typeface="Calibri" panose="020F0502020204030204" pitchFamily="34" charset="0"/>
                        </a:rPr>
                        <a:t> financial year?</a:t>
                      </a:r>
                      <a:r>
                        <a:rPr lang="en-US" sz="1200" dirty="0">
                          <a:latin typeface="Arial" panose="020B0604020202020204" pitchFamily="34" charset="0"/>
                          <a:cs typeface="Arial" panose="020B0604020202020204" pitchFamily="34" charset="0"/>
                        </a:rPr>
                        <a:t> </a:t>
                      </a:r>
                    </a:p>
                    <a:p>
                      <a:endParaRPr lang="en-ZA" sz="1200" dirty="0"/>
                    </a:p>
                  </a:txBody>
                  <a:tcPr anchor="ctr"/>
                </a:tc>
                <a:tc>
                  <a:txBody>
                    <a:bodyPr/>
                    <a:lstStyle/>
                    <a:p>
                      <a:r>
                        <a:rPr lang="en-ZA" dirty="0"/>
                        <a:t>R 0</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800" dirty="0"/>
                        <a:t>Investigations still to be undertaken</a:t>
                      </a:r>
                      <a:endParaRPr lang="en-ZA" dirty="0"/>
                    </a:p>
                  </a:txBody>
                  <a:tcPr anchor="ctr"/>
                </a:tc>
                <a:tc>
                  <a:txBody>
                    <a:bodyPr/>
                    <a:lstStyle/>
                    <a:p>
                      <a:r>
                        <a:rPr lang="en-ZA" sz="1600" dirty="0"/>
                        <a:t>Investigations still to be undertaken</a:t>
                      </a:r>
                    </a:p>
                  </a:txBody>
                  <a:tcPr anchor="ctr"/>
                </a:tc>
                <a:extLst>
                  <a:ext uri="{0D108BD9-81ED-4DB2-BD59-A6C34878D82A}">
                    <a16:rowId xmlns:a16="http://schemas.microsoft.com/office/drawing/2014/main" val="10001"/>
                  </a:ext>
                </a:extLst>
              </a:tr>
              <a:tr h="5505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200" dirty="0">
                          <a:effectLst/>
                          <a:latin typeface="Arial" panose="020B0604020202020204" pitchFamily="34" charset="0"/>
                          <a:ea typeface="Calibri" panose="020F0502020204030204" pitchFamily="34" charset="0"/>
                        </a:rPr>
                        <a:t>Fruitless and Wasteful</a:t>
                      </a:r>
                      <a:r>
                        <a:rPr lang="en-ZA" sz="1200" b="1" dirty="0">
                          <a:effectLst/>
                          <a:latin typeface="Arial" panose="020B0604020202020204" pitchFamily="34" charset="0"/>
                          <a:ea typeface="Calibri" panose="020F0502020204030204" pitchFamily="34" charset="0"/>
                        </a:rPr>
                        <a:t> </a:t>
                      </a:r>
                      <a:r>
                        <a:rPr lang="en-ZA" sz="1200" dirty="0">
                          <a:effectLst/>
                          <a:latin typeface="Arial" panose="020B0604020202020204" pitchFamily="34" charset="0"/>
                          <a:ea typeface="Calibri" panose="020F0502020204030204" pitchFamily="34" charset="0"/>
                        </a:rPr>
                        <a:t>expenditure investigated</a:t>
                      </a:r>
                      <a:r>
                        <a:rPr lang="en-ZA" sz="1200" baseline="0" dirty="0">
                          <a:effectLst/>
                          <a:latin typeface="Arial" panose="020B0604020202020204" pitchFamily="34" charset="0"/>
                          <a:ea typeface="Calibri" panose="020F0502020204030204" pitchFamily="34" charset="0"/>
                        </a:rPr>
                        <a:t> by management </a:t>
                      </a:r>
                      <a:r>
                        <a:rPr lang="en-ZA" sz="1200" dirty="0">
                          <a:effectLst/>
                          <a:latin typeface="Arial" panose="020B0604020202020204" pitchFamily="34" charset="0"/>
                          <a:ea typeface="Calibri" panose="020F0502020204030204" pitchFamily="34" charset="0"/>
                        </a:rPr>
                        <a:t>during the </a:t>
                      </a:r>
                      <a:r>
                        <a:rPr lang="en-ZA" sz="1200" b="1" dirty="0">
                          <a:effectLst/>
                          <a:latin typeface="Arial" panose="020B0604020202020204" pitchFamily="34" charset="0"/>
                          <a:ea typeface="Calibri" panose="020F0502020204030204" pitchFamily="34" charset="0"/>
                        </a:rPr>
                        <a:t>2018/2019</a:t>
                      </a:r>
                      <a:r>
                        <a:rPr lang="en-ZA" sz="1200" dirty="0">
                          <a:effectLst/>
                          <a:latin typeface="Arial" panose="020B0604020202020204" pitchFamily="34" charset="0"/>
                          <a:ea typeface="Calibri" panose="020F0502020204030204" pitchFamily="34" charset="0"/>
                        </a:rPr>
                        <a:t> financial year?</a:t>
                      </a:r>
                      <a:r>
                        <a:rPr lang="en-US" sz="1200" dirty="0">
                          <a:latin typeface="Arial" panose="020B0604020202020204" pitchFamily="34" charset="0"/>
                          <a:cs typeface="Arial" panose="020B0604020202020204" pitchFamily="34" charset="0"/>
                        </a:rPr>
                        <a:t> </a:t>
                      </a:r>
                    </a:p>
                    <a:p>
                      <a:endParaRPr lang="en-ZA" sz="12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800" b="0" i="0" u="none" strike="noStrike" kern="1200" cap="none" spc="0" normalizeH="0" baseline="0" noProof="0" dirty="0">
                          <a:ln>
                            <a:noFill/>
                          </a:ln>
                          <a:solidFill>
                            <a:prstClr val="black"/>
                          </a:solidFill>
                          <a:effectLst/>
                          <a:uLnTx/>
                          <a:uFillTx/>
                          <a:latin typeface="Calibri"/>
                          <a:ea typeface="+mn-ea"/>
                          <a:cs typeface="+mn-cs"/>
                        </a:rPr>
                        <a:t>R 0</a:t>
                      </a:r>
                    </a:p>
                  </a:txBody>
                  <a:tcPr anchor="ctr"/>
                </a:tc>
                <a:tc>
                  <a:txBody>
                    <a:bodyPr/>
                    <a:lstStyle/>
                    <a:p>
                      <a:r>
                        <a:rPr lang="en-ZA" sz="1600" dirty="0"/>
                        <a:t>Investigations still to be undertaken</a:t>
                      </a:r>
                    </a:p>
                  </a:txBody>
                  <a:tcPr anchor="ctr"/>
                </a:tc>
                <a:tc>
                  <a:txBody>
                    <a:bodyPr/>
                    <a:lstStyle/>
                    <a:p>
                      <a:r>
                        <a:rPr lang="en-ZA" sz="1600" dirty="0"/>
                        <a:t>Investigations still to be undertaken</a:t>
                      </a:r>
                    </a:p>
                  </a:txBody>
                  <a:tcPr anchor="ctr"/>
                </a:tc>
                <a:extLst>
                  <a:ext uri="{0D108BD9-81ED-4DB2-BD59-A6C34878D82A}">
                    <a16:rowId xmlns:a16="http://schemas.microsoft.com/office/drawing/2014/main" val="10002"/>
                  </a:ext>
                </a:extLst>
              </a:tr>
              <a:tr h="7025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200" dirty="0">
                          <a:effectLst/>
                          <a:latin typeface="Arial" panose="020B0604020202020204" pitchFamily="34" charset="0"/>
                          <a:ea typeface="Calibri" panose="020F0502020204030204" pitchFamily="34" charset="0"/>
                        </a:rPr>
                        <a:t>Fruitless and Wasteful</a:t>
                      </a:r>
                      <a:r>
                        <a:rPr lang="en-ZA" sz="1200" b="1" dirty="0">
                          <a:effectLst/>
                          <a:latin typeface="Arial" panose="020B0604020202020204" pitchFamily="34" charset="0"/>
                          <a:ea typeface="Calibri" panose="020F0502020204030204" pitchFamily="34" charset="0"/>
                        </a:rPr>
                        <a:t> </a:t>
                      </a:r>
                      <a:r>
                        <a:rPr lang="en-ZA" sz="1200" dirty="0">
                          <a:effectLst/>
                          <a:latin typeface="Arial" panose="020B0604020202020204" pitchFamily="34" charset="0"/>
                          <a:ea typeface="Calibri" panose="020F0502020204030204" pitchFamily="34" charset="0"/>
                        </a:rPr>
                        <a:t>expenditure investigated</a:t>
                      </a:r>
                      <a:r>
                        <a:rPr lang="en-ZA" sz="1200" baseline="0" dirty="0">
                          <a:effectLst/>
                          <a:latin typeface="Arial" panose="020B0604020202020204" pitchFamily="34" charset="0"/>
                          <a:ea typeface="Calibri" panose="020F0502020204030204" pitchFamily="34" charset="0"/>
                        </a:rPr>
                        <a:t> by management </a:t>
                      </a:r>
                      <a:r>
                        <a:rPr lang="en-ZA" sz="1200" dirty="0">
                          <a:effectLst/>
                          <a:latin typeface="Arial" panose="020B0604020202020204" pitchFamily="34" charset="0"/>
                          <a:ea typeface="Calibri" panose="020F0502020204030204" pitchFamily="34" charset="0"/>
                        </a:rPr>
                        <a:t>during the </a:t>
                      </a:r>
                      <a:r>
                        <a:rPr lang="en-ZA" sz="1200" b="1" dirty="0">
                          <a:effectLst/>
                          <a:latin typeface="Arial" panose="020B0604020202020204" pitchFamily="34" charset="0"/>
                          <a:ea typeface="Calibri" panose="020F0502020204030204" pitchFamily="34" charset="0"/>
                        </a:rPr>
                        <a:t>2019/2020</a:t>
                      </a:r>
                      <a:r>
                        <a:rPr lang="en-ZA" sz="1200" dirty="0">
                          <a:effectLst/>
                          <a:latin typeface="Arial" panose="020B0604020202020204" pitchFamily="34" charset="0"/>
                          <a:ea typeface="Calibri" panose="020F0502020204030204" pitchFamily="34" charset="0"/>
                        </a:rPr>
                        <a:t> financial year?</a:t>
                      </a:r>
                      <a:r>
                        <a:rPr lang="en-US" sz="1200" dirty="0">
                          <a:latin typeface="Arial" panose="020B0604020202020204" pitchFamily="34" charset="0"/>
                          <a:cs typeface="Arial" panose="020B0604020202020204" pitchFamily="34" charset="0"/>
                        </a:rPr>
                        <a:t> </a:t>
                      </a:r>
                    </a:p>
                    <a:p>
                      <a:endParaRPr lang="en-ZA" sz="12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800" b="0" i="0" u="none" strike="noStrike" kern="1200" cap="none" spc="0" normalizeH="0" baseline="0" noProof="0" dirty="0">
                          <a:ln>
                            <a:noFill/>
                          </a:ln>
                          <a:solidFill>
                            <a:prstClr val="black"/>
                          </a:solidFill>
                          <a:effectLst/>
                          <a:uLnTx/>
                          <a:uFillTx/>
                          <a:latin typeface="Calibri"/>
                          <a:ea typeface="+mn-ea"/>
                          <a:cs typeface="+mn-cs"/>
                        </a:rPr>
                        <a:t>R 0</a:t>
                      </a:r>
                    </a:p>
                  </a:txBody>
                  <a:tcPr anchor="ctr"/>
                </a:tc>
                <a:tc>
                  <a:txBody>
                    <a:bodyPr/>
                    <a:lstStyle/>
                    <a:p>
                      <a:r>
                        <a:rPr lang="en-ZA" sz="1600" dirty="0"/>
                        <a:t>Investigations still to be undertaken</a:t>
                      </a:r>
                    </a:p>
                  </a:txBody>
                  <a:tcPr anchor="ctr"/>
                </a:tc>
                <a:tc>
                  <a:txBody>
                    <a:bodyPr/>
                    <a:lstStyle/>
                    <a:p>
                      <a:r>
                        <a:rPr lang="en-ZA" sz="1600" dirty="0"/>
                        <a:t>Investigations still to be undertaken</a:t>
                      </a:r>
                    </a:p>
                  </a:txBody>
                  <a:tcPr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5861996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3688" y="260648"/>
            <a:ext cx="6408712" cy="864096"/>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pPr>
              <a:spcAft>
                <a:spcPts val="1200"/>
              </a:spcAft>
            </a:pPr>
            <a:r>
              <a:rPr lang="en-ZA" sz="2800" b="1" dirty="0">
                <a:solidFill>
                  <a:schemeClr val="tx1"/>
                </a:solidFill>
                <a:latin typeface="Arial" panose="020B0604020202020204" pitchFamily="34" charset="0"/>
                <a:ea typeface="Calibri" panose="020F0502020204030204" pitchFamily="34" charset="0"/>
              </a:rPr>
              <a:t>Fruitless and Wasteful Expenditure investigated by MPAC</a:t>
            </a:r>
          </a:p>
        </p:txBody>
      </p:sp>
      <p:sp>
        <p:nvSpPr>
          <p:cNvPr id="4" name="Slide Number Placeholder 3"/>
          <p:cNvSpPr>
            <a:spLocks noGrp="1"/>
          </p:cNvSpPr>
          <p:nvPr>
            <p:ph type="sldNum" sz="quarter" idx="12"/>
          </p:nvPr>
        </p:nvSpPr>
        <p:spPr/>
        <p:txBody>
          <a:bodyPr/>
          <a:lstStyle/>
          <a:p>
            <a:fld id="{61D74632-5AF5-49E1-8345-0D25A626A076}" type="slidenum">
              <a:rPr lang="en-ZA" smtClean="0">
                <a:solidFill>
                  <a:prstClr val="black">
                    <a:tint val="75000"/>
                  </a:prstClr>
                </a:solidFill>
              </a:rPr>
              <a:pPr/>
              <a:t>55</a:t>
            </a:fld>
            <a:endParaRPr lang="en-ZA" dirty="0">
              <a:solidFill>
                <a:prstClr val="black">
                  <a:tint val="75000"/>
                </a:prstClr>
              </a:solidFill>
            </a:endParaRPr>
          </a:p>
        </p:txBody>
      </p:sp>
      <p:graphicFrame>
        <p:nvGraphicFramePr>
          <p:cNvPr id="6" name="Table 5"/>
          <p:cNvGraphicFramePr>
            <a:graphicFrameLocks noGrp="1"/>
          </p:cNvGraphicFramePr>
          <p:nvPr/>
        </p:nvGraphicFramePr>
        <p:xfrm>
          <a:off x="312587" y="1412776"/>
          <a:ext cx="8352928" cy="3194434"/>
        </p:xfrm>
        <a:graphic>
          <a:graphicData uri="http://schemas.openxmlformats.org/drawingml/2006/table">
            <a:tbl>
              <a:tblPr firstRow="1" bandRow="1">
                <a:tableStyleId>{5C22544A-7EE6-4342-B048-85BDC9FD1C3A}</a:tableStyleId>
              </a:tblPr>
              <a:tblGrid>
                <a:gridCol w="2999331">
                  <a:extLst>
                    <a:ext uri="{9D8B030D-6E8A-4147-A177-3AD203B41FA5}">
                      <a16:colId xmlns:a16="http://schemas.microsoft.com/office/drawing/2014/main" val="20000"/>
                    </a:ext>
                  </a:extLst>
                </a:gridCol>
                <a:gridCol w="1480876">
                  <a:extLst>
                    <a:ext uri="{9D8B030D-6E8A-4147-A177-3AD203B41FA5}">
                      <a16:colId xmlns:a16="http://schemas.microsoft.com/office/drawing/2014/main" val="20001"/>
                    </a:ext>
                  </a:extLst>
                </a:gridCol>
                <a:gridCol w="1856497">
                  <a:extLst>
                    <a:ext uri="{9D8B030D-6E8A-4147-A177-3AD203B41FA5}">
                      <a16:colId xmlns:a16="http://schemas.microsoft.com/office/drawing/2014/main" val="20002"/>
                    </a:ext>
                  </a:extLst>
                </a:gridCol>
                <a:gridCol w="2016224">
                  <a:extLst>
                    <a:ext uri="{9D8B030D-6E8A-4147-A177-3AD203B41FA5}">
                      <a16:colId xmlns:a16="http://schemas.microsoft.com/office/drawing/2014/main" val="20003"/>
                    </a:ext>
                  </a:extLst>
                </a:gridCol>
              </a:tblGrid>
              <a:tr h="725554">
                <a:tc>
                  <a:txBody>
                    <a:bodyPr/>
                    <a:lstStyle/>
                    <a:p>
                      <a:endParaRPr lang="en-ZA" dirty="0"/>
                    </a:p>
                  </a:txBody>
                  <a:tcPr/>
                </a:tc>
                <a:tc>
                  <a:txBody>
                    <a:bodyPr/>
                    <a:lstStyle/>
                    <a:p>
                      <a:pPr algn="ctr"/>
                      <a:r>
                        <a:rPr lang="en-ZA" dirty="0"/>
                        <a:t>Amount</a:t>
                      </a:r>
                    </a:p>
                  </a:txBody>
                  <a:tcPr anchor="ctr"/>
                </a:tc>
                <a:tc>
                  <a:txBody>
                    <a:bodyPr/>
                    <a:lstStyle/>
                    <a:p>
                      <a:r>
                        <a:rPr lang="en-ZA" dirty="0"/>
                        <a:t>Date Submitted to Council </a:t>
                      </a:r>
                    </a:p>
                  </a:txBody>
                  <a:tcPr/>
                </a:tc>
                <a:tc>
                  <a:txBody>
                    <a:bodyPr/>
                    <a:lstStyle/>
                    <a:p>
                      <a:r>
                        <a:rPr lang="en-ZA" dirty="0"/>
                        <a:t>Council Resolution No. </a:t>
                      </a:r>
                    </a:p>
                  </a:txBody>
                  <a:tcPr/>
                </a:tc>
                <a:extLst>
                  <a:ext uri="{0D108BD9-81ED-4DB2-BD59-A6C34878D82A}">
                    <a16:rowId xmlns:a16="http://schemas.microsoft.com/office/drawing/2014/main" val="10000"/>
                  </a:ext>
                </a:extLst>
              </a:tr>
              <a:tr h="5425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200" dirty="0">
                          <a:effectLst/>
                          <a:latin typeface="Arial" panose="020B0604020202020204" pitchFamily="34" charset="0"/>
                          <a:ea typeface="Calibri" panose="020F0502020204030204" pitchFamily="34" charset="0"/>
                        </a:rPr>
                        <a:t>Fruitless and Wasteful</a:t>
                      </a:r>
                      <a:r>
                        <a:rPr lang="en-ZA" sz="1200" b="1" dirty="0">
                          <a:effectLst/>
                          <a:latin typeface="Arial" panose="020B0604020202020204" pitchFamily="34" charset="0"/>
                          <a:ea typeface="Calibri" panose="020F0502020204030204" pitchFamily="34" charset="0"/>
                        </a:rPr>
                        <a:t> </a:t>
                      </a:r>
                      <a:r>
                        <a:rPr lang="en-ZA" sz="1200" dirty="0">
                          <a:effectLst/>
                          <a:latin typeface="Arial" panose="020B0604020202020204" pitchFamily="34" charset="0"/>
                          <a:ea typeface="Calibri" panose="020F0502020204030204" pitchFamily="34" charset="0"/>
                        </a:rPr>
                        <a:t>expenditure referred to and  investigated</a:t>
                      </a:r>
                      <a:r>
                        <a:rPr lang="en-ZA" sz="1200" baseline="0" dirty="0">
                          <a:effectLst/>
                          <a:latin typeface="Arial" panose="020B0604020202020204" pitchFamily="34" charset="0"/>
                          <a:ea typeface="Calibri" panose="020F0502020204030204" pitchFamily="34" charset="0"/>
                        </a:rPr>
                        <a:t> by MPAC </a:t>
                      </a:r>
                      <a:r>
                        <a:rPr lang="en-ZA" sz="1200" dirty="0">
                          <a:effectLst/>
                          <a:latin typeface="Arial" panose="020B0604020202020204" pitchFamily="34" charset="0"/>
                          <a:ea typeface="Calibri" panose="020F0502020204030204" pitchFamily="34" charset="0"/>
                        </a:rPr>
                        <a:t>during the </a:t>
                      </a:r>
                      <a:r>
                        <a:rPr lang="en-ZA" sz="1200" b="1" dirty="0">
                          <a:effectLst/>
                          <a:latin typeface="Arial" panose="020B0604020202020204" pitchFamily="34" charset="0"/>
                          <a:ea typeface="Calibri" panose="020F0502020204030204" pitchFamily="34" charset="0"/>
                        </a:rPr>
                        <a:t>2017/2018</a:t>
                      </a:r>
                      <a:r>
                        <a:rPr lang="en-ZA" sz="1200" dirty="0">
                          <a:effectLst/>
                          <a:latin typeface="Arial" panose="020B0604020202020204" pitchFamily="34" charset="0"/>
                          <a:ea typeface="Calibri" panose="020F0502020204030204" pitchFamily="34" charset="0"/>
                        </a:rPr>
                        <a:t> financial year?</a:t>
                      </a:r>
                      <a:r>
                        <a:rPr lang="en-US" sz="1200" dirty="0">
                          <a:latin typeface="Arial" panose="020B0604020202020204" pitchFamily="34" charset="0"/>
                          <a:cs typeface="Arial" panose="020B0604020202020204" pitchFamily="34" charset="0"/>
                        </a:rPr>
                        <a:t> </a:t>
                      </a:r>
                    </a:p>
                    <a:p>
                      <a:endParaRPr lang="en-ZA"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800" b="0" i="0" u="none" strike="noStrike" kern="1200" cap="none" spc="0" normalizeH="0" baseline="0" noProof="0" dirty="0">
                          <a:ln>
                            <a:noFill/>
                          </a:ln>
                          <a:solidFill>
                            <a:prstClr val="black"/>
                          </a:solidFill>
                          <a:effectLst/>
                          <a:uLnTx/>
                          <a:uFillTx/>
                          <a:latin typeface="Calibri"/>
                          <a:ea typeface="+mn-ea"/>
                          <a:cs typeface="+mn-cs"/>
                        </a:rPr>
                        <a:t>R 0</a:t>
                      </a:r>
                    </a:p>
                  </a:txBody>
                  <a:tcPr anchor="ctr"/>
                </a:tc>
                <a:tc>
                  <a:txBody>
                    <a:bodyPr/>
                    <a:lstStyle/>
                    <a:p>
                      <a:r>
                        <a:rPr lang="en-ZA" sz="1600" dirty="0"/>
                        <a:t>Investigations still to be undertaken</a:t>
                      </a:r>
                    </a:p>
                  </a:txBody>
                  <a:tcPr anchor="ctr"/>
                </a:tc>
                <a:tc>
                  <a:txBody>
                    <a:bodyPr/>
                    <a:lstStyle/>
                    <a:p>
                      <a:r>
                        <a:rPr lang="en-ZA" sz="1600" dirty="0"/>
                        <a:t>Investigations still to be undertaken</a:t>
                      </a:r>
                    </a:p>
                  </a:txBody>
                  <a:tcPr anchor="ctr"/>
                </a:tc>
                <a:extLst>
                  <a:ext uri="{0D108BD9-81ED-4DB2-BD59-A6C34878D82A}">
                    <a16:rowId xmlns:a16="http://schemas.microsoft.com/office/drawing/2014/main" val="10001"/>
                  </a:ext>
                </a:extLst>
              </a:tr>
              <a:tr h="5505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200" dirty="0">
                          <a:effectLst/>
                          <a:latin typeface="Arial" panose="020B0604020202020204" pitchFamily="34" charset="0"/>
                          <a:ea typeface="Calibri" panose="020F0502020204030204" pitchFamily="34" charset="0"/>
                        </a:rPr>
                        <a:t>Fruitless and Wasteful</a:t>
                      </a:r>
                      <a:r>
                        <a:rPr lang="en-ZA" sz="1200" b="1" dirty="0">
                          <a:effectLst/>
                          <a:latin typeface="Arial" panose="020B0604020202020204" pitchFamily="34" charset="0"/>
                          <a:ea typeface="Calibri" panose="020F0502020204030204" pitchFamily="34" charset="0"/>
                        </a:rPr>
                        <a:t>  </a:t>
                      </a:r>
                      <a:r>
                        <a:rPr lang="en-ZA" sz="1200" dirty="0">
                          <a:effectLst/>
                          <a:latin typeface="Arial" panose="020B0604020202020204" pitchFamily="34" charset="0"/>
                          <a:ea typeface="Calibri" panose="020F0502020204030204" pitchFamily="34" charset="0"/>
                        </a:rPr>
                        <a:t>expenditure referred to and  investigated</a:t>
                      </a:r>
                      <a:r>
                        <a:rPr lang="en-ZA" sz="1200" baseline="0" dirty="0">
                          <a:effectLst/>
                          <a:latin typeface="Arial" panose="020B0604020202020204" pitchFamily="34" charset="0"/>
                          <a:ea typeface="Calibri" panose="020F0502020204030204" pitchFamily="34" charset="0"/>
                        </a:rPr>
                        <a:t> by MPAC</a:t>
                      </a:r>
                      <a:r>
                        <a:rPr lang="en-ZA" sz="1200" dirty="0">
                          <a:effectLst/>
                          <a:latin typeface="Arial" panose="020B0604020202020204" pitchFamily="34" charset="0"/>
                          <a:ea typeface="Calibri" panose="020F0502020204030204" pitchFamily="34" charset="0"/>
                        </a:rPr>
                        <a:t> </a:t>
                      </a:r>
                      <a:r>
                        <a:rPr lang="en-ZA" sz="1200" baseline="0" dirty="0">
                          <a:effectLst/>
                          <a:latin typeface="Arial" panose="020B0604020202020204" pitchFamily="34" charset="0"/>
                          <a:ea typeface="Calibri" panose="020F0502020204030204" pitchFamily="34" charset="0"/>
                        </a:rPr>
                        <a:t> </a:t>
                      </a:r>
                      <a:r>
                        <a:rPr lang="en-ZA" sz="1200" dirty="0">
                          <a:effectLst/>
                          <a:latin typeface="Arial" panose="020B0604020202020204" pitchFamily="34" charset="0"/>
                          <a:ea typeface="Calibri" panose="020F0502020204030204" pitchFamily="34" charset="0"/>
                        </a:rPr>
                        <a:t>during the </a:t>
                      </a:r>
                      <a:r>
                        <a:rPr lang="en-ZA" sz="1200" b="1" dirty="0">
                          <a:effectLst/>
                          <a:latin typeface="Arial" panose="020B0604020202020204" pitchFamily="34" charset="0"/>
                          <a:ea typeface="Calibri" panose="020F0502020204030204" pitchFamily="34" charset="0"/>
                        </a:rPr>
                        <a:t>2018/2019</a:t>
                      </a:r>
                      <a:r>
                        <a:rPr lang="en-ZA" sz="1200" dirty="0">
                          <a:effectLst/>
                          <a:latin typeface="Arial" panose="020B0604020202020204" pitchFamily="34" charset="0"/>
                          <a:ea typeface="Calibri" panose="020F0502020204030204" pitchFamily="34" charset="0"/>
                        </a:rPr>
                        <a:t> financial year?</a:t>
                      </a:r>
                      <a:r>
                        <a:rPr lang="en-US" sz="1200" dirty="0">
                          <a:latin typeface="Arial" panose="020B0604020202020204" pitchFamily="34" charset="0"/>
                          <a:cs typeface="Arial" panose="020B0604020202020204" pitchFamily="34" charset="0"/>
                        </a:rPr>
                        <a:t> </a:t>
                      </a:r>
                    </a:p>
                    <a:p>
                      <a:endParaRPr lang="en-ZA"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800" b="0" i="0" u="none" strike="noStrike" kern="1200" cap="none" spc="0" normalizeH="0" baseline="0" noProof="0" dirty="0">
                          <a:ln>
                            <a:noFill/>
                          </a:ln>
                          <a:solidFill>
                            <a:prstClr val="black"/>
                          </a:solidFill>
                          <a:effectLst/>
                          <a:uLnTx/>
                          <a:uFillTx/>
                          <a:latin typeface="Calibri"/>
                          <a:ea typeface="+mn-ea"/>
                          <a:cs typeface="+mn-cs"/>
                        </a:rPr>
                        <a:t>R 0</a:t>
                      </a:r>
                    </a:p>
                  </a:txBody>
                  <a:tcPr anchor="ctr"/>
                </a:tc>
                <a:tc>
                  <a:txBody>
                    <a:bodyPr/>
                    <a:lstStyle/>
                    <a:p>
                      <a:r>
                        <a:rPr lang="en-ZA" sz="1600" dirty="0"/>
                        <a:t>Investigations still to be undertaken</a:t>
                      </a:r>
                    </a:p>
                  </a:txBody>
                  <a:tcPr anchor="ctr"/>
                </a:tc>
                <a:tc>
                  <a:txBody>
                    <a:bodyPr/>
                    <a:lstStyle/>
                    <a:p>
                      <a:r>
                        <a:rPr lang="en-ZA" sz="1600" dirty="0"/>
                        <a:t>Investigations still to be undertaken</a:t>
                      </a:r>
                    </a:p>
                  </a:txBody>
                  <a:tcPr anchor="ctr"/>
                </a:tc>
                <a:extLst>
                  <a:ext uri="{0D108BD9-81ED-4DB2-BD59-A6C34878D82A}">
                    <a16:rowId xmlns:a16="http://schemas.microsoft.com/office/drawing/2014/main" val="10002"/>
                  </a:ext>
                </a:extLst>
              </a:tr>
              <a:tr h="7025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200" dirty="0">
                          <a:effectLst/>
                          <a:latin typeface="Arial" panose="020B0604020202020204" pitchFamily="34" charset="0"/>
                          <a:ea typeface="Calibri" panose="020F0502020204030204" pitchFamily="34" charset="0"/>
                        </a:rPr>
                        <a:t>Fruitless and Wasteful</a:t>
                      </a:r>
                      <a:r>
                        <a:rPr lang="en-ZA" sz="1200" b="1" dirty="0">
                          <a:effectLst/>
                          <a:latin typeface="Arial" panose="020B0604020202020204" pitchFamily="34" charset="0"/>
                          <a:ea typeface="Calibri" panose="020F0502020204030204" pitchFamily="34" charset="0"/>
                        </a:rPr>
                        <a:t>  </a:t>
                      </a:r>
                      <a:r>
                        <a:rPr lang="en-ZA" sz="1200" dirty="0">
                          <a:effectLst/>
                          <a:latin typeface="Arial" panose="020B0604020202020204" pitchFamily="34" charset="0"/>
                          <a:ea typeface="Calibri" panose="020F0502020204030204" pitchFamily="34" charset="0"/>
                        </a:rPr>
                        <a:t>expenditure referred to and  investigated</a:t>
                      </a:r>
                      <a:r>
                        <a:rPr lang="en-ZA" sz="1200" baseline="0" dirty="0">
                          <a:effectLst/>
                          <a:latin typeface="Arial" panose="020B0604020202020204" pitchFamily="34" charset="0"/>
                          <a:ea typeface="Calibri" panose="020F0502020204030204" pitchFamily="34" charset="0"/>
                        </a:rPr>
                        <a:t> by MPAC  </a:t>
                      </a:r>
                      <a:r>
                        <a:rPr lang="en-ZA" sz="1200" dirty="0">
                          <a:effectLst/>
                          <a:latin typeface="Arial" panose="020B0604020202020204" pitchFamily="34" charset="0"/>
                          <a:ea typeface="Calibri" panose="020F0502020204030204" pitchFamily="34" charset="0"/>
                        </a:rPr>
                        <a:t>during the </a:t>
                      </a:r>
                      <a:r>
                        <a:rPr lang="en-ZA" sz="1200" b="1" dirty="0">
                          <a:effectLst/>
                          <a:latin typeface="Arial" panose="020B0604020202020204" pitchFamily="34" charset="0"/>
                          <a:ea typeface="Calibri" panose="020F0502020204030204" pitchFamily="34" charset="0"/>
                        </a:rPr>
                        <a:t>2019/2020</a:t>
                      </a:r>
                      <a:r>
                        <a:rPr lang="en-ZA" sz="1200" dirty="0">
                          <a:effectLst/>
                          <a:latin typeface="Arial" panose="020B0604020202020204" pitchFamily="34" charset="0"/>
                          <a:ea typeface="Calibri" panose="020F0502020204030204" pitchFamily="34" charset="0"/>
                        </a:rPr>
                        <a:t> financial year?</a:t>
                      </a:r>
                      <a:r>
                        <a:rPr lang="en-US" sz="1200" dirty="0">
                          <a:latin typeface="Arial" panose="020B0604020202020204" pitchFamily="34" charset="0"/>
                          <a:cs typeface="Arial" panose="020B0604020202020204" pitchFamily="34" charset="0"/>
                        </a:rPr>
                        <a:t> </a:t>
                      </a:r>
                    </a:p>
                    <a:p>
                      <a:endParaRPr lang="en-ZA"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800" b="0" i="0" u="none" strike="noStrike" kern="1200" cap="none" spc="0" normalizeH="0" baseline="0" noProof="0" dirty="0">
                          <a:ln>
                            <a:noFill/>
                          </a:ln>
                          <a:solidFill>
                            <a:prstClr val="black"/>
                          </a:solidFill>
                          <a:effectLst/>
                          <a:uLnTx/>
                          <a:uFillTx/>
                          <a:latin typeface="Calibri"/>
                          <a:ea typeface="+mn-ea"/>
                          <a:cs typeface="+mn-cs"/>
                        </a:rPr>
                        <a:t>R 0</a:t>
                      </a:r>
                    </a:p>
                  </a:txBody>
                  <a:tcPr anchor="ctr"/>
                </a:tc>
                <a:tc>
                  <a:txBody>
                    <a:bodyPr/>
                    <a:lstStyle/>
                    <a:p>
                      <a:r>
                        <a:rPr lang="en-ZA" sz="1600" dirty="0"/>
                        <a:t>Investigations still to be undertaken</a:t>
                      </a:r>
                    </a:p>
                  </a:txBody>
                  <a:tcPr anchor="ctr"/>
                </a:tc>
                <a:tc>
                  <a:txBody>
                    <a:bodyPr/>
                    <a:lstStyle/>
                    <a:p>
                      <a:r>
                        <a:rPr lang="en-ZA" sz="1600" dirty="0"/>
                        <a:t>Investigations still to be undertaken</a:t>
                      </a:r>
                    </a:p>
                  </a:txBody>
                  <a:tcPr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20674348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3688" y="116632"/>
            <a:ext cx="6408712" cy="648072"/>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pPr algn="just">
              <a:spcAft>
                <a:spcPts val="1200"/>
              </a:spcAft>
            </a:pPr>
            <a:r>
              <a:rPr lang="en-ZA" sz="2800" b="1" dirty="0">
                <a:solidFill>
                  <a:schemeClr val="tx1"/>
                </a:solidFill>
                <a:latin typeface="Arial" panose="020B0604020202020204" pitchFamily="34" charset="0"/>
                <a:ea typeface="Calibri" panose="020F0502020204030204" pitchFamily="34" charset="0"/>
              </a:rPr>
              <a:t>Fruitless and Wasteful expenditure tabled in Council</a:t>
            </a:r>
          </a:p>
        </p:txBody>
      </p:sp>
      <p:sp>
        <p:nvSpPr>
          <p:cNvPr id="4" name="Slide Number Placeholder 3"/>
          <p:cNvSpPr>
            <a:spLocks noGrp="1"/>
          </p:cNvSpPr>
          <p:nvPr>
            <p:ph type="sldNum" sz="quarter" idx="12"/>
          </p:nvPr>
        </p:nvSpPr>
        <p:spPr/>
        <p:txBody>
          <a:bodyPr/>
          <a:lstStyle/>
          <a:p>
            <a:fld id="{61D74632-5AF5-49E1-8345-0D25A626A076}" type="slidenum">
              <a:rPr lang="en-ZA" smtClean="0">
                <a:solidFill>
                  <a:prstClr val="black">
                    <a:tint val="75000"/>
                  </a:prstClr>
                </a:solidFill>
              </a:rPr>
              <a:pPr/>
              <a:t>56</a:t>
            </a:fld>
            <a:endParaRPr lang="en-ZA" dirty="0">
              <a:solidFill>
                <a:prstClr val="black">
                  <a:tint val="75000"/>
                </a:prstClr>
              </a:solidFill>
            </a:endParaRPr>
          </a:p>
        </p:txBody>
      </p:sp>
      <p:graphicFrame>
        <p:nvGraphicFramePr>
          <p:cNvPr id="6" name="Table 5"/>
          <p:cNvGraphicFramePr>
            <a:graphicFrameLocks noGrp="1"/>
          </p:cNvGraphicFramePr>
          <p:nvPr/>
        </p:nvGraphicFramePr>
        <p:xfrm>
          <a:off x="179512" y="1196752"/>
          <a:ext cx="8856984" cy="4519748"/>
        </p:xfrm>
        <a:graphic>
          <a:graphicData uri="http://schemas.openxmlformats.org/drawingml/2006/table">
            <a:tbl>
              <a:tblPr firstRow="1" bandRow="1">
                <a:tableStyleId>{5C22544A-7EE6-4342-B048-85BDC9FD1C3A}</a:tableStyleId>
              </a:tblPr>
              <a:tblGrid>
                <a:gridCol w="3511349">
                  <a:extLst>
                    <a:ext uri="{9D8B030D-6E8A-4147-A177-3AD203B41FA5}">
                      <a16:colId xmlns:a16="http://schemas.microsoft.com/office/drawing/2014/main" val="20000"/>
                    </a:ext>
                  </a:extLst>
                </a:gridCol>
                <a:gridCol w="809131">
                  <a:extLst>
                    <a:ext uri="{9D8B030D-6E8A-4147-A177-3AD203B41FA5}">
                      <a16:colId xmlns:a16="http://schemas.microsoft.com/office/drawing/2014/main" val="20001"/>
                    </a:ext>
                  </a:extLst>
                </a:gridCol>
                <a:gridCol w="1512168">
                  <a:extLst>
                    <a:ext uri="{9D8B030D-6E8A-4147-A177-3AD203B41FA5}">
                      <a16:colId xmlns:a16="http://schemas.microsoft.com/office/drawing/2014/main" val="20002"/>
                    </a:ext>
                  </a:extLst>
                </a:gridCol>
                <a:gridCol w="1368152">
                  <a:extLst>
                    <a:ext uri="{9D8B030D-6E8A-4147-A177-3AD203B41FA5}">
                      <a16:colId xmlns:a16="http://schemas.microsoft.com/office/drawing/2014/main" val="20003"/>
                    </a:ext>
                  </a:extLst>
                </a:gridCol>
                <a:gridCol w="1656184">
                  <a:extLst>
                    <a:ext uri="{9D8B030D-6E8A-4147-A177-3AD203B41FA5}">
                      <a16:colId xmlns:a16="http://schemas.microsoft.com/office/drawing/2014/main" val="20004"/>
                    </a:ext>
                  </a:extLst>
                </a:gridCol>
              </a:tblGrid>
              <a:tr h="448882">
                <a:tc rowSpan="2">
                  <a:txBody>
                    <a:bodyPr/>
                    <a:lstStyle/>
                    <a:p>
                      <a:endParaRPr lang="en-ZA" dirty="0"/>
                    </a:p>
                  </a:txBody>
                  <a:tcPr/>
                </a:tc>
                <a:tc rowSpan="2">
                  <a:txBody>
                    <a:bodyPr/>
                    <a:lstStyle/>
                    <a:p>
                      <a:r>
                        <a:rPr lang="en-ZA" dirty="0"/>
                        <a:t>Date</a:t>
                      </a:r>
                    </a:p>
                  </a:txBody>
                  <a:tcPr anchor="ctr"/>
                </a:tc>
                <a:tc rowSpan="2">
                  <a:txBody>
                    <a:bodyPr/>
                    <a:lstStyle/>
                    <a:p>
                      <a:r>
                        <a:rPr lang="en-ZA" dirty="0"/>
                        <a:t>Council Resolution No.</a:t>
                      </a:r>
                    </a:p>
                  </a:txBody>
                  <a:tcPr/>
                </a:tc>
                <a:tc gridSpan="2">
                  <a:txBody>
                    <a:bodyPr/>
                    <a:lstStyle/>
                    <a:p>
                      <a:pPr algn="ctr"/>
                      <a:r>
                        <a:rPr lang="en-ZA" dirty="0"/>
                        <a:t>Amount</a:t>
                      </a:r>
                    </a:p>
                  </a:txBody>
                  <a:tcPr/>
                </a:tc>
                <a:tc hMerge="1">
                  <a:txBody>
                    <a:bodyPr/>
                    <a:lstStyle/>
                    <a:p>
                      <a:endParaRPr lang="en-ZA"/>
                    </a:p>
                  </a:txBody>
                  <a:tcPr/>
                </a:tc>
                <a:extLst>
                  <a:ext uri="{0D108BD9-81ED-4DB2-BD59-A6C34878D82A}">
                    <a16:rowId xmlns:a16="http://schemas.microsoft.com/office/drawing/2014/main" val="10000"/>
                  </a:ext>
                </a:extLst>
              </a:tr>
              <a:tr h="276672">
                <a:tc vMerge="1">
                  <a:txBody>
                    <a:bodyPr/>
                    <a:lstStyle/>
                    <a:p>
                      <a:endParaRPr lang="en-ZA" dirty="0"/>
                    </a:p>
                  </a:txBody>
                  <a:tcPr/>
                </a:tc>
                <a:tc vMerge="1">
                  <a:txBody>
                    <a:bodyPr/>
                    <a:lstStyle/>
                    <a:p>
                      <a:endParaRPr lang="en-ZA" dirty="0"/>
                    </a:p>
                  </a:txBody>
                  <a:tcPr/>
                </a:tc>
                <a:tc vMerge="1">
                  <a:txBody>
                    <a:bodyPr/>
                    <a:lstStyle/>
                    <a:p>
                      <a:endParaRPr lang="en-ZA" dirty="0"/>
                    </a:p>
                  </a:txBody>
                  <a:tcPr/>
                </a:tc>
                <a:tc>
                  <a:txBody>
                    <a:bodyPr/>
                    <a:lstStyle/>
                    <a:p>
                      <a:r>
                        <a:rPr lang="en-ZA" dirty="0"/>
                        <a:t>Approved /Written off</a:t>
                      </a:r>
                    </a:p>
                  </a:txBody>
                  <a:tcPr/>
                </a:tc>
                <a:tc>
                  <a:txBody>
                    <a:bodyPr/>
                    <a:lstStyle/>
                    <a:p>
                      <a:r>
                        <a:rPr lang="en-ZA" dirty="0"/>
                        <a:t>Not Approved / Not written off</a:t>
                      </a:r>
                    </a:p>
                  </a:txBody>
                  <a:tcPr/>
                </a:tc>
                <a:extLst>
                  <a:ext uri="{0D108BD9-81ED-4DB2-BD59-A6C34878D82A}">
                    <a16:rowId xmlns:a16="http://schemas.microsoft.com/office/drawing/2014/main" val="10001"/>
                  </a:ext>
                </a:extLst>
              </a:tr>
              <a:tr h="855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dk1"/>
                          </a:solidFill>
                          <a:effectLst/>
                          <a:latin typeface="Arial" panose="020B0604020202020204" pitchFamily="34" charset="0"/>
                          <a:ea typeface="Calibri" panose="020F0502020204030204" pitchFamily="34" charset="0"/>
                          <a:cs typeface="+mn-cs"/>
                        </a:rPr>
                        <a:t>Fruitless and wasteful expenditure submitted to Council for consideration, in terms of section 32(2)(b) of the MFMA</a:t>
                      </a:r>
                      <a:r>
                        <a:rPr lang="en-ZA" sz="1200" kern="1200" dirty="0">
                          <a:solidFill>
                            <a:schemeClr val="dk1"/>
                          </a:solidFill>
                          <a:effectLst/>
                          <a:latin typeface="Arial" panose="020B0604020202020204" pitchFamily="34" charset="0"/>
                          <a:ea typeface="Calibri" panose="020F0502020204030204" pitchFamily="34" charset="0"/>
                          <a:cs typeface="+mn-cs"/>
                        </a:rPr>
                        <a:t>, as identified during the </a:t>
                      </a:r>
                      <a:r>
                        <a:rPr lang="en-ZA" sz="1200" b="1" kern="1200" dirty="0">
                          <a:solidFill>
                            <a:schemeClr val="dk1"/>
                          </a:solidFill>
                          <a:effectLst/>
                          <a:latin typeface="Arial" panose="020B0604020202020204" pitchFamily="34" charset="0"/>
                          <a:ea typeface="Calibri" panose="020F0502020204030204" pitchFamily="34" charset="0"/>
                          <a:cs typeface="+mn-cs"/>
                        </a:rPr>
                        <a:t>2017/2018</a:t>
                      </a:r>
                      <a:r>
                        <a:rPr lang="en-ZA" sz="1200" kern="1200" dirty="0">
                          <a:solidFill>
                            <a:schemeClr val="dk1"/>
                          </a:solidFill>
                          <a:effectLst/>
                          <a:latin typeface="Arial" panose="020B0604020202020204" pitchFamily="34" charset="0"/>
                          <a:ea typeface="Calibri" panose="020F0502020204030204" pitchFamily="34" charset="0"/>
                          <a:cs typeface="+mn-cs"/>
                        </a:rPr>
                        <a:t> financial year?</a:t>
                      </a:r>
                      <a:r>
                        <a:rPr lang="en-US" sz="1200" kern="1200" dirty="0">
                          <a:solidFill>
                            <a:schemeClr val="dk1"/>
                          </a:solidFill>
                          <a:effectLst/>
                          <a:latin typeface="Arial" panose="020B0604020202020204" pitchFamily="34" charset="0"/>
                          <a:ea typeface="Calibri" panose="020F0502020204030204" pitchFamily="34" charset="0"/>
                          <a:cs typeface="+mn-cs"/>
                        </a:rPr>
                        <a:t> </a:t>
                      </a:r>
                    </a:p>
                    <a:p>
                      <a:endParaRPr lang="en-ZA" sz="1200" dirty="0"/>
                    </a:p>
                  </a:txBody>
                  <a:tcPr anchor="ctr"/>
                </a:tc>
                <a:tc>
                  <a:txBody>
                    <a:bodyPr/>
                    <a:lstStyle/>
                    <a:p>
                      <a:r>
                        <a:rPr lang="en-ZA" dirty="0"/>
                        <a:t>N/A</a:t>
                      </a:r>
                    </a:p>
                  </a:txBody>
                  <a:tcPr anchor="ctr"/>
                </a:tc>
                <a:tc>
                  <a:txBody>
                    <a:bodyPr/>
                    <a:lstStyle/>
                    <a:p>
                      <a:r>
                        <a:rPr lang="en-ZA" sz="1600" dirty="0"/>
                        <a:t>Investigations still to be undertaken</a:t>
                      </a:r>
                    </a:p>
                  </a:txBody>
                  <a:tcPr anchor="ctr"/>
                </a:tc>
                <a:tc>
                  <a:txBody>
                    <a:bodyPr/>
                    <a:lstStyle/>
                    <a:p>
                      <a:r>
                        <a:rPr lang="en-ZA" sz="1600" dirty="0"/>
                        <a:t>Investigations still to be undertaken</a:t>
                      </a:r>
                    </a:p>
                  </a:txBody>
                  <a:tcPr anchor="ctr"/>
                </a:tc>
                <a:tc>
                  <a:txBody>
                    <a:bodyPr/>
                    <a:lstStyle/>
                    <a:p>
                      <a:r>
                        <a:rPr lang="en-ZA" sz="1600" dirty="0"/>
                        <a:t>Investigations still to be undertaken</a:t>
                      </a:r>
                    </a:p>
                  </a:txBody>
                  <a:tcPr anchor="ctr"/>
                </a:tc>
                <a:extLst>
                  <a:ext uri="{0D108BD9-81ED-4DB2-BD59-A6C34878D82A}">
                    <a16:rowId xmlns:a16="http://schemas.microsoft.com/office/drawing/2014/main" val="10002"/>
                  </a:ext>
                </a:extLst>
              </a:tr>
              <a:tr h="11421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dk1"/>
                          </a:solidFill>
                          <a:effectLst/>
                          <a:latin typeface="Arial" panose="020B0604020202020204" pitchFamily="34" charset="0"/>
                          <a:ea typeface="Calibri" panose="020F0502020204030204" pitchFamily="34" charset="0"/>
                          <a:cs typeface="+mn-cs"/>
                        </a:rPr>
                        <a:t>Fruitless and wasteful expenditure submitted to Council for consideration, in terms of section 32(2)(b) of the MFMA</a:t>
                      </a:r>
                      <a:r>
                        <a:rPr lang="en-ZA" sz="1200" kern="1200" dirty="0">
                          <a:solidFill>
                            <a:schemeClr val="dk1"/>
                          </a:solidFill>
                          <a:effectLst/>
                          <a:latin typeface="Arial" panose="020B0604020202020204" pitchFamily="34" charset="0"/>
                          <a:ea typeface="Calibri" panose="020F0502020204030204" pitchFamily="34" charset="0"/>
                          <a:cs typeface="+mn-cs"/>
                        </a:rPr>
                        <a:t>,</a:t>
                      </a:r>
                      <a:r>
                        <a:rPr lang="en-ZA" sz="1200" dirty="0">
                          <a:effectLst/>
                          <a:latin typeface="Arial" panose="020B0604020202020204" pitchFamily="34" charset="0"/>
                          <a:ea typeface="Calibri" panose="020F0502020204030204" pitchFamily="34" charset="0"/>
                        </a:rPr>
                        <a:t>, as identified during the </a:t>
                      </a:r>
                      <a:r>
                        <a:rPr lang="en-ZA" sz="1200" b="1" dirty="0">
                          <a:effectLst/>
                          <a:latin typeface="Arial" panose="020B0604020202020204" pitchFamily="34" charset="0"/>
                          <a:ea typeface="Calibri" panose="020F0502020204030204" pitchFamily="34" charset="0"/>
                        </a:rPr>
                        <a:t>2018/2019</a:t>
                      </a:r>
                      <a:r>
                        <a:rPr lang="en-ZA" sz="1200" dirty="0">
                          <a:effectLst/>
                          <a:latin typeface="Arial" panose="020B0604020202020204" pitchFamily="34" charset="0"/>
                          <a:ea typeface="Calibri" panose="020F0502020204030204" pitchFamily="34" charset="0"/>
                        </a:rPr>
                        <a:t> financial year?</a:t>
                      </a:r>
                      <a:r>
                        <a:rPr lang="en-US" sz="1200" dirty="0">
                          <a:latin typeface="Arial" panose="020B0604020202020204" pitchFamily="34" charset="0"/>
                          <a:cs typeface="Arial" panose="020B0604020202020204" pitchFamily="34" charset="0"/>
                        </a:rPr>
                        <a:t> </a:t>
                      </a:r>
                    </a:p>
                    <a:p>
                      <a:endParaRPr lang="en-ZA" sz="12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800" b="0" i="0" u="none" strike="noStrike" kern="1200" cap="none" spc="0" normalizeH="0" baseline="0" noProof="0" dirty="0">
                          <a:ln>
                            <a:noFill/>
                          </a:ln>
                          <a:solidFill>
                            <a:prstClr val="black"/>
                          </a:solidFill>
                          <a:effectLst/>
                          <a:uLnTx/>
                          <a:uFillTx/>
                          <a:latin typeface="Calibri"/>
                          <a:ea typeface="+mn-ea"/>
                          <a:cs typeface="+mn-cs"/>
                        </a:rPr>
                        <a:t>N/A</a:t>
                      </a:r>
                    </a:p>
                  </a:txBody>
                  <a:tcPr anchor="ctr"/>
                </a:tc>
                <a:tc>
                  <a:txBody>
                    <a:bodyPr/>
                    <a:lstStyle/>
                    <a:p>
                      <a:r>
                        <a:rPr lang="en-ZA" sz="1600" dirty="0"/>
                        <a:t>Investigations still to be undertaken</a:t>
                      </a:r>
                    </a:p>
                  </a:txBody>
                  <a:tcPr anchor="ctr"/>
                </a:tc>
                <a:tc>
                  <a:txBody>
                    <a:bodyPr/>
                    <a:lstStyle/>
                    <a:p>
                      <a:r>
                        <a:rPr lang="en-ZA" sz="1600" dirty="0"/>
                        <a:t>Investigations still to be undertaken</a:t>
                      </a:r>
                    </a:p>
                  </a:txBody>
                  <a:tcPr anchor="ctr"/>
                </a:tc>
                <a:tc>
                  <a:txBody>
                    <a:bodyPr/>
                    <a:lstStyle/>
                    <a:p>
                      <a:r>
                        <a:rPr lang="en-ZA" sz="1600" dirty="0"/>
                        <a:t>Investigations still to be undertaken</a:t>
                      </a:r>
                    </a:p>
                  </a:txBody>
                  <a:tcPr anchor="ctr"/>
                </a:tc>
                <a:extLst>
                  <a:ext uri="{0D108BD9-81ED-4DB2-BD59-A6C34878D82A}">
                    <a16:rowId xmlns:a16="http://schemas.microsoft.com/office/drawing/2014/main" val="10003"/>
                  </a:ext>
                </a:extLst>
              </a:tr>
              <a:tr h="12827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dk1"/>
                          </a:solidFill>
                          <a:effectLst/>
                          <a:latin typeface="Arial" panose="020B0604020202020204" pitchFamily="34" charset="0"/>
                          <a:ea typeface="Calibri" panose="020F0502020204030204" pitchFamily="34" charset="0"/>
                          <a:cs typeface="+mn-cs"/>
                        </a:rPr>
                        <a:t>Fruitless and wasteful expenditure submitted to Council for consideration, in terms of section 32(2)(b) of the MFMA</a:t>
                      </a:r>
                      <a:r>
                        <a:rPr lang="en-ZA" sz="1200" kern="1200" dirty="0">
                          <a:solidFill>
                            <a:schemeClr val="dk1"/>
                          </a:solidFill>
                          <a:effectLst/>
                          <a:latin typeface="Arial" panose="020B0604020202020204" pitchFamily="34" charset="0"/>
                          <a:ea typeface="Calibri" panose="020F0502020204030204" pitchFamily="34" charset="0"/>
                          <a:cs typeface="+mn-cs"/>
                        </a:rPr>
                        <a:t>,</a:t>
                      </a:r>
                      <a:r>
                        <a:rPr lang="en-ZA" sz="1200" dirty="0">
                          <a:effectLst/>
                          <a:latin typeface="Arial" panose="020B0604020202020204" pitchFamily="34" charset="0"/>
                          <a:ea typeface="Calibri" panose="020F0502020204030204" pitchFamily="34" charset="0"/>
                        </a:rPr>
                        <a:t>, as identified during the </a:t>
                      </a:r>
                      <a:r>
                        <a:rPr lang="en-ZA" sz="1200" b="1" dirty="0">
                          <a:effectLst/>
                          <a:latin typeface="Arial" panose="020B0604020202020204" pitchFamily="34" charset="0"/>
                          <a:ea typeface="Calibri" panose="020F0502020204030204" pitchFamily="34" charset="0"/>
                        </a:rPr>
                        <a:t>2019/2020</a:t>
                      </a:r>
                      <a:r>
                        <a:rPr lang="en-ZA" sz="1200" dirty="0">
                          <a:effectLst/>
                          <a:latin typeface="Arial" panose="020B0604020202020204" pitchFamily="34" charset="0"/>
                          <a:ea typeface="Calibri" panose="020F0502020204030204" pitchFamily="34" charset="0"/>
                        </a:rPr>
                        <a:t> financial year?</a:t>
                      </a:r>
                      <a:r>
                        <a:rPr lang="en-US" sz="1200" dirty="0">
                          <a:latin typeface="Arial" panose="020B0604020202020204" pitchFamily="34" charset="0"/>
                          <a:cs typeface="Arial" panose="020B0604020202020204" pitchFamily="34" charset="0"/>
                        </a:rPr>
                        <a:t> </a:t>
                      </a:r>
                    </a:p>
                    <a:p>
                      <a:endParaRPr lang="en-ZA" sz="12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800" b="0" i="0" u="none" strike="noStrike" kern="1200" cap="none" spc="0" normalizeH="0" baseline="0" noProof="0" dirty="0">
                          <a:ln>
                            <a:noFill/>
                          </a:ln>
                          <a:solidFill>
                            <a:prstClr val="black"/>
                          </a:solidFill>
                          <a:effectLst/>
                          <a:uLnTx/>
                          <a:uFillTx/>
                          <a:latin typeface="Calibri"/>
                          <a:ea typeface="+mn-ea"/>
                          <a:cs typeface="+mn-cs"/>
                        </a:rPr>
                        <a:t>N/A</a:t>
                      </a:r>
                    </a:p>
                  </a:txBody>
                  <a:tcPr anchor="ctr"/>
                </a:tc>
                <a:tc>
                  <a:txBody>
                    <a:bodyPr/>
                    <a:lstStyle/>
                    <a:p>
                      <a:r>
                        <a:rPr lang="en-ZA" sz="1600" dirty="0"/>
                        <a:t>Investigations still to be undertaken</a:t>
                      </a:r>
                    </a:p>
                  </a:txBody>
                  <a:tcPr anchor="ctr"/>
                </a:tc>
                <a:tc>
                  <a:txBody>
                    <a:bodyPr/>
                    <a:lstStyle/>
                    <a:p>
                      <a:r>
                        <a:rPr lang="en-ZA" sz="1600" dirty="0"/>
                        <a:t>Investigations still to be undertaken</a:t>
                      </a:r>
                    </a:p>
                  </a:txBody>
                  <a:tcPr anchor="ctr"/>
                </a:tc>
                <a:tc>
                  <a:txBody>
                    <a:bodyPr/>
                    <a:lstStyle/>
                    <a:p>
                      <a:r>
                        <a:rPr lang="en-ZA" sz="1600" dirty="0"/>
                        <a:t>Investigations still to be undertaken</a:t>
                      </a:r>
                    </a:p>
                  </a:txBody>
                  <a:tcPr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53424708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3688" y="116632"/>
            <a:ext cx="6408712" cy="720080"/>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pPr algn="just">
              <a:spcAft>
                <a:spcPts val="1200"/>
              </a:spcAft>
            </a:pPr>
            <a:r>
              <a:rPr lang="en-ZA" sz="2800" b="1" dirty="0">
                <a:solidFill>
                  <a:schemeClr val="tx1"/>
                </a:solidFill>
                <a:latin typeface="Arial" panose="020B0604020202020204" pitchFamily="34" charset="0"/>
                <a:ea typeface="Calibri" panose="020F0502020204030204" pitchFamily="34" charset="0"/>
              </a:rPr>
              <a:t>Fruitless and Wasteful expenditure not approved by Council</a:t>
            </a:r>
          </a:p>
        </p:txBody>
      </p:sp>
      <p:sp>
        <p:nvSpPr>
          <p:cNvPr id="4" name="Slide Number Placeholder 3"/>
          <p:cNvSpPr>
            <a:spLocks noGrp="1"/>
          </p:cNvSpPr>
          <p:nvPr>
            <p:ph type="sldNum" sz="quarter" idx="12"/>
          </p:nvPr>
        </p:nvSpPr>
        <p:spPr/>
        <p:txBody>
          <a:bodyPr/>
          <a:lstStyle/>
          <a:p>
            <a:fld id="{61D74632-5AF5-49E1-8345-0D25A626A076}" type="slidenum">
              <a:rPr lang="en-ZA" smtClean="0">
                <a:solidFill>
                  <a:prstClr val="black">
                    <a:tint val="75000"/>
                  </a:prstClr>
                </a:solidFill>
              </a:rPr>
              <a:pPr/>
              <a:t>57</a:t>
            </a:fld>
            <a:endParaRPr lang="en-ZA" dirty="0">
              <a:solidFill>
                <a:prstClr val="black">
                  <a:tint val="75000"/>
                </a:prstClr>
              </a:solidFill>
            </a:endParaRPr>
          </a:p>
        </p:txBody>
      </p:sp>
      <p:graphicFrame>
        <p:nvGraphicFramePr>
          <p:cNvPr id="6" name="Table 5"/>
          <p:cNvGraphicFramePr>
            <a:graphicFrameLocks noGrp="1"/>
          </p:cNvGraphicFramePr>
          <p:nvPr/>
        </p:nvGraphicFramePr>
        <p:xfrm>
          <a:off x="539552" y="1484784"/>
          <a:ext cx="8291264" cy="3664653"/>
        </p:xfrm>
        <a:graphic>
          <a:graphicData uri="http://schemas.openxmlformats.org/drawingml/2006/table">
            <a:tbl>
              <a:tblPr firstRow="1" bandRow="1">
                <a:tableStyleId>{5C22544A-7EE6-4342-B048-85BDC9FD1C3A}</a:tableStyleId>
              </a:tblPr>
              <a:tblGrid>
                <a:gridCol w="3620733">
                  <a:extLst>
                    <a:ext uri="{9D8B030D-6E8A-4147-A177-3AD203B41FA5}">
                      <a16:colId xmlns:a16="http://schemas.microsoft.com/office/drawing/2014/main" val="20000"/>
                    </a:ext>
                  </a:extLst>
                </a:gridCol>
                <a:gridCol w="4670531">
                  <a:extLst>
                    <a:ext uri="{9D8B030D-6E8A-4147-A177-3AD203B41FA5}">
                      <a16:colId xmlns:a16="http://schemas.microsoft.com/office/drawing/2014/main" val="20001"/>
                    </a:ext>
                  </a:extLst>
                </a:gridCol>
              </a:tblGrid>
              <a:tr h="1296144">
                <a:tc>
                  <a:txBody>
                    <a:bodyPr/>
                    <a:lstStyle/>
                    <a:p>
                      <a:r>
                        <a:rPr lang="en-ZA" dirty="0"/>
                        <a:t>Financial Year(s)</a:t>
                      </a:r>
                    </a:p>
                  </a:txBody>
                  <a:tcPr anchor="ctr"/>
                </a:tc>
                <a:tc>
                  <a:txBody>
                    <a:bodyPr/>
                    <a:lstStyle/>
                    <a:p>
                      <a:r>
                        <a:rPr lang="en-ZA" sz="1800" dirty="0">
                          <a:solidFill>
                            <a:schemeClr val="bg1"/>
                          </a:solidFill>
                          <a:effectLst/>
                          <a:latin typeface="Arial" panose="020B0604020202020204" pitchFamily="34" charset="0"/>
                          <a:ea typeface="Calibri" panose="020F0502020204030204" pitchFamily="34" charset="0"/>
                        </a:rPr>
                        <a:t>Provide status update on what actions have been taken to address the Fruitless and Wasteful expenditure not authorised by Council</a:t>
                      </a:r>
                      <a:r>
                        <a:rPr lang="en-ZA" sz="1800" dirty="0">
                          <a:solidFill>
                            <a:schemeClr val="tx1"/>
                          </a:solidFill>
                          <a:effectLst/>
                          <a:latin typeface="Arial" panose="020B0604020202020204" pitchFamily="34" charset="0"/>
                          <a:ea typeface="Calibri" panose="020F0502020204030204" pitchFamily="34" charset="0"/>
                        </a:rPr>
                        <a:t>.</a:t>
                      </a:r>
                      <a:endParaRPr lang="en-ZA" dirty="0">
                        <a:solidFill>
                          <a:schemeClr val="tx1"/>
                        </a:solidFill>
                      </a:endParaRPr>
                    </a:p>
                  </a:txBody>
                  <a:tcPr/>
                </a:tc>
                <a:extLst>
                  <a:ext uri="{0D108BD9-81ED-4DB2-BD59-A6C34878D82A}">
                    <a16:rowId xmlns:a16="http://schemas.microsoft.com/office/drawing/2014/main" val="10000"/>
                  </a:ext>
                </a:extLst>
              </a:tr>
              <a:tr h="7123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dirty="0">
                          <a:effectLst/>
                          <a:latin typeface="Arial" panose="020B0604020202020204" pitchFamily="34" charset="0"/>
                          <a:ea typeface="Calibri" panose="020F0502020204030204" pitchFamily="34" charset="0"/>
                        </a:rPr>
                        <a:t>Fruitless and Wasteful</a:t>
                      </a:r>
                      <a:r>
                        <a:rPr lang="en-ZA" sz="1400" baseline="0" dirty="0">
                          <a:effectLst/>
                          <a:latin typeface="Arial" panose="020B0604020202020204" pitchFamily="34" charset="0"/>
                          <a:ea typeface="Calibri" panose="020F0502020204030204" pitchFamily="34" charset="0"/>
                        </a:rPr>
                        <a:t> Expenditure </a:t>
                      </a:r>
                      <a:r>
                        <a:rPr lang="en-ZA" sz="1400" b="1" baseline="0" dirty="0">
                          <a:effectLst/>
                          <a:latin typeface="Arial" panose="020B0604020202020204" pitchFamily="34" charset="0"/>
                          <a:ea typeface="Calibri" panose="020F0502020204030204" pitchFamily="34" charset="0"/>
                        </a:rPr>
                        <a:t>not approved</a:t>
                      </a:r>
                      <a:r>
                        <a:rPr lang="en-ZA" sz="1400" baseline="0" dirty="0">
                          <a:effectLst/>
                          <a:latin typeface="Arial" panose="020B0604020202020204" pitchFamily="34" charset="0"/>
                          <a:ea typeface="Calibri" panose="020F0502020204030204" pitchFamily="34" charset="0"/>
                        </a:rPr>
                        <a:t> by Council during the </a:t>
                      </a:r>
                      <a:r>
                        <a:rPr lang="en-ZA" sz="1400" b="1" dirty="0">
                          <a:effectLst/>
                          <a:latin typeface="Arial" panose="020B0604020202020204" pitchFamily="34" charset="0"/>
                          <a:ea typeface="Calibri" panose="020F0502020204030204" pitchFamily="34" charset="0"/>
                        </a:rPr>
                        <a:t>2017/2018</a:t>
                      </a:r>
                      <a:endParaRPr lang="en-ZA"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dirty="0"/>
                        <a:t>No Action. </a:t>
                      </a:r>
                      <a:r>
                        <a:rPr lang="en-ZA" sz="1800" dirty="0"/>
                        <a:t>Investigations still to be undertaken</a:t>
                      </a:r>
                    </a:p>
                    <a:p>
                      <a:endParaRPr lang="en-ZA" dirty="0"/>
                    </a:p>
                  </a:txBody>
                  <a:tcPr/>
                </a:tc>
                <a:extLst>
                  <a:ext uri="{0D108BD9-81ED-4DB2-BD59-A6C34878D82A}">
                    <a16:rowId xmlns:a16="http://schemas.microsoft.com/office/drawing/2014/main" val="10001"/>
                  </a:ext>
                </a:extLst>
              </a:tr>
              <a:tr h="7200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dirty="0">
                          <a:effectLst/>
                          <a:latin typeface="Arial" panose="020B0604020202020204" pitchFamily="34" charset="0"/>
                          <a:ea typeface="Calibri" panose="020F0502020204030204" pitchFamily="34" charset="0"/>
                        </a:rPr>
                        <a:t>Fruitless and Wasteful</a:t>
                      </a:r>
                      <a:r>
                        <a:rPr lang="en-ZA" sz="1400" baseline="0" dirty="0">
                          <a:effectLst/>
                          <a:latin typeface="Arial" panose="020B0604020202020204" pitchFamily="34" charset="0"/>
                          <a:ea typeface="Calibri" panose="020F0502020204030204" pitchFamily="34" charset="0"/>
                        </a:rPr>
                        <a:t>  Expenditure </a:t>
                      </a:r>
                      <a:r>
                        <a:rPr lang="en-ZA" sz="1400" b="1" baseline="0" dirty="0">
                          <a:effectLst/>
                          <a:latin typeface="Arial" panose="020B0604020202020204" pitchFamily="34" charset="0"/>
                          <a:ea typeface="Calibri" panose="020F0502020204030204" pitchFamily="34" charset="0"/>
                        </a:rPr>
                        <a:t>not approved</a:t>
                      </a:r>
                      <a:r>
                        <a:rPr lang="en-ZA" sz="1400" baseline="0" dirty="0">
                          <a:effectLst/>
                          <a:latin typeface="Arial" panose="020B0604020202020204" pitchFamily="34" charset="0"/>
                          <a:ea typeface="Calibri" panose="020F0502020204030204" pitchFamily="34" charset="0"/>
                        </a:rPr>
                        <a:t> by Council during the </a:t>
                      </a:r>
                      <a:r>
                        <a:rPr lang="en-ZA" sz="1400" b="1" dirty="0">
                          <a:effectLst/>
                          <a:latin typeface="Arial" panose="020B0604020202020204" pitchFamily="34" charset="0"/>
                          <a:ea typeface="Calibri" panose="020F0502020204030204" pitchFamily="34" charset="0"/>
                        </a:rPr>
                        <a:t>2018/2019</a:t>
                      </a:r>
                      <a:endParaRPr lang="en-ZA" sz="1400" dirty="0"/>
                    </a:p>
                    <a:p>
                      <a:endParaRPr lang="en-ZA"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800" b="0" i="0" u="none" strike="noStrike" kern="1200" cap="none" spc="0" normalizeH="0" baseline="0" noProof="0" dirty="0">
                          <a:ln>
                            <a:noFill/>
                          </a:ln>
                          <a:solidFill>
                            <a:prstClr val="black"/>
                          </a:solidFill>
                          <a:effectLst/>
                          <a:uLnTx/>
                          <a:uFillTx/>
                          <a:latin typeface="Calibri"/>
                          <a:ea typeface="+mn-ea"/>
                          <a:cs typeface="+mn-cs"/>
                        </a:rPr>
                        <a:t>No Action. </a:t>
                      </a:r>
                      <a:r>
                        <a:rPr lang="en-ZA" sz="1800" dirty="0"/>
                        <a:t>Investigations still to be undertaken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Calibri"/>
                        <a:ea typeface="+mn-ea"/>
                        <a:cs typeface="+mn-cs"/>
                      </a:endParaRPr>
                    </a:p>
                  </a:txBody>
                  <a:tcPr/>
                </a:tc>
                <a:extLst>
                  <a:ext uri="{0D108BD9-81ED-4DB2-BD59-A6C34878D82A}">
                    <a16:rowId xmlns:a16="http://schemas.microsoft.com/office/drawing/2014/main" val="10002"/>
                  </a:ext>
                </a:extLst>
              </a:tr>
              <a:tr h="9246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dirty="0">
                          <a:effectLst/>
                          <a:latin typeface="Arial" panose="020B0604020202020204" pitchFamily="34" charset="0"/>
                          <a:ea typeface="Calibri" panose="020F0502020204030204" pitchFamily="34" charset="0"/>
                        </a:rPr>
                        <a:t>Fruitless and Wasteful</a:t>
                      </a:r>
                      <a:r>
                        <a:rPr lang="en-ZA" sz="1400" baseline="0" dirty="0">
                          <a:effectLst/>
                          <a:latin typeface="Arial" panose="020B0604020202020204" pitchFamily="34" charset="0"/>
                          <a:ea typeface="Calibri" panose="020F0502020204030204" pitchFamily="34" charset="0"/>
                        </a:rPr>
                        <a:t>  Expenditure </a:t>
                      </a:r>
                      <a:r>
                        <a:rPr lang="en-ZA" sz="1400" b="1" baseline="0" dirty="0">
                          <a:effectLst/>
                          <a:latin typeface="Arial" panose="020B0604020202020204" pitchFamily="34" charset="0"/>
                          <a:ea typeface="Calibri" panose="020F0502020204030204" pitchFamily="34" charset="0"/>
                        </a:rPr>
                        <a:t>not approved</a:t>
                      </a:r>
                      <a:r>
                        <a:rPr lang="en-ZA" sz="1400" baseline="0" dirty="0">
                          <a:effectLst/>
                          <a:latin typeface="Arial" panose="020B0604020202020204" pitchFamily="34" charset="0"/>
                          <a:ea typeface="Calibri" panose="020F0502020204030204" pitchFamily="34" charset="0"/>
                        </a:rPr>
                        <a:t> by Council during the </a:t>
                      </a:r>
                      <a:r>
                        <a:rPr lang="en-ZA" sz="1400" b="1" dirty="0">
                          <a:effectLst/>
                          <a:latin typeface="Arial" panose="020B0604020202020204" pitchFamily="34" charset="0"/>
                          <a:ea typeface="Calibri" panose="020F0502020204030204" pitchFamily="34" charset="0"/>
                        </a:rPr>
                        <a:t>2019/2020</a:t>
                      </a:r>
                      <a:endParaRPr lang="en-ZA" sz="1400" dirty="0"/>
                    </a:p>
                    <a:p>
                      <a:endParaRPr lang="en-ZA"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800" b="0" i="0" u="none" strike="noStrike" kern="1200" cap="none" spc="0" normalizeH="0" baseline="0" noProof="0" dirty="0">
                          <a:ln>
                            <a:noFill/>
                          </a:ln>
                          <a:solidFill>
                            <a:prstClr val="black"/>
                          </a:solidFill>
                          <a:effectLst/>
                          <a:uLnTx/>
                          <a:uFillTx/>
                          <a:latin typeface="Calibri"/>
                          <a:ea typeface="+mn-ea"/>
                          <a:cs typeface="+mn-cs"/>
                        </a:rPr>
                        <a:t>No Action. </a:t>
                      </a:r>
                      <a:r>
                        <a:rPr lang="en-ZA" sz="1800" dirty="0"/>
                        <a:t>Investigations still to be undertaken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Calibri"/>
                        <a:ea typeface="+mn-ea"/>
                        <a:cs typeface="+mn-cs"/>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88701721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3688" y="116632"/>
            <a:ext cx="6408712" cy="720080"/>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spcAft>
                <a:spcPts val="1200"/>
              </a:spcAft>
            </a:pPr>
            <a:r>
              <a:rPr lang="en-ZA" sz="2800" b="1" dirty="0">
                <a:solidFill>
                  <a:schemeClr val="tx1"/>
                </a:solidFill>
                <a:latin typeface="Arial" panose="020B0604020202020204" pitchFamily="34" charset="0"/>
                <a:ea typeface="Calibri" panose="020F0502020204030204" pitchFamily="34" charset="0"/>
              </a:rPr>
              <a:t>Fruitless and Wasteful expenditure</a:t>
            </a:r>
          </a:p>
        </p:txBody>
      </p:sp>
      <p:sp>
        <p:nvSpPr>
          <p:cNvPr id="4" name="Slide Number Placeholder 3"/>
          <p:cNvSpPr>
            <a:spLocks noGrp="1"/>
          </p:cNvSpPr>
          <p:nvPr>
            <p:ph type="sldNum" sz="quarter" idx="12"/>
          </p:nvPr>
        </p:nvSpPr>
        <p:spPr/>
        <p:txBody>
          <a:bodyPr/>
          <a:lstStyle/>
          <a:p>
            <a:fld id="{61D74632-5AF5-49E1-8345-0D25A626A076}" type="slidenum">
              <a:rPr lang="en-ZA" smtClean="0">
                <a:solidFill>
                  <a:prstClr val="black">
                    <a:tint val="75000"/>
                  </a:prstClr>
                </a:solidFill>
              </a:rPr>
              <a:pPr/>
              <a:t>58</a:t>
            </a:fld>
            <a:endParaRPr lang="en-ZA" dirty="0">
              <a:solidFill>
                <a:prstClr val="black">
                  <a:tint val="75000"/>
                </a:prstClr>
              </a:solidFill>
            </a:endParaRPr>
          </a:p>
        </p:txBody>
      </p:sp>
      <p:graphicFrame>
        <p:nvGraphicFramePr>
          <p:cNvPr id="6" name="Table 5"/>
          <p:cNvGraphicFramePr>
            <a:graphicFrameLocks noGrp="1"/>
          </p:cNvGraphicFramePr>
          <p:nvPr/>
        </p:nvGraphicFramePr>
        <p:xfrm>
          <a:off x="45840" y="929718"/>
          <a:ext cx="8918647" cy="5595626"/>
        </p:xfrm>
        <a:graphic>
          <a:graphicData uri="http://schemas.openxmlformats.org/drawingml/2006/table">
            <a:tbl>
              <a:tblPr firstRow="1" bandRow="1">
                <a:tableStyleId>{5C22544A-7EE6-4342-B048-85BDC9FD1C3A}</a:tableStyleId>
              </a:tblPr>
              <a:tblGrid>
                <a:gridCol w="3894707">
                  <a:extLst>
                    <a:ext uri="{9D8B030D-6E8A-4147-A177-3AD203B41FA5}">
                      <a16:colId xmlns:a16="http://schemas.microsoft.com/office/drawing/2014/main" val="20000"/>
                    </a:ext>
                  </a:extLst>
                </a:gridCol>
                <a:gridCol w="1674647">
                  <a:extLst>
                    <a:ext uri="{9D8B030D-6E8A-4147-A177-3AD203B41FA5}">
                      <a16:colId xmlns:a16="http://schemas.microsoft.com/office/drawing/2014/main" val="20001"/>
                    </a:ext>
                  </a:extLst>
                </a:gridCol>
                <a:gridCol w="1674646">
                  <a:extLst>
                    <a:ext uri="{9D8B030D-6E8A-4147-A177-3AD203B41FA5}">
                      <a16:colId xmlns:a16="http://schemas.microsoft.com/office/drawing/2014/main" val="20002"/>
                    </a:ext>
                  </a:extLst>
                </a:gridCol>
                <a:gridCol w="1674647">
                  <a:extLst>
                    <a:ext uri="{9D8B030D-6E8A-4147-A177-3AD203B41FA5}">
                      <a16:colId xmlns:a16="http://schemas.microsoft.com/office/drawing/2014/main" val="20003"/>
                    </a:ext>
                  </a:extLst>
                </a:gridCol>
              </a:tblGrid>
              <a:tr h="661078">
                <a:tc rowSpan="2">
                  <a:txBody>
                    <a:bodyPr/>
                    <a:lstStyle/>
                    <a:p>
                      <a:endParaRPr lang="en-ZA" dirty="0"/>
                    </a:p>
                  </a:txBody>
                  <a:tcPr/>
                </a:tc>
                <a:tc gridSpan="3">
                  <a:txBody>
                    <a:bodyPr/>
                    <a:lstStyle/>
                    <a:p>
                      <a:pPr algn="ctr"/>
                      <a:r>
                        <a:rPr lang="en-ZA" sz="1800" dirty="0">
                          <a:solidFill>
                            <a:schemeClr val="tx1"/>
                          </a:solidFill>
                          <a:effectLst/>
                          <a:latin typeface="Arial" panose="020B0604020202020204" pitchFamily="34" charset="0"/>
                          <a:ea typeface="Calibri" panose="020F0502020204030204" pitchFamily="34" charset="0"/>
                        </a:rPr>
                        <a:t>Amount</a:t>
                      </a:r>
                      <a:endParaRPr lang="en-ZA" dirty="0">
                        <a:solidFill>
                          <a:schemeClr val="tx1"/>
                        </a:solidFill>
                      </a:endParaRPr>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0"/>
                  </a:ext>
                </a:extLst>
              </a:tr>
              <a:tr h="393768">
                <a:tc vMerge="1">
                  <a:txBody>
                    <a:bodyPr/>
                    <a:lstStyle/>
                    <a:p>
                      <a:pPr algn="just">
                        <a:spcAft>
                          <a:spcPts val="1200"/>
                        </a:spcAft>
                        <a:buFont typeface="Wingdings" panose="05000000000000000000" pitchFamily="2" charset="2"/>
                        <a:buNone/>
                      </a:pPr>
                      <a:endParaRPr lang="en-ZA" sz="1400" dirty="0">
                        <a:effectLst/>
                        <a:latin typeface="Arial" panose="020B0604020202020204" pitchFamily="34" charset="0"/>
                        <a:ea typeface="Calibri" panose="020F0502020204030204" pitchFamily="34" charset="0"/>
                      </a:endParaRPr>
                    </a:p>
                  </a:txBody>
                  <a:tcPr/>
                </a:tc>
                <a:tc>
                  <a:txBody>
                    <a:bodyPr/>
                    <a:lstStyle/>
                    <a:p>
                      <a:pPr algn="ctr"/>
                      <a:r>
                        <a:rPr lang="en-ZA" dirty="0"/>
                        <a:t>2017/18</a:t>
                      </a:r>
                    </a:p>
                  </a:txBody>
                  <a:tcPr anchor="ctr"/>
                </a:tc>
                <a:tc>
                  <a:txBody>
                    <a:bodyPr/>
                    <a:lstStyle/>
                    <a:p>
                      <a:pPr algn="ctr"/>
                      <a:r>
                        <a:rPr lang="en-ZA" dirty="0"/>
                        <a:t>2018/19</a:t>
                      </a:r>
                    </a:p>
                  </a:txBody>
                  <a:tcPr anchor="ctr"/>
                </a:tc>
                <a:tc>
                  <a:txBody>
                    <a:bodyPr/>
                    <a:lstStyle/>
                    <a:p>
                      <a:pPr algn="ctr"/>
                      <a:r>
                        <a:rPr lang="en-ZA" dirty="0"/>
                        <a:t>2019/20</a:t>
                      </a:r>
                    </a:p>
                  </a:txBody>
                  <a:tcPr anchor="ctr"/>
                </a:tc>
                <a:extLst>
                  <a:ext uri="{0D108BD9-81ED-4DB2-BD59-A6C34878D82A}">
                    <a16:rowId xmlns:a16="http://schemas.microsoft.com/office/drawing/2014/main" val="10001"/>
                  </a:ext>
                </a:extLst>
              </a:tr>
              <a:tr h="809128">
                <a:tc>
                  <a:txBody>
                    <a:bodyPr/>
                    <a:lstStyle/>
                    <a:p>
                      <a:pPr algn="just">
                        <a:spcAft>
                          <a:spcPts val="1200"/>
                        </a:spcAft>
                        <a:buFont typeface="Wingdings" panose="05000000000000000000" pitchFamily="2" charset="2"/>
                        <a:buNone/>
                      </a:pPr>
                      <a:r>
                        <a:rPr lang="en-ZA" sz="1400" dirty="0">
                          <a:effectLst/>
                          <a:latin typeface="Arial" panose="020B0604020202020204" pitchFamily="34" charset="0"/>
                          <a:ea typeface="Calibri" panose="020F0502020204030204" pitchFamily="34" charset="0"/>
                        </a:rPr>
                        <a:t>Fruitless and Wasteful</a:t>
                      </a:r>
                      <a:r>
                        <a:rPr lang="en-ZA" sz="1400" baseline="0" dirty="0">
                          <a:effectLst/>
                          <a:latin typeface="Arial" panose="020B0604020202020204" pitchFamily="34" charset="0"/>
                          <a:ea typeface="Calibri" panose="020F0502020204030204" pitchFamily="34" charset="0"/>
                        </a:rPr>
                        <a:t> </a:t>
                      </a:r>
                      <a:r>
                        <a:rPr lang="en-ZA" sz="1400" dirty="0">
                          <a:effectLst/>
                          <a:latin typeface="Arial" panose="020B0604020202020204" pitchFamily="34" charset="0"/>
                          <a:ea typeface="Calibri" panose="020F0502020204030204" pitchFamily="34" charset="0"/>
                        </a:rPr>
                        <a:t>referred to the MPAC for investigation and recovery in terms of section 32(2)(a) of the MFMA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800" b="0" i="0" u="none" strike="noStrike" kern="1200" cap="none" spc="0" normalizeH="0" baseline="0" noProof="0" dirty="0">
                          <a:ln>
                            <a:noFill/>
                          </a:ln>
                          <a:solidFill>
                            <a:prstClr val="black"/>
                          </a:solidFill>
                          <a:effectLst/>
                          <a:uLnTx/>
                          <a:uFillTx/>
                          <a:latin typeface="Calibri"/>
                          <a:ea typeface="+mn-ea"/>
                          <a:cs typeface="+mn-cs"/>
                        </a:rPr>
                        <a:t>R 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800" b="0" i="0" u="none" strike="noStrike" kern="1200" cap="none" spc="0" normalizeH="0" baseline="0" noProof="0" dirty="0">
                          <a:ln>
                            <a:noFill/>
                          </a:ln>
                          <a:solidFill>
                            <a:prstClr val="black"/>
                          </a:solidFill>
                          <a:effectLst/>
                          <a:uLnTx/>
                          <a:uFillTx/>
                          <a:latin typeface="Calibri"/>
                          <a:ea typeface="+mn-ea"/>
                          <a:cs typeface="+mn-cs"/>
                        </a:rPr>
                        <a:t>R 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800" b="0" i="0" u="none" strike="noStrike" kern="1200" cap="none" spc="0" normalizeH="0" baseline="0" noProof="0" dirty="0">
                          <a:ln>
                            <a:noFill/>
                          </a:ln>
                          <a:solidFill>
                            <a:prstClr val="black"/>
                          </a:solidFill>
                          <a:effectLst/>
                          <a:uLnTx/>
                          <a:uFillTx/>
                          <a:latin typeface="Calibri"/>
                          <a:ea typeface="+mn-ea"/>
                          <a:cs typeface="+mn-cs"/>
                        </a:rPr>
                        <a:t>R 0</a:t>
                      </a:r>
                    </a:p>
                  </a:txBody>
                  <a:tcPr anchor="ctr"/>
                </a:tc>
                <a:extLst>
                  <a:ext uri="{0D108BD9-81ED-4DB2-BD59-A6C34878D82A}">
                    <a16:rowId xmlns:a16="http://schemas.microsoft.com/office/drawing/2014/main" val="10002"/>
                  </a:ext>
                </a:extLst>
              </a:tr>
              <a:tr h="13145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dirty="0">
                          <a:effectLst/>
                          <a:latin typeface="Arial" panose="020B0604020202020204" pitchFamily="34" charset="0"/>
                          <a:ea typeface="Calibri" panose="020F0502020204030204" pitchFamily="34" charset="0"/>
                        </a:rPr>
                        <a:t>Fruitless and Wasteful</a:t>
                      </a:r>
                      <a:r>
                        <a:rPr lang="en-ZA" sz="1400" baseline="0" dirty="0">
                          <a:effectLst/>
                          <a:latin typeface="Arial" panose="020B0604020202020204" pitchFamily="34" charset="0"/>
                          <a:ea typeface="Calibri" panose="020F0502020204030204" pitchFamily="34" charset="0"/>
                        </a:rPr>
                        <a:t> </a:t>
                      </a:r>
                      <a:r>
                        <a:rPr lang="en-ZA" sz="1400" dirty="0">
                          <a:effectLst/>
                          <a:latin typeface="Arial" panose="020B0604020202020204" pitchFamily="34" charset="0"/>
                          <a:ea typeface="Calibri" panose="020F0502020204030204" pitchFamily="34" charset="0"/>
                        </a:rPr>
                        <a:t> expenditure referred to the Disciplinary Board for investigation  in terms of the Municipal Regulations on Financial Misconduct Procedures and Criminal Proceedings</a:t>
                      </a:r>
                      <a:endParaRPr lang="en-ZA" sz="14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ZA"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800" b="0" i="0" u="none" strike="noStrike" kern="1200" cap="none" spc="0" normalizeH="0" baseline="0" noProof="0" dirty="0">
                          <a:ln>
                            <a:noFill/>
                          </a:ln>
                          <a:solidFill>
                            <a:prstClr val="black"/>
                          </a:solidFill>
                          <a:effectLst/>
                          <a:uLnTx/>
                          <a:uFillTx/>
                          <a:latin typeface="Calibri"/>
                          <a:ea typeface="+mn-ea"/>
                          <a:cs typeface="+mn-cs"/>
                        </a:rPr>
                        <a:t>R 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800" b="0" i="0" u="none" strike="noStrike" kern="1200" cap="none" spc="0" normalizeH="0" baseline="0" noProof="0" dirty="0">
                          <a:ln>
                            <a:noFill/>
                          </a:ln>
                          <a:solidFill>
                            <a:prstClr val="black"/>
                          </a:solidFill>
                          <a:effectLst/>
                          <a:uLnTx/>
                          <a:uFillTx/>
                          <a:latin typeface="Calibri"/>
                          <a:ea typeface="+mn-ea"/>
                          <a:cs typeface="+mn-cs"/>
                        </a:rPr>
                        <a:t>R 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800" b="0" i="0" u="none" strike="noStrike" kern="1200" cap="none" spc="0" normalizeH="0" baseline="0" noProof="0" dirty="0">
                          <a:ln>
                            <a:noFill/>
                          </a:ln>
                          <a:solidFill>
                            <a:prstClr val="black"/>
                          </a:solidFill>
                          <a:effectLst/>
                          <a:uLnTx/>
                          <a:uFillTx/>
                          <a:latin typeface="Calibri"/>
                          <a:ea typeface="+mn-ea"/>
                          <a:cs typeface="+mn-cs"/>
                        </a:rPr>
                        <a:t>R 0</a:t>
                      </a:r>
                    </a:p>
                  </a:txBody>
                  <a:tcPr anchor="ctr"/>
                </a:tc>
                <a:extLst>
                  <a:ext uri="{0D108BD9-81ED-4DB2-BD59-A6C34878D82A}">
                    <a16:rowId xmlns:a16="http://schemas.microsoft.com/office/drawing/2014/main" val="10003"/>
                  </a:ext>
                </a:extLst>
              </a:tr>
              <a:tr h="7750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dirty="0">
                          <a:effectLst/>
                          <a:latin typeface="Arial" panose="020B0604020202020204" pitchFamily="34" charset="0"/>
                          <a:ea typeface="Calibri" panose="020F0502020204030204" pitchFamily="34" charset="0"/>
                        </a:rPr>
                        <a:t>Fruitless and Wasteful</a:t>
                      </a:r>
                      <a:r>
                        <a:rPr lang="en-ZA" sz="1400" baseline="0" dirty="0">
                          <a:effectLst/>
                          <a:latin typeface="Arial" panose="020B0604020202020204" pitchFamily="34" charset="0"/>
                          <a:ea typeface="Calibri" panose="020F0502020204030204" pitchFamily="34" charset="0"/>
                        </a:rPr>
                        <a:t> </a:t>
                      </a:r>
                      <a:r>
                        <a:rPr lang="en-ZA" sz="1400" dirty="0">
                          <a:effectLst/>
                          <a:latin typeface="Arial" panose="020B0604020202020204" pitchFamily="34" charset="0"/>
                          <a:ea typeface="Calibri" panose="020F0502020204030204" pitchFamily="34" charset="0"/>
                        </a:rPr>
                        <a:t> expenditure referred to the Disciplinary Board for investigation and Resulted in financial misconduct</a:t>
                      </a:r>
                      <a:endParaRPr lang="en-ZA"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800" b="0" i="0" u="none" strike="noStrike" kern="1200" cap="none" spc="0" normalizeH="0" baseline="0" noProof="0" dirty="0">
                          <a:ln>
                            <a:noFill/>
                          </a:ln>
                          <a:solidFill>
                            <a:prstClr val="black"/>
                          </a:solidFill>
                          <a:effectLst/>
                          <a:uLnTx/>
                          <a:uFillTx/>
                          <a:latin typeface="Calibri"/>
                          <a:ea typeface="+mn-ea"/>
                          <a:cs typeface="+mn-cs"/>
                        </a:rPr>
                        <a:t>R 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800" b="0" i="0" u="none" strike="noStrike" kern="1200" cap="none" spc="0" normalizeH="0" baseline="0" noProof="0" dirty="0">
                          <a:ln>
                            <a:noFill/>
                          </a:ln>
                          <a:solidFill>
                            <a:prstClr val="black"/>
                          </a:solidFill>
                          <a:effectLst/>
                          <a:uLnTx/>
                          <a:uFillTx/>
                          <a:latin typeface="Calibri"/>
                          <a:ea typeface="+mn-ea"/>
                          <a:cs typeface="+mn-cs"/>
                        </a:rPr>
                        <a:t>R 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800" b="0" i="0" u="none" strike="noStrike" kern="1200" cap="none" spc="0" normalizeH="0" baseline="0" noProof="0" dirty="0">
                          <a:ln>
                            <a:noFill/>
                          </a:ln>
                          <a:solidFill>
                            <a:prstClr val="black"/>
                          </a:solidFill>
                          <a:effectLst/>
                          <a:uLnTx/>
                          <a:uFillTx/>
                          <a:latin typeface="Calibri"/>
                          <a:ea typeface="+mn-ea"/>
                          <a:cs typeface="+mn-cs"/>
                        </a:rPr>
                        <a:t>R 0</a:t>
                      </a:r>
                    </a:p>
                  </a:txBody>
                  <a:tcPr anchor="ctr"/>
                </a:tc>
                <a:extLst>
                  <a:ext uri="{0D108BD9-81ED-4DB2-BD59-A6C34878D82A}">
                    <a16:rowId xmlns:a16="http://schemas.microsoft.com/office/drawing/2014/main" val="10004"/>
                  </a:ext>
                </a:extLst>
              </a:tr>
              <a:tr h="15190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dirty="0">
                          <a:effectLst/>
                          <a:latin typeface="Arial" panose="020B0604020202020204" pitchFamily="34" charset="0"/>
                          <a:ea typeface="Calibri" panose="020F0502020204030204" pitchFamily="34" charset="0"/>
                        </a:rPr>
                        <a:t>Fruitless and Wasteful</a:t>
                      </a:r>
                      <a:r>
                        <a:rPr lang="en-ZA" sz="1400" baseline="0" dirty="0">
                          <a:effectLst/>
                          <a:latin typeface="Arial" panose="020B0604020202020204" pitchFamily="34" charset="0"/>
                          <a:ea typeface="Calibri" panose="020F0502020204030204" pitchFamily="34" charset="0"/>
                        </a:rPr>
                        <a:t> </a:t>
                      </a:r>
                      <a:r>
                        <a:rPr lang="en-ZA" sz="1400" dirty="0">
                          <a:effectLst/>
                          <a:latin typeface="Arial" panose="020B0604020202020204" pitchFamily="34" charset="0"/>
                          <a:ea typeface="Calibri" panose="020F0502020204030204" pitchFamily="34" charset="0"/>
                        </a:rPr>
                        <a:t> reported </a:t>
                      </a:r>
                      <a:r>
                        <a:rPr lang="en-ZA" sz="1400" dirty="0">
                          <a:latin typeface="Arial" panose="020B0604020202020204" pitchFamily="34" charset="0"/>
                          <a:ea typeface="Calibri" panose="020F0502020204030204" pitchFamily="34" charset="0"/>
                        </a:rPr>
                        <a:t>to the South African Police Service for criminal investigation</a:t>
                      </a:r>
                      <a:r>
                        <a:rPr lang="en-ZA" sz="1400" dirty="0">
                          <a:effectLst/>
                          <a:latin typeface="Arial" panose="020B0604020202020204" pitchFamily="34" charset="0"/>
                          <a:ea typeface="Calibri" panose="020F0502020204030204" pitchFamily="34" charset="0"/>
                        </a:rPr>
                        <a:t>  in terms of the Municipal Regulations on Financial Misconduct Procedures and Criminal Proceedings</a:t>
                      </a:r>
                      <a:endParaRPr lang="en-ZA" sz="14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ZA" sz="1400" dirty="0"/>
                    </a:p>
                    <a:p>
                      <a:endParaRPr lang="en-ZA"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800" b="0" i="0" u="none" strike="noStrike" kern="1200" cap="none" spc="0" normalizeH="0" baseline="0" noProof="0" dirty="0">
                          <a:ln>
                            <a:noFill/>
                          </a:ln>
                          <a:solidFill>
                            <a:prstClr val="black"/>
                          </a:solidFill>
                          <a:effectLst/>
                          <a:uLnTx/>
                          <a:uFillTx/>
                          <a:latin typeface="Calibri"/>
                          <a:ea typeface="+mn-ea"/>
                          <a:cs typeface="+mn-cs"/>
                        </a:rPr>
                        <a:t>R 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800" b="0" i="0" u="none" strike="noStrike" kern="1200" cap="none" spc="0" normalizeH="0" baseline="0" noProof="0" dirty="0">
                          <a:ln>
                            <a:noFill/>
                          </a:ln>
                          <a:solidFill>
                            <a:prstClr val="black"/>
                          </a:solidFill>
                          <a:effectLst/>
                          <a:uLnTx/>
                          <a:uFillTx/>
                          <a:latin typeface="Calibri"/>
                          <a:ea typeface="+mn-ea"/>
                          <a:cs typeface="+mn-cs"/>
                        </a:rPr>
                        <a:t>R 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800" b="0" i="0" u="none" strike="noStrike" kern="1200" cap="none" spc="0" normalizeH="0" baseline="0" noProof="0" dirty="0">
                          <a:ln>
                            <a:noFill/>
                          </a:ln>
                          <a:solidFill>
                            <a:prstClr val="black"/>
                          </a:solidFill>
                          <a:effectLst/>
                          <a:uLnTx/>
                          <a:uFillTx/>
                          <a:latin typeface="Calibri"/>
                          <a:ea typeface="+mn-ea"/>
                          <a:cs typeface="+mn-cs"/>
                        </a:rPr>
                        <a:t>R 0</a:t>
                      </a:r>
                    </a:p>
                  </a:txBody>
                  <a:tcPr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53895569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1288" y="269214"/>
            <a:ext cx="6408712" cy="533151"/>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spcAft>
                <a:spcPts val="1200"/>
              </a:spcAft>
            </a:pPr>
            <a:r>
              <a:rPr lang="en-ZA" sz="2800" b="1" dirty="0">
                <a:solidFill>
                  <a:schemeClr val="tx1"/>
                </a:solidFill>
                <a:latin typeface="Arial" panose="020B0604020202020204" pitchFamily="34" charset="0"/>
                <a:ea typeface="Calibri" panose="020F0502020204030204" pitchFamily="34" charset="0"/>
              </a:rPr>
              <a:t>Fruitless and Wasteful expenditure</a:t>
            </a:r>
          </a:p>
        </p:txBody>
      </p:sp>
      <p:sp>
        <p:nvSpPr>
          <p:cNvPr id="3" name="Content Placeholder 2"/>
          <p:cNvSpPr>
            <a:spLocks noGrp="1"/>
          </p:cNvSpPr>
          <p:nvPr>
            <p:ph idx="1"/>
          </p:nvPr>
        </p:nvSpPr>
        <p:spPr>
          <a:xfrm>
            <a:off x="355612" y="1219200"/>
            <a:ext cx="7950188" cy="4886672"/>
          </a:xfrm>
        </p:spPr>
        <p:txBody>
          <a:bodyPr>
            <a:noAutofit/>
          </a:bodyPr>
          <a:lstStyle/>
          <a:p>
            <a:pPr algn="just">
              <a:spcAft>
                <a:spcPts val="1200"/>
              </a:spcAft>
              <a:buFont typeface="+mj-lt"/>
              <a:buAutoNum type="arabicPeriod"/>
            </a:pPr>
            <a:r>
              <a:rPr lang="en-ZA" sz="1800" dirty="0">
                <a:latin typeface="Arial" panose="020B0604020202020204" pitchFamily="34" charset="0"/>
                <a:ea typeface="Calibri" panose="020F0502020204030204" pitchFamily="34" charset="0"/>
              </a:rPr>
              <a:t>No Fruitless and Wasteful expenditure was </a:t>
            </a:r>
            <a:r>
              <a:rPr lang="en-ZA" sz="1800" dirty="0">
                <a:effectLst/>
                <a:latin typeface="Arial" panose="020B0604020202020204" pitchFamily="34" charset="0"/>
                <a:ea typeface="Calibri" panose="020F0502020204030204" pitchFamily="34" charset="0"/>
              </a:rPr>
              <a:t>referred to SAPS</a:t>
            </a:r>
          </a:p>
          <a:p>
            <a:pPr algn="just">
              <a:spcAft>
                <a:spcPts val="1200"/>
              </a:spcAft>
              <a:buFont typeface="+mj-lt"/>
              <a:buAutoNum type="arabicPeriod"/>
            </a:pPr>
            <a:r>
              <a:rPr lang="en-ZA" sz="1800" dirty="0">
                <a:latin typeface="Arial" panose="020B0604020202020204" pitchFamily="34" charset="0"/>
                <a:ea typeface="Calibri" panose="020F0502020204030204" pitchFamily="34" charset="0"/>
              </a:rPr>
              <a:t>No cases concluded by SAPS on Fruitless and Wasteful expenditure </a:t>
            </a:r>
          </a:p>
          <a:p>
            <a:pPr algn="just">
              <a:spcAft>
                <a:spcPts val="1200"/>
              </a:spcAft>
              <a:buFont typeface="+mj-lt"/>
              <a:buAutoNum type="arabicPeriod"/>
            </a:pPr>
            <a:r>
              <a:rPr lang="en-ZA" sz="1800" dirty="0">
                <a:latin typeface="Arial" panose="020B0604020202020204" pitchFamily="34" charset="0"/>
                <a:ea typeface="Calibri" panose="020F0502020204030204" pitchFamily="34" charset="0"/>
              </a:rPr>
              <a:t>No investigations by management have been conducted and  concluded,</a:t>
            </a:r>
          </a:p>
          <a:p>
            <a:pPr algn="just">
              <a:spcAft>
                <a:spcPts val="1200"/>
              </a:spcAft>
              <a:buFont typeface="+mj-lt"/>
              <a:buAutoNum type="arabicPeriod"/>
            </a:pPr>
            <a:r>
              <a:rPr lang="en-ZA" sz="1800" dirty="0">
                <a:latin typeface="Arial" panose="020B0604020202020204" pitchFamily="34" charset="0"/>
                <a:ea typeface="Calibri" panose="020F0502020204030204" pitchFamily="34" charset="0"/>
              </a:rPr>
              <a:t>No investigations by MPAC not concluded</a:t>
            </a:r>
          </a:p>
          <a:p>
            <a:pPr algn="just">
              <a:spcAft>
                <a:spcPts val="1200"/>
              </a:spcAft>
              <a:buFont typeface="+mj-lt"/>
              <a:buAutoNum type="arabicPeriod"/>
            </a:pPr>
            <a:r>
              <a:rPr lang="en-ZA" sz="1800" dirty="0">
                <a:latin typeface="Arial" panose="020B0604020202020204" pitchFamily="34" charset="0"/>
                <a:ea typeface="Calibri" panose="020F0502020204030204" pitchFamily="34" charset="0"/>
              </a:rPr>
              <a:t>Disciplinary Board has never been appointed by the Municipality</a:t>
            </a:r>
          </a:p>
          <a:p>
            <a:pPr algn="just">
              <a:spcAft>
                <a:spcPts val="1200"/>
              </a:spcAft>
              <a:buFont typeface="+mj-lt"/>
              <a:buAutoNum type="arabicPeriod"/>
            </a:pPr>
            <a:r>
              <a:rPr lang="en-ZA" sz="1800" dirty="0">
                <a:effectLst/>
                <a:latin typeface="Arial" panose="020B0604020202020204" pitchFamily="34" charset="0"/>
                <a:ea typeface="Calibri" panose="020F0502020204030204" pitchFamily="34" charset="0"/>
              </a:rPr>
              <a:t>Provide root causes for fruitless and Wasteful expenditure </a:t>
            </a:r>
          </a:p>
          <a:p>
            <a:pPr marL="646113" indent="-285750" algn="just">
              <a:spcAft>
                <a:spcPts val="1200"/>
              </a:spcAft>
              <a:buFont typeface="Wingdings" panose="05000000000000000000" pitchFamily="2" charset="2"/>
              <a:buChar char="q"/>
            </a:pPr>
            <a:r>
              <a:rPr lang="en-ZA" sz="1800" b="1" dirty="0">
                <a:effectLst>
                  <a:outerShdw blurRad="38100" dist="38100" dir="2700000" algn="tl">
                    <a:srgbClr val="000000">
                      <a:alpha val="43137"/>
                    </a:srgbClr>
                  </a:outerShdw>
                </a:effectLst>
                <a:latin typeface="Arial" panose="020B0604020202020204" pitchFamily="34" charset="0"/>
                <a:ea typeface="Calibri" panose="020F0502020204030204" pitchFamily="34" charset="0"/>
              </a:rPr>
              <a:t>None payment to service providers within 30 days</a:t>
            </a:r>
          </a:p>
          <a:p>
            <a:pPr marL="646113" indent="-285750" algn="just">
              <a:spcAft>
                <a:spcPts val="1200"/>
              </a:spcAft>
              <a:buFont typeface="Wingdings" panose="05000000000000000000" pitchFamily="2" charset="2"/>
              <a:buChar char="q"/>
            </a:pPr>
            <a:r>
              <a:rPr lang="en-ZA" sz="1800" b="1" dirty="0">
                <a:effectLst>
                  <a:outerShdw blurRad="38100" dist="38100" dir="2700000" algn="tl">
                    <a:srgbClr val="000000">
                      <a:alpha val="43137"/>
                    </a:srgbClr>
                  </a:outerShdw>
                </a:effectLst>
                <a:latin typeface="Arial" panose="020B0604020202020204" pitchFamily="34" charset="0"/>
                <a:ea typeface="Calibri" panose="020F0502020204030204" pitchFamily="34" charset="0"/>
              </a:rPr>
              <a:t>Unfunded budget</a:t>
            </a:r>
          </a:p>
          <a:p>
            <a:pPr algn="just">
              <a:spcAft>
                <a:spcPts val="1200"/>
              </a:spcAft>
              <a:buFont typeface="Wingdings" panose="05000000000000000000" pitchFamily="2" charset="2"/>
              <a:buChar char="Ø"/>
            </a:pPr>
            <a:r>
              <a:rPr lang="en-ZA" sz="1800" dirty="0">
                <a:effectLst/>
                <a:latin typeface="Arial" panose="020B0604020202020204" pitchFamily="34" charset="0"/>
                <a:ea typeface="Calibri" panose="020F0502020204030204" pitchFamily="34" charset="0"/>
              </a:rPr>
              <a:t>Provide preventative measures/ actions, </a:t>
            </a:r>
          </a:p>
          <a:p>
            <a:pPr marL="646113" indent="-285750" algn="just">
              <a:spcAft>
                <a:spcPts val="1200"/>
              </a:spcAft>
              <a:buFont typeface="Wingdings" panose="05000000000000000000" pitchFamily="2" charset="2"/>
              <a:buChar char="q"/>
            </a:pPr>
            <a:r>
              <a:rPr lang="en-ZA" sz="1800" b="1" dirty="0">
                <a:effectLst>
                  <a:outerShdw blurRad="38100" dist="38100" dir="2700000" algn="tl">
                    <a:srgbClr val="000000">
                      <a:alpha val="43137"/>
                    </a:srgbClr>
                  </a:outerShdw>
                </a:effectLst>
                <a:latin typeface="Arial" panose="020B0604020202020204" pitchFamily="34" charset="0"/>
                <a:ea typeface="Calibri" panose="020F0502020204030204" pitchFamily="34" charset="0"/>
              </a:rPr>
              <a:t>No action nor preventative measures have been put in place</a:t>
            </a:r>
          </a:p>
          <a:p>
            <a:pPr algn="just">
              <a:spcAft>
                <a:spcPts val="1200"/>
              </a:spcAft>
              <a:buFont typeface="Wingdings" panose="05000000000000000000" pitchFamily="2" charset="2"/>
              <a:buChar char="Ø"/>
            </a:pPr>
            <a:endParaRPr lang="en-ZA" sz="1800" dirty="0">
              <a:latin typeface="Calibri" panose="020F0502020204030204" pitchFamily="34" charset="0"/>
              <a:ea typeface="Calibri" panose="020F0502020204030204" pitchFamily="34" charset="0"/>
            </a:endParaRPr>
          </a:p>
          <a:p>
            <a:pPr algn="just">
              <a:spcAft>
                <a:spcPts val="1200"/>
              </a:spcAft>
              <a:buFont typeface="Wingdings" panose="05000000000000000000" pitchFamily="2" charset="2"/>
              <a:buChar char="Ø"/>
            </a:pPr>
            <a:endParaRPr lang="en-ZA" sz="1800" dirty="0">
              <a:latin typeface="Calibri" panose="020F0502020204030204" pitchFamily="34" charset="0"/>
              <a:ea typeface="Calibri" panose="020F0502020204030204" pitchFamily="34" charset="0"/>
            </a:endParaRPr>
          </a:p>
          <a:p>
            <a:pPr algn="just">
              <a:spcAft>
                <a:spcPts val="1200"/>
              </a:spcAft>
              <a:buFont typeface="Wingdings" panose="05000000000000000000" pitchFamily="2" charset="2"/>
              <a:buChar char="Ø"/>
            </a:pPr>
            <a:endParaRPr lang="en-ZA" sz="1800" dirty="0">
              <a:latin typeface="Arial" panose="020B0604020202020204" pitchFamily="34" charset="0"/>
              <a:ea typeface="Calibri" panose="020F0502020204030204" pitchFamily="34" charset="0"/>
            </a:endParaRPr>
          </a:p>
          <a:p>
            <a:pPr algn="just">
              <a:spcAft>
                <a:spcPts val="1200"/>
              </a:spcAft>
              <a:buFont typeface="Wingdings" panose="05000000000000000000" pitchFamily="2" charset="2"/>
              <a:buChar char="Ø"/>
            </a:pPr>
            <a:endParaRPr lang="en-ZA" sz="1800" dirty="0">
              <a:effectLst/>
              <a:latin typeface="Arial" panose="020B0604020202020204" pitchFamily="34" charset="0"/>
              <a:ea typeface="Calibri" panose="020F0502020204030204" pitchFamily="34" charset="0"/>
            </a:endParaRPr>
          </a:p>
          <a:p>
            <a:pPr marL="0" indent="0" algn="just">
              <a:spcAft>
                <a:spcPts val="1200"/>
              </a:spcAft>
              <a:buNone/>
            </a:pPr>
            <a:endParaRPr lang="en-US" sz="2050" dirty="0">
              <a:latin typeface="Arial" panose="020B0604020202020204" pitchFamily="34" charset="0"/>
              <a:cs typeface="Arial" panose="020B0604020202020204" pitchFamily="34" charset="0"/>
            </a:endParaRPr>
          </a:p>
          <a:p>
            <a:pPr marL="0" indent="0" algn="just">
              <a:buNone/>
            </a:pPr>
            <a:endParaRPr lang="en-US" sz="205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1D74632-5AF5-49E1-8345-0D25A626A076}" type="slidenum">
              <a:rPr lang="en-ZA" smtClean="0">
                <a:solidFill>
                  <a:prstClr val="black">
                    <a:tint val="75000"/>
                  </a:prstClr>
                </a:solidFill>
              </a:rPr>
              <a:pPr/>
              <a:t>59</a:t>
            </a:fld>
            <a:endParaRPr lang="en-ZA" dirty="0">
              <a:solidFill>
                <a:prstClr val="black">
                  <a:tint val="75000"/>
                </a:prstClr>
              </a:solidFill>
            </a:endParaRPr>
          </a:p>
        </p:txBody>
      </p:sp>
    </p:spTree>
    <p:extLst>
      <p:ext uri="{BB962C8B-B14F-4D97-AF65-F5344CB8AC3E}">
        <p14:creationId xmlns:p14="http://schemas.microsoft.com/office/powerpoint/2010/main" val="6112378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914400"/>
            <a:ext cx="8229600" cy="5257800"/>
          </a:xfrm>
        </p:spPr>
        <p:txBody>
          <a:bodyPr>
            <a:noAutofit/>
          </a:bodyPr>
          <a:lstStyle/>
          <a:p>
            <a:pPr marL="0" indent="0">
              <a:buNone/>
            </a:pPr>
            <a:r>
              <a:rPr lang="en-US" sz="1400" dirty="0">
                <a:effectLst/>
                <a:latin typeface="Arial" panose="020B0604020202020204" pitchFamily="34" charset="0"/>
                <a:ea typeface="Calibri" panose="020F0502020204030204" pitchFamily="34" charset="0"/>
              </a:rPr>
              <a:t>Total Audit Findings</a:t>
            </a:r>
          </a:p>
          <a:p>
            <a:pPr marL="0" indent="0">
              <a:buNone/>
            </a:pPr>
            <a:endParaRPr lang="en-US" sz="1800" dirty="0">
              <a:latin typeface="Arial" panose="020B0604020202020204" pitchFamily="34" charset="0"/>
              <a:cs typeface="Arial" panose="020B0604020202020204" pitchFamily="34" charset="0"/>
            </a:endParaRPr>
          </a:p>
          <a:p>
            <a:pPr marL="0" indent="0">
              <a:buNone/>
            </a:pPr>
            <a:endParaRPr lang="en-US" sz="1800" dirty="0">
              <a:latin typeface="Arial" panose="020B0604020202020204" pitchFamily="34" charset="0"/>
              <a:cs typeface="Arial" panose="020B0604020202020204" pitchFamily="34" charset="0"/>
            </a:endParaRPr>
          </a:p>
          <a:p>
            <a:pPr marL="0" indent="0">
              <a:buNone/>
            </a:pPr>
            <a:endParaRPr lang="en-ZA" sz="1800" dirty="0">
              <a:latin typeface="Arial" panose="020B0604020202020204" pitchFamily="34" charset="0"/>
              <a:cs typeface="Arial" panose="020B0604020202020204" pitchFamily="34" charset="0"/>
            </a:endParaRPr>
          </a:p>
          <a:p>
            <a:pPr marL="285750" lvl="0" indent="-285750" algn="just" eaLnBrk="0" fontAlgn="base" hangingPunct="0">
              <a:spcBef>
                <a:spcPts val="600"/>
              </a:spcBef>
              <a:spcAft>
                <a:spcPts val="600"/>
              </a:spcAft>
              <a:buSzPct val="100000"/>
              <a:buFont typeface="Courier New" panose="02070309020205020404" pitchFamily="49" charset="0"/>
              <a:buChar char="o"/>
            </a:pPr>
            <a:endParaRPr lang="en-ZA" sz="1800" dirty="0">
              <a:solidFill>
                <a:srgbClr val="000000"/>
              </a:solidFill>
              <a:latin typeface="Arial" panose="020B060402020202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1D74632-5AF5-49E1-8345-0D25A626A076}" type="slidenum">
              <a:rPr lang="en-ZA">
                <a:solidFill>
                  <a:prstClr val="black">
                    <a:tint val="75000"/>
                  </a:prstClr>
                </a:solidFill>
                <a:latin typeface="Arial" panose="020B0604020202020204" pitchFamily="34" charset="0"/>
                <a:cs typeface="Arial" panose="020B0604020202020204" pitchFamily="34" charset="0"/>
              </a:rPr>
              <a:pPr/>
              <a:t>6</a:t>
            </a:fld>
            <a:endParaRPr lang="en-ZA" dirty="0">
              <a:solidFill>
                <a:prstClr val="black">
                  <a:tint val="75000"/>
                </a:prstClr>
              </a:solidFill>
              <a:latin typeface="Arial" panose="020B0604020202020204" pitchFamily="34" charset="0"/>
              <a:cs typeface="Arial" panose="020B0604020202020204" pitchFamily="34" charset="0"/>
            </a:endParaRPr>
          </a:p>
        </p:txBody>
      </p:sp>
      <p:sp>
        <p:nvSpPr>
          <p:cNvPr id="5" name="Rectangle 4"/>
          <p:cNvSpPr/>
          <p:nvPr/>
        </p:nvSpPr>
        <p:spPr>
          <a:xfrm>
            <a:off x="457200" y="122875"/>
            <a:ext cx="7571184" cy="523220"/>
          </a:xfrm>
          <a:prstGeom prst="rect">
            <a:avLst/>
          </a:prstGeom>
        </p:spPr>
        <p:txBody>
          <a:bodyPr wrap="square">
            <a:spAutoFit/>
          </a:bodyPr>
          <a:lstStyle/>
          <a:p>
            <a:pPr marL="514350" lvl="0" indent="-514350" eaLnBrk="0" fontAlgn="base" hangingPunct="0">
              <a:spcBef>
                <a:spcPct val="0"/>
              </a:spcBef>
              <a:spcAft>
                <a:spcPct val="0"/>
              </a:spcAft>
              <a:buFont typeface="+mj-lt"/>
              <a:buAutoNum type="arabicPeriod"/>
            </a:pPr>
            <a:r>
              <a:rPr lang="en-ZA" sz="2800" b="1" dirty="0">
                <a:solidFill>
                  <a:srgbClr val="000000"/>
                </a:solidFill>
                <a:latin typeface="Arial" panose="020B0604020202020204" pitchFamily="34" charset="0"/>
                <a:ea typeface="ＭＳ Ｐゴシック" pitchFamily="1" charset="-128"/>
                <a:cs typeface="Arial" panose="020B0604020202020204" pitchFamily="34" charset="0"/>
              </a:rPr>
              <a:t>2018/19 POST AUDIT ACTION PLAN </a:t>
            </a:r>
            <a:endParaRPr lang="en-US" sz="2000" b="1" dirty="0">
              <a:solidFill>
                <a:srgbClr val="000000"/>
              </a:solidFill>
              <a:latin typeface="Arial" panose="020B0604020202020204" pitchFamily="34" charset="0"/>
              <a:ea typeface="ＭＳ Ｐゴシック" pitchFamily="1" charset="-128"/>
              <a:cs typeface="Arial" panose="020B0604020202020204" pitchFamily="34" charset="0"/>
            </a:endParaRPr>
          </a:p>
        </p:txBody>
      </p:sp>
      <p:graphicFrame>
        <p:nvGraphicFramePr>
          <p:cNvPr id="6" name="Chart 5">
            <a:extLst>
              <a:ext uri="{FF2B5EF4-FFF2-40B4-BE49-F238E27FC236}">
                <a16:creationId xmlns:a16="http://schemas.microsoft.com/office/drawing/2014/main" id="{00000000-0008-0000-0100-000005000000}"/>
              </a:ext>
            </a:extLst>
          </p:cNvPr>
          <p:cNvGraphicFramePr/>
          <p:nvPr>
            <p:extLst>
              <p:ext uri="{D42A27DB-BD31-4B8C-83A1-F6EECF244321}">
                <p14:modId xmlns:p14="http://schemas.microsoft.com/office/powerpoint/2010/main" val="4044821599"/>
              </p:ext>
            </p:extLst>
          </p:nvPr>
        </p:nvGraphicFramePr>
        <p:xfrm>
          <a:off x="609600" y="1371600"/>
          <a:ext cx="5638800" cy="25908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Table 6">
            <a:extLst>
              <a:ext uri="{FF2B5EF4-FFF2-40B4-BE49-F238E27FC236}">
                <a16:creationId xmlns:a16="http://schemas.microsoft.com/office/drawing/2014/main" id="{E70AE293-4361-4B51-9494-5D431C24D982}"/>
              </a:ext>
            </a:extLst>
          </p:cNvPr>
          <p:cNvGraphicFramePr>
            <a:graphicFrameLocks noGrp="1"/>
          </p:cNvGraphicFramePr>
          <p:nvPr>
            <p:extLst>
              <p:ext uri="{D42A27DB-BD31-4B8C-83A1-F6EECF244321}">
                <p14:modId xmlns:p14="http://schemas.microsoft.com/office/powerpoint/2010/main" val="476559994"/>
              </p:ext>
            </p:extLst>
          </p:nvPr>
        </p:nvGraphicFramePr>
        <p:xfrm>
          <a:off x="762000" y="4549855"/>
          <a:ext cx="5943600" cy="1135049"/>
        </p:xfrm>
        <a:graphic>
          <a:graphicData uri="http://schemas.openxmlformats.org/drawingml/2006/table">
            <a:tbl>
              <a:tblPr firstRow="1" firstCol="1" bandRow="1">
                <a:tableStyleId>{8A107856-5554-42FB-B03E-39F5DBC370BA}</a:tableStyleId>
              </a:tblPr>
              <a:tblGrid>
                <a:gridCol w="1035488">
                  <a:extLst>
                    <a:ext uri="{9D8B030D-6E8A-4147-A177-3AD203B41FA5}">
                      <a16:colId xmlns:a16="http://schemas.microsoft.com/office/drawing/2014/main" val="1445457133"/>
                    </a:ext>
                  </a:extLst>
                </a:gridCol>
                <a:gridCol w="2774512">
                  <a:extLst>
                    <a:ext uri="{9D8B030D-6E8A-4147-A177-3AD203B41FA5}">
                      <a16:colId xmlns:a16="http://schemas.microsoft.com/office/drawing/2014/main" val="3334515532"/>
                    </a:ext>
                  </a:extLst>
                </a:gridCol>
                <a:gridCol w="1298177">
                  <a:extLst>
                    <a:ext uri="{9D8B030D-6E8A-4147-A177-3AD203B41FA5}">
                      <a16:colId xmlns:a16="http://schemas.microsoft.com/office/drawing/2014/main" val="1722606275"/>
                    </a:ext>
                  </a:extLst>
                </a:gridCol>
                <a:gridCol w="835423">
                  <a:extLst>
                    <a:ext uri="{9D8B030D-6E8A-4147-A177-3AD203B41FA5}">
                      <a16:colId xmlns:a16="http://schemas.microsoft.com/office/drawing/2014/main" val="3677029319"/>
                    </a:ext>
                  </a:extLst>
                </a:gridCol>
              </a:tblGrid>
              <a:tr h="262305">
                <a:tc>
                  <a:txBody>
                    <a:bodyPr/>
                    <a:lstStyle/>
                    <a:p>
                      <a:pPr algn="ctr">
                        <a:lnSpc>
                          <a:spcPct val="107000"/>
                        </a:lnSpc>
                        <a:spcAft>
                          <a:spcPts val="800"/>
                        </a:spcAft>
                      </a:pPr>
                      <a:r>
                        <a:rPr lang="en-ZA" sz="1400" dirty="0">
                          <a:effectLst/>
                        </a:rPr>
                        <a:t>ITEM</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spcAft>
                          <a:spcPts val="800"/>
                        </a:spcAft>
                      </a:pPr>
                      <a:r>
                        <a:rPr lang="en-ZA" sz="1400" dirty="0">
                          <a:effectLst/>
                        </a:rPr>
                        <a:t>STATUS: ACTION PLANS</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ZA" sz="1400" dirty="0">
                          <a:effectLst/>
                        </a:rPr>
                        <a:t>PROGRESS</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ZA" sz="1400" dirty="0">
                          <a:effectLst/>
                        </a:rPr>
                        <a:t>%</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8224499"/>
                  </a:ext>
                </a:extLst>
              </a:tr>
              <a:tr h="174096">
                <a:tc>
                  <a:txBody>
                    <a:bodyPr/>
                    <a:lstStyle/>
                    <a:p>
                      <a:pPr algn="ctr">
                        <a:lnSpc>
                          <a:spcPct val="107000"/>
                        </a:lnSpc>
                        <a:spcAft>
                          <a:spcPts val="800"/>
                        </a:spcAft>
                      </a:pPr>
                      <a:r>
                        <a:rPr lang="en-ZA" sz="1400">
                          <a:effectLst/>
                        </a:rPr>
                        <a:t>1</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n-ZA" sz="1400">
                          <a:effectLst/>
                        </a:rPr>
                        <a:t>Action Plans Not Started</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ZA" sz="1400">
                          <a:effectLst/>
                        </a:rPr>
                        <a:t>45</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ZA" sz="1400" dirty="0">
                          <a:effectLst/>
                        </a:rPr>
                        <a:t>27%</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4399417"/>
                  </a:ext>
                </a:extLst>
              </a:tr>
              <a:tr h="174096">
                <a:tc>
                  <a:txBody>
                    <a:bodyPr/>
                    <a:lstStyle/>
                    <a:p>
                      <a:pPr algn="ctr">
                        <a:lnSpc>
                          <a:spcPct val="107000"/>
                        </a:lnSpc>
                        <a:spcAft>
                          <a:spcPts val="800"/>
                        </a:spcAft>
                      </a:pPr>
                      <a:r>
                        <a:rPr lang="en-ZA" sz="1400">
                          <a:effectLst/>
                        </a:rPr>
                        <a:t>2</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n-ZA" sz="1400">
                          <a:effectLst/>
                        </a:rPr>
                        <a:t>Action Plans In Progress</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ZA" sz="1400">
                          <a:effectLst/>
                        </a:rPr>
                        <a:t>40</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ZA" sz="1400" dirty="0">
                          <a:effectLst/>
                        </a:rPr>
                        <a:t>24%</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901932744"/>
                  </a:ext>
                </a:extLst>
              </a:tr>
              <a:tr h="174096">
                <a:tc>
                  <a:txBody>
                    <a:bodyPr/>
                    <a:lstStyle/>
                    <a:p>
                      <a:pPr algn="ctr">
                        <a:lnSpc>
                          <a:spcPct val="107000"/>
                        </a:lnSpc>
                        <a:spcAft>
                          <a:spcPts val="800"/>
                        </a:spcAft>
                      </a:pPr>
                      <a:r>
                        <a:rPr lang="en-ZA" sz="1400">
                          <a:effectLst/>
                        </a:rPr>
                        <a:t>3</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n-ZA" sz="1400">
                          <a:effectLst/>
                        </a:rPr>
                        <a:t>Action Plans Completed</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ZA" sz="1400">
                          <a:effectLst/>
                        </a:rPr>
                        <a:t>83</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ZA" sz="1400" dirty="0">
                          <a:effectLst/>
                        </a:rPr>
                        <a:t>49%</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4277797874"/>
                  </a:ext>
                </a:extLst>
              </a:tr>
              <a:tr h="174096">
                <a:tc>
                  <a:txBody>
                    <a:bodyPr/>
                    <a:lstStyle/>
                    <a:p>
                      <a:pPr algn="ctr">
                        <a:lnSpc>
                          <a:spcPct val="107000"/>
                        </a:lnSpc>
                        <a:spcAft>
                          <a:spcPts val="800"/>
                        </a:spcAft>
                      </a:pPr>
                      <a:r>
                        <a:rPr lang="en-ZA" sz="1400">
                          <a:effectLst/>
                        </a:rPr>
                        <a:t>4</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n-ZA" sz="1400">
                          <a:effectLst/>
                        </a:rPr>
                        <a:t>Total Audit Findings (Exceptions)</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ZA" sz="1400">
                          <a:effectLst/>
                        </a:rPr>
                        <a:t>168</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ZA" sz="1400" dirty="0">
                          <a:effectLst/>
                        </a:rPr>
                        <a:t>100%</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951373588"/>
                  </a:ext>
                </a:extLst>
              </a:tr>
            </a:tbl>
          </a:graphicData>
        </a:graphic>
      </p:graphicFrame>
    </p:spTree>
    <p:extLst>
      <p:ext uri="{BB962C8B-B14F-4D97-AF65-F5344CB8AC3E}">
        <p14:creationId xmlns:p14="http://schemas.microsoft.com/office/powerpoint/2010/main" val="63504605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3200400"/>
            <a:ext cx="8496944" cy="1779240"/>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marL="0" indent="0"/>
            <a:r>
              <a:rPr lang="en-GB" sz="2800" b="1" dirty="0">
                <a:solidFill>
                  <a:schemeClr val="tx1"/>
                </a:solidFill>
              </a:rPr>
              <a:t> </a:t>
            </a:r>
            <a:br>
              <a:rPr lang="en-GB" sz="2800" b="1" dirty="0">
                <a:solidFill>
                  <a:schemeClr val="tx1"/>
                </a:solidFill>
              </a:rPr>
            </a:br>
            <a:r>
              <a:rPr lang="en-GB" sz="2800" b="1" dirty="0">
                <a:solidFill>
                  <a:schemeClr val="tx1"/>
                </a:solidFill>
              </a:rPr>
              <a:t>7. INSTITUTIONAL CAPACITY</a:t>
            </a:r>
            <a:endParaRPr lang="en-ZA" sz="2800" b="1"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7A020174-8E20-48A5-8C62-7A10150EE990}" type="slidenum">
              <a:rPr lang="en-ZA" smtClean="0">
                <a:solidFill>
                  <a:prstClr val="black">
                    <a:tint val="75000"/>
                  </a:prstClr>
                </a:solidFill>
              </a:rPr>
              <a:pPr/>
              <a:t>60</a:t>
            </a:fld>
            <a:endParaRPr lang="en-ZA" dirty="0">
              <a:solidFill>
                <a:prstClr val="black">
                  <a:tint val="75000"/>
                </a:prstClr>
              </a:solidFill>
            </a:endParaRPr>
          </a:p>
        </p:txBody>
      </p:sp>
      <p:pic>
        <p:nvPicPr>
          <p:cNvPr id="5" name="Picture 4">
            <a:extLst>
              <a:ext uri="{FF2B5EF4-FFF2-40B4-BE49-F238E27FC236}">
                <a16:creationId xmlns:a16="http://schemas.microsoft.com/office/drawing/2014/main" id="{2425D9CD-F5AC-45F1-B9B2-FA0451BF723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9000" y="381000"/>
            <a:ext cx="2514600" cy="2667000"/>
          </a:xfrm>
          <a:prstGeom prst="rect">
            <a:avLst/>
          </a:prstGeom>
        </p:spPr>
      </p:pic>
    </p:spTree>
    <p:extLst>
      <p:ext uri="{BB962C8B-B14F-4D97-AF65-F5344CB8AC3E}">
        <p14:creationId xmlns:p14="http://schemas.microsoft.com/office/powerpoint/2010/main" val="394099672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246912" cy="457200"/>
          </a:xfrm>
          <a:solidFill>
            <a:schemeClr val="accent3">
              <a:lumMod val="40000"/>
              <a:lumOff val="60000"/>
            </a:schemeClr>
          </a:solidFill>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l">
              <a:spcAft>
                <a:spcPts val="1200"/>
              </a:spcAft>
            </a:pPr>
            <a:r>
              <a:rPr lang="en-ZA" sz="2400" b="1" dirty="0">
                <a:solidFill>
                  <a:schemeClr val="tx1"/>
                </a:solidFill>
                <a:latin typeface="Arial" panose="020B0604020202020204" pitchFamily="34" charset="0"/>
                <a:ea typeface="Calibri" panose="020F0502020204030204" pitchFamily="34" charset="0"/>
              </a:rPr>
              <a:t>7. INSTITUTIONAL CAPACITY</a:t>
            </a:r>
          </a:p>
        </p:txBody>
      </p:sp>
      <p:sp>
        <p:nvSpPr>
          <p:cNvPr id="3" name="Content Placeholder 2"/>
          <p:cNvSpPr>
            <a:spLocks noGrp="1"/>
          </p:cNvSpPr>
          <p:nvPr>
            <p:ph idx="1"/>
          </p:nvPr>
        </p:nvSpPr>
        <p:spPr>
          <a:xfrm>
            <a:off x="270656" y="828703"/>
            <a:ext cx="8534400" cy="5300521"/>
          </a:xfrm>
        </p:spPr>
        <p:txBody>
          <a:bodyPr>
            <a:noAutofit/>
          </a:bodyPr>
          <a:lstStyle/>
          <a:p>
            <a:pPr marL="0" indent="0">
              <a:spcBef>
                <a:spcPts val="0"/>
              </a:spcBef>
              <a:buNone/>
            </a:pPr>
            <a:endParaRPr lang="en-ZA" sz="1600" dirty="0">
              <a:latin typeface="Calibri" panose="020F0502020204030204" pitchFamily="34" charset="0"/>
              <a:ea typeface="Calibri" panose="020F0502020204030204" pitchFamily="34" charset="0"/>
            </a:endParaRPr>
          </a:p>
          <a:p>
            <a:pPr marL="0" indent="0">
              <a:spcBef>
                <a:spcPts val="0"/>
              </a:spcBef>
              <a:buNone/>
            </a:pPr>
            <a:r>
              <a:rPr lang="en-ZA" sz="1600" dirty="0">
                <a:latin typeface="Calibri" panose="020F0502020204030204" pitchFamily="34" charset="0"/>
                <a:ea typeface="Calibri" panose="020F0502020204030204" pitchFamily="34" charset="0"/>
              </a:rPr>
              <a:t>The municipality still has to deal with its institutional capacity issues, which is being hampered by the vacancy rate in the senior management echelon, with the following posts being vacant:</a:t>
            </a:r>
            <a:br>
              <a:rPr lang="en-ZA" sz="1600" dirty="0">
                <a:latin typeface="Calibri" panose="020F0502020204030204" pitchFamily="34" charset="0"/>
                <a:ea typeface="Calibri" panose="020F0502020204030204" pitchFamily="34" charset="0"/>
              </a:rPr>
            </a:br>
            <a:endParaRPr lang="en-ZA" sz="1600" dirty="0">
              <a:latin typeface="Calibri" panose="020F0502020204030204" pitchFamily="34" charset="0"/>
              <a:ea typeface="Calibri" panose="020F0502020204030204" pitchFamily="34" charset="0"/>
            </a:endParaRPr>
          </a:p>
          <a:p>
            <a:pPr lvl="1" algn="just">
              <a:spcBef>
                <a:spcPts val="0"/>
              </a:spcBef>
              <a:buFont typeface="Wingdings" panose="05000000000000000000" pitchFamily="2" charset="2"/>
              <a:buChar char="q"/>
            </a:pPr>
            <a:r>
              <a:rPr lang="en-ZA" sz="1600" b="1" dirty="0">
                <a:latin typeface="Calibri" panose="020F0502020204030204" pitchFamily="34" charset="0"/>
                <a:ea typeface="Calibri" panose="020F0502020204030204" pitchFamily="34" charset="0"/>
              </a:rPr>
              <a:t>Municipal Manager – </a:t>
            </a:r>
            <a:r>
              <a:rPr lang="en-ZA" sz="1600" dirty="0">
                <a:latin typeface="Calibri" panose="020F0502020204030204" pitchFamily="34" charset="0"/>
                <a:ea typeface="Calibri" panose="020F0502020204030204" pitchFamily="34" charset="0"/>
              </a:rPr>
              <a:t>Appointed in November 2020.</a:t>
            </a:r>
            <a:endParaRPr lang="en-ZA" sz="1600" b="1" dirty="0">
              <a:latin typeface="Calibri" panose="020F0502020204030204" pitchFamily="34" charset="0"/>
              <a:ea typeface="Calibri" panose="020F0502020204030204" pitchFamily="34" charset="0"/>
            </a:endParaRPr>
          </a:p>
          <a:p>
            <a:pPr lvl="1" algn="just">
              <a:spcBef>
                <a:spcPts val="0"/>
              </a:spcBef>
              <a:buFont typeface="Wingdings" panose="05000000000000000000" pitchFamily="2" charset="2"/>
              <a:buChar char="q"/>
            </a:pPr>
            <a:r>
              <a:rPr lang="en-ZA" sz="1600" b="1" dirty="0">
                <a:latin typeface="Calibri" panose="020F0502020204030204" pitchFamily="34" charset="0"/>
                <a:ea typeface="Calibri" panose="020F0502020204030204" pitchFamily="34" charset="0"/>
              </a:rPr>
              <a:t>Chief Financial Officer –  </a:t>
            </a:r>
            <a:r>
              <a:rPr lang="en-ZA" sz="1600" dirty="0">
                <a:latin typeface="Calibri" panose="020F0502020204030204" pitchFamily="34" charset="0"/>
                <a:ea typeface="Calibri" panose="020F0502020204030204" pitchFamily="34" charset="0"/>
              </a:rPr>
              <a:t>Interviews held in February 2021, and other processes are underway with regards to Competency Assessment for those candidates that were found to be suitable for the post..</a:t>
            </a:r>
          </a:p>
          <a:p>
            <a:pPr lvl="1" algn="just">
              <a:spcBef>
                <a:spcPts val="0"/>
              </a:spcBef>
              <a:buFont typeface="Wingdings" panose="05000000000000000000" pitchFamily="2" charset="2"/>
              <a:buChar char="q"/>
            </a:pPr>
            <a:r>
              <a:rPr lang="en-ZA" sz="1600" b="1" dirty="0">
                <a:latin typeface="Calibri" panose="020F0502020204030204" pitchFamily="34" charset="0"/>
                <a:ea typeface="Calibri" panose="020F0502020204030204" pitchFamily="34" charset="0"/>
              </a:rPr>
              <a:t>Director: Corporate Services – </a:t>
            </a:r>
            <a:r>
              <a:rPr lang="en-ZA" sz="1600" dirty="0">
                <a:latin typeface="Calibri" panose="020F0502020204030204" pitchFamily="34" charset="0"/>
                <a:ea typeface="Calibri" panose="020F0502020204030204" pitchFamily="34" charset="0"/>
              </a:rPr>
              <a:t>Interviews held in February 2021, and other processes are underway with regards to Competency Assessment for those candidates that were found to be suitable for the post.</a:t>
            </a:r>
            <a:endParaRPr lang="en-ZA" sz="1600" b="1" dirty="0">
              <a:latin typeface="Calibri" panose="020F0502020204030204" pitchFamily="34" charset="0"/>
              <a:ea typeface="Calibri" panose="020F0502020204030204" pitchFamily="34" charset="0"/>
            </a:endParaRPr>
          </a:p>
          <a:p>
            <a:pPr lvl="1" algn="just">
              <a:spcBef>
                <a:spcPts val="0"/>
              </a:spcBef>
              <a:buFont typeface="Wingdings" panose="05000000000000000000" pitchFamily="2" charset="2"/>
              <a:buChar char="q"/>
            </a:pPr>
            <a:r>
              <a:rPr lang="en-ZA" sz="1600" b="1" dirty="0">
                <a:latin typeface="Calibri" panose="020F0502020204030204" pitchFamily="34" charset="0"/>
                <a:ea typeface="Calibri" panose="020F0502020204030204" pitchFamily="34" charset="0"/>
              </a:rPr>
              <a:t>Director: Community services – </a:t>
            </a:r>
            <a:r>
              <a:rPr lang="en-ZA" sz="1600" dirty="0">
                <a:latin typeface="Calibri" panose="020F0502020204030204" pitchFamily="34" charset="0"/>
                <a:ea typeface="Calibri" panose="020F0502020204030204" pitchFamily="34" charset="0"/>
              </a:rPr>
              <a:t>Interviews held in February 2021, and other processes are underway with regards to Competency Assessment for those candidates that were found to be suitable for the post.</a:t>
            </a:r>
            <a:endParaRPr lang="en-ZA" sz="1600" b="1" dirty="0">
              <a:latin typeface="Calibri" panose="020F0502020204030204" pitchFamily="34" charset="0"/>
              <a:ea typeface="Calibri" panose="020F0502020204030204" pitchFamily="34" charset="0"/>
            </a:endParaRPr>
          </a:p>
          <a:p>
            <a:pPr lvl="1" algn="just">
              <a:spcBef>
                <a:spcPts val="0"/>
              </a:spcBef>
              <a:buFont typeface="Wingdings" panose="05000000000000000000" pitchFamily="2" charset="2"/>
              <a:buChar char="q"/>
            </a:pPr>
            <a:r>
              <a:rPr lang="en-ZA" sz="1600" b="1" dirty="0">
                <a:latin typeface="Calibri" panose="020F0502020204030204" pitchFamily="34" charset="0"/>
                <a:ea typeface="Calibri" panose="020F0502020204030204" pitchFamily="34" charset="0"/>
              </a:rPr>
              <a:t>Director: Technical services -  </a:t>
            </a:r>
            <a:r>
              <a:rPr lang="en-ZA" sz="1600" dirty="0">
                <a:latin typeface="Calibri" panose="020F0502020204030204" pitchFamily="34" charset="0"/>
                <a:ea typeface="Calibri" panose="020F0502020204030204" pitchFamily="34" charset="0"/>
              </a:rPr>
              <a:t>Filled</a:t>
            </a:r>
          </a:p>
          <a:p>
            <a:pPr marL="457200" lvl="1" indent="0" algn="just">
              <a:spcBef>
                <a:spcPts val="0"/>
              </a:spcBef>
              <a:buNone/>
            </a:pPr>
            <a:endParaRPr lang="en-ZA" sz="1800" b="1" dirty="0">
              <a:latin typeface="Calibri" panose="020F0502020204030204" pitchFamily="34" charset="0"/>
              <a:ea typeface="Calibri" panose="020F0502020204030204" pitchFamily="34" charset="0"/>
            </a:endParaRPr>
          </a:p>
          <a:p>
            <a:pPr marL="457200" lvl="1" indent="0" algn="just">
              <a:spcAft>
                <a:spcPts val="1200"/>
              </a:spcAft>
              <a:buNone/>
            </a:pPr>
            <a:endParaRPr lang="en-ZA" sz="1400" dirty="0">
              <a:latin typeface="Calibri" panose="020F0502020204030204" pitchFamily="34" charset="0"/>
              <a:ea typeface="Calibri" panose="020F0502020204030204" pitchFamily="34" charset="0"/>
            </a:endParaRPr>
          </a:p>
          <a:p>
            <a:pPr marL="0" indent="0" algn="just">
              <a:spcAft>
                <a:spcPts val="1200"/>
              </a:spcAft>
              <a:buNone/>
            </a:pPr>
            <a:endParaRPr lang="en-ZA" sz="1800" dirty="0">
              <a:latin typeface="Calibri" panose="020F0502020204030204" pitchFamily="34" charset="0"/>
              <a:ea typeface="Calibri" panose="020F0502020204030204" pitchFamily="34" charset="0"/>
            </a:endParaRPr>
          </a:p>
          <a:p>
            <a:pPr algn="just">
              <a:spcAft>
                <a:spcPts val="1200"/>
              </a:spcAft>
              <a:buFont typeface="Wingdings" panose="05000000000000000000" pitchFamily="2" charset="2"/>
              <a:buChar char="Ø"/>
            </a:pPr>
            <a:endParaRPr lang="en-ZA" sz="1800" dirty="0">
              <a:latin typeface="Calibri" panose="020F0502020204030204" pitchFamily="34" charset="0"/>
              <a:ea typeface="Calibri" panose="020F0502020204030204" pitchFamily="34" charset="0"/>
            </a:endParaRPr>
          </a:p>
          <a:p>
            <a:pPr algn="just">
              <a:spcAft>
                <a:spcPts val="1200"/>
              </a:spcAft>
              <a:buFont typeface="Wingdings" panose="05000000000000000000" pitchFamily="2" charset="2"/>
              <a:buChar char="Ø"/>
            </a:pPr>
            <a:endParaRPr lang="en-ZA" sz="1800" dirty="0">
              <a:latin typeface="Arial" panose="020B0604020202020204" pitchFamily="34" charset="0"/>
              <a:ea typeface="Calibri" panose="020F0502020204030204" pitchFamily="34" charset="0"/>
            </a:endParaRPr>
          </a:p>
          <a:p>
            <a:pPr algn="just">
              <a:spcAft>
                <a:spcPts val="1200"/>
              </a:spcAft>
              <a:buFont typeface="Wingdings" panose="05000000000000000000" pitchFamily="2" charset="2"/>
              <a:buChar char="Ø"/>
            </a:pPr>
            <a:endParaRPr lang="en-ZA" sz="1800" dirty="0">
              <a:effectLst/>
              <a:latin typeface="Arial" panose="020B0604020202020204" pitchFamily="34" charset="0"/>
              <a:ea typeface="Calibri" panose="020F0502020204030204" pitchFamily="34" charset="0"/>
            </a:endParaRPr>
          </a:p>
          <a:p>
            <a:pPr marL="0" indent="0" algn="just">
              <a:spcAft>
                <a:spcPts val="1200"/>
              </a:spcAft>
              <a:buNone/>
            </a:pPr>
            <a:endParaRPr lang="en-US" sz="2050" dirty="0">
              <a:latin typeface="Arial" panose="020B0604020202020204" pitchFamily="34" charset="0"/>
              <a:cs typeface="Arial" panose="020B0604020202020204" pitchFamily="34" charset="0"/>
            </a:endParaRPr>
          </a:p>
          <a:p>
            <a:pPr marL="0" indent="0" algn="just">
              <a:buNone/>
            </a:pPr>
            <a:endParaRPr lang="en-US" sz="205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1D74632-5AF5-49E1-8345-0D25A626A076}" type="slidenum">
              <a:rPr lang="en-ZA" smtClean="0">
                <a:solidFill>
                  <a:prstClr val="black">
                    <a:tint val="75000"/>
                  </a:prstClr>
                </a:solidFill>
              </a:rPr>
              <a:pPr/>
              <a:t>61</a:t>
            </a:fld>
            <a:endParaRPr lang="en-ZA" dirty="0">
              <a:solidFill>
                <a:prstClr val="black">
                  <a:tint val="75000"/>
                </a:prstClr>
              </a:solidFill>
            </a:endParaRPr>
          </a:p>
        </p:txBody>
      </p:sp>
    </p:spTree>
    <p:extLst>
      <p:ext uri="{BB962C8B-B14F-4D97-AF65-F5344CB8AC3E}">
        <p14:creationId xmlns:p14="http://schemas.microsoft.com/office/powerpoint/2010/main" val="121266382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3200400"/>
            <a:ext cx="8496944" cy="1779240"/>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marL="0" indent="0"/>
            <a:r>
              <a:rPr lang="en-GB" sz="2800" b="1" dirty="0">
                <a:solidFill>
                  <a:schemeClr val="tx1"/>
                </a:solidFill>
              </a:rPr>
              <a:t> </a:t>
            </a:r>
            <a:br>
              <a:rPr lang="en-GB" sz="2800" b="1" dirty="0">
                <a:solidFill>
                  <a:schemeClr val="tx1"/>
                </a:solidFill>
              </a:rPr>
            </a:br>
            <a:r>
              <a:rPr lang="en-GB" sz="2800" b="1" dirty="0">
                <a:solidFill>
                  <a:schemeClr val="tx1"/>
                </a:solidFill>
              </a:rPr>
              <a:t>8. INTERNAL AUDIT AND AUDIT COMMITTEE</a:t>
            </a:r>
            <a:endParaRPr lang="en-ZA" sz="2800" b="1"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7A020174-8E20-48A5-8C62-7A10150EE990}" type="slidenum">
              <a:rPr lang="en-ZA" smtClean="0">
                <a:solidFill>
                  <a:prstClr val="black">
                    <a:tint val="75000"/>
                  </a:prstClr>
                </a:solidFill>
              </a:rPr>
              <a:pPr/>
              <a:t>62</a:t>
            </a:fld>
            <a:endParaRPr lang="en-ZA" dirty="0">
              <a:solidFill>
                <a:prstClr val="black">
                  <a:tint val="75000"/>
                </a:prstClr>
              </a:solidFill>
            </a:endParaRPr>
          </a:p>
        </p:txBody>
      </p:sp>
      <p:pic>
        <p:nvPicPr>
          <p:cNvPr id="5" name="Picture 4">
            <a:extLst>
              <a:ext uri="{FF2B5EF4-FFF2-40B4-BE49-F238E27FC236}">
                <a16:creationId xmlns:a16="http://schemas.microsoft.com/office/drawing/2014/main" id="{2425D9CD-F5AC-45F1-B9B2-FA0451BF723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9000" y="381000"/>
            <a:ext cx="2514600" cy="2667000"/>
          </a:xfrm>
          <a:prstGeom prst="rect">
            <a:avLst/>
          </a:prstGeom>
        </p:spPr>
      </p:pic>
    </p:spTree>
    <p:extLst>
      <p:ext uri="{BB962C8B-B14F-4D97-AF65-F5344CB8AC3E}">
        <p14:creationId xmlns:p14="http://schemas.microsoft.com/office/powerpoint/2010/main" val="323259102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3688" y="116632"/>
            <a:ext cx="6408712" cy="533151"/>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spcAft>
                <a:spcPts val="1200"/>
              </a:spcAft>
            </a:pPr>
            <a:r>
              <a:rPr lang="en-ZA" sz="2800" b="1" dirty="0">
                <a:solidFill>
                  <a:schemeClr val="tx1"/>
                </a:solidFill>
                <a:latin typeface="Arial" panose="020B0604020202020204" pitchFamily="34" charset="0"/>
                <a:ea typeface="Calibri" panose="020F0502020204030204" pitchFamily="34" charset="0"/>
              </a:rPr>
              <a:t>Internal Audit and Audit Committee</a:t>
            </a:r>
          </a:p>
        </p:txBody>
      </p:sp>
      <p:sp>
        <p:nvSpPr>
          <p:cNvPr id="3" name="Content Placeholder 2"/>
          <p:cNvSpPr>
            <a:spLocks noGrp="1"/>
          </p:cNvSpPr>
          <p:nvPr>
            <p:ph idx="1"/>
          </p:nvPr>
        </p:nvSpPr>
        <p:spPr>
          <a:xfrm>
            <a:off x="179512" y="980728"/>
            <a:ext cx="8784976" cy="5544616"/>
          </a:xfrm>
        </p:spPr>
        <p:txBody>
          <a:bodyPr>
            <a:noAutofit/>
          </a:bodyPr>
          <a:lstStyle/>
          <a:p>
            <a:pPr algn="just">
              <a:spcAft>
                <a:spcPts val="1200"/>
              </a:spcAft>
              <a:buFont typeface="Wingdings" panose="05000000000000000000" pitchFamily="2" charset="2"/>
              <a:buChar char="Ø"/>
            </a:pPr>
            <a:r>
              <a:rPr lang="en-ZA" sz="1800" b="1" dirty="0">
                <a:effectLst>
                  <a:outerShdw blurRad="38100" dist="38100" dir="2700000" algn="tl">
                    <a:srgbClr val="000000">
                      <a:alpha val="43137"/>
                    </a:srgbClr>
                  </a:outerShdw>
                </a:effectLst>
                <a:latin typeface="Arial" panose="020B0604020202020204" pitchFamily="34" charset="0"/>
                <a:ea typeface="Calibri" panose="020F0502020204030204" pitchFamily="34" charset="0"/>
              </a:rPr>
              <a:t>Roles and activities undertaken by internal Audit </a:t>
            </a:r>
          </a:p>
          <a:p>
            <a:pPr lvl="1" algn="just">
              <a:spcAft>
                <a:spcPts val="1200"/>
              </a:spcAft>
              <a:buFont typeface="Wingdings" panose="05000000000000000000" pitchFamily="2" charset="2"/>
              <a:buChar char="Ø"/>
            </a:pPr>
            <a:r>
              <a:rPr lang="en-ZA" sz="1400" b="1" dirty="0">
                <a:solidFill>
                  <a:srgbClr val="0070C0"/>
                </a:solidFill>
                <a:latin typeface="Arial" panose="020B0604020202020204" pitchFamily="34" charset="0"/>
                <a:ea typeface="Calibri" panose="020F0502020204030204" pitchFamily="34" charset="0"/>
              </a:rPr>
              <a:t>The municipality utilises the </a:t>
            </a:r>
            <a:r>
              <a:rPr lang="en-ZA" sz="1400" b="1" dirty="0" err="1">
                <a:solidFill>
                  <a:srgbClr val="0070C0"/>
                </a:solidFill>
                <a:latin typeface="Arial" panose="020B0604020202020204" pitchFamily="34" charset="0"/>
                <a:ea typeface="Calibri" panose="020F0502020204030204" pitchFamily="34" charset="0"/>
              </a:rPr>
              <a:t>Dr.</a:t>
            </a:r>
            <a:r>
              <a:rPr lang="en-ZA" sz="1400" b="1" dirty="0">
                <a:solidFill>
                  <a:srgbClr val="0070C0"/>
                </a:solidFill>
                <a:latin typeface="Arial" panose="020B0604020202020204" pitchFamily="34" charset="0"/>
                <a:ea typeface="Calibri" panose="020F0502020204030204" pitchFamily="34" charset="0"/>
              </a:rPr>
              <a:t> RSM District Municipality’s Internal Audit Shared Services</a:t>
            </a:r>
          </a:p>
          <a:p>
            <a:pPr lvl="1" algn="just">
              <a:spcAft>
                <a:spcPts val="1200"/>
              </a:spcAft>
              <a:buFont typeface="Wingdings" panose="05000000000000000000" pitchFamily="2" charset="2"/>
              <a:buChar char="Ø"/>
            </a:pPr>
            <a:r>
              <a:rPr lang="en-ZA" sz="1400" b="1" dirty="0">
                <a:solidFill>
                  <a:srgbClr val="0070C0"/>
                </a:solidFill>
                <a:latin typeface="Arial" panose="020B0604020202020204" pitchFamily="34" charset="0"/>
                <a:ea typeface="Calibri" panose="020F0502020204030204" pitchFamily="34" charset="0"/>
              </a:rPr>
              <a:t>The 2018/2019 Audit Action Plan was initially submitted to the District Shared Services’ Internal Audit unit during the year (2020) for review, and the municipality received inputs and recommendations for consideration.</a:t>
            </a:r>
          </a:p>
          <a:p>
            <a:pPr lvl="1" algn="just">
              <a:spcAft>
                <a:spcPts val="1200"/>
              </a:spcAft>
              <a:buFont typeface="Wingdings" panose="05000000000000000000" pitchFamily="2" charset="2"/>
              <a:buChar char="Ø"/>
            </a:pPr>
            <a:r>
              <a:rPr lang="en-ZA" sz="1400" b="1" dirty="0">
                <a:solidFill>
                  <a:srgbClr val="0070C0"/>
                </a:solidFill>
                <a:latin typeface="Arial" panose="020B0604020202020204" pitchFamily="34" charset="0"/>
                <a:ea typeface="Calibri" panose="020F0502020204030204" pitchFamily="34" charset="0"/>
              </a:rPr>
              <a:t>The District Shared Services’ Internal Audit unit and Audit Committee, also assisted the municipality with the review of the 2019/20 AFS, before submission to the Auditor General in January 2021.</a:t>
            </a:r>
            <a:endParaRPr lang="en-ZA" sz="1400" b="1" dirty="0">
              <a:solidFill>
                <a:srgbClr val="0070C0"/>
              </a:solidFill>
              <a:effectLst/>
              <a:latin typeface="Arial" panose="020B0604020202020204" pitchFamily="34" charset="0"/>
              <a:ea typeface="Calibri" panose="020F0502020204030204" pitchFamily="34" charset="0"/>
            </a:endParaRPr>
          </a:p>
          <a:p>
            <a:pPr algn="just">
              <a:spcAft>
                <a:spcPts val="1200"/>
              </a:spcAft>
              <a:buFont typeface="Wingdings" panose="05000000000000000000" pitchFamily="2" charset="2"/>
              <a:buChar char="Ø"/>
            </a:pPr>
            <a:r>
              <a:rPr lang="en-ZA" sz="1800" b="1" dirty="0">
                <a:effectLst>
                  <a:outerShdw blurRad="38100" dist="38100" dir="2700000" algn="tl">
                    <a:srgbClr val="000000">
                      <a:alpha val="43137"/>
                    </a:srgbClr>
                  </a:outerShdw>
                </a:effectLst>
                <a:latin typeface="Arial" panose="020B0604020202020204" pitchFamily="34" charset="0"/>
                <a:ea typeface="Calibri" panose="020F0502020204030204" pitchFamily="34" charset="0"/>
              </a:rPr>
              <a:t>Other activities undertaken by Audit Committee include the following:</a:t>
            </a:r>
          </a:p>
          <a:p>
            <a:pPr lvl="1" algn="just">
              <a:spcAft>
                <a:spcPts val="1200"/>
              </a:spcAft>
              <a:buFont typeface="Wingdings" panose="05000000000000000000" pitchFamily="2" charset="2"/>
              <a:buChar char="Ø"/>
            </a:pPr>
            <a:r>
              <a:rPr lang="en-ZA" sz="1400" b="1" dirty="0">
                <a:solidFill>
                  <a:srgbClr val="0070C0"/>
                </a:solidFill>
                <a:latin typeface="Arial" panose="020B0604020202020204" pitchFamily="34" charset="0"/>
                <a:ea typeface="Calibri" panose="020F0502020204030204" pitchFamily="34" charset="0"/>
              </a:rPr>
              <a:t>Risk Management – Development of the Municipality’s Risk register and monitoring the implementation thereof.</a:t>
            </a:r>
          </a:p>
          <a:p>
            <a:pPr lvl="1" algn="just">
              <a:spcAft>
                <a:spcPts val="1200"/>
              </a:spcAft>
              <a:buFont typeface="Wingdings" panose="05000000000000000000" pitchFamily="2" charset="2"/>
              <a:buChar char="Ø"/>
            </a:pPr>
            <a:r>
              <a:rPr lang="en-ZA" sz="1400" b="1" dirty="0">
                <a:solidFill>
                  <a:srgbClr val="0070C0"/>
                </a:solidFill>
                <a:latin typeface="Arial" panose="020B0604020202020204" pitchFamily="34" charset="0"/>
                <a:ea typeface="Calibri" panose="020F0502020204030204" pitchFamily="34" charset="0"/>
              </a:rPr>
              <a:t>Review of the Quarterly Performance Reports.</a:t>
            </a:r>
          </a:p>
          <a:p>
            <a:pPr lvl="1" algn="just">
              <a:spcAft>
                <a:spcPts val="1200"/>
              </a:spcAft>
              <a:buFont typeface="Wingdings" panose="05000000000000000000" pitchFamily="2" charset="2"/>
              <a:buChar char="Ø"/>
            </a:pPr>
            <a:endParaRPr lang="en-ZA" sz="1400" dirty="0">
              <a:latin typeface="Arial" panose="020B0604020202020204" pitchFamily="34" charset="0"/>
              <a:ea typeface="Calibri" panose="020F0502020204030204" pitchFamily="34" charset="0"/>
            </a:endParaRPr>
          </a:p>
          <a:p>
            <a:pPr marL="0" indent="0" algn="just">
              <a:spcAft>
                <a:spcPts val="1200"/>
              </a:spcAft>
              <a:buNone/>
            </a:pPr>
            <a:r>
              <a:rPr lang="en-ZA" sz="1800" dirty="0">
                <a:latin typeface="Arial" panose="020B0604020202020204" pitchFamily="34" charset="0"/>
              </a:rPr>
              <a:t>	</a:t>
            </a:r>
            <a:endParaRPr lang="en-US" sz="2050" dirty="0">
              <a:latin typeface="Arial" panose="020B0604020202020204" pitchFamily="34" charset="0"/>
              <a:cs typeface="Arial" panose="020B0604020202020204" pitchFamily="34" charset="0"/>
            </a:endParaRPr>
          </a:p>
          <a:p>
            <a:pPr marL="0" indent="0" algn="just">
              <a:buNone/>
            </a:pPr>
            <a:endParaRPr lang="en-US" sz="205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1D74632-5AF5-49E1-8345-0D25A626A076}" type="slidenum">
              <a:rPr lang="en-ZA" smtClean="0">
                <a:solidFill>
                  <a:prstClr val="black">
                    <a:tint val="75000"/>
                  </a:prstClr>
                </a:solidFill>
              </a:rPr>
              <a:pPr/>
              <a:t>63</a:t>
            </a:fld>
            <a:endParaRPr lang="en-ZA" dirty="0">
              <a:solidFill>
                <a:prstClr val="black">
                  <a:tint val="75000"/>
                </a:prstClr>
              </a:solidFill>
            </a:endParaRPr>
          </a:p>
        </p:txBody>
      </p:sp>
    </p:spTree>
    <p:extLst>
      <p:ext uri="{BB962C8B-B14F-4D97-AF65-F5344CB8AC3E}">
        <p14:creationId xmlns:p14="http://schemas.microsoft.com/office/powerpoint/2010/main" val="133039639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3688" y="116632"/>
            <a:ext cx="6408712" cy="533151"/>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spcAft>
                <a:spcPts val="1200"/>
              </a:spcAft>
            </a:pPr>
            <a:r>
              <a:rPr lang="en-ZA" sz="2800" b="1" dirty="0">
                <a:solidFill>
                  <a:schemeClr val="tx1"/>
                </a:solidFill>
                <a:latin typeface="Arial" panose="020B0604020202020204" pitchFamily="34" charset="0"/>
                <a:ea typeface="Calibri" panose="020F0502020204030204" pitchFamily="34" charset="0"/>
              </a:rPr>
              <a:t>Internal Audit and Audit Committee</a:t>
            </a:r>
          </a:p>
        </p:txBody>
      </p:sp>
      <p:sp>
        <p:nvSpPr>
          <p:cNvPr id="3" name="Content Placeholder 2"/>
          <p:cNvSpPr>
            <a:spLocks noGrp="1"/>
          </p:cNvSpPr>
          <p:nvPr>
            <p:ph idx="1"/>
          </p:nvPr>
        </p:nvSpPr>
        <p:spPr>
          <a:xfrm>
            <a:off x="179512" y="980728"/>
            <a:ext cx="8784976" cy="5544616"/>
          </a:xfrm>
        </p:spPr>
        <p:txBody>
          <a:bodyPr>
            <a:noAutofit/>
          </a:bodyPr>
          <a:lstStyle/>
          <a:p>
            <a:pPr algn="just">
              <a:spcAft>
                <a:spcPts val="1200"/>
              </a:spcAft>
              <a:buFont typeface="Wingdings" panose="05000000000000000000" pitchFamily="2" charset="2"/>
              <a:buChar char="Ø"/>
            </a:pPr>
            <a:r>
              <a:rPr lang="en-ZA" sz="1800" b="1" dirty="0">
                <a:effectLst>
                  <a:outerShdw blurRad="38100" dist="38100" dir="2700000" algn="tl">
                    <a:srgbClr val="000000">
                      <a:alpha val="43137"/>
                    </a:srgbClr>
                  </a:outerShdw>
                </a:effectLst>
                <a:latin typeface="Arial" panose="020B0604020202020204" pitchFamily="34" charset="0"/>
                <a:ea typeface="Calibri" panose="020F0502020204030204" pitchFamily="34" charset="0"/>
              </a:rPr>
              <a:t>Outline the role and activities undertaken by internal Audit during the AFS preparation process</a:t>
            </a:r>
          </a:p>
          <a:p>
            <a:pPr lvl="1" algn="just">
              <a:spcAft>
                <a:spcPts val="1200"/>
              </a:spcAft>
              <a:buFont typeface="Wingdings" panose="05000000000000000000" pitchFamily="2" charset="2"/>
              <a:buChar char="Ø"/>
            </a:pPr>
            <a:r>
              <a:rPr lang="en-ZA" sz="1400" b="1" dirty="0">
                <a:solidFill>
                  <a:srgbClr val="0070C0"/>
                </a:solidFill>
                <a:latin typeface="Arial" panose="020B0604020202020204" pitchFamily="34" charset="0"/>
                <a:ea typeface="Calibri" panose="020F0502020204030204" pitchFamily="34" charset="0"/>
              </a:rPr>
              <a:t>The 2018/2019 Audit Action Plan has been submitted to the District Shared Services’ Internal Audit unit for review, and the municipality is awaiting the response thereof.</a:t>
            </a:r>
          </a:p>
          <a:p>
            <a:pPr lvl="1" algn="just">
              <a:spcAft>
                <a:spcPts val="1200"/>
              </a:spcAft>
              <a:buFont typeface="Wingdings" panose="05000000000000000000" pitchFamily="2" charset="2"/>
              <a:buChar char="Ø"/>
            </a:pPr>
            <a:r>
              <a:rPr lang="en-ZA" sz="1400" b="1" dirty="0">
                <a:solidFill>
                  <a:srgbClr val="0070C0"/>
                </a:solidFill>
                <a:latin typeface="Arial" panose="020B0604020202020204" pitchFamily="34" charset="0"/>
                <a:ea typeface="Calibri" panose="020F0502020204030204" pitchFamily="34" charset="0"/>
              </a:rPr>
              <a:t>The District Shared Services’ Internal Audit unit will assist the municipality with the review of AFS against the Audit file, and the municipality is anticipating to complete the AFS and Audit File by end of September 2020, and submit them to Internal Audit in the first week of October 2020. </a:t>
            </a:r>
            <a:endParaRPr lang="en-ZA" sz="1400" b="1" dirty="0">
              <a:solidFill>
                <a:srgbClr val="0070C0"/>
              </a:solidFill>
              <a:effectLst/>
              <a:latin typeface="Arial" panose="020B0604020202020204" pitchFamily="34" charset="0"/>
              <a:ea typeface="Calibri" panose="020F0502020204030204" pitchFamily="34" charset="0"/>
            </a:endParaRPr>
          </a:p>
          <a:p>
            <a:pPr algn="just">
              <a:spcAft>
                <a:spcPts val="1200"/>
              </a:spcAft>
              <a:buFont typeface="Wingdings" panose="05000000000000000000" pitchFamily="2" charset="2"/>
              <a:buChar char="Ø"/>
            </a:pPr>
            <a:r>
              <a:rPr lang="en-ZA" sz="1800" b="1" dirty="0">
                <a:effectLst>
                  <a:outerShdw blurRad="38100" dist="38100" dir="2700000" algn="tl">
                    <a:srgbClr val="000000">
                      <a:alpha val="43137"/>
                    </a:srgbClr>
                  </a:outerShdw>
                </a:effectLst>
                <a:latin typeface="Arial" panose="020B0604020202020204" pitchFamily="34" charset="0"/>
                <a:ea typeface="Calibri" panose="020F0502020204030204" pitchFamily="34" charset="0"/>
              </a:rPr>
              <a:t>Outline the role and activities undertaken by Audit Committee during the AFS preparation process</a:t>
            </a:r>
          </a:p>
          <a:p>
            <a:pPr lvl="1" algn="just">
              <a:spcAft>
                <a:spcPts val="1200"/>
              </a:spcAft>
              <a:buFont typeface="Wingdings" panose="05000000000000000000" pitchFamily="2" charset="2"/>
              <a:buChar char="Ø"/>
            </a:pPr>
            <a:r>
              <a:rPr lang="en-ZA" sz="1400" b="1" dirty="0">
                <a:solidFill>
                  <a:srgbClr val="0070C0"/>
                </a:solidFill>
                <a:latin typeface="Arial" panose="020B0604020202020204" pitchFamily="34" charset="0"/>
                <a:ea typeface="Calibri" panose="020F0502020204030204" pitchFamily="34" charset="0"/>
              </a:rPr>
              <a:t>The District Shared Services’ Audit Committee will assist the municipality with the review of AFS against the Audit file, and the municipality is anticipating to complete the AFS and Audit File by the end of September 2020, and submit them to Internal Audit by 15</a:t>
            </a:r>
            <a:r>
              <a:rPr lang="en-ZA" sz="1400" b="1" baseline="30000" dirty="0">
                <a:solidFill>
                  <a:srgbClr val="0070C0"/>
                </a:solidFill>
                <a:latin typeface="Arial" panose="020B0604020202020204" pitchFamily="34" charset="0"/>
                <a:ea typeface="Calibri" panose="020F0502020204030204" pitchFamily="34" charset="0"/>
              </a:rPr>
              <a:t>th</a:t>
            </a:r>
            <a:r>
              <a:rPr lang="en-ZA" sz="1400" b="1" dirty="0">
                <a:solidFill>
                  <a:srgbClr val="0070C0"/>
                </a:solidFill>
                <a:latin typeface="Arial" panose="020B0604020202020204" pitchFamily="34" charset="0"/>
                <a:ea typeface="Calibri" panose="020F0502020204030204" pitchFamily="34" charset="0"/>
              </a:rPr>
              <a:t> of October 2020.</a:t>
            </a:r>
          </a:p>
          <a:p>
            <a:pPr lvl="1" algn="just">
              <a:spcAft>
                <a:spcPts val="1200"/>
              </a:spcAft>
              <a:buFont typeface="Wingdings" panose="05000000000000000000" pitchFamily="2" charset="2"/>
              <a:buChar char="Ø"/>
            </a:pPr>
            <a:endParaRPr lang="en-ZA" sz="1400" dirty="0">
              <a:latin typeface="Arial" panose="020B0604020202020204" pitchFamily="34" charset="0"/>
              <a:ea typeface="Calibri" panose="020F0502020204030204" pitchFamily="34" charset="0"/>
            </a:endParaRPr>
          </a:p>
          <a:p>
            <a:pPr marL="0" indent="0" algn="just">
              <a:spcAft>
                <a:spcPts val="1200"/>
              </a:spcAft>
              <a:buNone/>
            </a:pPr>
            <a:r>
              <a:rPr lang="en-ZA" sz="1800" dirty="0">
                <a:latin typeface="Arial" panose="020B0604020202020204" pitchFamily="34" charset="0"/>
              </a:rPr>
              <a:t>	</a:t>
            </a:r>
            <a:endParaRPr lang="en-US" sz="2050" dirty="0">
              <a:latin typeface="Arial" panose="020B0604020202020204" pitchFamily="34" charset="0"/>
              <a:cs typeface="Arial" panose="020B0604020202020204" pitchFamily="34" charset="0"/>
            </a:endParaRPr>
          </a:p>
          <a:p>
            <a:pPr marL="0" indent="0" algn="just">
              <a:buNone/>
            </a:pPr>
            <a:endParaRPr lang="en-US" sz="205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1D74632-5AF5-49E1-8345-0D25A626A076}" type="slidenum">
              <a:rPr lang="en-ZA" smtClean="0">
                <a:solidFill>
                  <a:prstClr val="black">
                    <a:tint val="75000"/>
                  </a:prstClr>
                </a:solidFill>
              </a:rPr>
              <a:pPr/>
              <a:t>64</a:t>
            </a:fld>
            <a:endParaRPr lang="en-ZA" dirty="0">
              <a:solidFill>
                <a:prstClr val="black">
                  <a:tint val="75000"/>
                </a:prstClr>
              </a:solidFill>
            </a:endParaRPr>
          </a:p>
        </p:txBody>
      </p:sp>
    </p:spTree>
    <p:extLst>
      <p:ext uri="{BB962C8B-B14F-4D97-AF65-F5344CB8AC3E}">
        <p14:creationId xmlns:p14="http://schemas.microsoft.com/office/powerpoint/2010/main" val="50855619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7828" y="3581400"/>
            <a:ext cx="8496944" cy="1703040"/>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marL="0" indent="0"/>
            <a:r>
              <a:rPr lang="en-GB" sz="2800" b="1" dirty="0">
                <a:solidFill>
                  <a:schemeClr val="tx1"/>
                </a:solidFill>
              </a:rPr>
              <a:t>9. MPACS </a:t>
            </a:r>
            <a:br>
              <a:rPr lang="en-GB" sz="2800" b="1" dirty="0">
                <a:solidFill>
                  <a:schemeClr val="tx1"/>
                </a:solidFill>
              </a:rPr>
            </a:br>
            <a:r>
              <a:rPr lang="en-GB" sz="2800" b="1" dirty="0">
                <a:solidFill>
                  <a:schemeClr val="tx1"/>
                </a:solidFill>
              </a:rPr>
              <a:t>(FUNCTIONALITY OF PORTFOLIO COMMITTEES) </a:t>
            </a:r>
            <a:br>
              <a:rPr lang="en-GB" sz="2800" b="1" dirty="0">
                <a:solidFill>
                  <a:schemeClr val="tx1"/>
                </a:solidFill>
              </a:rPr>
            </a:br>
            <a:endParaRPr lang="en-ZA" sz="2800" b="1"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7A020174-8E20-48A5-8C62-7A10150EE990}" type="slidenum">
              <a:rPr lang="en-ZA" smtClean="0">
                <a:solidFill>
                  <a:prstClr val="black">
                    <a:tint val="75000"/>
                  </a:prstClr>
                </a:solidFill>
              </a:rPr>
              <a:pPr/>
              <a:t>65</a:t>
            </a:fld>
            <a:endParaRPr lang="en-ZA" dirty="0">
              <a:solidFill>
                <a:prstClr val="black">
                  <a:tint val="75000"/>
                </a:prstClr>
              </a:solidFill>
            </a:endParaRPr>
          </a:p>
        </p:txBody>
      </p:sp>
      <p:pic>
        <p:nvPicPr>
          <p:cNvPr id="5" name="Picture 4">
            <a:extLst>
              <a:ext uri="{FF2B5EF4-FFF2-40B4-BE49-F238E27FC236}">
                <a16:creationId xmlns:a16="http://schemas.microsoft.com/office/drawing/2014/main" id="{21516E91-90D8-43E2-B11F-0A821B042CD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9000" y="381000"/>
            <a:ext cx="2514600" cy="2667000"/>
          </a:xfrm>
          <a:prstGeom prst="rect">
            <a:avLst/>
          </a:prstGeom>
        </p:spPr>
      </p:pic>
    </p:spTree>
    <p:extLst>
      <p:ext uri="{BB962C8B-B14F-4D97-AF65-F5344CB8AC3E}">
        <p14:creationId xmlns:p14="http://schemas.microsoft.com/office/powerpoint/2010/main" val="317748838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00808"/>
            <a:ext cx="8229600" cy="2808313"/>
          </a:xfrm>
        </p:spPr>
        <p:style>
          <a:lnRef idx="2">
            <a:schemeClr val="accent3">
              <a:shade val="50000"/>
            </a:schemeClr>
          </a:lnRef>
          <a:fillRef idx="1">
            <a:schemeClr val="accent3"/>
          </a:fillRef>
          <a:effectRef idx="0">
            <a:schemeClr val="accent3"/>
          </a:effectRef>
          <a:fontRef idx="minor">
            <a:schemeClr val="lt1"/>
          </a:fontRef>
        </p:style>
        <p:txBody>
          <a:bodyPr/>
          <a:lstStyle/>
          <a:p>
            <a:pPr algn="ctr"/>
            <a:endParaRPr lang="en-ZA" b="1" dirty="0"/>
          </a:p>
          <a:p>
            <a:pPr marL="0" indent="0" algn="ctr">
              <a:buNone/>
            </a:pPr>
            <a:endParaRPr lang="en-ZA" b="1" dirty="0"/>
          </a:p>
          <a:p>
            <a:pPr marL="0" indent="0" algn="ctr">
              <a:buNone/>
            </a:pPr>
            <a:r>
              <a:rPr lang="en-ZA" sz="3600" b="1" dirty="0">
                <a:solidFill>
                  <a:schemeClr val="tx1"/>
                </a:solidFill>
              </a:rPr>
              <a:t>THANK YOU</a:t>
            </a:r>
          </a:p>
        </p:txBody>
      </p:sp>
      <p:sp>
        <p:nvSpPr>
          <p:cNvPr id="4" name="Slide Number Placeholder 3"/>
          <p:cNvSpPr>
            <a:spLocks noGrp="1"/>
          </p:cNvSpPr>
          <p:nvPr>
            <p:ph type="sldNum" sz="quarter" idx="12"/>
          </p:nvPr>
        </p:nvSpPr>
        <p:spPr/>
        <p:txBody>
          <a:bodyPr/>
          <a:lstStyle/>
          <a:p>
            <a:fld id="{61D74632-5AF5-49E1-8345-0D25A626A076}" type="slidenum">
              <a:rPr lang="en-ZA" smtClean="0">
                <a:solidFill>
                  <a:prstClr val="black">
                    <a:tint val="75000"/>
                  </a:prstClr>
                </a:solidFill>
              </a:rPr>
              <a:pPr/>
              <a:t>66</a:t>
            </a:fld>
            <a:endParaRPr lang="en-ZA" dirty="0">
              <a:solidFill>
                <a:prstClr val="black">
                  <a:tint val="75000"/>
                </a:prstClr>
              </a:solidFill>
            </a:endParaRPr>
          </a:p>
        </p:txBody>
      </p:sp>
    </p:spTree>
    <p:extLst>
      <p:ext uri="{BB962C8B-B14F-4D97-AF65-F5344CB8AC3E}">
        <p14:creationId xmlns:p14="http://schemas.microsoft.com/office/powerpoint/2010/main" val="956067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914400"/>
            <a:ext cx="8229600" cy="5257800"/>
          </a:xfrm>
        </p:spPr>
        <p:txBody>
          <a:bodyPr>
            <a:noAutofit/>
          </a:bodyPr>
          <a:lstStyle/>
          <a:p>
            <a:pPr marL="0" indent="0">
              <a:buNone/>
            </a:pPr>
            <a:r>
              <a:rPr lang="en-US" sz="1400" dirty="0">
                <a:latin typeface="Arial" panose="020B0604020202020204" pitchFamily="34" charset="0"/>
                <a:ea typeface="Calibri" panose="020F0502020204030204" pitchFamily="34" charset="0"/>
              </a:rPr>
              <a:t>Status of Audit Action Plans: Progress To Date</a:t>
            </a:r>
            <a:endParaRPr lang="en-US" sz="1400" dirty="0">
              <a:effectLst/>
              <a:latin typeface="Arial" panose="020B0604020202020204" pitchFamily="34" charset="0"/>
              <a:ea typeface="Calibri" panose="020F0502020204030204" pitchFamily="34" charset="0"/>
            </a:endParaRPr>
          </a:p>
          <a:p>
            <a:pPr marL="0" indent="0">
              <a:buNone/>
            </a:pPr>
            <a:endParaRPr lang="en-US" sz="1800" dirty="0">
              <a:latin typeface="Arial" panose="020B0604020202020204" pitchFamily="34" charset="0"/>
              <a:cs typeface="Arial" panose="020B0604020202020204" pitchFamily="34" charset="0"/>
            </a:endParaRPr>
          </a:p>
          <a:p>
            <a:pPr marL="0" indent="0">
              <a:buNone/>
            </a:pPr>
            <a:endParaRPr lang="en-US" sz="1800" dirty="0">
              <a:latin typeface="Arial" panose="020B0604020202020204" pitchFamily="34" charset="0"/>
              <a:cs typeface="Arial" panose="020B0604020202020204" pitchFamily="34" charset="0"/>
            </a:endParaRPr>
          </a:p>
          <a:p>
            <a:pPr marL="0" indent="0">
              <a:buNone/>
            </a:pPr>
            <a:endParaRPr lang="en-ZA" sz="1800" dirty="0">
              <a:latin typeface="Arial" panose="020B0604020202020204" pitchFamily="34" charset="0"/>
              <a:cs typeface="Arial" panose="020B0604020202020204" pitchFamily="34" charset="0"/>
            </a:endParaRPr>
          </a:p>
          <a:p>
            <a:pPr marL="285750" lvl="0" indent="-285750" algn="just" eaLnBrk="0" fontAlgn="base" hangingPunct="0">
              <a:spcBef>
                <a:spcPts val="600"/>
              </a:spcBef>
              <a:spcAft>
                <a:spcPts val="600"/>
              </a:spcAft>
              <a:buSzPct val="100000"/>
              <a:buFont typeface="Courier New" panose="02070309020205020404" pitchFamily="49" charset="0"/>
              <a:buChar char="o"/>
            </a:pPr>
            <a:endParaRPr lang="en-ZA" sz="1800" dirty="0">
              <a:solidFill>
                <a:srgbClr val="000000"/>
              </a:solidFill>
              <a:latin typeface="Arial" panose="020B060402020202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1D74632-5AF5-49E1-8345-0D25A626A076}" type="slidenum">
              <a:rPr lang="en-ZA">
                <a:solidFill>
                  <a:prstClr val="black">
                    <a:tint val="75000"/>
                  </a:prstClr>
                </a:solidFill>
                <a:latin typeface="Arial" panose="020B0604020202020204" pitchFamily="34" charset="0"/>
                <a:cs typeface="Arial" panose="020B0604020202020204" pitchFamily="34" charset="0"/>
              </a:rPr>
              <a:pPr/>
              <a:t>7</a:t>
            </a:fld>
            <a:endParaRPr lang="en-ZA" dirty="0">
              <a:solidFill>
                <a:prstClr val="black">
                  <a:tint val="75000"/>
                </a:prstClr>
              </a:solidFill>
              <a:latin typeface="Arial" panose="020B0604020202020204" pitchFamily="34" charset="0"/>
              <a:cs typeface="Arial" panose="020B0604020202020204" pitchFamily="34" charset="0"/>
            </a:endParaRPr>
          </a:p>
        </p:txBody>
      </p:sp>
      <p:sp>
        <p:nvSpPr>
          <p:cNvPr id="5" name="Rectangle 4"/>
          <p:cNvSpPr/>
          <p:nvPr/>
        </p:nvSpPr>
        <p:spPr>
          <a:xfrm>
            <a:off x="457200" y="122875"/>
            <a:ext cx="7571184" cy="523220"/>
          </a:xfrm>
          <a:prstGeom prst="rect">
            <a:avLst/>
          </a:prstGeom>
        </p:spPr>
        <p:txBody>
          <a:bodyPr wrap="square">
            <a:spAutoFit/>
          </a:bodyPr>
          <a:lstStyle/>
          <a:p>
            <a:pPr marL="514350" lvl="0" indent="-514350" eaLnBrk="0" fontAlgn="base" hangingPunct="0">
              <a:spcBef>
                <a:spcPct val="0"/>
              </a:spcBef>
              <a:spcAft>
                <a:spcPct val="0"/>
              </a:spcAft>
              <a:buFont typeface="+mj-lt"/>
              <a:buAutoNum type="arabicPeriod"/>
            </a:pPr>
            <a:r>
              <a:rPr lang="en-ZA" sz="2800" b="1" dirty="0">
                <a:solidFill>
                  <a:srgbClr val="000000"/>
                </a:solidFill>
                <a:latin typeface="Arial" panose="020B0604020202020204" pitchFamily="34" charset="0"/>
                <a:ea typeface="ＭＳ Ｐゴシック" pitchFamily="1" charset="-128"/>
                <a:cs typeface="Arial" panose="020B0604020202020204" pitchFamily="34" charset="0"/>
              </a:rPr>
              <a:t>2018/19 POST AUDIT ACTION PLAN </a:t>
            </a:r>
            <a:endParaRPr lang="en-US" sz="2000" b="1" dirty="0">
              <a:solidFill>
                <a:srgbClr val="000000"/>
              </a:solidFill>
              <a:latin typeface="Arial" panose="020B0604020202020204" pitchFamily="34" charset="0"/>
              <a:ea typeface="ＭＳ Ｐゴシック" pitchFamily="1" charset="-128"/>
              <a:cs typeface="Arial" panose="020B0604020202020204" pitchFamily="34" charset="0"/>
            </a:endParaRPr>
          </a:p>
        </p:txBody>
      </p:sp>
      <p:graphicFrame>
        <p:nvGraphicFramePr>
          <p:cNvPr id="8" name="Chart 7">
            <a:extLst>
              <a:ext uri="{FF2B5EF4-FFF2-40B4-BE49-F238E27FC236}">
                <a16:creationId xmlns:a16="http://schemas.microsoft.com/office/drawing/2014/main" id="{00000000-0008-0000-0100-000002000000}"/>
              </a:ext>
            </a:extLst>
          </p:cNvPr>
          <p:cNvGraphicFramePr/>
          <p:nvPr>
            <p:extLst>
              <p:ext uri="{D42A27DB-BD31-4B8C-83A1-F6EECF244321}">
                <p14:modId xmlns:p14="http://schemas.microsoft.com/office/powerpoint/2010/main" val="3270966727"/>
              </p:ext>
            </p:extLst>
          </p:nvPr>
        </p:nvGraphicFramePr>
        <p:xfrm>
          <a:off x="774700" y="1371600"/>
          <a:ext cx="5245100" cy="233529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a:extLst>
              <a:ext uri="{FF2B5EF4-FFF2-40B4-BE49-F238E27FC236}">
                <a16:creationId xmlns:a16="http://schemas.microsoft.com/office/drawing/2014/main" id="{00000000-0008-0000-0100-000003000000}"/>
              </a:ext>
            </a:extLst>
          </p:cNvPr>
          <p:cNvGraphicFramePr/>
          <p:nvPr>
            <p:extLst>
              <p:ext uri="{D42A27DB-BD31-4B8C-83A1-F6EECF244321}">
                <p14:modId xmlns:p14="http://schemas.microsoft.com/office/powerpoint/2010/main" val="1283568887"/>
              </p:ext>
            </p:extLst>
          </p:nvPr>
        </p:nvGraphicFramePr>
        <p:xfrm>
          <a:off x="841375" y="3911600"/>
          <a:ext cx="4381500" cy="252890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004035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914400"/>
            <a:ext cx="8229600" cy="5257800"/>
          </a:xfrm>
        </p:spPr>
        <p:txBody>
          <a:bodyPr>
            <a:noAutofit/>
          </a:bodyPr>
          <a:lstStyle/>
          <a:p>
            <a:pPr marL="114300" indent="0">
              <a:lnSpc>
                <a:spcPct val="107000"/>
              </a:lnSpc>
              <a:buNone/>
              <a:tabLst>
                <a:tab pos="2047875" algn="l"/>
              </a:tabLst>
            </a:pPr>
            <a:r>
              <a:rPr lang="en-US" sz="1800" b="1" dirty="0">
                <a:effectLst/>
                <a:ea typeface="Calibri" panose="020F0502020204030204" pitchFamily="34" charset="0"/>
                <a:cs typeface="Arial" panose="020B0604020202020204" pitchFamily="34" charset="0"/>
              </a:rPr>
              <a:t>Audit Paragraphs: The Basis for the Disclaimer</a:t>
            </a:r>
            <a:endParaRPr lang="en-ZA" sz="1800" dirty="0">
              <a:effectLst/>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lphaLcParenBoth"/>
              <a:tabLst>
                <a:tab pos="2047875" algn="l"/>
              </a:tabLst>
            </a:pPr>
            <a:r>
              <a:rPr lang="en-US" sz="1800" dirty="0">
                <a:effectLst/>
                <a:ea typeface="Calibri" panose="020F0502020204030204" pitchFamily="34" charset="0"/>
                <a:cs typeface="Times New Roman" panose="02020603050405020304" pitchFamily="18" charset="0"/>
              </a:rPr>
              <a:t>Summary: Total Audit Paragraphs and Progress to Date</a:t>
            </a:r>
            <a:endParaRPr lang="en-ZA" sz="1800" dirty="0">
              <a:effectLst/>
              <a:ea typeface="Calibri" panose="020F0502020204030204" pitchFamily="34" charset="0"/>
              <a:cs typeface="Times New Roman" panose="02020603050405020304" pitchFamily="18" charset="0"/>
            </a:endParaRPr>
          </a:p>
          <a:p>
            <a:pPr marL="0" indent="0">
              <a:buNone/>
            </a:pPr>
            <a:endParaRPr lang="en-US" sz="1400" dirty="0">
              <a:effectLst/>
              <a:latin typeface="Arial" panose="020B0604020202020204" pitchFamily="34" charset="0"/>
              <a:ea typeface="Calibri" panose="020F0502020204030204" pitchFamily="34" charset="0"/>
            </a:endParaRPr>
          </a:p>
          <a:p>
            <a:pPr marL="0" indent="0">
              <a:buNone/>
            </a:pPr>
            <a:endParaRPr lang="en-US" sz="1800" dirty="0">
              <a:latin typeface="Arial" panose="020B0604020202020204" pitchFamily="34" charset="0"/>
              <a:cs typeface="Arial" panose="020B0604020202020204" pitchFamily="34" charset="0"/>
            </a:endParaRPr>
          </a:p>
          <a:p>
            <a:pPr marL="0" indent="0">
              <a:buNone/>
            </a:pPr>
            <a:endParaRPr lang="en-US" sz="1800" dirty="0">
              <a:latin typeface="Arial" panose="020B0604020202020204" pitchFamily="34" charset="0"/>
              <a:cs typeface="Arial" panose="020B0604020202020204" pitchFamily="34" charset="0"/>
            </a:endParaRPr>
          </a:p>
          <a:p>
            <a:pPr marL="0" indent="0">
              <a:buNone/>
            </a:pPr>
            <a:endParaRPr lang="en-ZA" sz="1800" dirty="0">
              <a:latin typeface="Arial" panose="020B0604020202020204" pitchFamily="34" charset="0"/>
              <a:cs typeface="Arial" panose="020B0604020202020204" pitchFamily="34" charset="0"/>
            </a:endParaRPr>
          </a:p>
          <a:p>
            <a:pPr marL="285750" lvl="0" indent="-285750" algn="just" eaLnBrk="0" fontAlgn="base" hangingPunct="0">
              <a:spcBef>
                <a:spcPts val="600"/>
              </a:spcBef>
              <a:spcAft>
                <a:spcPts val="600"/>
              </a:spcAft>
              <a:buSzPct val="100000"/>
              <a:buFont typeface="Courier New" panose="02070309020205020404" pitchFamily="49" charset="0"/>
              <a:buChar char="o"/>
            </a:pPr>
            <a:endParaRPr lang="en-ZA" sz="1800" dirty="0">
              <a:solidFill>
                <a:srgbClr val="000000"/>
              </a:solidFill>
              <a:latin typeface="Arial" panose="020B060402020202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1D74632-5AF5-49E1-8345-0D25A626A076}" type="slidenum">
              <a:rPr lang="en-ZA">
                <a:solidFill>
                  <a:prstClr val="black">
                    <a:tint val="75000"/>
                  </a:prstClr>
                </a:solidFill>
                <a:latin typeface="Arial" panose="020B0604020202020204" pitchFamily="34" charset="0"/>
                <a:cs typeface="Arial" panose="020B0604020202020204" pitchFamily="34" charset="0"/>
              </a:rPr>
              <a:pPr/>
              <a:t>8</a:t>
            </a:fld>
            <a:endParaRPr lang="en-ZA" dirty="0">
              <a:solidFill>
                <a:prstClr val="black">
                  <a:tint val="75000"/>
                </a:prstClr>
              </a:solidFill>
              <a:latin typeface="Arial" panose="020B0604020202020204" pitchFamily="34" charset="0"/>
              <a:cs typeface="Arial" panose="020B0604020202020204" pitchFamily="34" charset="0"/>
            </a:endParaRPr>
          </a:p>
        </p:txBody>
      </p:sp>
      <p:sp>
        <p:nvSpPr>
          <p:cNvPr id="5" name="Rectangle 4"/>
          <p:cNvSpPr/>
          <p:nvPr/>
        </p:nvSpPr>
        <p:spPr>
          <a:xfrm>
            <a:off x="457200" y="122875"/>
            <a:ext cx="7571184" cy="523220"/>
          </a:xfrm>
          <a:prstGeom prst="rect">
            <a:avLst/>
          </a:prstGeom>
        </p:spPr>
        <p:txBody>
          <a:bodyPr wrap="square">
            <a:spAutoFit/>
          </a:bodyPr>
          <a:lstStyle/>
          <a:p>
            <a:pPr marL="514350" lvl="0" indent="-514350" eaLnBrk="0" fontAlgn="base" hangingPunct="0">
              <a:spcBef>
                <a:spcPct val="0"/>
              </a:spcBef>
              <a:spcAft>
                <a:spcPct val="0"/>
              </a:spcAft>
              <a:buFont typeface="+mj-lt"/>
              <a:buAutoNum type="arabicPeriod"/>
            </a:pPr>
            <a:r>
              <a:rPr lang="en-ZA" sz="2800" b="1" dirty="0">
                <a:solidFill>
                  <a:srgbClr val="000000"/>
                </a:solidFill>
                <a:latin typeface="Arial" panose="020B0604020202020204" pitchFamily="34" charset="0"/>
                <a:ea typeface="ＭＳ Ｐゴシック" pitchFamily="1" charset="-128"/>
                <a:cs typeface="Arial" panose="020B0604020202020204" pitchFamily="34" charset="0"/>
              </a:rPr>
              <a:t>2018/19 POST AUDIT ACTION PLAN </a:t>
            </a:r>
            <a:endParaRPr lang="en-US" sz="2000" b="1" dirty="0">
              <a:solidFill>
                <a:srgbClr val="000000"/>
              </a:solidFill>
              <a:latin typeface="Arial" panose="020B0604020202020204" pitchFamily="34" charset="0"/>
              <a:ea typeface="ＭＳ Ｐゴシック" pitchFamily="1" charset="-128"/>
              <a:cs typeface="Arial" panose="020B0604020202020204" pitchFamily="34" charset="0"/>
            </a:endParaRPr>
          </a:p>
        </p:txBody>
      </p:sp>
      <p:graphicFrame>
        <p:nvGraphicFramePr>
          <p:cNvPr id="3" name="Table 2">
            <a:extLst>
              <a:ext uri="{FF2B5EF4-FFF2-40B4-BE49-F238E27FC236}">
                <a16:creationId xmlns:a16="http://schemas.microsoft.com/office/drawing/2014/main" id="{3C669584-75D7-43ED-99B4-6D4135CA4317}"/>
              </a:ext>
            </a:extLst>
          </p:cNvPr>
          <p:cNvGraphicFramePr>
            <a:graphicFrameLocks noGrp="1"/>
          </p:cNvGraphicFramePr>
          <p:nvPr>
            <p:extLst>
              <p:ext uri="{D42A27DB-BD31-4B8C-83A1-F6EECF244321}">
                <p14:modId xmlns:p14="http://schemas.microsoft.com/office/powerpoint/2010/main" val="683888896"/>
              </p:ext>
            </p:extLst>
          </p:nvPr>
        </p:nvGraphicFramePr>
        <p:xfrm>
          <a:off x="990600" y="1828800"/>
          <a:ext cx="5791200" cy="1371600"/>
        </p:xfrm>
        <a:graphic>
          <a:graphicData uri="http://schemas.openxmlformats.org/drawingml/2006/table">
            <a:tbl>
              <a:tblPr firstRow="1" firstCol="1" bandRow="1"/>
              <a:tblGrid>
                <a:gridCol w="778121">
                  <a:extLst>
                    <a:ext uri="{9D8B030D-6E8A-4147-A177-3AD203B41FA5}">
                      <a16:colId xmlns:a16="http://schemas.microsoft.com/office/drawing/2014/main" val="2674562181"/>
                    </a:ext>
                  </a:extLst>
                </a:gridCol>
                <a:gridCol w="3224655">
                  <a:extLst>
                    <a:ext uri="{9D8B030D-6E8A-4147-A177-3AD203B41FA5}">
                      <a16:colId xmlns:a16="http://schemas.microsoft.com/office/drawing/2014/main" val="3910733373"/>
                    </a:ext>
                  </a:extLst>
                </a:gridCol>
                <a:gridCol w="894212">
                  <a:extLst>
                    <a:ext uri="{9D8B030D-6E8A-4147-A177-3AD203B41FA5}">
                      <a16:colId xmlns:a16="http://schemas.microsoft.com/office/drawing/2014/main" val="3902499928"/>
                    </a:ext>
                  </a:extLst>
                </a:gridCol>
                <a:gridCol w="894212">
                  <a:extLst>
                    <a:ext uri="{9D8B030D-6E8A-4147-A177-3AD203B41FA5}">
                      <a16:colId xmlns:a16="http://schemas.microsoft.com/office/drawing/2014/main" val="3298439385"/>
                    </a:ext>
                  </a:extLst>
                </a:gridCol>
              </a:tblGrid>
              <a:tr h="274320">
                <a:tc>
                  <a:txBody>
                    <a:bodyPr/>
                    <a:lstStyle/>
                    <a:p>
                      <a:pPr algn="ctr">
                        <a:lnSpc>
                          <a:spcPct val="107000"/>
                        </a:lnSpc>
                        <a:spcAft>
                          <a:spcPts val="800"/>
                        </a:spcAft>
                      </a:pPr>
                      <a:r>
                        <a:rPr lang="en-ZA" sz="1100" b="1">
                          <a:effectLst/>
                          <a:latin typeface="Arial" panose="020B0604020202020204" pitchFamily="34" charset="0"/>
                          <a:ea typeface="Times New Roman" panose="02020603050405020304" pitchFamily="18" charset="0"/>
                          <a:cs typeface="Times New Roman" panose="02020603050405020304" pitchFamily="18" charset="0"/>
                        </a:rPr>
                        <a:t>ITEM</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nSpc>
                          <a:spcPct val="107000"/>
                        </a:lnSpc>
                        <a:spcAft>
                          <a:spcPts val="800"/>
                        </a:spcAft>
                      </a:pPr>
                      <a:r>
                        <a:rPr lang="en-ZA" sz="11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STATUS: ACTION PLANS ON AUDIT PARAGRAPHS</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lnSpc>
                          <a:spcPct val="107000"/>
                        </a:lnSpc>
                        <a:spcAft>
                          <a:spcPts val="800"/>
                        </a:spcAft>
                      </a:pPr>
                      <a:r>
                        <a:rPr lang="en-ZA" sz="11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PROGRESS</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lnSpc>
                          <a:spcPct val="107000"/>
                        </a:lnSpc>
                        <a:spcAft>
                          <a:spcPts val="800"/>
                        </a:spcAft>
                      </a:pPr>
                      <a:r>
                        <a:rPr lang="en-ZA" sz="11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2384325226"/>
                  </a:ext>
                </a:extLst>
              </a:tr>
              <a:tr h="274320">
                <a:tc>
                  <a:txBody>
                    <a:bodyPr/>
                    <a:lstStyle/>
                    <a:p>
                      <a:pPr algn="ctr">
                        <a:lnSpc>
                          <a:spcPct val="107000"/>
                        </a:lnSpc>
                        <a:spcAft>
                          <a:spcPts val="800"/>
                        </a:spcAft>
                      </a:pPr>
                      <a:r>
                        <a:rPr lang="en-ZA"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nSpc>
                          <a:spcPct val="107000"/>
                        </a:lnSpc>
                        <a:spcAft>
                          <a:spcPts val="800"/>
                        </a:spcAft>
                      </a:pPr>
                      <a:r>
                        <a:rPr lang="en-ZA"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Audit Paragraphs not Resolved</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lnSpc>
                          <a:spcPct val="107000"/>
                        </a:lnSpc>
                        <a:spcAft>
                          <a:spcPts val="800"/>
                        </a:spcAft>
                      </a:pPr>
                      <a:r>
                        <a:rPr lang="en-ZA"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8</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lnSpc>
                          <a:spcPct val="107000"/>
                        </a:lnSpc>
                        <a:spcAft>
                          <a:spcPts val="800"/>
                        </a:spcAft>
                      </a:pPr>
                      <a:r>
                        <a:rPr lang="en-ZA" sz="11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47%</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3789617871"/>
                  </a:ext>
                </a:extLst>
              </a:tr>
              <a:tr h="274320">
                <a:tc>
                  <a:txBody>
                    <a:bodyPr/>
                    <a:lstStyle/>
                    <a:p>
                      <a:pPr algn="ctr">
                        <a:lnSpc>
                          <a:spcPct val="107000"/>
                        </a:lnSpc>
                        <a:spcAft>
                          <a:spcPts val="800"/>
                        </a:spcAft>
                      </a:pPr>
                      <a:r>
                        <a:rPr lang="en-ZA"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07000"/>
                        </a:lnSpc>
                        <a:spcAft>
                          <a:spcPts val="800"/>
                        </a:spcAft>
                      </a:pPr>
                      <a:r>
                        <a:rPr lang="en-ZA"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Audit Paragraphs In-Progress</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n-ZA"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n-ZA" sz="11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423590400"/>
                  </a:ext>
                </a:extLst>
              </a:tr>
              <a:tr h="274320">
                <a:tc>
                  <a:txBody>
                    <a:bodyPr/>
                    <a:lstStyle/>
                    <a:p>
                      <a:pPr algn="ctr">
                        <a:lnSpc>
                          <a:spcPct val="107000"/>
                        </a:lnSpc>
                        <a:spcAft>
                          <a:spcPts val="800"/>
                        </a:spcAft>
                      </a:pPr>
                      <a:r>
                        <a:rPr lang="en-ZA"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nSpc>
                          <a:spcPct val="107000"/>
                        </a:lnSpc>
                        <a:spcAft>
                          <a:spcPts val="800"/>
                        </a:spcAft>
                      </a:pPr>
                      <a:r>
                        <a:rPr lang="en-ZA"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Audit Paragraphs Resolved</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ZA"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8</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ZA" sz="11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47%</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567304387"/>
                  </a:ext>
                </a:extLst>
              </a:tr>
              <a:tr h="274320">
                <a:tc>
                  <a:txBody>
                    <a:bodyPr/>
                    <a:lstStyle/>
                    <a:p>
                      <a:pPr algn="ctr">
                        <a:lnSpc>
                          <a:spcPct val="107000"/>
                        </a:lnSpc>
                        <a:spcAft>
                          <a:spcPts val="800"/>
                        </a:spcAft>
                      </a:pPr>
                      <a:r>
                        <a:rPr lang="en-ZA" sz="1100">
                          <a:effectLst/>
                          <a:latin typeface="Arial" panose="020B0604020202020204" pitchFamily="34" charset="0"/>
                          <a:ea typeface="Times New Roman" panose="02020603050405020304" pitchFamily="18" charset="0"/>
                          <a:cs typeface="Times New Roman" panose="02020603050405020304" pitchFamily="18" charset="0"/>
                        </a:rPr>
                        <a:t>4</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ZA" sz="1100" b="1">
                          <a:effectLst/>
                          <a:latin typeface="Arial" panose="020B0604020202020204" pitchFamily="34" charset="0"/>
                          <a:ea typeface="Times New Roman" panose="02020603050405020304" pitchFamily="18" charset="0"/>
                          <a:cs typeface="Times New Roman" panose="02020603050405020304" pitchFamily="18" charset="0"/>
                        </a:rPr>
                        <a:t>Total Audit Findings (Exceptions)</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ZA" sz="1100" b="1">
                          <a:effectLst/>
                          <a:latin typeface="Arial" panose="020B0604020202020204" pitchFamily="34" charset="0"/>
                          <a:ea typeface="Times New Roman" panose="02020603050405020304" pitchFamily="18" charset="0"/>
                          <a:cs typeface="Times New Roman" panose="02020603050405020304" pitchFamily="18" charset="0"/>
                        </a:rPr>
                        <a:t>17</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ZA" sz="1100" b="1" dirty="0">
                          <a:effectLst/>
                          <a:latin typeface="Arial" panose="020B0604020202020204" pitchFamily="34" charset="0"/>
                          <a:ea typeface="Times New Roman" panose="02020603050405020304" pitchFamily="18" charset="0"/>
                          <a:cs typeface="Times New Roman" panose="02020603050405020304" pitchFamily="18" charset="0"/>
                        </a:rPr>
                        <a:t>100%</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6686254"/>
                  </a:ext>
                </a:extLst>
              </a:tr>
            </a:tbl>
          </a:graphicData>
        </a:graphic>
      </p:graphicFrame>
      <p:sp>
        <p:nvSpPr>
          <p:cNvPr id="10" name="TextBox 9">
            <a:extLst>
              <a:ext uri="{FF2B5EF4-FFF2-40B4-BE49-F238E27FC236}">
                <a16:creationId xmlns:a16="http://schemas.microsoft.com/office/drawing/2014/main" id="{EC64BDF3-4BA9-4B9E-B080-E6DB62EE161D}"/>
              </a:ext>
            </a:extLst>
          </p:cNvPr>
          <p:cNvSpPr txBox="1"/>
          <p:nvPr/>
        </p:nvSpPr>
        <p:spPr>
          <a:xfrm>
            <a:off x="762000" y="3208240"/>
            <a:ext cx="6934200" cy="368434"/>
          </a:xfrm>
          <a:prstGeom prst="rect">
            <a:avLst/>
          </a:prstGeom>
          <a:noFill/>
        </p:spPr>
        <p:txBody>
          <a:bodyPr wrap="square">
            <a:spAutoFit/>
          </a:bodyPr>
          <a:lstStyle/>
          <a:p>
            <a:pPr lvl="0">
              <a:lnSpc>
                <a:spcPct val="107000"/>
              </a:lnSpc>
              <a:spcAft>
                <a:spcPts val="800"/>
              </a:spcAft>
              <a:tabLst>
                <a:tab pos="2047875" algn="l"/>
              </a:tabLst>
            </a:pPr>
            <a:r>
              <a:rPr lang="en-US" sz="1800" b="1" dirty="0">
                <a:effectLst/>
                <a:latin typeface="Arial" panose="020B0604020202020204" pitchFamily="34" charset="0"/>
                <a:ea typeface="Calibri" panose="020F0502020204030204" pitchFamily="34" charset="0"/>
                <a:cs typeface="Times New Roman" panose="02020603050405020304" pitchFamily="18" charset="0"/>
              </a:rPr>
              <a:t>(b) </a:t>
            </a:r>
            <a:r>
              <a:rPr lang="en-US" sz="1600" dirty="0">
                <a:effectLst/>
                <a:ea typeface="Calibri" panose="020F0502020204030204" pitchFamily="34" charset="0"/>
                <a:cs typeface="Times New Roman" panose="02020603050405020304" pitchFamily="18" charset="0"/>
              </a:rPr>
              <a:t>Summary: Audit Paragraphs – Percentage (%) Progress to Date</a:t>
            </a:r>
            <a:endParaRPr lang="en-ZA" sz="1800" dirty="0">
              <a:effectLst/>
              <a:ea typeface="Calibri" panose="020F0502020204030204" pitchFamily="34" charset="0"/>
              <a:cs typeface="Times New Roman" panose="02020603050405020304" pitchFamily="18" charset="0"/>
            </a:endParaRPr>
          </a:p>
        </p:txBody>
      </p:sp>
      <p:graphicFrame>
        <p:nvGraphicFramePr>
          <p:cNvPr id="11" name="Chart 10">
            <a:extLst>
              <a:ext uri="{FF2B5EF4-FFF2-40B4-BE49-F238E27FC236}">
                <a16:creationId xmlns:a16="http://schemas.microsoft.com/office/drawing/2014/main" id="{EFA45452-4B08-4842-9679-B0D4E9927BA6}"/>
              </a:ext>
            </a:extLst>
          </p:cNvPr>
          <p:cNvGraphicFramePr/>
          <p:nvPr>
            <p:extLst>
              <p:ext uri="{D42A27DB-BD31-4B8C-83A1-F6EECF244321}">
                <p14:modId xmlns:p14="http://schemas.microsoft.com/office/powerpoint/2010/main" val="360486596"/>
              </p:ext>
            </p:extLst>
          </p:nvPr>
        </p:nvGraphicFramePr>
        <p:xfrm>
          <a:off x="1295400" y="3671905"/>
          <a:ext cx="5638800" cy="250813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488060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914400"/>
            <a:ext cx="8229600" cy="5441950"/>
          </a:xfrm>
        </p:spPr>
        <p:txBody>
          <a:bodyPr>
            <a:noAutofit/>
          </a:bodyPr>
          <a:lstStyle/>
          <a:p>
            <a:pPr marL="0" indent="0">
              <a:lnSpc>
                <a:spcPct val="107000"/>
              </a:lnSpc>
              <a:spcAft>
                <a:spcPts val="800"/>
              </a:spcAft>
              <a:buNone/>
            </a:pPr>
            <a:r>
              <a:rPr lang="en-US" sz="1600" b="1" dirty="0">
                <a:effectLst/>
                <a:latin typeface="Arial" panose="020B0604020202020204" pitchFamily="34" charset="0"/>
                <a:ea typeface="Calibri" panose="020F0502020204030204" pitchFamily="34" charset="0"/>
                <a:cs typeface="Times New Roman" panose="02020603050405020304" pitchFamily="18" charset="0"/>
              </a:rPr>
              <a:t>Audit Paragraphs: Details of Progress to Date</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ZA" sz="1800" b="1" dirty="0">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ZA" sz="1800" dirty="0">
              <a:latin typeface="Arial" panose="020B0604020202020204" pitchFamily="34" charset="0"/>
              <a:cs typeface="Arial" panose="020B0604020202020204" pitchFamily="34" charset="0"/>
            </a:endParaRPr>
          </a:p>
          <a:p>
            <a:pPr marL="285750" lvl="0" indent="-285750" algn="just" eaLnBrk="0" fontAlgn="base" hangingPunct="0">
              <a:spcBef>
                <a:spcPts val="600"/>
              </a:spcBef>
              <a:spcAft>
                <a:spcPts val="600"/>
              </a:spcAft>
              <a:buSzPct val="100000"/>
              <a:buFont typeface="Courier New" panose="02070309020205020404" pitchFamily="49" charset="0"/>
              <a:buChar char="o"/>
            </a:pPr>
            <a:endParaRPr lang="en-ZA" sz="1800" dirty="0">
              <a:solidFill>
                <a:srgbClr val="000000"/>
              </a:solidFill>
              <a:latin typeface="Arial" panose="020B060402020202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1D74632-5AF5-49E1-8345-0D25A626A076}" type="slidenum">
              <a:rPr lang="en-ZA">
                <a:solidFill>
                  <a:prstClr val="black">
                    <a:tint val="75000"/>
                  </a:prstClr>
                </a:solidFill>
                <a:latin typeface="Arial" panose="020B0604020202020204" pitchFamily="34" charset="0"/>
                <a:cs typeface="Arial" panose="020B0604020202020204" pitchFamily="34" charset="0"/>
              </a:rPr>
              <a:pPr/>
              <a:t>9</a:t>
            </a:fld>
            <a:endParaRPr lang="en-ZA" dirty="0">
              <a:solidFill>
                <a:prstClr val="black">
                  <a:tint val="75000"/>
                </a:prstClr>
              </a:solidFill>
              <a:latin typeface="Arial" panose="020B0604020202020204" pitchFamily="34" charset="0"/>
              <a:cs typeface="Arial" panose="020B0604020202020204" pitchFamily="34" charset="0"/>
            </a:endParaRPr>
          </a:p>
        </p:txBody>
      </p:sp>
      <p:sp>
        <p:nvSpPr>
          <p:cNvPr id="5" name="Rectangle 4"/>
          <p:cNvSpPr/>
          <p:nvPr/>
        </p:nvSpPr>
        <p:spPr>
          <a:xfrm>
            <a:off x="457200" y="122875"/>
            <a:ext cx="7571184" cy="400110"/>
          </a:xfrm>
          <a:prstGeom prst="rect">
            <a:avLst/>
          </a:prstGeom>
        </p:spPr>
        <p:txBody>
          <a:bodyPr wrap="square">
            <a:spAutoFit/>
          </a:bodyPr>
          <a:lstStyle/>
          <a:p>
            <a:pPr marL="514350" lvl="0" indent="-514350" eaLnBrk="0" fontAlgn="base" hangingPunct="0">
              <a:spcBef>
                <a:spcPct val="0"/>
              </a:spcBef>
              <a:spcAft>
                <a:spcPct val="0"/>
              </a:spcAft>
              <a:buFont typeface="+mj-lt"/>
              <a:buAutoNum type="arabicPeriod"/>
            </a:pPr>
            <a:r>
              <a:rPr lang="en-ZA" sz="2000" b="1" dirty="0">
                <a:solidFill>
                  <a:srgbClr val="000000"/>
                </a:solidFill>
                <a:latin typeface="Arial" panose="020B0604020202020204" pitchFamily="34" charset="0"/>
                <a:ea typeface="ＭＳ Ｐゴシック" pitchFamily="1" charset="-128"/>
                <a:cs typeface="Arial" panose="020B0604020202020204" pitchFamily="34" charset="0"/>
              </a:rPr>
              <a:t>2018/19 POST AUDIT ACTION PLAN</a:t>
            </a:r>
            <a:endParaRPr lang="en-US" sz="1600" b="1" dirty="0">
              <a:solidFill>
                <a:srgbClr val="000000"/>
              </a:solidFill>
              <a:latin typeface="Arial" panose="020B0604020202020204" pitchFamily="34" charset="0"/>
              <a:ea typeface="ＭＳ Ｐゴシック" pitchFamily="1" charset="-128"/>
              <a:cs typeface="Arial" panose="020B0604020202020204" pitchFamily="34" charset="0"/>
            </a:endParaRPr>
          </a:p>
        </p:txBody>
      </p:sp>
      <p:graphicFrame>
        <p:nvGraphicFramePr>
          <p:cNvPr id="6" name="Table 5">
            <a:extLst>
              <a:ext uri="{FF2B5EF4-FFF2-40B4-BE49-F238E27FC236}">
                <a16:creationId xmlns:a16="http://schemas.microsoft.com/office/drawing/2014/main" id="{259DA108-F122-4B90-9CB0-47DAE759752E}"/>
              </a:ext>
            </a:extLst>
          </p:cNvPr>
          <p:cNvGraphicFramePr>
            <a:graphicFrameLocks noGrp="1"/>
          </p:cNvGraphicFramePr>
          <p:nvPr>
            <p:extLst>
              <p:ext uri="{D42A27DB-BD31-4B8C-83A1-F6EECF244321}">
                <p14:modId xmlns:p14="http://schemas.microsoft.com/office/powerpoint/2010/main" val="1419223861"/>
              </p:ext>
            </p:extLst>
          </p:nvPr>
        </p:nvGraphicFramePr>
        <p:xfrm>
          <a:off x="685800" y="1600200"/>
          <a:ext cx="7162799" cy="4518140"/>
        </p:xfrm>
        <a:graphic>
          <a:graphicData uri="http://schemas.openxmlformats.org/drawingml/2006/table">
            <a:tbl>
              <a:tblPr firstRow="1" firstCol="1" bandRow="1"/>
              <a:tblGrid>
                <a:gridCol w="874747">
                  <a:extLst>
                    <a:ext uri="{9D8B030D-6E8A-4147-A177-3AD203B41FA5}">
                      <a16:colId xmlns:a16="http://schemas.microsoft.com/office/drawing/2014/main" val="1803829227"/>
                    </a:ext>
                  </a:extLst>
                </a:gridCol>
                <a:gridCol w="1912466">
                  <a:extLst>
                    <a:ext uri="{9D8B030D-6E8A-4147-A177-3AD203B41FA5}">
                      <a16:colId xmlns:a16="http://schemas.microsoft.com/office/drawing/2014/main" val="3449554274"/>
                    </a:ext>
                  </a:extLst>
                </a:gridCol>
                <a:gridCol w="2187793">
                  <a:extLst>
                    <a:ext uri="{9D8B030D-6E8A-4147-A177-3AD203B41FA5}">
                      <a16:colId xmlns:a16="http://schemas.microsoft.com/office/drawing/2014/main" val="310881021"/>
                    </a:ext>
                  </a:extLst>
                </a:gridCol>
                <a:gridCol w="2187793">
                  <a:extLst>
                    <a:ext uri="{9D8B030D-6E8A-4147-A177-3AD203B41FA5}">
                      <a16:colId xmlns:a16="http://schemas.microsoft.com/office/drawing/2014/main" val="3389803414"/>
                    </a:ext>
                  </a:extLst>
                </a:gridCol>
              </a:tblGrid>
              <a:tr h="47507">
                <a:tc rowSpan="2">
                  <a:txBody>
                    <a:bodyPr/>
                    <a:lstStyle/>
                    <a:p>
                      <a:pPr marL="457200" algn="ctr">
                        <a:lnSpc>
                          <a:spcPct val="100000"/>
                        </a:lnSpc>
                        <a:spcBef>
                          <a:spcPts val="0"/>
                        </a:spcBef>
                        <a:spcAft>
                          <a:spcPts val="0"/>
                        </a:spcAft>
                        <a:tabLst>
                          <a:tab pos="2047875" algn="l"/>
                        </a:tabLst>
                      </a:pPr>
                      <a:r>
                        <a:rPr lang="en-US" sz="1400" b="1" dirty="0">
                          <a:effectLst/>
                          <a:latin typeface="Calibri" panose="020F0502020204030204" pitchFamily="34" charset="0"/>
                          <a:ea typeface="Calibri" panose="020F0502020204030204" pitchFamily="34" charset="0"/>
                          <a:cs typeface="Calibri" panose="020F0502020204030204" pitchFamily="34" charset="0"/>
                        </a:rPr>
                        <a:t>No.</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rowSpan="2">
                  <a:txBody>
                    <a:bodyPr/>
                    <a:lstStyle/>
                    <a:p>
                      <a:pPr marL="457200" algn="ctr">
                        <a:lnSpc>
                          <a:spcPct val="100000"/>
                        </a:lnSpc>
                        <a:spcBef>
                          <a:spcPts val="0"/>
                        </a:spcBef>
                        <a:spcAft>
                          <a:spcPts val="0"/>
                        </a:spcAft>
                        <a:tabLst>
                          <a:tab pos="2047875" algn="l"/>
                        </a:tabLst>
                      </a:pPr>
                      <a:r>
                        <a:rPr lang="en-US" sz="1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Audit Paragraph: AFS Component</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2">
                  <a:txBody>
                    <a:bodyPr/>
                    <a:lstStyle/>
                    <a:p>
                      <a:pPr marL="457200" algn="ctr">
                        <a:lnSpc>
                          <a:spcPct val="107000"/>
                        </a:lnSpc>
                        <a:spcAft>
                          <a:spcPts val="800"/>
                        </a:spcAft>
                        <a:tabLst>
                          <a:tab pos="2047875" algn="l"/>
                        </a:tabLst>
                      </a:pPr>
                      <a:r>
                        <a:rPr lang="en-US" sz="1200" b="1">
                          <a:solidFill>
                            <a:srgbClr val="000000"/>
                          </a:solidFill>
                          <a:effectLst/>
                          <a:latin typeface="Calibri" panose="020F0502020204030204" pitchFamily="34" charset="0"/>
                          <a:ea typeface="Calibri" panose="020F0502020204030204" pitchFamily="34" charset="0"/>
                          <a:cs typeface="Calibri" panose="020F0502020204030204" pitchFamily="34" charset="0"/>
                        </a:rPr>
                        <a:t>Progress </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ZA"/>
                    </a:p>
                  </a:txBody>
                  <a:tcPr/>
                </a:tc>
                <a:extLst>
                  <a:ext uri="{0D108BD9-81ED-4DB2-BD59-A6C34878D82A}">
                    <a16:rowId xmlns:a16="http://schemas.microsoft.com/office/drawing/2014/main" val="1095606164"/>
                  </a:ext>
                </a:extLst>
              </a:tr>
              <a:tr h="277229">
                <a:tc vMerge="1">
                  <a:txBody>
                    <a:bodyPr/>
                    <a:lstStyle/>
                    <a:p>
                      <a:endParaRPr lang="en-ZA"/>
                    </a:p>
                  </a:txBody>
                  <a:tcPr/>
                </a:tc>
                <a:tc vMerge="1">
                  <a:txBody>
                    <a:bodyPr/>
                    <a:lstStyle/>
                    <a:p>
                      <a:endParaRPr lang="en-ZA"/>
                    </a:p>
                  </a:txBody>
                  <a:tcPr/>
                </a:tc>
                <a:tc>
                  <a:txBody>
                    <a:bodyPr/>
                    <a:lstStyle/>
                    <a:p>
                      <a:pPr marL="457200" algn="ctr">
                        <a:lnSpc>
                          <a:spcPct val="100000"/>
                        </a:lnSpc>
                        <a:spcBef>
                          <a:spcPts val="0"/>
                        </a:spcBef>
                        <a:spcAft>
                          <a:spcPts val="0"/>
                        </a:spcAft>
                        <a:tabLst>
                          <a:tab pos="2047875" algn="l"/>
                        </a:tabLst>
                      </a:pPr>
                      <a:r>
                        <a:rPr lang="en-US" sz="1400" b="1">
                          <a:solidFill>
                            <a:srgbClr val="000000"/>
                          </a:solidFill>
                          <a:effectLst/>
                          <a:latin typeface="Calibri" panose="020F0502020204030204" pitchFamily="34" charset="0"/>
                          <a:ea typeface="Calibri" panose="020F0502020204030204" pitchFamily="34" charset="0"/>
                          <a:cs typeface="Calibri" panose="020F0502020204030204" pitchFamily="34" charset="0"/>
                        </a:rPr>
                        <a:t>Update</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457200">
                        <a:lnSpc>
                          <a:spcPct val="100000"/>
                        </a:lnSpc>
                        <a:spcBef>
                          <a:spcPts val="0"/>
                        </a:spcBef>
                        <a:spcAft>
                          <a:spcPts val="0"/>
                        </a:spcAft>
                        <a:tabLst>
                          <a:tab pos="2047875" algn="l"/>
                        </a:tabLst>
                      </a:pPr>
                      <a:r>
                        <a:rPr lang="en-US" sz="1400" b="1">
                          <a:solidFill>
                            <a:srgbClr val="000000"/>
                          </a:solidFill>
                          <a:effectLst/>
                          <a:latin typeface="Calibri" panose="020F0502020204030204" pitchFamily="34" charset="0"/>
                          <a:ea typeface="Calibri" panose="020F0502020204030204" pitchFamily="34" charset="0"/>
                          <a:cs typeface="Calibri" panose="020F0502020204030204" pitchFamily="34" charset="0"/>
                        </a:rPr>
                        <a:t>Comment</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984954153"/>
                  </a:ext>
                </a:extLst>
              </a:tr>
              <a:tr h="315702">
                <a:tc>
                  <a:txBody>
                    <a:bodyPr/>
                    <a:lstStyle/>
                    <a:p>
                      <a:pPr marL="457200" algn="ctr">
                        <a:lnSpc>
                          <a:spcPct val="100000"/>
                        </a:lnSpc>
                        <a:spcBef>
                          <a:spcPts val="0"/>
                        </a:spcBef>
                        <a:spcAft>
                          <a:spcPts val="0"/>
                        </a:spcAft>
                        <a:tabLst>
                          <a:tab pos="2047875" algn="l"/>
                        </a:tabLst>
                      </a:pPr>
                      <a:r>
                        <a:rPr lang="en-US" sz="1400" b="1" dirty="0">
                          <a:effectLst/>
                          <a:latin typeface="Calibri" panose="020F0502020204030204" pitchFamily="34" charset="0"/>
                          <a:ea typeface="Calibri" panose="020F0502020204030204" pitchFamily="34" charset="0"/>
                          <a:cs typeface="Calibri" panose="020F0502020204030204" pitchFamily="34" charset="0"/>
                        </a:rPr>
                        <a:t>1</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Bef>
                          <a:spcPts val="0"/>
                        </a:spcBef>
                        <a:spcAft>
                          <a:spcPts val="0"/>
                        </a:spcAft>
                      </a:pPr>
                      <a:r>
                        <a:rPr lang="en-US" sz="1400" b="1" i="1" dirty="0">
                          <a:solidFill>
                            <a:srgbClr val="2E74B5"/>
                          </a:solidFill>
                          <a:effectLst/>
                          <a:latin typeface="Calibri" panose="020F0502020204030204" pitchFamily="34" charset="0"/>
                          <a:ea typeface="Times New Roman" panose="02020603050405020304" pitchFamily="18" charset="0"/>
                          <a:cs typeface="Times New Roman" panose="02020603050405020304" pitchFamily="18" charset="0"/>
                        </a:rPr>
                        <a:t>Property, plant and equipment</a:t>
                      </a:r>
                      <a:endParaRPr lang="en-ZA" sz="1800" b="1" i="1" dirty="0">
                        <a:solidFill>
                          <a:srgbClr val="2E74B5"/>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00000"/>
                        </a:lnSpc>
                        <a:spcBef>
                          <a:spcPts val="0"/>
                        </a:spcBef>
                        <a:spcAft>
                          <a:spcPts val="0"/>
                        </a:spcAft>
                        <a:tabLst>
                          <a:tab pos="2047875" algn="l"/>
                        </a:tabLst>
                      </a:pPr>
                      <a:r>
                        <a:rPr lang="en-U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Resoled</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457200">
                        <a:lnSpc>
                          <a:spcPct val="100000"/>
                        </a:lnSpc>
                        <a:spcBef>
                          <a:spcPts val="0"/>
                        </a:spcBef>
                        <a:spcAft>
                          <a:spcPts val="0"/>
                        </a:spcAft>
                        <a:tabLst>
                          <a:tab pos="2047875" algn="l"/>
                        </a:tabLst>
                      </a:pPr>
                      <a:r>
                        <a:rPr lang="en-US" sz="1400" dirty="0">
                          <a:effectLst/>
                          <a:latin typeface="Calibri" panose="020F0502020204030204" pitchFamily="34" charset="0"/>
                          <a:ea typeface="Calibri" panose="020F0502020204030204" pitchFamily="34" charset="0"/>
                          <a:cs typeface="Calibri" panose="020F0502020204030204" pitchFamily="34" charset="0"/>
                        </a:rPr>
                        <a:t>Resoled</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5959636"/>
                  </a:ext>
                </a:extLst>
              </a:tr>
              <a:tr h="154268">
                <a:tc>
                  <a:txBody>
                    <a:bodyPr/>
                    <a:lstStyle/>
                    <a:p>
                      <a:pPr marL="457200" algn="ctr">
                        <a:lnSpc>
                          <a:spcPct val="100000"/>
                        </a:lnSpc>
                        <a:spcBef>
                          <a:spcPts val="0"/>
                        </a:spcBef>
                        <a:spcAft>
                          <a:spcPts val="0"/>
                        </a:spcAft>
                        <a:tabLst>
                          <a:tab pos="2047875" algn="l"/>
                        </a:tabLst>
                      </a:pPr>
                      <a:r>
                        <a:rPr lang="en-US" sz="1400" b="1" dirty="0">
                          <a:effectLst/>
                          <a:latin typeface="Calibri" panose="020F0502020204030204" pitchFamily="34" charset="0"/>
                          <a:ea typeface="Calibri" panose="020F0502020204030204" pitchFamily="34" charset="0"/>
                          <a:cs typeface="Calibri" panose="020F0502020204030204" pitchFamily="34" charset="0"/>
                        </a:rPr>
                        <a:t>2</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Bef>
                          <a:spcPts val="0"/>
                        </a:spcBef>
                        <a:spcAft>
                          <a:spcPts val="0"/>
                        </a:spcAft>
                      </a:pPr>
                      <a:r>
                        <a:rPr lang="en-US" sz="1400" b="1" i="1">
                          <a:solidFill>
                            <a:srgbClr val="2E74B5"/>
                          </a:solidFill>
                          <a:effectLst/>
                          <a:latin typeface="Calibri" panose="020F0502020204030204" pitchFamily="34" charset="0"/>
                          <a:ea typeface="Times New Roman" panose="02020603050405020304" pitchFamily="18" charset="0"/>
                          <a:cs typeface="Times New Roman" panose="02020603050405020304" pitchFamily="18" charset="0"/>
                        </a:rPr>
                        <a:t>Investment property</a:t>
                      </a:r>
                      <a:endParaRPr lang="en-ZA" sz="1800" b="1" i="1">
                        <a:solidFill>
                          <a:srgbClr val="2E74B5"/>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00000"/>
                        </a:lnSpc>
                        <a:spcBef>
                          <a:spcPts val="0"/>
                        </a:spcBef>
                        <a:spcAft>
                          <a:spcPts val="0"/>
                        </a:spcAft>
                        <a:tabLst>
                          <a:tab pos="2047875" algn="l"/>
                        </a:tabLst>
                      </a:pPr>
                      <a:r>
                        <a:rPr lang="en-U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Resoled</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457200">
                        <a:lnSpc>
                          <a:spcPct val="100000"/>
                        </a:lnSpc>
                        <a:spcBef>
                          <a:spcPts val="0"/>
                        </a:spcBef>
                        <a:spcAft>
                          <a:spcPts val="0"/>
                        </a:spcAft>
                        <a:tabLst>
                          <a:tab pos="2047875" algn="l"/>
                        </a:tabLst>
                      </a:pPr>
                      <a:r>
                        <a:rPr lang="en-US" sz="1400" dirty="0">
                          <a:effectLst/>
                          <a:latin typeface="Calibri" panose="020F0502020204030204" pitchFamily="34" charset="0"/>
                          <a:ea typeface="Calibri" panose="020F0502020204030204" pitchFamily="34" charset="0"/>
                          <a:cs typeface="Calibri" panose="020F0502020204030204" pitchFamily="34" charset="0"/>
                        </a:rPr>
                        <a:t>Resoled</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78825951"/>
                  </a:ext>
                </a:extLst>
              </a:tr>
              <a:tr h="800004">
                <a:tc>
                  <a:txBody>
                    <a:bodyPr/>
                    <a:lstStyle/>
                    <a:p>
                      <a:pPr marL="457200" algn="ctr">
                        <a:lnSpc>
                          <a:spcPct val="100000"/>
                        </a:lnSpc>
                        <a:spcBef>
                          <a:spcPts val="0"/>
                        </a:spcBef>
                        <a:spcAft>
                          <a:spcPts val="0"/>
                        </a:spcAft>
                        <a:tabLst>
                          <a:tab pos="2047875" algn="l"/>
                        </a:tabLst>
                      </a:pPr>
                      <a:r>
                        <a:rPr lang="en-US" sz="1400" b="1" dirty="0">
                          <a:effectLst/>
                          <a:latin typeface="Calibri" panose="020F0502020204030204" pitchFamily="34" charset="0"/>
                          <a:ea typeface="Calibri" panose="020F0502020204030204" pitchFamily="34" charset="0"/>
                          <a:cs typeface="Calibri" panose="020F0502020204030204" pitchFamily="34" charset="0"/>
                        </a:rPr>
                        <a:t>3</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Bef>
                          <a:spcPts val="0"/>
                        </a:spcBef>
                        <a:spcAft>
                          <a:spcPts val="0"/>
                        </a:spcAft>
                      </a:pPr>
                      <a:r>
                        <a:rPr lang="en-US" sz="1400" b="1" i="1">
                          <a:solidFill>
                            <a:srgbClr val="2E74B5"/>
                          </a:solidFill>
                          <a:effectLst/>
                          <a:latin typeface="Calibri" panose="020F0502020204030204" pitchFamily="34" charset="0"/>
                          <a:ea typeface="Times New Roman" panose="02020603050405020304" pitchFamily="18" charset="0"/>
                          <a:cs typeface="Times New Roman" panose="02020603050405020304" pitchFamily="18" charset="0"/>
                        </a:rPr>
                        <a:t>Receivables from exchange transactions</a:t>
                      </a:r>
                      <a:endParaRPr lang="en-ZA" sz="1800" b="1" i="1">
                        <a:solidFill>
                          <a:srgbClr val="2E74B5"/>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00000"/>
                        </a:lnSpc>
                        <a:spcBef>
                          <a:spcPts val="0"/>
                        </a:spcBef>
                        <a:spcAft>
                          <a:spcPts val="0"/>
                        </a:spcAft>
                        <a:tabLst>
                          <a:tab pos="2047875" algn="l"/>
                        </a:tabLst>
                      </a:pPr>
                      <a:r>
                        <a:rPr lang="en-U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Not resolved</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457200">
                        <a:lnSpc>
                          <a:spcPct val="100000"/>
                        </a:lnSpc>
                        <a:spcBef>
                          <a:spcPts val="0"/>
                        </a:spcBef>
                        <a:spcAft>
                          <a:spcPts val="0"/>
                        </a:spcAft>
                        <a:tabLst>
                          <a:tab pos="2047875" algn="l"/>
                        </a:tabLst>
                      </a:pPr>
                      <a:r>
                        <a:rPr lang="en-US" sz="1400" dirty="0">
                          <a:effectLst/>
                          <a:latin typeface="Calibri" panose="020F0502020204030204" pitchFamily="34" charset="0"/>
                          <a:ea typeface="Calibri" panose="020F0502020204030204" pitchFamily="34" charset="0"/>
                          <a:cs typeface="Calibri" panose="020F0502020204030204" pitchFamily="34" charset="0"/>
                        </a:rPr>
                        <a:t>Relates to records &amp; Water Services (non-existence of SLA with Dr. RSM District Municipality)</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51375498"/>
                  </a:ext>
                </a:extLst>
              </a:tr>
              <a:tr h="315702">
                <a:tc>
                  <a:txBody>
                    <a:bodyPr/>
                    <a:lstStyle/>
                    <a:p>
                      <a:pPr marL="457200" algn="ctr">
                        <a:lnSpc>
                          <a:spcPct val="100000"/>
                        </a:lnSpc>
                        <a:spcBef>
                          <a:spcPts val="0"/>
                        </a:spcBef>
                        <a:spcAft>
                          <a:spcPts val="0"/>
                        </a:spcAft>
                        <a:tabLst>
                          <a:tab pos="2047875" algn="l"/>
                        </a:tabLst>
                      </a:pPr>
                      <a:r>
                        <a:rPr lang="en-US" sz="1400" b="1" dirty="0">
                          <a:effectLst/>
                          <a:latin typeface="Calibri" panose="020F0502020204030204" pitchFamily="34" charset="0"/>
                          <a:ea typeface="Calibri" panose="020F0502020204030204" pitchFamily="34" charset="0"/>
                          <a:cs typeface="Calibri" panose="020F0502020204030204" pitchFamily="34" charset="0"/>
                        </a:rPr>
                        <a:t>4</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Bef>
                          <a:spcPts val="0"/>
                        </a:spcBef>
                        <a:spcAft>
                          <a:spcPts val="0"/>
                        </a:spcAft>
                      </a:pPr>
                      <a:r>
                        <a:rPr lang="en-US" sz="1400" b="1" i="1">
                          <a:solidFill>
                            <a:srgbClr val="2E74B5"/>
                          </a:solidFill>
                          <a:effectLst/>
                          <a:latin typeface="Calibri" panose="020F0502020204030204" pitchFamily="34" charset="0"/>
                          <a:ea typeface="Times New Roman" panose="02020603050405020304" pitchFamily="18" charset="0"/>
                          <a:cs typeface="Times New Roman" panose="02020603050405020304" pitchFamily="18" charset="0"/>
                        </a:rPr>
                        <a:t>VAT receivable and VAT payable</a:t>
                      </a:r>
                      <a:endParaRPr lang="en-ZA" sz="1800" b="1" i="1">
                        <a:solidFill>
                          <a:srgbClr val="2E74B5"/>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00000"/>
                        </a:lnSpc>
                        <a:spcBef>
                          <a:spcPts val="0"/>
                        </a:spcBef>
                        <a:spcAft>
                          <a:spcPts val="0"/>
                        </a:spcAft>
                        <a:tabLst>
                          <a:tab pos="2047875" algn="l"/>
                        </a:tabLst>
                      </a:pPr>
                      <a:r>
                        <a:rPr lang="en-US" sz="1400">
                          <a:solidFill>
                            <a:srgbClr val="000000"/>
                          </a:solidFill>
                          <a:effectLst/>
                          <a:latin typeface="Calibri" panose="020F0502020204030204" pitchFamily="34" charset="0"/>
                          <a:ea typeface="Calibri" panose="020F0502020204030204" pitchFamily="34" charset="0"/>
                          <a:cs typeface="Calibri" panose="020F0502020204030204" pitchFamily="34" charset="0"/>
                        </a:rPr>
                        <a:t>Resoled</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457200">
                        <a:lnSpc>
                          <a:spcPct val="100000"/>
                        </a:lnSpc>
                        <a:spcBef>
                          <a:spcPts val="0"/>
                        </a:spcBef>
                        <a:spcAft>
                          <a:spcPts val="0"/>
                        </a:spcAft>
                        <a:tabLst>
                          <a:tab pos="2047875" algn="l"/>
                        </a:tabLst>
                      </a:pPr>
                      <a:r>
                        <a:rPr lang="en-US" sz="1400" dirty="0">
                          <a:effectLst/>
                          <a:latin typeface="Calibri" panose="020F0502020204030204" pitchFamily="34" charset="0"/>
                          <a:ea typeface="Calibri" panose="020F0502020204030204" pitchFamily="34" charset="0"/>
                          <a:cs typeface="Calibri" panose="020F0502020204030204" pitchFamily="34" charset="0"/>
                        </a:rPr>
                        <a:t>Resoled</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44109815"/>
                  </a:ext>
                </a:extLst>
              </a:tr>
              <a:tr h="315702">
                <a:tc>
                  <a:txBody>
                    <a:bodyPr/>
                    <a:lstStyle/>
                    <a:p>
                      <a:pPr marL="457200" algn="ctr">
                        <a:lnSpc>
                          <a:spcPct val="100000"/>
                        </a:lnSpc>
                        <a:spcBef>
                          <a:spcPts val="0"/>
                        </a:spcBef>
                        <a:spcAft>
                          <a:spcPts val="0"/>
                        </a:spcAft>
                        <a:tabLst>
                          <a:tab pos="2047875" algn="l"/>
                        </a:tabLst>
                      </a:pPr>
                      <a:r>
                        <a:rPr lang="en-US" sz="1400" b="1" dirty="0">
                          <a:effectLst/>
                          <a:latin typeface="Calibri" panose="020F0502020204030204" pitchFamily="34" charset="0"/>
                          <a:ea typeface="Calibri" panose="020F0502020204030204" pitchFamily="34" charset="0"/>
                          <a:cs typeface="Calibri" panose="020F0502020204030204" pitchFamily="34" charset="0"/>
                        </a:rPr>
                        <a:t>5</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Bef>
                          <a:spcPts val="0"/>
                        </a:spcBef>
                        <a:spcAft>
                          <a:spcPts val="0"/>
                        </a:spcAft>
                      </a:pPr>
                      <a:r>
                        <a:rPr lang="en-US" sz="1400" b="1" i="1">
                          <a:solidFill>
                            <a:srgbClr val="2E74B5"/>
                          </a:solidFill>
                          <a:effectLst/>
                          <a:latin typeface="Calibri" panose="020F0502020204030204" pitchFamily="34" charset="0"/>
                          <a:ea typeface="Times New Roman" panose="02020603050405020304" pitchFamily="18" charset="0"/>
                          <a:cs typeface="Times New Roman" panose="02020603050405020304" pitchFamily="18" charset="0"/>
                        </a:rPr>
                        <a:t>Consumer debtors</a:t>
                      </a:r>
                      <a:endParaRPr lang="en-ZA" sz="1800" b="1" i="1">
                        <a:solidFill>
                          <a:srgbClr val="2E74B5"/>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00000"/>
                        </a:lnSpc>
                        <a:spcBef>
                          <a:spcPts val="0"/>
                        </a:spcBef>
                        <a:spcAft>
                          <a:spcPts val="0"/>
                        </a:spcAft>
                        <a:tabLst>
                          <a:tab pos="2047875" algn="l"/>
                        </a:tabLst>
                      </a:pPr>
                      <a:r>
                        <a:rPr lang="en-US" sz="1400">
                          <a:solidFill>
                            <a:srgbClr val="000000"/>
                          </a:solidFill>
                          <a:effectLst/>
                          <a:latin typeface="Calibri" panose="020F0502020204030204" pitchFamily="34" charset="0"/>
                          <a:ea typeface="Calibri" panose="020F0502020204030204" pitchFamily="34" charset="0"/>
                          <a:cs typeface="Calibri" panose="020F0502020204030204" pitchFamily="34" charset="0"/>
                        </a:rPr>
                        <a:t>Not Resolved</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457200">
                        <a:lnSpc>
                          <a:spcPct val="100000"/>
                        </a:lnSpc>
                        <a:spcBef>
                          <a:spcPts val="0"/>
                        </a:spcBef>
                        <a:spcAft>
                          <a:spcPts val="0"/>
                        </a:spcAft>
                        <a:tabLst>
                          <a:tab pos="2047875" algn="l"/>
                        </a:tabLst>
                      </a:pPr>
                      <a:r>
                        <a:rPr lang="en-US" sz="1400" dirty="0">
                          <a:effectLst/>
                          <a:latin typeface="Calibri" panose="020F0502020204030204" pitchFamily="34" charset="0"/>
                          <a:ea typeface="Calibri" panose="020F0502020204030204" pitchFamily="34" charset="0"/>
                          <a:cs typeface="Calibri" panose="020F0502020204030204" pitchFamily="34" charset="0"/>
                        </a:rPr>
                        <a:t>Relates to records management</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7702219"/>
                  </a:ext>
                </a:extLst>
              </a:tr>
              <a:tr h="315702">
                <a:tc>
                  <a:txBody>
                    <a:bodyPr/>
                    <a:lstStyle/>
                    <a:p>
                      <a:pPr marL="457200" algn="ctr">
                        <a:lnSpc>
                          <a:spcPct val="100000"/>
                        </a:lnSpc>
                        <a:spcBef>
                          <a:spcPts val="0"/>
                        </a:spcBef>
                        <a:spcAft>
                          <a:spcPts val="0"/>
                        </a:spcAft>
                        <a:tabLst>
                          <a:tab pos="2047875" algn="l"/>
                        </a:tabLst>
                      </a:pPr>
                      <a:r>
                        <a:rPr lang="en-US" sz="1400" b="1" dirty="0">
                          <a:effectLst/>
                          <a:latin typeface="Calibri" panose="020F0502020204030204" pitchFamily="34" charset="0"/>
                          <a:ea typeface="Calibri" panose="020F0502020204030204" pitchFamily="34" charset="0"/>
                          <a:cs typeface="Calibri" panose="020F0502020204030204" pitchFamily="34" charset="0"/>
                        </a:rPr>
                        <a:t>6</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Bef>
                          <a:spcPts val="0"/>
                        </a:spcBef>
                        <a:spcAft>
                          <a:spcPts val="0"/>
                        </a:spcAft>
                      </a:pPr>
                      <a:r>
                        <a:rPr lang="en-US" sz="1400" b="1" i="1">
                          <a:solidFill>
                            <a:srgbClr val="2E74B5"/>
                          </a:solidFill>
                          <a:effectLst/>
                          <a:latin typeface="Calibri" panose="020F0502020204030204" pitchFamily="34" charset="0"/>
                          <a:ea typeface="Times New Roman" panose="02020603050405020304" pitchFamily="18" charset="0"/>
                          <a:cs typeface="Times New Roman" panose="02020603050405020304" pitchFamily="18" charset="0"/>
                        </a:rPr>
                        <a:t>Employee benefit obligation</a:t>
                      </a:r>
                      <a:endParaRPr lang="en-ZA" sz="1800" b="1" i="1">
                        <a:solidFill>
                          <a:srgbClr val="2E74B5"/>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00000"/>
                        </a:lnSpc>
                        <a:spcBef>
                          <a:spcPts val="0"/>
                        </a:spcBef>
                        <a:spcAft>
                          <a:spcPts val="0"/>
                        </a:spcAft>
                        <a:tabLst>
                          <a:tab pos="2047875" algn="l"/>
                        </a:tabLst>
                      </a:pPr>
                      <a:r>
                        <a:rPr lang="en-US" sz="1400">
                          <a:solidFill>
                            <a:srgbClr val="000000"/>
                          </a:solidFill>
                          <a:effectLst/>
                          <a:latin typeface="Calibri" panose="020F0502020204030204" pitchFamily="34" charset="0"/>
                          <a:ea typeface="Calibri" panose="020F0502020204030204" pitchFamily="34" charset="0"/>
                          <a:cs typeface="Calibri" panose="020F0502020204030204" pitchFamily="34" charset="0"/>
                        </a:rPr>
                        <a:t>Resoled</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457200">
                        <a:lnSpc>
                          <a:spcPct val="100000"/>
                        </a:lnSpc>
                        <a:spcBef>
                          <a:spcPts val="0"/>
                        </a:spcBef>
                        <a:spcAft>
                          <a:spcPts val="0"/>
                        </a:spcAft>
                        <a:tabLst>
                          <a:tab pos="2047875" algn="l"/>
                        </a:tabLst>
                      </a:pPr>
                      <a:r>
                        <a:rPr lang="en-US" sz="1400" dirty="0">
                          <a:effectLst/>
                          <a:latin typeface="Calibri" panose="020F0502020204030204" pitchFamily="34" charset="0"/>
                          <a:ea typeface="Calibri" panose="020F0502020204030204" pitchFamily="34" charset="0"/>
                          <a:cs typeface="Calibri" panose="020F0502020204030204" pitchFamily="34" charset="0"/>
                        </a:rPr>
                        <a:t>Resoled</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41269026"/>
                  </a:ext>
                </a:extLst>
              </a:tr>
              <a:tr h="638570">
                <a:tc>
                  <a:txBody>
                    <a:bodyPr/>
                    <a:lstStyle/>
                    <a:p>
                      <a:pPr marL="457200" algn="ctr">
                        <a:lnSpc>
                          <a:spcPct val="100000"/>
                        </a:lnSpc>
                        <a:spcBef>
                          <a:spcPts val="0"/>
                        </a:spcBef>
                        <a:spcAft>
                          <a:spcPts val="0"/>
                        </a:spcAft>
                        <a:tabLst>
                          <a:tab pos="2047875" algn="l"/>
                        </a:tabLst>
                      </a:pPr>
                      <a:r>
                        <a:rPr lang="en-US" sz="1400" b="1" dirty="0">
                          <a:effectLst/>
                          <a:latin typeface="Calibri" panose="020F0502020204030204" pitchFamily="34" charset="0"/>
                          <a:ea typeface="Calibri" panose="020F0502020204030204" pitchFamily="34" charset="0"/>
                          <a:cs typeface="Calibri" panose="020F0502020204030204" pitchFamily="34" charset="0"/>
                        </a:rPr>
                        <a:t>7</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Bef>
                          <a:spcPts val="0"/>
                        </a:spcBef>
                        <a:spcAft>
                          <a:spcPts val="0"/>
                        </a:spcAft>
                      </a:pPr>
                      <a:r>
                        <a:rPr lang="en-US" sz="1400" b="1" i="1">
                          <a:solidFill>
                            <a:srgbClr val="2E74B5"/>
                          </a:solidFill>
                          <a:effectLst/>
                          <a:latin typeface="Calibri" panose="020F0502020204030204" pitchFamily="34" charset="0"/>
                          <a:ea typeface="Times New Roman" panose="02020603050405020304" pitchFamily="18" charset="0"/>
                          <a:cs typeface="Times New Roman" panose="02020603050405020304" pitchFamily="18" charset="0"/>
                        </a:rPr>
                        <a:t>Payables from exchange transactions</a:t>
                      </a:r>
                      <a:endParaRPr lang="en-ZA" sz="1800" b="1" i="1">
                        <a:solidFill>
                          <a:srgbClr val="2E74B5"/>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00000"/>
                        </a:lnSpc>
                        <a:spcBef>
                          <a:spcPts val="0"/>
                        </a:spcBef>
                        <a:spcAft>
                          <a:spcPts val="0"/>
                        </a:spcAft>
                        <a:tabLst>
                          <a:tab pos="2047875" algn="l"/>
                        </a:tabLst>
                      </a:pPr>
                      <a:r>
                        <a:rPr lang="en-US" sz="1400">
                          <a:solidFill>
                            <a:srgbClr val="000000"/>
                          </a:solidFill>
                          <a:effectLst/>
                          <a:latin typeface="Calibri" panose="020F0502020204030204" pitchFamily="34" charset="0"/>
                          <a:ea typeface="Calibri" panose="020F0502020204030204" pitchFamily="34" charset="0"/>
                          <a:cs typeface="Calibri" panose="020F0502020204030204" pitchFamily="34" charset="0"/>
                        </a:rPr>
                        <a:t>Not resolved</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457200">
                        <a:lnSpc>
                          <a:spcPct val="100000"/>
                        </a:lnSpc>
                        <a:spcBef>
                          <a:spcPts val="0"/>
                        </a:spcBef>
                        <a:spcAft>
                          <a:spcPts val="0"/>
                        </a:spcAft>
                        <a:tabLst>
                          <a:tab pos="2047875" algn="l"/>
                        </a:tabLst>
                      </a:pPr>
                      <a:r>
                        <a:rPr lang="en-US" sz="1400" dirty="0">
                          <a:effectLst/>
                          <a:latin typeface="Calibri" panose="020F0502020204030204" pitchFamily="34" charset="0"/>
                          <a:ea typeface="Calibri" panose="020F0502020204030204" pitchFamily="34" charset="0"/>
                          <a:cs typeface="Calibri" panose="020F0502020204030204" pitchFamily="34" charset="0"/>
                        </a:rPr>
                        <a:t>SCM non-compliances and records management</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16293363"/>
                  </a:ext>
                </a:extLst>
              </a:tr>
              <a:tr h="315702">
                <a:tc>
                  <a:txBody>
                    <a:bodyPr/>
                    <a:lstStyle/>
                    <a:p>
                      <a:pPr marL="457200" algn="ctr">
                        <a:lnSpc>
                          <a:spcPct val="100000"/>
                        </a:lnSpc>
                        <a:spcBef>
                          <a:spcPts val="0"/>
                        </a:spcBef>
                        <a:spcAft>
                          <a:spcPts val="0"/>
                        </a:spcAft>
                        <a:tabLst>
                          <a:tab pos="2047875" algn="l"/>
                        </a:tabLst>
                      </a:pPr>
                      <a:r>
                        <a:rPr lang="en-US" sz="1400" b="1" dirty="0">
                          <a:effectLst/>
                          <a:latin typeface="Calibri" panose="020F0502020204030204" pitchFamily="34" charset="0"/>
                          <a:ea typeface="Calibri" panose="020F0502020204030204" pitchFamily="34" charset="0"/>
                          <a:cs typeface="Calibri" panose="020F0502020204030204" pitchFamily="34" charset="0"/>
                        </a:rPr>
                        <a:t>8</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Bef>
                          <a:spcPts val="0"/>
                        </a:spcBef>
                        <a:spcAft>
                          <a:spcPts val="0"/>
                        </a:spcAft>
                      </a:pPr>
                      <a:r>
                        <a:rPr lang="en-US" sz="1400" b="1" i="1" dirty="0">
                          <a:solidFill>
                            <a:srgbClr val="2E74B5"/>
                          </a:solidFill>
                          <a:effectLst/>
                          <a:latin typeface="Calibri" panose="020F0502020204030204" pitchFamily="34" charset="0"/>
                          <a:ea typeface="Times New Roman" panose="02020603050405020304" pitchFamily="18" charset="0"/>
                          <a:cs typeface="Times New Roman" panose="02020603050405020304" pitchFamily="18" charset="0"/>
                        </a:rPr>
                        <a:t>Unspent conditional grants and receipts</a:t>
                      </a:r>
                      <a:endParaRPr lang="en-ZA" sz="1800" b="1" i="1" dirty="0">
                        <a:solidFill>
                          <a:srgbClr val="2E74B5"/>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00000"/>
                        </a:lnSpc>
                        <a:spcBef>
                          <a:spcPts val="0"/>
                        </a:spcBef>
                        <a:spcAft>
                          <a:spcPts val="0"/>
                        </a:spcAft>
                        <a:tabLst>
                          <a:tab pos="2047875" algn="l"/>
                        </a:tabLst>
                      </a:pPr>
                      <a:r>
                        <a:rPr lang="en-U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Resoled</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457200">
                        <a:lnSpc>
                          <a:spcPct val="100000"/>
                        </a:lnSpc>
                        <a:spcBef>
                          <a:spcPts val="0"/>
                        </a:spcBef>
                        <a:spcAft>
                          <a:spcPts val="0"/>
                        </a:spcAft>
                        <a:tabLst>
                          <a:tab pos="2047875" algn="l"/>
                        </a:tabLst>
                      </a:pPr>
                      <a:r>
                        <a:rPr lang="en-US" sz="1400" dirty="0">
                          <a:effectLst/>
                          <a:latin typeface="Calibri" panose="020F0502020204030204" pitchFamily="34" charset="0"/>
                          <a:ea typeface="Calibri" panose="020F0502020204030204" pitchFamily="34" charset="0"/>
                          <a:cs typeface="Calibri" panose="020F0502020204030204" pitchFamily="34" charset="0"/>
                        </a:rPr>
                        <a:t>Resoled</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5846791"/>
                  </a:ext>
                </a:extLst>
              </a:tr>
            </a:tbl>
          </a:graphicData>
        </a:graphic>
      </p:graphicFrame>
    </p:spTree>
    <p:extLst>
      <p:ext uri="{BB962C8B-B14F-4D97-AF65-F5344CB8AC3E}">
        <p14:creationId xmlns:p14="http://schemas.microsoft.com/office/powerpoint/2010/main" val="1345808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4825</TotalTime>
  <Words>5433</Words>
  <Application>Microsoft Office PowerPoint</Application>
  <PresentationFormat>On-screen Show (4:3)</PresentationFormat>
  <Paragraphs>1203</Paragraphs>
  <Slides>66</Slides>
  <Notes>12</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66</vt:i4>
      </vt:variant>
    </vt:vector>
  </HeadingPairs>
  <TitlesOfParts>
    <vt:vector size="78" baseType="lpstr">
      <vt:lpstr>ＭＳ Ｐゴシック</vt:lpstr>
      <vt:lpstr>Arial</vt:lpstr>
      <vt:lpstr>Arial Black</vt:lpstr>
      <vt:lpstr>Calibri</vt:lpstr>
      <vt:lpstr>Century Gothic</vt:lpstr>
      <vt:lpstr>Courier New</vt:lpstr>
      <vt:lpstr>MS Mincho</vt:lpstr>
      <vt:lpstr>Symbol</vt:lpstr>
      <vt:lpstr>Tahoma</vt:lpstr>
      <vt:lpstr>Times New Roman</vt:lpstr>
      <vt:lpstr>Wingdings</vt:lpstr>
      <vt:lpstr>Office Theme</vt:lpstr>
      <vt:lpstr>Mamusa Local Municipality  </vt:lpstr>
      <vt:lpstr>REPORT ON THE  THE STATE OF MAMUSA LOCAL MUNICIPALITY</vt:lpstr>
      <vt:lpstr>Mamusa Local Municipality  </vt:lpstr>
      <vt:lpstr>1. 2018/2019 POST AUDIT ACTION PLAN</vt:lpstr>
      <vt:lpstr>PowerPoint Presentation</vt:lpstr>
      <vt:lpstr>PowerPoint Presentation</vt:lpstr>
      <vt:lpstr>PowerPoint Presentation</vt:lpstr>
      <vt:lpstr>PowerPoint Presentation</vt:lpstr>
      <vt:lpstr>PowerPoint Presentation</vt:lpstr>
      <vt:lpstr>PowerPoint Presentation</vt:lpstr>
      <vt:lpstr>2. COVID-19 EXPENDITURE</vt:lpstr>
      <vt:lpstr>PowerPoint Presentation</vt:lpstr>
      <vt:lpstr>3. REVENUE COLLECTION: MARCH – DECEMBER 2020</vt:lpstr>
      <vt:lpstr>PowerPoint Presentation</vt:lpstr>
      <vt:lpstr>PowerPoint Presentation</vt:lpstr>
      <vt:lpstr>PowerPoint Presentation</vt:lpstr>
      <vt:lpstr>PowerPoint Presentation</vt:lpstr>
      <vt:lpstr>PowerPoint Presentation</vt:lpstr>
      <vt:lpstr>4. MAUSA LOCAL MUNICIPALITY IN FINANCIAL DISTRESS</vt:lpstr>
      <vt:lpstr>PowerPoint Presentation</vt:lpstr>
      <vt:lpstr>PowerPoint Presentation</vt:lpstr>
      <vt:lpstr>5. OUTSTANDING CREDITORS &amp; 3RD PARTY PAYMENTS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6. UNAUTHORISED, IRREGULAR, FRUITLESS &amp; WASTEFUL EXPENDITURE (UIF&amp;W) </vt:lpstr>
      <vt:lpstr>PowerPoint Presentation</vt:lpstr>
      <vt:lpstr>PowerPoint Presentation</vt:lpstr>
      <vt:lpstr>PowerPoint Presentation</vt:lpstr>
      <vt:lpstr>PowerPoint Presentation</vt:lpstr>
      <vt:lpstr>PowerPoint Presentation</vt:lpstr>
      <vt:lpstr>PowerPoint Presentation</vt:lpstr>
      <vt:lpstr>Unauthorised Expenditure Register</vt:lpstr>
      <vt:lpstr>Unauthorised expenditure Investigated by management</vt:lpstr>
      <vt:lpstr>Unauthorised expenditure investigated by MPAC</vt:lpstr>
      <vt:lpstr>Unauthorised expenditure tabled in Council</vt:lpstr>
      <vt:lpstr>Unauthorised expenditure not approved by Council</vt:lpstr>
      <vt:lpstr>Unauthorised expenditure</vt:lpstr>
      <vt:lpstr>Unauthorised expenditure</vt:lpstr>
      <vt:lpstr>Irregular Expenditure Register</vt:lpstr>
      <vt:lpstr>Irregular expenditure Investigated by management</vt:lpstr>
      <vt:lpstr>Irregular expenditure investigated by MPAC</vt:lpstr>
      <vt:lpstr>Irregular expenditure tabled in Council</vt:lpstr>
      <vt:lpstr>Irregular expenditure submitted to NT for condonation</vt:lpstr>
      <vt:lpstr>Irregular expenditure not approved by Council</vt:lpstr>
      <vt:lpstr>Irregular expenditure</vt:lpstr>
      <vt:lpstr>Irregular expenditure</vt:lpstr>
      <vt:lpstr>Irregular expenditure</vt:lpstr>
      <vt:lpstr>Fruitless and Wasteful Expenditure investigated by management </vt:lpstr>
      <vt:lpstr>Fruitless and Wasteful Expenditure investigated by MPAC</vt:lpstr>
      <vt:lpstr>Fruitless and Wasteful expenditure tabled in Council</vt:lpstr>
      <vt:lpstr>Fruitless and Wasteful expenditure not approved by Council</vt:lpstr>
      <vt:lpstr>Fruitless and Wasteful expenditure</vt:lpstr>
      <vt:lpstr>Fruitless and Wasteful expenditure</vt:lpstr>
      <vt:lpstr>  7. INSTITUTIONAL CAPACITY</vt:lpstr>
      <vt:lpstr>7. INSTITUTIONAL CAPACITY</vt:lpstr>
      <vt:lpstr>  8. INTERNAL AUDIT AND AUDIT COMMITTEE</vt:lpstr>
      <vt:lpstr>Internal Audit and Audit Committee</vt:lpstr>
      <vt:lpstr>Internal Audit and Audit Committee</vt:lpstr>
      <vt:lpstr>9. MPACS  (FUNCTIONALITY OF PORTFOLIO COMMITTEES)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Moretele Local Municipality</dc:title>
  <dc:creator>Thabo Makwela</dc:creator>
  <cp:lastModifiedBy>Shereen Cassiem</cp:lastModifiedBy>
  <cp:revision>196</cp:revision>
  <dcterms:created xsi:type="dcterms:W3CDTF">2016-02-12T01:18:37Z</dcterms:created>
  <dcterms:modified xsi:type="dcterms:W3CDTF">2021-03-01T09:33:31Z</dcterms:modified>
</cp:coreProperties>
</file>