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8"/>
  </p:notesMasterIdLst>
  <p:sldIdLst>
    <p:sldId id="257" r:id="rId3"/>
    <p:sldId id="258" r:id="rId4"/>
    <p:sldId id="259" r:id="rId5"/>
    <p:sldId id="260" r:id="rId6"/>
    <p:sldId id="270" r:id="rId7"/>
    <p:sldId id="261" r:id="rId8"/>
    <p:sldId id="262" r:id="rId9"/>
    <p:sldId id="263" r:id="rId10"/>
    <p:sldId id="264" r:id="rId11"/>
    <p:sldId id="265" r:id="rId12"/>
    <p:sldId id="266" r:id="rId13"/>
    <p:sldId id="286" r:id="rId14"/>
    <p:sldId id="287" r:id="rId15"/>
    <p:sldId id="288" r:id="rId16"/>
    <p:sldId id="271" r:id="rId17"/>
    <p:sldId id="267" r:id="rId18"/>
    <p:sldId id="268" r:id="rId19"/>
    <p:sldId id="269" r:id="rId20"/>
    <p:sldId id="272" r:id="rId21"/>
    <p:sldId id="273" r:id="rId22"/>
    <p:sldId id="274" r:id="rId23"/>
    <p:sldId id="278" r:id="rId24"/>
    <p:sldId id="283" r:id="rId25"/>
    <p:sldId id="284"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316A6-CDF8-474B-94EA-994A2277596B}" type="datetimeFigureOut">
              <a:rPr lang="en-ZA" smtClean="0"/>
              <a:t>2021/03/01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79104-66DF-4E20-9E75-2249D8F57A9D}" type="slidenum">
              <a:rPr lang="en-ZA" smtClean="0"/>
              <a:t>‹#›</a:t>
            </a:fld>
            <a:endParaRPr lang="en-ZA"/>
          </a:p>
        </p:txBody>
      </p:sp>
    </p:spTree>
    <p:extLst>
      <p:ext uri="{BB962C8B-B14F-4D97-AF65-F5344CB8AC3E}">
        <p14:creationId xmlns:p14="http://schemas.microsoft.com/office/powerpoint/2010/main" val="275219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754621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34534-159F-4CC9-9214-FC80B7970DD7}" type="slidenum">
              <a:rPr lang="en-ZA" smtClean="0">
                <a:solidFill>
                  <a:prstClr val="black"/>
                </a:solidFill>
              </a:rPr>
              <a:pPr/>
              <a:t>10</a:t>
            </a:fld>
            <a:endParaRPr lang="en-ZA" dirty="0">
              <a:solidFill>
                <a:prstClr val="black"/>
              </a:solidFill>
            </a:endParaRPr>
          </a:p>
        </p:txBody>
      </p:sp>
    </p:spTree>
    <p:extLst>
      <p:ext uri="{BB962C8B-B14F-4D97-AF65-F5344CB8AC3E}">
        <p14:creationId xmlns:p14="http://schemas.microsoft.com/office/powerpoint/2010/main" val="2158779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34534-159F-4CC9-9214-FC80B7970DD7}" type="slidenum">
              <a:rPr lang="en-ZA" smtClean="0">
                <a:solidFill>
                  <a:prstClr val="black"/>
                </a:solidFill>
              </a:rPr>
              <a:pPr/>
              <a:t>11</a:t>
            </a:fld>
            <a:endParaRPr lang="en-ZA" dirty="0">
              <a:solidFill>
                <a:prstClr val="black"/>
              </a:solidFill>
            </a:endParaRPr>
          </a:p>
        </p:txBody>
      </p:sp>
    </p:spTree>
    <p:extLst>
      <p:ext uri="{BB962C8B-B14F-4D97-AF65-F5344CB8AC3E}">
        <p14:creationId xmlns:p14="http://schemas.microsoft.com/office/powerpoint/2010/main" val="1016543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34534-159F-4CC9-9214-FC80B7970DD7}" type="slidenum">
              <a:rPr lang="en-ZA">
                <a:solidFill>
                  <a:prstClr val="black"/>
                </a:solidFill>
              </a:rPr>
              <a:pPr/>
              <a:t>12</a:t>
            </a:fld>
            <a:endParaRPr lang="en-ZA" dirty="0">
              <a:solidFill>
                <a:prstClr val="black"/>
              </a:solidFill>
            </a:endParaRPr>
          </a:p>
        </p:txBody>
      </p:sp>
    </p:spTree>
    <p:extLst>
      <p:ext uri="{BB962C8B-B14F-4D97-AF65-F5344CB8AC3E}">
        <p14:creationId xmlns:p14="http://schemas.microsoft.com/office/powerpoint/2010/main" val="1294036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34534-159F-4CC9-9214-FC80B7970DD7}" type="slidenum">
              <a:rPr lang="en-ZA">
                <a:solidFill>
                  <a:prstClr val="black"/>
                </a:solidFill>
              </a:rPr>
              <a:pPr/>
              <a:t>13</a:t>
            </a:fld>
            <a:endParaRPr lang="en-ZA" dirty="0">
              <a:solidFill>
                <a:prstClr val="black"/>
              </a:solidFill>
            </a:endParaRPr>
          </a:p>
        </p:txBody>
      </p:sp>
    </p:spTree>
    <p:extLst>
      <p:ext uri="{BB962C8B-B14F-4D97-AF65-F5344CB8AC3E}">
        <p14:creationId xmlns:p14="http://schemas.microsoft.com/office/powerpoint/2010/main" val="2363008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34534-159F-4CC9-9214-FC80B7970DD7}" type="slidenum">
              <a:rPr lang="en-ZA">
                <a:solidFill>
                  <a:prstClr val="black"/>
                </a:solidFill>
              </a:rPr>
              <a:pPr/>
              <a:t>14</a:t>
            </a:fld>
            <a:endParaRPr lang="en-ZA" dirty="0">
              <a:solidFill>
                <a:prstClr val="black"/>
              </a:solidFill>
            </a:endParaRPr>
          </a:p>
        </p:txBody>
      </p:sp>
    </p:spTree>
    <p:extLst>
      <p:ext uri="{BB962C8B-B14F-4D97-AF65-F5344CB8AC3E}">
        <p14:creationId xmlns:p14="http://schemas.microsoft.com/office/powerpoint/2010/main" val="185010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34534-159F-4CC9-9214-FC80B7970DD7}" type="slidenum">
              <a:rPr lang="en-ZA">
                <a:solidFill>
                  <a:prstClr val="black"/>
                </a:solidFill>
              </a:rPr>
              <a:pPr/>
              <a:t>15</a:t>
            </a:fld>
            <a:endParaRPr lang="en-ZA" dirty="0">
              <a:solidFill>
                <a:prstClr val="black"/>
              </a:solidFill>
            </a:endParaRPr>
          </a:p>
        </p:txBody>
      </p:sp>
    </p:spTree>
    <p:extLst>
      <p:ext uri="{BB962C8B-B14F-4D97-AF65-F5344CB8AC3E}">
        <p14:creationId xmlns:p14="http://schemas.microsoft.com/office/powerpoint/2010/main" val="858116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34534-159F-4CC9-9214-FC80B7970DD7}" type="slidenum">
              <a:rPr lang="en-ZA">
                <a:solidFill>
                  <a:prstClr val="black"/>
                </a:solidFill>
              </a:rPr>
              <a:pPr/>
              <a:t>16</a:t>
            </a:fld>
            <a:endParaRPr lang="en-ZA" dirty="0">
              <a:solidFill>
                <a:prstClr val="black"/>
              </a:solidFill>
            </a:endParaRPr>
          </a:p>
        </p:txBody>
      </p:sp>
    </p:spTree>
    <p:extLst>
      <p:ext uri="{BB962C8B-B14F-4D97-AF65-F5344CB8AC3E}">
        <p14:creationId xmlns:p14="http://schemas.microsoft.com/office/powerpoint/2010/main" val="675824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34534-159F-4CC9-9214-FC80B7970DD7}" type="slidenum">
              <a:rPr lang="en-ZA">
                <a:solidFill>
                  <a:prstClr val="black"/>
                </a:solidFill>
              </a:rPr>
              <a:pPr/>
              <a:t>17</a:t>
            </a:fld>
            <a:endParaRPr lang="en-ZA" dirty="0">
              <a:solidFill>
                <a:prstClr val="black"/>
              </a:solidFill>
            </a:endParaRPr>
          </a:p>
        </p:txBody>
      </p:sp>
    </p:spTree>
    <p:extLst>
      <p:ext uri="{BB962C8B-B14F-4D97-AF65-F5344CB8AC3E}">
        <p14:creationId xmlns:p14="http://schemas.microsoft.com/office/powerpoint/2010/main" val="794234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34534-159F-4CC9-9214-FC80B7970DD7}" type="slidenum">
              <a:rPr lang="en-ZA">
                <a:solidFill>
                  <a:prstClr val="black"/>
                </a:solidFill>
              </a:rPr>
              <a:pPr/>
              <a:t>18</a:t>
            </a:fld>
            <a:endParaRPr lang="en-ZA" dirty="0">
              <a:solidFill>
                <a:prstClr val="black"/>
              </a:solidFill>
            </a:endParaRPr>
          </a:p>
        </p:txBody>
      </p:sp>
    </p:spTree>
    <p:extLst>
      <p:ext uri="{BB962C8B-B14F-4D97-AF65-F5344CB8AC3E}">
        <p14:creationId xmlns:p14="http://schemas.microsoft.com/office/powerpoint/2010/main" val="3630944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34534-159F-4CC9-9214-FC80B7970DD7}" type="slidenum">
              <a:rPr lang="en-ZA">
                <a:solidFill>
                  <a:prstClr val="black"/>
                </a:solidFill>
              </a:rPr>
              <a:pPr/>
              <a:t>19</a:t>
            </a:fld>
            <a:endParaRPr lang="en-ZA" dirty="0">
              <a:solidFill>
                <a:prstClr val="black"/>
              </a:solidFill>
            </a:endParaRPr>
          </a:p>
        </p:txBody>
      </p:sp>
    </p:spTree>
    <p:extLst>
      <p:ext uri="{BB962C8B-B14F-4D97-AF65-F5344CB8AC3E}">
        <p14:creationId xmlns:p14="http://schemas.microsoft.com/office/powerpoint/2010/main" val="69351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34534-159F-4CC9-9214-FC80B7970DD7}" type="slidenum">
              <a:rPr lang="en-ZA" smtClean="0">
                <a:solidFill>
                  <a:prstClr val="black"/>
                </a:solidFill>
              </a:rPr>
              <a:pPr/>
              <a:t>2</a:t>
            </a:fld>
            <a:endParaRPr lang="en-ZA" dirty="0">
              <a:solidFill>
                <a:prstClr val="black"/>
              </a:solidFill>
            </a:endParaRPr>
          </a:p>
        </p:txBody>
      </p:sp>
    </p:spTree>
    <p:extLst>
      <p:ext uri="{BB962C8B-B14F-4D97-AF65-F5344CB8AC3E}">
        <p14:creationId xmlns:p14="http://schemas.microsoft.com/office/powerpoint/2010/main" val="4084576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B500017-03F4-45D7-A5F1-906567B3585D}" type="slidenum">
              <a:rPr lang="en-ZA" smtClean="0">
                <a:solidFill>
                  <a:prstClr val="black"/>
                </a:solidFill>
              </a:rPr>
              <a:pPr/>
              <a:t>25</a:t>
            </a:fld>
            <a:endParaRPr lang="en-ZA">
              <a:solidFill>
                <a:prstClr val="black"/>
              </a:solidFill>
            </a:endParaRPr>
          </a:p>
        </p:txBody>
      </p:sp>
      <p:sp>
        <p:nvSpPr>
          <p:cNvPr id="5" name="Footer Placeholder 4"/>
          <p:cNvSpPr>
            <a:spLocks noGrp="1"/>
          </p:cNvSpPr>
          <p:nvPr>
            <p:ph type="ftr" sz="quarter" idx="11"/>
          </p:nvPr>
        </p:nvSpPr>
        <p:spPr/>
        <p:txBody>
          <a:bodyPr/>
          <a:lstStyle/>
          <a:p>
            <a:r>
              <a:rPr lang="en-ZA">
                <a:solidFill>
                  <a:prstClr val="black"/>
                </a:solidFill>
              </a:rPr>
              <a:t>Page</a:t>
            </a:r>
          </a:p>
        </p:txBody>
      </p:sp>
    </p:spTree>
    <p:extLst>
      <p:ext uri="{BB962C8B-B14F-4D97-AF65-F5344CB8AC3E}">
        <p14:creationId xmlns:p14="http://schemas.microsoft.com/office/powerpoint/2010/main" val="2582158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34534-159F-4CC9-9214-FC80B7970DD7}" type="slidenum">
              <a:rPr lang="en-ZA" smtClean="0">
                <a:solidFill>
                  <a:prstClr val="black"/>
                </a:solidFill>
              </a:rPr>
              <a:pPr/>
              <a:t>3</a:t>
            </a:fld>
            <a:endParaRPr lang="en-ZA" dirty="0">
              <a:solidFill>
                <a:prstClr val="black"/>
              </a:solidFill>
            </a:endParaRPr>
          </a:p>
        </p:txBody>
      </p:sp>
    </p:spTree>
    <p:extLst>
      <p:ext uri="{BB962C8B-B14F-4D97-AF65-F5344CB8AC3E}">
        <p14:creationId xmlns:p14="http://schemas.microsoft.com/office/powerpoint/2010/main" val="3589707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34534-159F-4CC9-9214-FC80B7970DD7}" type="slidenum">
              <a:rPr lang="en-ZA" smtClean="0">
                <a:solidFill>
                  <a:prstClr val="black"/>
                </a:solidFill>
              </a:rPr>
              <a:pPr/>
              <a:t>4</a:t>
            </a:fld>
            <a:endParaRPr lang="en-ZA" dirty="0">
              <a:solidFill>
                <a:prstClr val="black"/>
              </a:solidFill>
            </a:endParaRPr>
          </a:p>
        </p:txBody>
      </p:sp>
    </p:spTree>
    <p:extLst>
      <p:ext uri="{BB962C8B-B14F-4D97-AF65-F5344CB8AC3E}">
        <p14:creationId xmlns:p14="http://schemas.microsoft.com/office/powerpoint/2010/main" val="3498817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34534-159F-4CC9-9214-FC80B7970DD7}" type="slidenum">
              <a:rPr lang="en-ZA">
                <a:solidFill>
                  <a:prstClr val="black"/>
                </a:solidFill>
              </a:rPr>
              <a:pPr/>
              <a:t>5</a:t>
            </a:fld>
            <a:endParaRPr lang="en-ZA" dirty="0">
              <a:solidFill>
                <a:prstClr val="black"/>
              </a:solidFill>
            </a:endParaRPr>
          </a:p>
        </p:txBody>
      </p:sp>
    </p:spTree>
    <p:extLst>
      <p:ext uri="{BB962C8B-B14F-4D97-AF65-F5344CB8AC3E}">
        <p14:creationId xmlns:p14="http://schemas.microsoft.com/office/powerpoint/2010/main" val="2223388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34534-159F-4CC9-9214-FC80B7970DD7}" type="slidenum">
              <a:rPr lang="en-ZA" smtClean="0">
                <a:solidFill>
                  <a:prstClr val="black"/>
                </a:solidFill>
              </a:rPr>
              <a:pPr/>
              <a:t>6</a:t>
            </a:fld>
            <a:endParaRPr lang="en-ZA" dirty="0">
              <a:solidFill>
                <a:prstClr val="black"/>
              </a:solidFill>
            </a:endParaRPr>
          </a:p>
        </p:txBody>
      </p:sp>
    </p:spTree>
    <p:extLst>
      <p:ext uri="{BB962C8B-B14F-4D97-AF65-F5344CB8AC3E}">
        <p14:creationId xmlns:p14="http://schemas.microsoft.com/office/powerpoint/2010/main" val="1500340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34534-159F-4CC9-9214-FC80B7970DD7}" type="slidenum">
              <a:rPr lang="en-ZA" smtClean="0">
                <a:solidFill>
                  <a:prstClr val="black"/>
                </a:solidFill>
              </a:rPr>
              <a:pPr/>
              <a:t>7</a:t>
            </a:fld>
            <a:endParaRPr lang="en-ZA" dirty="0">
              <a:solidFill>
                <a:prstClr val="black"/>
              </a:solidFill>
            </a:endParaRPr>
          </a:p>
        </p:txBody>
      </p:sp>
    </p:spTree>
    <p:extLst>
      <p:ext uri="{BB962C8B-B14F-4D97-AF65-F5344CB8AC3E}">
        <p14:creationId xmlns:p14="http://schemas.microsoft.com/office/powerpoint/2010/main" val="1244784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34534-159F-4CC9-9214-FC80B7970DD7}" type="slidenum">
              <a:rPr lang="en-ZA" smtClean="0">
                <a:solidFill>
                  <a:prstClr val="black"/>
                </a:solidFill>
              </a:rPr>
              <a:pPr/>
              <a:t>8</a:t>
            </a:fld>
            <a:endParaRPr lang="en-ZA" dirty="0">
              <a:solidFill>
                <a:prstClr val="black"/>
              </a:solidFill>
            </a:endParaRPr>
          </a:p>
        </p:txBody>
      </p:sp>
    </p:spTree>
    <p:extLst>
      <p:ext uri="{BB962C8B-B14F-4D97-AF65-F5344CB8AC3E}">
        <p14:creationId xmlns:p14="http://schemas.microsoft.com/office/powerpoint/2010/main" val="2339930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34534-159F-4CC9-9214-FC80B7970DD7}" type="slidenum">
              <a:rPr lang="en-ZA" smtClean="0">
                <a:solidFill>
                  <a:prstClr val="black"/>
                </a:solidFill>
              </a:rPr>
              <a:pPr/>
              <a:t>9</a:t>
            </a:fld>
            <a:endParaRPr lang="en-ZA" dirty="0">
              <a:solidFill>
                <a:prstClr val="black"/>
              </a:solidFill>
            </a:endParaRPr>
          </a:p>
        </p:txBody>
      </p:sp>
    </p:spTree>
    <p:extLst>
      <p:ext uri="{BB962C8B-B14F-4D97-AF65-F5344CB8AC3E}">
        <p14:creationId xmlns:p14="http://schemas.microsoft.com/office/powerpoint/2010/main" val="2132369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E7F016A-8000-4C56-ADD9-A18102B9851C}" type="datetime1">
              <a:rPr lang="en-US">
                <a:solidFill>
                  <a:prstClr val="black"/>
                </a:solidFill>
              </a:rPr>
              <a:pPr/>
              <a:t>3/1/2021</a:t>
            </a:fld>
            <a:endParaRPr lang="en-ZA"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p:txBody>
          <a:bodyPr/>
          <a:lstStyle/>
          <a:p>
            <a:fld id="{61D74632-5AF5-49E1-8345-0D25A626A076}" type="slidenum">
              <a:rPr lang="en-ZA" smtClean="0">
                <a:solidFill>
                  <a:srgbClr val="9BBB59">
                    <a:lumMod val="50000"/>
                  </a:srgbClr>
                </a:solidFill>
              </a:rPr>
              <a:pPr/>
              <a:t>‹#›</a:t>
            </a:fld>
            <a:endParaRPr lang="en-ZA" dirty="0">
              <a:solidFill>
                <a:srgbClr val="9BBB59">
                  <a:lumMod val="50000"/>
                </a:srgbClr>
              </a:solidFill>
            </a:endParaRPr>
          </a:p>
        </p:txBody>
      </p:sp>
    </p:spTree>
    <p:extLst>
      <p:ext uri="{BB962C8B-B14F-4D97-AF65-F5344CB8AC3E}">
        <p14:creationId xmlns:p14="http://schemas.microsoft.com/office/powerpoint/2010/main" val="78531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AAA199B-821B-4193-B23A-53ADF7421021}" type="datetime1">
              <a:rPr lang="en-US">
                <a:solidFill>
                  <a:prstClr val="black"/>
                </a:solidFill>
              </a:rPr>
              <a:pPr/>
              <a:t>3/1/2021</a:t>
            </a:fld>
            <a:endParaRPr lang="en-ZA"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p:txBody>
          <a:bodyPr/>
          <a:lstStyle/>
          <a:p>
            <a:fld id="{61D74632-5AF5-49E1-8345-0D25A626A076}" type="slidenum">
              <a:rPr lang="en-ZA" smtClean="0">
                <a:solidFill>
                  <a:srgbClr val="9BBB59">
                    <a:lumMod val="50000"/>
                  </a:srgbClr>
                </a:solidFill>
              </a:rPr>
              <a:pPr/>
              <a:t>‹#›</a:t>
            </a:fld>
            <a:endParaRPr lang="en-ZA" dirty="0">
              <a:solidFill>
                <a:srgbClr val="9BBB59">
                  <a:lumMod val="50000"/>
                </a:srgbClr>
              </a:solidFill>
            </a:endParaRPr>
          </a:p>
        </p:txBody>
      </p:sp>
    </p:spTree>
    <p:extLst>
      <p:ext uri="{BB962C8B-B14F-4D97-AF65-F5344CB8AC3E}">
        <p14:creationId xmlns:p14="http://schemas.microsoft.com/office/powerpoint/2010/main" val="111024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AFFD10C-D6FF-45D8-9350-E4E8BC48264B}" type="datetime1">
              <a:rPr lang="en-US">
                <a:solidFill>
                  <a:prstClr val="black"/>
                </a:solidFill>
              </a:rPr>
              <a:pPr/>
              <a:t>3/1/2021</a:t>
            </a:fld>
            <a:endParaRPr lang="en-ZA"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p:txBody>
          <a:bodyPr/>
          <a:lstStyle/>
          <a:p>
            <a:fld id="{61D74632-5AF5-49E1-8345-0D25A626A076}" type="slidenum">
              <a:rPr lang="en-ZA" smtClean="0">
                <a:solidFill>
                  <a:srgbClr val="9BBB59">
                    <a:lumMod val="50000"/>
                  </a:srgbClr>
                </a:solidFill>
              </a:rPr>
              <a:pPr/>
              <a:t>‹#›</a:t>
            </a:fld>
            <a:endParaRPr lang="en-ZA" dirty="0">
              <a:solidFill>
                <a:srgbClr val="9BBB59">
                  <a:lumMod val="50000"/>
                </a:srgbClr>
              </a:solidFill>
            </a:endParaRPr>
          </a:p>
        </p:txBody>
      </p:sp>
    </p:spTree>
    <p:extLst>
      <p:ext uri="{BB962C8B-B14F-4D97-AF65-F5344CB8AC3E}">
        <p14:creationId xmlns:p14="http://schemas.microsoft.com/office/powerpoint/2010/main" val="1541957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F1525C-CACF-4EDF-83FB-842B92B7A2F6}" type="datetime1">
              <a:rPr lang="en-US">
                <a:solidFill>
                  <a:prstClr val="black"/>
                </a:solidFill>
              </a:rPr>
              <a:pPr/>
              <a:t>3/1/2021</a:t>
            </a:fld>
            <a:endParaRPr lang="en-ZA"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p:txBody>
          <a:bodyPr/>
          <a:lstStyle/>
          <a:p>
            <a:fld id="{61D74632-5AF5-49E1-8345-0D25A626A076}" type="slidenum">
              <a:rPr lang="en-ZA" smtClean="0">
                <a:solidFill>
                  <a:srgbClr val="9BBB59">
                    <a:lumMod val="50000"/>
                  </a:srgbClr>
                </a:solidFill>
              </a:rPr>
              <a:pPr/>
              <a:t>‹#›</a:t>
            </a:fld>
            <a:endParaRPr lang="en-ZA" dirty="0">
              <a:solidFill>
                <a:srgbClr val="9BBB59">
                  <a:lumMod val="50000"/>
                </a:srgbClr>
              </a:solidFill>
            </a:endParaRPr>
          </a:p>
        </p:txBody>
      </p:sp>
    </p:spTree>
    <p:extLst>
      <p:ext uri="{BB962C8B-B14F-4D97-AF65-F5344CB8AC3E}">
        <p14:creationId xmlns:p14="http://schemas.microsoft.com/office/powerpoint/2010/main" val="125970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4F5E5E3D-44EB-4084-BFB3-AB51E4347A63}" type="datetime1">
              <a:rPr lang="en-US" smtClean="0">
                <a:solidFill>
                  <a:prstClr val="black">
                    <a:tint val="75000"/>
                  </a:prstClr>
                </a:solidFill>
              </a:rPr>
              <a:pPr/>
              <a:t>3/1/2021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852014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E14C60A-D46E-4218-ACED-E210E7AFAC3D}" type="datetime1">
              <a:rPr lang="en-US" smtClean="0">
                <a:solidFill>
                  <a:prstClr val="black">
                    <a:tint val="75000"/>
                  </a:prstClr>
                </a:solidFill>
              </a:rPr>
              <a:pPr/>
              <a:t>3/1/2021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03066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10A01F-B5D8-4807-B497-C74B54D2F655}" type="datetime1">
              <a:rPr lang="en-US" smtClean="0">
                <a:solidFill>
                  <a:prstClr val="black">
                    <a:tint val="75000"/>
                  </a:prstClr>
                </a:solidFill>
              </a:rPr>
              <a:pPr/>
              <a:t>3/1/2021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960688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0FE97F1B-160D-49F4-9E96-4790673E451B}" type="datetime1">
              <a:rPr lang="en-US" smtClean="0">
                <a:solidFill>
                  <a:prstClr val="black">
                    <a:tint val="75000"/>
                  </a:prstClr>
                </a:solidFill>
              </a:rPr>
              <a:pPr/>
              <a:t>3/1/2021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212156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73569D2B-B8BB-4B21-B21A-F8B7D1E01A21}" type="datetime1">
              <a:rPr lang="en-US" smtClean="0">
                <a:solidFill>
                  <a:prstClr val="black">
                    <a:tint val="75000"/>
                  </a:prstClr>
                </a:solidFill>
              </a:rPr>
              <a:pPr/>
              <a:t>3/1/2021</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998113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5960FB15-3B3E-4521-B052-966B19293E72}" type="datetime1">
              <a:rPr lang="en-US" smtClean="0">
                <a:solidFill>
                  <a:prstClr val="black">
                    <a:tint val="75000"/>
                  </a:prstClr>
                </a:solidFill>
              </a:rPr>
              <a:pPr/>
              <a:t>3/1/2021</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903211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AA81C-F8F1-4096-AB46-29C16C0DE21A}" type="datetime1">
              <a:rPr lang="en-US" smtClean="0">
                <a:solidFill>
                  <a:prstClr val="black">
                    <a:tint val="75000"/>
                  </a:prstClr>
                </a:solidFill>
              </a:rPr>
              <a:pPr/>
              <a:t>3/1/2021</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928370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0"/>
          </p:nvPr>
        </p:nvSpPr>
        <p:spPr/>
        <p:txBody>
          <a:bodyPr/>
          <a:lstStyle/>
          <a:p>
            <a:fld id="{61D74632-5AF5-49E1-8345-0D25A626A076}" type="slidenum">
              <a:rPr lang="en-ZA" smtClean="0">
                <a:solidFill>
                  <a:srgbClr val="9BBB59">
                    <a:lumMod val="50000"/>
                  </a:srgbClr>
                </a:solidFill>
              </a:rPr>
              <a:pPr/>
              <a:t>‹#›</a:t>
            </a:fld>
            <a:endParaRPr lang="en-ZA" dirty="0">
              <a:solidFill>
                <a:srgbClr val="9BBB59">
                  <a:lumMod val="50000"/>
                </a:srgbClr>
              </a:solidFill>
            </a:endParaRPr>
          </a:p>
        </p:txBody>
      </p:sp>
    </p:spTree>
    <p:extLst>
      <p:ext uri="{BB962C8B-B14F-4D97-AF65-F5344CB8AC3E}">
        <p14:creationId xmlns:p14="http://schemas.microsoft.com/office/powerpoint/2010/main" val="1460785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3BA191-2197-4FEF-97F7-5D0B62E0DCF3}" type="datetime1">
              <a:rPr lang="en-US" smtClean="0">
                <a:solidFill>
                  <a:prstClr val="black">
                    <a:tint val="75000"/>
                  </a:prstClr>
                </a:solidFill>
              </a:rPr>
              <a:pPr/>
              <a:t>3/1/2021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782504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006448-C724-4AF2-A4E1-AF679976A053}" type="datetime1">
              <a:rPr lang="en-US" smtClean="0">
                <a:solidFill>
                  <a:prstClr val="black">
                    <a:tint val="75000"/>
                  </a:prstClr>
                </a:solidFill>
              </a:rPr>
              <a:pPr/>
              <a:t>3/1/2021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24014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87ECE8B-D6CA-4B1C-979B-3F7284711FAD}" type="datetime1">
              <a:rPr lang="en-US" smtClean="0">
                <a:solidFill>
                  <a:prstClr val="black">
                    <a:tint val="75000"/>
                  </a:prstClr>
                </a:solidFill>
              </a:rPr>
              <a:pPr/>
              <a:t>3/1/2021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735502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D99620AF-00B1-4006-A7C2-A966D83A394F}" type="datetime1">
              <a:rPr lang="en-US" smtClean="0">
                <a:solidFill>
                  <a:prstClr val="black">
                    <a:tint val="75000"/>
                  </a:prstClr>
                </a:solidFill>
              </a:rPr>
              <a:pPr/>
              <a:t>3/1/2021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3235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1FADED1-30BA-4452-AC41-1E5904B9E627}" type="datetime1">
              <a:rPr lang="en-US">
                <a:solidFill>
                  <a:prstClr val="black"/>
                </a:solidFill>
              </a:rPr>
              <a:pPr/>
              <a:t>3/1/2021</a:t>
            </a:fld>
            <a:endParaRPr lang="en-ZA"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p:txBody>
          <a:bodyPr/>
          <a:lstStyle/>
          <a:p>
            <a:fld id="{61D74632-5AF5-49E1-8345-0D25A626A076}" type="slidenum">
              <a:rPr lang="en-ZA" smtClean="0">
                <a:solidFill>
                  <a:srgbClr val="9BBB59">
                    <a:lumMod val="50000"/>
                  </a:srgbClr>
                </a:solidFill>
              </a:rPr>
              <a:pPr/>
              <a:t>‹#›</a:t>
            </a:fld>
            <a:endParaRPr lang="en-ZA" dirty="0">
              <a:solidFill>
                <a:srgbClr val="9BBB59">
                  <a:lumMod val="50000"/>
                </a:srgbClr>
              </a:solidFill>
            </a:endParaRPr>
          </a:p>
        </p:txBody>
      </p:sp>
    </p:spTree>
    <p:extLst>
      <p:ext uri="{BB962C8B-B14F-4D97-AF65-F5344CB8AC3E}">
        <p14:creationId xmlns:p14="http://schemas.microsoft.com/office/powerpoint/2010/main" val="149857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9A72633-B7F5-4619-B14B-EA766B26A677}" type="datetime1">
              <a:rPr lang="en-US">
                <a:solidFill>
                  <a:prstClr val="black"/>
                </a:solidFill>
              </a:rPr>
              <a:pPr/>
              <a:t>3/1/2021</a:t>
            </a:fld>
            <a:endParaRPr lang="en-ZA"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p:txBody>
          <a:bodyPr/>
          <a:lstStyle/>
          <a:p>
            <a:fld id="{61D74632-5AF5-49E1-8345-0D25A626A076}" type="slidenum">
              <a:rPr lang="en-ZA" smtClean="0">
                <a:solidFill>
                  <a:srgbClr val="9BBB59">
                    <a:lumMod val="50000"/>
                  </a:srgbClr>
                </a:solidFill>
              </a:rPr>
              <a:pPr/>
              <a:t>‹#›</a:t>
            </a:fld>
            <a:endParaRPr lang="en-ZA" dirty="0">
              <a:solidFill>
                <a:srgbClr val="9BBB59">
                  <a:lumMod val="50000"/>
                </a:srgbClr>
              </a:solidFill>
            </a:endParaRPr>
          </a:p>
        </p:txBody>
      </p:sp>
    </p:spTree>
    <p:extLst>
      <p:ext uri="{BB962C8B-B14F-4D97-AF65-F5344CB8AC3E}">
        <p14:creationId xmlns:p14="http://schemas.microsoft.com/office/powerpoint/2010/main" val="1895335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535B80ED-96D3-4ACC-875F-C83ED74CEA7A}" type="datetime1">
              <a:rPr lang="en-US">
                <a:solidFill>
                  <a:prstClr val="black"/>
                </a:solidFill>
              </a:rPr>
              <a:pPr/>
              <a:t>3/1/2021</a:t>
            </a:fld>
            <a:endParaRPr lang="en-ZA" dirty="0">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ZA" dirty="0">
              <a:solidFill>
                <a:prstClr val="black"/>
              </a:solidFill>
            </a:endParaRPr>
          </a:p>
        </p:txBody>
      </p:sp>
      <p:sp>
        <p:nvSpPr>
          <p:cNvPr id="9" name="Slide Number Placeholder 8"/>
          <p:cNvSpPr>
            <a:spLocks noGrp="1"/>
          </p:cNvSpPr>
          <p:nvPr>
            <p:ph type="sldNum" sz="quarter" idx="12"/>
          </p:nvPr>
        </p:nvSpPr>
        <p:spPr/>
        <p:txBody>
          <a:bodyPr/>
          <a:lstStyle/>
          <a:p>
            <a:fld id="{61D74632-5AF5-49E1-8345-0D25A626A076}" type="slidenum">
              <a:rPr lang="en-ZA" smtClean="0">
                <a:solidFill>
                  <a:srgbClr val="9BBB59">
                    <a:lumMod val="50000"/>
                  </a:srgbClr>
                </a:solidFill>
              </a:rPr>
              <a:pPr/>
              <a:t>‹#›</a:t>
            </a:fld>
            <a:endParaRPr lang="en-ZA" dirty="0">
              <a:solidFill>
                <a:srgbClr val="9BBB59">
                  <a:lumMod val="50000"/>
                </a:srgbClr>
              </a:solidFill>
            </a:endParaRPr>
          </a:p>
        </p:txBody>
      </p:sp>
    </p:spTree>
    <p:extLst>
      <p:ext uri="{BB962C8B-B14F-4D97-AF65-F5344CB8AC3E}">
        <p14:creationId xmlns:p14="http://schemas.microsoft.com/office/powerpoint/2010/main" val="2832869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ZA"/>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88A6972C-19B7-4E13-8A62-80279EDC0359}" type="datetime1">
              <a:rPr lang="en-US">
                <a:solidFill>
                  <a:prstClr val="black"/>
                </a:solidFill>
              </a:rPr>
              <a:pPr/>
              <a:t>3/1/2021</a:t>
            </a:fld>
            <a:endParaRPr lang="en-ZA" dirty="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ZA" dirty="0">
              <a:solidFill>
                <a:prstClr val="black"/>
              </a:solidFill>
            </a:endParaRPr>
          </a:p>
        </p:txBody>
      </p:sp>
      <p:sp>
        <p:nvSpPr>
          <p:cNvPr id="5" name="Slide Number Placeholder 4"/>
          <p:cNvSpPr>
            <a:spLocks noGrp="1"/>
          </p:cNvSpPr>
          <p:nvPr>
            <p:ph type="sldNum" sz="quarter" idx="12"/>
          </p:nvPr>
        </p:nvSpPr>
        <p:spPr/>
        <p:txBody>
          <a:bodyPr/>
          <a:lstStyle/>
          <a:p>
            <a:fld id="{61D74632-5AF5-49E1-8345-0D25A626A076}" type="slidenum">
              <a:rPr lang="en-ZA" smtClean="0">
                <a:solidFill>
                  <a:srgbClr val="9BBB59">
                    <a:lumMod val="50000"/>
                  </a:srgbClr>
                </a:solidFill>
              </a:rPr>
              <a:pPr/>
              <a:t>‹#›</a:t>
            </a:fld>
            <a:endParaRPr lang="en-ZA" dirty="0">
              <a:solidFill>
                <a:srgbClr val="9BBB59">
                  <a:lumMod val="50000"/>
                </a:srgbClr>
              </a:solidFill>
            </a:endParaRPr>
          </a:p>
        </p:txBody>
      </p:sp>
    </p:spTree>
    <p:extLst>
      <p:ext uri="{BB962C8B-B14F-4D97-AF65-F5344CB8AC3E}">
        <p14:creationId xmlns:p14="http://schemas.microsoft.com/office/powerpoint/2010/main" val="1093433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90E9AE-F0A8-4ACE-8269-538EBBDCAD44}" type="datetime1">
              <a:rPr lang="en-US">
                <a:solidFill>
                  <a:prstClr val="black"/>
                </a:solidFill>
              </a:rPr>
              <a:pPr/>
              <a:t>3/1/2021</a:t>
            </a:fld>
            <a:endParaRPr lang="en-ZA" dirty="0">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ZA" dirty="0">
              <a:solidFill>
                <a:prstClr val="black"/>
              </a:solidFill>
            </a:endParaRPr>
          </a:p>
        </p:txBody>
      </p:sp>
      <p:sp>
        <p:nvSpPr>
          <p:cNvPr id="4" name="Slide Number Placeholder 3"/>
          <p:cNvSpPr>
            <a:spLocks noGrp="1"/>
          </p:cNvSpPr>
          <p:nvPr>
            <p:ph type="sldNum" sz="quarter" idx="12"/>
          </p:nvPr>
        </p:nvSpPr>
        <p:spPr/>
        <p:txBody>
          <a:bodyPr/>
          <a:lstStyle/>
          <a:p>
            <a:fld id="{61D74632-5AF5-49E1-8345-0D25A626A076}" type="slidenum">
              <a:rPr lang="en-ZA" smtClean="0">
                <a:solidFill>
                  <a:srgbClr val="9BBB59">
                    <a:lumMod val="50000"/>
                  </a:srgbClr>
                </a:solidFill>
              </a:rPr>
              <a:pPr/>
              <a:t>‹#›</a:t>
            </a:fld>
            <a:endParaRPr lang="en-ZA" dirty="0">
              <a:solidFill>
                <a:srgbClr val="9BBB59">
                  <a:lumMod val="50000"/>
                </a:srgbClr>
              </a:solidFill>
            </a:endParaRPr>
          </a:p>
        </p:txBody>
      </p:sp>
    </p:spTree>
    <p:extLst>
      <p:ext uri="{BB962C8B-B14F-4D97-AF65-F5344CB8AC3E}">
        <p14:creationId xmlns:p14="http://schemas.microsoft.com/office/powerpoint/2010/main" val="217607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DCD4E7A-1EED-4780-9928-27420C66377A}" type="datetime1">
              <a:rPr lang="en-US">
                <a:solidFill>
                  <a:prstClr val="black"/>
                </a:solidFill>
              </a:rPr>
              <a:pPr/>
              <a:t>3/1/2021</a:t>
            </a:fld>
            <a:endParaRPr lang="en-ZA"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p:txBody>
          <a:bodyPr/>
          <a:lstStyle/>
          <a:p>
            <a:fld id="{61D74632-5AF5-49E1-8345-0D25A626A076}" type="slidenum">
              <a:rPr lang="en-ZA" smtClean="0">
                <a:solidFill>
                  <a:srgbClr val="9BBB59">
                    <a:lumMod val="50000"/>
                  </a:srgbClr>
                </a:solidFill>
              </a:rPr>
              <a:pPr/>
              <a:t>‹#›</a:t>
            </a:fld>
            <a:endParaRPr lang="en-ZA" dirty="0">
              <a:solidFill>
                <a:srgbClr val="9BBB59">
                  <a:lumMod val="50000"/>
                </a:srgbClr>
              </a:solidFill>
            </a:endParaRPr>
          </a:p>
        </p:txBody>
      </p:sp>
    </p:spTree>
    <p:extLst>
      <p:ext uri="{BB962C8B-B14F-4D97-AF65-F5344CB8AC3E}">
        <p14:creationId xmlns:p14="http://schemas.microsoft.com/office/powerpoint/2010/main" val="401991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BFCB7D-021C-48D3-AB04-7D4DA92ABAD3}" type="datetime1">
              <a:rPr lang="en-US">
                <a:solidFill>
                  <a:prstClr val="black"/>
                </a:solidFill>
              </a:rPr>
              <a:pPr/>
              <a:t>3/1/2021</a:t>
            </a:fld>
            <a:endParaRPr lang="en-ZA"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p:txBody>
          <a:bodyPr/>
          <a:lstStyle/>
          <a:p>
            <a:fld id="{61D74632-5AF5-49E1-8345-0D25A626A076}" type="slidenum">
              <a:rPr lang="en-ZA" smtClean="0">
                <a:solidFill>
                  <a:srgbClr val="9BBB59">
                    <a:lumMod val="50000"/>
                  </a:srgbClr>
                </a:solidFill>
              </a:rPr>
              <a:pPr/>
              <a:t>‹#›</a:t>
            </a:fld>
            <a:endParaRPr lang="en-ZA" dirty="0">
              <a:solidFill>
                <a:srgbClr val="9BBB59">
                  <a:lumMod val="50000"/>
                </a:srgbClr>
              </a:solidFill>
            </a:endParaRPr>
          </a:p>
        </p:txBody>
      </p:sp>
    </p:spTree>
    <p:extLst>
      <p:ext uri="{BB962C8B-B14F-4D97-AF65-F5344CB8AC3E}">
        <p14:creationId xmlns:p14="http://schemas.microsoft.com/office/powerpoint/2010/main" val="428921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280576" y="188641"/>
            <a:ext cx="732565" cy="365125"/>
          </a:xfrm>
          <a:prstGeom prst="rect">
            <a:avLst/>
          </a:prstGeom>
        </p:spPr>
        <p:txBody>
          <a:bodyPr vert="horz" lIns="91440" tIns="45720" rIns="91440" bIns="45720" rtlCol="0" anchor="ctr"/>
          <a:lstStyle>
            <a:lvl1pPr algn="r">
              <a:defRPr sz="2000" b="1">
                <a:solidFill>
                  <a:schemeClr val="accent3">
                    <a:lumMod val="50000"/>
                  </a:schemeClr>
                </a:solidFill>
              </a:defRPr>
            </a:lvl1pPr>
          </a:lstStyle>
          <a:p>
            <a:fld id="{61D74632-5AF5-49E1-8345-0D25A626A076}" type="slidenum">
              <a:rPr lang="en-ZA" smtClean="0">
                <a:solidFill>
                  <a:srgbClr val="9BBB59">
                    <a:lumMod val="50000"/>
                  </a:srgbClr>
                </a:solidFill>
              </a:rPr>
              <a:pPr/>
              <a:t>‹#›</a:t>
            </a:fld>
            <a:endParaRPr lang="en-ZA" dirty="0">
              <a:solidFill>
                <a:srgbClr val="9BBB59">
                  <a:lumMod val="50000"/>
                </a:srgbClr>
              </a:solidFill>
            </a:endParaRPr>
          </a:p>
        </p:txBody>
      </p:sp>
    </p:spTree>
    <p:extLst>
      <p:ext uri="{BB962C8B-B14F-4D97-AF65-F5344CB8AC3E}">
        <p14:creationId xmlns:p14="http://schemas.microsoft.com/office/powerpoint/2010/main" val="3496792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E50AD-AA1F-41AC-A7AA-CCA2F8C3B87B}" type="datetime1">
              <a:rPr lang="en-US" smtClean="0">
                <a:solidFill>
                  <a:prstClr val="black">
                    <a:tint val="75000"/>
                  </a:prstClr>
                </a:solidFill>
              </a:rPr>
              <a:pPr/>
              <a:t>3/1/2021</a:t>
            </a:fld>
            <a:endParaRPr lang="en-ZA">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7603327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Word_Document.docx"/></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package" Target="../embeddings/Microsoft_Word_Document1.docx"/></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ZA" dirty="0"/>
          </a:p>
        </p:txBody>
      </p:sp>
      <p:sp>
        <p:nvSpPr>
          <p:cNvPr id="2" name="Slide Number Placeholder 1"/>
          <p:cNvSpPr>
            <a:spLocks noGrp="1"/>
          </p:cNvSpPr>
          <p:nvPr>
            <p:ph type="sldNum" sz="quarter" idx="12"/>
          </p:nvPr>
        </p:nvSpPr>
        <p:spPr/>
        <p:txBody>
          <a:bodyPr/>
          <a:lstStyle/>
          <a:p>
            <a:fld id="{61D74632-5AF5-49E1-8345-0D25A626A076}" type="slidenum">
              <a:rPr lang="en-ZA" smtClean="0">
                <a:solidFill>
                  <a:srgbClr val="9BBB59">
                    <a:lumMod val="50000"/>
                  </a:srgbClr>
                </a:solidFill>
              </a:rPr>
              <a:pPr/>
              <a:t>1</a:t>
            </a:fld>
            <a:endParaRPr lang="en-ZA" dirty="0">
              <a:solidFill>
                <a:srgbClr val="9BBB59">
                  <a:lumMod val="50000"/>
                </a:srgbClr>
              </a:solidFill>
            </a:endParaRPr>
          </a:p>
        </p:txBody>
      </p:sp>
      <p:pic>
        <p:nvPicPr>
          <p:cNvPr id="4" name="Picture 2" descr="C:\Users\Sello.Motseleng\Documents\DOCS\DEPARTMENT OF FINANCE 2012\2020\FEB\GAZEBO DESIGNS 20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9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925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9600" y="122306"/>
            <a:ext cx="5764218" cy="862919"/>
          </a:xfrm>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ZA" sz="2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PERFORMANCE FAILURES -</a:t>
            </a:r>
            <a:br>
              <a:rPr lang="en-ZA" sz="2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br>
            <a:r>
              <a:rPr lang="en-ZA" sz="2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BUDGET MANAGEMENT</a:t>
            </a:r>
          </a:p>
        </p:txBody>
      </p:sp>
      <p:sp>
        <p:nvSpPr>
          <p:cNvPr id="4" name="Slide Number Placeholder 3"/>
          <p:cNvSpPr>
            <a:spLocks noGrp="1"/>
          </p:cNvSpPr>
          <p:nvPr>
            <p:ph type="sldNum" sz="quarter" idx="12"/>
          </p:nvPr>
        </p:nvSpPr>
        <p:spPr/>
        <p:txBody>
          <a:bodyPr/>
          <a:lstStyle/>
          <a:p>
            <a:fld id="{7A020174-8E20-48A5-8C62-7A10150EE990}" type="slidenum">
              <a:rPr lang="en-ZA" smtClean="0">
                <a:solidFill>
                  <a:srgbClr val="9BBB59">
                    <a:lumMod val="50000"/>
                  </a:srgbClr>
                </a:solidFill>
              </a:rPr>
              <a:pPr/>
              <a:t>10</a:t>
            </a:fld>
            <a:endParaRPr lang="en-ZA" dirty="0">
              <a:solidFill>
                <a:srgbClr val="9BBB59">
                  <a:lumMod val="50000"/>
                </a:srgbClr>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01372236"/>
              </p:ext>
            </p:extLst>
          </p:nvPr>
        </p:nvGraphicFramePr>
        <p:xfrm>
          <a:off x="243839" y="1188720"/>
          <a:ext cx="11643361" cy="5669280"/>
        </p:xfrm>
        <a:graphic>
          <a:graphicData uri="http://schemas.openxmlformats.org/presentationml/2006/ole">
            <mc:AlternateContent xmlns:mc="http://schemas.openxmlformats.org/markup-compatibility/2006">
              <mc:Choice xmlns:v="urn:schemas-microsoft-com:vml" Requires="v">
                <p:oleObj spid="_x0000_s1026" name="Document" r:id="rId4" imgW="6555032" imgH="2114587" progId="Word.Document.12">
                  <p:embed/>
                </p:oleObj>
              </mc:Choice>
              <mc:Fallback>
                <p:oleObj name="Document" r:id="rId4" imgW="6555032" imgH="2114587" progId="Word.Document.12">
                  <p:embed/>
                  <p:pic>
                    <p:nvPicPr>
                      <p:cNvPr id="0" name=""/>
                      <p:cNvPicPr/>
                      <p:nvPr/>
                    </p:nvPicPr>
                    <p:blipFill>
                      <a:blip r:embed="rId5"/>
                      <a:stretch>
                        <a:fillRect/>
                      </a:stretch>
                    </p:blipFill>
                    <p:spPr>
                      <a:xfrm>
                        <a:off x="243839" y="1188720"/>
                        <a:ext cx="11643361" cy="5669280"/>
                      </a:xfrm>
                      <a:prstGeom prst="rect">
                        <a:avLst/>
                      </a:prstGeom>
                    </p:spPr>
                  </p:pic>
                </p:oleObj>
              </mc:Fallback>
            </mc:AlternateContent>
          </a:graphicData>
        </a:graphic>
      </p:graphicFrame>
    </p:spTree>
    <p:extLst>
      <p:ext uri="{BB962C8B-B14F-4D97-AF65-F5344CB8AC3E}">
        <p14:creationId xmlns:p14="http://schemas.microsoft.com/office/powerpoint/2010/main" val="64351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2640" y="188641"/>
            <a:ext cx="5764218" cy="862919"/>
          </a:xfrm>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ZA" sz="2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PERFORMANCE FAILURES -</a:t>
            </a:r>
            <a:br>
              <a:rPr lang="en-ZA" sz="2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br>
            <a:r>
              <a:rPr lang="en-ZA" sz="2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FINANCIAL MANAGEMENT</a:t>
            </a:r>
          </a:p>
        </p:txBody>
      </p:sp>
      <p:sp>
        <p:nvSpPr>
          <p:cNvPr id="4" name="Slide Number Placeholder 3"/>
          <p:cNvSpPr>
            <a:spLocks noGrp="1"/>
          </p:cNvSpPr>
          <p:nvPr>
            <p:ph type="sldNum" sz="quarter" idx="12"/>
          </p:nvPr>
        </p:nvSpPr>
        <p:spPr/>
        <p:txBody>
          <a:bodyPr/>
          <a:lstStyle/>
          <a:p>
            <a:fld id="{7A020174-8E20-48A5-8C62-7A10150EE990}" type="slidenum">
              <a:rPr lang="en-ZA" smtClean="0">
                <a:solidFill>
                  <a:srgbClr val="9BBB59">
                    <a:lumMod val="50000"/>
                  </a:srgbClr>
                </a:solidFill>
              </a:rPr>
              <a:pPr/>
              <a:t>11</a:t>
            </a:fld>
            <a:endParaRPr lang="en-ZA" dirty="0">
              <a:solidFill>
                <a:srgbClr val="9BBB59">
                  <a:lumMod val="50000"/>
                </a:srgbClr>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165165871"/>
              </p:ext>
            </p:extLst>
          </p:nvPr>
        </p:nvGraphicFramePr>
        <p:xfrm>
          <a:off x="294640" y="1219200"/>
          <a:ext cx="11718502" cy="5913120"/>
        </p:xfrm>
        <a:graphic>
          <a:graphicData uri="http://schemas.openxmlformats.org/presentationml/2006/ole">
            <mc:AlternateContent xmlns:mc="http://schemas.openxmlformats.org/markup-compatibility/2006">
              <mc:Choice xmlns:v="urn:schemas-microsoft-com:vml" Requires="v">
                <p:oleObj spid="_x0000_s2050" name="Document" r:id="rId4" imgW="6555032" imgH="2114587" progId="Word.Document.12">
                  <p:embed/>
                </p:oleObj>
              </mc:Choice>
              <mc:Fallback>
                <p:oleObj name="Document" r:id="rId4" imgW="6555032" imgH="2114587" progId="Word.Document.12">
                  <p:embed/>
                  <p:pic>
                    <p:nvPicPr>
                      <p:cNvPr id="0" name=""/>
                      <p:cNvPicPr/>
                      <p:nvPr/>
                    </p:nvPicPr>
                    <p:blipFill>
                      <a:blip r:embed="rId5"/>
                      <a:stretch>
                        <a:fillRect/>
                      </a:stretch>
                    </p:blipFill>
                    <p:spPr>
                      <a:xfrm>
                        <a:off x="294640" y="1219200"/>
                        <a:ext cx="11718502" cy="5913120"/>
                      </a:xfrm>
                      <a:prstGeom prst="rect">
                        <a:avLst/>
                      </a:prstGeom>
                    </p:spPr>
                  </p:pic>
                </p:oleObj>
              </mc:Fallback>
            </mc:AlternateContent>
          </a:graphicData>
        </a:graphic>
      </p:graphicFrame>
    </p:spTree>
    <p:extLst>
      <p:ext uri="{BB962C8B-B14F-4D97-AF65-F5344CB8AC3E}">
        <p14:creationId xmlns:p14="http://schemas.microsoft.com/office/powerpoint/2010/main" val="869603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440" y="1168400"/>
            <a:ext cx="11457492" cy="45212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ZA" sz="4000" b="1" dirty="0">
                <a:solidFill>
                  <a:schemeClr val="tx1"/>
                </a:solidFill>
                <a:latin typeface="Arial Black" panose="020B0A04020102020204" pitchFamily="34" charset="0"/>
                <a:cs typeface="Arial" panose="020B0604020202020204" pitchFamily="34" charset="0"/>
              </a:rPr>
              <a:t/>
            </a:r>
            <a:br>
              <a:rPr lang="en-ZA" sz="4000" b="1" dirty="0">
                <a:solidFill>
                  <a:schemeClr val="tx1"/>
                </a:solidFill>
                <a:latin typeface="Arial Black" panose="020B0A04020102020204" pitchFamily="34" charset="0"/>
                <a:cs typeface="Arial" panose="020B0604020202020204" pitchFamily="34" charset="0"/>
              </a:rPr>
            </a:br>
            <a:r>
              <a:rPr lang="en-ZA" sz="4000" b="1" dirty="0">
                <a:solidFill>
                  <a:schemeClr val="tx1"/>
                </a:solidFill>
                <a:latin typeface="Arial Black" panose="020B0A04020102020204" pitchFamily="34" charset="0"/>
                <a:cs typeface="Arial" panose="020B0604020202020204" pitchFamily="34" charset="0"/>
              </a:rPr>
              <a:t/>
            </a:r>
            <a:br>
              <a:rPr lang="en-ZA" sz="4000" b="1" dirty="0">
                <a:solidFill>
                  <a:schemeClr val="tx1"/>
                </a:solidFill>
                <a:latin typeface="Arial Black" panose="020B0A04020102020204" pitchFamily="34" charset="0"/>
                <a:cs typeface="Arial" panose="020B0604020202020204" pitchFamily="34" charset="0"/>
              </a:rPr>
            </a:br>
            <a:r>
              <a:rPr lang="en-ZA" sz="4000" b="1" dirty="0">
                <a:solidFill>
                  <a:schemeClr val="tx1"/>
                </a:solidFill>
                <a:latin typeface="Arial Black" panose="020B0A04020102020204" pitchFamily="34" charset="0"/>
                <a:cs typeface="Arial" panose="020B0604020202020204" pitchFamily="34" charset="0"/>
              </a:rPr>
              <a:t/>
            </a:r>
            <a:br>
              <a:rPr lang="en-ZA" sz="4000" b="1" dirty="0">
                <a:solidFill>
                  <a:schemeClr val="tx1"/>
                </a:solidFill>
                <a:latin typeface="Arial Black" panose="020B0A04020102020204" pitchFamily="34" charset="0"/>
                <a:cs typeface="Arial" panose="020B0604020202020204" pitchFamily="34" charset="0"/>
              </a:rPr>
            </a:br>
            <a:r>
              <a:rPr lang="en-ZA" sz="4000" b="1" i="1"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OTHER SPECIFIC CHALLENGES PER MUNUCIPALITY</a:t>
            </a:r>
          </a:p>
        </p:txBody>
      </p:sp>
      <p:sp>
        <p:nvSpPr>
          <p:cNvPr id="4" name="Slide Number Placeholder 3"/>
          <p:cNvSpPr>
            <a:spLocks noGrp="1"/>
          </p:cNvSpPr>
          <p:nvPr>
            <p:ph type="sldNum" sz="quarter" idx="12"/>
          </p:nvPr>
        </p:nvSpPr>
        <p:spPr/>
        <p:txBody>
          <a:bodyPr/>
          <a:lstStyle/>
          <a:p>
            <a:fld id="{7A020174-8E20-48A5-8C62-7A10150EE990}" type="slidenum">
              <a:rPr lang="en-ZA" smtClean="0">
                <a:solidFill>
                  <a:srgbClr val="9BBB59">
                    <a:lumMod val="50000"/>
                  </a:srgbClr>
                </a:solidFill>
              </a:rPr>
              <a:pPr/>
              <a:t>12</a:t>
            </a:fld>
            <a:endParaRPr lang="en-ZA" dirty="0">
              <a:solidFill>
                <a:srgbClr val="9BBB59">
                  <a:lumMod val="50000"/>
                </a:srgbClr>
              </a:solidFill>
            </a:endParaRPr>
          </a:p>
        </p:txBody>
      </p:sp>
    </p:spTree>
    <p:extLst>
      <p:ext uri="{BB962C8B-B14F-4D97-AF65-F5344CB8AC3E}">
        <p14:creationId xmlns:p14="http://schemas.microsoft.com/office/powerpoint/2010/main" val="2967553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0320" y="72096"/>
            <a:ext cx="6546538" cy="862919"/>
          </a:xfrm>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ZA" sz="2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OTHER SPECIFIC CHALLENGES PER MUNUCIPALITY</a:t>
            </a:r>
          </a:p>
        </p:txBody>
      </p:sp>
      <p:sp>
        <p:nvSpPr>
          <p:cNvPr id="4" name="Slide Number Placeholder 3"/>
          <p:cNvSpPr>
            <a:spLocks noGrp="1"/>
          </p:cNvSpPr>
          <p:nvPr>
            <p:ph type="sldNum" sz="quarter" idx="12"/>
          </p:nvPr>
        </p:nvSpPr>
        <p:spPr/>
        <p:txBody>
          <a:bodyPr/>
          <a:lstStyle/>
          <a:p>
            <a:fld id="{7A020174-8E20-48A5-8C62-7A10150EE990}" type="slidenum">
              <a:rPr lang="en-ZA" smtClean="0">
                <a:solidFill>
                  <a:srgbClr val="9BBB59">
                    <a:lumMod val="50000"/>
                  </a:srgbClr>
                </a:solidFill>
              </a:rPr>
              <a:pPr/>
              <a:t>13</a:t>
            </a:fld>
            <a:endParaRPr lang="en-ZA" dirty="0">
              <a:solidFill>
                <a:srgbClr val="9BBB59">
                  <a:lumMod val="50000"/>
                </a:srgbClr>
              </a:solidFill>
            </a:endParaRPr>
          </a:p>
        </p:txBody>
      </p:sp>
      <p:sp>
        <p:nvSpPr>
          <p:cNvPr id="6" name="Rectangle 5"/>
          <p:cNvSpPr/>
          <p:nvPr/>
        </p:nvSpPr>
        <p:spPr>
          <a:xfrm>
            <a:off x="89648" y="935015"/>
            <a:ext cx="11923493" cy="560153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en-ZA" sz="2200" b="1" dirty="0">
                <a:solidFill>
                  <a:prstClr val="black"/>
                </a:solidFill>
                <a:latin typeface="Arial" panose="020B0604020202020204" pitchFamily="34" charset="0"/>
                <a:cs typeface="Arial" panose="020B0604020202020204" pitchFamily="34" charset="0"/>
              </a:rPr>
              <a:t>1. Capacity in the Budget and Treasury Office</a:t>
            </a:r>
            <a:endParaRPr lang="en-ZA" sz="2200" dirty="0">
              <a:solidFill>
                <a:prstClr val="black"/>
              </a:solidFill>
              <a:latin typeface="Arial" panose="020B0604020202020204" pitchFamily="34" charset="0"/>
              <a:cs typeface="Arial" panose="020B0604020202020204" pitchFamily="34" charset="0"/>
            </a:endParaRPr>
          </a:p>
          <a:p>
            <a:pPr algn="just">
              <a:spcAft>
                <a:spcPts val="1200"/>
              </a:spcAft>
            </a:pPr>
            <a:r>
              <a:rPr lang="en-ZA" sz="2200" dirty="0">
                <a:solidFill>
                  <a:prstClr val="black"/>
                </a:solidFill>
                <a:latin typeface="Arial" panose="020B0604020202020204" pitchFamily="34" charset="0"/>
                <a:cs typeface="Arial" panose="020B0604020202020204" pitchFamily="34" charset="0"/>
              </a:rPr>
              <a:t>Most BTO offices in the following Municipalities do not have sufficient number of officials, while some appointed officials lack the required knowledge and experience.</a:t>
            </a:r>
          </a:p>
          <a:p>
            <a:pPr marL="457200" indent="-457200" algn="just">
              <a:spcAft>
                <a:spcPts val="600"/>
              </a:spcAft>
              <a:buFont typeface="+mj-lt"/>
              <a:buAutoNum type="alphaLcParenR"/>
            </a:pPr>
            <a:r>
              <a:rPr lang="en-GB" sz="2200" dirty="0" err="1">
                <a:solidFill>
                  <a:prstClr val="black"/>
                </a:solidFill>
                <a:latin typeface="Arial" panose="020B0604020202020204" pitchFamily="34" charset="0"/>
                <a:cs typeface="Arial" panose="020B0604020202020204" pitchFamily="34" charset="0"/>
              </a:rPr>
              <a:t>Lekwa-Teemane</a:t>
            </a:r>
            <a:r>
              <a:rPr lang="en-GB" sz="2200" dirty="0">
                <a:solidFill>
                  <a:prstClr val="black"/>
                </a:solidFill>
                <a:latin typeface="Arial" panose="020B0604020202020204" pitchFamily="34" charset="0"/>
                <a:cs typeface="Arial" panose="020B0604020202020204" pitchFamily="34" charset="0"/>
              </a:rPr>
              <a:t> Local Municipality</a:t>
            </a:r>
          </a:p>
          <a:p>
            <a:pPr marL="457200" indent="-457200" algn="just">
              <a:spcAft>
                <a:spcPts val="600"/>
              </a:spcAft>
              <a:buFont typeface="+mj-lt"/>
              <a:buAutoNum type="alphaLcParenR"/>
            </a:pPr>
            <a:r>
              <a:rPr lang="en-GB" sz="2200" dirty="0" err="1">
                <a:solidFill>
                  <a:prstClr val="black"/>
                </a:solidFill>
                <a:latin typeface="Arial" panose="020B0604020202020204" pitchFamily="34" charset="0"/>
                <a:cs typeface="Arial" panose="020B0604020202020204" pitchFamily="34" charset="0"/>
              </a:rPr>
              <a:t>Mamusa</a:t>
            </a:r>
            <a:r>
              <a:rPr lang="en-GB" sz="2200" dirty="0">
                <a:solidFill>
                  <a:prstClr val="black"/>
                </a:solidFill>
                <a:latin typeface="Arial" panose="020B0604020202020204" pitchFamily="34" charset="0"/>
                <a:cs typeface="Arial" panose="020B0604020202020204" pitchFamily="34" charset="0"/>
              </a:rPr>
              <a:t> Local Municipality</a:t>
            </a:r>
          </a:p>
          <a:p>
            <a:pPr marL="457200" indent="-457200" algn="just">
              <a:spcAft>
                <a:spcPts val="600"/>
              </a:spcAft>
              <a:buFont typeface="+mj-lt"/>
              <a:buAutoNum type="alphaLcParenR"/>
            </a:pPr>
            <a:r>
              <a:rPr lang="en-GB" sz="2200" dirty="0">
                <a:solidFill>
                  <a:prstClr val="black"/>
                </a:solidFill>
                <a:latin typeface="Arial" panose="020B0604020202020204" pitchFamily="34" charset="0"/>
                <a:cs typeface="Arial" panose="020B0604020202020204" pitchFamily="34" charset="0"/>
              </a:rPr>
              <a:t>Naledi Local Municipality</a:t>
            </a:r>
          </a:p>
          <a:p>
            <a:pPr marL="457200" indent="-457200" algn="just">
              <a:spcAft>
                <a:spcPts val="600"/>
              </a:spcAft>
              <a:buFont typeface="+mj-lt"/>
              <a:buAutoNum type="alphaLcParenR"/>
            </a:pPr>
            <a:r>
              <a:rPr lang="en-GB" sz="2200" dirty="0" err="1">
                <a:solidFill>
                  <a:prstClr val="black"/>
                </a:solidFill>
                <a:latin typeface="Arial" panose="020B0604020202020204" pitchFamily="34" charset="0"/>
                <a:cs typeface="Arial" panose="020B0604020202020204" pitchFamily="34" charset="0"/>
              </a:rPr>
              <a:t>Kagisano</a:t>
            </a:r>
            <a:r>
              <a:rPr lang="en-GB" sz="2200" dirty="0">
                <a:solidFill>
                  <a:prstClr val="black"/>
                </a:solidFill>
                <a:latin typeface="Arial" panose="020B0604020202020204" pitchFamily="34" charset="0"/>
                <a:cs typeface="Arial" panose="020B0604020202020204" pitchFamily="34" charset="0"/>
              </a:rPr>
              <a:t>-Molopo Local Municipality</a:t>
            </a:r>
            <a:endParaRPr lang="en-ZA" sz="2200" dirty="0">
              <a:solidFill>
                <a:prstClr val="black"/>
              </a:solidFill>
              <a:latin typeface="Arial" panose="020B0604020202020204" pitchFamily="34" charset="0"/>
              <a:cs typeface="Arial" panose="020B0604020202020204" pitchFamily="34" charset="0"/>
            </a:endParaRPr>
          </a:p>
          <a:p>
            <a:pPr algn="just"/>
            <a:endParaRPr lang="en-GB" sz="2200" b="1" dirty="0">
              <a:solidFill>
                <a:prstClr val="black"/>
              </a:solidFill>
              <a:latin typeface="Arial" panose="020B0604020202020204" pitchFamily="34" charset="0"/>
              <a:cs typeface="Arial" panose="020B0604020202020204" pitchFamily="34" charset="0"/>
            </a:endParaRPr>
          </a:p>
          <a:p>
            <a:pPr algn="just"/>
            <a:r>
              <a:rPr lang="en-GB" sz="2200" b="1" dirty="0">
                <a:solidFill>
                  <a:prstClr val="black"/>
                </a:solidFill>
                <a:latin typeface="Arial" panose="020B0604020202020204" pitchFamily="34" charset="0"/>
                <a:cs typeface="Arial" panose="020B0604020202020204" pitchFamily="34" charset="0"/>
              </a:rPr>
              <a:t>2. Implementation of mSCOA</a:t>
            </a:r>
          </a:p>
          <a:p>
            <a:pPr algn="just">
              <a:spcAft>
                <a:spcPts val="1200"/>
              </a:spcAft>
            </a:pPr>
            <a:r>
              <a:rPr lang="en-GB" sz="2200" dirty="0">
                <a:solidFill>
                  <a:prstClr val="black"/>
                </a:solidFill>
                <a:latin typeface="Arial" panose="020B0604020202020204" pitchFamily="34" charset="0"/>
                <a:cs typeface="Arial" panose="020B0604020202020204" pitchFamily="34" charset="0"/>
              </a:rPr>
              <a:t>mSCOA is a business reform that all Municipalities were required to have implemented by 01 July 2017. The following Municipalities are still struggling with implementation of mSCOA</a:t>
            </a:r>
          </a:p>
          <a:p>
            <a:pPr marL="457200" indent="-457200" algn="just">
              <a:spcAft>
                <a:spcPts val="600"/>
              </a:spcAft>
              <a:buFont typeface="+mj-lt"/>
              <a:buAutoNum type="alphaLcParenR"/>
            </a:pPr>
            <a:r>
              <a:rPr lang="en-GB" sz="2200" dirty="0" err="1">
                <a:solidFill>
                  <a:prstClr val="black"/>
                </a:solidFill>
                <a:latin typeface="Arial" panose="020B0604020202020204" pitchFamily="34" charset="0"/>
                <a:cs typeface="Arial" panose="020B0604020202020204" pitchFamily="34" charset="0"/>
              </a:rPr>
              <a:t>Mamusa</a:t>
            </a:r>
            <a:r>
              <a:rPr lang="en-GB" sz="2200" dirty="0">
                <a:solidFill>
                  <a:prstClr val="black"/>
                </a:solidFill>
                <a:latin typeface="Arial" panose="020B0604020202020204" pitchFamily="34" charset="0"/>
                <a:cs typeface="Arial" panose="020B0604020202020204" pitchFamily="34" charset="0"/>
              </a:rPr>
              <a:t> Local Municipality</a:t>
            </a:r>
          </a:p>
          <a:p>
            <a:pPr marL="457200" indent="-457200" algn="just">
              <a:spcAft>
                <a:spcPts val="600"/>
              </a:spcAft>
              <a:buFont typeface="+mj-lt"/>
              <a:buAutoNum type="alphaLcParenR"/>
            </a:pPr>
            <a:r>
              <a:rPr lang="en-GB" sz="2200" dirty="0">
                <a:solidFill>
                  <a:prstClr val="black"/>
                </a:solidFill>
                <a:latin typeface="Arial" panose="020B0604020202020204" pitchFamily="34" charset="0"/>
                <a:cs typeface="Arial" panose="020B0604020202020204" pitchFamily="34" charset="0"/>
              </a:rPr>
              <a:t>Greater </a:t>
            </a:r>
            <a:r>
              <a:rPr lang="en-GB" sz="2200" dirty="0" err="1">
                <a:solidFill>
                  <a:prstClr val="black"/>
                </a:solidFill>
                <a:latin typeface="Arial" panose="020B0604020202020204" pitchFamily="34" charset="0"/>
                <a:cs typeface="Arial" panose="020B0604020202020204" pitchFamily="34" charset="0"/>
              </a:rPr>
              <a:t>Taung</a:t>
            </a:r>
            <a:r>
              <a:rPr lang="en-GB" sz="2200" dirty="0">
                <a:solidFill>
                  <a:prstClr val="black"/>
                </a:solidFill>
                <a:latin typeface="Arial" panose="020B0604020202020204" pitchFamily="34" charset="0"/>
                <a:cs typeface="Arial" panose="020B0604020202020204" pitchFamily="34" charset="0"/>
              </a:rPr>
              <a:t> Local Municipality</a:t>
            </a:r>
          </a:p>
          <a:p>
            <a:pPr marL="457200" indent="-457200" algn="just">
              <a:spcAft>
                <a:spcPts val="600"/>
              </a:spcAft>
              <a:buFont typeface="+mj-lt"/>
              <a:buAutoNum type="alphaLcParenR"/>
            </a:pPr>
            <a:r>
              <a:rPr lang="en-GB" sz="2200" dirty="0">
                <a:solidFill>
                  <a:prstClr val="black"/>
                </a:solidFill>
                <a:latin typeface="Arial" panose="020B0604020202020204" pitchFamily="34" charset="0"/>
                <a:cs typeface="Arial" panose="020B0604020202020204" pitchFamily="34" charset="0"/>
              </a:rPr>
              <a:t>Naledi Local Municipality</a:t>
            </a:r>
            <a:endParaRPr lang="en-ZA" sz="2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1456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160" y="72096"/>
            <a:ext cx="6302698" cy="862919"/>
          </a:xfrm>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ZA" sz="2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OTHER SPECIFIC CHALLENGES PER MUNUCIPALITY</a:t>
            </a:r>
          </a:p>
        </p:txBody>
      </p:sp>
      <p:sp>
        <p:nvSpPr>
          <p:cNvPr id="4" name="Slide Number Placeholder 3"/>
          <p:cNvSpPr>
            <a:spLocks noGrp="1"/>
          </p:cNvSpPr>
          <p:nvPr>
            <p:ph type="sldNum" sz="quarter" idx="12"/>
          </p:nvPr>
        </p:nvSpPr>
        <p:spPr/>
        <p:txBody>
          <a:bodyPr/>
          <a:lstStyle/>
          <a:p>
            <a:fld id="{7A020174-8E20-48A5-8C62-7A10150EE990}" type="slidenum">
              <a:rPr lang="en-ZA" smtClean="0">
                <a:solidFill>
                  <a:srgbClr val="9BBB59">
                    <a:lumMod val="50000"/>
                  </a:srgbClr>
                </a:solidFill>
              </a:rPr>
              <a:pPr/>
              <a:t>14</a:t>
            </a:fld>
            <a:endParaRPr lang="en-ZA" dirty="0">
              <a:solidFill>
                <a:srgbClr val="9BBB59">
                  <a:lumMod val="50000"/>
                </a:srgbClr>
              </a:solidFill>
            </a:endParaRPr>
          </a:p>
        </p:txBody>
      </p:sp>
      <p:sp>
        <p:nvSpPr>
          <p:cNvPr id="6" name="Rectangle 5"/>
          <p:cNvSpPr/>
          <p:nvPr/>
        </p:nvSpPr>
        <p:spPr>
          <a:xfrm>
            <a:off x="89648" y="935015"/>
            <a:ext cx="12012706" cy="574003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spcAft>
                <a:spcPts val="600"/>
              </a:spcAft>
            </a:pPr>
            <a:r>
              <a:rPr lang="en-ZA" sz="2100" b="1" dirty="0">
                <a:solidFill>
                  <a:prstClr val="black"/>
                </a:solidFill>
                <a:latin typeface="Arial" panose="020B0604020202020204" pitchFamily="34" charset="0"/>
                <a:cs typeface="Arial" panose="020B0604020202020204" pitchFamily="34" charset="0"/>
              </a:rPr>
              <a:t>3. MFMA Reporting</a:t>
            </a:r>
            <a:endParaRPr lang="en-ZA" sz="2100" dirty="0">
              <a:solidFill>
                <a:prstClr val="black"/>
              </a:solidFill>
              <a:latin typeface="Arial" panose="020B0604020202020204" pitchFamily="34" charset="0"/>
              <a:cs typeface="Arial" panose="020B0604020202020204" pitchFamily="34" charset="0"/>
            </a:endParaRPr>
          </a:p>
          <a:p>
            <a:pPr algn="just"/>
            <a:r>
              <a:rPr lang="en-GB" sz="2000" dirty="0">
                <a:solidFill>
                  <a:prstClr val="black"/>
                </a:solidFill>
                <a:latin typeface="Arial" panose="020B0604020202020204" pitchFamily="34" charset="0"/>
                <a:cs typeface="Arial" panose="020B0604020202020204" pitchFamily="34" charset="0"/>
              </a:rPr>
              <a:t>The following Municipalities have failed to consistently submit monthly and quarterly reports as required by Sections 71, 52 and 72 of the MFMA. Reports for some months have still not been submitted, while some submitted reports are not credible as they contain errors.</a:t>
            </a:r>
            <a:endParaRPr lang="en-GB" sz="2000" b="1" dirty="0">
              <a:solidFill>
                <a:prstClr val="black"/>
              </a:solidFill>
              <a:latin typeface="Arial" panose="020B0604020202020204" pitchFamily="34" charset="0"/>
              <a:cs typeface="Arial" panose="020B0604020202020204" pitchFamily="34" charset="0"/>
            </a:endParaRPr>
          </a:p>
          <a:p>
            <a:pPr marL="457200" indent="-457200" algn="just">
              <a:buFont typeface="+mj-lt"/>
              <a:buAutoNum type="alphaLcParenR"/>
            </a:pPr>
            <a:r>
              <a:rPr lang="en-GB" sz="2000" dirty="0" err="1">
                <a:solidFill>
                  <a:prstClr val="black"/>
                </a:solidFill>
                <a:latin typeface="Arial" panose="020B0604020202020204" pitchFamily="34" charset="0"/>
                <a:cs typeface="Arial" panose="020B0604020202020204" pitchFamily="34" charset="0"/>
              </a:rPr>
              <a:t>Lekwa-Teemane</a:t>
            </a:r>
            <a:r>
              <a:rPr lang="en-GB" sz="2000" dirty="0">
                <a:solidFill>
                  <a:prstClr val="black"/>
                </a:solidFill>
                <a:latin typeface="Arial" panose="020B0604020202020204" pitchFamily="34" charset="0"/>
                <a:cs typeface="Arial" panose="020B0604020202020204" pitchFamily="34" charset="0"/>
              </a:rPr>
              <a:t> Local Municipality</a:t>
            </a:r>
          </a:p>
          <a:p>
            <a:pPr marL="457200" indent="-457200" algn="just">
              <a:buFont typeface="+mj-lt"/>
              <a:buAutoNum type="alphaLcParenR"/>
            </a:pPr>
            <a:r>
              <a:rPr lang="en-GB" sz="2000" dirty="0" err="1">
                <a:solidFill>
                  <a:prstClr val="black"/>
                </a:solidFill>
                <a:latin typeface="Arial" panose="020B0604020202020204" pitchFamily="34" charset="0"/>
                <a:cs typeface="Arial" panose="020B0604020202020204" pitchFamily="34" charset="0"/>
              </a:rPr>
              <a:t>Mamusa</a:t>
            </a:r>
            <a:r>
              <a:rPr lang="en-GB" sz="2000" dirty="0">
                <a:solidFill>
                  <a:prstClr val="black"/>
                </a:solidFill>
                <a:latin typeface="Arial" panose="020B0604020202020204" pitchFamily="34" charset="0"/>
                <a:cs typeface="Arial" panose="020B0604020202020204" pitchFamily="34" charset="0"/>
              </a:rPr>
              <a:t> Local Municipality</a:t>
            </a:r>
          </a:p>
          <a:p>
            <a:pPr marL="457200" indent="-457200" algn="just">
              <a:buFont typeface="+mj-lt"/>
              <a:buAutoNum type="alphaLcParenR"/>
            </a:pPr>
            <a:r>
              <a:rPr lang="en-GB" sz="2000" dirty="0">
                <a:solidFill>
                  <a:prstClr val="black"/>
                </a:solidFill>
                <a:latin typeface="Arial" panose="020B0604020202020204" pitchFamily="34" charset="0"/>
                <a:cs typeface="Arial" panose="020B0604020202020204" pitchFamily="34" charset="0"/>
              </a:rPr>
              <a:t>Greater </a:t>
            </a:r>
            <a:r>
              <a:rPr lang="en-GB" sz="2000" dirty="0" err="1">
                <a:solidFill>
                  <a:prstClr val="black"/>
                </a:solidFill>
                <a:latin typeface="Arial" panose="020B0604020202020204" pitchFamily="34" charset="0"/>
                <a:cs typeface="Arial" panose="020B0604020202020204" pitchFamily="34" charset="0"/>
              </a:rPr>
              <a:t>Taung</a:t>
            </a:r>
            <a:r>
              <a:rPr lang="en-GB" sz="2000" dirty="0">
                <a:solidFill>
                  <a:prstClr val="black"/>
                </a:solidFill>
                <a:latin typeface="Arial" panose="020B0604020202020204" pitchFamily="34" charset="0"/>
                <a:cs typeface="Arial" panose="020B0604020202020204" pitchFamily="34" charset="0"/>
              </a:rPr>
              <a:t> Local Municipality</a:t>
            </a:r>
          </a:p>
          <a:p>
            <a:pPr marL="457200" indent="-457200" algn="just">
              <a:buFont typeface="+mj-lt"/>
              <a:buAutoNum type="alphaLcParenR"/>
            </a:pPr>
            <a:r>
              <a:rPr lang="en-GB" sz="2000" dirty="0">
                <a:solidFill>
                  <a:prstClr val="black"/>
                </a:solidFill>
                <a:latin typeface="Arial" panose="020B0604020202020204" pitchFamily="34" charset="0"/>
                <a:cs typeface="Arial" panose="020B0604020202020204" pitchFamily="34" charset="0"/>
              </a:rPr>
              <a:t>Naledi Local Municipality</a:t>
            </a:r>
          </a:p>
          <a:p>
            <a:pPr marL="457200" indent="-457200" algn="just">
              <a:buFont typeface="+mj-lt"/>
              <a:buAutoNum type="alphaLcParenR"/>
            </a:pPr>
            <a:r>
              <a:rPr lang="en-GB" sz="2000" dirty="0" err="1">
                <a:solidFill>
                  <a:prstClr val="black"/>
                </a:solidFill>
                <a:latin typeface="Arial" panose="020B0604020202020204" pitchFamily="34" charset="0"/>
                <a:cs typeface="Arial" panose="020B0604020202020204" pitchFamily="34" charset="0"/>
              </a:rPr>
              <a:t>Kagisano</a:t>
            </a:r>
            <a:r>
              <a:rPr lang="en-GB" sz="2000" dirty="0">
                <a:solidFill>
                  <a:prstClr val="black"/>
                </a:solidFill>
                <a:latin typeface="Arial" panose="020B0604020202020204" pitchFamily="34" charset="0"/>
                <a:cs typeface="Arial" panose="020B0604020202020204" pitchFamily="34" charset="0"/>
              </a:rPr>
              <a:t> Molopo Local Municipality</a:t>
            </a:r>
          </a:p>
          <a:p>
            <a:pPr marL="457200" indent="-457200" algn="just">
              <a:buFont typeface="+mj-lt"/>
              <a:buAutoNum type="alphaLcParenR"/>
            </a:pPr>
            <a:r>
              <a:rPr lang="en-GB" sz="2000" dirty="0">
                <a:solidFill>
                  <a:prstClr val="black"/>
                </a:solidFill>
                <a:latin typeface="Arial" panose="020B0604020202020204" pitchFamily="34" charset="0"/>
                <a:cs typeface="Arial" panose="020B0604020202020204" pitchFamily="34" charset="0"/>
              </a:rPr>
              <a:t>Dr Ruth Segomotsi Mompati District Municipality</a:t>
            </a:r>
          </a:p>
          <a:p>
            <a:pPr algn="just"/>
            <a:endParaRPr lang="en-GB" sz="2200" dirty="0">
              <a:solidFill>
                <a:prstClr val="black"/>
              </a:solidFill>
              <a:latin typeface="Arial" panose="020B0604020202020204" pitchFamily="34" charset="0"/>
              <a:cs typeface="Arial" panose="020B0604020202020204" pitchFamily="34" charset="0"/>
            </a:endParaRPr>
          </a:p>
          <a:p>
            <a:pPr algn="just">
              <a:spcAft>
                <a:spcPts val="600"/>
              </a:spcAft>
            </a:pPr>
            <a:r>
              <a:rPr lang="en-GB" sz="2100" b="1" dirty="0">
                <a:solidFill>
                  <a:prstClr val="black"/>
                </a:solidFill>
                <a:latin typeface="Arial" panose="020B0604020202020204" pitchFamily="34" charset="0"/>
                <a:cs typeface="Arial" panose="020B0604020202020204" pitchFamily="34" charset="0"/>
              </a:rPr>
              <a:t>4. Financial Governance</a:t>
            </a:r>
          </a:p>
          <a:p>
            <a:pPr algn="just">
              <a:spcAft>
                <a:spcPts val="1200"/>
              </a:spcAft>
            </a:pPr>
            <a:r>
              <a:rPr lang="en-GB" sz="2000" dirty="0">
                <a:solidFill>
                  <a:prstClr val="black"/>
                </a:solidFill>
                <a:latin typeface="Arial" panose="020B0604020202020204" pitchFamily="34" charset="0"/>
                <a:cs typeface="Arial" panose="020B0604020202020204" pitchFamily="34" charset="0"/>
              </a:rPr>
              <a:t>Instability in the political component results in Municipal Councils not implementing the necessary and required oversight functions. Matters relating to investigations of Unauthorised, Irregular, Fruitless and Wasteful expenditures are not attended to. Disciplinary Boards on Financial Misconduct and Criminal Proceedings have not yet been formed, where such committees have been formed, they are found to be ineffective.</a:t>
            </a:r>
            <a:endParaRPr lang="en-ZA"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338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 y="1219200"/>
            <a:ext cx="11528612" cy="451104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ZA" sz="4000" b="1" dirty="0">
                <a:solidFill>
                  <a:schemeClr val="tx1"/>
                </a:solidFill>
                <a:latin typeface="Arial Black" panose="020B0A04020102020204" pitchFamily="34" charset="0"/>
                <a:cs typeface="Arial" panose="020B0604020202020204" pitchFamily="34" charset="0"/>
              </a:rPr>
              <a:t/>
            </a:r>
            <a:br>
              <a:rPr lang="en-ZA" sz="4000" b="1" dirty="0">
                <a:solidFill>
                  <a:schemeClr val="tx1"/>
                </a:solidFill>
                <a:latin typeface="Arial Black" panose="020B0A04020102020204" pitchFamily="34" charset="0"/>
                <a:cs typeface="Arial" panose="020B0604020202020204" pitchFamily="34" charset="0"/>
              </a:rPr>
            </a:br>
            <a:r>
              <a:rPr lang="en-ZA" sz="4000" b="1" dirty="0">
                <a:solidFill>
                  <a:schemeClr val="tx1"/>
                </a:solidFill>
                <a:latin typeface="Arial Black" panose="020B0A04020102020204" pitchFamily="34" charset="0"/>
                <a:cs typeface="Arial" panose="020B0604020202020204" pitchFamily="34" charset="0"/>
              </a:rPr>
              <a:t/>
            </a:r>
            <a:br>
              <a:rPr lang="en-ZA" sz="4000" b="1" dirty="0">
                <a:solidFill>
                  <a:schemeClr val="tx1"/>
                </a:solidFill>
                <a:latin typeface="Arial Black" panose="020B0A04020102020204" pitchFamily="34" charset="0"/>
                <a:cs typeface="Arial" panose="020B0604020202020204" pitchFamily="34" charset="0"/>
              </a:rPr>
            </a:br>
            <a:r>
              <a:rPr lang="en-ZA" sz="4000" b="1" dirty="0">
                <a:solidFill>
                  <a:schemeClr val="tx1"/>
                </a:solidFill>
                <a:latin typeface="Arial Black" panose="020B0A04020102020204" pitchFamily="34" charset="0"/>
                <a:cs typeface="Arial" panose="020B0604020202020204" pitchFamily="34" charset="0"/>
              </a:rPr>
              <a:t/>
            </a:r>
            <a:br>
              <a:rPr lang="en-ZA" sz="4000" b="1" dirty="0">
                <a:solidFill>
                  <a:schemeClr val="tx1"/>
                </a:solidFill>
                <a:latin typeface="Arial Black" panose="020B0A04020102020204" pitchFamily="34" charset="0"/>
                <a:cs typeface="Arial" panose="020B0604020202020204" pitchFamily="34" charset="0"/>
              </a:rPr>
            </a:br>
            <a:r>
              <a:rPr lang="en-ZA" sz="40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SUPPORT AND CAPACITY BUILDING </a:t>
            </a:r>
          </a:p>
        </p:txBody>
      </p:sp>
      <p:sp>
        <p:nvSpPr>
          <p:cNvPr id="4" name="Slide Number Placeholder 3"/>
          <p:cNvSpPr>
            <a:spLocks noGrp="1"/>
          </p:cNvSpPr>
          <p:nvPr>
            <p:ph type="sldNum" sz="quarter" idx="12"/>
          </p:nvPr>
        </p:nvSpPr>
        <p:spPr/>
        <p:txBody>
          <a:bodyPr/>
          <a:lstStyle/>
          <a:p>
            <a:fld id="{7A020174-8E20-48A5-8C62-7A10150EE990}" type="slidenum">
              <a:rPr lang="en-ZA" smtClean="0">
                <a:solidFill>
                  <a:srgbClr val="9BBB59">
                    <a:lumMod val="50000"/>
                  </a:srgbClr>
                </a:solidFill>
              </a:rPr>
              <a:pPr/>
              <a:t>15</a:t>
            </a:fld>
            <a:endParaRPr lang="en-ZA" dirty="0">
              <a:solidFill>
                <a:srgbClr val="9BBB59">
                  <a:lumMod val="50000"/>
                </a:srgbClr>
              </a:solidFill>
            </a:endParaRPr>
          </a:p>
        </p:txBody>
      </p:sp>
    </p:spTree>
    <p:extLst>
      <p:ext uri="{BB962C8B-B14F-4D97-AF65-F5344CB8AC3E}">
        <p14:creationId xmlns:p14="http://schemas.microsoft.com/office/powerpoint/2010/main" val="4252809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080" y="117521"/>
            <a:ext cx="7196778" cy="862919"/>
          </a:xfrm>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ZA" sz="2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SPECIFIC SUPPORT PROGRAMS - SECTION 154 OF THE COSNTITUTION</a:t>
            </a:r>
          </a:p>
        </p:txBody>
      </p:sp>
      <p:sp>
        <p:nvSpPr>
          <p:cNvPr id="4" name="Slide Number Placeholder 3"/>
          <p:cNvSpPr>
            <a:spLocks noGrp="1"/>
          </p:cNvSpPr>
          <p:nvPr>
            <p:ph type="sldNum" sz="quarter" idx="12"/>
          </p:nvPr>
        </p:nvSpPr>
        <p:spPr/>
        <p:txBody>
          <a:bodyPr/>
          <a:lstStyle/>
          <a:p>
            <a:fld id="{7A020174-8E20-48A5-8C62-7A10150EE990}" type="slidenum">
              <a:rPr lang="en-ZA" smtClean="0">
                <a:solidFill>
                  <a:srgbClr val="9BBB59">
                    <a:lumMod val="50000"/>
                  </a:srgbClr>
                </a:solidFill>
              </a:rPr>
              <a:pPr/>
              <a:t>16</a:t>
            </a:fld>
            <a:endParaRPr lang="en-ZA" dirty="0">
              <a:solidFill>
                <a:srgbClr val="9BBB59">
                  <a:lumMod val="50000"/>
                </a:srgbClr>
              </a:solidFill>
            </a:endParaRPr>
          </a:p>
        </p:txBody>
      </p:sp>
      <p:sp>
        <p:nvSpPr>
          <p:cNvPr id="6" name="Rectangle 5"/>
          <p:cNvSpPr/>
          <p:nvPr/>
        </p:nvSpPr>
        <p:spPr>
          <a:xfrm>
            <a:off x="259081" y="1162348"/>
            <a:ext cx="11754060" cy="513371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342900" lvl="0" indent="-342900" algn="just">
              <a:buFont typeface="Wingdings" panose="05000000000000000000" pitchFamily="2" charset="2"/>
              <a:buChar char="Ø"/>
            </a:pPr>
            <a:r>
              <a:rPr lang="en-ZA" sz="2340" b="1" dirty="0">
                <a:latin typeface="Arial" panose="020B0604020202020204" pitchFamily="34" charset="0"/>
                <a:cs typeface="Arial" panose="020B0604020202020204" pitchFamily="34" charset="0"/>
              </a:rPr>
              <a:t>Property, Plant and Equipment - GRAP 17</a:t>
            </a:r>
            <a:endParaRPr lang="en-ZA" sz="2340" dirty="0">
              <a:latin typeface="Arial" panose="020B0604020202020204" pitchFamily="34" charset="0"/>
              <a:cs typeface="Arial" panose="020B0604020202020204" pitchFamily="34" charset="0"/>
            </a:endParaRPr>
          </a:p>
          <a:p>
            <a:pPr algn="just"/>
            <a:r>
              <a:rPr lang="en-ZA" sz="2340" dirty="0">
                <a:latin typeface="Arial" panose="020B0604020202020204" pitchFamily="34" charset="0"/>
                <a:cs typeface="Arial" panose="020B0604020202020204" pitchFamily="34" charset="0"/>
              </a:rPr>
              <a:t> - Preparation of assets registers which are compliant with requirements of GRAP 17</a:t>
            </a:r>
          </a:p>
          <a:p>
            <a:pPr lvl="0" algn="just"/>
            <a:endParaRPr lang="en-ZA" sz="2340" b="1" dirty="0">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Ø"/>
            </a:pPr>
            <a:r>
              <a:rPr lang="en-ZA" sz="2340" b="1" dirty="0">
                <a:latin typeface="Arial" panose="020B0604020202020204" pitchFamily="34" charset="0"/>
                <a:cs typeface="Arial" panose="020B0604020202020204" pitchFamily="34" charset="0"/>
              </a:rPr>
              <a:t>Contract Management</a:t>
            </a:r>
            <a:endParaRPr lang="en-ZA" sz="2340" dirty="0">
              <a:latin typeface="Arial" panose="020B0604020202020204" pitchFamily="34" charset="0"/>
              <a:cs typeface="Arial" panose="020B0604020202020204" pitchFamily="34" charset="0"/>
            </a:endParaRPr>
          </a:p>
          <a:p>
            <a:pPr algn="just"/>
            <a:r>
              <a:rPr lang="en-ZA" sz="2340" dirty="0">
                <a:latin typeface="Arial" panose="020B0604020202020204" pitchFamily="34" charset="0"/>
                <a:cs typeface="Arial" panose="020B0604020202020204" pitchFamily="34" charset="0"/>
              </a:rPr>
              <a:t> - Preparation of contract registers and implementation of Contract Management function</a:t>
            </a:r>
          </a:p>
          <a:p>
            <a:pPr lvl="0" algn="just"/>
            <a:endParaRPr lang="en-ZA" sz="2340" b="1" dirty="0">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Ø"/>
            </a:pPr>
            <a:r>
              <a:rPr lang="en-ZA" sz="2340" b="1" dirty="0">
                <a:latin typeface="Arial" panose="020B0604020202020204" pitchFamily="34" charset="0"/>
                <a:cs typeface="Arial" panose="020B0604020202020204" pitchFamily="34" charset="0"/>
              </a:rPr>
              <a:t>mSCOA &amp; GRAP Compliant AFS</a:t>
            </a:r>
            <a:endParaRPr lang="en-ZA" sz="2340" dirty="0">
              <a:latin typeface="Arial" panose="020B0604020202020204" pitchFamily="34" charset="0"/>
              <a:cs typeface="Arial" panose="020B0604020202020204" pitchFamily="34" charset="0"/>
            </a:endParaRPr>
          </a:p>
          <a:p>
            <a:pPr algn="just"/>
            <a:r>
              <a:rPr lang="en-ZA" sz="2340" dirty="0">
                <a:latin typeface="Arial" panose="020B0604020202020204" pitchFamily="34" charset="0"/>
                <a:cs typeface="Arial" panose="020B0604020202020204" pitchFamily="34" charset="0"/>
              </a:rPr>
              <a:t> - Providing capacity and handholding to Municipalities in preparing AFS that are compliant with mSCOA and GRAP</a:t>
            </a:r>
          </a:p>
          <a:p>
            <a:pPr lvl="0" algn="just"/>
            <a:endParaRPr lang="en-ZA" sz="2340" b="1" dirty="0">
              <a:latin typeface="Arial" panose="020B0604020202020204" pitchFamily="34" charset="0"/>
              <a:cs typeface="Arial" panose="020B0604020202020204" pitchFamily="34" charset="0"/>
            </a:endParaRPr>
          </a:p>
          <a:p>
            <a:pPr lvl="0" algn="just"/>
            <a:r>
              <a:rPr lang="en-ZA" sz="2340" b="1" dirty="0">
                <a:latin typeface="Arial" panose="020B0604020202020204" pitchFamily="34" charset="0"/>
                <a:cs typeface="Arial" panose="020B0604020202020204" pitchFamily="34" charset="0"/>
              </a:rPr>
              <a:t>Preparation of Financial Recovery Plan for Bojanala Platinum District Municipality</a:t>
            </a:r>
            <a:endParaRPr lang="en-ZA" sz="2340" dirty="0">
              <a:latin typeface="Arial" panose="020B0604020202020204" pitchFamily="34" charset="0"/>
              <a:cs typeface="Arial" panose="020B0604020202020204" pitchFamily="34" charset="0"/>
            </a:endParaRPr>
          </a:p>
          <a:p>
            <a:pPr algn="just"/>
            <a:r>
              <a:rPr lang="en-ZA" sz="2340" dirty="0">
                <a:latin typeface="Arial" panose="020B0604020202020204" pitchFamily="34" charset="0"/>
                <a:cs typeface="Arial" panose="020B0604020202020204" pitchFamily="34" charset="0"/>
              </a:rPr>
              <a:t> - Currently supporting Bojanala Platinum District Municipality with preparation of a Financial Recovery Plan to resolve their financial crisis</a:t>
            </a:r>
            <a:endParaRPr lang="en-GB" sz="234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0187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080" y="188641"/>
            <a:ext cx="7196778" cy="634319"/>
          </a:xfrm>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ZA" sz="2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NORMAL  MFMA SUPPORT PROGRAMS</a:t>
            </a:r>
          </a:p>
        </p:txBody>
      </p:sp>
      <p:sp>
        <p:nvSpPr>
          <p:cNvPr id="4" name="Slide Number Placeholder 3"/>
          <p:cNvSpPr>
            <a:spLocks noGrp="1"/>
          </p:cNvSpPr>
          <p:nvPr>
            <p:ph type="sldNum" sz="quarter" idx="12"/>
          </p:nvPr>
        </p:nvSpPr>
        <p:spPr/>
        <p:txBody>
          <a:bodyPr/>
          <a:lstStyle/>
          <a:p>
            <a:fld id="{7A020174-8E20-48A5-8C62-7A10150EE990}" type="slidenum">
              <a:rPr lang="en-ZA" smtClean="0">
                <a:solidFill>
                  <a:srgbClr val="9BBB59">
                    <a:lumMod val="50000"/>
                  </a:srgbClr>
                </a:solidFill>
              </a:rPr>
              <a:pPr/>
              <a:t>17</a:t>
            </a:fld>
            <a:endParaRPr lang="en-ZA" dirty="0">
              <a:solidFill>
                <a:srgbClr val="9BBB59">
                  <a:lumMod val="50000"/>
                </a:srgbClr>
              </a:solidFill>
            </a:endParaRPr>
          </a:p>
        </p:txBody>
      </p:sp>
      <p:sp>
        <p:nvSpPr>
          <p:cNvPr id="6" name="Rectangle 5"/>
          <p:cNvSpPr/>
          <p:nvPr/>
        </p:nvSpPr>
        <p:spPr>
          <a:xfrm>
            <a:off x="259081" y="1162348"/>
            <a:ext cx="11754060" cy="464742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342900" lvl="0" indent="-342900">
              <a:spcAft>
                <a:spcPts val="1200"/>
              </a:spcAft>
              <a:buFont typeface="Wingdings" panose="05000000000000000000" pitchFamily="2" charset="2"/>
              <a:buChar char="Ø"/>
            </a:pPr>
            <a:r>
              <a:rPr lang="en-ZA" sz="2400" dirty="0">
                <a:latin typeface="Arial" panose="020B0604020202020204" pitchFamily="34" charset="0"/>
                <a:cs typeface="Arial" panose="020B0604020202020204" pitchFamily="34" charset="0"/>
              </a:rPr>
              <a:t>Budget preparation trainings and workshops</a:t>
            </a:r>
          </a:p>
          <a:p>
            <a:pPr marL="342900" lvl="0" indent="-342900">
              <a:spcAft>
                <a:spcPts val="1200"/>
              </a:spcAft>
              <a:buFont typeface="Wingdings" panose="05000000000000000000" pitchFamily="2" charset="2"/>
              <a:buChar char="Ø"/>
            </a:pPr>
            <a:endParaRPr lang="en-ZA" sz="2400" dirty="0">
              <a:latin typeface="Arial" panose="020B0604020202020204" pitchFamily="34" charset="0"/>
              <a:cs typeface="Arial" panose="020B0604020202020204" pitchFamily="34" charset="0"/>
            </a:endParaRPr>
          </a:p>
          <a:p>
            <a:pPr marL="342900" lvl="0" indent="-342900">
              <a:spcAft>
                <a:spcPts val="1200"/>
              </a:spcAft>
              <a:buFont typeface="Wingdings" panose="05000000000000000000" pitchFamily="2" charset="2"/>
              <a:buChar char="Ø"/>
            </a:pPr>
            <a:r>
              <a:rPr lang="en-ZA" sz="2400" dirty="0">
                <a:latin typeface="Arial" panose="020B0604020202020204" pitchFamily="34" charset="0"/>
                <a:cs typeface="Arial" panose="020B0604020202020204" pitchFamily="34" charset="0"/>
              </a:rPr>
              <a:t>Assets Management trainings and workshops</a:t>
            </a:r>
          </a:p>
          <a:p>
            <a:pPr marL="342900" lvl="0" indent="-342900">
              <a:spcAft>
                <a:spcPts val="1200"/>
              </a:spcAft>
              <a:buFont typeface="Wingdings" panose="05000000000000000000" pitchFamily="2" charset="2"/>
              <a:buChar char="Ø"/>
            </a:pPr>
            <a:endParaRPr lang="en-ZA" sz="2400" dirty="0">
              <a:latin typeface="Arial" panose="020B0604020202020204" pitchFamily="34" charset="0"/>
              <a:cs typeface="Arial" panose="020B0604020202020204" pitchFamily="34" charset="0"/>
            </a:endParaRPr>
          </a:p>
          <a:p>
            <a:pPr marL="342900" lvl="0" indent="-342900">
              <a:spcAft>
                <a:spcPts val="1200"/>
              </a:spcAft>
              <a:buFont typeface="Wingdings" panose="05000000000000000000" pitchFamily="2" charset="2"/>
              <a:buChar char="Ø"/>
            </a:pPr>
            <a:r>
              <a:rPr lang="en-ZA" sz="2400" dirty="0">
                <a:latin typeface="Arial" panose="020B0604020202020204" pitchFamily="34" charset="0"/>
                <a:cs typeface="Arial" panose="020B0604020202020204" pitchFamily="34" charset="0"/>
              </a:rPr>
              <a:t>Supply Chain Management trainings and workshops</a:t>
            </a:r>
          </a:p>
          <a:p>
            <a:pPr marL="342900" lvl="0" indent="-342900">
              <a:spcAft>
                <a:spcPts val="1200"/>
              </a:spcAft>
              <a:buFont typeface="Wingdings" panose="05000000000000000000" pitchFamily="2" charset="2"/>
              <a:buChar char="Ø"/>
            </a:pPr>
            <a:endParaRPr lang="en-ZA" sz="2400" dirty="0">
              <a:latin typeface="Arial" panose="020B0604020202020204" pitchFamily="34" charset="0"/>
              <a:cs typeface="Arial" panose="020B0604020202020204" pitchFamily="34" charset="0"/>
            </a:endParaRPr>
          </a:p>
          <a:p>
            <a:pPr marL="342900" lvl="0" indent="-342900">
              <a:spcAft>
                <a:spcPts val="1200"/>
              </a:spcAft>
              <a:buFont typeface="Wingdings" panose="05000000000000000000" pitchFamily="2" charset="2"/>
              <a:buChar char="Ø"/>
            </a:pPr>
            <a:r>
              <a:rPr lang="en-ZA" sz="2400" dirty="0">
                <a:latin typeface="Arial" panose="020B0604020202020204" pitchFamily="34" charset="0"/>
                <a:cs typeface="Arial" panose="020B0604020202020204" pitchFamily="34" charset="0"/>
              </a:rPr>
              <a:t>Revenue Management trainings and workshops</a:t>
            </a:r>
          </a:p>
          <a:p>
            <a:pPr marL="342900" indent="-342900">
              <a:spcAft>
                <a:spcPts val="1200"/>
              </a:spcAft>
              <a:buFont typeface="Wingdings" panose="05000000000000000000" pitchFamily="2" charset="2"/>
              <a:buChar char="Ø"/>
            </a:pPr>
            <a:endParaRPr lang="en-ZA" sz="2400"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Ø"/>
            </a:pPr>
            <a:r>
              <a:rPr lang="en-ZA" sz="2400" dirty="0">
                <a:latin typeface="Arial" panose="020B0604020202020204" pitchFamily="34" charset="0"/>
                <a:cs typeface="Arial" panose="020B0604020202020204" pitchFamily="34" charset="0"/>
              </a:rPr>
              <a:t>Financial Accounting and Reporting trainings and workshops</a:t>
            </a:r>
          </a:p>
        </p:txBody>
      </p:sp>
    </p:spTree>
    <p:extLst>
      <p:ext uri="{BB962C8B-B14F-4D97-AF65-F5344CB8AC3E}">
        <p14:creationId xmlns:p14="http://schemas.microsoft.com/office/powerpoint/2010/main" val="1046309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66912"/>
            <a:ext cx="7196778" cy="973707"/>
          </a:xfrm>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ZA" sz="2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RECOVERY OF DEBT OWED BY GOVERNMENT DEPARTMENTS</a:t>
            </a:r>
          </a:p>
        </p:txBody>
      </p:sp>
      <p:sp>
        <p:nvSpPr>
          <p:cNvPr id="4" name="Slide Number Placeholder 3"/>
          <p:cNvSpPr>
            <a:spLocks noGrp="1"/>
          </p:cNvSpPr>
          <p:nvPr>
            <p:ph type="sldNum" sz="quarter" idx="12"/>
          </p:nvPr>
        </p:nvSpPr>
        <p:spPr/>
        <p:txBody>
          <a:bodyPr/>
          <a:lstStyle/>
          <a:p>
            <a:fld id="{7A020174-8E20-48A5-8C62-7A10150EE990}" type="slidenum">
              <a:rPr lang="en-ZA" smtClean="0">
                <a:solidFill>
                  <a:srgbClr val="9BBB59">
                    <a:lumMod val="50000"/>
                  </a:srgbClr>
                </a:solidFill>
              </a:rPr>
              <a:pPr/>
              <a:t>18</a:t>
            </a:fld>
            <a:endParaRPr lang="en-ZA" dirty="0">
              <a:solidFill>
                <a:srgbClr val="9BBB59">
                  <a:lumMod val="50000"/>
                </a:srgbClr>
              </a:solidFill>
            </a:endParaRPr>
          </a:p>
        </p:txBody>
      </p:sp>
      <p:sp>
        <p:nvSpPr>
          <p:cNvPr id="6" name="Rectangle 5"/>
          <p:cNvSpPr/>
          <p:nvPr/>
        </p:nvSpPr>
        <p:spPr>
          <a:xfrm>
            <a:off x="259081" y="1162348"/>
            <a:ext cx="11754060" cy="477053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342900" lvl="0" indent="-342900" algn="just">
              <a:spcAft>
                <a:spcPts val="1200"/>
              </a:spcAft>
              <a:buFont typeface="Wingdings" panose="05000000000000000000" pitchFamily="2" charset="2"/>
              <a:buChar char="Ø"/>
            </a:pPr>
            <a:r>
              <a:rPr lang="en-ZA" sz="2400" dirty="0">
                <a:latin typeface="Arial" panose="020B0604020202020204" pitchFamily="34" charset="0"/>
                <a:cs typeface="Arial" panose="020B0604020202020204" pitchFamily="34" charset="0"/>
              </a:rPr>
              <a:t>Provincial Treasury has resolved to take the lead and ensure payment of debt owed by government departments to Municipalities, </a:t>
            </a:r>
          </a:p>
          <a:p>
            <a:pPr marL="342900" lvl="0" indent="-342900" algn="just">
              <a:spcAft>
                <a:spcPts val="1200"/>
              </a:spcAft>
              <a:buFont typeface="Wingdings" panose="05000000000000000000" pitchFamily="2" charset="2"/>
              <a:buChar char="Ø"/>
            </a:pPr>
            <a:r>
              <a:rPr lang="en-ZA" sz="2400" dirty="0">
                <a:latin typeface="Arial" panose="020B0604020202020204" pitchFamily="34" charset="0"/>
                <a:cs typeface="Arial" panose="020B0604020202020204" pitchFamily="34" charset="0"/>
              </a:rPr>
              <a:t>A government debt forum has been formulated with the participation of Provincial Department of Public Works and Municipalities participate</a:t>
            </a:r>
          </a:p>
          <a:p>
            <a:pPr marL="342900" lvl="0" indent="-342900" algn="just">
              <a:spcAft>
                <a:spcPts val="1200"/>
              </a:spcAft>
              <a:buFont typeface="Wingdings" panose="05000000000000000000" pitchFamily="2" charset="2"/>
              <a:buChar char="Ø"/>
            </a:pPr>
            <a:r>
              <a:rPr lang="en-ZA" sz="2400" dirty="0">
                <a:latin typeface="Arial" panose="020B0604020202020204" pitchFamily="34" charset="0"/>
                <a:cs typeface="Arial" panose="020B0604020202020204" pitchFamily="34" charset="0"/>
              </a:rPr>
              <a:t>This was to ensure resolution of disputes relating to debt owed by government departments to municipalities and subsequent payment of debts.</a:t>
            </a:r>
          </a:p>
          <a:p>
            <a:pPr marL="342900" lvl="0" indent="-342900" algn="just">
              <a:spcAft>
                <a:spcPts val="1200"/>
              </a:spcAft>
              <a:buFont typeface="Wingdings" panose="05000000000000000000" pitchFamily="2" charset="2"/>
              <a:buChar char="Ø"/>
            </a:pPr>
            <a:r>
              <a:rPr lang="en-ZA" sz="2400" dirty="0">
                <a:latin typeface="Arial" panose="020B0604020202020204" pitchFamily="34" charset="0"/>
                <a:cs typeface="Arial" panose="020B0604020202020204" pitchFamily="34" charset="0"/>
              </a:rPr>
              <a:t>Provincial Treasury has facilitated engagements between Provincial Department of Public Works and Municipalities in respect of outstanding property rates tax and service charges disputes </a:t>
            </a:r>
          </a:p>
          <a:p>
            <a:pPr marL="342900" lvl="0" indent="-342900" algn="just">
              <a:spcAft>
                <a:spcPts val="1200"/>
              </a:spcAft>
              <a:buFont typeface="Wingdings" panose="05000000000000000000" pitchFamily="2" charset="2"/>
              <a:buChar char="Ø"/>
            </a:pPr>
            <a:r>
              <a:rPr lang="en-ZA" sz="2400" dirty="0">
                <a:latin typeface="Arial" panose="020B0604020202020204" pitchFamily="34" charset="0"/>
                <a:cs typeface="Arial" panose="020B0604020202020204" pitchFamily="34" charset="0"/>
              </a:rPr>
              <a:t>This interventions has resulted in Municipalities collecting income amounting to over R300 million</a:t>
            </a:r>
          </a:p>
        </p:txBody>
      </p:sp>
    </p:spTree>
    <p:extLst>
      <p:ext uri="{BB962C8B-B14F-4D97-AF65-F5344CB8AC3E}">
        <p14:creationId xmlns:p14="http://schemas.microsoft.com/office/powerpoint/2010/main" val="2943432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9920" y="985520"/>
            <a:ext cx="11173012" cy="4805680"/>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ZA" sz="4800" b="1" dirty="0">
                <a:solidFill>
                  <a:schemeClr val="tx1"/>
                </a:solidFill>
                <a:latin typeface="Arial Black" panose="020B0A04020102020204" pitchFamily="34" charset="0"/>
                <a:cs typeface="Arial" panose="020B0604020202020204" pitchFamily="34" charset="0"/>
              </a:rPr>
              <a:t/>
            </a:r>
            <a:br>
              <a:rPr lang="en-ZA" sz="4800" b="1" dirty="0">
                <a:solidFill>
                  <a:schemeClr val="tx1"/>
                </a:solidFill>
                <a:latin typeface="Arial Black" panose="020B0A04020102020204" pitchFamily="34" charset="0"/>
                <a:cs typeface="Arial" panose="020B0604020202020204" pitchFamily="34" charset="0"/>
              </a:rPr>
            </a:br>
            <a:r>
              <a:rPr lang="en-ZA" sz="4800" b="1" dirty="0">
                <a:solidFill>
                  <a:schemeClr val="tx1"/>
                </a:solidFill>
                <a:latin typeface="Arial Black" panose="020B0A04020102020204" pitchFamily="34" charset="0"/>
                <a:cs typeface="Arial" panose="020B0604020202020204" pitchFamily="34" charset="0"/>
              </a:rPr>
              <a:t/>
            </a:r>
            <a:br>
              <a:rPr lang="en-ZA" sz="4800" b="1" dirty="0">
                <a:solidFill>
                  <a:schemeClr val="tx1"/>
                </a:solidFill>
                <a:latin typeface="Arial Black" panose="020B0A04020102020204" pitchFamily="34" charset="0"/>
                <a:cs typeface="Arial" panose="020B0604020202020204" pitchFamily="34" charset="0"/>
              </a:rPr>
            </a:br>
            <a:r>
              <a:rPr lang="en-ZA" sz="4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SUSTAINABLE SUPPORT </a:t>
            </a:r>
            <a:br>
              <a:rPr lang="en-ZA" sz="4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br>
            <a:r>
              <a:rPr lang="en-ZA" sz="4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AND</a:t>
            </a:r>
            <a:br>
              <a:rPr lang="en-ZA" sz="4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br>
            <a:r>
              <a:rPr lang="en-ZA" sz="4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 CAPACITY BUILDING</a:t>
            </a:r>
          </a:p>
        </p:txBody>
      </p:sp>
      <p:sp>
        <p:nvSpPr>
          <p:cNvPr id="4" name="Slide Number Placeholder 3"/>
          <p:cNvSpPr>
            <a:spLocks noGrp="1"/>
          </p:cNvSpPr>
          <p:nvPr>
            <p:ph type="sldNum" sz="quarter" idx="12"/>
          </p:nvPr>
        </p:nvSpPr>
        <p:spPr/>
        <p:txBody>
          <a:bodyPr/>
          <a:lstStyle/>
          <a:p>
            <a:fld id="{7A020174-8E20-48A5-8C62-7A10150EE990}" type="slidenum">
              <a:rPr lang="en-ZA" smtClean="0">
                <a:solidFill>
                  <a:srgbClr val="9BBB59">
                    <a:lumMod val="50000"/>
                  </a:srgbClr>
                </a:solidFill>
              </a:rPr>
              <a:pPr/>
              <a:t>19</a:t>
            </a:fld>
            <a:endParaRPr lang="en-ZA" dirty="0">
              <a:solidFill>
                <a:srgbClr val="9BBB59">
                  <a:lumMod val="50000"/>
                </a:srgbClr>
              </a:solidFill>
            </a:endParaRPr>
          </a:p>
        </p:txBody>
      </p:sp>
    </p:spTree>
    <p:extLst>
      <p:ext uri="{BB962C8B-B14F-4D97-AF65-F5344CB8AC3E}">
        <p14:creationId xmlns:p14="http://schemas.microsoft.com/office/powerpoint/2010/main" val="153235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376" y="1268760"/>
            <a:ext cx="11421036" cy="3096344"/>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ZA" sz="3200" b="1" dirty="0">
                <a:solidFill>
                  <a:schemeClr val="tx1"/>
                </a:solidFill>
              </a:rPr>
              <a:t/>
            </a:r>
            <a:br>
              <a:rPr lang="en-ZA" sz="3200" b="1" dirty="0">
                <a:solidFill>
                  <a:schemeClr val="tx1"/>
                </a:solidFill>
              </a:rPr>
            </a:br>
            <a:r>
              <a:rPr lang="en-ZA" sz="3200" b="1" dirty="0">
                <a:solidFill>
                  <a:schemeClr val="tx1"/>
                </a:solidFill>
              </a:rPr>
              <a:t/>
            </a:r>
            <a:br>
              <a:rPr lang="en-ZA" sz="3200" b="1" dirty="0">
                <a:solidFill>
                  <a:schemeClr val="tx1"/>
                </a:solidFill>
              </a:rPr>
            </a:br>
            <a:r>
              <a:rPr lang="en-ZA" sz="3200" b="1" dirty="0">
                <a:solidFill>
                  <a:schemeClr val="tx1"/>
                </a:solidFill>
                <a:latin typeface="Arial Black" panose="020B0A04020102020204" pitchFamily="34" charset="0"/>
              </a:rPr>
              <a:t>PRESENTATION TO THE PORTFOLIO COMMITTEE ON COOPERATIVE GOVERNANCE AND TRADITIONAL AFFAIRS</a:t>
            </a:r>
            <a:br>
              <a:rPr lang="en-ZA" sz="3200" b="1" dirty="0">
                <a:solidFill>
                  <a:schemeClr val="tx1"/>
                </a:solidFill>
                <a:latin typeface="Arial Black" panose="020B0A04020102020204" pitchFamily="34" charset="0"/>
              </a:rPr>
            </a:br>
            <a:r>
              <a:rPr lang="en-ZA" sz="3200" b="1" dirty="0">
                <a:solidFill>
                  <a:schemeClr val="tx1"/>
                </a:solidFill>
              </a:rPr>
              <a:t/>
            </a:r>
            <a:br>
              <a:rPr lang="en-ZA" sz="3200" b="1" dirty="0">
                <a:solidFill>
                  <a:schemeClr val="tx1"/>
                </a:solidFill>
              </a:rPr>
            </a:br>
            <a:r>
              <a:rPr lang="en-ZA" sz="3200" b="1" dirty="0">
                <a:solidFill>
                  <a:schemeClr val="tx1"/>
                </a:solidFill>
              </a:rPr>
              <a:t/>
            </a:r>
            <a:br>
              <a:rPr lang="en-ZA" sz="3200" b="1" dirty="0">
                <a:solidFill>
                  <a:schemeClr val="tx1"/>
                </a:solidFill>
              </a:rPr>
            </a:br>
            <a:r>
              <a:rPr lang="en-ZA" sz="3200" b="1" dirty="0">
                <a:solidFill>
                  <a:schemeClr val="tx1"/>
                </a:solidFill>
              </a:rPr>
              <a:t/>
            </a:r>
            <a:br>
              <a:rPr lang="en-ZA" sz="3200" b="1" dirty="0">
                <a:solidFill>
                  <a:schemeClr val="tx1"/>
                </a:solidFill>
              </a:rPr>
            </a:br>
            <a:r>
              <a:rPr lang="en-ZA" sz="2700" b="1" dirty="0">
                <a:solidFill>
                  <a:schemeClr val="tx1"/>
                </a:solidFill>
                <a:latin typeface="Arial Black" panose="020B0A04020102020204" pitchFamily="34" charset="0"/>
              </a:rPr>
              <a:t>Date – Tuesday, 02 March 2021</a:t>
            </a:r>
            <a:r>
              <a:rPr lang="en-ZA" sz="2700" b="1" dirty="0">
                <a:solidFill>
                  <a:schemeClr val="tx1"/>
                </a:solidFill>
              </a:rPr>
              <a:t/>
            </a:r>
            <a:br>
              <a:rPr lang="en-ZA" sz="2700" b="1" dirty="0">
                <a:solidFill>
                  <a:schemeClr val="tx1"/>
                </a:solidFill>
              </a:rPr>
            </a:br>
            <a:endParaRPr lang="en-ZA" sz="27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A020174-8E20-48A5-8C62-7A10150EE990}" type="slidenum">
              <a:rPr lang="en-ZA" smtClean="0">
                <a:solidFill>
                  <a:srgbClr val="9BBB59">
                    <a:lumMod val="50000"/>
                  </a:srgbClr>
                </a:solidFill>
              </a:rPr>
              <a:pPr/>
              <a:t>2</a:t>
            </a:fld>
            <a:endParaRPr lang="en-ZA" dirty="0">
              <a:solidFill>
                <a:srgbClr val="9BBB59">
                  <a:lumMod val="50000"/>
                </a:srgbClr>
              </a:solidFill>
            </a:endParaRPr>
          </a:p>
        </p:txBody>
      </p:sp>
      <p:sp>
        <p:nvSpPr>
          <p:cNvPr id="3" name="TextBox 2"/>
          <p:cNvSpPr txBox="1"/>
          <p:nvPr/>
        </p:nvSpPr>
        <p:spPr>
          <a:xfrm>
            <a:off x="8521044" y="5660959"/>
            <a:ext cx="3312368"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r"/>
            <a:r>
              <a:rPr lang="en-ZA" dirty="0">
                <a:solidFill>
                  <a:prstClr val="black"/>
                </a:solidFill>
              </a:rPr>
              <a:t>Presentation by Ms M Rosho</a:t>
            </a:r>
          </a:p>
          <a:p>
            <a:pPr algn="r"/>
            <a:r>
              <a:rPr lang="en-ZA" dirty="0">
                <a:solidFill>
                  <a:prstClr val="black"/>
                </a:solidFill>
              </a:rPr>
              <a:t>                            MEC for Finance </a:t>
            </a:r>
          </a:p>
        </p:txBody>
      </p:sp>
    </p:spTree>
    <p:extLst>
      <p:ext uri="{BB962C8B-B14F-4D97-AF65-F5344CB8AC3E}">
        <p14:creationId xmlns:p14="http://schemas.microsoft.com/office/powerpoint/2010/main" val="838514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591E-7943-4A40-BDA4-762C5D4CF4AD}"/>
              </a:ext>
            </a:extLst>
          </p:cNvPr>
          <p:cNvSpPr>
            <a:spLocks noGrp="1"/>
          </p:cNvSpPr>
          <p:nvPr>
            <p:ph type="title"/>
          </p:nvPr>
        </p:nvSpPr>
        <p:spPr>
          <a:xfrm>
            <a:off x="4663440" y="197196"/>
            <a:ext cx="6596232" cy="747684"/>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31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SUPPORT PROVIDED TO MUNICIPALITIES</a:t>
            </a:r>
            <a:r>
              <a:rPr lang="en-US" sz="3100" b="1" i="1" dirty="0">
                <a:effectLst>
                  <a:outerShdw blurRad="38100" dist="38100" dir="2700000" algn="tl">
                    <a:srgbClr val="000000">
                      <a:alpha val="43137"/>
                    </a:srgbClr>
                  </a:outerShdw>
                </a:effectLst>
                <a:latin typeface="+mj-lt"/>
              </a:rPr>
              <a:t/>
            </a:r>
            <a:br>
              <a:rPr lang="en-US" sz="3100" b="1" i="1" dirty="0">
                <a:effectLst>
                  <a:outerShdw blurRad="38100" dist="38100" dir="2700000" algn="tl">
                    <a:srgbClr val="000000">
                      <a:alpha val="43137"/>
                    </a:srgbClr>
                  </a:outerShdw>
                </a:effectLst>
                <a:latin typeface="+mj-lt"/>
              </a:rPr>
            </a:br>
            <a:endParaRPr lang="en-US" sz="3100" b="1" i="1" dirty="0">
              <a:effectLst>
                <a:outerShdw blurRad="38100" dist="38100" dir="2700000" algn="tl">
                  <a:srgbClr val="000000">
                    <a:alpha val="43137"/>
                  </a:srgbClr>
                </a:outerShdw>
              </a:effectLst>
              <a:latin typeface="+mj-lt"/>
              <a:cs typeface="Arial" panose="020B0604020202020204" pitchFamily="34" charset="0"/>
            </a:endParaRPr>
          </a:p>
        </p:txBody>
      </p:sp>
      <p:sp>
        <p:nvSpPr>
          <p:cNvPr id="3" name="Content Placeholder 2">
            <a:extLst>
              <a:ext uri="{FF2B5EF4-FFF2-40B4-BE49-F238E27FC236}">
                <a16:creationId xmlns:a16="http://schemas.microsoft.com/office/drawing/2014/main" id="{989A9B23-77B7-4937-9520-B96B5AF64852}"/>
              </a:ext>
            </a:extLst>
          </p:cNvPr>
          <p:cNvSpPr>
            <a:spLocks noGrp="1"/>
          </p:cNvSpPr>
          <p:nvPr>
            <p:ph idx="1"/>
          </p:nvPr>
        </p:nvSpPr>
        <p:spPr>
          <a:xfrm>
            <a:off x="416560" y="1148080"/>
            <a:ext cx="11440160" cy="5208270"/>
          </a:xfrm>
        </p:spPr>
        <p:txBody>
          <a:bodyPr>
            <a:noAutofit/>
          </a:bodyPr>
          <a:lstStyle/>
          <a:p>
            <a:pPr algn="just">
              <a:spcAft>
                <a:spcPts val="1200"/>
              </a:spcAft>
              <a:buFont typeface="Wingdings" panose="05000000000000000000" pitchFamily="2" charset="2"/>
              <a:buChar char="v"/>
            </a:pPr>
            <a:r>
              <a:rPr lang="en-US" sz="2200" dirty="0">
                <a:latin typeface="Arial" panose="020B0604020202020204" pitchFamily="34" charset="0"/>
                <a:cs typeface="Arial" panose="020B0604020202020204" pitchFamily="34" charset="0"/>
              </a:rPr>
              <a:t>The Provincial Government has tried to provide assistance, capacity building measures   as well as intervening in these Municipalities</a:t>
            </a:r>
          </a:p>
          <a:p>
            <a:pPr algn="just">
              <a:spcAft>
                <a:spcPts val="1200"/>
              </a:spcAft>
              <a:buFont typeface="Wingdings" panose="05000000000000000000" pitchFamily="2" charset="2"/>
              <a:buChar char="v"/>
            </a:pPr>
            <a:r>
              <a:rPr lang="en-US" sz="2200" dirty="0">
                <a:latin typeface="Arial" panose="020B0604020202020204" pitchFamily="34" charset="0"/>
                <a:cs typeface="Arial" panose="020B0604020202020204" pitchFamily="34" charset="0"/>
              </a:rPr>
              <a:t>However, these Provincial Government intervention measures have in most instances caused a sense of complacency within Municipalities. </a:t>
            </a:r>
          </a:p>
          <a:p>
            <a:pPr algn="just">
              <a:spcAft>
                <a:spcPts val="1200"/>
              </a:spcAft>
              <a:buFont typeface="Wingdings" panose="05000000000000000000" pitchFamily="2" charset="2"/>
              <a:buChar char="v"/>
            </a:pPr>
            <a:r>
              <a:rPr lang="en-US" sz="2200" dirty="0">
                <a:latin typeface="Arial" panose="020B0604020202020204" pitchFamily="34" charset="0"/>
                <a:cs typeface="Arial" panose="020B0604020202020204" pitchFamily="34" charset="0"/>
              </a:rPr>
              <a:t>Municipal officials in many cases may have relegated themselves to the sides whilst the intervention/support team performed duties on their behalf resulting in no skills being transferred, and consequently no improvements and sustainable performance.</a:t>
            </a:r>
          </a:p>
          <a:p>
            <a:pPr algn="just">
              <a:spcAft>
                <a:spcPts val="1200"/>
              </a:spcAft>
              <a:buFont typeface="Wingdings" panose="05000000000000000000" pitchFamily="2" charset="2"/>
              <a:buChar char="v"/>
            </a:pPr>
            <a:r>
              <a:rPr lang="en-US" sz="2200" dirty="0">
                <a:latin typeface="Arial" panose="020B0604020202020204" pitchFamily="34" charset="0"/>
                <a:cs typeface="Arial" panose="020B0604020202020204" pitchFamily="34" charset="0"/>
              </a:rPr>
              <a:t>The above is evident from the poor performance displayed by Municipalities once Provincial Government support is withdrawn.</a:t>
            </a:r>
          </a:p>
          <a:p>
            <a:pPr algn="just">
              <a:spcAft>
                <a:spcPts val="1200"/>
              </a:spcAft>
              <a:buFont typeface="Wingdings" panose="05000000000000000000" pitchFamily="2" charset="2"/>
              <a:buChar char="v"/>
            </a:pPr>
            <a:r>
              <a:rPr lang="en-US" sz="2200" dirty="0">
                <a:latin typeface="Arial" panose="020B0604020202020204" pitchFamily="34" charset="0"/>
                <a:cs typeface="Arial" panose="020B0604020202020204" pitchFamily="34" charset="0"/>
              </a:rPr>
              <a:t>It is therefore evident that Municipalities have failed to absorb and internalize the support provided by the Provincial Government</a:t>
            </a:r>
          </a:p>
        </p:txBody>
      </p:sp>
      <p:sp>
        <p:nvSpPr>
          <p:cNvPr id="5" name="Slide Number Placeholder 3">
            <a:extLst>
              <a:ext uri="{FF2B5EF4-FFF2-40B4-BE49-F238E27FC236}">
                <a16:creationId xmlns:a16="http://schemas.microsoft.com/office/drawing/2014/main" id="{48917473-55C0-460F-8A2C-1F22FAB3258B}"/>
              </a:ext>
            </a:extLst>
          </p:cNvPr>
          <p:cNvSpPr>
            <a:spLocks noGrp="1"/>
          </p:cNvSpPr>
          <p:nvPr>
            <p:ph type="sldNum" sz="quarter" idx="12"/>
          </p:nvPr>
        </p:nvSpPr>
        <p:spPr>
          <a:xfrm>
            <a:off x="11259672" y="579755"/>
            <a:ext cx="732565" cy="365125"/>
          </a:xfrm>
        </p:spPr>
        <p:txBody>
          <a:bodyPr/>
          <a:lstStyle/>
          <a:p>
            <a:fld id="{7A020174-8E20-48A5-8C62-7A10150EE990}" type="slidenum">
              <a:rPr lang="en-ZA" sz="1800" b="1" smtClean="0">
                <a:solidFill>
                  <a:srgbClr val="9BBB59">
                    <a:lumMod val="50000"/>
                  </a:srgbClr>
                </a:solidFill>
              </a:rPr>
              <a:pPr/>
              <a:t>20</a:t>
            </a:fld>
            <a:endParaRPr lang="en-ZA" sz="1800" b="1" dirty="0">
              <a:solidFill>
                <a:srgbClr val="9BBB59">
                  <a:lumMod val="50000"/>
                </a:srgbClr>
              </a:solidFill>
            </a:endParaRPr>
          </a:p>
        </p:txBody>
      </p:sp>
    </p:spTree>
    <p:extLst>
      <p:ext uri="{BB962C8B-B14F-4D97-AF65-F5344CB8AC3E}">
        <p14:creationId xmlns:p14="http://schemas.microsoft.com/office/powerpoint/2010/main" val="297754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591E-7943-4A40-BDA4-762C5D4CF4AD}"/>
              </a:ext>
            </a:extLst>
          </p:cNvPr>
          <p:cNvSpPr>
            <a:spLocks noGrp="1"/>
          </p:cNvSpPr>
          <p:nvPr>
            <p:ph type="title"/>
          </p:nvPr>
        </p:nvSpPr>
        <p:spPr>
          <a:xfrm>
            <a:off x="4958080" y="136524"/>
            <a:ext cx="6229275" cy="742315"/>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31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SECTION 139 – MANDATORY INTERVENTION</a:t>
            </a:r>
            <a:r>
              <a:rPr lang="en-US" sz="1800" dirty="0"/>
              <a:t/>
            </a:r>
            <a:br>
              <a:rPr lang="en-US" sz="1800" dirty="0"/>
            </a:br>
            <a:endParaRPr lang="en-US" sz="2800" b="1" dirty="0">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989A9B23-77B7-4937-9520-B96B5AF64852}"/>
              </a:ext>
            </a:extLst>
          </p:cNvPr>
          <p:cNvSpPr>
            <a:spLocks noGrp="1"/>
          </p:cNvSpPr>
          <p:nvPr>
            <p:ph idx="1"/>
          </p:nvPr>
        </p:nvSpPr>
        <p:spPr>
          <a:xfrm>
            <a:off x="314960" y="1188720"/>
            <a:ext cx="11623040" cy="5091430"/>
          </a:xfrm>
        </p:spPr>
        <p:txBody>
          <a:bodyPr>
            <a:noAutofit/>
          </a:bodyPr>
          <a:lstStyle/>
          <a:p>
            <a:pPr marL="0" indent="0" algn="just">
              <a:spcAft>
                <a:spcPts val="1200"/>
              </a:spcAft>
              <a:buNone/>
            </a:pPr>
            <a:r>
              <a:rPr lang="en-US" sz="2200" dirty="0">
                <a:latin typeface="Arial" panose="020B0604020202020204" pitchFamily="34" charset="0"/>
                <a:cs typeface="Arial" panose="020B0604020202020204" pitchFamily="34" charset="0"/>
              </a:rPr>
              <a:t>Section 139(5) of Constitution of the Republic of South Africa requires that,</a:t>
            </a:r>
          </a:p>
          <a:p>
            <a:pPr algn="just">
              <a:spcAft>
                <a:spcPts val="1200"/>
              </a:spcAft>
              <a:buFont typeface="Wingdings" panose="05000000000000000000" pitchFamily="2" charset="2"/>
              <a:buChar char="v"/>
            </a:pPr>
            <a:r>
              <a:rPr lang="en-US" sz="2200" dirty="0">
                <a:latin typeface="Arial" panose="020B0604020202020204" pitchFamily="34" charset="0"/>
                <a:cs typeface="Arial" panose="020B0604020202020204" pitchFamily="34" charset="0"/>
              </a:rPr>
              <a:t>where a Municipality is in serious or persistent material breach of meeting its financial commitments, as a result of a crisis in its financial affairs,</a:t>
            </a:r>
          </a:p>
          <a:p>
            <a:pPr algn="just">
              <a:spcAft>
                <a:spcPts val="1200"/>
              </a:spcAft>
              <a:buFont typeface="Wingdings" panose="05000000000000000000" pitchFamily="2" charset="2"/>
              <a:buChar char="v"/>
            </a:pPr>
            <a:r>
              <a:rPr lang="en-US" sz="2200" dirty="0">
                <a:latin typeface="Arial" panose="020B0604020202020204" pitchFamily="34" charset="0"/>
                <a:cs typeface="Arial" panose="020B0604020202020204" pitchFamily="34" charset="0"/>
              </a:rPr>
              <a:t>the Provincial Executive must impose a Recovery Plan at that Municipality, </a:t>
            </a:r>
          </a:p>
          <a:p>
            <a:pPr algn="just">
              <a:spcAft>
                <a:spcPts val="1200"/>
              </a:spcAft>
              <a:buFont typeface="Wingdings" panose="05000000000000000000" pitchFamily="2" charset="2"/>
              <a:buChar char="v"/>
            </a:pPr>
            <a:r>
              <a:rPr lang="en-US" sz="2200" dirty="0">
                <a:latin typeface="Arial" panose="020B0604020202020204" pitchFamily="34" charset="0"/>
                <a:cs typeface="Arial" panose="020B0604020202020204" pitchFamily="34" charset="0"/>
              </a:rPr>
              <a:t>the Recovery Plan must be prepared in terms of Section 139 of the Municipal Finance Management Act and it must be aimed at securing the Municipality's ability to meet its financial commitments.</a:t>
            </a:r>
          </a:p>
          <a:p>
            <a:pPr algn="just">
              <a:spcAft>
                <a:spcPts val="1200"/>
              </a:spcAft>
              <a:buFont typeface="Wingdings" panose="05000000000000000000" pitchFamily="2" charset="2"/>
              <a:buChar char="v"/>
            </a:pPr>
            <a:r>
              <a:rPr lang="en-US" sz="2200" dirty="0">
                <a:latin typeface="Arial" panose="020B0604020202020204" pitchFamily="34" charset="0"/>
                <a:cs typeface="Arial" panose="020B0604020202020204" pitchFamily="34" charset="0"/>
              </a:rPr>
              <a:t>the North West Provincial Executive has already resolved that the following Municipalities which are facing severe financial crisis must be placed under intervention in terms of Section 139(5) of Constitution of the Republic of South Africa read together with Section 139 of the Municipal Finance Management Act.</a:t>
            </a:r>
          </a:p>
        </p:txBody>
      </p:sp>
      <p:sp>
        <p:nvSpPr>
          <p:cNvPr id="5" name="Slide Number Placeholder 3">
            <a:extLst>
              <a:ext uri="{FF2B5EF4-FFF2-40B4-BE49-F238E27FC236}">
                <a16:creationId xmlns:a16="http://schemas.microsoft.com/office/drawing/2014/main" id="{A42982ED-7D25-4187-9935-378C83C626D7}"/>
              </a:ext>
            </a:extLst>
          </p:cNvPr>
          <p:cNvSpPr txBox="1">
            <a:spLocks/>
          </p:cNvSpPr>
          <p:nvPr/>
        </p:nvSpPr>
        <p:spPr>
          <a:xfrm>
            <a:off x="11216117" y="602932"/>
            <a:ext cx="7325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20174-8E20-48A5-8C62-7A10150EE990}" type="slidenum">
              <a:rPr lang="en-ZA" sz="1600" b="1" smtClean="0">
                <a:solidFill>
                  <a:srgbClr val="9BBB59">
                    <a:lumMod val="50000"/>
                  </a:srgbClr>
                </a:solidFill>
              </a:rPr>
              <a:pPr/>
              <a:t>21</a:t>
            </a:fld>
            <a:endParaRPr lang="en-ZA" sz="1600" b="1" dirty="0">
              <a:solidFill>
                <a:srgbClr val="9BBB59">
                  <a:lumMod val="50000"/>
                </a:srgbClr>
              </a:solidFill>
            </a:endParaRPr>
          </a:p>
        </p:txBody>
      </p:sp>
    </p:spTree>
    <p:extLst>
      <p:ext uri="{BB962C8B-B14F-4D97-AF65-F5344CB8AC3E}">
        <p14:creationId xmlns:p14="http://schemas.microsoft.com/office/powerpoint/2010/main" val="1462657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591E-7943-4A40-BDA4-762C5D4CF4AD}"/>
              </a:ext>
            </a:extLst>
          </p:cNvPr>
          <p:cNvSpPr>
            <a:spLocks noGrp="1"/>
          </p:cNvSpPr>
          <p:nvPr>
            <p:ph type="title"/>
          </p:nvPr>
        </p:nvSpPr>
        <p:spPr>
          <a:xfrm>
            <a:off x="5466080" y="71718"/>
            <a:ext cx="5793592" cy="863001"/>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r>
              <a:rPr lang="en-ZA" sz="2700" b="1" i="1" dirty="0">
                <a:solidFill>
                  <a:schemeClr val="tx1"/>
                </a:solidFill>
                <a:effectLst>
                  <a:outerShdw blurRad="38100" dist="38100" dir="2700000" algn="tl">
                    <a:srgbClr val="000000">
                      <a:alpha val="43137"/>
                    </a:srgbClr>
                  </a:outerShdw>
                </a:effectLst>
                <a:cs typeface="Arial" panose="020B0604020202020204" pitchFamily="34" charset="0"/>
              </a:rPr>
              <a:t>INTERNAL CONSULTATIONS - NATIONAL TREASURY  </a:t>
            </a:r>
            <a:r>
              <a:rPr lang="en-ZA" sz="2700" b="1" i="1" dirty="0" err="1">
                <a:solidFill>
                  <a:schemeClr val="tx1"/>
                </a:solidFill>
                <a:effectLst>
                  <a:outerShdw blurRad="38100" dist="38100" dir="2700000" algn="tl">
                    <a:srgbClr val="000000">
                      <a:alpha val="43137"/>
                    </a:srgbClr>
                  </a:outerShdw>
                </a:effectLst>
                <a:cs typeface="Arial" panose="020B0604020202020204" pitchFamily="34" charset="0"/>
              </a:rPr>
              <a:t>Cont</a:t>
            </a:r>
            <a:r>
              <a:rPr lang="en-ZA" sz="2700" b="1" i="1" dirty="0">
                <a:solidFill>
                  <a:schemeClr val="tx1"/>
                </a:solidFill>
                <a:effectLst>
                  <a:outerShdw blurRad="38100" dist="38100" dir="2700000" algn="tl">
                    <a:srgbClr val="000000">
                      <a:alpha val="43137"/>
                    </a:srgbClr>
                  </a:outerShdw>
                </a:effectLst>
                <a:cs typeface="Arial" panose="020B0604020202020204" pitchFamily="34" charset="0"/>
              </a:rPr>
              <a:t>…</a:t>
            </a:r>
            <a:r>
              <a:rPr lang="en-ZA" sz="2200" dirty="0"/>
              <a:t/>
            </a:r>
            <a:br>
              <a:rPr lang="en-ZA" sz="2200" dirty="0"/>
            </a:br>
            <a:endParaRPr lang="en-US" sz="2200" b="1" dirty="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989A9B23-77B7-4937-9520-B96B5AF64852}"/>
              </a:ext>
            </a:extLst>
          </p:cNvPr>
          <p:cNvSpPr>
            <a:spLocks noGrp="1"/>
          </p:cNvSpPr>
          <p:nvPr>
            <p:ph idx="1"/>
          </p:nvPr>
        </p:nvSpPr>
        <p:spPr>
          <a:xfrm>
            <a:off x="243840" y="1148080"/>
            <a:ext cx="11572240" cy="5203789"/>
          </a:xfrm>
        </p:spPr>
        <p:txBody>
          <a:bodyPr>
            <a:noAutofit/>
          </a:bodyPr>
          <a:lstStyle/>
          <a:p>
            <a:pPr algn="just">
              <a:spcAft>
                <a:spcPts val="1200"/>
              </a:spcAft>
              <a:buFont typeface="Wingdings" panose="05000000000000000000" pitchFamily="2" charset="2"/>
              <a:buChar char="v"/>
            </a:pPr>
            <a:r>
              <a:rPr lang="en-ZA" sz="2400" dirty="0">
                <a:latin typeface="Arial" panose="020B0604020202020204" pitchFamily="34" charset="0"/>
                <a:cs typeface="Arial" panose="020B0604020202020204" pitchFamily="34" charset="0"/>
              </a:rPr>
              <a:t>The Minister of Finance has in his response, committed to support the Provincial Government in implementing the mandatory interventions in all municipalities identified as having financial crisis. </a:t>
            </a:r>
          </a:p>
          <a:p>
            <a:pPr algn="just">
              <a:spcAft>
                <a:spcPts val="1200"/>
              </a:spcAft>
              <a:buFont typeface="Wingdings" panose="05000000000000000000" pitchFamily="2" charset="2"/>
              <a:buChar char="v"/>
            </a:pPr>
            <a:r>
              <a:rPr lang="en-ZA" sz="2400" dirty="0">
                <a:latin typeface="Arial" panose="020B0604020202020204" pitchFamily="34" charset="0"/>
                <a:cs typeface="Arial" panose="020B0604020202020204" pitchFamily="34" charset="0"/>
              </a:rPr>
              <a:t>The  National Treasury has also agreed to provide assistance and support to the Provincial Treasury with regards to preparation of the financial Recovery plans,</a:t>
            </a:r>
          </a:p>
          <a:p>
            <a:pPr algn="just">
              <a:spcAft>
                <a:spcPts val="1200"/>
              </a:spcAft>
              <a:buFont typeface="Wingdings" panose="05000000000000000000" pitchFamily="2" charset="2"/>
              <a:buChar char="v"/>
            </a:pPr>
            <a:r>
              <a:rPr lang="en-ZA" sz="2400" dirty="0">
                <a:latin typeface="Arial" panose="020B0604020202020204" pitchFamily="34" charset="0"/>
                <a:cs typeface="Arial" panose="020B0604020202020204" pitchFamily="34" charset="0"/>
              </a:rPr>
              <a:t>The arrangement is that the Provincial Treasury will prepare the financial recovery plans through the procured resources and submit same to National Treasury.</a:t>
            </a:r>
          </a:p>
          <a:p>
            <a:pPr algn="just">
              <a:spcAft>
                <a:spcPts val="1200"/>
              </a:spcAft>
              <a:buFont typeface="Wingdings" panose="05000000000000000000" pitchFamily="2" charset="2"/>
              <a:buChar char="v"/>
            </a:pPr>
            <a:r>
              <a:rPr lang="en-ZA" sz="2400" dirty="0">
                <a:latin typeface="Arial" panose="020B0604020202020204" pitchFamily="34" charset="0"/>
                <a:cs typeface="Arial" panose="020B0604020202020204" pitchFamily="34" charset="0"/>
              </a:rPr>
              <a:t>The National Treasury will conduct a review of the prepared document to confirm if the financial recovery plan was prepared in compliance with the approved framework as well as in compliance with the legislation, and finally approve the financial recovery plan for implementation.</a:t>
            </a:r>
            <a:endParaRPr lang="en-US" sz="2200" dirty="0">
              <a:latin typeface="Arial" panose="020B0604020202020204" pitchFamily="34" charset="0"/>
              <a:cs typeface="Arial" panose="020B0604020202020204" pitchFamily="34" charset="0"/>
            </a:endParaRPr>
          </a:p>
        </p:txBody>
      </p:sp>
      <p:sp>
        <p:nvSpPr>
          <p:cNvPr id="5" name="Slide Number Placeholder 3">
            <a:extLst>
              <a:ext uri="{FF2B5EF4-FFF2-40B4-BE49-F238E27FC236}">
                <a16:creationId xmlns:a16="http://schemas.microsoft.com/office/drawing/2014/main" id="{DB3B4093-81D2-4087-AA36-A42E4B0B3FEF}"/>
              </a:ext>
            </a:extLst>
          </p:cNvPr>
          <p:cNvSpPr>
            <a:spLocks noGrp="1"/>
          </p:cNvSpPr>
          <p:nvPr>
            <p:ph type="sldNum" sz="quarter" idx="12"/>
          </p:nvPr>
        </p:nvSpPr>
        <p:spPr>
          <a:xfrm>
            <a:off x="11259672" y="569594"/>
            <a:ext cx="732565" cy="365125"/>
          </a:xfrm>
        </p:spPr>
        <p:txBody>
          <a:bodyPr/>
          <a:lstStyle/>
          <a:p>
            <a:fld id="{7A020174-8E20-48A5-8C62-7A10150EE990}" type="slidenum">
              <a:rPr lang="en-ZA" sz="2000" b="1" smtClean="0">
                <a:solidFill>
                  <a:srgbClr val="9BBB59">
                    <a:lumMod val="50000"/>
                  </a:srgbClr>
                </a:solidFill>
              </a:rPr>
              <a:pPr/>
              <a:t>22</a:t>
            </a:fld>
            <a:endParaRPr lang="en-ZA" sz="2000" b="1" dirty="0">
              <a:solidFill>
                <a:srgbClr val="9BBB59">
                  <a:lumMod val="50000"/>
                </a:srgbClr>
              </a:solidFill>
            </a:endParaRPr>
          </a:p>
        </p:txBody>
      </p:sp>
    </p:spTree>
    <p:extLst>
      <p:ext uri="{BB962C8B-B14F-4D97-AF65-F5344CB8AC3E}">
        <p14:creationId xmlns:p14="http://schemas.microsoft.com/office/powerpoint/2010/main" val="1952817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591E-7943-4A40-BDA4-762C5D4CF4AD}"/>
              </a:ext>
            </a:extLst>
          </p:cNvPr>
          <p:cNvSpPr>
            <a:spLocks noGrp="1"/>
          </p:cNvSpPr>
          <p:nvPr>
            <p:ph type="title"/>
          </p:nvPr>
        </p:nvSpPr>
        <p:spPr>
          <a:xfrm>
            <a:off x="6512560" y="152362"/>
            <a:ext cx="4574391" cy="772198"/>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36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CONCLUSION</a:t>
            </a:r>
          </a:p>
        </p:txBody>
      </p:sp>
      <p:sp>
        <p:nvSpPr>
          <p:cNvPr id="3" name="Content Placeholder 2">
            <a:extLst>
              <a:ext uri="{FF2B5EF4-FFF2-40B4-BE49-F238E27FC236}">
                <a16:creationId xmlns:a16="http://schemas.microsoft.com/office/drawing/2014/main" id="{989A9B23-77B7-4937-9520-B96B5AF64852}"/>
              </a:ext>
            </a:extLst>
          </p:cNvPr>
          <p:cNvSpPr>
            <a:spLocks noGrp="1"/>
          </p:cNvSpPr>
          <p:nvPr>
            <p:ph idx="1"/>
          </p:nvPr>
        </p:nvSpPr>
        <p:spPr>
          <a:xfrm>
            <a:off x="213360" y="721659"/>
            <a:ext cx="11694160" cy="5558491"/>
          </a:xfrm>
        </p:spPr>
        <p:txBody>
          <a:bodyPr>
            <a:noAutofit/>
          </a:bodyPr>
          <a:lstStyle/>
          <a:p>
            <a:pPr marL="0" indent="0">
              <a:spcAft>
                <a:spcPts val="1200"/>
              </a:spcAft>
              <a:buNone/>
            </a:pPr>
            <a:endParaRPr lang="en-US" sz="2400" dirty="0">
              <a:latin typeface="Arial" panose="020B0604020202020204" pitchFamily="34" charset="0"/>
              <a:cs typeface="Arial" panose="020B0604020202020204" pitchFamily="34" charset="0"/>
            </a:endParaRPr>
          </a:p>
          <a:p>
            <a:pPr algn="just">
              <a:spcAft>
                <a:spcPts val="12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The state of Municipal finances is at a critical state and at an all-time lowest,</a:t>
            </a:r>
          </a:p>
          <a:p>
            <a:pPr algn="just">
              <a:spcAft>
                <a:spcPts val="12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Provincial Treasury has endeavored to assist, support and capacitate Municipalities in implementing sound financial management, however Municipalities have failed to absorb the handholding measures  </a:t>
            </a:r>
          </a:p>
          <a:p>
            <a:pPr algn="just">
              <a:spcAft>
                <a:spcPts val="12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Therefore, is important to note that urgent critical and drastic measures need to be implemented to ensure sound and sustainable financial management processes as envisaged by the objects of the Municipal Finance Management Act.</a:t>
            </a:r>
          </a:p>
          <a:p>
            <a:pPr algn="just">
              <a:spcAft>
                <a:spcPts val="12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The encouraging factor is that the Provincial Executive has been supporting this proposed mandatory interventions.</a:t>
            </a:r>
          </a:p>
        </p:txBody>
      </p:sp>
      <p:sp>
        <p:nvSpPr>
          <p:cNvPr id="5" name="Slide Number Placeholder 3">
            <a:extLst>
              <a:ext uri="{FF2B5EF4-FFF2-40B4-BE49-F238E27FC236}">
                <a16:creationId xmlns:a16="http://schemas.microsoft.com/office/drawing/2014/main" id="{47F71A26-BF7D-4F0B-A69D-337347200758}"/>
              </a:ext>
            </a:extLst>
          </p:cNvPr>
          <p:cNvSpPr txBox="1">
            <a:spLocks/>
          </p:cNvSpPr>
          <p:nvPr/>
        </p:nvSpPr>
        <p:spPr>
          <a:xfrm>
            <a:off x="11218957" y="559435"/>
            <a:ext cx="7325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20174-8E20-48A5-8C62-7A10150EE990}" type="slidenum">
              <a:rPr lang="en-ZA" sz="1800" b="1" smtClean="0">
                <a:solidFill>
                  <a:srgbClr val="9BBB59">
                    <a:lumMod val="50000"/>
                  </a:srgbClr>
                </a:solidFill>
              </a:rPr>
              <a:pPr/>
              <a:t>23</a:t>
            </a:fld>
            <a:endParaRPr lang="en-ZA" sz="1800" b="1" dirty="0">
              <a:solidFill>
                <a:srgbClr val="9BBB59">
                  <a:lumMod val="50000"/>
                </a:srgbClr>
              </a:solidFill>
            </a:endParaRPr>
          </a:p>
        </p:txBody>
      </p:sp>
    </p:spTree>
    <p:extLst>
      <p:ext uri="{BB962C8B-B14F-4D97-AF65-F5344CB8AC3E}">
        <p14:creationId xmlns:p14="http://schemas.microsoft.com/office/powerpoint/2010/main" val="1157173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591E-7943-4A40-BDA4-762C5D4CF4AD}"/>
              </a:ext>
            </a:extLst>
          </p:cNvPr>
          <p:cNvSpPr>
            <a:spLocks noGrp="1"/>
          </p:cNvSpPr>
          <p:nvPr>
            <p:ph type="title"/>
          </p:nvPr>
        </p:nvSpPr>
        <p:spPr>
          <a:xfrm>
            <a:off x="5608320" y="290979"/>
            <a:ext cx="5153512" cy="704701"/>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US" sz="3200" b="1" i="1" dirty="0">
                <a:solidFill>
                  <a:schemeClr val="tx1"/>
                </a:solidFill>
                <a:effectLst>
                  <a:outerShdw blurRad="38100" dist="38100" dir="2700000" algn="tl">
                    <a:srgbClr val="000000">
                      <a:alpha val="43137"/>
                    </a:srgbClr>
                  </a:outerShdw>
                </a:effectLst>
                <a:latin typeface="+mj-lt"/>
                <a:ea typeface="+mn-ea"/>
                <a:cs typeface="Arial" panose="020B0604020202020204" pitchFamily="34" charset="0"/>
              </a:rPr>
              <a:t>RECOMMENDATIONS</a:t>
            </a:r>
          </a:p>
        </p:txBody>
      </p:sp>
      <p:sp>
        <p:nvSpPr>
          <p:cNvPr id="3" name="Content Placeholder 2">
            <a:extLst>
              <a:ext uri="{FF2B5EF4-FFF2-40B4-BE49-F238E27FC236}">
                <a16:creationId xmlns:a16="http://schemas.microsoft.com/office/drawing/2014/main" id="{989A9B23-77B7-4937-9520-B96B5AF64852}"/>
              </a:ext>
            </a:extLst>
          </p:cNvPr>
          <p:cNvSpPr>
            <a:spLocks noGrp="1"/>
          </p:cNvSpPr>
          <p:nvPr>
            <p:ph idx="1"/>
          </p:nvPr>
        </p:nvSpPr>
        <p:spPr>
          <a:xfrm>
            <a:off x="233680" y="1158240"/>
            <a:ext cx="11653520" cy="5121910"/>
          </a:xfrm>
        </p:spPr>
        <p:txBody>
          <a:bodyPr>
            <a:noAutofit/>
          </a:bodyPr>
          <a:lstStyle/>
          <a:p>
            <a:pPr marL="0" indent="0" algn="just">
              <a:spcAft>
                <a:spcPts val="1800"/>
              </a:spcAft>
              <a:buNone/>
            </a:pPr>
            <a:r>
              <a:rPr lang="en-ZA" sz="2400" dirty="0">
                <a:latin typeface="Arial" panose="020B0604020202020204" pitchFamily="34" charset="0"/>
                <a:cs typeface="Arial" panose="020B0604020202020204" pitchFamily="34" charset="0"/>
              </a:rPr>
              <a:t>It is recommended that the Portfolio Committee on Cooperative Governance and Traditional Affairs;</a:t>
            </a:r>
          </a:p>
          <a:p>
            <a:pPr lvl="0" algn="just" eaLnBrk="0" fontAlgn="base" hangingPunct="0">
              <a:spcAft>
                <a:spcPts val="1200"/>
              </a:spcAft>
              <a:buFont typeface="Wingdings" panose="05000000000000000000" pitchFamily="2" charset="2"/>
              <a:buChar char="v"/>
            </a:pPr>
            <a:r>
              <a:rPr lang="en-ZA" sz="2400" dirty="0">
                <a:latin typeface="Arial" panose="020B0604020202020204" pitchFamily="34" charset="0"/>
                <a:cs typeface="Arial" panose="020B0604020202020204" pitchFamily="34" charset="0"/>
              </a:rPr>
              <a:t>Notes the report;</a:t>
            </a:r>
          </a:p>
          <a:p>
            <a:pPr lvl="0" algn="just" eaLnBrk="0" fontAlgn="base" hangingPunct="0">
              <a:spcAft>
                <a:spcPts val="1200"/>
              </a:spcAft>
              <a:buFont typeface="Wingdings" panose="05000000000000000000" pitchFamily="2" charset="2"/>
              <a:buChar char="v"/>
            </a:pPr>
            <a:r>
              <a:rPr lang="en-ZA" sz="2400" dirty="0">
                <a:latin typeface="Arial" panose="020B0604020202020204" pitchFamily="34" charset="0"/>
                <a:cs typeface="Arial" panose="020B0604020202020204" pitchFamily="34" charset="0"/>
              </a:rPr>
              <a:t>Notes  the Municipal Finance Performance Failures as presented</a:t>
            </a:r>
          </a:p>
          <a:p>
            <a:pPr lvl="0" algn="just" eaLnBrk="0" fontAlgn="base" hangingPunct="0">
              <a:spcAft>
                <a:spcPts val="1200"/>
              </a:spcAft>
              <a:buFont typeface="Wingdings" panose="05000000000000000000" pitchFamily="2" charset="2"/>
              <a:buChar char="v"/>
            </a:pPr>
            <a:r>
              <a:rPr lang="en-GB" sz="2400" dirty="0">
                <a:latin typeface="Arial" panose="020B0604020202020204" pitchFamily="34" charset="0"/>
                <a:cs typeface="Arial" panose="020B0604020202020204" pitchFamily="34" charset="0"/>
              </a:rPr>
              <a:t>Notes the Provincial Treasury support and capacity building initiatives </a:t>
            </a:r>
            <a:r>
              <a:rPr lang="en-ZA" sz="2400" dirty="0">
                <a:latin typeface="Arial" panose="020B0604020202020204" pitchFamily="34" charset="0"/>
                <a:cs typeface="Arial" panose="020B0604020202020204" pitchFamily="34" charset="0"/>
              </a:rPr>
              <a:t>as presented</a:t>
            </a:r>
          </a:p>
          <a:p>
            <a:pPr lvl="0" algn="just" eaLnBrk="0" fontAlgn="base" hangingPunct="0">
              <a:spcAft>
                <a:spcPts val="1200"/>
              </a:spcAft>
              <a:buFont typeface="Wingdings" panose="05000000000000000000" pitchFamily="2" charset="2"/>
              <a:buChar char="v"/>
            </a:pPr>
            <a:r>
              <a:rPr lang="en-ZA" sz="2400" dirty="0">
                <a:latin typeface="Arial" panose="020B0604020202020204" pitchFamily="34" charset="0"/>
                <a:cs typeface="Arial" panose="020B0604020202020204" pitchFamily="34" charset="0"/>
              </a:rPr>
              <a:t>Notes  the proposed support and intervention measures as presented</a:t>
            </a:r>
          </a:p>
        </p:txBody>
      </p:sp>
      <p:sp>
        <p:nvSpPr>
          <p:cNvPr id="5" name="Slide Number Placeholder 3">
            <a:extLst>
              <a:ext uri="{FF2B5EF4-FFF2-40B4-BE49-F238E27FC236}">
                <a16:creationId xmlns:a16="http://schemas.microsoft.com/office/drawing/2014/main" id="{0C8817C6-4794-45EA-98D1-FD2C5D59ED0E}"/>
              </a:ext>
            </a:extLst>
          </p:cNvPr>
          <p:cNvSpPr txBox="1">
            <a:spLocks/>
          </p:cNvSpPr>
          <p:nvPr/>
        </p:nvSpPr>
        <p:spPr>
          <a:xfrm>
            <a:off x="11216117" y="529273"/>
            <a:ext cx="7325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20174-8E20-48A5-8C62-7A10150EE990}" type="slidenum">
              <a:rPr lang="en-ZA" sz="2000" b="1" smtClean="0">
                <a:solidFill>
                  <a:srgbClr val="9BBB59">
                    <a:lumMod val="50000"/>
                  </a:srgbClr>
                </a:solidFill>
              </a:rPr>
              <a:pPr/>
              <a:t>24</a:t>
            </a:fld>
            <a:endParaRPr lang="en-ZA" sz="2000" b="1" dirty="0">
              <a:solidFill>
                <a:srgbClr val="9BBB59">
                  <a:lumMod val="50000"/>
                </a:srgbClr>
              </a:solidFill>
            </a:endParaRPr>
          </a:p>
        </p:txBody>
      </p:sp>
    </p:spTree>
    <p:extLst>
      <p:ext uri="{BB962C8B-B14F-4D97-AF65-F5344CB8AC3E}">
        <p14:creationId xmlns:p14="http://schemas.microsoft.com/office/powerpoint/2010/main" val="2255440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18160" y="692696"/>
            <a:ext cx="11013440" cy="564714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ZA" dirty="0">
              <a:solidFill>
                <a:prstClr val="white"/>
              </a:solidFill>
            </a:endParaRPr>
          </a:p>
        </p:txBody>
      </p:sp>
      <p:sp>
        <p:nvSpPr>
          <p:cNvPr id="5" name="Title 2"/>
          <p:cNvSpPr>
            <a:spLocks noGrp="1"/>
          </p:cNvSpPr>
          <p:nvPr>
            <p:ph type="ctrTitle"/>
          </p:nvPr>
        </p:nvSpPr>
        <p:spPr>
          <a:xfrm>
            <a:off x="1847528" y="2130426"/>
            <a:ext cx="8496944" cy="3242791"/>
          </a:xfrm>
        </p:spPr>
        <p:txBody>
          <a:bodyPr>
            <a:normAutofit/>
          </a:bodyPr>
          <a:lstStyle/>
          <a:p>
            <a:r>
              <a:rPr lang="en-ZA" cap="small" dirty="0"/>
              <a:t>Thank You!</a:t>
            </a:r>
            <a:br>
              <a:rPr lang="en-ZA" cap="small" dirty="0"/>
            </a:br>
            <a:r>
              <a:rPr lang="en-ZA" cap="small" dirty="0"/>
              <a:t>BAIE DANKIE!</a:t>
            </a:r>
            <a:endParaRPr lang="en-ZA" sz="2700" dirty="0"/>
          </a:p>
        </p:txBody>
      </p:sp>
      <p:pic>
        <p:nvPicPr>
          <p:cNvPr id="2" name="Picture 1"/>
          <p:cNvPicPr>
            <a:picLocks noChangeAspect="1"/>
          </p:cNvPicPr>
          <p:nvPr/>
        </p:nvPicPr>
        <p:blipFill>
          <a:blip r:embed="rId3"/>
          <a:stretch>
            <a:fillRect/>
          </a:stretch>
        </p:blipFill>
        <p:spPr>
          <a:xfrm>
            <a:off x="4282500" y="4416216"/>
            <a:ext cx="3627000" cy="957000"/>
          </a:xfrm>
          <a:prstGeom prst="rect">
            <a:avLst/>
          </a:prstGeom>
          <a:solidFill>
            <a:schemeClr val="tx2">
              <a:lumMod val="60000"/>
              <a:lumOff val="40000"/>
            </a:schemeClr>
          </a:solidFill>
        </p:spPr>
      </p:pic>
    </p:spTree>
    <p:extLst>
      <p:ext uri="{BB962C8B-B14F-4D97-AF65-F5344CB8AC3E}">
        <p14:creationId xmlns:p14="http://schemas.microsoft.com/office/powerpoint/2010/main" val="3741811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888" y="188640"/>
            <a:ext cx="5050904" cy="720080"/>
          </a:xfrm>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en-ZA" sz="32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TABLE OF CONTENTS</a:t>
            </a:r>
          </a:p>
        </p:txBody>
      </p:sp>
      <p:sp>
        <p:nvSpPr>
          <p:cNvPr id="4" name="Slide Number Placeholder 3"/>
          <p:cNvSpPr>
            <a:spLocks noGrp="1"/>
          </p:cNvSpPr>
          <p:nvPr>
            <p:ph type="sldNum" sz="quarter" idx="12"/>
          </p:nvPr>
        </p:nvSpPr>
        <p:spPr/>
        <p:txBody>
          <a:bodyPr/>
          <a:lstStyle/>
          <a:p>
            <a:fld id="{7A020174-8E20-48A5-8C62-7A10150EE990}" type="slidenum">
              <a:rPr lang="en-ZA" smtClean="0">
                <a:solidFill>
                  <a:srgbClr val="9BBB59">
                    <a:lumMod val="50000"/>
                  </a:srgbClr>
                </a:solidFill>
              </a:rPr>
              <a:pPr/>
              <a:t>3</a:t>
            </a:fld>
            <a:endParaRPr lang="en-ZA" dirty="0">
              <a:solidFill>
                <a:srgbClr val="9BBB59">
                  <a:lumMod val="50000"/>
                </a:srgbClr>
              </a:solidFill>
            </a:endParaRPr>
          </a:p>
        </p:txBody>
      </p:sp>
      <p:sp>
        <p:nvSpPr>
          <p:cNvPr id="6" name="Rectangle 5"/>
          <p:cNvSpPr/>
          <p:nvPr/>
        </p:nvSpPr>
        <p:spPr>
          <a:xfrm>
            <a:off x="137161" y="979468"/>
            <a:ext cx="11754060" cy="58785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342900" indent="-342900" algn="just">
              <a:spcAft>
                <a:spcPts val="2400"/>
              </a:spcAft>
              <a:buFont typeface="Wingdings" panose="05000000000000000000" pitchFamily="2" charset="2"/>
              <a:buChar char="Ø"/>
            </a:pPr>
            <a:r>
              <a:rPr lang="en-GB" sz="2400" b="1" dirty="0">
                <a:solidFill>
                  <a:srgbClr val="000000"/>
                </a:solidFill>
                <a:latin typeface="Arial" panose="020B0604020202020204" pitchFamily="34" charset="0"/>
                <a:cs typeface="Arial" panose="020B0604020202020204" pitchFamily="34" charset="0"/>
              </a:rPr>
              <a:t>PURPOSE</a:t>
            </a:r>
          </a:p>
          <a:p>
            <a:pPr marL="342900" indent="-342900" algn="just">
              <a:spcAft>
                <a:spcPts val="2400"/>
              </a:spcAft>
              <a:buFont typeface="Wingdings" panose="05000000000000000000" pitchFamily="2" charset="2"/>
              <a:buChar char="Ø"/>
            </a:pPr>
            <a:r>
              <a:rPr lang="en-ZA" sz="2400" b="1" dirty="0">
                <a:latin typeface="Arial" panose="020B0604020202020204" pitchFamily="34" charset="0"/>
                <a:cs typeface="Arial" panose="020B0604020202020204" pitchFamily="34" charset="0"/>
              </a:rPr>
              <a:t>MUNICIPAL PERFORMANCE FAILURES</a:t>
            </a:r>
          </a:p>
          <a:p>
            <a:pPr marL="979488" indent="-514350" algn="just">
              <a:spcAft>
                <a:spcPts val="2400"/>
              </a:spcAft>
              <a:buAutoNum type="romanLcParenBoth"/>
              <a:tabLst>
                <a:tab pos="898525" algn="l"/>
              </a:tabLst>
            </a:pPr>
            <a:r>
              <a:rPr lang="en-ZA" sz="2400" b="1" dirty="0">
                <a:latin typeface="Arial" panose="020B0604020202020204" pitchFamily="34" charset="0"/>
                <a:cs typeface="Arial" panose="020B0604020202020204" pitchFamily="34" charset="0"/>
              </a:rPr>
              <a:t>INSTITUTIONAL CAPACITY</a:t>
            </a:r>
          </a:p>
          <a:p>
            <a:pPr marL="979488" indent="-514350" algn="just">
              <a:spcAft>
                <a:spcPts val="2400"/>
              </a:spcAft>
              <a:buAutoNum type="romanLcParenBoth"/>
              <a:tabLst>
                <a:tab pos="898525" algn="l"/>
              </a:tabLst>
            </a:pPr>
            <a:r>
              <a:rPr lang="en-ZA" sz="2400" b="1" dirty="0">
                <a:latin typeface="Arial" panose="020B0604020202020204" pitchFamily="34" charset="0"/>
                <a:cs typeface="Arial" panose="020B0604020202020204" pitchFamily="34" charset="0"/>
              </a:rPr>
              <a:t>FINANCIAL MANAGEMENT</a:t>
            </a:r>
          </a:p>
          <a:p>
            <a:pPr marL="979488" indent="-514350" algn="just">
              <a:spcAft>
                <a:spcPts val="2400"/>
              </a:spcAft>
              <a:buAutoNum type="romanLcParenBoth"/>
              <a:tabLst>
                <a:tab pos="898525" algn="l"/>
              </a:tabLst>
            </a:pPr>
            <a:r>
              <a:rPr lang="en-GB" sz="2400" b="1" dirty="0">
                <a:solidFill>
                  <a:srgbClr val="000000"/>
                </a:solidFill>
                <a:latin typeface="Arial" panose="020B0604020202020204" pitchFamily="34" charset="0"/>
                <a:cs typeface="Arial" panose="020B0604020202020204" pitchFamily="34" charset="0"/>
              </a:rPr>
              <a:t> </a:t>
            </a:r>
            <a:r>
              <a:rPr lang="en-ZA" sz="2400" b="1" dirty="0">
                <a:latin typeface="Arial" panose="020B0604020202020204" pitchFamily="34" charset="0"/>
                <a:cs typeface="Arial" panose="020B0604020202020204" pitchFamily="34" charset="0"/>
              </a:rPr>
              <a:t>SERVICE DELIVERY</a:t>
            </a:r>
          </a:p>
          <a:p>
            <a:pPr marL="979488" indent="-514350" algn="just">
              <a:spcAft>
                <a:spcPts val="2400"/>
              </a:spcAft>
              <a:buAutoNum type="romanLcParenBoth"/>
              <a:tabLst>
                <a:tab pos="898525" algn="l"/>
              </a:tabLst>
            </a:pPr>
            <a:r>
              <a:rPr lang="en-GB" sz="2400" b="1" dirty="0">
                <a:solidFill>
                  <a:srgbClr val="000000"/>
                </a:solidFill>
                <a:latin typeface="Arial" panose="020B0604020202020204" pitchFamily="34" charset="0"/>
                <a:cs typeface="Arial" panose="020B0604020202020204" pitchFamily="34" charset="0"/>
              </a:rPr>
              <a:t> </a:t>
            </a:r>
            <a:r>
              <a:rPr lang="en-ZA" sz="2400" b="1" dirty="0">
                <a:latin typeface="Arial" panose="020B0604020202020204" pitchFamily="34" charset="0"/>
                <a:cs typeface="Arial" panose="020B0604020202020204" pitchFamily="34" charset="0"/>
              </a:rPr>
              <a:t>FINANCIAL GOVERNANCE</a:t>
            </a:r>
            <a:endParaRPr lang="en-GB" sz="2400" b="1" dirty="0">
              <a:solidFill>
                <a:srgbClr val="000000"/>
              </a:solidFill>
              <a:latin typeface="Arial" panose="020B0604020202020204" pitchFamily="34" charset="0"/>
              <a:cs typeface="Arial" panose="020B0604020202020204" pitchFamily="34" charset="0"/>
            </a:endParaRPr>
          </a:p>
          <a:p>
            <a:pPr marL="342900" indent="-342900" algn="just">
              <a:spcAft>
                <a:spcPts val="2400"/>
              </a:spcAft>
              <a:buFont typeface="Wingdings" panose="05000000000000000000" pitchFamily="2" charset="2"/>
              <a:buChar char="Ø"/>
              <a:tabLst>
                <a:tab pos="898525" algn="l"/>
              </a:tabLst>
            </a:pPr>
            <a:r>
              <a:rPr lang="en-GB" sz="2400" b="1" dirty="0">
                <a:latin typeface="Arial" panose="020B0604020202020204" pitchFamily="34" charset="0"/>
                <a:cs typeface="Arial" panose="020B0604020202020204" pitchFamily="34" charset="0"/>
              </a:rPr>
              <a:t>SUPPO</a:t>
            </a:r>
            <a:r>
              <a:rPr lang="en-ZA" sz="2400" b="1" dirty="0">
                <a:latin typeface="Arial" panose="020B0604020202020204" pitchFamily="34" charset="0"/>
                <a:cs typeface="Arial" panose="020B0604020202020204" pitchFamily="34" charset="0"/>
              </a:rPr>
              <a:t>RT INITIATIVES AND MEASURES</a:t>
            </a:r>
          </a:p>
          <a:p>
            <a:pPr marL="342900" indent="-342900" algn="just">
              <a:spcAft>
                <a:spcPts val="2400"/>
              </a:spcAft>
              <a:buFont typeface="Wingdings" panose="05000000000000000000" pitchFamily="2" charset="2"/>
              <a:buChar char="Ø"/>
              <a:tabLst>
                <a:tab pos="898525" algn="l"/>
              </a:tabLst>
            </a:pPr>
            <a:r>
              <a:rPr lang="en-GB" sz="2400" b="1" dirty="0">
                <a:solidFill>
                  <a:srgbClr val="000000"/>
                </a:solidFill>
                <a:latin typeface="Arial" panose="020B0604020202020204" pitchFamily="34" charset="0"/>
                <a:cs typeface="Arial" panose="020B0604020202020204" pitchFamily="34" charset="0"/>
              </a:rPr>
              <a:t>CONSLUSION</a:t>
            </a:r>
          </a:p>
          <a:p>
            <a:pPr marL="342900" indent="-342900" algn="just">
              <a:spcAft>
                <a:spcPts val="2400"/>
              </a:spcAft>
              <a:buFont typeface="Wingdings" panose="05000000000000000000" pitchFamily="2" charset="2"/>
              <a:buChar char="Ø"/>
              <a:tabLst>
                <a:tab pos="898525" algn="l"/>
              </a:tabLst>
            </a:pPr>
            <a:endParaRPr lang="en-GB" sz="2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2900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259388"/>
            <a:ext cx="5083498" cy="720080"/>
          </a:xfrm>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GB" sz="4000" b="1" i="1" dirty="0">
                <a:solidFill>
                  <a:srgbClr val="000000"/>
                </a:solidFill>
                <a:effectLst>
                  <a:outerShdw blurRad="38100" dist="38100" dir="2700000" algn="tl">
                    <a:srgbClr val="000000">
                      <a:alpha val="43137"/>
                    </a:srgbClr>
                  </a:outerShdw>
                </a:effectLst>
                <a:latin typeface="+mj-lt"/>
                <a:cs typeface="Arial" panose="020B0604020202020204" pitchFamily="34" charset="0"/>
              </a:rPr>
              <a:t>PURPOSE</a:t>
            </a:r>
            <a:endParaRPr lang="en-ZA" sz="4000" b="1" i="1" dirty="0">
              <a:solidFill>
                <a:schemeClr val="tx1"/>
              </a:solidFill>
              <a:effectLst>
                <a:outerShdw blurRad="38100" dist="38100" dir="2700000" algn="tl">
                  <a:srgbClr val="000000">
                    <a:alpha val="43137"/>
                  </a:srgbClr>
                </a:outerShdw>
              </a:effectLst>
              <a:latin typeface="+mj-lt"/>
              <a:cs typeface="Arial" panose="020B0604020202020204" pitchFamily="34" charset="0"/>
            </a:endParaRPr>
          </a:p>
        </p:txBody>
      </p:sp>
      <p:sp>
        <p:nvSpPr>
          <p:cNvPr id="4" name="Slide Number Placeholder 3"/>
          <p:cNvSpPr>
            <a:spLocks noGrp="1"/>
          </p:cNvSpPr>
          <p:nvPr>
            <p:ph type="sldNum" sz="quarter" idx="12"/>
          </p:nvPr>
        </p:nvSpPr>
        <p:spPr/>
        <p:txBody>
          <a:bodyPr/>
          <a:lstStyle/>
          <a:p>
            <a:fld id="{7A020174-8E20-48A5-8C62-7A10150EE990}" type="slidenum">
              <a:rPr lang="en-ZA" smtClean="0">
                <a:solidFill>
                  <a:srgbClr val="9BBB59">
                    <a:lumMod val="50000"/>
                  </a:srgbClr>
                </a:solidFill>
              </a:rPr>
              <a:pPr/>
              <a:t>4</a:t>
            </a:fld>
            <a:endParaRPr lang="en-ZA" dirty="0">
              <a:solidFill>
                <a:srgbClr val="9BBB59">
                  <a:lumMod val="50000"/>
                </a:srgbClr>
              </a:solidFill>
            </a:endParaRPr>
          </a:p>
        </p:txBody>
      </p:sp>
      <p:sp>
        <p:nvSpPr>
          <p:cNvPr id="6" name="Rectangle 5"/>
          <p:cNvSpPr/>
          <p:nvPr/>
        </p:nvSpPr>
        <p:spPr>
          <a:xfrm>
            <a:off x="137161" y="979468"/>
            <a:ext cx="11754060" cy="464742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spcAft>
                <a:spcPts val="2400"/>
              </a:spcAft>
              <a:tabLst>
                <a:tab pos="898525" algn="l"/>
              </a:tabLst>
            </a:pPr>
            <a:endParaRPr lang="en-GB" sz="2400" b="1" dirty="0">
              <a:solidFill>
                <a:srgbClr val="000000"/>
              </a:solidFill>
              <a:latin typeface="Arial" panose="020B0604020202020204" pitchFamily="34" charset="0"/>
              <a:cs typeface="Arial" panose="020B0604020202020204" pitchFamily="34" charset="0"/>
            </a:endParaRPr>
          </a:p>
          <a:p>
            <a:pPr algn="just">
              <a:spcAft>
                <a:spcPts val="2400"/>
              </a:spcAft>
              <a:tabLst>
                <a:tab pos="898525" algn="l"/>
              </a:tabLst>
            </a:pPr>
            <a:r>
              <a:rPr lang="en-GB" sz="2400" dirty="0">
                <a:solidFill>
                  <a:srgbClr val="000000"/>
                </a:solidFill>
                <a:latin typeface="Arial" panose="020B0604020202020204" pitchFamily="34" charset="0"/>
                <a:cs typeface="Arial" panose="020B0604020202020204" pitchFamily="34" charset="0"/>
              </a:rPr>
              <a:t>The purpose of this presentation is to provide the Portfolio Committee on Cooperative Governance and Traditional Affairs with a briefing and an update on the measures that have been implemented by the North West Provincial Treasury in ensuring that Municipalities comply with the provisions of the Municipal Finance Management Act.</a:t>
            </a:r>
          </a:p>
          <a:p>
            <a:pPr algn="just">
              <a:spcAft>
                <a:spcPts val="2400"/>
              </a:spcAft>
              <a:tabLst>
                <a:tab pos="898525" algn="l"/>
              </a:tabLst>
            </a:pPr>
            <a:r>
              <a:rPr lang="en-GB" sz="2400" dirty="0">
                <a:solidFill>
                  <a:srgbClr val="000000"/>
                </a:solidFill>
                <a:latin typeface="Arial" panose="020B0604020202020204" pitchFamily="34" charset="0"/>
                <a:cs typeface="Arial" panose="020B0604020202020204" pitchFamily="34" charset="0"/>
              </a:rPr>
              <a:t>The presentation will also Portfolio Committee about the support and capacity building measures to Municipalities in the Dr Ruth Segomotsi Mompati District.</a:t>
            </a:r>
          </a:p>
          <a:p>
            <a:pPr algn="just">
              <a:spcAft>
                <a:spcPts val="2400"/>
              </a:spcAft>
              <a:tabLst>
                <a:tab pos="898525" algn="l"/>
              </a:tabLst>
            </a:pPr>
            <a:endParaRPr lang="en-GB" sz="2400" b="1" dirty="0">
              <a:solidFill>
                <a:srgbClr val="000000"/>
              </a:solidFill>
              <a:latin typeface="Arial" panose="020B0604020202020204" pitchFamily="34" charset="0"/>
              <a:cs typeface="Arial" panose="020B0604020202020204" pitchFamily="34" charset="0"/>
            </a:endParaRPr>
          </a:p>
          <a:p>
            <a:pPr algn="just">
              <a:spcAft>
                <a:spcPts val="2400"/>
              </a:spcAft>
              <a:tabLst>
                <a:tab pos="898525" algn="l"/>
              </a:tabLst>
            </a:pPr>
            <a:endParaRPr lang="en-GB" sz="2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107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896" y="1016000"/>
            <a:ext cx="11421036" cy="464312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ZA" sz="4000" b="1" dirty="0">
                <a:solidFill>
                  <a:schemeClr val="tx1"/>
                </a:solidFill>
                <a:latin typeface="Arial Black" panose="020B0A04020102020204" pitchFamily="34" charset="0"/>
                <a:cs typeface="Arial" panose="020B0604020202020204" pitchFamily="34" charset="0"/>
              </a:rPr>
              <a:t/>
            </a:r>
            <a:br>
              <a:rPr lang="en-ZA" sz="4000" b="1" dirty="0">
                <a:solidFill>
                  <a:schemeClr val="tx1"/>
                </a:solidFill>
                <a:latin typeface="Arial Black" panose="020B0A04020102020204" pitchFamily="34" charset="0"/>
                <a:cs typeface="Arial" panose="020B0604020202020204" pitchFamily="34" charset="0"/>
              </a:rPr>
            </a:br>
            <a:r>
              <a:rPr lang="en-ZA" sz="4000" b="1" dirty="0">
                <a:solidFill>
                  <a:schemeClr val="tx1"/>
                </a:solidFill>
                <a:latin typeface="Arial Black" panose="020B0A04020102020204" pitchFamily="34" charset="0"/>
                <a:cs typeface="Arial" panose="020B0604020202020204" pitchFamily="34" charset="0"/>
              </a:rPr>
              <a:t/>
            </a:r>
            <a:br>
              <a:rPr lang="en-ZA" sz="4000" b="1" dirty="0">
                <a:solidFill>
                  <a:schemeClr val="tx1"/>
                </a:solidFill>
                <a:latin typeface="Arial Black" panose="020B0A04020102020204" pitchFamily="34" charset="0"/>
                <a:cs typeface="Arial" panose="020B0604020202020204" pitchFamily="34" charset="0"/>
              </a:rPr>
            </a:br>
            <a:r>
              <a:rPr lang="en-ZA" sz="4000" b="1" dirty="0">
                <a:solidFill>
                  <a:schemeClr val="tx1"/>
                </a:solidFill>
                <a:latin typeface="Arial Black" panose="020B0A04020102020204" pitchFamily="34" charset="0"/>
                <a:cs typeface="Arial" panose="020B0604020202020204" pitchFamily="34" charset="0"/>
              </a:rPr>
              <a:t/>
            </a:r>
            <a:br>
              <a:rPr lang="en-ZA" sz="4000" b="1" dirty="0">
                <a:solidFill>
                  <a:schemeClr val="tx1"/>
                </a:solidFill>
                <a:latin typeface="Arial Black" panose="020B0A04020102020204" pitchFamily="34" charset="0"/>
                <a:cs typeface="Arial" panose="020B0604020202020204" pitchFamily="34" charset="0"/>
              </a:rPr>
            </a:br>
            <a:r>
              <a:rPr lang="en-ZA" sz="40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MUNICIPAL PERFORMANCE FAILURES</a:t>
            </a:r>
          </a:p>
        </p:txBody>
      </p:sp>
      <p:sp>
        <p:nvSpPr>
          <p:cNvPr id="4" name="Slide Number Placeholder 3"/>
          <p:cNvSpPr>
            <a:spLocks noGrp="1"/>
          </p:cNvSpPr>
          <p:nvPr>
            <p:ph type="sldNum" sz="quarter" idx="12"/>
          </p:nvPr>
        </p:nvSpPr>
        <p:spPr/>
        <p:txBody>
          <a:bodyPr/>
          <a:lstStyle/>
          <a:p>
            <a:fld id="{7A020174-8E20-48A5-8C62-7A10150EE990}" type="slidenum">
              <a:rPr lang="en-ZA" smtClean="0">
                <a:solidFill>
                  <a:srgbClr val="9BBB59">
                    <a:lumMod val="50000"/>
                  </a:srgbClr>
                </a:solidFill>
              </a:rPr>
              <a:pPr/>
              <a:t>5</a:t>
            </a:fld>
            <a:endParaRPr lang="en-ZA" dirty="0">
              <a:solidFill>
                <a:srgbClr val="9BBB59">
                  <a:lumMod val="50000"/>
                </a:srgbClr>
              </a:solidFill>
            </a:endParaRPr>
          </a:p>
        </p:txBody>
      </p:sp>
    </p:spTree>
    <p:extLst>
      <p:ext uri="{BB962C8B-B14F-4D97-AF65-F5344CB8AC3E}">
        <p14:creationId xmlns:p14="http://schemas.microsoft.com/office/powerpoint/2010/main" val="4232896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2640" y="188641"/>
            <a:ext cx="5764218" cy="1034667"/>
          </a:xfrm>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ZA" sz="32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PERFORMANCE FAILURES -</a:t>
            </a:r>
            <a:br>
              <a:rPr lang="en-ZA" sz="3200" b="1" i="1" dirty="0">
                <a:solidFill>
                  <a:schemeClr val="tx1"/>
                </a:solidFill>
                <a:effectLst>
                  <a:outerShdw blurRad="38100" dist="38100" dir="2700000" algn="tl">
                    <a:srgbClr val="000000">
                      <a:alpha val="43137"/>
                    </a:srgbClr>
                  </a:outerShdw>
                </a:effectLst>
                <a:latin typeface="+mj-lt"/>
                <a:cs typeface="Arial" panose="020B0604020202020204" pitchFamily="34" charset="0"/>
              </a:rPr>
            </a:br>
            <a:r>
              <a:rPr lang="en-ZA" sz="32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INSTITUTIONAL CAPACITY</a:t>
            </a:r>
          </a:p>
        </p:txBody>
      </p:sp>
      <p:sp>
        <p:nvSpPr>
          <p:cNvPr id="4" name="Slide Number Placeholder 3"/>
          <p:cNvSpPr>
            <a:spLocks noGrp="1"/>
          </p:cNvSpPr>
          <p:nvPr>
            <p:ph type="sldNum" sz="quarter" idx="12"/>
          </p:nvPr>
        </p:nvSpPr>
        <p:spPr/>
        <p:txBody>
          <a:bodyPr/>
          <a:lstStyle/>
          <a:p>
            <a:fld id="{7A020174-8E20-48A5-8C62-7A10150EE990}" type="slidenum">
              <a:rPr lang="en-ZA" smtClean="0">
                <a:solidFill>
                  <a:srgbClr val="9BBB59">
                    <a:lumMod val="50000"/>
                  </a:srgbClr>
                </a:solidFill>
              </a:rPr>
              <a:pPr/>
              <a:t>6</a:t>
            </a:fld>
            <a:endParaRPr lang="en-ZA" dirty="0">
              <a:solidFill>
                <a:srgbClr val="9BBB59">
                  <a:lumMod val="50000"/>
                </a:srgbClr>
              </a:solidFill>
            </a:endParaRPr>
          </a:p>
        </p:txBody>
      </p:sp>
      <p:sp>
        <p:nvSpPr>
          <p:cNvPr id="6" name="Rectangle 5"/>
          <p:cNvSpPr/>
          <p:nvPr/>
        </p:nvSpPr>
        <p:spPr>
          <a:xfrm>
            <a:off x="259081" y="1497628"/>
            <a:ext cx="11754060" cy="458587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342900" lvl="0" indent="-342900" algn="just">
              <a:spcAft>
                <a:spcPts val="24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Organizational structures are not “fit for purpose” to enable for Municipalities to execute their Constitutional and Legislative functions</a:t>
            </a:r>
            <a:endParaRPr lang="en-ZA" sz="2400" dirty="0">
              <a:latin typeface="Arial" panose="020B0604020202020204" pitchFamily="34" charset="0"/>
              <a:cs typeface="Arial" panose="020B0604020202020204" pitchFamily="34" charset="0"/>
            </a:endParaRPr>
          </a:p>
          <a:p>
            <a:pPr marL="342900" lvl="0" indent="-342900" algn="just">
              <a:spcAft>
                <a:spcPts val="24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Bloated organizational structures</a:t>
            </a:r>
            <a:endParaRPr lang="en-ZA" sz="2400" dirty="0">
              <a:latin typeface="Arial" panose="020B0604020202020204" pitchFamily="34" charset="0"/>
              <a:cs typeface="Arial" panose="020B0604020202020204" pitchFamily="34" charset="0"/>
            </a:endParaRPr>
          </a:p>
          <a:p>
            <a:pPr marL="342900" lvl="0" indent="-342900" algn="just">
              <a:spcAft>
                <a:spcPts val="2400"/>
              </a:spcAft>
              <a:buFont typeface="Wingdings" panose="05000000000000000000" pitchFamily="2" charset="2"/>
              <a:buChar char="Ø"/>
            </a:pPr>
            <a:r>
              <a:rPr lang="en-ZA" sz="2400" dirty="0">
                <a:latin typeface="Arial" panose="020B0604020202020204" pitchFamily="34" charset="0"/>
                <a:cs typeface="Arial" panose="020B0604020202020204" pitchFamily="34" charset="0"/>
              </a:rPr>
              <a:t>Inability to recruit and retain skilled and experienced officials,</a:t>
            </a:r>
          </a:p>
          <a:p>
            <a:pPr marL="342900" lvl="0" indent="-342900" algn="just">
              <a:spcAft>
                <a:spcPts val="2400"/>
              </a:spcAft>
              <a:buFont typeface="Wingdings" panose="05000000000000000000" pitchFamily="2" charset="2"/>
              <a:buChar char="Ø"/>
            </a:pPr>
            <a:r>
              <a:rPr lang="en-ZA" sz="2400" dirty="0">
                <a:latin typeface="Arial" panose="020B0604020202020204" pitchFamily="34" charset="0"/>
                <a:cs typeface="Arial" panose="020B0604020202020204" pitchFamily="34" charset="0"/>
              </a:rPr>
              <a:t>Critical and strategic positions remain vacant for longer periods</a:t>
            </a:r>
          </a:p>
          <a:p>
            <a:pPr marL="342900" lvl="0" indent="-342900" algn="just">
              <a:spcAft>
                <a:spcPts val="24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Most of Municipal officials lack the necessary skills, knowledge and expertise</a:t>
            </a:r>
            <a:endParaRPr lang="en-ZA" sz="2400" dirty="0">
              <a:latin typeface="Arial" panose="020B0604020202020204" pitchFamily="34" charset="0"/>
              <a:cs typeface="Arial" panose="020B0604020202020204" pitchFamily="34" charset="0"/>
            </a:endParaRPr>
          </a:p>
          <a:p>
            <a:pPr marL="342900" indent="-342900" algn="just">
              <a:spcAft>
                <a:spcPts val="24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Municipal officials lack “Change Management” skills and awareness to embrace MFMA reforms and change</a:t>
            </a:r>
            <a:endParaRPr lang="en-GB" sz="2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9491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2640" y="117521"/>
            <a:ext cx="5764218" cy="862919"/>
          </a:xfrm>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ZA" sz="2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PERFORMANCE FAILURES -</a:t>
            </a:r>
            <a:br>
              <a:rPr lang="en-ZA" sz="2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br>
            <a:r>
              <a:rPr lang="en-ZA" sz="2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FINANCIAL MANAGEMENT</a:t>
            </a:r>
          </a:p>
        </p:txBody>
      </p:sp>
      <p:sp>
        <p:nvSpPr>
          <p:cNvPr id="4" name="Slide Number Placeholder 3"/>
          <p:cNvSpPr>
            <a:spLocks noGrp="1"/>
          </p:cNvSpPr>
          <p:nvPr>
            <p:ph type="sldNum" sz="quarter" idx="12"/>
          </p:nvPr>
        </p:nvSpPr>
        <p:spPr/>
        <p:txBody>
          <a:bodyPr/>
          <a:lstStyle/>
          <a:p>
            <a:fld id="{7A020174-8E20-48A5-8C62-7A10150EE990}" type="slidenum">
              <a:rPr lang="en-ZA" smtClean="0">
                <a:solidFill>
                  <a:srgbClr val="9BBB59">
                    <a:lumMod val="50000"/>
                  </a:srgbClr>
                </a:solidFill>
              </a:rPr>
              <a:pPr/>
              <a:t>7</a:t>
            </a:fld>
            <a:endParaRPr lang="en-ZA" dirty="0">
              <a:solidFill>
                <a:srgbClr val="9BBB59">
                  <a:lumMod val="50000"/>
                </a:srgbClr>
              </a:solidFill>
            </a:endParaRPr>
          </a:p>
        </p:txBody>
      </p:sp>
      <p:sp>
        <p:nvSpPr>
          <p:cNvPr id="6" name="Rectangle 5"/>
          <p:cNvSpPr/>
          <p:nvPr/>
        </p:nvSpPr>
        <p:spPr>
          <a:xfrm>
            <a:off x="259081" y="1162348"/>
            <a:ext cx="11754060" cy="529375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342900" lvl="0" indent="-342900" algn="just">
              <a:spcAft>
                <a:spcPts val="600"/>
              </a:spcAft>
              <a:buFont typeface="Wingdings" panose="05000000000000000000" pitchFamily="2" charset="2"/>
              <a:buChar char="Ø"/>
            </a:pPr>
            <a:r>
              <a:rPr lang="en-ZA" sz="2400" dirty="0">
                <a:latin typeface="Arial" panose="020B0604020202020204" pitchFamily="34" charset="0"/>
                <a:cs typeface="Arial" panose="020B0604020202020204" pitchFamily="34" charset="0"/>
              </a:rPr>
              <a:t>Tabling and adopting Unfunded budgets</a:t>
            </a:r>
          </a:p>
          <a:p>
            <a:pPr marL="342900" lvl="0" indent="-342900" algn="just">
              <a:spcAft>
                <a:spcPts val="600"/>
              </a:spcAft>
              <a:buFont typeface="Wingdings" panose="05000000000000000000" pitchFamily="2" charset="2"/>
              <a:buChar char="Ø"/>
            </a:pPr>
            <a:r>
              <a:rPr lang="en-ZA" sz="2400" dirty="0">
                <a:latin typeface="Arial" panose="020B0604020202020204" pitchFamily="34" charset="0"/>
                <a:cs typeface="Arial" panose="020B0604020202020204" pitchFamily="34" charset="0"/>
              </a:rPr>
              <a:t>Non-implementation of Financial Management procedures and processes still remain a challenge in that;</a:t>
            </a:r>
          </a:p>
          <a:p>
            <a:pPr marL="715963" lvl="0" indent="-350838" algn="just">
              <a:spcAft>
                <a:spcPts val="600"/>
              </a:spcAft>
              <a:buFont typeface="+mj-lt"/>
              <a:buAutoNum type="romanLcPeriod"/>
            </a:pPr>
            <a:r>
              <a:rPr lang="en-ZA" sz="2400" dirty="0">
                <a:latin typeface="Arial" panose="020B0604020202020204" pitchFamily="34" charset="0"/>
                <a:cs typeface="Arial" panose="020B0604020202020204" pitchFamily="34" charset="0"/>
              </a:rPr>
              <a:t>  Procurement plans are not being developed, </a:t>
            </a:r>
          </a:p>
          <a:p>
            <a:pPr marL="715963" lvl="0" indent="-350838" algn="just">
              <a:spcAft>
                <a:spcPts val="600"/>
              </a:spcAft>
              <a:buFont typeface="+mj-lt"/>
              <a:buAutoNum type="romanLcPeriod"/>
            </a:pPr>
            <a:r>
              <a:rPr lang="en-ZA" sz="2400" dirty="0">
                <a:latin typeface="Arial" panose="020B0604020202020204" pitchFamily="34" charset="0"/>
                <a:cs typeface="Arial" panose="020B0604020202020204" pitchFamily="34" charset="0"/>
              </a:rPr>
              <a:t>  Failure to implement approved Procurement plans</a:t>
            </a:r>
          </a:p>
          <a:p>
            <a:pPr marL="715963" lvl="0" indent="-350838" algn="just">
              <a:spcAft>
                <a:spcPts val="600"/>
              </a:spcAft>
              <a:buFont typeface="+mj-lt"/>
              <a:buAutoNum type="romanLcPeriod"/>
            </a:pPr>
            <a:r>
              <a:rPr lang="en-ZA" sz="2400" dirty="0">
                <a:latin typeface="Arial" panose="020B0604020202020204" pitchFamily="34" charset="0"/>
                <a:cs typeface="Arial" panose="020B0604020202020204" pitchFamily="34" charset="0"/>
              </a:rPr>
              <a:t>  General and blatant disregard for laws and regulations</a:t>
            </a:r>
          </a:p>
          <a:p>
            <a:pPr marL="715963" lvl="0" indent="-350838" algn="just">
              <a:spcAft>
                <a:spcPts val="600"/>
              </a:spcAft>
              <a:buFont typeface="+mj-lt"/>
              <a:buAutoNum type="romanLcPeriod"/>
            </a:pPr>
            <a:r>
              <a:rPr lang="en-ZA" sz="2400" dirty="0">
                <a:latin typeface="Arial" panose="020B0604020202020204" pitchFamily="34" charset="0"/>
                <a:cs typeface="Arial" panose="020B0604020202020204" pitchFamily="34" charset="0"/>
              </a:rPr>
              <a:t>  Transactions and events are not promptly recorded </a:t>
            </a:r>
          </a:p>
          <a:p>
            <a:pPr marL="715963" lvl="0" indent="-350838" algn="just">
              <a:spcAft>
                <a:spcPts val="600"/>
              </a:spcAft>
              <a:buFont typeface="+mj-lt"/>
              <a:buAutoNum type="romanLcPeriod"/>
            </a:pPr>
            <a:r>
              <a:rPr lang="en-ZA" sz="2400" dirty="0">
                <a:latin typeface="Arial" panose="020B0604020202020204" pitchFamily="34" charset="0"/>
                <a:cs typeface="Arial" panose="020B0604020202020204" pitchFamily="34" charset="0"/>
              </a:rPr>
              <a:t>  Key accounts are not reconciled and closed on monthly basis</a:t>
            </a:r>
          </a:p>
          <a:p>
            <a:pPr marL="715963" lvl="0" indent="-350838" algn="just">
              <a:spcAft>
                <a:spcPts val="600"/>
              </a:spcAft>
              <a:buFont typeface="+mj-lt"/>
              <a:buAutoNum type="romanLcPeriod"/>
            </a:pPr>
            <a:r>
              <a:rPr lang="en-ZA" sz="2400" dirty="0">
                <a:latin typeface="Arial" panose="020B0604020202020204" pitchFamily="34" charset="0"/>
                <a:cs typeface="Arial" panose="020B0604020202020204" pitchFamily="34" charset="0"/>
              </a:rPr>
              <a:t>  Lack of proper records management process and safekeeping of documents</a:t>
            </a:r>
          </a:p>
          <a:p>
            <a:pPr marL="715963" lvl="0" indent="-350838" algn="just">
              <a:spcAft>
                <a:spcPts val="600"/>
              </a:spcAft>
              <a:buFont typeface="+mj-lt"/>
              <a:buAutoNum type="romanLcPeriod"/>
            </a:pPr>
            <a:r>
              <a:rPr lang="en-ZA" sz="2400" dirty="0">
                <a:latin typeface="Arial" panose="020B0604020202020204" pitchFamily="34" charset="0"/>
                <a:cs typeface="Arial" panose="020B0604020202020204" pitchFamily="34" charset="0"/>
              </a:rPr>
              <a:t>  Non-submission of reports as required by the MFMA</a:t>
            </a:r>
          </a:p>
          <a:p>
            <a:pPr marL="715963" lvl="0" indent="-350838" algn="just">
              <a:spcAft>
                <a:spcPts val="600"/>
              </a:spcAft>
              <a:buFont typeface="+mj-lt"/>
              <a:buAutoNum type="romanLcPeriod"/>
            </a:pPr>
            <a:r>
              <a:rPr lang="en-ZA" sz="2400" dirty="0">
                <a:latin typeface="Arial" panose="020B0604020202020204" pitchFamily="34" charset="0"/>
                <a:cs typeface="Arial" panose="020B0604020202020204" pitchFamily="34" charset="0"/>
              </a:rPr>
              <a:t> Submitted reports lack credibility and accuracy</a:t>
            </a:r>
          </a:p>
          <a:p>
            <a:pPr marL="715963" indent="-350838" algn="just">
              <a:spcAft>
                <a:spcPts val="600"/>
              </a:spcAft>
              <a:buFont typeface="+mj-lt"/>
              <a:buAutoNum type="romanLcPeriod"/>
            </a:pPr>
            <a:r>
              <a:rPr lang="en-ZA" sz="2400" dirty="0">
                <a:latin typeface="Arial" panose="020B0604020202020204" pitchFamily="34" charset="0"/>
                <a:cs typeface="Arial" panose="020B0604020202020204" pitchFamily="34" charset="0"/>
              </a:rPr>
              <a:t>   Poor Annual Financial Statements resulting in undesired poor audit opinions</a:t>
            </a:r>
            <a:endParaRPr lang="en-GB" sz="2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0087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2640" y="117521"/>
            <a:ext cx="5764218" cy="862919"/>
          </a:xfrm>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ZA" sz="2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PERFORMANCE FAILURES -</a:t>
            </a:r>
            <a:br>
              <a:rPr lang="en-ZA" sz="2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br>
            <a:r>
              <a:rPr lang="en-ZA" sz="2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SERVICE DELIVERY</a:t>
            </a:r>
          </a:p>
        </p:txBody>
      </p:sp>
      <p:sp>
        <p:nvSpPr>
          <p:cNvPr id="4" name="Slide Number Placeholder 3"/>
          <p:cNvSpPr>
            <a:spLocks noGrp="1"/>
          </p:cNvSpPr>
          <p:nvPr>
            <p:ph type="sldNum" sz="quarter" idx="12"/>
          </p:nvPr>
        </p:nvSpPr>
        <p:spPr/>
        <p:txBody>
          <a:bodyPr/>
          <a:lstStyle/>
          <a:p>
            <a:fld id="{7A020174-8E20-48A5-8C62-7A10150EE990}" type="slidenum">
              <a:rPr lang="en-ZA" smtClean="0">
                <a:solidFill>
                  <a:srgbClr val="9BBB59">
                    <a:lumMod val="50000"/>
                  </a:srgbClr>
                </a:solidFill>
              </a:rPr>
              <a:pPr/>
              <a:t>8</a:t>
            </a:fld>
            <a:endParaRPr lang="en-ZA" dirty="0">
              <a:solidFill>
                <a:srgbClr val="9BBB59">
                  <a:lumMod val="50000"/>
                </a:srgbClr>
              </a:solidFill>
            </a:endParaRPr>
          </a:p>
        </p:txBody>
      </p:sp>
      <p:sp>
        <p:nvSpPr>
          <p:cNvPr id="6" name="Rectangle 5"/>
          <p:cNvSpPr/>
          <p:nvPr/>
        </p:nvSpPr>
        <p:spPr>
          <a:xfrm>
            <a:off x="259081" y="1162348"/>
            <a:ext cx="11587480" cy="552458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342900" lvl="0" indent="-342900" algn="just">
              <a:spcAft>
                <a:spcPts val="1200"/>
              </a:spcAft>
              <a:buFont typeface="Wingdings" panose="05000000000000000000" pitchFamily="2" charset="2"/>
              <a:buChar char="Ø"/>
            </a:pPr>
            <a:r>
              <a:rPr lang="en-ZA" sz="2400" dirty="0">
                <a:latin typeface="Arial" panose="020B0604020202020204" pitchFamily="34" charset="0"/>
                <a:cs typeface="Arial" panose="020B0604020202020204" pitchFamily="34" charset="0"/>
              </a:rPr>
              <a:t>Poor maintenance and repairs on service delivery infrastructure assets</a:t>
            </a:r>
          </a:p>
          <a:p>
            <a:pPr marL="625475" lvl="0" indent="-625475" algn="just">
              <a:spcAft>
                <a:spcPts val="1800"/>
              </a:spcAft>
            </a:pPr>
            <a:r>
              <a:rPr lang="en-GB" sz="2400" dirty="0">
                <a:latin typeface="Arial" panose="020B0604020202020204" pitchFamily="34" charset="0"/>
                <a:cs typeface="Arial" panose="020B0604020202020204" pitchFamily="34" charset="0"/>
              </a:rPr>
              <a:t>  - Water and Electricity meters are not being maintained or fixed resulting in loss of revenue</a:t>
            </a:r>
          </a:p>
          <a:p>
            <a:pPr marL="342900" lvl="0" indent="-342900" algn="just">
              <a:spcAft>
                <a:spcPts val="1200"/>
              </a:spcAft>
              <a:buFont typeface="Wingdings" panose="05000000000000000000" pitchFamily="2" charset="2"/>
              <a:buChar char="Ø"/>
            </a:pPr>
            <a:r>
              <a:rPr lang="en-ZA" sz="2400" dirty="0">
                <a:latin typeface="Arial" panose="020B0604020202020204" pitchFamily="34" charset="0"/>
                <a:cs typeface="Arial" panose="020B0604020202020204" pitchFamily="34" charset="0"/>
              </a:rPr>
              <a:t>Poor planning and monitoring with regards to implementation of infrastructure capital projects</a:t>
            </a:r>
          </a:p>
          <a:p>
            <a:pPr lvl="0" algn="just">
              <a:spcAft>
                <a:spcPts val="1200"/>
              </a:spcAft>
            </a:pPr>
            <a:r>
              <a:rPr lang="en-GB" sz="2400" dirty="0">
                <a:latin typeface="Arial" panose="020B0604020202020204" pitchFamily="34" charset="0"/>
                <a:cs typeface="Arial" panose="020B0604020202020204" pitchFamily="34" charset="0"/>
              </a:rPr>
              <a:t>     - This leads to unnecessary breakdowns in service delivery </a:t>
            </a:r>
            <a:endParaRPr lang="en-ZA" sz="2400" dirty="0">
              <a:latin typeface="Arial" panose="020B0604020202020204" pitchFamily="34" charset="0"/>
              <a:cs typeface="Arial" panose="020B0604020202020204" pitchFamily="34" charset="0"/>
            </a:endParaRPr>
          </a:p>
          <a:p>
            <a:pPr marL="342900" lvl="0" indent="-342900" algn="just">
              <a:spcAft>
                <a:spcPts val="1200"/>
              </a:spcAft>
              <a:buFont typeface="Wingdings" panose="05000000000000000000" pitchFamily="2" charset="2"/>
              <a:buChar char="Ø"/>
            </a:pPr>
            <a:r>
              <a:rPr lang="en-ZA" sz="2400" dirty="0">
                <a:latin typeface="Arial" panose="020B0604020202020204" pitchFamily="34" charset="0"/>
                <a:cs typeface="Arial" panose="020B0604020202020204" pitchFamily="34" charset="0"/>
              </a:rPr>
              <a:t>Lack of technical capacity and expertise in the form of engineers to assist Municipalities in implementing various infrastructure projects</a:t>
            </a:r>
          </a:p>
          <a:p>
            <a:pPr lvl="0" algn="just">
              <a:spcAft>
                <a:spcPts val="1200"/>
              </a:spcAft>
            </a:pPr>
            <a:r>
              <a:rPr lang="en-GB" sz="2400" dirty="0">
                <a:latin typeface="Arial" panose="020B0604020202020204" pitchFamily="34" charset="0"/>
                <a:cs typeface="Arial" panose="020B0604020202020204" pitchFamily="34" charset="0"/>
              </a:rPr>
              <a:t>  - Municipalities end-up relying heavily in Consultants, who charge exorbitant amounts</a:t>
            </a:r>
            <a:endParaRPr lang="en-ZA" sz="2400" dirty="0">
              <a:latin typeface="Arial" panose="020B0604020202020204" pitchFamily="34" charset="0"/>
              <a:cs typeface="Arial" panose="020B0604020202020204" pitchFamily="34" charset="0"/>
            </a:endParaRPr>
          </a:p>
          <a:p>
            <a:pPr marL="342900" indent="-342900" algn="just">
              <a:spcAft>
                <a:spcPts val="1200"/>
              </a:spcAft>
              <a:buFont typeface="Wingdings" panose="05000000000000000000" pitchFamily="2" charset="2"/>
              <a:buChar char="Ø"/>
            </a:pPr>
            <a:r>
              <a:rPr lang="en-ZA" sz="2400" dirty="0">
                <a:latin typeface="Arial" panose="020B0604020202020204" pitchFamily="34" charset="0"/>
                <a:cs typeface="Arial" panose="020B0604020202020204" pitchFamily="34" charset="0"/>
              </a:rPr>
              <a:t>Lack of basic service delivery machinery and plant, e.g. vehicles, trucks and other equipments</a:t>
            </a:r>
            <a:endParaRPr lang="en-GB" sz="2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4920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2640" y="117521"/>
            <a:ext cx="5764218" cy="862919"/>
          </a:xfrm>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ZA" sz="2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PERFORMANCE FAILURES -</a:t>
            </a:r>
            <a:br>
              <a:rPr lang="en-ZA" sz="2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br>
            <a:r>
              <a:rPr lang="en-ZA" sz="2800" b="1" i="1" dirty="0">
                <a:solidFill>
                  <a:schemeClr val="tx1"/>
                </a:solidFill>
                <a:effectLst>
                  <a:outerShdw blurRad="38100" dist="38100" dir="2700000" algn="tl">
                    <a:srgbClr val="000000">
                      <a:alpha val="43137"/>
                    </a:srgbClr>
                  </a:outerShdw>
                </a:effectLst>
                <a:latin typeface="+mj-lt"/>
                <a:cs typeface="Arial" panose="020B0604020202020204" pitchFamily="34" charset="0"/>
              </a:rPr>
              <a:t>FINANCIAL GOVERNANCE</a:t>
            </a:r>
          </a:p>
        </p:txBody>
      </p:sp>
      <p:sp>
        <p:nvSpPr>
          <p:cNvPr id="4" name="Slide Number Placeholder 3"/>
          <p:cNvSpPr>
            <a:spLocks noGrp="1"/>
          </p:cNvSpPr>
          <p:nvPr>
            <p:ph type="sldNum" sz="quarter" idx="12"/>
          </p:nvPr>
        </p:nvSpPr>
        <p:spPr/>
        <p:txBody>
          <a:bodyPr/>
          <a:lstStyle/>
          <a:p>
            <a:fld id="{7A020174-8E20-48A5-8C62-7A10150EE990}" type="slidenum">
              <a:rPr lang="en-ZA" smtClean="0">
                <a:solidFill>
                  <a:srgbClr val="9BBB59">
                    <a:lumMod val="50000"/>
                  </a:srgbClr>
                </a:solidFill>
              </a:rPr>
              <a:pPr/>
              <a:t>9</a:t>
            </a:fld>
            <a:endParaRPr lang="en-ZA" dirty="0">
              <a:solidFill>
                <a:srgbClr val="9BBB59">
                  <a:lumMod val="50000"/>
                </a:srgbClr>
              </a:solidFill>
            </a:endParaRPr>
          </a:p>
        </p:txBody>
      </p:sp>
      <p:sp>
        <p:nvSpPr>
          <p:cNvPr id="6" name="Rectangle 5"/>
          <p:cNvSpPr/>
          <p:nvPr/>
        </p:nvSpPr>
        <p:spPr>
          <a:xfrm>
            <a:off x="259081" y="1162348"/>
            <a:ext cx="11754060" cy="403187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342900" lvl="0" indent="-342900" algn="just">
              <a:spcAft>
                <a:spcPts val="1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Council lacking general knowledge of the Local Government sphere, i.e. legislative requirements, regulations, </a:t>
            </a:r>
            <a:r>
              <a:rPr lang="en-US" sz="2400" dirty="0" err="1">
                <a:latin typeface="Arial" panose="020B0604020202020204" pitchFamily="34" charset="0"/>
                <a:cs typeface="Arial" panose="020B0604020202020204" pitchFamily="34" charset="0"/>
              </a:rPr>
              <a:t>etc</a:t>
            </a:r>
            <a:endParaRPr lang="en-US" sz="2400" dirty="0">
              <a:latin typeface="Arial" panose="020B0604020202020204" pitchFamily="34" charset="0"/>
              <a:cs typeface="Arial" panose="020B0604020202020204" pitchFamily="34" charset="0"/>
            </a:endParaRPr>
          </a:p>
          <a:p>
            <a:pPr marL="342900" lvl="0" indent="-342900" algn="just">
              <a:spcAft>
                <a:spcPts val="1200"/>
              </a:spcAft>
              <a:buFont typeface="Wingdings" panose="05000000000000000000" pitchFamily="2" charset="2"/>
              <a:buChar char="Ø"/>
            </a:pPr>
            <a:endParaRPr lang="en-ZA" sz="2400" dirty="0">
              <a:latin typeface="Arial" panose="020B0604020202020204" pitchFamily="34" charset="0"/>
              <a:cs typeface="Arial" panose="020B0604020202020204" pitchFamily="34" charset="0"/>
            </a:endParaRPr>
          </a:p>
          <a:p>
            <a:pPr marL="342900" lvl="0" indent="-342900" algn="just">
              <a:spcAft>
                <a:spcPts val="1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Lack of adequate oversight by those charged with governance to ensure that the above performance failures are addressed</a:t>
            </a:r>
            <a:endParaRPr lang="en-ZA" sz="2400" dirty="0">
              <a:latin typeface="Arial" panose="020B0604020202020204" pitchFamily="34" charset="0"/>
              <a:cs typeface="Arial" panose="020B0604020202020204" pitchFamily="34" charset="0"/>
            </a:endParaRPr>
          </a:p>
          <a:p>
            <a:pPr marL="342900" indent="-342900" algn="just">
              <a:spcAft>
                <a:spcPts val="1200"/>
              </a:spcAft>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342900" indent="-342900" algn="just">
              <a:spcAft>
                <a:spcPts val="1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Non-implementation of consequence management by those charged with governance to ensure that officials are held accountable for the above performance failures</a:t>
            </a:r>
            <a:endParaRPr lang="en-GB" sz="2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35000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3346</TotalTime>
  <Words>1295</Words>
  <Application>Microsoft Office PowerPoint</Application>
  <PresentationFormat>Widescreen</PresentationFormat>
  <Paragraphs>182</Paragraphs>
  <Slides>25</Slides>
  <Notes>20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2" baseType="lpstr">
      <vt:lpstr>Arial</vt:lpstr>
      <vt:lpstr>Arial Black</vt:lpstr>
      <vt:lpstr>Calibri</vt:lpstr>
      <vt:lpstr>Wingdings</vt:lpstr>
      <vt:lpstr>1_Office Theme</vt:lpstr>
      <vt:lpstr>2_Office Theme</vt:lpstr>
      <vt:lpstr>Document</vt:lpstr>
      <vt:lpstr>PowerPoint Presentation</vt:lpstr>
      <vt:lpstr>  PRESENTATION TO THE PORTFOLIO COMMITTEE ON COOPERATIVE GOVERNANCE AND TRADITIONAL AFFAIRS    Date – Tuesday, 02 March 2021 </vt:lpstr>
      <vt:lpstr>TABLE OF CONTENTS</vt:lpstr>
      <vt:lpstr>PURPOSE</vt:lpstr>
      <vt:lpstr>   MUNICIPAL PERFORMANCE FAILURES</vt:lpstr>
      <vt:lpstr>PERFORMANCE FAILURES - INSTITUTIONAL CAPACITY</vt:lpstr>
      <vt:lpstr>PERFORMANCE FAILURES - FINANCIAL MANAGEMENT</vt:lpstr>
      <vt:lpstr>PERFORMANCE FAILURES - SERVICE DELIVERY</vt:lpstr>
      <vt:lpstr>PERFORMANCE FAILURES - FINANCIAL GOVERNANCE</vt:lpstr>
      <vt:lpstr>PERFORMANCE FAILURES - BUDGET MANAGEMENT</vt:lpstr>
      <vt:lpstr>PERFORMANCE FAILURES - FINANCIAL MANAGEMENT</vt:lpstr>
      <vt:lpstr>   OTHER SPECIFIC CHALLENGES PER MUNUCIPALITY</vt:lpstr>
      <vt:lpstr>OTHER SPECIFIC CHALLENGES PER MUNUCIPALITY</vt:lpstr>
      <vt:lpstr>OTHER SPECIFIC CHALLENGES PER MUNUCIPALITY</vt:lpstr>
      <vt:lpstr>   SUPPORT AND CAPACITY BUILDING </vt:lpstr>
      <vt:lpstr>SPECIFIC SUPPORT PROGRAMS - SECTION 154 OF THE COSNTITUTION</vt:lpstr>
      <vt:lpstr>NORMAL  MFMA SUPPORT PROGRAMS</vt:lpstr>
      <vt:lpstr>RECOVERY OF DEBT OWED BY GOVERNMENT DEPARTMENTS</vt:lpstr>
      <vt:lpstr>  SUSTAINABLE SUPPORT  AND  CAPACITY BUILDING</vt:lpstr>
      <vt:lpstr> SUPPORT PROVIDED TO MUNICIPALITIES </vt:lpstr>
      <vt:lpstr> SECTION 139 – MANDATORY INTERVENTION </vt:lpstr>
      <vt:lpstr> INTERNAL CONSULTATIONS - NATIONAL TREASURY  Cont… </vt:lpstr>
      <vt:lpstr>CONCLUSION</vt:lpstr>
      <vt:lpstr>RECOMMENDATIONS</vt:lpstr>
      <vt:lpstr>Thank You! BAIE DANKIE!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Kgomotso Kumbe</dc:creator>
  <cp:lastModifiedBy>Shereen Cassiem</cp:lastModifiedBy>
  <cp:revision>25</cp:revision>
  <dcterms:created xsi:type="dcterms:W3CDTF">2021-02-26T14:12:18Z</dcterms:created>
  <dcterms:modified xsi:type="dcterms:W3CDTF">2021-03-01T09:49:59Z</dcterms:modified>
</cp:coreProperties>
</file>