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64" r:id="rId3"/>
    <p:sldMasterId id="2147483680" r:id="rId4"/>
  </p:sldMasterIdLst>
  <p:notesMasterIdLst>
    <p:notesMasterId r:id="rId34"/>
  </p:notesMasterIdLst>
  <p:handoutMasterIdLst>
    <p:handoutMasterId r:id="rId35"/>
  </p:handoutMasterIdLst>
  <p:sldIdLst>
    <p:sldId id="293" r:id="rId5"/>
    <p:sldId id="468" r:id="rId6"/>
    <p:sldId id="310" r:id="rId7"/>
    <p:sldId id="350" r:id="rId8"/>
    <p:sldId id="351" r:id="rId9"/>
    <p:sldId id="447" r:id="rId10"/>
    <p:sldId id="450" r:id="rId11"/>
    <p:sldId id="455" r:id="rId12"/>
    <p:sldId id="449" r:id="rId13"/>
    <p:sldId id="477" r:id="rId14"/>
    <p:sldId id="463" r:id="rId15"/>
    <p:sldId id="464" r:id="rId16"/>
    <p:sldId id="465" r:id="rId17"/>
    <p:sldId id="466" r:id="rId18"/>
    <p:sldId id="467" r:id="rId19"/>
    <p:sldId id="448" r:id="rId20"/>
    <p:sldId id="451" r:id="rId21"/>
    <p:sldId id="452" r:id="rId22"/>
    <p:sldId id="454" r:id="rId23"/>
    <p:sldId id="461" r:id="rId24"/>
    <p:sldId id="462" r:id="rId25"/>
    <p:sldId id="476" r:id="rId26"/>
    <p:sldId id="471" r:id="rId27"/>
    <p:sldId id="472" r:id="rId28"/>
    <p:sldId id="473" r:id="rId29"/>
    <p:sldId id="474" r:id="rId30"/>
    <p:sldId id="475" r:id="rId31"/>
    <p:sldId id="469" r:id="rId32"/>
    <p:sldId id="304"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9" autoAdjust="0"/>
    <p:restoredTop sz="94660"/>
  </p:normalViewPr>
  <p:slideViewPr>
    <p:cSldViewPr>
      <p:cViewPr varScale="1">
        <p:scale>
          <a:sx n="69" d="100"/>
          <a:sy n="69" d="100"/>
        </p:scale>
        <p:origin x="139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780"/>
    </p:cViewPr>
  </p:sorterViewPr>
  <p:notesViewPr>
    <p:cSldViewPr>
      <p:cViewPr varScale="1">
        <p:scale>
          <a:sx n="51" d="100"/>
          <a:sy n="51" d="100"/>
        </p:scale>
        <p:origin x="176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A7C2AB-3B5F-4C78-A687-5CC9016F9524}" type="datetimeFigureOut">
              <a:rPr lang="en-ZA" smtClean="0"/>
              <a:pPr/>
              <a:t>2021/03/01</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0EB054-0888-4EB2-903A-D74816DD7620}" type="slidenum">
              <a:rPr lang="en-ZA" smtClean="0"/>
              <a:pPr/>
              <a:t>‹#›</a:t>
            </a:fld>
            <a:endParaRPr lang="en-ZA"/>
          </a:p>
        </p:txBody>
      </p:sp>
    </p:spTree>
    <p:extLst>
      <p:ext uri="{BB962C8B-B14F-4D97-AF65-F5344CB8AC3E}">
        <p14:creationId xmlns:p14="http://schemas.microsoft.com/office/powerpoint/2010/main" val="3349667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C8CB87E-0A2E-4CE8-AD03-CB786B96F66E}" type="datetimeFigureOut">
              <a:rPr lang="en-US"/>
              <a:pPr>
                <a:defRPr/>
              </a:pPr>
              <a:t>3/1/2021</a:t>
            </a:fld>
            <a:endParaRPr lang="en-US"/>
          </a:p>
        </p:txBody>
      </p:sp>
      <p:sp>
        <p:nvSpPr>
          <p:cNvPr id="4" name="Slide Image Placeholder 3">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9F85D8FA-8C63-43FC-9036-B455C5A06F60}" type="slidenum">
              <a:rPr lang="en-US" altLang="en-US"/>
              <a:pPr>
                <a:defRPr/>
              </a:pPr>
              <a:t>‹#›</a:t>
            </a:fld>
            <a:endParaRPr lang="en-US" altLang="en-US"/>
          </a:p>
        </p:txBody>
      </p:sp>
    </p:spTree>
    <p:extLst>
      <p:ext uri="{BB962C8B-B14F-4D97-AF65-F5344CB8AC3E}">
        <p14:creationId xmlns:p14="http://schemas.microsoft.com/office/powerpoint/2010/main" val="2987263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GB" altLang="en-US" dirty="0">
              <a:latin typeface="Times" charset="0"/>
              <a:ea typeface="MS PGothic" charset="-128"/>
            </a:endParaRPr>
          </a:p>
        </p:txBody>
      </p:sp>
      <p:sp>
        <p:nvSpPr>
          <p:cNvPr id="4" name="Footer Placeholder 3"/>
          <p:cNvSpPr>
            <a:spLocks noGrp="1"/>
          </p:cNvSpPr>
          <p:nvPr>
            <p:ph type="ftr" sz="quarter" idx="4"/>
          </p:nvPr>
        </p:nvSpPr>
        <p:spPr/>
        <p:txBody>
          <a:bodyPr/>
          <a:lstStyle/>
          <a:p>
            <a:pPr defTabSz="884582">
              <a:defRPr/>
            </a:pPr>
            <a:r>
              <a:rPr lang="en-US" altLang="en-US" dirty="0">
                <a:solidFill>
                  <a:prstClr val="black"/>
                </a:solidFill>
              </a:rPr>
              <a:t>CONFIDENTIAL</a:t>
            </a:r>
          </a:p>
        </p:txBody>
      </p:sp>
      <p:sp>
        <p:nvSpPr>
          <p:cNvPr id="70661"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300">
                <a:solidFill>
                  <a:schemeClr val="tx1"/>
                </a:solidFill>
                <a:latin typeface="Times" charset="0"/>
                <a:ea typeface="MS PGothic" charset="-128"/>
              </a:defRPr>
            </a:lvl1pPr>
            <a:lvl2pPr marL="718668" indent="-276410">
              <a:defRPr sz="2300">
                <a:solidFill>
                  <a:schemeClr val="tx1"/>
                </a:solidFill>
                <a:latin typeface="Times" charset="0"/>
                <a:ea typeface="MS PGothic" charset="-128"/>
              </a:defRPr>
            </a:lvl2pPr>
            <a:lvl3pPr marL="1105644" indent="-221128">
              <a:defRPr sz="2300">
                <a:solidFill>
                  <a:schemeClr val="tx1"/>
                </a:solidFill>
                <a:latin typeface="Times" charset="0"/>
                <a:ea typeface="MS PGothic" charset="-128"/>
              </a:defRPr>
            </a:lvl3pPr>
            <a:lvl4pPr marL="1547900" indent="-221128">
              <a:defRPr sz="2300">
                <a:solidFill>
                  <a:schemeClr val="tx1"/>
                </a:solidFill>
                <a:latin typeface="Times" charset="0"/>
                <a:ea typeface="MS PGothic" charset="-128"/>
              </a:defRPr>
            </a:lvl4pPr>
            <a:lvl5pPr marL="1990159" indent="-221128">
              <a:defRPr sz="2300">
                <a:solidFill>
                  <a:schemeClr val="tx1"/>
                </a:solidFill>
                <a:latin typeface="Times" charset="0"/>
                <a:ea typeface="MS PGothic" charset="-128"/>
              </a:defRPr>
            </a:lvl5pPr>
            <a:lvl6pPr marL="2432416" indent="-221128" eaLnBrk="0" fontAlgn="base" hangingPunct="0">
              <a:spcBef>
                <a:spcPct val="0"/>
              </a:spcBef>
              <a:spcAft>
                <a:spcPct val="0"/>
              </a:spcAft>
              <a:defRPr sz="2300">
                <a:solidFill>
                  <a:schemeClr val="tx1"/>
                </a:solidFill>
                <a:latin typeface="Times" charset="0"/>
                <a:ea typeface="MS PGothic" charset="-128"/>
              </a:defRPr>
            </a:lvl6pPr>
            <a:lvl7pPr marL="2874673" indent="-221128" eaLnBrk="0" fontAlgn="base" hangingPunct="0">
              <a:spcBef>
                <a:spcPct val="0"/>
              </a:spcBef>
              <a:spcAft>
                <a:spcPct val="0"/>
              </a:spcAft>
              <a:defRPr sz="2300">
                <a:solidFill>
                  <a:schemeClr val="tx1"/>
                </a:solidFill>
                <a:latin typeface="Times" charset="0"/>
                <a:ea typeface="MS PGothic" charset="-128"/>
              </a:defRPr>
            </a:lvl7pPr>
            <a:lvl8pPr marL="3316932" indent="-221128" eaLnBrk="0" fontAlgn="base" hangingPunct="0">
              <a:spcBef>
                <a:spcPct val="0"/>
              </a:spcBef>
              <a:spcAft>
                <a:spcPct val="0"/>
              </a:spcAft>
              <a:defRPr sz="2300">
                <a:solidFill>
                  <a:schemeClr val="tx1"/>
                </a:solidFill>
                <a:latin typeface="Times" charset="0"/>
                <a:ea typeface="MS PGothic" charset="-128"/>
              </a:defRPr>
            </a:lvl8pPr>
            <a:lvl9pPr marL="3759189" indent="-221128" eaLnBrk="0" fontAlgn="base" hangingPunct="0">
              <a:spcBef>
                <a:spcPct val="0"/>
              </a:spcBef>
              <a:spcAft>
                <a:spcPct val="0"/>
              </a:spcAft>
              <a:defRPr sz="2300">
                <a:solidFill>
                  <a:schemeClr val="tx1"/>
                </a:solidFill>
                <a:latin typeface="Times" charset="0"/>
                <a:ea typeface="MS PGothic" charset="-128"/>
              </a:defRPr>
            </a:lvl9pPr>
          </a:lstStyle>
          <a:p>
            <a:pPr defTabSz="884582">
              <a:defRPr/>
            </a:pPr>
            <a:fld id="{5F697C0A-9B7F-3E45-A87F-122E16640E3F}" type="slidenum">
              <a:rPr lang="en-US" altLang="en-US" sz="1200">
                <a:solidFill>
                  <a:prstClr val="black"/>
                </a:solidFill>
              </a:rPr>
              <a:pPr defTabSz="884582">
                <a:defRPr/>
              </a:pPr>
              <a:t>2</a:t>
            </a:fld>
            <a:endParaRPr lang="en-US" altLang="en-US" sz="1200" dirty="0">
              <a:solidFill>
                <a:prstClr val="black"/>
              </a:solidFill>
            </a:endParaRPr>
          </a:p>
        </p:txBody>
      </p:sp>
    </p:spTree>
    <p:extLst>
      <p:ext uri="{BB962C8B-B14F-4D97-AF65-F5344CB8AC3E}">
        <p14:creationId xmlns:p14="http://schemas.microsoft.com/office/powerpoint/2010/main" val="343860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en-GB" altLang="en-US" dirty="0">
              <a:latin typeface="Times" charset="0"/>
              <a:ea typeface="MS PGothic" charset="-128"/>
            </a:endParaRPr>
          </a:p>
        </p:txBody>
      </p:sp>
      <p:sp>
        <p:nvSpPr>
          <p:cNvPr id="4" name="Footer Placeholder 3"/>
          <p:cNvSpPr>
            <a:spLocks noGrp="1"/>
          </p:cNvSpPr>
          <p:nvPr>
            <p:ph type="ftr" sz="quarter" idx="4"/>
          </p:nvPr>
        </p:nvSpPr>
        <p:spPr/>
        <p:txBody>
          <a:bodyPr/>
          <a:lstStyle/>
          <a:p>
            <a:pPr defTabSz="884582">
              <a:defRPr/>
            </a:pPr>
            <a:r>
              <a:rPr lang="en-US" altLang="en-US" dirty="0">
                <a:solidFill>
                  <a:prstClr val="black"/>
                </a:solidFill>
                <a:latin typeface="Calibri" panose="020F0502020204030204"/>
              </a:rPr>
              <a:t>CONFIDENTIAL</a:t>
            </a:r>
          </a:p>
        </p:txBody>
      </p:sp>
      <p:sp>
        <p:nvSpPr>
          <p:cNvPr id="70661"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300">
                <a:solidFill>
                  <a:schemeClr val="tx1"/>
                </a:solidFill>
                <a:latin typeface="Times" charset="0"/>
                <a:ea typeface="MS PGothic" charset="-128"/>
              </a:defRPr>
            </a:lvl1pPr>
            <a:lvl2pPr marL="718668" indent="-276410">
              <a:defRPr sz="2300">
                <a:solidFill>
                  <a:schemeClr val="tx1"/>
                </a:solidFill>
                <a:latin typeface="Times" charset="0"/>
                <a:ea typeface="MS PGothic" charset="-128"/>
              </a:defRPr>
            </a:lvl2pPr>
            <a:lvl3pPr marL="1105644" indent="-221128">
              <a:defRPr sz="2300">
                <a:solidFill>
                  <a:schemeClr val="tx1"/>
                </a:solidFill>
                <a:latin typeface="Times" charset="0"/>
                <a:ea typeface="MS PGothic" charset="-128"/>
              </a:defRPr>
            </a:lvl3pPr>
            <a:lvl4pPr marL="1547900" indent="-221128">
              <a:defRPr sz="2300">
                <a:solidFill>
                  <a:schemeClr val="tx1"/>
                </a:solidFill>
                <a:latin typeface="Times" charset="0"/>
                <a:ea typeface="MS PGothic" charset="-128"/>
              </a:defRPr>
            </a:lvl4pPr>
            <a:lvl5pPr marL="1990159" indent="-221128">
              <a:defRPr sz="2300">
                <a:solidFill>
                  <a:schemeClr val="tx1"/>
                </a:solidFill>
                <a:latin typeface="Times" charset="0"/>
                <a:ea typeface="MS PGothic" charset="-128"/>
              </a:defRPr>
            </a:lvl5pPr>
            <a:lvl6pPr marL="2432416" indent="-221128" eaLnBrk="0" fontAlgn="base" hangingPunct="0">
              <a:spcBef>
                <a:spcPct val="0"/>
              </a:spcBef>
              <a:spcAft>
                <a:spcPct val="0"/>
              </a:spcAft>
              <a:defRPr sz="2300">
                <a:solidFill>
                  <a:schemeClr val="tx1"/>
                </a:solidFill>
                <a:latin typeface="Times" charset="0"/>
                <a:ea typeface="MS PGothic" charset="-128"/>
              </a:defRPr>
            </a:lvl6pPr>
            <a:lvl7pPr marL="2874673" indent="-221128" eaLnBrk="0" fontAlgn="base" hangingPunct="0">
              <a:spcBef>
                <a:spcPct val="0"/>
              </a:spcBef>
              <a:spcAft>
                <a:spcPct val="0"/>
              </a:spcAft>
              <a:defRPr sz="2300">
                <a:solidFill>
                  <a:schemeClr val="tx1"/>
                </a:solidFill>
                <a:latin typeface="Times" charset="0"/>
                <a:ea typeface="MS PGothic" charset="-128"/>
              </a:defRPr>
            </a:lvl7pPr>
            <a:lvl8pPr marL="3316932" indent="-221128" eaLnBrk="0" fontAlgn="base" hangingPunct="0">
              <a:spcBef>
                <a:spcPct val="0"/>
              </a:spcBef>
              <a:spcAft>
                <a:spcPct val="0"/>
              </a:spcAft>
              <a:defRPr sz="2300">
                <a:solidFill>
                  <a:schemeClr val="tx1"/>
                </a:solidFill>
                <a:latin typeface="Times" charset="0"/>
                <a:ea typeface="MS PGothic" charset="-128"/>
              </a:defRPr>
            </a:lvl8pPr>
            <a:lvl9pPr marL="3759189" indent="-221128" eaLnBrk="0" fontAlgn="base" hangingPunct="0">
              <a:spcBef>
                <a:spcPct val="0"/>
              </a:spcBef>
              <a:spcAft>
                <a:spcPct val="0"/>
              </a:spcAft>
              <a:defRPr sz="2300">
                <a:solidFill>
                  <a:schemeClr val="tx1"/>
                </a:solidFill>
                <a:latin typeface="Times" charset="0"/>
                <a:ea typeface="MS PGothic" charset="-128"/>
              </a:defRPr>
            </a:lvl9pPr>
          </a:lstStyle>
          <a:p>
            <a:pPr defTabSz="884582">
              <a:defRPr/>
            </a:pPr>
            <a:fld id="{5F697C0A-9B7F-3E45-A87F-122E16640E3F}" type="slidenum">
              <a:rPr lang="en-US" altLang="en-US" sz="1200">
                <a:solidFill>
                  <a:prstClr val="black"/>
                </a:solidFill>
              </a:rPr>
              <a:pPr defTabSz="884582">
                <a:defRPr/>
              </a:pPr>
              <a:t>3</a:t>
            </a:fld>
            <a:endParaRPr lang="en-US" altLang="en-US" sz="1200" dirty="0">
              <a:solidFill>
                <a:prstClr val="black"/>
              </a:solidFill>
            </a:endParaRPr>
          </a:p>
        </p:txBody>
      </p:sp>
    </p:spTree>
    <p:extLst>
      <p:ext uri="{BB962C8B-B14F-4D97-AF65-F5344CB8AC3E}">
        <p14:creationId xmlns:p14="http://schemas.microsoft.com/office/powerpoint/2010/main" val="347267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F85D8FA-8C63-43FC-9036-B455C5A06F60}" type="slidenum">
              <a:rPr lang="en-US" altLang="en-US" smtClean="0"/>
              <a:pPr>
                <a:defRPr/>
              </a:pPr>
              <a:t>28</a:t>
            </a:fld>
            <a:endParaRPr lang="en-US" altLang="en-US"/>
          </a:p>
        </p:txBody>
      </p:sp>
    </p:spTree>
    <p:extLst>
      <p:ext uri="{BB962C8B-B14F-4D97-AF65-F5344CB8AC3E}">
        <p14:creationId xmlns:p14="http://schemas.microsoft.com/office/powerpoint/2010/main" val="909343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02C9CFD6-05C4-4795-A0B6-A6676FB212AA}" type="datetime1">
              <a:rPr lang="en-US"/>
              <a:pPr>
                <a:defRPr/>
              </a:pPr>
              <a:t>3/1/2021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AAAD7FCB-27B2-4751-94B9-A093BB7D3532}"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2934731"/>
            <a:ext cx="7772400" cy="32117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83568" y="1340768"/>
            <a:ext cx="7772400" cy="353736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35686CA6-F316-49D1-9614-546A42141F5B}" type="datetime1">
              <a:rPr lang="en-US" altLang="en-US"/>
              <a:pPr>
                <a:defRPr/>
              </a:pPr>
              <a:t>3/1/2021</a:t>
            </a:fld>
            <a:endParaRPr lang="en-US" alt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p:cNvPr>
          <p:cNvSpPr>
            <a:spLocks noGrp="1"/>
          </p:cNvSpPr>
          <p:nvPr>
            <p:ph type="sldNum" sz="quarter" idx="12"/>
          </p:nvPr>
        </p:nvSpPr>
        <p:spPr/>
        <p:txBody>
          <a:bodyPr/>
          <a:lstStyle>
            <a:lvl1pPr>
              <a:defRPr/>
            </a:lvl1pPr>
          </a:lstStyle>
          <a:p>
            <a:pPr>
              <a:defRPr/>
            </a:pPr>
            <a:fld id="{88530273-DF45-4ECF-9514-E9EB91F7652F}" type="slidenum">
              <a:rPr lang="en-US" altLang="en-US"/>
              <a:pPr>
                <a:defRPr/>
              </a:pPr>
              <a:t>‹#›</a:t>
            </a:fld>
            <a:endParaRPr lang="en-US" altLang="en-US"/>
          </a:p>
        </p:txBody>
      </p:sp>
    </p:spTree>
    <p:extLst>
      <p:ext uri="{BB962C8B-B14F-4D97-AF65-F5344CB8AC3E}">
        <p14:creationId xmlns:p14="http://schemas.microsoft.com/office/powerpoint/2010/main" val="184808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927"/>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2594322"/>
            <a:ext cx="4038600" cy="325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594322"/>
            <a:ext cx="4038600" cy="325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p:cNvPr>
          <p:cNvSpPr>
            <a:spLocks noGrp="1"/>
          </p:cNvSpPr>
          <p:nvPr>
            <p:ph type="dt" sz="half" idx="10"/>
          </p:nvPr>
        </p:nvSpPr>
        <p:spPr/>
        <p:txBody>
          <a:bodyPr/>
          <a:lstStyle>
            <a:lvl1pPr>
              <a:defRPr/>
            </a:lvl1pPr>
          </a:lstStyle>
          <a:p>
            <a:pPr>
              <a:defRPr/>
            </a:pPr>
            <a:fld id="{C08E2A3D-29E8-490F-AA69-734D18169088}" type="datetime1">
              <a:rPr lang="en-US" altLang="en-US"/>
              <a:pPr>
                <a:defRPr/>
              </a:pPr>
              <a:t>3/1/2021</a:t>
            </a:fld>
            <a:endParaRPr lang="en-US" alt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p:cNvPr>
          <p:cNvSpPr>
            <a:spLocks noGrp="1"/>
          </p:cNvSpPr>
          <p:nvPr>
            <p:ph type="sldNum" sz="quarter" idx="12"/>
          </p:nvPr>
        </p:nvSpPr>
        <p:spPr/>
        <p:txBody>
          <a:bodyPr/>
          <a:lstStyle>
            <a:lvl1pPr>
              <a:defRPr/>
            </a:lvl1pPr>
          </a:lstStyle>
          <a:p>
            <a:pPr>
              <a:defRPr/>
            </a:pPr>
            <a:fld id="{890113A5-7414-414A-83E1-C649BE2B889C}" type="slidenum">
              <a:rPr lang="en-US" altLang="en-US"/>
              <a:pPr>
                <a:defRPr/>
              </a:pPr>
              <a:t>‹#›</a:t>
            </a:fld>
            <a:endParaRPr lang="en-US" altLang="en-US"/>
          </a:p>
        </p:txBody>
      </p:sp>
    </p:spTree>
    <p:extLst>
      <p:ext uri="{BB962C8B-B14F-4D97-AF65-F5344CB8AC3E}">
        <p14:creationId xmlns:p14="http://schemas.microsoft.com/office/powerpoint/2010/main" val="1018807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028862"/>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9552" y="228933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9552" y="2929099"/>
            <a:ext cx="4040188" cy="30201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7377" y="228933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7377" y="2929099"/>
            <a:ext cx="4041775" cy="30201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p:cNvPr>
          <p:cNvSpPr>
            <a:spLocks noGrp="1"/>
          </p:cNvSpPr>
          <p:nvPr>
            <p:ph type="dt" sz="half" idx="10"/>
          </p:nvPr>
        </p:nvSpPr>
        <p:spPr/>
        <p:txBody>
          <a:bodyPr/>
          <a:lstStyle>
            <a:lvl1pPr>
              <a:defRPr/>
            </a:lvl1pPr>
          </a:lstStyle>
          <a:p>
            <a:pPr>
              <a:defRPr/>
            </a:pPr>
            <a:fld id="{537906DA-598A-4ECD-AB84-C6CCDA6E348C}" type="datetime1">
              <a:rPr lang="en-US" altLang="en-US"/>
              <a:pPr>
                <a:defRPr/>
              </a:pPr>
              <a:t>3/1/2021</a:t>
            </a:fld>
            <a:endParaRPr lang="en-US" alt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p:cNvPr>
          <p:cNvSpPr>
            <a:spLocks noGrp="1"/>
          </p:cNvSpPr>
          <p:nvPr>
            <p:ph type="sldNum" sz="quarter" idx="12"/>
          </p:nvPr>
        </p:nvSpPr>
        <p:spPr/>
        <p:txBody>
          <a:bodyPr/>
          <a:lstStyle>
            <a:lvl1pPr>
              <a:defRPr/>
            </a:lvl1pPr>
          </a:lstStyle>
          <a:p>
            <a:pPr>
              <a:defRPr/>
            </a:pPr>
            <a:fld id="{6E00B59D-9995-4942-BB60-5EAA7040BF53}" type="slidenum">
              <a:rPr lang="en-US" altLang="en-US"/>
              <a:pPr>
                <a:defRPr/>
              </a:pPr>
              <a:t>‹#›</a:t>
            </a:fld>
            <a:endParaRPr lang="en-US" altLang="en-US"/>
          </a:p>
        </p:txBody>
      </p:sp>
    </p:spTree>
    <p:extLst>
      <p:ext uri="{BB962C8B-B14F-4D97-AF65-F5344CB8AC3E}">
        <p14:creationId xmlns:p14="http://schemas.microsoft.com/office/powerpoint/2010/main" val="3684784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301906"/>
            <a:ext cx="5111750" cy="486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199" y="2466293"/>
            <a:ext cx="3008313" cy="3699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FE920753-E09E-42F6-A6E5-661DD83FC66F}" type="datetime1">
              <a:rPr lang="en-US" altLang="en-US"/>
              <a:pPr>
                <a:defRPr/>
              </a:pPr>
              <a:t>3/1/2021</a:t>
            </a:fld>
            <a:endParaRPr lang="en-US" alt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p:cNvPr>
          <p:cNvSpPr>
            <a:spLocks noGrp="1"/>
          </p:cNvSpPr>
          <p:nvPr>
            <p:ph type="sldNum" sz="quarter" idx="12"/>
          </p:nvPr>
        </p:nvSpPr>
        <p:spPr/>
        <p:txBody>
          <a:bodyPr/>
          <a:lstStyle>
            <a:lvl1pPr>
              <a:defRPr/>
            </a:lvl1pPr>
          </a:lstStyle>
          <a:p>
            <a:pPr>
              <a:defRPr/>
            </a:pPr>
            <a:fld id="{5C5B897C-CD61-4C44-A518-2AD870A37D71}" type="slidenum">
              <a:rPr lang="en-US" altLang="en-US"/>
              <a:pPr>
                <a:defRPr/>
              </a:pPr>
              <a:t>‹#›</a:t>
            </a:fld>
            <a:endParaRPr lang="en-US" altLang="en-US"/>
          </a:p>
        </p:txBody>
      </p:sp>
    </p:spTree>
    <p:extLst>
      <p:ext uri="{BB962C8B-B14F-4D97-AF65-F5344CB8AC3E}">
        <p14:creationId xmlns:p14="http://schemas.microsoft.com/office/powerpoint/2010/main" val="498441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484783"/>
            <a:ext cx="5486400" cy="324279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1265A9C8-2906-4787-B28B-6858A2745139}" type="datetime1">
              <a:rPr lang="en-US" altLang="en-US"/>
              <a:pPr>
                <a:defRPr/>
              </a:pPr>
              <a:t>3/1/2021</a:t>
            </a:fld>
            <a:endParaRPr lang="en-US" alt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p:cNvPr>
          <p:cNvSpPr>
            <a:spLocks noGrp="1"/>
          </p:cNvSpPr>
          <p:nvPr>
            <p:ph type="sldNum" sz="quarter" idx="12"/>
          </p:nvPr>
        </p:nvSpPr>
        <p:spPr/>
        <p:txBody>
          <a:bodyPr/>
          <a:lstStyle>
            <a:lvl1pPr>
              <a:defRPr/>
            </a:lvl1pPr>
          </a:lstStyle>
          <a:p>
            <a:pPr>
              <a:defRPr/>
            </a:pPr>
            <a:fld id="{5541ECA2-CDA8-41EE-8737-47925866BB47}" type="slidenum">
              <a:rPr lang="en-US" altLang="en-US"/>
              <a:pPr>
                <a:defRPr/>
              </a:pPr>
              <a:t>‹#›</a:t>
            </a:fld>
            <a:endParaRPr lang="en-US" altLang="en-US"/>
          </a:p>
        </p:txBody>
      </p:sp>
    </p:spTree>
    <p:extLst>
      <p:ext uri="{BB962C8B-B14F-4D97-AF65-F5344CB8AC3E}">
        <p14:creationId xmlns:p14="http://schemas.microsoft.com/office/powerpoint/2010/main" val="1549819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AC57C4C5-7D49-4724-97D6-6E2AD653AE8C}" type="datetime1">
              <a:rPr lang="en-US">
                <a:solidFill>
                  <a:prstClr val="black">
                    <a:tint val="75000"/>
                  </a:prstClr>
                </a:solidFill>
              </a:rPr>
              <a:pPr>
                <a:defRPr/>
              </a:pPr>
              <a:t>3/1/2021</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11D2A122-4DA3-4965-9E0B-08480FEC1624}" type="slidenum">
              <a:rPr lang="en-US" altLang="en-US"/>
              <a:pPr>
                <a:defRPr/>
              </a:pPr>
              <a:t>‹#›</a:t>
            </a:fld>
            <a:endParaRPr lang="en-US" altLang="en-US"/>
          </a:p>
        </p:txBody>
      </p:sp>
    </p:spTree>
    <p:extLst>
      <p:ext uri="{BB962C8B-B14F-4D97-AF65-F5344CB8AC3E}">
        <p14:creationId xmlns:p14="http://schemas.microsoft.com/office/powerpoint/2010/main" val="2524038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23"/>
            <a:ext cx="8229600" cy="858753"/>
          </a:xfrm>
        </p:spPr>
        <p:txBody>
          <a:bodyPr/>
          <a:lstStyle/>
          <a:p>
            <a:r>
              <a:rPr lang="en-US" dirty="0"/>
              <a:t>Click to edit Master title style</a:t>
            </a:r>
          </a:p>
        </p:txBody>
      </p:sp>
      <p:sp>
        <p:nvSpPr>
          <p:cNvPr id="3" name="Content Placeholder 2"/>
          <p:cNvSpPr>
            <a:spLocks noGrp="1"/>
          </p:cNvSpPr>
          <p:nvPr>
            <p:ph idx="1"/>
          </p:nvPr>
        </p:nvSpPr>
        <p:spPr>
          <a:xfrm>
            <a:off x="457200" y="2204864"/>
            <a:ext cx="8229600" cy="36003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p:cNvPr>
          <p:cNvSpPr>
            <a:spLocks noGrp="1"/>
          </p:cNvSpPr>
          <p:nvPr>
            <p:ph type="dt" sz="half" idx="10"/>
          </p:nvPr>
        </p:nvSpPr>
        <p:spPr/>
        <p:txBody>
          <a:bodyPr/>
          <a:lstStyle>
            <a:lvl1pPr>
              <a:defRPr/>
            </a:lvl1pPr>
          </a:lstStyle>
          <a:p>
            <a:pPr>
              <a:defRPr/>
            </a:pPr>
            <a:fld id="{48D622C2-81FE-4B88-8B3A-E5F7D9179A83}" type="datetime1">
              <a:rPr lang="en-US">
                <a:solidFill>
                  <a:prstClr val="black">
                    <a:tint val="75000"/>
                  </a:prstClr>
                </a:solidFill>
              </a:rPr>
              <a:pPr>
                <a:defRPr/>
              </a:pPr>
              <a:t>3/1/2021</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48F4BAC5-A77B-4F86-918B-82A28FDA05C8}" type="slidenum">
              <a:rPr lang="en-US" altLang="en-US"/>
              <a:pPr>
                <a:defRPr/>
              </a:pPr>
              <a:t>‹#›</a:t>
            </a:fld>
            <a:endParaRPr lang="en-US" altLang="en-US"/>
          </a:p>
        </p:txBody>
      </p:sp>
    </p:spTree>
    <p:extLst>
      <p:ext uri="{BB962C8B-B14F-4D97-AF65-F5344CB8AC3E}">
        <p14:creationId xmlns:p14="http://schemas.microsoft.com/office/powerpoint/2010/main" val="2982423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934731"/>
            <a:ext cx="7772400" cy="32117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83568" y="1340768"/>
            <a:ext cx="7772400" cy="353736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4B2043CF-BF2A-4CD5-BCDB-16448EF76F44}" type="datetime1">
              <a:rPr lang="en-US">
                <a:solidFill>
                  <a:prstClr val="black">
                    <a:tint val="75000"/>
                  </a:prstClr>
                </a:solidFill>
              </a:rPr>
              <a:pPr>
                <a:defRPr/>
              </a:pPr>
              <a:t>3/1/2021</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4286BD02-629B-46AD-89F5-7F2075F0A354}" type="slidenum">
              <a:rPr lang="en-US" altLang="en-US"/>
              <a:pPr>
                <a:defRPr/>
              </a:pPr>
              <a:t>‹#›</a:t>
            </a:fld>
            <a:endParaRPr lang="en-US" altLang="en-US"/>
          </a:p>
        </p:txBody>
      </p:sp>
    </p:spTree>
    <p:extLst>
      <p:ext uri="{BB962C8B-B14F-4D97-AF65-F5344CB8AC3E}">
        <p14:creationId xmlns:p14="http://schemas.microsoft.com/office/powerpoint/2010/main" val="198112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927"/>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2594322"/>
            <a:ext cx="4038600" cy="325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594322"/>
            <a:ext cx="4038600" cy="325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p:cNvPr>
          <p:cNvSpPr>
            <a:spLocks noGrp="1"/>
          </p:cNvSpPr>
          <p:nvPr>
            <p:ph type="dt" sz="half" idx="10"/>
          </p:nvPr>
        </p:nvSpPr>
        <p:spPr/>
        <p:txBody>
          <a:bodyPr/>
          <a:lstStyle>
            <a:lvl1pPr>
              <a:defRPr/>
            </a:lvl1pPr>
          </a:lstStyle>
          <a:p>
            <a:pPr>
              <a:defRPr/>
            </a:pPr>
            <a:fld id="{2CF7FBB4-EB04-4AD5-9E19-4F331830D50E}" type="datetime1">
              <a:rPr lang="en-US">
                <a:solidFill>
                  <a:prstClr val="black">
                    <a:tint val="75000"/>
                  </a:prstClr>
                </a:solidFill>
              </a:rPr>
              <a:pPr>
                <a:defRPr/>
              </a:pPr>
              <a:t>3/1/2021</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191F5301-9193-432F-8F70-4461CEAC0344}" type="slidenum">
              <a:rPr lang="en-US" altLang="en-US"/>
              <a:pPr>
                <a:defRPr/>
              </a:pPr>
              <a:t>‹#›</a:t>
            </a:fld>
            <a:endParaRPr lang="en-US" altLang="en-US"/>
          </a:p>
        </p:txBody>
      </p:sp>
    </p:spTree>
    <p:extLst>
      <p:ext uri="{BB962C8B-B14F-4D97-AF65-F5344CB8AC3E}">
        <p14:creationId xmlns:p14="http://schemas.microsoft.com/office/powerpoint/2010/main" val="3918710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9552" y="1028862"/>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9552" y="228933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9552" y="2929099"/>
            <a:ext cx="4040188" cy="30201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7377" y="228933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7377" y="2929099"/>
            <a:ext cx="4041775" cy="30201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p:cNvPr>
          <p:cNvSpPr>
            <a:spLocks noGrp="1"/>
          </p:cNvSpPr>
          <p:nvPr>
            <p:ph type="dt" sz="half" idx="10"/>
          </p:nvPr>
        </p:nvSpPr>
        <p:spPr/>
        <p:txBody>
          <a:bodyPr/>
          <a:lstStyle>
            <a:lvl1pPr>
              <a:defRPr/>
            </a:lvl1pPr>
          </a:lstStyle>
          <a:p>
            <a:pPr>
              <a:defRPr/>
            </a:pPr>
            <a:fld id="{7524394E-0FA7-4DC8-A862-229A12633E2E}" type="datetime1">
              <a:rPr lang="en-US">
                <a:solidFill>
                  <a:prstClr val="black">
                    <a:tint val="75000"/>
                  </a:prstClr>
                </a:solidFill>
              </a:rPr>
              <a:pPr>
                <a:defRPr/>
              </a:pPr>
              <a:t>3/1/2021</a:t>
            </a:fld>
            <a:endParaRPr lang="en-US">
              <a:solidFill>
                <a:prstClr val="black">
                  <a:tint val="75000"/>
                </a:prstClr>
              </a:solidFill>
            </a:endParaRPr>
          </a:p>
        </p:txBody>
      </p:sp>
      <p:sp>
        <p:nvSpPr>
          <p:cNvPr id="8"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p:cNvPr>
          <p:cNvSpPr>
            <a:spLocks noGrp="1"/>
          </p:cNvSpPr>
          <p:nvPr>
            <p:ph type="sldNum" sz="quarter" idx="12"/>
          </p:nvPr>
        </p:nvSpPr>
        <p:spPr/>
        <p:txBody>
          <a:bodyPr/>
          <a:lstStyle>
            <a:lvl1pPr>
              <a:defRPr/>
            </a:lvl1pPr>
          </a:lstStyle>
          <a:p>
            <a:pPr>
              <a:defRPr/>
            </a:pPr>
            <a:fld id="{429FA97C-808D-47CF-8029-DDC1AFBD9114}" type="slidenum">
              <a:rPr lang="en-US" altLang="en-US"/>
              <a:pPr>
                <a:defRPr/>
              </a:pPr>
              <a:t>‹#›</a:t>
            </a:fld>
            <a:endParaRPr lang="en-US" altLang="en-US"/>
          </a:p>
        </p:txBody>
      </p:sp>
    </p:spTree>
    <p:extLst>
      <p:ext uri="{BB962C8B-B14F-4D97-AF65-F5344CB8AC3E}">
        <p14:creationId xmlns:p14="http://schemas.microsoft.com/office/powerpoint/2010/main" val="3122601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23"/>
            <a:ext cx="8229600" cy="858753"/>
          </a:xfrm>
        </p:spPr>
        <p:txBody>
          <a:bodyPr/>
          <a:lstStyle/>
          <a:p>
            <a:r>
              <a:rPr lang="en-US" dirty="0"/>
              <a:t>Click to edit Master title style</a:t>
            </a:r>
          </a:p>
        </p:txBody>
      </p:sp>
      <p:sp>
        <p:nvSpPr>
          <p:cNvPr id="3" name="Content Placeholder 2"/>
          <p:cNvSpPr>
            <a:spLocks noGrp="1"/>
          </p:cNvSpPr>
          <p:nvPr>
            <p:ph idx="1"/>
          </p:nvPr>
        </p:nvSpPr>
        <p:spPr>
          <a:xfrm>
            <a:off x="457200" y="2204864"/>
            <a:ext cx="8229600" cy="36003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p:cNvPr>
          <p:cNvSpPr>
            <a:spLocks noGrp="1"/>
          </p:cNvSpPr>
          <p:nvPr>
            <p:ph type="dt" sz="half" idx="10"/>
          </p:nvPr>
        </p:nvSpPr>
        <p:spPr/>
        <p:txBody>
          <a:bodyPr/>
          <a:lstStyle>
            <a:lvl1pPr>
              <a:defRPr/>
            </a:lvl1pPr>
          </a:lstStyle>
          <a:p>
            <a:pPr>
              <a:defRPr/>
            </a:pPr>
            <a:fld id="{818A2990-61A8-4373-867B-FDFB5EDFF671}" type="datetime1">
              <a:rPr lang="en-US"/>
              <a:pPr>
                <a:defRPr/>
              </a:pPr>
              <a:t>3/1/2021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1C75F1D1-D998-492B-A06F-EE3419991ADF}"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301906"/>
            <a:ext cx="5111750" cy="486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199" y="2466293"/>
            <a:ext cx="3008313" cy="3699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3E388524-0297-4B8F-B246-CAE7AC22B076}" type="datetime1">
              <a:rPr lang="en-US">
                <a:solidFill>
                  <a:prstClr val="black">
                    <a:tint val="75000"/>
                  </a:prstClr>
                </a:solidFill>
              </a:rPr>
              <a:pPr>
                <a:defRPr/>
              </a:pPr>
              <a:t>3/1/2021</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591BEC5A-BD2E-470A-9C9D-CE2D903E2762}" type="slidenum">
              <a:rPr lang="en-US" altLang="en-US"/>
              <a:pPr>
                <a:defRPr/>
              </a:pPr>
              <a:t>‹#›</a:t>
            </a:fld>
            <a:endParaRPr lang="en-US" altLang="en-US"/>
          </a:p>
        </p:txBody>
      </p:sp>
    </p:spTree>
    <p:extLst>
      <p:ext uri="{BB962C8B-B14F-4D97-AF65-F5344CB8AC3E}">
        <p14:creationId xmlns:p14="http://schemas.microsoft.com/office/powerpoint/2010/main" val="3856403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484783"/>
            <a:ext cx="5486400" cy="324279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DA2AB34E-7FC1-4449-A793-93BA9BA3B215}" type="datetime1">
              <a:rPr lang="en-US">
                <a:solidFill>
                  <a:prstClr val="black">
                    <a:tint val="75000"/>
                  </a:prstClr>
                </a:solidFill>
              </a:rPr>
              <a:pPr>
                <a:defRPr/>
              </a:pPr>
              <a:t>3/1/2021</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591C6578-D6CE-4AE9-988A-635D7580BA1B}" type="slidenum">
              <a:rPr lang="en-US" altLang="en-US"/>
              <a:pPr>
                <a:defRPr/>
              </a:pPr>
              <a:t>‹#›</a:t>
            </a:fld>
            <a:endParaRPr lang="en-US" altLang="en-US"/>
          </a:p>
        </p:txBody>
      </p:sp>
    </p:spTree>
    <p:extLst>
      <p:ext uri="{BB962C8B-B14F-4D97-AF65-F5344CB8AC3E}">
        <p14:creationId xmlns:p14="http://schemas.microsoft.com/office/powerpoint/2010/main" val="1739627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E1C6B26F-7E35-40A5-B830-54A96B1823C8}" type="datetime1">
              <a:rPr lang="en-US"/>
              <a:pPr>
                <a:defRPr/>
              </a:pPr>
              <a:t>3/1/2021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cs typeface="Arial" panose="020B0604020202020204" pitchFamily="34" charset="0"/>
              </a:defRPr>
            </a:lvl1pPr>
          </a:lstStyle>
          <a:p>
            <a:pPr>
              <a:defRPr/>
            </a:pPr>
            <a:fld id="{0A571A2A-CBC2-41A1-8AB3-049ED90929CA}" type="slidenum">
              <a:rPr lang="en-US" altLang="en-US"/>
              <a:pPr>
                <a:defRPr/>
              </a:pPr>
              <a:t>‹#›</a:t>
            </a:fld>
            <a:endParaRPr lang="en-US" altLang="en-US"/>
          </a:p>
        </p:txBody>
      </p:sp>
    </p:spTree>
    <p:extLst>
      <p:ext uri="{BB962C8B-B14F-4D97-AF65-F5344CB8AC3E}">
        <p14:creationId xmlns:p14="http://schemas.microsoft.com/office/powerpoint/2010/main" val="1710325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25"/>
            <a:ext cx="8229600" cy="858753"/>
          </a:xfrm>
        </p:spPr>
        <p:txBody>
          <a:bodyPr/>
          <a:lstStyle/>
          <a:p>
            <a:r>
              <a:rPr lang="en-US" dirty="0"/>
              <a:t>Click to edit Master title style</a:t>
            </a:r>
          </a:p>
        </p:txBody>
      </p:sp>
      <p:sp>
        <p:nvSpPr>
          <p:cNvPr id="3" name="Content Placeholder 2"/>
          <p:cNvSpPr>
            <a:spLocks noGrp="1"/>
          </p:cNvSpPr>
          <p:nvPr>
            <p:ph idx="1"/>
          </p:nvPr>
        </p:nvSpPr>
        <p:spPr>
          <a:xfrm>
            <a:off x="457200" y="2204866"/>
            <a:ext cx="8229600" cy="36003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p:cNvPr>
          <p:cNvSpPr>
            <a:spLocks noGrp="1"/>
          </p:cNvSpPr>
          <p:nvPr>
            <p:ph type="dt" sz="half" idx="10"/>
          </p:nvPr>
        </p:nvSpPr>
        <p:spPr/>
        <p:txBody>
          <a:bodyPr/>
          <a:lstStyle>
            <a:lvl1pPr>
              <a:defRPr/>
            </a:lvl1pPr>
          </a:lstStyle>
          <a:p>
            <a:pPr>
              <a:defRPr/>
            </a:pPr>
            <a:fld id="{71B7B0AA-549F-4786-9B69-354A33A53D9B}" type="datetime1">
              <a:rPr lang="en-US"/>
              <a:pPr>
                <a:defRPr/>
              </a:pPr>
              <a:t>3/1/2021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cs typeface="Arial" panose="020B0604020202020204" pitchFamily="34" charset="0"/>
              </a:defRPr>
            </a:lvl1pPr>
          </a:lstStyle>
          <a:p>
            <a:pPr>
              <a:defRPr/>
            </a:pPr>
            <a:fld id="{72A7CB53-E0F1-4162-ABEC-33A751522E8B}" type="slidenum">
              <a:rPr lang="en-US" altLang="en-US"/>
              <a:pPr>
                <a:defRPr/>
              </a:pPr>
              <a:t>‹#›</a:t>
            </a:fld>
            <a:endParaRPr lang="en-US" altLang="en-US"/>
          </a:p>
        </p:txBody>
      </p:sp>
    </p:spTree>
    <p:extLst>
      <p:ext uri="{BB962C8B-B14F-4D97-AF65-F5344CB8AC3E}">
        <p14:creationId xmlns:p14="http://schemas.microsoft.com/office/powerpoint/2010/main" val="3787013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934731"/>
            <a:ext cx="7772400" cy="32117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683568" y="1340768"/>
            <a:ext cx="7772400" cy="3537366"/>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8A19EFE6-B901-4256-BF35-168339BB49B7}" type="datetime1">
              <a:rPr lang="en-US"/>
              <a:pPr>
                <a:defRPr/>
              </a:pPr>
              <a:t>3/1/2021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cs typeface="Arial" panose="020B0604020202020204" pitchFamily="34" charset="0"/>
              </a:defRPr>
            </a:lvl1pPr>
          </a:lstStyle>
          <a:p>
            <a:pPr>
              <a:defRPr/>
            </a:pPr>
            <a:fld id="{7E744E7F-06F9-4ACA-A05E-D35CEEE3CCCB}" type="slidenum">
              <a:rPr lang="en-US" altLang="en-US"/>
              <a:pPr>
                <a:defRPr/>
              </a:pPr>
              <a:t>‹#›</a:t>
            </a:fld>
            <a:endParaRPr lang="en-US" altLang="en-US"/>
          </a:p>
        </p:txBody>
      </p:sp>
    </p:spTree>
    <p:extLst>
      <p:ext uri="{BB962C8B-B14F-4D97-AF65-F5344CB8AC3E}">
        <p14:creationId xmlns:p14="http://schemas.microsoft.com/office/powerpoint/2010/main" val="1740550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927"/>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2594324"/>
            <a:ext cx="4038600" cy="32592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594324"/>
            <a:ext cx="4038600" cy="32592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p:cNvPr>
          <p:cNvSpPr>
            <a:spLocks noGrp="1"/>
          </p:cNvSpPr>
          <p:nvPr>
            <p:ph type="dt" sz="half" idx="10"/>
          </p:nvPr>
        </p:nvSpPr>
        <p:spPr/>
        <p:txBody>
          <a:bodyPr/>
          <a:lstStyle>
            <a:lvl1pPr>
              <a:defRPr/>
            </a:lvl1pPr>
          </a:lstStyle>
          <a:p>
            <a:pPr>
              <a:defRPr/>
            </a:pPr>
            <a:fld id="{C625C6CE-08EE-4D56-861C-1CA3FD8C50F7}" type="datetime1">
              <a:rPr lang="en-US"/>
              <a:pPr>
                <a:defRPr/>
              </a:pPr>
              <a:t>3/1/2021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cs typeface="Arial" panose="020B0604020202020204" pitchFamily="34" charset="0"/>
              </a:defRPr>
            </a:lvl1pPr>
          </a:lstStyle>
          <a:p>
            <a:pPr>
              <a:defRPr/>
            </a:pPr>
            <a:fld id="{8794C11A-C7A0-483C-8E6F-A74E5FC80D0E}" type="slidenum">
              <a:rPr lang="en-US" altLang="en-US"/>
              <a:pPr>
                <a:defRPr/>
              </a:pPr>
              <a:t>‹#›</a:t>
            </a:fld>
            <a:endParaRPr lang="en-US" altLang="en-US"/>
          </a:p>
        </p:txBody>
      </p:sp>
    </p:spTree>
    <p:extLst>
      <p:ext uri="{BB962C8B-B14F-4D97-AF65-F5344CB8AC3E}">
        <p14:creationId xmlns:p14="http://schemas.microsoft.com/office/powerpoint/2010/main" val="2236338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9552" y="1028862"/>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9553" y="2289337"/>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39553" y="2929101"/>
            <a:ext cx="4040188" cy="30201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7378" y="2289337"/>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27378" y="2929101"/>
            <a:ext cx="4041775" cy="30201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p:cNvPr>
          <p:cNvSpPr>
            <a:spLocks noGrp="1"/>
          </p:cNvSpPr>
          <p:nvPr>
            <p:ph type="dt" sz="half" idx="10"/>
          </p:nvPr>
        </p:nvSpPr>
        <p:spPr/>
        <p:txBody>
          <a:bodyPr/>
          <a:lstStyle>
            <a:lvl1pPr>
              <a:defRPr/>
            </a:lvl1pPr>
          </a:lstStyle>
          <a:p>
            <a:pPr>
              <a:defRPr/>
            </a:pPr>
            <a:fld id="{6F4DA443-C21D-4EE4-B7BF-F08C3EAA5974}" type="datetime1">
              <a:rPr lang="en-US"/>
              <a:pPr>
                <a:defRPr/>
              </a:pPr>
              <a:t>3/1/2021</a:t>
            </a:fld>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cs typeface="Arial" panose="020B0604020202020204" pitchFamily="34" charset="0"/>
              </a:defRPr>
            </a:lvl1pPr>
          </a:lstStyle>
          <a:p>
            <a:pPr>
              <a:defRPr/>
            </a:pPr>
            <a:fld id="{CA8BE6DC-A44E-451E-902A-F5A0B72C7947}" type="slidenum">
              <a:rPr lang="en-US" altLang="en-US"/>
              <a:pPr>
                <a:defRPr/>
              </a:pPr>
              <a:t>‹#›</a:t>
            </a:fld>
            <a:endParaRPr lang="en-US" altLang="en-US"/>
          </a:p>
        </p:txBody>
      </p:sp>
    </p:spTree>
    <p:extLst>
      <p:ext uri="{BB962C8B-B14F-4D97-AF65-F5344CB8AC3E}">
        <p14:creationId xmlns:p14="http://schemas.microsoft.com/office/powerpoint/2010/main" val="182088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26876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1301906"/>
            <a:ext cx="5111750" cy="48634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199" y="2466293"/>
            <a:ext cx="3008313" cy="369901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535C1CCB-4255-4318-9C4C-6C7AB575552D}" type="datetime1">
              <a:rPr lang="en-US"/>
              <a:pPr>
                <a:defRPr/>
              </a:pPr>
              <a:t>3/1/2021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cs typeface="Arial" panose="020B0604020202020204" pitchFamily="34" charset="0"/>
              </a:defRPr>
            </a:lvl1pPr>
          </a:lstStyle>
          <a:p>
            <a:pPr>
              <a:defRPr/>
            </a:pPr>
            <a:fld id="{5B992307-59E2-4496-9A01-A557F0FC1A47}" type="slidenum">
              <a:rPr lang="en-US" altLang="en-US"/>
              <a:pPr>
                <a:defRPr/>
              </a:pPr>
              <a:t>‹#›</a:t>
            </a:fld>
            <a:endParaRPr lang="en-US" altLang="en-US"/>
          </a:p>
        </p:txBody>
      </p:sp>
    </p:spTree>
    <p:extLst>
      <p:ext uri="{BB962C8B-B14F-4D97-AF65-F5344CB8AC3E}">
        <p14:creationId xmlns:p14="http://schemas.microsoft.com/office/powerpoint/2010/main" val="694765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1484785"/>
            <a:ext cx="5486400" cy="3242791"/>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7A5BF5C0-EC79-4195-9E73-E9AC1961CC0E}" type="datetime1">
              <a:rPr lang="en-US"/>
              <a:pPr>
                <a:defRPr/>
              </a:pPr>
              <a:t>3/1/2021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cs typeface="Arial" panose="020B0604020202020204" pitchFamily="34" charset="0"/>
              </a:defRPr>
            </a:lvl1pPr>
          </a:lstStyle>
          <a:p>
            <a:pPr>
              <a:defRPr/>
            </a:pPr>
            <a:fld id="{BA6F76DF-E98A-45B8-A265-C1B5328B050A}" type="slidenum">
              <a:rPr lang="en-US" altLang="en-US"/>
              <a:pPr>
                <a:defRPr/>
              </a:pPr>
              <a:t>‹#›</a:t>
            </a:fld>
            <a:endParaRPr lang="en-US" altLang="en-US"/>
          </a:p>
        </p:txBody>
      </p:sp>
    </p:spTree>
    <p:extLst>
      <p:ext uri="{BB962C8B-B14F-4D97-AF65-F5344CB8AC3E}">
        <p14:creationId xmlns:p14="http://schemas.microsoft.com/office/powerpoint/2010/main" val="4205712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solidFill>
                <a:prstClr val="black">
                  <a:tint val="75000"/>
                </a:prstClr>
              </a:solidFill>
            </a:endParaRPr>
          </a:p>
        </p:txBody>
      </p:sp>
      <p:sp>
        <p:nvSpPr>
          <p:cNvPr id="3" name="Holder 3"/>
          <p:cNvSpPr>
            <a:spLocks noGrp="1"/>
          </p:cNvSpPr>
          <p:nvPr>
            <p:ph type="dt" sz="half" idx="11"/>
          </p:nvPr>
        </p:nvSpPr>
        <p:spPr/>
        <p:txBody>
          <a:bodyPr lIns="0" tIns="0" rIns="0" bIns="0"/>
          <a:lstStyle>
            <a:lvl1pPr algn="l">
              <a:defRPr>
                <a:solidFill>
                  <a:schemeClr val="tx1">
                    <a:tint val="75000"/>
                  </a:schemeClr>
                </a:solidFill>
              </a:defRPr>
            </a:lvl1pPr>
          </a:lstStyle>
          <a:p>
            <a:pPr>
              <a:defRPr/>
            </a:pPr>
            <a:fld id="{1D8BD707-D9CF-40AE-B4C6-C98DA3205C09}" type="datetimeFigureOut">
              <a:rPr lang="en-US">
                <a:solidFill>
                  <a:prstClr val="black">
                    <a:tint val="75000"/>
                  </a:prstClr>
                </a:solidFill>
              </a:rPr>
              <a:pPr>
                <a:defRPr/>
              </a:pPr>
              <a:t>3/1/2021</a:t>
            </a:fld>
            <a:endParaRPr lang="en-US">
              <a:solidFill>
                <a:prstClr val="black">
                  <a:tint val="75000"/>
                </a:prstClr>
              </a:solidFill>
            </a:endParaRPr>
          </a:p>
        </p:txBody>
      </p:sp>
      <p:sp>
        <p:nvSpPr>
          <p:cNvPr id="4" name="Holder 4"/>
          <p:cNvSpPr>
            <a:spLocks noGrp="1"/>
          </p:cNvSpPr>
          <p:nvPr>
            <p:ph type="sldNum" sz="quarter" idx="12"/>
          </p:nvPr>
        </p:nvSpPr>
        <p:spPr/>
        <p:txBody>
          <a:bodyPr lIns="0" tIns="0" rIns="0" bIns="0"/>
          <a:lstStyle>
            <a:lvl1pPr marL="106045">
              <a:lnSpc>
                <a:spcPts val="1100"/>
              </a:lnSpc>
              <a:defRPr sz="1050" b="1" i="0">
                <a:solidFill>
                  <a:schemeClr val="tx1"/>
                </a:solidFill>
                <a:latin typeface="Carlito"/>
                <a:cs typeface="Carlito"/>
              </a:defRPr>
            </a:lvl1pPr>
          </a:lstStyle>
          <a:p>
            <a:pPr>
              <a:defRPr/>
            </a:pPr>
            <a:fld id="{8AAE8FB6-0F27-4736-BBBB-BBF25D2B36F4}" type="slidenum">
              <a:rPr>
                <a:solidFill>
                  <a:prstClr val="black"/>
                </a:solidFill>
              </a:rPr>
              <a:pPr>
                <a:defRPr/>
              </a:pPr>
              <a:t>‹#›</a:t>
            </a:fld>
            <a:endParaRPr>
              <a:solidFill>
                <a:prstClr val="black"/>
              </a:solidFill>
            </a:endParaRPr>
          </a:p>
        </p:txBody>
      </p:sp>
    </p:spTree>
    <p:extLst>
      <p:ext uri="{BB962C8B-B14F-4D97-AF65-F5344CB8AC3E}">
        <p14:creationId xmlns:p14="http://schemas.microsoft.com/office/powerpoint/2010/main" val="102514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934731"/>
            <a:ext cx="7772400" cy="32117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83568" y="1340768"/>
            <a:ext cx="7772400" cy="353736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DAA5206A-806C-49DC-8191-9DB3BB2E5C2C}" type="datetime1">
              <a:rPr lang="en-US"/>
              <a:pPr>
                <a:defRPr/>
              </a:pPr>
              <a:t>3/1/2021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6E3C8C7F-F4BB-48F1-ACF0-1E27D1E4F015}" type="slidenum">
              <a:rPr lang="en-US" altLang="en-US"/>
              <a:pPr>
                <a:defRPr/>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ext Placeholder 2">
            <a:extLst/>
          </p:cNvPr>
          <p:cNvSpPr>
            <a:spLocks noGrp="1"/>
          </p:cNvSpPr>
          <p:nvPr>
            <p:ph type="body" idx="13"/>
          </p:nvPr>
        </p:nvSpPr>
        <p:spPr>
          <a:xfrm>
            <a:off x="360854" y="819512"/>
            <a:ext cx="8370000" cy="275493"/>
          </a:xfrm>
          <a:prstGeom prst="rect">
            <a:avLst/>
          </a:prstGeom>
        </p:spPr>
        <p:txBody>
          <a:bodyPr lIns="72000" tIns="36000" rIns="72000" bIns="36000" anchor="b">
            <a:noAutofit/>
          </a:bodyPr>
          <a:lstStyle>
            <a:lvl1pPr marL="0" indent="0" algn="l">
              <a:buNone/>
              <a:defRPr sz="1200" b="1" i="1">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3" name="Title 2">
            <a:extLst/>
          </p:cNvPr>
          <p:cNvSpPr>
            <a:spLocks noGrp="1"/>
          </p:cNvSpPr>
          <p:nvPr>
            <p:ph type="title"/>
          </p:nvPr>
        </p:nvSpPr>
        <p:spPr/>
        <p:txBody>
          <a:bodyPr/>
          <a:lstStyle/>
          <a:p>
            <a:r>
              <a:rPr lang="en-US"/>
              <a:t>Click to edit Master title style</a:t>
            </a:r>
            <a:endParaRPr lang="en-ZA"/>
          </a:p>
        </p:txBody>
      </p:sp>
      <p:sp>
        <p:nvSpPr>
          <p:cNvPr id="4" name="Footer Placeholder 3">
            <a:extLst/>
          </p:cNvPr>
          <p:cNvSpPr>
            <a:spLocks noGrp="1"/>
          </p:cNvSpPr>
          <p:nvPr>
            <p:ph type="ftr" sz="quarter" idx="14"/>
          </p:nvPr>
        </p:nvSpPr>
        <p:spPr/>
        <p:txBody>
          <a:bodyPr/>
          <a:lstStyle>
            <a:lvl1pPr>
              <a:defRPr/>
            </a:lvl1pPr>
          </a:lstStyle>
          <a:p>
            <a:pPr>
              <a:defRPr/>
            </a:pPr>
            <a:endParaRPr lang="en-US"/>
          </a:p>
        </p:txBody>
      </p:sp>
      <p:sp>
        <p:nvSpPr>
          <p:cNvPr id="5" name="Slide Number Placeholder 8">
            <a:extLst/>
          </p:cNvPr>
          <p:cNvSpPr>
            <a:spLocks noGrp="1"/>
          </p:cNvSpPr>
          <p:nvPr>
            <p:ph type="sldNum" sz="quarter" idx="15"/>
          </p:nvPr>
        </p:nvSpPr>
        <p:spPr>
          <a:xfrm>
            <a:off x="0" y="6348413"/>
            <a:ext cx="828675" cy="365125"/>
          </a:xfrm>
        </p:spPr>
        <p:txBody>
          <a:bodyPr/>
          <a:lstStyle>
            <a:lvl1pPr>
              <a:defRPr/>
            </a:lvl1pPr>
          </a:lstStyle>
          <a:p>
            <a:pPr>
              <a:defRPr/>
            </a:pPr>
            <a:fld id="{0806749B-6F01-4C6B-897F-04849CA1E275}" type="slidenum">
              <a:rPr lang="en-US"/>
              <a:pPr>
                <a:defRPr/>
              </a:pPr>
              <a:t>‹#›</a:t>
            </a:fld>
            <a:endParaRPr lang="en-US" dirty="0"/>
          </a:p>
        </p:txBody>
      </p:sp>
    </p:spTree>
    <p:extLst>
      <p:ext uri="{BB962C8B-B14F-4D97-AF65-F5344CB8AC3E}">
        <p14:creationId xmlns:p14="http://schemas.microsoft.com/office/powerpoint/2010/main" val="150614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927"/>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2594322"/>
            <a:ext cx="4038600" cy="325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594322"/>
            <a:ext cx="4038600" cy="325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p:cNvPr>
          <p:cNvSpPr>
            <a:spLocks noGrp="1"/>
          </p:cNvSpPr>
          <p:nvPr>
            <p:ph type="dt" sz="half" idx="10"/>
          </p:nvPr>
        </p:nvSpPr>
        <p:spPr/>
        <p:txBody>
          <a:bodyPr/>
          <a:lstStyle>
            <a:lvl1pPr>
              <a:defRPr/>
            </a:lvl1pPr>
          </a:lstStyle>
          <a:p>
            <a:pPr>
              <a:defRPr/>
            </a:pPr>
            <a:fld id="{DF3C8C41-F448-4115-AB2A-C155FB2D5287}" type="datetime1">
              <a:rPr lang="en-US"/>
              <a:pPr>
                <a:defRPr/>
              </a:pPr>
              <a:t>3/1/2021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A3521F0A-F12C-4DCF-B709-9AA220373A8F}"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9552" y="1028862"/>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9552" y="228933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9552" y="2929099"/>
            <a:ext cx="4040188" cy="30201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7377" y="228933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7377" y="2929099"/>
            <a:ext cx="4041775" cy="30201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p:cNvPr>
          <p:cNvSpPr>
            <a:spLocks noGrp="1"/>
          </p:cNvSpPr>
          <p:nvPr>
            <p:ph type="dt" sz="half" idx="10"/>
          </p:nvPr>
        </p:nvSpPr>
        <p:spPr/>
        <p:txBody>
          <a:bodyPr/>
          <a:lstStyle>
            <a:lvl1pPr>
              <a:defRPr/>
            </a:lvl1pPr>
          </a:lstStyle>
          <a:p>
            <a:pPr>
              <a:defRPr/>
            </a:pPr>
            <a:fld id="{2707BD07-949C-4B6E-8C08-17E927B876CD}" type="datetime1">
              <a:rPr lang="en-US"/>
              <a:pPr>
                <a:defRPr/>
              </a:pPr>
              <a:t>3/1/2021</a:t>
            </a:fld>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CDFAF950-EA23-4EF9-B252-F41BAE4C9BBB}"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301906"/>
            <a:ext cx="5111750" cy="486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199" y="2466293"/>
            <a:ext cx="3008313" cy="3699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8ABB8F80-F24E-422F-856B-13EBFCFDFED7}" type="datetime1">
              <a:rPr lang="en-US"/>
              <a:pPr>
                <a:defRPr/>
              </a:pPr>
              <a:t>3/1/2021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DAC9CC12-7B2E-40A1-A70A-4AF44DA6A613}"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484783"/>
            <a:ext cx="5486400" cy="324279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F3575DB8-71A9-4D0A-8FBD-10DA756DC9B6}" type="datetime1">
              <a:rPr lang="en-US"/>
              <a:pPr>
                <a:defRPr/>
              </a:pPr>
              <a:t>3/1/2021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6E65F2CC-1131-4DDF-AFF8-8C6CE85BD313}"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3CAB44C4-85FA-4C0B-A4B9-5ACE1565D5F2}" type="datetime1">
              <a:rPr lang="en-US" altLang="en-US"/>
              <a:pPr>
                <a:defRPr/>
              </a:pPr>
              <a:t>3/1/2021</a:t>
            </a:fld>
            <a:endParaRPr lang="en-US" alt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p:cNvPr>
          <p:cNvSpPr>
            <a:spLocks noGrp="1"/>
          </p:cNvSpPr>
          <p:nvPr>
            <p:ph type="sldNum" sz="quarter" idx="12"/>
          </p:nvPr>
        </p:nvSpPr>
        <p:spPr/>
        <p:txBody>
          <a:bodyPr/>
          <a:lstStyle>
            <a:lvl1pPr>
              <a:defRPr/>
            </a:lvl1pPr>
          </a:lstStyle>
          <a:p>
            <a:pPr>
              <a:defRPr/>
            </a:pPr>
            <a:fld id="{678649C2-F10D-41DF-9C7C-BB1504722395}" type="slidenum">
              <a:rPr lang="en-US" altLang="en-US"/>
              <a:pPr>
                <a:defRPr/>
              </a:pPr>
              <a:t>‹#›</a:t>
            </a:fld>
            <a:endParaRPr lang="en-US" altLang="en-US"/>
          </a:p>
        </p:txBody>
      </p:sp>
    </p:spTree>
    <p:extLst>
      <p:ext uri="{BB962C8B-B14F-4D97-AF65-F5344CB8AC3E}">
        <p14:creationId xmlns:p14="http://schemas.microsoft.com/office/powerpoint/2010/main" val="198842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23"/>
            <a:ext cx="8229600" cy="858753"/>
          </a:xfrm>
        </p:spPr>
        <p:txBody>
          <a:bodyPr/>
          <a:lstStyle/>
          <a:p>
            <a:r>
              <a:rPr lang="en-US" dirty="0"/>
              <a:t>Click to edit Master title style</a:t>
            </a:r>
          </a:p>
        </p:txBody>
      </p:sp>
      <p:sp>
        <p:nvSpPr>
          <p:cNvPr id="3" name="Content Placeholder 2"/>
          <p:cNvSpPr>
            <a:spLocks noGrp="1"/>
          </p:cNvSpPr>
          <p:nvPr>
            <p:ph idx="1"/>
          </p:nvPr>
        </p:nvSpPr>
        <p:spPr>
          <a:xfrm>
            <a:off x="457200" y="2204864"/>
            <a:ext cx="8229600" cy="36003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p:cNvPr>
          <p:cNvSpPr>
            <a:spLocks noGrp="1"/>
          </p:cNvSpPr>
          <p:nvPr>
            <p:ph type="dt" sz="half" idx="10"/>
          </p:nvPr>
        </p:nvSpPr>
        <p:spPr/>
        <p:txBody>
          <a:bodyPr/>
          <a:lstStyle>
            <a:lvl1pPr>
              <a:defRPr/>
            </a:lvl1pPr>
          </a:lstStyle>
          <a:p>
            <a:pPr>
              <a:defRPr/>
            </a:pPr>
            <a:fld id="{EF2D96A3-71F2-45B4-86A3-DE5CE64A77F9}" type="datetime1">
              <a:rPr lang="en-US" altLang="en-US"/>
              <a:pPr>
                <a:defRPr/>
              </a:pPr>
              <a:t>3/1/2021</a:t>
            </a:fld>
            <a:endParaRPr lang="en-US" alt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p:cNvPr>
          <p:cNvSpPr>
            <a:spLocks noGrp="1"/>
          </p:cNvSpPr>
          <p:nvPr>
            <p:ph type="sldNum" sz="quarter" idx="12"/>
          </p:nvPr>
        </p:nvSpPr>
        <p:spPr/>
        <p:txBody>
          <a:bodyPr/>
          <a:lstStyle>
            <a:lvl1pPr>
              <a:defRPr/>
            </a:lvl1pPr>
          </a:lstStyle>
          <a:p>
            <a:pPr>
              <a:defRPr/>
            </a:pPr>
            <a:fld id="{5058BA35-19F2-4FC1-AD91-9655E49827A6}" type="slidenum">
              <a:rPr lang="en-US" altLang="en-US"/>
              <a:pPr>
                <a:defRPr/>
              </a:pPr>
              <a:t>‹#›</a:t>
            </a:fld>
            <a:endParaRPr lang="en-US" altLang="en-US"/>
          </a:p>
        </p:txBody>
      </p:sp>
    </p:spTree>
    <p:extLst>
      <p:ext uri="{BB962C8B-B14F-4D97-AF65-F5344CB8AC3E}">
        <p14:creationId xmlns:p14="http://schemas.microsoft.com/office/powerpoint/2010/main" val="114905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jpeg"/><Relationship Id="rId5" Type="http://schemas.openxmlformats.org/officeDocument/2006/relationships/slideLayout" Target="../slideLayouts/slideLayout26.xml"/><Relationship Id="rId10"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3EBDCA2-F199-4972-A38B-784358B409F0}" type="datetime1">
              <a:rPr lang="en-US"/>
              <a:pPr>
                <a:defRPr/>
              </a:pPr>
              <a:t>3/1/2021</a:t>
            </a:fld>
            <a:endParaRPr lang="en-US"/>
          </a:p>
        </p:txBody>
      </p:sp>
      <p:sp>
        <p:nvSpPr>
          <p:cNvPr id="5" name="Footer Placeholder 4">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042870B7-CE7F-4A79-9F29-53A848236A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02FC89E0-482F-4CBC-A106-922978007F4E}" type="datetime1">
              <a:rPr lang="en-US" altLang="en-US"/>
              <a:pPr>
                <a:defRPr/>
              </a:pPr>
              <a:t>3/1/2021</a:t>
            </a:fld>
            <a:endParaRPr lang="en-US" altLang="en-US"/>
          </a:p>
        </p:txBody>
      </p:sp>
      <p:sp>
        <p:nvSpPr>
          <p:cNvPr id="5" name="Footer Placeholder 4">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cs typeface="Arial" panose="020B0604020202020204" pitchFamily="34" charset="0"/>
              </a:defRPr>
            </a:lvl1pPr>
          </a:lstStyle>
          <a:p>
            <a:pPr>
              <a:defRPr/>
            </a:pPr>
            <a:endParaRPr lang="en-US" altLang="en-US"/>
          </a:p>
        </p:txBody>
      </p:sp>
      <p:sp>
        <p:nvSpPr>
          <p:cNvPr id="6" name="Slide Number Placeholder 5">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3622D0E-E3E8-4F47-9B43-CE179C5B3582}" type="slidenum">
              <a:rPr lang="en-US" altLang="en-US">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57829014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3F29E71-A73A-42F2-924F-7944C19997F5}" type="datetime1">
              <a:rPr lang="en-US">
                <a:solidFill>
                  <a:prstClr val="black">
                    <a:tint val="75000"/>
                  </a:prstClr>
                </a:solidFill>
              </a:rPr>
              <a:pPr>
                <a:defRPr/>
              </a:pPr>
              <a:t>3/1/2021</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2171192-CDBA-4413-A0B9-066880D022F6}" type="slidenum">
              <a:rPr lang="en-US" altLang="en-US">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51093025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mn-lt"/>
                <a:cs typeface="+mn-cs"/>
              </a:defRPr>
            </a:lvl1pPr>
          </a:lstStyle>
          <a:p>
            <a:pPr>
              <a:defRPr/>
            </a:pPr>
            <a:fld id="{3CF3F207-E2BD-4377-8D49-7899C97F77B6}" type="datetime1">
              <a:rPr lang="en-US"/>
              <a:pPr>
                <a:defRPr/>
              </a:pPr>
              <a:t>3/1/2021</a:t>
            </a:fld>
            <a:endParaRPr lang="en-US"/>
          </a:p>
        </p:txBody>
      </p:sp>
      <p:sp>
        <p:nvSpPr>
          <p:cNvPr id="5" name="Footer Placeholder 4">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mn-lt"/>
                <a:cs typeface="+mn-cs"/>
              </a:defRPr>
            </a:lvl1pPr>
          </a:lstStyle>
          <a:p>
            <a:pPr>
              <a:defRPr/>
            </a:pPr>
            <a:endParaRPr lang="en-US"/>
          </a:p>
        </p:txBody>
      </p:sp>
      <p:sp>
        <p:nvSpPr>
          <p:cNvPr id="6" name="Slide Number Placeholder 5">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itchFamily="34" charset="0"/>
                <a:cs typeface="Arial" charset="0"/>
              </a:defRPr>
            </a:lvl1pPr>
          </a:lstStyle>
          <a:p>
            <a:pPr>
              <a:defRPr/>
            </a:pPr>
            <a:fld id="{C470B057-14C4-4914-8788-98A1E44DDFE9}" type="slidenum">
              <a:rPr lang="en-US" altLang="en-US"/>
              <a:pPr>
                <a:defRPr/>
              </a:pPr>
              <a:t>‹#›</a:t>
            </a:fld>
            <a:endParaRPr lang="en-US" altLang="en-US"/>
          </a:p>
        </p:txBody>
      </p:sp>
    </p:spTree>
    <p:extLst>
      <p:ext uri="{BB962C8B-B14F-4D97-AF65-F5344CB8AC3E}">
        <p14:creationId xmlns:p14="http://schemas.microsoft.com/office/powerpoint/2010/main" val="164593370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bwMode="auto">
          <a:noFill/>
          <a:ln>
            <a:miter lim="800000"/>
            <a:headEnd/>
            <a:tailEnd/>
          </a:ln>
        </p:spPr>
        <p:txBody>
          <a:bodyPr/>
          <a:lstStyle/>
          <a:p>
            <a:fld id="{112C0BF0-EFCE-4B01-8C20-EDEA686B544D}" type="slidenum">
              <a:rPr lang="en-US" altLang="en-US" smtClean="0"/>
              <a:pPr/>
              <a:t>1</a:t>
            </a:fld>
            <a:endParaRPr lang="en-US" altLang="en-US" smtClean="0"/>
          </a:p>
        </p:txBody>
      </p:sp>
      <p:sp>
        <p:nvSpPr>
          <p:cNvPr id="6" name="Subtitle 2">
            <a:extLst/>
          </p:cNvPr>
          <p:cNvSpPr txBox="1">
            <a:spLocks/>
          </p:cNvSpPr>
          <p:nvPr/>
        </p:nvSpPr>
        <p:spPr bwMode="auto">
          <a:xfrm>
            <a:off x="0" y="4214813"/>
            <a:ext cx="1500188" cy="571500"/>
          </a:xfrm>
          <a:prstGeom prst="rect">
            <a:avLst/>
          </a:prstGeom>
          <a:noFill/>
          <a:ln w="9525">
            <a:noFill/>
            <a:miter lim="800000"/>
            <a:headEnd/>
            <a:tailEnd/>
          </a:ln>
        </p:spPr>
        <p:txBody>
          <a:bodyPr/>
          <a:lstStyle/>
          <a:p>
            <a:pPr algn="r">
              <a:spcBef>
                <a:spcPct val="20000"/>
              </a:spcBef>
              <a:buFont typeface="Arial" charset="0"/>
              <a:buNone/>
              <a:defRPr/>
            </a:pPr>
            <a:endParaRPr lang="en-ZA" sz="1600" dirty="0">
              <a:solidFill>
                <a:schemeClr val="bg1"/>
              </a:solidFill>
              <a:latin typeface="+mn-lt"/>
              <a:cs typeface="+mn-cs"/>
            </a:endParaRPr>
          </a:p>
        </p:txBody>
      </p:sp>
      <p:sp>
        <p:nvSpPr>
          <p:cNvPr id="10" name="TextBox 9"/>
          <p:cNvSpPr txBox="1"/>
          <p:nvPr/>
        </p:nvSpPr>
        <p:spPr>
          <a:xfrm>
            <a:off x="0" y="2143116"/>
            <a:ext cx="9144000" cy="2221988"/>
          </a:xfrm>
          <a:prstGeom prst="rect">
            <a:avLst/>
          </a:prstGeom>
          <a:noFill/>
        </p:spPr>
        <p:txBody>
          <a:bodyPr wrap="square" rtlCol="0">
            <a:noAutofit/>
          </a:bodyPr>
          <a:lstStyle/>
          <a:p>
            <a:pPr algn="ctr"/>
            <a:r>
              <a:rPr lang="en-US" sz="2400" b="1" dirty="0" smtClean="0">
                <a:solidFill>
                  <a:schemeClr val="bg2"/>
                </a:solidFill>
                <a:latin typeface="Tahoma" panose="020B0604030504040204" pitchFamily="34" charset="0"/>
                <a:ea typeface="Tahoma" panose="020B0604030504040204" pitchFamily="34" charset="0"/>
                <a:cs typeface="Tahoma" panose="020B0604030504040204" pitchFamily="34" charset="0"/>
              </a:rPr>
              <a:t> SUPPORT PROVIDED TO THE DISTRICT AND ITS LOCAL MUNICIPALITIES IN DR. RUTH SEGOMOTSI MOMPATI DISTRICT</a:t>
            </a:r>
            <a:endParaRPr lang="en-US" sz="2800" b="1" dirty="0" smtClean="0">
              <a:solidFill>
                <a:schemeClr val="bg2"/>
              </a:solidFill>
              <a:latin typeface="Arial" panose="020B0604020202020204" pitchFamily="34" charset="0"/>
              <a:cs typeface="Arial" panose="020B0604020202020204" pitchFamily="34" charset="0"/>
            </a:endParaRPr>
          </a:p>
          <a:p>
            <a:pPr algn="ctr"/>
            <a:r>
              <a:rPr lang="en-US" sz="1600" b="1" dirty="0" smtClean="0">
                <a:solidFill>
                  <a:schemeClr val="bg2"/>
                </a:solidFill>
                <a:latin typeface="Tahoma" panose="020B0604030504040204" pitchFamily="34" charset="0"/>
                <a:ea typeface="Tahoma" panose="020B0604030504040204" pitchFamily="34" charset="0"/>
                <a:cs typeface="Tahoma" panose="020B0604030504040204" pitchFamily="34" charset="0"/>
              </a:rPr>
              <a:t>PORTFOLIO COMMITTEE ON COOPERATIVE GOVERNANCE AND TRADITIONAL AFFAIRS</a:t>
            </a:r>
            <a:endParaRPr lang="en-US" sz="1600" b="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gn="ctr"/>
            <a:endParaRPr lang="en-US" sz="2800" b="1" dirty="0" smtClean="0">
              <a:solidFill>
                <a:schemeClr val="bg2"/>
              </a:solidFill>
              <a:latin typeface="Arial" panose="020B0604020202020204" pitchFamily="34" charset="0"/>
              <a:cs typeface="Arial" panose="020B0604020202020204" pitchFamily="34" charset="0"/>
            </a:endParaRPr>
          </a:p>
          <a:p>
            <a:pPr algn="ctr"/>
            <a:endParaRPr lang="en-US" sz="2800" b="1" dirty="0">
              <a:solidFill>
                <a:schemeClr val="bg2"/>
              </a:solidFill>
              <a:latin typeface="Arial" panose="020B0604020202020204" pitchFamily="34" charset="0"/>
              <a:cs typeface="Arial" panose="020B0604020202020204" pitchFamily="34" charset="0"/>
            </a:endParaRPr>
          </a:p>
          <a:p>
            <a:pPr algn="ctr"/>
            <a:r>
              <a:rPr lang="en-US" b="1" dirty="0" smtClean="0">
                <a:solidFill>
                  <a:schemeClr val="bg2"/>
                </a:solidFill>
                <a:latin typeface="Tahoma" panose="020B0604030504040204" pitchFamily="34" charset="0"/>
                <a:ea typeface="Tahoma" panose="020B0604030504040204" pitchFamily="34" charset="0"/>
                <a:cs typeface="Tahoma" panose="020B0604030504040204" pitchFamily="34" charset="0"/>
              </a:rPr>
              <a:t>PRESENTED BY HON. </a:t>
            </a:r>
            <a:r>
              <a:rPr lang="en-US" b="1" dirty="0">
                <a:solidFill>
                  <a:schemeClr val="bg2"/>
                </a:solidFill>
                <a:latin typeface="Tahoma" panose="020B0604030504040204" pitchFamily="34" charset="0"/>
                <a:ea typeface="Tahoma" panose="020B0604030504040204" pitchFamily="34" charset="0"/>
                <a:cs typeface="Tahoma" panose="020B0604030504040204" pitchFamily="34" charset="0"/>
              </a:rPr>
              <a:t>M</a:t>
            </a:r>
            <a:r>
              <a:rPr lang="en-US" b="1" dirty="0" smtClean="0">
                <a:solidFill>
                  <a:schemeClr val="bg2"/>
                </a:solidFill>
                <a:latin typeface="Tahoma" panose="020B0604030504040204" pitchFamily="34" charset="0"/>
                <a:ea typeface="Tahoma" panose="020B0604030504040204" pitchFamily="34" charset="0"/>
                <a:cs typeface="Tahoma" panose="020B0604030504040204" pitchFamily="34" charset="0"/>
              </a:rPr>
              <a:t>. CWAILE MEC COGHSTA NWP</a:t>
            </a:r>
            <a:endParaRPr lang="en-US" b="1"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6574120" y="5013176"/>
            <a:ext cx="2091759" cy="338554"/>
          </a:xfrm>
          <a:prstGeom prst="rect">
            <a:avLst/>
          </a:prstGeom>
          <a:noFill/>
        </p:spPr>
        <p:txBody>
          <a:bodyPr wrap="square" rtlCol="0">
            <a:spAutoFit/>
          </a:bodyPr>
          <a:lstStyle/>
          <a:p>
            <a:pPr algn="ctr"/>
            <a:r>
              <a:rPr lang="en-US" sz="1600" b="1"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2 MARCH 2021</a:t>
            </a:r>
            <a:endParaRPr lang="en-US" sz="1600" b="1"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8229600" cy="720079"/>
          </a:xfrm>
        </p:spPr>
        <p:txBody>
          <a:bodyPr/>
          <a:lstStyle/>
          <a:p>
            <a:endParaRPr lang="en-ZA" b="1" dirty="0"/>
          </a:p>
        </p:txBody>
      </p:sp>
      <p:sp>
        <p:nvSpPr>
          <p:cNvPr id="3" name="Content Placeholder 2"/>
          <p:cNvSpPr>
            <a:spLocks noGrp="1"/>
          </p:cNvSpPr>
          <p:nvPr>
            <p:ph idx="1"/>
          </p:nvPr>
        </p:nvSpPr>
        <p:spPr>
          <a:xfrm>
            <a:off x="323528" y="1268760"/>
            <a:ext cx="8568952" cy="4536503"/>
          </a:xfrm>
        </p:spPr>
        <p:txBody>
          <a:bodyPr/>
          <a:lstStyle/>
          <a:p>
            <a:pPr marL="457200" lvl="1"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10</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725890536"/>
              </p:ext>
            </p:extLst>
          </p:nvPr>
        </p:nvGraphicFramePr>
        <p:xfrm>
          <a:off x="36003" y="1124744"/>
          <a:ext cx="9144002" cy="4376402"/>
        </p:xfrm>
        <a:graphic>
          <a:graphicData uri="http://schemas.openxmlformats.org/drawingml/2006/table">
            <a:tbl>
              <a:tblPr firstRow="1" bandRow="1">
                <a:tableStyleId>{5C22544A-7EE6-4342-B048-85BDC9FD1C3A}</a:tableStyleId>
              </a:tblPr>
              <a:tblGrid>
                <a:gridCol w="6249612">
                  <a:extLst>
                    <a:ext uri="{9D8B030D-6E8A-4147-A177-3AD203B41FA5}">
                      <a16:colId xmlns:a16="http://schemas.microsoft.com/office/drawing/2014/main" val="20000"/>
                    </a:ext>
                  </a:extLst>
                </a:gridCol>
                <a:gridCol w="2894390">
                  <a:extLst>
                    <a:ext uri="{9D8B030D-6E8A-4147-A177-3AD203B41FA5}">
                      <a16:colId xmlns:a16="http://schemas.microsoft.com/office/drawing/2014/main" val="20001"/>
                    </a:ext>
                  </a:extLst>
                </a:gridCol>
              </a:tblGrid>
              <a:tr h="427402">
                <a:tc gridSpan="2">
                  <a:txBody>
                    <a:bodyPr/>
                    <a:lstStyle/>
                    <a:p>
                      <a:pPr marL="457200" marR="0" lvl="1" indent="0" algn="ctr" defTabSz="914400" rtl="0" eaLnBrk="0" fontAlgn="base" latinLnBrk="0" hangingPunct="0">
                        <a:lnSpc>
                          <a:spcPct val="100000"/>
                        </a:lnSpc>
                        <a:spcBef>
                          <a:spcPct val="20000"/>
                        </a:spcBef>
                        <a:spcAft>
                          <a:spcPct val="0"/>
                        </a:spcAft>
                        <a:buClrTx/>
                        <a:buSzTx/>
                        <a:buFont typeface="+mj-lt"/>
                        <a:buNone/>
                        <a:tabLst/>
                        <a:defRPr/>
                      </a:pPr>
                      <a:r>
                        <a:rPr kumimoji="0" lang="en-GB" sz="2000" b="1"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rPr>
                        <a:t>GOOD GOVERNANCE - CHALLENGES</a:t>
                      </a:r>
                      <a:endParaRPr kumimoji="0" lang="en-GB" sz="20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a:txBody>
                  <a:tcPr anchor="ctr">
                    <a:solidFill>
                      <a:srgbClr val="00B0F0"/>
                    </a:solidFill>
                  </a:tcPr>
                </a:tc>
                <a:tc hMerge="1">
                  <a:txBody>
                    <a:bodyPr/>
                    <a:lstStyle/>
                    <a:p>
                      <a:endParaRPr lang="en-ZA"/>
                    </a:p>
                  </a:txBody>
                  <a:tcPr/>
                </a:tc>
                <a:extLst>
                  <a:ext uri="{0D108BD9-81ED-4DB2-BD59-A6C34878D82A}">
                    <a16:rowId xmlns:a16="http://schemas.microsoft.com/office/drawing/2014/main" val="10000"/>
                  </a:ext>
                </a:extLst>
              </a:tr>
              <a:tr h="1419148">
                <a:tc>
                  <a:txBody>
                    <a:bodyPr/>
                    <a:lstStyle/>
                    <a:p>
                      <a:pPr marL="342900" indent="-342900" algn="just">
                        <a:buFont typeface="+mj-lt"/>
                        <a:buAutoNum type="arabicPeriod"/>
                      </a:pPr>
                      <a:r>
                        <a:rPr kumimoji="0" lang="en-US" sz="2000" b="0" i="0" u="none" strike="noStrike" kern="1200" cap="none" spc="0" normalizeH="0" baseline="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Water and Sanitation challenges – arising from the fact that the District as the Water Service Authority is not assisting the LM.</a:t>
                      </a:r>
                      <a:endParaRPr lang="en-US" sz="2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4" marR="91444" marT="45723" marB="45723"/>
                </a:tc>
                <a:tc>
                  <a:txBody>
                    <a:bodyPr/>
                    <a:lstStyle/>
                    <a:p>
                      <a:r>
                        <a:rPr lang="en-US" sz="1800" b="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Mamusa</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 LM </a:t>
                      </a:r>
                      <a:endPar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4" marR="91444" marT="45723" marB="45723"/>
                </a:tc>
                <a:extLst>
                  <a:ext uri="{0D108BD9-81ED-4DB2-BD59-A6C34878D82A}">
                    <a16:rowId xmlns:a16="http://schemas.microsoft.com/office/drawing/2014/main" val="10001"/>
                  </a:ext>
                </a:extLst>
              </a:tr>
              <a:tr h="1229885">
                <a:tc>
                  <a:txBody>
                    <a:bodyPr/>
                    <a:lstStyle/>
                    <a:p>
                      <a:pPr marL="342900" indent="-342900" algn="just" defTabSz="914400" rtl="0" eaLnBrk="1" latinLnBrk="0" hangingPunct="1">
                        <a:buFont typeface="+mj-lt"/>
                        <a:buAutoNum type="arabicPeriod"/>
                      </a:pPr>
                      <a:r>
                        <a:rPr kumimoji="0" lang="en-GB" sz="2000" b="0" i="0" u="none" strike="noStrike" kern="1200" cap="none" spc="0" normalizeH="0" baseline="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Allegations levelled against the Accounting Officer on Fraud and Corruption on a tender valued at about </a:t>
                      </a:r>
                      <a:r>
                        <a:rPr kumimoji="0" lang="en-GB" sz="2000" b="1" i="0" u="none" strike="noStrike" kern="1200" cap="none" spc="0" normalizeH="0" baseline="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16m</a:t>
                      </a:r>
                      <a:r>
                        <a:rPr kumimoji="0" lang="en-GB" sz="2000" b="0" i="0" u="none" strike="noStrike" kern="1200" cap="none" spc="0" normalizeH="0" baseline="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to HT </a:t>
                      </a:r>
                      <a:r>
                        <a:rPr kumimoji="0" lang="en-GB" sz="2000" b="0" i="0" u="none" strike="noStrike" kern="1200" cap="none" spc="0" normalizeH="0" baseline="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Pelotona</a:t>
                      </a:r>
                      <a:r>
                        <a:rPr kumimoji="0" lang="en-GB" sz="2000" b="0" i="0" u="none" strike="noStrike" kern="1200" cap="none" spc="0" normalizeH="0" baseline="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2000" b="0" i="0" u="none" strike="noStrike" kern="1200" cap="none" spc="0" normalizeH="0" baseline="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controctor</a:t>
                      </a:r>
                      <a:r>
                        <a:rPr kumimoji="0" lang="en-GB" sz="2000" b="0" i="0" u="none" strike="noStrike" kern="1200" cap="none" spc="0" normalizeH="0" baseline="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a:p>
                      <a:pPr marL="342900" indent="-342900" algn="just" defTabSz="914400" rtl="0" eaLnBrk="1" latinLnBrk="0" hangingPunct="1">
                        <a:buFont typeface="+mj-lt"/>
                        <a:buAutoNum type="arabicPeriod"/>
                      </a:pPr>
                      <a:endParaRPr kumimoji="0" lang="en-GB" sz="2000" b="0" i="0" u="none" strike="noStrike" kern="1200" cap="none" spc="0" normalizeH="0" baseline="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gn="just" defTabSz="914400" rtl="0" eaLnBrk="1" latinLnBrk="0" hangingPunct="1">
                        <a:buFont typeface="+mj-lt"/>
                        <a:buAutoNum type="arabicPeriod"/>
                      </a:pPr>
                      <a:r>
                        <a:rPr kumimoji="0" lang="en-GB" sz="2000" b="0" i="0" u="none" strike="noStrike" kern="1200" cap="none" spc="0" normalizeH="0" baseline="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The resolution taken to suspend the Mayor of the municipality by council; on the special council meeting of the 19</a:t>
                      </a:r>
                      <a:r>
                        <a:rPr kumimoji="0" lang="en-GB" sz="2000" b="0" i="0" u="none" strike="noStrike" kern="1200" cap="none" spc="0" normalizeH="0" baseline="3000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th</a:t>
                      </a:r>
                      <a:r>
                        <a:rPr kumimoji="0" lang="en-GB" sz="2000" b="0" i="0" u="none" strike="noStrike" kern="1200" cap="none" spc="0" normalizeH="0" baseline="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February 2021 is now being contested in the courts.</a:t>
                      </a:r>
                    </a:p>
                  </a:txBody>
                  <a:tcPr marL="91437" marR="91437" marT="45726" marB="45726"/>
                </a:tc>
                <a:tc>
                  <a:txBody>
                    <a:bodyPr/>
                    <a:lstStyle/>
                    <a:p>
                      <a:r>
                        <a:rPr lang="en-ZA" sz="1800" b="0" kern="1200" dirty="0" smtClean="0">
                          <a:solidFill>
                            <a:schemeClr val="tx1"/>
                          </a:solidFill>
                          <a:effectLst/>
                          <a:latin typeface="Tahoma" pitchFamily="34" charset="0"/>
                          <a:ea typeface="Tahoma" pitchFamily="34" charset="0"/>
                          <a:cs typeface="Tahoma" pitchFamily="34" charset="0"/>
                        </a:rPr>
                        <a:t>Dr Ruth </a:t>
                      </a:r>
                      <a:r>
                        <a:rPr lang="en-ZA" sz="1800" b="0" kern="1200" dirty="0" err="1" smtClean="0">
                          <a:solidFill>
                            <a:schemeClr val="tx1"/>
                          </a:solidFill>
                          <a:effectLst/>
                          <a:latin typeface="Tahoma" pitchFamily="34" charset="0"/>
                          <a:ea typeface="Tahoma" pitchFamily="34" charset="0"/>
                          <a:cs typeface="Tahoma" pitchFamily="34" charset="0"/>
                        </a:rPr>
                        <a:t>Segomitsai</a:t>
                      </a:r>
                      <a:r>
                        <a:rPr lang="en-ZA" sz="1800" b="0" kern="1200" dirty="0" smtClean="0">
                          <a:solidFill>
                            <a:schemeClr val="tx1"/>
                          </a:solidFill>
                          <a:effectLst/>
                          <a:latin typeface="Tahoma" pitchFamily="34" charset="0"/>
                          <a:ea typeface="Tahoma" pitchFamily="34" charset="0"/>
                          <a:cs typeface="Tahoma" pitchFamily="34" charset="0"/>
                        </a:rPr>
                        <a:t> </a:t>
                      </a:r>
                      <a:r>
                        <a:rPr lang="en-ZA" sz="1800" b="0" kern="1200" dirty="0" err="1" smtClean="0">
                          <a:solidFill>
                            <a:schemeClr val="tx1"/>
                          </a:solidFill>
                          <a:effectLst/>
                          <a:latin typeface="Tahoma" pitchFamily="34" charset="0"/>
                          <a:ea typeface="Tahoma" pitchFamily="34" charset="0"/>
                          <a:cs typeface="Tahoma" pitchFamily="34" charset="0"/>
                        </a:rPr>
                        <a:t>Mompati</a:t>
                      </a:r>
                      <a:r>
                        <a:rPr lang="en-ZA" sz="1800" b="0" kern="1200" dirty="0" smtClean="0">
                          <a:solidFill>
                            <a:schemeClr val="tx1"/>
                          </a:solidFill>
                          <a:effectLst/>
                          <a:latin typeface="Tahoma" pitchFamily="34" charset="0"/>
                          <a:ea typeface="Tahoma" pitchFamily="34" charset="0"/>
                          <a:cs typeface="Tahoma" pitchFamily="34" charset="0"/>
                        </a:rPr>
                        <a:t> DM.</a:t>
                      </a:r>
                    </a:p>
                    <a:p>
                      <a:endParaRPr lang="en-ZA" sz="1800" b="0" kern="1200" baseline="0" dirty="0" smtClean="0">
                        <a:solidFill>
                          <a:schemeClr val="tx1"/>
                        </a:solidFill>
                        <a:effectLst/>
                        <a:latin typeface="Tahoma" pitchFamily="34" charset="0"/>
                        <a:ea typeface="Tahoma" pitchFamily="34" charset="0"/>
                        <a:cs typeface="Tahoma" pitchFamily="34" charset="0"/>
                      </a:endParaRPr>
                    </a:p>
                  </a:txBody>
                  <a:tcPr marL="91437" marR="91437" marT="45726" marB="45726"/>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84394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FED8131-67B8-4D27-A201-A52562AC362F}" type="slidenum">
              <a:rPr lang="en-US" altLang="en-US" sz="1200" smtClean="0">
                <a:solidFill>
                  <a:srgbClr val="898989"/>
                </a:solidFill>
              </a:rPr>
              <a:pPr>
                <a:spcBef>
                  <a:spcPct val="0"/>
                </a:spcBef>
                <a:buFontTx/>
                <a:buNone/>
              </a:pPr>
              <a:t>11</a:t>
            </a:fld>
            <a:endParaRPr lang="en-US" altLang="en-US" sz="1200" smtClean="0">
              <a:solidFill>
                <a:srgbClr val="898989"/>
              </a:solidFill>
            </a:endParaRPr>
          </a:p>
        </p:txBody>
      </p:sp>
      <p:graphicFrame>
        <p:nvGraphicFramePr>
          <p:cNvPr id="7" name="Content Placeholder 1"/>
          <p:cNvGraphicFramePr>
            <a:graphicFrameLocks noGrp="1"/>
          </p:cNvGraphicFramePr>
          <p:nvPr>
            <p:ph idx="1"/>
            <p:extLst>
              <p:ext uri="{D42A27DB-BD31-4B8C-83A1-F6EECF244321}">
                <p14:modId xmlns:p14="http://schemas.microsoft.com/office/powerpoint/2010/main" val="214458557"/>
              </p:ext>
            </p:extLst>
          </p:nvPr>
        </p:nvGraphicFramePr>
        <p:xfrm>
          <a:off x="0" y="0"/>
          <a:ext cx="9036049" cy="6789738"/>
        </p:xfrm>
        <a:graphic>
          <a:graphicData uri="http://schemas.openxmlformats.org/drawingml/2006/table">
            <a:tbl>
              <a:tblPr firstRow="1" bandRow="1">
                <a:tableStyleId>{5C22544A-7EE6-4342-B048-85BDC9FD1C3A}</a:tableStyleId>
              </a:tblPr>
              <a:tblGrid>
                <a:gridCol w="1571153">
                  <a:extLst>
                    <a:ext uri="{9D8B030D-6E8A-4147-A177-3AD203B41FA5}">
                      <a16:colId xmlns:a16="http://schemas.microsoft.com/office/drawing/2014/main" val="20000"/>
                    </a:ext>
                  </a:extLst>
                </a:gridCol>
                <a:gridCol w="2922449">
                  <a:extLst>
                    <a:ext uri="{9D8B030D-6E8A-4147-A177-3AD203B41FA5}">
                      <a16:colId xmlns:a16="http://schemas.microsoft.com/office/drawing/2014/main" val="20001"/>
                    </a:ext>
                  </a:extLst>
                </a:gridCol>
                <a:gridCol w="1662574">
                  <a:extLst>
                    <a:ext uri="{9D8B030D-6E8A-4147-A177-3AD203B41FA5}">
                      <a16:colId xmlns:a16="http://schemas.microsoft.com/office/drawing/2014/main" val="20002"/>
                    </a:ext>
                  </a:extLst>
                </a:gridCol>
                <a:gridCol w="1365724">
                  <a:extLst>
                    <a:ext uri="{9D8B030D-6E8A-4147-A177-3AD203B41FA5}">
                      <a16:colId xmlns:a16="http://schemas.microsoft.com/office/drawing/2014/main" val="20003"/>
                    </a:ext>
                  </a:extLst>
                </a:gridCol>
                <a:gridCol w="1514149">
                  <a:extLst>
                    <a:ext uri="{9D8B030D-6E8A-4147-A177-3AD203B41FA5}">
                      <a16:colId xmlns:a16="http://schemas.microsoft.com/office/drawing/2014/main" val="20004"/>
                    </a:ext>
                  </a:extLst>
                </a:gridCol>
              </a:tblGrid>
              <a:tr h="924951">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FOCAL</a:t>
                      </a:r>
                      <a:r>
                        <a:rPr lang="en-ZA" sz="1400" baseline="0" dirty="0" smtClean="0">
                          <a:latin typeface="Tahoma" panose="020B0604030504040204" pitchFamily="34" charset="0"/>
                          <a:ea typeface="Tahoma" panose="020B0604030504040204" pitchFamily="34" charset="0"/>
                          <a:cs typeface="Tahoma" panose="020B0604030504040204" pitchFamily="34" charset="0"/>
                        </a:rPr>
                        <a:t> AREA </a:t>
                      </a:r>
                      <a:r>
                        <a:rPr lang="en-ZA" sz="1100" baseline="0" dirty="0" smtClean="0">
                          <a:latin typeface="Tahoma" panose="020B0604030504040204" pitchFamily="34" charset="0"/>
                          <a:ea typeface="Tahoma" panose="020B0604030504040204" pitchFamily="34" charset="0"/>
                          <a:cs typeface="Tahoma" panose="020B0604030504040204" pitchFamily="34" charset="0"/>
                        </a:rPr>
                        <a:t>(B2B PILLAR)</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marL="91435" marR="91435" marT="45722" marB="45722"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SUPPORT PROVIDED</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L="91435" marR="91435" marT="45722" marB="45722"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NAME</a:t>
                      </a:r>
                      <a:r>
                        <a:rPr lang="en-ZA" sz="1400" baseline="0" dirty="0" smtClean="0">
                          <a:latin typeface="Tahoma" panose="020B0604030504040204" pitchFamily="34" charset="0"/>
                          <a:ea typeface="Tahoma" panose="020B0604030504040204" pitchFamily="34" charset="0"/>
                          <a:cs typeface="Tahoma" panose="020B0604030504040204" pitchFamily="34" charset="0"/>
                        </a:rPr>
                        <a:t> OF MUNICIPALITY</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L="91435" marR="91435" marT="45722" marB="45722"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CHALLENGES</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L="91435" marR="91435" marT="45722" marB="45722"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REMEDIAL</a:t>
                      </a:r>
                      <a:r>
                        <a:rPr lang="en-ZA" sz="1400" baseline="0" dirty="0" smtClean="0">
                          <a:latin typeface="Tahoma" panose="020B0604030504040204" pitchFamily="34" charset="0"/>
                          <a:ea typeface="Tahoma" panose="020B0604030504040204" pitchFamily="34" charset="0"/>
                          <a:cs typeface="Tahoma" panose="020B0604030504040204" pitchFamily="34" charset="0"/>
                        </a:rPr>
                        <a:t> ACTION</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L="91435" marR="91435" marT="45722" marB="45722" anchor="ctr"/>
                </a:tc>
                <a:extLst>
                  <a:ext uri="{0D108BD9-81ED-4DB2-BD59-A6C34878D82A}">
                    <a16:rowId xmlns:a16="http://schemas.microsoft.com/office/drawing/2014/main" val="10000"/>
                  </a:ext>
                </a:extLst>
              </a:tr>
              <a:tr h="652521">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i="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 SOUND FINANCIAL MANAGEMENT - 1</a:t>
                      </a:r>
                    </a:p>
                    <a:p>
                      <a:endParaRPr lang="en-ZA" sz="11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91435" marR="91435" marT="45722" marB="45722" anchor="ctr">
                    <a:solidFill>
                      <a:srgbClr val="00B050"/>
                    </a:solidFill>
                  </a:tcPr>
                </a:tc>
                <a:tc hMerge="1">
                  <a:txBody>
                    <a:bodyPr/>
                    <a:lstStyle/>
                    <a:p>
                      <a:endParaRPr lang="en-ZA" sz="11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sz="11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5212266">
                <a:tc>
                  <a:txBody>
                    <a:bodyPr/>
                    <a:lstStyle/>
                    <a:p>
                      <a:pPr algn="l"/>
                      <a:r>
                        <a:rPr lang="en-ZA" sz="1200" b="1" i="0" kern="120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Municipalities</a:t>
                      </a:r>
                      <a:r>
                        <a:rPr lang="en-ZA" sz="1200" b="1"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supported with revenue management enhancement initiatives</a:t>
                      </a:r>
                      <a:endParaRPr lang="en-ZA" sz="12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91435" marR="91435" marT="45722" marB="45722"/>
                </a:tc>
                <a:tc>
                  <a:txBody>
                    <a:bodyPr/>
                    <a:lstStyle/>
                    <a:p>
                      <a:pPr marL="171450" lvl="0" indent="-171450" algn="l">
                        <a:buFont typeface="Arial" panose="020B0604020202020204" pitchFamily="34" charset="0"/>
                        <a:buChar char="•"/>
                      </a:pPr>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Assessed Credit Control &amp; Debt Collection Policies of all local municipalities in the District to ensure that it’s in line with the National </a:t>
                      </a:r>
                      <a:r>
                        <a:rPr lang="en-ZA" sz="1200" b="0" i="0" kern="1200" baseline="0" dirty="0" err="1"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CoGTA</a:t>
                      </a:r>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framework (which is compliant with Section 97 of Municipal Systems Act).</a:t>
                      </a:r>
                    </a:p>
                    <a:p>
                      <a:pPr marL="171450" lvl="0" indent="-171450" algn="l">
                        <a:buFont typeface="Arial" panose="020B0604020202020204" pitchFamily="34" charset="0"/>
                        <a:buChar char="•"/>
                      </a:pPr>
                      <a:r>
                        <a:rPr lang="en-US"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Monitored the Implementation of Credit Control and Debt Collection Policies by municipalities.</a:t>
                      </a:r>
                      <a:endPar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171450" lvl="0" indent="-171450" algn="l">
                        <a:buFont typeface="Arial" panose="020B0604020202020204" pitchFamily="34" charset="0"/>
                        <a:buChar char="•"/>
                      </a:pPr>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Assisted Municipalities by Facilitating Payments of Outstanding Government Debts- Letters on outstanding debts for </a:t>
                      </a:r>
                      <a:r>
                        <a:rPr lang="en-ZA" sz="1200" b="0" i="0" kern="1200" baseline="0" dirty="0" err="1"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Maquassi</a:t>
                      </a:r>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Hills and </a:t>
                      </a:r>
                      <a:r>
                        <a:rPr lang="en-ZA" sz="1200" b="0" i="0" kern="1200" baseline="0" dirty="0" err="1"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Lekwa</a:t>
                      </a:r>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ZA" sz="1200" b="0" i="0" kern="1200" baseline="0" dirty="0" err="1"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Teemane</a:t>
                      </a:r>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were sent to Government department owing municipalities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Working session (in conjunction with Public Works Provincial and PT) on the reconciliation of the Provincial Public Works Asset Register and the municipalities’ billing systems to ensure that all properties are being billed.</a:t>
                      </a:r>
                    </a:p>
                    <a:p>
                      <a:pPr marL="171450" lvl="0" indent="-171450" algn="l">
                        <a:buFont typeface="Arial" panose="020B0604020202020204" pitchFamily="34" charset="0"/>
                        <a:buChar char="•"/>
                      </a:pPr>
                      <a:endParaRPr lang="en-ZA" sz="12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91435" marR="91435" marT="45722" marB="45722"/>
                </a:tc>
                <a:tc>
                  <a:txBody>
                    <a:bodyPr/>
                    <a:lstStyle/>
                    <a:p>
                      <a:pPr algn="l"/>
                      <a:r>
                        <a:rPr lang="en-ZA" sz="1200" b="0" i="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Naledi</a:t>
                      </a:r>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LM</a:t>
                      </a:r>
                    </a:p>
                    <a:p>
                      <a:pPr algn="l"/>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Greater </a:t>
                      </a:r>
                      <a:r>
                        <a:rPr lang="en-ZA" sz="1200" b="0" i="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Taung</a:t>
                      </a:r>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LM</a:t>
                      </a:r>
                    </a:p>
                    <a:p>
                      <a:pPr algn="l"/>
                      <a:r>
                        <a:rPr lang="en-ZA" sz="1200" b="0" i="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Maquassi</a:t>
                      </a:r>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Hills</a:t>
                      </a:r>
                    </a:p>
                    <a:p>
                      <a:pPr algn="l"/>
                      <a:r>
                        <a:rPr lang="en-ZA" sz="1200" b="0" i="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Lekwa</a:t>
                      </a:r>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ZA" sz="1200" b="0" i="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Teemane</a:t>
                      </a:r>
                      <a:endPar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a:endPar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a:endPar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a:endPar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a:endPar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91435" marR="91435" marT="45722" marB="45722"/>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Municipalities not fully implementing credit control measures to all defaulting consumers.</a:t>
                      </a:r>
                    </a:p>
                    <a:p>
                      <a:pPr marL="171450" lvl="0" indent="-171450" algn="l" defTabSz="914400" rtl="0" eaLnBrk="1" latinLnBrk="0" hangingPunct="1">
                        <a:buFont typeface="Arial" panose="020B0604020202020204" pitchFamily="34" charset="0"/>
                        <a:buChar char="•"/>
                      </a:pPr>
                      <a:endParaRPr lang="en-ZA" sz="12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91435" marR="91435" marT="45722" marB="45722"/>
                </a:tc>
                <a:tc>
                  <a:txBody>
                    <a:bodyPr/>
                    <a:lstStyle/>
                    <a:p>
                      <a:pPr algn="l"/>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Council should strengthen their oversight on the implementation of credit control.</a:t>
                      </a:r>
                    </a:p>
                    <a:p>
                      <a:pPr algn="l"/>
                      <a:endPar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a:endPar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Facilitate engagements sessions with Government departments owing municipalities. </a:t>
                      </a:r>
                    </a:p>
                    <a:p>
                      <a:pPr algn="l"/>
                      <a:endPar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a:endPar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Continuous monitoring of implementation of credit control.</a:t>
                      </a:r>
                    </a:p>
                    <a:p>
                      <a:pPr algn="l"/>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Council should embark on Responsible Citizenry Campaign to encourage consumers to pay for their services</a:t>
                      </a:r>
                    </a:p>
                    <a:p>
                      <a:pPr algn="l"/>
                      <a:endPar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a:endPar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91435" marR="91435" marT="45722" marB="45722"/>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endParaRPr lang="en-ZA" dirty="0"/>
          </a:p>
        </p:txBody>
      </p:sp>
    </p:spTree>
    <p:extLst>
      <p:ext uri="{BB962C8B-B14F-4D97-AF65-F5344CB8AC3E}">
        <p14:creationId xmlns:p14="http://schemas.microsoft.com/office/powerpoint/2010/main" val="1988275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620713"/>
          </a:xfrm>
        </p:spPr>
        <p:txBody>
          <a:bodyPr/>
          <a:lstStyle/>
          <a:p>
            <a:endParaRPr lang="en-ZA" altLang="en-US" sz="2800" b="1" dirty="0" smtClean="0"/>
          </a:p>
        </p:txBody>
      </p:sp>
      <p:sp>
        <p:nvSpPr>
          <p:cNvPr id="51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758184-0320-40B5-9633-36575310F346}" type="slidenum">
              <a:rPr lang="en-US" altLang="en-US" sz="1200" smtClean="0">
                <a:solidFill>
                  <a:srgbClr val="898989"/>
                </a:solidFill>
              </a:rPr>
              <a:pPr>
                <a:spcBef>
                  <a:spcPct val="0"/>
                </a:spcBef>
                <a:buFontTx/>
                <a:buNone/>
              </a:pPr>
              <a:t>12</a:t>
            </a:fld>
            <a:endParaRPr lang="en-US" altLang="en-US" sz="1200" smtClean="0">
              <a:solidFill>
                <a:srgbClr val="898989"/>
              </a:solidFill>
            </a:endParaRPr>
          </a:p>
        </p:txBody>
      </p:sp>
      <p:graphicFrame>
        <p:nvGraphicFramePr>
          <p:cNvPr id="7" name="Content Placeholder 1"/>
          <p:cNvGraphicFramePr>
            <a:graphicFrameLocks noGrp="1"/>
          </p:cNvGraphicFramePr>
          <p:nvPr>
            <p:ph idx="1"/>
            <p:extLst>
              <p:ext uri="{D42A27DB-BD31-4B8C-83A1-F6EECF244321}">
                <p14:modId xmlns:p14="http://schemas.microsoft.com/office/powerpoint/2010/main" val="645707203"/>
              </p:ext>
            </p:extLst>
          </p:nvPr>
        </p:nvGraphicFramePr>
        <p:xfrm>
          <a:off x="0" y="-1"/>
          <a:ext cx="9144000" cy="8226606"/>
        </p:xfrm>
        <a:graphic>
          <a:graphicData uri="http://schemas.openxmlformats.org/drawingml/2006/table">
            <a:tbl>
              <a:tblPr firstRow="1" bandRow="1">
                <a:tableStyleId>{5C22544A-7EE6-4342-B048-85BDC9FD1C3A}</a:tableStyleId>
              </a:tblPr>
              <a:tblGrid>
                <a:gridCol w="1403648">
                  <a:extLst>
                    <a:ext uri="{9D8B030D-6E8A-4147-A177-3AD203B41FA5}">
                      <a16:colId xmlns:a16="http://schemas.microsoft.com/office/drawing/2014/main" val="20000"/>
                    </a:ext>
                  </a:extLst>
                </a:gridCol>
                <a:gridCol w="186275">
                  <a:extLst>
                    <a:ext uri="{9D8B030D-6E8A-4147-A177-3AD203B41FA5}">
                      <a16:colId xmlns:a16="http://schemas.microsoft.com/office/drawing/2014/main" val="20001"/>
                    </a:ext>
                  </a:extLst>
                </a:gridCol>
                <a:gridCol w="2957363">
                  <a:extLst>
                    <a:ext uri="{9D8B030D-6E8A-4147-A177-3AD203B41FA5}">
                      <a16:colId xmlns:a16="http://schemas.microsoft.com/office/drawing/2014/main" val="20002"/>
                    </a:ext>
                  </a:extLst>
                </a:gridCol>
                <a:gridCol w="1680898">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1259632">
                  <a:extLst>
                    <a:ext uri="{9D8B030D-6E8A-4147-A177-3AD203B41FA5}">
                      <a16:colId xmlns:a16="http://schemas.microsoft.com/office/drawing/2014/main" val="20005"/>
                    </a:ext>
                  </a:extLst>
                </a:gridCol>
              </a:tblGrid>
              <a:tr h="706166">
                <a:tc gridSpan="2">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FOCAL</a:t>
                      </a:r>
                      <a:r>
                        <a:rPr lang="en-ZA" sz="1400" baseline="0" dirty="0" smtClean="0">
                          <a:latin typeface="Tahoma" panose="020B0604030504040204" pitchFamily="34" charset="0"/>
                          <a:ea typeface="Tahoma" panose="020B0604030504040204" pitchFamily="34" charset="0"/>
                          <a:cs typeface="Tahoma" panose="020B0604030504040204" pitchFamily="34" charset="0"/>
                        </a:rPr>
                        <a:t> AREA </a:t>
                      </a:r>
                      <a:r>
                        <a:rPr lang="en-ZA" sz="1000" baseline="0" dirty="0" smtClean="0">
                          <a:latin typeface="Tahoma" panose="020B0604030504040204" pitchFamily="34" charset="0"/>
                          <a:ea typeface="Tahoma" panose="020B0604030504040204" pitchFamily="34" charset="0"/>
                          <a:cs typeface="Tahoma" panose="020B0604030504040204" pitchFamily="34" charset="0"/>
                        </a:rPr>
                        <a:t>(B2B PILLAR)</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marT="45727" marB="45727" anchor="ctr"/>
                </a:tc>
                <a:tc hMerge="1">
                  <a:txBody>
                    <a:bodyPr/>
                    <a:lstStyle/>
                    <a:p>
                      <a:endParaRPr lang="en-ZA"/>
                    </a:p>
                  </a:txBody>
                  <a:tcP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SUPPORT PROVIDED</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T="45727" marB="45727"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NAME</a:t>
                      </a:r>
                      <a:r>
                        <a:rPr lang="en-ZA" sz="1400" baseline="0" dirty="0" smtClean="0">
                          <a:latin typeface="Tahoma" panose="020B0604030504040204" pitchFamily="34" charset="0"/>
                          <a:ea typeface="Tahoma" panose="020B0604030504040204" pitchFamily="34" charset="0"/>
                          <a:cs typeface="Tahoma" panose="020B0604030504040204" pitchFamily="34" charset="0"/>
                        </a:rPr>
                        <a:t> OF MUNICIPALITY</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T="45727" marB="45727"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CHALLENGES</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T="45727" marB="45727"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REMEDIAL</a:t>
                      </a:r>
                      <a:r>
                        <a:rPr lang="en-ZA" sz="1400" baseline="0" dirty="0" smtClean="0">
                          <a:latin typeface="Tahoma" panose="020B0604030504040204" pitchFamily="34" charset="0"/>
                          <a:ea typeface="Tahoma" panose="020B0604030504040204" pitchFamily="34" charset="0"/>
                          <a:cs typeface="Tahoma" panose="020B0604030504040204" pitchFamily="34" charset="0"/>
                        </a:rPr>
                        <a:t> ACTION</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T="45727" marB="45727" anchor="ctr"/>
                </a:tc>
                <a:extLst>
                  <a:ext uri="{0D108BD9-81ED-4DB2-BD59-A6C34878D82A}">
                    <a16:rowId xmlns:a16="http://schemas.microsoft.com/office/drawing/2014/main" val="10000"/>
                  </a:ext>
                </a:extLst>
              </a:tr>
              <a:tr h="346571">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 SOUND FINANCIAL MANAGEMENT - 2</a:t>
                      </a:r>
                    </a:p>
                  </a:txBody>
                  <a:tcPr marT="45727" marB="45727" anchor="ctr">
                    <a:solidFill>
                      <a:srgbClr val="00B050"/>
                    </a:solidFill>
                  </a:tcPr>
                </a:tc>
                <a:tc hMerge="1">
                  <a:txBody>
                    <a:bodyPr/>
                    <a:lstStyle/>
                    <a:p>
                      <a:endParaRPr lang="en-ZA"/>
                    </a:p>
                  </a:txBody>
                  <a:tcPr/>
                </a:tc>
                <a:tc hMerge="1">
                  <a:txBody>
                    <a:bodyPr/>
                    <a:lstStyle/>
                    <a:p>
                      <a:endParaRPr lang="en-ZA" sz="11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2291652">
                <a:tc>
                  <a:txBody>
                    <a:bodyPr/>
                    <a:lstStyle/>
                    <a:p>
                      <a:r>
                        <a:rPr lang="en-ZA" sz="1200" i="0" kern="120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Assessment</a:t>
                      </a:r>
                      <a:r>
                        <a:rPr lang="en-ZA" sz="120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Municipal Post Audit Action Plan</a:t>
                      </a:r>
                      <a:endParaRPr lang="en-ZA" sz="12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7" marB="45727"/>
                </a:tc>
                <a:tc gridSpan="2">
                  <a:txBody>
                    <a:bodyPr/>
                    <a:lstStyle/>
                    <a:p>
                      <a:pPr marL="171450" indent="-171450">
                        <a:buFont typeface="Arial" panose="020B0604020202020204" pitchFamily="34" charset="0"/>
                        <a:buChar char="•"/>
                      </a:pPr>
                      <a:r>
                        <a:rPr lang="en-US" sz="1200" i="0" kern="120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Conducted an assessment of</a:t>
                      </a:r>
                      <a:r>
                        <a:rPr lang="en-US" sz="120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2018/19 municipal post audit action plans for municipalities in the district except GTLM </a:t>
                      </a:r>
                    </a:p>
                    <a:p>
                      <a:pPr marL="171450" indent="-171450">
                        <a:buFont typeface="Arial" panose="020B0604020202020204" pitchFamily="34" charset="0"/>
                        <a:buChar char="•"/>
                      </a:pPr>
                      <a:r>
                        <a:rPr lang="en-US" sz="120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Followed up with municipalities on the implementation of PAAP- a template was developed with the assistance of </a:t>
                      </a:r>
                      <a:r>
                        <a:rPr lang="en-US" sz="1200" i="0" kern="1200" baseline="0" dirty="0" err="1"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DCoG</a:t>
                      </a:r>
                      <a:r>
                        <a:rPr lang="en-US" sz="120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to assess progress on PAAP</a:t>
                      </a:r>
                      <a:endParaRPr lang="en-ZA" sz="1200" i="0" kern="120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7" marB="45727"/>
                </a:tc>
                <a:tc hMerge="1">
                  <a:txBody>
                    <a:bodyPr/>
                    <a:lstStyle/>
                    <a:p>
                      <a:pPr marL="171450" indent="-171450">
                        <a:buFont typeface="Arial" panose="020B0604020202020204" pitchFamily="34" charset="0"/>
                        <a:buChar char="•"/>
                      </a:pPr>
                      <a:endParaRPr lang="en-ZA" sz="1200" i="0" kern="120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7" marB="45727"/>
                </a:tc>
                <a:tc>
                  <a:txBody>
                    <a:bodyPr/>
                    <a:lstStyle/>
                    <a:p>
                      <a:r>
                        <a:rPr lang="en-ZA" sz="1200" b="0" i="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Mamusa</a:t>
                      </a:r>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ZA" sz="1200" b="0" i="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Lekwa</a:t>
                      </a:r>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ZA" sz="1200" b="0" i="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Teemane</a:t>
                      </a:r>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en-ZA" sz="12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7" marB="45727"/>
                </a:tc>
                <a:tc>
                  <a:txBody>
                    <a:bodyPr/>
                    <a:lstStyle/>
                    <a:p>
                      <a:pPr marL="171450" indent="-171450">
                        <a:buFont typeface="Arial" panose="020B0604020202020204" pitchFamily="34" charset="0"/>
                        <a:buChar char="•"/>
                      </a:pPr>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GTLM audit process for 2018/19  concluded</a:t>
                      </a:r>
                      <a:r>
                        <a:rPr lang="en-ZA" sz="12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late due to late submission of AFSs to AG</a:t>
                      </a:r>
                    </a:p>
                    <a:p>
                      <a:pPr marL="171450" indent="-171450">
                        <a:buFont typeface="Arial" panose="020B0604020202020204" pitchFamily="34" charset="0"/>
                        <a:buChar char="•"/>
                      </a:pPr>
                      <a:r>
                        <a:rPr lang="en-ZA" sz="12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Municipalities are non responsive to submit an update </a:t>
                      </a:r>
                      <a:endParaRPr lang="en-ZA" sz="12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7" marB="45727"/>
                </a:tc>
                <a:tc>
                  <a:txBody>
                    <a:bodyPr/>
                    <a:lstStyle/>
                    <a:p>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Continuous monitoring of the implementation of PAAP. </a:t>
                      </a:r>
                      <a:endParaRPr lang="en-ZA" sz="12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7" marB="45727"/>
                </a:tc>
                <a:extLst>
                  <a:ext uri="{0D108BD9-81ED-4DB2-BD59-A6C34878D82A}">
                    <a16:rowId xmlns:a16="http://schemas.microsoft.com/office/drawing/2014/main" val="10002"/>
                  </a:ext>
                </a:extLst>
              </a:tr>
              <a:tr h="4882217">
                <a:tc>
                  <a:txBody>
                    <a:bodyPr/>
                    <a:lstStyle/>
                    <a:p>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Municipal Public Accounts Committee monitored on Council oversight role</a:t>
                      </a:r>
                      <a:endParaRPr lang="en-ZA" sz="12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7" marB="45727"/>
                </a:tc>
                <a:tc gridSpan="2">
                  <a:txBody>
                    <a:bodyPr/>
                    <a:lstStyle/>
                    <a:p>
                      <a:pPr marL="171450" indent="-171450">
                        <a:buFont typeface="Arial" panose="020B0604020202020204" pitchFamily="34" charset="0"/>
                        <a:buChar char="•"/>
                      </a:pPr>
                      <a:r>
                        <a:rPr lang="en-ZA" sz="1100" i="0" kern="120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Held one on one engagements on the preparation and</a:t>
                      </a:r>
                      <a:r>
                        <a:rPr lang="en-ZA" sz="110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compilation of Oversight reports on the Annual Reports for 2018/19 financial year</a:t>
                      </a:r>
                    </a:p>
                    <a:p>
                      <a:pPr marL="171450" indent="-171450">
                        <a:buFont typeface="Arial" panose="020B0604020202020204" pitchFamily="34" charset="0"/>
                        <a:buChar char="•"/>
                      </a:pPr>
                      <a:r>
                        <a:rPr lang="en-ZA" sz="110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Assessed oversight reports and gave feedback to </a:t>
                      </a:r>
                      <a:r>
                        <a:rPr lang="en-ZA" sz="1100" i="0" kern="1200" baseline="0" dirty="0" err="1"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municpalities</a:t>
                      </a:r>
                      <a:endParaRPr lang="en-ZA" sz="110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ZA" sz="110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Conducted an induction for the newly elected MPAC members  </a:t>
                      </a:r>
                    </a:p>
                    <a:p>
                      <a:pPr marL="171450" indent="-171450">
                        <a:buFont typeface="Arial" panose="020B0604020202020204" pitchFamily="34" charset="0"/>
                        <a:buChar char="•"/>
                      </a:pPr>
                      <a:r>
                        <a:rPr lang="en-ZA" sz="110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partnership with PT and SALGA, rolled out capacity building sessions on roles and responsibilities of MPAC with regard to the management of UIF&amp;W expenditure. </a:t>
                      </a:r>
                    </a:p>
                    <a:p>
                      <a:pPr marL="171450" indent="-171450">
                        <a:buFont typeface="Arial" panose="020B0604020202020204" pitchFamily="34" charset="0"/>
                        <a:buChar char="•"/>
                      </a:pPr>
                      <a:r>
                        <a:rPr lang="en-ZA" sz="110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Held Support staff forum and provided workshop on the rules of order on virtual meetings, LG Municipal Structures </a:t>
                      </a:r>
                      <a:r>
                        <a:rPr lang="en-ZA" sz="1100" i="0" kern="1200" baseline="0" dirty="0" err="1"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Amenmdment</a:t>
                      </a:r>
                      <a:r>
                        <a:rPr lang="en-ZA" sz="110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Bill, MFMA sec 32 –roles of MPAC on the investigation of UIF&amp;W expenditure</a:t>
                      </a:r>
                    </a:p>
                    <a:p>
                      <a:pPr marL="171450" indent="-171450">
                        <a:buFont typeface="Arial" panose="020B0604020202020204" pitchFamily="34" charset="0"/>
                        <a:buChar char="•"/>
                      </a:pPr>
                      <a:endParaRPr lang="en-ZA" sz="110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en-ZA" sz="1100" i="0" kern="120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7" marB="45727"/>
                </a:tc>
                <a:tc hMerge="1">
                  <a:txBody>
                    <a:bodyPr/>
                    <a:lstStyle/>
                    <a:p>
                      <a:pPr marL="171450" indent="-171450">
                        <a:buFont typeface="Arial" panose="020B0604020202020204" pitchFamily="34" charset="0"/>
                        <a:buChar char="•"/>
                      </a:pPr>
                      <a:endParaRPr lang="en-ZA" sz="1200" i="0" kern="120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7" marB="45727"/>
                </a:tc>
                <a:tc>
                  <a:txBody>
                    <a:bodyPr/>
                    <a:lstStyle/>
                    <a:p>
                      <a:pPr marL="171450" indent="-171450">
                        <a:buFont typeface="Arial" panose="020B0604020202020204" pitchFamily="34" charset="0"/>
                        <a:buChar char="•"/>
                      </a:pPr>
                      <a:r>
                        <a:rPr lang="en-ZA" sz="1100" b="0" i="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Mamusa</a:t>
                      </a:r>
                      <a:r>
                        <a:rPr lang="en-ZA" sz="11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ZA" sz="1100" b="0" i="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Lekwa-Teemane</a:t>
                      </a:r>
                      <a:r>
                        <a:rPr lang="en-ZA" sz="11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ZA" sz="1100" b="0" i="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Kagisano</a:t>
                      </a:r>
                      <a:r>
                        <a:rPr lang="en-ZA" sz="11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Molopo, </a:t>
                      </a:r>
                      <a:r>
                        <a:rPr lang="en-ZA" sz="1100" b="0" i="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Naledi</a:t>
                      </a:r>
                      <a:r>
                        <a:rPr lang="en-ZA" sz="11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Greater</a:t>
                      </a:r>
                      <a:r>
                        <a:rPr lang="en-ZA" sz="11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ZA" sz="1100" b="0" i="0" baseline="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Taung</a:t>
                      </a:r>
                      <a:r>
                        <a:rPr lang="en-ZA" sz="11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a:r>
                      <a:r>
                        <a:rPr lang="en-ZA" sz="11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DRSM</a:t>
                      </a:r>
                      <a:endParaRPr lang="en-ZA" sz="11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7" marB="45727"/>
                </a:tc>
                <a:tc>
                  <a:txBody>
                    <a:bodyPr/>
                    <a:lstStyle/>
                    <a:p>
                      <a:pPr marL="171450" indent="-171450">
                        <a:buFont typeface="Arial" panose="020B0604020202020204" pitchFamily="34" charset="0"/>
                        <a:buChar char="•"/>
                      </a:pPr>
                      <a:r>
                        <a:rPr lang="en-ZA" sz="11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Reshuffling</a:t>
                      </a:r>
                      <a:r>
                        <a:rPr lang="en-ZA" sz="11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MPAC members as and when which result in the poor performance of the Committee. </a:t>
                      </a:r>
                    </a:p>
                    <a:p>
                      <a:endParaRPr lang="en-ZA" sz="11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ZA" sz="11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Manager MPAC</a:t>
                      </a:r>
                      <a:r>
                        <a:rPr lang="en-ZA" sz="11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ZA" sz="11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Support</a:t>
                      </a:r>
                      <a:r>
                        <a:rPr lang="en-ZA" sz="11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staff appointed as acting CFO at </a:t>
                      </a:r>
                      <a:r>
                        <a:rPr lang="en-ZA" sz="1100" b="0" i="0" baseline="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Naledi</a:t>
                      </a:r>
                      <a:r>
                        <a:rPr lang="en-ZA" sz="11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LM</a:t>
                      </a:r>
                    </a:p>
                    <a:p>
                      <a:pPr marL="171450" indent="-171450">
                        <a:buFont typeface="Arial" panose="020B0604020202020204" pitchFamily="34" charset="0"/>
                        <a:buChar char="•"/>
                      </a:pPr>
                      <a:r>
                        <a:rPr lang="en-ZA" sz="11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MPAC not provided with tools of trade and competent support staff. </a:t>
                      </a:r>
                    </a:p>
                    <a:p>
                      <a:endParaRPr lang="en-ZA" sz="11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ZA" sz="11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Appointment of MPAC support</a:t>
                      </a:r>
                      <a:r>
                        <a:rPr lang="en-ZA" sz="11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staff on contract basis</a:t>
                      </a:r>
                      <a:endParaRPr lang="en-ZA" sz="11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en-ZA" sz="11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7" marB="45727"/>
                </a:tc>
                <a:tc>
                  <a:txBody>
                    <a:bodyPr/>
                    <a:lstStyle/>
                    <a:p>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Council</a:t>
                      </a:r>
                      <a:r>
                        <a:rPr lang="en-ZA" sz="12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management to support MPAC</a:t>
                      </a:r>
                    </a:p>
                    <a:p>
                      <a:endParaRPr lang="en-ZA" sz="12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en-ZA" sz="12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en-ZA" sz="12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7" marB="45727"/>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74828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620713"/>
          </a:xfrm>
        </p:spPr>
        <p:txBody>
          <a:bodyPr/>
          <a:lstStyle/>
          <a:p>
            <a:endParaRPr lang="en-ZA" altLang="en-US" sz="2800" b="1" dirty="0" smtClean="0"/>
          </a:p>
        </p:txBody>
      </p:sp>
      <p:sp>
        <p:nvSpPr>
          <p:cNvPr id="61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393524-7ACC-44D1-8A72-B1C592B2610D}" type="slidenum">
              <a:rPr lang="en-US" altLang="en-US" sz="1200" smtClean="0">
                <a:solidFill>
                  <a:srgbClr val="898989"/>
                </a:solidFill>
              </a:rPr>
              <a:pPr>
                <a:spcBef>
                  <a:spcPct val="0"/>
                </a:spcBef>
                <a:buFontTx/>
                <a:buNone/>
              </a:pPr>
              <a:t>13</a:t>
            </a:fld>
            <a:endParaRPr lang="en-US" altLang="en-US" sz="1200" smtClean="0">
              <a:solidFill>
                <a:srgbClr val="898989"/>
              </a:solidFill>
            </a:endParaRPr>
          </a:p>
        </p:txBody>
      </p:sp>
      <p:graphicFrame>
        <p:nvGraphicFramePr>
          <p:cNvPr id="7" name="Content Placeholder 1"/>
          <p:cNvGraphicFramePr>
            <a:graphicFrameLocks noGrp="1"/>
          </p:cNvGraphicFramePr>
          <p:nvPr>
            <p:ph idx="1"/>
            <p:extLst>
              <p:ext uri="{D42A27DB-BD31-4B8C-83A1-F6EECF244321}">
                <p14:modId xmlns:p14="http://schemas.microsoft.com/office/powerpoint/2010/main" val="127329492"/>
              </p:ext>
            </p:extLst>
          </p:nvPr>
        </p:nvGraphicFramePr>
        <p:xfrm>
          <a:off x="0" y="0"/>
          <a:ext cx="9144000" cy="6858000"/>
        </p:xfrm>
        <a:graphic>
          <a:graphicData uri="http://schemas.openxmlformats.org/drawingml/2006/table">
            <a:tbl>
              <a:tblPr firstRow="1" bandRow="1">
                <a:tableStyleId>{5C22544A-7EE6-4342-B048-85BDC9FD1C3A}</a:tableStyleId>
              </a:tblPr>
              <a:tblGrid>
                <a:gridCol w="1457293">
                  <a:extLst>
                    <a:ext uri="{9D8B030D-6E8A-4147-A177-3AD203B41FA5}">
                      <a16:colId xmlns:a16="http://schemas.microsoft.com/office/drawing/2014/main" val="20000"/>
                    </a:ext>
                  </a:extLst>
                </a:gridCol>
                <a:gridCol w="2970691">
                  <a:extLst>
                    <a:ext uri="{9D8B030D-6E8A-4147-A177-3AD203B41FA5}">
                      <a16:colId xmlns:a16="http://schemas.microsoft.com/office/drawing/2014/main" val="20001"/>
                    </a:ext>
                  </a:extLst>
                </a:gridCol>
                <a:gridCol w="1651540">
                  <a:extLst>
                    <a:ext uri="{9D8B030D-6E8A-4147-A177-3AD203B41FA5}">
                      <a16:colId xmlns:a16="http://schemas.microsoft.com/office/drawing/2014/main" val="20002"/>
                    </a:ext>
                  </a:extLst>
                </a:gridCol>
                <a:gridCol w="1532238">
                  <a:extLst>
                    <a:ext uri="{9D8B030D-6E8A-4147-A177-3AD203B41FA5}">
                      <a16:colId xmlns:a16="http://schemas.microsoft.com/office/drawing/2014/main" val="20003"/>
                    </a:ext>
                  </a:extLst>
                </a:gridCol>
                <a:gridCol w="1532238">
                  <a:extLst>
                    <a:ext uri="{9D8B030D-6E8A-4147-A177-3AD203B41FA5}">
                      <a16:colId xmlns:a16="http://schemas.microsoft.com/office/drawing/2014/main" val="20004"/>
                    </a:ext>
                  </a:extLst>
                </a:gridCol>
              </a:tblGrid>
              <a:tr h="987445">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FOCAL</a:t>
                      </a:r>
                      <a:r>
                        <a:rPr lang="en-ZA" sz="1400" baseline="0" dirty="0" smtClean="0">
                          <a:latin typeface="Tahoma" panose="020B0604030504040204" pitchFamily="34" charset="0"/>
                          <a:ea typeface="Tahoma" panose="020B0604030504040204" pitchFamily="34" charset="0"/>
                          <a:cs typeface="Tahoma" panose="020B0604030504040204" pitchFamily="34" charset="0"/>
                        </a:rPr>
                        <a:t> AREA </a:t>
                      </a:r>
                      <a:r>
                        <a:rPr lang="en-ZA" sz="1100" baseline="0" dirty="0" smtClean="0">
                          <a:latin typeface="Tahoma" panose="020B0604030504040204" pitchFamily="34" charset="0"/>
                          <a:ea typeface="Tahoma" panose="020B0604030504040204" pitchFamily="34" charset="0"/>
                          <a:cs typeface="Tahoma" panose="020B0604030504040204" pitchFamily="34" charset="0"/>
                        </a:rPr>
                        <a:t>(B2B PILLAR)</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marT="45726" marB="45726"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SUPPORT PROVIDED</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T="45726" marB="45726"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NAME</a:t>
                      </a:r>
                      <a:r>
                        <a:rPr lang="en-ZA" sz="1400" baseline="0" dirty="0" smtClean="0">
                          <a:latin typeface="Tahoma" panose="020B0604030504040204" pitchFamily="34" charset="0"/>
                          <a:ea typeface="Tahoma" panose="020B0604030504040204" pitchFamily="34" charset="0"/>
                          <a:cs typeface="Tahoma" panose="020B0604030504040204" pitchFamily="34" charset="0"/>
                        </a:rPr>
                        <a:t> OF MUNICIPALITY</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T="45726" marB="45726"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CHALLENGES</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T="45726" marB="45726"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REMEDIAL ACTION</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T="45726" marB="45726" anchor="ctr"/>
                </a:tc>
                <a:extLst>
                  <a:ext uri="{0D108BD9-81ED-4DB2-BD59-A6C34878D82A}">
                    <a16:rowId xmlns:a16="http://schemas.microsoft.com/office/drawing/2014/main" val="10000"/>
                  </a:ext>
                </a:extLst>
              </a:tr>
              <a:tr h="696609">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 SOUND FINANCIAL MANAGEMENT- MPRA - 1</a:t>
                      </a:r>
                    </a:p>
                    <a:p>
                      <a:endParaRPr lang="en-ZA" sz="1100" b="0" i="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6" marB="45726"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sz="11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6" marB="45726"/>
                </a:tc>
                <a:extLst>
                  <a:ext uri="{0D108BD9-81ED-4DB2-BD59-A6C34878D82A}">
                    <a16:rowId xmlns:a16="http://schemas.microsoft.com/office/drawing/2014/main" val="10001"/>
                  </a:ext>
                </a:extLst>
              </a:tr>
              <a:tr h="5173946">
                <a:tc>
                  <a:txBody>
                    <a:bodyPr/>
                    <a:lstStyle/>
                    <a:p>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Municipalities</a:t>
                      </a:r>
                      <a:r>
                        <a:rPr lang="en-ZA" sz="12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supported on Municipal Property Rates Act Implementation</a:t>
                      </a:r>
                      <a:endParaRPr lang="en-ZA" sz="12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6" marB="45726"/>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Guided the municipality to extend the validity of the current valuation roll which is ending 30 June 2021. Approval for extension 30 June 2022.</a:t>
                      </a:r>
                    </a:p>
                    <a:p>
                      <a:pPr marL="171450" lvl="0" indent="-171450">
                        <a:buFont typeface="Arial" panose="020B0604020202020204" pitchFamily="34" charset="0"/>
                        <a:buChar char="•"/>
                      </a:pPr>
                      <a:endParaRPr lang="en-ZA" sz="12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6" marB="45726"/>
                </a:tc>
                <a:tc>
                  <a:txBody>
                    <a:bodyPr/>
                    <a:lstStyle/>
                    <a:p>
                      <a:r>
                        <a:rPr lang="en-ZA" sz="1200" b="0" i="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Lekwa</a:t>
                      </a:r>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ZA" sz="1200" b="0" i="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Teemane</a:t>
                      </a:r>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LM</a:t>
                      </a:r>
                      <a:endParaRPr lang="en-ZA" sz="12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6" marB="45726"/>
                </a:tc>
                <a:tc>
                  <a:txBody>
                    <a:bodyPr/>
                    <a:lstStyle/>
                    <a:p>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municipality failing to appoint new municipal </a:t>
                      </a:r>
                      <a:r>
                        <a:rPr lang="en-ZA" sz="1200" b="0" i="0" kern="1200" baseline="0" dirty="0" err="1"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valuer</a:t>
                      </a:r>
                      <a:endPar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Lack of funding for the compilation of a new valuation roll</a:t>
                      </a:r>
                    </a:p>
                    <a:p>
                      <a:pPr marL="171450" lvl="0" indent="-171450" algn="l" defTabSz="914400" rtl="0" eaLnBrk="1" latinLnBrk="0" hangingPunct="1">
                        <a:buFont typeface="Arial" panose="020B0604020202020204" pitchFamily="34" charset="0"/>
                        <a:buChar char="•"/>
                      </a:pPr>
                      <a:endParaRPr lang="en-ZA" sz="12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6" marB="45726"/>
                </a:tc>
                <a:tc>
                  <a:txBody>
                    <a:bodyPr/>
                    <a:lstStyle/>
                    <a:p>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Advised the municipality to immediately go out on tender;</a:t>
                      </a:r>
                    </a:p>
                    <a:p>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Further provided the municipality with draft tender document to assist with the specifications for the tender</a:t>
                      </a:r>
                    </a:p>
                    <a:p>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Advised the municipality to apply for MSIG in pursuit of funding the compilation of a new valuation roll</a:t>
                      </a:r>
                    </a:p>
                    <a:p>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Advised the municipality to continue performing supplementary valuations in order to generate more revenue </a:t>
                      </a:r>
                    </a:p>
                    <a:p>
                      <a:pPr marL="171450" lvl="0" indent="-171450" algn="l" defTabSz="914400" rtl="0" eaLnBrk="1" latinLnBrk="0" hangingPunct="1">
                        <a:buFont typeface="Arial" panose="020B0604020202020204" pitchFamily="34" charset="0"/>
                        <a:buChar char="•"/>
                      </a:pPr>
                      <a:endParaRPr lang="en-ZA" sz="12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6" marB="45726"/>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78709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620713"/>
          </a:xfrm>
        </p:spPr>
        <p:txBody>
          <a:bodyPr/>
          <a:lstStyle/>
          <a:p>
            <a:endParaRPr lang="en-ZA" altLang="en-US" sz="2800" b="1" dirty="0" smtClean="0"/>
          </a:p>
        </p:txBody>
      </p:sp>
      <p:sp>
        <p:nvSpPr>
          <p:cNvPr id="71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61E5A8A-95BA-49BA-B501-FC7D316AAEC3}" type="slidenum">
              <a:rPr lang="en-US" altLang="en-US" sz="1200" smtClean="0">
                <a:solidFill>
                  <a:srgbClr val="898989"/>
                </a:solidFill>
              </a:rPr>
              <a:pPr>
                <a:spcBef>
                  <a:spcPct val="0"/>
                </a:spcBef>
                <a:buFontTx/>
                <a:buNone/>
              </a:pPr>
              <a:t>14</a:t>
            </a:fld>
            <a:endParaRPr lang="en-US" altLang="en-US" sz="1200" smtClean="0">
              <a:solidFill>
                <a:srgbClr val="898989"/>
              </a:solidFill>
            </a:endParaRPr>
          </a:p>
        </p:txBody>
      </p:sp>
      <p:graphicFrame>
        <p:nvGraphicFramePr>
          <p:cNvPr id="7" name="Content Placeholder 1"/>
          <p:cNvGraphicFramePr>
            <a:graphicFrameLocks noGrp="1"/>
          </p:cNvGraphicFramePr>
          <p:nvPr>
            <p:ph idx="1"/>
            <p:extLst>
              <p:ext uri="{D42A27DB-BD31-4B8C-83A1-F6EECF244321}">
                <p14:modId xmlns:p14="http://schemas.microsoft.com/office/powerpoint/2010/main" val="705385877"/>
              </p:ext>
            </p:extLst>
          </p:nvPr>
        </p:nvGraphicFramePr>
        <p:xfrm>
          <a:off x="0" y="6897"/>
          <a:ext cx="9144000" cy="5629938"/>
        </p:xfrm>
        <a:graphic>
          <a:graphicData uri="http://schemas.openxmlformats.org/drawingml/2006/table">
            <a:tbl>
              <a:tblPr firstRow="1" bandRow="1">
                <a:tableStyleId>{5C22544A-7EE6-4342-B048-85BDC9FD1C3A}</a:tableStyleId>
              </a:tblPr>
              <a:tblGrid>
                <a:gridCol w="1457293">
                  <a:extLst>
                    <a:ext uri="{9D8B030D-6E8A-4147-A177-3AD203B41FA5}">
                      <a16:colId xmlns:a16="http://schemas.microsoft.com/office/drawing/2014/main" val="20000"/>
                    </a:ext>
                  </a:extLst>
                </a:gridCol>
                <a:gridCol w="2898683">
                  <a:extLst>
                    <a:ext uri="{9D8B030D-6E8A-4147-A177-3AD203B41FA5}">
                      <a16:colId xmlns:a16="http://schemas.microsoft.com/office/drawing/2014/main" val="20001"/>
                    </a:ext>
                  </a:extLst>
                </a:gridCol>
                <a:gridCol w="1584175">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691681">
                  <a:extLst>
                    <a:ext uri="{9D8B030D-6E8A-4147-A177-3AD203B41FA5}">
                      <a16:colId xmlns:a16="http://schemas.microsoft.com/office/drawing/2014/main" val="20004"/>
                    </a:ext>
                  </a:extLst>
                </a:gridCol>
              </a:tblGrid>
              <a:tr h="862165">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FOCAL</a:t>
                      </a:r>
                      <a:r>
                        <a:rPr lang="en-ZA" sz="1400" baseline="0" dirty="0" smtClean="0">
                          <a:latin typeface="Tahoma" panose="020B0604030504040204" pitchFamily="34" charset="0"/>
                          <a:ea typeface="Tahoma" panose="020B0604030504040204" pitchFamily="34" charset="0"/>
                          <a:cs typeface="Tahoma" panose="020B0604030504040204" pitchFamily="34" charset="0"/>
                        </a:rPr>
                        <a:t> AREA </a:t>
                      </a:r>
                      <a:r>
                        <a:rPr lang="en-ZA" sz="1100" baseline="0" dirty="0" smtClean="0">
                          <a:latin typeface="Tahoma" panose="020B0604030504040204" pitchFamily="34" charset="0"/>
                          <a:ea typeface="Tahoma" panose="020B0604030504040204" pitchFamily="34" charset="0"/>
                          <a:cs typeface="Tahoma" panose="020B0604030504040204" pitchFamily="34" charset="0"/>
                        </a:rPr>
                        <a:t>(B2B PILLAR)</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marT="45723" marB="45723"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SUPPORT PROVIDED</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T="45723" marB="45723"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NAME</a:t>
                      </a:r>
                      <a:r>
                        <a:rPr lang="en-ZA" sz="1400" baseline="0" dirty="0" smtClean="0">
                          <a:latin typeface="Tahoma" panose="020B0604030504040204" pitchFamily="34" charset="0"/>
                          <a:ea typeface="Tahoma" panose="020B0604030504040204" pitchFamily="34" charset="0"/>
                          <a:cs typeface="Tahoma" panose="020B0604030504040204" pitchFamily="34" charset="0"/>
                        </a:rPr>
                        <a:t> OF MUNICIPALITY</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T="45723" marB="45723"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CHALLENGES</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T="45723" marB="45723"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REMEDIAL ACTION</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T="45723" marB="45723" anchor="ctr"/>
                </a:tc>
                <a:extLst>
                  <a:ext uri="{0D108BD9-81ED-4DB2-BD59-A6C34878D82A}">
                    <a16:rowId xmlns:a16="http://schemas.microsoft.com/office/drawing/2014/main" val="10000"/>
                  </a:ext>
                </a:extLst>
              </a:tr>
              <a:tr h="480282">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 SOUND FINANCIAL MANAGEMENT-MPRA - 2</a:t>
                      </a:r>
                    </a:p>
                  </a:txBody>
                  <a:tcPr marT="45723" marB="45723"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sz="11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3" marB="45723"/>
                </a:tc>
                <a:extLst>
                  <a:ext uri="{0D108BD9-81ED-4DB2-BD59-A6C34878D82A}">
                    <a16:rowId xmlns:a16="http://schemas.microsoft.com/office/drawing/2014/main" val="10001"/>
                  </a:ext>
                </a:extLst>
              </a:tr>
              <a:tr h="2349285">
                <a:tc>
                  <a:txBody>
                    <a:bodyPr/>
                    <a:lstStyle/>
                    <a:p>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Municipalities</a:t>
                      </a:r>
                      <a:r>
                        <a:rPr lang="en-ZA" sz="12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supported on Municipal Property Rates Act Implementation</a:t>
                      </a:r>
                      <a:endParaRPr lang="en-ZA" sz="12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3" marB="45723"/>
                </a:tc>
                <a:tc>
                  <a:txBody>
                    <a:bodyPr/>
                    <a:lstStyle/>
                    <a:p>
                      <a:pPr marL="171450" indent="-171450">
                        <a:buFont typeface="Arial" panose="020B0604020202020204" pitchFamily="34" charset="0"/>
                        <a:buChar char="•"/>
                      </a:pPr>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Guided the municipality on performing supplementary valuation in line with section 78.</a:t>
                      </a:r>
                    </a:p>
                    <a:p>
                      <a:pPr marL="171450" indent="-171450">
                        <a:buFont typeface="Arial" panose="020B0604020202020204" pitchFamily="34" charset="0"/>
                        <a:buChar char="•"/>
                      </a:pPr>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Assisted the municipality in the appeal board sittings.</a:t>
                      </a:r>
                    </a:p>
                    <a:p>
                      <a:pPr marL="171450" lvl="0" indent="-171450">
                        <a:buFont typeface="Arial" panose="020B0604020202020204" pitchFamily="34" charset="0"/>
                        <a:buChar char="•"/>
                      </a:pPr>
                      <a:endParaRPr lang="en-ZA" sz="12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3" marB="45723"/>
                </a:tc>
                <a:tc>
                  <a:txBody>
                    <a:bodyPr/>
                    <a:lstStyle/>
                    <a:p>
                      <a:r>
                        <a:rPr lang="en-ZA" sz="1200" b="0" i="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Naledi</a:t>
                      </a:r>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LM</a:t>
                      </a:r>
                      <a:endParaRPr lang="en-ZA" sz="12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3" marB="45723"/>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municipality failing to implement supplementary valuations;</a:t>
                      </a:r>
                    </a:p>
                    <a:p>
                      <a:pPr marL="171450" lvl="0" indent="-171450" algn="l" defTabSz="914400" rtl="0" eaLnBrk="1" latinLnBrk="0" hangingPunct="1">
                        <a:buFont typeface="Arial" panose="020B0604020202020204" pitchFamily="34" charset="0"/>
                        <a:buChar char="•"/>
                      </a:pPr>
                      <a:endParaRPr lang="en-ZA" sz="12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3" marB="45723"/>
                </a:tc>
                <a:tc>
                  <a:txBody>
                    <a:bodyPr/>
                    <a:lstStyle/>
                    <a:p>
                      <a:pPr marL="171450" indent="-171450">
                        <a:buFont typeface="Arial" panose="020B0604020202020204" pitchFamily="34" charset="0"/>
                        <a:buChar char="•"/>
                      </a:pPr>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Advised the municipality to continue performing supplementary valuations in order to generate more revenue.</a:t>
                      </a:r>
                    </a:p>
                    <a:p>
                      <a:pPr marL="171450" indent="-171450">
                        <a:buFont typeface="Arial" panose="020B0604020202020204" pitchFamily="34" charset="0"/>
                        <a:buChar char="•"/>
                      </a:pPr>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Finalisation of the outstanding appeals scheduled for the 1st week in March 2021 </a:t>
                      </a:r>
                      <a:endParaRPr lang="en-ZA" sz="12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3" marB="45723"/>
                </a:tc>
                <a:extLst>
                  <a:ext uri="{0D108BD9-81ED-4DB2-BD59-A6C34878D82A}">
                    <a16:rowId xmlns:a16="http://schemas.microsoft.com/office/drawing/2014/main" val="10002"/>
                  </a:ext>
                </a:extLst>
              </a:tr>
              <a:tr h="1818605">
                <a:tc>
                  <a:txBody>
                    <a:bodyPr/>
                    <a:lstStyle/>
                    <a:p>
                      <a:endParaRPr lang="en-ZA" sz="12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3" marB="45723"/>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Guided the municipality to implement a new valuation roll 01/07/2020.</a:t>
                      </a:r>
                    </a:p>
                    <a:p>
                      <a:pPr marL="171450" lvl="0" indent="-171450">
                        <a:buFont typeface="Arial" panose="020B0604020202020204" pitchFamily="34" charset="0"/>
                        <a:buChar char="•"/>
                      </a:pPr>
                      <a:endParaRPr lang="en-ZA" sz="12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3" marB="45723"/>
                </a:tc>
                <a:tc>
                  <a:txBody>
                    <a:bodyPr/>
                    <a:lstStyle/>
                    <a:p>
                      <a:r>
                        <a:rPr lang="en-ZA" sz="1200" b="0" i="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Mamusa</a:t>
                      </a:r>
                      <a:r>
                        <a:rPr lang="en-ZA" sz="12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LM</a:t>
                      </a:r>
                      <a:endParaRPr lang="en-ZA" sz="12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3" marB="45723"/>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municipality indicated a limited number of objections.</a:t>
                      </a:r>
                    </a:p>
                    <a:p>
                      <a:pPr marL="171450" lvl="0" indent="-171450" algn="l" defTabSz="914400" rtl="0" eaLnBrk="1" latinLnBrk="0" hangingPunct="1">
                        <a:buFont typeface="Arial" panose="020B0604020202020204" pitchFamily="34" charset="0"/>
                        <a:buChar char="•"/>
                      </a:pPr>
                      <a:endParaRPr lang="en-ZA" sz="12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23" marB="45723"/>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Advised the municipality to continue performing supplementary valuations in order to generate more revenue.</a:t>
                      </a:r>
                    </a:p>
                  </a:txBody>
                  <a:tcPr marT="45723" marB="45723"/>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14568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620713"/>
          </a:xfrm>
        </p:spPr>
        <p:txBody>
          <a:bodyPr/>
          <a:lstStyle/>
          <a:p>
            <a:endParaRPr lang="en-ZA" altLang="en-US" sz="2800" b="1" dirty="0" smtClean="0"/>
          </a:p>
        </p:txBody>
      </p:sp>
      <p:sp>
        <p:nvSpPr>
          <p:cNvPr id="81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0C7388-DC20-4FEA-B5BC-D6C04A5FECB6}" type="slidenum">
              <a:rPr lang="en-US" altLang="en-US" sz="1200" smtClean="0">
                <a:solidFill>
                  <a:srgbClr val="898989"/>
                </a:solidFill>
              </a:rPr>
              <a:pPr>
                <a:spcBef>
                  <a:spcPct val="0"/>
                </a:spcBef>
                <a:buFontTx/>
                <a:buNone/>
              </a:pPr>
              <a:t>15</a:t>
            </a:fld>
            <a:endParaRPr lang="en-US" altLang="en-US" sz="1200" smtClean="0">
              <a:solidFill>
                <a:srgbClr val="898989"/>
              </a:solidFill>
            </a:endParaRPr>
          </a:p>
        </p:txBody>
      </p:sp>
      <p:graphicFrame>
        <p:nvGraphicFramePr>
          <p:cNvPr id="7" name="Content Placeholder 1"/>
          <p:cNvGraphicFramePr>
            <a:graphicFrameLocks noGrp="1"/>
          </p:cNvGraphicFramePr>
          <p:nvPr>
            <p:ph idx="1"/>
            <p:extLst>
              <p:ext uri="{D42A27DB-BD31-4B8C-83A1-F6EECF244321}">
                <p14:modId xmlns:p14="http://schemas.microsoft.com/office/powerpoint/2010/main" val="1642083742"/>
              </p:ext>
            </p:extLst>
          </p:nvPr>
        </p:nvGraphicFramePr>
        <p:xfrm>
          <a:off x="0" y="-10223"/>
          <a:ext cx="9144000" cy="6731697"/>
        </p:xfrm>
        <a:graphic>
          <a:graphicData uri="http://schemas.openxmlformats.org/drawingml/2006/table">
            <a:tbl>
              <a:tblPr firstRow="1" bandRow="1">
                <a:tableStyleId>{5C22544A-7EE6-4342-B048-85BDC9FD1C3A}</a:tableStyleId>
              </a:tblPr>
              <a:tblGrid>
                <a:gridCol w="1457293">
                  <a:extLst>
                    <a:ext uri="{9D8B030D-6E8A-4147-A177-3AD203B41FA5}">
                      <a16:colId xmlns:a16="http://schemas.microsoft.com/office/drawing/2014/main" val="20000"/>
                    </a:ext>
                  </a:extLst>
                </a:gridCol>
                <a:gridCol w="2682659">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3">
                  <a:extLst>
                    <a:ext uri="{9D8B030D-6E8A-4147-A177-3AD203B41FA5}">
                      <a16:colId xmlns:a16="http://schemas.microsoft.com/office/drawing/2014/main" val="20003"/>
                    </a:ext>
                  </a:extLst>
                </a:gridCol>
                <a:gridCol w="1691681">
                  <a:extLst>
                    <a:ext uri="{9D8B030D-6E8A-4147-A177-3AD203B41FA5}">
                      <a16:colId xmlns:a16="http://schemas.microsoft.com/office/drawing/2014/main" val="20004"/>
                    </a:ext>
                  </a:extLst>
                </a:gridCol>
              </a:tblGrid>
              <a:tr h="786952">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FOCAL</a:t>
                      </a:r>
                      <a:r>
                        <a:rPr lang="en-ZA" sz="1400" baseline="0" dirty="0" smtClean="0">
                          <a:latin typeface="Tahoma" panose="020B0604030504040204" pitchFamily="34" charset="0"/>
                          <a:ea typeface="Tahoma" panose="020B0604030504040204" pitchFamily="34" charset="0"/>
                          <a:cs typeface="Tahoma" panose="020B0604030504040204" pitchFamily="34" charset="0"/>
                        </a:rPr>
                        <a:t> AREA </a:t>
                      </a:r>
                      <a:r>
                        <a:rPr lang="en-ZA" sz="1000" baseline="0" dirty="0" smtClean="0">
                          <a:latin typeface="Tahoma" panose="020B0604030504040204" pitchFamily="34" charset="0"/>
                          <a:ea typeface="Tahoma" panose="020B0604030504040204" pitchFamily="34" charset="0"/>
                          <a:cs typeface="Tahoma" panose="020B0604030504040204" pitchFamily="34" charset="0"/>
                        </a:rPr>
                        <a:t>(B2B PILLAR)</a:t>
                      </a:r>
                      <a:endParaRPr lang="en-ZA" sz="1000" dirty="0">
                        <a:latin typeface="Tahoma" panose="020B0604030504040204" pitchFamily="34" charset="0"/>
                        <a:ea typeface="Tahoma" panose="020B0604030504040204" pitchFamily="34" charset="0"/>
                        <a:cs typeface="Tahoma" panose="020B0604030504040204" pitchFamily="34" charset="0"/>
                      </a:endParaRPr>
                    </a:p>
                  </a:txBody>
                  <a:tcPr marT="45715" marB="45715"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SUPPORT PROVIDED</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T="45715" marB="45715"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NAME</a:t>
                      </a:r>
                      <a:r>
                        <a:rPr lang="en-ZA" sz="1400" baseline="0" dirty="0" smtClean="0">
                          <a:latin typeface="Tahoma" panose="020B0604030504040204" pitchFamily="34" charset="0"/>
                          <a:ea typeface="Tahoma" panose="020B0604030504040204" pitchFamily="34" charset="0"/>
                          <a:cs typeface="Tahoma" panose="020B0604030504040204" pitchFamily="34" charset="0"/>
                        </a:rPr>
                        <a:t> OF MUNICIPALITY</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T="45715" marB="45715"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CHALLENGES</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T="45715" marB="45715" anchor="ct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REMEDIAL ACTION</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marT="45715" marB="45715" anchor="ctr"/>
                </a:tc>
                <a:extLst>
                  <a:ext uri="{0D108BD9-81ED-4DB2-BD59-A6C34878D82A}">
                    <a16:rowId xmlns:a16="http://schemas.microsoft.com/office/drawing/2014/main" val="10000"/>
                  </a:ext>
                </a:extLst>
              </a:tr>
              <a:tr h="52924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i="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 SOUND FINANCIAL MANAGEMENT- MPRA - 3</a:t>
                      </a:r>
                    </a:p>
                  </a:txBody>
                  <a:tcPr marT="45715" marB="45715" anchor="c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sz="14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1"/>
                  </a:ext>
                </a:extLst>
              </a:tr>
              <a:tr h="2054894">
                <a:tc>
                  <a:txBody>
                    <a:bodyPr/>
                    <a:lstStyle/>
                    <a:p>
                      <a:r>
                        <a:rPr lang="en-ZA" sz="1400" b="0" i="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Municipalities</a:t>
                      </a:r>
                      <a:r>
                        <a:rPr lang="en-ZA" sz="1400" b="0" i="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supported on Municipal Property Rates Act Implementation</a:t>
                      </a:r>
                      <a:endParaRPr lang="en-ZA" sz="14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Guided the municipality to implement a new valuation roll 01/07/2020.</a:t>
                      </a:r>
                    </a:p>
                    <a:p>
                      <a:pPr marL="171450" lvl="0" indent="-171450">
                        <a:buFont typeface="Arial" panose="020B0604020202020204" pitchFamily="34" charset="0"/>
                        <a:buChar char="•"/>
                      </a:pPr>
                      <a:endParaRPr lang="en-ZA" sz="14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r>
                        <a:rPr lang="en-ZA" sz="14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Greater </a:t>
                      </a:r>
                      <a:r>
                        <a:rPr lang="en-ZA" sz="1400" b="0" i="0" kern="1200" baseline="0" dirty="0" err="1"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Taung</a:t>
                      </a:r>
                      <a:r>
                        <a:rPr lang="en-ZA" sz="14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LM</a:t>
                      </a:r>
                      <a:endParaRPr lang="en-ZA" sz="14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r>
                        <a:rPr lang="en-ZA" sz="14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None;</a:t>
                      </a:r>
                    </a:p>
                    <a:p>
                      <a:endParaRPr lang="en-ZA" sz="14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ZA" sz="14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Limited number of objections</a:t>
                      </a:r>
                    </a:p>
                    <a:p>
                      <a:pPr marL="171450" lvl="0" indent="-171450" algn="l" defTabSz="914400" rtl="0" eaLnBrk="1" latinLnBrk="0" hangingPunct="1">
                        <a:buFont typeface="Arial" panose="020B0604020202020204" pitchFamily="34" charset="0"/>
                        <a:buChar char="•"/>
                      </a:pPr>
                      <a:endParaRPr lang="en-ZA" sz="14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Advised the municipality to continue performing supplementary valuations in order to generate more revenue.</a:t>
                      </a:r>
                      <a:endParaRPr lang="en-ZA" sz="14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2"/>
                  </a:ext>
                </a:extLst>
              </a:tr>
              <a:tr h="2054894">
                <a:tc>
                  <a:txBody>
                    <a:bodyPr/>
                    <a:lstStyle/>
                    <a:p>
                      <a:endParaRPr lang="en-ZA" sz="14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Guided the municipality on performing supplementary valuation in line with section 78.</a:t>
                      </a:r>
                    </a:p>
                    <a:p>
                      <a:pPr marL="171450" lvl="0" indent="-171450">
                        <a:buFont typeface="Arial" panose="020B0604020202020204" pitchFamily="34" charset="0"/>
                        <a:buChar char="•"/>
                      </a:pPr>
                      <a:endParaRPr lang="en-ZA" sz="14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i="0" kern="1200" baseline="0" dirty="0" err="1"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Kagisano</a:t>
                      </a:r>
                      <a:r>
                        <a:rPr lang="en-ZA" sz="14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Molopo lm</a:t>
                      </a:r>
                    </a:p>
                    <a:p>
                      <a:endParaRPr lang="en-ZA" sz="14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municipality failing to implement supplementary valuations;</a:t>
                      </a:r>
                    </a:p>
                    <a:p>
                      <a:pPr marL="171450" lvl="0" indent="-171450" algn="l" defTabSz="914400" rtl="0" eaLnBrk="1" latinLnBrk="0" hangingPunct="1">
                        <a:buFont typeface="Arial" panose="020B0604020202020204" pitchFamily="34" charset="0"/>
                        <a:buChar char="•"/>
                      </a:pPr>
                      <a:endParaRPr lang="en-ZA" sz="14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15" marB="45715"/>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Advised the municipality to continue performing supplementary valuations in order to generate more revenue.</a:t>
                      </a:r>
                      <a:endParaRPr lang="en-ZA" sz="14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15" marB="45715"/>
                </a:tc>
                <a:extLst>
                  <a:ext uri="{0D108BD9-81ED-4DB2-BD59-A6C34878D82A}">
                    <a16:rowId xmlns:a16="http://schemas.microsoft.com/office/drawing/2014/main" val="10003"/>
                  </a:ext>
                </a:extLst>
              </a:tr>
              <a:tr h="130571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five municipalities have complied with section 14(2) of MPRA in terms of a resolution levying rates within 60 days of a date of the resolution by publishing in the provincial gazette.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kern="1200" baseline="0" dirty="0" smtClean="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five municipalities were assisted with annual Review and adoption of rates policies and rates By-law and promulgation of by-law.</a:t>
                      </a:r>
                      <a:endParaRPr lang="en-ZA" sz="14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T="45715" marB="45715"/>
                </a:tc>
                <a:tc hMerge="1">
                  <a:txBody>
                    <a:bodyPr/>
                    <a:lstStyle/>
                    <a:p>
                      <a:pPr marL="171450" lvl="0" indent="-171450">
                        <a:buFont typeface="Arial" panose="020B0604020202020204" pitchFamily="34" charset="0"/>
                        <a:buChar char="•"/>
                      </a:pPr>
                      <a:endParaRPr lang="en-ZA" sz="12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ZA"/>
                    </a:p>
                  </a:txBody>
                  <a:tcPr/>
                </a:tc>
                <a:tc hMerge="1">
                  <a:txBody>
                    <a:bodyPr/>
                    <a:lstStyle/>
                    <a:p>
                      <a:endParaRPr lang="en-ZA"/>
                    </a:p>
                  </a:txBody>
                  <a:tcPr/>
                </a:tc>
                <a:tc hMerge="1">
                  <a:txBody>
                    <a:bodyPr/>
                    <a:lstStyle/>
                    <a:p>
                      <a:pPr marL="171450" lvl="0" indent="-171450" algn="l" defTabSz="914400" rtl="0" eaLnBrk="1" latinLnBrk="0" hangingPunct="1">
                        <a:buFont typeface="Arial" panose="020B0604020202020204" pitchFamily="34" charset="0"/>
                        <a:buChar char="•"/>
                      </a:pPr>
                      <a:endParaRPr lang="en-ZA" sz="1200" b="0" i="0" kern="1200" baseline="0" dirty="0">
                        <a:solidFill>
                          <a:schemeClr val="dk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06867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8229600" cy="720079"/>
          </a:xfrm>
        </p:spPr>
        <p:txBody>
          <a:bodyPr/>
          <a:lstStyle/>
          <a:p>
            <a:endParaRPr lang="en-ZA" b="1" dirty="0"/>
          </a:p>
        </p:txBody>
      </p:sp>
      <p:sp>
        <p:nvSpPr>
          <p:cNvPr id="3" name="Content Placeholder 2"/>
          <p:cNvSpPr>
            <a:spLocks noGrp="1"/>
          </p:cNvSpPr>
          <p:nvPr>
            <p:ph idx="1"/>
          </p:nvPr>
        </p:nvSpPr>
        <p:spPr>
          <a:xfrm>
            <a:off x="323528" y="1268760"/>
            <a:ext cx="8568952" cy="4536503"/>
          </a:xfrm>
        </p:spPr>
        <p:txBody>
          <a:bodyPr/>
          <a:lstStyle/>
          <a:p>
            <a:pPr marL="457200" lvl="1"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16</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187116439"/>
              </p:ext>
            </p:extLst>
          </p:nvPr>
        </p:nvGraphicFramePr>
        <p:xfrm>
          <a:off x="-2" y="1"/>
          <a:ext cx="9144000" cy="6846105"/>
        </p:xfrm>
        <a:graphic>
          <a:graphicData uri="http://schemas.openxmlformats.org/drawingml/2006/table">
            <a:tbl>
              <a:tblPr firstRow="1" bandRow="1">
                <a:tableStyleId>{5C22544A-7EE6-4342-B048-85BDC9FD1C3A}</a:tableStyleId>
              </a:tblPr>
              <a:tblGrid>
                <a:gridCol w="1979714">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gridCol w="2267742">
                  <a:extLst>
                    <a:ext uri="{9D8B030D-6E8A-4147-A177-3AD203B41FA5}">
                      <a16:colId xmlns:a16="http://schemas.microsoft.com/office/drawing/2014/main" val="20002"/>
                    </a:ext>
                  </a:extLst>
                </a:gridCol>
              </a:tblGrid>
              <a:tr h="497033">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FOCAL</a:t>
                      </a:r>
                      <a:r>
                        <a:rPr lang="en-ZA" sz="1600" baseline="0" dirty="0" smtClean="0">
                          <a:latin typeface="Tahoma" panose="020B0604030504040204" pitchFamily="34" charset="0"/>
                          <a:ea typeface="Tahoma" panose="020B0604030504040204" pitchFamily="34" charset="0"/>
                          <a:cs typeface="Tahoma" panose="020B0604030504040204" pitchFamily="34" charset="0"/>
                        </a:rPr>
                        <a:t> AREA</a:t>
                      </a:r>
                      <a:r>
                        <a:rPr lang="en-ZA" sz="1200" baseline="0" dirty="0" smtClean="0">
                          <a:latin typeface="Tahoma" panose="020B0604030504040204" pitchFamily="34" charset="0"/>
                          <a:ea typeface="Tahoma" panose="020B0604030504040204" pitchFamily="34" charset="0"/>
                          <a:cs typeface="Tahoma" panose="020B0604030504040204" pitchFamily="34" charset="0"/>
                        </a:rPr>
                        <a:t> (B2B PILLAR)</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SUPPORT PROVIDED</a:t>
                      </a:r>
                      <a:endParaRPr lang="en-ZA" sz="16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NAME</a:t>
                      </a:r>
                      <a:r>
                        <a:rPr lang="en-ZA" sz="1600" baseline="0" dirty="0" smtClean="0">
                          <a:latin typeface="Tahoma" panose="020B0604030504040204" pitchFamily="34" charset="0"/>
                          <a:ea typeface="Tahoma" panose="020B0604030504040204" pitchFamily="34" charset="0"/>
                          <a:cs typeface="Tahoma" panose="020B0604030504040204" pitchFamily="34" charset="0"/>
                        </a:rPr>
                        <a:t> OF MUNICIPALITY</a:t>
                      </a:r>
                      <a:endParaRPr lang="en-ZA" sz="16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0"/>
                  </a:ext>
                </a:extLst>
              </a:tr>
              <a:tr h="321609">
                <a:tc gridSpan="3">
                  <a:txBody>
                    <a:bodyPr/>
                    <a:lstStyle/>
                    <a:p>
                      <a:pPr marL="457200" marR="0" lvl="1" indent="0" algn="ctr" defTabSz="914400" rtl="0" eaLnBrk="0" fontAlgn="base" latinLnBrk="0" hangingPunct="0">
                        <a:lnSpc>
                          <a:spcPct val="100000"/>
                        </a:lnSpc>
                        <a:spcBef>
                          <a:spcPct val="20000"/>
                        </a:spcBef>
                        <a:spcAft>
                          <a:spcPct val="0"/>
                        </a:spcAft>
                        <a:buClrTx/>
                        <a:buSzTx/>
                        <a:buFont typeface="+mj-lt"/>
                        <a:buNone/>
                        <a:tabLst/>
                        <a:defRPr/>
                      </a:pPr>
                      <a:r>
                        <a:rPr kumimoji="0" lang="en-GB" sz="2000" b="1"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rPr>
                        <a:t>5. Building Institutional Capabilities </a:t>
                      </a:r>
                      <a:endParaRPr kumimoji="0" lang="en-GB" sz="20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a:txBody>
                  <a:tcPr anchor="ctr">
                    <a:solidFill>
                      <a:srgbClr val="FFC0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1315637">
                <a:tc rowSpan="6">
                  <a:txBody>
                    <a:bodyPr/>
                    <a:lstStyle/>
                    <a:p>
                      <a:pPr algn="just"/>
                      <a:r>
                        <a:rPr lang="en-ZA" sz="1200" b="1" kern="1200" baseline="0" dirty="0" smtClean="0">
                          <a:solidFill>
                            <a:schemeClr val="tx1"/>
                          </a:solidFill>
                          <a:latin typeface="Tahoma" pitchFamily="34" charset="0"/>
                          <a:ea typeface="Tahoma" pitchFamily="34" charset="0"/>
                          <a:cs typeface="Tahoma" pitchFamily="34" charset="0"/>
                        </a:rPr>
                        <a:t>Compliance with MSA</a:t>
                      </a:r>
                    </a:p>
                    <a:p>
                      <a:pPr algn="just"/>
                      <a:r>
                        <a:rPr lang="en-ZA" sz="1200" b="1" kern="1200" baseline="0" dirty="0" smtClean="0">
                          <a:solidFill>
                            <a:schemeClr val="tx1"/>
                          </a:solidFill>
                          <a:latin typeface="Tahoma" pitchFamily="34" charset="0"/>
                          <a:ea typeface="Tahoma" pitchFamily="34" charset="0"/>
                          <a:cs typeface="Tahoma" pitchFamily="34" charset="0"/>
                        </a:rPr>
                        <a:t>regulations on the</a:t>
                      </a:r>
                    </a:p>
                    <a:p>
                      <a:pPr algn="just"/>
                      <a:r>
                        <a:rPr lang="en-ZA" sz="1200" b="1" kern="1200" baseline="0" dirty="0" smtClean="0">
                          <a:solidFill>
                            <a:schemeClr val="tx1"/>
                          </a:solidFill>
                          <a:latin typeface="Tahoma" pitchFamily="34" charset="0"/>
                          <a:ea typeface="Tahoma" pitchFamily="34" charset="0"/>
                          <a:cs typeface="Tahoma" pitchFamily="34" charset="0"/>
                        </a:rPr>
                        <a:t>appointment and</a:t>
                      </a:r>
                    </a:p>
                    <a:p>
                      <a:pPr algn="just"/>
                      <a:r>
                        <a:rPr lang="en-ZA" sz="1200" b="1" kern="1200" baseline="0" dirty="0" smtClean="0">
                          <a:solidFill>
                            <a:schemeClr val="tx1"/>
                          </a:solidFill>
                          <a:latin typeface="Tahoma" pitchFamily="34" charset="0"/>
                          <a:ea typeface="Tahoma" pitchFamily="34" charset="0"/>
                          <a:cs typeface="Tahoma" pitchFamily="34" charset="0"/>
                        </a:rPr>
                        <a:t>conditions of</a:t>
                      </a:r>
                    </a:p>
                    <a:p>
                      <a:pPr algn="just"/>
                      <a:r>
                        <a:rPr lang="en-ZA" sz="1200" b="1" kern="1200" baseline="0" dirty="0" smtClean="0">
                          <a:solidFill>
                            <a:schemeClr val="tx1"/>
                          </a:solidFill>
                          <a:latin typeface="Tahoma" pitchFamily="34" charset="0"/>
                          <a:ea typeface="Tahoma" pitchFamily="34" charset="0"/>
                          <a:cs typeface="Tahoma" pitchFamily="34" charset="0"/>
                        </a:rPr>
                        <a:t>employment of</a:t>
                      </a:r>
                    </a:p>
                    <a:p>
                      <a:pPr algn="just"/>
                      <a:r>
                        <a:rPr lang="en-ZA" sz="1200" b="1" kern="1200" baseline="0" dirty="0" smtClean="0">
                          <a:solidFill>
                            <a:schemeClr val="tx1"/>
                          </a:solidFill>
                          <a:latin typeface="Tahoma" pitchFamily="34" charset="0"/>
                          <a:ea typeface="Tahoma" pitchFamily="34" charset="0"/>
                          <a:cs typeface="Tahoma" pitchFamily="34" charset="0"/>
                        </a:rPr>
                        <a:t>officials</a:t>
                      </a:r>
                      <a:endParaRPr lang="en-ZA" sz="1200" b="1" i="0"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nchor="ctr"/>
                </a:tc>
                <a:tc>
                  <a:txBody>
                    <a:bodyPr/>
                    <a:lstStyle/>
                    <a:p>
                      <a:r>
                        <a:rPr lang="en-ZA" sz="1200" kern="1200" baseline="0" dirty="0" smtClean="0">
                          <a:solidFill>
                            <a:schemeClr val="tx1"/>
                          </a:solidFill>
                          <a:latin typeface="Tahoma" pitchFamily="34" charset="0"/>
                          <a:ea typeface="Tahoma" pitchFamily="34" charset="0"/>
                          <a:cs typeface="Tahoma" pitchFamily="34" charset="0"/>
                        </a:rPr>
                        <a:t>Monitored and supported municipal HRM practitioners and related </a:t>
                      </a:r>
                      <a:r>
                        <a:rPr lang="en-ZA" sz="1200" kern="1200" baseline="0" dirty="0" err="1" smtClean="0">
                          <a:solidFill>
                            <a:schemeClr val="tx1"/>
                          </a:solidFill>
                          <a:latin typeface="Tahoma" pitchFamily="34" charset="0"/>
                          <a:ea typeface="Tahoma" pitchFamily="34" charset="0"/>
                          <a:cs typeface="Tahoma" pitchFamily="34" charset="0"/>
                        </a:rPr>
                        <a:t>councilors</a:t>
                      </a:r>
                      <a:r>
                        <a:rPr lang="en-ZA" sz="1200" kern="1200" baseline="0" dirty="0" smtClean="0">
                          <a:solidFill>
                            <a:schemeClr val="tx1"/>
                          </a:solidFill>
                          <a:latin typeface="Tahoma" pitchFamily="34" charset="0"/>
                          <a:ea typeface="Tahoma" pitchFamily="34" charset="0"/>
                          <a:cs typeface="Tahoma" pitchFamily="34" charset="0"/>
                        </a:rPr>
                        <a:t> (including local labour</a:t>
                      </a:r>
                    </a:p>
                    <a:p>
                      <a:r>
                        <a:rPr lang="en-ZA" sz="1200" kern="1200" baseline="0" dirty="0" smtClean="0">
                          <a:solidFill>
                            <a:schemeClr val="tx1"/>
                          </a:solidFill>
                          <a:latin typeface="Tahoma" pitchFamily="34" charset="0"/>
                          <a:ea typeface="Tahoma" pitchFamily="34" charset="0"/>
                          <a:cs typeface="Tahoma" pitchFamily="34" charset="0"/>
                        </a:rPr>
                        <a:t>forums) to comply with their obligation to ensure compliance with MSA regulations on the</a:t>
                      </a:r>
                    </a:p>
                    <a:p>
                      <a:r>
                        <a:rPr lang="en-ZA" sz="1200" kern="1200" baseline="0" dirty="0" smtClean="0">
                          <a:solidFill>
                            <a:schemeClr val="tx1"/>
                          </a:solidFill>
                          <a:latin typeface="Tahoma" pitchFamily="34" charset="0"/>
                          <a:ea typeface="Tahoma" pitchFamily="34" charset="0"/>
                          <a:cs typeface="Tahoma" pitchFamily="34" charset="0"/>
                        </a:rPr>
                        <a:t>appointment and conditions of employment of officials (Sub-outcome 3, Action 6), through</a:t>
                      </a:r>
                    </a:p>
                    <a:p>
                      <a:r>
                        <a:rPr lang="en-ZA" sz="1200" kern="1200" baseline="0" dirty="0" smtClean="0">
                          <a:solidFill>
                            <a:schemeClr val="tx1"/>
                          </a:solidFill>
                          <a:latin typeface="Tahoma" pitchFamily="34" charset="0"/>
                          <a:ea typeface="Tahoma" pitchFamily="34" charset="0"/>
                          <a:cs typeface="Tahoma" pitchFamily="34" charset="0"/>
                        </a:rPr>
                        <a:t>capacity building intervention initiatives:</a:t>
                      </a:r>
                      <a:endParaRPr lang="en-ZA" sz="1200" i="0" kern="1200"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Dr Ruth </a:t>
                      </a:r>
                      <a:r>
                        <a:rPr lang="en-ZA" sz="1200" b="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Segomitsai</a:t>
                      </a:r>
                      <a:r>
                        <a:rPr lang="en-ZA"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Mompati LM,</a:t>
                      </a:r>
                      <a:r>
                        <a:rPr lang="en-ZA"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ZA" sz="1200" b="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Lekwa</a:t>
                      </a:r>
                      <a:r>
                        <a:rPr lang="en-ZA"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ZA" sz="1200" b="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Teemane</a:t>
                      </a:r>
                      <a:r>
                        <a:rPr lang="en-ZA"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LM, Greater </a:t>
                      </a:r>
                      <a:r>
                        <a:rPr lang="en-ZA" sz="1200" b="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Taung</a:t>
                      </a:r>
                      <a:r>
                        <a:rPr lang="en-ZA"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LM, </a:t>
                      </a:r>
                      <a:r>
                        <a:rPr lang="en-ZA" sz="1200" b="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Mamusa</a:t>
                      </a:r>
                      <a:r>
                        <a:rPr lang="en-ZA"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LM, </a:t>
                      </a:r>
                      <a:r>
                        <a:rPr lang="en-ZA" sz="1200" b="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Kagisano</a:t>
                      </a:r>
                      <a:r>
                        <a:rPr lang="en-ZA"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Molopo LM</a:t>
                      </a:r>
                      <a:r>
                        <a:rPr lang="en-ZA"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Naledi LM</a:t>
                      </a:r>
                      <a:endParaRPr lang="en-ZA"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1435" marR="91435" marT="45700" marB="45700"/>
                </a:tc>
                <a:extLst>
                  <a:ext uri="{0D108BD9-81ED-4DB2-BD59-A6C34878D82A}">
                    <a16:rowId xmlns:a16="http://schemas.microsoft.com/office/drawing/2014/main" val="10002"/>
                  </a:ext>
                </a:extLst>
              </a:tr>
              <a:tr h="1315677">
                <a:tc vMerge="1">
                  <a:txBody>
                    <a:bodyPr/>
                    <a:lstStyle/>
                    <a:p>
                      <a:endParaRPr lang="en-ZA" sz="1200" b="0" i="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tc>
                <a:tc>
                  <a:txBody>
                    <a:bodyPr/>
                    <a:lstStyle/>
                    <a:p>
                      <a:pPr marL="0" indent="0" algn="just">
                        <a:buFont typeface="Arial" panose="020B0604020202020204" pitchFamily="34" charset="0"/>
                        <a:buNone/>
                      </a:pP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Evaluated the following appointment reports</a:t>
                      </a:r>
                      <a:r>
                        <a:rPr lang="en-US" sz="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of senior managers:</a:t>
                      </a:r>
                    </a:p>
                    <a:p>
                      <a:pPr marL="285750" indent="-285750" algn="just">
                        <a:buFont typeface="Arial" panose="020B0604020202020204" pitchFamily="34" charset="0"/>
                        <a:buChar char="•"/>
                      </a:pPr>
                      <a:r>
                        <a:rPr lang="en-US" sz="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CFO (Q1).</a:t>
                      </a:r>
                    </a:p>
                    <a:p>
                      <a:pPr marL="285750" indent="-285750" algn="just">
                        <a:buFont typeface="Arial" panose="020B0604020202020204" pitchFamily="34" charset="0"/>
                        <a:buChar char="•"/>
                      </a:pPr>
                      <a:r>
                        <a:rPr lang="en-US" sz="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Dir Community Services (Q1),</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Chief Audit Executive (Q3),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Dir Planning and Development (Q3), </a:t>
                      </a:r>
                    </a:p>
                    <a:p>
                      <a:pPr marL="285750" indent="-285750" algn="just">
                        <a:buFont typeface="Arial" panose="020B0604020202020204" pitchFamily="34" charset="0"/>
                        <a:buChar char="•"/>
                      </a:pPr>
                      <a:r>
                        <a:rPr lang="en-US" sz="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Dir Technical Service (Q3), </a:t>
                      </a:r>
                    </a:p>
                    <a:p>
                      <a:pPr marL="285750" indent="-285750" algn="just">
                        <a:buFont typeface="Arial" panose="020B0604020202020204" pitchFamily="34" charset="0"/>
                        <a:buChar char="•"/>
                      </a:pPr>
                      <a:r>
                        <a:rPr lang="en-US" sz="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Dir Corporate Services (Q3).</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3" marR="91443" marT="45721" marB="45721"/>
                </a:tc>
                <a:tc>
                  <a:txBody>
                    <a:bodyPr/>
                    <a:lstStyle/>
                    <a:p>
                      <a:r>
                        <a:rPr lang="en-US"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Dr</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Ruth </a:t>
                      </a:r>
                      <a:r>
                        <a:rPr lang="en-US"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Segomotsi</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Mompati</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DM</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3" marR="91443" marT="45721" marB="45721"/>
                </a:tc>
                <a:extLst>
                  <a:ext uri="{0D108BD9-81ED-4DB2-BD59-A6C34878D82A}">
                    <a16:rowId xmlns:a16="http://schemas.microsoft.com/office/drawing/2014/main" val="10003"/>
                  </a:ext>
                </a:extLst>
              </a:tr>
              <a:tr h="964830">
                <a:tc vMerge="1">
                  <a:txBody>
                    <a:bodyPr/>
                    <a:lstStyle/>
                    <a:p>
                      <a:endParaRPr lang="en-ZA" sz="1200" b="0" i="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tc>
                <a:tc>
                  <a:txBody>
                    <a:bodyPr/>
                    <a:lstStyle/>
                    <a:p>
                      <a:pPr marL="285750" indent="-285750" algn="just">
                        <a:buFont typeface="Arial" pitchFamily="34" charset="0"/>
                        <a:buChar char="•"/>
                      </a:pPr>
                      <a:r>
                        <a:rPr lang="en-US" sz="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Assisted  in the shortlisting  and interviews of  CFO and MM in Q1; currently evaluating appointment report of CFO in Q4</a:t>
                      </a:r>
                    </a:p>
                    <a:p>
                      <a:pPr marL="285750" indent="-285750" algn="just">
                        <a:buFont typeface="Arial" pitchFamily="34" charset="0"/>
                        <a:buChar char="•"/>
                      </a:pPr>
                      <a:r>
                        <a:rPr lang="en-US" sz="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Processed the Extension of the Acting Municipal Manager.</a:t>
                      </a:r>
                    </a:p>
                    <a:p>
                      <a:pPr marL="285750" indent="-285750" algn="just">
                        <a:buFont typeface="Arial" pitchFamily="34" charset="0"/>
                        <a:buChar char="•"/>
                      </a:pPr>
                      <a:r>
                        <a:rPr lang="en-US" sz="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Submitted </a:t>
                      </a:r>
                      <a:r>
                        <a:rPr lang="en-US" sz="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Naledi</a:t>
                      </a:r>
                      <a:r>
                        <a:rPr lang="en-US" sz="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records of disciplinary proceedings to National </a:t>
                      </a:r>
                      <a:r>
                        <a:rPr lang="en-US" sz="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Cogta</a:t>
                      </a:r>
                      <a:r>
                        <a:rPr lang="en-US" sz="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3" marR="91443" marT="45721" marB="45721"/>
                </a:tc>
                <a:tc>
                  <a:txBody>
                    <a:bodyPr/>
                    <a:lstStyle/>
                    <a:p>
                      <a:r>
                        <a:rPr lang="en-US"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Naledi</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LM </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3" marR="91443" marT="45721" marB="45721"/>
                </a:tc>
                <a:extLst>
                  <a:ext uri="{0D108BD9-81ED-4DB2-BD59-A6C34878D82A}">
                    <a16:rowId xmlns:a16="http://schemas.microsoft.com/office/drawing/2014/main" val="10004"/>
                  </a:ext>
                </a:extLst>
              </a:tr>
              <a:tr h="1140213">
                <a:tc vMerge="1">
                  <a:txBody>
                    <a:bodyPr/>
                    <a:lstStyle/>
                    <a:p>
                      <a:endParaRPr lang="en-ZA" sz="1200" b="0" i="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Evaluated appointment report for Director Corporate Services</a:t>
                      </a:r>
                    </a:p>
                  </a:txBody>
                  <a:tcPr marL="91443" marR="91443" marT="45721" marB="45721"/>
                </a:tc>
                <a:tc>
                  <a:txBody>
                    <a:bodyPr/>
                    <a:lstStyle/>
                    <a:p>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Greater </a:t>
                      </a:r>
                      <a:r>
                        <a:rPr lang="en-US"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Taung</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LM</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3" marR="91443" marT="45721" marB="45721"/>
                </a:tc>
                <a:extLst>
                  <a:ext uri="{0D108BD9-81ED-4DB2-BD59-A6C34878D82A}">
                    <a16:rowId xmlns:a16="http://schemas.microsoft.com/office/drawing/2014/main" val="10005"/>
                  </a:ext>
                </a:extLst>
              </a:tr>
              <a:tr h="263137">
                <a:tc vMerge="1">
                  <a:txBody>
                    <a:bodyPr/>
                    <a:lstStyle/>
                    <a:p>
                      <a:endParaRPr lang="en-ZA" sz="1200" b="0" i="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Evaluated appointment report for Municipal Manager. </a:t>
                      </a:r>
                    </a:p>
                  </a:txBody>
                  <a:tcPr marL="91443" marR="91443" marT="45721" marB="45721"/>
                </a:tc>
                <a:tc>
                  <a:txBody>
                    <a:bodyPr/>
                    <a:lstStyle/>
                    <a:p>
                      <a:r>
                        <a:rPr lang="en-US"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Mamusa</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LM </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3" marR="91443" marT="45721" marB="45721"/>
                </a:tc>
                <a:extLst>
                  <a:ext uri="{0D108BD9-81ED-4DB2-BD59-A6C34878D82A}">
                    <a16:rowId xmlns:a16="http://schemas.microsoft.com/office/drawing/2014/main" val="10006"/>
                  </a:ext>
                </a:extLst>
              </a:tr>
              <a:tr h="707206">
                <a:tc vMerge="1">
                  <a:txBody>
                    <a:bodyPr/>
                    <a:lstStyle/>
                    <a:p>
                      <a:endParaRPr lang="en-ZA" sz="1200" b="0" i="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Evaluated application for Extension of tenure for Acting Municipal Manager.</a:t>
                      </a:r>
                    </a:p>
                  </a:txBody>
                  <a:tcPr marL="91443" marR="91443" marT="45721" marB="45721"/>
                </a:tc>
                <a:tc>
                  <a:txBody>
                    <a:bodyPr/>
                    <a:lstStyle/>
                    <a:p>
                      <a:r>
                        <a:rPr lang="en-US"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Lekwa</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Teemane</a:t>
                      </a:r>
                      <a:r>
                        <a:rPr lang="en-US" sz="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LM</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3" marR="91443" marT="45721" marB="45721"/>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25855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8229600" cy="720079"/>
          </a:xfrm>
        </p:spPr>
        <p:txBody>
          <a:bodyPr/>
          <a:lstStyle/>
          <a:p>
            <a:endParaRPr lang="en-ZA" b="1" dirty="0"/>
          </a:p>
        </p:txBody>
      </p:sp>
      <p:sp>
        <p:nvSpPr>
          <p:cNvPr id="3" name="Content Placeholder 2"/>
          <p:cNvSpPr>
            <a:spLocks noGrp="1"/>
          </p:cNvSpPr>
          <p:nvPr>
            <p:ph idx="1"/>
          </p:nvPr>
        </p:nvSpPr>
        <p:spPr>
          <a:xfrm>
            <a:off x="323528" y="1268760"/>
            <a:ext cx="8568952" cy="4536503"/>
          </a:xfrm>
        </p:spPr>
        <p:txBody>
          <a:bodyPr/>
          <a:lstStyle/>
          <a:p>
            <a:pPr marL="457200" lvl="1"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17</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4202132870"/>
              </p:ext>
            </p:extLst>
          </p:nvPr>
        </p:nvGraphicFramePr>
        <p:xfrm>
          <a:off x="-2" y="-2"/>
          <a:ext cx="9144000" cy="6837949"/>
        </p:xfrm>
        <a:graphic>
          <a:graphicData uri="http://schemas.openxmlformats.org/drawingml/2006/table">
            <a:tbl>
              <a:tblPr firstRow="1" bandRow="1">
                <a:tableStyleId>{5C22544A-7EE6-4342-B048-85BDC9FD1C3A}</a:tableStyleId>
              </a:tblPr>
              <a:tblGrid>
                <a:gridCol w="1115618">
                  <a:extLst>
                    <a:ext uri="{9D8B030D-6E8A-4147-A177-3AD203B41FA5}">
                      <a16:colId xmlns:a16="http://schemas.microsoft.com/office/drawing/2014/main" val="20000"/>
                    </a:ext>
                  </a:extLst>
                </a:gridCol>
                <a:gridCol w="6696744">
                  <a:extLst>
                    <a:ext uri="{9D8B030D-6E8A-4147-A177-3AD203B41FA5}">
                      <a16:colId xmlns:a16="http://schemas.microsoft.com/office/drawing/2014/main" val="20001"/>
                    </a:ext>
                  </a:extLst>
                </a:gridCol>
                <a:gridCol w="1331638">
                  <a:extLst>
                    <a:ext uri="{9D8B030D-6E8A-4147-A177-3AD203B41FA5}">
                      <a16:colId xmlns:a16="http://schemas.microsoft.com/office/drawing/2014/main" val="20002"/>
                    </a:ext>
                  </a:extLst>
                </a:gridCol>
              </a:tblGrid>
              <a:tr h="660131">
                <a:tc>
                  <a:txBody>
                    <a:bodyPr/>
                    <a:lstStyle/>
                    <a:p>
                      <a:pPr algn="ctr"/>
                      <a:r>
                        <a:rPr lang="en-ZA" sz="1200" dirty="0" smtClean="0">
                          <a:latin typeface="Tahoma" panose="020B0604030504040204" pitchFamily="34" charset="0"/>
                          <a:ea typeface="Tahoma" panose="020B0604030504040204" pitchFamily="34" charset="0"/>
                          <a:cs typeface="Tahoma" panose="020B0604030504040204" pitchFamily="34" charset="0"/>
                        </a:rPr>
                        <a:t>FOCAL</a:t>
                      </a:r>
                      <a:r>
                        <a:rPr lang="en-ZA" sz="1200" baseline="0" dirty="0" smtClean="0">
                          <a:latin typeface="Tahoma" panose="020B0604030504040204" pitchFamily="34" charset="0"/>
                          <a:ea typeface="Tahoma" panose="020B0604030504040204" pitchFamily="34" charset="0"/>
                          <a:cs typeface="Tahoma" panose="020B0604030504040204" pitchFamily="34" charset="0"/>
                        </a:rPr>
                        <a:t> AREA (B2B PILLAR)</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ZA" sz="1200" dirty="0" smtClean="0">
                          <a:latin typeface="Tahoma" panose="020B0604030504040204" pitchFamily="34" charset="0"/>
                          <a:ea typeface="Tahoma" panose="020B0604030504040204" pitchFamily="34" charset="0"/>
                          <a:cs typeface="Tahoma" panose="020B0604030504040204" pitchFamily="34" charset="0"/>
                        </a:rPr>
                        <a:t>SUPPORT PROVIDED</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ZA" sz="1100" dirty="0" smtClean="0">
                          <a:latin typeface="Tahoma" panose="020B0604030504040204" pitchFamily="34" charset="0"/>
                          <a:ea typeface="Tahoma" panose="020B0604030504040204" pitchFamily="34" charset="0"/>
                          <a:cs typeface="Tahoma" panose="020B0604030504040204" pitchFamily="34" charset="0"/>
                        </a:rPr>
                        <a:t>NAME</a:t>
                      </a:r>
                      <a:r>
                        <a:rPr lang="en-ZA" sz="1100" baseline="0" dirty="0" smtClean="0">
                          <a:latin typeface="Tahoma" panose="020B0604030504040204" pitchFamily="34" charset="0"/>
                          <a:ea typeface="Tahoma" panose="020B0604030504040204" pitchFamily="34" charset="0"/>
                          <a:cs typeface="Tahoma" panose="020B0604030504040204" pitchFamily="34" charset="0"/>
                        </a:rPr>
                        <a:t> OF MUNICIPALITY</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0"/>
                  </a:ext>
                </a:extLst>
              </a:tr>
              <a:tr h="408653">
                <a:tc gridSpan="3">
                  <a:txBody>
                    <a:bodyPr/>
                    <a:lstStyle/>
                    <a:p>
                      <a:pPr marL="457200" marR="0" lvl="1" indent="0" algn="ctr" defTabSz="914400" rtl="0" eaLnBrk="0" fontAlgn="base" latinLnBrk="0" hangingPunct="0">
                        <a:lnSpc>
                          <a:spcPct val="100000"/>
                        </a:lnSpc>
                        <a:spcBef>
                          <a:spcPct val="20000"/>
                        </a:spcBef>
                        <a:spcAft>
                          <a:spcPct val="0"/>
                        </a:spcAft>
                        <a:buClrTx/>
                        <a:buSzTx/>
                        <a:buFont typeface="+mj-lt"/>
                        <a:buNone/>
                        <a:tabLst/>
                        <a:defRPr/>
                      </a:pPr>
                      <a:r>
                        <a:rPr kumimoji="0" lang="en-GB" sz="2000" b="1"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rPr>
                        <a:t>6. SPATIAL AND INTEGRATED PLANNING</a:t>
                      </a:r>
                      <a:endParaRPr kumimoji="0" lang="en-GB" sz="20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a:txBody>
                  <a:tcPr anchor="ctr">
                    <a:solidFill>
                      <a:srgbClr val="7030A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970964">
                <a:tc rowSpan="7">
                  <a:txBody>
                    <a:bodyPr/>
                    <a:lstStyle/>
                    <a:p>
                      <a:pPr algn="ctr"/>
                      <a:r>
                        <a:rPr lang="en-ZA" sz="1600" b="1" i="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SPLUMA</a:t>
                      </a:r>
                      <a:endParaRPr lang="en-ZA" sz="1600" b="1" i="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1435" marR="91435" marT="45713" marB="45713" anchor="ctr"/>
                </a:tc>
                <a:tc>
                  <a:txBody>
                    <a:body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Provision of support for the development of a new Spatial Development Framework.</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Due to lack of town planning personnel, land use application assessment and report preparation for Municipal Planning Tribunal support is provided for land use applications received by the municipality.</a:t>
                      </a:r>
                    </a:p>
                  </a:txBody>
                  <a:tcPr marL="91435" marR="91435"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Kagisano</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Molopo LM</a:t>
                      </a:r>
                      <a:endParaRPr lang="en-US" sz="1200" dirty="0">
                        <a:solidFill>
                          <a:schemeClr val="tx1"/>
                        </a:solidFill>
                      </a:endParaRPr>
                    </a:p>
                  </a:txBody>
                  <a:tcPr marL="91444" marR="91444" marT="45723" marB="45723"/>
                </a:tc>
                <a:extLst>
                  <a:ext uri="{0D108BD9-81ED-4DB2-BD59-A6C34878D82A}">
                    <a16:rowId xmlns:a16="http://schemas.microsoft.com/office/drawing/2014/main" val="10002"/>
                  </a:ext>
                </a:extLst>
              </a:tr>
              <a:tr h="1901028">
                <a:tc vMerge="1">
                  <a:txBody>
                    <a:bodyPr/>
                    <a:lstStyle/>
                    <a:p>
                      <a:pPr algn="just"/>
                      <a:endParaRPr lang="en-ZA" sz="1200" b="1" i="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nchor="ctr"/>
                </a:tc>
                <a:tc>
                  <a:txBody>
                    <a:body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Provision of support for the development of a new Spatial Development Framework.</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Due to lack of town planning personnel, land use application assessment and report preparation for MPT support is provided.</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Providing support for the establishment of the Municipal Planning Tribunal</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Providing town planning support to service providers and members of the public.</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Technical support at project steering committees for township establishment projects</a:t>
                      </a:r>
                    </a:p>
                  </a:txBody>
                  <a:tcPr marL="91435" marR="91435"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Mamusa</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a:t>
                      </a:r>
                      <a:endParaRPr kumimoji="0" lang="en-ZA" sz="12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1435" marR="91435" marT="45727" marB="45727"/>
                </a:tc>
                <a:extLst>
                  <a:ext uri="{0D108BD9-81ED-4DB2-BD59-A6C34878D82A}">
                    <a16:rowId xmlns:a16="http://schemas.microsoft.com/office/drawing/2014/main" val="10003"/>
                  </a:ext>
                </a:extLst>
              </a:tr>
              <a:tr h="748163">
                <a:tc vMerge="1">
                  <a:txBody>
                    <a:bodyPr/>
                    <a:lstStyle/>
                    <a:p>
                      <a:pPr algn="just"/>
                      <a:endParaRPr lang="en-ZA" sz="1200" b="1" i="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nchor="ct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Providing support to the sole town planner at the municipality on:</a:t>
                      </a:r>
                    </a:p>
                    <a:p>
                      <a:pPr marL="742950" marR="0" lvl="1" indent="-28575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GB" sz="13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Technical support at project steering committees for township establishment projects</a:t>
                      </a:r>
                    </a:p>
                  </a:txBody>
                  <a:tcPr marL="91435" marR="91435"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Lekwateemane</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a:t>
                      </a:r>
                      <a:endParaRPr kumimoji="0" lang="en-ZA" sz="12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1435" marR="91435" marT="45727" marB="45727"/>
                </a:tc>
                <a:extLst>
                  <a:ext uri="{0D108BD9-81ED-4DB2-BD59-A6C34878D82A}">
                    <a16:rowId xmlns:a16="http://schemas.microsoft.com/office/drawing/2014/main" val="10004"/>
                  </a:ext>
                </a:extLst>
              </a:tr>
              <a:tr h="502972">
                <a:tc vMerge="1">
                  <a:txBody>
                    <a:bodyPr/>
                    <a:lstStyle/>
                    <a:p>
                      <a:pPr algn="just"/>
                      <a:endParaRPr lang="en-ZA" sz="1200" b="1" i="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nchor="ctr"/>
                </a:tc>
                <a:tc>
                  <a:txBody>
                    <a:bodyPr/>
                    <a:lstStyle/>
                    <a:p>
                      <a:pPr marL="228600" marR="0" lvl="1" indent="-2286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Provision of technical support  at project steering committee for the  surveying and pegging of </a:t>
                      </a:r>
                      <a:r>
                        <a:rPr kumimoji="0" lang="en-GB" sz="13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Lykso</a:t>
                      </a:r>
                      <a:r>
                        <a:rPr kumimoji="0" lang="en-GB" sz="13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township.</a:t>
                      </a:r>
                    </a:p>
                  </a:txBody>
                  <a:tcPr marL="91435" marR="91435"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Greater </a:t>
                      </a: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Taung</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a:t>
                      </a:r>
                      <a:endParaRPr kumimoji="0" lang="en-ZA" sz="12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1435" marR="91435" marT="45727" marB="45727"/>
                </a:tc>
                <a:extLst>
                  <a:ext uri="{0D108BD9-81ED-4DB2-BD59-A6C34878D82A}">
                    <a16:rowId xmlns:a16="http://schemas.microsoft.com/office/drawing/2014/main" val="10005"/>
                  </a:ext>
                </a:extLst>
              </a:tr>
              <a:tr h="502972">
                <a:tc vMerge="1">
                  <a:txBody>
                    <a:bodyPr/>
                    <a:lstStyle/>
                    <a:p>
                      <a:pPr algn="just"/>
                      <a:endParaRPr lang="en-ZA" sz="1200" b="1" i="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nchor="ctr"/>
                </a:tc>
                <a:tc>
                  <a:txBody>
                    <a:bodyPr/>
                    <a:lstStyle/>
                    <a:p>
                      <a:pPr marL="228600" marR="0" lvl="1" indent="-2286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Provision of support for the development of a new Spatial Development Framework at Project Steering Committee.</a:t>
                      </a:r>
                    </a:p>
                  </a:txBody>
                  <a:tcPr marL="91435" marR="91435"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Naledi</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a:t>
                      </a:r>
                      <a:endParaRPr kumimoji="0" lang="en-ZA" sz="12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1435" marR="91435" marT="45727" marB="45727"/>
                </a:tc>
                <a:extLst>
                  <a:ext uri="{0D108BD9-81ED-4DB2-BD59-A6C34878D82A}">
                    <a16:rowId xmlns:a16="http://schemas.microsoft.com/office/drawing/2014/main" val="10006"/>
                  </a:ext>
                </a:extLst>
              </a:tr>
              <a:tr h="463753">
                <a:tc vMerge="1">
                  <a:txBody>
                    <a:bodyPr/>
                    <a:lstStyle/>
                    <a:p>
                      <a:pPr algn="just"/>
                      <a:endParaRPr lang="en-ZA" sz="1200" b="1" i="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nchor="ctr"/>
                </a:tc>
                <a:tc>
                  <a:txBody>
                    <a:body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3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District and its local municipalities were workshopped on the alignment of IDPs and One Plan.</a:t>
                      </a:r>
                    </a:p>
                  </a:txBody>
                  <a:tcPr marL="91435" marR="91435"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District and ALL Locals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1435" marR="91435" marT="45727" marB="45727"/>
                </a:tc>
                <a:extLst>
                  <a:ext uri="{0D108BD9-81ED-4DB2-BD59-A6C34878D82A}">
                    <a16:rowId xmlns:a16="http://schemas.microsoft.com/office/drawing/2014/main" val="10007"/>
                  </a:ext>
                </a:extLst>
              </a:tr>
              <a:tr h="502972">
                <a:tc vMerge="1">
                  <a:txBody>
                    <a:bodyPr/>
                    <a:lstStyle/>
                    <a:p>
                      <a:pPr algn="just"/>
                      <a:endParaRPr lang="en-ZA" sz="1200" b="1" i="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nchor="ctr"/>
                </a:tc>
                <a:tc>
                  <a:txBody>
                    <a:body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3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All municipalities were given Revised IDP Guidelines as part of planning for the fifth generation of IDPs and first generation of One Plan.</a:t>
                      </a:r>
                    </a:p>
                  </a:txBody>
                  <a:tcPr marL="91435" marR="91435"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District and ALL Locals</a:t>
                      </a:r>
                    </a:p>
                  </a:txBody>
                  <a:tcPr marL="91435" marR="91435" marT="45727" marB="45727"/>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56815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8229600" cy="720079"/>
          </a:xfrm>
        </p:spPr>
        <p:txBody>
          <a:bodyPr/>
          <a:lstStyle/>
          <a:p>
            <a:endParaRPr lang="en-ZA" b="1" dirty="0"/>
          </a:p>
        </p:txBody>
      </p:sp>
      <p:sp>
        <p:nvSpPr>
          <p:cNvPr id="3" name="Content Placeholder 2"/>
          <p:cNvSpPr>
            <a:spLocks noGrp="1"/>
          </p:cNvSpPr>
          <p:nvPr>
            <p:ph idx="1"/>
          </p:nvPr>
        </p:nvSpPr>
        <p:spPr>
          <a:xfrm>
            <a:off x="323528" y="1268760"/>
            <a:ext cx="8568952" cy="4536503"/>
          </a:xfrm>
        </p:spPr>
        <p:txBody>
          <a:bodyPr/>
          <a:lstStyle/>
          <a:p>
            <a:pPr marL="457200" lvl="1"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18</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2553126935"/>
              </p:ext>
            </p:extLst>
          </p:nvPr>
        </p:nvGraphicFramePr>
        <p:xfrm>
          <a:off x="-2" y="1"/>
          <a:ext cx="9144000" cy="5242560"/>
        </p:xfrm>
        <a:graphic>
          <a:graphicData uri="http://schemas.openxmlformats.org/drawingml/2006/table">
            <a:tbl>
              <a:tblPr firstRow="1" bandRow="1">
                <a:tableStyleId>{5C22544A-7EE6-4342-B048-85BDC9FD1C3A}</a:tableStyleId>
              </a:tblPr>
              <a:tblGrid>
                <a:gridCol w="1979714">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gridCol w="2267742">
                  <a:extLst>
                    <a:ext uri="{9D8B030D-6E8A-4147-A177-3AD203B41FA5}">
                      <a16:colId xmlns:a16="http://schemas.microsoft.com/office/drawing/2014/main" val="20002"/>
                    </a:ext>
                  </a:extLst>
                </a:gridCol>
              </a:tblGrid>
              <a:tr h="497033">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FOCAL</a:t>
                      </a:r>
                      <a:r>
                        <a:rPr lang="en-ZA" sz="1600" baseline="0" dirty="0" smtClean="0">
                          <a:latin typeface="Tahoma" panose="020B0604030504040204" pitchFamily="34" charset="0"/>
                          <a:ea typeface="Tahoma" panose="020B0604030504040204" pitchFamily="34" charset="0"/>
                          <a:cs typeface="Tahoma" panose="020B0604030504040204" pitchFamily="34" charset="0"/>
                        </a:rPr>
                        <a:t> AREA</a:t>
                      </a:r>
                      <a:r>
                        <a:rPr lang="en-ZA" sz="1200" baseline="0" dirty="0" smtClean="0">
                          <a:latin typeface="Tahoma" panose="020B0604030504040204" pitchFamily="34" charset="0"/>
                          <a:ea typeface="Tahoma" panose="020B0604030504040204" pitchFamily="34" charset="0"/>
                          <a:cs typeface="Tahoma" panose="020B0604030504040204" pitchFamily="34" charset="0"/>
                        </a:rPr>
                        <a:t> (B2B PILLAR)</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SUPPORT PROVIDED</a:t>
                      </a:r>
                      <a:endParaRPr lang="en-ZA" sz="16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NAME</a:t>
                      </a:r>
                      <a:r>
                        <a:rPr lang="en-ZA" sz="1600" baseline="0" dirty="0" smtClean="0">
                          <a:latin typeface="Tahoma" panose="020B0604030504040204" pitchFamily="34" charset="0"/>
                          <a:ea typeface="Tahoma" panose="020B0604030504040204" pitchFamily="34" charset="0"/>
                          <a:cs typeface="Tahoma" panose="020B0604030504040204" pitchFamily="34" charset="0"/>
                        </a:rPr>
                        <a:t> OF MUNICIPALITY</a:t>
                      </a:r>
                      <a:endParaRPr lang="en-ZA" sz="16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0"/>
                  </a:ext>
                </a:extLst>
              </a:tr>
              <a:tr h="321609">
                <a:tc gridSpan="3">
                  <a:txBody>
                    <a:bodyPr/>
                    <a:lstStyle/>
                    <a:p>
                      <a:pPr algn="ctr"/>
                      <a:r>
                        <a:rPr lang="en-ZA"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7. LOCAL ECONOMIC DEVELOPMENT</a:t>
                      </a:r>
                    </a:p>
                  </a:txBody>
                  <a:tcPr anchor="ctr">
                    <a:solidFill>
                      <a:srgbClr val="FF00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1315637">
                <a:tc>
                  <a:txBody>
                    <a:bodyPr/>
                    <a:lstStyle/>
                    <a:p>
                      <a:pPr algn="l"/>
                      <a:r>
                        <a:rPr lang="en-ZA" sz="1600" b="1" i="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LED</a:t>
                      </a:r>
                      <a:endParaRPr lang="en-ZA" sz="1600" b="1" i="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1435" marR="91435" marT="45713" marB="45713"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In terms of 5% of MIG LED infrastructure grant – </a:t>
                      </a:r>
                      <a:r>
                        <a:rPr kumimoji="0" lang="en-GB" sz="16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Lekwa</a:t>
                      </a:r>
                      <a:r>
                        <a:rPr kumimoji="0" lang="en-GB" sz="16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t>
                      </a:r>
                      <a:r>
                        <a:rPr kumimoji="0" lang="en-GB" sz="16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Teemane</a:t>
                      </a:r>
                      <a:r>
                        <a:rPr kumimoji="0" lang="en-GB" sz="16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Local Municipality was assisted to register LED Infrastructure projects for the financial year 2021/2022.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On Community Works Programme (CWP) – there is continuous monitoring for all the local municipalities to ensure that all sites are Covid-19 compliant.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All participants in the programme are provided with hand sanitizers and two clots masks.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A total of 5400 jobs are created throw the CWP programme in the District.</a:t>
                      </a:r>
                    </a:p>
                  </a:txBody>
                  <a:tcPr marL="91435" marR="91435"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Lekwa</a:t>
                      </a:r>
                      <a:r>
                        <a:rPr kumimoji="0" lang="en-ZA" sz="16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16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Teemane</a:t>
                      </a:r>
                      <a:r>
                        <a:rPr kumimoji="0" lang="en-ZA" sz="16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a:t>
                      </a:r>
                    </a:p>
                    <a:p>
                      <a:endParaRPr lang="en-US" sz="1600" dirty="0">
                        <a:solidFill>
                          <a:schemeClr val="tx1"/>
                        </a:solidFill>
                      </a:endParaRPr>
                    </a:p>
                  </a:txBody>
                  <a:tcPr marL="91444" marR="91444" marT="45723" marB="45723"/>
                </a:tc>
                <a:extLst>
                  <a:ext uri="{0D108BD9-81ED-4DB2-BD59-A6C34878D82A}">
                    <a16:rowId xmlns:a16="http://schemas.microsoft.com/office/drawing/2014/main" val="10002"/>
                  </a:ext>
                </a:extLst>
              </a:tr>
              <a:tr h="263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Review  and implementation of indigent Policies </a:t>
                      </a:r>
                    </a:p>
                    <a:p>
                      <a:pPr algn="l"/>
                      <a:endParaRPr lang="en-ZA" sz="1600" b="1" i="0" dirty="0">
                        <a:solidFill>
                          <a:schemeClr val="tx1"/>
                        </a:solidFill>
                        <a:effectLst/>
                        <a:latin typeface="Tahoma" pitchFamily="34" charset="0"/>
                        <a:ea typeface="Tahoma" pitchFamily="34" charset="0"/>
                        <a:cs typeface="Tahoma" pitchFamily="34" charset="0"/>
                      </a:endParaRPr>
                    </a:p>
                  </a:txBody>
                  <a:tcPr marL="91435" marR="91435" marT="45700" marB="457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Municipalities were supported with the review and  implementation of indigent policies </a:t>
                      </a:r>
                      <a:endParaRPr kumimoji="0" lang="en-ZA" sz="1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200" dirty="0" smtClean="0">
                        <a:solidFill>
                          <a:schemeClr val="tx1"/>
                        </a:solidFill>
                        <a:latin typeface="Tahoma" pitchFamily="34" charset="0"/>
                        <a:ea typeface="Tahoma" pitchFamily="34" charset="0"/>
                        <a:cs typeface="Tahoma" pitchFamily="34" charset="0"/>
                      </a:endParaRPr>
                    </a:p>
                  </a:txBody>
                  <a:tcPr marL="91435" marR="91435"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Lekwa</a:t>
                      </a:r>
                      <a:r>
                        <a:rPr kumimoji="0" lang="en-ZA" sz="16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16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Teemane</a:t>
                      </a:r>
                      <a:r>
                        <a:rPr kumimoji="0" lang="en-ZA" sz="16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 Greater </a:t>
                      </a:r>
                      <a:r>
                        <a:rPr kumimoji="0" lang="en-ZA" sz="16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Taung</a:t>
                      </a:r>
                      <a:r>
                        <a:rPr kumimoji="0" lang="en-ZA" sz="16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 </a:t>
                      </a:r>
                      <a:r>
                        <a:rPr kumimoji="0" lang="en-ZA" sz="16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Kagisano</a:t>
                      </a:r>
                      <a:r>
                        <a:rPr kumimoji="0" lang="en-ZA" sz="16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Molopo </a:t>
                      </a:r>
                      <a:r>
                        <a:rPr kumimoji="0" lang="en-ZA" sz="16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Mamusa</a:t>
                      </a:r>
                      <a:r>
                        <a:rPr kumimoji="0" lang="en-ZA" sz="16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 and </a:t>
                      </a:r>
                      <a:r>
                        <a:rPr kumimoji="0" lang="en-ZA" sz="16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Naledi</a:t>
                      </a:r>
                      <a:r>
                        <a:rPr kumimoji="0" lang="en-ZA" sz="16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a:t>
                      </a:r>
                      <a:endParaRPr kumimoji="0" lang="en-ZA" sz="16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1435" marR="91435" marT="45727" marB="45727"/>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22685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8229600" cy="720079"/>
          </a:xfrm>
        </p:spPr>
        <p:txBody>
          <a:bodyPr/>
          <a:lstStyle/>
          <a:p>
            <a:endParaRPr lang="en-ZA" b="1" dirty="0"/>
          </a:p>
        </p:txBody>
      </p:sp>
      <p:sp>
        <p:nvSpPr>
          <p:cNvPr id="3" name="Content Placeholder 2"/>
          <p:cNvSpPr>
            <a:spLocks noGrp="1"/>
          </p:cNvSpPr>
          <p:nvPr>
            <p:ph idx="1"/>
          </p:nvPr>
        </p:nvSpPr>
        <p:spPr>
          <a:xfrm>
            <a:off x="323528" y="1268760"/>
            <a:ext cx="8568952" cy="4536503"/>
          </a:xfrm>
        </p:spPr>
        <p:txBody>
          <a:bodyPr/>
          <a:lstStyle/>
          <a:p>
            <a:pPr marL="457200" lvl="1"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19</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3164283568"/>
              </p:ext>
            </p:extLst>
          </p:nvPr>
        </p:nvGraphicFramePr>
        <p:xfrm>
          <a:off x="-2" y="1"/>
          <a:ext cx="9144000" cy="5242576"/>
        </p:xfrm>
        <a:graphic>
          <a:graphicData uri="http://schemas.openxmlformats.org/drawingml/2006/table">
            <a:tbl>
              <a:tblPr firstRow="1" bandRow="1">
                <a:tableStyleId>{5C22544A-7EE6-4342-B048-85BDC9FD1C3A}</a:tableStyleId>
              </a:tblPr>
              <a:tblGrid>
                <a:gridCol w="1979714">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gridCol w="2267742">
                  <a:extLst>
                    <a:ext uri="{9D8B030D-6E8A-4147-A177-3AD203B41FA5}">
                      <a16:colId xmlns:a16="http://schemas.microsoft.com/office/drawing/2014/main" val="20002"/>
                    </a:ext>
                  </a:extLst>
                </a:gridCol>
              </a:tblGrid>
              <a:tr h="497033">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FOCAL</a:t>
                      </a:r>
                      <a:r>
                        <a:rPr lang="en-ZA" sz="1600" baseline="0" dirty="0" smtClean="0">
                          <a:latin typeface="Tahoma" panose="020B0604030504040204" pitchFamily="34" charset="0"/>
                          <a:ea typeface="Tahoma" panose="020B0604030504040204" pitchFamily="34" charset="0"/>
                          <a:cs typeface="Tahoma" panose="020B0604030504040204" pitchFamily="34" charset="0"/>
                        </a:rPr>
                        <a:t> AREA</a:t>
                      </a:r>
                      <a:r>
                        <a:rPr lang="en-ZA" sz="1200" baseline="0" dirty="0" smtClean="0">
                          <a:latin typeface="Tahoma" panose="020B0604030504040204" pitchFamily="34" charset="0"/>
                          <a:ea typeface="Tahoma" panose="020B0604030504040204" pitchFamily="34" charset="0"/>
                          <a:cs typeface="Tahoma" panose="020B0604030504040204" pitchFamily="34" charset="0"/>
                        </a:rPr>
                        <a:t> (B2B PILLAR)</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SUPPORT PROVIDED</a:t>
                      </a:r>
                      <a:endParaRPr lang="en-ZA" sz="16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NAME</a:t>
                      </a:r>
                      <a:r>
                        <a:rPr lang="en-ZA" sz="1600" baseline="0" dirty="0" smtClean="0">
                          <a:latin typeface="Tahoma" panose="020B0604030504040204" pitchFamily="34" charset="0"/>
                          <a:ea typeface="Tahoma" panose="020B0604030504040204" pitchFamily="34" charset="0"/>
                          <a:cs typeface="Tahoma" panose="020B0604030504040204" pitchFamily="34" charset="0"/>
                        </a:rPr>
                        <a:t> OF MUNICIPALITY</a:t>
                      </a:r>
                      <a:endParaRPr lang="en-ZA" sz="16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0"/>
                  </a:ext>
                </a:extLst>
              </a:tr>
              <a:tr h="321609">
                <a:tc gridSpan="3">
                  <a:txBody>
                    <a:bodyPr/>
                    <a:lstStyle/>
                    <a:p>
                      <a:pPr algn="ctr"/>
                      <a:r>
                        <a:rPr lang="en-ZA"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8. DISASTER MANAGEMENT</a:t>
                      </a:r>
                    </a:p>
                  </a:txBody>
                  <a:tcPr anchor="ctr">
                    <a:solidFill>
                      <a:srgbClr val="C000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131563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600" b="1"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Implementation of Disaster Management</a:t>
                      </a:r>
                    </a:p>
                  </a:txBody>
                  <a:tcPr marL="68580" marR="68580" marT="45724" marB="45724"/>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One on one engagement in Disaster management policy frameworks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The PDMC provided financially support to the District to the amount of </a:t>
                      </a:r>
                      <a:r>
                        <a:rPr kumimoji="0" lang="en-GB" sz="1600" b="1"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R 466 000. 00</a:t>
                      </a:r>
                      <a:r>
                        <a:rPr kumimoji="0" lang="en-GB"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 The allocation was redirected to address water challenges (disaster) in the Province.</a:t>
                      </a:r>
                      <a:endParaRPr kumimoji="0" lang="en-ZA" sz="1600" b="0" i="0" u="none" strike="noStrike" kern="1200" cap="none" spc="0" normalizeH="0" baseline="0" dirty="0">
                        <a:ln>
                          <a:noFill/>
                        </a:ln>
                        <a:solidFill>
                          <a:schemeClr val="tx1"/>
                        </a:solidFill>
                        <a:effectLst/>
                        <a:uLnTx/>
                        <a:uFillTx/>
                        <a:latin typeface="Tahoma" pitchFamily="34" charset="0"/>
                        <a:ea typeface="Tahoma" pitchFamily="34" charset="0"/>
                        <a:cs typeface="Tahoma" pitchFamily="34" charset="0"/>
                      </a:endParaRPr>
                    </a:p>
                  </a:txBody>
                  <a:tcPr marL="68580" marR="68580" marT="45724" marB="45724"/>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Dr Ruth </a:t>
                      </a:r>
                      <a:r>
                        <a:rPr kumimoji="0" lang="en-ZA" sz="1600" b="0" i="0" u="none" strike="noStrike" kern="1200" cap="none" spc="0" normalizeH="0" baseline="0" dirty="0" err="1" smtClean="0">
                          <a:ln>
                            <a:noFill/>
                          </a:ln>
                          <a:solidFill>
                            <a:schemeClr val="tx1"/>
                          </a:solidFill>
                          <a:effectLst/>
                          <a:uLnTx/>
                          <a:uFillTx/>
                          <a:latin typeface="Tahoma" pitchFamily="34" charset="0"/>
                          <a:ea typeface="Tahoma" pitchFamily="34" charset="0"/>
                          <a:cs typeface="Tahoma" pitchFamily="34" charset="0"/>
                        </a:rPr>
                        <a:t>Segomotsi</a:t>
                      </a:r>
                      <a:r>
                        <a:rPr kumimoji="0" lang="en-ZA"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 </a:t>
                      </a:r>
                      <a:r>
                        <a:rPr kumimoji="0" lang="en-ZA" sz="1600" b="0" i="0" u="none" strike="noStrike" kern="1200" cap="none" spc="0" normalizeH="0" baseline="0" dirty="0" err="1" smtClean="0">
                          <a:ln>
                            <a:noFill/>
                          </a:ln>
                          <a:solidFill>
                            <a:schemeClr val="tx1"/>
                          </a:solidFill>
                          <a:effectLst/>
                          <a:uLnTx/>
                          <a:uFillTx/>
                          <a:latin typeface="Tahoma" pitchFamily="34" charset="0"/>
                          <a:ea typeface="Tahoma" pitchFamily="34" charset="0"/>
                          <a:cs typeface="Tahoma" pitchFamily="34" charset="0"/>
                        </a:rPr>
                        <a:t>Mompati</a:t>
                      </a:r>
                      <a:endParaRPr kumimoji="0" lang="en-ZA"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dirty="0" err="1" smtClean="0">
                          <a:ln>
                            <a:noFill/>
                          </a:ln>
                          <a:solidFill>
                            <a:schemeClr val="tx1"/>
                          </a:solidFill>
                          <a:effectLst/>
                          <a:uLnTx/>
                          <a:uFillTx/>
                          <a:latin typeface="Tahoma" pitchFamily="34" charset="0"/>
                          <a:ea typeface="Tahoma" pitchFamily="34" charset="0"/>
                          <a:cs typeface="Tahoma" pitchFamily="34" charset="0"/>
                        </a:rPr>
                        <a:t>Lekwa-teemane</a:t>
                      </a:r>
                      <a:r>
                        <a:rPr kumimoji="0" lang="en-ZA"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 </a:t>
                      </a:r>
                      <a:r>
                        <a:rPr kumimoji="0" lang="en-ZA" sz="1600" b="0" i="0" u="none" strike="noStrike" kern="1200" cap="none" spc="0" normalizeH="0" baseline="0" dirty="0" err="1" smtClean="0">
                          <a:ln>
                            <a:noFill/>
                          </a:ln>
                          <a:solidFill>
                            <a:schemeClr val="tx1"/>
                          </a:solidFill>
                          <a:effectLst/>
                          <a:uLnTx/>
                          <a:uFillTx/>
                          <a:latin typeface="Tahoma" pitchFamily="34" charset="0"/>
                          <a:ea typeface="Tahoma" pitchFamily="34" charset="0"/>
                          <a:cs typeface="Tahoma" pitchFamily="34" charset="0"/>
                        </a:rPr>
                        <a:t>Mamusa</a:t>
                      </a:r>
                      <a:r>
                        <a:rPr kumimoji="0" lang="en-ZA"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 </a:t>
                      </a:r>
                      <a:r>
                        <a:rPr kumimoji="0" lang="en-ZA" sz="1600" b="0" i="0" u="none" strike="noStrike" kern="1200" cap="none" spc="0" normalizeH="0" baseline="0" dirty="0" err="1" smtClean="0">
                          <a:ln>
                            <a:noFill/>
                          </a:ln>
                          <a:solidFill>
                            <a:schemeClr val="tx1"/>
                          </a:solidFill>
                          <a:effectLst/>
                          <a:uLnTx/>
                          <a:uFillTx/>
                          <a:latin typeface="Tahoma" pitchFamily="34" charset="0"/>
                          <a:ea typeface="Tahoma" pitchFamily="34" charset="0"/>
                          <a:cs typeface="Tahoma" pitchFamily="34" charset="0"/>
                        </a:rPr>
                        <a:t>Kagisano</a:t>
                      </a:r>
                      <a:r>
                        <a:rPr kumimoji="0" lang="en-ZA"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 Molopo </a:t>
                      </a:r>
                      <a:r>
                        <a:rPr kumimoji="0" lang="en-ZA" sz="1600" b="0" i="0" u="none" strike="noStrike" kern="1200" cap="none" spc="0" normalizeH="0" baseline="0" dirty="0" err="1" smtClean="0">
                          <a:ln>
                            <a:noFill/>
                          </a:ln>
                          <a:solidFill>
                            <a:schemeClr val="tx1"/>
                          </a:solidFill>
                          <a:effectLst/>
                          <a:uLnTx/>
                          <a:uFillTx/>
                          <a:latin typeface="Tahoma" pitchFamily="34" charset="0"/>
                          <a:ea typeface="Tahoma" pitchFamily="34" charset="0"/>
                          <a:cs typeface="Tahoma" pitchFamily="34" charset="0"/>
                        </a:rPr>
                        <a:t>Naledi</a:t>
                      </a:r>
                      <a:endParaRPr kumimoji="0" lang="en-ZA"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Greater Taung LM</a:t>
                      </a:r>
                    </a:p>
                  </a:txBody>
                  <a:tcPr marL="68580" marR="68580" marT="45724" marB="45724"/>
                </a:tc>
                <a:extLst>
                  <a:ext uri="{0D108BD9-81ED-4DB2-BD59-A6C34878D82A}">
                    <a16:rowId xmlns:a16="http://schemas.microsoft.com/office/drawing/2014/main" val="10002"/>
                  </a:ext>
                </a:extLst>
              </a:tr>
              <a:tr h="26313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600" b="1"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Fire Brigade Services</a:t>
                      </a:r>
                      <a:endParaRPr kumimoji="0" lang="en-ZA" sz="1600" b="1" i="0" u="none" strike="noStrike" kern="1200" cap="none" spc="0" normalizeH="0" baseline="0" dirty="0">
                        <a:ln>
                          <a:noFill/>
                        </a:ln>
                        <a:solidFill>
                          <a:schemeClr val="tx1"/>
                        </a:solidFill>
                        <a:effectLst/>
                        <a:uLnTx/>
                        <a:uFillTx/>
                        <a:latin typeface="Tahoma" pitchFamily="34" charset="0"/>
                        <a:ea typeface="Tahoma" pitchFamily="34" charset="0"/>
                        <a:cs typeface="Tahoma" pitchFamily="34" charset="0"/>
                      </a:endParaRPr>
                    </a:p>
                  </a:txBody>
                  <a:tcPr marL="68580" marR="68580" marT="45724" marB="45724"/>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Support with implementation of fire brigade service policy and legislation;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The Department procured new fire fighting vehicles for </a:t>
                      </a:r>
                      <a:r>
                        <a:rPr kumimoji="0" lang="en-GB" sz="1600" b="0" i="0" u="none" strike="noStrike" kern="1200" cap="none" spc="0" normalizeH="0" baseline="0" dirty="0" err="1" smtClean="0">
                          <a:ln>
                            <a:noFill/>
                          </a:ln>
                          <a:solidFill>
                            <a:schemeClr val="tx1"/>
                          </a:solidFill>
                          <a:effectLst/>
                          <a:uLnTx/>
                          <a:uFillTx/>
                          <a:latin typeface="Tahoma" pitchFamily="34" charset="0"/>
                          <a:ea typeface="Tahoma" pitchFamily="34" charset="0"/>
                          <a:cs typeface="Tahoma" pitchFamily="34" charset="0"/>
                        </a:rPr>
                        <a:t>Naledi</a:t>
                      </a:r>
                      <a:r>
                        <a:rPr kumimoji="0" lang="en-GB"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 and Greater </a:t>
                      </a:r>
                      <a:r>
                        <a:rPr kumimoji="0" lang="en-GB" sz="1600" b="0" i="0" u="none" strike="noStrike" kern="1200" cap="none" spc="0" normalizeH="0" baseline="0" dirty="0" err="1" smtClean="0">
                          <a:ln>
                            <a:noFill/>
                          </a:ln>
                          <a:solidFill>
                            <a:schemeClr val="tx1"/>
                          </a:solidFill>
                          <a:effectLst/>
                          <a:uLnTx/>
                          <a:uFillTx/>
                          <a:latin typeface="Tahoma" pitchFamily="34" charset="0"/>
                          <a:ea typeface="Tahoma" pitchFamily="34" charset="0"/>
                          <a:cs typeface="Tahoma" pitchFamily="34" charset="0"/>
                        </a:rPr>
                        <a:t>Taung</a:t>
                      </a:r>
                      <a:r>
                        <a:rPr kumimoji="0" lang="en-GB"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 Local Municipalities at a total cost of </a:t>
                      </a:r>
                      <a:r>
                        <a:rPr kumimoji="0" lang="en-GB" sz="1600" b="1"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R6 053 418. 00</a:t>
                      </a:r>
                      <a:r>
                        <a:rPr kumimoji="0" lang="en-GB"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The District was provided a hands-on-support and coordination of stakeholders during the veld fires in </a:t>
                      </a:r>
                      <a:r>
                        <a:rPr kumimoji="0" lang="en-GB" sz="1600" b="0" i="0" u="none" strike="noStrike" kern="1200" cap="none" spc="0" normalizeH="0" baseline="0" dirty="0" err="1" smtClean="0">
                          <a:ln>
                            <a:noFill/>
                          </a:ln>
                          <a:solidFill>
                            <a:schemeClr val="tx1"/>
                          </a:solidFill>
                          <a:effectLst/>
                          <a:uLnTx/>
                          <a:uFillTx/>
                          <a:latin typeface="Tahoma" pitchFamily="34" charset="0"/>
                          <a:ea typeface="Tahoma" pitchFamily="34" charset="0"/>
                          <a:cs typeface="Tahoma" pitchFamily="34" charset="0"/>
                        </a:rPr>
                        <a:t>Naledi</a:t>
                      </a:r>
                      <a:r>
                        <a:rPr kumimoji="0" lang="en-GB"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 </a:t>
                      </a:r>
                      <a:r>
                        <a:rPr kumimoji="0" lang="en-GB" sz="1600" b="0" i="0" u="none" strike="noStrike" kern="1200" cap="none" spc="0" normalizeH="0" baseline="0" dirty="0" err="1" smtClean="0">
                          <a:ln>
                            <a:noFill/>
                          </a:ln>
                          <a:solidFill>
                            <a:schemeClr val="tx1"/>
                          </a:solidFill>
                          <a:effectLst/>
                          <a:uLnTx/>
                          <a:uFillTx/>
                          <a:latin typeface="Tahoma" pitchFamily="34" charset="0"/>
                          <a:ea typeface="Tahoma" pitchFamily="34" charset="0"/>
                          <a:cs typeface="Tahoma" pitchFamily="34" charset="0"/>
                        </a:rPr>
                        <a:t>Mamusa</a:t>
                      </a:r>
                      <a:r>
                        <a:rPr kumimoji="0" lang="en-GB"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 and </a:t>
                      </a:r>
                      <a:r>
                        <a:rPr kumimoji="0" lang="en-GB" sz="1600" b="0" i="0" u="none" strike="noStrike" kern="1200" cap="none" spc="0" normalizeH="0" baseline="0" dirty="0" err="1" smtClean="0">
                          <a:ln>
                            <a:noFill/>
                          </a:ln>
                          <a:solidFill>
                            <a:schemeClr val="tx1"/>
                          </a:solidFill>
                          <a:effectLst/>
                          <a:uLnTx/>
                          <a:uFillTx/>
                          <a:latin typeface="Tahoma" pitchFamily="34" charset="0"/>
                          <a:ea typeface="Tahoma" pitchFamily="34" charset="0"/>
                          <a:cs typeface="Tahoma" pitchFamily="34" charset="0"/>
                        </a:rPr>
                        <a:t>Lekwa-Teemane</a:t>
                      </a:r>
                      <a:r>
                        <a:rPr kumimoji="0" lang="en-GB"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 local municipalities.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600" b="0" i="0" u="none" strike="noStrike" kern="1200" cap="none" spc="0" normalizeH="0" baseline="0" dirty="0">
                        <a:ln>
                          <a:noFill/>
                        </a:ln>
                        <a:solidFill>
                          <a:schemeClr val="tx1"/>
                        </a:solidFill>
                        <a:effectLst/>
                        <a:uLnTx/>
                        <a:uFillTx/>
                        <a:latin typeface="Tahoma" pitchFamily="34" charset="0"/>
                        <a:ea typeface="Tahoma" pitchFamily="34" charset="0"/>
                        <a:cs typeface="Tahoma" pitchFamily="34" charset="0"/>
                      </a:endParaRPr>
                    </a:p>
                  </a:txBody>
                  <a:tcPr marL="68580" marR="68580" marT="45724" marB="45724"/>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dirty="0" err="1" smtClean="0">
                          <a:ln>
                            <a:noFill/>
                          </a:ln>
                          <a:solidFill>
                            <a:schemeClr val="tx1"/>
                          </a:solidFill>
                          <a:effectLst/>
                          <a:uLnTx/>
                          <a:uFillTx/>
                          <a:latin typeface="Tahoma" pitchFamily="34" charset="0"/>
                          <a:ea typeface="Tahoma" pitchFamily="34" charset="0"/>
                          <a:cs typeface="Tahoma" pitchFamily="34" charset="0"/>
                        </a:rPr>
                        <a:t>Lekwa-teemane</a:t>
                      </a:r>
                      <a:r>
                        <a:rPr kumimoji="0" lang="en-ZA"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 </a:t>
                      </a:r>
                      <a:r>
                        <a:rPr kumimoji="0" lang="en-ZA" sz="1600" b="0" i="0" u="none" strike="noStrike" kern="1200" cap="none" spc="0" normalizeH="0" baseline="0" dirty="0" err="1" smtClean="0">
                          <a:ln>
                            <a:noFill/>
                          </a:ln>
                          <a:solidFill>
                            <a:schemeClr val="tx1"/>
                          </a:solidFill>
                          <a:effectLst/>
                          <a:uLnTx/>
                          <a:uFillTx/>
                          <a:latin typeface="Tahoma" pitchFamily="34" charset="0"/>
                          <a:ea typeface="Tahoma" pitchFamily="34" charset="0"/>
                          <a:cs typeface="Tahoma" pitchFamily="34" charset="0"/>
                        </a:rPr>
                        <a:t>Mamusa</a:t>
                      </a:r>
                      <a:r>
                        <a:rPr kumimoji="0" lang="en-ZA"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 </a:t>
                      </a:r>
                      <a:r>
                        <a:rPr kumimoji="0" lang="en-ZA" sz="1600" b="0" i="0" u="none" strike="noStrike" kern="1200" cap="none" spc="0" normalizeH="0" baseline="0" dirty="0" err="1" smtClean="0">
                          <a:ln>
                            <a:noFill/>
                          </a:ln>
                          <a:solidFill>
                            <a:schemeClr val="tx1"/>
                          </a:solidFill>
                          <a:effectLst/>
                          <a:uLnTx/>
                          <a:uFillTx/>
                          <a:latin typeface="Tahoma" pitchFamily="34" charset="0"/>
                          <a:ea typeface="Tahoma" pitchFamily="34" charset="0"/>
                          <a:cs typeface="Tahoma" pitchFamily="34" charset="0"/>
                        </a:rPr>
                        <a:t>Kagisano</a:t>
                      </a:r>
                      <a:r>
                        <a:rPr kumimoji="0" lang="en-ZA"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 Molopo </a:t>
                      </a:r>
                      <a:r>
                        <a:rPr kumimoji="0" lang="en-ZA" sz="1600" b="0" i="0" u="none" strike="noStrike" kern="1200" cap="none" spc="0" normalizeH="0" baseline="0" dirty="0" err="1" smtClean="0">
                          <a:ln>
                            <a:noFill/>
                          </a:ln>
                          <a:solidFill>
                            <a:schemeClr val="tx1"/>
                          </a:solidFill>
                          <a:effectLst/>
                          <a:uLnTx/>
                          <a:uFillTx/>
                          <a:latin typeface="Tahoma" pitchFamily="34" charset="0"/>
                          <a:ea typeface="Tahoma" pitchFamily="34" charset="0"/>
                          <a:cs typeface="Tahoma" pitchFamily="34" charset="0"/>
                        </a:rPr>
                        <a:t>Naledi</a:t>
                      </a:r>
                      <a:endParaRPr kumimoji="0" lang="en-ZA"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dirty="0" smtClean="0">
                          <a:ln>
                            <a:noFill/>
                          </a:ln>
                          <a:solidFill>
                            <a:schemeClr val="tx1"/>
                          </a:solidFill>
                          <a:effectLst/>
                          <a:uLnTx/>
                          <a:uFillTx/>
                          <a:latin typeface="Tahoma" pitchFamily="34" charset="0"/>
                          <a:ea typeface="Tahoma" pitchFamily="34" charset="0"/>
                          <a:cs typeface="Tahoma" pitchFamily="34" charset="0"/>
                        </a:rPr>
                        <a:t>Greater Taung</a:t>
                      </a:r>
                    </a:p>
                  </a:txBody>
                  <a:tcPr marL="68580" marR="68580" marT="45724" marB="45724"/>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90505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8293" y="6483467"/>
            <a:ext cx="1331259" cy="273844"/>
          </a:xfrm>
        </p:spPr>
        <p:txBody>
          <a:bodyPr/>
          <a:lstStyle/>
          <a:p>
            <a:fld id="{884BC595-B331-4662-B97F-1DEA5B35DC10}" type="slidenum">
              <a:rPr lang="en-US" b="1" smtClean="0">
                <a:solidFill>
                  <a:prstClr val="black"/>
                </a:solidFill>
              </a:rPr>
              <a:pPr/>
              <a:t>2</a:t>
            </a:fld>
            <a:endParaRPr lang="en-US" b="1" dirty="0">
              <a:solidFill>
                <a:prstClr val="black"/>
              </a:solidFill>
            </a:endParaRPr>
          </a:p>
        </p:txBody>
      </p:sp>
      <p:sp>
        <p:nvSpPr>
          <p:cNvPr id="12" name="Rectangle 11"/>
          <p:cNvSpPr/>
          <p:nvPr/>
        </p:nvSpPr>
        <p:spPr>
          <a:xfrm>
            <a:off x="2098057" y="1779393"/>
            <a:ext cx="4941549" cy="507831"/>
          </a:xfrm>
          <a:prstGeom prst="rect">
            <a:avLst/>
          </a:prstGeom>
        </p:spPr>
        <p:txBody>
          <a:bodyPr wrap="square">
            <a:spAutoFit/>
          </a:bodyPr>
          <a:lstStyle/>
          <a:p>
            <a:pPr algn="just">
              <a:defRPr/>
            </a:pPr>
            <a:endParaRPr lang="en-ZA" sz="900" dirty="0">
              <a:solidFill>
                <a:prstClr val="black"/>
              </a:solidFill>
              <a:latin typeface="Arial" panose="020B0604020202020204" pitchFamily="34" charset="0"/>
              <a:cs typeface="Arial" panose="020B0604020202020204" pitchFamily="34" charset="0"/>
            </a:endParaRPr>
          </a:p>
          <a:p>
            <a:pPr algn="just">
              <a:defRPr/>
            </a:pPr>
            <a:endParaRPr lang="en-ZA" sz="900" dirty="0">
              <a:solidFill>
                <a:prstClr val="black"/>
              </a:solidFill>
              <a:latin typeface="Arial" panose="020B0604020202020204" pitchFamily="34" charset="0"/>
              <a:cs typeface="Arial" panose="020B0604020202020204" pitchFamily="34" charset="0"/>
            </a:endParaRPr>
          </a:p>
          <a:p>
            <a:pPr algn="just">
              <a:defRPr/>
            </a:pPr>
            <a:endParaRPr lang="en-ZA" sz="900" dirty="0">
              <a:solidFill>
                <a:prstClr val="black"/>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2086082" y="1841439"/>
            <a:ext cx="4997319" cy="3834426"/>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0"/>
              </a:spcBef>
              <a:buFont typeface="Arial" panose="020B0604020202020204" pitchFamily="34" charset="0"/>
              <a:buNone/>
            </a:pPr>
            <a:endParaRPr lang="en-ZA" sz="1050" dirty="0">
              <a:solidFill>
                <a:prstClr val="black"/>
              </a:solidFill>
              <a:latin typeface="Calibri" panose="020F0502020204030204" pitchFamily="34" charset="0"/>
              <a:cs typeface="Arial" panose="020B0604020202020204" pitchFamily="34" charset="0"/>
            </a:endParaRPr>
          </a:p>
          <a:p>
            <a:pPr marL="0" indent="0" algn="just">
              <a:buFont typeface="Arial" panose="020B0604020202020204" pitchFamily="34" charset="0"/>
              <a:buNone/>
            </a:pPr>
            <a:endParaRPr lang="en-ZA" sz="1050" dirty="0">
              <a:solidFill>
                <a:prstClr val="black"/>
              </a:solidFill>
              <a:latin typeface="Calibri" panose="020F0502020204030204" pitchFamily="34" charset="0"/>
              <a:cs typeface="Arial" panose="020B0604020202020204" pitchFamily="34" charset="0"/>
            </a:endParaRPr>
          </a:p>
          <a:p>
            <a:pPr marL="0" indent="0" algn="just">
              <a:buFont typeface="Arial" panose="020B0604020202020204" pitchFamily="34" charset="0"/>
              <a:buNone/>
            </a:pPr>
            <a:endParaRPr lang="en-ZA" sz="1350" dirty="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350" dirty="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350" dirty="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350" dirty="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350" dirty="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ltLang="en-US" sz="1350" dirty="0">
              <a:solidFill>
                <a:prstClr val="black"/>
              </a:solidFill>
              <a:latin typeface="Arial" panose="020B0604020202020204" pitchFamily="34" charset="0"/>
              <a:ea typeface="Arial" charset="0"/>
              <a:cs typeface="Arial" panose="020B0604020202020204" pitchFamily="34" charset="0"/>
              <a:sym typeface="Arial" charset="0"/>
            </a:endParaRPr>
          </a:p>
          <a:p>
            <a:pPr marL="0" indent="0">
              <a:buFont typeface="Arial" panose="020B0604020202020204" pitchFamily="34" charset="0"/>
              <a:buNone/>
            </a:pPr>
            <a:endParaRPr lang="en-US" altLang="en-US" sz="1350" dirty="0">
              <a:solidFill>
                <a:prstClr val="black"/>
              </a:solidFill>
              <a:latin typeface="Arial" charset="0"/>
              <a:ea typeface="Arial" charset="0"/>
              <a:cs typeface="Arial" charset="0"/>
              <a:sym typeface="Arial" charset="0"/>
            </a:endParaRPr>
          </a:p>
          <a:p>
            <a:pPr marL="300038" indent="-289322" algn="just">
              <a:lnSpc>
                <a:spcPct val="100000"/>
              </a:lnSpc>
              <a:spcBef>
                <a:spcPts val="338"/>
              </a:spcBef>
              <a:buClr>
                <a:srgbClr val="000000"/>
              </a:buClr>
              <a:buFont typeface="Arial" charset="0"/>
              <a:buChar char="•"/>
            </a:pPr>
            <a:endParaRPr lang="en-US" altLang="en-US" sz="900" dirty="0">
              <a:solidFill>
                <a:prstClr val="black"/>
              </a:solidFill>
              <a:latin typeface="Arial" charset="0"/>
              <a:ea typeface="Arial" charset="0"/>
              <a:cs typeface="Arial" charset="0"/>
              <a:sym typeface="Arial" charset="0"/>
            </a:endParaRPr>
          </a:p>
          <a:p>
            <a:pPr marL="300038" indent="-289322" algn="just">
              <a:lnSpc>
                <a:spcPct val="100000"/>
              </a:lnSpc>
              <a:spcBef>
                <a:spcPts val="338"/>
              </a:spcBef>
              <a:spcAft>
                <a:spcPts val="338"/>
              </a:spcAft>
              <a:buClr>
                <a:srgbClr val="000000"/>
              </a:buClr>
              <a:buFont typeface="Arial" charset="0"/>
              <a:buChar char="•"/>
            </a:pPr>
            <a:endParaRPr lang="en-US" altLang="en-US" sz="900" dirty="0">
              <a:solidFill>
                <a:prstClr val="black"/>
              </a:solidFill>
              <a:latin typeface="Arial" charset="0"/>
              <a:ea typeface="Arial" charset="0"/>
              <a:cs typeface="Arial" charset="0"/>
              <a:sym typeface="Arial" charset="0"/>
            </a:endParaRPr>
          </a:p>
        </p:txBody>
      </p:sp>
      <p:sp>
        <p:nvSpPr>
          <p:cNvPr id="8" name="Rounded Rectangle 4"/>
          <p:cNvSpPr txBox="1"/>
          <p:nvPr/>
        </p:nvSpPr>
        <p:spPr>
          <a:xfrm>
            <a:off x="467544" y="110774"/>
            <a:ext cx="7992888" cy="584919"/>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435" tIns="51435" rIns="51435" bIns="51435" numCol="1" spcCol="1270" anchor="ctr" anchorCtr="0">
            <a:noAutofit/>
          </a:bodyPr>
          <a:lstStyle/>
          <a:p>
            <a:pPr algn="ctr" defTabSz="514350">
              <a:defRPr/>
            </a:pPr>
            <a:endParaRPr lang="en-ZA" sz="2400" b="1" kern="0" dirty="0">
              <a:solidFill>
                <a:prstClr val="black"/>
              </a:solidFill>
              <a:cs typeface="Arial" panose="020B0604020202020204" pitchFamily="34" charset="0"/>
            </a:endParaRPr>
          </a:p>
          <a:p>
            <a:pPr algn="ctr" defTabSz="514350">
              <a:defRPr/>
            </a:pPr>
            <a:endParaRPr lang="en-ZA" sz="2400" b="1" kern="0" dirty="0">
              <a:solidFill>
                <a:prstClr val="black"/>
              </a:solidFill>
              <a:cs typeface="Arial" panose="020B0604020202020204" pitchFamily="34" charset="0"/>
            </a:endParaRPr>
          </a:p>
          <a:p>
            <a:pPr algn="ctr" defTabSz="514350">
              <a:defRPr/>
            </a:pPr>
            <a:r>
              <a:rPr lang="en-ZA" sz="2800" b="1" kern="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ZA" sz="28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Presentation Outline</a:t>
            </a:r>
            <a:r>
              <a:rPr lang="en-ZA" sz="28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ZA"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defTabSz="514350">
              <a:defRPr/>
            </a:pPr>
            <a:r>
              <a:rPr lang="en-US" sz="36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36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defTabSz="514350">
              <a:defRPr/>
            </a:pPr>
            <a:endParaRPr lang="en-ZA" sz="2400" b="1" kern="0" dirty="0">
              <a:solidFill>
                <a:prstClr val="black"/>
              </a:solidFill>
              <a:cs typeface="Arial" panose="020B0604020202020204" pitchFamily="34" charset="0"/>
            </a:endParaRPr>
          </a:p>
        </p:txBody>
      </p:sp>
      <p:sp>
        <p:nvSpPr>
          <p:cNvPr id="3" name="Rectangle 2"/>
          <p:cNvSpPr/>
          <p:nvPr/>
        </p:nvSpPr>
        <p:spPr>
          <a:xfrm>
            <a:off x="395536" y="1988840"/>
            <a:ext cx="8358246" cy="2880320"/>
          </a:xfrm>
          <a:prstGeom prst="rect">
            <a:avLst/>
          </a:prstGeom>
        </p:spPr>
        <p:txBody>
          <a:bodyPr wrap="square">
            <a:noAutofit/>
          </a:bodyPr>
          <a:lstStyle/>
          <a:p>
            <a:pPr algn="just">
              <a:lnSpc>
                <a:spcPct val="150000"/>
              </a:lnSpc>
              <a:spcAft>
                <a:spcPts val="0"/>
              </a:spcAft>
            </a:pP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544870" y="1124744"/>
            <a:ext cx="8208912" cy="5201424"/>
          </a:xfrm>
          <a:prstGeom prst="rect">
            <a:avLst/>
          </a:prstGeom>
        </p:spPr>
        <p:txBody>
          <a:bodyPr wrap="square">
            <a:spAutoFit/>
          </a:bodyPr>
          <a:lstStyle/>
          <a:p>
            <a:pPr marL="514350" lvl="0" indent="-514350">
              <a:spcBef>
                <a:spcPct val="20000"/>
              </a:spcBef>
              <a:buFont typeface="+mj-lt"/>
              <a:buAutoNum type="arabicPeriod"/>
              <a:defRPr/>
            </a:pPr>
            <a:r>
              <a:rPr lang="en-ZA" sz="2000" dirty="0">
                <a:solidFill>
                  <a:prstClr val="black"/>
                </a:solidFill>
                <a:latin typeface="Tahoma" pitchFamily="34" charset="0"/>
                <a:ea typeface="Tahoma" pitchFamily="34" charset="0"/>
                <a:cs typeface="Tahoma" pitchFamily="34" charset="0"/>
              </a:rPr>
              <a:t>Purpose</a:t>
            </a:r>
            <a:endParaRPr lang="en-ZA" sz="2000" b="1" dirty="0">
              <a:solidFill>
                <a:prstClr val="black"/>
              </a:solidFill>
              <a:latin typeface="Tahoma" pitchFamily="34" charset="0"/>
              <a:ea typeface="Tahoma" pitchFamily="34" charset="0"/>
              <a:cs typeface="Tahoma" pitchFamily="34" charset="0"/>
            </a:endParaRPr>
          </a:p>
          <a:p>
            <a:pPr marL="514350" lvl="0" indent="-514350">
              <a:spcBef>
                <a:spcPct val="20000"/>
              </a:spcBef>
              <a:buFont typeface="+mj-lt"/>
              <a:buAutoNum type="arabicPeriod"/>
              <a:defRPr/>
            </a:pPr>
            <a:r>
              <a:rPr lang="en-ZA" sz="2000" dirty="0">
                <a:solidFill>
                  <a:prstClr val="black"/>
                </a:solidFill>
                <a:latin typeface="Tahoma" pitchFamily="34" charset="0"/>
                <a:ea typeface="Tahoma" pitchFamily="34" charset="0"/>
                <a:cs typeface="Tahoma" pitchFamily="34" charset="0"/>
              </a:rPr>
              <a:t>Background </a:t>
            </a:r>
            <a:r>
              <a:rPr lang="en-ZA" sz="2000" dirty="0" smtClean="0">
                <a:solidFill>
                  <a:prstClr val="black"/>
                </a:solidFill>
                <a:latin typeface="Tahoma" pitchFamily="34" charset="0"/>
                <a:ea typeface="Tahoma" pitchFamily="34" charset="0"/>
                <a:cs typeface="Tahoma" pitchFamily="34" charset="0"/>
              </a:rPr>
              <a:t>: Legislative Responsibilities</a:t>
            </a:r>
            <a:endParaRPr lang="en-ZA" sz="2000" dirty="0">
              <a:solidFill>
                <a:prstClr val="black"/>
              </a:solidFill>
              <a:latin typeface="Tahoma" pitchFamily="34" charset="0"/>
              <a:ea typeface="Tahoma" pitchFamily="34" charset="0"/>
              <a:cs typeface="Tahoma" pitchFamily="34" charset="0"/>
            </a:endParaRPr>
          </a:p>
          <a:p>
            <a:pPr marL="514350" lvl="0" indent="-514350">
              <a:spcBef>
                <a:spcPct val="20000"/>
              </a:spcBef>
              <a:buFont typeface="+mj-lt"/>
              <a:buAutoNum type="arabicPeriod"/>
              <a:defRPr/>
            </a:pPr>
            <a:r>
              <a:rPr lang="en-ZA" sz="2000" dirty="0">
                <a:solidFill>
                  <a:prstClr val="black"/>
                </a:solidFill>
                <a:latin typeface="Tahoma" pitchFamily="34" charset="0"/>
                <a:ea typeface="Tahoma" pitchFamily="34" charset="0"/>
                <a:cs typeface="Tahoma" pitchFamily="34" charset="0"/>
              </a:rPr>
              <a:t>Status Per </a:t>
            </a:r>
            <a:r>
              <a:rPr lang="en-ZA" sz="2000" b="1" dirty="0" smtClean="0">
                <a:solidFill>
                  <a:prstClr val="black"/>
                </a:solidFill>
                <a:latin typeface="Tahoma" pitchFamily="34" charset="0"/>
                <a:ea typeface="Tahoma" pitchFamily="34" charset="0"/>
                <a:cs typeface="Tahoma" pitchFamily="34" charset="0"/>
              </a:rPr>
              <a:t>B2B Pillar</a:t>
            </a:r>
            <a:r>
              <a:rPr lang="en-ZA" sz="2000" dirty="0">
                <a:solidFill>
                  <a:prstClr val="black"/>
                </a:solidFill>
                <a:latin typeface="Tahoma" pitchFamily="34" charset="0"/>
                <a:ea typeface="Tahoma" pitchFamily="34" charset="0"/>
                <a:cs typeface="Tahoma" pitchFamily="34" charset="0"/>
              </a:rPr>
              <a:t>:</a:t>
            </a:r>
          </a:p>
          <a:p>
            <a:pPr marL="914400" lvl="1" indent="-457200">
              <a:spcBef>
                <a:spcPct val="20000"/>
              </a:spcBef>
              <a:buFont typeface="+mj-lt"/>
              <a:buAutoNum type="arabicPeriod"/>
              <a:defRPr/>
            </a:pPr>
            <a:r>
              <a:rPr lang="en-GB" sz="2000" dirty="0">
                <a:solidFill>
                  <a:prstClr val="black"/>
                </a:solidFill>
                <a:latin typeface="Tahoma" pitchFamily="34" charset="0"/>
                <a:ea typeface="Tahoma" pitchFamily="34" charset="0"/>
                <a:cs typeface="Tahoma" pitchFamily="34" charset="0"/>
              </a:rPr>
              <a:t>Putting People First </a:t>
            </a:r>
          </a:p>
          <a:p>
            <a:pPr marL="914400" lvl="1" indent="-457200">
              <a:spcBef>
                <a:spcPct val="20000"/>
              </a:spcBef>
              <a:buFont typeface="+mj-lt"/>
              <a:buAutoNum type="arabicPeriod"/>
              <a:defRPr/>
            </a:pPr>
            <a:r>
              <a:rPr lang="en-GB" sz="2000" dirty="0">
                <a:solidFill>
                  <a:prstClr val="black"/>
                </a:solidFill>
                <a:latin typeface="Tahoma" pitchFamily="34" charset="0"/>
                <a:ea typeface="Tahoma" pitchFamily="34" charset="0"/>
                <a:cs typeface="Tahoma" pitchFamily="34" charset="0"/>
              </a:rPr>
              <a:t>Delivering Basic Services </a:t>
            </a:r>
          </a:p>
          <a:p>
            <a:pPr marL="914400" lvl="1" indent="-457200">
              <a:spcBef>
                <a:spcPct val="20000"/>
              </a:spcBef>
              <a:buFont typeface="+mj-lt"/>
              <a:buAutoNum type="arabicPeriod"/>
              <a:defRPr/>
            </a:pPr>
            <a:r>
              <a:rPr lang="en-GB" sz="2000" dirty="0">
                <a:solidFill>
                  <a:prstClr val="black"/>
                </a:solidFill>
                <a:latin typeface="Tahoma" pitchFamily="34" charset="0"/>
                <a:ea typeface="Tahoma" pitchFamily="34" charset="0"/>
                <a:cs typeface="Tahoma" pitchFamily="34" charset="0"/>
              </a:rPr>
              <a:t>Good Governance</a:t>
            </a:r>
          </a:p>
          <a:p>
            <a:pPr marL="914400" lvl="1" indent="-457200">
              <a:spcBef>
                <a:spcPct val="20000"/>
              </a:spcBef>
              <a:buFont typeface="+mj-lt"/>
              <a:buAutoNum type="arabicPeriod"/>
              <a:defRPr/>
            </a:pPr>
            <a:r>
              <a:rPr lang="en-GB" sz="2000" dirty="0">
                <a:solidFill>
                  <a:prstClr val="black"/>
                </a:solidFill>
                <a:latin typeface="Tahoma" pitchFamily="34" charset="0"/>
                <a:ea typeface="Tahoma" pitchFamily="34" charset="0"/>
                <a:cs typeface="Tahoma" pitchFamily="34" charset="0"/>
              </a:rPr>
              <a:t>Sound Financial Management</a:t>
            </a:r>
          </a:p>
          <a:p>
            <a:pPr marL="914400" lvl="1" indent="-457200">
              <a:spcBef>
                <a:spcPct val="20000"/>
              </a:spcBef>
              <a:buFont typeface="+mj-lt"/>
              <a:buAutoNum type="arabicPeriod"/>
              <a:defRPr/>
            </a:pPr>
            <a:r>
              <a:rPr lang="en-GB" sz="2000" dirty="0">
                <a:solidFill>
                  <a:prstClr val="black"/>
                </a:solidFill>
                <a:latin typeface="Tahoma" pitchFamily="34" charset="0"/>
                <a:ea typeface="Tahoma" pitchFamily="34" charset="0"/>
                <a:cs typeface="Tahoma" pitchFamily="34" charset="0"/>
              </a:rPr>
              <a:t>Building Institutional Capabilities</a:t>
            </a:r>
          </a:p>
          <a:p>
            <a:pPr marL="914400" lvl="1" indent="-457200">
              <a:spcBef>
                <a:spcPct val="20000"/>
              </a:spcBef>
              <a:buFont typeface="+mj-lt"/>
              <a:buAutoNum type="arabicPeriod"/>
              <a:defRPr/>
            </a:pPr>
            <a:r>
              <a:rPr lang="en-GB" sz="2000" dirty="0">
                <a:solidFill>
                  <a:prstClr val="black"/>
                </a:solidFill>
                <a:latin typeface="Tahoma" pitchFamily="34" charset="0"/>
                <a:ea typeface="Tahoma" pitchFamily="34" charset="0"/>
                <a:cs typeface="Tahoma" pitchFamily="34" charset="0"/>
              </a:rPr>
              <a:t>Spatial and Integrated Planning</a:t>
            </a:r>
          </a:p>
          <a:p>
            <a:pPr marL="914400" lvl="1" indent="-457200">
              <a:spcBef>
                <a:spcPct val="20000"/>
              </a:spcBef>
              <a:buFont typeface="+mj-lt"/>
              <a:buAutoNum type="arabicPeriod"/>
              <a:defRPr/>
            </a:pPr>
            <a:r>
              <a:rPr lang="en-GB" sz="2000" dirty="0">
                <a:solidFill>
                  <a:prstClr val="black"/>
                </a:solidFill>
                <a:latin typeface="Tahoma" pitchFamily="34" charset="0"/>
                <a:ea typeface="Tahoma" pitchFamily="34" charset="0"/>
                <a:cs typeface="Tahoma" pitchFamily="34" charset="0"/>
              </a:rPr>
              <a:t>Local Economic Development;</a:t>
            </a:r>
          </a:p>
          <a:p>
            <a:pPr marL="914400" lvl="1" indent="-457200">
              <a:spcBef>
                <a:spcPct val="20000"/>
              </a:spcBef>
              <a:buFont typeface="+mj-lt"/>
              <a:buAutoNum type="arabicPeriod"/>
              <a:defRPr/>
            </a:pPr>
            <a:r>
              <a:rPr lang="en-GB" sz="2000" dirty="0">
                <a:solidFill>
                  <a:prstClr val="black"/>
                </a:solidFill>
                <a:latin typeface="Tahoma" pitchFamily="34" charset="0"/>
                <a:ea typeface="Tahoma" pitchFamily="34" charset="0"/>
                <a:cs typeface="Tahoma" pitchFamily="34" charset="0"/>
              </a:rPr>
              <a:t>Disaster Management</a:t>
            </a:r>
            <a:r>
              <a:rPr lang="en-GB" sz="2000" dirty="0" smtClean="0">
                <a:solidFill>
                  <a:prstClr val="black"/>
                </a:solidFill>
                <a:latin typeface="Tahoma" pitchFamily="34" charset="0"/>
                <a:ea typeface="Tahoma" pitchFamily="34" charset="0"/>
                <a:cs typeface="Tahoma" pitchFamily="34" charset="0"/>
              </a:rPr>
              <a:t>.</a:t>
            </a:r>
          </a:p>
          <a:p>
            <a:pPr marL="457200" indent="-457200">
              <a:spcBef>
                <a:spcPct val="20000"/>
              </a:spcBef>
              <a:buFont typeface="+mj-lt"/>
              <a:buAutoNum type="arabicPeriod"/>
              <a:defRPr/>
            </a:pPr>
            <a:r>
              <a:rPr lang="en-GB" sz="2000" dirty="0">
                <a:solidFill>
                  <a:prstClr val="black"/>
                </a:solidFill>
                <a:latin typeface="Tahoma" pitchFamily="34" charset="0"/>
                <a:ea typeface="Tahoma" pitchFamily="34" charset="0"/>
                <a:cs typeface="Tahoma" pitchFamily="34" charset="0"/>
              </a:rPr>
              <a:t>P</a:t>
            </a:r>
            <a:r>
              <a:rPr lang="en-GB" sz="2000" dirty="0" smtClean="0">
                <a:solidFill>
                  <a:prstClr val="black"/>
                </a:solidFill>
                <a:latin typeface="Tahoma" pitchFamily="34" charset="0"/>
                <a:ea typeface="Tahoma" pitchFamily="34" charset="0"/>
                <a:cs typeface="Tahoma" pitchFamily="34" charset="0"/>
              </a:rPr>
              <a:t>roposed </a:t>
            </a:r>
            <a:r>
              <a:rPr lang="en-GB" sz="2000" dirty="0">
                <a:solidFill>
                  <a:prstClr val="black"/>
                </a:solidFill>
                <a:latin typeface="Tahoma" pitchFamily="34" charset="0"/>
                <a:ea typeface="Tahoma" pitchFamily="34" charset="0"/>
                <a:cs typeface="Tahoma" pitchFamily="34" charset="0"/>
              </a:rPr>
              <a:t>R</a:t>
            </a:r>
            <a:r>
              <a:rPr lang="en-GB" sz="2000" dirty="0" smtClean="0">
                <a:solidFill>
                  <a:prstClr val="black"/>
                </a:solidFill>
                <a:latin typeface="Tahoma" pitchFamily="34" charset="0"/>
                <a:ea typeface="Tahoma" pitchFamily="34" charset="0"/>
                <a:cs typeface="Tahoma" pitchFamily="34" charset="0"/>
              </a:rPr>
              <a:t>eforms in Supporting our Municipalities</a:t>
            </a:r>
          </a:p>
          <a:p>
            <a:pPr marL="457200" indent="-457200">
              <a:spcBef>
                <a:spcPct val="20000"/>
              </a:spcBef>
              <a:buFont typeface="+mj-lt"/>
              <a:buAutoNum type="arabicPeriod"/>
              <a:defRPr/>
            </a:pPr>
            <a:r>
              <a:rPr lang="en-GB" sz="2000" dirty="0" smtClean="0">
                <a:solidFill>
                  <a:prstClr val="black"/>
                </a:solidFill>
                <a:latin typeface="Tahoma" pitchFamily="34" charset="0"/>
                <a:ea typeface="Tahoma" pitchFamily="34" charset="0"/>
                <a:cs typeface="Tahoma" pitchFamily="34" charset="0"/>
              </a:rPr>
              <a:t>Conclusion</a:t>
            </a:r>
            <a:endParaRPr lang="en-GB" sz="2000" dirty="0">
              <a:solidFill>
                <a:prstClr val="black"/>
              </a:solidFill>
              <a:latin typeface="Tahoma" pitchFamily="34" charset="0"/>
              <a:ea typeface="Tahoma" pitchFamily="34" charset="0"/>
              <a:cs typeface="Tahoma" pitchFamily="34" charset="0"/>
            </a:endParaRPr>
          </a:p>
          <a:p>
            <a:pPr marL="914400" lvl="1" indent="-457200">
              <a:spcBef>
                <a:spcPct val="20000"/>
              </a:spcBef>
              <a:buFont typeface="+mj-lt"/>
              <a:buAutoNum type="arabicPeriod"/>
              <a:defRPr/>
            </a:pPr>
            <a:endParaRPr lang="en-ZA" sz="2000" dirty="0">
              <a:solidFill>
                <a:prstClr val="blac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12660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8229600" cy="720079"/>
          </a:xfrm>
        </p:spPr>
        <p:txBody>
          <a:bodyPr/>
          <a:lstStyle/>
          <a:p>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2339692"/>
              </p:ext>
            </p:extLst>
          </p:nvPr>
        </p:nvGraphicFramePr>
        <p:xfrm>
          <a:off x="0" y="44624"/>
          <a:ext cx="9144000" cy="5600640"/>
        </p:xfrm>
        <a:graphic>
          <a:graphicData uri="http://schemas.openxmlformats.org/drawingml/2006/table">
            <a:tbl>
              <a:tblPr firstRow="1" firstCol="1" bandRow="1"/>
              <a:tblGrid>
                <a:gridCol w="467545">
                  <a:extLst>
                    <a:ext uri="{9D8B030D-6E8A-4147-A177-3AD203B41FA5}">
                      <a16:colId xmlns:a16="http://schemas.microsoft.com/office/drawing/2014/main" val="20000"/>
                    </a:ext>
                  </a:extLst>
                </a:gridCol>
                <a:gridCol w="4032447">
                  <a:extLst>
                    <a:ext uri="{9D8B030D-6E8A-4147-A177-3AD203B41FA5}">
                      <a16:colId xmlns:a16="http://schemas.microsoft.com/office/drawing/2014/main" val="20001"/>
                    </a:ext>
                  </a:extLst>
                </a:gridCol>
                <a:gridCol w="4644008">
                  <a:extLst>
                    <a:ext uri="{9D8B030D-6E8A-4147-A177-3AD203B41FA5}">
                      <a16:colId xmlns:a16="http://schemas.microsoft.com/office/drawing/2014/main" val="20002"/>
                    </a:ext>
                  </a:extLst>
                </a:gridCol>
              </a:tblGrid>
              <a:tr h="360040">
                <a:tc gridSpan="2">
                  <a:txBody>
                    <a:bodyPr/>
                    <a:lstStyle/>
                    <a:p>
                      <a:pPr algn="ctr">
                        <a:lnSpc>
                          <a:spcPct val="150000"/>
                        </a:lnSpc>
                        <a:spcAft>
                          <a:spcPts val="0"/>
                        </a:spcAft>
                        <a:tabLst>
                          <a:tab pos="3819525" algn="l"/>
                        </a:tabLst>
                      </a:pPr>
                      <a:r>
                        <a:rPr lang="en-ZA" sz="1600" b="1"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MUNICIPAL CHALLENGES</a:t>
                      </a:r>
                      <a:endParaRPr lang="en-ZA" sz="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a:lnSpc>
                          <a:spcPct val="150000"/>
                        </a:lnSpc>
                        <a:spcAft>
                          <a:spcPts val="0"/>
                        </a:spcAft>
                        <a:tabLst>
                          <a:tab pos="3819525" algn="l"/>
                        </a:tabLst>
                      </a:pPr>
                      <a:endParaRPr lang="en-ZA" sz="1600" dirty="0">
                        <a:effectLst/>
                        <a:latin typeface="Tahoma" panose="020B0604030504040204" pitchFamily="34" charset="0"/>
                        <a:ea typeface="Tahoma" panose="020B0604030504040204" pitchFamily="34" charset="0"/>
                        <a:cs typeface="Tahoma" panose="020B0604030504040204" pitchFamily="34" charset="0"/>
                      </a:endParaRP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819525" algn="l"/>
                        </a:tabLst>
                      </a:pPr>
                      <a:r>
                        <a:rPr lang="en-ZA" sz="1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REMEDIAL ACTION</a:t>
                      </a:r>
                      <a:endParaRPr lang="en-ZA" sz="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949379">
                <a:tc>
                  <a:txBody>
                    <a:bodyPr/>
                    <a:lstStyle/>
                    <a:p>
                      <a:pPr>
                        <a:lnSpc>
                          <a:spcPct val="150000"/>
                        </a:lnSpc>
                        <a:spcAft>
                          <a:spcPts val="0"/>
                        </a:spcAft>
                        <a:tabLst>
                          <a:tab pos="3819525" algn="l"/>
                        </a:tabLst>
                      </a:pPr>
                      <a:r>
                        <a:rPr lang="en-ZA"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a:t>
                      </a: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tabLst>
                          <a:tab pos="3819525" algn="l"/>
                        </a:tabLst>
                      </a:pPr>
                      <a:r>
                        <a:rPr lang="en-US"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Most of our Local Municipalities does not    have Waste Management Powers and Functions. </a:t>
                      </a:r>
                      <a:endParaRPr lang="en-ZA"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0"/>
                        </a:spcAft>
                        <a:tabLst>
                          <a:tab pos="3819525" algn="l"/>
                        </a:tabLst>
                      </a:pPr>
                      <a:r>
                        <a:rPr lang="en-ZA"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tabLst>
                          <a:tab pos="3819525" algn="l"/>
                        </a:tabLst>
                      </a:pPr>
                      <a:r>
                        <a:rPr lang="en-US"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sub directorate seeks administrative and political intervention to ensure that municipalities have their powers and functions, particularly the </a:t>
                      </a:r>
                      <a:r>
                        <a:rPr lang="en-US" sz="140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Dr</a:t>
                      </a:r>
                      <a:r>
                        <a:rPr lang="en-US"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Ruth </a:t>
                      </a:r>
                      <a:r>
                        <a:rPr lang="en-US" sz="140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Segomotsi</a:t>
                      </a:r>
                      <a:r>
                        <a:rPr lang="en-US"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Local municipalities. </a:t>
                      </a:r>
                      <a:endParaRPr lang="en-ZA"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0"/>
                        </a:spcAft>
                        <a:tabLst>
                          <a:tab pos="3819525" algn="l"/>
                        </a:tabLst>
                      </a:pPr>
                      <a:r>
                        <a:rPr lang="en-ZA"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54520">
                <a:tc>
                  <a:txBody>
                    <a:bodyPr/>
                    <a:lstStyle/>
                    <a:p>
                      <a:pPr>
                        <a:lnSpc>
                          <a:spcPct val="150000"/>
                        </a:lnSpc>
                        <a:spcAft>
                          <a:spcPts val="0"/>
                        </a:spcAft>
                        <a:tabLst>
                          <a:tab pos="3819525" algn="l"/>
                        </a:tabLst>
                      </a:pPr>
                      <a:r>
                        <a:rPr lang="en-ZA" sz="140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a:t>
                      </a: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tabLst>
                          <a:tab pos="3819525" algn="l"/>
                        </a:tabLst>
                      </a:pPr>
                      <a:r>
                        <a:rPr lang="en-US"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Most of our municipalities does not have Integrated Waste Management Plans. </a:t>
                      </a:r>
                      <a:endParaRPr lang="en-ZA"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0"/>
                        </a:spcAft>
                        <a:tabLst>
                          <a:tab pos="3819525" algn="l"/>
                        </a:tabLst>
                      </a:pPr>
                      <a:r>
                        <a:rPr lang="en-ZA"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50000"/>
                        </a:lnSpc>
                        <a:spcAft>
                          <a:spcPts val="0"/>
                        </a:spcAft>
                        <a:buFont typeface="Arial" panose="020B0604020202020204" pitchFamily="34" charset="0"/>
                        <a:buChar char="•"/>
                        <a:tabLst>
                          <a:tab pos="457200" algn="l"/>
                          <a:tab pos="3819525" algn="l"/>
                        </a:tabLst>
                      </a:pPr>
                      <a:r>
                        <a:rPr lang="en-US"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COGTA and DEDECT to encourage municipalities to utilize the in-house portal to develop the IWMP. </a:t>
                      </a:r>
                      <a:endParaRPr lang="en-ZA"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50000"/>
                        </a:lnSpc>
                        <a:spcAft>
                          <a:spcPts val="0"/>
                        </a:spcAft>
                        <a:buFont typeface="Arial" panose="020B0604020202020204" pitchFamily="34" charset="0"/>
                        <a:buChar char="•"/>
                        <a:tabLst>
                          <a:tab pos="457200" algn="l"/>
                          <a:tab pos="3819525" algn="l"/>
                        </a:tabLst>
                      </a:pPr>
                      <a:r>
                        <a:rPr lang="en-US"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Seeks intervention to ensure that, there are structures at municipalities to provide relevant information. Further fast track endorsement of the IWMP by the relevant MEC</a:t>
                      </a:r>
                      <a:r>
                        <a:rPr lang="en-US" sz="1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n-ZA"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32920">
                <a:tc>
                  <a:txBody>
                    <a:bodyPr/>
                    <a:lstStyle/>
                    <a:p>
                      <a:pPr>
                        <a:lnSpc>
                          <a:spcPct val="150000"/>
                        </a:lnSpc>
                        <a:spcAft>
                          <a:spcPts val="0"/>
                        </a:spcAft>
                        <a:tabLst>
                          <a:tab pos="3819525" algn="l"/>
                        </a:tabLst>
                      </a:pPr>
                      <a:r>
                        <a:rPr lang="en-ZA" sz="140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a:t>
                      </a: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tabLst>
                          <a:tab pos="3819525" algn="l"/>
                        </a:tabLst>
                      </a:pPr>
                      <a:r>
                        <a:rPr lang="en-ZA"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Most municipalities does not have Waste Management Officers as well as relevant human resources responsible for waste management within municipalities.</a:t>
                      </a: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tabLst>
                          <a:tab pos="3819525" algn="l"/>
                        </a:tabLst>
                      </a:pPr>
                      <a:r>
                        <a:rPr lang="en-US"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fast track appointment of WMO within municipalities. </a:t>
                      </a:r>
                      <a:endParaRPr lang="en-ZA"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0"/>
                        </a:spcAft>
                        <a:tabLst>
                          <a:tab pos="3819525" algn="l"/>
                        </a:tabLst>
                      </a:pPr>
                      <a:r>
                        <a:rPr lang="en-ZA" sz="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20</a:t>
            </a:fld>
            <a:endParaRPr lang="en-US" altLang="en-US"/>
          </a:p>
        </p:txBody>
      </p:sp>
    </p:spTree>
    <p:extLst>
      <p:ext uri="{BB962C8B-B14F-4D97-AF65-F5344CB8AC3E}">
        <p14:creationId xmlns:p14="http://schemas.microsoft.com/office/powerpoint/2010/main" val="3671843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8229600" cy="720079"/>
          </a:xfrm>
        </p:spPr>
        <p:txBody>
          <a:bodyPr/>
          <a:lstStyle/>
          <a:p>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532396"/>
              </p:ext>
            </p:extLst>
          </p:nvPr>
        </p:nvGraphicFramePr>
        <p:xfrm>
          <a:off x="0" y="44624"/>
          <a:ext cx="9144000" cy="5778392"/>
        </p:xfrm>
        <a:graphic>
          <a:graphicData uri="http://schemas.openxmlformats.org/drawingml/2006/table">
            <a:tbl>
              <a:tblPr firstRow="1" firstCol="1" bandRow="1"/>
              <a:tblGrid>
                <a:gridCol w="467545">
                  <a:extLst>
                    <a:ext uri="{9D8B030D-6E8A-4147-A177-3AD203B41FA5}">
                      <a16:colId xmlns:a16="http://schemas.microsoft.com/office/drawing/2014/main" val="20000"/>
                    </a:ext>
                  </a:extLst>
                </a:gridCol>
                <a:gridCol w="4393905">
                  <a:extLst>
                    <a:ext uri="{9D8B030D-6E8A-4147-A177-3AD203B41FA5}">
                      <a16:colId xmlns:a16="http://schemas.microsoft.com/office/drawing/2014/main" val="20001"/>
                    </a:ext>
                  </a:extLst>
                </a:gridCol>
                <a:gridCol w="4282550">
                  <a:extLst>
                    <a:ext uri="{9D8B030D-6E8A-4147-A177-3AD203B41FA5}">
                      <a16:colId xmlns:a16="http://schemas.microsoft.com/office/drawing/2014/main" val="20002"/>
                    </a:ext>
                  </a:extLst>
                </a:gridCol>
              </a:tblGrid>
              <a:tr h="504056">
                <a:tc gridSpan="2">
                  <a:txBody>
                    <a:bodyPr/>
                    <a:lstStyle/>
                    <a:p>
                      <a:pPr algn="ctr">
                        <a:lnSpc>
                          <a:spcPct val="150000"/>
                        </a:lnSpc>
                        <a:spcAft>
                          <a:spcPts val="0"/>
                        </a:spcAft>
                        <a:tabLst>
                          <a:tab pos="3819525" algn="l"/>
                        </a:tabLst>
                      </a:pPr>
                      <a:r>
                        <a:rPr lang="en-ZA" sz="1600" b="1"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MUNICIPAL</a:t>
                      </a:r>
                      <a:r>
                        <a:rPr lang="en-ZA" sz="1600" b="1"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ZA" sz="1600" b="1"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CHALLENGES</a:t>
                      </a:r>
                      <a:endParaRPr lang="en-ZA" sz="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2408" marR="32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a:lnSpc>
                          <a:spcPct val="150000"/>
                        </a:lnSpc>
                        <a:spcAft>
                          <a:spcPts val="0"/>
                        </a:spcAft>
                        <a:tabLst>
                          <a:tab pos="3819525" algn="l"/>
                        </a:tabLst>
                      </a:pPr>
                      <a:endParaRPr lang="en-ZA" sz="1600" dirty="0">
                        <a:effectLst/>
                        <a:latin typeface="Tahoma" panose="020B0604030504040204" pitchFamily="34" charset="0"/>
                        <a:ea typeface="Tahoma" panose="020B0604030504040204" pitchFamily="34" charset="0"/>
                        <a:cs typeface="Tahoma" panose="020B0604030504040204" pitchFamily="34" charset="0"/>
                      </a:endParaRP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819525" algn="l"/>
                        </a:tabLst>
                      </a:pPr>
                      <a:r>
                        <a:rPr lang="en-ZA" sz="1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REMEDIAL ACTION</a:t>
                      </a:r>
                      <a:endParaRPr lang="en-ZA" sz="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2408" marR="32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32920">
                <a:tc>
                  <a:txBody>
                    <a:bodyPr/>
                    <a:lstStyle/>
                    <a:p>
                      <a:pPr algn="ctr">
                        <a:lnSpc>
                          <a:spcPct val="150000"/>
                        </a:lnSpc>
                        <a:spcAft>
                          <a:spcPts val="0"/>
                        </a:spcAft>
                        <a:tabLst>
                          <a:tab pos="3819525" algn="l"/>
                        </a:tabLst>
                      </a:pPr>
                      <a:r>
                        <a:rPr lang="en-ZA"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a:t>
                      </a:r>
                    </a:p>
                  </a:txBody>
                  <a:tcPr marL="32408" marR="32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tabLst>
                          <a:tab pos="3819525" algn="l"/>
                        </a:tabLst>
                      </a:pPr>
                      <a:r>
                        <a:rPr lang="en-US"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Most municipalities does not have waste management organogram / Institutional Arrangement </a:t>
                      </a:r>
                      <a:endParaRPr lang="en-ZA"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0"/>
                        </a:spcAft>
                        <a:tabLst>
                          <a:tab pos="3819525" algn="l"/>
                        </a:tabLst>
                      </a:pPr>
                      <a:r>
                        <a:rPr lang="en-ZA"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tabLst>
                          <a:tab pos="3819525" algn="l"/>
                        </a:tabLst>
                      </a:pPr>
                      <a:r>
                        <a:rPr lang="en-US"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fast track appointment </a:t>
                      </a:r>
                      <a:endParaRPr lang="en-ZA"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0"/>
                        </a:spcAft>
                        <a:tabLst>
                          <a:tab pos="3819525" algn="l"/>
                        </a:tabLst>
                      </a:pPr>
                      <a:r>
                        <a:rPr lang="en-US"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/waste management functional structure within municipalities.</a:t>
                      </a:r>
                      <a:endParaRPr lang="en-ZA"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0"/>
                        </a:spcAft>
                        <a:tabLst>
                          <a:tab pos="3819525" algn="l"/>
                        </a:tabLst>
                      </a:pPr>
                      <a:r>
                        <a:rPr lang="en-ZA"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50976">
                <a:tc>
                  <a:txBody>
                    <a:bodyPr/>
                    <a:lstStyle/>
                    <a:p>
                      <a:pPr algn="ctr">
                        <a:lnSpc>
                          <a:spcPct val="150000"/>
                        </a:lnSpc>
                        <a:spcAft>
                          <a:spcPts val="0"/>
                        </a:spcAft>
                        <a:tabLst>
                          <a:tab pos="3819525" algn="l"/>
                        </a:tabLst>
                      </a:pPr>
                      <a:r>
                        <a:rPr lang="en-ZA"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a:t>
                      </a:r>
                    </a:p>
                  </a:txBody>
                  <a:tcPr marL="32408" marR="32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tabLst>
                          <a:tab pos="3819525" algn="l"/>
                        </a:tabLst>
                      </a:pPr>
                      <a:r>
                        <a:rPr lang="en-US"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Does not have tools for trade / Yellow </a:t>
                      </a:r>
                      <a:r>
                        <a:rPr lang="en-US" sz="1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Fleet</a:t>
                      </a:r>
                      <a:r>
                        <a:rPr lang="en-US" sz="160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600"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etc</a:t>
                      </a:r>
                      <a:r>
                        <a:rPr lang="en-US"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Tipper Trucks, Landfill Compactor Trucks </a:t>
                      </a:r>
                      <a:endParaRPr lang="en-ZA"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50000"/>
                        </a:lnSpc>
                        <a:spcAft>
                          <a:spcPts val="0"/>
                        </a:spcAft>
                        <a:tabLst>
                          <a:tab pos="3819525" algn="l"/>
                        </a:tabLst>
                      </a:pPr>
                      <a:r>
                        <a:rPr lang="en-ZA"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tabLst>
                          <a:tab pos="3819525" algn="l"/>
                        </a:tabLst>
                      </a:pPr>
                      <a:r>
                        <a:rPr lang="en-US"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fast track the approval/endorsement of the IWMP and handing over of powers and functions to the local municipalities. </a:t>
                      </a:r>
                      <a:endParaRPr lang="en-ZA"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07611">
                <a:tc>
                  <a:txBody>
                    <a:bodyPr/>
                    <a:lstStyle/>
                    <a:p>
                      <a:pPr algn="ctr">
                        <a:lnSpc>
                          <a:spcPct val="150000"/>
                        </a:lnSpc>
                        <a:spcAft>
                          <a:spcPts val="0"/>
                        </a:spcAft>
                        <a:tabLst>
                          <a:tab pos="3819525" algn="l"/>
                        </a:tabLst>
                      </a:pPr>
                      <a:r>
                        <a:rPr lang="en-ZA" sz="1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6.</a:t>
                      </a:r>
                    </a:p>
                  </a:txBody>
                  <a:tcPr marL="32408" marR="32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tabLst>
                          <a:tab pos="3819525" algn="l"/>
                        </a:tabLst>
                      </a:pPr>
                      <a:r>
                        <a:rPr lang="en-ZA"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Inadequate funding towards Waste Management and infrastructure,(Landfill sites and Transfer Stations).</a:t>
                      </a: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tabLst>
                          <a:tab pos="3819525" algn="l"/>
                        </a:tabLst>
                      </a:pPr>
                      <a:r>
                        <a:rPr lang="en-ZA"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Minister to intervene to say each and every Business Plan received from municipalities will only be approved </a:t>
                      </a:r>
                      <a:r>
                        <a:rPr lang="en-ZA" sz="1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or</a:t>
                      </a:r>
                      <a:r>
                        <a:rPr lang="en-ZA" sz="1600" baseline="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ZA" sz="1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considered </a:t>
                      </a:r>
                      <a:r>
                        <a:rPr lang="en-ZA"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if the 5% from MIG will be directed to at least one waste project, further more the National Treasury allows funding towards waste projects.   </a:t>
                      </a:r>
                    </a:p>
                  </a:txBody>
                  <a:tcPr marL="32408" marR="32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21</a:t>
            </a:fld>
            <a:endParaRPr lang="en-US" altLang="en-US"/>
          </a:p>
        </p:txBody>
      </p:sp>
    </p:spTree>
    <p:extLst>
      <p:ext uri="{BB962C8B-B14F-4D97-AF65-F5344CB8AC3E}">
        <p14:creationId xmlns:p14="http://schemas.microsoft.com/office/powerpoint/2010/main" val="4022639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66725" y="0"/>
            <a:ext cx="8229600" cy="858838"/>
          </a:xfrm>
        </p:spPr>
        <p:txBody>
          <a:bodyPr/>
          <a:lstStyle/>
          <a:p>
            <a:endParaRPr lang="en-ZA" altLang="en-US" dirty="0" smtClean="0">
              <a:latin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66725" y="1484783"/>
            <a:ext cx="8332788" cy="4392141"/>
          </a:xfrm>
        </p:spPr>
        <p:txBody>
          <a:bodyPr/>
          <a:lstStyle/>
          <a:p>
            <a:pPr marL="0" lvl="0" indent="0">
              <a:buNone/>
            </a:pPr>
            <a:endParaRPr lang="en-GB" altLang="en-US"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endParaRPr lang="en-GB" alt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endParaRPr lang="en-GB" altLang="en-US"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endParaRPr lang="en-GB" alt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lgn="ctr">
              <a:buNone/>
            </a:pPr>
            <a:r>
              <a:rPr lang="en-GB" alt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PROPOSED REFORMS </a:t>
            </a:r>
            <a:r>
              <a:rPr lang="en-GB" altLang="en-US" b="1" dirty="0">
                <a:solidFill>
                  <a:prstClr val="black"/>
                </a:solidFill>
                <a:latin typeface="Tahoma" panose="020B0604030504040204" pitchFamily="34" charset="0"/>
                <a:ea typeface="Tahoma" panose="020B0604030504040204" pitchFamily="34" charset="0"/>
                <a:cs typeface="Tahoma" panose="020B0604030504040204" pitchFamily="34" charset="0"/>
              </a:rPr>
              <a:t>IN </a:t>
            </a:r>
            <a:r>
              <a:rPr lang="en-GB" alt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SUPPORT </a:t>
            </a:r>
            <a:r>
              <a:rPr lang="en-GB" altLang="en-US" b="1" dirty="0">
                <a:solidFill>
                  <a:prstClr val="black"/>
                </a:solidFill>
                <a:latin typeface="Tahoma" panose="020B0604030504040204" pitchFamily="34" charset="0"/>
                <a:ea typeface="Tahoma" panose="020B0604030504040204" pitchFamily="34" charset="0"/>
                <a:cs typeface="Tahoma" panose="020B0604030504040204" pitchFamily="34" charset="0"/>
              </a:rPr>
              <a:t>OF OUR MUNICIPALITIES</a:t>
            </a:r>
          </a:p>
          <a:p>
            <a:pPr marL="0" lvl="0" indent="0">
              <a:buNone/>
            </a:pPr>
            <a:endParaRPr lang="en-ZA" altLang="en-US" sz="3200" dirty="0">
              <a:solidFill>
                <a:prstClr val="black"/>
              </a:solidFill>
            </a:endParaRPr>
          </a:p>
          <a:p>
            <a:pPr marL="342900" lvl="0" indent="-342900"/>
            <a:endParaRPr lang="en-ZA" altLang="en-US" sz="3200" dirty="0">
              <a:solidFill>
                <a:prstClr val="black"/>
              </a:solidFill>
            </a:endParaRPr>
          </a:p>
          <a:p>
            <a:pPr marL="342900" indent="-342900" algn="just">
              <a:lnSpc>
                <a:spcPct val="150000"/>
              </a:lnSpc>
              <a:defRPr/>
            </a:pPr>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Font typeface="Arial" panose="020B0604020202020204" pitchFamily="34" charset="0"/>
              <a:buNone/>
              <a:defRPr/>
            </a:pPr>
            <a:endParaRPr lang="en-US" sz="1200" dirty="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ZA" dirty="0"/>
          </a:p>
        </p:txBody>
      </p:sp>
      <p:sp>
        <p:nvSpPr>
          <p:cNvPr id="747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1DCF41-04B5-4A96-AA9F-3F3B832B0D71}" type="slidenum">
              <a:rPr lang="en-US" altLang="en-US" smtClean="0">
                <a:solidFill>
                  <a:srgbClr val="898989"/>
                </a:solidFill>
                <a:latin typeface="Calibri" panose="020F0502020204030204" pitchFamily="34" charset="0"/>
              </a:rPr>
              <a:pPr/>
              <a:t>22</a:t>
            </a:fld>
            <a:endParaRPr lang="en-US" altLang="en-US"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3558281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66725" y="0"/>
            <a:ext cx="8229600" cy="858838"/>
          </a:xfrm>
        </p:spPr>
        <p:txBody>
          <a:bodyPr/>
          <a:lstStyle/>
          <a:p>
            <a:r>
              <a:rPr lang="en-GB" altLang="en-US" sz="2100" b="1" dirty="0" smtClean="0">
                <a:solidFill>
                  <a:srgbClr val="000000"/>
                </a:solidFill>
                <a:latin typeface="Tahoma" panose="020B0604030504040204" pitchFamily="34" charset="0"/>
                <a:cs typeface="Tahoma" panose="020B0604030504040204" pitchFamily="34" charset="0"/>
              </a:rPr>
              <a:t>Reasons for Introduction of Reforms in Support of Municipalities</a:t>
            </a:r>
            <a:endParaRPr lang="en-ZA" altLang="en-US" dirty="0" smtClean="0">
              <a:latin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66725" y="1484783"/>
            <a:ext cx="8332788" cy="4392141"/>
          </a:xfrm>
        </p:spPr>
        <p:txBody>
          <a:bodyPr/>
          <a:lstStyle/>
          <a:p>
            <a:pPr marL="457200" lvl="0" indent="-457200" algn="just">
              <a:buFont typeface="+mj-lt"/>
              <a:buAutoNum type="arabicPeriod"/>
            </a:pPr>
            <a:r>
              <a:rPr lang="en-ZA" altLang="en-US" dirty="0">
                <a:solidFill>
                  <a:prstClr val="black"/>
                </a:solidFill>
                <a:latin typeface="Tahoma" panose="020B0604030504040204" pitchFamily="34" charset="0"/>
                <a:ea typeface="Tahoma" panose="020B0604030504040204" pitchFamily="34" charset="0"/>
                <a:cs typeface="Tahoma" panose="020B0604030504040204" pitchFamily="34" charset="0"/>
              </a:rPr>
              <a:t>Enhanced Support to Municipalities as it will be targeted and </a:t>
            </a:r>
            <a:r>
              <a:rPr lang="en-ZA" alt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introduce a differentiated support to municipalities.</a:t>
            </a:r>
          </a:p>
          <a:p>
            <a:pPr marL="457200" lvl="0" indent="-457200" algn="just">
              <a:buFont typeface="+mj-lt"/>
              <a:buAutoNum type="arabicPeriod"/>
            </a:pPr>
            <a:endParaRPr lang="en-ZA" alt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lvl="0" indent="-457200" algn="just">
              <a:buFont typeface="+mj-lt"/>
              <a:buAutoNum type="arabicPeriod"/>
            </a:pPr>
            <a:r>
              <a:rPr lang="en-ZA" altLang="en-US" dirty="0">
                <a:solidFill>
                  <a:prstClr val="black"/>
                </a:solidFill>
                <a:latin typeface="Tahoma" panose="020B0604030504040204" pitchFamily="34" charset="0"/>
                <a:ea typeface="Tahoma" panose="020B0604030504040204" pitchFamily="34" charset="0"/>
                <a:cs typeface="Tahoma" panose="020B0604030504040204" pitchFamily="34" charset="0"/>
              </a:rPr>
              <a:t>Role of Each Sphere will clearly be demarcated and agreed to, accountability enhanced</a:t>
            </a:r>
            <a:r>
              <a:rPr lang="en-ZA" alt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457200" lvl="0" indent="-457200" algn="just">
              <a:buFont typeface="+mj-lt"/>
              <a:buAutoNum type="arabicPeriod"/>
            </a:pPr>
            <a:endParaRPr lang="en-ZA" alt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lvl="0" indent="-457200" algn="just">
              <a:buFont typeface="+mj-lt"/>
              <a:buAutoNum type="arabicPeriod"/>
            </a:pPr>
            <a:r>
              <a:rPr lang="en-ZA" altLang="en-US" dirty="0">
                <a:solidFill>
                  <a:prstClr val="black"/>
                </a:solidFill>
                <a:latin typeface="Tahoma" panose="020B0604030504040204" pitchFamily="34" charset="0"/>
                <a:ea typeface="Tahoma" panose="020B0604030504040204" pitchFamily="34" charset="0"/>
                <a:cs typeface="Tahoma" panose="020B0604030504040204" pitchFamily="34" charset="0"/>
              </a:rPr>
              <a:t>Provincial return on SMI investment will be easily </a:t>
            </a:r>
            <a:r>
              <a:rPr lang="en-ZA" alt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measurable.</a:t>
            </a:r>
          </a:p>
          <a:p>
            <a:pPr marL="0" lvl="0" indent="0">
              <a:buNone/>
            </a:pPr>
            <a:endParaRPr lang="en-ZA" altLang="en-US" sz="3200" dirty="0">
              <a:solidFill>
                <a:prstClr val="black"/>
              </a:solidFill>
            </a:endParaRPr>
          </a:p>
          <a:p>
            <a:pPr marL="342900" lvl="0" indent="-342900"/>
            <a:endParaRPr lang="en-ZA" altLang="en-US" sz="3200" dirty="0">
              <a:solidFill>
                <a:prstClr val="black"/>
              </a:solidFill>
            </a:endParaRPr>
          </a:p>
          <a:p>
            <a:pPr marL="342900" indent="-342900" algn="just">
              <a:lnSpc>
                <a:spcPct val="150000"/>
              </a:lnSpc>
              <a:defRPr/>
            </a:pPr>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Font typeface="Arial" panose="020B0604020202020204" pitchFamily="34" charset="0"/>
              <a:buNone/>
              <a:defRPr/>
            </a:pPr>
            <a:endParaRPr lang="en-US" sz="1200" dirty="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ZA" dirty="0"/>
          </a:p>
        </p:txBody>
      </p:sp>
      <p:sp>
        <p:nvSpPr>
          <p:cNvPr id="747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1DCF41-04B5-4A96-AA9F-3F3B832B0D71}" type="slidenum">
              <a:rPr lang="en-US" altLang="en-US" smtClean="0">
                <a:solidFill>
                  <a:srgbClr val="898989"/>
                </a:solidFill>
                <a:latin typeface="Calibri" panose="020F0502020204030204" pitchFamily="34" charset="0"/>
              </a:rPr>
              <a:pPr/>
              <a:t>23</a:t>
            </a:fld>
            <a:endParaRPr lang="en-US" altLang="en-US"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2591897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66725" y="0"/>
            <a:ext cx="8229600" cy="858838"/>
          </a:xfrm>
        </p:spPr>
        <p:txBody>
          <a:bodyPr/>
          <a:lstStyle/>
          <a:p>
            <a:r>
              <a:rPr lang="en-GB" altLang="en-US" sz="2100" b="1" smtClean="0">
                <a:solidFill>
                  <a:srgbClr val="000000"/>
                </a:solidFill>
                <a:latin typeface="Tahoma" panose="020B0604030504040204" pitchFamily="34" charset="0"/>
                <a:cs typeface="Tahoma" panose="020B0604030504040204" pitchFamily="34" charset="0"/>
              </a:rPr>
              <a:t>OUR APPROACH TO SUPPORTING OUR MUNICIPALITIES</a:t>
            </a:r>
            <a:endParaRPr lang="en-ZA" altLang="en-US" smtClean="0">
              <a:latin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66725" y="765175"/>
            <a:ext cx="8332788" cy="5111750"/>
          </a:xfrm>
        </p:spPr>
        <p:txBody>
          <a:bodyPr/>
          <a:lstStyle/>
          <a:p>
            <a:pPr marL="0" indent="0" algn="just">
              <a:lnSpc>
                <a:spcPct val="115000"/>
              </a:lnSpc>
              <a:spcAft>
                <a:spcPts val="0"/>
              </a:spcAft>
              <a:buFont typeface="Arial" panose="020B0604020202020204" pitchFamily="34" charset="0"/>
              <a:buNone/>
              <a:defRPr/>
            </a:pPr>
            <a:r>
              <a:rPr lang="en-GB" sz="1600" dirty="0" smtClean="0">
                <a:latin typeface="Tahoma" panose="020B0604030504040204" pitchFamily="34" charset="0"/>
                <a:ea typeface="Tahoma" panose="020B0604030504040204" pitchFamily="34" charset="0"/>
                <a:cs typeface="Tahoma" panose="020B0604030504040204" pitchFamily="34" charset="0"/>
              </a:rPr>
              <a:t>“We cannot solve today’s problems with the same level of thinking that created the problems in the first place” (Albert Einstein).</a:t>
            </a:r>
          </a:p>
          <a:p>
            <a:pPr marL="0" indent="0" algn="just">
              <a:lnSpc>
                <a:spcPct val="115000"/>
              </a:lnSpc>
              <a:spcAft>
                <a:spcPts val="0"/>
              </a:spcAft>
              <a:buFont typeface="Arial" panose="020B0604020202020204" pitchFamily="34" charset="0"/>
              <a:buNone/>
              <a:defRPr/>
            </a:pPr>
            <a:endParaRPr lang="en-GB" sz="1600" dirty="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0"/>
              </a:spcAft>
              <a:defRPr/>
            </a:pPr>
            <a:r>
              <a:rPr lang="en-GB" sz="1600" dirty="0">
                <a:latin typeface="Tahoma" panose="020B0604030504040204" pitchFamily="34" charset="0"/>
                <a:ea typeface="Tahoma" panose="020B0604030504040204" pitchFamily="34" charset="0"/>
                <a:cs typeface="Tahoma" panose="020B0604030504040204" pitchFamily="34" charset="0"/>
              </a:rPr>
              <a:t>T</a:t>
            </a:r>
            <a:r>
              <a:rPr lang="en-GB" sz="1600" dirty="0" smtClean="0">
                <a:latin typeface="Tahoma" panose="020B0604030504040204" pitchFamily="34" charset="0"/>
                <a:ea typeface="Tahoma" panose="020B0604030504040204" pitchFamily="34" charset="0"/>
                <a:cs typeface="Tahoma" panose="020B0604030504040204" pitchFamily="34" charset="0"/>
              </a:rPr>
              <a:t>ool for packing and aligning the APP with our section 154 support: </a:t>
            </a:r>
            <a:endParaRPr lang="en-ZA" sz="1600" dirty="0" smtClean="0">
              <a:latin typeface="Tahoma" panose="020B0604030504040204" pitchFamily="34" charset="0"/>
              <a:ea typeface="Tahoma" panose="020B0604030504040204" pitchFamily="34" charset="0"/>
              <a:cs typeface="Tahoma" panose="020B0604030504040204" pitchFamily="34" charset="0"/>
            </a:endParaRPr>
          </a:p>
          <a:p>
            <a:pPr marL="0" indent="0" algn="just">
              <a:lnSpc>
                <a:spcPct val="150000"/>
              </a:lnSpc>
              <a:buFont typeface="Arial" panose="020B0604020202020204" pitchFamily="34" charset="0"/>
              <a:buNone/>
              <a:defRPr/>
            </a:pPr>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Font typeface="Arial" panose="020B0604020202020204" pitchFamily="34" charset="0"/>
              <a:buNone/>
              <a:defRPr/>
            </a:pPr>
            <a:endParaRPr lang="en-US" sz="1200" dirty="0">
              <a:solidFill>
                <a:prstClr val="black"/>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ZA" dirty="0"/>
          </a:p>
        </p:txBody>
      </p:sp>
      <p:sp>
        <p:nvSpPr>
          <p:cNvPr id="768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8DF71C-1771-42EF-AFAB-7D30B67B2F59}" type="slidenum">
              <a:rPr lang="en-US" altLang="en-US" smtClean="0">
                <a:solidFill>
                  <a:srgbClr val="898989"/>
                </a:solidFill>
                <a:latin typeface="Calibri" panose="020F0502020204030204" pitchFamily="34" charset="0"/>
              </a:rPr>
              <a:pPr/>
              <a:t>24</a:t>
            </a:fld>
            <a:endParaRPr lang="en-US" altLang="en-US" smtClean="0">
              <a:solidFill>
                <a:srgbClr val="898989"/>
              </a:solidFill>
              <a:latin typeface="Calibri" panose="020F0502020204030204" pitchFamily="34" charset="0"/>
            </a:endParaRPr>
          </a:p>
        </p:txBody>
      </p:sp>
      <p:graphicFrame>
        <p:nvGraphicFramePr>
          <p:cNvPr id="5" name="Table 4"/>
          <p:cNvGraphicFramePr>
            <a:graphicFrameLocks noGrp="1"/>
          </p:cNvGraphicFramePr>
          <p:nvPr/>
        </p:nvGraphicFramePr>
        <p:xfrm>
          <a:off x="420688" y="2414588"/>
          <a:ext cx="8266110" cy="2238375"/>
        </p:xfrm>
        <a:graphic>
          <a:graphicData uri="http://schemas.openxmlformats.org/drawingml/2006/table">
            <a:tbl>
              <a:tblPr firstRow="1" firstCol="1" bandRow="1"/>
              <a:tblGrid>
                <a:gridCol w="1379145">
                  <a:extLst>
                    <a:ext uri="{9D8B030D-6E8A-4147-A177-3AD203B41FA5}">
                      <a16:colId xmlns:a16="http://schemas.microsoft.com/office/drawing/2014/main" val="20000"/>
                    </a:ext>
                  </a:extLst>
                </a:gridCol>
                <a:gridCol w="875957">
                  <a:extLst>
                    <a:ext uri="{9D8B030D-6E8A-4147-A177-3AD203B41FA5}">
                      <a16:colId xmlns:a16="http://schemas.microsoft.com/office/drawing/2014/main" val="20001"/>
                    </a:ext>
                  </a:extLst>
                </a:gridCol>
                <a:gridCol w="1241911">
                  <a:extLst>
                    <a:ext uri="{9D8B030D-6E8A-4147-A177-3AD203B41FA5}">
                      <a16:colId xmlns:a16="http://schemas.microsoft.com/office/drawing/2014/main" val="20002"/>
                    </a:ext>
                  </a:extLst>
                </a:gridCol>
                <a:gridCol w="875957">
                  <a:extLst>
                    <a:ext uri="{9D8B030D-6E8A-4147-A177-3AD203B41FA5}">
                      <a16:colId xmlns:a16="http://schemas.microsoft.com/office/drawing/2014/main" val="20003"/>
                    </a:ext>
                  </a:extLst>
                </a:gridCol>
                <a:gridCol w="1241911">
                  <a:extLst>
                    <a:ext uri="{9D8B030D-6E8A-4147-A177-3AD203B41FA5}">
                      <a16:colId xmlns:a16="http://schemas.microsoft.com/office/drawing/2014/main" val="20004"/>
                    </a:ext>
                  </a:extLst>
                </a:gridCol>
                <a:gridCol w="887636">
                  <a:extLst>
                    <a:ext uri="{9D8B030D-6E8A-4147-A177-3AD203B41FA5}">
                      <a16:colId xmlns:a16="http://schemas.microsoft.com/office/drawing/2014/main" val="20005"/>
                    </a:ext>
                  </a:extLst>
                </a:gridCol>
                <a:gridCol w="875957">
                  <a:extLst>
                    <a:ext uri="{9D8B030D-6E8A-4147-A177-3AD203B41FA5}">
                      <a16:colId xmlns:a16="http://schemas.microsoft.com/office/drawing/2014/main" val="20006"/>
                    </a:ext>
                  </a:extLst>
                </a:gridCol>
                <a:gridCol w="887636">
                  <a:extLst>
                    <a:ext uri="{9D8B030D-6E8A-4147-A177-3AD203B41FA5}">
                      <a16:colId xmlns:a16="http://schemas.microsoft.com/office/drawing/2014/main" val="20007"/>
                    </a:ext>
                  </a:extLst>
                </a:gridCol>
              </a:tblGrid>
              <a:tr h="279797">
                <a:tc gridSpan="8">
                  <a:txBody>
                    <a:bodyPr/>
                    <a:lstStyle/>
                    <a:p>
                      <a:pPr algn="ctr">
                        <a:spcAft>
                          <a:spcPts val="0"/>
                        </a:spcAft>
                      </a:pPr>
                      <a:r>
                        <a:rPr lang="en-GB" sz="1200" b="1" dirty="0">
                          <a:effectLst/>
                          <a:latin typeface="Tahoma" panose="020B0604030504040204" pitchFamily="34" charset="0"/>
                          <a:ea typeface="MS Mincho"/>
                        </a:rPr>
                        <a:t>PROVINCIAL INTEGRATED SUPPORT PLAN: NAME OF A MUNICIPALITY</a:t>
                      </a:r>
                      <a:endParaRPr lang="en-ZA" sz="1200" dirty="0">
                        <a:effectLst/>
                        <a:latin typeface="Times New Roman" panose="02020603050405020304" pitchFamily="18" charset="0"/>
                        <a:ea typeface="Times New Roman" panose="02020603050405020304" pitchFamily="18" charset="0"/>
                      </a:endParaRPr>
                    </a:p>
                  </a:txBody>
                  <a:tcPr marL="68579" marR="68579"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119187">
                <a:tc>
                  <a:txBody>
                    <a:bodyPr/>
                    <a:lstStyle/>
                    <a:p>
                      <a:pPr algn="ctr">
                        <a:spcAft>
                          <a:spcPts val="0"/>
                        </a:spcAft>
                      </a:pPr>
                      <a:r>
                        <a:rPr lang="en-GB"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Department </a:t>
                      </a:r>
                      <a:endParaRPr lang="en-ZA"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Aft>
                          <a:spcPts val="0"/>
                        </a:spcAft>
                      </a:pPr>
                      <a:r>
                        <a:rPr lang="en-GB"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/Programme</a:t>
                      </a:r>
                      <a:endParaRPr lang="en-ZA"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8579" marR="68579"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APP Indicator</a:t>
                      </a:r>
                      <a:endParaRPr lang="en-ZA"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8579" marR="68579"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Problem Statement</a:t>
                      </a:r>
                      <a:endParaRPr lang="en-ZA"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8579" marR="68579"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Strategic Action (s)</a:t>
                      </a:r>
                      <a:endParaRPr lang="en-ZA"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8579" marR="68579"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Department Budget</a:t>
                      </a:r>
                      <a:endParaRPr lang="en-ZA"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8579" marR="68579"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Municipal Response</a:t>
                      </a:r>
                      <a:endParaRPr lang="en-ZA"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8579" marR="68579"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Expected Outcome</a:t>
                      </a:r>
                      <a:endParaRPr lang="en-ZA"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8579" marR="68579"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Impact Prognosis</a:t>
                      </a:r>
                      <a:endParaRPr lang="en-ZA"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68579" marR="68579"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79797">
                <a:tc>
                  <a:txBody>
                    <a:bodyPr/>
                    <a:lstStyle/>
                    <a:p>
                      <a:pPr marL="228600" indent="-228600" algn="just">
                        <a:spcAft>
                          <a:spcPts val="0"/>
                        </a:spcAft>
                        <a:buFont typeface="+mj-lt"/>
                        <a:buAutoNum type="arabicPeriod"/>
                      </a:pPr>
                      <a:r>
                        <a:rPr lang="en-GB" sz="1200" b="1" dirty="0">
                          <a:effectLst/>
                          <a:latin typeface="Tahoma" panose="020B0604030504040204" pitchFamily="34" charset="0"/>
                          <a:ea typeface="MS Mincho"/>
                        </a:rPr>
                        <a:t> </a:t>
                      </a:r>
                      <a:endParaRPr lang="en-ZA" sz="1200" b="1" dirty="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a:effectLst/>
                          <a:latin typeface="Tahoma" panose="020B0604030504040204" pitchFamily="34" charset="0"/>
                          <a:ea typeface="MS Mincho"/>
                        </a:rPr>
                        <a:t> </a:t>
                      </a:r>
                      <a:endParaRPr lang="en-ZA" sz="120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dirty="0">
                          <a:effectLst/>
                          <a:latin typeface="Tahoma" panose="020B0604030504040204" pitchFamily="34" charset="0"/>
                          <a:ea typeface="MS Mincho"/>
                        </a:rPr>
                        <a:t> </a:t>
                      </a:r>
                      <a:endParaRPr lang="en-ZA" sz="1200" dirty="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dirty="0">
                          <a:effectLst/>
                          <a:latin typeface="Tahoma" panose="020B0604030504040204" pitchFamily="34" charset="0"/>
                          <a:ea typeface="MS Mincho"/>
                        </a:rPr>
                        <a:t> </a:t>
                      </a:r>
                      <a:endParaRPr lang="en-ZA" sz="1200" dirty="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a:effectLst/>
                          <a:latin typeface="Tahoma" panose="020B0604030504040204" pitchFamily="34" charset="0"/>
                          <a:ea typeface="MS Mincho"/>
                        </a:rPr>
                        <a:t> </a:t>
                      </a:r>
                      <a:endParaRPr lang="en-ZA" sz="120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a:effectLst/>
                          <a:latin typeface="Tahoma" panose="020B0604030504040204" pitchFamily="34" charset="0"/>
                          <a:ea typeface="MS Mincho"/>
                        </a:rPr>
                        <a:t> </a:t>
                      </a:r>
                      <a:endParaRPr lang="en-ZA" sz="120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a:effectLst/>
                          <a:latin typeface="Tahoma" panose="020B0604030504040204" pitchFamily="34" charset="0"/>
                          <a:ea typeface="MS Mincho"/>
                        </a:rPr>
                        <a:t> </a:t>
                      </a:r>
                      <a:endParaRPr lang="en-ZA" sz="120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a:effectLst/>
                          <a:latin typeface="Tahoma" panose="020B0604030504040204" pitchFamily="34" charset="0"/>
                          <a:ea typeface="MS Mincho"/>
                        </a:rPr>
                        <a:t> </a:t>
                      </a:r>
                      <a:endParaRPr lang="en-ZA" sz="120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9797">
                <a:tc>
                  <a:txBody>
                    <a:bodyPr/>
                    <a:lstStyle/>
                    <a:p>
                      <a:pPr marL="228600" indent="-228600" algn="just">
                        <a:spcAft>
                          <a:spcPts val="0"/>
                        </a:spcAft>
                        <a:buFont typeface="+mj-lt"/>
                        <a:buAutoNum type="arabicPeriod" startAt="2"/>
                      </a:pPr>
                      <a:r>
                        <a:rPr lang="en-GB" sz="1200" b="1" dirty="0">
                          <a:effectLst/>
                          <a:latin typeface="Tahoma" panose="020B0604030504040204" pitchFamily="34" charset="0"/>
                          <a:ea typeface="MS Mincho"/>
                        </a:rPr>
                        <a:t> </a:t>
                      </a:r>
                      <a:endParaRPr lang="en-ZA" sz="1200" b="1" dirty="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a:effectLst/>
                          <a:latin typeface="Tahoma" panose="020B0604030504040204" pitchFamily="34" charset="0"/>
                          <a:ea typeface="MS Mincho"/>
                        </a:rPr>
                        <a:t> </a:t>
                      </a:r>
                      <a:endParaRPr lang="en-ZA" sz="120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a:effectLst/>
                          <a:latin typeface="Tahoma" panose="020B0604030504040204" pitchFamily="34" charset="0"/>
                          <a:ea typeface="MS Mincho"/>
                        </a:rPr>
                        <a:t> </a:t>
                      </a:r>
                      <a:endParaRPr lang="en-ZA" sz="120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dirty="0">
                          <a:effectLst/>
                          <a:latin typeface="Tahoma" panose="020B0604030504040204" pitchFamily="34" charset="0"/>
                          <a:ea typeface="MS Mincho"/>
                        </a:rPr>
                        <a:t> </a:t>
                      </a:r>
                      <a:endParaRPr lang="en-ZA" sz="1200" dirty="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dirty="0">
                          <a:effectLst/>
                          <a:latin typeface="Tahoma" panose="020B0604030504040204" pitchFamily="34" charset="0"/>
                          <a:ea typeface="MS Mincho"/>
                        </a:rPr>
                        <a:t> </a:t>
                      </a:r>
                      <a:endParaRPr lang="en-ZA" sz="1200" dirty="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dirty="0">
                          <a:effectLst/>
                          <a:latin typeface="Tahoma" panose="020B0604030504040204" pitchFamily="34" charset="0"/>
                          <a:ea typeface="MS Mincho"/>
                        </a:rPr>
                        <a:t> </a:t>
                      </a:r>
                      <a:endParaRPr lang="en-ZA" sz="1200" dirty="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dirty="0">
                          <a:effectLst/>
                          <a:latin typeface="Tahoma" panose="020B0604030504040204" pitchFamily="34" charset="0"/>
                          <a:ea typeface="MS Mincho"/>
                        </a:rPr>
                        <a:t> </a:t>
                      </a:r>
                      <a:endParaRPr lang="en-ZA" sz="1200" dirty="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a:effectLst/>
                          <a:latin typeface="Tahoma" panose="020B0604030504040204" pitchFamily="34" charset="0"/>
                          <a:ea typeface="MS Mincho"/>
                        </a:rPr>
                        <a:t> </a:t>
                      </a:r>
                      <a:endParaRPr lang="en-ZA" sz="120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9797">
                <a:tc>
                  <a:txBody>
                    <a:bodyPr/>
                    <a:lstStyle/>
                    <a:p>
                      <a:pPr marL="228600" indent="-228600" algn="just">
                        <a:spcAft>
                          <a:spcPts val="0"/>
                        </a:spcAft>
                        <a:buFont typeface="+mj-lt"/>
                        <a:buAutoNum type="arabicPeriod" startAt="3"/>
                      </a:pPr>
                      <a:r>
                        <a:rPr lang="en-GB" sz="1200" b="1" dirty="0">
                          <a:effectLst/>
                          <a:latin typeface="Tahoma" panose="020B0604030504040204" pitchFamily="34" charset="0"/>
                          <a:ea typeface="MS Mincho"/>
                        </a:rPr>
                        <a:t> </a:t>
                      </a:r>
                      <a:endParaRPr lang="en-ZA" sz="1200" b="1" dirty="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dirty="0">
                          <a:effectLst/>
                          <a:latin typeface="Tahoma" panose="020B0604030504040204" pitchFamily="34" charset="0"/>
                          <a:ea typeface="MS Mincho"/>
                        </a:rPr>
                        <a:t> </a:t>
                      </a:r>
                      <a:endParaRPr lang="en-ZA" sz="1200" dirty="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dirty="0">
                          <a:effectLst/>
                          <a:latin typeface="Tahoma" panose="020B0604030504040204" pitchFamily="34" charset="0"/>
                          <a:ea typeface="MS Mincho"/>
                        </a:rPr>
                        <a:t> </a:t>
                      </a:r>
                      <a:endParaRPr lang="en-ZA" sz="1200" dirty="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dirty="0">
                          <a:effectLst/>
                          <a:latin typeface="Tahoma" panose="020B0604030504040204" pitchFamily="34" charset="0"/>
                          <a:ea typeface="MS Mincho"/>
                        </a:rPr>
                        <a:t> </a:t>
                      </a:r>
                      <a:endParaRPr lang="en-ZA" sz="1200" dirty="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dirty="0">
                          <a:effectLst/>
                          <a:latin typeface="Tahoma" panose="020B0604030504040204" pitchFamily="34" charset="0"/>
                          <a:ea typeface="MS Mincho"/>
                        </a:rPr>
                        <a:t> </a:t>
                      </a:r>
                      <a:endParaRPr lang="en-ZA" sz="1200" dirty="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dirty="0">
                          <a:effectLst/>
                          <a:latin typeface="Tahoma" panose="020B0604030504040204" pitchFamily="34" charset="0"/>
                          <a:ea typeface="MS Mincho"/>
                        </a:rPr>
                        <a:t> </a:t>
                      </a:r>
                      <a:endParaRPr lang="en-ZA" sz="1200" dirty="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dirty="0">
                          <a:effectLst/>
                          <a:latin typeface="Tahoma" panose="020B0604030504040204" pitchFamily="34" charset="0"/>
                          <a:ea typeface="MS Mincho"/>
                        </a:rPr>
                        <a:t> </a:t>
                      </a:r>
                      <a:endParaRPr lang="en-ZA" sz="1200" dirty="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1200" dirty="0">
                          <a:effectLst/>
                          <a:latin typeface="Tahoma" panose="020B0604030504040204" pitchFamily="34" charset="0"/>
                          <a:ea typeface="MS Mincho"/>
                        </a:rPr>
                        <a:t> </a:t>
                      </a:r>
                      <a:endParaRPr lang="en-ZA" sz="1200" dirty="0">
                        <a:effectLst/>
                        <a:latin typeface="Times New Roman" panose="02020603050405020304" pitchFamily="18" charset="0"/>
                        <a:ea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00512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66725" y="0"/>
            <a:ext cx="8229600" cy="858838"/>
          </a:xfrm>
        </p:spPr>
        <p:txBody>
          <a:bodyPr/>
          <a:lstStyle/>
          <a:p>
            <a:pPr>
              <a:lnSpc>
                <a:spcPct val="115000"/>
              </a:lnSpc>
            </a:pPr>
            <a:r>
              <a:rPr lang="en-GB" altLang="en-US" sz="2400" b="1" smtClean="0">
                <a:latin typeface="Tahoma" panose="020B0604030504040204" pitchFamily="34" charset="0"/>
                <a:ea typeface="MS Mincho"/>
                <a:cs typeface="MS Mincho"/>
              </a:rPr>
              <a:t>GOVERNANCE/OVERSIGHT STRUCTURES </a:t>
            </a:r>
            <a:endParaRPr lang="en-ZA" altLang="en-US" sz="1600" smtClean="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6725" y="765175"/>
            <a:ext cx="8332788" cy="5111750"/>
          </a:xfrm>
        </p:spPr>
        <p:txBody>
          <a:bodyPr/>
          <a:lstStyle/>
          <a:p>
            <a:pPr marL="0" indent="0" algn="just">
              <a:lnSpc>
                <a:spcPct val="115000"/>
              </a:lnSpc>
              <a:spcAft>
                <a:spcPts val="0"/>
              </a:spcAft>
              <a:buFont typeface="Arial" panose="020B0604020202020204" pitchFamily="34" charset="0"/>
              <a:buNone/>
              <a:defRPr/>
            </a:pPr>
            <a:r>
              <a:rPr lang="en-GB" sz="1600" dirty="0" smtClean="0">
                <a:latin typeface="Tahoma" panose="020B0604030504040204" pitchFamily="34" charset="0"/>
                <a:ea typeface="MS Mincho"/>
              </a:rPr>
              <a:t>As alluded changing strategic orientation is not easy and it requires bold leadership and political will.  At the same time we need a collective effort and unity of purpose and partnership with leaders in Local Government and Provincial Government. We need to improve the political management of municipalities and be responsive to the needs and aspirations of local communities. In order to achieve this we urgently require:</a:t>
            </a:r>
          </a:p>
          <a:p>
            <a:pPr marL="0" indent="0" algn="just">
              <a:lnSpc>
                <a:spcPct val="115000"/>
              </a:lnSpc>
              <a:spcAft>
                <a:spcPts val="0"/>
              </a:spcAft>
              <a:buFont typeface="Arial" panose="020B0604020202020204" pitchFamily="34" charset="0"/>
              <a:buNone/>
              <a:defRPr/>
            </a:pPr>
            <a:endParaRPr lang="en-GB" sz="1400"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15000"/>
              </a:lnSpc>
              <a:spcAft>
                <a:spcPts val="1000"/>
              </a:spcAft>
              <a:buFont typeface="Century Gothic" panose="020B0502020202020204" pitchFamily="34" charset="0"/>
              <a:buChar char="-"/>
              <a:defRPr/>
            </a:pPr>
            <a:r>
              <a:rPr lang="x-none" sz="1400" dirty="0">
                <a:solidFill>
                  <a:srgbClr val="000000"/>
                </a:solidFill>
                <a:latin typeface="Tahoma" panose="020B0604030504040204" pitchFamily="34" charset="0"/>
                <a:ea typeface="Tahoma" panose="020B0604030504040204" pitchFamily="34" charset="0"/>
                <a:cs typeface="Tahoma" panose="020B0604030504040204" pitchFamily="34" charset="0"/>
              </a:rPr>
              <a:t>Mayors and Municipal Mayoral Committees with a vision to change and the calibre of leadership to drive the change process </a:t>
            </a:r>
            <a:r>
              <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rPr>
              <a:t>and the developmental agenda</a:t>
            </a:r>
            <a:r>
              <a:rPr lang="x-none"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15000"/>
              </a:lnSpc>
              <a:spcAft>
                <a:spcPts val="1000"/>
              </a:spcAft>
              <a:buFont typeface="Century Gothic" panose="020B0502020202020204" pitchFamily="34" charset="0"/>
              <a:buChar char="-"/>
              <a:defRPr/>
            </a:pPr>
            <a:r>
              <a:rPr lang="x-none" sz="1400" dirty="0">
                <a:solidFill>
                  <a:srgbClr val="000000"/>
                </a:solidFill>
                <a:latin typeface="Tahoma" panose="020B0604030504040204" pitchFamily="34" charset="0"/>
                <a:ea typeface="Tahoma" panose="020B0604030504040204" pitchFamily="34" charset="0"/>
                <a:cs typeface="Tahoma" panose="020B0604030504040204" pitchFamily="34" charset="0"/>
              </a:rPr>
              <a:t>Speakers of Councils who are able to effectively manage the business of Council and lead it in its engagement and outreach programmes.</a:t>
            </a: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15000"/>
              </a:lnSpc>
              <a:spcAft>
                <a:spcPts val="1000"/>
              </a:spcAft>
              <a:buFont typeface="Century Gothic" panose="020B0502020202020204" pitchFamily="34" charset="0"/>
              <a:buChar char="-"/>
              <a:defRPr/>
            </a:pPr>
            <a:r>
              <a:rPr lang="x-none" sz="1400" dirty="0">
                <a:solidFill>
                  <a:srgbClr val="000000"/>
                </a:solidFill>
                <a:latin typeface="Tahoma" panose="020B0604030504040204" pitchFamily="34" charset="0"/>
                <a:ea typeface="Tahoma" panose="020B0604030504040204" pitchFamily="34" charset="0"/>
                <a:cs typeface="Tahoma" panose="020B0604030504040204" pitchFamily="34" charset="0"/>
              </a:rPr>
              <a:t>Councillors that will inspire and organize for our common purpose of serving our people, and creating a dynamic link </a:t>
            </a:r>
            <a:r>
              <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rPr>
              <a:t>with </a:t>
            </a:r>
            <a:r>
              <a:rPr lang="x-none" sz="1400" dirty="0">
                <a:solidFill>
                  <a:srgbClr val="000000"/>
                </a:solidFill>
                <a:latin typeface="Tahoma" panose="020B0604030504040204" pitchFamily="34" charset="0"/>
                <a:ea typeface="Tahoma" panose="020B0604030504040204" pitchFamily="34" charset="0"/>
                <a:cs typeface="Tahoma" panose="020B0604030504040204" pitchFamily="34" charset="0"/>
              </a:rPr>
              <a:t>their constituencies.</a:t>
            </a: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15000"/>
              </a:lnSpc>
              <a:spcAft>
                <a:spcPts val="1000"/>
              </a:spcAft>
              <a:buFont typeface="Century Gothic" panose="020B0502020202020204" pitchFamily="34" charset="0"/>
              <a:buChar char="-"/>
              <a:defRPr/>
            </a:pPr>
            <a:r>
              <a:rPr lang="x-none" sz="1400" dirty="0">
                <a:solidFill>
                  <a:srgbClr val="000000"/>
                </a:solidFill>
                <a:latin typeface="Tahoma" panose="020B0604030504040204" pitchFamily="34" charset="0"/>
                <a:ea typeface="Tahoma" panose="020B0604030504040204" pitchFamily="34" charset="0"/>
                <a:cs typeface="Tahoma" panose="020B0604030504040204" pitchFamily="34" charset="0"/>
              </a:rPr>
              <a:t>Municipal Managers and senior managers that understand the core mandate and orientation, understand their specific role in delivering the local government </a:t>
            </a:r>
            <a:r>
              <a:rPr lang="x-none"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vision as envisaged in the White Paper and act in a manner that ensures that local government primarily serves its people by delivering basic services.</a:t>
            </a: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marL="0" indent="0" algn="just">
              <a:lnSpc>
                <a:spcPct val="115000"/>
              </a:lnSpc>
              <a:spcAft>
                <a:spcPts val="0"/>
              </a:spcAft>
              <a:buFont typeface="Arial" panose="020B0604020202020204" pitchFamily="34" charset="0"/>
              <a:buNone/>
              <a:defRPr/>
            </a:pPr>
            <a:endParaRPr lang="en-ZA" sz="1100" dirty="0" smtClean="0">
              <a:latin typeface="Times New Roman" panose="02020603050405020304" pitchFamily="18" charset="0"/>
              <a:ea typeface="Times New Roman" panose="02020603050405020304" pitchFamily="18" charset="0"/>
            </a:endParaRPr>
          </a:p>
        </p:txBody>
      </p:sp>
      <p:sp>
        <p:nvSpPr>
          <p:cNvPr id="778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A08A16-7C90-4A14-91DF-F87DE9AB2E42}" type="slidenum">
              <a:rPr lang="en-US" altLang="en-US" smtClean="0">
                <a:solidFill>
                  <a:srgbClr val="898989"/>
                </a:solidFill>
                <a:latin typeface="Calibri" panose="020F0502020204030204" pitchFamily="34" charset="0"/>
              </a:rPr>
              <a:pPr/>
              <a:t>25</a:t>
            </a:fld>
            <a:endParaRPr lang="en-US" altLang="en-US" smtClean="0">
              <a:solidFill>
                <a:srgbClr val="898989"/>
              </a:solidFill>
              <a:latin typeface="Calibri" panose="020F0502020204030204" pitchFamily="34" charset="0"/>
            </a:endParaRPr>
          </a:p>
        </p:txBody>
      </p:sp>
    </p:spTree>
    <p:extLst>
      <p:ext uri="{BB962C8B-B14F-4D97-AF65-F5344CB8AC3E}">
        <p14:creationId xmlns:p14="http://schemas.microsoft.com/office/powerpoint/2010/main" val="3974242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66725" y="0"/>
            <a:ext cx="8229600" cy="858838"/>
          </a:xfrm>
        </p:spPr>
        <p:txBody>
          <a:bodyPr/>
          <a:lstStyle/>
          <a:p>
            <a:pPr>
              <a:lnSpc>
                <a:spcPct val="115000"/>
              </a:lnSpc>
              <a:spcAft>
                <a:spcPts val="1000"/>
              </a:spcAft>
            </a:pPr>
            <a:r>
              <a:rPr lang="en-US" altLang="en-US" sz="2000" b="1" smtClean="0">
                <a:latin typeface="Tahoma" panose="020B0604030504040204" pitchFamily="34" charset="0"/>
                <a:ea typeface="Calibri" panose="020F0502020204030204" pitchFamily="34" charset="0"/>
                <a:cs typeface="Times New Roman" panose="02020603050405020304" pitchFamily="18" charset="0"/>
              </a:rPr>
              <a:t>PROVINCIAL INTEGRATED SUPPORT PROCESS PLAN </a:t>
            </a:r>
            <a:endParaRPr lang="en-ZA" altLang="en-US" sz="2000" smtClean="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466725" y="765175"/>
            <a:ext cx="8569325" cy="5111750"/>
          </a:xfrm>
        </p:spPr>
        <p:txBody>
          <a:bodyPr/>
          <a:lstStyle/>
          <a:p>
            <a:pPr>
              <a:defRPr/>
            </a:pPr>
            <a:r>
              <a:rPr lang="en-ZA" sz="1600" dirty="0" smtClean="0">
                <a:latin typeface="Tahoma" panose="020B0604030504040204" pitchFamily="34" charset="0"/>
                <a:ea typeface="Times New Roman" panose="02020603050405020304" pitchFamily="18" charset="0"/>
              </a:rPr>
              <a:t>Proposed process to guide the </a:t>
            </a:r>
            <a:r>
              <a:rPr lang="en-ZA" sz="1600" b="1" dirty="0" smtClean="0">
                <a:latin typeface="Tahoma" panose="020B0604030504040204" pitchFamily="34" charset="0"/>
                <a:ea typeface="Times New Roman" panose="02020603050405020304" pitchFamily="18" charset="0"/>
              </a:rPr>
              <a:t>Development</a:t>
            </a:r>
            <a:r>
              <a:rPr lang="en-ZA" sz="1600" dirty="0" smtClean="0">
                <a:latin typeface="Tahoma" panose="020B0604030504040204" pitchFamily="34" charset="0"/>
                <a:ea typeface="Times New Roman" panose="02020603050405020304" pitchFamily="18" charset="0"/>
              </a:rPr>
              <a:t>, </a:t>
            </a:r>
            <a:r>
              <a:rPr lang="en-ZA" sz="1600" b="1" dirty="0" smtClean="0">
                <a:latin typeface="Tahoma" panose="020B0604030504040204" pitchFamily="34" charset="0"/>
                <a:ea typeface="Times New Roman" panose="02020603050405020304" pitchFamily="18" charset="0"/>
              </a:rPr>
              <a:t>Implementation</a:t>
            </a:r>
            <a:r>
              <a:rPr lang="en-ZA" sz="1600" dirty="0" smtClean="0">
                <a:latin typeface="Tahoma" panose="020B0604030504040204" pitchFamily="34" charset="0"/>
                <a:ea typeface="Times New Roman" panose="02020603050405020304" pitchFamily="18" charset="0"/>
              </a:rPr>
              <a:t> and </a:t>
            </a:r>
            <a:r>
              <a:rPr lang="en-ZA" sz="1600" b="1" dirty="0" smtClean="0">
                <a:latin typeface="Tahoma" panose="020B0604030504040204" pitchFamily="34" charset="0"/>
                <a:ea typeface="Times New Roman" panose="02020603050405020304" pitchFamily="18" charset="0"/>
              </a:rPr>
              <a:t>Accountability</a:t>
            </a:r>
            <a:r>
              <a:rPr lang="en-ZA" sz="1600" dirty="0" smtClean="0">
                <a:latin typeface="Tahoma" panose="020B0604030504040204" pitchFamily="34" charset="0"/>
                <a:ea typeface="Times New Roman" panose="02020603050405020304" pitchFamily="18" charset="0"/>
              </a:rPr>
              <a:t> of the Provincial Integrated Support Plan:</a:t>
            </a:r>
            <a:endParaRPr lang="en-ZA" dirty="0" smtClean="0"/>
          </a:p>
          <a:p>
            <a:pPr marL="0" indent="0" algn="just">
              <a:lnSpc>
                <a:spcPct val="115000"/>
              </a:lnSpc>
              <a:spcAft>
                <a:spcPts val="0"/>
              </a:spcAft>
              <a:buFont typeface="Arial" panose="020B0604020202020204" pitchFamily="34" charset="0"/>
              <a:buNone/>
              <a:defRPr/>
            </a:pPr>
            <a:endParaRPr lang="en-ZA" sz="1600" dirty="0" smtClean="0">
              <a:latin typeface="Tahoma" panose="020B0604030504040204" pitchFamily="34" charset="0"/>
              <a:ea typeface="Times New Roman" panose="02020603050405020304" pitchFamily="18" charset="0"/>
            </a:endParaRPr>
          </a:p>
        </p:txBody>
      </p:sp>
      <p:sp>
        <p:nvSpPr>
          <p:cNvPr id="788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0880FC-FF00-4452-8E63-1B84DE43578D}" type="slidenum">
              <a:rPr lang="en-US" altLang="en-US" smtClean="0">
                <a:solidFill>
                  <a:srgbClr val="898989"/>
                </a:solidFill>
                <a:latin typeface="Calibri" panose="020F0502020204030204" pitchFamily="34" charset="0"/>
              </a:rPr>
              <a:pPr/>
              <a:t>26</a:t>
            </a:fld>
            <a:endParaRPr lang="en-US" altLang="en-US" smtClean="0">
              <a:solidFill>
                <a:srgbClr val="898989"/>
              </a:solidFill>
              <a:latin typeface="Calibri" panose="020F0502020204030204" pitchFamily="34" charset="0"/>
            </a:endParaRPr>
          </a:p>
        </p:txBody>
      </p:sp>
      <p:sp>
        <p:nvSpPr>
          <p:cNvPr id="6" name="Rounded Rectangular Callout 5"/>
          <p:cNvSpPr/>
          <p:nvPr/>
        </p:nvSpPr>
        <p:spPr>
          <a:xfrm>
            <a:off x="611560" y="2564904"/>
            <a:ext cx="1224136" cy="2448272"/>
          </a:xfrm>
          <a:prstGeom prst="wedgeRoundRectCallout">
            <a:avLst>
              <a:gd name="adj1" fmla="val 134362"/>
              <a:gd name="adj2" fmla="val 12097"/>
              <a:gd name="adj3" fmla="val 16667"/>
            </a:avLst>
          </a:prstGeom>
          <a:gradFill rotWithShape="1">
            <a:gsLst>
              <a:gs pos="0">
                <a:srgbClr val="ED7D31">
                  <a:shade val="51000"/>
                  <a:satMod val="130000"/>
                </a:srgbClr>
              </a:gs>
              <a:gs pos="80000">
                <a:srgbClr val="ED7D31">
                  <a:shade val="93000"/>
                  <a:satMod val="130000"/>
                </a:srgbClr>
              </a:gs>
              <a:gs pos="100000">
                <a:srgbClr val="ED7D31">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 anchor="ctr"/>
          <a:lstStyle/>
          <a:p>
            <a:pPr algn="ctr" eaLnBrk="1" fontAlgn="auto" hangingPunct="1">
              <a:spcBef>
                <a:spcPts val="0"/>
              </a:spcBef>
              <a:spcAft>
                <a:spcPts val="0"/>
              </a:spcAft>
              <a:defRPr/>
            </a:pPr>
            <a:r>
              <a:rPr lang="en-ZA" sz="1400" b="1" kern="0">
                <a:solidFill>
                  <a:sysClr val="window" lastClr="FFFFFF"/>
                </a:solidFill>
                <a:latin typeface="Tahoma" panose="020B0604030504040204" pitchFamily="34" charset="0"/>
                <a:ea typeface="Times New Roman" panose="02020603050405020304" pitchFamily="18" charset="0"/>
                <a:cs typeface="Arial" panose="020B0604020202020204" pitchFamily="34" charset="0"/>
              </a:rPr>
              <a:t>COORDINATION AND PLANNING </a:t>
            </a:r>
            <a:endParaRPr lang="en-ZA" sz="1000" kern="0">
              <a:solidFill>
                <a:sysClr val="window" lastClr="FFFFFF"/>
              </a:solidFill>
              <a:latin typeface="Times New Roman" panose="02020603050405020304" pitchFamily="18" charset="0"/>
              <a:ea typeface="Times New Roman" panose="02020603050405020304" pitchFamily="18" charset="0"/>
              <a:cs typeface="Arial" panose="020B0604020202020204" pitchFamily="34" charset="0"/>
            </a:endParaRPr>
          </a:p>
        </p:txBody>
      </p:sp>
      <p:pic>
        <p:nvPicPr>
          <p:cNvPr id="78856" name="Picture 5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295400"/>
            <a:ext cx="7561262"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906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66725" y="0"/>
            <a:ext cx="8229600" cy="858838"/>
          </a:xfrm>
        </p:spPr>
        <p:txBody>
          <a:bodyPr/>
          <a:lstStyle/>
          <a:p>
            <a:pPr>
              <a:lnSpc>
                <a:spcPct val="115000"/>
              </a:lnSpc>
              <a:spcAft>
                <a:spcPts val="1000"/>
              </a:spcAft>
            </a:pPr>
            <a:r>
              <a:rPr lang="en-US" altLang="en-US" sz="2000" b="1" smtClean="0">
                <a:latin typeface="Tahoma" panose="020B0604030504040204" pitchFamily="34" charset="0"/>
                <a:ea typeface="Calibri" panose="020F0502020204030204" pitchFamily="34" charset="0"/>
                <a:cs typeface="Times New Roman" panose="02020603050405020304" pitchFamily="18" charset="0"/>
              </a:rPr>
              <a:t>PROVINCIAL INTEGRATED SUPPORT PROCESS PLAN </a:t>
            </a:r>
            <a:endParaRPr lang="en-ZA" altLang="en-US" sz="2000" smtClean="0">
              <a:ea typeface="Calibri" panose="020F0502020204030204" pitchFamily="34" charset="0"/>
              <a:cs typeface="Times New Roman" panose="02020603050405020304" pitchFamily="18" charset="0"/>
            </a:endParaRPr>
          </a:p>
        </p:txBody>
      </p:sp>
      <p:sp>
        <p:nvSpPr>
          <p:cNvPr id="79875" name="Content Placeholder 2"/>
          <p:cNvSpPr>
            <a:spLocks noGrp="1"/>
          </p:cNvSpPr>
          <p:nvPr>
            <p:ph idx="1"/>
          </p:nvPr>
        </p:nvSpPr>
        <p:spPr>
          <a:xfrm>
            <a:off x="539750" y="873125"/>
            <a:ext cx="8332788" cy="5111750"/>
          </a:xfrm>
        </p:spPr>
        <p:txBody>
          <a:bodyPr/>
          <a:lstStyle/>
          <a:p>
            <a:endParaRPr lang="en-ZA" altLang="en-US" sz="800" b="1" smtClean="0">
              <a:latin typeface="Tahoma" panose="020B0604030504040204" pitchFamily="34" charset="0"/>
              <a:cs typeface="Tahoma" panose="020B0604030504040204" pitchFamily="34" charset="0"/>
            </a:endParaRPr>
          </a:p>
        </p:txBody>
      </p:sp>
      <p:sp>
        <p:nvSpPr>
          <p:cNvPr id="798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40B5AF-0F37-44A8-A463-ECBC725827A7}" type="slidenum">
              <a:rPr lang="en-US" altLang="en-US" smtClean="0">
                <a:solidFill>
                  <a:srgbClr val="898989"/>
                </a:solidFill>
                <a:latin typeface="Calibri" panose="020F0502020204030204" pitchFamily="34" charset="0"/>
              </a:rPr>
              <a:pPr/>
              <a:t>27</a:t>
            </a:fld>
            <a:endParaRPr lang="en-US" altLang="en-US" smtClean="0">
              <a:solidFill>
                <a:srgbClr val="898989"/>
              </a:solidFill>
              <a:latin typeface="Calibri" panose="020F0502020204030204" pitchFamily="34" charset="0"/>
            </a:endParaRPr>
          </a:p>
        </p:txBody>
      </p:sp>
      <p:pic>
        <p:nvPicPr>
          <p:cNvPr id="7987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873125"/>
            <a:ext cx="6697662"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420938"/>
            <a:ext cx="18669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409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8229600" cy="720079"/>
          </a:xfrm>
        </p:spPr>
        <p:txBody>
          <a:bodyPr/>
          <a:lstStyle/>
          <a:p>
            <a:r>
              <a:rPr lang="en-ZA" sz="2800" b="1" dirty="0" smtClean="0">
                <a:latin typeface="Tahoma" panose="020B0604030504040204" pitchFamily="34" charset="0"/>
                <a:ea typeface="Tahoma" panose="020B0604030504040204" pitchFamily="34" charset="0"/>
                <a:cs typeface="Tahoma" panose="020B0604030504040204" pitchFamily="34" charset="0"/>
              </a:rPr>
              <a:t>Conclusion</a:t>
            </a:r>
            <a:endParaRPr lang="en-ZA"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28</a:t>
            </a:fld>
            <a:endParaRPr lang="en-US" altLang="en-US"/>
          </a:p>
        </p:txBody>
      </p:sp>
      <p:sp>
        <p:nvSpPr>
          <p:cNvPr id="3" name="Content Placeholder 2"/>
          <p:cNvSpPr>
            <a:spLocks noGrp="1"/>
          </p:cNvSpPr>
          <p:nvPr>
            <p:ph idx="1"/>
          </p:nvPr>
        </p:nvSpPr>
        <p:spPr>
          <a:xfrm>
            <a:off x="457200" y="1340768"/>
            <a:ext cx="8229600" cy="4032448"/>
          </a:xfrm>
        </p:spPr>
        <p:txBody>
          <a:bodyPr/>
          <a:lstStyle/>
          <a:p>
            <a:pPr marL="0" indent="0" algn="just">
              <a:buNone/>
            </a:pPr>
            <a:r>
              <a:rPr lang="en-ZA" dirty="0" smtClean="0">
                <a:latin typeface="Tahoma" panose="020B0604030504040204" pitchFamily="34" charset="0"/>
                <a:ea typeface="Tahoma" panose="020B0604030504040204" pitchFamily="34" charset="0"/>
                <a:cs typeface="Tahoma" panose="020B0604030504040204" pitchFamily="34" charset="0"/>
              </a:rPr>
              <a:t>The implementation of the District Development Model was supported by having both the Deputy Ministers </a:t>
            </a:r>
            <a:r>
              <a:rPr lang="en-ZA" dirty="0" err="1" smtClean="0">
                <a:latin typeface="Tahoma" panose="020B0604030504040204" pitchFamily="34" charset="0"/>
                <a:ea typeface="Tahoma" panose="020B0604030504040204" pitchFamily="34" charset="0"/>
                <a:cs typeface="Tahoma" panose="020B0604030504040204" pitchFamily="34" charset="0"/>
              </a:rPr>
              <a:t>Sotyu</a:t>
            </a:r>
            <a:r>
              <a:rPr lang="en-ZA" dirty="0" smtClean="0">
                <a:latin typeface="Tahoma" panose="020B0604030504040204" pitchFamily="34" charset="0"/>
                <a:ea typeface="Tahoma" panose="020B0604030504040204" pitchFamily="34" charset="0"/>
                <a:cs typeface="Tahoma" panose="020B0604030504040204" pitchFamily="34" charset="0"/>
              </a:rPr>
              <a:t> and </a:t>
            </a:r>
            <a:r>
              <a:rPr lang="en-ZA" dirty="0" err="1" smtClean="0">
                <a:latin typeface="Tahoma" panose="020B0604030504040204" pitchFamily="34" charset="0"/>
                <a:ea typeface="Tahoma" panose="020B0604030504040204" pitchFamily="34" charset="0"/>
                <a:cs typeface="Tahoma" panose="020B0604030504040204" pitchFamily="34" charset="0"/>
              </a:rPr>
              <a:t>Nzuza</a:t>
            </a:r>
            <a:r>
              <a:rPr lang="en-ZA" dirty="0" smtClean="0">
                <a:latin typeface="Tahoma" panose="020B0604030504040204" pitchFamily="34" charset="0"/>
                <a:ea typeface="Tahoma" panose="020B0604030504040204" pitchFamily="34" charset="0"/>
                <a:cs typeface="Tahoma" panose="020B0604030504040204" pitchFamily="34" charset="0"/>
              </a:rPr>
              <a:t> visiting the district to have first-hand information on projects within the district and were introduced as DDM Cabinet Champions to assist the District to implement the DDM. </a:t>
            </a:r>
            <a:endParaRPr lang="en-Z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4874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5" name="Slide Number Placeholder 3"/>
          <p:cNvSpPr>
            <a:spLocks noGrp="1"/>
          </p:cNvSpPr>
          <p:nvPr>
            <p:ph type="sldNum" sz="quarter" idx="12"/>
          </p:nvPr>
        </p:nvSpPr>
        <p:spPr bwMode="auto">
          <a:noFill/>
          <a:ln>
            <a:miter lim="800000"/>
            <a:headEnd/>
            <a:tailEnd/>
          </a:ln>
        </p:spPr>
        <p:txBody>
          <a:bodyPr/>
          <a:lstStyle/>
          <a:p>
            <a:fld id="{150B0A9B-11FB-4834-82B0-C0E5C7C3C2D0}" type="slidenum">
              <a:rPr lang="en-US" altLang="en-US" smtClean="0"/>
              <a:pPr/>
              <a:t>29</a:t>
            </a:fld>
            <a:endParaRPr lang="en-US" altLang="en-US" smtClean="0"/>
          </a:p>
        </p:txBody>
      </p:sp>
      <p:sp>
        <p:nvSpPr>
          <p:cNvPr id="6" name="Subtitle 2">
            <a:extLst/>
          </p:cNvPr>
          <p:cNvSpPr txBox="1">
            <a:spLocks/>
          </p:cNvSpPr>
          <p:nvPr/>
        </p:nvSpPr>
        <p:spPr bwMode="auto">
          <a:xfrm>
            <a:off x="0" y="4214813"/>
            <a:ext cx="1500188" cy="571500"/>
          </a:xfrm>
          <a:prstGeom prst="rect">
            <a:avLst/>
          </a:prstGeom>
          <a:noFill/>
          <a:ln w="9525">
            <a:noFill/>
            <a:miter lim="800000"/>
            <a:headEnd/>
            <a:tailEnd/>
          </a:ln>
        </p:spPr>
        <p:txBody>
          <a:bodyPr/>
          <a:lstStyle/>
          <a:p>
            <a:pPr algn="r">
              <a:spcBef>
                <a:spcPct val="20000"/>
              </a:spcBef>
              <a:buFont typeface="Arial" charset="0"/>
              <a:buNone/>
              <a:defRPr/>
            </a:pPr>
            <a:endParaRPr lang="en-ZA" sz="1600" dirty="0">
              <a:solidFill>
                <a:schemeClr val="bg1"/>
              </a:solidFill>
              <a:latin typeface="+mn-lt"/>
              <a:cs typeface="+mn-cs"/>
            </a:endParaRPr>
          </a:p>
        </p:txBody>
      </p:sp>
      <p:sp>
        <p:nvSpPr>
          <p:cNvPr id="7" name="Subtitle 2">
            <a:extLst/>
          </p:cNvPr>
          <p:cNvSpPr txBox="1">
            <a:spLocks/>
          </p:cNvSpPr>
          <p:nvPr/>
        </p:nvSpPr>
        <p:spPr bwMode="auto">
          <a:xfrm>
            <a:off x="6215063" y="5429250"/>
            <a:ext cx="2714625" cy="428625"/>
          </a:xfrm>
          <a:prstGeom prst="rect">
            <a:avLst/>
          </a:prstGeom>
          <a:noFill/>
          <a:ln w="9525">
            <a:noFill/>
            <a:miter lim="800000"/>
            <a:headEnd/>
            <a:tailEnd/>
          </a:ln>
        </p:spPr>
        <p:txBody>
          <a:bodyPr/>
          <a:lstStyle/>
          <a:p>
            <a:pPr algn="ctr">
              <a:spcBef>
                <a:spcPct val="20000"/>
              </a:spcBef>
              <a:buFont typeface="Arial" charset="0"/>
              <a:buNone/>
              <a:defRPr/>
            </a:pPr>
            <a:endParaRPr lang="en-ZA" sz="2000" dirty="0">
              <a:solidFill>
                <a:schemeClr val="accent3">
                  <a:lumMod val="50000"/>
                </a:schemeClr>
              </a:solidFill>
              <a:latin typeface="+mn-lt"/>
              <a:cs typeface="+mn-cs"/>
            </a:endParaRPr>
          </a:p>
        </p:txBody>
      </p:sp>
      <p:sp>
        <p:nvSpPr>
          <p:cNvPr id="9" name="TextBox 8"/>
          <p:cNvSpPr txBox="1"/>
          <p:nvPr/>
        </p:nvSpPr>
        <p:spPr>
          <a:xfrm>
            <a:off x="857224" y="1928802"/>
            <a:ext cx="4058597" cy="576248"/>
          </a:xfrm>
          <a:prstGeom prst="rect">
            <a:avLst/>
          </a:prstGeom>
          <a:noFill/>
        </p:spPr>
        <p:txBody>
          <a:bodyPr wrap="square" rtlCol="0">
            <a:spAutoFit/>
          </a:bodyPr>
          <a:lstStyle/>
          <a:p>
            <a:pPr>
              <a:lnSpc>
                <a:spcPct val="70000"/>
              </a:lnSpc>
            </a:pPr>
            <a:r>
              <a:rPr lang="en-US" sz="4400" b="1" dirty="0">
                <a:solidFill>
                  <a:schemeClr val="bg1"/>
                </a:solidFill>
                <a:latin typeface="Arial"/>
                <a:cs typeface="Arial"/>
              </a:rPr>
              <a:t>THANK YOU</a:t>
            </a:r>
          </a:p>
        </p:txBody>
      </p:sp>
      <p:sp>
        <p:nvSpPr>
          <p:cNvPr id="10" name="TextBox 9"/>
          <p:cNvSpPr txBox="1"/>
          <p:nvPr/>
        </p:nvSpPr>
        <p:spPr>
          <a:xfrm>
            <a:off x="4572000" y="1071546"/>
            <a:ext cx="2926576" cy="2123658"/>
          </a:xfrm>
          <a:prstGeom prst="rect">
            <a:avLst/>
          </a:prstGeom>
          <a:noFill/>
        </p:spPr>
        <p:txBody>
          <a:bodyPr wrap="square" rtlCol="0">
            <a:spAutoFit/>
          </a:bodyPr>
          <a:lstStyle/>
          <a:p>
            <a:r>
              <a:rPr lang="en-US" sz="4400" dirty="0">
                <a:solidFill>
                  <a:schemeClr val="bg1"/>
                </a:solidFill>
                <a:latin typeface="Arial"/>
                <a:cs typeface="Arial"/>
              </a:rPr>
              <a:t>Siyabonga</a:t>
            </a:r>
          </a:p>
          <a:p>
            <a:r>
              <a:rPr lang="en-US" sz="4400" dirty="0">
                <a:solidFill>
                  <a:schemeClr val="bg1"/>
                </a:solidFill>
                <a:latin typeface="Arial"/>
                <a:cs typeface="Arial"/>
              </a:rPr>
              <a:t>Realeboga</a:t>
            </a:r>
          </a:p>
          <a:p>
            <a:r>
              <a:rPr lang="en-US" sz="4400" dirty="0">
                <a:solidFill>
                  <a:schemeClr val="bg1"/>
                </a:solidFill>
                <a:latin typeface="Arial"/>
                <a:cs typeface="Arial"/>
              </a:rPr>
              <a:t>Ro livhuwa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8293" y="6483467"/>
            <a:ext cx="1331259" cy="273844"/>
          </a:xfrm>
        </p:spPr>
        <p:txBody>
          <a:bodyPr/>
          <a:lstStyle/>
          <a:p>
            <a:fld id="{884BC595-B331-4662-B97F-1DEA5B35DC10}" type="slidenum">
              <a:rPr lang="en-US" b="1" smtClean="0">
                <a:solidFill>
                  <a:schemeClr val="tx1"/>
                </a:solidFill>
              </a:rPr>
              <a:pPr/>
              <a:t>3</a:t>
            </a:fld>
            <a:endParaRPr lang="en-US" b="1" dirty="0">
              <a:solidFill>
                <a:schemeClr val="tx1"/>
              </a:solidFill>
            </a:endParaRPr>
          </a:p>
        </p:txBody>
      </p:sp>
      <p:sp>
        <p:nvSpPr>
          <p:cNvPr id="12" name="Rectangle 11"/>
          <p:cNvSpPr/>
          <p:nvPr/>
        </p:nvSpPr>
        <p:spPr>
          <a:xfrm>
            <a:off x="2098057" y="1779393"/>
            <a:ext cx="4941549" cy="507831"/>
          </a:xfrm>
          <a:prstGeom prst="rect">
            <a:avLst/>
          </a:prstGeom>
        </p:spPr>
        <p:txBody>
          <a:bodyPr wrap="square">
            <a:spAutoFit/>
          </a:bodyPr>
          <a:lstStyle/>
          <a:p>
            <a:pPr algn="just">
              <a:defRPr/>
            </a:pPr>
            <a:endParaRPr lang="en-ZA" sz="900" dirty="0">
              <a:solidFill>
                <a:prstClr val="black"/>
              </a:solidFill>
              <a:latin typeface="Arial" panose="020B0604020202020204" pitchFamily="34" charset="0"/>
              <a:cs typeface="Arial" panose="020B0604020202020204" pitchFamily="34" charset="0"/>
            </a:endParaRPr>
          </a:p>
          <a:p>
            <a:pPr algn="just">
              <a:defRPr/>
            </a:pPr>
            <a:endParaRPr lang="en-ZA" sz="900" dirty="0">
              <a:solidFill>
                <a:prstClr val="black"/>
              </a:solidFill>
              <a:latin typeface="Arial" panose="020B0604020202020204" pitchFamily="34" charset="0"/>
              <a:cs typeface="Arial" panose="020B0604020202020204" pitchFamily="34" charset="0"/>
            </a:endParaRPr>
          </a:p>
          <a:p>
            <a:pPr algn="just">
              <a:defRPr/>
            </a:pPr>
            <a:endParaRPr lang="en-ZA" sz="900" dirty="0">
              <a:solidFill>
                <a:prstClr val="black"/>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2086082" y="1841439"/>
            <a:ext cx="4997319" cy="3834426"/>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0"/>
              </a:spcBef>
              <a:buNone/>
            </a:pPr>
            <a:endParaRPr lang="en-ZA" sz="1050" dirty="0">
              <a:latin typeface="Calibri" panose="020F0502020204030204" pitchFamily="34" charset="0"/>
              <a:cs typeface="Arial" panose="020B0604020202020204" pitchFamily="34" charset="0"/>
            </a:endParaRPr>
          </a:p>
          <a:p>
            <a:pPr marL="0" indent="0" algn="just">
              <a:buNone/>
            </a:pPr>
            <a:endParaRPr lang="en-ZA" sz="1050" dirty="0">
              <a:latin typeface="Calibri" panose="020F0502020204030204" pitchFamily="34" charset="0"/>
              <a:cs typeface="Arial" panose="020B0604020202020204" pitchFamily="34" charset="0"/>
            </a:endParaRPr>
          </a:p>
          <a:p>
            <a:pPr marL="0" indent="0" algn="just">
              <a:buNone/>
            </a:pPr>
            <a:endParaRPr lang="en-ZA" sz="1350" dirty="0">
              <a:solidFill>
                <a:prstClr val="black"/>
              </a:solidFill>
              <a:latin typeface="Arial" panose="020B0604020202020204" pitchFamily="34" charset="0"/>
              <a:cs typeface="Arial" panose="020B0604020202020204" pitchFamily="34" charset="0"/>
            </a:endParaRPr>
          </a:p>
          <a:p>
            <a:pPr marL="0" indent="0">
              <a:buNone/>
            </a:pPr>
            <a:endParaRPr lang="en-US" sz="1350" dirty="0">
              <a:solidFill>
                <a:prstClr val="black"/>
              </a:solidFill>
              <a:latin typeface="Arial" panose="020B0604020202020204" pitchFamily="34" charset="0"/>
              <a:cs typeface="Arial" panose="020B0604020202020204" pitchFamily="34" charset="0"/>
            </a:endParaRPr>
          </a:p>
          <a:p>
            <a:pPr marL="0" indent="0">
              <a:buNone/>
            </a:pPr>
            <a:endParaRPr lang="en-US" sz="1350" dirty="0">
              <a:solidFill>
                <a:prstClr val="black"/>
              </a:solidFill>
              <a:latin typeface="Arial" panose="020B0604020202020204" pitchFamily="34" charset="0"/>
              <a:cs typeface="Arial" panose="020B0604020202020204" pitchFamily="34" charset="0"/>
            </a:endParaRPr>
          </a:p>
          <a:p>
            <a:pPr marL="0" indent="0">
              <a:buNone/>
            </a:pPr>
            <a:endParaRPr lang="en-US" sz="1350" dirty="0">
              <a:solidFill>
                <a:prstClr val="black"/>
              </a:solidFill>
              <a:latin typeface="Arial" panose="020B0604020202020204" pitchFamily="34" charset="0"/>
              <a:cs typeface="Arial" panose="020B0604020202020204" pitchFamily="34" charset="0"/>
            </a:endParaRPr>
          </a:p>
          <a:p>
            <a:pPr marL="0" indent="0">
              <a:buNone/>
            </a:pPr>
            <a:endParaRPr lang="en-US" sz="1350" dirty="0">
              <a:solidFill>
                <a:prstClr val="black"/>
              </a:solidFill>
              <a:latin typeface="Arial" panose="020B0604020202020204" pitchFamily="34" charset="0"/>
              <a:cs typeface="Arial" panose="020B0604020202020204" pitchFamily="34" charset="0"/>
            </a:endParaRPr>
          </a:p>
          <a:p>
            <a:pPr marL="0" indent="0">
              <a:buNone/>
            </a:pPr>
            <a:endParaRPr lang="en-US" altLang="en-US" sz="1350" dirty="0">
              <a:solidFill>
                <a:prstClr val="black"/>
              </a:solidFill>
              <a:latin typeface="Arial" panose="020B0604020202020204" pitchFamily="34" charset="0"/>
              <a:ea typeface="Arial" charset="0"/>
              <a:cs typeface="Arial" panose="020B0604020202020204" pitchFamily="34" charset="0"/>
              <a:sym typeface="Arial" charset="0"/>
            </a:endParaRPr>
          </a:p>
          <a:p>
            <a:pPr marL="0" indent="0">
              <a:buNone/>
            </a:pPr>
            <a:endParaRPr lang="en-US" altLang="en-US" sz="1350" dirty="0">
              <a:latin typeface="Arial" charset="0"/>
              <a:ea typeface="Arial" charset="0"/>
              <a:cs typeface="Arial" charset="0"/>
              <a:sym typeface="Arial" charset="0"/>
            </a:endParaRPr>
          </a:p>
          <a:p>
            <a:pPr marL="300038" indent="-289322" algn="just">
              <a:lnSpc>
                <a:spcPct val="100000"/>
              </a:lnSpc>
              <a:spcBef>
                <a:spcPts val="338"/>
              </a:spcBef>
              <a:buClr>
                <a:srgbClr val="000000"/>
              </a:buClr>
              <a:buFont typeface="Arial" charset="0"/>
              <a:buChar char="•"/>
            </a:pPr>
            <a:endParaRPr lang="en-US" altLang="en-US" sz="900" dirty="0">
              <a:latin typeface="Arial" charset="0"/>
              <a:ea typeface="Arial" charset="0"/>
              <a:cs typeface="Arial" charset="0"/>
              <a:sym typeface="Arial" charset="0"/>
            </a:endParaRPr>
          </a:p>
          <a:p>
            <a:pPr marL="300038" indent="-289322" algn="just">
              <a:lnSpc>
                <a:spcPct val="100000"/>
              </a:lnSpc>
              <a:spcBef>
                <a:spcPts val="338"/>
              </a:spcBef>
              <a:spcAft>
                <a:spcPts val="338"/>
              </a:spcAft>
              <a:buClr>
                <a:srgbClr val="000000"/>
              </a:buClr>
              <a:buFont typeface="Arial" charset="0"/>
              <a:buChar char="•"/>
            </a:pPr>
            <a:endParaRPr lang="en-US" altLang="en-US" sz="900" dirty="0">
              <a:latin typeface="Arial" charset="0"/>
              <a:ea typeface="Arial" charset="0"/>
              <a:cs typeface="Arial" charset="0"/>
              <a:sym typeface="Arial" charset="0"/>
            </a:endParaRPr>
          </a:p>
        </p:txBody>
      </p:sp>
      <p:sp>
        <p:nvSpPr>
          <p:cNvPr id="8" name="Rounded Rectangle 4"/>
          <p:cNvSpPr txBox="1"/>
          <p:nvPr/>
        </p:nvSpPr>
        <p:spPr>
          <a:xfrm>
            <a:off x="467544" y="110774"/>
            <a:ext cx="7992888" cy="584919"/>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435" tIns="51435" rIns="51435" bIns="51435" numCol="1" spcCol="1270" anchor="ctr" anchorCtr="0">
            <a:noAutofit/>
          </a:bodyPr>
          <a:lstStyle/>
          <a:p>
            <a:pPr algn="ctr" defTabSz="514350">
              <a:defRPr/>
            </a:pPr>
            <a:endParaRPr lang="en-ZA" sz="2400" b="1" kern="0" dirty="0">
              <a:solidFill>
                <a:prstClr val="black"/>
              </a:solidFill>
              <a:cs typeface="Arial" panose="020B0604020202020204" pitchFamily="34" charset="0"/>
            </a:endParaRPr>
          </a:p>
          <a:p>
            <a:pPr algn="ctr" defTabSz="514350">
              <a:defRPr/>
            </a:pPr>
            <a:endParaRPr lang="en-ZA" sz="2400" b="1" kern="0" dirty="0">
              <a:solidFill>
                <a:prstClr val="black"/>
              </a:solidFill>
              <a:cs typeface="Arial" panose="020B0604020202020204" pitchFamily="34" charset="0"/>
            </a:endParaRPr>
          </a:p>
          <a:p>
            <a:pPr algn="ctr" defTabSz="514350">
              <a:defRPr/>
            </a:pPr>
            <a:r>
              <a:rPr lang="en-ZA" sz="28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PURPOSE  </a:t>
            </a:r>
            <a:r>
              <a:rPr lang="en-ZA"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defTabSz="514350">
              <a:defRPr/>
            </a:pPr>
            <a:r>
              <a:rPr lang="en-US" sz="3600" b="1" kern="0" dirty="0" smtClean="0">
                <a:solidFill>
                  <a:prstClr val="black"/>
                </a:solidFill>
                <a:cs typeface="Arial" panose="020B0604020202020204" pitchFamily="34" charset="0"/>
              </a:rPr>
              <a:t> </a:t>
            </a:r>
            <a:endParaRPr lang="en-US" sz="3600" b="1" kern="0" dirty="0">
              <a:solidFill>
                <a:prstClr val="black"/>
              </a:solidFill>
              <a:cs typeface="Arial" panose="020B0604020202020204" pitchFamily="34" charset="0"/>
            </a:endParaRPr>
          </a:p>
          <a:p>
            <a:pPr algn="ctr" defTabSz="514350">
              <a:defRPr/>
            </a:pPr>
            <a:endParaRPr lang="en-ZA" sz="2400" b="1" kern="0" dirty="0">
              <a:solidFill>
                <a:prstClr val="black"/>
              </a:solidFill>
              <a:cs typeface="Arial" panose="020B0604020202020204" pitchFamily="34" charset="0"/>
            </a:endParaRPr>
          </a:p>
        </p:txBody>
      </p:sp>
      <p:sp>
        <p:nvSpPr>
          <p:cNvPr id="3" name="Rectangle 2"/>
          <p:cNvSpPr/>
          <p:nvPr/>
        </p:nvSpPr>
        <p:spPr>
          <a:xfrm>
            <a:off x="395536" y="1988840"/>
            <a:ext cx="8358246" cy="2880320"/>
          </a:xfrm>
          <a:prstGeom prst="rect">
            <a:avLst/>
          </a:prstGeom>
        </p:spPr>
        <p:txBody>
          <a:bodyPr wrap="square">
            <a:noAutofit/>
          </a:bodyPr>
          <a:lstStyle/>
          <a:p>
            <a:pPr algn="just">
              <a:lnSpc>
                <a:spcPct val="150000"/>
              </a:lnSpc>
              <a:spcAft>
                <a:spcPts val="0"/>
              </a:spcAft>
            </a:pPr>
            <a:r>
              <a:rPr lang="en-ZA" sz="2400" dirty="0">
                <a:latin typeface="Tahoma" panose="020B0604030504040204" pitchFamily="34" charset="0"/>
                <a:ea typeface="Tahoma" panose="020B0604030504040204" pitchFamily="34" charset="0"/>
                <a:cs typeface="Tahoma" panose="020B0604030504040204" pitchFamily="34" charset="0"/>
              </a:rPr>
              <a:t>The purpose of the </a:t>
            </a:r>
            <a:r>
              <a:rPr lang="en-ZA" sz="2400" dirty="0" smtClean="0">
                <a:latin typeface="Tahoma" panose="020B0604030504040204" pitchFamily="34" charset="0"/>
                <a:ea typeface="Tahoma" panose="020B0604030504040204" pitchFamily="34" charset="0"/>
                <a:cs typeface="Tahoma" panose="020B0604030504040204" pitchFamily="34" charset="0"/>
              </a:rPr>
              <a:t>report is </a:t>
            </a:r>
            <a:r>
              <a:rPr lang="en-ZA" sz="2400" dirty="0">
                <a:latin typeface="Tahoma" panose="020B0604030504040204" pitchFamily="34" charset="0"/>
                <a:ea typeface="Tahoma" panose="020B0604030504040204" pitchFamily="34" charset="0"/>
                <a:cs typeface="Tahoma" panose="020B0604030504040204" pitchFamily="34" charset="0"/>
              </a:rPr>
              <a:t>to present </a:t>
            </a:r>
            <a:r>
              <a:rPr lang="en-ZA" sz="2400" dirty="0" smtClean="0">
                <a:latin typeface="Tahoma" panose="020B0604030504040204" pitchFamily="34" charset="0"/>
                <a:ea typeface="Tahoma" panose="020B0604030504040204" pitchFamily="34" charset="0"/>
                <a:cs typeface="Tahoma" panose="020B0604030504040204" pitchFamily="34" charset="0"/>
              </a:rPr>
              <a:t>to portfolio committee on the support provided to </a:t>
            </a:r>
            <a:r>
              <a:rPr lang="en-ZA" sz="2400" b="1" dirty="0" smtClean="0">
                <a:latin typeface="Tahoma" panose="020B0604030504040204" pitchFamily="34" charset="0"/>
                <a:ea typeface="Tahoma" panose="020B0604030504040204" pitchFamily="34" charset="0"/>
                <a:cs typeface="Tahoma" panose="020B0604030504040204" pitchFamily="34" charset="0"/>
              </a:rPr>
              <a:t>DR. Ruth Segomotsi Mompati District and its Local Municipalities</a:t>
            </a:r>
            <a:r>
              <a:rPr lang="en-ZA" sz="2400" dirty="0" smtClean="0">
                <a:latin typeface="Tahoma" panose="020B0604030504040204" pitchFamily="34" charset="0"/>
                <a:ea typeface="Tahoma" panose="020B0604030504040204" pitchFamily="34" charset="0"/>
                <a:cs typeface="Tahoma" panose="020B0604030504040204" pitchFamily="34" charset="0"/>
              </a:rPr>
              <a:t>.</a:t>
            </a:r>
            <a:endParaRPr lang="en-ZA" sz="16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071155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323850" y="-25116"/>
            <a:ext cx="8362950" cy="573796"/>
          </a:xfrm>
        </p:spPr>
        <p:txBody>
          <a:bodyPr/>
          <a:lstStyle/>
          <a:p>
            <a:endParaRPr lang="en-ZA" altLang="en-US" sz="2400" b="1" dirty="0" smtClean="0">
              <a:latin typeface="Tahoma" panose="020B0604030504040204" pitchFamily="34" charset="0"/>
              <a:cs typeface="Tahoma" panose="020B0604030504040204" pitchFamily="34" charset="0"/>
            </a:endParaRPr>
          </a:p>
        </p:txBody>
      </p:sp>
      <p:sp>
        <p:nvSpPr>
          <p:cNvPr id="235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310AAA7-AAE6-4404-9520-4E95F6BE239C}" type="slidenum">
              <a:rPr lang="en-US" altLang="en-US" sz="1200" smtClean="0">
                <a:solidFill>
                  <a:srgbClr val="898989"/>
                </a:solidFill>
              </a:rPr>
              <a:pPr>
                <a:spcBef>
                  <a:spcPct val="0"/>
                </a:spcBef>
                <a:buFontTx/>
                <a:buNone/>
              </a:pPr>
              <a:t>4</a:t>
            </a:fld>
            <a:endParaRPr lang="en-US" altLang="en-US" sz="1200" smtClean="0">
              <a:solidFill>
                <a:srgbClr val="898989"/>
              </a:solidFill>
            </a:endParaRPr>
          </a:p>
        </p:txBody>
      </p:sp>
      <p:sp>
        <p:nvSpPr>
          <p:cNvPr id="3" name="Content Placeholder 2"/>
          <p:cNvSpPr>
            <a:spLocks noGrp="1"/>
          </p:cNvSpPr>
          <p:nvPr>
            <p:ph idx="1"/>
          </p:nvPr>
        </p:nvSpPr>
        <p:spPr>
          <a:xfrm>
            <a:off x="179512" y="543756"/>
            <a:ext cx="8856983" cy="5333516"/>
          </a:xfrm>
        </p:spPr>
        <p:txBody>
          <a:bodyPr/>
          <a:lstStyle/>
          <a:p>
            <a:pPr>
              <a:lnSpc>
                <a:spcPct val="150000"/>
              </a:lnSpc>
              <a:defRPr/>
            </a:pPr>
            <a:r>
              <a:rPr lang="en-ZA" altLang="en-US" sz="1900" dirty="0" smtClean="0">
                <a:solidFill>
                  <a:srgbClr val="3D3D3D"/>
                </a:solidFill>
                <a:latin typeface="Tahoma" panose="020B0604030504040204" pitchFamily="34" charset="0"/>
                <a:cs typeface="Tahoma" panose="020B0604030504040204" pitchFamily="34" charset="0"/>
              </a:rPr>
              <a:t>The Constitution of South Africa recognises </a:t>
            </a:r>
            <a:r>
              <a:rPr lang="en-ZA" altLang="en-US" sz="1900" b="1" dirty="0" smtClean="0">
                <a:solidFill>
                  <a:srgbClr val="3D3D3D"/>
                </a:solidFill>
                <a:latin typeface="Tahoma" panose="020B0604030504040204" pitchFamily="34" charset="0"/>
                <a:cs typeface="Tahoma" panose="020B0604030504040204" pitchFamily="34" charset="0"/>
              </a:rPr>
              <a:t>3 spheres of governance </a:t>
            </a:r>
            <a:r>
              <a:rPr lang="en-ZA" altLang="en-US" sz="1900" dirty="0" smtClean="0">
                <a:solidFill>
                  <a:srgbClr val="3D3D3D"/>
                </a:solidFill>
                <a:latin typeface="Tahoma" panose="020B0604030504040204" pitchFamily="34" charset="0"/>
                <a:cs typeface="Tahoma" panose="020B0604030504040204" pitchFamily="34" charset="0"/>
              </a:rPr>
              <a:t>(national, provincial and local) “which are distinctive, interdependent and interrelated”.</a:t>
            </a:r>
          </a:p>
          <a:p>
            <a:pPr algn="just">
              <a:lnSpc>
                <a:spcPct val="150000"/>
              </a:lnSpc>
              <a:defRPr/>
            </a:pPr>
            <a:r>
              <a:rPr lang="en-US" altLang="en-US" sz="1900" b="1" dirty="0" smtClean="0">
                <a:solidFill>
                  <a:srgbClr val="3D3D3D"/>
                </a:solidFill>
                <a:latin typeface="Tahoma" panose="020B0604030504040204" pitchFamily="34" charset="0"/>
                <a:cs typeface="Tahoma" panose="020B0604030504040204" pitchFamily="34" charset="0"/>
              </a:rPr>
              <a:t>Section 152(1) of the Constitution</a:t>
            </a:r>
            <a:r>
              <a:rPr lang="en-US" altLang="en-US" sz="1900" dirty="0" smtClean="0">
                <a:solidFill>
                  <a:srgbClr val="3D3D3D"/>
                </a:solidFill>
                <a:latin typeface="Tahoma" panose="020B0604030504040204" pitchFamily="34" charset="0"/>
                <a:cs typeface="Tahoma" panose="020B0604030504040204" pitchFamily="34" charset="0"/>
              </a:rPr>
              <a:t>, 1996 stipulates that the mandate of local government is to provide democratic and accountable government for local communities; ensure provision of services to the communities in a sustainable manner; promote social and economic development; promote a safe and healthy environment and encourage the involvement of communities and community organizations in the matters of local government. These constitutional mandates remain our foundation to put necessary systems and controls in place if we were to change the phase of local government in our province. </a:t>
            </a:r>
            <a:endParaRPr lang="en-ZA" altLang="en-US" sz="1900" dirty="0" smtClean="0">
              <a:latin typeface="Tahoma" panose="020B0604030504040204" pitchFamily="34" charset="0"/>
              <a:cs typeface="Tahoma" panose="020B0604030504040204" pitchFamily="34" charset="0"/>
            </a:endParaRPr>
          </a:p>
          <a:p>
            <a:pPr marL="0" indent="0" algn="just">
              <a:buFont typeface="Arial" panose="020B0604020202020204" pitchFamily="34" charset="0"/>
              <a:buNone/>
              <a:defRPr/>
            </a:pPr>
            <a:r>
              <a:rPr lang="en-ZA" altLang="en-US" sz="1800" dirty="0" smtClean="0">
                <a:solidFill>
                  <a:srgbClr val="8CB64A"/>
                </a:solidFill>
                <a:latin typeface="Tahoma" panose="020B0604030504040204" pitchFamily="34" charset="0"/>
              </a:rPr>
              <a:t> </a:t>
            </a:r>
            <a:endParaRPr lang="en-ZA" altLang="en-US" sz="1800" dirty="0" smtClean="0"/>
          </a:p>
        </p:txBody>
      </p:sp>
      <p:sp>
        <p:nvSpPr>
          <p:cNvPr id="5" name="Rounded Rectangle 4"/>
          <p:cNvSpPr txBox="1"/>
          <p:nvPr/>
        </p:nvSpPr>
        <p:spPr>
          <a:xfrm>
            <a:off x="611559" y="-9357"/>
            <a:ext cx="7992888" cy="584919"/>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435" tIns="51435" rIns="51435" bIns="51435" numCol="1" spcCol="1270" anchor="ctr" anchorCtr="0">
            <a:noAutofit/>
          </a:bodyPr>
          <a:lstStyle/>
          <a:p>
            <a:pPr algn="ctr" defTabSz="514350">
              <a:defRPr/>
            </a:pPr>
            <a:endParaRPr lang="en-ZA" sz="2400" b="1" kern="0" dirty="0">
              <a:solidFill>
                <a:prstClr val="black"/>
              </a:solidFill>
              <a:cs typeface="Arial" panose="020B0604020202020204" pitchFamily="34" charset="0"/>
            </a:endParaRPr>
          </a:p>
          <a:p>
            <a:pPr algn="ctr" defTabSz="514350">
              <a:defRPr/>
            </a:pPr>
            <a:endParaRPr lang="en-ZA" sz="2400" b="1" kern="0" dirty="0">
              <a:solidFill>
                <a:prstClr val="black"/>
              </a:solidFill>
              <a:cs typeface="Arial" panose="020B0604020202020204" pitchFamily="34" charset="0"/>
            </a:endParaRPr>
          </a:p>
          <a:p>
            <a:pPr algn="ctr" defTabSz="514350">
              <a:defRPr/>
            </a:pPr>
            <a:r>
              <a:rPr lang="en-ZA" sz="28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BACKROUND </a:t>
            </a:r>
            <a:endParaRPr lang="en-ZA" sz="28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defTabSz="514350">
              <a:defRPr/>
            </a:pPr>
            <a:r>
              <a:rPr lang="en-US" sz="3600" b="1" kern="0" dirty="0" smtClean="0">
                <a:solidFill>
                  <a:prstClr val="black"/>
                </a:solidFill>
                <a:cs typeface="Arial" panose="020B0604020202020204" pitchFamily="34" charset="0"/>
              </a:rPr>
              <a:t> </a:t>
            </a:r>
          </a:p>
          <a:p>
            <a:pPr algn="ctr" defTabSz="514350">
              <a:defRPr/>
            </a:pPr>
            <a:endParaRPr lang="en-ZA" sz="2400" b="1" kern="0" dirty="0">
              <a:solidFill>
                <a:prstClr val="black"/>
              </a:solidFill>
              <a:cs typeface="Arial" panose="020B0604020202020204" pitchFamily="34" charset="0"/>
            </a:endParaRPr>
          </a:p>
        </p:txBody>
      </p:sp>
    </p:spTree>
    <p:extLst>
      <p:ext uri="{BB962C8B-B14F-4D97-AF65-F5344CB8AC3E}">
        <p14:creationId xmlns:p14="http://schemas.microsoft.com/office/powerpoint/2010/main" val="2225745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324385" y="-1587"/>
            <a:ext cx="8362950" cy="478259"/>
          </a:xfrm>
        </p:spPr>
        <p:txBody>
          <a:bodyPr/>
          <a:lstStyle/>
          <a:p>
            <a:endParaRPr lang="en-ZA" altLang="en-US" sz="2400" b="1" dirty="0" smtClean="0">
              <a:latin typeface="Tahoma" panose="020B0604030504040204" pitchFamily="34" charset="0"/>
              <a:cs typeface="Tahoma" panose="020B0604030504040204" pitchFamily="34" charset="0"/>
            </a:endParaRPr>
          </a:p>
        </p:txBody>
      </p:sp>
      <p:sp>
        <p:nvSpPr>
          <p:cNvPr id="245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09C4E4-0918-4C34-9154-5B594F63BA49}" type="slidenum">
              <a:rPr lang="en-US" altLang="en-US" sz="1200" smtClean="0">
                <a:solidFill>
                  <a:srgbClr val="898989"/>
                </a:solidFill>
              </a:rPr>
              <a:pPr>
                <a:spcBef>
                  <a:spcPct val="0"/>
                </a:spcBef>
                <a:buFontTx/>
                <a:buNone/>
              </a:pPr>
              <a:t>5</a:t>
            </a:fld>
            <a:endParaRPr lang="en-US" altLang="en-US" sz="1200" smtClean="0">
              <a:solidFill>
                <a:srgbClr val="898989"/>
              </a:solidFill>
            </a:endParaRPr>
          </a:p>
        </p:txBody>
      </p:sp>
      <p:sp>
        <p:nvSpPr>
          <p:cNvPr id="3" name="Content Placeholder 2"/>
          <p:cNvSpPr>
            <a:spLocks noGrp="1"/>
          </p:cNvSpPr>
          <p:nvPr>
            <p:ph idx="1"/>
          </p:nvPr>
        </p:nvSpPr>
        <p:spPr>
          <a:xfrm>
            <a:off x="107504" y="476672"/>
            <a:ext cx="8928100" cy="5184775"/>
          </a:xfrm>
        </p:spPr>
        <p:txBody>
          <a:bodyPr/>
          <a:lstStyle/>
          <a:p>
            <a:pPr algn="just">
              <a:lnSpc>
                <a:spcPct val="150000"/>
              </a:lnSpc>
              <a:defRPr/>
            </a:pPr>
            <a:r>
              <a:rPr lang="en-US" altLang="en-US" sz="2000" b="1" dirty="0" smtClean="0">
                <a:solidFill>
                  <a:srgbClr val="3D3D3D"/>
                </a:solidFill>
                <a:latin typeface="Tahoma" panose="020B0604030504040204" pitchFamily="34" charset="0"/>
                <a:cs typeface="Tahoma" panose="020B0604030504040204" pitchFamily="34" charset="0"/>
              </a:rPr>
              <a:t>Section 152(2) of the Constitution</a:t>
            </a:r>
            <a:r>
              <a:rPr lang="en-US" altLang="en-US" sz="2000" dirty="0" smtClean="0">
                <a:solidFill>
                  <a:srgbClr val="3D3D3D"/>
                </a:solidFill>
                <a:latin typeface="Tahoma" panose="020B0604030504040204" pitchFamily="34" charset="0"/>
                <a:cs typeface="Tahoma" panose="020B0604030504040204" pitchFamily="34" charset="0"/>
              </a:rPr>
              <a:t> stipulates that a municipality must strive, within its financial and administrative capacity, to achieve the mandate as set out in Section 152(1) above. Furthermore </a:t>
            </a:r>
            <a:r>
              <a:rPr lang="en-US" altLang="en-US" sz="2000" b="1" dirty="0" smtClean="0">
                <a:solidFill>
                  <a:srgbClr val="3D3D3D"/>
                </a:solidFill>
                <a:latin typeface="Tahoma" panose="020B0604030504040204" pitchFamily="34" charset="0"/>
                <a:cs typeface="Tahoma" panose="020B0604030504040204" pitchFamily="34" charset="0"/>
              </a:rPr>
              <a:t>Section 153 of the Constitution</a:t>
            </a:r>
            <a:r>
              <a:rPr lang="en-US" altLang="en-US" sz="2000" dirty="0" smtClean="0">
                <a:solidFill>
                  <a:srgbClr val="3D3D3D"/>
                </a:solidFill>
                <a:latin typeface="Tahoma" panose="020B0604030504040204" pitchFamily="34" charset="0"/>
                <a:cs typeface="Tahoma" panose="020B0604030504040204" pitchFamily="34" charset="0"/>
              </a:rPr>
              <a:t> stipulates that a municipality must structure and manage its administration and budgeting and planning processes to give priority to the basic needs of the community and to promote the social and economic development of the community. </a:t>
            </a:r>
            <a:endParaRPr lang="en-ZA" altLang="en-US" sz="2000" dirty="0" smtClean="0">
              <a:latin typeface="Tahoma" panose="020B0604030504040204" pitchFamily="34" charset="0"/>
              <a:cs typeface="Tahoma" panose="020B0604030504040204" pitchFamily="34" charset="0"/>
            </a:endParaRPr>
          </a:p>
          <a:p>
            <a:pPr marL="0" indent="0" algn="just">
              <a:buFont typeface="Arial" panose="020B0604020202020204" pitchFamily="34" charset="0"/>
              <a:buNone/>
              <a:defRPr/>
            </a:pPr>
            <a:endParaRPr lang="en-ZA" altLang="en-US" sz="2000" dirty="0" smtClean="0">
              <a:solidFill>
                <a:srgbClr val="3D3D3D"/>
              </a:solidFill>
              <a:effectLst>
                <a:outerShdw blurRad="38100" dist="38100" dir="2700000" algn="tl">
                  <a:srgbClr val="C0C0C0"/>
                </a:outerShdw>
              </a:effectLst>
              <a:latin typeface="Tahoma" panose="020B0604030504040204" pitchFamily="34" charset="0"/>
              <a:cs typeface="Tahoma" panose="020B0604030504040204" pitchFamily="34" charset="0"/>
            </a:endParaRPr>
          </a:p>
          <a:p>
            <a:pPr algn="just">
              <a:lnSpc>
                <a:spcPct val="150000"/>
              </a:lnSpc>
              <a:spcAft>
                <a:spcPts val="1000"/>
              </a:spcAft>
            </a:pPr>
            <a:r>
              <a:rPr lang="en-US" sz="2000" dirty="0" smtClean="0">
                <a:latin typeface="Tahoma" panose="020B0604030504040204" pitchFamily="34" charset="0"/>
                <a:ea typeface="Tahoma" panose="020B0604030504040204" pitchFamily="34" charset="0"/>
                <a:cs typeface="Tahoma" panose="020B0604030504040204" pitchFamily="34" charset="0"/>
              </a:rPr>
              <a:t>The National and Provincial Government in terms of Section 154 of the Constitution must by legislative and other measures support and strengthen the capacity of municipalities to manage their own affairs, to exercise their powers and to perform their functions.  </a:t>
            </a:r>
            <a:endParaRPr lang="en-ZA" sz="2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5" name="Rounded Rectangle 4"/>
          <p:cNvSpPr txBox="1"/>
          <p:nvPr/>
        </p:nvSpPr>
        <p:spPr>
          <a:xfrm>
            <a:off x="709434" y="-1587"/>
            <a:ext cx="7992888" cy="584919"/>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435" tIns="51435" rIns="51435" bIns="51435" numCol="1" spcCol="1270" anchor="ctr" anchorCtr="0">
            <a:noAutofit/>
          </a:bodyPr>
          <a:lstStyle/>
          <a:p>
            <a:pPr algn="ctr" defTabSz="514350">
              <a:defRPr/>
            </a:pPr>
            <a:endParaRPr lang="en-ZA" sz="2400" b="1" kern="0" dirty="0">
              <a:solidFill>
                <a:prstClr val="black"/>
              </a:solidFill>
              <a:cs typeface="Arial" panose="020B0604020202020204" pitchFamily="34" charset="0"/>
            </a:endParaRPr>
          </a:p>
          <a:p>
            <a:pPr algn="ctr" defTabSz="514350">
              <a:defRPr/>
            </a:pPr>
            <a:endParaRPr lang="en-ZA" sz="2400" b="1" kern="0" dirty="0">
              <a:solidFill>
                <a:prstClr val="black"/>
              </a:solidFill>
              <a:cs typeface="Arial" panose="020B0604020202020204" pitchFamily="34" charset="0"/>
            </a:endParaRPr>
          </a:p>
          <a:p>
            <a:pPr algn="ctr" defTabSz="514350">
              <a:defRPr/>
            </a:pPr>
            <a:r>
              <a:rPr lang="en-ZA" sz="28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BACKROUND </a:t>
            </a:r>
            <a:r>
              <a:rPr lang="en-ZA"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defTabSz="514350">
              <a:defRPr/>
            </a:pPr>
            <a:r>
              <a:rPr lang="en-US" sz="3600" b="1" kern="0" dirty="0" smtClean="0">
                <a:solidFill>
                  <a:prstClr val="black"/>
                </a:solidFill>
                <a:cs typeface="Arial" panose="020B0604020202020204" pitchFamily="34" charset="0"/>
              </a:rPr>
              <a:t> </a:t>
            </a:r>
          </a:p>
          <a:p>
            <a:pPr algn="ctr" defTabSz="514350">
              <a:defRPr/>
            </a:pPr>
            <a:endParaRPr lang="en-ZA" sz="2400" b="1" kern="0" dirty="0">
              <a:solidFill>
                <a:prstClr val="black"/>
              </a:solidFill>
              <a:cs typeface="Arial" panose="020B0604020202020204" pitchFamily="34" charset="0"/>
            </a:endParaRPr>
          </a:p>
        </p:txBody>
      </p:sp>
    </p:spTree>
    <p:extLst>
      <p:ext uri="{BB962C8B-B14F-4D97-AF65-F5344CB8AC3E}">
        <p14:creationId xmlns:p14="http://schemas.microsoft.com/office/powerpoint/2010/main" val="3188402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8229600" cy="720079"/>
          </a:xfrm>
        </p:spPr>
        <p:txBody>
          <a:bodyPr/>
          <a:lstStyle/>
          <a:p>
            <a:endParaRPr lang="en-ZA" b="1" dirty="0"/>
          </a:p>
        </p:txBody>
      </p:sp>
      <p:sp>
        <p:nvSpPr>
          <p:cNvPr id="3" name="Content Placeholder 2"/>
          <p:cNvSpPr>
            <a:spLocks noGrp="1"/>
          </p:cNvSpPr>
          <p:nvPr>
            <p:ph idx="1"/>
          </p:nvPr>
        </p:nvSpPr>
        <p:spPr>
          <a:xfrm>
            <a:off x="323528" y="1268760"/>
            <a:ext cx="8568952" cy="4536503"/>
          </a:xfrm>
        </p:spPr>
        <p:txBody>
          <a:bodyPr/>
          <a:lstStyle/>
          <a:p>
            <a:pPr marL="457200" lvl="1"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dirty="0"/>
          </a:p>
        </p:txBody>
      </p:sp>
      <p:sp>
        <p:nvSpPr>
          <p:cNvPr id="4" name="Slide Number Placeholder 3"/>
          <p:cNvSpPr>
            <a:spLocks noGrp="1"/>
          </p:cNvSpPr>
          <p:nvPr>
            <p:ph type="sldNum" sz="quarter" idx="12"/>
          </p:nvPr>
        </p:nvSpPr>
        <p:spPr>
          <a:xfrm>
            <a:off x="6553200" y="6381328"/>
            <a:ext cx="2133600" cy="365125"/>
          </a:xfrm>
        </p:spPr>
        <p:txBody>
          <a:bodyPr/>
          <a:lstStyle/>
          <a:p>
            <a:pPr>
              <a:defRPr/>
            </a:pPr>
            <a:fld id="{1C75F1D1-D998-492B-A06F-EE3419991ADF}" type="slidenum">
              <a:rPr lang="en-US" altLang="en-US" smtClean="0"/>
              <a:pPr>
                <a:defRPr/>
              </a:pPr>
              <a:t>6</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5110581"/>
              </p:ext>
            </p:extLst>
          </p:nvPr>
        </p:nvGraphicFramePr>
        <p:xfrm>
          <a:off x="-2" y="0"/>
          <a:ext cx="9144000" cy="4840697"/>
        </p:xfrm>
        <a:graphic>
          <a:graphicData uri="http://schemas.openxmlformats.org/drawingml/2006/table">
            <a:tbl>
              <a:tblPr firstRow="1" bandRow="1">
                <a:tableStyleId>{5C22544A-7EE6-4342-B048-85BDC9FD1C3A}</a:tableStyleId>
              </a:tblPr>
              <a:tblGrid>
                <a:gridCol w="2402237">
                  <a:extLst>
                    <a:ext uri="{9D8B030D-6E8A-4147-A177-3AD203B41FA5}">
                      <a16:colId xmlns:a16="http://schemas.microsoft.com/office/drawing/2014/main" val="20000"/>
                    </a:ext>
                  </a:extLst>
                </a:gridCol>
                <a:gridCol w="3693763">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801104">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FOCAL</a:t>
                      </a:r>
                      <a:r>
                        <a:rPr lang="en-ZA" sz="1600" baseline="0" dirty="0" smtClean="0">
                          <a:latin typeface="Tahoma" panose="020B0604030504040204" pitchFamily="34" charset="0"/>
                          <a:ea typeface="Tahoma" panose="020B0604030504040204" pitchFamily="34" charset="0"/>
                          <a:cs typeface="Tahoma" panose="020B0604030504040204" pitchFamily="34" charset="0"/>
                        </a:rPr>
                        <a:t> AREA</a:t>
                      </a:r>
                      <a:r>
                        <a:rPr lang="en-ZA" sz="1200" baseline="0" dirty="0" smtClean="0">
                          <a:latin typeface="Tahoma" panose="020B0604030504040204" pitchFamily="34" charset="0"/>
                          <a:ea typeface="Tahoma" panose="020B0604030504040204" pitchFamily="34" charset="0"/>
                          <a:cs typeface="Tahoma" panose="020B0604030504040204" pitchFamily="34" charset="0"/>
                        </a:rPr>
                        <a:t> (B2B PILLAR)</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SUPPORT PROVIDED</a:t>
                      </a:r>
                      <a:endParaRPr lang="en-ZA" sz="16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NAME</a:t>
                      </a:r>
                      <a:r>
                        <a:rPr lang="en-ZA" sz="1600" baseline="0" dirty="0" smtClean="0">
                          <a:latin typeface="Tahoma" panose="020B0604030504040204" pitchFamily="34" charset="0"/>
                          <a:ea typeface="Tahoma" panose="020B0604030504040204" pitchFamily="34" charset="0"/>
                          <a:cs typeface="Tahoma" panose="020B0604030504040204" pitchFamily="34" charset="0"/>
                        </a:rPr>
                        <a:t> OF MUNICIPALITY</a:t>
                      </a:r>
                      <a:endParaRPr lang="en-ZA" sz="16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0"/>
                  </a:ext>
                </a:extLst>
              </a:tr>
              <a:tr h="487344">
                <a:tc gridSpan="3">
                  <a:txBody>
                    <a:bodyPr/>
                    <a:lstStyle/>
                    <a:p>
                      <a:pPr algn="ctr"/>
                      <a:r>
                        <a:rPr lang="en-ZA"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 PUTTING PEOPLE AND THEIR CONCERNS FIRST</a:t>
                      </a:r>
                    </a:p>
                  </a:txBody>
                  <a:tcPr anchor="ctr">
                    <a:solidFill>
                      <a:schemeClr val="accent6"/>
                    </a:solidFill>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1"/>
                  </a:ext>
                </a:extLst>
              </a:tr>
              <a:tr h="2351603">
                <a:tc>
                  <a:txBody>
                    <a:bodyPr/>
                    <a:lstStyle/>
                    <a:p>
                      <a:r>
                        <a:rPr lang="en-ZA" sz="1400" b="1" kern="1200" baseline="0" dirty="0" smtClean="0">
                          <a:solidFill>
                            <a:schemeClr val="tx1"/>
                          </a:solidFill>
                          <a:latin typeface="Tahoma" pitchFamily="34" charset="0"/>
                          <a:ea typeface="Tahoma" pitchFamily="34" charset="0"/>
                          <a:cs typeface="Tahoma" pitchFamily="34" charset="0"/>
                        </a:rPr>
                        <a:t>Response to</a:t>
                      </a:r>
                    </a:p>
                    <a:p>
                      <a:r>
                        <a:rPr lang="en-ZA" sz="1400" b="1" kern="1200" baseline="0" dirty="0" smtClean="0">
                          <a:solidFill>
                            <a:schemeClr val="tx1"/>
                          </a:solidFill>
                          <a:latin typeface="Tahoma" pitchFamily="34" charset="0"/>
                          <a:ea typeface="Tahoma" pitchFamily="34" charset="0"/>
                          <a:cs typeface="Tahoma" pitchFamily="34" charset="0"/>
                        </a:rPr>
                        <a:t>community</a:t>
                      </a:r>
                    </a:p>
                    <a:p>
                      <a:r>
                        <a:rPr lang="en-ZA" sz="1400" b="1" kern="1200" baseline="0" dirty="0" smtClean="0">
                          <a:solidFill>
                            <a:schemeClr val="tx1"/>
                          </a:solidFill>
                          <a:latin typeface="Tahoma" pitchFamily="34" charset="0"/>
                          <a:ea typeface="Tahoma" pitchFamily="34" charset="0"/>
                          <a:cs typeface="Tahoma" pitchFamily="34" charset="0"/>
                        </a:rPr>
                        <a:t>concerns</a:t>
                      </a:r>
                      <a:endParaRPr lang="en-ZA" sz="1400" b="1" i="0"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tc>
                <a:tc>
                  <a:txBody>
                    <a:bodyPr/>
                    <a:lstStyle/>
                    <a:p>
                      <a:r>
                        <a:rPr lang="en-ZA" sz="1400" kern="1200" baseline="0" dirty="0" smtClean="0">
                          <a:solidFill>
                            <a:schemeClr val="tx1"/>
                          </a:solidFill>
                          <a:latin typeface="Tahoma" pitchFamily="34" charset="0"/>
                          <a:ea typeface="Tahoma" pitchFamily="34" charset="0"/>
                          <a:cs typeface="Tahoma" pitchFamily="34" charset="0"/>
                        </a:rPr>
                        <a:t>Supported municipalities through contact or electronic workshops or working sessions to develop sample draft registers of community concerns; to enable municipalities themselves</a:t>
                      </a:r>
                    </a:p>
                    <a:p>
                      <a:r>
                        <a:rPr lang="en-ZA" sz="1400" kern="1200" baseline="0" dirty="0" smtClean="0">
                          <a:solidFill>
                            <a:schemeClr val="tx1"/>
                          </a:solidFill>
                          <a:latin typeface="Tahoma" pitchFamily="34" charset="0"/>
                          <a:ea typeface="Tahoma" pitchFamily="34" charset="0"/>
                          <a:cs typeface="Tahoma" pitchFamily="34" charset="0"/>
                        </a:rPr>
                        <a:t>to develop responsive improvement plans to address such concerns including developing a tracking system to monitor implementation of remedial actions in line with their customer</a:t>
                      </a:r>
                    </a:p>
                    <a:p>
                      <a:r>
                        <a:rPr lang="en-ZA" sz="1400" kern="1200" baseline="0" dirty="0" smtClean="0">
                          <a:solidFill>
                            <a:schemeClr val="tx1"/>
                          </a:solidFill>
                          <a:latin typeface="Tahoma" pitchFamily="34" charset="0"/>
                          <a:ea typeface="Tahoma" pitchFamily="34" charset="0"/>
                          <a:cs typeface="Tahoma" pitchFamily="34" charset="0"/>
                        </a:rPr>
                        <a:t>care systems (e.g. </a:t>
                      </a:r>
                      <a:r>
                        <a:rPr lang="en-ZA" sz="1400" kern="1200" baseline="0" dirty="0" err="1" smtClean="0">
                          <a:solidFill>
                            <a:schemeClr val="tx1"/>
                          </a:solidFill>
                          <a:latin typeface="Tahoma" pitchFamily="34" charset="0"/>
                          <a:ea typeface="Tahoma" pitchFamily="34" charset="0"/>
                          <a:cs typeface="Tahoma" pitchFamily="34" charset="0"/>
                        </a:rPr>
                        <a:t>Batho</a:t>
                      </a:r>
                      <a:r>
                        <a:rPr lang="en-ZA" sz="1400" kern="1200" baseline="0" dirty="0" smtClean="0">
                          <a:solidFill>
                            <a:schemeClr val="tx1"/>
                          </a:solidFill>
                          <a:latin typeface="Tahoma" pitchFamily="34" charset="0"/>
                          <a:ea typeface="Tahoma" pitchFamily="34" charset="0"/>
                          <a:cs typeface="Tahoma" pitchFamily="34" charset="0"/>
                        </a:rPr>
                        <a:t> Pele policies).</a:t>
                      </a:r>
                      <a:endParaRPr lang="en-ZA" sz="1400" b="0" i="0"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Lekwa</a:t>
                      </a: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ZA" sz="1400" b="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Teemane</a:t>
                      </a: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LM, Greater </a:t>
                      </a:r>
                      <a:r>
                        <a:rPr lang="en-ZA" sz="1400" b="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Taung</a:t>
                      </a: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LM, </a:t>
                      </a:r>
                      <a:r>
                        <a:rPr lang="en-ZA" sz="1400" b="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Mamusa</a:t>
                      </a: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LM, </a:t>
                      </a:r>
                      <a:r>
                        <a:rPr lang="en-ZA" sz="1400" b="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Kagisano</a:t>
                      </a: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Molopo LM</a:t>
                      </a:r>
                      <a:r>
                        <a:rPr lang="en-ZA" sz="14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Naledi LM</a:t>
                      </a:r>
                      <a:endPar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1435" marR="91435" marT="45700" marB="45700"/>
                </a:tc>
                <a:extLst>
                  <a:ext uri="{0D108BD9-81ED-4DB2-BD59-A6C34878D82A}">
                    <a16:rowId xmlns:a16="http://schemas.microsoft.com/office/drawing/2014/main" val="10002"/>
                  </a:ext>
                </a:extLst>
              </a:tr>
              <a:tr h="1113889">
                <a:tc>
                  <a:txBody>
                    <a:bodyPr/>
                    <a:lstStyle/>
                    <a:p>
                      <a:r>
                        <a:rPr lang="en-ZA" sz="1400" b="1" kern="1200" baseline="0" dirty="0" smtClean="0">
                          <a:solidFill>
                            <a:schemeClr val="tx1"/>
                          </a:solidFill>
                          <a:latin typeface="Tahoma" pitchFamily="34" charset="0"/>
                          <a:ea typeface="Tahoma" pitchFamily="34" charset="0"/>
                          <a:cs typeface="Tahoma" pitchFamily="34" charset="0"/>
                        </a:rPr>
                        <a:t>Maintain</a:t>
                      </a:r>
                    </a:p>
                    <a:p>
                      <a:r>
                        <a:rPr lang="en-ZA" sz="1400" b="1" kern="1200" baseline="0" dirty="0" smtClean="0">
                          <a:solidFill>
                            <a:schemeClr val="tx1"/>
                          </a:solidFill>
                          <a:latin typeface="Tahoma" pitchFamily="34" charset="0"/>
                          <a:ea typeface="Tahoma" pitchFamily="34" charset="0"/>
                          <a:cs typeface="Tahoma" pitchFamily="34" charset="0"/>
                        </a:rPr>
                        <a:t>functional ward</a:t>
                      </a:r>
                    </a:p>
                    <a:p>
                      <a:r>
                        <a:rPr lang="en-ZA" sz="1400" b="1" kern="1200" baseline="0" dirty="0" smtClean="0">
                          <a:solidFill>
                            <a:schemeClr val="tx1"/>
                          </a:solidFill>
                          <a:latin typeface="Tahoma" pitchFamily="34" charset="0"/>
                          <a:ea typeface="Tahoma" pitchFamily="34" charset="0"/>
                          <a:cs typeface="Tahoma" pitchFamily="34" charset="0"/>
                        </a:rPr>
                        <a:t>committees</a:t>
                      </a:r>
                      <a:endParaRPr lang="en-ZA" sz="1400" b="1" i="0"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tc>
                <a:tc>
                  <a:txBody>
                    <a:bodyPr/>
                    <a:lstStyle/>
                    <a:p>
                      <a:r>
                        <a:rPr lang="en-US" sz="1400" kern="1200" baseline="0" dirty="0" smtClean="0">
                          <a:solidFill>
                            <a:schemeClr val="tx1"/>
                          </a:solidFill>
                          <a:latin typeface="Tahoma" pitchFamily="34" charset="0"/>
                          <a:ea typeface="Tahoma" pitchFamily="34" charset="0"/>
                          <a:cs typeface="Tahoma" pitchFamily="34" charset="0"/>
                        </a:rPr>
                        <a:t>Monitored and supported community</a:t>
                      </a:r>
                    </a:p>
                    <a:p>
                      <a:r>
                        <a:rPr lang="en-US" sz="1400" kern="1200" baseline="0" dirty="0" smtClean="0">
                          <a:solidFill>
                            <a:schemeClr val="tx1"/>
                          </a:solidFill>
                          <a:latin typeface="Tahoma" pitchFamily="34" charset="0"/>
                          <a:ea typeface="Tahoma" pitchFamily="34" charset="0"/>
                          <a:cs typeface="Tahoma" pitchFamily="34" charset="0"/>
                        </a:rPr>
                        <a:t>participation in the implementation of government socio-economic developmental</a:t>
                      </a:r>
                    </a:p>
                    <a:p>
                      <a:r>
                        <a:rPr lang="en-US" sz="1400" kern="1200" baseline="0" dirty="0" err="1" smtClean="0">
                          <a:solidFill>
                            <a:schemeClr val="tx1"/>
                          </a:solidFill>
                          <a:latin typeface="Tahoma" pitchFamily="34" charset="0"/>
                          <a:ea typeface="Tahoma" pitchFamily="34" charset="0"/>
                          <a:cs typeface="Tahoma" pitchFamily="34" charset="0"/>
                        </a:rPr>
                        <a:t>programmes</a:t>
                      </a:r>
                      <a:r>
                        <a:rPr lang="en-US" sz="1400" kern="1200" baseline="0" dirty="0" smtClean="0">
                          <a:solidFill>
                            <a:schemeClr val="tx1"/>
                          </a:solidFill>
                          <a:latin typeface="Tahoma" pitchFamily="34" charset="0"/>
                          <a:ea typeface="Tahoma" pitchFamily="34" charset="0"/>
                          <a:cs typeface="Tahoma" pitchFamily="34" charset="0"/>
                        </a:rPr>
                        <a:t>.</a:t>
                      </a:r>
                      <a:endParaRPr lang="en-ZA" sz="1400" b="0" i="0"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Lekwa</a:t>
                      </a: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ZA" sz="1400" b="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Teemane</a:t>
                      </a: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LM, Greater </a:t>
                      </a:r>
                      <a:r>
                        <a:rPr lang="en-ZA" sz="1400" b="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Taung</a:t>
                      </a: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LM, </a:t>
                      </a:r>
                      <a:r>
                        <a:rPr lang="en-ZA" sz="1400" b="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Mamusa</a:t>
                      </a: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LM, </a:t>
                      </a:r>
                      <a:r>
                        <a:rPr lang="en-ZA" sz="1400" b="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Kagisano</a:t>
                      </a:r>
                      <a:r>
                        <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Molopo LM</a:t>
                      </a:r>
                      <a:r>
                        <a:rPr lang="en-ZA" sz="14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Naledi LM</a:t>
                      </a:r>
                      <a:endParaRPr lang="en-ZA" sz="14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1435" marR="91435" marT="45700" marB="457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83195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8229600" cy="720079"/>
          </a:xfrm>
        </p:spPr>
        <p:txBody>
          <a:bodyPr/>
          <a:lstStyle/>
          <a:p>
            <a:endParaRPr lang="en-ZA" b="1" dirty="0"/>
          </a:p>
        </p:txBody>
      </p:sp>
      <p:sp>
        <p:nvSpPr>
          <p:cNvPr id="3" name="Content Placeholder 2"/>
          <p:cNvSpPr>
            <a:spLocks noGrp="1"/>
          </p:cNvSpPr>
          <p:nvPr>
            <p:ph idx="1"/>
          </p:nvPr>
        </p:nvSpPr>
        <p:spPr>
          <a:xfrm>
            <a:off x="323528" y="1268760"/>
            <a:ext cx="8568952" cy="4536503"/>
          </a:xfrm>
        </p:spPr>
        <p:txBody>
          <a:bodyPr/>
          <a:lstStyle/>
          <a:p>
            <a:pPr marL="457200" lvl="1"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7</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3169550665"/>
              </p:ext>
            </p:extLst>
          </p:nvPr>
        </p:nvGraphicFramePr>
        <p:xfrm>
          <a:off x="-2" y="1"/>
          <a:ext cx="9144000" cy="7071306"/>
        </p:xfrm>
        <a:graphic>
          <a:graphicData uri="http://schemas.openxmlformats.org/drawingml/2006/table">
            <a:tbl>
              <a:tblPr firstRow="1" bandRow="1">
                <a:tableStyleId>{5C22544A-7EE6-4342-B048-85BDC9FD1C3A}</a:tableStyleId>
              </a:tblPr>
              <a:tblGrid>
                <a:gridCol w="1547666">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gridCol w="2267742">
                  <a:extLst>
                    <a:ext uri="{9D8B030D-6E8A-4147-A177-3AD203B41FA5}">
                      <a16:colId xmlns:a16="http://schemas.microsoft.com/office/drawing/2014/main" val="20002"/>
                    </a:ext>
                  </a:extLst>
                </a:gridCol>
              </a:tblGrid>
              <a:tr h="497033">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FOCAL</a:t>
                      </a:r>
                      <a:r>
                        <a:rPr lang="en-ZA" sz="1600" baseline="0" dirty="0" smtClean="0">
                          <a:latin typeface="Tahoma" panose="020B0604030504040204" pitchFamily="34" charset="0"/>
                          <a:ea typeface="Tahoma" panose="020B0604030504040204" pitchFamily="34" charset="0"/>
                          <a:cs typeface="Tahoma" panose="020B0604030504040204" pitchFamily="34" charset="0"/>
                        </a:rPr>
                        <a:t> AREA</a:t>
                      </a:r>
                      <a:r>
                        <a:rPr lang="en-ZA" sz="1200" baseline="0" dirty="0" smtClean="0">
                          <a:latin typeface="Tahoma" panose="020B0604030504040204" pitchFamily="34" charset="0"/>
                          <a:ea typeface="Tahoma" panose="020B0604030504040204" pitchFamily="34" charset="0"/>
                          <a:cs typeface="Tahoma" panose="020B0604030504040204" pitchFamily="34" charset="0"/>
                        </a:rPr>
                        <a:t> (B2B PILLAR)</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SUPPORT PROVIDED</a:t>
                      </a:r>
                      <a:endParaRPr lang="en-ZA" sz="16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NAME</a:t>
                      </a:r>
                      <a:r>
                        <a:rPr lang="en-ZA" sz="1600" baseline="0" dirty="0" smtClean="0">
                          <a:latin typeface="Tahoma" panose="020B0604030504040204" pitchFamily="34" charset="0"/>
                          <a:ea typeface="Tahoma" panose="020B0604030504040204" pitchFamily="34" charset="0"/>
                          <a:cs typeface="Tahoma" panose="020B0604030504040204" pitchFamily="34" charset="0"/>
                        </a:rPr>
                        <a:t> OF MUNICIPALITY</a:t>
                      </a:r>
                      <a:endParaRPr lang="en-ZA" sz="16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0"/>
                  </a:ext>
                </a:extLst>
              </a:tr>
              <a:tr h="321609">
                <a:tc gridSpan="3">
                  <a:txBody>
                    <a:bodyPr/>
                    <a:lstStyle/>
                    <a:p>
                      <a:pPr algn="ctr"/>
                      <a:r>
                        <a:rPr lang="en-ZA"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r>
                        <a:rPr lang="en-ZA" sz="1600" b="1"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ZA"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DELIVERING BASIC SERVICES - 1</a:t>
                      </a:r>
                    </a:p>
                  </a:txBody>
                  <a:tcPr anchor="ctr">
                    <a:solidFill>
                      <a:schemeClr val="bg2">
                        <a:lumMod val="5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1315637">
                <a:tc>
                  <a:txBody>
                    <a:bodyPr/>
                    <a:lstStyle/>
                    <a:p>
                      <a:r>
                        <a:rPr lang="en-ZA" sz="1400" b="0" i="0"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Implementation of Infrastructure service  delivery programmes</a:t>
                      </a:r>
                      <a:endParaRPr lang="en-ZA" sz="1400" b="0" i="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91435" marR="91435" marT="45713" marB="45713"/>
                </a:tc>
                <a:tc>
                  <a:txBody>
                    <a:bodyPr/>
                    <a:lstStyle/>
                    <a:p>
                      <a:r>
                        <a:rPr lang="en-US" sz="1400" b="1"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BASIC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Provided support at Provincial Energy Forum, and held One-on-one sessions with municipalities.</a:t>
                      </a:r>
                    </a:p>
                    <a:p>
                      <a:r>
                        <a:rPr lang="en-US" sz="1400" b="1"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WASTE MANAGEMENT</a:t>
                      </a:r>
                    </a:p>
                    <a:p>
                      <a:r>
                        <a:rPr lang="en-US" sz="14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EPWP PSC Meeting, Project Site Visits, Conduct One on One IWMP Meeting. Conduct cleaning</a:t>
                      </a:r>
                    </a:p>
                    <a:p>
                      <a:r>
                        <a:rPr lang="en-US" sz="14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campaign awareness. Participate in Waste Management Activities. Participate in the District Waste</a:t>
                      </a:r>
                    </a:p>
                    <a:p>
                      <a:r>
                        <a:rPr lang="en-US" sz="14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Forum.</a:t>
                      </a:r>
                    </a:p>
                    <a:p>
                      <a:r>
                        <a:rPr lang="en-US" sz="14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Conduct Induction for the newly appointed EPWP participants</a:t>
                      </a:r>
                    </a:p>
                    <a:p>
                      <a:r>
                        <a:rPr lang="en-US" sz="14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Conducedt</a:t>
                      </a:r>
                      <a:r>
                        <a:rPr lang="en-US" sz="14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training for the EPWP participants.</a:t>
                      </a:r>
                    </a:p>
                    <a:p>
                      <a:r>
                        <a:rPr lang="en-US" sz="1400" b="1"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MIG</a:t>
                      </a:r>
                    </a:p>
                    <a:p>
                      <a:r>
                        <a:rPr lang="en-US" sz="14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Supported municipalities with Implementation Readiness .</a:t>
                      </a:r>
                    </a:p>
                    <a:p>
                      <a:r>
                        <a:rPr lang="en-US" sz="14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Conducted Working Session on additional funding application.</a:t>
                      </a:r>
                    </a:p>
                    <a:p>
                      <a:r>
                        <a:rPr lang="en-US" sz="14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2019/20 Registrations and capturing of outstanding expenditures.</a:t>
                      </a:r>
                    </a:p>
                    <a:p>
                      <a:r>
                        <a:rPr lang="en-US" sz="14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Project Site inspection and Expenditure reconciliation.</a:t>
                      </a:r>
                    </a:p>
                    <a:p>
                      <a:r>
                        <a:rPr lang="en-US" sz="1400" b="0" i="0" kern="1200" baseline="0" dirty="0" err="1"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Kagisano</a:t>
                      </a:r>
                      <a:r>
                        <a:rPr lang="en-US" sz="1400" b="0" i="0" kern="1200" baseline="0"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r>
                        <a:rPr lang="en-US" sz="1400" b="0" i="0" kern="1200" baseline="0" dirty="0" err="1"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Naledi</a:t>
                      </a:r>
                      <a:r>
                        <a:rPr lang="en-US" sz="1400" b="0" i="0" kern="1200" baseline="0"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r>
                        <a:rPr lang="en-US" sz="1400" b="0" i="0" kern="1200" baseline="0" dirty="0" err="1"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Lekwa</a:t>
                      </a:r>
                      <a:r>
                        <a:rPr lang="en-US" sz="1400" b="0" i="0" kern="1200" baseline="0"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1400" b="0" i="0" kern="1200" baseline="0" dirty="0" err="1"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Teemane</a:t>
                      </a:r>
                      <a:r>
                        <a:rPr lang="en-US" sz="1400" b="0" i="0" kern="1200" baseline="0"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a:r>
                      <a:r>
                        <a:rPr lang="en-US" sz="1400" b="0" i="0" kern="1200" baseline="0" dirty="0" err="1"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Mamusa</a:t>
                      </a:r>
                      <a:r>
                        <a:rPr lang="en-US" sz="1400" b="0" i="0" kern="1200" baseline="0"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have reported </a:t>
                      </a:r>
                      <a:r>
                        <a:rPr lang="en-ZA"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expenditure for the month of January 2021</a:t>
                      </a:r>
                    </a:p>
                    <a:p>
                      <a:r>
                        <a:rPr lang="en-ZA"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ZA" sz="1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Naledi</a:t>
                      </a:r>
                      <a:r>
                        <a:rPr lang="en-ZA"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ZA" sz="1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Lekwa</a:t>
                      </a:r>
                      <a:r>
                        <a:rPr lang="en-ZA"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ZA" sz="1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Teemane</a:t>
                      </a:r>
                      <a:r>
                        <a:rPr lang="en-ZA"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and </a:t>
                      </a:r>
                      <a:r>
                        <a:rPr lang="en-ZA" sz="1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Mamusa</a:t>
                      </a:r>
                      <a:r>
                        <a:rPr lang="en-ZA"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LMs  were part of municipalities spending 40% and below </a:t>
                      </a:r>
                      <a:r>
                        <a:rPr lang="en-ZA" sz="1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ivereced</a:t>
                      </a:r>
                      <a:r>
                        <a:rPr lang="en-ZA"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letters of intention to stop a portion of their allocation as stated in the </a:t>
                      </a:r>
                      <a:r>
                        <a:rPr lang="en-ZA" sz="1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DoRA</a:t>
                      </a:r>
                      <a:r>
                        <a:rPr lang="en-ZA"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(MIG Framework)</a:t>
                      </a:r>
                      <a:endParaRPr lang="en-ZA" sz="1400" b="0" i="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marL="91435" marR="91435"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Dr Ruth </a:t>
                      </a:r>
                      <a:r>
                        <a:rPr kumimoji="0" lang="en-ZA" sz="1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Segomotsi</a:t>
                      </a:r>
                      <a:r>
                        <a:rPr kumimoji="0" lang="en-ZA"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1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Mompati</a:t>
                      </a:r>
                      <a:r>
                        <a:rPr kumimoji="0" lang="en-ZA"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Lekwa</a:t>
                      </a:r>
                      <a:r>
                        <a:rPr kumimoji="0" lang="en-ZA"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1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Teemane</a:t>
                      </a:r>
                      <a:r>
                        <a:rPr kumimoji="0" lang="en-ZA"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 Greater </a:t>
                      </a:r>
                      <a:r>
                        <a:rPr kumimoji="0" lang="en-ZA" sz="1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Taung</a:t>
                      </a:r>
                      <a:r>
                        <a:rPr kumimoji="0" lang="en-ZA"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 </a:t>
                      </a:r>
                      <a:r>
                        <a:rPr kumimoji="0" lang="en-ZA" sz="1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Kagisano</a:t>
                      </a:r>
                      <a:r>
                        <a:rPr kumimoji="0" lang="en-ZA"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Molopo </a:t>
                      </a:r>
                      <a:r>
                        <a:rPr kumimoji="0" lang="en-ZA" sz="1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Mamusa</a:t>
                      </a:r>
                      <a:r>
                        <a:rPr kumimoji="0" lang="en-ZA"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 and </a:t>
                      </a:r>
                      <a:r>
                        <a:rPr kumimoji="0" lang="en-ZA" sz="1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Naledi</a:t>
                      </a:r>
                      <a:r>
                        <a:rPr kumimoji="0" lang="en-ZA"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a:t>
                      </a:r>
                    </a:p>
                    <a:p>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4" marR="91444" marT="45723" marB="45723"/>
                </a:tc>
                <a:extLst>
                  <a:ext uri="{0D108BD9-81ED-4DB2-BD59-A6C34878D82A}">
                    <a16:rowId xmlns:a16="http://schemas.microsoft.com/office/drawing/2014/main" val="10002"/>
                  </a:ext>
                </a:extLst>
              </a:tr>
              <a:tr h="263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Review  and implementation of indigent Policies </a:t>
                      </a:r>
                    </a:p>
                    <a:p>
                      <a:pPr algn="just"/>
                      <a:endParaRPr lang="en-ZA" sz="1400" b="1" i="0"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Municipalities were supported with the review and  implementation of indigent policies </a:t>
                      </a:r>
                      <a:endParaRPr kumimoji="0" lang="en-ZA" sz="1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smtClean="0">
                        <a:solidFill>
                          <a:schemeClr val="tx1"/>
                        </a:solidFill>
                        <a:latin typeface="Tahoma" pitchFamily="34" charset="0"/>
                        <a:ea typeface="Tahoma" pitchFamily="34" charset="0"/>
                        <a:cs typeface="Tahoma" pitchFamily="34" charset="0"/>
                      </a:endParaRPr>
                    </a:p>
                  </a:txBody>
                  <a:tcPr marL="91435" marR="91435"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Lekwa</a:t>
                      </a:r>
                      <a:r>
                        <a:rPr kumimoji="0" lang="en-ZA"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1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Teemane</a:t>
                      </a:r>
                      <a:r>
                        <a:rPr kumimoji="0" lang="en-ZA"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 Greater </a:t>
                      </a:r>
                      <a:r>
                        <a:rPr kumimoji="0" lang="en-ZA" sz="1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Taung</a:t>
                      </a:r>
                      <a:r>
                        <a:rPr kumimoji="0" lang="en-ZA"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 </a:t>
                      </a:r>
                      <a:r>
                        <a:rPr kumimoji="0" lang="en-ZA" sz="1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Kagisano</a:t>
                      </a:r>
                      <a:r>
                        <a:rPr kumimoji="0" lang="en-ZA"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Molopo </a:t>
                      </a:r>
                      <a:r>
                        <a:rPr kumimoji="0" lang="en-ZA" sz="1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Mamusa</a:t>
                      </a:r>
                      <a:r>
                        <a:rPr kumimoji="0" lang="en-ZA"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 and </a:t>
                      </a:r>
                      <a:r>
                        <a:rPr kumimoji="0" lang="en-ZA" sz="1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Naledi</a:t>
                      </a:r>
                      <a:r>
                        <a:rPr kumimoji="0" lang="en-ZA"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a:t>
                      </a:r>
                      <a:endParaRPr kumimoji="0" lang="en-ZA" sz="1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1435" marR="91435" marT="45727" marB="45727"/>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09974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8229600" cy="720079"/>
          </a:xfrm>
        </p:spPr>
        <p:txBody>
          <a:bodyPr/>
          <a:lstStyle/>
          <a:p>
            <a:endParaRPr lang="en-ZA" b="1" dirty="0"/>
          </a:p>
        </p:txBody>
      </p:sp>
      <p:sp>
        <p:nvSpPr>
          <p:cNvPr id="3" name="Content Placeholder 2"/>
          <p:cNvSpPr>
            <a:spLocks noGrp="1"/>
          </p:cNvSpPr>
          <p:nvPr>
            <p:ph idx="1"/>
          </p:nvPr>
        </p:nvSpPr>
        <p:spPr>
          <a:xfrm>
            <a:off x="323528" y="1268760"/>
            <a:ext cx="8568952" cy="4536503"/>
          </a:xfrm>
        </p:spPr>
        <p:txBody>
          <a:bodyPr/>
          <a:lstStyle/>
          <a:p>
            <a:pPr marL="457200" lvl="1"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8</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2528297684"/>
              </p:ext>
            </p:extLst>
          </p:nvPr>
        </p:nvGraphicFramePr>
        <p:xfrm>
          <a:off x="-2" y="1"/>
          <a:ext cx="9144000" cy="6974047"/>
        </p:xfrm>
        <a:graphic>
          <a:graphicData uri="http://schemas.openxmlformats.org/drawingml/2006/table">
            <a:tbl>
              <a:tblPr firstRow="1" bandRow="1">
                <a:tableStyleId>{5C22544A-7EE6-4342-B048-85BDC9FD1C3A}</a:tableStyleId>
              </a:tblPr>
              <a:tblGrid>
                <a:gridCol w="1259634">
                  <a:extLst>
                    <a:ext uri="{9D8B030D-6E8A-4147-A177-3AD203B41FA5}">
                      <a16:colId xmlns:a16="http://schemas.microsoft.com/office/drawing/2014/main" val="20000"/>
                    </a:ext>
                  </a:extLst>
                </a:gridCol>
                <a:gridCol w="6264696">
                  <a:extLst>
                    <a:ext uri="{9D8B030D-6E8A-4147-A177-3AD203B41FA5}">
                      <a16:colId xmlns:a16="http://schemas.microsoft.com/office/drawing/2014/main" val="20001"/>
                    </a:ext>
                  </a:extLst>
                </a:gridCol>
                <a:gridCol w="1619670">
                  <a:extLst>
                    <a:ext uri="{9D8B030D-6E8A-4147-A177-3AD203B41FA5}">
                      <a16:colId xmlns:a16="http://schemas.microsoft.com/office/drawing/2014/main" val="20002"/>
                    </a:ext>
                  </a:extLst>
                </a:gridCol>
              </a:tblGrid>
              <a:tr h="497033">
                <a:tc>
                  <a:txBody>
                    <a:bodyPr/>
                    <a:lstStyle/>
                    <a:p>
                      <a:pPr algn="ctr"/>
                      <a:r>
                        <a:rPr lang="en-ZA" sz="1100" dirty="0" smtClean="0">
                          <a:latin typeface="Tahoma" panose="020B0604030504040204" pitchFamily="34" charset="0"/>
                          <a:ea typeface="Tahoma" panose="020B0604030504040204" pitchFamily="34" charset="0"/>
                          <a:cs typeface="Tahoma" panose="020B0604030504040204" pitchFamily="34" charset="0"/>
                        </a:rPr>
                        <a:t>FOCAL</a:t>
                      </a:r>
                      <a:r>
                        <a:rPr lang="en-ZA" sz="1100" baseline="0" dirty="0" smtClean="0">
                          <a:latin typeface="Tahoma" panose="020B0604030504040204" pitchFamily="34" charset="0"/>
                          <a:ea typeface="Tahoma" panose="020B0604030504040204" pitchFamily="34" charset="0"/>
                          <a:cs typeface="Tahoma" panose="020B0604030504040204" pitchFamily="34" charset="0"/>
                        </a:rPr>
                        <a:t> AREA (B2B PILLAR)</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ZA" sz="1100" dirty="0" smtClean="0">
                          <a:latin typeface="Tahoma" panose="020B0604030504040204" pitchFamily="34" charset="0"/>
                          <a:ea typeface="Tahoma" panose="020B0604030504040204" pitchFamily="34" charset="0"/>
                          <a:cs typeface="Tahoma" panose="020B0604030504040204" pitchFamily="34" charset="0"/>
                        </a:rPr>
                        <a:t>SUPPORT PROVIDED</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ZA" sz="1100" dirty="0" smtClean="0">
                          <a:latin typeface="Tahoma" panose="020B0604030504040204" pitchFamily="34" charset="0"/>
                          <a:ea typeface="Tahoma" panose="020B0604030504040204" pitchFamily="34" charset="0"/>
                          <a:cs typeface="Tahoma" panose="020B0604030504040204" pitchFamily="34" charset="0"/>
                        </a:rPr>
                        <a:t>NAME</a:t>
                      </a:r>
                      <a:r>
                        <a:rPr lang="en-ZA" sz="1100" baseline="0" dirty="0" smtClean="0">
                          <a:latin typeface="Tahoma" panose="020B0604030504040204" pitchFamily="34" charset="0"/>
                          <a:ea typeface="Tahoma" panose="020B0604030504040204" pitchFamily="34" charset="0"/>
                          <a:cs typeface="Tahoma" panose="020B0604030504040204" pitchFamily="34" charset="0"/>
                        </a:rPr>
                        <a:t> OF MUNICIPALITY</a:t>
                      </a:r>
                      <a:endParaRPr lang="en-ZA" sz="11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0"/>
                  </a:ext>
                </a:extLst>
              </a:tr>
              <a:tr h="321609">
                <a:tc gridSpan="3">
                  <a:txBody>
                    <a:bodyPr/>
                    <a:lstStyle/>
                    <a:p>
                      <a:pPr algn="ctr"/>
                      <a:r>
                        <a:rPr lang="en-ZA"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 DELIVERING BASIC SERVICES</a:t>
                      </a:r>
                      <a:r>
                        <a:rPr lang="en-ZA" sz="1600" b="1"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- 2</a:t>
                      </a:r>
                      <a:endParaRPr lang="en-ZA" sz="1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bg2">
                        <a:lumMod val="5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2380662">
                <a:tc>
                  <a:txBody>
                    <a:bodyPr/>
                    <a:lstStyle/>
                    <a:p>
                      <a:pPr algn="l"/>
                      <a:r>
                        <a:rPr lang="en-ZA" sz="1400" b="1" i="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Implementation of Basic Services</a:t>
                      </a:r>
                      <a:endParaRPr lang="en-ZA" sz="1400" b="1" i="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1435" marR="91435" marT="45713" marB="45713"/>
                </a:tc>
                <a:tc>
                  <a:txBody>
                    <a:bodyPr/>
                    <a:lstStyle/>
                    <a:p>
                      <a:pPr marL="171450" indent="-171450" algn="just">
                        <a:buFont typeface="Arial" panose="020B0604020202020204" pitchFamily="34" charset="0"/>
                        <a:buChar char="•"/>
                      </a:pPr>
                      <a:r>
                        <a:rPr lang="en-GB" sz="1300" b="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Conducted an assessment on provision and access to basic services (</a:t>
                      </a:r>
                      <a:r>
                        <a:rPr lang="en-GB" sz="1300" b="0"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water,sanitation</a:t>
                      </a:r>
                      <a:r>
                        <a:rPr lang="en-GB" sz="1300" b="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&amp; energy) in all Local Municipalities within Dr RSM.</a:t>
                      </a:r>
                    </a:p>
                    <a:p>
                      <a:pPr marL="171450" indent="-171450" algn="just">
                        <a:buFont typeface="Arial" panose="020B0604020202020204" pitchFamily="34" charset="0"/>
                        <a:buChar char="•"/>
                      </a:pPr>
                      <a:r>
                        <a:rPr lang="en-GB" sz="1300" b="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Conducted an assessment on indigent management and Free Basic: </a:t>
                      </a:r>
                    </a:p>
                    <a:p>
                      <a:pPr marL="171450" indent="-171450" algn="just">
                        <a:buFont typeface="Arial" panose="020B0604020202020204" pitchFamily="34" charset="0"/>
                        <a:buChar char="•"/>
                      </a:pPr>
                      <a:r>
                        <a:rPr lang="en-US" sz="13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Services </a:t>
                      </a:r>
                      <a:r>
                        <a:rPr lang="en-US" sz="1300" b="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programme</a:t>
                      </a:r>
                      <a:r>
                        <a:rPr lang="en-US" sz="13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(Free Basic -Water; -Sanitation; -Energy; -Refuse</a:t>
                      </a:r>
                      <a:r>
                        <a:rPr lang="en-ZA" sz="13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3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Removal) in all Local Municipalities within </a:t>
                      </a:r>
                      <a:r>
                        <a:rPr lang="en-US" sz="1300" b="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Dr</a:t>
                      </a:r>
                      <a:r>
                        <a:rPr lang="en-US" sz="13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RSM.  </a:t>
                      </a:r>
                      <a:endParaRPr lang="en-ZA" sz="13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indent="-171450" algn="just">
                        <a:buFont typeface="Arial" panose="020B0604020202020204" pitchFamily="34" charset="0"/>
                        <a:buChar char="•"/>
                      </a:pPr>
                      <a:r>
                        <a:rPr lang="en-GB" sz="1300" b="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Conducted Indigent policy assessment in line with </a:t>
                      </a:r>
                      <a:r>
                        <a:rPr lang="en-GB" sz="1300" b="0"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Cogta</a:t>
                      </a:r>
                      <a:r>
                        <a:rPr lang="en-GB" sz="1300" b="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National</a:t>
                      </a:r>
                    </a:p>
                    <a:p>
                      <a:pPr marL="171450" indent="-171450" algn="just">
                        <a:buFont typeface="Arial" panose="020B0604020202020204" pitchFamily="34" charset="0"/>
                        <a:buChar char="•"/>
                      </a:pPr>
                      <a:r>
                        <a:rPr lang="en-GB" sz="1300" b="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Indigent Policy Implementation Guidelines in all Local Municipalities within Dr RSM. </a:t>
                      </a:r>
                    </a:p>
                    <a:p>
                      <a:pPr marL="171450" indent="-171450" algn="just">
                        <a:buFont typeface="Arial" panose="020B0604020202020204" pitchFamily="34" charset="0"/>
                        <a:buChar char="•"/>
                      </a:pPr>
                      <a:r>
                        <a:rPr lang="en-US" sz="13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Assisted </a:t>
                      </a:r>
                      <a:r>
                        <a:rPr lang="en-US" sz="1300" b="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Dr</a:t>
                      </a:r>
                      <a:r>
                        <a:rPr lang="en-US" sz="13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Ruth </a:t>
                      </a:r>
                      <a:r>
                        <a:rPr lang="en-US" sz="1300" b="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Segomotsi</a:t>
                      </a:r>
                      <a:r>
                        <a:rPr lang="en-US" sz="13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300" b="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Mompati</a:t>
                      </a:r>
                      <a:r>
                        <a:rPr lang="en-US" sz="13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District Municipality with</a:t>
                      </a:r>
                      <a:r>
                        <a:rPr lang="en-ZA" sz="13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3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drafting a district support plan for local municipalities on Indigent</a:t>
                      </a:r>
                      <a:r>
                        <a:rPr lang="en-ZA" sz="13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3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Management (resources for Indigent awareness and registration</a:t>
                      </a:r>
                      <a:r>
                        <a:rPr lang="en-ZA" sz="13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3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community outreach campaigns) &amp; software system for Indigent</a:t>
                      </a:r>
                      <a:r>
                        <a:rPr lang="en-ZA" sz="1300" b="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3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Management); for submission to Council for approval. </a:t>
                      </a:r>
                      <a:endParaRPr lang="en-ZA" sz="1300" b="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1435" marR="91435"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Dr Ruth </a:t>
                      </a: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Segomotsi</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Mompati</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DM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Lekwa</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Teemane</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 Greater </a:t>
                      </a: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Taung</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 </a:t>
                      </a: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Kagisano</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Molopo </a:t>
                      </a: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Mamusa</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 and </a:t>
                      </a: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Naledi</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a:t>
                      </a:r>
                    </a:p>
                    <a:p>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4" marR="91444" marT="45723" marB="45723"/>
                </a:tc>
                <a:extLst>
                  <a:ext uri="{0D108BD9-81ED-4DB2-BD59-A6C34878D82A}">
                    <a16:rowId xmlns:a16="http://schemas.microsoft.com/office/drawing/2014/main" val="10002"/>
                  </a:ext>
                </a:extLst>
              </a:tr>
              <a:tr h="263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EPWP</a:t>
                      </a:r>
                    </a:p>
                    <a:p>
                      <a:pPr algn="l"/>
                      <a:endParaRPr lang="en-ZA" sz="1400" b="1" i="0" dirty="0">
                        <a:solidFill>
                          <a:schemeClr val="tx1"/>
                        </a:solidFill>
                        <a:effectLst/>
                        <a:latin typeface="Tahoma" pitchFamily="34" charset="0"/>
                        <a:ea typeface="Tahoma" pitchFamily="34" charset="0"/>
                        <a:cs typeface="Tahoma" pitchFamily="34" charset="0"/>
                      </a:endParaRPr>
                    </a:p>
                  </a:txBody>
                  <a:tcPr marL="91435" marR="91435" marT="45700" marB="457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Kagisano</a:t>
                      </a:r>
                      <a:r>
                        <a:rPr kumimoji="0" lang="en-ZA" sz="13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Molopo LM benefited from EPWP Project budget transferred to the Department of </a:t>
                      </a:r>
                      <a:r>
                        <a:rPr kumimoji="0" lang="en-ZA" sz="13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Cogta</a:t>
                      </a:r>
                      <a:r>
                        <a:rPr kumimoji="0" lang="en-ZA" sz="13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(Budget = </a:t>
                      </a:r>
                      <a:r>
                        <a:rPr lang="en-ZA" sz="13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 2 114 000.00 </a:t>
                      </a:r>
                      <a:r>
                        <a:rPr lang="en-ZA"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for the financial year 2020/21)</a:t>
                      </a:r>
                      <a:r>
                        <a:rPr lang="en-ZA" sz="13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The municipality was able appoint 15 participants which received stipends for a period of 8 months.</a:t>
                      </a:r>
                      <a:endParaRPr kumimoji="0" lang="en-ZA" sz="13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a:txBody>
                  <a:tcPr marL="91435" marR="91435"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Lekwa</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Teemane</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 Greater </a:t>
                      </a: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Taung</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 </a:t>
                      </a: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Kagisano</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Molopo </a:t>
                      </a: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Mamusa</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 and </a:t>
                      </a: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Naledi</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LM</a:t>
                      </a:r>
                      <a:endParaRPr kumimoji="0" lang="en-ZA" sz="12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1435" marR="91435" marT="45727" marB="45727"/>
                </a:tc>
                <a:extLst>
                  <a:ext uri="{0D108BD9-81ED-4DB2-BD59-A6C34878D82A}">
                    <a16:rowId xmlns:a16="http://schemas.microsoft.com/office/drawing/2014/main" val="10003"/>
                  </a:ext>
                </a:extLst>
              </a:tr>
              <a:tr h="263137">
                <a:tc>
                  <a:txBody>
                    <a:bodyPr/>
                    <a:lstStyle/>
                    <a:p>
                      <a:pPr algn="l"/>
                      <a:r>
                        <a:rPr lang="en-ZA" sz="1400" b="1" i="0" dirty="0" smtClean="0">
                          <a:solidFill>
                            <a:schemeClr val="tx1"/>
                          </a:solidFill>
                          <a:effectLst/>
                          <a:latin typeface="Tahoma" pitchFamily="34" charset="0"/>
                          <a:ea typeface="Tahoma" pitchFamily="34" charset="0"/>
                          <a:cs typeface="Tahoma" pitchFamily="34" charset="0"/>
                        </a:rPr>
                        <a:t>Water and Sanitation</a:t>
                      </a:r>
                      <a:endParaRPr lang="en-ZA" sz="1400" b="1" i="0" dirty="0">
                        <a:solidFill>
                          <a:schemeClr val="tx1"/>
                        </a:solidFill>
                        <a:effectLst/>
                        <a:latin typeface="Tahoma" pitchFamily="34" charset="0"/>
                        <a:ea typeface="Tahoma" pitchFamily="34" charset="0"/>
                        <a:cs typeface="Tahoma" pitchFamily="34" charset="0"/>
                      </a:endParaRPr>
                    </a:p>
                  </a:txBody>
                  <a:tcPr marL="91435" marR="91435" marT="45700" marB="45700" anchor="ctr"/>
                </a:tc>
                <a:tc>
                  <a:txBody>
                    <a:bodyPr/>
                    <a:lstStyle/>
                    <a:p>
                      <a:pPr algn="just">
                        <a:lnSpc>
                          <a:spcPct val="100000"/>
                        </a:lnSpc>
                        <a:spcAft>
                          <a:spcPts val="0"/>
                        </a:spcAft>
                        <a:tabLst>
                          <a:tab pos="3819525" algn="l"/>
                        </a:tabLst>
                      </a:pPr>
                      <a:r>
                        <a:rPr lang="en-ZA"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Support</a:t>
                      </a:r>
                      <a:r>
                        <a:rPr lang="en-ZA" sz="13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provided by </a:t>
                      </a:r>
                      <a:r>
                        <a:rPr lang="en-ZA"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province  funding the </a:t>
                      </a:r>
                      <a:r>
                        <a:rPr lang="en-ZA" sz="13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Dipudi</a:t>
                      </a:r>
                      <a:r>
                        <a:rPr lang="en-ZA"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water augmentation (Sedibeng Water Board) in </a:t>
                      </a:r>
                      <a:r>
                        <a:rPr lang="en-ZA" sz="13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Kagisano</a:t>
                      </a:r>
                      <a:r>
                        <a:rPr lang="en-ZA"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Molopo. </a:t>
                      </a:r>
                      <a:r>
                        <a:rPr lang="en-GB"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project entailed refurbishment of existing boreholes sitting, drilling &amp; equipping of boreholes for water supply in </a:t>
                      </a:r>
                      <a:r>
                        <a:rPr lang="en-GB" sz="13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Dipodi</a:t>
                      </a:r>
                      <a:r>
                        <a:rPr lang="en-GB"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village. </a:t>
                      </a:r>
                      <a:r>
                        <a:rPr lang="en-GB" sz="13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Geohydrological</a:t>
                      </a:r>
                      <a:r>
                        <a:rPr lang="en-GB"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investigation report has been completed. </a:t>
                      </a:r>
                    </a:p>
                    <a:p>
                      <a:pPr algn="just">
                        <a:lnSpc>
                          <a:spcPct val="100000"/>
                        </a:lnSpc>
                        <a:spcAft>
                          <a:spcPts val="0"/>
                        </a:spcAft>
                        <a:tabLst>
                          <a:tab pos="3819525" algn="l"/>
                        </a:tabLst>
                      </a:pPr>
                      <a:r>
                        <a:rPr lang="en-GB" sz="13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Bloemhof</a:t>
                      </a:r>
                      <a:r>
                        <a:rPr lang="en-GB"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sewer reticulation, </a:t>
                      </a:r>
                      <a:r>
                        <a:rPr lang="en-GB" sz="13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Lekwa-Teemane</a:t>
                      </a:r>
                      <a:r>
                        <a:rPr lang="en-GB"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request from municipality. </a:t>
                      </a:r>
                    </a:p>
                    <a:p>
                      <a:pPr algn="just">
                        <a:lnSpc>
                          <a:spcPct val="100000"/>
                        </a:lnSpc>
                        <a:spcAft>
                          <a:spcPts val="0"/>
                        </a:spcAft>
                        <a:tabLst>
                          <a:tab pos="3819525" algn="l"/>
                        </a:tabLst>
                      </a:pPr>
                      <a:r>
                        <a:rPr lang="en-GB"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Planning to be completed for possible implementation in 2021/2023. The department has supported</a:t>
                      </a:r>
                      <a:r>
                        <a:rPr lang="en-GB" sz="13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the municipality </a:t>
                      </a:r>
                      <a:r>
                        <a:rPr lang="en-GB"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in undertaking the </a:t>
                      </a:r>
                      <a:r>
                        <a:rPr lang="en-GB" sz="13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geohydrological</a:t>
                      </a:r>
                      <a:r>
                        <a:rPr lang="en-GB"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studies. </a:t>
                      </a:r>
                    </a:p>
                    <a:p>
                      <a:pPr>
                        <a:lnSpc>
                          <a:spcPct val="100000"/>
                        </a:lnSpc>
                        <a:spcAft>
                          <a:spcPts val="0"/>
                        </a:spcAft>
                        <a:tabLst>
                          <a:tab pos="3819525" algn="l"/>
                        </a:tabLst>
                      </a:pPr>
                      <a:r>
                        <a:rPr lang="en-GB"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Provincial </a:t>
                      </a:r>
                      <a:r>
                        <a:rPr lang="en-GB" sz="13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CoGTA</a:t>
                      </a:r>
                      <a:r>
                        <a:rPr lang="en-GB"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in conjunction with provincial Human Settlements assisted with the </a:t>
                      </a:r>
                      <a:r>
                        <a:rPr lang="en-GB" sz="13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Mamusa</a:t>
                      </a:r>
                      <a:r>
                        <a:rPr lang="en-GB"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water &amp; sanitation emergency intervention which was aimed at attending to water shortages and rive sewer blockages &amp; bad flows within the areas of </a:t>
                      </a:r>
                      <a:r>
                        <a:rPr lang="en-GB" sz="13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Ipelegeng</a:t>
                      </a:r>
                      <a:r>
                        <a:rPr lang="en-GB"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townships, its extensions and </a:t>
                      </a:r>
                      <a:r>
                        <a:rPr lang="en-GB" sz="13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Schweizereneke</a:t>
                      </a:r>
                      <a:r>
                        <a:rPr lang="en-GB"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town. </a:t>
                      </a:r>
                      <a:endParaRPr lang="en-ZA" sz="13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kern="1200" dirty="0" smtClean="0">
                        <a:solidFill>
                          <a:schemeClr val="tx1"/>
                        </a:solidFill>
                        <a:latin typeface="Tahoma" pitchFamily="34" charset="0"/>
                        <a:ea typeface="Tahoma" pitchFamily="34" charset="0"/>
                        <a:cs typeface="Tahoma" pitchFamily="34" charset="0"/>
                      </a:endParaRPr>
                    </a:p>
                  </a:txBody>
                  <a:tcPr marL="91435" marR="91435"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Kagisano</a:t>
                      </a:r>
                      <a:r>
                        <a:rPr kumimoji="0" lang="en-ZA" sz="12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Molopo; </a:t>
                      </a:r>
                      <a:r>
                        <a:rPr kumimoji="0" lang="en-ZA" sz="12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Lekwateemane</a:t>
                      </a:r>
                      <a:endParaRPr kumimoji="0" lang="en-ZA" sz="12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1435" marR="91435" marT="45727" marB="4572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84682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8229600" cy="720079"/>
          </a:xfrm>
        </p:spPr>
        <p:txBody>
          <a:bodyPr/>
          <a:lstStyle/>
          <a:p>
            <a:endParaRPr lang="en-ZA" b="1" dirty="0"/>
          </a:p>
        </p:txBody>
      </p:sp>
      <p:sp>
        <p:nvSpPr>
          <p:cNvPr id="3" name="Content Placeholder 2"/>
          <p:cNvSpPr>
            <a:spLocks noGrp="1"/>
          </p:cNvSpPr>
          <p:nvPr>
            <p:ph idx="1"/>
          </p:nvPr>
        </p:nvSpPr>
        <p:spPr>
          <a:xfrm>
            <a:off x="323528" y="1268760"/>
            <a:ext cx="8568952" cy="4536503"/>
          </a:xfrm>
        </p:spPr>
        <p:txBody>
          <a:bodyPr/>
          <a:lstStyle/>
          <a:p>
            <a:pPr marL="457200" lvl="1"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1C75F1D1-D998-492B-A06F-EE3419991ADF}" type="slidenum">
              <a:rPr lang="en-US" altLang="en-US" smtClean="0"/>
              <a:pPr>
                <a:defRPr/>
              </a:pPr>
              <a:t>9</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4264848582"/>
              </p:ext>
            </p:extLst>
          </p:nvPr>
        </p:nvGraphicFramePr>
        <p:xfrm>
          <a:off x="-2" y="1"/>
          <a:ext cx="9144000" cy="7575268"/>
        </p:xfrm>
        <a:graphic>
          <a:graphicData uri="http://schemas.openxmlformats.org/drawingml/2006/table">
            <a:tbl>
              <a:tblPr firstRow="1" bandRow="1">
                <a:tableStyleId>{5C22544A-7EE6-4342-B048-85BDC9FD1C3A}</a:tableStyleId>
              </a:tblPr>
              <a:tblGrid>
                <a:gridCol w="1979714">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gridCol w="2267742">
                  <a:extLst>
                    <a:ext uri="{9D8B030D-6E8A-4147-A177-3AD203B41FA5}">
                      <a16:colId xmlns:a16="http://schemas.microsoft.com/office/drawing/2014/main" val="20002"/>
                    </a:ext>
                  </a:extLst>
                </a:gridCol>
              </a:tblGrid>
              <a:tr h="497033">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FOCAL</a:t>
                      </a:r>
                      <a:r>
                        <a:rPr lang="en-ZA" sz="1600" baseline="0" dirty="0" smtClean="0">
                          <a:latin typeface="Tahoma" panose="020B0604030504040204" pitchFamily="34" charset="0"/>
                          <a:ea typeface="Tahoma" panose="020B0604030504040204" pitchFamily="34" charset="0"/>
                          <a:cs typeface="Tahoma" panose="020B0604030504040204" pitchFamily="34" charset="0"/>
                        </a:rPr>
                        <a:t> AREA</a:t>
                      </a:r>
                      <a:r>
                        <a:rPr lang="en-ZA" sz="1200" baseline="0" dirty="0" smtClean="0">
                          <a:latin typeface="Tahoma" panose="020B0604030504040204" pitchFamily="34" charset="0"/>
                          <a:ea typeface="Tahoma" panose="020B0604030504040204" pitchFamily="34" charset="0"/>
                          <a:cs typeface="Tahoma" panose="020B0604030504040204" pitchFamily="34" charset="0"/>
                        </a:rPr>
                        <a:t> (B2B PILLAR)</a:t>
                      </a:r>
                      <a:endParaRPr lang="en-ZA"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SUPPORT PROVIDED</a:t>
                      </a:r>
                      <a:endParaRPr lang="en-ZA" sz="16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ZA" sz="1600" dirty="0" smtClean="0">
                          <a:latin typeface="Tahoma" panose="020B0604030504040204" pitchFamily="34" charset="0"/>
                          <a:ea typeface="Tahoma" panose="020B0604030504040204" pitchFamily="34" charset="0"/>
                          <a:cs typeface="Tahoma" panose="020B0604030504040204" pitchFamily="34" charset="0"/>
                        </a:rPr>
                        <a:t>NAME</a:t>
                      </a:r>
                      <a:r>
                        <a:rPr lang="en-ZA" sz="1600" baseline="0" dirty="0" smtClean="0">
                          <a:latin typeface="Tahoma" panose="020B0604030504040204" pitchFamily="34" charset="0"/>
                          <a:ea typeface="Tahoma" panose="020B0604030504040204" pitchFamily="34" charset="0"/>
                          <a:cs typeface="Tahoma" panose="020B0604030504040204" pitchFamily="34" charset="0"/>
                        </a:rPr>
                        <a:t> OF MUNICIPALITY</a:t>
                      </a:r>
                      <a:endParaRPr lang="en-ZA" sz="16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0"/>
                  </a:ext>
                </a:extLst>
              </a:tr>
              <a:tr h="321609">
                <a:tc gridSpan="3">
                  <a:txBody>
                    <a:bodyPr/>
                    <a:lstStyle/>
                    <a:p>
                      <a:pPr marL="457200" marR="0" lvl="1" indent="0" algn="ctr" defTabSz="914400" rtl="0" eaLnBrk="0" fontAlgn="base" latinLnBrk="0" hangingPunct="0">
                        <a:lnSpc>
                          <a:spcPct val="100000"/>
                        </a:lnSpc>
                        <a:spcBef>
                          <a:spcPct val="20000"/>
                        </a:spcBef>
                        <a:spcAft>
                          <a:spcPct val="0"/>
                        </a:spcAft>
                        <a:buClrTx/>
                        <a:buSzTx/>
                        <a:buFont typeface="+mj-lt"/>
                        <a:buNone/>
                        <a:tabLst/>
                        <a:defRPr/>
                      </a:pPr>
                      <a:r>
                        <a:rPr kumimoji="0" lang="en-GB" sz="2000" b="1"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rPr>
                        <a:t>3. Building Institutional Capabilities &amp; Good Governance</a:t>
                      </a:r>
                      <a:endParaRPr kumimoji="0" lang="en-GB" sz="20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a:txBody>
                  <a:tcPr anchor="ctr">
                    <a:solidFill>
                      <a:srgbClr val="00B0F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1315637">
                <a:tc rowSpan="6">
                  <a:txBody>
                    <a:bodyPr/>
                    <a:lstStyle/>
                    <a:p>
                      <a:pPr algn="l"/>
                      <a:r>
                        <a:rPr lang="en-ZA" sz="1400" b="1" kern="1200" baseline="0" dirty="0" smtClean="0">
                          <a:solidFill>
                            <a:schemeClr val="tx1"/>
                          </a:solidFill>
                          <a:latin typeface="Tahoma" pitchFamily="34" charset="0"/>
                          <a:ea typeface="Tahoma" pitchFamily="34" charset="0"/>
                          <a:cs typeface="Tahoma" pitchFamily="34" charset="0"/>
                        </a:rPr>
                        <a:t>Compliance with MSA</a:t>
                      </a:r>
                    </a:p>
                    <a:p>
                      <a:pPr algn="l"/>
                      <a:r>
                        <a:rPr lang="en-ZA" sz="1400" b="1" kern="1200" baseline="0" dirty="0" smtClean="0">
                          <a:solidFill>
                            <a:schemeClr val="tx1"/>
                          </a:solidFill>
                          <a:latin typeface="Tahoma" pitchFamily="34" charset="0"/>
                          <a:ea typeface="Tahoma" pitchFamily="34" charset="0"/>
                          <a:cs typeface="Tahoma" pitchFamily="34" charset="0"/>
                        </a:rPr>
                        <a:t>regulations on the</a:t>
                      </a:r>
                    </a:p>
                    <a:p>
                      <a:pPr algn="l"/>
                      <a:r>
                        <a:rPr lang="en-ZA" sz="1400" b="1" kern="1200" baseline="0" dirty="0" smtClean="0">
                          <a:solidFill>
                            <a:schemeClr val="tx1"/>
                          </a:solidFill>
                          <a:latin typeface="Tahoma" pitchFamily="34" charset="0"/>
                          <a:ea typeface="Tahoma" pitchFamily="34" charset="0"/>
                          <a:cs typeface="Tahoma" pitchFamily="34" charset="0"/>
                        </a:rPr>
                        <a:t>appointment and</a:t>
                      </a:r>
                    </a:p>
                    <a:p>
                      <a:pPr algn="l"/>
                      <a:r>
                        <a:rPr lang="en-ZA" sz="1400" b="1" kern="1200" baseline="0" dirty="0" smtClean="0">
                          <a:solidFill>
                            <a:schemeClr val="tx1"/>
                          </a:solidFill>
                          <a:latin typeface="Tahoma" pitchFamily="34" charset="0"/>
                          <a:ea typeface="Tahoma" pitchFamily="34" charset="0"/>
                          <a:cs typeface="Tahoma" pitchFamily="34" charset="0"/>
                        </a:rPr>
                        <a:t>conditions of</a:t>
                      </a:r>
                    </a:p>
                    <a:p>
                      <a:pPr algn="l"/>
                      <a:r>
                        <a:rPr lang="en-ZA" sz="1400" b="1" kern="1200" baseline="0" dirty="0" smtClean="0">
                          <a:solidFill>
                            <a:schemeClr val="tx1"/>
                          </a:solidFill>
                          <a:latin typeface="Tahoma" pitchFamily="34" charset="0"/>
                          <a:ea typeface="Tahoma" pitchFamily="34" charset="0"/>
                          <a:cs typeface="Tahoma" pitchFamily="34" charset="0"/>
                        </a:rPr>
                        <a:t>employment of</a:t>
                      </a:r>
                    </a:p>
                    <a:p>
                      <a:pPr algn="l"/>
                      <a:r>
                        <a:rPr lang="en-ZA" sz="1400" b="1" kern="1200" baseline="0" dirty="0" smtClean="0">
                          <a:solidFill>
                            <a:schemeClr val="tx1"/>
                          </a:solidFill>
                          <a:latin typeface="Tahoma" pitchFamily="34" charset="0"/>
                          <a:ea typeface="Tahoma" pitchFamily="34" charset="0"/>
                          <a:cs typeface="Tahoma" pitchFamily="34" charset="0"/>
                        </a:rPr>
                        <a:t>officials</a:t>
                      </a:r>
                      <a:endParaRPr lang="en-ZA" sz="1400" b="1" i="0"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nchor="ctr"/>
                </a:tc>
                <a:tc>
                  <a:txBody>
                    <a:bodyPr/>
                    <a:lstStyle/>
                    <a:p>
                      <a:pPr marL="285750" indent="-285750">
                        <a:buFont typeface="Arial" panose="020B0604020202020204" pitchFamily="34" charset="0"/>
                        <a:buChar char="•"/>
                      </a:pPr>
                      <a:r>
                        <a:rPr kumimoji="0" lang="en-US" sz="1400" b="0" i="0" u="none" strike="noStrike" kern="1200" cap="none" spc="0" normalizeH="0" baseline="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17 June 2020 – Conducted telephonic working session with Dir Corporate Services on assessment of the status of organization development and related matters</a:t>
                      </a:r>
                    </a:p>
                    <a:p>
                      <a:pPr marL="285750" indent="-285750">
                        <a:buFont typeface="Arial" panose="020B0604020202020204" pitchFamily="34" charset="0"/>
                        <a:buChar char="•"/>
                      </a:pPr>
                      <a:r>
                        <a:rPr lang="en-US"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Contact</a:t>
                      </a:r>
                      <a:r>
                        <a:rPr lang="en-US" sz="14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session not possible due to Covid-19 level 5 hard lock down</a:t>
                      </a:r>
                      <a:endPar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4" marR="91444" marT="45723" marB="45723"/>
                </a:tc>
                <a:tc>
                  <a:txBody>
                    <a:bodyPr/>
                    <a:lstStyle/>
                    <a:p>
                      <a:r>
                        <a:rPr lang="en-US"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Greater </a:t>
                      </a:r>
                      <a:r>
                        <a:rPr lang="en-US" sz="1400" b="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Taung</a:t>
                      </a:r>
                      <a:r>
                        <a:rPr lang="en-US"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  LM</a:t>
                      </a:r>
                      <a:endPar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4" marR="91444" marT="45723" marB="45723"/>
                </a:tc>
                <a:extLst>
                  <a:ext uri="{0D108BD9-81ED-4DB2-BD59-A6C34878D82A}">
                    <a16:rowId xmlns:a16="http://schemas.microsoft.com/office/drawing/2014/main" val="10002"/>
                  </a:ext>
                </a:extLst>
              </a:tr>
              <a:tr h="1315677">
                <a:tc vMerge="1">
                  <a:txBody>
                    <a:bodyPr/>
                    <a:lstStyle/>
                    <a:p>
                      <a:endParaRPr lang="en-ZA" sz="1200" b="0" i="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tc>
                <a:tc>
                  <a:txBody>
                    <a:bodyPr/>
                    <a:lstStyle/>
                    <a:p>
                      <a:pPr marL="285750" indent="-285750">
                        <a:buFont typeface="Arial" panose="020B0604020202020204" pitchFamily="34" charset="0"/>
                        <a:buChar char="•"/>
                      </a:pPr>
                      <a:r>
                        <a:rPr kumimoji="0" lang="en-US" sz="1400" b="0" i="0" u="none" strike="noStrike" kern="1200" cap="none" spc="0" normalizeH="0" baseline="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15 June 2020 – Conducted telephonic working session with Dir Corporate Services on assessment of the status of organization development and related matters</a:t>
                      </a:r>
                    </a:p>
                    <a:p>
                      <a:pPr marL="285750" indent="-285750">
                        <a:buFont typeface="Arial" panose="020B0604020202020204" pitchFamily="34" charset="0"/>
                        <a:buChar char="•"/>
                      </a:pPr>
                      <a:r>
                        <a:rPr lang="en-US"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Contact</a:t>
                      </a:r>
                      <a:r>
                        <a:rPr lang="en-US" sz="14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session not possible due to Covid-19 level 5 hard lock down</a:t>
                      </a:r>
                      <a:endPar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4" marR="91444" marT="45723" marB="45723"/>
                </a:tc>
                <a:tc>
                  <a:txBody>
                    <a:bodyPr/>
                    <a:lstStyle/>
                    <a:p>
                      <a:r>
                        <a:rPr lang="en-US" sz="1400" b="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Mamusa</a:t>
                      </a:r>
                      <a:r>
                        <a:rPr lang="en-US"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 LM </a:t>
                      </a:r>
                      <a:endPar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4" marR="91444" marT="45723" marB="45723"/>
                </a:tc>
                <a:extLst>
                  <a:ext uri="{0D108BD9-81ED-4DB2-BD59-A6C34878D82A}">
                    <a16:rowId xmlns:a16="http://schemas.microsoft.com/office/drawing/2014/main" val="10003"/>
                  </a:ext>
                </a:extLst>
              </a:tr>
              <a:tr h="964830">
                <a:tc vMerge="1">
                  <a:txBody>
                    <a:bodyPr/>
                    <a:lstStyle/>
                    <a:p>
                      <a:endParaRPr lang="en-ZA" sz="1200" b="0" i="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24 June 2020 – Conducted telephonic working session with Dir Corporate Services on assessment of the status of organization development and related matters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Contact session not possible due to Covid-19 level 5 hard lock down</a:t>
                      </a:r>
                      <a:endParaRPr kumimoji="0" lang="en-US" sz="1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1443" marR="91443" marT="45721" marB="45721"/>
                </a:tc>
                <a:tc>
                  <a:txBody>
                    <a:bodyPr/>
                    <a:lstStyle/>
                    <a:p>
                      <a:r>
                        <a:rPr lang="en-US" sz="1400" b="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Kagisano</a:t>
                      </a:r>
                      <a:r>
                        <a:rPr lang="en-US"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 Molopo LM</a:t>
                      </a:r>
                      <a:endPar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3" marR="91443" marT="45721" marB="45721"/>
                </a:tc>
                <a:extLst>
                  <a:ext uri="{0D108BD9-81ED-4DB2-BD59-A6C34878D82A}">
                    <a16:rowId xmlns:a16="http://schemas.microsoft.com/office/drawing/2014/main" val="10004"/>
                  </a:ext>
                </a:extLst>
              </a:tr>
              <a:tr h="1140213">
                <a:tc vMerge="1">
                  <a:txBody>
                    <a:bodyPr/>
                    <a:lstStyle/>
                    <a:p>
                      <a:endParaRPr lang="en-ZA" sz="1200" b="0" i="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tc>
                <a:tc>
                  <a:txBody>
                    <a:bodyPr/>
                    <a:lstStyle/>
                    <a:p>
                      <a:r>
                        <a:rPr lang="en-US" sz="1400" b="0" kern="1200" baseline="0" dirty="0" smtClean="0">
                          <a:solidFill>
                            <a:schemeClr val="tx1"/>
                          </a:solidFill>
                          <a:latin typeface="Tahoma" pitchFamily="34" charset="0"/>
                          <a:ea typeface="Tahoma" pitchFamily="34" charset="0"/>
                          <a:cs typeface="Tahoma" pitchFamily="34" charset="0"/>
                        </a:rPr>
                        <a:t>Assisted municipalities to develop and implement PMS core elements to manage</a:t>
                      </a:r>
                    </a:p>
                    <a:p>
                      <a:r>
                        <a:rPr lang="en-US" sz="1400" b="0" kern="1200" baseline="0" dirty="0" smtClean="0">
                          <a:solidFill>
                            <a:schemeClr val="tx1"/>
                          </a:solidFill>
                          <a:latin typeface="Tahoma" pitchFamily="34" charset="0"/>
                          <a:ea typeface="Tahoma" pitchFamily="34" charset="0"/>
                          <a:cs typeface="Tahoma" pitchFamily="34" charset="0"/>
                        </a:rPr>
                        <a:t>institutional performance as per Chapter 6 of the MSA.</a:t>
                      </a:r>
                      <a:endParaRPr lang="en-ZA" sz="1400" b="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7" marR="91437" marT="45726" marB="45726"/>
                </a:tc>
                <a:tc>
                  <a:txBody>
                    <a:bodyPr/>
                    <a:lstStyle/>
                    <a:p>
                      <a:r>
                        <a:rPr lang="en-ZA" sz="1400" b="0" kern="1200" dirty="0" smtClean="0">
                          <a:solidFill>
                            <a:schemeClr val="tx1"/>
                          </a:solidFill>
                          <a:effectLst/>
                          <a:latin typeface="Tahoma" pitchFamily="34" charset="0"/>
                          <a:ea typeface="Tahoma" pitchFamily="34" charset="0"/>
                          <a:cs typeface="Tahoma" pitchFamily="34" charset="0"/>
                        </a:rPr>
                        <a:t>Dr Ruth </a:t>
                      </a:r>
                      <a:r>
                        <a:rPr lang="en-ZA" sz="1400" b="0" kern="1200" dirty="0" err="1" smtClean="0">
                          <a:solidFill>
                            <a:schemeClr val="tx1"/>
                          </a:solidFill>
                          <a:effectLst/>
                          <a:latin typeface="Tahoma" pitchFamily="34" charset="0"/>
                          <a:ea typeface="Tahoma" pitchFamily="34" charset="0"/>
                          <a:cs typeface="Tahoma" pitchFamily="34" charset="0"/>
                        </a:rPr>
                        <a:t>Segomitsai</a:t>
                      </a:r>
                      <a:r>
                        <a:rPr lang="en-ZA" sz="1400" b="0" kern="1200" dirty="0" smtClean="0">
                          <a:solidFill>
                            <a:schemeClr val="tx1"/>
                          </a:solidFill>
                          <a:effectLst/>
                          <a:latin typeface="Tahoma" pitchFamily="34" charset="0"/>
                          <a:ea typeface="Tahoma" pitchFamily="34" charset="0"/>
                          <a:cs typeface="Tahoma" pitchFamily="34" charset="0"/>
                        </a:rPr>
                        <a:t> </a:t>
                      </a:r>
                      <a:r>
                        <a:rPr lang="en-ZA" sz="1400" b="0" kern="1200" dirty="0" err="1" smtClean="0">
                          <a:solidFill>
                            <a:schemeClr val="tx1"/>
                          </a:solidFill>
                          <a:effectLst/>
                          <a:latin typeface="Tahoma" pitchFamily="34" charset="0"/>
                          <a:ea typeface="Tahoma" pitchFamily="34" charset="0"/>
                          <a:cs typeface="Tahoma" pitchFamily="34" charset="0"/>
                        </a:rPr>
                        <a:t>Mompati</a:t>
                      </a:r>
                      <a:r>
                        <a:rPr lang="en-ZA" sz="1400" b="0" kern="1200" dirty="0" smtClean="0">
                          <a:solidFill>
                            <a:schemeClr val="tx1"/>
                          </a:solidFill>
                          <a:effectLst/>
                          <a:latin typeface="Tahoma" pitchFamily="34" charset="0"/>
                          <a:ea typeface="Tahoma" pitchFamily="34" charset="0"/>
                          <a:cs typeface="Tahoma" pitchFamily="34" charset="0"/>
                        </a:rPr>
                        <a:t> LM,</a:t>
                      </a:r>
                      <a:r>
                        <a:rPr lang="en-ZA" sz="1400" b="0" kern="1200" baseline="0" dirty="0" smtClean="0">
                          <a:solidFill>
                            <a:schemeClr val="tx1"/>
                          </a:solidFill>
                          <a:effectLst/>
                          <a:latin typeface="Tahoma" pitchFamily="34" charset="0"/>
                          <a:ea typeface="Tahoma" pitchFamily="34" charset="0"/>
                          <a:cs typeface="Tahoma" pitchFamily="34" charset="0"/>
                        </a:rPr>
                        <a:t> </a:t>
                      </a:r>
                      <a:r>
                        <a:rPr lang="en-ZA" sz="1400" b="0" kern="1200" dirty="0" err="1" smtClean="0">
                          <a:solidFill>
                            <a:schemeClr val="tx1"/>
                          </a:solidFill>
                          <a:effectLst/>
                          <a:latin typeface="Tahoma" pitchFamily="34" charset="0"/>
                          <a:ea typeface="Tahoma" pitchFamily="34" charset="0"/>
                          <a:cs typeface="Tahoma" pitchFamily="34" charset="0"/>
                        </a:rPr>
                        <a:t>Lekwa</a:t>
                      </a:r>
                      <a:r>
                        <a:rPr lang="en-ZA" sz="1400" b="0" kern="1200" dirty="0" smtClean="0">
                          <a:solidFill>
                            <a:schemeClr val="tx1"/>
                          </a:solidFill>
                          <a:effectLst/>
                          <a:latin typeface="Tahoma" pitchFamily="34" charset="0"/>
                          <a:ea typeface="Tahoma" pitchFamily="34" charset="0"/>
                          <a:cs typeface="Tahoma" pitchFamily="34" charset="0"/>
                        </a:rPr>
                        <a:t> </a:t>
                      </a:r>
                      <a:r>
                        <a:rPr lang="en-ZA" sz="1400" b="0" kern="1200" dirty="0" err="1" smtClean="0">
                          <a:solidFill>
                            <a:schemeClr val="tx1"/>
                          </a:solidFill>
                          <a:effectLst/>
                          <a:latin typeface="Tahoma" pitchFamily="34" charset="0"/>
                          <a:ea typeface="Tahoma" pitchFamily="34" charset="0"/>
                          <a:cs typeface="Tahoma" pitchFamily="34" charset="0"/>
                        </a:rPr>
                        <a:t>Teemane</a:t>
                      </a:r>
                      <a:r>
                        <a:rPr lang="en-ZA" sz="1400" b="0" kern="1200" dirty="0" smtClean="0">
                          <a:solidFill>
                            <a:schemeClr val="tx1"/>
                          </a:solidFill>
                          <a:effectLst/>
                          <a:latin typeface="Tahoma" pitchFamily="34" charset="0"/>
                          <a:ea typeface="Tahoma" pitchFamily="34" charset="0"/>
                          <a:cs typeface="Tahoma" pitchFamily="34" charset="0"/>
                        </a:rPr>
                        <a:t> LM, Greater </a:t>
                      </a:r>
                      <a:r>
                        <a:rPr lang="en-ZA" sz="1400" b="0" kern="1200" dirty="0" err="1" smtClean="0">
                          <a:solidFill>
                            <a:schemeClr val="tx1"/>
                          </a:solidFill>
                          <a:effectLst/>
                          <a:latin typeface="Tahoma" pitchFamily="34" charset="0"/>
                          <a:ea typeface="Tahoma" pitchFamily="34" charset="0"/>
                          <a:cs typeface="Tahoma" pitchFamily="34" charset="0"/>
                        </a:rPr>
                        <a:t>Taung</a:t>
                      </a:r>
                      <a:r>
                        <a:rPr lang="en-ZA" sz="1400" b="0" kern="1200" dirty="0" smtClean="0">
                          <a:solidFill>
                            <a:schemeClr val="tx1"/>
                          </a:solidFill>
                          <a:effectLst/>
                          <a:latin typeface="Tahoma" pitchFamily="34" charset="0"/>
                          <a:ea typeface="Tahoma" pitchFamily="34" charset="0"/>
                          <a:cs typeface="Tahoma" pitchFamily="34" charset="0"/>
                        </a:rPr>
                        <a:t> LM, </a:t>
                      </a:r>
                      <a:r>
                        <a:rPr lang="en-ZA" sz="1400" b="0" kern="1200" dirty="0" err="1" smtClean="0">
                          <a:solidFill>
                            <a:schemeClr val="tx1"/>
                          </a:solidFill>
                          <a:effectLst/>
                          <a:latin typeface="Tahoma" pitchFamily="34" charset="0"/>
                          <a:ea typeface="Tahoma" pitchFamily="34" charset="0"/>
                          <a:cs typeface="Tahoma" pitchFamily="34" charset="0"/>
                        </a:rPr>
                        <a:t>Mamusa</a:t>
                      </a:r>
                      <a:r>
                        <a:rPr lang="en-ZA" sz="1400" b="0" kern="1200" dirty="0" smtClean="0">
                          <a:solidFill>
                            <a:schemeClr val="tx1"/>
                          </a:solidFill>
                          <a:effectLst/>
                          <a:latin typeface="Tahoma" pitchFamily="34" charset="0"/>
                          <a:ea typeface="Tahoma" pitchFamily="34" charset="0"/>
                          <a:cs typeface="Tahoma" pitchFamily="34" charset="0"/>
                        </a:rPr>
                        <a:t> LM, </a:t>
                      </a:r>
                      <a:r>
                        <a:rPr lang="en-ZA" sz="1400" b="0" kern="1200" dirty="0" err="1" smtClean="0">
                          <a:solidFill>
                            <a:schemeClr val="tx1"/>
                          </a:solidFill>
                          <a:effectLst/>
                          <a:latin typeface="Tahoma" pitchFamily="34" charset="0"/>
                          <a:ea typeface="Tahoma" pitchFamily="34" charset="0"/>
                          <a:cs typeface="Tahoma" pitchFamily="34" charset="0"/>
                        </a:rPr>
                        <a:t>Kagisano</a:t>
                      </a:r>
                      <a:r>
                        <a:rPr lang="en-ZA" sz="1400" b="0" kern="1200" dirty="0" smtClean="0">
                          <a:solidFill>
                            <a:schemeClr val="tx1"/>
                          </a:solidFill>
                          <a:effectLst/>
                          <a:latin typeface="Tahoma" pitchFamily="34" charset="0"/>
                          <a:ea typeface="Tahoma" pitchFamily="34" charset="0"/>
                          <a:cs typeface="Tahoma" pitchFamily="34" charset="0"/>
                        </a:rPr>
                        <a:t> Molopo LM</a:t>
                      </a:r>
                      <a:r>
                        <a:rPr lang="en-ZA" sz="1400" b="0" kern="1200" baseline="0" dirty="0" smtClean="0">
                          <a:solidFill>
                            <a:schemeClr val="tx1"/>
                          </a:solidFill>
                          <a:effectLst/>
                          <a:latin typeface="Tahoma" pitchFamily="34" charset="0"/>
                          <a:ea typeface="Tahoma" pitchFamily="34" charset="0"/>
                          <a:cs typeface="Tahoma" pitchFamily="34" charset="0"/>
                        </a:rPr>
                        <a:t> and </a:t>
                      </a:r>
                      <a:r>
                        <a:rPr lang="en-ZA" sz="1400" b="0" kern="1200" baseline="0" dirty="0" err="1" smtClean="0">
                          <a:solidFill>
                            <a:schemeClr val="tx1"/>
                          </a:solidFill>
                          <a:effectLst/>
                          <a:latin typeface="Tahoma" pitchFamily="34" charset="0"/>
                          <a:ea typeface="Tahoma" pitchFamily="34" charset="0"/>
                          <a:cs typeface="Tahoma" pitchFamily="34" charset="0"/>
                        </a:rPr>
                        <a:t>Naledi</a:t>
                      </a:r>
                      <a:r>
                        <a:rPr lang="en-ZA" sz="1400" b="0" kern="1200" baseline="0" dirty="0" smtClean="0">
                          <a:solidFill>
                            <a:schemeClr val="tx1"/>
                          </a:solidFill>
                          <a:effectLst/>
                          <a:latin typeface="Tahoma" pitchFamily="34" charset="0"/>
                          <a:ea typeface="Tahoma" pitchFamily="34" charset="0"/>
                          <a:cs typeface="Tahoma" pitchFamily="34" charset="0"/>
                        </a:rPr>
                        <a:t> LM</a:t>
                      </a:r>
                      <a:endParaRPr lang="en-ZA" sz="1400" b="0" kern="1200" dirty="0" smtClean="0">
                        <a:solidFill>
                          <a:schemeClr val="tx1"/>
                        </a:solidFill>
                        <a:effectLst/>
                        <a:latin typeface="Tahoma" pitchFamily="34" charset="0"/>
                        <a:ea typeface="Tahoma" pitchFamily="34" charset="0"/>
                        <a:cs typeface="Tahoma" pitchFamily="34" charset="0"/>
                      </a:endParaRPr>
                    </a:p>
                  </a:txBody>
                  <a:tcPr marL="91437" marR="91437" marT="45726" marB="45726"/>
                </a:tc>
                <a:extLst>
                  <a:ext uri="{0D108BD9-81ED-4DB2-BD59-A6C34878D82A}">
                    <a16:rowId xmlns:a16="http://schemas.microsoft.com/office/drawing/2014/main" val="10005"/>
                  </a:ext>
                </a:extLst>
              </a:tr>
              <a:tr h="263137">
                <a:tc vMerge="1">
                  <a:txBody>
                    <a:bodyPr/>
                    <a:lstStyle/>
                    <a:p>
                      <a:endParaRPr lang="en-ZA" sz="1200" b="0" i="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Tahoma" pitchFamily="34" charset="0"/>
                          <a:ea typeface="Tahoma" pitchFamily="34" charset="0"/>
                          <a:cs typeface="Tahoma" pitchFamily="34" charset="0"/>
                        </a:rPr>
                        <a:t>The department has provided</a:t>
                      </a:r>
                      <a:r>
                        <a:rPr lang="en-GB" sz="1400" b="0" kern="1200" baseline="0" dirty="0" smtClean="0">
                          <a:solidFill>
                            <a:schemeClr val="tx1"/>
                          </a:solidFill>
                          <a:latin typeface="Tahoma" pitchFamily="34" charset="0"/>
                          <a:ea typeface="Tahoma" pitchFamily="34" charset="0"/>
                          <a:cs typeface="Tahoma" pitchFamily="34" charset="0"/>
                        </a:rPr>
                        <a:t> supported the DM to review the </a:t>
                      </a:r>
                      <a:r>
                        <a:rPr lang="en-GB" sz="1400" b="0" kern="1200" dirty="0" smtClean="0">
                          <a:solidFill>
                            <a:schemeClr val="tx1"/>
                          </a:solidFill>
                          <a:latin typeface="Tahoma" pitchFamily="34" charset="0"/>
                          <a:ea typeface="Tahoma" pitchFamily="34" charset="0"/>
                          <a:cs typeface="Tahoma" pitchFamily="34" charset="0"/>
                        </a:rPr>
                        <a:t>Profiles with information on gender based violence. The Task team has been established </a:t>
                      </a:r>
                      <a:endParaRPr lang="en-US" sz="1400" b="0" kern="1200" dirty="0" smtClean="0">
                        <a:solidFill>
                          <a:schemeClr val="tx1"/>
                        </a:solidFill>
                        <a:latin typeface="Tahoma" pitchFamily="34" charset="0"/>
                        <a:ea typeface="Tahoma" pitchFamily="34" charset="0"/>
                        <a:cs typeface="Tahoma" pitchFamily="34" charset="0"/>
                      </a:endParaRPr>
                    </a:p>
                  </a:txBody>
                  <a:tcPr marL="91435" marR="91435" marT="45727" marB="45727"/>
                </a:tc>
                <a:tc>
                  <a:txBody>
                    <a:bodyPr/>
                    <a:lstStyle/>
                    <a:p>
                      <a:r>
                        <a:rPr lang="en-ZA" sz="1400" b="0" i="0" dirty="0" smtClean="0">
                          <a:solidFill>
                            <a:schemeClr val="tx1"/>
                          </a:solidFill>
                          <a:effectLst/>
                          <a:latin typeface="Tahoma" pitchFamily="34" charset="0"/>
                          <a:ea typeface="Tahoma" pitchFamily="34" charset="0"/>
                          <a:cs typeface="Tahoma" pitchFamily="34" charset="0"/>
                        </a:rPr>
                        <a:t>Dr RSM and LMs</a:t>
                      </a:r>
                      <a:endParaRPr lang="en-ZA" sz="1400" b="0" i="0" dirty="0">
                        <a:solidFill>
                          <a:schemeClr val="tx1"/>
                        </a:solidFill>
                        <a:effectLst/>
                        <a:latin typeface="Tahoma" pitchFamily="34" charset="0"/>
                        <a:ea typeface="Tahoma" pitchFamily="34" charset="0"/>
                        <a:cs typeface="Tahoma" pitchFamily="34" charset="0"/>
                      </a:endParaRPr>
                    </a:p>
                  </a:txBody>
                  <a:tcPr marL="91435" marR="91435" marT="45727" marB="45727"/>
                </a:tc>
                <a:extLst>
                  <a:ext uri="{0D108BD9-81ED-4DB2-BD59-A6C34878D82A}">
                    <a16:rowId xmlns:a16="http://schemas.microsoft.com/office/drawing/2014/main" val="10006"/>
                  </a:ext>
                </a:extLst>
              </a:tr>
              <a:tr h="707206">
                <a:tc vMerge="1">
                  <a:txBody>
                    <a:bodyPr/>
                    <a:lstStyle/>
                    <a:p>
                      <a:endParaRPr lang="en-ZA" sz="1200" b="0" i="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marL="91435" marR="91435" marT="45700" marB="4570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91443" marR="91443" marT="45721" marB="45721"/>
                </a:tc>
                <a:tc>
                  <a:txBody>
                    <a:bodyPr/>
                    <a:lstStyle/>
                    <a:p>
                      <a:endPar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3" marR="91443" marT="45721" marB="45721"/>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917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6918</TotalTime>
  <Words>3739</Words>
  <Application>Microsoft Office PowerPoint</Application>
  <PresentationFormat>On-screen Show (4:3)</PresentationFormat>
  <Paragraphs>489</Paragraphs>
  <Slides>29</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29</vt:i4>
      </vt:variant>
    </vt:vector>
  </HeadingPairs>
  <TitlesOfParts>
    <vt:vector size="43" baseType="lpstr">
      <vt:lpstr>MS PGothic</vt:lpstr>
      <vt:lpstr>Arial</vt:lpstr>
      <vt:lpstr>Calibri</vt:lpstr>
      <vt:lpstr>Carlito</vt:lpstr>
      <vt:lpstr>Century Gothic</vt:lpstr>
      <vt:lpstr>Courier New</vt:lpstr>
      <vt:lpstr>MS Mincho</vt:lpstr>
      <vt:lpstr>Tahoma</vt:lpstr>
      <vt:lpstr>Times</vt:lpstr>
      <vt:lpstr>Times New Roman</vt: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Reasons for Introduction of Reforms in Support of Municipalities</vt:lpstr>
      <vt:lpstr>OUR APPROACH TO SUPPORTING OUR MUNICIPALITIES</vt:lpstr>
      <vt:lpstr>GOVERNANCE/OVERSIGHT STRUCTURES </vt:lpstr>
      <vt:lpstr>PROVINCIAL INTEGRATED SUPPORT PROCESS PLAN </vt:lpstr>
      <vt:lpstr>PROVINCIAL INTEGRATED SUPPORT PROCESS PLAN </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Dips</dc:creator>
  <cp:lastModifiedBy>Shereen Cassiem</cp:lastModifiedBy>
  <cp:revision>651</cp:revision>
  <dcterms:created xsi:type="dcterms:W3CDTF">2010-06-08T06:36:39Z</dcterms:created>
  <dcterms:modified xsi:type="dcterms:W3CDTF">2021-03-01T09:31:46Z</dcterms:modified>
</cp:coreProperties>
</file>