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4"/>
    <p:sldMasterId id="2147483720" r:id="rId5"/>
  </p:sldMasterIdLst>
  <p:notesMasterIdLst>
    <p:notesMasterId r:id="rId26"/>
  </p:notesMasterIdLst>
  <p:sldIdLst>
    <p:sldId id="386" r:id="rId6"/>
    <p:sldId id="411" r:id="rId7"/>
    <p:sldId id="448" r:id="rId8"/>
    <p:sldId id="453" r:id="rId9"/>
    <p:sldId id="454" r:id="rId10"/>
    <p:sldId id="456" r:id="rId11"/>
    <p:sldId id="458" r:id="rId12"/>
    <p:sldId id="447" r:id="rId13"/>
    <p:sldId id="461" r:id="rId14"/>
    <p:sldId id="460" r:id="rId15"/>
    <p:sldId id="426" r:id="rId16"/>
    <p:sldId id="451" r:id="rId17"/>
    <p:sldId id="463" r:id="rId18"/>
    <p:sldId id="449" r:id="rId19"/>
    <p:sldId id="418" r:id="rId20"/>
    <p:sldId id="419" r:id="rId21"/>
    <p:sldId id="431" r:id="rId22"/>
    <p:sldId id="452" r:id="rId23"/>
    <p:sldId id="414" r:id="rId24"/>
    <p:sldId id="258" r:id="rId25"/>
  </p:sldIdLst>
  <p:sldSz cx="21945600" cy="16459200"/>
  <p:notesSz cx="6724650" cy="9874250"/>
  <p:defaultTextStyle>
    <a:defPPr>
      <a:defRPr lang="en-US"/>
    </a:defPPr>
    <a:lvl1pPr marL="0" algn="l" defTabSz="1609344" rtl="0" eaLnBrk="1" latinLnBrk="0" hangingPunct="1">
      <a:defRPr sz="3168" kern="1200">
        <a:solidFill>
          <a:schemeClr val="tx1"/>
        </a:solidFill>
        <a:latin typeface="+mn-lt"/>
        <a:ea typeface="+mn-ea"/>
        <a:cs typeface="+mn-cs"/>
      </a:defRPr>
    </a:lvl1pPr>
    <a:lvl2pPr marL="804672" algn="l" defTabSz="1609344" rtl="0" eaLnBrk="1" latinLnBrk="0" hangingPunct="1">
      <a:defRPr sz="3168" kern="1200">
        <a:solidFill>
          <a:schemeClr val="tx1"/>
        </a:solidFill>
        <a:latin typeface="+mn-lt"/>
        <a:ea typeface="+mn-ea"/>
        <a:cs typeface="+mn-cs"/>
      </a:defRPr>
    </a:lvl2pPr>
    <a:lvl3pPr marL="1609344" algn="l" defTabSz="1609344" rtl="0" eaLnBrk="1" latinLnBrk="0" hangingPunct="1">
      <a:defRPr sz="3168" kern="1200">
        <a:solidFill>
          <a:schemeClr val="tx1"/>
        </a:solidFill>
        <a:latin typeface="+mn-lt"/>
        <a:ea typeface="+mn-ea"/>
        <a:cs typeface="+mn-cs"/>
      </a:defRPr>
    </a:lvl3pPr>
    <a:lvl4pPr marL="2414016" algn="l" defTabSz="1609344" rtl="0" eaLnBrk="1" latinLnBrk="0" hangingPunct="1">
      <a:defRPr sz="3168" kern="1200">
        <a:solidFill>
          <a:schemeClr val="tx1"/>
        </a:solidFill>
        <a:latin typeface="+mn-lt"/>
        <a:ea typeface="+mn-ea"/>
        <a:cs typeface="+mn-cs"/>
      </a:defRPr>
    </a:lvl4pPr>
    <a:lvl5pPr marL="3218688" algn="l" defTabSz="1609344" rtl="0" eaLnBrk="1" latinLnBrk="0" hangingPunct="1">
      <a:defRPr sz="3168" kern="1200">
        <a:solidFill>
          <a:schemeClr val="tx1"/>
        </a:solidFill>
        <a:latin typeface="+mn-lt"/>
        <a:ea typeface="+mn-ea"/>
        <a:cs typeface="+mn-cs"/>
      </a:defRPr>
    </a:lvl5pPr>
    <a:lvl6pPr marL="4023360" algn="l" defTabSz="1609344" rtl="0" eaLnBrk="1" latinLnBrk="0" hangingPunct="1">
      <a:defRPr sz="3168" kern="1200">
        <a:solidFill>
          <a:schemeClr val="tx1"/>
        </a:solidFill>
        <a:latin typeface="+mn-lt"/>
        <a:ea typeface="+mn-ea"/>
        <a:cs typeface="+mn-cs"/>
      </a:defRPr>
    </a:lvl6pPr>
    <a:lvl7pPr marL="4828032" algn="l" defTabSz="1609344" rtl="0" eaLnBrk="1" latinLnBrk="0" hangingPunct="1">
      <a:defRPr sz="3168" kern="1200">
        <a:solidFill>
          <a:schemeClr val="tx1"/>
        </a:solidFill>
        <a:latin typeface="+mn-lt"/>
        <a:ea typeface="+mn-ea"/>
        <a:cs typeface="+mn-cs"/>
      </a:defRPr>
    </a:lvl7pPr>
    <a:lvl8pPr marL="5632704" algn="l" defTabSz="1609344" rtl="0" eaLnBrk="1" latinLnBrk="0" hangingPunct="1">
      <a:defRPr sz="3168" kern="1200">
        <a:solidFill>
          <a:schemeClr val="tx1"/>
        </a:solidFill>
        <a:latin typeface="+mn-lt"/>
        <a:ea typeface="+mn-ea"/>
        <a:cs typeface="+mn-cs"/>
      </a:defRPr>
    </a:lvl8pPr>
    <a:lvl9pPr marL="6437376" algn="l" defTabSz="1609344" rtl="0" eaLnBrk="1" latinLnBrk="0" hangingPunct="1">
      <a:defRPr sz="316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FFFFF"/>
    <a:srgbClr val="004F9F"/>
    <a:srgbClr val="F7A600"/>
    <a:srgbClr val="C6C6C6"/>
    <a:srgbClr val="706F6F"/>
    <a:srgbClr val="A6C2DD"/>
    <a:srgbClr val="93AD24"/>
    <a:srgbClr val="009CBE"/>
    <a:srgbClr val="C513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30" d="100"/>
          <a:sy n="30" d="100"/>
        </p:scale>
        <p:origin x="-1332" y="-108"/>
      </p:cViewPr>
      <p:guideLst>
        <p:guide orient="horz" pos="5184"/>
        <p:guide pos="6912"/>
      </p:guideLst>
    </p:cSldViewPr>
  </p:slideViewPr>
  <p:notesTextViewPr>
    <p:cViewPr>
      <p:scale>
        <a:sx n="1" d="1"/>
        <a:sy n="1" d="1"/>
      </p:scale>
      <p:origin x="0" y="0"/>
    </p:cViewPr>
  </p:notesTextViewPr>
  <p:sorterViewPr>
    <p:cViewPr>
      <p:scale>
        <a:sx n="100" d="100"/>
        <a:sy n="100" d="100"/>
      </p:scale>
      <p:origin x="0" y="-5509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sentechjhb-my.sharepoint.com/personal/abrahamsem_sentech_co_za/Documents/Documents/2020%20-%202021%20Financial%20Year/Monthly%20Quarterly/Revenue%20Report/Revenue%20Report%20September%2020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4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Q2 2020/21</a:t>
            </a:r>
          </a:p>
          <a:p>
            <a:pPr>
              <a:defRPr sz="4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'000</a:t>
            </a:r>
          </a:p>
        </c:rich>
      </c:tx>
      <c:layout>
        <c:manualLayout>
          <c:xMode val="edge"/>
          <c:yMode val="edge"/>
          <c:x val="0.40506467658602024"/>
          <c:y val="3.0253911653813588E-2"/>
        </c:manualLayout>
      </c:layout>
      <c:spPr>
        <a:noFill/>
        <a:ln>
          <a:noFill/>
        </a:ln>
        <a:effectLst/>
      </c:spPr>
    </c:title>
    <c:plotArea>
      <c:layout/>
      <c:barChart>
        <c:barDir val="col"/>
        <c:grouping val="clustered"/>
        <c:ser>
          <c:idx val="0"/>
          <c:order val="0"/>
          <c:tx>
            <c:strRef>
              <c:f>'Monthly vs Budget Q1'!$B$21</c:f>
              <c:strCache>
                <c:ptCount val="1"/>
                <c:pt idx="0">
                  <c:v>Actual Q2</c:v>
                </c:pt>
              </c:strCache>
            </c:strRef>
          </c:tx>
          <c:spPr>
            <a:solidFill>
              <a:schemeClr val="accent2"/>
            </a:solidFill>
            <a:ln>
              <a:noFill/>
            </a:ln>
            <a:effectLst/>
          </c:spPr>
          <c:dLbls>
            <c:dLbl>
              <c:idx val="0"/>
              <c:layout>
                <c:manualLayout>
                  <c:x val="1.9967184366562792E-5"/>
                  <c:y val="-1.72016425179487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213-4EF2-A2D6-E9968F9794AC}"/>
                </c:ext>
              </c:extLst>
            </c:dLbl>
            <c:dLbl>
              <c:idx val="1"/>
              <c:layout>
                <c:manualLayout>
                  <c:x val="1.1841408467822455E-4"/>
                  <c:y val="-7.93825799338479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213-4EF2-A2D6-E9968F9794AC}"/>
                </c:ext>
              </c:extLst>
            </c:dLbl>
            <c:dLbl>
              <c:idx val="2"/>
              <c:layout>
                <c:manualLayout>
                  <c:x val="1.4671539817170047E-3"/>
                  <c:y val="-5.77707940862408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213-4EF2-A2D6-E9968F9794AC}"/>
                </c:ext>
              </c:extLst>
            </c:dLbl>
            <c:dLbl>
              <c:idx val="3"/>
              <c:layout>
                <c:manualLayout>
                  <c:x val="2.8943735947008025E-3"/>
                  <c:y val="-7.93825799338478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213-4EF2-A2D6-E9968F9794AC}"/>
                </c:ext>
              </c:extLst>
            </c:dLbl>
            <c:dLbl>
              <c:idx val="4"/>
              <c:layout>
                <c:manualLayout>
                  <c:x val="2.0380418269104754E-3"/>
                  <c:y val="-0.1102535832414553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213-4EF2-A2D6-E9968F9794AC}"/>
                </c:ext>
              </c:extLst>
            </c:dLbl>
            <c:dLbl>
              <c:idx val="5"/>
              <c:layout>
                <c:manualLayout>
                  <c:x val="3.5737787462344506E-3"/>
                  <c:y val="-0.1455347298787211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213-4EF2-A2D6-E9968F9794AC}"/>
                </c:ext>
              </c:extLst>
            </c:dLbl>
            <c:dLbl>
              <c:idx val="6"/>
              <c:layout>
                <c:manualLayout>
                  <c:x val="-4.2797489343600536E-3"/>
                  <c:y val="1.042009219630346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213-4EF2-A2D6-E9968F9794AC}"/>
                </c:ext>
              </c:extLst>
            </c:dLbl>
            <c:spPr>
              <a:noFill/>
              <a:ln>
                <a:noFill/>
              </a:ln>
              <a:effectLst/>
            </c:spPr>
            <c:txPr>
              <a:bodyPr rot="0" spcFirstLastPara="1" vertOverflow="ellipsis" vert="horz" wrap="square" anchor="ctr" anchorCtr="1"/>
              <a:lstStyle/>
              <a:p>
                <a:pPr>
                  <a:defRPr sz="3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vs Budget Q1'!$A$22:$A$28</c:f>
              <c:strCache>
                <c:ptCount val="7"/>
                <c:pt idx="0">
                  <c:v>TV</c:v>
                </c:pt>
                <c:pt idx="1">
                  <c:v>FM</c:v>
                </c:pt>
                <c:pt idx="2">
                  <c:v>MW</c:v>
                </c:pt>
                <c:pt idx="3">
                  <c:v>DTH</c:v>
                </c:pt>
                <c:pt idx="4">
                  <c:v>MIS</c:v>
                </c:pt>
                <c:pt idx="5">
                  <c:v>Connectivity</c:v>
                </c:pt>
                <c:pt idx="6">
                  <c:v>TOTAL</c:v>
                </c:pt>
              </c:strCache>
            </c:strRef>
          </c:cat>
          <c:val>
            <c:numRef>
              <c:f>'Monthly vs Budget Q1'!$B$22:$B$28</c:f>
              <c:numCache>
                <c:formatCode>_(* #,##0_);_(* \(#,##0\);_(* "-"??_);_(@_)</c:formatCode>
                <c:ptCount val="7"/>
                <c:pt idx="0">
                  <c:v>354667.13399</c:v>
                </c:pt>
                <c:pt idx="1">
                  <c:v>171149.09420000084</c:v>
                </c:pt>
                <c:pt idx="2">
                  <c:v>5707.9436000000005</c:v>
                </c:pt>
                <c:pt idx="3">
                  <c:v>83954.170800000007</c:v>
                </c:pt>
                <c:pt idx="4">
                  <c:v>42277.995679999942</c:v>
                </c:pt>
                <c:pt idx="5">
                  <c:v>4764.2594300000001</c:v>
                </c:pt>
                <c:pt idx="6">
                  <c:v>662520.59770000062</c:v>
                </c:pt>
              </c:numCache>
            </c:numRef>
          </c:val>
          <c:extLst xmlns:c16r2="http://schemas.microsoft.com/office/drawing/2015/06/chart">
            <c:ext xmlns:c16="http://schemas.microsoft.com/office/drawing/2014/chart" uri="{C3380CC4-5D6E-409C-BE32-E72D297353CC}">
              <c16:uniqueId val="{00000007-3213-4EF2-A2D6-E9968F9794AC}"/>
            </c:ext>
          </c:extLst>
        </c:ser>
        <c:ser>
          <c:idx val="1"/>
          <c:order val="1"/>
          <c:tx>
            <c:strRef>
              <c:f>'Monthly vs Budget Q1'!$C$21</c:f>
              <c:strCache>
                <c:ptCount val="1"/>
                <c:pt idx="0">
                  <c:v>Budget Q2</c:v>
                </c:pt>
              </c:strCache>
            </c:strRef>
          </c:tx>
          <c:spPr>
            <a:solidFill>
              <a:schemeClr val="accent4"/>
            </a:solidFill>
            <a:ln>
              <a:noFill/>
            </a:ln>
            <a:effectLst/>
          </c:spPr>
          <c:dLbls>
            <c:dLbl>
              <c:idx val="0"/>
              <c:layout>
                <c:manualLayout>
                  <c:x val="3.2121890056222091E-3"/>
                  <c:y val="-0.1749356854097758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213-4EF2-A2D6-E9968F9794AC}"/>
                </c:ext>
              </c:extLst>
            </c:dLbl>
            <c:dLbl>
              <c:idx val="1"/>
              <c:layout>
                <c:manualLayout>
                  <c:x val="1.1507696047365639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213-4EF2-A2D6-E9968F9794AC}"/>
                </c:ext>
              </c:extLst>
            </c:dLbl>
            <c:dLbl>
              <c:idx val="2"/>
              <c:layout>
                <c:manualLayout>
                  <c:x val="3.6245954692556641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213-4EF2-A2D6-E9968F9794AC}"/>
                </c:ext>
              </c:extLst>
            </c:dLbl>
            <c:dLbl>
              <c:idx val="3"/>
              <c:layout>
                <c:manualLayout>
                  <c:x val="1.2944983818770182E-2"/>
                  <c:y val="-4.629629629629631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213-4EF2-A2D6-E9968F9794AC}"/>
                </c:ext>
              </c:extLst>
            </c:dLbl>
            <c:dLbl>
              <c:idx val="4"/>
              <c:layout>
                <c:manualLayout>
                  <c:x val="1.812297734627832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213-4EF2-A2D6-E9968F9794AC}"/>
                </c:ext>
              </c:extLst>
            </c:dLbl>
            <c:dLbl>
              <c:idx val="5"/>
              <c:layout>
                <c:manualLayout>
                  <c:x val="1.2502929967271182E-3"/>
                  <c:y val="-1.807950411931703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213-4EF2-A2D6-E9968F9794AC}"/>
                </c:ext>
              </c:extLst>
            </c:dLbl>
            <c:dLbl>
              <c:idx val="6"/>
              <c:layout>
                <c:manualLayout>
                  <c:x val="8.743890475653058E-4"/>
                  <c:y val="-0.1375718167533358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213-4EF2-A2D6-E9968F9794AC}"/>
                </c:ext>
              </c:extLst>
            </c:dLbl>
            <c:spPr>
              <a:noFill/>
              <a:ln>
                <a:noFill/>
              </a:ln>
              <a:effectLst/>
            </c:spPr>
            <c:txPr>
              <a:bodyPr rot="0" spcFirstLastPara="1" vertOverflow="ellipsis" vert="horz" wrap="square" anchor="ctr" anchorCtr="1"/>
              <a:lstStyle/>
              <a:p>
                <a:pPr>
                  <a:defRPr sz="3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vs Budget Q1'!$A$22:$A$28</c:f>
              <c:strCache>
                <c:ptCount val="7"/>
                <c:pt idx="0">
                  <c:v>TV</c:v>
                </c:pt>
                <c:pt idx="1">
                  <c:v>FM</c:v>
                </c:pt>
                <c:pt idx="2">
                  <c:v>MW</c:v>
                </c:pt>
                <c:pt idx="3">
                  <c:v>DTH</c:v>
                </c:pt>
                <c:pt idx="4">
                  <c:v>MIS</c:v>
                </c:pt>
                <c:pt idx="5">
                  <c:v>Connectivity</c:v>
                </c:pt>
                <c:pt idx="6">
                  <c:v>TOTAL</c:v>
                </c:pt>
              </c:strCache>
            </c:strRef>
          </c:cat>
          <c:val>
            <c:numRef>
              <c:f>'Monthly vs Budget Q1'!$C$22:$C$28</c:f>
              <c:numCache>
                <c:formatCode>_(* #,##0_);_(* \(#,##0\);_(* "-"??_);_(@_)</c:formatCode>
                <c:ptCount val="7"/>
                <c:pt idx="0">
                  <c:v>329872.53148412122</c:v>
                </c:pt>
                <c:pt idx="1">
                  <c:v>168808.32907806124</c:v>
                </c:pt>
                <c:pt idx="2">
                  <c:v>3158.0694299999986</c:v>
                </c:pt>
                <c:pt idx="3">
                  <c:v>62365.646062840635</c:v>
                </c:pt>
                <c:pt idx="4">
                  <c:v>36497.122806819978</c:v>
                </c:pt>
                <c:pt idx="5">
                  <c:v>3212.1968191599976</c:v>
                </c:pt>
                <c:pt idx="6">
                  <c:v>603913.89568100323</c:v>
                </c:pt>
              </c:numCache>
            </c:numRef>
          </c:val>
          <c:extLst xmlns:c16r2="http://schemas.microsoft.com/office/drawing/2015/06/chart">
            <c:ext xmlns:c16="http://schemas.microsoft.com/office/drawing/2014/chart" uri="{C3380CC4-5D6E-409C-BE32-E72D297353CC}">
              <c16:uniqueId val="{0000000F-3213-4EF2-A2D6-E9968F9794AC}"/>
            </c:ext>
          </c:extLst>
        </c:ser>
        <c:dLbls/>
        <c:axId val="69474560"/>
        <c:axId val="69496832"/>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'Monthly vs Budget Q1'!$D$21</c15:sqref>
                        </c15:formulaRef>
                      </c:ext>
                    </c:extLst>
                    <c:strCache>
                      <c:ptCount val="1"/>
                      <c:pt idx="0">
                        <c:v>Difference</c:v>
                      </c:pt>
                    </c:strCache>
                  </c:strRef>
                </c:tx>
                <c:spPr>
                  <a:solidFill>
                    <a:schemeClr val="accent6"/>
                  </a:solidFill>
                  <a:ln>
                    <a:noFill/>
                  </a:ln>
                  <a:effectLst/>
                </c:spPr>
                <c:invertIfNegative val="0"/>
                <c:cat>
                  <c:strRef>
                    <c:extLst>
                      <c:ext uri="{02D57815-91ED-43cb-92C2-25804820EDAC}">
                        <c15:formulaRef>
                          <c15:sqref>'Monthly vs Budget Q1'!$A$22:$A$28</c15:sqref>
                        </c15:formulaRef>
                      </c:ext>
                    </c:extLst>
                    <c:strCache>
                      <c:ptCount val="7"/>
                      <c:pt idx="0">
                        <c:v>TV</c:v>
                      </c:pt>
                      <c:pt idx="1">
                        <c:v>FM</c:v>
                      </c:pt>
                      <c:pt idx="2">
                        <c:v>MW</c:v>
                      </c:pt>
                      <c:pt idx="3">
                        <c:v>DTH</c:v>
                      </c:pt>
                      <c:pt idx="4">
                        <c:v>MIS</c:v>
                      </c:pt>
                      <c:pt idx="5">
                        <c:v>Connectivity</c:v>
                      </c:pt>
                      <c:pt idx="6">
                        <c:v>TOTAL</c:v>
                      </c:pt>
                    </c:strCache>
                  </c:strRef>
                </c:cat>
                <c:val>
                  <c:numRef>
                    <c:extLst>
                      <c:ext uri="{02D57815-91ED-43cb-92C2-25804820EDAC}">
                        <c15:formulaRef>
                          <c15:sqref>'Monthly vs Budget Q1'!$D$22:$D$28</c15:sqref>
                        </c15:formulaRef>
                      </c:ext>
                    </c:extLst>
                    <c:numCache>
                      <c:formatCode>_(* #,##0_);_(* \(#,##0\);_(* "-"??_);_(@_)</c:formatCode>
                      <c:ptCount val="7"/>
                      <c:pt idx="0">
                        <c:v>24794.602505878778</c:v>
                      </c:pt>
                      <c:pt idx="1">
                        <c:v>2340.7651219395921</c:v>
                      </c:pt>
                      <c:pt idx="2">
                        <c:v>2549.8741700000014</c:v>
                      </c:pt>
                      <c:pt idx="3">
                        <c:v>21588.52473715935</c:v>
                      </c:pt>
                      <c:pt idx="4">
                        <c:v>5780.8728731799638</c:v>
                      </c:pt>
                      <c:pt idx="5">
                        <c:v>1552.062610840002</c:v>
                      </c:pt>
                      <c:pt idx="6">
                        <c:v>58606.702018997632</c:v>
                      </c:pt>
                    </c:numCache>
                  </c:numRef>
                </c:val>
                <c:extLst>
                  <c:ext xmlns:c16="http://schemas.microsoft.com/office/drawing/2014/chart" uri="{C3380CC4-5D6E-409C-BE32-E72D297353CC}">
                    <c16:uniqueId val="{00000010-3213-4EF2-A2D6-E9968F9794A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'Monthly vs Budget Q1'!$E$21</c15:sqref>
                        </c15:formulaRef>
                      </c:ext>
                    </c:extLst>
                    <c:strCache>
                      <c:ptCount val="1"/>
                      <c:pt idx="0">
                        <c:v>% Difference</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'Monthly vs Budget Q1'!$A$22:$A$28</c15:sqref>
                        </c15:formulaRef>
                      </c:ext>
                    </c:extLst>
                    <c:strCache>
                      <c:ptCount val="7"/>
                      <c:pt idx="0">
                        <c:v>TV</c:v>
                      </c:pt>
                      <c:pt idx="1">
                        <c:v>FM</c:v>
                      </c:pt>
                      <c:pt idx="2">
                        <c:v>MW</c:v>
                      </c:pt>
                      <c:pt idx="3">
                        <c:v>DTH</c:v>
                      </c:pt>
                      <c:pt idx="4">
                        <c:v>MIS</c:v>
                      </c:pt>
                      <c:pt idx="5">
                        <c:v>Connectivity</c:v>
                      </c:pt>
                      <c:pt idx="6">
                        <c:v>TOTAL</c:v>
                      </c:pt>
                    </c:strCache>
                  </c:strRef>
                </c:cat>
                <c:val>
                  <c:numRef>
                    <c:extLst xmlns:c15="http://schemas.microsoft.com/office/drawing/2012/chart">
                      <c:ext xmlns:c15="http://schemas.microsoft.com/office/drawing/2012/chart" uri="{02D57815-91ED-43cb-92C2-25804820EDAC}">
                        <c15:formulaRef>
                          <c15:sqref>'Monthly vs Budget Q1'!$E$22:$E$28</c15:sqref>
                        </c15:formulaRef>
                      </c:ext>
                    </c:extLst>
                    <c:numCache>
                      <c:formatCode>0%</c:formatCode>
                      <c:ptCount val="7"/>
                      <c:pt idx="0">
                        <c:v>7.5164192648372374E-2</c:v>
                      </c:pt>
                      <c:pt idx="1">
                        <c:v>1.3866407746131681E-2</c:v>
                      </c:pt>
                      <c:pt idx="2">
                        <c:v>0.80741548801224483</c:v>
                      </c:pt>
                      <c:pt idx="3">
                        <c:v>0.34616052426373334</c:v>
                      </c:pt>
                      <c:pt idx="4">
                        <c:v>0.15839256436125781</c:v>
                      </c:pt>
                      <c:pt idx="5">
                        <c:v>0.48317793031308476</c:v>
                      </c:pt>
                      <c:pt idx="6">
                        <c:v>9.7044798005367694E-2</c:v>
                      </c:pt>
                    </c:numCache>
                  </c:numRef>
                </c:val>
                <c:extLst xmlns:c15="http://schemas.microsoft.com/office/drawing/2012/chart">
                  <c:ext xmlns:c16="http://schemas.microsoft.com/office/drawing/2014/chart" uri="{C3380CC4-5D6E-409C-BE32-E72D297353CC}">
                    <c16:uniqueId val="{00000011-3213-4EF2-A2D6-E9968F9794AC}"/>
                  </c:ext>
                </c:extLst>
              </c15:ser>
            </c15:filteredBarSeries>
          </c:ext>
        </c:extLst>
      </c:barChart>
      <c:catAx>
        <c:axId val="694745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496832"/>
        <c:crosses val="autoZero"/>
        <c:auto val="1"/>
        <c:lblAlgn val="ctr"/>
        <c:lblOffset val="100"/>
      </c:catAx>
      <c:valAx>
        <c:axId val="69496832"/>
        <c:scaling>
          <c:orientation val="minMax"/>
        </c:scaling>
        <c:axPos val="l"/>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4745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4"/>
      </a:solidFill>
      <a:round/>
    </a:ln>
    <a:effectLst/>
  </c:spPr>
  <c:txPr>
    <a:bodyPr/>
    <a:lstStyle/>
    <a:p>
      <a:pPr>
        <a:defRPr sz="3600">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ZA"/>
              <a:t>YTD September 2020 </a:t>
            </a:r>
          </a:p>
        </c:rich>
      </c:tx>
      <c:spPr>
        <a:noFill/>
        <a:ln>
          <a:noFill/>
        </a:ln>
        <a:effectLst/>
      </c:spPr>
    </c:title>
    <c:plotArea>
      <c:layout/>
      <c:barChart>
        <c:barDir val="col"/>
        <c:grouping val="clustered"/>
        <c:ser>
          <c:idx val="0"/>
          <c:order val="0"/>
          <c:tx>
            <c:strRef>
              <c:f>Graphs!$P$1</c:f>
              <c:strCache>
                <c:ptCount val="1"/>
                <c:pt idx="0">
                  <c:v>Actual</c:v>
                </c:pt>
              </c:strCache>
            </c:strRef>
          </c:tx>
          <c:spPr>
            <a:solidFill>
              <a:schemeClr val="accent2"/>
            </a:solidFill>
            <a:ln>
              <a:noFill/>
            </a:ln>
            <a:effectLst/>
          </c:spPr>
          <c:cat>
            <c:strRef>
              <c:f>Graphs!$K$2:$K$7</c:f>
              <c:strCache>
                <c:ptCount val="6"/>
                <c:pt idx="0">
                  <c:v> Rev: Continuning Bus </c:v>
                </c:pt>
                <c:pt idx="1">
                  <c:v> Total Revenue </c:v>
                </c:pt>
                <c:pt idx="2">
                  <c:v> Expenditure </c:v>
                </c:pt>
                <c:pt idx="3">
                  <c:v> EBIT </c:v>
                </c:pt>
                <c:pt idx="4">
                  <c:v> Net Finance cost </c:v>
                </c:pt>
                <c:pt idx="5">
                  <c:v> Net Profit before tax </c:v>
                </c:pt>
              </c:strCache>
            </c:strRef>
          </c:cat>
          <c:val>
            <c:numRef>
              <c:f>Graphs!$P$2:$P$7</c:f>
              <c:numCache>
                <c:formatCode>_ * #,##0_ ;_ * \(#,##0\)_ ;_ * "-"??_ ;_ @_ </c:formatCode>
                <c:ptCount val="6"/>
                <c:pt idx="0">
                  <c:v>662525.72028000001</c:v>
                </c:pt>
                <c:pt idx="1">
                  <c:v>739567.07724384393</c:v>
                </c:pt>
                <c:pt idx="2">
                  <c:v>603263.11124999996</c:v>
                </c:pt>
                <c:pt idx="3">
                  <c:v>136303.96599384406</c:v>
                </c:pt>
                <c:pt idx="4">
                  <c:v>-55482.898360000007</c:v>
                </c:pt>
                <c:pt idx="5">
                  <c:v>80821.067633844083</c:v>
                </c:pt>
              </c:numCache>
            </c:numRef>
          </c:val>
          <c:extLst xmlns:c16r2="http://schemas.microsoft.com/office/drawing/2015/06/chart">
            <c:ext xmlns:c16="http://schemas.microsoft.com/office/drawing/2014/chart" uri="{C3380CC4-5D6E-409C-BE32-E72D297353CC}">
              <c16:uniqueId val="{00000000-CF0C-4533-955A-4036F7C1AB76}"/>
            </c:ext>
          </c:extLst>
        </c:ser>
        <c:ser>
          <c:idx val="1"/>
          <c:order val="1"/>
          <c:tx>
            <c:strRef>
              <c:f>Graphs!$Q$1</c:f>
              <c:strCache>
                <c:ptCount val="1"/>
                <c:pt idx="0">
                  <c:v>Budget </c:v>
                </c:pt>
              </c:strCache>
            </c:strRef>
          </c:tx>
          <c:spPr>
            <a:solidFill>
              <a:schemeClr val="accent4"/>
            </a:solidFill>
            <a:ln>
              <a:noFill/>
            </a:ln>
            <a:effectLst/>
          </c:spPr>
          <c:cat>
            <c:strRef>
              <c:f>Graphs!$K$2:$K$7</c:f>
              <c:strCache>
                <c:ptCount val="6"/>
                <c:pt idx="0">
                  <c:v> Rev: Continuning Bus </c:v>
                </c:pt>
                <c:pt idx="1">
                  <c:v> Total Revenue </c:v>
                </c:pt>
                <c:pt idx="2">
                  <c:v> Expenditure </c:v>
                </c:pt>
                <c:pt idx="3">
                  <c:v> EBIT </c:v>
                </c:pt>
                <c:pt idx="4">
                  <c:v> Net Finance cost </c:v>
                </c:pt>
                <c:pt idx="5">
                  <c:v> Net Profit before tax </c:v>
                </c:pt>
              </c:strCache>
            </c:strRef>
          </c:cat>
          <c:val>
            <c:numRef>
              <c:f>Graphs!$Q$2:$Q$7</c:f>
              <c:numCache>
                <c:formatCode>_ * #,##0_ ;_ * \(#,##0\)_ ;_ * "-"??_ ;_ @_ </c:formatCode>
                <c:ptCount val="6"/>
                <c:pt idx="0">
                  <c:v>604747.53528368194</c:v>
                </c:pt>
                <c:pt idx="1">
                  <c:v>690856.05973886396</c:v>
                </c:pt>
                <c:pt idx="2">
                  <c:v>623837.50616435125</c:v>
                </c:pt>
                <c:pt idx="3">
                  <c:v>67018.553574512815</c:v>
                </c:pt>
                <c:pt idx="4">
                  <c:v>-29015.83126458307</c:v>
                </c:pt>
                <c:pt idx="5">
                  <c:v>38002.722309929755</c:v>
                </c:pt>
              </c:numCache>
            </c:numRef>
          </c:val>
          <c:extLst xmlns:c16r2="http://schemas.microsoft.com/office/drawing/2015/06/chart">
            <c:ext xmlns:c16="http://schemas.microsoft.com/office/drawing/2014/chart" uri="{C3380CC4-5D6E-409C-BE32-E72D297353CC}">
              <c16:uniqueId val="{00000001-CF0C-4533-955A-4036F7C1AB76}"/>
            </c:ext>
          </c:extLst>
        </c:ser>
        <c:ser>
          <c:idx val="2"/>
          <c:order val="2"/>
          <c:tx>
            <c:strRef>
              <c:f>Graphs!$R$1</c:f>
              <c:strCache>
                <c:ptCount val="1"/>
                <c:pt idx="0">
                  <c:v>Variance</c:v>
                </c:pt>
              </c:strCache>
            </c:strRef>
          </c:tx>
          <c:spPr>
            <a:solidFill>
              <a:schemeClr val="accent6"/>
            </a:solidFill>
            <a:ln>
              <a:noFill/>
            </a:ln>
            <a:effectLst/>
          </c:spPr>
          <c:cat>
            <c:strRef>
              <c:f>Graphs!$K$2:$K$7</c:f>
              <c:strCache>
                <c:ptCount val="6"/>
                <c:pt idx="0">
                  <c:v> Rev: Continuning Bus </c:v>
                </c:pt>
                <c:pt idx="1">
                  <c:v> Total Revenue </c:v>
                </c:pt>
                <c:pt idx="2">
                  <c:v> Expenditure </c:v>
                </c:pt>
                <c:pt idx="3">
                  <c:v> EBIT </c:v>
                </c:pt>
                <c:pt idx="4">
                  <c:v> Net Finance cost </c:v>
                </c:pt>
                <c:pt idx="5">
                  <c:v> Net Profit before tax </c:v>
                </c:pt>
              </c:strCache>
            </c:strRef>
          </c:cat>
          <c:val>
            <c:numRef>
              <c:f>Graphs!$R$2:$R$7</c:f>
              <c:numCache>
                <c:formatCode>_ * #,##0_ ;_ * \(#,##0\)_ ;_ * "-"??_ ;_ @_ </c:formatCode>
                <c:ptCount val="6"/>
                <c:pt idx="0">
                  <c:v>57778.184996318196</c:v>
                </c:pt>
                <c:pt idx="1">
                  <c:v>48711.01750497998</c:v>
                </c:pt>
                <c:pt idx="2">
                  <c:v>20574.394914351287</c:v>
                </c:pt>
                <c:pt idx="3">
                  <c:v>69285.41241933126</c:v>
                </c:pt>
                <c:pt idx="4">
                  <c:v>-26467.067095416925</c:v>
                </c:pt>
                <c:pt idx="5">
                  <c:v>42818.345323914335</c:v>
                </c:pt>
              </c:numCache>
            </c:numRef>
          </c:val>
          <c:extLst xmlns:c16r2="http://schemas.microsoft.com/office/drawing/2015/06/chart">
            <c:ext xmlns:c16="http://schemas.microsoft.com/office/drawing/2014/chart" uri="{C3380CC4-5D6E-409C-BE32-E72D297353CC}">
              <c16:uniqueId val="{00000002-CF0C-4533-955A-4036F7C1AB76}"/>
            </c:ext>
          </c:extLst>
        </c:ser>
        <c:ser>
          <c:idx val="3"/>
          <c:order val="3"/>
          <c:tx>
            <c:strRef>
              <c:f>Graphs!$S$1</c:f>
              <c:strCache>
                <c:ptCount val="1"/>
                <c:pt idx="0">
                  <c:v>% </c:v>
                </c:pt>
              </c:strCache>
            </c:strRef>
          </c:tx>
          <c:spPr>
            <a:solidFill>
              <a:schemeClr val="accent2">
                <a:lumMod val="60000"/>
              </a:schemeClr>
            </a:solidFill>
            <a:ln>
              <a:noFill/>
            </a:ln>
            <a:effectLst/>
          </c:spPr>
          <c:cat>
            <c:strRef>
              <c:f>Graphs!$K$2:$K$7</c:f>
              <c:strCache>
                <c:ptCount val="6"/>
                <c:pt idx="0">
                  <c:v> Rev: Continuning Bus </c:v>
                </c:pt>
                <c:pt idx="1">
                  <c:v> Total Revenue </c:v>
                </c:pt>
                <c:pt idx="2">
                  <c:v> Expenditure </c:v>
                </c:pt>
                <c:pt idx="3">
                  <c:v> EBIT </c:v>
                </c:pt>
                <c:pt idx="4">
                  <c:v> Net Finance cost </c:v>
                </c:pt>
                <c:pt idx="5">
                  <c:v> Net Profit before tax </c:v>
                </c:pt>
              </c:strCache>
            </c:strRef>
          </c:cat>
          <c:val>
            <c:numRef>
              <c:f>Graphs!$S$2:$S$7</c:f>
              <c:numCache>
                <c:formatCode>0%;\(0%\)</c:formatCode>
                <c:ptCount val="6"/>
                <c:pt idx="0">
                  <c:v>9.5541001203444234E-2</c:v>
                </c:pt>
                <c:pt idx="1">
                  <c:v>7.0508200396175433E-2</c:v>
                </c:pt>
                <c:pt idx="2">
                  <c:v>3.2980375035243432E-2</c:v>
                </c:pt>
                <c:pt idx="3">
                  <c:v>1.0338243474965192</c:v>
                </c:pt>
                <c:pt idx="4">
                  <c:v>0.91215953298304475</c:v>
                </c:pt>
                <c:pt idx="5">
                  <c:v>1.1267178433879279</c:v>
                </c:pt>
              </c:numCache>
            </c:numRef>
          </c:val>
          <c:extLst xmlns:c16r2="http://schemas.microsoft.com/office/drawing/2015/06/chart">
            <c:ext xmlns:c16="http://schemas.microsoft.com/office/drawing/2014/chart" uri="{C3380CC4-5D6E-409C-BE32-E72D297353CC}">
              <c16:uniqueId val="{00000003-CF0C-4533-955A-4036F7C1AB76}"/>
            </c:ext>
          </c:extLst>
        </c:ser>
        <c:dLbls/>
        <c:gapWidth val="0"/>
        <c:overlap val="-5"/>
        <c:axId val="83469824"/>
        <c:axId val="83471360"/>
      </c:barChart>
      <c:catAx>
        <c:axId val="83469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471360"/>
        <c:crosses val="autoZero"/>
        <c:auto val="1"/>
        <c:lblAlgn val="ctr"/>
        <c:lblOffset val="100"/>
      </c:catAx>
      <c:valAx>
        <c:axId val="83471360"/>
        <c:scaling>
          <c:orientation val="minMax"/>
        </c:scaling>
        <c:axPos val="l"/>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469824"/>
        <c:crosses val="autoZero"/>
        <c:crossBetween val="between"/>
        <c:majorUnit val="5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chart>
  <c:spPr>
    <a:noFill/>
    <a:ln>
      <a:noFill/>
    </a:ln>
    <a:effectLst/>
  </c:spPr>
  <c:txPr>
    <a:bodyPr/>
    <a:lstStyle/>
    <a:p>
      <a:pPr>
        <a:defRPr sz="2800" b="0">
          <a:solidFill>
            <a:sysClr val="windowText" lastClr="000000"/>
          </a:solidFill>
          <a:latin typeface="Arial" panose="020B0604020202020204" pitchFamily="34" charset="0"/>
          <a:cs typeface="Arial" panose="020B0604020202020204" pitchFamily="34" charset="0"/>
        </a:defRPr>
      </a:pPr>
      <a:endParaRPr lang="en-US"/>
    </a:p>
  </c:txPr>
  <c:externalData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53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08413" y="0"/>
            <a:ext cx="2914650" cy="495300"/>
          </a:xfrm>
          <a:prstGeom prst="rect">
            <a:avLst/>
          </a:prstGeom>
        </p:spPr>
        <p:txBody>
          <a:bodyPr vert="horz" lIns="91440" tIns="45720" rIns="91440" bIns="45720" rtlCol="0"/>
          <a:lstStyle>
            <a:lvl1pPr algn="r">
              <a:defRPr sz="1200"/>
            </a:lvl1pPr>
          </a:lstStyle>
          <a:p>
            <a:fld id="{8C6F09A8-6865-4C9A-AFBD-96213EE9D6E7}" type="datetimeFigureOut">
              <a:rPr lang="en-ZA" smtClean="0"/>
              <a:pPr/>
              <a:t>2021/03/03</a:t>
            </a:fld>
            <a:endParaRPr lang="en-ZA"/>
          </a:p>
        </p:txBody>
      </p:sp>
      <p:sp>
        <p:nvSpPr>
          <p:cNvPr id="4" name="Slide Image Placeholder 3"/>
          <p:cNvSpPr>
            <a:spLocks noGrp="1" noRot="1" noChangeAspect="1"/>
          </p:cNvSpPr>
          <p:nvPr>
            <p:ph type="sldImg" idx="2"/>
          </p:nvPr>
        </p:nvSpPr>
        <p:spPr>
          <a:xfrm>
            <a:off x="1141413" y="1235075"/>
            <a:ext cx="4441825" cy="333216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3100" y="4751388"/>
            <a:ext cx="5378450" cy="3889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8950"/>
            <a:ext cx="2914650" cy="4953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08413" y="9378950"/>
            <a:ext cx="2914650" cy="495300"/>
          </a:xfrm>
          <a:prstGeom prst="rect">
            <a:avLst/>
          </a:prstGeom>
        </p:spPr>
        <p:txBody>
          <a:bodyPr vert="horz" lIns="91440" tIns="45720" rIns="91440" bIns="45720" rtlCol="0" anchor="b"/>
          <a:lstStyle>
            <a:lvl1pPr algn="r">
              <a:defRPr sz="1200"/>
            </a:lvl1pPr>
          </a:lstStyle>
          <a:p>
            <a:fld id="{0131FF22-3F72-4F09-A912-C7E9BC3580E4}" type="slidenum">
              <a:rPr lang="en-ZA" smtClean="0"/>
              <a:pPr/>
              <a:t>‹#›</a:t>
            </a:fld>
            <a:endParaRPr lang="en-ZA"/>
          </a:p>
        </p:txBody>
      </p:sp>
    </p:spTree>
    <p:extLst>
      <p:ext uri="{BB962C8B-B14F-4D97-AF65-F5344CB8AC3E}">
        <p14:creationId xmlns:p14="http://schemas.microsoft.com/office/powerpoint/2010/main" xmlns="" val="186076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4</a:t>
            </a:fld>
            <a:endParaRPr lang="en-ZA"/>
          </a:p>
        </p:txBody>
      </p:sp>
    </p:spTree>
    <p:extLst>
      <p:ext uri="{BB962C8B-B14F-4D97-AF65-F5344CB8AC3E}">
        <p14:creationId xmlns:p14="http://schemas.microsoft.com/office/powerpoint/2010/main" xmlns="" val="182709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5</a:t>
            </a:fld>
            <a:endParaRPr lang="en-ZA"/>
          </a:p>
        </p:txBody>
      </p:sp>
    </p:spTree>
    <p:extLst>
      <p:ext uri="{BB962C8B-B14F-4D97-AF65-F5344CB8AC3E}">
        <p14:creationId xmlns:p14="http://schemas.microsoft.com/office/powerpoint/2010/main" xmlns="" val="320783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6948B-4348-C142-BE18-B10A5D614953}"/>
              </a:ext>
            </a:extLst>
          </p:cNvPr>
          <p:cNvSpPr>
            <a:spLocks noGrp="1" noChangeArrowheads="1"/>
          </p:cNvSpPr>
          <p:nvPr>
            <p:ph type="sldNum"/>
          </p:nvPr>
        </p:nvSpPr>
        <p:spPr>
          <a:ln/>
        </p:spPr>
        <p:txBody>
          <a:bodyPr/>
          <a:lstStyle/>
          <a:p>
            <a:fld id="{A17CE40F-CBA6-D540-A363-F7F00EFEB6E2}" type="slidenum">
              <a:rPr lang="en-US" altLang="en-US"/>
              <a:pPr/>
              <a:t>6</a:t>
            </a:fld>
            <a:endParaRPr lang="en-US" altLang="en-US"/>
          </a:p>
        </p:txBody>
      </p:sp>
      <p:sp>
        <p:nvSpPr>
          <p:cNvPr id="20481" name="Text Box 1">
            <a:extLst>
              <a:ext uri="{FF2B5EF4-FFF2-40B4-BE49-F238E27FC236}">
                <a16:creationId xmlns:a16="http://schemas.microsoft.com/office/drawing/2014/main" xmlns="" id="{FAC9A7A6-9661-A143-B2AA-9AF84960733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xmlns="" id="{3045E97E-0E0D-844D-95D4-552815DD2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xmlns="" val="112220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7</a:t>
            </a:fld>
            <a:endParaRPr lang="en-ZA"/>
          </a:p>
        </p:txBody>
      </p:sp>
    </p:spTree>
    <p:extLst>
      <p:ext uri="{BB962C8B-B14F-4D97-AF65-F5344CB8AC3E}">
        <p14:creationId xmlns:p14="http://schemas.microsoft.com/office/powerpoint/2010/main" xmlns="" val="115383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9</a:t>
            </a:fld>
            <a:endParaRPr lang="en-ZA"/>
          </a:p>
        </p:txBody>
      </p:sp>
    </p:spTree>
    <p:extLst>
      <p:ext uri="{BB962C8B-B14F-4D97-AF65-F5344CB8AC3E}">
        <p14:creationId xmlns:p14="http://schemas.microsoft.com/office/powerpoint/2010/main" xmlns="" val="223991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10</a:t>
            </a:fld>
            <a:endParaRPr lang="en-ZA"/>
          </a:p>
        </p:txBody>
      </p:sp>
    </p:spTree>
    <p:extLst>
      <p:ext uri="{BB962C8B-B14F-4D97-AF65-F5344CB8AC3E}">
        <p14:creationId xmlns:p14="http://schemas.microsoft.com/office/powerpoint/2010/main" xmlns="" val="129422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13</a:t>
            </a:fld>
            <a:endParaRPr lang="en-ZA"/>
          </a:p>
        </p:txBody>
      </p:sp>
    </p:spTree>
    <p:extLst>
      <p:ext uri="{BB962C8B-B14F-4D97-AF65-F5344CB8AC3E}">
        <p14:creationId xmlns:p14="http://schemas.microsoft.com/office/powerpoint/2010/main" xmlns="" val="412881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5"/>
            <a:ext cx="16459200" cy="3973829"/>
          </a:xfrm>
        </p:spPr>
        <p:txBody>
          <a:bodyPr/>
          <a:lstStyle>
            <a:lvl1pPr marL="0" indent="0" algn="ctr">
              <a:buNone/>
              <a:defRPr sz="5760"/>
            </a:lvl1pPr>
            <a:lvl2pPr marL="1097252" indent="0" algn="ctr">
              <a:buNone/>
              <a:defRPr sz="4800"/>
            </a:lvl2pPr>
            <a:lvl3pPr marL="2194505" indent="0" algn="ctr">
              <a:buNone/>
              <a:defRPr sz="4320"/>
            </a:lvl3pPr>
            <a:lvl4pPr marL="3291758" indent="0" algn="ctr">
              <a:buNone/>
              <a:defRPr sz="3840"/>
            </a:lvl4pPr>
            <a:lvl5pPr marL="4389011" indent="0" algn="ctr">
              <a:buNone/>
              <a:defRPr sz="3840"/>
            </a:lvl5pPr>
            <a:lvl6pPr marL="5486263" indent="0" algn="ctr">
              <a:buNone/>
              <a:defRPr sz="3840"/>
            </a:lvl6pPr>
            <a:lvl7pPr marL="6583516" indent="0" algn="ctr">
              <a:buNone/>
              <a:defRPr sz="3840"/>
            </a:lvl7pPr>
            <a:lvl8pPr marL="7680768" indent="0" algn="ctr">
              <a:buNone/>
              <a:defRPr sz="3840"/>
            </a:lvl8pPr>
            <a:lvl9pPr marL="877802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206814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04758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4"/>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4"/>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21910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7061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07918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5522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4190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3296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3683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2317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3908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25651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dirty="0"/>
              <a:t>Click icon to add picture</a:t>
            </a:r>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0914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7944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3088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986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9"/>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9"/>
            <a:ext cx="18928080" cy="3600449"/>
          </a:xfrm>
        </p:spPr>
        <p:txBody>
          <a:bodyPr/>
          <a:lstStyle>
            <a:lvl1pPr marL="0" indent="0">
              <a:buNone/>
              <a:defRPr sz="5760">
                <a:solidFill>
                  <a:schemeClr val="tx1"/>
                </a:solidFill>
              </a:defRPr>
            </a:lvl1pPr>
            <a:lvl2pPr marL="1097252" indent="0">
              <a:buNone/>
              <a:defRPr sz="4800">
                <a:solidFill>
                  <a:schemeClr val="tx1">
                    <a:tint val="75000"/>
                  </a:schemeClr>
                </a:solidFill>
              </a:defRPr>
            </a:lvl2pPr>
            <a:lvl3pPr marL="2194505" indent="0">
              <a:buNone/>
              <a:defRPr sz="4320">
                <a:solidFill>
                  <a:schemeClr val="tx1">
                    <a:tint val="75000"/>
                  </a:schemeClr>
                </a:solidFill>
              </a:defRPr>
            </a:lvl3pPr>
            <a:lvl4pPr marL="3291758" indent="0">
              <a:buNone/>
              <a:defRPr sz="3840">
                <a:solidFill>
                  <a:schemeClr val="tx1">
                    <a:tint val="75000"/>
                  </a:schemeClr>
                </a:solidFill>
              </a:defRPr>
            </a:lvl4pPr>
            <a:lvl5pPr marL="4389011" indent="0">
              <a:buNone/>
              <a:defRPr sz="3840">
                <a:solidFill>
                  <a:schemeClr val="tx1">
                    <a:tint val="75000"/>
                  </a:schemeClr>
                </a:solidFill>
              </a:defRPr>
            </a:lvl5pPr>
            <a:lvl6pPr marL="5486263" indent="0">
              <a:buNone/>
              <a:defRPr sz="3840">
                <a:solidFill>
                  <a:schemeClr val="tx1">
                    <a:tint val="75000"/>
                  </a:schemeClr>
                </a:solidFill>
              </a:defRPr>
            </a:lvl6pPr>
            <a:lvl7pPr marL="6583516" indent="0">
              <a:buNone/>
              <a:defRPr sz="3840">
                <a:solidFill>
                  <a:schemeClr val="tx1">
                    <a:tint val="75000"/>
                  </a:schemeClr>
                </a:solidFill>
              </a:defRPr>
            </a:lvl7pPr>
            <a:lvl8pPr marL="7680768" indent="0">
              <a:buNone/>
              <a:defRPr sz="3840">
                <a:solidFill>
                  <a:schemeClr val="tx1">
                    <a:tint val="75000"/>
                  </a:schemeClr>
                </a:solidFill>
              </a:defRPr>
            </a:lvl8pPr>
            <a:lvl9pPr marL="877802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115398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4"/>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4"/>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11699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8"/>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5"/>
            <a:ext cx="9284016" cy="1977389"/>
          </a:xfrm>
        </p:spPr>
        <p:txBody>
          <a:bodyPr anchor="b"/>
          <a:lstStyle>
            <a:lvl1pPr marL="0" indent="0">
              <a:buNone/>
              <a:defRPr sz="5760" b="1"/>
            </a:lvl1pPr>
            <a:lvl2pPr marL="1097252" indent="0">
              <a:buNone/>
              <a:defRPr sz="4800" b="1"/>
            </a:lvl2pPr>
            <a:lvl3pPr marL="2194505" indent="0">
              <a:buNone/>
              <a:defRPr sz="4320" b="1"/>
            </a:lvl3pPr>
            <a:lvl4pPr marL="3291758" indent="0">
              <a:buNone/>
              <a:defRPr sz="3840" b="1"/>
            </a:lvl4pPr>
            <a:lvl5pPr marL="4389011" indent="0">
              <a:buNone/>
              <a:defRPr sz="3840" b="1"/>
            </a:lvl5pPr>
            <a:lvl6pPr marL="5486263" indent="0">
              <a:buNone/>
              <a:defRPr sz="3840" b="1"/>
            </a:lvl6pPr>
            <a:lvl7pPr marL="6583516" indent="0">
              <a:buNone/>
              <a:defRPr sz="3840" b="1"/>
            </a:lvl7pPr>
            <a:lvl8pPr marL="7680768" indent="0">
              <a:buNone/>
              <a:defRPr sz="3840" b="1"/>
            </a:lvl8pPr>
            <a:lvl9pPr marL="877802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4"/>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5"/>
            <a:ext cx="9329738" cy="1977389"/>
          </a:xfrm>
        </p:spPr>
        <p:txBody>
          <a:bodyPr anchor="b"/>
          <a:lstStyle>
            <a:lvl1pPr marL="0" indent="0">
              <a:buNone/>
              <a:defRPr sz="5760" b="1"/>
            </a:lvl1pPr>
            <a:lvl2pPr marL="1097252" indent="0">
              <a:buNone/>
              <a:defRPr sz="4800" b="1"/>
            </a:lvl2pPr>
            <a:lvl3pPr marL="2194505" indent="0">
              <a:buNone/>
              <a:defRPr sz="4320" b="1"/>
            </a:lvl3pPr>
            <a:lvl4pPr marL="3291758" indent="0">
              <a:buNone/>
              <a:defRPr sz="3840" b="1"/>
            </a:lvl4pPr>
            <a:lvl5pPr marL="4389011" indent="0">
              <a:buNone/>
              <a:defRPr sz="3840" b="1"/>
            </a:lvl5pPr>
            <a:lvl6pPr marL="5486263" indent="0">
              <a:buNone/>
              <a:defRPr sz="3840" b="1"/>
            </a:lvl6pPr>
            <a:lvl7pPr marL="6583516" indent="0">
              <a:buNone/>
              <a:defRPr sz="3840" b="1"/>
            </a:lvl7pPr>
            <a:lvl8pPr marL="7680768" indent="0">
              <a:buNone/>
              <a:defRPr sz="3840" b="1"/>
            </a:lvl8pPr>
            <a:lvl9pPr marL="877802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4"/>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245972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393477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0208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21"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21" y="4937764"/>
            <a:ext cx="7078027" cy="9147811"/>
          </a:xfrm>
        </p:spPr>
        <p:txBody>
          <a:bodyPr/>
          <a:lstStyle>
            <a:lvl1pPr marL="0" indent="0">
              <a:buNone/>
              <a:defRPr sz="3840"/>
            </a:lvl1pPr>
            <a:lvl2pPr marL="1097252" indent="0">
              <a:buNone/>
              <a:defRPr sz="3360"/>
            </a:lvl2pPr>
            <a:lvl3pPr marL="2194505" indent="0">
              <a:buNone/>
              <a:defRPr sz="2880"/>
            </a:lvl3pPr>
            <a:lvl4pPr marL="3291758" indent="0">
              <a:buNone/>
              <a:defRPr sz="2400"/>
            </a:lvl4pPr>
            <a:lvl5pPr marL="4389011" indent="0">
              <a:buNone/>
              <a:defRPr sz="2400"/>
            </a:lvl5pPr>
            <a:lvl6pPr marL="5486263" indent="0">
              <a:buNone/>
              <a:defRPr sz="2400"/>
            </a:lvl6pPr>
            <a:lvl7pPr marL="6583516" indent="0">
              <a:buNone/>
              <a:defRPr sz="2400"/>
            </a:lvl7pPr>
            <a:lvl8pPr marL="7680768" indent="0">
              <a:buNone/>
              <a:defRPr sz="2400"/>
            </a:lvl8pPr>
            <a:lvl9pPr marL="877802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112261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21"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52" indent="0">
              <a:buNone/>
              <a:defRPr sz="6720"/>
            </a:lvl2pPr>
            <a:lvl3pPr marL="2194505" indent="0">
              <a:buNone/>
              <a:defRPr sz="5760"/>
            </a:lvl3pPr>
            <a:lvl4pPr marL="3291758" indent="0">
              <a:buNone/>
              <a:defRPr sz="4800"/>
            </a:lvl4pPr>
            <a:lvl5pPr marL="4389011" indent="0">
              <a:buNone/>
              <a:defRPr sz="4800"/>
            </a:lvl5pPr>
            <a:lvl6pPr marL="5486263" indent="0">
              <a:buNone/>
              <a:defRPr sz="4800"/>
            </a:lvl6pPr>
            <a:lvl7pPr marL="6583516" indent="0">
              <a:buNone/>
              <a:defRPr sz="4800"/>
            </a:lvl7pPr>
            <a:lvl8pPr marL="7680768" indent="0">
              <a:buNone/>
              <a:defRPr sz="4800"/>
            </a:lvl8pPr>
            <a:lvl9pPr marL="8778020" indent="0">
              <a:buNone/>
              <a:defRPr sz="4800"/>
            </a:lvl9pPr>
          </a:lstStyle>
          <a:p>
            <a:r>
              <a:rPr lang="en-US" dirty="0"/>
              <a:t>Click icon to add picture</a:t>
            </a:r>
          </a:p>
        </p:txBody>
      </p:sp>
      <p:sp>
        <p:nvSpPr>
          <p:cNvPr id="4" name="Text Placeholder 3"/>
          <p:cNvSpPr>
            <a:spLocks noGrp="1"/>
          </p:cNvSpPr>
          <p:nvPr>
            <p:ph type="body" sz="half" idx="2"/>
          </p:nvPr>
        </p:nvSpPr>
        <p:spPr>
          <a:xfrm>
            <a:off x="1511621" y="4937764"/>
            <a:ext cx="7078027" cy="9147811"/>
          </a:xfrm>
        </p:spPr>
        <p:txBody>
          <a:bodyPr/>
          <a:lstStyle>
            <a:lvl1pPr marL="0" indent="0">
              <a:buNone/>
              <a:defRPr sz="3840"/>
            </a:lvl1pPr>
            <a:lvl2pPr marL="1097252" indent="0">
              <a:buNone/>
              <a:defRPr sz="3360"/>
            </a:lvl2pPr>
            <a:lvl3pPr marL="2194505" indent="0">
              <a:buNone/>
              <a:defRPr sz="2880"/>
            </a:lvl3pPr>
            <a:lvl4pPr marL="3291758" indent="0">
              <a:buNone/>
              <a:defRPr sz="2400"/>
            </a:lvl4pPr>
            <a:lvl5pPr marL="4389011" indent="0">
              <a:buNone/>
              <a:defRPr sz="2400"/>
            </a:lvl5pPr>
            <a:lvl6pPr marL="5486263" indent="0">
              <a:buNone/>
              <a:defRPr sz="2400"/>
            </a:lvl6pPr>
            <a:lvl7pPr marL="6583516" indent="0">
              <a:buNone/>
              <a:defRPr sz="2400"/>
            </a:lvl7pPr>
            <a:lvl8pPr marL="7680768" indent="0">
              <a:buNone/>
              <a:defRPr sz="2400"/>
            </a:lvl8pPr>
            <a:lvl9pPr marL="877802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A90C7A1E-15B5-4FE3-8514-9BCFD6051B90}"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128820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8"/>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4"/>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A90C7A1E-15B5-4FE3-8514-9BCFD6051B90}" type="datetimeFigureOut">
              <a:rPr lang="en-US" smtClean="0"/>
              <a:pPr/>
              <a:t>3/3/2021</a:t>
            </a:fld>
            <a:endParaRPr lang="en-US" dirty="0"/>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1930045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94505"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27" indent="-548627" algn="l" defTabSz="2194505"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879" indent="-548627" algn="l" defTabSz="2194505"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132" indent="-548627" algn="l" defTabSz="2194505"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384"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636"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4889"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142"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395"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647" indent="-548627" algn="l" defTabSz="219450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05" rtl="0" eaLnBrk="1" latinLnBrk="0" hangingPunct="1">
        <a:defRPr sz="4320" kern="1200">
          <a:solidFill>
            <a:schemeClr val="tx1"/>
          </a:solidFill>
          <a:latin typeface="+mn-lt"/>
          <a:ea typeface="+mn-ea"/>
          <a:cs typeface="+mn-cs"/>
        </a:defRPr>
      </a:lvl1pPr>
      <a:lvl2pPr marL="1097252" algn="l" defTabSz="2194505" rtl="0" eaLnBrk="1" latinLnBrk="0" hangingPunct="1">
        <a:defRPr sz="4320" kern="1200">
          <a:solidFill>
            <a:schemeClr val="tx1"/>
          </a:solidFill>
          <a:latin typeface="+mn-lt"/>
          <a:ea typeface="+mn-ea"/>
          <a:cs typeface="+mn-cs"/>
        </a:defRPr>
      </a:lvl2pPr>
      <a:lvl3pPr marL="2194505" algn="l" defTabSz="2194505" rtl="0" eaLnBrk="1" latinLnBrk="0" hangingPunct="1">
        <a:defRPr sz="4320" kern="1200">
          <a:solidFill>
            <a:schemeClr val="tx1"/>
          </a:solidFill>
          <a:latin typeface="+mn-lt"/>
          <a:ea typeface="+mn-ea"/>
          <a:cs typeface="+mn-cs"/>
        </a:defRPr>
      </a:lvl3pPr>
      <a:lvl4pPr marL="3291758" algn="l" defTabSz="2194505" rtl="0" eaLnBrk="1" latinLnBrk="0" hangingPunct="1">
        <a:defRPr sz="4320" kern="1200">
          <a:solidFill>
            <a:schemeClr val="tx1"/>
          </a:solidFill>
          <a:latin typeface="+mn-lt"/>
          <a:ea typeface="+mn-ea"/>
          <a:cs typeface="+mn-cs"/>
        </a:defRPr>
      </a:lvl4pPr>
      <a:lvl5pPr marL="4389011" algn="l" defTabSz="2194505" rtl="0" eaLnBrk="1" latinLnBrk="0" hangingPunct="1">
        <a:defRPr sz="4320" kern="1200">
          <a:solidFill>
            <a:schemeClr val="tx1"/>
          </a:solidFill>
          <a:latin typeface="+mn-lt"/>
          <a:ea typeface="+mn-ea"/>
          <a:cs typeface="+mn-cs"/>
        </a:defRPr>
      </a:lvl5pPr>
      <a:lvl6pPr marL="5486263" algn="l" defTabSz="2194505" rtl="0" eaLnBrk="1" latinLnBrk="0" hangingPunct="1">
        <a:defRPr sz="4320" kern="1200">
          <a:solidFill>
            <a:schemeClr val="tx1"/>
          </a:solidFill>
          <a:latin typeface="+mn-lt"/>
          <a:ea typeface="+mn-ea"/>
          <a:cs typeface="+mn-cs"/>
        </a:defRPr>
      </a:lvl6pPr>
      <a:lvl7pPr marL="6583516" algn="l" defTabSz="2194505" rtl="0" eaLnBrk="1" latinLnBrk="0" hangingPunct="1">
        <a:defRPr sz="4320" kern="1200">
          <a:solidFill>
            <a:schemeClr val="tx1"/>
          </a:solidFill>
          <a:latin typeface="+mn-lt"/>
          <a:ea typeface="+mn-ea"/>
          <a:cs typeface="+mn-cs"/>
        </a:defRPr>
      </a:lvl7pPr>
      <a:lvl8pPr marL="7680768" algn="l" defTabSz="2194505" rtl="0" eaLnBrk="1" latinLnBrk="0" hangingPunct="1">
        <a:defRPr sz="4320" kern="1200">
          <a:solidFill>
            <a:schemeClr val="tx1"/>
          </a:solidFill>
          <a:latin typeface="+mn-lt"/>
          <a:ea typeface="+mn-ea"/>
          <a:cs typeface="+mn-cs"/>
        </a:defRPr>
      </a:lvl8pPr>
      <a:lvl9pPr marL="8778020" algn="l" defTabSz="2194505" rtl="0" eaLnBrk="1" latinLnBrk="0" hangingPunct="1">
        <a:defRPr sz="43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pPr marL="0" marR="0" lvl="0" indent="0" algn="l" defTabSz="1609344" rtl="0" eaLnBrk="1" fontAlgn="auto" latinLnBrk="0" hangingPunct="1">
              <a:lnSpc>
                <a:spcPct val="100000"/>
              </a:lnSpc>
              <a:spcBef>
                <a:spcPts val="0"/>
              </a:spcBef>
              <a:spcAft>
                <a:spcPts val="0"/>
              </a:spcAft>
              <a:buClrTx/>
              <a:buSzTx/>
              <a:buFontTx/>
              <a:buNone/>
              <a:tabLst/>
              <a:defRPr/>
            </a:pPr>
            <a:fld id="{A90C7A1E-15B5-4FE3-8514-9BCFD6051B90}" type="datetimeFigureOut">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609344" rtl="0" eaLnBrk="1" fontAlgn="auto" latinLnBrk="0" hangingPunct="1">
                <a:lnSpc>
                  <a:spcPct val="100000"/>
                </a:lnSpc>
                <a:spcBef>
                  <a:spcPts val="0"/>
                </a:spcBef>
                <a:spcAft>
                  <a:spcPts val="0"/>
                </a:spcAft>
                <a:buClrTx/>
                <a:buSzTx/>
                <a:buFontTx/>
                <a:buNone/>
                <a:tabLst/>
                <a:defRPr/>
              </a:pPr>
              <a:t>3/3/2021</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02632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21265" y="0"/>
            <a:ext cx="21983700" cy="14301262"/>
          </a:xfrm>
          <a:prstGeom prst="rect">
            <a:avLst/>
          </a:prstGeom>
          <a:solidFill>
            <a:srgbClr val="004F9F"/>
          </a:solidFill>
          <a:ln>
            <a:noFill/>
          </a:ln>
        </p:spPr>
      </p:pic>
      <p:grpSp>
        <p:nvGrpSpPr>
          <p:cNvPr id="26" name="Group 25"/>
          <p:cNvGrpSpPr/>
          <p:nvPr/>
        </p:nvGrpSpPr>
        <p:grpSpPr>
          <a:xfrm>
            <a:off x="14417749" y="14311425"/>
            <a:ext cx="7527851" cy="191386"/>
            <a:chOff x="16258382" y="13229460"/>
            <a:chExt cx="5687218" cy="179010"/>
          </a:xfrm>
        </p:grpSpPr>
        <p:sp>
          <p:nvSpPr>
            <p:cNvPr id="27" name="Rectangle 2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Rectangle 2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Rectangle 2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0" name="Rectangle 2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1" name="Rectangle 3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pic>
        <p:nvPicPr>
          <p:cNvPr id="39" name="Picture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95196" y="14820115"/>
            <a:ext cx="7215687" cy="1330268"/>
          </a:xfrm>
          <a:prstGeom prst="rect">
            <a:avLst/>
          </a:prstGeom>
        </p:spPr>
      </p:pic>
      <p:sp>
        <p:nvSpPr>
          <p:cNvPr id="3" name="TextBox 2">
            <a:extLst>
              <a:ext uri="{FF2B5EF4-FFF2-40B4-BE49-F238E27FC236}">
                <a16:creationId xmlns:a16="http://schemas.microsoft.com/office/drawing/2014/main" xmlns="" id="{B0E46F15-1F04-4F69-B7C1-B26DD8C763E8}"/>
              </a:ext>
            </a:extLst>
          </p:cNvPr>
          <p:cNvSpPr txBox="1"/>
          <p:nvPr/>
        </p:nvSpPr>
        <p:spPr>
          <a:xfrm>
            <a:off x="164636" y="-10165"/>
            <a:ext cx="21611897" cy="4708981"/>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rPr>
              <a:t>SENTECH Quarter Two ended Sept 2020 </a:t>
            </a:r>
          </a:p>
          <a:p>
            <a:r>
              <a:rPr lang="en-US" sz="9600" b="1" dirty="0">
                <a:solidFill>
                  <a:schemeClr val="bg1"/>
                </a:solidFill>
                <a:latin typeface="Arial" panose="020B0604020202020204" pitchFamily="34" charset="0"/>
                <a:cs typeface="Arial" panose="020B0604020202020204" pitchFamily="34" charset="0"/>
              </a:rPr>
              <a:t>Performance Report</a:t>
            </a:r>
          </a:p>
          <a:p>
            <a:endParaRPr lang="en-US" sz="1600" b="1" dirty="0">
              <a:solidFill>
                <a:schemeClr val="bg1"/>
              </a:solidFill>
              <a:latin typeface="Arial" panose="020B0604020202020204" pitchFamily="34" charset="0"/>
              <a:cs typeface="Arial" panose="020B0604020202020204" pitchFamily="34" charset="0"/>
            </a:endParaRPr>
          </a:p>
          <a:p>
            <a:r>
              <a:rPr lang="en-US" sz="5400" b="1" dirty="0">
                <a:solidFill>
                  <a:schemeClr val="bg1"/>
                </a:solidFill>
                <a:latin typeface="Arial" panose="020B0604020202020204" pitchFamily="34" charset="0"/>
                <a:cs typeface="Arial" panose="020B0604020202020204" pitchFamily="34" charset="0"/>
              </a:rPr>
              <a:t>Presented to:   Portfolio Committee on Communications</a:t>
            </a:r>
          </a:p>
          <a:p>
            <a:r>
              <a:rPr lang="en-US" sz="5400" b="1" dirty="0">
                <a:solidFill>
                  <a:schemeClr val="bg1"/>
                </a:solidFill>
                <a:latin typeface="Arial" panose="020B0604020202020204" pitchFamily="34" charset="0"/>
                <a:cs typeface="Arial" panose="020B0604020202020204" pitchFamily="34" charset="0"/>
              </a:rPr>
              <a:t>Date:		 2 March 2021</a:t>
            </a:r>
          </a:p>
        </p:txBody>
      </p:sp>
      <p:pic>
        <p:nvPicPr>
          <p:cNvPr id="11" name="Picture 10" descr="C:\Users\SegaloeI\AppData\Local\Microsoft\Windows\INetCache\Content.Word\Digital Evolution.jpg">
            <a:extLst>
              <a:ext uri="{FF2B5EF4-FFF2-40B4-BE49-F238E27FC236}">
                <a16:creationId xmlns:a16="http://schemas.microsoft.com/office/drawing/2014/main" xmlns="" id="{8455AFE2-E439-4F29-8F70-B00AFCD038AB}"/>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65" y="5146159"/>
            <a:ext cx="21914427" cy="9155103"/>
          </a:xfrm>
          <a:prstGeom prst="rect">
            <a:avLst/>
          </a:prstGeom>
          <a:noFill/>
          <a:ln>
            <a:noFill/>
          </a:ln>
        </p:spPr>
      </p:pic>
    </p:spTree>
    <p:extLst>
      <p:ext uri="{BB962C8B-B14F-4D97-AF65-F5344CB8AC3E}">
        <p14:creationId xmlns:p14="http://schemas.microsoft.com/office/powerpoint/2010/main" xmlns="" val="327299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xmlns="" id="{F6352E9A-797D-4810-8E31-F3E4EFB6FF46}"/>
              </a:ext>
            </a:extLst>
          </p:cNvPr>
          <p:cNvSpPr/>
          <p:nvPr/>
        </p:nvSpPr>
        <p:spPr>
          <a:xfrm flipH="1">
            <a:off x="68580" y="-68580"/>
            <a:ext cx="2171700" cy="2034541"/>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27" name="Group 26"/>
          <p:cNvGrpSpPr/>
          <p:nvPr/>
        </p:nvGrpSpPr>
        <p:grpSpPr>
          <a:xfrm>
            <a:off x="-85060" y="14627255"/>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15" name="TextBox 14">
            <a:extLst>
              <a:ext uri="{FF2B5EF4-FFF2-40B4-BE49-F238E27FC236}">
                <a16:creationId xmlns:a16="http://schemas.microsoft.com/office/drawing/2014/main" xmlns="" id="{3DE3B93F-1A60-4714-9306-FC51D77B2A46}"/>
              </a:ext>
            </a:extLst>
          </p:cNvPr>
          <p:cNvSpPr txBox="1"/>
          <p:nvPr/>
        </p:nvSpPr>
        <p:spPr>
          <a:xfrm>
            <a:off x="2334259" y="40640"/>
            <a:ext cx="19551681"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Statement of Profit or Loss </a:t>
            </a:r>
            <a:endParaRPr lang="en-ZA" sz="4800"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6AFAD12F-1097-4860-AF5D-440289D15ADB}"/>
              </a:ext>
            </a:extLst>
          </p:cNvPr>
          <p:cNvGrpSpPr/>
          <p:nvPr/>
        </p:nvGrpSpPr>
        <p:grpSpPr>
          <a:xfrm>
            <a:off x="481955" y="108043"/>
            <a:ext cx="1176973" cy="1352554"/>
            <a:chOff x="0" y="0"/>
            <a:chExt cx="296863" cy="271463"/>
          </a:xfrm>
          <a:solidFill>
            <a:schemeClr val="accent6"/>
          </a:solidFill>
        </p:grpSpPr>
        <p:sp>
          <p:nvSpPr>
            <p:cNvPr id="26" name="Rectangle 25">
              <a:extLst>
                <a:ext uri="{FF2B5EF4-FFF2-40B4-BE49-F238E27FC236}">
                  <a16:creationId xmlns:a16="http://schemas.microsoft.com/office/drawing/2014/main" xmlns="" id="{2531FAF3-39AC-4194-8507-743A27176DEE}"/>
                </a:ext>
              </a:extLst>
            </p:cNvPr>
            <p:cNvSpPr>
              <a:spLocks noChangeArrowheads="1"/>
            </p:cNvSpPr>
            <p:nvPr/>
          </p:nvSpPr>
          <p:spPr bwMode="auto">
            <a:xfrm>
              <a:off x="19050" y="214313"/>
              <a:ext cx="55563" cy="57150"/>
            </a:xfrm>
            <a:prstGeom prst="rect">
              <a:avLst/>
            </a:prstGeom>
            <a:grpFill/>
            <a:ln w="9525">
              <a:noFill/>
              <a:miter lim="800000"/>
              <a:headEnd/>
              <a:tailEnd/>
            </a:ln>
          </p:spPr>
          <p:txBody>
            <a:bodyPr/>
            <a:lstStyle/>
            <a:p>
              <a:endParaRPr lang="en-ZA"/>
            </a:p>
          </p:txBody>
        </p:sp>
        <p:sp>
          <p:nvSpPr>
            <p:cNvPr id="33" name="Rectangle 32">
              <a:extLst>
                <a:ext uri="{FF2B5EF4-FFF2-40B4-BE49-F238E27FC236}">
                  <a16:creationId xmlns:a16="http://schemas.microsoft.com/office/drawing/2014/main" xmlns="" id="{CED8B7CD-CC13-404B-B4D7-08776500BD80}"/>
                </a:ext>
              </a:extLst>
            </p:cNvPr>
            <p:cNvSpPr>
              <a:spLocks noChangeArrowheads="1"/>
            </p:cNvSpPr>
            <p:nvPr/>
          </p:nvSpPr>
          <p:spPr bwMode="auto">
            <a:xfrm>
              <a:off x="93662" y="176213"/>
              <a:ext cx="55563" cy="95250"/>
            </a:xfrm>
            <a:prstGeom prst="rect">
              <a:avLst/>
            </a:prstGeom>
            <a:grpFill/>
            <a:ln w="9525">
              <a:noFill/>
              <a:miter lim="800000"/>
              <a:headEnd/>
              <a:tailEnd/>
            </a:ln>
          </p:spPr>
          <p:txBody>
            <a:bodyPr/>
            <a:lstStyle/>
            <a:p>
              <a:endParaRPr lang="en-ZA"/>
            </a:p>
          </p:txBody>
        </p:sp>
        <p:sp>
          <p:nvSpPr>
            <p:cNvPr id="34" name="Rectangle 33">
              <a:extLst>
                <a:ext uri="{FF2B5EF4-FFF2-40B4-BE49-F238E27FC236}">
                  <a16:creationId xmlns:a16="http://schemas.microsoft.com/office/drawing/2014/main" xmlns="" id="{F46D72C9-DBA2-405E-9091-82F0D99F7B88}"/>
                </a:ext>
              </a:extLst>
            </p:cNvPr>
            <p:cNvSpPr>
              <a:spLocks noChangeArrowheads="1"/>
            </p:cNvSpPr>
            <p:nvPr/>
          </p:nvSpPr>
          <p:spPr bwMode="auto">
            <a:xfrm>
              <a:off x="166687" y="139700"/>
              <a:ext cx="57150" cy="131763"/>
            </a:xfrm>
            <a:prstGeom prst="rect">
              <a:avLst/>
            </a:prstGeom>
            <a:grpFill/>
            <a:ln w="9525">
              <a:noFill/>
              <a:miter lim="800000"/>
              <a:headEnd/>
              <a:tailEnd/>
            </a:ln>
          </p:spPr>
          <p:txBody>
            <a:bodyPr/>
            <a:lstStyle/>
            <a:p>
              <a:endParaRPr lang="en-ZA"/>
            </a:p>
          </p:txBody>
        </p:sp>
        <p:sp>
          <p:nvSpPr>
            <p:cNvPr id="36" name="Rectangle 35">
              <a:extLst>
                <a:ext uri="{FF2B5EF4-FFF2-40B4-BE49-F238E27FC236}">
                  <a16:creationId xmlns:a16="http://schemas.microsoft.com/office/drawing/2014/main" xmlns="" id="{13E0A3C7-2E09-4FEF-88F3-72E49E78FA30}"/>
                </a:ext>
              </a:extLst>
            </p:cNvPr>
            <p:cNvSpPr>
              <a:spLocks noChangeArrowheads="1"/>
            </p:cNvSpPr>
            <p:nvPr/>
          </p:nvSpPr>
          <p:spPr bwMode="auto">
            <a:xfrm>
              <a:off x="241300" y="101600"/>
              <a:ext cx="55563" cy="169863"/>
            </a:xfrm>
            <a:prstGeom prst="rect">
              <a:avLst/>
            </a:prstGeom>
            <a:grpFill/>
            <a:ln w="9525">
              <a:noFill/>
              <a:miter lim="800000"/>
              <a:headEnd/>
              <a:tailEnd/>
            </a:ln>
          </p:spPr>
          <p:txBody>
            <a:bodyPr/>
            <a:lstStyle/>
            <a:p>
              <a:endParaRPr lang="en-ZA"/>
            </a:p>
          </p:txBody>
        </p:sp>
        <p:sp>
          <p:nvSpPr>
            <p:cNvPr id="40" name="Freeform 164">
              <a:extLst>
                <a:ext uri="{FF2B5EF4-FFF2-40B4-BE49-F238E27FC236}">
                  <a16:creationId xmlns:a16="http://schemas.microsoft.com/office/drawing/2014/main" xmlns="" id="{0184930C-9372-4C7E-B405-C9216223B07C}"/>
                </a:ext>
              </a:extLst>
            </p:cNvPr>
            <p:cNvSpPr>
              <a:spLocks/>
            </p:cNvSpPr>
            <p:nvPr/>
          </p:nvSpPr>
          <p:spPr bwMode="auto">
            <a:xfrm>
              <a:off x="0" y="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endParaRPr lang="en-ZA"/>
            </a:p>
          </p:txBody>
        </p:sp>
      </p:grpSp>
      <p:graphicFrame>
        <p:nvGraphicFramePr>
          <p:cNvPr id="3" name="Table 2">
            <a:extLst>
              <a:ext uri="{FF2B5EF4-FFF2-40B4-BE49-F238E27FC236}">
                <a16:creationId xmlns:a16="http://schemas.microsoft.com/office/drawing/2014/main" xmlns="" id="{A0A5D415-B7F7-4D8D-B014-77312CABD184}"/>
              </a:ext>
            </a:extLst>
          </p:cNvPr>
          <p:cNvGraphicFramePr>
            <a:graphicFrameLocks noGrp="1"/>
          </p:cNvGraphicFramePr>
          <p:nvPr>
            <p:extLst>
              <p:ext uri="{D42A27DB-BD31-4B8C-83A1-F6EECF244321}">
                <p14:modId xmlns:p14="http://schemas.microsoft.com/office/powerpoint/2010/main" xmlns="" val="1496711208"/>
              </p:ext>
            </p:extLst>
          </p:nvPr>
        </p:nvGraphicFramePr>
        <p:xfrm>
          <a:off x="777774" y="2472178"/>
          <a:ext cx="20636199" cy="10286893"/>
        </p:xfrm>
        <a:graphic>
          <a:graphicData uri="http://schemas.openxmlformats.org/drawingml/2006/table">
            <a:tbl>
              <a:tblPr firstRow="1" firstCol="1" bandRow="1"/>
              <a:tblGrid>
                <a:gridCol w="4903161">
                  <a:extLst>
                    <a:ext uri="{9D8B030D-6E8A-4147-A177-3AD203B41FA5}">
                      <a16:colId xmlns:a16="http://schemas.microsoft.com/office/drawing/2014/main" xmlns="" val="668326285"/>
                    </a:ext>
                  </a:extLst>
                </a:gridCol>
                <a:gridCol w="1960439">
                  <a:extLst>
                    <a:ext uri="{9D8B030D-6E8A-4147-A177-3AD203B41FA5}">
                      <a16:colId xmlns:a16="http://schemas.microsoft.com/office/drawing/2014/main" xmlns="" val="3824186704"/>
                    </a:ext>
                  </a:extLst>
                </a:gridCol>
                <a:gridCol w="1960439">
                  <a:extLst>
                    <a:ext uri="{9D8B030D-6E8A-4147-A177-3AD203B41FA5}">
                      <a16:colId xmlns:a16="http://schemas.microsoft.com/office/drawing/2014/main" xmlns="" val="3073739320"/>
                    </a:ext>
                  </a:extLst>
                </a:gridCol>
                <a:gridCol w="1774713">
                  <a:extLst>
                    <a:ext uri="{9D8B030D-6E8A-4147-A177-3AD203B41FA5}">
                      <a16:colId xmlns:a16="http://schemas.microsoft.com/office/drawing/2014/main" xmlns="" val="181924890"/>
                    </a:ext>
                  </a:extLst>
                </a:gridCol>
                <a:gridCol w="1514696">
                  <a:extLst>
                    <a:ext uri="{9D8B030D-6E8A-4147-A177-3AD203B41FA5}">
                      <a16:colId xmlns:a16="http://schemas.microsoft.com/office/drawing/2014/main" xmlns="" val="1784614526"/>
                    </a:ext>
                  </a:extLst>
                </a:gridCol>
                <a:gridCol w="2331890">
                  <a:extLst>
                    <a:ext uri="{9D8B030D-6E8A-4147-A177-3AD203B41FA5}">
                      <a16:colId xmlns:a16="http://schemas.microsoft.com/office/drawing/2014/main" xmlns="" val="2139799808"/>
                    </a:ext>
                  </a:extLst>
                </a:gridCol>
                <a:gridCol w="2146165">
                  <a:extLst>
                    <a:ext uri="{9D8B030D-6E8A-4147-A177-3AD203B41FA5}">
                      <a16:colId xmlns:a16="http://schemas.microsoft.com/office/drawing/2014/main" xmlns="" val="1889407481"/>
                    </a:ext>
                  </a:extLst>
                </a:gridCol>
                <a:gridCol w="1865512">
                  <a:extLst>
                    <a:ext uri="{9D8B030D-6E8A-4147-A177-3AD203B41FA5}">
                      <a16:colId xmlns:a16="http://schemas.microsoft.com/office/drawing/2014/main" xmlns="" val="2819575660"/>
                    </a:ext>
                  </a:extLst>
                </a:gridCol>
                <a:gridCol w="2179184">
                  <a:extLst>
                    <a:ext uri="{9D8B030D-6E8A-4147-A177-3AD203B41FA5}">
                      <a16:colId xmlns:a16="http://schemas.microsoft.com/office/drawing/2014/main" xmlns="" val="2191314072"/>
                    </a:ext>
                  </a:extLst>
                </a:gridCol>
              </a:tblGrid>
              <a:tr h="492172">
                <a:tc>
                  <a:txBody>
                    <a:bodyPr/>
                    <a:lstStyle/>
                    <a:p>
                      <a:pP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ctr">
                    <a:lnL>
                      <a:noFill/>
                    </a:lnL>
                    <a:lnR>
                      <a:noFill/>
                    </a:lnR>
                    <a:lnT>
                      <a:noFill/>
                    </a:lnT>
                    <a:lnB>
                      <a:noFill/>
                    </a:lnB>
                    <a:solidFill>
                      <a:srgbClr val="FFC000"/>
                    </a:solidFill>
                  </a:tcPr>
                </a:tc>
                <a:tc gridSpan="4">
                  <a:txBody>
                    <a:bodyPr/>
                    <a:lstStyle/>
                    <a:p>
                      <a:pPr algn="ct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Quarter 2 FY2021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ctr">
                    <a:lnL>
                      <a:noFill/>
                    </a:lnL>
                    <a:lnR w="19050" cap="flat" cmpd="sng" algn="ctr">
                      <a:solidFill>
                        <a:srgbClr val="000000"/>
                      </a:solidFill>
                      <a:prstDash val="solid"/>
                      <a:round/>
                      <a:headEnd type="none" w="med" len="med"/>
                      <a:tailEnd type="none" w="med" len="med"/>
                    </a:lnR>
                    <a:lnT>
                      <a:noFill/>
                    </a:lnT>
                    <a:lnB>
                      <a:noFill/>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YTD September 2020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ctr">
                    <a:lnL w="19050" cap="flat" cmpd="sng" algn="ctr">
                      <a:solidFill>
                        <a:srgbClr val="000000"/>
                      </a:solidFill>
                      <a:prstDash val="solid"/>
                      <a:round/>
                      <a:headEnd type="none" w="med" len="med"/>
                      <a:tailEnd type="none" w="med" len="med"/>
                    </a:lnL>
                    <a:lnR>
                      <a:noFill/>
                    </a:lnR>
                    <a:lnT>
                      <a:noFill/>
                    </a:lnT>
                    <a:lnB>
                      <a:noFill/>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91665485"/>
                  </a:ext>
                </a:extLst>
              </a:tr>
              <a:tr h="485015">
                <a:tc>
                  <a:txBody>
                    <a:bodyPr/>
                    <a:lstStyle/>
                    <a:p>
                      <a:pP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gridSpan="2">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ZA"/>
                    </a:p>
                  </a:txBody>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Actual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gridSpan="2">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hMerge="1">
                  <a:txBody>
                    <a:bodyPr/>
                    <a:lstStyle/>
                    <a:p>
                      <a:endParaRPr lang="en-ZA"/>
                    </a:p>
                  </a:txBody>
                  <a:tcPr/>
                </a:tc>
                <a:extLst>
                  <a:ext uri="{0D108BD9-81ED-4DB2-BD59-A6C34878D82A}">
                    <a16:rowId xmlns:a16="http://schemas.microsoft.com/office/drawing/2014/main" xmlns="" val="3674135798"/>
                  </a:ext>
                </a:extLst>
              </a:tr>
              <a:tr h="485015">
                <a:tc>
                  <a:txBody>
                    <a:bodyPr/>
                    <a:lstStyle/>
                    <a:p>
                      <a:pP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R'000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ct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152013566"/>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Revenue</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324,539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303,343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21,197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662,526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604,748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57,778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3677279761"/>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 costs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(106,445)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(106,825)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(211,273)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(209,361)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4019739264"/>
                  </a:ext>
                </a:extLst>
              </a:tr>
              <a:tr h="970029">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Depreciation and amortisation</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(54,606)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(68,423)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13,817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(128,286)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(137,563)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9,276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4252243504"/>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Lease expenses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(28,402)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(12,322)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(16,080)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(130%)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(38,944)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(24,607)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(14,337)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(58%)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146475537"/>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Operating expenses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(66,724)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(64,040)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(2,685)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(112,011)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(113,946)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1,935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1936999689"/>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expenses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(62,776)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(71,071)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8,294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(112,749)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(138,362)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25,613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extLst>
                  <a:ext uri="{0D108BD9-81ED-4DB2-BD59-A6C34878D82A}">
                    <a16:rowId xmlns:a16="http://schemas.microsoft.com/office/drawing/2014/main" xmlns="" val="1206841038"/>
                  </a:ext>
                </a:extLst>
              </a:tr>
              <a:tr h="498504">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Dual Illumination costs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39,049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44,844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(5,795)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77,041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86,109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(9,067)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4309026"/>
                  </a:ext>
                </a:extLst>
              </a:tr>
              <a:tr h="970029">
                <a:tc>
                  <a:txBody>
                    <a:bodyPr/>
                    <a:lstStyle/>
                    <a:p>
                      <a:pP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Normalised Operating Profit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44,635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25,507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19,128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136,304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67,019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69,285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633390370"/>
                  </a:ext>
                </a:extLst>
              </a:tr>
              <a:tr h="485015">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Dual Illumination Revenue</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(39,049)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(44,844)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5,795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(77,041)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(86,109)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9,067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345918018"/>
                  </a:ext>
                </a:extLst>
              </a:tr>
              <a:tr h="485015">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Dual Illumination costs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39,049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44,844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(5,795)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77,041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86,109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(9,067)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(11%)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40234073"/>
                  </a:ext>
                </a:extLst>
              </a:tr>
              <a:tr h="498504">
                <a:tc>
                  <a:txBody>
                    <a:bodyPr/>
                    <a:lstStyle/>
                    <a:p>
                      <a:pP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Operating Profit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44,635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25,507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19,128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136,304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67,019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69,285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351243577"/>
                  </a:ext>
                </a:extLst>
              </a:tr>
              <a:tr h="485015">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Finance income</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14,408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11,068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3,340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30%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32,925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23,594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9,331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40%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328283785"/>
                  </a:ext>
                </a:extLst>
              </a:tr>
              <a:tr h="485015">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Finance costs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(38,627)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(30,061)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(8,566)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28%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(88,408)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(52,610)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(35,798)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68%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13988418"/>
                  </a:ext>
                </a:extLst>
              </a:tr>
              <a:tr h="485015">
                <a:tc>
                  <a:txBody>
                    <a:bodyPr/>
                    <a:lstStyle/>
                    <a:p>
                      <a:pP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Profit Before Taxation</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20,416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6,513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13,903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80,821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38,003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42,818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r">
                        <a:lnSpc>
                          <a:spcPct val="107000"/>
                        </a:lnSpc>
                        <a:spcAft>
                          <a:spcPts val="0"/>
                        </a:spcAft>
                      </a:pPr>
                      <a:r>
                        <a:rPr lang="en-US"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843737041"/>
                  </a:ext>
                </a:extLst>
              </a:tr>
              <a:tr h="485015">
                <a:tc>
                  <a:txBody>
                    <a:bodyPr/>
                    <a:lstStyle/>
                    <a:p>
                      <a:pP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Taxation</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(5,717)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(1,824)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(3,893)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(213%)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(22,630)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(20,991)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(1,639)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r">
                        <a:lnSpc>
                          <a:spcPct val="107000"/>
                        </a:lnSpc>
                        <a:spcAft>
                          <a:spcPts val="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345620183"/>
                  </a:ext>
                </a:extLst>
              </a:tr>
              <a:tr h="485015">
                <a:tc>
                  <a:txBody>
                    <a:bodyPr/>
                    <a:lstStyle/>
                    <a:p>
                      <a:pP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Profit or (Loss) for the year</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14,700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4,690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10,010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213%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w="190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58,193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w="1905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17,012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41,180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tc>
                  <a:txBody>
                    <a:bodyPr/>
                    <a:lstStyle/>
                    <a:p>
                      <a:pPr algn="r">
                        <a:lnSpc>
                          <a:spcPct val="107000"/>
                        </a:lnSpc>
                        <a:spcAft>
                          <a:spcPts val="0"/>
                        </a:spcAft>
                      </a:pPr>
                      <a:r>
                        <a:rPr lang="en-US" sz="2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242%</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753" marR="65753" marT="0" marB="0" anchor="b">
                    <a:lnL>
                      <a:noFill/>
                    </a:lnL>
                    <a:lnR>
                      <a:noFill/>
                    </a:lnR>
                    <a:lnT>
                      <a:noFill/>
                    </a:lnT>
                    <a:lnB>
                      <a:noFill/>
                    </a:lnB>
                    <a:solidFill>
                      <a:srgbClr val="FFC000"/>
                    </a:solidFill>
                  </a:tcPr>
                </a:tc>
                <a:extLst>
                  <a:ext uri="{0D108BD9-81ED-4DB2-BD59-A6C34878D82A}">
                    <a16:rowId xmlns:a16="http://schemas.microsoft.com/office/drawing/2014/main" xmlns="" val="2539248299"/>
                  </a:ext>
                </a:extLst>
              </a:tr>
            </a:tbl>
          </a:graphicData>
        </a:graphic>
      </p:graphicFrame>
    </p:spTree>
    <p:extLst>
      <p:ext uri="{BB962C8B-B14F-4D97-AF65-F5344CB8AC3E}">
        <p14:creationId xmlns:p14="http://schemas.microsoft.com/office/powerpoint/2010/main" xmlns="" val="188312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6282AF01-55AA-4FD4-9813-B767E0E12F3B}"/>
              </a:ext>
            </a:extLst>
          </p:cNvPr>
          <p:cNvSpPr/>
          <p:nvPr/>
        </p:nvSpPr>
        <p:spPr>
          <a:xfrm>
            <a:off x="116957" y="170120"/>
            <a:ext cx="10919638" cy="1054018"/>
          </a:xfrm>
          <a:prstGeom prst="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6600" b="1" dirty="0">
                <a:solidFill>
                  <a:srgbClr val="004F9F"/>
                </a:solidFill>
                <a:latin typeface="Arial" panose="020B0604020202020204" pitchFamily="34" charset="0"/>
                <a:cs typeface="Arial" panose="020B0604020202020204" pitchFamily="34" charset="0"/>
              </a:rPr>
              <a:t>Management Letter Points</a:t>
            </a:r>
            <a:endParaRPr lang="en-ZA" sz="6600" b="1" dirty="0">
              <a:solidFill>
                <a:srgbClr val="004F9F"/>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6E204277-F880-4149-979C-AF0495B41486}"/>
              </a:ext>
            </a:extLst>
          </p:cNvPr>
          <p:cNvGrpSpPr/>
          <p:nvPr/>
        </p:nvGrpSpPr>
        <p:grpSpPr>
          <a:xfrm>
            <a:off x="116957" y="15250911"/>
            <a:ext cx="21945600" cy="125954"/>
            <a:chOff x="0" y="5079188"/>
            <a:chExt cx="12192000" cy="55371"/>
          </a:xfrm>
        </p:grpSpPr>
        <p:grpSp>
          <p:nvGrpSpPr>
            <p:cNvPr id="7" name="Group 6">
              <a:extLst>
                <a:ext uri="{FF2B5EF4-FFF2-40B4-BE49-F238E27FC236}">
                  <a16:creationId xmlns:a16="http://schemas.microsoft.com/office/drawing/2014/main" xmlns="" id="{6062B35C-0247-4BCF-8CFA-A8D4007C3057}"/>
                </a:ext>
              </a:extLst>
            </p:cNvPr>
            <p:cNvGrpSpPr/>
            <p:nvPr/>
          </p:nvGrpSpPr>
          <p:grpSpPr>
            <a:xfrm>
              <a:off x="7885568" y="5079188"/>
              <a:ext cx="4306432" cy="55371"/>
              <a:chOff x="16258382" y="13229460"/>
              <a:chExt cx="5687218" cy="179010"/>
            </a:xfrm>
          </p:grpSpPr>
          <p:sp>
            <p:nvSpPr>
              <p:cNvPr id="9" name="Rectangle 8">
                <a:extLst>
                  <a:ext uri="{FF2B5EF4-FFF2-40B4-BE49-F238E27FC236}">
                    <a16:creationId xmlns:a16="http://schemas.microsoft.com/office/drawing/2014/main" xmlns="" id="{9BC9B6F4-7EC5-4205-84D8-078C8CA4F905}"/>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26AA74B9-DE67-4309-BD53-C532CBC80F6A}"/>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2B92B3DD-8939-401D-AA74-9479A689C806}"/>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7FA1B13-408B-4793-BB78-8D49E03833E2}"/>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89B0AF1F-9F80-4597-A039-DFACF56A55D4}"/>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xmlns="" id="{0465E84F-1D27-4F6B-884D-2A1CBB4A6260}"/>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E624637F-2119-486F-B110-CECF517D1F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49140" y="15417839"/>
            <a:ext cx="4552431" cy="839276"/>
          </a:xfrm>
          <a:prstGeom prst="rect">
            <a:avLst/>
          </a:prstGeom>
        </p:spPr>
      </p:pic>
      <p:sp>
        <p:nvSpPr>
          <p:cNvPr id="4" name="Rectangle 3">
            <a:extLst>
              <a:ext uri="{FF2B5EF4-FFF2-40B4-BE49-F238E27FC236}">
                <a16:creationId xmlns:a16="http://schemas.microsoft.com/office/drawing/2014/main" xmlns="" id="{7F719D8E-AB15-47B8-BC46-656CBA513293}"/>
              </a:ext>
            </a:extLst>
          </p:cNvPr>
          <p:cNvSpPr/>
          <p:nvPr/>
        </p:nvSpPr>
        <p:spPr>
          <a:xfrm>
            <a:off x="1024271" y="1446985"/>
            <a:ext cx="19953250" cy="7971413"/>
          </a:xfrm>
          <a:prstGeom prst="rect">
            <a:avLst/>
          </a:prstGeom>
        </p:spPr>
        <p:txBody>
          <a:bodyPr wrap="square">
            <a:spAutoFit/>
          </a:bodyPr>
          <a:lstStyle/>
          <a:p>
            <a:pPr marL="745490" indent="-571500" algn="just">
              <a:lnSpc>
                <a:spcPct val="150000"/>
              </a:lnSpc>
              <a:spcAft>
                <a:spcPts val="0"/>
              </a:spcAft>
              <a:buFont typeface="Arial" panose="020B0604020202020204" pitchFamily="34" charset="0"/>
              <a:buChar char="•"/>
            </a:pPr>
            <a:r>
              <a:rPr lang="en-US" sz="3200" dirty="0">
                <a:solidFill>
                  <a:srgbClr val="000000"/>
                </a:solidFill>
                <a:latin typeface="Arial" panose="020B0604020202020204" pitchFamily="34" charset="0"/>
                <a:ea typeface="Arial" panose="020B0604020202020204" pitchFamily="34" charset="0"/>
              </a:rPr>
              <a:t>As part of the client engagement process, the external audit engagement team identified issues that required reporting to management and other parties charged with governance. </a:t>
            </a:r>
          </a:p>
          <a:p>
            <a:pPr marL="173990" algn="just">
              <a:lnSpc>
                <a:spcPct val="150000"/>
              </a:lnSpc>
              <a:spcAft>
                <a:spcPts val="0"/>
              </a:spcAft>
            </a:pPr>
            <a:endParaRPr lang="en-ZA" sz="3200" dirty="0">
              <a:solidFill>
                <a:srgbClr val="000000"/>
              </a:solidFill>
              <a:latin typeface="Arial" panose="020B0604020202020204" pitchFamily="34" charset="0"/>
              <a:ea typeface="Arial" panose="020B0604020202020204" pitchFamily="34" charset="0"/>
            </a:endParaRPr>
          </a:p>
          <a:p>
            <a:pPr marL="745490" indent="-571500" algn="just">
              <a:lnSpc>
                <a:spcPct val="150000"/>
              </a:lnSpc>
              <a:spcAft>
                <a:spcPts val="0"/>
              </a:spcAft>
              <a:buFont typeface="Arial" panose="020B0604020202020204" pitchFamily="34" charset="0"/>
              <a:buChar char="•"/>
            </a:pPr>
            <a:r>
              <a:rPr lang="en-US" sz="3200" dirty="0">
                <a:solidFill>
                  <a:srgbClr val="000000"/>
                </a:solidFill>
                <a:latin typeface="Arial" panose="020B0604020202020204" pitchFamily="34" charset="0"/>
                <a:ea typeface="Arial" panose="020B0604020202020204" pitchFamily="34" charset="0"/>
              </a:rPr>
              <a:t>To deal with these issues</a:t>
            </a:r>
            <a:r>
              <a:rPr lang="en-ZA" sz="3200" dirty="0">
                <a:solidFill>
                  <a:srgbClr val="000000"/>
                </a:solidFill>
                <a:latin typeface="Arial" panose="020B0604020202020204" pitchFamily="34" charset="0"/>
                <a:ea typeface="Arial" panose="020B0604020202020204" pitchFamily="34" charset="0"/>
              </a:rPr>
              <a:t>, and in accordance with normal practice, the external auditors wrote to draw managements’ attention to certain matters which were identified during the audit of SENTECH’s financial statements for the year ended 31 March 2020. </a:t>
            </a:r>
          </a:p>
          <a:p>
            <a:pPr marL="173990" algn="just">
              <a:lnSpc>
                <a:spcPct val="150000"/>
              </a:lnSpc>
              <a:spcAft>
                <a:spcPts val="0"/>
              </a:spcAft>
            </a:pPr>
            <a:endParaRPr lang="en-ZA" sz="3200" dirty="0">
              <a:solidFill>
                <a:srgbClr val="000000"/>
              </a:solidFill>
              <a:latin typeface="Arial" panose="020B0604020202020204" pitchFamily="34" charset="0"/>
              <a:ea typeface="Arial" panose="020B0604020202020204" pitchFamily="34" charset="0"/>
            </a:endParaRPr>
          </a:p>
          <a:p>
            <a:pPr marL="745490" indent="-571500" algn="just">
              <a:lnSpc>
                <a:spcPct val="150000"/>
              </a:lnSpc>
              <a:spcAft>
                <a:spcPts val="0"/>
              </a:spcAft>
              <a:buFont typeface="Arial" panose="020B0604020202020204" pitchFamily="34" charset="0"/>
              <a:buChar char="•"/>
            </a:pPr>
            <a:r>
              <a:rPr lang="en-ZA" sz="3200" spc="-25" dirty="0">
                <a:solidFill>
                  <a:srgbClr val="000000"/>
                </a:solidFill>
                <a:latin typeface="Arial" panose="020B0604020202020204" pitchFamily="34" charset="0"/>
                <a:ea typeface="Calibri" panose="020F0502020204030204" pitchFamily="34" charset="0"/>
              </a:rPr>
              <a:t>During </a:t>
            </a:r>
            <a:r>
              <a:rPr lang="en-GB" sz="3200" spc="-25" dirty="0">
                <a:solidFill>
                  <a:srgbClr val="000000"/>
                </a:solidFill>
                <a:latin typeface="Arial" panose="020B0604020202020204" pitchFamily="34" charset="0"/>
                <a:ea typeface="Calibri" panose="020F0502020204030204" pitchFamily="34" charset="0"/>
              </a:rPr>
              <a:t>the 2019/20 financial year end audit, a</a:t>
            </a:r>
            <a:r>
              <a:rPr lang="en-ZA" sz="3200" spc="-25" dirty="0">
                <a:solidFill>
                  <a:srgbClr val="000000"/>
                </a:solidFill>
                <a:latin typeface="Arial" panose="020B0604020202020204" pitchFamily="34" charset="0"/>
                <a:ea typeface="Calibri" panose="020F0502020204030204" pitchFamily="34" charset="0"/>
              </a:rPr>
              <a:t> total of </a:t>
            </a:r>
            <a:r>
              <a:rPr lang="en-ZA" sz="3200" i="1" spc="-25" dirty="0">
                <a:solidFill>
                  <a:srgbClr val="000000"/>
                </a:solidFill>
                <a:latin typeface="Arial" panose="020B0604020202020204" pitchFamily="34" charset="0"/>
                <a:ea typeface="Calibri" panose="020F0502020204030204" pitchFamily="34" charset="0"/>
              </a:rPr>
              <a:t>8 management letter points </a:t>
            </a:r>
            <a:r>
              <a:rPr lang="en-ZA" sz="3200" spc="-25" dirty="0">
                <a:solidFill>
                  <a:srgbClr val="000000"/>
                </a:solidFill>
                <a:latin typeface="Arial" panose="020B0604020202020204" pitchFamily="34" charset="0"/>
                <a:ea typeface="Calibri" panose="020F0502020204030204" pitchFamily="34" charset="0"/>
              </a:rPr>
              <a:t>were raised with</a:t>
            </a:r>
            <a:r>
              <a:rPr lang="en-GB" sz="3200" spc="-25" dirty="0">
                <a:solidFill>
                  <a:srgbClr val="000000"/>
                </a:solidFill>
                <a:latin typeface="Arial" panose="020B0604020202020204" pitchFamily="34" charset="0"/>
                <a:ea typeface="Calibri" panose="020F0502020204030204" pitchFamily="34" charset="0"/>
              </a:rPr>
              <a:t> key findings related to Finance, SCM, Legal and Operations divisions. The table below provides a summary progress that is made to date regarding the MLPs.</a:t>
            </a:r>
            <a:endParaRPr lang="en-ZA" sz="3200" spc="-25" dirty="0">
              <a:latin typeface="Arial" panose="020B0604020202020204" pitchFamily="34" charset="0"/>
              <a:ea typeface="Calibri" panose="020F0502020204030204" pitchFamily="34" charset="0"/>
            </a:endParaRPr>
          </a:p>
          <a:p>
            <a:pPr algn="just">
              <a:spcAft>
                <a:spcPts val="0"/>
              </a:spcAft>
              <a:tabLst>
                <a:tab pos="2865755" algn="ctr"/>
                <a:tab pos="5731510" algn="r"/>
              </a:tabLst>
            </a:pPr>
            <a:r>
              <a:rPr lang="en-GB" sz="3200" spc="-25"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ZA" sz="3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4FAA76BF-C51D-4702-B9CD-2B1EE18C23A8}"/>
              </a:ext>
            </a:extLst>
          </p:cNvPr>
          <p:cNvGraphicFramePr>
            <a:graphicFrameLocks noGrp="1"/>
          </p:cNvGraphicFramePr>
          <p:nvPr>
            <p:extLst>
              <p:ext uri="{D42A27DB-BD31-4B8C-83A1-F6EECF244321}">
                <p14:modId xmlns:p14="http://schemas.microsoft.com/office/powerpoint/2010/main" xmlns="" val="3122554283"/>
              </p:ext>
            </p:extLst>
          </p:nvPr>
        </p:nvGraphicFramePr>
        <p:xfrm>
          <a:off x="1024271" y="9367330"/>
          <a:ext cx="19953249" cy="4731440"/>
        </p:xfrm>
        <a:graphic>
          <a:graphicData uri="http://schemas.openxmlformats.org/drawingml/2006/table">
            <a:tbl>
              <a:tblPr firstRow="1" firstCol="1" bandRow="1"/>
              <a:tblGrid>
                <a:gridCol w="6651083">
                  <a:extLst>
                    <a:ext uri="{9D8B030D-6E8A-4147-A177-3AD203B41FA5}">
                      <a16:colId xmlns:a16="http://schemas.microsoft.com/office/drawing/2014/main" xmlns="" val="2297000032"/>
                    </a:ext>
                  </a:extLst>
                </a:gridCol>
                <a:gridCol w="6651083">
                  <a:extLst>
                    <a:ext uri="{9D8B030D-6E8A-4147-A177-3AD203B41FA5}">
                      <a16:colId xmlns:a16="http://schemas.microsoft.com/office/drawing/2014/main" xmlns="" val="3338725383"/>
                    </a:ext>
                  </a:extLst>
                </a:gridCol>
                <a:gridCol w="6651083">
                  <a:extLst>
                    <a:ext uri="{9D8B030D-6E8A-4147-A177-3AD203B41FA5}">
                      <a16:colId xmlns:a16="http://schemas.microsoft.com/office/drawing/2014/main" xmlns="" val="1522835446"/>
                    </a:ext>
                  </a:extLst>
                </a:gridCol>
              </a:tblGrid>
              <a:tr h="946288">
                <a:tc>
                  <a:txBody>
                    <a:bodyPr/>
                    <a:lstStyle/>
                    <a:p>
                      <a:pPr marL="227330" indent="-6350" algn="just">
                        <a:lnSpc>
                          <a:spcPct val="149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28575"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227330" indent="-6350" algn="ctr">
                        <a:lnSpc>
                          <a:spcPct val="149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FY2020 MLPs</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227330" indent="-6350" algn="ctr">
                        <a:lnSpc>
                          <a:spcPct val="149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total</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917629873"/>
                  </a:ext>
                </a:extLst>
              </a:tr>
              <a:tr h="946288">
                <a:tc>
                  <a:txBody>
                    <a:bodyPr/>
                    <a:lstStyle/>
                    <a:p>
                      <a:pPr marL="227330" indent="-6350" algn="just">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Completely Addressed</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28575"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endParaRPr lang="en-ZA" sz="3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20941545"/>
                  </a:ext>
                </a:extLst>
              </a:tr>
              <a:tr h="946288">
                <a:tc>
                  <a:txBody>
                    <a:bodyPr/>
                    <a:lstStyle/>
                    <a:p>
                      <a:pPr marL="227330" indent="-6350" algn="just">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Progress</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28575"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ZA" sz="3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11537552"/>
                  </a:ext>
                </a:extLst>
              </a:tr>
              <a:tr h="946288">
                <a:tc>
                  <a:txBody>
                    <a:bodyPr/>
                    <a:lstStyle/>
                    <a:p>
                      <a:pPr marL="227330" indent="-6350" algn="just">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completed</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28575"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7330" indent="-6350" algn="ctr">
                        <a:lnSpc>
                          <a:spcPct val="149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ZA" sz="3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47774459"/>
                  </a:ext>
                </a:extLst>
              </a:tr>
              <a:tr h="946288">
                <a:tc>
                  <a:txBody>
                    <a:bodyPr/>
                    <a:lstStyle/>
                    <a:p>
                      <a:pPr marL="227330" indent="-6350" algn="just">
                        <a:lnSpc>
                          <a:spcPct val="149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28575"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rgbClr val="C5D9F1"/>
                    </a:solidFill>
                  </a:tcPr>
                </a:tc>
                <a:tc>
                  <a:txBody>
                    <a:bodyPr/>
                    <a:lstStyle/>
                    <a:p>
                      <a:pPr marL="227330" indent="-6350" algn="ctr">
                        <a:lnSpc>
                          <a:spcPct val="149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3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rgbClr val="C5D9F1"/>
                    </a:solidFill>
                  </a:tcPr>
                </a:tc>
                <a:tc>
                  <a:txBody>
                    <a:bodyPr/>
                    <a:lstStyle/>
                    <a:p>
                      <a:pPr marL="227330" indent="-6350" algn="ctr">
                        <a:lnSpc>
                          <a:spcPct val="149000"/>
                        </a:lnSpc>
                        <a:spcAft>
                          <a:spcPts val="0"/>
                        </a:spcAft>
                      </a:pPr>
                      <a:r>
                        <a:rPr lang="en-ZA"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3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rgbClr val="C5D9F1"/>
                    </a:solidFill>
                  </a:tcPr>
                </a:tc>
                <a:extLst>
                  <a:ext uri="{0D108BD9-81ED-4DB2-BD59-A6C34878D82A}">
                    <a16:rowId xmlns:a16="http://schemas.microsoft.com/office/drawing/2014/main" xmlns="" val="3383873301"/>
                  </a:ext>
                </a:extLst>
              </a:tr>
            </a:tbl>
          </a:graphicData>
        </a:graphic>
      </p:graphicFrame>
    </p:spTree>
    <p:extLst>
      <p:ext uri="{BB962C8B-B14F-4D97-AF65-F5344CB8AC3E}">
        <p14:creationId xmlns:p14="http://schemas.microsoft.com/office/powerpoint/2010/main" xmlns="" val="275262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5471" y="-1"/>
            <a:ext cx="22211071" cy="13306871"/>
            <a:chOff x="-265471" y="-1"/>
            <a:chExt cx="22211071" cy="13306871"/>
          </a:xfrm>
        </p:grpSpPr>
        <p:pic>
          <p:nvPicPr>
            <p:cNvPr id="26" name="Picture 2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3306871"/>
            </a:xfrm>
            <a:prstGeom prst="rect">
              <a:avLst/>
            </a:prstGeom>
            <a:solidFill>
              <a:srgbClr val="004F9F"/>
            </a:solidFill>
            <a:ln>
              <a:noFill/>
            </a:ln>
          </p:spPr>
        </p:pic>
        <p:cxnSp>
          <p:nvCxnSpPr>
            <p:cNvPr id="13" name="Straight Connector 12"/>
            <p:cNvCxnSpPr/>
            <p:nvPr/>
          </p:nvCxnSpPr>
          <p:spPr>
            <a:xfrm flipH="1">
              <a:off x="-265471" y="5229288"/>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471"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258382" y="13127862"/>
            <a:ext cx="5687218" cy="179010"/>
            <a:chOff x="16258382" y="13229460"/>
            <a:chExt cx="5687218" cy="179010"/>
          </a:xfrm>
        </p:grpSpPr>
        <p:sp>
          <p:nvSpPr>
            <p:cNvPr id="7" name="Rectangle 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4" name="TextBox 23"/>
          <p:cNvSpPr txBox="1"/>
          <p:nvPr/>
        </p:nvSpPr>
        <p:spPr>
          <a:xfrm>
            <a:off x="263729" y="5787977"/>
            <a:ext cx="13973059" cy="830997"/>
          </a:xfrm>
          <a:prstGeom prst="rect">
            <a:avLst/>
          </a:prstGeom>
          <a:noFill/>
        </p:spPr>
        <p:txBody>
          <a:bodyPr wrap="square" rtlCol="0">
            <a:spAutoFit/>
          </a:bodyPr>
          <a:lstStyle/>
          <a:p>
            <a:pPr lvl="0" algn="ctr"/>
            <a:r>
              <a:rPr lang="en-US" sz="4800" b="1" dirty="0">
                <a:solidFill>
                  <a:srgbClr val="FFFFFF"/>
                </a:solidFill>
                <a:latin typeface="Arial" panose="020B0604020202020204" pitchFamily="34" charset="0"/>
                <a:cs typeface="Arial" panose="020B0604020202020204" pitchFamily="34" charset="0"/>
              </a:rPr>
              <a:t>Human Capital Report</a:t>
            </a:r>
          </a:p>
        </p:txBody>
      </p:sp>
      <p:sp>
        <p:nvSpPr>
          <p:cNvPr id="2" name="Slide Number Placeholder 1"/>
          <p:cNvSpPr>
            <a:spLocks noGrp="1"/>
          </p:cNvSpPr>
          <p:nvPr>
            <p:ph type="sldNum" sz="quarter" idx="12"/>
          </p:nvPr>
        </p:nvSpPr>
        <p:spPr/>
        <p:txBody>
          <a:bodyPr/>
          <a:lstStyle/>
          <a:p>
            <a:fld id="{062DC1B1-BE07-4A7A-8827-EC300648B8DF}" type="slidenum">
              <a:rPr lang="en-US" smtClean="0"/>
              <a:pPr/>
              <a:t>12</a:t>
            </a:fld>
            <a:endParaRPr lang="en-US" dirty="0"/>
          </a:p>
        </p:txBody>
      </p:sp>
      <p:pic>
        <p:nvPicPr>
          <p:cNvPr id="17" name="Picture 16">
            <a:extLst>
              <a:ext uri="{FF2B5EF4-FFF2-40B4-BE49-F238E27FC236}">
                <a16:creationId xmlns:a16="http://schemas.microsoft.com/office/drawing/2014/main" xmlns="" id="{B63240EA-B05B-4F60-A1A3-7B08A0CC13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8381" y="14276440"/>
            <a:ext cx="4552431" cy="839276"/>
          </a:xfrm>
          <a:prstGeom prst="rect">
            <a:avLst/>
          </a:prstGeom>
        </p:spPr>
      </p:pic>
    </p:spTree>
    <p:extLst>
      <p:ext uri="{BB962C8B-B14F-4D97-AF65-F5344CB8AC3E}">
        <p14:creationId xmlns:p14="http://schemas.microsoft.com/office/powerpoint/2010/main" xmlns="" val="4494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5C816D06-9DE5-41B4-8C44-7F54AA4ACA47}"/>
              </a:ext>
            </a:extLst>
          </p:cNvPr>
          <p:cNvSpPr/>
          <p:nvPr/>
        </p:nvSpPr>
        <p:spPr>
          <a:xfrm flipH="1">
            <a:off x="194284" y="85060"/>
            <a:ext cx="2171700" cy="2034541"/>
          </a:xfrm>
          <a:prstGeom prst="ellipse">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45481" y="15173337"/>
            <a:ext cx="4659079" cy="858938"/>
          </a:xfrm>
          <a:prstGeom prst="rect">
            <a:avLst/>
          </a:prstGeom>
        </p:spPr>
      </p:pic>
      <p:grpSp>
        <p:nvGrpSpPr>
          <p:cNvPr id="27" name="Group 26"/>
          <p:cNvGrpSpPr/>
          <p:nvPr/>
        </p:nvGrpSpPr>
        <p:grpSpPr>
          <a:xfrm>
            <a:off x="-85060" y="14627255"/>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15" name="TextBox 14">
            <a:extLst>
              <a:ext uri="{FF2B5EF4-FFF2-40B4-BE49-F238E27FC236}">
                <a16:creationId xmlns:a16="http://schemas.microsoft.com/office/drawing/2014/main" xmlns="" id="{3DE3B93F-1A60-4714-9306-FC51D77B2A46}"/>
              </a:ext>
            </a:extLst>
          </p:cNvPr>
          <p:cNvSpPr txBox="1"/>
          <p:nvPr/>
        </p:nvSpPr>
        <p:spPr>
          <a:xfrm>
            <a:off x="2705099" y="440110"/>
            <a:ext cx="19155441" cy="1107996"/>
          </a:xfrm>
          <a:prstGeom prst="rect">
            <a:avLst/>
          </a:prstGeom>
          <a:solidFill>
            <a:srgbClr val="003399"/>
          </a:solidFill>
        </p:spPr>
        <p:txBody>
          <a:bodyPr wrap="square" rtlCol="0">
            <a:spAutoFit/>
          </a:bodyPr>
          <a:lstStyle/>
          <a:p>
            <a:pPr algn="ctr"/>
            <a:r>
              <a:rPr lang="en-US" sz="6600" dirty="0">
                <a:solidFill>
                  <a:schemeClr val="bg1"/>
                </a:solidFill>
                <a:latin typeface="Arial" panose="020B0604020202020204" pitchFamily="34" charset="0"/>
                <a:cs typeface="Arial" panose="020B0604020202020204" pitchFamily="34" charset="0"/>
              </a:rPr>
              <a:t>Human Capital</a:t>
            </a:r>
            <a:endParaRPr lang="en-ZA" sz="6600" dirty="0">
              <a:solidFill>
                <a:schemeClr val="bg1"/>
              </a:solidFill>
              <a:latin typeface="Arial" panose="020B0604020202020204" pitchFamily="34" charset="0"/>
              <a:cs typeface="Arial" panose="020B0604020202020204" pitchFamily="34" charset="0"/>
            </a:endParaRPr>
          </a:p>
        </p:txBody>
      </p:sp>
      <p:sp>
        <p:nvSpPr>
          <p:cNvPr id="18" name="Freeform 89">
            <a:extLst>
              <a:ext uri="{FF2B5EF4-FFF2-40B4-BE49-F238E27FC236}">
                <a16:creationId xmlns:a16="http://schemas.microsoft.com/office/drawing/2014/main" xmlns="" id="{791C8270-0569-4A4E-9D3F-A08B6C1B79EF}"/>
              </a:ext>
            </a:extLst>
          </p:cNvPr>
          <p:cNvSpPr>
            <a:spLocks noChangeArrowheads="1"/>
          </p:cNvSpPr>
          <p:nvPr/>
        </p:nvSpPr>
        <p:spPr bwMode="auto">
          <a:xfrm>
            <a:off x="595424" y="308272"/>
            <a:ext cx="1531088" cy="1371672"/>
          </a:xfrm>
          <a:custGeom>
            <a:avLst/>
            <a:gdLst>
              <a:gd name="T0" fmla="*/ 218715 w 608"/>
              <a:gd name="T1" fmla="*/ 147021 h 425"/>
              <a:gd name="T2" fmla="*/ 218715 w 608"/>
              <a:gd name="T3" fmla="*/ 147021 h 425"/>
              <a:gd name="T4" fmla="*/ 218715 w 608"/>
              <a:gd name="T5" fmla="*/ 147021 h 425"/>
              <a:gd name="T6" fmla="*/ 211148 w 608"/>
              <a:gd name="T7" fmla="*/ 152041 h 425"/>
              <a:gd name="T8" fmla="*/ 160343 w 608"/>
              <a:gd name="T9" fmla="*/ 152041 h 425"/>
              <a:gd name="T10" fmla="*/ 167909 w 608"/>
              <a:gd name="T11" fmla="*/ 144511 h 425"/>
              <a:gd name="T12" fmla="*/ 167909 w 608"/>
              <a:gd name="T13" fmla="*/ 144511 h 425"/>
              <a:gd name="T14" fmla="*/ 167909 w 608"/>
              <a:gd name="T15" fmla="*/ 144511 h 425"/>
              <a:gd name="T16" fmla="*/ 145209 w 608"/>
              <a:gd name="T17" fmla="*/ 103991 h 425"/>
              <a:gd name="T18" fmla="*/ 129715 w 608"/>
              <a:gd name="T19" fmla="*/ 98970 h 425"/>
              <a:gd name="T20" fmla="*/ 129715 w 608"/>
              <a:gd name="T21" fmla="*/ 86420 h 425"/>
              <a:gd name="T22" fmla="*/ 122149 w 608"/>
              <a:gd name="T23" fmla="*/ 68490 h 425"/>
              <a:gd name="T24" fmla="*/ 119626 w 608"/>
              <a:gd name="T25" fmla="*/ 60960 h 425"/>
              <a:gd name="T26" fmla="*/ 119626 w 608"/>
              <a:gd name="T27" fmla="*/ 50561 h 425"/>
              <a:gd name="T28" fmla="*/ 119626 w 608"/>
              <a:gd name="T29" fmla="*/ 35500 h 425"/>
              <a:gd name="T30" fmla="*/ 145209 w 608"/>
              <a:gd name="T31" fmla="*/ 15419 h 425"/>
              <a:gd name="T32" fmla="*/ 172954 w 608"/>
              <a:gd name="T33" fmla="*/ 35500 h 425"/>
              <a:gd name="T34" fmla="*/ 170432 w 608"/>
              <a:gd name="T35" fmla="*/ 50561 h 425"/>
              <a:gd name="T36" fmla="*/ 172954 w 608"/>
              <a:gd name="T37" fmla="*/ 60960 h 425"/>
              <a:gd name="T38" fmla="*/ 167909 w 608"/>
              <a:gd name="T39" fmla="*/ 68490 h 425"/>
              <a:gd name="T40" fmla="*/ 160343 w 608"/>
              <a:gd name="T41" fmla="*/ 86420 h 425"/>
              <a:gd name="T42" fmla="*/ 160343 w 608"/>
              <a:gd name="T43" fmla="*/ 98970 h 425"/>
              <a:gd name="T44" fmla="*/ 177998 w 608"/>
              <a:gd name="T45" fmla="*/ 106501 h 425"/>
              <a:gd name="T46" fmla="*/ 198537 w 608"/>
              <a:gd name="T47" fmla="*/ 114031 h 425"/>
              <a:gd name="T48" fmla="*/ 218715 w 608"/>
              <a:gd name="T49" fmla="*/ 147021 h 425"/>
              <a:gd name="T50" fmla="*/ 117104 w 608"/>
              <a:gd name="T51" fmla="*/ 101480 h 425"/>
              <a:gd name="T52" fmla="*/ 117104 w 608"/>
              <a:gd name="T53" fmla="*/ 101480 h 425"/>
              <a:gd name="T54" fmla="*/ 139804 w 608"/>
              <a:gd name="T55" fmla="*/ 109011 h 425"/>
              <a:gd name="T56" fmla="*/ 160343 w 608"/>
              <a:gd name="T57" fmla="*/ 144511 h 425"/>
              <a:gd name="T58" fmla="*/ 160343 w 608"/>
              <a:gd name="T59" fmla="*/ 144511 h 425"/>
              <a:gd name="T60" fmla="*/ 160343 w 608"/>
              <a:gd name="T61" fmla="*/ 144511 h 425"/>
              <a:gd name="T62" fmla="*/ 152776 w 608"/>
              <a:gd name="T63" fmla="*/ 152041 h 425"/>
              <a:gd name="T64" fmla="*/ 7567 w 608"/>
              <a:gd name="T65" fmla="*/ 152041 h 425"/>
              <a:gd name="T66" fmla="*/ 0 w 608"/>
              <a:gd name="T67" fmla="*/ 144511 h 425"/>
              <a:gd name="T68" fmla="*/ 0 w 608"/>
              <a:gd name="T69" fmla="*/ 144511 h 425"/>
              <a:gd name="T70" fmla="*/ 0 w 608"/>
              <a:gd name="T71" fmla="*/ 144511 h 425"/>
              <a:gd name="T72" fmla="*/ 20178 w 608"/>
              <a:gd name="T73" fmla="*/ 109011 h 425"/>
              <a:gd name="T74" fmla="*/ 43238 w 608"/>
              <a:gd name="T75" fmla="*/ 101480 h 425"/>
              <a:gd name="T76" fmla="*/ 63416 w 608"/>
              <a:gd name="T77" fmla="*/ 93950 h 425"/>
              <a:gd name="T78" fmla="*/ 63416 w 608"/>
              <a:gd name="T79" fmla="*/ 78531 h 425"/>
              <a:gd name="T80" fmla="*/ 55850 w 608"/>
              <a:gd name="T81" fmla="*/ 60960 h 425"/>
              <a:gd name="T82" fmla="*/ 50805 w 608"/>
              <a:gd name="T83" fmla="*/ 53430 h 425"/>
              <a:gd name="T84" fmla="*/ 53327 w 608"/>
              <a:gd name="T85" fmla="*/ 40520 h 425"/>
              <a:gd name="T86" fmla="*/ 50805 w 608"/>
              <a:gd name="T87" fmla="*/ 25460 h 425"/>
              <a:gd name="T88" fmla="*/ 78910 w 608"/>
              <a:gd name="T89" fmla="*/ 0 h 425"/>
              <a:gd name="T90" fmla="*/ 109538 w 608"/>
              <a:gd name="T91" fmla="*/ 25460 h 425"/>
              <a:gd name="T92" fmla="*/ 107015 w 608"/>
              <a:gd name="T93" fmla="*/ 40520 h 425"/>
              <a:gd name="T94" fmla="*/ 109538 w 608"/>
              <a:gd name="T95" fmla="*/ 53430 h 425"/>
              <a:gd name="T96" fmla="*/ 104493 w 608"/>
              <a:gd name="T97" fmla="*/ 60960 h 425"/>
              <a:gd name="T98" fmla="*/ 96566 w 608"/>
              <a:gd name="T99" fmla="*/ 78531 h 425"/>
              <a:gd name="T100" fmla="*/ 96566 w 608"/>
              <a:gd name="T101" fmla="*/ 93950 h 425"/>
              <a:gd name="T102" fmla="*/ 117104 w 608"/>
              <a:gd name="T103" fmla="*/ 101480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rgbClr val="FFFFFF"/>
          </a:solidFill>
          <a:ln>
            <a:noFill/>
          </a:ln>
        </p:spPr>
        <p:txBody>
          <a:bodyPr wrap="none" anchor="ctr"/>
          <a:lstStyle/>
          <a:p>
            <a:endParaRPr lang="en-ZA"/>
          </a:p>
        </p:txBody>
      </p:sp>
      <p:sp>
        <p:nvSpPr>
          <p:cNvPr id="4" name="Rectangle 3">
            <a:extLst>
              <a:ext uri="{FF2B5EF4-FFF2-40B4-BE49-F238E27FC236}">
                <a16:creationId xmlns:a16="http://schemas.microsoft.com/office/drawing/2014/main" xmlns="" id="{0D6DBEB1-6D85-45B9-92A0-218675F4225C}"/>
              </a:ext>
            </a:extLst>
          </p:cNvPr>
          <p:cNvSpPr/>
          <p:nvPr/>
        </p:nvSpPr>
        <p:spPr>
          <a:xfrm>
            <a:off x="850606" y="2464823"/>
            <a:ext cx="20653954" cy="11817209"/>
          </a:xfrm>
          <a:prstGeom prst="rect">
            <a:avLst/>
          </a:prstGeom>
        </p:spPr>
        <p:txBody>
          <a:bodyPr wrap="square">
            <a:spAutoFit/>
          </a:bodyPr>
          <a:lstStyle/>
          <a:p>
            <a:pPr marL="342900" lvl="0" indent="-342900">
              <a:lnSpc>
                <a:spcPct val="107000"/>
              </a:lnSpc>
              <a:buFont typeface="Wingdings" panose="05000000000000000000" pitchFamily="2" charset="2"/>
              <a:buChar char=""/>
            </a:pPr>
            <a:r>
              <a:rPr lang="en-ZA" sz="4400" b="1" dirty="0">
                <a:latin typeface="Arial" panose="020B0604020202020204" pitchFamily="34" charset="0"/>
                <a:cs typeface="Arial" panose="020B0604020202020204" pitchFamily="34" charset="0"/>
              </a:rPr>
              <a:t>Head count </a:t>
            </a:r>
            <a:r>
              <a:rPr lang="en-ZA" sz="4400" dirty="0">
                <a:latin typeface="Arial" panose="020B0604020202020204" pitchFamily="34" charset="0"/>
                <a:cs typeface="Arial" panose="020B0604020202020204" pitchFamily="34" charset="0"/>
              </a:rPr>
              <a:t>of </a:t>
            </a:r>
            <a:r>
              <a:rPr lang="en-ZA" sz="4400" b="1" dirty="0">
                <a:latin typeface="Arial" panose="020B0604020202020204" pitchFamily="34" charset="0"/>
                <a:cs typeface="Arial" panose="020B0604020202020204" pitchFamily="34" charset="0"/>
              </a:rPr>
              <a:t>499 </a:t>
            </a:r>
            <a:r>
              <a:rPr lang="en-ZA" sz="4400" dirty="0">
                <a:latin typeface="Arial" panose="020B0604020202020204" pitchFamily="34" charset="0"/>
                <a:cs typeface="Arial" panose="020B0604020202020204" pitchFamily="34" charset="0"/>
              </a:rPr>
              <a:t>at a salary bill of R 107 658 755.33 for the Quarter</a:t>
            </a:r>
          </a:p>
          <a:p>
            <a:pPr marL="342900" lvl="0" indent="-342900">
              <a:lnSpc>
                <a:spcPct val="107000"/>
              </a:lnSpc>
              <a:buFont typeface="Wingdings" panose="05000000000000000000" pitchFamily="2" charset="2"/>
              <a:buChar char=""/>
            </a:pPr>
            <a:r>
              <a:rPr lang="en-GB" sz="4400" b="1" dirty="0">
                <a:latin typeface="Arial" panose="020B0604020202020204" pitchFamily="34" charset="0"/>
                <a:cs typeface="Arial" panose="020B0604020202020204" pitchFamily="34" charset="0"/>
              </a:rPr>
              <a:t>Staff turnover </a:t>
            </a:r>
            <a:r>
              <a:rPr lang="en-GB" sz="4400" dirty="0">
                <a:latin typeface="Arial" panose="020B0604020202020204" pitchFamily="34" charset="0"/>
                <a:cs typeface="Arial" panose="020B0604020202020204" pitchFamily="34" charset="0"/>
              </a:rPr>
              <a:t>at </a:t>
            </a:r>
            <a:r>
              <a:rPr lang="en-GB" sz="4400" b="1" dirty="0">
                <a:latin typeface="Arial" panose="020B0604020202020204" pitchFamily="34" charset="0"/>
                <a:cs typeface="Arial" panose="020B0604020202020204" pitchFamily="34" charset="0"/>
              </a:rPr>
              <a:t>0.40% </a:t>
            </a:r>
            <a:r>
              <a:rPr lang="en-GB" sz="4400" dirty="0">
                <a:latin typeface="Arial" panose="020B0604020202020204" pitchFamily="34" charset="0"/>
                <a:cs typeface="Arial" panose="020B0604020202020204" pitchFamily="34" charset="0"/>
              </a:rPr>
              <a:t>which is below the 10% standard norm.</a:t>
            </a:r>
            <a:endParaRPr lang="en-ZA" sz="4400" dirty="0">
              <a:latin typeface="Arial" panose="020B060402020202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ZA" sz="4400" b="1" dirty="0">
                <a:latin typeface="Arial" panose="020B0604020202020204" pitchFamily="34" charset="0"/>
                <a:cs typeface="Arial" panose="020B0604020202020204" pitchFamily="34" charset="0"/>
              </a:rPr>
              <a:t>Staff cost </a:t>
            </a:r>
            <a:r>
              <a:rPr lang="en-ZA" sz="4400" dirty="0">
                <a:latin typeface="Arial" panose="020B0604020202020204" pitchFamily="34" charset="0"/>
                <a:cs typeface="Arial" panose="020B0604020202020204" pitchFamily="34" charset="0"/>
              </a:rPr>
              <a:t>at </a:t>
            </a:r>
            <a:r>
              <a:rPr lang="en-ZA" sz="4400" b="1" dirty="0">
                <a:latin typeface="Arial" panose="020B0604020202020204" pitchFamily="34" charset="0"/>
                <a:cs typeface="Arial" panose="020B0604020202020204" pitchFamily="34" charset="0"/>
              </a:rPr>
              <a:t>33% </a:t>
            </a:r>
            <a:r>
              <a:rPr lang="en-ZA" sz="4400" dirty="0">
                <a:latin typeface="Arial" panose="020B0604020202020204" pitchFamily="34" charset="0"/>
                <a:cs typeface="Arial" panose="020B0604020202020204" pitchFamily="34" charset="0"/>
              </a:rPr>
              <a:t>(target is 32% for year end)</a:t>
            </a:r>
          </a:p>
          <a:p>
            <a:pPr marL="342900" lvl="0" indent="-342900">
              <a:lnSpc>
                <a:spcPct val="107000"/>
              </a:lnSpc>
              <a:spcAft>
                <a:spcPts val="800"/>
              </a:spcAft>
              <a:buFont typeface="Wingdings" panose="05000000000000000000" pitchFamily="2" charset="2"/>
              <a:buChar char=""/>
            </a:pPr>
            <a:r>
              <a:rPr lang="en-ZA" sz="4400" b="1" dirty="0">
                <a:latin typeface="Arial" panose="020B0604020202020204" pitchFamily="34" charset="0"/>
                <a:cs typeface="Arial" panose="020B0604020202020204" pitchFamily="34" charset="0"/>
              </a:rPr>
              <a:t>598</a:t>
            </a:r>
            <a:r>
              <a:rPr lang="en-ZA" sz="4400" dirty="0">
                <a:latin typeface="Arial" panose="020B0604020202020204" pitchFamily="34" charset="0"/>
                <a:cs typeface="Arial" panose="020B0604020202020204" pitchFamily="34" charset="0"/>
              </a:rPr>
              <a:t> (49.8%) training interventions against target of 1020 (85%) implemented</a:t>
            </a:r>
          </a:p>
          <a:p>
            <a:pPr marL="342900" lvl="0" indent="-342900" defTabSz="2194560">
              <a:lnSpc>
                <a:spcPct val="107000"/>
              </a:lnSpc>
              <a:spcAft>
                <a:spcPts val="800"/>
              </a:spcAft>
              <a:buFont typeface="Wingdings" panose="05000000000000000000" pitchFamily="2" charset="2"/>
              <a:buChar char=""/>
              <a:defRPr/>
            </a:pPr>
            <a:r>
              <a:rPr lang="en-GB" altLang="en-US" sz="4400" dirty="0">
                <a:latin typeface="Arial" panose="020B0604020202020204" pitchFamily="34" charset="0"/>
                <a:ea typeface="Calibri" panose="020F0502020204030204" pitchFamily="34" charset="0"/>
                <a:cs typeface="Arial" panose="020B0604020202020204" pitchFamily="34" charset="0"/>
              </a:rPr>
              <a:t>Total Recordable Injury Rate </a:t>
            </a:r>
            <a:r>
              <a:rPr lang="en-GB" altLang="en-US" sz="4400" b="1" dirty="0">
                <a:latin typeface="Arial" panose="020B0604020202020204" pitchFamily="34" charset="0"/>
                <a:ea typeface="Calibri" panose="020F0502020204030204" pitchFamily="34" charset="0"/>
                <a:cs typeface="Arial" panose="020B0604020202020204" pitchFamily="34" charset="0"/>
              </a:rPr>
              <a:t>(TRIR) </a:t>
            </a:r>
            <a:r>
              <a:rPr lang="en-GB" altLang="en-US" sz="4400" dirty="0">
                <a:latin typeface="Arial" panose="020B0604020202020204" pitchFamily="34" charset="0"/>
                <a:ea typeface="Calibri" panose="020F0502020204030204" pitchFamily="34" charset="0"/>
                <a:cs typeface="Arial" panose="020B0604020202020204" pitchFamily="34" charset="0"/>
              </a:rPr>
              <a:t>level at </a:t>
            </a:r>
            <a:r>
              <a:rPr lang="en-ZA" altLang="en-US" sz="4400" b="1" dirty="0">
                <a:latin typeface="Arial" panose="020B0604020202020204" pitchFamily="34" charset="0"/>
                <a:ea typeface="Calibri" panose="020F0502020204030204" pitchFamily="34" charset="0"/>
                <a:cs typeface="Arial" panose="020B0604020202020204" pitchFamily="34" charset="0"/>
              </a:rPr>
              <a:t>0,1887% </a:t>
            </a:r>
            <a:r>
              <a:rPr lang="en-GB" altLang="en-US" sz="4400" dirty="0">
                <a:latin typeface="Arial" panose="020B0604020202020204" pitchFamily="34" charset="0"/>
                <a:ea typeface="Calibri" panose="020F0502020204030204" pitchFamily="34" charset="0"/>
                <a:cs typeface="Arial" panose="020B0604020202020204" pitchFamily="34" charset="0"/>
              </a:rPr>
              <a:t>which is below 1% target</a:t>
            </a:r>
            <a:r>
              <a:rPr lang="en-ZA" altLang="en-US" sz="4400" dirty="0">
                <a:latin typeface="Arial" panose="020B0604020202020204" pitchFamily="34" charset="0"/>
                <a:cs typeface="Arial" panose="020B0604020202020204" pitchFamily="34" charset="0"/>
              </a:rPr>
              <a:t> </a:t>
            </a:r>
          </a:p>
          <a:p>
            <a:pPr lvl="0" defTabSz="2194560">
              <a:lnSpc>
                <a:spcPct val="107000"/>
              </a:lnSpc>
              <a:spcAft>
                <a:spcPts val="800"/>
              </a:spcAft>
              <a:defRPr/>
            </a:pPr>
            <a:r>
              <a:rPr lang="en-US" altLang="en-US" sz="4400" b="1" dirty="0">
                <a:latin typeface="Arial" panose="020B0604020202020204" pitchFamily="34" charset="0"/>
                <a:cs typeface="Arial" panose="020B0604020202020204" pitchFamily="34" charset="0"/>
              </a:rPr>
              <a:t>E</a:t>
            </a:r>
            <a:r>
              <a:rPr lang="en-ZA" altLang="en-US" sz="4400" b="1" dirty="0" err="1">
                <a:latin typeface="Arial" panose="020B0604020202020204" pitchFamily="34" charset="0"/>
                <a:cs typeface="Arial" panose="020B0604020202020204" pitchFamily="34" charset="0"/>
              </a:rPr>
              <a:t>mployment</a:t>
            </a:r>
            <a:r>
              <a:rPr lang="en-ZA" altLang="en-US" sz="4400" b="1" dirty="0">
                <a:latin typeface="Arial" panose="020B0604020202020204" pitchFamily="34" charset="0"/>
                <a:cs typeface="Arial" panose="020B0604020202020204" pitchFamily="34" charset="0"/>
              </a:rPr>
              <a:t> Equity</a:t>
            </a:r>
          </a:p>
          <a:p>
            <a:pPr marL="57150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Women representation is currently 37%. The target is to achieve 38% representation for women by the end of the financial year.</a:t>
            </a:r>
          </a:p>
          <a:p>
            <a:pPr>
              <a:lnSpc>
                <a:spcPct val="107000"/>
              </a:lnSpc>
            </a:pPr>
            <a:r>
              <a:rPr lang="en-ZA" sz="4400" dirty="0">
                <a:latin typeface="Arial" panose="020B0604020202020204" pitchFamily="34" charset="0"/>
                <a:ea typeface="Calibri" panose="020F0502020204030204" pitchFamily="34" charset="0"/>
                <a:cs typeface="Arial" panose="020B0604020202020204" pitchFamily="34" charset="0"/>
              </a:rPr>
              <a:t>The current employment equity statistics reflect that:</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88% of staff in the organisation is black and 34% women. </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At top management levels, 100% are black and 0% women; </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100% of Executive management is black and 57% women. </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At senior management 88% are black and 47% are women, and </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81% of specialists and middle management levels are black and 31% women. </a:t>
            </a:r>
          </a:p>
          <a:p>
            <a:pPr marL="571500" lvl="0" indent="-571500">
              <a:lnSpc>
                <a:spcPct val="107000"/>
              </a:lnSpc>
              <a:buFont typeface="Wingdings" panose="05000000000000000000" pitchFamily="2" charset="2"/>
              <a:buChar char="Ø"/>
            </a:pPr>
            <a:r>
              <a:rPr lang="en-ZA" sz="4400" dirty="0">
                <a:latin typeface="Arial" panose="020B0604020202020204" pitchFamily="34" charset="0"/>
                <a:ea typeface="Calibri" panose="020F0502020204030204" pitchFamily="34" charset="0"/>
                <a:cs typeface="Arial" panose="020B0604020202020204" pitchFamily="34" charset="0"/>
              </a:rPr>
              <a:t>The number of people living with disabilities is 1.2% (6).</a:t>
            </a:r>
          </a:p>
          <a:p>
            <a:pPr marL="342900" lvl="0" indent="-342900" defTabSz="2194560">
              <a:lnSpc>
                <a:spcPct val="107000"/>
              </a:lnSpc>
              <a:spcAft>
                <a:spcPts val="800"/>
              </a:spcAft>
              <a:buFont typeface="Wingdings" panose="05000000000000000000" pitchFamily="2" charset="2"/>
              <a:buChar char=""/>
              <a:defRPr/>
            </a:pPr>
            <a:endParaRPr lang="en-ZA" altLang="en-US" sz="3600" dirty="0">
              <a:latin typeface="Arial" panose="020B0604020202020204" pitchFamily="34" charset="0"/>
            </a:endParaRPr>
          </a:p>
        </p:txBody>
      </p:sp>
    </p:spTree>
    <p:extLst>
      <p:ext uri="{BB962C8B-B14F-4D97-AF65-F5344CB8AC3E}">
        <p14:creationId xmlns:p14="http://schemas.microsoft.com/office/powerpoint/2010/main" xmlns="" val="401970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5471" y="-1"/>
            <a:ext cx="22211071" cy="13306871"/>
            <a:chOff x="-265471" y="-1"/>
            <a:chExt cx="22211071" cy="13306871"/>
          </a:xfrm>
        </p:grpSpPr>
        <p:pic>
          <p:nvPicPr>
            <p:cNvPr id="26" name="Picture 2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3306871"/>
            </a:xfrm>
            <a:prstGeom prst="rect">
              <a:avLst/>
            </a:prstGeom>
            <a:solidFill>
              <a:srgbClr val="004F9F"/>
            </a:solidFill>
            <a:ln>
              <a:noFill/>
            </a:ln>
          </p:spPr>
        </p:pic>
        <p:cxnSp>
          <p:nvCxnSpPr>
            <p:cNvPr id="13" name="Straight Connector 12"/>
            <p:cNvCxnSpPr/>
            <p:nvPr/>
          </p:nvCxnSpPr>
          <p:spPr>
            <a:xfrm flipH="1">
              <a:off x="-265471" y="5229288"/>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471"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258382" y="13127862"/>
            <a:ext cx="5687218" cy="179010"/>
            <a:chOff x="16258382" y="13229460"/>
            <a:chExt cx="5687218" cy="179010"/>
          </a:xfrm>
        </p:grpSpPr>
        <p:sp>
          <p:nvSpPr>
            <p:cNvPr id="7" name="Rectangle 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4" name="TextBox 23"/>
          <p:cNvSpPr txBox="1"/>
          <p:nvPr/>
        </p:nvSpPr>
        <p:spPr>
          <a:xfrm>
            <a:off x="263729" y="5787977"/>
            <a:ext cx="13973059" cy="830997"/>
          </a:xfrm>
          <a:prstGeom prst="rect">
            <a:avLst/>
          </a:prstGeom>
          <a:noFill/>
        </p:spPr>
        <p:txBody>
          <a:bodyPr wrap="square" rtlCol="0">
            <a:spAutoFit/>
          </a:bodyPr>
          <a:lstStyle/>
          <a:p>
            <a:pPr lvl="0" algn="ctr"/>
            <a:r>
              <a:rPr lang="en-US" sz="4800" b="1" dirty="0">
                <a:solidFill>
                  <a:srgbClr val="FFFFFF"/>
                </a:solidFill>
                <a:latin typeface="Arial" panose="020B0604020202020204" pitchFamily="34" charset="0"/>
                <a:cs typeface="Arial" panose="020B0604020202020204" pitchFamily="34" charset="0"/>
              </a:rPr>
              <a:t>Risk Management</a:t>
            </a:r>
          </a:p>
        </p:txBody>
      </p:sp>
      <p:sp>
        <p:nvSpPr>
          <p:cNvPr id="2" name="Slide Number Placeholder 1"/>
          <p:cNvSpPr>
            <a:spLocks noGrp="1"/>
          </p:cNvSpPr>
          <p:nvPr>
            <p:ph type="sldNum" sz="quarter" idx="12"/>
          </p:nvPr>
        </p:nvSpPr>
        <p:spPr/>
        <p:txBody>
          <a:bodyPr/>
          <a:lstStyle/>
          <a:p>
            <a:fld id="{062DC1B1-BE07-4A7A-8827-EC300648B8DF}" type="slidenum">
              <a:rPr lang="en-US" smtClean="0"/>
              <a:pPr/>
              <a:t>14</a:t>
            </a:fld>
            <a:endParaRPr lang="en-US" dirty="0"/>
          </a:p>
        </p:txBody>
      </p:sp>
      <p:pic>
        <p:nvPicPr>
          <p:cNvPr id="17" name="Picture 16">
            <a:extLst>
              <a:ext uri="{FF2B5EF4-FFF2-40B4-BE49-F238E27FC236}">
                <a16:creationId xmlns:a16="http://schemas.microsoft.com/office/drawing/2014/main" xmlns="" id="{B63240EA-B05B-4F60-A1A3-7B08A0CC13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8381" y="14276440"/>
            <a:ext cx="4552431" cy="839276"/>
          </a:xfrm>
          <a:prstGeom prst="rect">
            <a:avLst/>
          </a:prstGeom>
        </p:spPr>
      </p:pic>
    </p:spTree>
    <p:extLst>
      <p:ext uri="{BB962C8B-B14F-4D97-AF65-F5344CB8AC3E}">
        <p14:creationId xmlns:p14="http://schemas.microsoft.com/office/powerpoint/2010/main" xmlns="" val="369700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67292" y="14873500"/>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19823" y="14999454"/>
            <a:ext cx="4552431" cy="839276"/>
          </a:xfrm>
          <a:prstGeom prst="rect">
            <a:avLst/>
          </a:prstGeom>
        </p:spPr>
      </p:pic>
      <p:sp>
        <p:nvSpPr>
          <p:cNvPr id="18" name="Rectangle 17">
            <a:extLst>
              <a:ext uri="{FF2B5EF4-FFF2-40B4-BE49-F238E27FC236}">
                <a16:creationId xmlns:a16="http://schemas.microsoft.com/office/drawing/2014/main" xmlns="" id="{6282AF01-55AA-4FD4-9813-B767E0E12F3B}"/>
              </a:ext>
            </a:extLst>
          </p:cNvPr>
          <p:cNvSpPr/>
          <p:nvPr/>
        </p:nvSpPr>
        <p:spPr>
          <a:xfrm>
            <a:off x="116957" y="170120"/>
            <a:ext cx="10919638" cy="1054018"/>
          </a:xfrm>
          <a:prstGeom prst="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6600" b="1" dirty="0">
                <a:solidFill>
                  <a:srgbClr val="004F9F"/>
                </a:solidFill>
                <a:latin typeface="Arial" panose="020B0604020202020204" pitchFamily="34" charset="0"/>
                <a:cs typeface="Arial" panose="020B0604020202020204" pitchFamily="34" charset="0"/>
              </a:rPr>
              <a:t>Strategic Risks</a:t>
            </a:r>
            <a:endParaRPr lang="en-ZA" sz="6600" b="1" dirty="0">
              <a:solidFill>
                <a:srgbClr val="004F9F"/>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xmlns="" id="{BF619918-8230-4FBC-8BB6-2C4B9B4F7B4F}"/>
              </a:ext>
            </a:extLst>
          </p:cNvPr>
          <p:cNvPicPr/>
          <p:nvPr/>
        </p:nvPicPr>
        <p:blipFill>
          <a:blip r:embed="rId3" cstate="print"/>
          <a:stretch>
            <a:fillRect/>
          </a:stretch>
        </p:blipFill>
        <p:spPr>
          <a:xfrm>
            <a:off x="388431" y="1701209"/>
            <a:ext cx="20834155" cy="12886661"/>
          </a:xfrm>
          <a:prstGeom prst="rect">
            <a:avLst/>
          </a:prstGeom>
        </p:spPr>
      </p:pic>
    </p:spTree>
    <p:extLst>
      <p:ext uri="{BB962C8B-B14F-4D97-AF65-F5344CB8AC3E}">
        <p14:creationId xmlns:p14="http://schemas.microsoft.com/office/powerpoint/2010/main" xmlns="" val="304181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6282AF01-55AA-4FD4-9813-B767E0E12F3B}"/>
              </a:ext>
            </a:extLst>
          </p:cNvPr>
          <p:cNvSpPr/>
          <p:nvPr/>
        </p:nvSpPr>
        <p:spPr>
          <a:xfrm>
            <a:off x="116957" y="170120"/>
            <a:ext cx="10919638" cy="1054018"/>
          </a:xfrm>
          <a:prstGeom prst="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6600" b="1" dirty="0">
                <a:solidFill>
                  <a:srgbClr val="004F9F"/>
                </a:solidFill>
                <a:latin typeface="Arial" panose="020B0604020202020204" pitchFamily="34" charset="0"/>
                <a:cs typeface="Arial" panose="020B0604020202020204" pitchFamily="34" charset="0"/>
              </a:rPr>
              <a:t>Strategic Risks</a:t>
            </a:r>
            <a:endParaRPr lang="en-ZA" sz="6600" b="1" dirty="0">
              <a:solidFill>
                <a:srgbClr val="004F9F"/>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A593098A-7DE5-43B2-9829-958386D996F1}"/>
              </a:ext>
            </a:extLst>
          </p:cNvPr>
          <p:cNvGrpSpPr/>
          <p:nvPr/>
        </p:nvGrpSpPr>
        <p:grpSpPr>
          <a:xfrm>
            <a:off x="0" y="14443016"/>
            <a:ext cx="21945600" cy="125954"/>
            <a:chOff x="0" y="5079188"/>
            <a:chExt cx="12192000" cy="55371"/>
          </a:xfrm>
        </p:grpSpPr>
        <p:grpSp>
          <p:nvGrpSpPr>
            <p:cNvPr id="9" name="Group 8">
              <a:extLst>
                <a:ext uri="{FF2B5EF4-FFF2-40B4-BE49-F238E27FC236}">
                  <a16:creationId xmlns:a16="http://schemas.microsoft.com/office/drawing/2014/main" xmlns="" id="{DEF38334-F0B2-4B30-A66C-16B7262C31D2}"/>
                </a:ext>
              </a:extLst>
            </p:cNvPr>
            <p:cNvGrpSpPr/>
            <p:nvPr/>
          </p:nvGrpSpPr>
          <p:grpSpPr>
            <a:xfrm>
              <a:off x="7885568" y="5079188"/>
              <a:ext cx="4306432" cy="55371"/>
              <a:chOff x="16258382" y="13229460"/>
              <a:chExt cx="5687218" cy="179010"/>
            </a:xfrm>
          </p:grpSpPr>
          <p:sp>
            <p:nvSpPr>
              <p:cNvPr id="11" name="Rectangle 10">
                <a:extLst>
                  <a:ext uri="{FF2B5EF4-FFF2-40B4-BE49-F238E27FC236}">
                    <a16:creationId xmlns:a16="http://schemas.microsoft.com/office/drawing/2014/main" xmlns="" id="{E8392F9F-45BD-48AB-99CC-DF15B8742854}"/>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4DD8A2FA-5E37-4974-B2E9-31BBAB59C2F3}"/>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2F72DCD5-3A3B-4090-A6E5-ECBBE54F94B9}"/>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47A243F5-6191-4136-A25C-07C6A95835BF}"/>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47614E7D-B26F-43AE-80F1-2046C54BDA91}"/>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xmlns="" id="{6B610EDB-2961-4CBD-9F1D-FCEE7AD5DE4D}"/>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xmlns="" id="{A9BD88BA-D8B4-4CFB-AFED-9264E956F0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32183" y="14815424"/>
            <a:ext cx="4552431" cy="839276"/>
          </a:xfrm>
          <a:prstGeom prst="rect">
            <a:avLst/>
          </a:prstGeom>
        </p:spPr>
      </p:pic>
      <p:sp>
        <p:nvSpPr>
          <p:cNvPr id="2" name="Rectangle 1">
            <a:extLst>
              <a:ext uri="{FF2B5EF4-FFF2-40B4-BE49-F238E27FC236}">
                <a16:creationId xmlns:a16="http://schemas.microsoft.com/office/drawing/2014/main" xmlns="" id="{38048F67-C155-47FE-AF00-1DE4FBC35633}"/>
              </a:ext>
            </a:extLst>
          </p:cNvPr>
          <p:cNvSpPr/>
          <p:nvPr/>
        </p:nvSpPr>
        <p:spPr>
          <a:xfrm>
            <a:off x="320842" y="2101166"/>
            <a:ext cx="20373474" cy="11781687"/>
          </a:xfrm>
          <a:prstGeom prst="rect">
            <a:avLst/>
          </a:prstGeom>
        </p:spPr>
        <p:txBody>
          <a:bodyPr wrap="square">
            <a:spAutoFit/>
          </a:bodyPr>
          <a:lstStyle/>
          <a:p>
            <a:pPr marL="457200" marR="530225" lvl="1">
              <a:lnSpc>
                <a:spcPct val="107000"/>
              </a:lnSpc>
              <a:spcAft>
                <a:spcPts val="0"/>
              </a:spcAft>
            </a:pPr>
            <a:r>
              <a:rPr lang="en-ZA" sz="4000" b="1" dirty="0">
                <a:latin typeface="Arial" panose="020B0604020202020204" pitchFamily="34" charset="0"/>
                <a:ea typeface="Calibri" panose="020F0502020204030204" pitchFamily="34" charset="0"/>
                <a:cs typeface="Times New Roman" panose="02020603050405020304" pitchFamily="18" charset="0"/>
              </a:rPr>
              <a:t>New and Emerging Risks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marL="228600" marR="530225">
              <a:lnSpc>
                <a:spcPct val="107000"/>
              </a:lnSpc>
              <a:spcAft>
                <a:spcPts val="0"/>
              </a:spcAft>
            </a:pPr>
            <a:r>
              <a:rPr lang="en-ZA" sz="4000" b="1" dirty="0">
                <a:latin typeface="Arial" panose="020B0604020202020204" pitchFamily="34" charset="0"/>
                <a:ea typeface="Calibri" panose="020F0502020204030204" pitchFamily="34" charset="0"/>
                <a:cs typeface="Times New Roman" panose="02020603050405020304" pitchFamily="18" charset="0"/>
              </a:rPr>
              <a:t>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 emerging risk is due to the SABC announcing a reduction in DTT sites or going DTH instead of DTT. This will have a direct impact on SENTECH’s sustainability and the failure of DTT as a platform.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4000" dirty="0">
                <a:latin typeface="Arial" panose="020B0604020202020204" pitchFamily="34" charset="0"/>
                <a:ea typeface="Calibri" panose="020F0502020204030204" pitchFamily="34" charset="0"/>
                <a:cs typeface="Times New Roman" panose="02020603050405020304" pitchFamily="18" charset="0"/>
              </a:rPr>
              <a:t>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4000" b="1" dirty="0">
                <a:latin typeface="Arial" panose="020B0604020202020204" pitchFamily="34" charset="0"/>
                <a:ea typeface="Calibri" panose="020F0502020204030204" pitchFamily="34" charset="0"/>
                <a:cs typeface="Times New Roman" panose="02020603050405020304" pitchFamily="18" charset="0"/>
              </a:rPr>
              <a:t>   Business Continuity Management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15000"/>
              </a:lnSpc>
              <a:spcAft>
                <a:spcPts val="0"/>
              </a:spcAft>
              <a:buFont typeface="Arial" panose="020B0604020202020204" pitchFamily="34" charset="0"/>
              <a:buChar char="•"/>
              <a:tabLst>
                <a:tab pos="450215" algn="l"/>
                <a:tab pos="810260" algn="l"/>
              </a:tabLst>
            </a:pPr>
            <a:r>
              <a:rPr lang="en-ZA" sz="4000" dirty="0">
                <a:latin typeface="Arial" panose="020B0604020202020204" pitchFamily="34" charset="0"/>
                <a:ea typeface="Calibri" panose="020F0502020204030204" pitchFamily="34" charset="0"/>
                <a:cs typeface="Times New Roman" panose="02020603050405020304" pitchFamily="18" charset="0"/>
              </a:rPr>
              <a:t>The BC plan was invoked during the last quarter of the 2019/20 financial year. The plan has been implemented and supporting documents reviewed and developed as required. There were 19 new cases that have been reported during quarter bringing the total number of confirmed Covid-19 cases to 29. </a:t>
            </a:r>
          </a:p>
          <a:p>
            <a:pPr marL="571500" indent="-571500" algn="just">
              <a:lnSpc>
                <a:spcPct val="115000"/>
              </a:lnSpc>
              <a:spcAft>
                <a:spcPts val="0"/>
              </a:spcAft>
              <a:buFont typeface="Arial" panose="020B0604020202020204" pitchFamily="34" charset="0"/>
              <a:buChar char="•"/>
              <a:tabLst>
                <a:tab pos="450215" algn="l"/>
                <a:tab pos="810260" algn="l"/>
              </a:tabLst>
            </a:pPr>
            <a:r>
              <a:rPr lang="en-ZA" sz="4000" dirty="0">
                <a:latin typeface="Arial" panose="020B0604020202020204" pitchFamily="34" charset="0"/>
                <a:ea typeface="Calibri" panose="020F0502020204030204" pitchFamily="34" charset="0"/>
                <a:cs typeface="Times New Roman" panose="02020603050405020304" pitchFamily="18" charset="0"/>
              </a:rPr>
              <a:t>The BC risks are being monitored and the BC plan was successfully implemented to ensure continuity of operations and limiting the spread of the virus. </a:t>
            </a:r>
          </a:p>
          <a:p>
            <a:pPr marL="571500" indent="-571500" algn="just">
              <a:lnSpc>
                <a:spcPct val="115000"/>
              </a:lnSpc>
              <a:spcAft>
                <a:spcPts val="0"/>
              </a:spcAft>
              <a:buFont typeface="Arial" panose="020B0604020202020204" pitchFamily="34" charset="0"/>
              <a:buChar char="•"/>
              <a:tabLst>
                <a:tab pos="450215" algn="l"/>
                <a:tab pos="810260" algn="l"/>
              </a:tabLst>
            </a:pPr>
            <a:r>
              <a:rPr lang="en-ZA" sz="4000" dirty="0">
                <a:latin typeface="Arial" panose="020B0604020202020204" pitchFamily="34" charset="0"/>
                <a:ea typeface="Calibri" panose="020F0502020204030204" pitchFamily="34" charset="0"/>
                <a:cs typeface="Times New Roman" panose="02020603050405020304" pitchFamily="18" charset="0"/>
              </a:rPr>
              <a:t>There were also two IT incidents reported during the quarter that had a significant impact on operations. The IT disaster recovery (DR) was implemented however in some areas it failed. Plans are underway to close the</a:t>
            </a:r>
            <a:r>
              <a:rPr lang="en-ZA" sz="4000" dirty="0">
                <a:latin typeface="Calibri" panose="020F0502020204030204" pitchFamily="34" charset="0"/>
                <a:ea typeface="Calibri" panose="020F0502020204030204" pitchFamily="34" charset="0"/>
                <a:cs typeface="Arial" panose="020B0604020202020204" pitchFamily="34" charset="0"/>
              </a:rPr>
              <a:t> </a:t>
            </a:r>
            <a:r>
              <a:rPr lang="en-ZA" sz="4000" dirty="0">
                <a:latin typeface="Arial" panose="020B0604020202020204" pitchFamily="34" charset="0"/>
                <a:ea typeface="Calibri" panose="020F0502020204030204" pitchFamily="34" charset="0"/>
                <a:cs typeface="Times New Roman" panose="02020603050405020304" pitchFamily="18" charset="0"/>
              </a:rPr>
              <a:t>gaps and limit disruptions to ensure business continuity.</a:t>
            </a:r>
            <a:r>
              <a:rPr lang="en-ZA" sz="4000" dirty="0">
                <a:latin typeface="Calibri" panose="020F0502020204030204" pitchFamily="34" charset="0"/>
                <a:ea typeface="Calibri" panose="020F0502020204030204" pitchFamily="34" charset="0"/>
                <a:cs typeface="Arial" panose="020B0604020202020204" pitchFamily="34" charset="0"/>
              </a:rPr>
              <a:t> </a:t>
            </a:r>
            <a:endParaRPr lang="en-ZA"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4621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6282AF01-55AA-4FD4-9813-B767E0E12F3B}"/>
              </a:ext>
            </a:extLst>
          </p:cNvPr>
          <p:cNvSpPr/>
          <p:nvPr/>
        </p:nvSpPr>
        <p:spPr>
          <a:xfrm>
            <a:off x="116957" y="170120"/>
            <a:ext cx="10919638" cy="1054018"/>
          </a:xfrm>
          <a:prstGeom prst="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6600" b="1" dirty="0">
                <a:solidFill>
                  <a:srgbClr val="004F9F"/>
                </a:solidFill>
                <a:latin typeface="Arial" panose="020B0604020202020204" pitchFamily="34" charset="0"/>
                <a:cs typeface="Arial" panose="020B0604020202020204" pitchFamily="34" charset="0"/>
              </a:rPr>
              <a:t>Strategic Risks</a:t>
            </a:r>
            <a:endParaRPr lang="en-ZA" sz="6600" b="1" dirty="0">
              <a:solidFill>
                <a:srgbClr val="004F9F"/>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133024AF-E4D5-403A-8C22-67A7B0870C6C}"/>
              </a:ext>
            </a:extLst>
          </p:cNvPr>
          <p:cNvGrpSpPr/>
          <p:nvPr/>
        </p:nvGrpSpPr>
        <p:grpSpPr>
          <a:xfrm>
            <a:off x="0" y="13724559"/>
            <a:ext cx="21945600" cy="125954"/>
            <a:chOff x="0" y="5079188"/>
            <a:chExt cx="12192000" cy="55371"/>
          </a:xfrm>
        </p:grpSpPr>
        <p:grpSp>
          <p:nvGrpSpPr>
            <p:cNvPr id="7" name="Group 6">
              <a:extLst>
                <a:ext uri="{FF2B5EF4-FFF2-40B4-BE49-F238E27FC236}">
                  <a16:creationId xmlns:a16="http://schemas.microsoft.com/office/drawing/2014/main" xmlns="" id="{BBCA87BD-4028-4AE9-9DEE-6976B8F1A638}"/>
                </a:ext>
              </a:extLst>
            </p:cNvPr>
            <p:cNvGrpSpPr/>
            <p:nvPr/>
          </p:nvGrpSpPr>
          <p:grpSpPr>
            <a:xfrm>
              <a:off x="7885568" y="5079188"/>
              <a:ext cx="4306432" cy="55371"/>
              <a:chOff x="16258382" y="13229460"/>
              <a:chExt cx="5687218" cy="179010"/>
            </a:xfrm>
          </p:grpSpPr>
          <p:sp>
            <p:nvSpPr>
              <p:cNvPr id="9" name="Rectangle 8">
                <a:extLst>
                  <a:ext uri="{FF2B5EF4-FFF2-40B4-BE49-F238E27FC236}">
                    <a16:creationId xmlns:a16="http://schemas.microsoft.com/office/drawing/2014/main" xmlns="" id="{068FAE90-5982-47E1-9673-B40C06D011ED}"/>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BD300758-B17F-4320-9FB5-727C2A7F3DF2}"/>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202E5838-5FD1-4552-BDFE-194C7CF94F24}"/>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2F026EFC-59DE-4174-8555-66BFA7676A8D}"/>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D9AC5054-194E-4AD1-AB3A-F0D830363930}"/>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xmlns="" id="{472FEFB4-904A-4A27-A6A0-D7964DE93170}"/>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EE1A18C7-9BBB-46F0-8870-98E5AC19A3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29363" y="13973874"/>
            <a:ext cx="4552431" cy="839276"/>
          </a:xfrm>
          <a:prstGeom prst="rect">
            <a:avLst/>
          </a:prstGeom>
        </p:spPr>
      </p:pic>
      <p:sp>
        <p:nvSpPr>
          <p:cNvPr id="2" name="Rectangle 1">
            <a:extLst>
              <a:ext uri="{FF2B5EF4-FFF2-40B4-BE49-F238E27FC236}">
                <a16:creationId xmlns:a16="http://schemas.microsoft.com/office/drawing/2014/main" xmlns="" id="{83164933-2D5F-4333-BC88-50756359C772}"/>
              </a:ext>
            </a:extLst>
          </p:cNvPr>
          <p:cNvSpPr/>
          <p:nvPr/>
        </p:nvSpPr>
        <p:spPr>
          <a:xfrm>
            <a:off x="657725" y="1995887"/>
            <a:ext cx="20319796" cy="8654677"/>
          </a:xfrm>
          <a:prstGeom prst="rect">
            <a:avLst/>
          </a:prstGeom>
        </p:spPr>
        <p:txBody>
          <a:bodyPr wrap="square">
            <a:spAutoFit/>
          </a:bodyPr>
          <a:lstStyle/>
          <a:p>
            <a:pPr marL="457200" lvl="1">
              <a:lnSpc>
                <a:spcPct val="107000"/>
              </a:lnSpc>
              <a:spcAft>
                <a:spcPts val="0"/>
              </a:spcAft>
            </a:pPr>
            <a:r>
              <a:rPr lang="en-ZA" sz="4000" b="1" dirty="0">
                <a:latin typeface="Arial" panose="020B0604020202020204" pitchFamily="34" charset="0"/>
                <a:ea typeface="Calibri" panose="020F0502020204030204" pitchFamily="34" charset="0"/>
                <a:cs typeface="Times New Roman" panose="02020603050405020304" pitchFamily="18" charset="0"/>
              </a:rPr>
              <a:t>Progress on implementation of FPP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Fraud prevention plan was revised for the financial year 2020/21 that includes the awareness programmes. </a:t>
            </a: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There were two fraud awareness activities conducted during quarter 2. The one related to the use of the fraud hotline and the aim was to encourage employee to continue using the hotline. </a:t>
            </a: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 second awareness was on the ways to spot fraud red flags.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4000" dirty="0">
                <a:latin typeface="Arial" panose="020B0604020202020204" pitchFamily="34" charset="0"/>
                <a:ea typeface="Calibri" panose="020F0502020204030204" pitchFamily="34" charset="0"/>
                <a:cs typeface="Times New Roman" panose="02020603050405020304" pitchFamily="18" charset="0"/>
              </a:rPr>
              <a:t>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4000" b="1" dirty="0">
                <a:latin typeface="Arial" panose="020B0604020202020204" pitchFamily="34" charset="0"/>
                <a:ea typeface="Calibri" panose="020F0502020204030204" pitchFamily="34" charset="0"/>
                <a:cs typeface="Times New Roman" panose="02020603050405020304" pitchFamily="18" charset="0"/>
              </a:rPr>
              <a:t>Fraud risks </a:t>
            </a:r>
            <a:endParaRPr lang="en-ZA"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All the identified fraud risks are constantly being monitored. </a:t>
            </a: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There were a total of 13 fraud risks of which only one is rated high. The high risk is related to theft and vandalization at sites. </a:t>
            </a:r>
          </a:p>
          <a:p>
            <a:pPr marL="571500" indent="-571500" algn="just">
              <a:lnSpc>
                <a:spcPct val="107000"/>
              </a:lnSpc>
              <a:spcAft>
                <a:spcPts val="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There are no changes to the other fraud risks. </a:t>
            </a:r>
          </a:p>
        </p:txBody>
      </p:sp>
    </p:spTree>
    <p:extLst>
      <p:ext uri="{BB962C8B-B14F-4D97-AF65-F5344CB8AC3E}">
        <p14:creationId xmlns:p14="http://schemas.microsoft.com/office/powerpoint/2010/main" xmlns="" val="320739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5471" y="-1"/>
            <a:ext cx="22211071" cy="13306871"/>
            <a:chOff x="-265471" y="-1"/>
            <a:chExt cx="22211071" cy="13306871"/>
          </a:xfrm>
        </p:grpSpPr>
        <p:pic>
          <p:nvPicPr>
            <p:cNvPr id="26" name="Picture 2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3306871"/>
            </a:xfrm>
            <a:prstGeom prst="rect">
              <a:avLst/>
            </a:prstGeom>
            <a:solidFill>
              <a:srgbClr val="004F9F"/>
            </a:solidFill>
            <a:ln>
              <a:noFill/>
            </a:ln>
          </p:spPr>
        </p:pic>
        <p:cxnSp>
          <p:nvCxnSpPr>
            <p:cNvPr id="13" name="Straight Connector 12"/>
            <p:cNvCxnSpPr/>
            <p:nvPr/>
          </p:nvCxnSpPr>
          <p:spPr>
            <a:xfrm flipH="1">
              <a:off x="-265471" y="5229288"/>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471"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258382" y="13127862"/>
            <a:ext cx="5687218" cy="179010"/>
            <a:chOff x="16258382" y="13229460"/>
            <a:chExt cx="5687218" cy="179010"/>
          </a:xfrm>
        </p:grpSpPr>
        <p:sp>
          <p:nvSpPr>
            <p:cNvPr id="7" name="Rectangle 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4" name="TextBox 23"/>
          <p:cNvSpPr txBox="1"/>
          <p:nvPr/>
        </p:nvSpPr>
        <p:spPr>
          <a:xfrm>
            <a:off x="263729" y="5787977"/>
            <a:ext cx="13973059" cy="830997"/>
          </a:xfrm>
          <a:prstGeom prst="rect">
            <a:avLst/>
          </a:prstGeom>
          <a:noFill/>
        </p:spPr>
        <p:txBody>
          <a:bodyPr wrap="square" rtlCol="0">
            <a:spAutoFit/>
          </a:bodyPr>
          <a:lstStyle/>
          <a:p>
            <a:pPr lvl="0" algn="ctr"/>
            <a:r>
              <a:rPr lang="en-US" sz="4800" b="1" dirty="0">
                <a:solidFill>
                  <a:srgbClr val="FFFFFF"/>
                </a:solidFill>
                <a:latin typeface="Arial" panose="020B0604020202020204" pitchFamily="34" charset="0"/>
                <a:cs typeface="Arial" panose="020B0604020202020204" pitchFamily="34" charset="0"/>
              </a:rPr>
              <a:t>Conclusion</a:t>
            </a:r>
          </a:p>
        </p:txBody>
      </p:sp>
      <p:sp>
        <p:nvSpPr>
          <p:cNvPr id="2" name="Slide Number Placeholder 1"/>
          <p:cNvSpPr>
            <a:spLocks noGrp="1"/>
          </p:cNvSpPr>
          <p:nvPr>
            <p:ph type="sldNum" sz="quarter" idx="12"/>
          </p:nvPr>
        </p:nvSpPr>
        <p:spPr/>
        <p:txBody>
          <a:bodyPr/>
          <a:lstStyle/>
          <a:p>
            <a:fld id="{062DC1B1-BE07-4A7A-8827-EC300648B8DF}" type="slidenum">
              <a:rPr lang="en-US" smtClean="0"/>
              <a:pPr/>
              <a:t>18</a:t>
            </a:fld>
            <a:endParaRPr lang="en-US" dirty="0"/>
          </a:p>
        </p:txBody>
      </p:sp>
      <p:pic>
        <p:nvPicPr>
          <p:cNvPr id="17" name="Picture 16">
            <a:extLst>
              <a:ext uri="{FF2B5EF4-FFF2-40B4-BE49-F238E27FC236}">
                <a16:creationId xmlns:a16="http://schemas.microsoft.com/office/drawing/2014/main" xmlns="" id="{B63240EA-B05B-4F60-A1A3-7B08A0CC13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8381" y="14276440"/>
            <a:ext cx="4552431" cy="839276"/>
          </a:xfrm>
          <a:prstGeom prst="rect">
            <a:avLst/>
          </a:prstGeom>
        </p:spPr>
      </p:pic>
    </p:spTree>
    <p:extLst>
      <p:ext uri="{BB962C8B-B14F-4D97-AF65-F5344CB8AC3E}">
        <p14:creationId xmlns:p14="http://schemas.microsoft.com/office/powerpoint/2010/main" xmlns="" val="276422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 y="14511090"/>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42293" y="15424757"/>
            <a:ext cx="4552431" cy="839276"/>
          </a:xfrm>
          <a:prstGeom prst="rect">
            <a:avLst/>
          </a:prstGeom>
        </p:spPr>
      </p:pic>
      <p:sp>
        <p:nvSpPr>
          <p:cNvPr id="4" name="TextBox 3">
            <a:extLst>
              <a:ext uri="{FF2B5EF4-FFF2-40B4-BE49-F238E27FC236}">
                <a16:creationId xmlns:a16="http://schemas.microsoft.com/office/drawing/2014/main" xmlns="" id="{B738AAB2-BA8B-47ED-9FB8-78420F5EFDEC}"/>
              </a:ext>
            </a:extLst>
          </p:cNvPr>
          <p:cNvSpPr txBox="1"/>
          <p:nvPr/>
        </p:nvSpPr>
        <p:spPr>
          <a:xfrm>
            <a:off x="350874" y="297712"/>
            <a:ext cx="13843146" cy="1015663"/>
          </a:xfrm>
          <a:prstGeom prst="rect">
            <a:avLst/>
          </a:prstGeom>
          <a:noFill/>
          <a:ln>
            <a:solidFill>
              <a:srgbClr val="FF0000"/>
            </a:solidFill>
          </a:ln>
        </p:spPr>
        <p:txBody>
          <a:bodyPr wrap="square" rtlCol="0">
            <a:spAutoFit/>
          </a:bodyPr>
          <a:lstStyle/>
          <a:p>
            <a:r>
              <a:rPr lang="en-US" sz="6000" dirty="0">
                <a:latin typeface="Arial" panose="020B0604020202020204" pitchFamily="34" charset="0"/>
                <a:cs typeface="Arial" panose="020B0604020202020204" pitchFamily="34" charset="0"/>
              </a:rPr>
              <a:t>Conclusion</a:t>
            </a:r>
          </a:p>
        </p:txBody>
      </p:sp>
      <p:sp>
        <p:nvSpPr>
          <p:cNvPr id="2" name="TextBox 1">
            <a:extLst>
              <a:ext uri="{FF2B5EF4-FFF2-40B4-BE49-F238E27FC236}">
                <a16:creationId xmlns:a16="http://schemas.microsoft.com/office/drawing/2014/main" xmlns="" id="{01037161-5DFC-4F9F-B25E-DBA639A89990}"/>
              </a:ext>
            </a:extLst>
          </p:cNvPr>
          <p:cNvSpPr txBox="1"/>
          <p:nvPr/>
        </p:nvSpPr>
        <p:spPr>
          <a:xfrm>
            <a:off x="350874" y="1822156"/>
            <a:ext cx="20337441" cy="13504403"/>
          </a:xfrm>
          <a:prstGeom prst="rect">
            <a:avLst/>
          </a:prstGeom>
          <a:noFill/>
        </p:spPr>
        <p:txBody>
          <a:bodyPr wrap="square" rtlCol="0">
            <a:spAutoFit/>
          </a:bodyPr>
          <a:lstStyle/>
          <a:p>
            <a:pPr marL="571500" indent="-571500" algn="just">
              <a:lnSpc>
                <a:spcPct val="107000"/>
              </a:lnSpc>
              <a:spcAft>
                <a:spcPts val="80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For the period under review continuing business revenue was 10% above budget </a:t>
            </a:r>
            <a:r>
              <a:rPr lang="en-ZA"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(R662m actual vs R604m budget)</a:t>
            </a:r>
            <a:r>
              <a:rPr lang="en-ZA" sz="4000" dirty="0">
                <a:latin typeface="Arial" panose="020B0604020202020204" pitchFamily="34" charset="0"/>
                <a:ea typeface="Calibri" panose="020F0502020204030204" pitchFamily="34" charset="0"/>
                <a:cs typeface="Times New Roman" panose="02020603050405020304" pitchFamily="18" charset="0"/>
              </a:rPr>
              <a:t> </a:t>
            </a:r>
            <a:r>
              <a:rPr lang="en-ZA"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EBIT was R69m above budget (R136m actual vs R67m budget). O</a:t>
            </a:r>
            <a:r>
              <a:rPr lang="en-ZA" sz="4000" dirty="0">
                <a:latin typeface="Arial" panose="020B0604020202020204" pitchFamily="34" charset="0"/>
                <a:ea typeface="Calibri" panose="020F0502020204030204" pitchFamily="34" charset="0"/>
                <a:cs typeface="Times New Roman" panose="02020603050405020304" pitchFamily="18" charset="0"/>
              </a:rPr>
              <a:t>perating expenditures was 3% (R21m) below budget (R603m actual vs R623m budget).</a:t>
            </a:r>
          </a:p>
          <a:p>
            <a:pPr marL="571500" indent="-571500" algn="just">
              <a:lnSpc>
                <a:spcPct val="107000"/>
              </a:lnSpc>
              <a:spcAft>
                <a:spcPts val="80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Overall product performance was above budget. DTT Commercial came marginally below target (99.59 performance against SLA of 99.61) which was triggered by load shedding incidents that exposed underperforming UPS’s. Analogue TV services remain under threat due to ageing infrastructure and technology obsolescence which amplifies the urgency for the full implementation of digital migration.</a:t>
            </a:r>
            <a:endParaRPr lang="en-ZA" sz="4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80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The organisation has noted a decline in the number of Covid-19  infections and 18 cases were reported for the period under review. The organisation continues to intensify Covid-19 safety messaging and providing necessary support to the affected colleagues and their families.</a:t>
            </a:r>
          </a:p>
          <a:p>
            <a:pPr marL="571500" indent="-571500" algn="just">
              <a:lnSpc>
                <a:spcPct val="107000"/>
              </a:lnSpc>
              <a:spcAft>
                <a:spcPts val="800"/>
              </a:spcAft>
              <a:buFont typeface="Arial" panose="020B0604020202020204" pitchFamily="34" charset="0"/>
              <a:buChar char="•"/>
            </a:pPr>
            <a:r>
              <a:rPr lang="en-ZA" sz="4000" dirty="0">
                <a:latin typeface="Arial" panose="020B0604020202020204" pitchFamily="34" charset="0"/>
                <a:ea typeface="Calibri" panose="020F0502020204030204" pitchFamily="34" charset="0"/>
                <a:cs typeface="Times New Roman" panose="02020603050405020304" pitchFamily="18" charset="0"/>
              </a:rPr>
              <a:t>It should be noted that the set targets were executed amidst the Corvid-19 pandemic and in a period of national lockdown which carried stringent trade regulations under alert levels 3 to 1. Management reviewed and implemented the set KPIs in order to ensure that the organisation remains sustainable and relevant to survive the prevailing tough economic climate.</a:t>
            </a:r>
            <a:endParaRPr lang="en-ZA" sz="4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4000" dirty="0">
                <a:highlight>
                  <a:srgbClr val="FFFF00"/>
                </a:highlight>
                <a:latin typeface="Arial" panose="020B0604020202020204" pitchFamily="34" charset="0"/>
                <a:ea typeface="Arial" panose="020B0604020202020204" pitchFamily="34" charset="0"/>
                <a:cs typeface="Arial" panose="020B0604020202020204" pitchFamily="34" charset="0"/>
              </a:rPr>
              <a:t> </a:t>
            </a:r>
            <a:endParaRPr lang="en-ZA" sz="4000" dirty="0">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5559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0633" y="14866977"/>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5" name="Rectangle 4"/>
          <p:cNvSpPr/>
          <p:nvPr/>
        </p:nvSpPr>
        <p:spPr>
          <a:xfrm>
            <a:off x="-10633" y="0"/>
            <a:ext cx="10643191" cy="1054018"/>
          </a:xfrm>
          <a:prstGeom prst="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600" b="1" dirty="0">
                <a:solidFill>
                  <a:srgbClr val="004F9F"/>
                </a:solidFill>
                <a:latin typeface="Arial" panose="020B0604020202020204" pitchFamily="34" charset="0"/>
                <a:cs typeface="Arial" panose="020B0604020202020204" pitchFamily="34" charset="0"/>
              </a:rPr>
              <a:t>Presentation Outline</a:t>
            </a:r>
            <a:endParaRPr lang="en-ZA" sz="6600" b="1" dirty="0">
              <a:solidFill>
                <a:srgbClr val="004F9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E489F40B-AD79-4EE1-ABAD-0B18F227AA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354818"/>
            <a:ext cx="21934967" cy="8512158"/>
          </a:xfrm>
          <a:prstGeom prst="rect">
            <a:avLst/>
          </a:prstGeom>
        </p:spPr>
      </p:pic>
      <p:sp>
        <p:nvSpPr>
          <p:cNvPr id="7" name="TextBox 6">
            <a:extLst>
              <a:ext uri="{FF2B5EF4-FFF2-40B4-BE49-F238E27FC236}">
                <a16:creationId xmlns:a16="http://schemas.microsoft.com/office/drawing/2014/main" xmlns="" id="{24A8E5B8-8F0B-4148-9787-82D89E9BCF5E}"/>
              </a:ext>
            </a:extLst>
          </p:cNvPr>
          <p:cNvSpPr txBox="1"/>
          <p:nvPr/>
        </p:nvSpPr>
        <p:spPr>
          <a:xfrm>
            <a:off x="11327304" y="527009"/>
            <a:ext cx="10618296" cy="5078313"/>
          </a:xfrm>
          <a:prstGeom prst="rect">
            <a:avLst/>
          </a:prstGeom>
          <a:noFill/>
        </p:spPr>
        <p:txBody>
          <a:bodyPr wrap="square" rtlCol="0">
            <a:spAutoFit/>
          </a:bodyPr>
          <a:lstStyle/>
          <a:p>
            <a:pPr>
              <a:lnSpc>
                <a:spcPct val="150000"/>
              </a:lnSpc>
            </a:pPr>
            <a:r>
              <a:rPr lang="en-US" sz="3600" b="1" dirty="0">
                <a:solidFill>
                  <a:srgbClr val="FFC000"/>
                </a:solidFill>
                <a:latin typeface="Arial" panose="020B0604020202020204" pitchFamily="34" charset="0"/>
                <a:cs typeface="Arial" panose="020B0604020202020204" pitchFamily="34" charset="0"/>
              </a:rPr>
              <a:t>Quarter 2 Results Presentation:</a:t>
            </a:r>
            <a:endParaRPr lang="en-ZA" sz="3600" dirty="0">
              <a:solidFill>
                <a:srgbClr val="FFC000"/>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ü"/>
            </a:pPr>
            <a:r>
              <a:rPr lang="en-ZA" sz="3600" dirty="0">
                <a:solidFill>
                  <a:srgbClr val="003399"/>
                </a:solidFill>
                <a:latin typeface="Arial" panose="020B0604020202020204" pitchFamily="34" charset="0"/>
                <a:cs typeface="Arial" panose="020B0604020202020204" pitchFamily="34" charset="0"/>
              </a:rPr>
              <a:t>Performance Highlights</a:t>
            </a:r>
          </a:p>
          <a:p>
            <a:pPr marL="571500" indent="-571500">
              <a:lnSpc>
                <a:spcPct val="150000"/>
              </a:lnSpc>
              <a:buFont typeface="Wingdings" panose="05000000000000000000" pitchFamily="2" charset="2"/>
              <a:buChar char="ü"/>
            </a:pPr>
            <a:r>
              <a:rPr lang="en-ZA" sz="3600" dirty="0">
                <a:solidFill>
                  <a:srgbClr val="003399"/>
                </a:solidFill>
                <a:latin typeface="Arial" panose="020B0604020202020204" pitchFamily="34" charset="0"/>
                <a:cs typeface="Arial" panose="020B0604020202020204" pitchFamily="34" charset="0"/>
              </a:rPr>
              <a:t>Financial Performance</a:t>
            </a:r>
          </a:p>
          <a:p>
            <a:pPr marL="571500" indent="-571500">
              <a:lnSpc>
                <a:spcPct val="150000"/>
              </a:lnSpc>
              <a:buFont typeface="Wingdings" panose="05000000000000000000" pitchFamily="2" charset="2"/>
              <a:buChar char="ü"/>
            </a:pPr>
            <a:r>
              <a:rPr lang="en-US" sz="3600" dirty="0">
                <a:solidFill>
                  <a:srgbClr val="003399"/>
                </a:solidFill>
                <a:latin typeface="Arial" panose="020B0604020202020204" pitchFamily="34" charset="0"/>
                <a:cs typeface="Arial" panose="020B0604020202020204" pitchFamily="34" charset="0"/>
              </a:rPr>
              <a:t>Human Capital Report</a:t>
            </a:r>
            <a:endParaRPr lang="en-ZA" sz="3600" dirty="0">
              <a:solidFill>
                <a:srgbClr val="003399"/>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ü"/>
            </a:pPr>
            <a:r>
              <a:rPr lang="en-ZA" sz="3600" dirty="0">
                <a:solidFill>
                  <a:srgbClr val="003399"/>
                </a:solidFill>
                <a:latin typeface="Arial" panose="020B0604020202020204" pitchFamily="34" charset="0"/>
                <a:cs typeface="Arial" panose="020B0604020202020204" pitchFamily="34" charset="0"/>
              </a:rPr>
              <a:t>Risk Management Plan</a:t>
            </a:r>
          </a:p>
          <a:p>
            <a:pPr marL="571500" indent="-571500">
              <a:lnSpc>
                <a:spcPct val="150000"/>
              </a:lnSpc>
              <a:buFont typeface="Wingdings" panose="05000000000000000000" pitchFamily="2" charset="2"/>
              <a:buChar char="ü"/>
            </a:pPr>
            <a:r>
              <a:rPr lang="en-ZA" sz="3600" dirty="0">
                <a:solidFill>
                  <a:srgbClr val="003399"/>
                </a:solidFill>
                <a:latin typeface="Arial" panose="020B0604020202020204" pitchFamily="34" charset="0"/>
                <a:cs typeface="Arial" panose="020B0604020202020204" pitchFamily="34" charset="0"/>
              </a:rPr>
              <a:t>Conclusions 			 		</a:t>
            </a:r>
          </a:p>
        </p:txBody>
      </p:sp>
      <p:pic>
        <p:nvPicPr>
          <p:cNvPr id="13" name="Picture 12">
            <a:extLst>
              <a:ext uri="{FF2B5EF4-FFF2-40B4-BE49-F238E27FC236}">
                <a16:creationId xmlns:a16="http://schemas.microsoft.com/office/drawing/2014/main" xmlns="" id="{954E2B68-6E7C-4309-B87D-8DB45268390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67629" y="15233371"/>
            <a:ext cx="4552431" cy="839276"/>
          </a:xfrm>
          <a:prstGeom prst="rect">
            <a:avLst/>
          </a:prstGeom>
        </p:spPr>
      </p:pic>
    </p:spTree>
    <p:extLst>
      <p:ext uri="{BB962C8B-B14F-4D97-AF65-F5344CB8AC3E}">
        <p14:creationId xmlns:p14="http://schemas.microsoft.com/office/powerpoint/2010/main" xmlns="" val="3455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flipH="1">
            <a:off x="-265470"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2"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18444"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26" name="Picture 25"/>
          <p:cNvPicPr>
            <a:picLocks noChangeAspect="1"/>
          </p:cNvPicPr>
          <p:nvPr/>
        </p:nvPicPr>
        <p:blipFill rotWithShape="1">
          <a:blip r:embed="rId3" cstate="print">
            <a:extLst>
              <a:ext uri="{28A0092B-C50C-407E-A947-70E740481C1C}">
                <a14:useLocalDpi xmlns:a14="http://schemas.microsoft.com/office/drawing/2010/main" xmlns="" val="0"/>
              </a:ext>
            </a:extLst>
          </a:blip>
          <a:srcRect l="1320" t="10164"/>
          <a:stretch/>
        </p:blipFill>
        <p:spPr>
          <a:xfrm>
            <a:off x="-24714" y="0"/>
            <a:ext cx="21970314" cy="14034887"/>
          </a:xfrm>
          <a:prstGeom prst="rect">
            <a:avLst/>
          </a:prstGeom>
        </p:spPr>
      </p:pic>
      <p:sp>
        <p:nvSpPr>
          <p:cNvPr id="25" name="TextBox 24"/>
          <p:cNvSpPr txBox="1"/>
          <p:nvPr/>
        </p:nvSpPr>
        <p:spPr>
          <a:xfrm>
            <a:off x="4240847" y="12191900"/>
            <a:ext cx="16736676" cy="830997"/>
          </a:xfrm>
          <a:prstGeom prst="rect">
            <a:avLst/>
          </a:prstGeom>
          <a:noFill/>
        </p:spPr>
        <p:txBody>
          <a:bodyPr wrap="square" rtlCol="0">
            <a:spAutoFit/>
          </a:bodyPr>
          <a:lstStyle/>
          <a:p>
            <a:pPr algn="r"/>
            <a:r>
              <a:rPr lang="en-ZA" sz="48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227504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5471" y="-1"/>
            <a:ext cx="22211071" cy="13306871"/>
            <a:chOff x="-265471" y="-1"/>
            <a:chExt cx="22211071" cy="13306871"/>
          </a:xfrm>
        </p:grpSpPr>
        <p:pic>
          <p:nvPicPr>
            <p:cNvPr id="26" name="Picture 2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3306871"/>
            </a:xfrm>
            <a:prstGeom prst="rect">
              <a:avLst/>
            </a:prstGeom>
            <a:solidFill>
              <a:srgbClr val="004F9F"/>
            </a:solidFill>
            <a:ln>
              <a:noFill/>
            </a:ln>
          </p:spPr>
        </p:pic>
        <p:cxnSp>
          <p:nvCxnSpPr>
            <p:cNvPr id="13" name="Straight Connector 12"/>
            <p:cNvCxnSpPr/>
            <p:nvPr/>
          </p:nvCxnSpPr>
          <p:spPr>
            <a:xfrm flipH="1">
              <a:off x="-265471" y="5229288"/>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471"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258382" y="13127862"/>
            <a:ext cx="5687218" cy="179010"/>
            <a:chOff x="16258382" y="13229460"/>
            <a:chExt cx="5687218" cy="179010"/>
          </a:xfrm>
        </p:grpSpPr>
        <p:sp>
          <p:nvSpPr>
            <p:cNvPr id="7" name="Rectangle 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4" name="TextBox 23"/>
          <p:cNvSpPr txBox="1"/>
          <p:nvPr/>
        </p:nvSpPr>
        <p:spPr>
          <a:xfrm>
            <a:off x="263729" y="5787977"/>
            <a:ext cx="13973059" cy="830997"/>
          </a:xfrm>
          <a:prstGeom prst="rect">
            <a:avLst/>
          </a:prstGeom>
          <a:noFill/>
        </p:spPr>
        <p:txBody>
          <a:bodyPr wrap="square" rtlCol="0">
            <a:spAutoFit/>
          </a:bodyPr>
          <a:lstStyle/>
          <a:p>
            <a:pPr lvl="0" algn="ctr"/>
            <a:r>
              <a:rPr lang="en-US" sz="4800" b="1" dirty="0">
                <a:solidFill>
                  <a:srgbClr val="FFFFFF"/>
                </a:solidFill>
                <a:latin typeface="Arial" panose="020B0604020202020204" pitchFamily="34" charset="0"/>
                <a:cs typeface="Arial" panose="020B0604020202020204" pitchFamily="34" charset="0"/>
              </a:rPr>
              <a:t>Performance Highlights</a:t>
            </a:r>
          </a:p>
        </p:txBody>
      </p:sp>
      <p:sp>
        <p:nvSpPr>
          <p:cNvPr id="2" name="Slide Number Placeholder 1"/>
          <p:cNvSpPr>
            <a:spLocks noGrp="1"/>
          </p:cNvSpPr>
          <p:nvPr>
            <p:ph type="sldNum" sz="quarter" idx="12"/>
          </p:nvPr>
        </p:nvSpPr>
        <p:spPr/>
        <p:txBody>
          <a:bodyPr/>
          <a:lstStyle/>
          <a:p>
            <a:fld id="{062DC1B1-BE07-4A7A-8827-EC300648B8DF}" type="slidenum">
              <a:rPr lang="en-US" smtClean="0"/>
              <a:pPr/>
              <a:t>3</a:t>
            </a:fld>
            <a:endParaRPr lang="en-US" dirty="0"/>
          </a:p>
        </p:txBody>
      </p:sp>
      <p:pic>
        <p:nvPicPr>
          <p:cNvPr id="17" name="Picture 16">
            <a:extLst>
              <a:ext uri="{FF2B5EF4-FFF2-40B4-BE49-F238E27FC236}">
                <a16:creationId xmlns:a16="http://schemas.microsoft.com/office/drawing/2014/main" xmlns="" id="{B63240EA-B05B-4F60-A1A3-7B08A0CC13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8381" y="14276440"/>
            <a:ext cx="4552431" cy="839276"/>
          </a:xfrm>
          <a:prstGeom prst="rect">
            <a:avLst/>
          </a:prstGeom>
        </p:spPr>
      </p:pic>
    </p:spTree>
    <p:extLst>
      <p:ext uri="{BB962C8B-B14F-4D97-AF65-F5344CB8AC3E}">
        <p14:creationId xmlns:p14="http://schemas.microsoft.com/office/powerpoint/2010/main" xmlns="" val="391977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xmlns="" id="{B1BCB0D9-6B6D-4F25-B4DC-07204567331C}"/>
              </a:ext>
            </a:extLst>
          </p:cNvPr>
          <p:cNvSpPr/>
          <p:nvPr/>
        </p:nvSpPr>
        <p:spPr>
          <a:xfrm flipH="1">
            <a:off x="114300" y="0"/>
            <a:ext cx="2171700" cy="20345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3DE3B93F-1A60-4714-9306-FC51D77B2A46}"/>
              </a:ext>
            </a:extLst>
          </p:cNvPr>
          <p:cNvSpPr txBox="1"/>
          <p:nvPr/>
        </p:nvSpPr>
        <p:spPr>
          <a:xfrm>
            <a:off x="2446806" y="83058"/>
            <a:ext cx="19489934"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Business highlights</a:t>
            </a:r>
            <a:endParaRPr lang="en-ZA" sz="6600" dirty="0">
              <a:solidFill>
                <a:schemeClr val="bg1"/>
              </a:solidFill>
              <a:latin typeface="Arial" panose="020B0604020202020204" pitchFamily="34" charset="0"/>
              <a:cs typeface="Arial" panose="020B0604020202020204" pitchFamily="34" charset="0"/>
            </a:endParaRPr>
          </a:p>
        </p:txBody>
      </p:sp>
      <p:sp>
        <p:nvSpPr>
          <p:cNvPr id="26" name="Freeform 217">
            <a:extLst>
              <a:ext uri="{FF2B5EF4-FFF2-40B4-BE49-F238E27FC236}">
                <a16:creationId xmlns:a16="http://schemas.microsoft.com/office/drawing/2014/main" xmlns="" id="{21946F62-E92E-4EAF-8216-A8011D1E39A2}"/>
              </a:ext>
            </a:extLst>
          </p:cNvPr>
          <p:cNvSpPr>
            <a:spLocks noEditPoints="1"/>
          </p:cNvSpPr>
          <p:nvPr/>
        </p:nvSpPr>
        <p:spPr bwMode="auto">
          <a:xfrm>
            <a:off x="587525" y="314977"/>
            <a:ext cx="1424156" cy="1268066"/>
          </a:xfrm>
          <a:custGeom>
            <a:avLst/>
            <a:gdLst>
              <a:gd name="T0" fmla="*/ 78 w 78"/>
              <a:gd name="T1" fmla="*/ 58 h 58"/>
              <a:gd name="T2" fmla="*/ 0 w 78"/>
              <a:gd name="T3" fmla="*/ 58 h 58"/>
              <a:gd name="T4" fmla="*/ 0 w 78"/>
              <a:gd name="T5" fmla="*/ 0 h 58"/>
              <a:gd name="T6" fmla="*/ 5 w 78"/>
              <a:gd name="T7" fmla="*/ 0 h 58"/>
              <a:gd name="T8" fmla="*/ 5 w 78"/>
              <a:gd name="T9" fmla="*/ 53 h 58"/>
              <a:gd name="T10" fmla="*/ 78 w 78"/>
              <a:gd name="T11" fmla="*/ 53 h 58"/>
              <a:gd name="T12" fmla="*/ 78 w 78"/>
              <a:gd name="T13" fmla="*/ 58 h 58"/>
              <a:gd name="T14" fmla="*/ 73 w 78"/>
              <a:gd name="T15" fmla="*/ 22 h 58"/>
              <a:gd name="T16" fmla="*/ 71 w 78"/>
              <a:gd name="T17" fmla="*/ 23 h 58"/>
              <a:gd name="T18" fmla="*/ 66 w 78"/>
              <a:gd name="T19" fmla="*/ 18 h 58"/>
              <a:gd name="T20" fmla="*/ 42 w 78"/>
              <a:gd name="T21" fmla="*/ 42 h 58"/>
              <a:gd name="T22" fmla="*/ 40 w 78"/>
              <a:gd name="T23" fmla="*/ 42 h 58"/>
              <a:gd name="T24" fmla="*/ 31 w 78"/>
              <a:gd name="T25" fmla="*/ 34 h 58"/>
              <a:gd name="T26" fmla="*/ 16 w 78"/>
              <a:gd name="T27" fmla="*/ 49 h 58"/>
              <a:gd name="T28" fmla="*/ 8 w 78"/>
              <a:gd name="T29" fmla="*/ 42 h 58"/>
              <a:gd name="T30" fmla="*/ 30 w 78"/>
              <a:gd name="T31" fmla="*/ 20 h 58"/>
              <a:gd name="T32" fmla="*/ 32 w 78"/>
              <a:gd name="T33" fmla="*/ 20 h 58"/>
              <a:gd name="T34" fmla="*/ 41 w 78"/>
              <a:gd name="T35" fmla="*/ 29 h 58"/>
              <a:gd name="T36" fmla="*/ 59 w 78"/>
              <a:gd name="T37" fmla="*/ 11 h 58"/>
              <a:gd name="T38" fmla="*/ 54 w 78"/>
              <a:gd name="T39" fmla="*/ 6 h 58"/>
              <a:gd name="T40" fmla="*/ 55 w 78"/>
              <a:gd name="T41" fmla="*/ 4 h 58"/>
              <a:gd name="T42" fmla="*/ 71 w 78"/>
              <a:gd name="T43" fmla="*/ 4 h 58"/>
              <a:gd name="T44" fmla="*/ 73 w 78"/>
              <a:gd name="T45" fmla="*/ 6 h 58"/>
              <a:gd name="T46" fmla="*/ 73 w 78"/>
              <a:gd name="T47" fmla="*/ 22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a:noFill/>
          </a:ln>
        </p:spPr>
        <p:txBody>
          <a:bodyPr/>
          <a:lstStyle/>
          <a:p>
            <a:endParaRPr lang="en-US"/>
          </a:p>
        </p:txBody>
      </p:sp>
      <p:graphicFrame>
        <p:nvGraphicFramePr>
          <p:cNvPr id="12" name="Table 11">
            <a:extLst>
              <a:ext uri="{FF2B5EF4-FFF2-40B4-BE49-F238E27FC236}">
                <a16:creationId xmlns:a16="http://schemas.microsoft.com/office/drawing/2014/main" xmlns="" id="{B6E08B91-634D-479B-B7E5-B2795256895A}"/>
              </a:ext>
            </a:extLst>
          </p:cNvPr>
          <p:cNvGraphicFramePr>
            <a:graphicFrameLocks noGrp="1"/>
          </p:cNvGraphicFramePr>
          <p:nvPr>
            <p:extLst>
              <p:ext uri="{D42A27DB-BD31-4B8C-83A1-F6EECF244321}">
                <p14:modId xmlns:p14="http://schemas.microsoft.com/office/powerpoint/2010/main" xmlns="" val="3222698531"/>
              </p:ext>
            </p:extLst>
          </p:nvPr>
        </p:nvGraphicFramePr>
        <p:xfrm>
          <a:off x="767975" y="3943228"/>
          <a:ext cx="20209546" cy="5666101"/>
        </p:xfrm>
        <a:graphic>
          <a:graphicData uri="http://schemas.openxmlformats.org/drawingml/2006/table">
            <a:tbl>
              <a:tblPr firstRow="1" firstCol="1" bandRow="1"/>
              <a:tblGrid>
                <a:gridCol w="11439866">
                  <a:extLst>
                    <a:ext uri="{9D8B030D-6E8A-4147-A177-3AD203B41FA5}">
                      <a16:colId xmlns:a16="http://schemas.microsoft.com/office/drawing/2014/main" xmlns="" val="3448006188"/>
                    </a:ext>
                  </a:extLst>
                </a:gridCol>
                <a:gridCol w="4386747">
                  <a:extLst>
                    <a:ext uri="{9D8B030D-6E8A-4147-A177-3AD203B41FA5}">
                      <a16:colId xmlns:a16="http://schemas.microsoft.com/office/drawing/2014/main" xmlns="" val="90405131"/>
                    </a:ext>
                  </a:extLst>
                </a:gridCol>
                <a:gridCol w="4382933">
                  <a:extLst>
                    <a:ext uri="{9D8B030D-6E8A-4147-A177-3AD203B41FA5}">
                      <a16:colId xmlns:a16="http://schemas.microsoft.com/office/drawing/2014/main" xmlns="" val="3638270045"/>
                    </a:ext>
                  </a:extLst>
                </a:gridCol>
              </a:tblGrid>
              <a:tr h="1619447">
                <a:tc>
                  <a:txBody>
                    <a:bodyPr/>
                    <a:lstStyle/>
                    <a:p>
                      <a:pPr algn="ctr">
                        <a:lnSpc>
                          <a:spcPct val="107000"/>
                        </a:lnSpc>
                        <a:spcAft>
                          <a:spcPts val="0"/>
                        </a:spcAft>
                      </a:pPr>
                      <a:r>
                        <a:rPr lang="en-ZA" sz="4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Indicator</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ZA" sz="4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Variance</a:t>
                      </a:r>
                    </a:p>
                    <a:p>
                      <a:pPr algn="ctr">
                        <a:lnSpc>
                          <a:spcPct val="107000"/>
                        </a:lnSpc>
                        <a:spcAft>
                          <a:spcPts val="0"/>
                        </a:spcAft>
                      </a:pPr>
                      <a:r>
                        <a:rPr lang="en-ZA" sz="4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ZA" sz="4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Actual (R’000)</a:t>
                      </a:r>
                      <a:endParaRPr lang="en-ZA"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2980606670"/>
                  </a:ext>
                </a:extLst>
              </a:tr>
              <a:tr h="887769">
                <a:tc>
                  <a:txBody>
                    <a:bodyPr/>
                    <a:lstStyle/>
                    <a:p>
                      <a:pPr>
                        <a:lnSpc>
                          <a:spcPct val="107000"/>
                        </a:lnSpc>
                        <a:spcAft>
                          <a:spcPts val="0"/>
                        </a:spcAft>
                      </a:pPr>
                      <a:r>
                        <a:rPr lang="en-ZA" sz="400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a:t>
                      </a:r>
                      <a:r>
                        <a:rPr lang="en-ZA"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Revenue </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4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48 711</a:t>
                      </a:r>
                      <a:endParaRPr lang="en-ZA"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ZA"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739 567</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6942321"/>
                  </a:ext>
                </a:extLst>
              </a:tr>
              <a:tr h="937682">
                <a:tc>
                  <a:txBody>
                    <a:bodyPr/>
                    <a:lstStyle/>
                    <a:p>
                      <a:pPr>
                        <a:lnSpc>
                          <a:spcPct val="107000"/>
                        </a:lnSpc>
                        <a:spcAft>
                          <a:spcPts val="0"/>
                        </a:spcAft>
                      </a:pPr>
                      <a:r>
                        <a:rPr lang="en-ZA" sz="400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a:t>
                      </a:r>
                      <a:r>
                        <a:rPr lang="en-ZA"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Continuing business revenue</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4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57 778</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ZA"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662 526</a:t>
                      </a:r>
                      <a:endParaRPr lang="en-ZA"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8448148"/>
                  </a:ext>
                </a:extLst>
              </a:tr>
              <a:tr h="1130210">
                <a:tc>
                  <a:txBody>
                    <a:bodyPr/>
                    <a:lstStyle/>
                    <a:p>
                      <a:pPr>
                        <a:lnSpc>
                          <a:spcPct val="107000"/>
                        </a:lnSpc>
                        <a:spcAft>
                          <a:spcPts val="0"/>
                        </a:spcAft>
                      </a:pPr>
                      <a:r>
                        <a:rPr lang="en-ZA" sz="400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a:t>
                      </a:r>
                      <a:r>
                        <a:rPr lang="en-ZA"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EBIT </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4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69 285</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ZA"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136 304</a:t>
                      </a:r>
                      <a:endParaRPr lang="en-ZA"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5301248"/>
                  </a:ext>
                </a:extLst>
              </a:tr>
              <a:tr h="1090993">
                <a:tc>
                  <a:txBody>
                    <a:bodyPr/>
                    <a:lstStyle/>
                    <a:p>
                      <a:pPr>
                        <a:lnSpc>
                          <a:spcPct val="107000"/>
                        </a:lnSpc>
                        <a:spcAft>
                          <a:spcPts val="0"/>
                        </a:spcAft>
                      </a:pPr>
                      <a:r>
                        <a:rPr lang="en-ZA" sz="4000"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a:t>
                      </a:r>
                      <a:r>
                        <a:rPr lang="en-ZA"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 Profit</a:t>
                      </a:r>
                      <a:endParaRPr lang="en-ZA"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4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42 818</a:t>
                      </a:r>
                      <a:endParaRPr lang="en-ZA"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ZA"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80 821</a:t>
                      </a:r>
                      <a:endParaRPr lang="en-ZA"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5856074"/>
                  </a:ext>
                </a:extLst>
              </a:tr>
            </a:tbl>
          </a:graphicData>
        </a:graphic>
      </p:graphicFrame>
    </p:spTree>
    <p:extLst>
      <p:ext uri="{BB962C8B-B14F-4D97-AF65-F5344CB8AC3E}">
        <p14:creationId xmlns:p14="http://schemas.microsoft.com/office/powerpoint/2010/main" xmlns="" val="152761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xmlns="" id="{7D4D0EE7-2E41-4A06-B9AB-AF61F2DD543D}"/>
              </a:ext>
            </a:extLst>
          </p:cNvPr>
          <p:cNvSpPr/>
          <p:nvPr/>
        </p:nvSpPr>
        <p:spPr>
          <a:xfrm flipH="1">
            <a:off x="91440" y="22861"/>
            <a:ext cx="1988820" cy="18745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3DE3B93F-1A60-4714-9306-FC51D77B2A46}"/>
              </a:ext>
            </a:extLst>
          </p:cNvPr>
          <p:cNvSpPr txBox="1"/>
          <p:nvPr/>
        </p:nvSpPr>
        <p:spPr>
          <a:xfrm>
            <a:off x="2156460" y="79408"/>
            <a:ext cx="19728181"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Portfolio Performance</a:t>
            </a:r>
            <a:endParaRPr lang="en-ZA" sz="6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EA01972-9826-41DE-8CEA-D2FAAA7249FB}"/>
              </a:ext>
            </a:extLst>
          </p:cNvPr>
          <p:cNvSpPr txBox="1"/>
          <p:nvPr/>
        </p:nvSpPr>
        <p:spPr>
          <a:xfrm>
            <a:off x="744278" y="14008508"/>
            <a:ext cx="21116261" cy="1446550"/>
          </a:xfrm>
          <a:prstGeom prst="rect">
            <a:avLst/>
          </a:prstGeom>
          <a:noFill/>
        </p:spPr>
        <p:txBody>
          <a:bodyPr wrap="square" rtlCol="0">
            <a:spAutoFit/>
          </a:bodyPr>
          <a:lstStyle/>
          <a:p>
            <a:pPr algn="ctr"/>
            <a:r>
              <a:rPr lang="en-ZA" sz="4400" dirty="0">
                <a:latin typeface="Arial" panose="020B0604020202020204" pitchFamily="34" charset="0"/>
                <a:cs typeface="Arial" panose="020B0604020202020204" pitchFamily="34" charset="0"/>
              </a:rPr>
              <a:t>Revenue performance for Q2 2020 was 10% (R58m) above budget (R662m actual vs R604m budget).</a:t>
            </a:r>
          </a:p>
        </p:txBody>
      </p:sp>
      <p:sp>
        <p:nvSpPr>
          <p:cNvPr id="16" name="Freeform 16">
            <a:extLst>
              <a:ext uri="{FF2B5EF4-FFF2-40B4-BE49-F238E27FC236}">
                <a16:creationId xmlns:a16="http://schemas.microsoft.com/office/drawing/2014/main" xmlns="" id="{77F3CB4F-F091-4DD2-8155-9C00A8E83706}"/>
              </a:ext>
            </a:extLst>
          </p:cNvPr>
          <p:cNvSpPr>
            <a:spLocks noEditPoints="1"/>
          </p:cNvSpPr>
          <p:nvPr/>
        </p:nvSpPr>
        <p:spPr bwMode="auto">
          <a:xfrm>
            <a:off x="550227" y="270821"/>
            <a:ext cx="1208405" cy="1131570"/>
          </a:xfrm>
          <a:custGeom>
            <a:avLst/>
            <a:gdLst>
              <a:gd name="T0" fmla="*/ 24 w 196"/>
              <a:gd name="T1" fmla="*/ 29 h 168"/>
              <a:gd name="T2" fmla="*/ 39 w 196"/>
              <a:gd name="T3" fmla="*/ 29 h 168"/>
              <a:gd name="T4" fmla="*/ 39 w 196"/>
              <a:gd name="T5" fmla="*/ 168 h 168"/>
              <a:gd name="T6" fmla="*/ 24 w 196"/>
              <a:gd name="T7" fmla="*/ 168 h 168"/>
              <a:gd name="T8" fmla="*/ 0 w 196"/>
              <a:gd name="T9" fmla="*/ 144 h 168"/>
              <a:gd name="T10" fmla="*/ 0 w 196"/>
              <a:gd name="T11" fmla="*/ 52 h 168"/>
              <a:gd name="T12" fmla="*/ 24 w 196"/>
              <a:gd name="T13" fmla="*/ 29 h 168"/>
              <a:gd name="T14" fmla="*/ 52 w 196"/>
              <a:gd name="T15" fmla="*/ 29 h 168"/>
              <a:gd name="T16" fmla="*/ 65 w 196"/>
              <a:gd name="T17" fmla="*/ 29 h 168"/>
              <a:gd name="T18" fmla="*/ 65 w 196"/>
              <a:gd name="T19" fmla="*/ 20 h 168"/>
              <a:gd name="T20" fmla="*/ 71 w 196"/>
              <a:gd name="T21" fmla="*/ 6 h 168"/>
              <a:gd name="T22" fmla="*/ 85 w 196"/>
              <a:gd name="T23" fmla="*/ 0 h 168"/>
              <a:gd name="T24" fmla="*/ 111 w 196"/>
              <a:gd name="T25" fmla="*/ 0 h 168"/>
              <a:gd name="T26" fmla="*/ 125 w 196"/>
              <a:gd name="T27" fmla="*/ 6 h 168"/>
              <a:gd name="T28" fmla="*/ 131 w 196"/>
              <a:gd name="T29" fmla="*/ 20 h 168"/>
              <a:gd name="T30" fmla="*/ 131 w 196"/>
              <a:gd name="T31" fmla="*/ 29 h 168"/>
              <a:gd name="T32" fmla="*/ 144 w 196"/>
              <a:gd name="T33" fmla="*/ 29 h 168"/>
              <a:gd name="T34" fmla="*/ 144 w 196"/>
              <a:gd name="T35" fmla="*/ 168 h 168"/>
              <a:gd name="T36" fmla="*/ 52 w 196"/>
              <a:gd name="T37" fmla="*/ 168 h 168"/>
              <a:gd name="T38" fmla="*/ 52 w 196"/>
              <a:gd name="T39" fmla="*/ 29 h 168"/>
              <a:gd name="T40" fmla="*/ 157 w 196"/>
              <a:gd name="T41" fmla="*/ 29 h 168"/>
              <a:gd name="T42" fmla="*/ 173 w 196"/>
              <a:gd name="T43" fmla="*/ 29 h 168"/>
              <a:gd name="T44" fmla="*/ 196 w 196"/>
              <a:gd name="T45" fmla="*/ 52 h 168"/>
              <a:gd name="T46" fmla="*/ 196 w 196"/>
              <a:gd name="T47" fmla="*/ 144 h 168"/>
              <a:gd name="T48" fmla="*/ 173 w 196"/>
              <a:gd name="T49" fmla="*/ 168 h 168"/>
              <a:gd name="T50" fmla="*/ 157 w 196"/>
              <a:gd name="T51" fmla="*/ 168 h 168"/>
              <a:gd name="T52" fmla="*/ 157 w 196"/>
              <a:gd name="T53" fmla="*/ 29 h 168"/>
              <a:gd name="T54" fmla="*/ 79 w 196"/>
              <a:gd name="T55" fmla="*/ 29 h 168"/>
              <a:gd name="T56" fmla="*/ 118 w 196"/>
              <a:gd name="T57" fmla="*/ 29 h 168"/>
              <a:gd name="T58" fmla="*/ 118 w 196"/>
              <a:gd name="T59" fmla="*/ 20 h 168"/>
              <a:gd name="T60" fmla="*/ 116 w 196"/>
              <a:gd name="T61" fmla="*/ 16 h 168"/>
              <a:gd name="T62" fmla="*/ 111 w 196"/>
              <a:gd name="T63" fmla="*/ 14 h 168"/>
              <a:gd name="T64" fmla="*/ 85 w 196"/>
              <a:gd name="T65" fmla="*/ 14 h 168"/>
              <a:gd name="T66" fmla="*/ 80 w 196"/>
              <a:gd name="T67" fmla="*/ 16 h 168"/>
              <a:gd name="T68" fmla="*/ 79 w 196"/>
              <a:gd name="T69" fmla="*/ 20 h 168"/>
              <a:gd name="T70" fmla="*/ 79 w 196"/>
              <a:gd name="T71" fmla="*/ 29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6" h="168">
                <a:moveTo>
                  <a:pt x="24" y="29"/>
                </a:moveTo>
                <a:cubicBezTo>
                  <a:pt x="39" y="29"/>
                  <a:pt x="39" y="29"/>
                  <a:pt x="39" y="29"/>
                </a:cubicBezTo>
                <a:cubicBezTo>
                  <a:pt x="39" y="168"/>
                  <a:pt x="39" y="168"/>
                  <a:pt x="39" y="168"/>
                </a:cubicBezTo>
                <a:cubicBezTo>
                  <a:pt x="24" y="168"/>
                  <a:pt x="24" y="168"/>
                  <a:pt x="24" y="168"/>
                </a:cubicBezTo>
                <a:cubicBezTo>
                  <a:pt x="10" y="168"/>
                  <a:pt x="0" y="157"/>
                  <a:pt x="0" y="144"/>
                </a:cubicBezTo>
                <a:cubicBezTo>
                  <a:pt x="0" y="52"/>
                  <a:pt x="0" y="52"/>
                  <a:pt x="0" y="52"/>
                </a:cubicBezTo>
                <a:cubicBezTo>
                  <a:pt x="0" y="39"/>
                  <a:pt x="10" y="29"/>
                  <a:pt x="24" y="29"/>
                </a:cubicBezTo>
                <a:close/>
                <a:moveTo>
                  <a:pt x="52" y="29"/>
                </a:moveTo>
                <a:cubicBezTo>
                  <a:pt x="65" y="29"/>
                  <a:pt x="65" y="29"/>
                  <a:pt x="65" y="29"/>
                </a:cubicBezTo>
                <a:cubicBezTo>
                  <a:pt x="65" y="20"/>
                  <a:pt x="65" y="20"/>
                  <a:pt x="65" y="20"/>
                </a:cubicBezTo>
                <a:cubicBezTo>
                  <a:pt x="65" y="15"/>
                  <a:pt x="67" y="10"/>
                  <a:pt x="71" y="6"/>
                </a:cubicBezTo>
                <a:cubicBezTo>
                  <a:pt x="75" y="2"/>
                  <a:pt x="80" y="0"/>
                  <a:pt x="85" y="0"/>
                </a:cubicBezTo>
                <a:cubicBezTo>
                  <a:pt x="111" y="0"/>
                  <a:pt x="111" y="0"/>
                  <a:pt x="111" y="0"/>
                </a:cubicBezTo>
                <a:cubicBezTo>
                  <a:pt x="117" y="0"/>
                  <a:pt x="121" y="2"/>
                  <a:pt x="125" y="6"/>
                </a:cubicBezTo>
                <a:cubicBezTo>
                  <a:pt x="129" y="10"/>
                  <a:pt x="131" y="15"/>
                  <a:pt x="131" y="20"/>
                </a:cubicBezTo>
                <a:cubicBezTo>
                  <a:pt x="131" y="29"/>
                  <a:pt x="131" y="29"/>
                  <a:pt x="131" y="29"/>
                </a:cubicBezTo>
                <a:cubicBezTo>
                  <a:pt x="144" y="29"/>
                  <a:pt x="144" y="29"/>
                  <a:pt x="144" y="29"/>
                </a:cubicBezTo>
                <a:cubicBezTo>
                  <a:pt x="144" y="168"/>
                  <a:pt x="144" y="168"/>
                  <a:pt x="144" y="168"/>
                </a:cubicBezTo>
                <a:cubicBezTo>
                  <a:pt x="52" y="168"/>
                  <a:pt x="52" y="168"/>
                  <a:pt x="52" y="168"/>
                </a:cubicBezTo>
                <a:cubicBezTo>
                  <a:pt x="52" y="29"/>
                  <a:pt x="52" y="29"/>
                  <a:pt x="52" y="29"/>
                </a:cubicBezTo>
                <a:close/>
                <a:moveTo>
                  <a:pt x="157" y="29"/>
                </a:moveTo>
                <a:cubicBezTo>
                  <a:pt x="173" y="29"/>
                  <a:pt x="173" y="29"/>
                  <a:pt x="173" y="29"/>
                </a:cubicBezTo>
                <a:cubicBezTo>
                  <a:pt x="186" y="29"/>
                  <a:pt x="196" y="39"/>
                  <a:pt x="196" y="52"/>
                </a:cubicBezTo>
                <a:cubicBezTo>
                  <a:pt x="196" y="144"/>
                  <a:pt x="196" y="144"/>
                  <a:pt x="196" y="144"/>
                </a:cubicBezTo>
                <a:cubicBezTo>
                  <a:pt x="196" y="157"/>
                  <a:pt x="186" y="168"/>
                  <a:pt x="173" y="168"/>
                </a:cubicBezTo>
                <a:cubicBezTo>
                  <a:pt x="157" y="168"/>
                  <a:pt x="157" y="168"/>
                  <a:pt x="157" y="168"/>
                </a:cubicBezTo>
                <a:cubicBezTo>
                  <a:pt x="157" y="29"/>
                  <a:pt x="157" y="29"/>
                  <a:pt x="157" y="29"/>
                </a:cubicBezTo>
                <a:close/>
                <a:moveTo>
                  <a:pt x="79" y="29"/>
                </a:moveTo>
                <a:cubicBezTo>
                  <a:pt x="118" y="29"/>
                  <a:pt x="118" y="29"/>
                  <a:pt x="118" y="29"/>
                </a:cubicBezTo>
                <a:cubicBezTo>
                  <a:pt x="118" y="20"/>
                  <a:pt x="118" y="20"/>
                  <a:pt x="118" y="20"/>
                </a:cubicBezTo>
                <a:cubicBezTo>
                  <a:pt x="118" y="18"/>
                  <a:pt x="117" y="17"/>
                  <a:pt x="116" y="16"/>
                </a:cubicBezTo>
                <a:cubicBezTo>
                  <a:pt x="114" y="14"/>
                  <a:pt x="113" y="14"/>
                  <a:pt x="111" y="14"/>
                </a:cubicBezTo>
                <a:cubicBezTo>
                  <a:pt x="85" y="14"/>
                  <a:pt x="85" y="14"/>
                  <a:pt x="85" y="14"/>
                </a:cubicBezTo>
                <a:cubicBezTo>
                  <a:pt x="83" y="14"/>
                  <a:pt x="82" y="14"/>
                  <a:pt x="80" y="16"/>
                </a:cubicBezTo>
                <a:cubicBezTo>
                  <a:pt x="79" y="17"/>
                  <a:pt x="79" y="18"/>
                  <a:pt x="79" y="20"/>
                </a:cubicBezTo>
                <a:lnTo>
                  <a:pt x="79" y="29"/>
                </a:lnTo>
                <a:close/>
              </a:path>
            </a:pathLst>
          </a:custGeom>
          <a:solidFill>
            <a:schemeClr val="bg1"/>
          </a:solidFill>
          <a:ln>
            <a:noFill/>
          </a:ln>
        </p:spPr>
        <p:txBody>
          <a:bodyPr/>
          <a:lstStyle/>
          <a:p>
            <a:endParaRPr lang="en-ZA"/>
          </a:p>
        </p:txBody>
      </p:sp>
      <p:graphicFrame>
        <p:nvGraphicFramePr>
          <p:cNvPr id="9" name="Chart 8">
            <a:extLst>
              <a:ext uri="{FF2B5EF4-FFF2-40B4-BE49-F238E27FC236}">
                <a16:creationId xmlns:a16="http://schemas.microsoft.com/office/drawing/2014/main" xmlns="" id="{2825C08F-7B95-4C70-AC45-952CC44271B7}"/>
              </a:ext>
            </a:extLst>
          </p:cNvPr>
          <p:cNvGraphicFramePr/>
          <p:nvPr>
            <p:extLst>
              <p:ext uri="{D42A27DB-BD31-4B8C-83A1-F6EECF244321}">
                <p14:modId xmlns:p14="http://schemas.microsoft.com/office/powerpoint/2010/main" xmlns="" val="977654752"/>
              </p:ext>
            </p:extLst>
          </p:nvPr>
        </p:nvGraphicFramePr>
        <p:xfrm>
          <a:off x="1063256" y="1897382"/>
          <a:ext cx="19914265" cy="11616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0899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xmlns="" id="{5BFAA528-42B7-49E0-BC64-B6234E7B2C7D}"/>
              </a:ext>
            </a:extLst>
          </p:cNvPr>
          <p:cNvSpPr/>
          <p:nvPr/>
        </p:nvSpPr>
        <p:spPr>
          <a:xfrm flipH="1">
            <a:off x="205740" y="68580"/>
            <a:ext cx="1578610" cy="16191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sp>
        <p:nvSpPr>
          <p:cNvPr id="29" name="Freeform 38">
            <a:extLst>
              <a:ext uri="{FF2B5EF4-FFF2-40B4-BE49-F238E27FC236}">
                <a16:creationId xmlns:a16="http://schemas.microsoft.com/office/drawing/2014/main" xmlns="" id="{DDBD4EB2-17E6-420D-84E1-748213DF8E44}"/>
              </a:ext>
            </a:extLst>
          </p:cNvPr>
          <p:cNvSpPr>
            <a:spLocks noChangeArrowheads="1"/>
          </p:cNvSpPr>
          <p:nvPr/>
        </p:nvSpPr>
        <p:spPr bwMode="auto">
          <a:xfrm>
            <a:off x="387099" y="123591"/>
            <a:ext cx="1295651" cy="1340275"/>
          </a:xfrm>
          <a:custGeom>
            <a:avLst/>
            <a:gdLst>
              <a:gd name="connsiteX0" fmla="*/ 401457 w 851151"/>
              <a:gd name="connsiteY0" fmla="*/ 380498 h 888138"/>
              <a:gd name="connsiteX1" fmla="*/ 441185 w 851151"/>
              <a:gd name="connsiteY1" fmla="*/ 388083 h 888138"/>
              <a:gd name="connsiteX2" fmla="*/ 374369 w 851151"/>
              <a:gd name="connsiteY2" fmla="*/ 462121 h 888138"/>
              <a:gd name="connsiteX3" fmla="*/ 376898 w 851151"/>
              <a:gd name="connsiteY3" fmla="*/ 513767 h 888138"/>
              <a:gd name="connsiteX4" fmla="*/ 428544 w 851151"/>
              <a:gd name="connsiteY4" fmla="*/ 511239 h 888138"/>
              <a:gd name="connsiteX5" fmla="*/ 495721 w 851151"/>
              <a:gd name="connsiteY5" fmla="*/ 437201 h 888138"/>
              <a:gd name="connsiteX6" fmla="*/ 507639 w 851151"/>
              <a:gd name="connsiteY6" fmla="*/ 486680 h 888138"/>
              <a:gd name="connsiteX7" fmla="*/ 401457 w 851151"/>
              <a:gd name="connsiteY7" fmla="*/ 592862 h 888138"/>
              <a:gd name="connsiteX8" fmla="*/ 295275 w 851151"/>
              <a:gd name="connsiteY8" fmla="*/ 486680 h 888138"/>
              <a:gd name="connsiteX9" fmla="*/ 401457 w 851151"/>
              <a:gd name="connsiteY9" fmla="*/ 380498 h 888138"/>
              <a:gd name="connsiteX10" fmla="*/ 402251 w 851151"/>
              <a:gd name="connsiteY10" fmla="*/ 213810 h 888138"/>
              <a:gd name="connsiteX11" fmla="*/ 554686 w 851151"/>
              <a:gd name="connsiteY11" fmla="*/ 260552 h 888138"/>
              <a:gd name="connsiteX12" fmla="*/ 556127 w 851151"/>
              <a:gd name="connsiteY12" fmla="*/ 261631 h 888138"/>
              <a:gd name="connsiteX13" fmla="*/ 507117 w 851151"/>
              <a:gd name="connsiteY13" fmla="*/ 315923 h 888138"/>
              <a:gd name="connsiteX14" fmla="*/ 402251 w 851151"/>
              <a:gd name="connsiteY14" fmla="*/ 286080 h 888138"/>
              <a:gd name="connsiteX15" fmla="*/ 260987 w 851151"/>
              <a:gd name="connsiteY15" fmla="*/ 344328 h 888138"/>
              <a:gd name="connsiteX16" fmla="*/ 202608 w 851151"/>
              <a:gd name="connsiteY16" fmla="*/ 485273 h 888138"/>
              <a:gd name="connsiteX17" fmla="*/ 260987 w 851151"/>
              <a:gd name="connsiteY17" fmla="*/ 625858 h 888138"/>
              <a:gd name="connsiteX18" fmla="*/ 402251 w 851151"/>
              <a:gd name="connsiteY18" fmla="*/ 684465 h 888138"/>
              <a:gd name="connsiteX19" fmla="*/ 543514 w 851151"/>
              <a:gd name="connsiteY19" fmla="*/ 625858 h 888138"/>
              <a:gd name="connsiteX20" fmla="*/ 601893 w 851151"/>
              <a:gd name="connsiteY20" fmla="*/ 485273 h 888138"/>
              <a:gd name="connsiteX21" fmla="*/ 561172 w 851151"/>
              <a:gd name="connsiteY21" fmla="*/ 364822 h 888138"/>
              <a:gd name="connsiteX22" fmla="*/ 610542 w 851151"/>
              <a:gd name="connsiteY22" fmla="*/ 310890 h 888138"/>
              <a:gd name="connsiteX23" fmla="*/ 611623 w 851151"/>
              <a:gd name="connsiteY23" fmla="*/ 312328 h 888138"/>
              <a:gd name="connsiteX24" fmla="*/ 674327 w 851151"/>
              <a:gd name="connsiteY24" fmla="*/ 485273 h 888138"/>
              <a:gd name="connsiteX25" fmla="*/ 594686 w 851151"/>
              <a:gd name="connsiteY25" fmla="*/ 676914 h 888138"/>
              <a:gd name="connsiteX26" fmla="*/ 402251 w 851151"/>
              <a:gd name="connsiteY26" fmla="*/ 756376 h 888138"/>
              <a:gd name="connsiteX27" fmla="*/ 209815 w 851151"/>
              <a:gd name="connsiteY27" fmla="*/ 676914 h 888138"/>
              <a:gd name="connsiteX28" fmla="*/ 130175 w 851151"/>
              <a:gd name="connsiteY28" fmla="*/ 485273 h 888138"/>
              <a:gd name="connsiteX29" fmla="*/ 209815 w 851151"/>
              <a:gd name="connsiteY29" fmla="*/ 293271 h 888138"/>
              <a:gd name="connsiteX30" fmla="*/ 402251 w 851151"/>
              <a:gd name="connsiteY30" fmla="*/ 213810 h 888138"/>
              <a:gd name="connsiteX31" fmla="*/ 402251 w 851151"/>
              <a:gd name="connsiteY31" fmla="*/ 83635 h 888138"/>
              <a:gd name="connsiteX32" fmla="*/ 643170 w 851151"/>
              <a:gd name="connsiteY32" fmla="*/ 163906 h 888138"/>
              <a:gd name="connsiteX33" fmla="*/ 644610 w 851151"/>
              <a:gd name="connsiteY33" fmla="*/ 164985 h 888138"/>
              <a:gd name="connsiteX34" fmla="*/ 594914 w 851151"/>
              <a:gd name="connsiteY34" fmla="*/ 219339 h 888138"/>
              <a:gd name="connsiteX35" fmla="*/ 402251 w 851151"/>
              <a:gd name="connsiteY35" fmla="*/ 157066 h 888138"/>
              <a:gd name="connsiteX36" fmla="*/ 169615 w 851151"/>
              <a:gd name="connsiteY36" fmla="*/ 253535 h 888138"/>
              <a:gd name="connsiteX37" fmla="*/ 73104 w 851151"/>
              <a:gd name="connsiteY37" fmla="*/ 486067 h 888138"/>
              <a:gd name="connsiteX38" fmla="*/ 169615 w 851151"/>
              <a:gd name="connsiteY38" fmla="*/ 718599 h 888138"/>
              <a:gd name="connsiteX39" fmla="*/ 402251 w 851151"/>
              <a:gd name="connsiteY39" fmla="*/ 815067 h 888138"/>
              <a:gd name="connsiteX40" fmla="*/ 635247 w 851151"/>
              <a:gd name="connsiteY40" fmla="*/ 718599 h 888138"/>
              <a:gd name="connsiteX41" fmla="*/ 731398 w 851151"/>
              <a:gd name="connsiteY41" fmla="*/ 486067 h 888138"/>
              <a:gd name="connsiteX42" fmla="*/ 649292 w 851151"/>
              <a:gd name="connsiteY42" fmla="*/ 268293 h 888138"/>
              <a:gd name="connsiteX43" fmla="*/ 698628 w 851151"/>
              <a:gd name="connsiteY43" fmla="*/ 213940 h 888138"/>
              <a:gd name="connsiteX44" fmla="*/ 699708 w 851151"/>
              <a:gd name="connsiteY44" fmla="*/ 215379 h 888138"/>
              <a:gd name="connsiteX45" fmla="*/ 804502 w 851151"/>
              <a:gd name="connsiteY45" fmla="*/ 486067 h 888138"/>
              <a:gd name="connsiteX46" fmla="*/ 686744 w 851151"/>
              <a:gd name="connsiteY46" fmla="*/ 770432 h 888138"/>
              <a:gd name="connsiteX47" fmla="*/ 402251 w 851151"/>
              <a:gd name="connsiteY47" fmla="*/ 888138 h 888138"/>
              <a:gd name="connsiteX48" fmla="*/ 117758 w 851151"/>
              <a:gd name="connsiteY48" fmla="*/ 770432 h 888138"/>
              <a:gd name="connsiteX49" fmla="*/ 0 w 851151"/>
              <a:gd name="connsiteY49" fmla="*/ 486067 h 888138"/>
              <a:gd name="connsiteX50" fmla="*/ 117758 w 851151"/>
              <a:gd name="connsiteY50" fmla="*/ 201701 h 888138"/>
              <a:gd name="connsiteX51" fmla="*/ 402251 w 851151"/>
              <a:gd name="connsiteY51" fmla="*/ 83635 h 888138"/>
              <a:gd name="connsiteX52" fmla="*/ 750799 w 851151"/>
              <a:gd name="connsiteY52" fmla="*/ 22 h 888138"/>
              <a:gd name="connsiteX53" fmla="*/ 764016 w 851151"/>
              <a:gd name="connsiteY53" fmla="*/ 4741 h 888138"/>
              <a:gd name="connsiteX54" fmla="*/ 769770 w 851151"/>
              <a:gd name="connsiteY54" fmla="*/ 16246 h 888138"/>
              <a:gd name="connsiteX55" fmla="*/ 778761 w 851151"/>
              <a:gd name="connsiteY55" fmla="*/ 69095 h 888138"/>
              <a:gd name="connsiteX56" fmla="*/ 834505 w 851151"/>
              <a:gd name="connsiteY56" fmla="*/ 73769 h 888138"/>
              <a:gd name="connsiteX57" fmla="*/ 851049 w 851151"/>
              <a:gd name="connsiteY57" fmla="*/ 93542 h 888138"/>
              <a:gd name="connsiteX58" fmla="*/ 845654 w 851151"/>
              <a:gd name="connsiteY58" fmla="*/ 105047 h 888138"/>
              <a:gd name="connsiteX59" fmla="*/ 760420 w 851151"/>
              <a:gd name="connsiteY59" fmla="*/ 198881 h 888138"/>
              <a:gd name="connsiteX60" fmla="*/ 734885 w 851151"/>
              <a:gd name="connsiteY60" fmla="*/ 199960 h 888138"/>
              <a:gd name="connsiteX61" fmla="*/ 733806 w 851151"/>
              <a:gd name="connsiteY61" fmla="*/ 199241 h 888138"/>
              <a:gd name="connsiteX62" fmla="*/ 707553 w 851151"/>
              <a:gd name="connsiteY62" fmla="*/ 175513 h 888138"/>
              <a:gd name="connsiteX63" fmla="*/ 415166 w 851151"/>
              <a:gd name="connsiteY63" fmla="*/ 497641 h 888138"/>
              <a:gd name="connsiteX64" fmla="*/ 389272 w 851151"/>
              <a:gd name="connsiteY64" fmla="*/ 498720 h 888138"/>
              <a:gd name="connsiteX65" fmla="*/ 387833 w 851151"/>
              <a:gd name="connsiteY65" fmla="*/ 472835 h 888138"/>
              <a:gd name="connsiteX66" fmla="*/ 680580 w 851151"/>
              <a:gd name="connsiteY66" fmla="*/ 151065 h 888138"/>
              <a:gd name="connsiteX67" fmla="*/ 653607 w 851151"/>
              <a:gd name="connsiteY67" fmla="*/ 126258 h 888138"/>
              <a:gd name="connsiteX68" fmla="*/ 653247 w 851151"/>
              <a:gd name="connsiteY68" fmla="*/ 126258 h 888138"/>
              <a:gd name="connsiteX69" fmla="*/ 652528 w 851151"/>
              <a:gd name="connsiteY69" fmla="*/ 100733 h 888138"/>
              <a:gd name="connsiteX70" fmla="*/ 652887 w 851151"/>
              <a:gd name="connsiteY70" fmla="*/ 99654 h 888138"/>
              <a:gd name="connsiteX71" fmla="*/ 738482 w 851151"/>
              <a:gd name="connsiteY71" fmla="*/ 5820 h 888138"/>
              <a:gd name="connsiteX72" fmla="*/ 738122 w 851151"/>
              <a:gd name="connsiteY72" fmla="*/ 5820 h 888138"/>
              <a:gd name="connsiteX73" fmla="*/ 750799 w 851151"/>
              <a:gd name="connsiteY73" fmla="*/ 22 h 8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1151" h="888138">
                <a:moveTo>
                  <a:pt x="401457" y="380498"/>
                </a:moveTo>
                <a:cubicBezTo>
                  <a:pt x="415543" y="380498"/>
                  <a:pt x="428906" y="383026"/>
                  <a:pt x="441185" y="388083"/>
                </a:cubicBezTo>
                <a:lnTo>
                  <a:pt x="374369" y="462121"/>
                </a:lnTo>
                <a:cubicBezTo>
                  <a:pt x="360645" y="476929"/>
                  <a:pt x="361729" y="500043"/>
                  <a:pt x="376898" y="513767"/>
                </a:cubicBezTo>
                <a:cubicBezTo>
                  <a:pt x="391706" y="527130"/>
                  <a:pt x="415181" y="526047"/>
                  <a:pt x="428544" y="511239"/>
                </a:cubicBezTo>
                <a:lnTo>
                  <a:pt x="495721" y="437201"/>
                </a:lnTo>
                <a:cubicBezTo>
                  <a:pt x="503305" y="452009"/>
                  <a:pt x="507639" y="468983"/>
                  <a:pt x="507639" y="486680"/>
                </a:cubicBezTo>
                <a:cubicBezTo>
                  <a:pt x="507639" y="545189"/>
                  <a:pt x="459966" y="592862"/>
                  <a:pt x="401457" y="592862"/>
                </a:cubicBezTo>
                <a:cubicBezTo>
                  <a:pt x="342948" y="592862"/>
                  <a:pt x="295275" y="545189"/>
                  <a:pt x="295275" y="486680"/>
                </a:cubicBezTo>
                <a:cubicBezTo>
                  <a:pt x="295275" y="428172"/>
                  <a:pt x="342948" y="380498"/>
                  <a:pt x="401457" y="380498"/>
                </a:cubicBezTo>
                <a:close/>
                <a:moveTo>
                  <a:pt x="402251" y="213810"/>
                </a:moveTo>
                <a:cubicBezTo>
                  <a:pt x="456666" y="213810"/>
                  <a:pt x="509640" y="229990"/>
                  <a:pt x="554686" y="260552"/>
                </a:cubicBezTo>
                <a:lnTo>
                  <a:pt x="556127" y="261631"/>
                </a:lnTo>
                <a:lnTo>
                  <a:pt x="507117" y="315923"/>
                </a:lnTo>
                <a:cubicBezTo>
                  <a:pt x="475766" y="296148"/>
                  <a:pt x="439369" y="286080"/>
                  <a:pt x="402251" y="286080"/>
                </a:cubicBezTo>
                <a:cubicBezTo>
                  <a:pt x="348917" y="286080"/>
                  <a:pt x="298826" y="306934"/>
                  <a:pt x="260987" y="344328"/>
                </a:cubicBezTo>
                <a:cubicBezTo>
                  <a:pt x="223509" y="381721"/>
                  <a:pt x="202608" y="432059"/>
                  <a:pt x="202608" y="485273"/>
                </a:cubicBezTo>
                <a:cubicBezTo>
                  <a:pt x="202608" y="538127"/>
                  <a:pt x="223509" y="588464"/>
                  <a:pt x="260987" y="625858"/>
                </a:cubicBezTo>
                <a:cubicBezTo>
                  <a:pt x="298826" y="663611"/>
                  <a:pt x="348917" y="684465"/>
                  <a:pt x="402251" y="684465"/>
                </a:cubicBezTo>
                <a:cubicBezTo>
                  <a:pt x="455225" y="684465"/>
                  <a:pt x="506036" y="663611"/>
                  <a:pt x="543514" y="625858"/>
                </a:cubicBezTo>
                <a:cubicBezTo>
                  <a:pt x="580992" y="588464"/>
                  <a:pt x="601893" y="538127"/>
                  <a:pt x="601893" y="485273"/>
                </a:cubicBezTo>
                <a:cubicBezTo>
                  <a:pt x="601893" y="441407"/>
                  <a:pt x="587479" y="399340"/>
                  <a:pt x="561172" y="364822"/>
                </a:cubicBezTo>
                <a:lnTo>
                  <a:pt x="610542" y="310890"/>
                </a:lnTo>
                <a:lnTo>
                  <a:pt x="611623" y="312328"/>
                </a:lnTo>
                <a:cubicBezTo>
                  <a:pt x="652345" y="361227"/>
                  <a:pt x="674327" y="421632"/>
                  <a:pt x="674327" y="485273"/>
                </a:cubicBezTo>
                <a:cubicBezTo>
                  <a:pt x="674327" y="557183"/>
                  <a:pt x="645498" y="625858"/>
                  <a:pt x="594686" y="676914"/>
                </a:cubicBezTo>
                <a:cubicBezTo>
                  <a:pt x="543514" y="727971"/>
                  <a:pt x="474684" y="756376"/>
                  <a:pt x="402251" y="756376"/>
                </a:cubicBezTo>
                <a:cubicBezTo>
                  <a:pt x="329817" y="756376"/>
                  <a:pt x="260987" y="727971"/>
                  <a:pt x="209815" y="676914"/>
                </a:cubicBezTo>
                <a:cubicBezTo>
                  <a:pt x="158644" y="625858"/>
                  <a:pt x="130175" y="557183"/>
                  <a:pt x="130175" y="485273"/>
                </a:cubicBezTo>
                <a:cubicBezTo>
                  <a:pt x="130175" y="413003"/>
                  <a:pt x="158644" y="344328"/>
                  <a:pt x="209815" y="293271"/>
                </a:cubicBezTo>
                <a:cubicBezTo>
                  <a:pt x="260987" y="242215"/>
                  <a:pt x="329817" y="213810"/>
                  <a:pt x="402251" y="213810"/>
                </a:cubicBezTo>
                <a:close/>
                <a:moveTo>
                  <a:pt x="402251" y="83635"/>
                </a:moveTo>
                <a:cubicBezTo>
                  <a:pt x="489400" y="83635"/>
                  <a:pt x="573667" y="111712"/>
                  <a:pt x="643170" y="163906"/>
                </a:cubicBezTo>
                <a:lnTo>
                  <a:pt x="644610" y="164985"/>
                </a:lnTo>
                <a:lnTo>
                  <a:pt x="594914" y="219339"/>
                </a:lnTo>
                <a:cubicBezTo>
                  <a:pt x="538736" y="178664"/>
                  <a:pt x="471754" y="157066"/>
                  <a:pt x="402251" y="157066"/>
                </a:cubicBezTo>
                <a:cubicBezTo>
                  <a:pt x="314742" y="157066"/>
                  <a:pt x="231195" y="191622"/>
                  <a:pt x="169615" y="253535"/>
                </a:cubicBezTo>
                <a:cubicBezTo>
                  <a:pt x="107675" y="315447"/>
                  <a:pt x="73104" y="398237"/>
                  <a:pt x="73104" y="486067"/>
                </a:cubicBezTo>
                <a:cubicBezTo>
                  <a:pt x="73104" y="573536"/>
                  <a:pt x="107675" y="656686"/>
                  <a:pt x="169615" y="718599"/>
                </a:cubicBezTo>
                <a:cubicBezTo>
                  <a:pt x="231195" y="780511"/>
                  <a:pt x="314742" y="815067"/>
                  <a:pt x="402251" y="815067"/>
                </a:cubicBezTo>
                <a:cubicBezTo>
                  <a:pt x="489760" y="815067"/>
                  <a:pt x="572947" y="780511"/>
                  <a:pt x="635247" y="718599"/>
                </a:cubicBezTo>
                <a:cubicBezTo>
                  <a:pt x="697187" y="656686"/>
                  <a:pt x="731398" y="573536"/>
                  <a:pt x="731398" y="486067"/>
                </a:cubicBezTo>
                <a:cubicBezTo>
                  <a:pt x="731398" y="405436"/>
                  <a:pt x="702229" y="328766"/>
                  <a:pt x="649292" y="268293"/>
                </a:cubicBezTo>
                <a:lnTo>
                  <a:pt x="698628" y="213940"/>
                </a:lnTo>
                <a:lnTo>
                  <a:pt x="699708" y="215379"/>
                </a:lnTo>
                <a:cubicBezTo>
                  <a:pt x="767410" y="289530"/>
                  <a:pt x="804502" y="385639"/>
                  <a:pt x="804502" y="486067"/>
                </a:cubicBezTo>
                <a:cubicBezTo>
                  <a:pt x="804502" y="592974"/>
                  <a:pt x="762368" y="694842"/>
                  <a:pt x="686744" y="770432"/>
                </a:cubicBezTo>
                <a:cubicBezTo>
                  <a:pt x="610759" y="846023"/>
                  <a:pt x="509206" y="888138"/>
                  <a:pt x="402251" y="888138"/>
                </a:cubicBezTo>
                <a:cubicBezTo>
                  <a:pt x="295296" y="888138"/>
                  <a:pt x="193383" y="846023"/>
                  <a:pt x="117758" y="770432"/>
                </a:cubicBezTo>
                <a:cubicBezTo>
                  <a:pt x="42133" y="694842"/>
                  <a:pt x="0" y="592974"/>
                  <a:pt x="0" y="486067"/>
                </a:cubicBezTo>
                <a:cubicBezTo>
                  <a:pt x="0" y="378800"/>
                  <a:pt x="42133" y="277292"/>
                  <a:pt x="117758" y="201701"/>
                </a:cubicBezTo>
                <a:cubicBezTo>
                  <a:pt x="193383" y="125750"/>
                  <a:pt x="295296" y="83635"/>
                  <a:pt x="402251" y="83635"/>
                </a:cubicBezTo>
                <a:close/>
                <a:moveTo>
                  <a:pt x="750799" y="22"/>
                </a:moveTo>
                <a:cubicBezTo>
                  <a:pt x="755475" y="-202"/>
                  <a:pt x="760240" y="1326"/>
                  <a:pt x="764016" y="4741"/>
                </a:cubicBezTo>
                <a:cubicBezTo>
                  <a:pt x="767612" y="7977"/>
                  <a:pt x="769411" y="11931"/>
                  <a:pt x="769770" y="16246"/>
                </a:cubicBezTo>
                <a:lnTo>
                  <a:pt x="778761" y="69095"/>
                </a:lnTo>
                <a:lnTo>
                  <a:pt x="834505" y="73769"/>
                </a:lnTo>
                <a:cubicBezTo>
                  <a:pt x="844575" y="74488"/>
                  <a:pt x="852128" y="83116"/>
                  <a:pt x="851049" y="93542"/>
                </a:cubicBezTo>
                <a:cubicBezTo>
                  <a:pt x="850689" y="97856"/>
                  <a:pt x="848531" y="101811"/>
                  <a:pt x="845654" y="105047"/>
                </a:cubicBezTo>
                <a:lnTo>
                  <a:pt x="760420" y="198881"/>
                </a:lnTo>
                <a:cubicBezTo>
                  <a:pt x="753946" y="206431"/>
                  <a:pt x="742078" y="206791"/>
                  <a:pt x="734885" y="199960"/>
                </a:cubicBezTo>
                <a:cubicBezTo>
                  <a:pt x="734166" y="199600"/>
                  <a:pt x="734166" y="199600"/>
                  <a:pt x="733806" y="199241"/>
                </a:cubicBezTo>
                <a:lnTo>
                  <a:pt x="707553" y="175513"/>
                </a:lnTo>
                <a:lnTo>
                  <a:pt x="415166" y="497641"/>
                </a:lnTo>
                <a:cubicBezTo>
                  <a:pt x="408333" y="505191"/>
                  <a:pt x="396465" y="505551"/>
                  <a:pt x="389272" y="498720"/>
                </a:cubicBezTo>
                <a:cubicBezTo>
                  <a:pt x="381720" y="491889"/>
                  <a:pt x="381000" y="480384"/>
                  <a:pt x="387833" y="472835"/>
                </a:cubicBezTo>
                <a:lnTo>
                  <a:pt x="680580" y="151065"/>
                </a:lnTo>
                <a:lnTo>
                  <a:pt x="653607" y="126258"/>
                </a:lnTo>
                <a:lnTo>
                  <a:pt x="653247" y="126258"/>
                </a:lnTo>
                <a:cubicBezTo>
                  <a:pt x="646054" y="119428"/>
                  <a:pt x="645335" y="108283"/>
                  <a:pt x="652528" y="100733"/>
                </a:cubicBezTo>
                <a:cubicBezTo>
                  <a:pt x="652528" y="100373"/>
                  <a:pt x="652887" y="100014"/>
                  <a:pt x="652887" y="99654"/>
                </a:cubicBezTo>
                <a:lnTo>
                  <a:pt x="738482" y="5820"/>
                </a:lnTo>
                <a:lnTo>
                  <a:pt x="738122" y="5820"/>
                </a:lnTo>
                <a:cubicBezTo>
                  <a:pt x="741539" y="2225"/>
                  <a:pt x="746124" y="247"/>
                  <a:pt x="750799" y="22"/>
                </a:cubicBezTo>
                <a:close/>
              </a:path>
            </a:pathLst>
          </a:custGeom>
          <a:solidFill>
            <a:schemeClr val="bg1"/>
          </a:solidFill>
          <a:ln>
            <a:noFill/>
          </a:ln>
          <a:effectLst/>
        </p:spPr>
        <p:txBody>
          <a:bodyPr wrap="square" anchor="ctr">
            <a:noAutofit/>
          </a:bodyPr>
          <a:lstStyle/>
          <a:p>
            <a:endParaRPr lang="en-US" sz="2852" dirty="0">
              <a:latin typeface="Lato Light" panose="020F0502020204030203" pitchFamily="34" charset="0"/>
            </a:endParaRPr>
          </a:p>
        </p:txBody>
      </p:sp>
      <p:sp>
        <p:nvSpPr>
          <p:cNvPr id="2" name="TextBox 1">
            <a:extLst>
              <a:ext uri="{FF2B5EF4-FFF2-40B4-BE49-F238E27FC236}">
                <a16:creationId xmlns:a16="http://schemas.microsoft.com/office/drawing/2014/main" xmlns="" id="{182E89AD-645A-4B7B-A310-9F0F256B74DE}"/>
              </a:ext>
            </a:extLst>
          </p:cNvPr>
          <p:cNvSpPr txBox="1"/>
          <p:nvPr/>
        </p:nvSpPr>
        <p:spPr>
          <a:xfrm>
            <a:off x="2628900" y="57420"/>
            <a:ext cx="19316700"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Performance against predetermined objectives</a:t>
            </a:r>
            <a:endParaRPr lang="en-ZA" sz="66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068C97F7-1FDF-49ED-A13F-A53A5FA2468E}"/>
              </a:ext>
            </a:extLst>
          </p:cNvPr>
          <p:cNvSpPr txBox="1"/>
          <p:nvPr/>
        </p:nvSpPr>
        <p:spPr>
          <a:xfrm>
            <a:off x="4783455" y="1333796"/>
            <a:ext cx="12249150" cy="707886"/>
          </a:xfrm>
          <a:prstGeom prst="rect">
            <a:avLst/>
          </a:prstGeom>
          <a:noFill/>
          <a:ln>
            <a:solidFill>
              <a:schemeClr val="accent6"/>
            </a:solidFill>
          </a:ln>
        </p:spPr>
        <p:txBody>
          <a:bodyPr wrap="square" rtlCol="0">
            <a:spAutoFit/>
          </a:bodyPr>
          <a:lstStyle/>
          <a:p>
            <a:pPr algn="ctr"/>
            <a:r>
              <a:rPr lang="en-US" sz="4000" dirty="0">
                <a:latin typeface="Arial" panose="020B0604020202020204" pitchFamily="34" charset="0"/>
                <a:cs typeface="Arial" panose="020B0604020202020204" pitchFamily="34" charset="0"/>
              </a:rPr>
              <a:t>82% achievement of predetermined objectives</a:t>
            </a:r>
            <a:endParaRPr lang="en-ZA" sz="40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0DE3B8F9-527C-41AD-BF83-B8EA1643E7DB}"/>
              </a:ext>
            </a:extLst>
          </p:cNvPr>
          <p:cNvGraphicFramePr>
            <a:graphicFrameLocks noGrp="1"/>
          </p:cNvGraphicFramePr>
          <p:nvPr>
            <p:extLst>
              <p:ext uri="{D42A27DB-BD31-4B8C-83A1-F6EECF244321}">
                <p14:modId xmlns:p14="http://schemas.microsoft.com/office/powerpoint/2010/main" xmlns="" val="1161205026"/>
              </p:ext>
            </p:extLst>
          </p:nvPr>
        </p:nvGraphicFramePr>
        <p:xfrm>
          <a:off x="205739" y="2391150"/>
          <a:ext cx="21739861" cy="13153651"/>
        </p:xfrm>
        <a:graphic>
          <a:graphicData uri="http://schemas.openxmlformats.org/drawingml/2006/table">
            <a:tbl>
              <a:tblPr firstRow="1" bandRow="1"/>
              <a:tblGrid>
                <a:gridCol w="3146371">
                  <a:extLst>
                    <a:ext uri="{9D8B030D-6E8A-4147-A177-3AD203B41FA5}">
                      <a16:colId xmlns:a16="http://schemas.microsoft.com/office/drawing/2014/main" xmlns="" val="303161717"/>
                    </a:ext>
                  </a:extLst>
                </a:gridCol>
                <a:gridCol w="4201039">
                  <a:extLst>
                    <a:ext uri="{9D8B030D-6E8A-4147-A177-3AD203B41FA5}">
                      <a16:colId xmlns:a16="http://schemas.microsoft.com/office/drawing/2014/main" xmlns="" val="2933497428"/>
                    </a:ext>
                  </a:extLst>
                </a:gridCol>
                <a:gridCol w="3695360">
                  <a:extLst>
                    <a:ext uri="{9D8B030D-6E8A-4147-A177-3AD203B41FA5}">
                      <a16:colId xmlns:a16="http://schemas.microsoft.com/office/drawing/2014/main" xmlns="" val="2029473288"/>
                    </a:ext>
                  </a:extLst>
                </a:gridCol>
                <a:gridCol w="4123242">
                  <a:extLst>
                    <a:ext uri="{9D8B030D-6E8A-4147-A177-3AD203B41FA5}">
                      <a16:colId xmlns:a16="http://schemas.microsoft.com/office/drawing/2014/main" xmlns="" val="3947330506"/>
                    </a:ext>
                  </a:extLst>
                </a:gridCol>
                <a:gridCol w="3578663">
                  <a:extLst>
                    <a:ext uri="{9D8B030D-6E8A-4147-A177-3AD203B41FA5}">
                      <a16:colId xmlns:a16="http://schemas.microsoft.com/office/drawing/2014/main" xmlns="" val="237871166"/>
                    </a:ext>
                  </a:extLst>
                </a:gridCol>
                <a:gridCol w="2995186">
                  <a:extLst>
                    <a:ext uri="{9D8B030D-6E8A-4147-A177-3AD203B41FA5}">
                      <a16:colId xmlns:a16="http://schemas.microsoft.com/office/drawing/2014/main" xmlns="" val="983212063"/>
                    </a:ext>
                  </a:extLst>
                </a:gridCol>
              </a:tblGrid>
              <a:tr h="679821">
                <a:tc>
                  <a:txBody>
                    <a:bodyPr/>
                    <a:lstStyle/>
                    <a:p>
                      <a:pPr algn="ctr">
                        <a:lnSpc>
                          <a:spcPct val="107000"/>
                        </a:lnSpc>
                        <a:spcAft>
                          <a:spcPts val="0"/>
                        </a:spcAft>
                      </a:pPr>
                      <a:r>
                        <a:rPr lang="en-US" sz="2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Strategic Pillar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0"/>
                        </a:spcAft>
                      </a:pPr>
                      <a:r>
                        <a:rPr lang="en-ZA"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0"/>
                        </a:spcAft>
                      </a:pPr>
                      <a:r>
                        <a:rPr lang="en-ZA"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Annual KPI Target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07000"/>
                        </a:lnSpc>
                        <a:spcAft>
                          <a:spcPts val="0"/>
                        </a:spcAft>
                      </a:pPr>
                      <a:r>
                        <a:rPr lang="en-US" sz="2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Q2 Actual Performance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 / Not Achieved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extLst>
                  <a:ext uri="{0D108BD9-81ED-4DB2-BD59-A6C34878D82A}">
                    <a16:rowId xmlns:a16="http://schemas.microsoft.com/office/drawing/2014/main" xmlns="" val="3894373351"/>
                  </a:ext>
                </a:extLst>
              </a:tr>
              <a:tr h="672081">
                <a:tc rowSpan="2">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200" dirty="0" err="1">
                          <a:effectLst/>
                          <a:latin typeface="Arial" panose="020B0604020202020204" pitchFamily="34" charset="0"/>
                          <a:ea typeface="Times New Roman" panose="02020603050405020304" pitchFamily="18" charset="0"/>
                          <a:cs typeface="Arial" panose="020B0604020202020204" pitchFamily="34" charset="0"/>
                        </a:rPr>
                        <a:t>Optimisation</a:t>
                      </a:r>
                      <a:r>
                        <a:rPr lang="en-US" sz="2000" kern="1200" dirty="0">
                          <a:effectLst/>
                          <a:latin typeface="Arial" panose="020B0604020202020204" pitchFamily="34" charset="0"/>
                          <a:ea typeface="Times New Roman" panose="02020603050405020304" pitchFamily="18" charset="0"/>
                          <a:cs typeface="Arial" panose="020B0604020202020204" pitchFamily="34" charset="0"/>
                        </a:rPr>
                        <a:t> and Growth</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marL="342900" lvl="0" indent="-342900" algn="ctr">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Sustainable growth</a:t>
                      </a:r>
                      <a:endParaRPr lang="en-ZA" sz="2000" dirty="0">
                        <a:effectLst/>
                        <a:latin typeface="Arial" panose="020B0604020202020204" pitchFamily="34" charset="0"/>
                        <a:cs typeface="Arial" panose="020B0604020202020204" pitchFamily="34" charset="0"/>
                      </a:endParaRPr>
                    </a:p>
                    <a:p>
                      <a:pPr marL="342900" lvl="0" indent="-342900" algn="ctr">
                        <a:spcAft>
                          <a:spcPts val="0"/>
                        </a:spcAft>
                        <a:buFont typeface="Symbol" panose="05050102010706020507" pitchFamily="18" charset="2"/>
                        <a:buChar char=""/>
                      </a:pPr>
                      <a:r>
                        <a:rPr lang="en-US" sz="2000" kern="1200" dirty="0" err="1">
                          <a:effectLst/>
                          <a:latin typeface="Arial" panose="020B0604020202020204" pitchFamily="34" charset="0"/>
                          <a:ea typeface="Times New Roman" panose="02020603050405020304" pitchFamily="18" charset="0"/>
                          <a:cs typeface="Arial" panose="020B0604020202020204" pitchFamily="34" charset="0"/>
                        </a:rPr>
                        <a:t>Optimised</a:t>
                      </a:r>
                      <a:r>
                        <a:rPr lang="en-US" sz="2000" kern="1200" dirty="0">
                          <a:effectLst/>
                          <a:latin typeface="Arial" panose="020B0604020202020204" pitchFamily="34" charset="0"/>
                          <a:ea typeface="Times New Roman" panose="02020603050405020304" pitchFamily="18" charset="0"/>
                          <a:cs typeface="Arial" panose="020B0604020202020204" pitchFamily="34" charset="0"/>
                        </a:rPr>
                        <a:t> cost structure</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R1,185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R604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(cumulative)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R663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1612298138"/>
                  </a:ext>
                </a:extLst>
              </a:tr>
              <a:tr h="1020783">
                <a:tc vMerge="1">
                  <a:txBody>
                    <a:bodyPr/>
                    <a:lstStyle/>
                    <a:p>
                      <a:endParaRPr lang="en-ZA"/>
                    </a:p>
                  </a:txBody>
                  <a:tcPr>
                    <a:lnT w="12700" cap="flat" cmpd="sng" algn="ctr">
                      <a:solidFill>
                        <a:srgbClr val="9CC2E5"/>
                      </a:solidFill>
                      <a:prstDash val="solid"/>
                      <a:round/>
                      <a:headEnd type="none" w="med" len="med"/>
                      <a:tailEnd type="none" w="med" len="med"/>
                    </a:lnT>
                  </a:tcPr>
                </a:tc>
                <a:tc vMerge="1">
                  <a:txBody>
                    <a:bodyPr/>
                    <a:lstStyle/>
                    <a:p>
                      <a:endParaRPr lang="en-ZA"/>
                    </a:p>
                  </a:txBody>
                  <a:tcPr>
                    <a:lnT w="12700" cap="flat" cmpd="sng" algn="ctr">
                      <a:solidFill>
                        <a:srgbClr val="9CC2E5"/>
                      </a:solidFill>
                      <a:prstDash val="solid"/>
                      <a:round/>
                      <a:headEnd type="none" w="med" len="med"/>
                      <a:tailEnd type="none" w="med" len="med"/>
                    </a:lnT>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 137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R67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(cumulative)</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R136 million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US"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4058091199"/>
                  </a:ext>
                </a:extLst>
              </a:tr>
              <a:tr h="1276589">
                <a:tc rowSpan="2">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Innovation and Digital Readiness</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Right technology in the right place at the right time / able to use</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Two 4IR technologies initiated (Data Analytics and AI)</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Data Analytics  strategy developed </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AI  strategy developed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Data Analytics strategy not developed</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AI strategy not developed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Not 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extLst>
                  <a:ext uri="{0D108BD9-81ED-4DB2-BD59-A6C34878D82A}">
                    <a16:rowId xmlns:a16="http://schemas.microsoft.com/office/drawing/2014/main" xmlns="" val="1575714724"/>
                  </a:ext>
                </a:extLst>
              </a:tr>
              <a:tr h="977670">
                <a:tc vMerge="1">
                  <a:txBody>
                    <a:bodyPr/>
                    <a:lstStyle/>
                    <a:p>
                      <a:endParaRPr lang="en-ZA"/>
                    </a:p>
                  </a:txBody>
                  <a:tcPr>
                    <a:lnT w="12700" cap="flat" cmpd="sng" algn="ctr">
                      <a:solidFill>
                        <a:srgbClr val="9CC2E5"/>
                      </a:solidFill>
                      <a:prstDash val="solid"/>
                      <a:round/>
                      <a:headEnd type="none" w="med" len="med"/>
                      <a:tailEnd type="none" w="med" len="med"/>
                    </a:lnT>
                  </a:tcPr>
                </a:tc>
                <a:tc>
                  <a:txBody>
                    <a:bodyPr/>
                    <a:lstStyle/>
                    <a:p>
                      <a:pPr algn="ctr">
                        <a:spcAft>
                          <a:spcPts val="0"/>
                        </a:spcAft>
                      </a:pPr>
                      <a:r>
                        <a:rPr lang="en-US" sz="2000" kern="1200">
                          <a:effectLst/>
                          <a:latin typeface="Arial" panose="020B0604020202020204" pitchFamily="34" charset="0"/>
                          <a:ea typeface="Times New Roman" panose="02020603050405020304" pitchFamily="18" charset="0"/>
                          <a:cs typeface="Arial" panose="020B0604020202020204" pitchFamily="34" charset="0"/>
                        </a:rPr>
                        <a:t>Focused pipeline of innovative products and platforms that deliver strategic and operational value</a:t>
                      </a:r>
                      <a:endParaRPr lang="en-ZA" sz="2000">
                        <a:effectLst/>
                        <a:latin typeface="Arial" panose="020B0604020202020204" pitchFamily="34" charset="0"/>
                        <a:cs typeface="Arial" panose="020B0604020202020204" pitchFamily="34" charset="0"/>
                      </a:endParaRPr>
                    </a:p>
                  </a:txBody>
                  <a:tcPr marL="62345" marR="62345" marT="0" marB="0">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2 digital products launched for commercial customers</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Business model and plan developed for 2 digital products</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n-US" sz="2000" kern="1200">
                          <a:effectLst/>
                          <a:latin typeface="Arial" panose="020B0604020202020204" pitchFamily="34" charset="0"/>
                          <a:ea typeface="Times New Roman" panose="02020603050405020304" pitchFamily="18" charset="0"/>
                          <a:cs typeface="Arial" panose="020B0604020202020204" pitchFamily="34" charset="0"/>
                        </a:rPr>
                        <a:t>Business model and plan for 2 digital products developed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1619802883"/>
                  </a:ext>
                </a:extLst>
              </a:tr>
              <a:tr h="1369486">
                <a:tc rowSpan="3">
                  <a:txBody>
                    <a:bodyPr/>
                    <a:lstStyle/>
                    <a:p>
                      <a:pPr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Customer Centricity</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3">
                  <a:txBody>
                    <a:bodyPr/>
                    <a:lstStyle/>
                    <a:p>
                      <a:pPr marL="342900" lvl="0" indent="-342900" algn="ctr">
                        <a:lnSpc>
                          <a:spcPct val="115000"/>
                        </a:lnSpc>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Satisfied customers/</a:t>
                      </a:r>
                    </a:p>
                    <a:p>
                      <a:pPr marL="0" lvl="0" indent="0" algn="ctr">
                        <a:lnSpc>
                          <a:spcPct val="115000"/>
                        </a:lnSpc>
                        <a:spcAft>
                          <a:spcPts val="0"/>
                        </a:spcAft>
                        <a:buFont typeface="Symbol" panose="05050102010706020507" pitchFamily="18" charset="2"/>
                        <a:buNone/>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stakeholder</a:t>
                      </a:r>
                      <a:endParaRPr lang="en-ZA" sz="2000" dirty="0">
                        <a:effectLst/>
                        <a:latin typeface="Arial" panose="020B0604020202020204" pitchFamily="34" charset="0"/>
                        <a:cs typeface="Arial" panose="020B0604020202020204" pitchFamily="34" charset="0"/>
                      </a:endParaRPr>
                    </a:p>
                    <a:p>
                      <a:pPr marL="228600"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marL="342900" lvl="0" indent="-342900" algn="ctr">
                        <a:lnSpc>
                          <a:spcPct val="115000"/>
                        </a:lnSpc>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High customer Loyalty NPS</a:t>
                      </a:r>
                      <a:endParaRPr lang="en-ZA" sz="2000" dirty="0">
                        <a:effectLst/>
                        <a:latin typeface="Arial" panose="020B0604020202020204" pitchFamily="34" charset="0"/>
                        <a:cs typeface="Arial" panose="020B0604020202020204" pitchFamily="34" charset="0"/>
                      </a:endParaRPr>
                    </a:p>
                    <a:p>
                      <a:pPr marL="457200"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228600"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228600"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marL="228600"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Customer satisfaction levels of baseline +5%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Engagements with top 5 Tier 1 customers</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ZA" sz="2000" kern="1200">
                          <a:effectLst/>
                          <a:latin typeface="Arial" panose="020B0604020202020204" pitchFamily="34" charset="0"/>
                          <a:ea typeface="Times New Roman" panose="02020603050405020304" pitchFamily="18" charset="0"/>
                          <a:cs typeface="Arial" panose="020B0604020202020204" pitchFamily="34" charset="0"/>
                        </a:rPr>
                        <a:t>Engagements were held with 6 customers i.e. SABC, MultiChoice, PRIMEDIA, Vodacom, MTN and Cell C</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ZA"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4233653886"/>
                  </a:ext>
                </a:extLst>
              </a:tr>
              <a:tr h="1092479">
                <a:tc vMerge="1">
                  <a:txBody>
                    <a:bodyPr/>
                    <a:lstStyle/>
                    <a:p>
                      <a:endParaRPr lang="en-ZA"/>
                    </a:p>
                  </a:txBody>
                  <a:tcPr>
                    <a:lnT w="12700" cap="flat" cmpd="sng" algn="ctr">
                      <a:solidFill>
                        <a:srgbClr val="9CC2E5"/>
                      </a:solidFill>
                      <a:prstDash val="solid"/>
                      <a:round/>
                      <a:headEnd type="none" w="med" len="med"/>
                      <a:tailEnd type="none" w="med" len="med"/>
                    </a:lnT>
                  </a:tcPr>
                </a:tc>
                <a:tc vMerge="1">
                  <a:txBody>
                    <a:bodyPr/>
                    <a:lstStyle/>
                    <a:p>
                      <a:endParaRPr lang="en-ZA"/>
                    </a:p>
                  </a:txBody>
                  <a:tcPr>
                    <a:lnT w="12700" cap="flat" cmpd="sng" algn="ctr">
                      <a:solidFill>
                        <a:srgbClr val="9CC2E5"/>
                      </a:solidFill>
                      <a:prstDash val="solid"/>
                      <a:round/>
                      <a:headEnd type="none" w="med" len="med"/>
                      <a:tailEnd type="none" w="med" len="med"/>
                    </a:lnT>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99.80% Weighted average availability based on product</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Weighted average availability based on product revenues of 99.80%</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15000"/>
                        </a:lnSpc>
                        <a:spcAft>
                          <a:spcPts val="0"/>
                        </a:spcAft>
                      </a:pPr>
                      <a:r>
                        <a:rPr lang="en-US" sz="2000" kern="1200">
                          <a:effectLst/>
                          <a:latin typeface="Arial" panose="020B0604020202020204" pitchFamily="34" charset="0"/>
                          <a:ea typeface="Times New Roman" panose="02020603050405020304" pitchFamily="18" charset="0"/>
                          <a:cs typeface="Arial" panose="020B0604020202020204" pitchFamily="34" charset="0"/>
                        </a:rPr>
                        <a:t>Weighted average availability based on product revenues of 99.87%</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1017330319"/>
                  </a:ext>
                </a:extLst>
              </a:tr>
              <a:tr h="1222545">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Blue print for the NBNC developed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Project plan and resource; terms of references and  requirements finalised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Project plan and resource, terms and requirements</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not finalised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Not 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extLst>
                  <a:ext uri="{0D108BD9-81ED-4DB2-BD59-A6C34878D82A}">
                    <a16:rowId xmlns:a16="http://schemas.microsoft.com/office/drawing/2014/main" xmlns="" val="3298579354"/>
                  </a:ext>
                </a:extLst>
              </a:tr>
              <a:tr h="1092479">
                <a:tc>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Talented People</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Right people in the right place at the right time with the right skills and mindset</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90% of planned  skills training interventions implemented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45% of planned skills training interventions implemented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15000"/>
                        </a:lnSpc>
                        <a:spcAft>
                          <a:spcPts val="0"/>
                        </a:spcAft>
                      </a:pPr>
                      <a:r>
                        <a:rPr lang="en-ZA" sz="2000" kern="1200">
                          <a:effectLst/>
                          <a:latin typeface="Arial" panose="020B0604020202020204" pitchFamily="34" charset="0"/>
                          <a:ea typeface="Times New Roman" panose="02020603050405020304" pitchFamily="18" charset="0"/>
                          <a:cs typeface="Arial" panose="020B0604020202020204" pitchFamily="34" charset="0"/>
                        </a:rPr>
                        <a:t>49.8% of planned skills training interventions were implemented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145118495"/>
                  </a:ext>
                </a:extLst>
              </a:tr>
              <a:tr h="1629450">
                <a:tc>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Transformation</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spcAft>
                          <a:spcPts val="0"/>
                        </a:spcAft>
                      </a:pPr>
                      <a:r>
                        <a:rPr lang="en-US" sz="2000" b="1"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Contribution to industry transformation goals</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100% of allocated budget spent on ESD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ESD revised project plan developed and necessary resources acquired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ESD revised project plan developed and necessary resources (R5million) acquired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3213652906"/>
                  </a:ext>
                </a:extLst>
              </a:tr>
              <a:tr h="1467253">
                <a:tc>
                  <a:txBody>
                    <a:bodyPr/>
                    <a:lstStyle/>
                    <a:p>
                      <a:pPr algn="ctr">
                        <a:lnSpc>
                          <a:spcPct val="107000"/>
                        </a:lnSpc>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Environmental Preservation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gn="ctr">
                        <a:lnSpc>
                          <a:spcPct val="107000"/>
                        </a:lnSpc>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Carbon footprint reduced</a:t>
                      </a: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ctr">
                        <a:lnSpc>
                          <a:spcPct val="107000"/>
                        </a:lnSpc>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Energy efficiencies achieved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2 sites converted to green energy supply</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Design and solutions requirements concluded for 2 sites</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Design and solution requirements concluded for 2 sites i.e. Durban North and Potgietersrus site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0"/>
                        </a:spcAft>
                      </a:pPr>
                      <a:r>
                        <a:rPr lang="en-ZA" sz="2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70AD47"/>
                    </a:solidFill>
                  </a:tcPr>
                </a:tc>
                <a:extLst>
                  <a:ext uri="{0D108BD9-81ED-4DB2-BD59-A6C34878D82A}">
                    <a16:rowId xmlns:a16="http://schemas.microsoft.com/office/drawing/2014/main" xmlns="" val="350982900"/>
                  </a:ext>
                </a:extLst>
              </a:tr>
              <a:tr h="653015">
                <a:tc>
                  <a:txBody>
                    <a:bodyPr/>
                    <a:lstStyle/>
                    <a:p>
                      <a:pPr algn="ctr">
                        <a:spcAft>
                          <a:spcPts val="0"/>
                        </a:spcAft>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Reputation</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gn="ctr">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Clean audit</a:t>
                      </a:r>
                      <a:endParaRPr lang="en-ZA" sz="2000" dirty="0">
                        <a:effectLst/>
                        <a:latin typeface="Arial" panose="020B0604020202020204" pitchFamily="34" charset="0"/>
                        <a:cs typeface="Arial" panose="020B0604020202020204" pitchFamily="34" charset="0"/>
                      </a:endParaRPr>
                    </a:p>
                    <a:p>
                      <a:pPr marL="342900" lvl="0" indent="-342900" algn="ctr">
                        <a:spcAft>
                          <a:spcPts val="0"/>
                        </a:spcAft>
                        <a:buFont typeface="Symbol" panose="05050102010706020507" pitchFamily="18" charset="2"/>
                        <a:buChar char=""/>
                      </a:pPr>
                      <a:r>
                        <a:rPr lang="en-US" sz="2000" kern="1200" dirty="0">
                          <a:effectLst/>
                          <a:latin typeface="Arial" panose="020B0604020202020204" pitchFamily="34" charset="0"/>
                          <a:ea typeface="Times New Roman" panose="02020603050405020304" pitchFamily="18" charset="0"/>
                          <a:cs typeface="Arial" panose="020B0604020202020204" pitchFamily="34" charset="0"/>
                        </a:rPr>
                        <a:t>Increased brand equity</a:t>
                      </a:r>
                      <a:endParaRPr lang="en-ZA" sz="2000" dirty="0">
                        <a:effectLst/>
                        <a:latin typeface="Arial" panose="020B060402020202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Clean audit  achieved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ZA" sz="2000" kern="1200" dirty="0">
                          <a:effectLst/>
                          <a:latin typeface="Arial" panose="020B0604020202020204" pitchFamily="34" charset="0"/>
                          <a:ea typeface="Times New Roman" panose="02020603050405020304" pitchFamily="18" charset="0"/>
                          <a:cs typeface="Arial" panose="020B0604020202020204" pitchFamily="34" charset="0"/>
                        </a:rPr>
                        <a:t>No performance required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n-ZA" sz="2000" kern="1200">
                          <a:effectLst/>
                          <a:latin typeface="Arial" panose="020B0604020202020204" pitchFamily="34" charset="0"/>
                          <a:ea typeface="Times New Roman" panose="02020603050405020304" pitchFamily="18" charset="0"/>
                          <a:cs typeface="Arial" panose="020B0604020202020204" pitchFamily="34" charset="0"/>
                        </a:rPr>
                        <a:t>No performance required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n-ZA" sz="2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 performance required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2345" marR="6234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C000"/>
                    </a:solidFill>
                  </a:tcPr>
                </a:tc>
                <a:extLst>
                  <a:ext uri="{0D108BD9-81ED-4DB2-BD59-A6C34878D82A}">
                    <a16:rowId xmlns:a16="http://schemas.microsoft.com/office/drawing/2014/main" xmlns="" val="775802465"/>
                  </a:ext>
                </a:extLst>
              </a:tr>
            </a:tbl>
          </a:graphicData>
        </a:graphic>
      </p:graphicFrame>
    </p:spTree>
    <p:extLst>
      <p:ext uri="{BB962C8B-B14F-4D97-AF65-F5344CB8AC3E}">
        <p14:creationId xmlns:p14="http://schemas.microsoft.com/office/powerpoint/2010/main" xmlns="" val="3593412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xmlns="" id="{E040F4EB-ADFA-4B30-AB10-DD752938620B}"/>
              </a:ext>
            </a:extLst>
          </p:cNvPr>
          <p:cNvSpPr/>
          <p:nvPr/>
        </p:nvSpPr>
        <p:spPr>
          <a:xfrm flipH="1">
            <a:off x="0" y="-39463"/>
            <a:ext cx="2171700" cy="2034541"/>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27" name="Group 26"/>
          <p:cNvGrpSpPr/>
          <p:nvPr/>
        </p:nvGrpSpPr>
        <p:grpSpPr>
          <a:xfrm>
            <a:off x="-85060" y="14627255"/>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15" name="TextBox 14">
            <a:extLst>
              <a:ext uri="{FF2B5EF4-FFF2-40B4-BE49-F238E27FC236}">
                <a16:creationId xmlns:a16="http://schemas.microsoft.com/office/drawing/2014/main" xmlns="" id="{3DE3B93F-1A60-4714-9306-FC51D77B2A46}"/>
              </a:ext>
            </a:extLst>
          </p:cNvPr>
          <p:cNvSpPr txBox="1"/>
          <p:nvPr/>
        </p:nvSpPr>
        <p:spPr>
          <a:xfrm>
            <a:off x="2279620" y="360211"/>
            <a:ext cx="19665980"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Network Performance</a:t>
            </a:r>
            <a:endParaRPr lang="en-ZA" sz="66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B051F0F-07E9-487F-ABF4-6B49B219C2AB}"/>
              </a:ext>
            </a:extLst>
          </p:cNvPr>
          <p:cNvSpPr/>
          <p:nvPr/>
        </p:nvSpPr>
        <p:spPr>
          <a:xfrm>
            <a:off x="5130335" y="2428051"/>
            <a:ext cx="11719655" cy="830997"/>
          </a:xfrm>
          <a:prstGeom prst="rect">
            <a:avLst/>
          </a:prstGeom>
        </p:spPr>
        <p:txBody>
          <a:bodyPr wrap="square">
            <a:spAutoFit/>
          </a:bodyPr>
          <a:lstStyle/>
          <a:p>
            <a:pPr algn="just"/>
            <a:r>
              <a:rPr lang="en-ZA" sz="4800" dirty="0">
                <a:latin typeface="Arial" panose="020B0604020202020204" pitchFamily="34" charset="0"/>
                <a:cs typeface="Arial" panose="020B0604020202020204" pitchFamily="34" charset="0"/>
              </a:rPr>
              <a:t>We achieved 99.87% weighted network</a:t>
            </a:r>
          </a:p>
        </p:txBody>
      </p:sp>
      <p:sp>
        <p:nvSpPr>
          <p:cNvPr id="20" name="Freeform 51">
            <a:extLst>
              <a:ext uri="{FF2B5EF4-FFF2-40B4-BE49-F238E27FC236}">
                <a16:creationId xmlns:a16="http://schemas.microsoft.com/office/drawing/2014/main" xmlns="" id="{F5D81216-54A7-442C-ACA9-713B108049E0}"/>
              </a:ext>
            </a:extLst>
          </p:cNvPr>
          <p:cNvSpPr>
            <a:spLocks noEditPoints="1"/>
          </p:cNvSpPr>
          <p:nvPr/>
        </p:nvSpPr>
        <p:spPr bwMode="auto">
          <a:xfrm>
            <a:off x="380196" y="342899"/>
            <a:ext cx="1448604" cy="1367839"/>
          </a:xfrm>
          <a:custGeom>
            <a:avLst/>
            <a:gdLst>
              <a:gd name="T0" fmla="*/ 90 w 269"/>
              <a:gd name="T1" fmla="*/ 202 h 270"/>
              <a:gd name="T2" fmla="*/ 83 w 269"/>
              <a:gd name="T3" fmla="*/ 186 h 270"/>
              <a:gd name="T4" fmla="*/ 67 w 269"/>
              <a:gd name="T5" fmla="*/ 180 h 270"/>
              <a:gd name="T6" fmla="*/ 51 w 269"/>
              <a:gd name="T7" fmla="*/ 186 h 270"/>
              <a:gd name="T8" fmla="*/ 45 w 269"/>
              <a:gd name="T9" fmla="*/ 202 h 270"/>
              <a:gd name="T10" fmla="*/ 51 w 269"/>
              <a:gd name="T11" fmla="*/ 218 h 270"/>
              <a:gd name="T12" fmla="*/ 67 w 269"/>
              <a:gd name="T13" fmla="*/ 225 h 270"/>
              <a:gd name="T14" fmla="*/ 83 w 269"/>
              <a:gd name="T15" fmla="*/ 218 h 270"/>
              <a:gd name="T16" fmla="*/ 90 w 269"/>
              <a:gd name="T17" fmla="*/ 202 h 270"/>
              <a:gd name="T18" fmla="*/ 151 w 269"/>
              <a:gd name="T19" fmla="*/ 219 h 270"/>
              <a:gd name="T20" fmla="*/ 120 w 269"/>
              <a:gd name="T21" fmla="*/ 149 h 270"/>
              <a:gd name="T22" fmla="*/ 51 w 269"/>
              <a:gd name="T23" fmla="*/ 118 h 270"/>
              <a:gd name="T24" fmla="*/ 46 w 269"/>
              <a:gd name="T25" fmla="*/ 120 h 270"/>
              <a:gd name="T26" fmla="*/ 45 w 269"/>
              <a:gd name="T27" fmla="*/ 124 h 270"/>
              <a:gd name="T28" fmla="*/ 45 w 269"/>
              <a:gd name="T29" fmla="*/ 146 h 270"/>
              <a:gd name="T30" fmla="*/ 46 w 269"/>
              <a:gd name="T31" fmla="*/ 150 h 270"/>
              <a:gd name="T32" fmla="*/ 50 w 269"/>
              <a:gd name="T33" fmla="*/ 152 h 270"/>
              <a:gd name="T34" fmla="*/ 96 w 269"/>
              <a:gd name="T35" fmla="*/ 173 h 270"/>
              <a:gd name="T36" fmla="*/ 117 w 269"/>
              <a:gd name="T37" fmla="*/ 220 h 270"/>
              <a:gd name="T38" fmla="*/ 119 w 269"/>
              <a:gd name="T39" fmla="*/ 223 h 270"/>
              <a:gd name="T40" fmla="*/ 123 w 269"/>
              <a:gd name="T41" fmla="*/ 225 h 270"/>
              <a:gd name="T42" fmla="*/ 146 w 269"/>
              <a:gd name="T43" fmla="*/ 225 h 270"/>
              <a:gd name="T44" fmla="*/ 150 w 269"/>
              <a:gd name="T45" fmla="*/ 223 h 270"/>
              <a:gd name="T46" fmla="*/ 151 w 269"/>
              <a:gd name="T47" fmla="*/ 219 h 270"/>
              <a:gd name="T48" fmla="*/ 219 w 269"/>
              <a:gd name="T49" fmla="*/ 219 h 270"/>
              <a:gd name="T50" fmla="*/ 209 w 269"/>
              <a:gd name="T51" fmla="*/ 167 h 270"/>
              <a:gd name="T52" fmla="*/ 184 w 269"/>
              <a:gd name="T53" fmla="*/ 121 h 270"/>
              <a:gd name="T54" fmla="*/ 148 w 269"/>
              <a:gd name="T55" fmla="*/ 85 h 270"/>
              <a:gd name="T56" fmla="*/ 103 w 269"/>
              <a:gd name="T57" fmla="*/ 61 h 270"/>
              <a:gd name="T58" fmla="*/ 50 w 269"/>
              <a:gd name="T59" fmla="*/ 51 h 270"/>
              <a:gd name="T60" fmla="*/ 46 w 269"/>
              <a:gd name="T61" fmla="*/ 52 h 270"/>
              <a:gd name="T62" fmla="*/ 45 w 269"/>
              <a:gd name="T63" fmla="*/ 56 h 270"/>
              <a:gd name="T64" fmla="*/ 45 w 269"/>
              <a:gd name="T65" fmla="*/ 79 h 270"/>
              <a:gd name="T66" fmla="*/ 46 w 269"/>
              <a:gd name="T67" fmla="*/ 83 h 270"/>
              <a:gd name="T68" fmla="*/ 50 w 269"/>
              <a:gd name="T69" fmla="*/ 85 h 270"/>
              <a:gd name="T70" fmla="*/ 116 w 269"/>
              <a:gd name="T71" fmla="*/ 104 h 270"/>
              <a:gd name="T72" fmla="*/ 165 w 269"/>
              <a:gd name="T73" fmla="*/ 153 h 270"/>
              <a:gd name="T74" fmla="*/ 185 w 269"/>
              <a:gd name="T75" fmla="*/ 219 h 270"/>
              <a:gd name="T76" fmla="*/ 187 w 269"/>
              <a:gd name="T77" fmla="*/ 223 h 270"/>
              <a:gd name="T78" fmla="*/ 190 w 269"/>
              <a:gd name="T79" fmla="*/ 225 h 270"/>
              <a:gd name="T80" fmla="*/ 213 w 269"/>
              <a:gd name="T81" fmla="*/ 225 h 270"/>
              <a:gd name="T82" fmla="*/ 217 w 269"/>
              <a:gd name="T83" fmla="*/ 223 h 270"/>
              <a:gd name="T84" fmla="*/ 219 w 269"/>
              <a:gd name="T85" fmla="*/ 219 h 270"/>
              <a:gd name="T86" fmla="*/ 269 w 269"/>
              <a:gd name="T87" fmla="*/ 51 h 270"/>
              <a:gd name="T88" fmla="*/ 269 w 269"/>
              <a:gd name="T89" fmla="*/ 219 h 270"/>
              <a:gd name="T90" fmla="*/ 254 w 269"/>
              <a:gd name="T91" fmla="*/ 255 h 270"/>
              <a:gd name="T92" fmla="*/ 219 w 269"/>
              <a:gd name="T93" fmla="*/ 270 h 270"/>
              <a:gd name="T94" fmla="*/ 50 w 269"/>
              <a:gd name="T95" fmla="*/ 270 h 270"/>
              <a:gd name="T96" fmla="*/ 14 w 269"/>
              <a:gd name="T97" fmla="*/ 255 h 270"/>
              <a:gd name="T98" fmla="*/ 0 w 269"/>
              <a:gd name="T99" fmla="*/ 219 h 270"/>
              <a:gd name="T100" fmla="*/ 0 w 269"/>
              <a:gd name="T101" fmla="*/ 51 h 270"/>
              <a:gd name="T102" fmla="*/ 14 w 269"/>
              <a:gd name="T103" fmla="*/ 15 h 270"/>
              <a:gd name="T104" fmla="*/ 50 w 269"/>
              <a:gd name="T105" fmla="*/ 0 h 270"/>
              <a:gd name="T106" fmla="*/ 219 w 269"/>
              <a:gd name="T107" fmla="*/ 0 h 270"/>
              <a:gd name="T108" fmla="*/ 254 w 269"/>
              <a:gd name="T109" fmla="*/ 15 h 270"/>
              <a:gd name="T110" fmla="*/ 269 w 269"/>
              <a:gd name="T11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 h="270">
                <a:moveTo>
                  <a:pt x="90" y="202"/>
                </a:moveTo>
                <a:cubicBezTo>
                  <a:pt x="90" y="196"/>
                  <a:pt x="87" y="191"/>
                  <a:pt x="83" y="186"/>
                </a:cubicBezTo>
                <a:cubicBezTo>
                  <a:pt x="79" y="182"/>
                  <a:pt x="73" y="180"/>
                  <a:pt x="67" y="180"/>
                </a:cubicBezTo>
                <a:cubicBezTo>
                  <a:pt x="61" y="180"/>
                  <a:pt x="56" y="182"/>
                  <a:pt x="51" y="186"/>
                </a:cubicBezTo>
                <a:cubicBezTo>
                  <a:pt x="47" y="191"/>
                  <a:pt x="45" y="196"/>
                  <a:pt x="45" y="202"/>
                </a:cubicBezTo>
                <a:cubicBezTo>
                  <a:pt x="45" y="209"/>
                  <a:pt x="47" y="214"/>
                  <a:pt x="51" y="218"/>
                </a:cubicBezTo>
                <a:cubicBezTo>
                  <a:pt x="56" y="223"/>
                  <a:pt x="61" y="225"/>
                  <a:pt x="67" y="225"/>
                </a:cubicBezTo>
                <a:cubicBezTo>
                  <a:pt x="73" y="225"/>
                  <a:pt x="79" y="223"/>
                  <a:pt x="83" y="218"/>
                </a:cubicBezTo>
                <a:cubicBezTo>
                  <a:pt x="87" y="214"/>
                  <a:pt x="90" y="209"/>
                  <a:pt x="90" y="202"/>
                </a:cubicBezTo>
                <a:close/>
                <a:moveTo>
                  <a:pt x="151" y="219"/>
                </a:moveTo>
                <a:cubicBezTo>
                  <a:pt x="150" y="192"/>
                  <a:pt x="139" y="169"/>
                  <a:pt x="120" y="149"/>
                </a:cubicBezTo>
                <a:cubicBezTo>
                  <a:pt x="101" y="130"/>
                  <a:pt x="78" y="120"/>
                  <a:pt x="51" y="118"/>
                </a:cubicBezTo>
                <a:cubicBezTo>
                  <a:pt x="49" y="118"/>
                  <a:pt x="48" y="119"/>
                  <a:pt x="46" y="120"/>
                </a:cubicBezTo>
                <a:cubicBezTo>
                  <a:pt x="45" y="121"/>
                  <a:pt x="45" y="122"/>
                  <a:pt x="45" y="124"/>
                </a:cubicBezTo>
                <a:cubicBezTo>
                  <a:pt x="45" y="146"/>
                  <a:pt x="45" y="146"/>
                  <a:pt x="45" y="146"/>
                </a:cubicBezTo>
                <a:cubicBezTo>
                  <a:pt x="45" y="148"/>
                  <a:pt x="45" y="149"/>
                  <a:pt x="46" y="150"/>
                </a:cubicBezTo>
                <a:cubicBezTo>
                  <a:pt x="47" y="151"/>
                  <a:pt x="48" y="152"/>
                  <a:pt x="50" y="152"/>
                </a:cubicBezTo>
                <a:cubicBezTo>
                  <a:pt x="68" y="153"/>
                  <a:pt x="83" y="160"/>
                  <a:pt x="96" y="173"/>
                </a:cubicBezTo>
                <a:cubicBezTo>
                  <a:pt x="109" y="186"/>
                  <a:pt x="116" y="202"/>
                  <a:pt x="117" y="220"/>
                </a:cubicBezTo>
                <a:cubicBezTo>
                  <a:pt x="118" y="221"/>
                  <a:pt x="118" y="222"/>
                  <a:pt x="119" y="223"/>
                </a:cubicBezTo>
                <a:cubicBezTo>
                  <a:pt x="120" y="224"/>
                  <a:pt x="122" y="225"/>
                  <a:pt x="123" y="225"/>
                </a:cubicBezTo>
                <a:cubicBezTo>
                  <a:pt x="146" y="225"/>
                  <a:pt x="146" y="225"/>
                  <a:pt x="146" y="225"/>
                </a:cubicBezTo>
                <a:cubicBezTo>
                  <a:pt x="147" y="225"/>
                  <a:pt x="148" y="224"/>
                  <a:pt x="150" y="223"/>
                </a:cubicBezTo>
                <a:cubicBezTo>
                  <a:pt x="151" y="222"/>
                  <a:pt x="151" y="221"/>
                  <a:pt x="151" y="219"/>
                </a:cubicBezTo>
                <a:close/>
                <a:moveTo>
                  <a:pt x="219" y="219"/>
                </a:moveTo>
                <a:cubicBezTo>
                  <a:pt x="218" y="201"/>
                  <a:pt x="215" y="184"/>
                  <a:pt x="209" y="167"/>
                </a:cubicBezTo>
                <a:cubicBezTo>
                  <a:pt x="203" y="150"/>
                  <a:pt x="195" y="135"/>
                  <a:pt x="184" y="121"/>
                </a:cubicBezTo>
                <a:cubicBezTo>
                  <a:pt x="174" y="108"/>
                  <a:pt x="162" y="96"/>
                  <a:pt x="148" y="85"/>
                </a:cubicBezTo>
                <a:cubicBezTo>
                  <a:pt x="135" y="75"/>
                  <a:pt x="119" y="67"/>
                  <a:pt x="103" y="61"/>
                </a:cubicBezTo>
                <a:cubicBezTo>
                  <a:pt x="86" y="55"/>
                  <a:pt x="68" y="51"/>
                  <a:pt x="50" y="51"/>
                </a:cubicBezTo>
                <a:cubicBezTo>
                  <a:pt x="49" y="51"/>
                  <a:pt x="47" y="51"/>
                  <a:pt x="46" y="52"/>
                </a:cubicBezTo>
                <a:cubicBezTo>
                  <a:pt x="45" y="54"/>
                  <a:pt x="45" y="55"/>
                  <a:pt x="45" y="56"/>
                </a:cubicBezTo>
                <a:cubicBezTo>
                  <a:pt x="45" y="79"/>
                  <a:pt x="45" y="79"/>
                  <a:pt x="45" y="79"/>
                </a:cubicBezTo>
                <a:cubicBezTo>
                  <a:pt x="45" y="80"/>
                  <a:pt x="45" y="82"/>
                  <a:pt x="46" y="83"/>
                </a:cubicBezTo>
                <a:cubicBezTo>
                  <a:pt x="47" y="84"/>
                  <a:pt x="48" y="84"/>
                  <a:pt x="50" y="85"/>
                </a:cubicBezTo>
                <a:cubicBezTo>
                  <a:pt x="74" y="85"/>
                  <a:pt x="96" y="92"/>
                  <a:pt x="116" y="104"/>
                </a:cubicBezTo>
                <a:cubicBezTo>
                  <a:pt x="137" y="116"/>
                  <a:pt x="153" y="133"/>
                  <a:pt x="165" y="153"/>
                </a:cubicBezTo>
                <a:cubicBezTo>
                  <a:pt x="178" y="173"/>
                  <a:pt x="184" y="196"/>
                  <a:pt x="185" y="219"/>
                </a:cubicBezTo>
                <a:cubicBezTo>
                  <a:pt x="185" y="221"/>
                  <a:pt x="186" y="222"/>
                  <a:pt x="187" y="223"/>
                </a:cubicBezTo>
                <a:cubicBezTo>
                  <a:pt x="188" y="224"/>
                  <a:pt x="189" y="225"/>
                  <a:pt x="190" y="225"/>
                </a:cubicBezTo>
                <a:cubicBezTo>
                  <a:pt x="213" y="225"/>
                  <a:pt x="213" y="225"/>
                  <a:pt x="213" y="225"/>
                </a:cubicBezTo>
                <a:cubicBezTo>
                  <a:pt x="214" y="225"/>
                  <a:pt x="216" y="224"/>
                  <a:pt x="217" y="223"/>
                </a:cubicBezTo>
                <a:cubicBezTo>
                  <a:pt x="218" y="222"/>
                  <a:pt x="219" y="221"/>
                  <a:pt x="219" y="219"/>
                </a:cubicBezTo>
                <a:close/>
                <a:moveTo>
                  <a:pt x="269" y="51"/>
                </a:moveTo>
                <a:cubicBezTo>
                  <a:pt x="269" y="219"/>
                  <a:pt x="269" y="219"/>
                  <a:pt x="269" y="219"/>
                </a:cubicBezTo>
                <a:cubicBezTo>
                  <a:pt x="269" y="233"/>
                  <a:pt x="264" y="245"/>
                  <a:pt x="254" y="255"/>
                </a:cubicBezTo>
                <a:cubicBezTo>
                  <a:pt x="245" y="265"/>
                  <a:pt x="233" y="270"/>
                  <a:pt x="219" y="270"/>
                </a:cubicBezTo>
                <a:cubicBezTo>
                  <a:pt x="50" y="270"/>
                  <a:pt x="50" y="270"/>
                  <a:pt x="50" y="270"/>
                </a:cubicBezTo>
                <a:cubicBezTo>
                  <a:pt x="36" y="270"/>
                  <a:pt x="24" y="265"/>
                  <a:pt x="14" y="255"/>
                </a:cubicBezTo>
                <a:cubicBezTo>
                  <a:pt x="5" y="245"/>
                  <a:pt x="0" y="233"/>
                  <a:pt x="0" y="219"/>
                </a:cubicBezTo>
                <a:cubicBezTo>
                  <a:pt x="0" y="51"/>
                  <a:pt x="0" y="51"/>
                  <a:pt x="0" y="51"/>
                </a:cubicBezTo>
                <a:cubicBezTo>
                  <a:pt x="0" y="37"/>
                  <a:pt x="5" y="25"/>
                  <a:pt x="14" y="15"/>
                </a:cubicBezTo>
                <a:cubicBezTo>
                  <a:pt x="24" y="5"/>
                  <a:pt x="36" y="0"/>
                  <a:pt x="50" y="0"/>
                </a:cubicBezTo>
                <a:cubicBezTo>
                  <a:pt x="219" y="0"/>
                  <a:pt x="219" y="0"/>
                  <a:pt x="219" y="0"/>
                </a:cubicBezTo>
                <a:cubicBezTo>
                  <a:pt x="233" y="0"/>
                  <a:pt x="245" y="5"/>
                  <a:pt x="254" y="15"/>
                </a:cubicBezTo>
                <a:cubicBezTo>
                  <a:pt x="264" y="25"/>
                  <a:pt x="269" y="37"/>
                  <a:pt x="269"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ZA"/>
          </a:p>
        </p:txBody>
      </p:sp>
      <p:graphicFrame>
        <p:nvGraphicFramePr>
          <p:cNvPr id="4" name="Table 3">
            <a:extLst>
              <a:ext uri="{FF2B5EF4-FFF2-40B4-BE49-F238E27FC236}">
                <a16:creationId xmlns:a16="http://schemas.microsoft.com/office/drawing/2014/main" xmlns="" id="{E4AC97DD-8AA9-4AC5-9E50-831A178B02A6}"/>
              </a:ext>
            </a:extLst>
          </p:cNvPr>
          <p:cNvGraphicFramePr>
            <a:graphicFrameLocks noGrp="1"/>
          </p:cNvGraphicFramePr>
          <p:nvPr>
            <p:extLst>
              <p:ext uri="{D42A27DB-BD31-4B8C-83A1-F6EECF244321}">
                <p14:modId xmlns:p14="http://schemas.microsoft.com/office/powerpoint/2010/main" xmlns="" val="271154756"/>
              </p:ext>
            </p:extLst>
          </p:nvPr>
        </p:nvGraphicFramePr>
        <p:xfrm>
          <a:off x="566356" y="5244354"/>
          <a:ext cx="21124064" cy="7463214"/>
        </p:xfrm>
        <a:graphic>
          <a:graphicData uri="http://schemas.openxmlformats.org/drawingml/2006/table">
            <a:tbl>
              <a:tblPr firstRow="1" firstCol="1" bandRow="1"/>
              <a:tblGrid>
                <a:gridCol w="5390463">
                  <a:extLst>
                    <a:ext uri="{9D8B030D-6E8A-4147-A177-3AD203B41FA5}">
                      <a16:colId xmlns:a16="http://schemas.microsoft.com/office/drawing/2014/main" xmlns="" val="885953736"/>
                    </a:ext>
                  </a:extLst>
                </a:gridCol>
                <a:gridCol w="2767854">
                  <a:extLst>
                    <a:ext uri="{9D8B030D-6E8A-4147-A177-3AD203B41FA5}">
                      <a16:colId xmlns:a16="http://schemas.microsoft.com/office/drawing/2014/main" xmlns="" val="4103025560"/>
                    </a:ext>
                  </a:extLst>
                </a:gridCol>
                <a:gridCol w="4259670">
                  <a:extLst>
                    <a:ext uri="{9D8B030D-6E8A-4147-A177-3AD203B41FA5}">
                      <a16:colId xmlns:a16="http://schemas.microsoft.com/office/drawing/2014/main" xmlns="" val="4143018560"/>
                    </a:ext>
                  </a:extLst>
                </a:gridCol>
                <a:gridCol w="1811346">
                  <a:extLst>
                    <a:ext uri="{9D8B030D-6E8A-4147-A177-3AD203B41FA5}">
                      <a16:colId xmlns:a16="http://schemas.microsoft.com/office/drawing/2014/main" xmlns="" val="2037528520"/>
                    </a:ext>
                  </a:extLst>
                </a:gridCol>
                <a:gridCol w="3417280">
                  <a:extLst>
                    <a:ext uri="{9D8B030D-6E8A-4147-A177-3AD203B41FA5}">
                      <a16:colId xmlns:a16="http://schemas.microsoft.com/office/drawing/2014/main" xmlns="" val="600207551"/>
                    </a:ext>
                  </a:extLst>
                </a:gridCol>
                <a:gridCol w="3477451">
                  <a:extLst>
                    <a:ext uri="{9D8B030D-6E8A-4147-A177-3AD203B41FA5}">
                      <a16:colId xmlns:a16="http://schemas.microsoft.com/office/drawing/2014/main" xmlns="" val="1758333842"/>
                    </a:ext>
                  </a:extLst>
                </a:gridCol>
              </a:tblGrid>
              <a:tr h="713706">
                <a:tc gridSpan="6">
                  <a:txBody>
                    <a:bodyPr/>
                    <a:lstStyle/>
                    <a:p>
                      <a:pPr algn="ctr">
                        <a:lnSpc>
                          <a:spcPct val="107000"/>
                        </a:lnSpc>
                        <a:spcAft>
                          <a:spcPts val="0"/>
                        </a:spcAft>
                      </a:pPr>
                      <a:r>
                        <a:rPr lang="en-ZA" sz="36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National Network Performance - Q2 FY2020/21</a:t>
                      </a:r>
                    </a:p>
                    <a:p>
                      <a:pPr algn="ctr">
                        <a:lnSpc>
                          <a:spcPct val="107000"/>
                        </a:lnSpc>
                        <a:spcAft>
                          <a:spcPts val="0"/>
                        </a:spcAft>
                      </a:pP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a:noFill/>
                    </a:lnB>
                    <a:solidFill>
                      <a:srgbClr val="4472C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33055174"/>
                  </a:ext>
                </a:extLst>
              </a:tr>
              <a:tr h="1118782">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Network Services</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C000"/>
                      </a:solidFill>
                      <a:prstDash val="solid"/>
                      <a:round/>
                      <a:headEnd type="none" w="med" len="med"/>
                      <a:tailEnd type="none" w="med" len="med"/>
                    </a:lnL>
                    <a:lnR>
                      <a:noFill/>
                    </a:lnR>
                    <a:lnT>
                      <a:noFill/>
                    </a:lnT>
                    <a:lnB>
                      <a:noFill/>
                    </a:lnB>
                    <a:solidFill>
                      <a:srgbClr val="FFC000"/>
                    </a:solidFill>
                  </a:tcPr>
                </a:tc>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SLA Target (%)</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C000"/>
                    </a:solidFill>
                  </a:tcPr>
                </a:tc>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SENTECH Performance(%)</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C000"/>
                    </a:solidFill>
                  </a:tcPr>
                </a:tc>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C000"/>
                    </a:solidFill>
                  </a:tcPr>
                </a:tc>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Weighted Ave</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C000"/>
                    </a:solidFill>
                  </a:tcPr>
                </a:tc>
                <a:tc>
                  <a:txBody>
                    <a:bodyPr/>
                    <a:lstStyle/>
                    <a:p>
                      <a:pPr algn="ctr">
                        <a:lnSpc>
                          <a:spcPct val="107000"/>
                        </a:lnSpc>
                        <a:spcAft>
                          <a:spcPts val="0"/>
                        </a:spcAft>
                      </a:pPr>
                      <a:r>
                        <a:rPr lang="en-ZA" sz="36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KPI SLA Target</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rgbClr val="FFC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xmlns="" val="1318235536"/>
                  </a:ext>
                </a:extLst>
              </a:tr>
              <a:tr h="1089847">
                <a:tc>
                  <a:txBody>
                    <a:bodyPr/>
                    <a:lstStyle/>
                    <a:p>
                      <a:pP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Analogue Television</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99,70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99,88</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154761</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50,93</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50,89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3203505071"/>
                  </a:ext>
                </a:extLst>
              </a:tr>
              <a:tr h="559391">
                <a:tc>
                  <a:txBody>
                    <a:bodyPr/>
                    <a:lstStyle/>
                    <a:p>
                      <a:pP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FM Radio </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99,70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99,85</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83447</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27,45</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27,44</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1074068102"/>
                  </a:ext>
                </a:extLst>
              </a:tr>
              <a:tr h="559391">
                <a:tc>
                  <a:txBody>
                    <a:bodyPr/>
                    <a:lstStyle/>
                    <a:p>
                      <a:pP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 Wave Radio</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99,50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99,98</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2488</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0,82</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0,82</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2333889045"/>
                  </a:ext>
                </a:extLst>
              </a:tr>
              <a:tr h="559391">
                <a:tc>
                  <a:txBody>
                    <a:bodyPr/>
                    <a:lstStyle/>
                    <a:p>
                      <a:pP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Satellite</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99,80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99,99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41852</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13,76</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1700171847"/>
                  </a:ext>
                </a:extLst>
              </a:tr>
              <a:tr h="559391">
                <a:tc>
                  <a:txBody>
                    <a:bodyPr/>
                    <a:lstStyle/>
                    <a:p>
                      <a:pPr>
                        <a:lnSpc>
                          <a:spcPct val="107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Connectivity Services</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99,70</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3025</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1188963855"/>
                  </a:ext>
                </a:extLst>
              </a:tr>
              <a:tr h="559391">
                <a:tc>
                  <a:txBody>
                    <a:bodyPr/>
                    <a:lstStyle/>
                    <a:p>
                      <a:pP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DTT Commercial</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99,61</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99,59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17915</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5,88</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ZA"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5,89</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a:noFill/>
                    </a:lnB>
                  </a:tcPr>
                </a:tc>
                <a:extLst>
                  <a:ext uri="{0D108BD9-81ED-4DB2-BD59-A6C34878D82A}">
                    <a16:rowId xmlns:a16="http://schemas.microsoft.com/office/drawing/2014/main" xmlns="" val="4267235017"/>
                  </a:ext>
                </a:extLst>
              </a:tr>
              <a:tr h="1089847">
                <a:tc>
                  <a:txBody>
                    <a:bodyPr/>
                    <a:lstStyle/>
                    <a:p>
                      <a:pPr>
                        <a:lnSpc>
                          <a:spcPct val="107000"/>
                        </a:lnSpc>
                      </a:pPr>
                      <a:endParaRPr lang="en-ZA" sz="3600" dirty="0">
                        <a:effectLst/>
                        <a:latin typeface="Calibri" panose="020F0502020204030204" pitchFamily="34" charset="0"/>
                        <a:cs typeface="Times New Roman" panose="02020603050405020304" pitchFamily="18" charset="0"/>
                      </a:endParaRPr>
                    </a:p>
                  </a:txBody>
                  <a:tcPr marL="68580" marR="68580" marT="0" marB="0" anchor="b">
                    <a:lnL w="19050" cap="flat" cmpd="sng" algn="ctr">
                      <a:solidFill>
                        <a:srgbClr val="FFC000"/>
                      </a:solidFill>
                      <a:prstDash val="solid"/>
                      <a:round/>
                      <a:headEnd type="none" w="med" len="med"/>
                      <a:tailEnd type="none" w="med" len="med"/>
                    </a:lnL>
                    <a:lnR>
                      <a:noFill/>
                    </a:lnR>
                    <a:lnT>
                      <a:noFill/>
                    </a:lnT>
                    <a:lnB w="19050" cap="flat" cmpd="sng" algn="ctr">
                      <a:solidFill>
                        <a:srgbClr val="FFC000"/>
                      </a:solidFill>
                      <a:prstDash val="solid"/>
                      <a:round/>
                      <a:headEnd type="none" w="med" len="med"/>
                      <a:tailEnd type="none" w="med" len="med"/>
                    </a:lnB>
                  </a:tcPr>
                </a:tc>
                <a:tc>
                  <a:txBody>
                    <a:bodyPr/>
                    <a:lstStyle/>
                    <a:p>
                      <a:pPr>
                        <a:lnSpc>
                          <a:spcPct val="107000"/>
                        </a:lnSpc>
                      </a:pPr>
                      <a:endParaRPr lang="en-ZA" sz="3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r">
                        <a:lnSpc>
                          <a:spcPct val="107000"/>
                        </a:lnSpc>
                        <a:spcAft>
                          <a:spcPts val="0"/>
                        </a:spcAft>
                      </a:pPr>
                      <a:r>
                        <a:rPr lang="en-ZA"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FFC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303488</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FFC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99,87</a:t>
                      </a:r>
                      <a:endParaRPr lang="en-ZA"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en-ZA"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99,80</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FFC000"/>
                      </a:solidFill>
                      <a:prstDash val="solid"/>
                      <a:round/>
                      <a:headEnd type="none" w="med" len="med"/>
                      <a:tailEnd type="none" w="med" len="med"/>
                    </a:lnR>
                    <a:lnT>
                      <a:noFill/>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601320915"/>
                  </a:ext>
                </a:extLst>
              </a:tr>
            </a:tbl>
          </a:graphicData>
        </a:graphic>
      </p:graphicFrame>
    </p:spTree>
    <p:extLst>
      <p:ext uri="{BB962C8B-B14F-4D97-AF65-F5344CB8AC3E}">
        <p14:creationId xmlns:p14="http://schemas.microsoft.com/office/powerpoint/2010/main" xmlns="" val="258052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65471" y="-1"/>
            <a:ext cx="22211071" cy="13306871"/>
            <a:chOff x="-265471" y="-1"/>
            <a:chExt cx="22211071" cy="13306871"/>
          </a:xfrm>
        </p:grpSpPr>
        <p:pic>
          <p:nvPicPr>
            <p:cNvPr id="26" name="Picture 25"/>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3306871"/>
            </a:xfrm>
            <a:prstGeom prst="rect">
              <a:avLst/>
            </a:prstGeom>
            <a:solidFill>
              <a:srgbClr val="004F9F"/>
            </a:solidFill>
            <a:ln>
              <a:noFill/>
            </a:ln>
          </p:spPr>
        </p:pic>
        <p:cxnSp>
          <p:nvCxnSpPr>
            <p:cNvPr id="13" name="Straight Connector 12"/>
            <p:cNvCxnSpPr/>
            <p:nvPr/>
          </p:nvCxnSpPr>
          <p:spPr>
            <a:xfrm flipH="1">
              <a:off x="-265471" y="5229288"/>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471"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258382" y="13127862"/>
            <a:ext cx="5687218" cy="179010"/>
            <a:chOff x="16258382" y="13229460"/>
            <a:chExt cx="5687218" cy="179010"/>
          </a:xfrm>
        </p:grpSpPr>
        <p:sp>
          <p:nvSpPr>
            <p:cNvPr id="7" name="Rectangle 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4" name="TextBox 23"/>
          <p:cNvSpPr txBox="1"/>
          <p:nvPr/>
        </p:nvSpPr>
        <p:spPr>
          <a:xfrm>
            <a:off x="263729" y="5787977"/>
            <a:ext cx="13973059" cy="830997"/>
          </a:xfrm>
          <a:prstGeom prst="rect">
            <a:avLst/>
          </a:prstGeom>
          <a:noFill/>
        </p:spPr>
        <p:txBody>
          <a:bodyPr wrap="square" rtlCol="0">
            <a:spAutoFit/>
          </a:bodyPr>
          <a:lstStyle/>
          <a:p>
            <a:pPr lvl="0" algn="ctr"/>
            <a:r>
              <a:rPr lang="en-US" sz="4800" b="1" dirty="0">
                <a:solidFill>
                  <a:srgbClr val="FFFFFF"/>
                </a:solidFill>
                <a:latin typeface="Arial" panose="020B0604020202020204" pitchFamily="34" charset="0"/>
                <a:cs typeface="Arial" panose="020B0604020202020204" pitchFamily="34" charset="0"/>
              </a:rPr>
              <a:t>Financial Performance </a:t>
            </a:r>
          </a:p>
        </p:txBody>
      </p:sp>
      <p:sp>
        <p:nvSpPr>
          <p:cNvPr id="2" name="Slide Number Placeholder 1"/>
          <p:cNvSpPr>
            <a:spLocks noGrp="1"/>
          </p:cNvSpPr>
          <p:nvPr>
            <p:ph type="sldNum" sz="quarter" idx="12"/>
          </p:nvPr>
        </p:nvSpPr>
        <p:spPr/>
        <p:txBody>
          <a:bodyPr/>
          <a:lstStyle/>
          <a:p>
            <a:fld id="{062DC1B1-BE07-4A7A-8827-EC300648B8DF}" type="slidenum">
              <a:rPr lang="en-US" smtClean="0"/>
              <a:pPr/>
              <a:t>8</a:t>
            </a:fld>
            <a:endParaRPr lang="en-US" dirty="0"/>
          </a:p>
        </p:txBody>
      </p:sp>
      <p:pic>
        <p:nvPicPr>
          <p:cNvPr id="17" name="Picture 16">
            <a:extLst>
              <a:ext uri="{FF2B5EF4-FFF2-40B4-BE49-F238E27FC236}">
                <a16:creationId xmlns:a16="http://schemas.microsoft.com/office/drawing/2014/main" xmlns="" id="{B63240EA-B05B-4F60-A1A3-7B08A0CC13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8381" y="14276440"/>
            <a:ext cx="4552431" cy="839276"/>
          </a:xfrm>
          <a:prstGeom prst="rect">
            <a:avLst/>
          </a:prstGeom>
        </p:spPr>
      </p:pic>
    </p:spTree>
    <p:extLst>
      <p:ext uri="{BB962C8B-B14F-4D97-AF65-F5344CB8AC3E}">
        <p14:creationId xmlns:p14="http://schemas.microsoft.com/office/powerpoint/2010/main" xmlns="" val="123473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xmlns="" id="{F6352E9A-797D-4810-8E31-F3E4EFB6FF46}"/>
              </a:ext>
            </a:extLst>
          </p:cNvPr>
          <p:cNvSpPr/>
          <p:nvPr/>
        </p:nvSpPr>
        <p:spPr>
          <a:xfrm flipH="1">
            <a:off x="68580" y="-68580"/>
            <a:ext cx="2171700" cy="2034541"/>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dirty="0">
              <a:latin typeface="Lato Light" panose="020F0502020204030203" pitchFamily="34" charset="0"/>
            </a:endParaRPr>
          </a:p>
        </p:txBody>
      </p:sp>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27" name="Group 26"/>
          <p:cNvGrpSpPr/>
          <p:nvPr/>
        </p:nvGrpSpPr>
        <p:grpSpPr>
          <a:xfrm>
            <a:off x="-85060" y="14627255"/>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15" name="TextBox 14">
            <a:extLst>
              <a:ext uri="{FF2B5EF4-FFF2-40B4-BE49-F238E27FC236}">
                <a16:creationId xmlns:a16="http://schemas.microsoft.com/office/drawing/2014/main" xmlns="" id="{3DE3B93F-1A60-4714-9306-FC51D77B2A46}"/>
              </a:ext>
            </a:extLst>
          </p:cNvPr>
          <p:cNvSpPr txBox="1"/>
          <p:nvPr/>
        </p:nvSpPr>
        <p:spPr>
          <a:xfrm>
            <a:off x="2334259" y="40640"/>
            <a:ext cx="19551681" cy="1107996"/>
          </a:xfrm>
          <a:prstGeom prst="rect">
            <a:avLst/>
          </a:prstGeom>
          <a:solidFill>
            <a:srgbClr val="003399"/>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Financial Summary </a:t>
            </a:r>
            <a:endParaRPr lang="en-ZA" sz="4800"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6AFAD12F-1097-4860-AF5D-440289D15ADB}"/>
              </a:ext>
            </a:extLst>
          </p:cNvPr>
          <p:cNvGrpSpPr/>
          <p:nvPr/>
        </p:nvGrpSpPr>
        <p:grpSpPr>
          <a:xfrm>
            <a:off x="481955" y="108043"/>
            <a:ext cx="1176973" cy="1352554"/>
            <a:chOff x="0" y="0"/>
            <a:chExt cx="296863" cy="271463"/>
          </a:xfrm>
          <a:solidFill>
            <a:schemeClr val="accent6"/>
          </a:solidFill>
        </p:grpSpPr>
        <p:sp>
          <p:nvSpPr>
            <p:cNvPr id="26" name="Rectangle 25">
              <a:extLst>
                <a:ext uri="{FF2B5EF4-FFF2-40B4-BE49-F238E27FC236}">
                  <a16:creationId xmlns:a16="http://schemas.microsoft.com/office/drawing/2014/main" xmlns="" id="{2531FAF3-39AC-4194-8507-743A27176DEE}"/>
                </a:ext>
              </a:extLst>
            </p:cNvPr>
            <p:cNvSpPr>
              <a:spLocks noChangeArrowheads="1"/>
            </p:cNvSpPr>
            <p:nvPr/>
          </p:nvSpPr>
          <p:spPr bwMode="auto">
            <a:xfrm>
              <a:off x="19050" y="214313"/>
              <a:ext cx="55563" cy="57150"/>
            </a:xfrm>
            <a:prstGeom prst="rect">
              <a:avLst/>
            </a:prstGeom>
            <a:grpFill/>
            <a:ln w="9525">
              <a:noFill/>
              <a:miter lim="800000"/>
              <a:headEnd/>
              <a:tailEnd/>
            </a:ln>
          </p:spPr>
          <p:txBody>
            <a:bodyPr/>
            <a:lstStyle/>
            <a:p>
              <a:endParaRPr lang="en-ZA"/>
            </a:p>
          </p:txBody>
        </p:sp>
        <p:sp>
          <p:nvSpPr>
            <p:cNvPr id="33" name="Rectangle 32">
              <a:extLst>
                <a:ext uri="{FF2B5EF4-FFF2-40B4-BE49-F238E27FC236}">
                  <a16:creationId xmlns:a16="http://schemas.microsoft.com/office/drawing/2014/main" xmlns="" id="{CED8B7CD-CC13-404B-B4D7-08776500BD80}"/>
                </a:ext>
              </a:extLst>
            </p:cNvPr>
            <p:cNvSpPr>
              <a:spLocks noChangeArrowheads="1"/>
            </p:cNvSpPr>
            <p:nvPr/>
          </p:nvSpPr>
          <p:spPr bwMode="auto">
            <a:xfrm>
              <a:off x="93662" y="176213"/>
              <a:ext cx="55563" cy="95250"/>
            </a:xfrm>
            <a:prstGeom prst="rect">
              <a:avLst/>
            </a:prstGeom>
            <a:grpFill/>
            <a:ln w="9525">
              <a:noFill/>
              <a:miter lim="800000"/>
              <a:headEnd/>
              <a:tailEnd/>
            </a:ln>
          </p:spPr>
          <p:txBody>
            <a:bodyPr/>
            <a:lstStyle/>
            <a:p>
              <a:endParaRPr lang="en-ZA"/>
            </a:p>
          </p:txBody>
        </p:sp>
        <p:sp>
          <p:nvSpPr>
            <p:cNvPr id="34" name="Rectangle 33">
              <a:extLst>
                <a:ext uri="{FF2B5EF4-FFF2-40B4-BE49-F238E27FC236}">
                  <a16:creationId xmlns:a16="http://schemas.microsoft.com/office/drawing/2014/main" xmlns="" id="{F46D72C9-DBA2-405E-9091-82F0D99F7B88}"/>
                </a:ext>
              </a:extLst>
            </p:cNvPr>
            <p:cNvSpPr>
              <a:spLocks noChangeArrowheads="1"/>
            </p:cNvSpPr>
            <p:nvPr/>
          </p:nvSpPr>
          <p:spPr bwMode="auto">
            <a:xfrm>
              <a:off x="166687" y="139700"/>
              <a:ext cx="57150" cy="131763"/>
            </a:xfrm>
            <a:prstGeom prst="rect">
              <a:avLst/>
            </a:prstGeom>
            <a:grpFill/>
            <a:ln w="9525">
              <a:noFill/>
              <a:miter lim="800000"/>
              <a:headEnd/>
              <a:tailEnd/>
            </a:ln>
          </p:spPr>
          <p:txBody>
            <a:bodyPr/>
            <a:lstStyle/>
            <a:p>
              <a:endParaRPr lang="en-ZA"/>
            </a:p>
          </p:txBody>
        </p:sp>
        <p:sp>
          <p:nvSpPr>
            <p:cNvPr id="36" name="Rectangle 35">
              <a:extLst>
                <a:ext uri="{FF2B5EF4-FFF2-40B4-BE49-F238E27FC236}">
                  <a16:creationId xmlns:a16="http://schemas.microsoft.com/office/drawing/2014/main" xmlns="" id="{13E0A3C7-2E09-4FEF-88F3-72E49E78FA30}"/>
                </a:ext>
              </a:extLst>
            </p:cNvPr>
            <p:cNvSpPr>
              <a:spLocks noChangeArrowheads="1"/>
            </p:cNvSpPr>
            <p:nvPr/>
          </p:nvSpPr>
          <p:spPr bwMode="auto">
            <a:xfrm>
              <a:off x="241300" y="101600"/>
              <a:ext cx="55563" cy="169863"/>
            </a:xfrm>
            <a:prstGeom prst="rect">
              <a:avLst/>
            </a:prstGeom>
            <a:grpFill/>
            <a:ln w="9525">
              <a:noFill/>
              <a:miter lim="800000"/>
              <a:headEnd/>
              <a:tailEnd/>
            </a:ln>
          </p:spPr>
          <p:txBody>
            <a:bodyPr/>
            <a:lstStyle/>
            <a:p>
              <a:endParaRPr lang="en-ZA"/>
            </a:p>
          </p:txBody>
        </p:sp>
        <p:sp>
          <p:nvSpPr>
            <p:cNvPr id="40" name="Freeform 164">
              <a:extLst>
                <a:ext uri="{FF2B5EF4-FFF2-40B4-BE49-F238E27FC236}">
                  <a16:creationId xmlns:a16="http://schemas.microsoft.com/office/drawing/2014/main" xmlns="" id="{0184930C-9372-4C7E-B405-C9216223B07C}"/>
                </a:ext>
              </a:extLst>
            </p:cNvPr>
            <p:cNvSpPr>
              <a:spLocks/>
            </p:cNvSpPr>
            <p:nvPr/>
          </p:nvSpPr>
          <p:spPr bwMode="auto">
            <a:xfrm>
              <a:off x="0" y="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endParaRPr lang="en-ZA"/>
            </a:p>
          </p:txBody>
        </p:sp>
      </p:grpSp>
      <p:graphicFrame>
        <p:nvGraphicFramePr>
          <p:cNvPr id="22" name="Chart 21">
            <a:extLst>
              <a:ext uri="{FF2B5EF4-FFF2-40B4-BE49-F238E27FC236}">
                <a16:creationId xmlns:a16="http://schemas.microsoft.com/office/drawing/2014/main" xmlns="" id="{00000000-0008-0000-0700-000007000000}"/>
              </a:ext>
            </a:extLst>
          </p:cNvPr>
          <p:cNvGraphicFramePr/>
          <p:nvPr>
            <p:extLst>
              <p:ext uri="{D42A27DB-BD31-4B8C-83A1-F6EECF244321}">
                <p14:modId xmlns:p14="http://schemas.microsoft.com/office/powerpoint/2010/main" xmlns="" val="2268441250"/>
              </p:ext>
            </p:extLst>
          </p:nvPr>
        </p:nvGraphicFramePr>
        <p:xfrm>
          <a:off x="557483" y="2662011"/>
          <a:ext cx="20622573" cy="10692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804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BA59B3D4A86141A415B3BA40DFA646" ma:contentTypeVersion="13" ma:contentTypeDescription="Create a new document." ma:contentTypeScope="" ma:versionID="4f9dd9b221400f9613493b127b5f40ee">
  <xsd:schema xmlns:xsd="http://www.w3.org/2001/XMLSchema" xmlns:xs="http://www.w3.org/2001/XMLSchema" xmlns:p="http://schemas.microsoft.com/office/2006/metadata/properties" xmlns:ns3="9dc7f690-dcd3-4cfe-876a-e8f429959050" xmlns:ns4="06e34760-b4e0-4e35-be8d-c7c61e4a1d9c" targetNamespace="http://schemas.microsoft.com/office/2006/metadata/properties" ma:root="true" ma:fieldsID="ba00f8807c7d24f2fa980d1cdf608401" ns3:_="" ns4:_="">
    <xsd:import namespace="9dc7f690-dcd3-4cfe-876a-e8f429959050"/>
    <xsd:import namespace="06e34760-b4e0-4e35-be8d-c7c61e4a1d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f690-dcd3-4cfe-876a-e8f4299590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34760-b4e0-4e35-be8d-c7c61e4a1d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75F4BB-94E8-447E-846C-2B0A510A4DFC}">
  <ds:schemaRefs>
    <ds:schemaRef ds:uri="http://schemas.microsoft.com/sharepoint/v3/contenttype/forms"/>
  </ds:schemaRefs>
</ds:datastoreItem>
</file>

<file path=customXml/itemProps2.xml><?xml version="1.0" encoding="utf-8"?>
<ds:datastoreItem xmlns:ds="http://schemas.openxmlformats.org/officeDocument/2006/customXml" ds:itemID="{06D1A736-B258-4B1C-88A3-6EA3F3FB93DD}">
  <ds:schemaRefs>
    <ds:schemaRef ds:uri="http://schemas.microsoft.com/office/infopath/2007/PartnerControls"/>
    <ds:schemaRef ds:uri="http://purl.org/dc/elements/1.1/"/>
    <ds:schemaRef ds:uri="http://purl.org/dc/terms/"/>
    <ds:schemaRef ds:uri="9dc7f690-dcd3-4cfe-876a-e8f429959050"/>
    <ds:schemaRef ds:uri="http://schemas.microsoft.com/office/2006/documentManagement/types"/>
    <ds:schemaRef ds:uri="http://schemas.openxmlformats.org/package/2006/metadata/core-properties"/>
    <ds:schemaRef ds:uri="http://schemas.microsoft.com/office/2006/metadata/properties"/>
    <ds:schemaRef ds:uri="06e34760-b4e0-4e35-be8d-c7c61e4a1d9c"/>
    <ds:schemaRef ds:uri="http://www.w3.org/XML/1998/namespace"/>
    <ds:schemaRef ds:uri="http://purl.org/dc/dcmitype/"/>
  </ds:schemaRefs>
</ds:datastoreItem>
</file>

<file path=customXml/itemProps3.xml><?xml version="1.0" encoding="utf-8"?>
<ds:datastoreItem xmlns:ds="http://schemas.openxmlformats.org/officeDocument/2006/customXml" ds:itemID="{CC26FA75-101D-4596-A0E2-DC25714BC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f690-dcd3-4cfe-876a-e8f429959050"/>
    <ds:schemaRef ds:uri="06e34760-b4e0-4e35-be8d-c7c61e4a1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5802</TotalTime>
  <Words>1388</Words>
  <Application>Microsoft Office PowerPoint</Application>
  <PresentationFormat>Custom</PresentationFormat>
  <Paragraphs>438</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Desiner1</dc:creator>
  <cp:lastModifiedBy>USER</cp:lastModifiedBy>
  <cp:revision>424</cp:revision>
  <cp:lastPrinted>2017-05-12T13:58:10Z</cp:lastPrinted>
  <dcterms:created xsi:type="dcterms:W3CDTF">2016-04-13T13:05:00Z</dcterms:created>
  <dcterms:modified xsi:type="dcterms:W3CDTF">2021-03-03T09:21:33Z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0x01010096BA59B3D4A86141A415B3BA40DFA646</vt:lpwstr>
  </property>
</Properties>
</file>