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6" r:id="rId2"/>
  </p:sldMasterIdLst>
  <p:notesMasterIdLst>
    <p:notesMasterId r:id="rId27"/>
  </p:notesMasterIdLst>
  <p:sldIdLst>
    <p:sldId id="291" r:id="rId3"/>
    <p:sldId id="320" r:id="rId4"/>
    <p:sldId id="265" r:id="rId5"/>
    <p:sldId id="286" r:id="rId6"/>
    <p:sldId id="301" r:id="rId7"/>
    <p:sldId id="297" r:id="rId8"/>
    <p:sldId id="309" r:id="rId9"/>
    <p:sldId id="310" r:id="rId10"/>
    <p:sldId id="311" r:id="rId11"/>
    <p:sldId id="312" r:id="rId12"/>
    <p:sldId id="313" r:id="rId13"/>
    <p:sldId id="325" r:id="rId14"/>
    <p:sldId id="326" r:id="rId15"/>
    <p:sldId id="323" r:id="rId16"/>
    <p:sldId id="327" r:id="rId17"/>
    <p:sldId id="324" r:id="rId18"/>
    <p:sldId id="279" r:id="rId19"/>
    <p:sldId id="302" r:id="rId20"/>
    <p:sldId id="295" r:id="rId21"/>
    <p:sldId id="318" r:id="rId22"/>
    <p:sldId id="319" r:id="rId23"/>
    <p:sldId id="315" r:id="rId24"/>
    <p:sldId id="299" r:id="rId25"/>
    <p:sldId id="30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09F43BE-BDAE-4229-8D14-C5F5E39D4B39}">
          <p14:sldIdLst/>
        </p14:section>
        <p14:section name="Untitled Section" id="{2976442E-4F1F-4AA4-83B4-7C4DD0EC6FA8}">
          <p14:sldIdLst>
            <p14:sldId id="291"/>
            <p14:sldId id="320"/>
            <p14:sldId id="265"/>
            <p14:sldId id="286"/>
            <p14:sldId id="301"/>
            <p14:sldId id="297"/>
            <p14:sldId id="309"/>
            <p14:sldId id="310"/>
            <p14:sldId id="311"/>
            <p14:sldId id="312"/>
            <p14:sldId id="313"/>
            <p14:sldId id="325"/>
            <p14:sldId id="326"/>
            <p14:sldId id="323"/>
            <p14:sldId id="327"/>
            <p14:sldId id="324"/>
            <p14:sldId id="279"/>
            <p14:sldId id="302"/>
            <p14:sldId id="295"/>
            <p14:sldId id="318"/>
            <p14:sldId id="319"/>
            <p14:sldId id="315"/>
            <p14:sldId id="299"/>
            <p14:sldId id="3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47" autoAdjust="0"/>
    <p:restoredTop sz="94660"/>
  </p:normalViewPr>
  <p:slideViewPr>
    <p:cSldViewPr snapToGrid="0" snapToObjects="1">
      <p:cViewPr varScale="1">
        <p:scale>
          <a:sx n="69" d="100"/>
          <a:sy n="69" d="100"/>
        </p:scale>
        <p:origin x="90" y="72"/>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MUNICIPAL MANAGERS</a:t>
            </a:r>
          </a:p>
        </c:rich>
      </c:tx>
      <c:overlay val="0"/>
      <c:spPr>
        <a:noFill/>
        <a:ln>
          <a:noFill/>
        </a:ln>
        <a:effectLst/>
      </c:spPr>
    </c:title>
    <c:autoTitleDeleted val="0"/>
    <c:plotArea>
      <c:layout/>
      <c:barChart>
        <c:barDir val="col"/>
        <c:grouping val="clustered"/>
        <c:varyColors val="0"/>
        <c:ser>
          <c:idx val="0"/>
          <c:order val="0"/>
          <c:tx>
            <c:strRef>
              <c:f>'GRAPH PER DISTRICT INFO'!$C$3</c:f>
              <c:strCache>
                <c:ptCount val="1"/>
                <c:pt idx="0">
                  <c:v>FILLED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PER DISTRICT INFO'!$A$18:$B$23</c:f>
              <c:multiLvlStrCache>
                <c:ptCount val="6"/>
                <c:lvl>
                  <c:pt idx="0">
                    <c:v>Dr Ruth S Mompati DM</c:v>
                  </c:pt>
                  <c:pt idx="1">
                    <c:v>Greater Taung LM </c:v>
                  </c:pt>
                  <c:pt idx="2">
                    <c:v>Kagisano Molopo LM</c:v>
                  </c:pt>
                  <c:pt idx="3">
                    <c:v>Lekwa Teemane LM</c:v>
                  </c:pt>
                  <c:pt idx="4">
                    <c:v>Mamusa LM </c:v>
                  </c:pt>
                  <c:pt idx="5">
                    <c:v>Naledi LM</c:v>
                  </c:pt>
                </c:lvl>
                <c:lvl>
                  <c:pt idx="0">
                    <c:v>DR RUTH S MOMPATI DISTRICT</c:v>
                  </c:pt>
                </c:lvl>
              </c:multiLvlStrCache>
            </c:multiLvlStrRef>
          </c:cat>
          <c:val>
            <c:numRef>
              <c:f>'GRAPH PER DISTRICT INFO'!$C$18:$C$23</c:f>
              <c:numCache>
                <c:formatCode>General</c:formatCode>
                <c:ptCount val="6"/>
                <c:pt idx="0">
                  <c:v>1</c:v>
                </c:pt>
                <c:pt idx="1">
                  <c:v>1</c:v>
                </c:pt>
                <c:pt idx="2">
                  <c:v>1</c:v>
                </c:pt>
                <c:pt idx="4">
                  <c:v>1</c:v>
                </c:pt>
              </c:numCache>
            </c:numRef>
          </c:val>
          <c:extLst>
            <c:ext xmlns:c16="http://schemas.microsoft.com/office/drawing/2014/chart" uri="{C3380CC4-5D6E-409C-BE32-E72D297353CC}">
              <c16:uniqueId val="{00000000-774F-4702-B23A-A1F58C9C5311}"/>
            </c:ext>
          </c:extLst>
        </c:ser>
        <c:ser>
          <c:idx val="1"/>
          <c:order val="1"/>
          <c:tx>
            <c:strRef>
              <c:f>'GRAPH PER DISTRICT INFO'!$D$3</c:f>
              <c:strCache>
                <c:ptCount val="1"/>
                <c:pt idx="0">
                  <c:v>ACTING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PER DISTRICT INFO'!$A$18:$B$23</c:f>
              <c:multiLvlStrCache>
                <c:ptCount val="6"/>
                <c:lvl>
                  <c:pt idx="0">
                    <c:v>Dr Ruth S Mompati DM</c:v>
                  </c:pt>
                  <c:pt idx="1">
                    <c:v>Greater Taung LM </c:v>
                  </c:pt>
                  <c:pt idx="2">
                    <c:v>Kagisano Molopo LM</c:v>
                  </c:pt>
                  <c:pt idx="3">
                    <c:v>Lekwa Teemane LM</c:v>
                  </c:pt>
                  <c:pt idx="4">
                    <c:v>Mamusa LM </c:v>
                  </c:pt>
                  <c:pt idx="5">
                    <c:v>Naledi LM</c:v>
                  </c:pt>
                </c:lvl>
                <c:lvl>
                  <c:pt idx="0">
                    <c:v>DR RUTH S MOMPATI DISTRICT</c:v>
                  </c:pt>
                </c:lvl>
              </c:multiLvlStrCache>
            </c:multiLvlStrRef>
          </c:cat>
          <c:val>
            <c:numRef>
              <c:f>'GRAPH PER DISTRICT INFO'!$D$18:$D$23</c:f>
              <c:numCache>
                <c:formatCode>General</c:formatCode>
                <c:ptCount val="6"/>
                <c:pt idx="3">
                  <c:v>1</c:v>
                </c:pt>
                <c:pt idx="5">
                  <c:v>1</c:v>
                </c:pt>
              </c:numCache>
            </c:numRef>
          </c:val>
          <c:extLst>
            <c:ext xmlns:c16="http://schemas.microsoft.com/office/drawing/2014/chart" uri="{C3380CC4-5D6E-409C-BE32-E72D297353CC}">
              <c16:uniqueId val="{00000001-774F-4702-B23A-A1F58C9C5311}"/>
            </c:ext>
          </c:extLst>
        </c:ser>
        <c:dLbls>
          <c:showLegendKey val="0"/>
          <c:showVal val="0"/>
          <c:showCatName val="0"/>
          <c:showSerName val="0"/>
          <c:showPercent val="0"/>
          <c:showBubbleSize val="0"/>
        </c:dLbls>
        <c:gapWidth val="219"/>
        <c:overlap val="-27"/>
        <c:axId val="521906696"/>
        <c:axId val="521910224"/>
      </c:barChart>
      <c:catAx>
        <c:axId val="521906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10224"/>
        <c:crosses val="autoZero"/>
        <c:auto val="1"/>
        <c:lblAlgn val="ctr"/>
        <c:lblOffset val="100"/>
        <c:noMultiLvlLbl val="0"/>
      </c:catAx>
      <c:valAx>
        <c:axId val="521910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06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rgbClr val="FF0000">
          <a:alpha val="16000"/>
        </a:srgbClr>
      </a:solidFill>
      <a:round/>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CHIEF FINANCIAL OFFICERS</a:t>
            </a:r>
          </a:p>
        </c:rich>
      </c:tx>
      <c:overlay val="0"/>
      <c:spPr>
        <a:noFill/>
        <a:ln>
          <a:noFill/>
        </a:ln>
        <a:effectLst/>
      </c:spPr>
    </c:title>
    <c:autoTitleDeleted val="0"/>
    <c:plotArea>
      <c:layout/>
      <c:barChart>
        <c:barDir val="col"/>
        <c:grouping val="clustered"/>
        <c:varyColors val="0"/>
        <c:ser>
          <c:idx val="0"/>
          <c:order val="0"/>
          <c:tx>
            <c:strRef>
              <c:f>'GRAPH PER DISTRICT INFO'!$E$3</c:f>
              <c:strCache>
                <c:ptCount val="1"/>
                <c:pt idx="0">
                  <c:v>FILLED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PER DISTRICT INFO'!$A$18:$B$23</c:f>
              <c:multiLvlStrCache>
                <c:ptCount val="6"/>
                <c:lvl>
                  <c:pt idx="0">
                    <c:v>Dr Ruth S Mompati DM</c:v>
                  </c:pt>
                  <c:pt idx="1">
                    <c:v>Greater Taung LM </c:v>
                  </c:pt>
                  <c:pt idx="2">
                    <c:v>Kagisano Molopo LM</c:v>
                  </c:pt>
                  <c:pt idx="3">
                    <c:v>Lekwa Teemane LM</c:v>
                  </c:pt>
                  <c:pt idx="4">
                    <c:v>Mamusa LM </c:v>
                  </c:pt>
                  <c:pt idx="5">
                    <c:v>Naledi LM</c:v>
                  </c:pt>
                </c:lvl>
                <c:lvl>
                  <c:pt idx="0">
                    <c:v>DR RUTH S MOMPATI DISTRICT</c:v>
                  </c:pt>
                </c:lvl>
              </c:multiLvlStrCache>
            </c:multiLvlStrRef>
          </c:cat>
          <c:val>
            <c:numRef>
              <c:f>'GRAPH PER DISTRICT INFO'!$E$18:$E$23</c:f>
              <c:numCache>
                <c:formatCode>General</c:formatCode>
                <c:ptCount val="6"/>
                <c:pt idx="0">
                  <c:v>1</c:v>
                </c:pt>
                <c:pt idx="1">
                  <c:v>1</c:v>
                </c:pt>
                <c:pt idx="2">
                  <c:v>1</c:v>
                </c:pt>
                <c:pt idx="3">
                  <c:v>1</c:v>
                </c:pt>
              </c:numCache>
            </c:numRef>
          </c:val>
          <c:extLst>
            <c:ext xmlns:c16="http://schemas.microsoft.com/office/drawing/2014/chart" uri="{C3380CC4-5D6E-409C-BE32-E72D297353CC}">
              <c16:uniqueId val="{00000000-47B2-49EA-8B36-3AEA4AB6883F}"/>
            </c:ext>
          </c:extLst>
        </c:ser>
        <c:ser>
          <c:idx val="1"/>
          <c:order val="1"/>
          <c:tx>
            <c:strRef>
              <c:f>'GRAPH PER DISTRICT INFO'!$F$3</c:f>
              <c:strCache>
                <c:ptCount val="1"/>
                <c:pt idx="0">
                  <c:v>ACTING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PER DISTRICT INFO'!$A$18:$B$23</c:f>
              <c:multiLvlStrCache>
                <c:ptCount val="6"/>
                <c:lvl>
                  <c:pt idx="0">
                    <c:v>Dr Ruth S Mompati DM</c:v>
                  </c:pt>
                  <c:pt idx="1">
                    <c:v>Greater Taung LM </c:v>
                  </c:pt>
                  <c:pt idx="2">
                    <c:v>Kagisano Molopo LM</c:v>
                  </c:pt>
                  <c:pt idx="3">
                    <c:v>Lekwa Teemane LM</c:v>
                  </c:pt>
                  <c:pt idx="4">
                    <c:v>Mamusa LM </c:v>
                  </c:pt>
                  <c:pt idx="5">
                    <c:v>Naledi LM</c:v>
                  </c:pt>
                </c:lvl>
                <c:lvl>
                  <c:pt idx="0">
                    <c:v>DR RUTH S MOMPATI DISTRICT</c:v>
                  </c:pt>
                </c:lvl>
              </c:multiLvlStrCache>
            </c:multiLvlStrRef>
          </c:cat>
          <c:val>
            <c:numRef>
              <c:f>'GRAPH PER DISTRICT INFO'!$F$18:$F$23</c:f>
              <c:numCache>
                <c:formatCode>General</c:formatCode>
                <c:ptCount val="6"/>
                <c:pt idx="4">
                  <c:v>1</c:v>
                </c:pt>
                <c:pt idx="5">
                  <c:v>1</c:v>
                </c:pt>
              </c:numCache>
            </c:numRef>
          </c:val>
          <c:extLst>
            <c:ext xmlns:c16="http://schemas.microsoft.com/office/drawing/2014/chart" uri="{C3380CC4-5D6E-409C-BE32-E72D297353CC}">
              <c16:uniqueId val="{00000001-47B2-49EA-8B36-3AEA4AB6883F}"/>
            </c:ext>
          </c:extLst>
        </c:ser>
        <c:dLbls>
          <c:showLegendKey val="0"/>
          <c:showVal val="0"/>
          <c:showCatName val="0"/>
          <c:showSerName val="0"/>
          <c:showPercent val="0"/>
          <c:showBubbleSize val="0"/>
        </c:dLbls>
        <c:gapWidth val="219"/>
        <c:overlap val="-27"/>
        <c:axId val="521909048"/>
        <c:axId val="521902384"/>
      </c:barChart>
      <c:catAx>
        <c:axId val="521909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02384"/>
        <c:crosses val="autoZero"/>
        <c:auto val="1"/>
        <c:lblAlgn val="ctr"/>
        <c:lblOffset val="100"/>
        <c:noMultiLvlLbl val="0"/>
      </c:catAx>
      <c:valAx>
        <c:axId val="521902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09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0.01953</cdr:x>
      <cdr:y>0.09789</cdr:y>
    </cdr:from>
    <cdr:to>
      <cdr:x>0.17422</cdr:x>
      <cdr:y>1</cdr:y>
    </cdr:to>
    <cdr:sp macro="" textlink="">
      <cdr:nvSpPr>
        <cdr:cNvPr id="3" name="Oval 2"/>
        <cdr:cNvSpPr/>
      </cdr:nvSpPr>
      <cdr:spPr>
        <a:xfrm xmlns:a="http://schemas.openxmlformats.org/drawingml/2006/main">
          <a:off x="206477" y="268545"/>
          <a:ext cx="1635842" cy="2474655"/>
        </a:xfrm>
        <a:prstGeom xmlns:a="http://schemas.openxmlformats.org/drawingml/2006/main" prst="ellipse">
          <a:avLst/>
        </a:prstGeom>
        <a:noFill xmlns:a="http://schemas.openxmlformats.org/drawingml/2006/main"/>
        <a:ln xmlns:a="http://schemas.openxmlformats.org/drawingml/2006/main" w="50800" cmpd="sng">
          <a:solidFill>
            <a:schemeClr val="tx1">
              <a:alpha val="98000"/>
            </a:schemeClr>
          </a:solidFill>
          <a:prstDash val="dashDot"/>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0.02433</cdr:x>
      <cdr:y>0.04928</cdr:y>
    </cdr:from>
    <cdr:to>
      <cdr:x>0.17903</cdr:x>
      <cdr:y>0.95139</cdr:y>
    </cdr:to>
    <cdr:sp macro="" textlink="">
      <cdr:nvSpPr>
        <cdr:cNvPr id="2" name="Oval 1"/>
        <cdr:cNvSpPr/>
      </cdr:nvSpPr>
      <cdr:spPr>
        <a:xfrm xmlns:a="http://schemas.openxmlformats.org/drawingml/2006/main">
          <a:off x="257277" y="135195"/>
          <a:ext cx="1635842" cy="2474655"/>
        </a:xfrm>
        <a:prstGeom xmlns:a="http://schemas.openxmlformats.org/drawingml/2006/main" prst="ellipse">
          <a:avLst/>
        </a:prstGeom>
        <a:noFill xmlns:a="http://schemas.openxmlformats.org/drawingml/2006/main"/>
        <a:ln xmlns:a="http://schemas.openxmlformats.org/drawingml/2006/main" w="50800" cmpd="sng">
          <a:solidFill>
            <a:schemeClr val="tx1">
              <a:alpha val="98000"/>
            </a:schemeClr>
          </a:solidFill>
          <a:prstDash val="dashDot"/>
        </a:l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68603A-29C1-4D42-B997-63A8761F3F57}" type="datetimeFigureOut">
              <a:rPr lang="en-GB" smtClean="0"/>
              <a:t>01/03/2021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43B3E7-15C3-4DC1-85F3-547B36497E09}" type="slidenum">
              <a:rPr lang="en-GB" smtClean="0"/>
              <a:t>‹#›</a:t>
            </a:fld>
            <a:endParaRPr lang="en-GB" dirty="0"/>
          </a:p>
        </p:txBody>
      </p:sp>
    </p:spTree>
    <p:extLst>
      <p:ext uri="{BB962C8B-B14F-4D97-AF65-F5344CB8AC3E}">
        <p14:creationId xmlns:p14="http://schemas.microsoft.com/office/powerpoint/2010/main" val="271432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CA4E83C-54B5-4004-B2B4-F92A2C1511FD}" type="slidenum">
              <a:rPr lang="en-ZA" smtClean="0">
                <a:solidFill>
                  <a:prstClr val="black"/>
                </a:solidFill>
              </a:rPr>
              <a:pPr/>
              <a:t>1</a:t>
            </a:fld>
            <a:endParaRPr lang="en-ZA" dirty="0">
              <a:solidFill>
                <a:prstClr val="black"/>
              </a:solidFill>
            </a:endParaRPr>
          </a:p>
        </p:txBody>
      </p:sp>
    </p:spTree>
    <p:extLst>
      <p:ext uri="{BB962C8B-B14F-4D97-AF65-F5344CB8AC3E}">
        <p14:creationId xmlns:p14="http://schemas.microsoft.com/office/powerpoint/2010/main" val="176480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1690" y="191919"/>
            <a:ext cx="413611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26103" y="1495044"/>
            <a:ext cx="5571744"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10899" y="1149858"/>
            <a:ext cx="5535168" cy="4901184"/>
          </a:xfrm>
          <a:prstGeom prst="rect">
            <a:avLst/>
          </a:prstGeom>
        </p:spPr>
      </p:pic>
      <p:sp>
        <p:nvSpPr>
          <p:cNvPr id="2" name="Title 1"/>
          <p:cNvSpPr>
            <a:spLocks noGrp="1"/>
          </p:cNvSpPr>
          <p:nvPr>
            <p:ph type="ctrTitle" hasCustomPrompt="1"/>
          </p:nvPr>
        </p:nvSpPr>
        <p:spPr>
          <a:xfrm>
            <a:off x="3951270"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51270"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6"/>
            <a:ext cx="8885021"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p:cNvSpPr/>
          <p:nvPr userDrawn="1"/>
        </p:nvSpPr>
        <p:spPr>
          <a:xfrm>
            <a:off x="11811715" y="6455127"/>
            <a:ext cx="380285"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spTree>
    <p:extLst>
      <p:ext uri="{BB962C8B-B14F-4D97-AF65-F5344CB8AC3E}">
        <p14:creationId xmlns:p14="http://schemas.microsoft.com/office/powerpoint/2010/main"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userDrawn="1"/>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Box 10"/>
          <p:cNvSpPr txBox="1"/>
          <p:nvPr userDrawn="1"/>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fld id="{95128335-C85A-48E2-A235-18E98471F6DC}" type="slidenum">
              <a:rPr lang="en-US">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val="4071767293"/>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96"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5" y="1969837"/>
            <a:ext cx="4476807"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5" y="3281730"/>
            <a:ext cx="4613057"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2" name="Rectangle 11"/>
          <p:cNvSpPr/>
          <p:nvPr/>
        </p:nvSpPr>
        <p:spPr>
          <a:xfrm>
            <a:off x="11811716" y="6455129"/>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3" name="TextBox 12"/>
          <p:cNvSpPr txBox="1"/>
          <p:nvPr/>
        </p:nvSpPr>
        <p:spPr>
          <a:xfrm>
            <a:off x="8885021" y="6327553"/>
            <a:ext cx="2988235"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spTree>
    <p:extLst>
      <p:ext uri="{BB962C8B-B14F-4D97-AF65-F5344CB8AC3E}">
        <p14:creationId xmlns:p14="http://schemas.microsoft.com/office/powerpoint/2010/main" val="312414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41"/>
            <a:ext cx="85344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2" y="1752600"/>
            <a:ext cx="10725149"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1" y="424669"/>
            <a:ext cx="2171452" cy="778069"/>
          </a:xfrm>
          <a:prstGeom prst="rect">
            <a:avLst/>
          </a:prstGeom>
        </p:spPr>
      </p:pic>
      <p:sp>
        <p:nvSpPr>
          <p:cNvPr id="9" name="Rectangle 8"/>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0" name="Rectangle 9"/>
          <p:cNvSpPr/>
          <p:nvPr/>
        </p:nvSpPr>
        <p:spPr>
          <a:xfrm>
            <a:off x="11811716" y="6455129"/>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en-US" sz="1350" dirty="0">
              <a:solidFill>
                <a:prstClr val="white"/>
              </a:solidFill>
            </a:endParaRPr>
          </a:p>
        </p:txBody>
      </p:sp>
      <p:sp>
        <p:nvSpPr>
          <p:cNvPr id="11" name="TextBox 10"/>
          <p:cNvSpPr txBox="1"/>
          <p:nvPr/>
        </p:nvSpPr>
        <p:spPr>
          <a:xfrm>
            <a:off x="8885021" y="6327553"/>
            <a:ext cx="2988235" cy="300082"/>
          </a:xfrm>
          <a:prstGeom prst="rect">
            <a:avLst/>
          </a:prstGeom>
          <a:noFill/>
        </p:spPr>
        <p:txBody>
          <a:bodyPr wrap="square" rtlCol="0">
            <a:spAutoFit/>
          </a:bodyPr>
          <a:lstStyle/>
          <a:p>
            <a:pPr algn="ctr">
              <a:defRPr/>
            </a:pPr>
            <a:r>
              <a:rPr lang="en-US" sz="1350" dirty="0" smtClean="0">
                <a:solidFill>
                  <a:srgbClr val="000000"/>
                </a:solidFill>
              </a:rPr>
              <a:t>www.salga.org.za</a:t>
            </a:r>
            <a:endParaRPr lang="en-US" sz="1350" dirty="0">
              <a:solidFill>
                <a:srgbClr val="000000"/>
              </a:solidFill>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3" y="1364310"/>
            <a:ext cx="6495099" cy="4999329"/>
          </a:xfrm>
          <a:prstGeom prst="rect">
            <a:avLst/>
          </a:prstGeom>
        </p:spPr>
      </p:pic>
    </p:spTree>
    <p:extLst>
      <p:ext uri="{BB962C8B-B14F-4D97-AF65-F5344CB8AC3E}">
        <p14:creationId xmlns:p14="http://schemas.microsoft.com/office/powerpoint/2010/main" val="1915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val="843272895"/>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393" y="274640"/>
            <a:ext cx="739743" cy="654040"/>
          </a:xfrm>
          <a:prstGeom prst="rect">
            <a:avLst/>
          </a:prstGeom>
        </p:spPr>
      </p:pic>
      <p:sp>
        <p:nvSpPr>
          <p:cNvPr id="2" name="Title 1"/>
          <p:cNvSpPr>
            <a:spLocks noGrp="1"/>
          </p:cNvSpPr>
          <p:nvPr>
            <p:ph type="title" hasCustomPrompt="1"/>
          </p:nvPr>
        </p:nvSpPr>
        <p:spPr>
          <a:xfrm>
            <a:off x="1883744" y="274641"/>
            <a:ext cx="7260257"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2" y="1752600"/>
            <a:ext cx="10725149"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2511" y="424669"/>
            <a:ext cx="2171452" cy="778069"/>
          </a:xfrm>
          <a:prstGeom prst="rect">
            <a:avLst/>
          </a:prstGeom>
        </p:spPr>
      </p:pic>
      <p:sp>
        <p:nvSpPr>
          <p:cNvPr id="9" name="Rectangle 8"/>
          <p:cNvSpPr/>
          <p:nvPr/>
        </p:nvSpPr>
        <p:spPr>
          <a:xfrm>
            <a:off x="0" y="6483168"/>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0" name="Rectangle 9"/>
          <p:cNvSpPr/>
          <p:nvPr/>
        </p:nvSpPr>
        <p:spPr>
          <a:xfrm>
            <a:off x="11811716" y="6455129"/>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1" name="TextBox 10"/>
          <p:cNvSpPr txBox="1"/>
          <p:nvPr/>
        </p:nvSpPr>
        <p:spPr>
          <a:xfrm>
            <a:off x="8885021" y="6327553"/>
            <a:ext cx="2988235" cy="300082"/>
          </a:xfrm>
          <a:prstGeom prst="rect">
            <a:avLst/>
          </a:prstGeom>
          <a:noFill/>
        </p:spPr>
        <p:txBody>
          <a:bodyPr wrap="square" rtlCol="0">
            <a:spAutoFit/>
          </a:bodyPr>
          <a:lstStyle/>
          <a:p>
            <a:pPr algn="ctr" defTabSz="685800"/>
            <a:r>
              <a:rPr lang="en-US" sz="1350" dirty="0" smtClean="0">
                <a:solidFill>
                  <a:srgbClr val="000000"/>
                </a:solidFill>
              </a:rPr>
              <a:t>www.salga.org.za</a:t>
            </a:r>
            <a:endParaRPr lang="en-US" sz="1350" dirty="0">
              <a:solidFill>
                <a:srgbClr val="000000"/>
              </a:solidFill>
            </a:endParaRPr>
          </a:p>
        </p:txBody>
      </p:sp>
      <p:sp>
        <p:nvSpPr>
          <p:cNvPr id="3" name="Date Placeholder 2"/>
          <p:cNvSpPr>
            <a:spLocks noGrp="1"/>
          </p:cNvSpPr>
          <p:nvPr>
            <p:ph type="dt" sz="half" idx="11"/>
          </p:nvPr>
        </p:nvSpPr>
        <p:spPr/>
        <p:txBody>
          <a:bodyPr/>
          <a:lstStyle/>
          <a:p>
            <a:fld id="{42F21C27-4874-8A48-9ED2-403E154C5BB2}" type="datetime1">
              <a:rPr lang="en-ZA" smtClean="0">
                <a:solidFill>
                  <a:srgbClr val="F06D19">
                    <a:tint val="75000"/>
                  </a:srgbClr>
                </a:solidFill>
              </a:rPr>
              <a:pPr/>
              <a:t>2021/03/01</a:t>
            </a:fld>
            <a:endParaRPr lang="en-US" dirty="0">
              <a:solidFill>
                <a:srgbClr val="F06D19">
                  <a:tint val="75000"/>
                </a:srgbClr>
              </a:solidFill>
            </a:endParaRPr>
          </a:p>
        </p:txBody>
      </p:sp>
      <p:sp>
        <p:nvSpPr>
          <p:cNvPr id="4" name="Footer Placeholder 3"/>
          <p:cNvSpPr>
            <a:spLocks noGrp="1"/>
          </p:cNvSpPr>
          <p:nvPr>
            <p:ph type="ftr" sz="quarter" idx="12"/>
          </p:nvPr>
        </p:nvSpPr>
        <p:spPr/>
        <p:txBody>
          <a:bodyPr/>
          <a:lstStyle/>
          <a:p>
            <a:endParaRPr lang="en-US" dirty="0">
              <a:solidFill>
                <a:srgbClr val="F06D19">
                  <a:tint val="75000"/>
                </a:srgbClr>
              </a:solidFill>
            </a:endParaRPr>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1800" b="1" cap="none" spc="113">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val="1957790867"/>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73E65-72FA-9C4C-86F5-527BDFE5F362}" type="datetimeFigureOut">
              <a:rPr lang="en-US" smtClean="0"/>
              <a:t>3/1/2021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t>‹#›</a:t>
            </a:fld>
            <a:endParaRPr lang="en-US" dirty="0"/>
          </a:p>
        </p:txBody>
      </p:sp>
    </p:spTree>
    <p:extLst>
      <p:ext uri="{BB962C8B-B14F-4D97-AF65-F5344CB8AC3E}">
        <p14:creationId xmlns:p14="http://schemas.microsoft.com/office/powerpoint/2010/main"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6C2CDB-A538-AA4E-87C3-EB7CD954E69E}" type="slidenum">
              <a:rPr lang="en-US" smtClean="0">
                <a:solidFill>
                  <a:srgbClr val="F06D19">
                    <a:tint val="75000"/>
                  </a:srgbClr>
                </a:solidFill>
              </a:rPr>
              <a:pPr/>
              <a:t>‹#›</a:t>
            </a:fld>
            <a:endParaRPr lang="en-US" dirty="0">
              <a:solidFill>
                <a:srgbClr val="F06D19">
                  <a:tint val="75000"/>
                </a:srgbClr>
              </a:solidFill>
            </a:endParaRPr>
          </a:p>
        </p:txBody>
      </p:sp>
    </p:spTree>
    <p:extLst>
      <p:ext uri="{BB962C8B-B14F-4D97-AF65-F5344CB8AC3E}">
        <p14:creationId xmlns:p14="http://schemas.microsoft.com/office/powerpoint/2010/main" val="7431190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salga.org.za/" TargetMode="External"/><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matumba@salga.org.za" TargetMode="External"/><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2595716" y="2330245"/>
            <a:ext cx="8023123" cy="2330245"/>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1600" b="1" kern="1200">
                <a:solidFill>
                  <a:schemeClr val="accent6"/>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3200" dirty="0" smtClean="0"/>
              <a:t>PORTFOLIO COMMITTEE COGTA: </a:t>
            </a:r>
            <a:r>
              <a:rPr lang="en-GB" sz="3200" dirty="0"/>
              <a:t>ENGAGEMENT WITH </a:t>
            </a:r>
            <a:r>
              <a:rPr lang="en-GB" sz="3200" dirty="0" smtClean="0"/>
              <a:t>Dr RUTH SEGOMOTSI MOMPATI DISTRICT MUNICIPALITY</a:t>
            </a:r>
            <a:endParaRPr lang="en-GB" sz="3200" dirty="0"/>
          </a:p>
          <a:p>
            <a:endParaRPr lang="en-ZA" sz="2000" dirty="0"/>
          </a:p>
        </p:txBody>
      </p:sp>
    </p:spTree>
    <p:extLst>
      <p:ext uri="{BB962C8B-B14F-4D97-AF65-F5344CB8AC3E}">
        <p14:creationId xmlns:p14="http://schemas.microsoft.com/office/powerpoint/2010/main" val="15897218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730439561"/>
              </p:ext>
            </p:extLst>
          </p:nvPr>
        </p:nvGraphicFramePr>
        <p:xfrm>
          <a:off x="1814946" y="1711570"/>
          <a:ext cx="10190242" cy="4726960"/>
        </p:xfrm>
        <a:graphic>
          <a:graphicData uri="http://schemas.openxmlformats.org/drawingml/2006/table">
            <a:tbl>
              <a:tblPr firstRow="1" bandRow="1">
                <a:tableStyleId>{5C22544A-7EE6-4342-B048-85BDC9FD1C3A}</a:tableStyleId>
              </a:tblPr>
              <a:tblGrid>
                <a:gridCol w="617591">
                  <a:extLst>
                    <a:ext uri="{9D8B030D-6E8A-4147-A177-3AD203B41FA5}">
                      <a16:colId xmlns:a16="http://schemas.microsoft.com/office/drawing/2014/main" val="60079389"/>
                    </a:ext>
                  </a:extLst>
                </a:gridCol>
                <a:gridCol w="3551145">
                  <a:extLst>
                    <a:ext uri="{9D8B030D-6E8A-4147-A177-3AD203B41FA5}">
                      <a16:colId xmlns:a16="http://schemas.microsoft.com/office/drawing/2014/main" val="649221311"/>
                    </a:ext>
                  </a:extLst>
                </a:gridCol>
                <a:gridCol w="6021506">
                  <a:extLst>
                    <a:ext uri="{9D8B030D-6E8A-4147-A177-3AD203B41FA5}">
                      <a16:colId xmlns:a16="http://schemas.microsoft.com/office/drawing/2014/main" val="3300162121"/>
                    </a:ext>
                  </a:extLst>
                </a:gridCol>
              </a:tblGrid>
              <a:tr h="461325">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1499306">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Accountability and Consequences Management Protocols</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Presentations on Establishment and Functionality of Disciplinary Board for Councillors and Disciplinary Procedures and Code of Conduct for Councillors</a:t>
                      </a:r>
                    </a:p>
                  </a:txBody>
                  <a:tcPr/>
                </a:tc>
                <a:extLst>
                  <a:ext uri="{0D108BD9-81ED-4DB2-BD59-A6C34878D82A}">
                    <a16:rowId xmlns:a16="http://schemas.microsoft.com/office/drawing/2014/main" val="1907453937"/>
                  </a:ext>
                </a:extLst>
              </a:tr>
              <a:tr h="571232">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Governance</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Audit Committee Training</a:t>
                      </a:r>
                      <a:endParaRPr lang="en-GB" baseline="0" dirty="0" smtClean="0">
                        <a:solidFill>
                          <a:schemeClr val="accent6"/>
                        </a:solidFill>
                      </a:endParaRPr>
                    </a:p>
                  </a:txBody>
                  <a:tcPr/>
                </a:tc>
                <a:extLst>
                  <a:ext uri="{0D108BD9-81ED-4DB2-BD59-A6C34878D82A}">
                    <a16:rowId xmlns:a16="http://schemas.microsoft.com/office/drawing/2014/main" val="3802054514"/>
                  </a:ext>
                </a:extLst>
              </a:tr>
              <a:tr h="807319">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Governance</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Risk and Ethics Management Workshop </a:t>
                      </a:r>
                      <a:endParaRPr lang="en-GB" baseline="0" dirty="0" smtClean="0">
                        <a:solidFill>
                          <a:schemeClr val="accent6"/>
                        </a:solidFill>
                      </a:endParaRPr>
                    </a:p>
                  </a:txBody>
                  <a:tcPr/>
                </a:tc>
                <a:extLst>
                  <a:ext uri="{0D108BD9-81ED-4DB2-BD59-A6C34878D82A}">
                    <a16:rowId xmlns:a16="http://schemas.microsoft.com/office/drawing/2014/main" val="10003"/>
                  </a:ext>
                </a:extLst>
              </a:tr>
              <a:tr h="447371">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Financial Management</a:t>
                      </a:r>
                      <a:endParaRPr lang="en-ZA" sz="1800" kern="1200" dirty="0">
                        <a:solidFill>
                          <a:schemeClr val="accent6"/>
                        </a:solidFill>
                        <a:latin typeface="+mn-lt"/>
                        <a:ea typeface="+mn-ea"/>
                        <a:cs typeface="+mn-cs"/>
                      </a:endParaRPr>
                    </a:p>
                  </a:txBody>
                  <a:tcPr/>
                </a:tc>
                <a:tc>
                  <a:txBody>
                    <a:bodyPr/>
                    <a:lstStyle/>
                    <a:p>
                      <a:pPr algn="l"/>
                      <a:r>
                        <a:rPr lang="en-ZA" dirty="0" smtClean="0">
                          <a:solidFill>
                            <a:schemeClr val="accent6"/>
                          </a:solidFill>
                        </a:rPr>
                        <a:t>Records Management  Workshop </a:t>
                      </a:r>
                      <a:endParaRPr lang="en-GB" baseline="0" dirty="0" smtClean="0">
                        <a:solidFill>
                          <a:schemeClr val="accent6"/>
                        </a:solidFill>
                      </a:endParaRPr>
                    </a:p>
                  </a:txBody>
                  <a:tcPr/>
                </a:tc>
                <a:extLst>
                  <a:ext uri="{0D108BD9-81ED-4DB2-BD59-A6C34878D82A}">
                    <a16:rowId xmlns:a16="http://schemas.microsoft.com/office/drawing/2014/main" val="10004"/>
                  </a:ext>
                </a:extLst>
              </a:tr>
              <a:tr h="940407">
                <a:tc>
                  <a:txBody>
                    <a:bodyPr/>
                    <a:lstStyle/>
                    <a:p>
                      <a:pPr algn="ctr"/>
                      <a:r>
                        <a:rPr lang="en-ZA" dirty="0" smtClean="0">
                          <a:solidFill>
                            <a:schemeClr val="accent6"/>
                          </a:solidFill>
                        </a:rPr>
                        <a:t>5</a:t>
                      </a:r>
                      <a:endParaRPr lang="en-ZA" dirty="0">
                        <a:solidFill>
                          <a:schemeClr val="accent6"/>
                        </a:solidFill>
                      </a:endParaRPr>
                    </a:p>
                  </a:txBody>
                  <a:tcPr/>
                </a:tc>
                <a:tc>
                  <a:txBody>
                    <a:bodyPr/>
                    <a:lstStyle/>
                    <a:p>
                      <a:pPr algn="l"/>
                      <a:r>
                        <a:rPr lang="en-ZA" dirty="0" smtClean="0">
                          <a:solidFill>
                            <a:schemeClr val="accent6"/>
                          </a:solidFill>
                        </a:rPr>
                        <a:t>Implementation</a:t>
                      </a:r>
                      <a:r>
                        <a:rPr lang="en-ZA" baseline="0" dirty="0" smtClean="0">
                          <a:solidFill>
                            <a:schemeClr val="accent6"/>
                          </a:solidFill>
                        </a:rPr>
                        <a:t> of </a:t>
                      </a:r>
                      <a:r>
                        <a:rPr lang="en-ZA" dirty="0" smtClean="0">
                          <a:solidFill>
                            <a:schemeClr val="accent6"/>
                          </a:solidFill>
                        </a:rPr>
                        <a:t>Cost</a:t>
                      </a:r>
                      <a:r>
                        <a:rPr lang="en-ZA" baseline="0" dirty="0" smtClean="0">
                          <a:solidFill>
                            <a:schemeClr val="accent6"/>
                          </a:solidFill>
                        </a:rPr>
                        <a:t> Containment Measures</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Ensure</a:t>
                      </a:r>
                      <a:r>
                        <a:rPr lang="en-ZA" sz="1800" kern="1200" baseline="0" dirty="0" smtClean="0">
                          <a:solidFill>
                            <a:schemeClr val="accent6"/>
                          </a:solidFill>
                          <a:latin typeface="+mn-lt"/>
                          <a:ea typeface="+mn-ea"/>
                          <a:cs typeface="+mn-cs"/>
                        </a:rPr>
                        <a:t> that the cost of governance are reasonable in relation to the demands for effective service delivery</a:t>
                      </a:r>
                      <a:endParaRPr lang="en-ZA" sz="1800" kern="1200" dirty="0">
                        <a:solidFill>
                          <a:schemeClr val="accent6"/>
                        </a:solidFill>
                        <a:latin typeface="+mn-lt"/>
                        <a:ea typeface="+mn-ea"/>
                        <a:cs typeface="+mn-cs"/>
                      </a:endParaRPr>
                    </a:p>
                  </a:txBody>
                  <a:tcPr/>
                </a:tc>
                <a:extLst>
                  <a:ext uri="{0D108BD9-81ED-4DB2-BD59-A6C34878D82A}">
                    <a16:rowId xmlns:a16="http://schemas.microsoft.com/office/drawing/2014/main" val="10005"/>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29497" y="1633347"/>
            <a:ext cx="1574055" cy="46091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GOVERNANCE               </a:t>
            </a:r>
            <a:endParaRPr lang="en-ZA" sz="1800" dirty="0"/>
          </a:p>
        </p:txBody>
      </p:sp>
    </p:spTree>
    <p:extLst>
      <p:ext uri="{BB962C8B-B14F-4D97-AF65-F5344CB8AC3E}">
        <p14:creationId xmlns:p14="http://schemas.microsoft.com/office/powerpoint/2010/main" val="3583846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37952267"/>
              </p:ext>
            </p:extLst>
          </p:nvPr>
        </p:nvGraphicFramePr>
        <p:xfrm>
          <a:off x="1814946" y="1711570"/>
          <a:ext cx="10200073" cy="5469669"/>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982581">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algn="l"/>
                      <a:r>
                        <a:rPr lang="en-ZA" dirty="0" smtClean="0">
                          <a:solidFill>
                            <a:schemeClr val="accent6"/>
                          </a:solidFill>
                          <a:latin typeface="+mj-lt"/>
                        </a:rPr>
                        <a:t>Capacity Building for Councillors</a:t>
                      </a:r>
                      <a:endParaRPr lang="en-ZA" dirty="0">
                        <a:solidFill>
                          <a:schemeClr val="accent6"/>
                        </a:solidFill>
                        <a:latin typeface="+mj-lt"/>
                      </a:endParaRPr>
                    </a:p>
                  </a:txBody>
                  <a:tcPr/>
                </a:tc>
                <a:tc>
                  <a:txBody>
                    <a:bodyPr/>
                    <a:lstStyle/>
                    <a:p>
                      <a:pPr marL="285750" indent="-285750" algn="l">
                        <a:buFont typeface="Arial" panose="020B0604020202020204" pitchFamily="34" charset="0"/>
                        <a:buChar char="•"/>
                      </a:pPr>
                      <a:r>
                        <a:rPr lang="en-ZA" dirty="0" smtClean="0">
                          <a:solidFill>
                            <a:schemeClr val="accent6"/>
                          </a:solidFill>
                          <a:latin typeface="+mj-lt"/>
                        </a:rPr>
                        <a:t>Strengthen</a:t>
                      </a:r>
                      <a:r>
                        <a:rPr lang="en-ZA" baseline="0" dirty="0" smtClean="0">
                          <a:solidFill>
                            <a:schemeClr val="accent6"/>
                          </a:solidFill>
                          <a:latin typeface="+mj-lt"/>
                        </a:rPr>
                        <a:t> Financial and General Oversight of Councillors</a:t>
                      </a:r>
                    </a:p>
                  </a:txBody>
                  <a:tcPr/>
                </a:tc>
                <a:extLst>
                  <a:ext uri="{0D108BD9-81ED-4DB2-BD59-A6C34878D82A}">
                    <a16:rowId xmlns:a16="http://schemas.microsoft.com/office/drawing/2014/main" val="1907453937"/>
                  </a:ext>
                </a:extLst>
              </a:tr>
              <a:tr h="1100408">
                <a:tc>
                  <a:txBody>
                    <a:bodyPr/>
                    <a:lstStyle/>
                    <a:p>
                      <a:pPr algn="ctr"/>
                      <a:r>
                        <a:rPr lang="en-ZA" dirty="0" smtClean="0">
                          <a:solidFill>
                            <a:schemeClr val="accent6"/>
                          </a:solidFill>
                        </a:rPr>
                        <a:t>2</a:t>
                      </a: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r>
                        <a:rPr lang="en-ZA" dirty="0" smtClean="0">
                          <a:solidFill>
                            <a:schemeClr val="accent6"/>
                          </a:solidFill>
                        </a:rPr>
                        <a:t>3</a:t>
                      </a: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r>
                        <a:rPr lang="en-ZA" dirty="0" smtClean="0">
                          <a:solidFill>
                            <a:schemeClr val="accent6"/>
                          </a:solidFill>
                        </a:rPr>
                        <a:t>4</a:t>
                      </a:r>
                      <a:endParaRPr lang="en-ZA" dirty="0">
                        <a:solidFill>
                          <a:schemeClr val="accent6"/>
                        </a:solidFill>
                      </a:endParaRPr>
                    </a:p>
                  </a:txBody>
                  <a:tcPr/>
                </a:tc>
                <a:tc>
                  <a:txBody>
                    <a:bodyPr/>
                    <a:lstStyle/>
                    <a:p>
                      <a:pPr algn="l"/>
                      <a:r>
                        <a:rPr lang="en-ZA" dirty="0" smtClean="0">
                          <a:solidFill>
                            <a:schemeClr val="accent6"/>
                          </a:solidFill>
                          <a:latin typeface="+mj-lt"/>
                        </a:rPr>
                        <a:t>MPAC Strategic</a:t>
                      </a:r>
                      <a:r>
                        <a:rPr lang="en-ZA" baseline="0" dirty="0" smtClean="0">
                          <a:solidFill>
                            <a:schemeClr val="accent6"/>
                          </a:solidFill>
                          <a:latin typeface="+mj-lt"/>
                        </a:rPr>
                        <a:t> Planning Support</a:t>
                      </a: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r>
                        <a:rPr lang="en-ZA" baseline="0" dirty="0" smtClean="0">
                          <a:solidFill>
                            <a:schemeClr val="accent6"/>
                          </a:solidFill>
                          <a:latin typeface="+mj-lt"/>
                        </a:rPr>
                        <a:t>Convened a Work Session with Munics previously under administration</a:t>
                      </a:r>
                    </a:p>
                    <a:p>
                      <a:pPr algn="l"/>
                      <a:endParaRPr lang="en-ZA" baseline="0" dirty="0" smtClean="0">
                        <a:solidFill>
                          <a:schemeClr val="accent6"/>
                        </a:solidFill>
                        <a:latin typeface="+mj-lt"/>
                      </a:endParaRPr>
                    </a:p>
                    <a:p>
                      <a:pPr algn="l"/>
                      <a:r>
                        <a:rPr lang="en-ZA" baseline="0" dirty="0" smtClean="0">
                          <a:solidFill>
                            <a:schemeClr val="accent6"/>
                          </a:solidFill>
                          <a:latin typeface="+mj-lt"/>
                        </a:rPr>
                        <a:t>Supported the District IGR/IDP Outreach Programme</a:t>
                      </a: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endParaRPr lang="en-ZA" dirty="0">
                        <a:solidFill>
                          <a:schemeClr val="accent6"/>
                        </a:solidFill>
                        <a:latin typeface="+mj-lt"/>
                      </a:endParaRPr>
                    </a:p>
                  </a:txBody>
                  <a:tcPr/>
                </a:tc>
                <a:tc>
                  <a:txBody>
                    <a:bodyPr/>
                    <a:lstStyle/>
                    <a:p>
                      <a:pPr marL="285750" indent="-285750" algn="l">
                        <a:buFont typeface="Arial" panose="020B0604020202020204" pitchFamily="34" charset="0"/>
                        <a:buChar char="•"/>
                      </a:pPr>
                      <a:r>
                        <a:rPr lang="en-ZA" dirty="0" smtClean="0">
                          <a:solidFill>
                            <a:schemeClr val="accent6"/>
                          </a:solidFill>
                          <a:latin typeface="+mj-lt"/>
                        </a:rPr>
                        <a:t>Annual Workplan</a:t>
                      </a:r>
                      <a:r>
                        <a:rPr lang="en-ZA" baseline="0" dirty="0" smtClean="0">
                          <a:solidFill>
                            <a:schemeClr val="accent6"/>
                          </a:solidFill>
                          <a:latin typeface="+mj-lt"/>
                        </a:rPr>
                        <a:t> development</a:t>
                      </a:r>
                    </a:p>
                    <a:p>
                      <a:pPr marL="285750" indent="-285750" algn="l">
                        <a:buFont typeface="Arial" panose="020B0604020202020204" pitchFamily="34" charset="0"/>
                        <a:buChar char="•"/>
                      </a:pPr>
                      <a:r>
                        <a:rPr lang="en-ZA" baseline="0" dirty="0" smtClean="0">
                          <a:solidFill>
                            <a:schemeClr val="accent6"/>
                          </a:solidFill>
                          <a:latin typeface="+mj-lt"/>
                        </a:rPr>
                        <a:t>Development of Oversight Report over Annual Report (AR)</a:t>
                      </a: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r>
                        <a:rPr lang="en-ZA" baseline="0" dirty="0" smtClean="0">
                          <a:solidFill>
                            <a:schemeClr val="accent6"/>
                          </a:solidFill>
                          <a:latin typeface="+mj-lt"/>
                        </a:rPr>
                        <a:t>Improved policy grasping and effective co-operative governance</a:t>
                      </a: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r>
                        <a:rPr lang="en-ZA" baseline="0" dirty="0" smtClean="0">
                          <a:solidFill>
                            <a:schemeClr val="accent6"/>
                          </a:solidFill>
                          <a:latin typeface="+mj-lt"/>
                        </a:rPr>
                        <a:t>Policy compliance towards effective municipal governance and improved service delivery</a:t>
                      </a:r>
                      <a:endParaRPr lang="en-ZA" dirty="0">
                        <a:solidFill>
                          <a:schemeClr val="accent6"/>
                        </a:solidFill>
                        <a:latin typeface="+mj-lt"/>
                      </a:endParaRPr>
                    </a:p>
                  </a:txBody>
                  <a:tcPr/>
                </a:tc>
                <a:extLst>
                  <a:ext uri="{0D108BD9-81ED-4DB2-BD59-A6C34878D82A}">
                    <a16:rowId xmlns:a16="http://schemas.microsoft.com/office/drawing/2014/main" val="3802054514"/>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val="1676842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456126542"/>
              </p:ext>
            </p:extLst>
          </p:nvPr>
        </p:nvGraphicFramePr>
        <p:xfrm>
          <a:off x="1814946" y="1711570"/>
          <a:ext cx="10200073" cy="5469669"/>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982581">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algn="l"/>
                      <a:r>
                        <a:rPr lang="en-ZA" dirty="0" smtClean="0">
                          <a:solidFill>
                            <a:schemeClr val="accent6"/>
                          </a:solidFill>
                          <a:latin typeface="+mj-lt"/>
                        </a:rPr>
                        <a:t>Capacity Building for Councillors</a:t>
                      </a:r>
                      <a:endParaRPr lang="en-ZA" dirty="0">
                        <a:solidFill>
                          <a:schemeClr val="accent6"/>
                        </a:solidFill>
                        <a:latin typeface="+mj-lt"/>
                      </a:endParaRPr>
                    </a:p>
                  </a:txBody>
                  <a:tcPr/>
                </a:tc>
                <a:tc>
                  <a:txBody>
                    <a:bodyPr/>
                    <a:lstStyle/>
                    <a:p>
                      <a:pPr marL="285750" indent="-285750" algn="l">
                        <a:buFont typeface="Arial" panose="020B0604020202020204" pitchFamily="34" charset="0"/>
                        <a:buChar char="•"/>
                      </a:pPr>
                      <a:r>
                        <a:rPr lang="en-ZA" dirty="0" smtClean="0">
                          <a:solidFill>
                            <a:schemeClr val="accent6"/>
                          </a:solidFill>
                          <a:latin typeface="+mj-lt"/>
                        </a:rPr>
                        <a:t>Strengthen</a:t>
                      </a:r>
                      <a:r>
                        <a:rPr lang="en-ZA" baseline="0" dirty="0" smtClean="0">
                          <a:solidFill>
                            <a:schemeClr val="accent6"/>
                          </a:solidFill>
                          <a:latin typeface="+mj-lt"/>
                        </a:rPr>
                        <a:t> Financial and General Oversight of Councillors</a:t>
                      </a:r>
                    </a:p>
                  </a:txBody>
                  <a:tcPr/>
                </a:tc>
                <a:extLst>
                  <a:ext uri="{0D108BD9-81ED-4DB2-BD59-A6C34878D82A}">
                    <a16:rowId xmlns:a16="http://schemas.microsoft.com/office/drawing/2014/main" val="1907453937"/>
                  </a:ext>
                </a:extLst>
              </a:tr>
              <a:tr h="1100408">
                <a:tc>
                  <a:txBody>
                    <a:bodyPr/>
                    <a:lstStyle/>
                    <a:p>
                      <a:pPr algn="ctr"/>
                      <a:r>
                        <a:rPr lang="en-ZA" dirty="0" smtClean="0">
                          <a:solidFill>
                            <a:schemeClr val="accent6"/>
                          </a:solidFill>
                        </a:rPr>
                        <a:t>2</a:t>
                      </a: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r>
                        <a:rPr lang="en-ZA" dirty="0" smtClean="0">
                          <a:solidFill>
                            <a:schemeClr val="accent6"/>
                          </a:solidFill>
                        </a:rPr>
                        <a:t>3</a:t>
                      </a: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r>
                        <a:rPr lang="en-ZA" dirty="0" smtClean="0">
                          <a:solidFill>
                            <a:schemeClr val="accent6"/>
                          </a:solidFill>
                        </a:rPr>
                        <a:t>4</a:t>
                      </a:r>
                      <a:endParaRPr lang="en-ZA" dirty="0">
                        <a:solidFill>
                          <a:schemeClr val="accent6"/>
                        </a:solidFill>
                      </a:endParaRPr>
                    </a:p>
                  </a:txBody>
                  <a:tcPr/>
                </a:tc>
                <a:tc>
                  <a:txBody>
                    <a:bodyPr/>
                    <a:lstStyle/>
                    <a:p>
                      <a:pPr algn="l"/>
                      <a:r>
                        <a:rPr lang="en-ZA" dirty="0" smtClean="0">
                          <a:solidFill>
                            <a:schemeClr val="accent6"/>
                          </a:solidFill>
                          <a:latin typeface="+mj-lt"/>
                        </a:rPr>
                        <a:t>MPAC Strategic</a:t>
                      </a:r>
                      <a:r>
                        <a:rPr lang="en-ZA" baseline="0" dirty="0" smtClean="0">
                          <a:solidFill>
                            <a:schemeClr val="accent6"/>
                          </a:solidFill>
                          <a:latin typeface="+mj-lt"/>
                        </a:rPr>
                        <a:t> Planning Support</a:t>
                      </a: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r>
                        <a:rPr lang="en-ZA" baseline="0" dirty="0" smtClean="0">
                          <a:solidFill>
                            <a:schemeClr val="accent6"/>
                          </a:solidFill>
                          <a:latin typeface="+mj-lt"/>
                        </a:rPr>
                        <a:t>Convened a Work Session with Munics previously under administration</a:t>
                      </a:r>
                    </a:p>
                    <a:p>
                      <a:pPr algn="l"/>
                      <a:endParaRPr lang="en-ZA" baseline="0" dirty="0" smtClean="0">
                        <a:solidFill>
                          <a:schemeClr val="accent6"/>
                        </a:solidFill>
                        <a:latin typeface="+mj-lt"/>
                      </a:endParaRPr>
                    </a:p>
                    <a:p>
                      <a:pPr algn="l"/>
                      <a:r>
                        <a:rPr lang="en-ZA" baseline="0" dirty="0" smtClean="0">
                          <a:solidFill>
                            <a:schemeClr val="accent6"/>
                          </a:solidFill>
                          <a:latin typeface="+mj-lt"/>
                        </a:rPr>
                        <a:t>Supported the District IGR/IDP Outreach Programme</a:t>
                      </a: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endParaRPr lang="en-ZA" baseline="0" dirty="0" smtClean="0">
                        <a:solidFill>
                          <a:schemeClr val="accent6"/>
                        </a:solidFill>
                        <a:latin typeface="+mj-lt"/>
                      </a:endParaRPr>
                    </a:p>
                    <a:p>
                      <a:pPr algn="l"/>
                      <a:endParaRPr lang="en-ZA" dirty="0">
                        <a:solidFill>
                          <a:schemeClr val="accent6"/>
                        </a:solidFill>
                        <a:latin typeface="+mj-lt"/>
                      </a:endParaRPr>
                    </a:p>
                  </a:txBody>
                  <a:tcPr/>
                </a:tc>
                <a:tc>
                  <a:txBody>
                    <a:bodyPr/>
                    <a:lstStyle/>
                    <a:p>
                      <a:pPr marL="285750" indent="-285750" algn="l">
                        <a:buFont typeface="Arial" panose="020B0604020202020204" pitchFamily="34" charset="0"/>
                        <a:buChar char="•"/>
                      </a:pPr>
                      <a:r>
                        <a:rPr lang="en-ZA" dirty="0" smtClean="0">
                          <a:solidFill>
                            <a:schemeClr val="accent6"/>
                          </a:solidFill>
                          <a:latin typeface="+mj-lt"/>
                        </a:rPr>
                        <a:t>Annual Workplan</a:t>
                      </a:r>
                      <a:r>
                        <a:rPr lang="en-ZA" baseline="0" dirty="0" smtClean="0">
                          <a:solidFill>
                            <a:schemeClr val="accent6"/>
                          </a:solidFill>
                          <a:latin typeface="+mj-lt"/>
                        </a:rPr>
                        <a:t> development</a:t>
                      </a:r>
                    </a:p>
                    <a:p>
                      <a:pPr marL="285750" indent="-285750" algn="l">
                        <a:buFont typeface="Arial" panose="020B0604020202020204" pitchFamily="34" charset="0"/>
                        <a:buChar char="•"/>
                      </a:pPr>
                      <a:r>
                        <a:rPr lang="en-ZA" baseline="0" dirty="0" smtClean="0">
                          <a:solidFill>
                            <a:schemeClr val="accent6"/>
                          </a:solidFill>
                          <a:latin typeface="+mj-lt"/>
                        </a:rPr>
                        <a:t>Development of Oversight Report over Annual Report (AR)</a:t>
                      </a: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r>
                        <a:rPr lang="en-ZA" baseline="0" dirty="0" smtClean="0">
                          <a:solidFill>
                            <a:schemeClr val="accent6"/>
                          </a:solidFill>
                          <a:latin typeface="+mj-lt"/>
                        </a:rPr>
                        <a:t>Improved policy grasping and effective co-operative governance</a:t>
                      </a: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endParaRPr lang="en-ZA" baseline="0" dirty="0" smtClean="0">
                        <a:solidFill>
                          <a:schemeClr val="accent6"/>
                        </a:solidFill>
                        <a:latin typeface="+mj-lt"/>
                      </a:endParaRPr>
                    </a:p>
                    <a:p>
                      <a:pPr marL="285750" indent="-285750" algn="l">
                        <a:buFont typeface="Arial" panose="020B0604020202020204" pitchFamily="34" charset="0"/>
                        <a:buChar char="•"/>
                      </a:pPr>
                      <a:r>
                        <a:rPr lang="en-ZA" baseline="0" dirty="0" smtClean="0">
                          <a:solidFill>
                            <a:schemeClr val="accent6"/>
                          </a:solidFill>
                          <a:latin typeface="+mj-lt"/>
                        </a:rPr>
                        <a:t>Policy compliance towards effective municipal governance and improved service delivery</a:t>
                      </a:r>
                      <a:endParaRPr lang="en-ZA" dirty="0">
                        <a:solidFill>
                          <a:schemeClr val="accent6"/>
                        </a:solidFill>
                        <a:latin typeface="+mj-lt"/>
                      </a:endParaRPr>
                    </a:p>
                  </a:txBody>
                  <a:tcPr/>
                </a:tc>
                <a:extLst>
                  <a:ext uri="{0D108BD9-81ED-4DB2-BD59-A6C34878D82A}">
                    <a16:rowId xmlns:a16="http://schemas.microsoft.com/office/drawing/2014/main" val="3802054514"/>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val="178557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593884892"/>
              </p:ext>
            </p:extLst>
          </p:nvPr>
        </p:nvGraphicFramePr>
        <p:xfrm>
          <a:off x="1937431" y="1069454"/>
          <a:ext cx="10200073" cy="5553415"/>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467827">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1926359">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400" u="none" strike="noStrike" dirty="0" smtClean="0">
                          <a:solidFill>
                            <a:schemeClr val="accent6"/>
                          </a:solidFill>
                          <a:effectLst/>
                          <a:latin typeface="+mj-lt"/>
                        </a:rPr>
                        <a:t>Elevated municipal issues to the provincial Disaster management advisory forum  such as poor attendance by sector departments in the meetings to lobbying for increased support either financially or human resources especially for Municipal Health Services</a:t>
                      </a:r>
                      <a:endParaRPr lang="en-ZA" sz="1400" b="0" i="0" u="none" strike="noStrike" dirty="0" smtClean="0">
                        <a:solidFill>
                          <a:schemeClr val="accent6"/>
                        </a:solidFill>
                        <a:effectLst/>
                        <a:latin typeface="+mj-lt"/>
                      </a:endParaRPr>
                    </a:p>
                    <a:p>
                      <a:pPr algn="l"/>
                      <a:endParaRPr lang="en-ZA" sz="1400" dirty="0">
                        <a:solidFill>
                          <a:schemeClr val="accent6"/>
                        </a:solidFill>
                        <a:latin typeface="+mj-lt"/>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u="none" strike="noStrike" dirty="0" smtClean="0">
                          <a:solidFill>
                            <a:schemeClr val="accent6"/>
                          </a:solidFill>
                          <a:effectLst/>
                          <a:latin typeface="+mj-lt"/>
                        </a:rPr>
                        <a:t>Improved municipal  response to Covid 19</a:t>
                      </a:r>
                      <a:endParaRPr lang="en-ZA" sz="1400" b="0" i="0" u="none" strike="noStrike" dirty="0" smtClean="0">
                        <a:solidFill>
                          <a:schemeClr val="accent6"/>
                        </a:solidFill>
                        <a:effectLst/>
                        <a:latin typeface="+mj-lt"/>
                      </a:endParaRPr>
                    </a:p>
                    <a:p>
                      <a:pPr marL="0" indent="0" algn="l">
                        <a:buFont typeface="Arial" panose="020B0604020202020204" pitchFamily="34" charset="0"/>
                        <a:buNone/>
                      </a:pPr>
                      <a:endParaRPr lang="en-ZA" sz="1400" baseline="0" dirty="0" smtClean="0">
                        <a:solidFill>
                          <a:schemeClr val="accent6"/>
                        </a:solidFill>
                        <a:latin typeface="+mj-lt"/>
                      </a:endParaRPr>
                    </a:p>
                  </a:txBody>
                  <a:tcPr/>
                </a:tc>
                <a:extLst>
                  <a:ext uri="{0D108BD9-81ED-4DB2-BD59-A6C34878D82A}">
                    <a16:rowId xmlns:a16="http://schemas.microsoft.com/office/drawing/2014/main" val="1907453937"/>
                  </a:ext>
                </a:extLst>
              </a:tr>
              <a:tr h="3159229">
                <a:tc>
                  <a:txBody>
                    <a:bodyPr/>
                    <a:lstStyle/>
                    <a:p>
                      <a:pPr algn="ctr"/>
                      <a:r>
                        <a:rPr lang="en-ZA" dirty="0" smtClean="0">
                          <a:solidFill>
                            <a:schemeClr val="accent6"/>
                          </a:solidFill>
                        </a:rPr>
                        <a:t>2</a:t>
                      </a: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endParaRPr lang="en-ZA" dirty="0" smtClean="0">
                        <a:solidFill>
                          <a:schemeClr val="accent6"/>
                        </a:solidFill>
                      </a:endParaRPr>
                    </a:p>
                    <a:p>
                      <a:pPr algn="ctr"/>
                      <a:endParaRPr lang="en-ZA" dirty="0">
                        <a:solidFill>
                          <a:schemeClr val="accent6"/>
                        </a:solidFill>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400" u="none" strike="noStrike" dirty="0" smtClean="0">
                          <a:solidFill>
                            <a:schemeClr val="accent6"/>
                          </a:solidFill>
                          <a:effectLst/>
                          <a:latin typeface="+mj-lt"/>
                        </a:rPr>
                        <a:t>SALGA donated Personal Protective Equipment (PPE) from the SALGA Solidary Fund.  The following items and quantities were donated to the municipality on the 04 Feb 2021: § Coveralls :Protective cover bodysuits, disposable (131 M-XL). </a:t>
                      </a:r>
                      <a:br>
                        <a:rPr lang="en-ZA" sz="1400" u="none" strike="noStrike" dirty="0" smtClean="0">
                          <a:solidFill>
                            <a:schemeClr val="accent6"/>
                          </a:solidFill>
                          <a:effectLst/>
                          <a:latin typeface="+mj-lt"/>
                        </a:rPr>
                      </a:br>
                      <a:r>
                        <a:rPr lang="en-ZA" sz="1400" u="none" strike="noStrike" dirty="0" smtClean="0">
                          <a:solidFill>
                            <a:schemeClr val="accent6"/>
                          </a:solidFill>
                          <a:effectLst/>
                          <a:latin typeface="+mj-lt"/>
                        </a:rPr>
                        <a:t>§ Gowns, surgical, non-woven polypropylene ( 138 One size)</a:t>
                      </a:r>
                      <a:br>
                        <a:rPr lang="en-ZA" sz="1400" u="none" strike="noStrike" dirty="0" smtClean="0">
                          <a:solidFill>
                            <a:schemeClr val="accent6"/>
                          </a:solidFill>
                          <a:effectLst/>
                          <a:latin typeface="+mj-lt"/>
                        </a:rPr>
                      </a:br>
                      <a:r>
                        <a:rPr lang="en-ZA" sz="1400" u="none" strike="noStrike" dirty="0" smtClean="0">
                          <a:solidFill>
                            <a:schemeClr val="accent6"/>
                          </a:solidFill>
                          <a:effectLst/>
                          <a:latin typeface="+mj-lt"/>
                        </a:rPr>
                        <a:t>§ Surgical gloves ( 3 boxes at 200 per box)</a:t>
                      </a:r>
                      <a:br>
                        <a:rPr lang="en-ZA" sz="1400" u="none" strike="noStrike" dirty="0" smtClean="0">
                          <a:solidFill>
                            <a:schemeClr val="accent6"/>
                          </a:solidFill>
                          <a:effectLst/>
                          <a:latin typeface="+mj-lt"/>
                        </a:rPr>
                      </a:br>
                      <a:r>
                        <a:rPr lang="en-ZA" sz="1400" u="none" strike="noStrike" dirty="0" smtClean="0">
                          <a:solidFill>
                            <a:schemeClr val="accent6"/>
                          </a:solidFill>
                          <a:effectLst/>
                          <a:latin typeface="+mj-lt"/>
                        </a:rPr>
                        <a:t>§ Heavy duty gloves (1 boxes  of 122 gloves)</a:t>
                      </a:r>
                      <a:br>
                        <a:rPr lang="en-ZA" sz="1400" u="none" strike="noStrike" dirty="0" smtClean="0">
                          <a:solidFill>
                            <a:schemeClr val="accent6"/>
                          </a:solidFill>
                          <a:effectLst/>
                          <a:latin typeface="+mj-lt"/>
                        </a:rPr>
                      </a:br>
                      <a:endParaRPr lang="en-ZA" sz="1400" b="0" i="0" u="none" strike="noStrike" dirty="0" smtClean="0">
                        <a:solidFill>
                          <a:schemeClr val="accent6"/>
                        </a:solidFill>
                        <a:effectLst/>
                        <a:latin typeface="+mj-lt"/>
                      </a:endParaRPr>
                    </a:p>
                    <a:p>
                      <a:pPr algn="l"/>
                      <a:endParaRPr lang="en-ZA" sz="1400" dirty="0">
                        <a:solidFill>
                          <a:schemeClr val="accent6"/>
                        </a:solidFill>
                        <a:latin typeface="+mj-lt"/>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u="none" strike="noStrike" dirty="0" smtClean="0">
                          <a:solidFill>
                            <a:schemeClr val="accent6"/>
                          </a:solidFill>
                          <a:effectLst/>
                          <a:latin typeface="+mj-lt"/>
                        </a:rPr>
                        <a:t>strengthened response to Covid-19 pandemic </a:t>
                      </a:r>
                      <a:endParaRPr lang="en-ZA" sz="1400" b="0" i="0" u="none" strike="noStrike" dirty="0" smtClean="0">
                        <a:solidFill>
                          <a:schemeClr val="accent6"/>
                        </a:solidFill>
                        <a:effectLst/>
                        <a:latin typeface="+mj-lt"/>
                      </a:endParaRPr>
                    </a:p>
                    <a:p>
                      <a:pPr marL="0" indent="0" algn="l">
                        <a:buFont typeface="Arial" panose="020B0604020202020204" pitchFamily="34" charset="0"/>
                        <a:buNone/>
                      </a:pPr>
                      <a:endParaRPr lang="en-ZA" sz="1400" dirty="0">
                        <a:solidFill>
                          <a:schemeClr val="accent6"/>
                        </a:solidFill>
                        <a:latin typeface="+mj-lt"/>
                      </a:endParaRPr>
                    </a:p>
                  </a:txBody>
                  <a:tcPr/>
                </a:tc>
                <a:extLst>
                  <a:ext uri="{0D108BD9-81ED-4DB2-BD59-A6C34878D82A}">
                    <a16:rowId xmlns:a16="http://schemas.microsoft.com/office/drawing/2014/main" val="3802054514"/>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574055" cy="46091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600" dirty="0" smtClean="0"/>
              <a:t>COMMUNITY</a:t>
            </a:r>
          </a:p>
          <a:p>
            <a:pPr algn="l"/>
            <a:r>
              <a:rPr lang="en-ZA" sz="1600" dirty="0" smtClean="0"/>
              <a:t>SERVICES                  </a:t>
            </a:r>
            <a:endParaRPr lang="en-ZA" sz="1600" dirty="0"/>
          </a:p>
        </p:txBody>
      </p:sp>
    </p:spTree>
    <p:extLst>
      <p:ext uri="{BB962C8B-B14F-4D97-AF65-F5344CB8AC3E}">
        <p14:creationId xmlns:p14="http://schemas.microsoft.com/office/powerpoint/2010/main" val="609769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3382246140"/>
              </p:ext>
            </p:extLst>
          </p:nvPr>
        </p:nvGraphicFramePr>
        <p:xfrm>
          <a:off x="1814946" y="1711570"/>
          <a:ext cx="10200073" cy="2749728"/>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982581">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200" u="none" strike="noStrike" dirty="0" smtClean="0">
                          <a:solidFill>
                            <a:schemeClr val="accent6"/>
                          </a:solidFill>
                          <a:effectLst/>
                        </a:rPr>
                        <a:t>Engaged the Director Community Services on whether the municipality had considered declaring a local state of disaster as a result of the floods that engulfed the district and damaged infrastructure.  Declaration of a local state of disaster would enable the District Council to implementation</a:t>
                      </a:r>
                      <a:r>
                        <a:rPr lang="en-ZA" sz="1200" u="none" strike="noStrike" baseline="0" dirty="0" smtClean="0">
                          <a:solidFill>
                            <a:schemeClr val="accent6"/>
                          </a:solidFill>
                          <a:effectLst/>
                        </a:rPr>
                        <a:t> of </a:t>
                      </a:r>
                      <a:r>
                        <a:rPr lang="en-ZA" sz="1200" u="none" strike="noStrike" dirty="0" smtClean="0">
                          <a:solidFill>
                            <a:schemeClr val="accent6"/>
                          </a:solidFill>
                          <a:effectLst/>
                        </a:rPr>
                        <a:t>other measures to deals with the disaster and access more funds either through redirecting their budgets or from the Provincial treasury </a:t>
                      </a:r>
                      <a:endParaRPr lang="en-ZA" sz="1200" b="0" i="0" u="none" strike="noStrike" dirty="0" smtClean="0">
                        <a:solidFill>
                          <a:schemeClr val="accent6"/>
                        </a:solidFill>
                        <a:effectLst/>
                        <a:latin typeface="Calibri" panose="020F0502020204030204" pitchFamily="34" charset="0"/>
                      </a:endParaRPr>
                    </a:p>
                    <a:p>
                      <a:pPr algn="l"/>
                      <a:endParaRPr lang="en-ZA" dirty="0">
                        <a:solidFill>
                          <a:schemeClr val="accent6"/>
                        </a:solidFill>
                        <a:latin typeface="+mj-lt"/>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200" u="none" strike="noStrike" dirty="0" smtClean="0">
                          <a:solidFill>
                            <a:schemeClr val="accent6"/>
                          </a:solidFill>
                          <a:effectLst/>
                          <a:latin typeface="+mj-lt"/>
                        </a:rPr>
                        <a:t>Improved Municipal disaster response and recovery </a:t>
                      </a:r>
                      <a:endParaRPr lang="en-ZA" sz="1200" b="0" i="0" u="none" strike="noStrike" dirty="0" smtClean="0">
                        <a:solidFill>
                          <a:schemeClr val="accent6"/>
                        </a:solidFill>
                        <a:effectLst/>
                        <a:latin typeface="+mj-lt"/>
                      </a:endParaRPr>
                    </a:p>
                    <a:p>
                      <a:pPr marL="0" indent="0" algn="l">
                        <a:buFont typeface="Arial" panose="020B0604020202020204" pitchFamily="34" charset="0"/>
                        <a:buNone/>
                      </a:pPr>
                      <a:endParaRPr lang="en-ZA" sz="1200" baseline="0" dirty="0" smtClean="0">
                        <a:solidFill>
                          <a:schemeClr val="accent6"/>
                        </a:solidFill>
                        <a:latin typeface="+mj-lt"/>
                      </a:endParaRPr>
                    </a:p>
                  </a:txBody>
                  <a:tcPr/>
                </a:tc>
                <a:extLst>
                  <a:ext uri="{0D108BD9-81ED-4DB2-BD59-A6C34878D82A}">
                    <a16:rowId xmlns:a16="http://schemas.microsoft.com/office/drawing/2014/main" val="1907453937"/>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749216" cy="460910"/>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COMMUNITY SERVICES                 </a:t>
            </a:r>
            <a:endParaRPr lang="en-ZA" sz="1800" dirty="0"/>
          </a:p>
        </p:txBody>
      </p:sp>
    </p:spTree>
    <p:extLst>
      <p:ext uri="{BB962C8B-B14F-4D97-AF65-F5344CB8AC3E}">
        <p14:creationId xmlns:p14="http://schemas.microsoft.com/office/powerpoint/2010/main" val="3962720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848521040"/>
              </p:ext>
            </p:extLst>
          </p:nvPr>
        </p:nvGraphicFramePr>
        <p:xfrm>
          <a:off x="1814946" y="1711570"/>
          <a:ext cx="10200073" cy="5066208"/>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982581">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srgbClr val="000000"/>
                          </a:solidFill>
                          <a:effectLst/>
                          <a:uLnTx/>
                          <a:uFillTx/>
                          <a:latin typeface="+mn-lt"/>
                          <a:ea typeface="+mn-ea"/>
                          <a:cs typeface="+mn-cs"/>
                        </a:rPr>
                        <a:t>Shared case study findings on the challenges experienced in water &amp; sanitation service delivery in NMMDM and Dr RSM DM. The study also contained lessons learnt in NMMDM </a:t>
                      </a:r>
                      <a:r>
                        <a:rPr kumimoji="0" lang="en-ZA" sz="1400" b="0" i="0" u="none" strike="noStrike" kern="1200" cap="none" spc="0" normalizeH="0" baseline="0" noProof="0" dirty="0" err="1" smtClean="0">
                          <a:ln>
                            <a:noFill/>
                          </a:ln>
                          <a:solidFill>
                            <a:srgbClr val="000000"/>
                          </a:solidFill>
                          <a:effectLst/>
                          <a:uLnTx/>
                          <a:uFillTx/>
                          <a:latin typeface="+mn-lt"/>
                          <a:ea typeface="+mn-ea"/>
                          <a:cs typeface="+mn-cs"/>
                        </a:rPr>
                        <a:t>ito</a:t>
                      </a:r>
                      <a:r>
                        <a:rPr kumimoji="0" lang="en-ZA" sz="1400" b="0" i="0" u="none" strike="noStrike" kern="1200" cap="none" spc="0" normalizeH="0" baseline="0" noProof="0" dirty="0" smtClean="0">
                          <a:ln>
                            <a:noFill/>
                          </a:ln>
                          <a:solidFill>
                            <a:srgbClr val="000000"/>
                          </a:solidFill>
                          <a:effectLst/>
                          <a:uLnTx/>
                          <a:uFillTx/>
                          <a:latin typeface="+mn-lt"/>
                          <a:ea typeface="+mn-ea"/>
                          <a:cs typeface="+mn-cs"/>
                        </a:rPr>
                        <a:t> regularisation of relations between district and its LMs to a point where Equitable Share grants are beginning to paid to LMs to cover Free Basic Water.</a:t>
                      </a:r>
                      <a:endParaRPr kumimoji="0" lang="en-ZA"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a:p>
                      <a:pPr algn="l"/>
                      <a:endParaRPr lang="en-ZA" dirty="0">
                        <a:solidFill>
                          <a:schemeClr val="accent6"/>
                        </a:solidFill>
                        <a:latin typeface="+mj-lt"/>
                      </a:endParaRPr>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u="none" strike="noStrike" dirty="0" smtClean="0">
                          <a:solidFill>
                            <a:schemeClr val="accent6"/>
                          </a:solidFill>
                          <a:effectLst/>
                        </a:rPr>
                        <a:t>Knowledge sharing on best practices and experience in NMMDM</a:t>
                      </a:r>
                      <a:endParaRPr lang="en-ZA" sz="1400" b="0" i="0" u="none" strike="noStrike" dirty="0" smtClean="0">
                        <a:solidFill>
                          <a:schemeClr val="accent6"/>
                        </a:solidFill>
                        <a:effectLst/>
                        <a:latin typeface="Calibri" panose="020F0502020204030204" pitchFamily="34" charset="0"/>
                      </a:endParaRPr>
                    </a:p>
                    <a:p>
                      <a:pPr marL="0" indent="0" algn="l">
                        <a:buFont typeface="Arial" panose="020B0604020202020204" pitchFamily="34" charset="0"/>
                        <a:buNone/>
                      </a:pPr>
                      <a:endParaRPr lang="en-ZA" sz="1200" baseline="0" dirty="0" smtClean="0">
                        <a:solidFill>
                          <a:schemeClr val="accent6"/>
                        </a:solidFill>
                        <a:latin typeface="+mj-lt"/>
                      </a:endParaRPr>
                    </a:p>
                  </a:txBody>
                  <a:tcPr/>
                </a:tc>
                <a:extLst>
                  <a:ext uri="{0D108BD9-81ED-4DB2-BD59-A6C34878D82A}">
                    <a16:rowId xmlns:a16="http://schemas.microsoft.com/office/drawing/2014/main" val="1907453937"/>
                  </a:ext>
                </a:extLst>
              </a:tr>
              <a:tr h="198073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u="none" strike="noStrike" dirty="0" smtClean="0">
                          <a:solidFill>
                            <a:schemeClr val="accent6"/>
                          </a:solidFill>
                          <a:effectLst/>
                          <a:latin typeface="+mj-lt"/>
                        </a:rPr>
                        <a:t>Provided advisory or commentary on the processes &amp; issues that needed to be incorporated into the scope of s78 Assessment. Status Quo assessment should be highly prioritised to diagnose inefficiencies in the current architecture/arrangements in water service delivery existing role players in water delivery with emphasis on regularisations of relations amongst </a:t>
                      </a:r>
                      <a:endParaRPr lang="en-ZA" sz="1400" b="0" i="0" u="none" strike="noStrike" dirty="0" smtClean="0">
                        <a:solidFill>
                          <a:schemeClr val="accent6"/>
                        </a:solidFill>
                        <a:effectLst/>
                        <a:latin typeface="+mj-lt"/>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ZA" sz="1400" u="none" strike="noStrike" dirty="0" smtClean="0">
                          <a:solidFill>
                            <a:schemeClr val="accent6"/>
                          </a:solidFill>
                          <a:effectLst/>
                          <a:latin typeface="+mj-lt"/>
                        </a:rPr>
                        <a:t>Harnessing the low-hanging fruits in the form of rationalising and regularisation of relations amongst many role players</a:t>
                      </a:r>
                      <a:endParaRPr lang="en-ZA" sz="1400" b="0" i="0" u="none" strike="noStrike" dirty="0" smtClean="0">
                        <a:solidFill>
                          <a:schemeClr val="accent6"/>
                        </a:solidFill>
                        <a:effectLst/>
                        <a:latin typeface="+mj-lt"/>
                      </a:endParaRPr>
                    </a:p>
                  </a:txBody>
                  <a:tcPr marL="68580" marR="68580" marT="0" marB="0"/>
                </a:tc>
                <a:extLst>
                  <a:ext uri="{0D108BD9-81ED-4DB2-BD59-A6C34878D82A}">
                    <a16:rowId xmlns:a16="http://schemas.microsoft.com/office/drawing/2014/main" val="10002"/>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749216" cy="46091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INFRASTRUCTURE AND SANITATION                 </a:t>
            </a:r>
            <a:endParaRPr lang="en-ZA" sz="1800" dirty="0"/>
          </a:p>
        </p:txBody>
      </p:sp>
    </p:spTree>
    <p:extLst>
      <p:ext uri="{BB962C8B-B14F-4D97-AF65-F5344CB8AC3E}">
        <p14:creationId xmlns:p14="http://schemas.microsoft.com/office/powerpoint/2010/main" val="797898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1800" dirty="0"/>
              <a:t> </a:t>
            </a:r>
            <a:r>
              <a:rPr lang="en-ZA" sz="1800" dirty="0" smtClean="0"/>
              <a:t>                             </a:t>
            </a:r>
            <a:r>
              <a:rPr lang="en-ZA" sz="1800" dirty="0"/>
              <a:t>		SALGA SUPPORT PROGRAMME </a:t>
            </a:r>
          </a:p>
        </p:txBody>
      </p:sp>
      <p:sp>
        <p:nvSpPr>
          <p:cNvPr id="3" name="Text Placeholder 2"/>
          <p:cNvSpPr>
            <a:spLocks noGrp="1"/>
          </p:cNvSpPr>
          <p:nvPr>
            <p:ph type="body" sz="quarter" idx="10"/>
          </p:nvPr>
        </p:nvSpPr>
        <p:spPr>
          <a:xfrm>
            <a:off x="1698172" y="1282890"/>
            <a:ext cx="8672945" cy="688414"/>
          </a:xfrm>
        </p:spPr>
        <p:txBody>
          <a:bodyPr>
            <a:normAutofit/>
          </a:bodyPr>
          <a:lstStyle/>
          <a:p>
            <a:pPr marL="0" indent="0">
              <a:buNone/>
            </a:pPr>
            <a:endParaRPr lang="en-ZA" sz="2000" b="1" dirty="0">
              <a:solidFill>
                <a:schemeClr val="tx1"/>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781837423"/>
              </p:ext>
            </p:extLst>
          </p:nvPr>
        </p:nvGraphicFramePr>
        <p:xfrm>
          <a:off x="1814946" y="1711570"/>
          <a:ext cx="10200073" cy="3518484"/>
        </p:xfrm>
        <a:graphic>
          <a:graphicData uri="http://schemas.openxmlformats.org/drawingml/2006/table">
            <a:tbl>
              <a:tblPr firstRow="1" bandRow="1">
                <a:tableStyleId>{5C22544A-7EE6-4342-B048-85BDC9FD1C3A}</a:tableStyleId>
              </a:tblPr>
              <a:tblGrid>
                <a:gridCol w="618186">
                  <a:extLst>
                    <a:ext uri="{9D8B030D-6E8A-4147-A177-3AD203B41FA5}">
                      <a16:colId xmlns:a16="http://schemas.microsoft.com/office/drawing/2014/main" val="60079389"/>
                    </a:ext>
                  </a:extLst>
                </a:gridCol>
                <a:gridCol w="3554571">
                  <a:extLst>
                    <a:ext uri="{9D8B030D-6E8A-4147-A177-3AD203B41FA5}">
                      <a16:colId xmlns:a16="http://schemas.microsoft.com/office/drawing/2014/main" val="649221311"/>
                    </a:ext>
                  </a:extLst>
                </a:gridCol>
                <a:gridCol w="6027316">
                  <a:extLst>
                    <a:ext uri="{9D8B030D-6E8A-4147-A177-3AD203B41FA5}">
                      <a16:colId xmlns:a16="http://schemas.microsoft.com/office/drawing/2014/main" val="3300162121"/>
                    </a:ext>
                  </a:extLst>
                </a:gridCol>
              </a:tblGrid>
              <a:tr h="55516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982581">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algn="l"/>
                      <a:r>
                        <a:rPr lang="en-ZA" dirty="0" smtClean="0">
                          <a:solidFill>
                            <a:schemeClr val="accent6"/>
                          </a:solidFill>
                          <a:latin typeface="+mj-lt"/>
                        </a:rPr>
                        <a:t>Appointment of the MM and Senior Managers (s56 &amp; s57 Managers) </a:t>
                      </a:r>
                      <a:endParaRPr lang="en-ZA" dirty="0">
                        <a:solidFill>
                          <a:schemeClr val="accent6"/>
                        </a:solidFill>
                        <a:latin typeface="+mj-lt"/>
                      </a:endParaRPr>
                    </a:p>
                  </a:txBody>
                  <a:tcPr/>
                </a:tc>
                <a:tc>
                  <a:txBody>
                    <a:bodyPr/>
                    <a:lstStyle/>
                    <a:p>
                      <a:pPr marL="0" indent="0" algn="l">
                        <a:buFont typeface="Arial" panose="020B0604020202020204" pitchFamily="34" charset="0"/>
                        <a:buNone/>
                      </a:pPr>
                      <a:r>
                        <a:rPr lang="en-ZA" dirty="0" smtClean="0">
                          <a:solidFill>
                            <a:schemeClr val="accent6"/>
                          </a:solidFill>
                          <a:latin typeface="+mj-lt"/>
                        </a:rPr>
                        <a:t>SALGA participated in the recruitment processes for the appointment of</a:t>
                      </a:r>
                      <a:r>
                        <a:rPr lang="en-ZA" baseline="0" dirty="0" smtClean="0">
                          <a:solidFill>
                            <a:schemeClr val="accent6"/>
                          </a:solidFill>
                          <a:latin typeface="+mj-lt"/>
                        </a:rPr>
                        <a:t> Municipal Manager, CFO and other Senior Managers. </a:t>
                      </a:r>
                    </a:p>
                  </a:txBody>
                  <a:tcPr/>
                </a:tc>
                <a:extLst>
                  <a:ext uri="{0D108BD9-81ED-4DB2-BD59-A6C34878D82A}">
                    <a16:rowId xmlns:a16="http://schemas.microsoft.com/office/drawing/2014/main" val="1907453937"/>
                  </a:ext>
                </a:extLst>
              </a:tr>
              <a:tr h="198073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kern="1200" dirty="0" smtClean="0">
                          <a:solidFill>
                            <a:schemeClr val="accent6"/>
                          </a:solidFill>
                          <a:effectLst/>
                          <a:latin typeface="+mj-lt"/>
                          <a:ea typeface="+mn-ea"/>
                          <a:cs typeface="+mn-cs"/>
                        </a:rPr>
                        <a:t>SALGA Job Evaluation Framework  </a:t>
                      </a:r>
                    </a:p>
                    <a:p>
                      <a:pPr marL="0" algn="l" defTabSz="457200" rtl="0" eaLnBrk="1" latinLnBrk="0" hangingPunct="1"/>
                      <a:endParaRPr lang="en-ZA" sz="1800" kern="1200" dirty="0">
                        <a:solidFill>
                          <a:schemeClr val="accent6"/>
                        </a:solidFill>
                        <a:latin typeface="+mj-lt"/>
                        <a:ea typeface="+mn-ea"/>
                        <a:cs typeface="+mn-cs"/>
                      </a:endParaRPr>
                    </a:p>
                  </a:txBody>
                  <a:tcPr/>
                </a:tc>
                <a:tc>
                  <a:txBody>
                    <a:bodyPr/>
                    <a:lstStyle/>
                    <a:p>
                      <a:pPr>
                        <a:spcAft>
                          <a:spcPts val="0"/>
                        </a:spcAft>
                      </a:pPr>
                      <a:r>
                        <a:rPr lang="en-ZA" sz="1800" dirty="0" smtClean="0">
                          <a:solidFill>
                            <a:schemeClr val="accent6"/>
                          </a:solidFill>
                          <a:effectLst/>
                          <a:latin typeface="+mj-lt"/>
                          <a:ea typeface="Calibri"/>
                        </a:rPr>
                        <a:t>Job descriptions were not established for all posts in which appointments were made.</a:t>
                      </a:r>
                    </a:p>
                    <a:p>
                      <a:pPr>
                        <a:spcAft>
                          <a:spcPts val="0"/>
                        </a:spcAft>
                      </a:pPr>
                      <a:r>
                        <a:rPr lang="en-ZA" sz="1800" dirty="0" smtClean="0">
                          <a:solidFill>
                            <a:schemeClr val="accent6"/>
                          </a:solidFill>
                          <a:effectLst/>
                          <a:latin typeface="+mj-lt"/>
                          <a:ea typeface="Calibri"/>
                        </a:rPr>
                        <a:t> </a:t>
                      </a:r>
                    </a:p>
                    <a:p>
                      <a:pPr>
                        <a:spcAft>
                          <a:spcPts val="0"/>
                        </a:spcAft>
                      </a:pPr>
                      <a:r>
                        <a:rPr lang="en-ZA" sz="1800" dirty="0" smtClean="0">
                          <a:solidFill>
                            <a:schemeClr val="accent6"/>
                          </a:solidFill>
                          <a:effectLst/>
                          <a:latin typeface="+mj-lt"/>
                          <a:ea typeface="Calibri"/>
                        </a:rPr>
                        <a:t>Appropriate systems and procedures to monitor, measure and evaluate performance of staff were not developed and adopted.</a:t>
                      </a:r>
                      <a:endParaRPr lang="en-ZA" sz="1800" dirty="0">
                        <a:solidFill>
                          <a:schemeClr val="accent6"/>
                        </a:solidFill>
                        <a:effectLst/>
                        <a:latin typeface="+mj-lt"/>
                        <a:ea typeface="Calibri"/>
                      </a:endParaRPr>
                    </a:p>
                  </a:txBody>
                  <a:tcPr marL="68580" marR="68580" marT="0" marB="0"/>
                </a:tc>
                <a:extLst>
                  <a:ext uri="{0D108BD9-81ED-4DB2-BD59-A6C34878D82A}">
                    <a16:rowId xmlns:a16="http://schemas.microsoft.com/office/drawing/2014/main" val="10002"/>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386" y="2200912"/>
            <a:ext cx="1129868" cy="4140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65730" y="1711570"/>
            <a:ext cx="1749216" cy="460910"/>
          </a:xfrm>
          <a:prstGeom prst="rect">
            <a:avLst/>
          </a:prstGeom>
        </p:spPr>
        <p:txBody>
          <a:bodyPr vert="horz" lIns="91440" tIns="45720" rIns="91440" bIns="45720" rtlCol="0" anchor="ctr">
            <a:normAutofit fontScale="85000" lnSpcReduction="2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INSTITUTIONAL CAPACITY                  </a:t>
            </a:r>
            <a:endParaRPr lang="en-ZA" sz="1800" dirty="0"/>
          </a:p>
        </p:txBody>
      </p:sp>
    </p:spTree>
    <p:extLst>
      <p:ext uri="{BB962C8B-B14F-4D97-AF65-F5344CB8AC3E}">
        <p14:creationId xmlns:p14="http://schemas.microsoft.com/office/powerpoint/2010/main" val="3235308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t>IMPACT OF SUPPORT PROVIDED</a:t>
            </a:r>
          </a:p>
        </p:txBody>
      </p:sp>
      <p:sp>
        <p:nvSpPr>
          <p:cNvPr id="3" name="Text Placeholder 2"/>
          <p:cNvSpPr>
            <a:spLocks noGrp="1"/>
          </p:cNvSpPr>
          <p:nvPr>
            <p:ph type="body" sz="quarter" idx="10"/>
          </p:nvPr>
        </p:nvSpPr>
        <p:spPr>
          <a:xfrm>
            <a:off x="1698172" y="1282890"/>
            <a:ext cx="8512629"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chemeClr val="tx1"/>
              </a:solidFill>
            </a:endParaRPr>
          </a:p>
          <a:p>
            <a:pPr marL="0" indent="0">
              <a:buNone/>
            </a:pPr>
            <a:endParaRPr lang="en-ZA" sz="2000" dirty="0">
              <a:solidFill>
                <a:schemeClr val="tx1"/>
              </a:solidFill>
            </a:endParaRPr>
          </a:p>
          <a:p>
            <a:endParaRPr lang="en-ZA" dirty="0"/>
          </a:p>
        </p:txBody>
      </p:sp>
      <p:sp>
        <p:nvSpPr>
          <p:cNvPr id="6" name="Text Placeholder 2"/>
          <p:cNvSpPr txBox="1">
            <a:spLocks/>
          </p:cNvSpPr>
          <p:nvPr/>
        </p:nvSpPr>
        <p:spPr>
          <a:xfrm>
            <a:off x="127819" y="1423967"/>
            <a:ext cx="11906865" cy="4777949"/>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ZA" sz="1900" b="1" dirty="0">
                <a:solidFill>
                  <a:srgbClr val="FF0000"/>
                </a:solidFill>
              </a:rPr>
              <a:t>During </a:t>
            </a:r>
            <a:r>
              <a:rPr lang="en-ZA" sz="1900" b="1" dirty="0" smtClean="0">
                <a:solidFill>
                  <a:srgbClr val="FF0000"/>
                </a:solidFill>
              </a:rPr>
              <a:t>2018/19 </a:t>
            </a:r>
            <a:r>
              <a:rPr lang="en-ZA" sz="1900" b="1" dirty="0">
                <a:solidFill>
                  <a:srgbClr val="FF0000"/>
                </a:solidFill>
              </a:rPr>
              <a:t>the Auditor General in his General </a:t>
            </a:r>
            <a:r>
              <a:rPr lang="en-ZA" sz="1900" b="1" dirty="0" smtClean="0">
                <a:solidFill>
                  <a:srgbClr val="FF0000"/>
                </a:solidFill>
              </a:rPr>
              <a:t>retorted, Mr Tumi Makwetu:  </a:t>
            </a:r>
            <a:r>
              <a:rPr lang="en-ZA" sz="1900" i="1" dirty="0"/>
              <a:t>SA’s cash-strapped municipalities have enough assets to fulfil most of the basic needs of citizens but still need to deal with not having the right people in charge of their </a:t>
            </a:r>
            <a:r>
              <a:rPr lang="en-ZA" sz="1900" i="1" dirty="0" smtClean="0"/>
              <a:t>finances</a:t>
            </a:r>
            <a:r>
              <a:rPr lang="en-ZA" sz="1900" dirty="0" smtClean="0"/>
              <a:t>“</a:t>
            </a:r>
          </a:p>
          <a:p>
            <a:pPr marL="0" indent="0">
              <a:buNone/>
            </a:pPr>
            <a:endParaRPr lang="en-ZA" sz="1900" dirty="0" smtClean="0"/>
          </a:p>
          <a:p>
            <a:pPr lvl="2">
              <a:buFont typeface="Wingdings" pitchFamily="2" charset="2"/>
              <a:buChar char="ü"/>
            </a:pPr>
            <a:r>
              <a:rPr lang="en-ZA" sz="1900" dirty="0" smtClean="0"/>
              <a:t>This </a:t>
            </a:r>
            <a:r>
              <a:rPr lang="en-ZA" sz="1900" dirty="0"/>
              <a:t>problem is compounded by the indisputable reality that the money allocated to the delivery of certain specified outcomes is no longer in the bank and that for which it was earmarked has not been delivered or achieved</a:t>
            </a:r>
            <a:r>
              <a:rPr lang="en-ZA" sz="1900" dirty="0" smtClean="0"/>
              <a:t>.</a:t>
            </a:r>
          </a:p>
          <a:p>
            <a:pPr marL="800100" lvl="2" indent="0">
              <a:buNone/>
            </a:pPr>
            <a:endParaRPr lang="en-ZA" sz="1900" dirty="0"/>
          </a:p>
          <a:p>
            <a:pPr lvl="2">
              <a:buFont typeface="Wingdings" pitchFamily="2" charset="2"/>
              <a:buChar char="ü"/>
            </a:pPr>
            <a:r>
              <a:rPr lang="en-ZA" sz="1900" dirty="0"/>
              <a:t>“There is not much to go around, yet the right hands are not at the till</a:t>
            </a:r>
            <a:r>
              <a:rPr lang="en-ZA" sz="1900" dirty="0" smtClean="0"/>
              <a:t>,”.</a:t>
            </a:r>
            <a:r>
              <a:rPr lang="en-ZA" sz="1900" dirty="0"/>
              <a:t> </a:t>
            </a:r>
            <a:endParaRPr lang="en-ZA" sz="1900" dirty="0" smtClean="0"/>
          </a:p>
          <a:p>
            <a:pPr marL="342900" lvl="1" indent="-342900" algn="just">
              <a:buFont typeface="Arial" panose="020B0604020202020204" pitchFamily="34" charset="0"/>
              <a:buChar char="•"/>
            </a:pPr>
            <a:endParaRPr lang="en-ZA" sz="1900" dirty="0"/>
          </a:p>
          <a:p>
            <a:pPr marL="342900" lvl="1" indent="-342900" algn="just">
              <a:buFont typeface="Arial" panose="020B0604020202020204" pitchFamily="34" charset="0"/>
              <a:buChar char="•"/>
            </a:pPr>
            <a:r>
              <a:rPr lang="en-ZA" sz="1900" dirty="0" smtClean="0"/>
              <a:t>In pursuant of the very noble resolve stated above, SALGA continues to draw from the past experiences in order to guide the future stabilities of the municipal governance, and thus we not naïve nor oblivious of the task this would require to perfectly honour Mr Makwetu’s long held conviction. </a:t>
            </a:r>
            <a:endParaRPr lang="en-GB" sz="1900" dirty="0"/>
          </a:p>
          <a:p>
            <a:pPr marL="0" lvl="1" indent="0" algn="just">
              <a:buNone/>
            </a:pPr>
            <a:endParaRPr lang="en-GB" sz="1900" dirty="0"/>
          </a:p>
          <a:p>
            <a:pPr marL="342900" lvl="1" indent="-342900" algn="just">
              <a:buFont typeface="Arial" panose="020B0604020202020204" pitchFamily="34" charset="0"/>
              <a:buChar char="•"/>
            </a:pPr>
            <a:r>
              <a:rPr lang="en-GB" sz="1900" dirty="0"/>
              <a:t>We </a:t>
            </a:r>
            <a:r>
              <a:rPr lang="en-GB" sz="1900" dirty="0" smtClean="0"/>
              <a:t>draw hopes and inspiration from the president’s bold pronouncement on the overall need to transform local government and turn it into model delivery of services.</a:t>
            </a:r>
            <a:endParaRPr lang="en-GB" sz="1900" dirty="0"/>
          </a:p>
          <a:p>
            <a:pPr marL="0" lvl="1" indent="0">
              <a:buNone/>
            </a:pPr>
            <a:endParaRPr lang="en-ZA" sz="2000" i="1" dirty="0"/>
          </a:p>
          <a:p>
            <a:endParaRPr lang="en-ZA" dirty="0"/>
          </a:p>
        </p:txBody>
      </p:sp>
    </p:spTree>
    <p:extLst>
      <p:ext uri="{BB962C8B-B14F-4D97-AF65-F5344CB8AC3E}">
        <p14:creationId xmlns:p14="http://schemas.microsoft.com/office/powerpoint/2010/main" val="2478298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alpha val="33000"/>
          </a:schemeClr>
        </a:solidFill>
        <a:effectLst/>
      </p:bgPr>
    </p:bg>
    <p:spTree>
      <p:nvGrpSpPr>
        <p:cNvPr id="1" name=""/>
        <p:cNvGrpSpPr/>
        <p:nvPr/>
      </p:nvGrpSpPr>
      <p:grpSpPr>
        <a:xfrm>
          <a:off x="0" y="0"/>
          <a:ext cx="0" cy="0"/>
          <a:chOff x="0" y="0"/>
          <a:chExt cx="0" cy="0"/>
        </a:xfrm>
      </p:grpSpPr>
      <p:sp>
        <p:nvSpPr>
          <p:cNvPr id="70" name="Titolo 5">
            <a:extLst>
              <a:ext uri="{FF2B5EF4-FFF2-40B4-BE49-F238E27FC236}">
                <a16:creationId xmlns:a16="http://schemas.microsoft.com/office/drawing/2014/main" id="{317C1D91-9A17-495F-8E07-98D84CE2DC5C}"/>
              </a:ext>
            </a:extLst>
          </p:cNvPr>
          <p:cNvSpPr>
            <a:spLocks noGrp="1"/>
          </p:cNvSpPr>
          <p:nvPr>
            <p:ph type="title"/>
          </p:nvPr>
        </p:nvSpPr>
        <p:spPr>
          <a:xfrm>
            <a:off x="329381" y="242338"/>
            <a:ext cx="9316064" cy="745803"/>
          </a:xfrm>
        </p:spPr>
        <p:txBody>
          <a:bodyPr>
            <a:noAutofit/>
          </a:bodyPr>
          <a:lstStyle/>
          <a:p>
            <a:r>
              <a:rPr lang="en-ZA" sz="1800" dirty="0">
                <a:solidFill>
                  <a:schemeClr val="accent6"/>
                </a:solidFill>
                <a:latin typeface="+mn-lt"/>
              </a:rPr>
              <a:t>STATUS OF MUNICIPAL MANAGER </a:t>
            </a:r>
            <a:br>
              <a:rPr lang="en-ZA" sz="1800" dirty="0">
                <a:solidFill>
                  <a:schemeClr val="accent6"/>
                </a:solidFill>
                <a:latin typeface="+mn-lt"/>
              </a:rPr>
            </a:br>
            <a:r>
              <a:rPr lang="en-ZA" sz="1800" dirty="0" smtClean="0">
                <a:solidFill>
                  <a:schemeClr val="accent6"/>
                </a:solidFill>
                <a:latin typeface="+mn-lt"/>
              </a:rPr>
              <a:t>AND </a:t>
            </a:r>
            <a:r>
              <a:rPr lang="en-ZA" sz="1800" dirty="0">
                <a:solidFill>
                  <a:schemeClr val="accent6"/>
                </a:solidFill>
                <a:latin typeface="+mn-lt"/>
              </a:rPr>
              <a:t>CFO AS AT </a:t>
            </a:r>
            <a:r>
              <a:rPr lang="en-ZA" sz="1800" dirty="0" smtClean="0">
                <a:solidFill>
                  <a:schemeClr val="accent6"/>
                </a:solidFill>
                <a:latin typeface="+mn-lt"/>
              </a:rPr>
              <a:t>15 FEBRUARY 2021 FOR Dr RUTH S MOMPATI DM  </a:t>
            </a:r>
            <a:endParaRPr lang="en-GB" sz="1350" dirty="0">
              <a:solidFill>
                <a:schemeClr val="accent6"/>
              </a:solidFill>
              <a:latin typeface="+mn-lt"/>
            </a:endParaRPr>
          </a:p>
        </p:txBody>
      </p:sp>
      <p:graphicFrame>
        <p:nvGraphicFramePr>
          <p:cNvPr id="7" name="Chart 6"/>
          <p:cNvGraphicFramePr>
            <a:graphicFrameLocks/>
          </p:cNvGraphicFramePr>
          <p:nvPr>
            <p:extLst>
              <p:ext uri="{D42A27DB-BD31-4B8C-83A1-F6EECF244321}">
                <p14:modId xmlns:p14="http://schemas.microsoft.com/office/powerpoint/2010/main" val="299110840"/>
              </p:ext>
            </p:extLst>
          </p:nvPr>
        </p:nvGraphicFramePr>
        <p:xfrm>
          <a:off x="329381" y="995515"/>
          <a:ext cx="1057459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271469259"/>
              </p:ext>
            </p:extLst>
          </p:nvPr>
        </p:nvGraphicFramePr>
        <p:xfrm>
          <a:off x="329381" y="3738715"/>
          <a:ext cx="10574591"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3723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5684141"/>
            <a:ext cx="7290054" cy="114299"/>
          </a:xfrm>
          <a:custGeom>
            <a:avLst/>
            <a:gdLst/>
            <a:ahLst/>
            <a:cxnLst/>
            <a:rect l="l" t="t" r="r" b="b"/>
            <a:pathLst>
              <a:path w="9720072" h="152400">
                <a:moveTo>
                  <a:pt x="0" y="152400"/>
                </a:moveTo>
                <a:lnTo>
                  <a:pt x="9720072" y="152400"/>
                </a:lnTo>
                <a:lnTo>
                  <a:pt x="9720072" y="0"/>
                </a:lnTo>
                <a:lnTo>
                  <a:pt x="0" y="0"/>
                </a:lnTo>
                <a:lnTo>
                  <a:pt x="0" y="152400"/>
                </a:lnTo>
                <a:close/>
              </a:path>
            </a:pathLst>
          </a:custGeom>
          <a:solidFill>
            <a:srgbClr val="EF6C18"/>
          </a:solidFill>
        </p:spPr>
        <p:txBody>
          <a:bodyPr wrap="square" lIns="0" tIns="0" rIns="0" bIns="0" rtlCol="0">
            <a:noAutofit/>
          </a:bodyPr>
          <a:lstStyle/>
          <a:p>
            <a:endParaRPr sz="1350" dirty="0"/>
          </a:p>
        </p:txBody>
      </p:sp>
      <p:sp>
        <p:nvSpPr>
          <p:cNvPr id="3" name="object 3"/>
          <p:cNvSpPr/>
          <p:nvPr/>
        </p:nvSpPr>
        <p:spPr>
          <a:xfrm>
            <a:off x="10410826" y="5669280"/>
            <a:ext cx="257175" cy="178308"/>
          </a:xfrm>
          <a:prstGeom prst="rect">
            <a:avLst/>
          </a:prstGeom>
          <a:blipFill>
            <a:blip r:embed="rId2" cstate="print"/>
            <a:stretch>
              <a:fillRect/>
            </a:stretch>
          </a:blipFill>
        </p:spPr>
        <p:txBody>
          <a:bodyPr wrap="square" lIns="0" tIns="0" rIns="0" bIns="0" rtlCol="0">
            <a:noAutofit/>
          </a:bodyPr>
          <a:lstStyle/>
          <a:p>
            <a:endParaRPr sz="1350" dirty="0"/>
          </a:p>
        </p:txBody>
      </p:sp>
      <p:sp>
        <p:nvSpPr>
          <p:cNvPr id="4" name="object 4"/>
          <p:cNvSpPr/>
          <p:nvPr/>
        </p:nvSpPr>
        <p:spPr>
          <a:xfrm>
            <a:off x="10442830" y="5684141"/>
            <a:ext cx="213741" cy="114299"/>
          </a:xfrm>
          <a:custGeom>
            <a:avLst/>
            <a:gdLst/>
            <a:ahLst/>
            <a:cxnLst/>
            <a:rect l="l" t="t" r="r" b="b"/>
            <a:pathLst>
              <a:path w="284988" h="152400">
                <a:moveTo>
                  <a:pt x="0" y="152400"/>
                </a:moveTo>
                <a:lnTo>
                  <a:pt x="284988" y="152400"/>
                </a:lnTo>
                <a:lnTo>
                  <a:pt x="284988" y="0"/>
                </a:lnTo>
                <a:lnTo>
                  <a:pt x="0" y="0"/>
                </a:lnTo>
                <a:lnTo>
                  <a:pt x="0" y="152400"/>
                </a:lnTo>
                <a:close/>
              </a:path>
            </a:pathLst>
          </a:custGeom>
          <a:solidFill>
            <a:srgbClr val="EF6C18"/>
          </a:solidFill>
        </p:spPr>
        <p:txBody>
          <a:bodyPr wrap="square" lIns="0" tIns="0" rIns="0" bIns="0" rtlCol="0">
            <a:noAutofit/>
          </a:bodyPr>
          <a:lstStyle/>
          <a:p>
            <a:endParaRPr sz="1350" dirty="0"/>
          </a:p>
        </p:txBody>
      </p:sp>
      <p:sp>
        <p:nvSpPr>
          <p:cNvPr id="5" name="object 5"/>
          <p:cNvSpPr/>
          <p:nvPr/>
        </p:nvSpPr>
        <p:spPr>
          <a:xfrm>
            <a:off x="5269611" y="2426590"/>
            <a:ext cx="4128516" cy="240029"/>
          </a:xfrm>
          <a:prstGeom prst="rect">
            <a:avLst/>
          </a:prstGeom>
          <a:blipFill>
            <a:blip r:embed="rId3" cstate="print"/>
            <a:stretch>
              <a:fillRect/>
            </a:stretch>
          </a:blipFill>
        </p:spPr>
        <p:txBody>
          <a:bodyPr wrap="square" lIns="0" tIns="0" rIns="0" bIns="0" rtlCol="0">
            <a:noAutofit/>
          </a:bodyPr>
          <a:lstStyle/>
          <a:p>
            <a:endParaRPr sz="1350" dirty="0"/>
          </a:p>
        </p:txBody>
      </p:sp>
      <p:sp>
        <p:nvSpPr>
          <p:cNvPr id="6" name="object 6"/>
          <p:cNvSpPr/>
          <p:nvPr/>
        </p:nvSpPr>
        <p:spPr>
          <a:xfrm>
            <a:off x="5438205" y="2079975"/>
            <a:ext cx="3802475" cy="388333"/>
          </a:xfrm>
          <a:custGeom>
            <a:avLst/>
            <a:gdLst/>
            <a:ahLst/>
            <a:cxnLst/>
            <a:rect l="l" t="t" r="r" b="b"/>
            <a:pathLst>
              <a:path w="5069967" h="517778">
                <a:moveTo>
                  <a:pt x="0" y="517778"/>
                </a:moveTo>
                <a:lnTo>
                  <a:pt x="5069967" y="517778"/>
                </a:lnTo>
                <a:lnTo>
                  <a:pt x="5069967" y="0"/>
                </a:lnTo>
                <a:lnTo>
                  <a:pt x="0" y="0"/>
                </a:lnTo>
                <a:lnTo>
                  <a:pt x="0" y="517778"/>
                </a:lnTo>
                <a:close/>
              </a:path>
            </a:pathLst>
          </a:custGeom>
          <a:solidFill>
            <a:srgbClr val="FFFFFF"/>
          </a:solidFill>
        </p:spPr>
        <p:txBody>
          <a:bodyPr wrap="square" lIns="0" tIns="0" rIns="0" bIns="0" rtlCol="0">
            <a:noAutofit/>
          </a:bodyPr>
          <a:lstStyle/>
          <a:p>
            <a:endParaRPr sz="1350" dirty="0"/>
          </a:p>
        </p:txBody>
      </p:sp>
      <p:sp>
        <p:nvSpPr>
          <p:cNvPr id="7" name="object 7"/>
          <p:cNvSpPr/>
          <p:nvPr/>
        </p:nvSpPr>
        <p:spPr>
          <a:xfrm>
            <a:off x="9240680" y="1950530"/>
            <a:ext cx="129445" cy="517779"/>
          </a:xfrm>
          <a:custGeom>
            <a:avLst/>
            <a:gdLst/>
            <a:ahLst/>
            <a:cxnLst/>
            <a:rect l="l" t="t" r="r" b="b"/>
            <a:pathLst>
              <a:path w="172593" h="690372">
                <a:moveTo>
                  <a:pt x="172593" y="0"/>
                </a:moveTo>
                <a:lnTo>
                  <a:pt x="0" y="172593"/>
                </a:lnTo>
                <a:lnTo>
                  <a:pt x="0" y="690372"/>
                </a:lnTo>
                <a:lnTo>
                  <a:pt x="172593" y="517779"/>
                </a:lnTo>
                <a:lnTo>
                  <a:pt x="172593" y="0"/>
                </a:lnTo>
                <a:close/>
              </a:path>
            </a:pathLst>
          </a:custGeom>
          <a:solidFill>
            <a:srgbClr val="CDCDCD"/>
          </a:solidFill>
        </p:spPr>
        <p:txBody>
          <a:bodyPr wrap="square" lIns="0" tIns="0" rIns="0" bIns="0" rtlCol="0">
            <a:noAutofit/>
          </a:bodyPr>
          <a:lstStyle/>
          <a:p>
            <a:endParaRPr sz="1350" dirty="0"/>
          </a:p>
        </p:txBody>
      </p:sp>
      <p:sp>
        <p:nvSpPr>
          <p:cNvPr id="8" name="object 8"/>
          <p:cNvSpPr/>
          <p:nvPr/>
        </p:nvSpPr>
        <p:spPr>
          <a:xfrm>
            <a:off x="5438204" y="1950530"/>
            <a:ext cx="3931920" cy="129445"/>
          </a:xfrm>
          <a:custGeom>
            <a:avLst/>
            <a:gdLst/>
            <a:ahLst/>
            <a:cxnLst/>
            <a:rect l="l" t="t" r="r" b="b"/>
            <a:pathLst>
              <a:path w="5242559" h="172593">
                <a:moveTo>
                  <a:pt x="5242560" y="0"/>
                </a:moveTo>
                <a:lnTo>
                  <a:pt x="172592" y="0"/>
                </a:lnTo>
                <a:lnTo>
                  <a:pt x="0" y="172593"/>
                </a:lnTo>
                <a:lnTo>
                  <a:pt x="5069967" y="172593"/>
                </a:lnTo>
                <a:lnTo>
                  <a:pt x="5242560" y="0"/>
                </a:lnTo>
                <a:close/>
              </a:path>
            </a:pathLst>
          </a:custGeom>
          <a:solidFill>
            <a:srgbClr val="FFFFFF"/>
          </a:solidFill>
        </p:spPr>
        <p:txBody>
          <a:bodyPr wrap="square" lIns="0" tIns="0" rIns="0" bIns="0" rtlCol="0">
            <a:noAutofit/>
          </a:bodyPr>
          <a:lstStyle/>
          <a:p>
            <a:endParaRPr sz="1350" dirty="0"/>
          </a:p>
        </p:txBody>
      </p:sp>
      <p:sp>
        <p:nvSpPr>
          <p:cNvPr id="9" name="object 9"/>
          <p:cNvSpPr/>
          <p:nvPr/>
        </p:nvSpPr>
        <p:spPr>
          <a:xfrm>
            <a:off x="5438204" y="1950530"/>
            <a:ext cx="3931920" cy="517779"/>
          </a:xfrm>
          <a:custGeom>
            <a:avLst/>
            <a:gdLst/>
            <a:ahLst/>
            <a:cxnLst/>
            <a:rect l="l" t="t" r="r" b="b"/>
            <a:pathLst>
              <a:path w="5242559" h="690372">
                <a:moveTo>
                  <a:pt x="0" y="172593"/>
                </a:moveTo>
                <a:lnTo>
                  <a:pt x="172592" y="0"/>
                </a:lnTo>
                <a:lnTo>
                  <a:pt x="5242560" y="0"/>
                </a:lnTo>
                <a:lnTo>
                  <a:pt x="5242560" y="517779"/>
                </a:lnTo>
                <a:lnTo>
                  <a:pt x="5069967" y="690372"/>
                </a:lnTo>
                <a:lnTo>
                  <a:pt x="0" y="690372"/>
                </a:lnTo>
                <a:lnTo>
                  <a:pt x="0" y="172593"/>
                </a:lnTo>
                <a:close/>
              </a:path>
            </a:pathLst>
          </a:custGeom>
          <a:ln w="25908">
            <a:solidFill>
              <a:srgbClr val="EF6C18"/>
            </a:solidFill>
          </a:ln>
        </p:spPr>
        <p:txBody>
          <a:bodyPr wrap="square" lIns="0" tIns="0" rIns="0" bIns="0" rtlCol="0">
            <a:noAutofit/>
          </a:bodyPr>
          <a:lstStyle/>
          <a:p>
            <a:endParaRPr sz="1350" dirty="0"/>
          </a:p>
        </p:txBody>
      </p:sp>
      <p:sp>
        <p:nvSpPr>
          <p:cNvPr id="10" name="object 10"/>
          <p:cNvSpPr/>
          <p:nvPr/>
        </p:nvSpPr>
        <p:spPr>
          <a:xfrm>
            <a:off x="5438204" y="1950530"/>
            <a:ext cx="3931920" cy="129445"/>
          </a:xfrm>
          <a:custGeom>
            <a:avLst/>
            <a:gdLst/>
            <a:ahLst/>
            <a:cxnLst/>
            <a:rect l="l" t="t" r="r" b="b"/>
            <a:pathLst>
              <a:path w="5242559" h="172593">
                <a:moveTo>
                  <a:pt x="0" y="172593"/>
                </a:moveTo>
                <a:lnTo>
                  <a:pt x="5069967" y="172593"/>
                </a:lnTo>
                <a:lnTo>
                  <a:pt x="5242560" y="0"/>
                </a:lnTo>
              </a:path>
            </a:pathLst>
          </a:custGeom>
          <a:ln w="25908">
            <a:solidFill>
              <a:srgbClr val="EF6C18"/>
            </a:solidFill>
          </a:ln>
        </p:spPr>
        <p:txBody>
          <a:bodyPr wrap="square" lIns="0" tIns="0" rIns="0" bIns="0" rtlCol="0">
            <a:noAutofit/>
          </a:bodyPr>
          <a:lstStyle/>
          <a:p>
            <a:endParaRPr sz="1350" dirty="0"/>
          </a:p>
        </p:txBody>
      </p:sp>
      <p:sp>
        <p:nvSpPr>
          <p:cNvPr id="11" name="object 11"/>
          <p:cNvSpPr/>
          <p:nvPr/>
        </p:nvSpPr>
        <p:spPr>
          <a:xfrm>
            <a:off x="9240679" y="2079975"/>
            <a:ext cx="0" cy="388333"/>
          </a:xfrm>
          <a:custGeom>
            <a:avLst/>
            <a:gdLst/>
            <a:ahLst/>
            <a:cxnLst/>
            <a:rect l="l" t="t" r="r" b="b"/>
            <a:pathLst>
              <a:path h="517778">
                <a:moveTo>
                  <a:pt x="0" y="0"/>
                </a:moveTo>
                <a:lnTo>
                  <a:pt x="0" y="517778"/>
                </a:lnTo>
              </a:path>
            </a:pathLst>
          </a:custGeom>
          <a:ln w="25908">
            <a:solidFill>
              <a:srgbClr val="EF6C18"/>
            </a:solidFill>
          </a:ln>
        </p:spPr>
        <p:txBody>
          <a:bodyPr wrap="square" lIns="0" tIns="0" rIns="0" bIns="0" rtlCol="0">
            <a:noAutofit/>
          </a:bodyPr>
          <a:lstStyle/>
          <a:p>
            <a:endParaRPr sz="1350" dirty="0"/>
          </a:p>
        </p:txBody>
      </p:sp>
      <p:sp>
        <p:nvSpPr>
          <p:cNvPr id="12" name="object 12"/>
          <p:cNvSpPr txBox="1"/>
          <p:nvPr/>
        </p:nvSpPr>
        <p:spPr>
          <a:xfrm>
            <a:off x="5945887" y="1978075"/>
            <a:ext cx="2785109" cy="245077"/>
          </a:xfrm>
          <a:prstGeom prst="rect">
            <a:avLst/>
          </a:prstGeom>
        </p:spPr>
        <p:txBody>
          <a:bodyPr vert="horz" wrap="square" lIns="0" tIns="0" rIns="0" bIns="0" rtlCol="0">
            <a:noAutofit/>
          </a:bodyPr>
          <a:lstStyle/>
          <a:p>
            <a:pPr algn="ctr">
              <a:lnSpc>
                <a:spcPct val="100000"/>
              </a:lnSpc>
            </a:pPr>
            <a:endParaRPr lang="en-ZA" sz="1200" b="1" spc="-15" dirty="0">
              <a:latin typeface="Segoe UI"/>
              <a:cs typeface="Segoe UI"/>
            </a:endParaRPr>
          </a:p>
          <a:p>
            <a:pPr algn="ctr">
              <a:lnSpc>
                <a:spcPct val="100000"/>
              </a:lnSpc>
            </a:pPr>
            <a:r>
              <a:rPr lang="en-ZA" sz="1200" b="1" spc="-15" dirty="0">
                <a:latin typeface="Segoe UI"/>
                <a:cs typeface="Segoe UI"/>
              </a:rPr>
              <a:t>AUDIT ACTION PLANS </a:t>
            </a:r>
            <a:endParaRPr sz="1200" dirty="0">
              <a:latin typeface="Segoe UI"/>
              <a:cs typeface="Segoe UI"/>
            </a:endParaRPr>
          </a:p>
        </p:txBody>
      </p:sp>
      <p:sp>
        <p:nvSpPr>
          <p:cNvPr id="13" name="object 13"/>
          <p:cNvSpPr/>
          <p:nvPr/>
        </p:nvSpPr>
        <p:spPr>
          <a:xfrm>
            <a:off x="4478655" y="3107818"/>
            <a:ext cx="3824478" cy="240029"/>
          </a:xfrm>
          <a:prstGeom prst="rect">
            <a:avLst/>
          </a:prstGeom>
          <a:blipFill>
            <a:blip r:embed="rId4" cstate="print"/>
            <a:stretch>
              <a:fillRect/>
            </a:stretch>
          </a:blipFill>
        </p:spPr>
        <p:txBody>
          <a:bodyPr wrap="square" lIns="0" tIns="0" rIns="0" bIns="0" rtlCol="0">
            <a:noAutofit/>
          </a:bodyPr>
          <a:lstStyle/>
          <a:p>
            <a:endParaRPr sz="1350" dirty="0"/>
          </a:p>
        </p:txBody>
      </p:sp>
      <p:sp>
        <p:nvSpPr>
          <p:cNvPr id="14" name="object 14"/>
          <p:cNvSpPr/>
          <p:nvPr/>
        </p:nvSpPr>
        <p:spPr>
          <a:xfrm>
            <a:off x="4647248" y="2761203"/>
            <a:ext cx="3498437" cy="388333"/>
          </a:xfrm>
          <a:custGeom>
            <a:avLst/>
            <a:gdLst/>
            <a:ahLst/>
            <a:cxnLst/>
            <a:rect l="l" t="t" r="r" b="b"/>
            <a:pathLst>
              <a:path w="4664583" h="517778">
                <a:moveTo>
                  <a:pt x="0" y="517778"/>
                </a:moveTo>
                <a:lnTo>
                  <a:pt x="4664583" y="517778"/>
                </a:lnTo>
                <a:lnTo>
                  <a:pt x="4664583" y="0"/>
                </a:lnTo>
                <a:lnTo>
                  <a:pt x="0" y="0"/>
                </a:lnTo>
                <a:lnTo>
                  <a:pt x="0" y="517778"/>
                </a:lnTo>
                <a:close/>
              </a:path>
            </a:pathLst>
          </a:custGeom>
          <a:solidFill>
            <a:srgbClr val="FFFFFF"/>
          </a:solidFill>
        </p:spPr>
        <p:txBody>
          <a:bodyPr wrap="square" lIns="0" tIns="0" rIns="0" bIns="0" rtlCol="0">
            <a:noAutofit/>
          </a:bodyPr>
          <a:lstStyle/>
          <a:p>
            <a:endParaRPr sz="1350" dirty="0"/>
          </a:p>
        </p:txBody>
      </p:sp>
      <p:sp>
        <p:nvSpPr>
          <p:cNvPr id="15" name="object 15"/>
          <p:cNvSpPr/>
          <p:nvPr/>
        </p:nvSpPr>
        <p:spPr>
          <a:xfrm>
            <a:off x="8145685" y="2631759"/>
            <a:ext cx="129444" cy="517779"/>
          </a:xfrm>
          <a:custGeom>
            <a:avLst/>
            <a:gdLst/>
            <a:ahLst/>
            <a:cxnLst/>
            <a:rect l="l" t="t" r="r" b="b"/>
            <a:pathLst>
              <a:path w="172592" h="690372">
                <a:moveTo>
                  <a:pt x="172592" y="0"/>
                </a:moveTo>
                <a:lnTo>
                  <a:pt x="0" y="172592"/>
                </a:lnTo>
                <a:lnTo>
                  <a:pt x="0" y="690372"/>
                </a:lnTo>
                <a:lnTo>
                  <a:pt x="172592" y="517778"/>
                </a:lnTo>
                <a:lnTo>
                  <a:pt x="172592" y="0"/>
                </a:lnTo>
                <a:close/>
              </a:path>
            </a:pathLst>
          </a:custGeom>
          <a:solidFill>
            <a:srgbClr val="CDCDCD"/>
          </a:solidFill>
        </p:spPr>
        <p:txBody>
          <a:bodyPr wrap="square" lIns="0" tIns="0" rIns="0" bIns="0" rtlCol="0">
            <a:noAutofit/>
          </a:bodyPr>
          <a:lstStyle/>
          <a:p>
            <a:endParaRPr sz="1350" dirty="0"/>
          </a:p>
        </p:txBody>
      </p:sp>
      <p:sp>
        <p:nvSpPr>
          <p:cNvPr id="16" name="object 16"/>
          <p:cNvSpPr/>
          <p:nvPr/>
        </p:nvSpPr>
        <p:spPr>
          <a:xfrm>
            <a:off x="4795344" y="2631758"/>
            <a:ext cx="3627882" cy="129444"/>
          </a:xfrm>
          <a:custGeom>
            <a:avLst/>
            <a:gdLst/>
            <a:ahLst/>
            <a:cxnLst/>
            <a:rect l="l" t="t" r="r" b="b"/>
            <a:pathLst>
              <a:path w="4837176" h="172592">
                <a:moveTo>
                  <a:pt x="4837176" y="0"/>
                </a:moveTo>
                <a:lnTo>
                  <a:pt x="172593" y="0"/>
                </a:lnTo>
                <a:lnTo>
                  <a:pt x="0" y="172592"/>
                </a:lnTo>
                <a:lnTo>
                  <a:pt x="4664583" y="172592"/>
                </a:lnTo>
                <a:lnTo>
                  <a:pt x="4837176" y="0"/>
                </a:lnTo>
                <a:close/>
              </a:path>
            </a:pathLst>
          </a:custGeom>
          <a:solidFill>
            <a:srgbClr val="FFFFFF"/>
          </a:solidFill>
        </p:spPr>
        <p:txBody>
          <a:bodyPr wrap="square" lIns="0" tIns="0" rIns="0" bIns="0" rtlCol="0">
            <a:noAutofit/>
          </a:bodyPr>
          <a:lstStyle/>
          <a:p>
            <a:endParaRPr sz="1350" dirty="0"/>
          </a:p>
        </p:txBody>
      </p:sp>
      <p:sp>
        <p:nvSpPr>
          <p:cNvPr id="17" name="object 17"/>
          <p:cNvSpPr/>
          <p:nvPr/>
        </p:nvSpPr>
        <p:spPr>
          <a:xfrm>
            <a:off x="4647247" y="2631759"/>
            <a:ext cx="3627882" cy="517779"/>
          </a:xfrm>
          <a:custGeom>
            <a:avLst/>
            <a:gdLst/>
            <a:ahLst/>
            <a:cxnLst/>
            <a:rect l="l" t="t" r="r" b="b"/>
            <a:pathLst>
              <a:path w="4837176" h="690372">
                <a:moveTo>
                  <a:pt x="0" y="172592"/>
                </a:moveTo>
                <a:lnTo>
                  <a:pt x="172593" y="0"/>
                </a:lnTo>
                <a:lnTo>
                  <a:pt x="4837176" y="0"/>
                </a:lnTo>
                <a:lnTo>
                  <a:pt x="4837176" y="517778"/>
                </a:lnTo>
                <a:lnTo>
                  <a:pt x="4664583" y="690372"/>
                </a:lnTo>
                <a:lnTo>
                  <a:pt x="0" y="690372"/>
                </a:lnTo>
                <a:lnTo>
                  <a:pt x="0" y="172592"/>
                </a:lnTo>
                <a:close/>
              </a:path>
            </a:pathLst>
          </a:custGeom>
          <a:ln w="25908">
            <a:solidFill>
              <a:srgbClr val="D5B757"/>
            </a:solidFill>
          </a:ln>
        </p:spPr>
        <p:txBody>
          <a:bodyPr wrap="square" lIns="0" tIns="0" rIns="0" bIns="0" rtlCol="0">
            <a:noAutofit/>
          </a:bodyPr>
          <a:lstStyle/>
          <a:p>
            <a:endParaRPr sz="1350" dirty="0"/>
          </a:p>
        </p:txBody>
      </p:sp>
      <p:sp>
        <p:nvSpPr>
          <p:cNvPr id="18" name="object 18"/>
          <p:cNvSpPr/>
          <p:nvPr/>
        </p:nvSpPr>
        <p:spPr>
          <a:xfrm>
            <a:off x="4647247" y="2631758"/>
            <a:ext cx="3627882" cy="129444"/>
          </a:xfrm>
          <a:custGeom>
            <a:avLst/>
            <a:gdLst/>
            <a:ahLst/>
            <a:cxnLst/>
            <a:rect l="l" t="t" r="r" b="b"/>
            <a:pathLst>
              <a:path w="4837176" h="172592">
                <a:moveTo>
                  <a:pt x="0" y="172592"/>
                </a:moveTo>
                <a:lnTo>
                  <a:pt x="4664583" y="172592"/>
                </a:lnTo>
                <a:lnTo>
                  <a:pt x="4837176" y="0"/>
                </a:lnTo>
              </a:path>
            </a:pathLst>
          </a:custGeom>
          <a:ln w="25908">
            <a:solidFill>
              <a:srgbClr val="D5B757"/>
            </a:solidFill>
          </a:ln>
        </p:spPr>
        <p:txBody>
          <a:bodyPr wrap="square" lIns="0" tIns="0" rIns="0" bIns="0" rtlCol="0">
            <a:noAutofit/>
          </a:bodyPr>
          <a:lstStyle/>
          <a:p>
            <a:endParaRPr sz="1350" dirty="0"/>
          </a:p>
        </p:txBody>
      </p:sp>
      <p:sp>
        <p:nvSpPr>
          <p:cNvPr id="19" name="object 19"/>
          <p:cNvSpPr/>
          <p:nvPr/>
        </p:nvSpPr>
        <p:spPr>
          <a:xfrm>
            <a:off x="8145685" y="2761202"/>
            <a:ext cx="0" cy="388334"/>
          </a:xfrm>
          <a:custGeom>
            <a:avLst/>
            <a:gdLst/>
            <a:ahLst/>
            <a:cxnLst/>
            <a:rect l="l" t="t" r="r" b="b"/>
            <a:pathLst>
              <a:path h="517779">
                <a:moveTo>
                  <a:pt x="0" y="0"/>
                </a:moveTo>
                <a:lnTo>
                  <a:pt x="0" y="517779"/>
                </a:lnTo>
              </a:path>
            </a:pathLst>
          </a:custGeom>
          <a:ln w="25908">
            <a:solidFill>
              <a:srgbClr val="D5B757"/>
            </a:solidFill>
          </a:ln>
        </p:spPr>
        <p:txBody>
          <a:bodyPr wrap="square" lIns="0" tIns="0" rIns="0" bIns="0" rtlCol="0">
            <a:noAutofit/>
          </a:bodyPr>
          <a:lstStyle/>
          <a:p>
            <a:endParaRPr sz="1350" dirty="0"/>
          </a:p>
        </p:txBody>
      </p:sp>
      <p:sp>
        <p:nvSpPr>
          <p:cNvPr id="20" name="object 20"/>
          <p:cNvSpPr txBox="1"/>
          <p:nvPr/>
        </p:nvSpPr>
        <p:spPr>
          <a:xfrm>
            <a:off x="4844402" y="2643043"/>
            <a:ext cx="2587465" cy="373856"/>
          </a:xfrm>
          <a:prstGeom prst="rect">
            <a:avLst/>
          </a:prstGeom>
        </p:spPr>
        <p:txBody>
          <a:bodyPr vert="horz" wrap="square" lIns="0" tIns="0" rIns="0" bIns="0" rtlCol="0">
            <a:noAutofit/>
          </a:bodyPr>
          <a:lstStyle/>
          <a:p>
            <a:pPr algn="ctr"/>
            <a:endParaRPr sz="1200" dirty="0">
              <a:latin typeface="Segoe UI"/>
              <a:cs typeface="Segoe UI"/>
            </a:endParaRPr>
          </a:p>
          <a:p>
            <a:pPr algn="ctr">
              <a:lnSpc>
                <a:spcPct val="100000"/>
              </a:lnSpc>
            </a:pPr>
            <a:r>
              <a:rPr lang="en-ZA" sz="1200" b="1" spc="-7" dirty="0">
                <a:latin typeface="Segoe UI"/>
                <a:cs typeface="Segoe UI"/>
              </a:rPr>
              <a:t>PEER LEARNING </a:t>
            </a:r>
            <a:endParaRPr sz="1200" dirty="0">
              <a:latin typeface="Segoe UI"/>
              <a:cs typeface="Segoe UI"/>
            </a:endParaRPr>
          </a:p>
        </p:txBody>
      </p:sp>
      <p:sp>
        <p:nvSpPr>
          <p:cNvPr id="21" name="object 21"/>
          <p:cNvSpPr/>
          <p:nvPr/>
        </p:nvSpPr>
        <p:spPr>
          <a:xfrm>
            <a:off x="3678556" y="3709036"/>
            <a:ext cx="3757041" cy="226313"/>
          </a:xfrm>
          <a:prstGeom prst="rect">
            <a:avLst/>
          </a:prstGeom>
          <a:blipFill>
            <a:blip r:embed="rId5" cstate="print"/>
            <a:stretch>
              <a:fillRect/>
            </a:stretch>
          </a:blipFill>
        </p:spPr>
        <p:txBody>
          <a:bodyPr wrap="square" lIns="0" tIns="0" rIns="0" bIns="0" rtlCol="0">
            <a:noAutofit/>
          </a:bodyPr>
          <a:lstStyle/>
          <a:p>
            <a:endParaRPr sz="1350" dirty="0"/>
          </a:p>
        </p:txBody>
      </p:sp>
      <p:sp>
        <p:nvSpPr>
          <p:cNvPr id="22" name="object 22"/>
          <p:cNvSpPr/>
          <p:nvPr/>
        </p:nvSpPr>
        <p:spPr>
          <a:xfrm>
            <a:off x="3835718" y="3407854"/>
            <a:ext cx="3454145" cy="342900"/>
          </a:xfrm>
          <a:custGeom>
            <a:avLst/>
            <a:gdLst/>
            <a:ahLst/>
            <a:cxnLst/>
            <a:rect l="l" t="t" r="r" b="b"/>
            <a:pathLst>
              <a:path w="4605527" h="457200">
                <a:moveTo>
                  <a:pt x="0" y="457200"/>
                </a:moveTo>
                <a:lnTo>
                  <a:pt x="4605527" y="457200"/>
                </a:lnTo>
                <a:lnTo>
                  <a:pt x="4605527" y="0"/>
                </a:lnTo>
                <a:lnTo>
                  <a:pt x="0" y="0"/>
                </a:lnTo>
                <a:lnTo>
                  <a:pt x="0" y="457200"/>
                </a:lnTo>
                <a:close/>
              </a:path>
            </a:pathLst>
          </a:custGeom>
          <a:solidFill>
            <a:srgbClr val="FFFFFF"/>
          </a:solidFill>
        </p:spPr>
        <p:txBody>
          <a:bodyPr wrap="square" lIns="0" tIns="0" rIns="0" bIns="0" rtlCol="0">
            <a:noAutofit/>
          </a:bodyPr>
          <a:lstStyle/>
          <a:p>
            <a:endParaRPr sz="1350" dirty="0"/>
          </a:p>
        </p:txBody>
      </p:sp>
      <p:sp>
        <p:nvSpPr>
          <p:cNvPr id="23" name="object 23"/>
          <p:cNvSpPr/>
          <p:nvPr/>
        </p:nvSpPr>
        <p:spPr>
          <a:xfrm>
            <a:off x="7289864" y="3293554"/>
            <a:ext cx="114300" cy="457200"/>
          </a:xfrm>
          <a:custGeom>
            <a:avLst/>
            <a:gdLst/>
            <a:ahLst/>
            <a:cxnLst/>
            <a:rect l="l" t="t" r="r" b="b"/>
            <a:pathLst>
              <a:path w="152400" h="609600">
                <a:moveTo>
                  <a:pt x="152400" y="0"/>
                </a:moveTo>
                <a:lnTo>
                  <a:pt x="0" y="152400"/>
                </a:lnTo>
                <a:lnTo>
                  <a:pt x="0" y="609600"/>
                </a:lnTo>
                <a:lnTo>
                  <a:pt x="152400" y="457200"/>
                </a:lnTo>
                <a:lnTo>
                  <a:pt x="152400" y="0"/>
                </a:lnTo>
                <a:close/>
              </a:path>
            </a:pathLst>
          </a:custGeom>
          <a:solidFill>
            <a:srgbClr val="CDCDCD"/>
          </a:solidFill>
        </p:spPr>
        <p:txBody>
          <a:bodyPr wrap="square" lIns="0" tIns="0" rIns="0" bIns="0" rtlCol="0">
            <a:noAutofit/>
          </a:bodyPr>
          <a:lstStyle/>
          <a:p>
            <a:endParaRPr sz="1350" dirty="0"/>
          </a:p>
        </p:txBody>
      </p:sp>
      <p:sp>
        <p:nvSpPr>
          <p:cNvPr id="24" name="object 24"/>
          <p:cNvSpPr/>
          <p:nvPr/>
        </p:nvSpPr>
        <p:spPr>
          <a:xfrm>
            <a:off x="3835717" y="3293554"/>
            <a:ext cx="3568446" cy="114300"/>
          </a:xfrm>
          <a:custGeom>
            <a:avLst/>
            <a:gdLst/>
            <a:ahLst/>
            <a:cxnLst/>
            <a:rect l="l" t="t" r="r" b="b"/>
            <a:pathLst>
              <a:path w="4757928" h="152400">
                <a:moveTo>
                  <a:pt x="4757928" y="0"/>
                </a:moveTo>
                <a:lnTo>
                  <a:pt x="152400" y="0"/>
                </a:lnTo>
                <a:lnTo>
                  <a:pt x="0" y="152400"/>
                </a:lnTo>
                <a:lnTo>
                  <a:pt x="4605528" y="152400"/>
                </a:lnTo>
                <a:lnTo>
                  <a:pt x="4757928" y="0"/>
                </a:lnTo>
                <a:close/>
              </a:path>
            </a:pathLst>
          </a:custGeom>
          <a:solidFill>
            <a:srgbClr val="FFFFFF"/>
          </a:solidFill>
        </p:spPr>
        <p:txBody>
          <a:bodyPr wrap="square" lIns="0" tIns="0" rIns="0" bIns="0" rtlCol="0">
            <a:noAutofit/>
          </a:bodyPr>
          <a:lstStyle/>
          <a:p>
            <a:endParaRPr sz="1350" dirty="0"/>
          </a:p>
        </p:txBody>
      </p:sp>
      <p:sp>
        <p:nvSpPr>
          <p:cNvPr id="25" name="object 25"/>
          <p:cNvSpPr/>
          <p:nvPr/>
        </p:nvSpPr>
        <p:spPr>
          <a:xfrm>
            <a:off x="3835717" y="3293554"/>
            <a:ext cx="3568446" cy="457200"/>
          </a:xfrm>
          <a:custGeom>
            <a:avLst/>
            <a:gdLst/>
            <a:ahLst/>
            <a:cxnLst/>
            <a:rect l="l" t="t" r="r" b="b"/>
            <a:pathLst>
              <a:path w="4757928" h="609600">
                <a:moveTo>
                  <a:pt x="0" y="152400"/>
                </a:moveTo>
                <a:lnTo>
                  <a:pt x="152400" y="0"/>
                </a:lnTo>
                <a:lnTo>
                  <a:pt x="4757928" y="0"/>
                </a:lnTo>
                <a:lnTo>
                  <a:pt x="4757928" y="457200"/>
                </a:lnTo>
                <a:lnTo>
                  <a:pt x="4605528" y="609600"/>
                </a:lnTo>
                <a:lnTo>
                  <a:pt x="0" y="609600"/>
                </a:lnTo>
                <a:lnTo>
                  <a:pt x="0" y="152400"/>
                </a:lnTo>
                <a:close/>
              </a:path>
            </a:pathLst>
          </a:custGeom>
          <a:ln w="25908">
            <a:solidFill>
              <a:srgbClr val="C6C8C9"/>
            </a:solidFill>
          </a:ln>
        </p:spPr>
        <p:txBody>
          <a:bodyPr wrap="square" lIns="0" tIns="0" rIns="0" bIns="0" rtlCol="0">
            <a:noAutofit/>
          </a:bodyPr>
          <a:lstStyle/>
          <a:p>
            <a:endParaRPr sz="1350" dirty="0"/>
          </a:p>
        </p:txBody>
      </p:sp>
      <p:sp>
        <p:nvSpPr>
          <p:cNvPr id="26" name="object 26"/>
          <p:cNvSpPr/>
          <p:nvPr/>
        </p:nvSpPr>
        <p:spPr>
          <a:xfrm>
            <a:off x="3835717" y="3293554"/>
            <a:ext cx="3568446" cy="114300"/>
          </a:xfrm>
          <a:custGeom>
            <a:avLst/>
            <a:gdLst/>
            <a:ahLst/>
            <a:cxnLst/>
            <a:rect l="l" t="t" r="r" b="b"/>
            <a:pathLst>
              <a:path w="4757928" h="152400">
                <a:moveTo>
                  <a:pt x="0" y="152400"/>
                </a:moveTo>
                <a:lnTo>
                  <a:pt x="4605528" y="152400"/>
                </a:lnTo>
                <a:lnTo>
                  <a:pt x="4757928" y="0"/>
                </a:lnTo>
              </a:path>
            </a:pathLst>
          </a:custGeom>
          <a:ln w="25908">
            <a:solidFill>
              <a:srgbClr val="C6C8C9"/>
            </a:solidFill>
          </a:ln>
        </p:spPr>
        <p:txBody>
          <a:bodyPr wrap="square" lIns="0" tIns="0" rIns="0" bIns="0" rtlCol="0">
            <a:noAutofit/>
          </a:bodyPr>
          <a:lstStyle/>
          <a:p>
            <a:endParaRPr sz="1350" dirty="0"/>
          </a:p>
        </p:txBody>
      </p:sp>
      <p:sp>
        <p:nvSpPr>
          <p:cNvPr id="27" name="object 27"/>
          <p:cNvSpPr/>
          <p:nvPr/>
        </p:nvSpPr>
        <p:spPr>
          <a:xfrm>
            <a:off x="7289864" y="3407854"/>
            <a:ext cx="0" cy="342900"/>
          </a:xfrm>
          <a:custGeom>
            <a:avLst/>
            <a:gdLst/>
            <a:ahLst/>
            <a:cxnLst/>
            <a:rect l="l" t="t" r="r" b="b"/>
            <a:pathLst>
              <a:path h="457200">
                <a:moveTo>
                  <a:pt x="0" y="0"/>
                </a:moveTo>
                <a:lnTo>
                  <a:pt x="0" y="457200"/>
                </a:lnTo>
              </a:path>
            </a:pathLst>
          </a:custGeom>
          <a:ln w="25908">
            <a:solidFill>
              <a:srgbClr val="C6C8C9"/>
            </a:solidFill>
          </a:ln>
        </p:spPr>
        <p:txBody>
          <a:bodyPr wrap="square" lIns="0" tIns="0" rIns="0" bIns="0" rtlCol="0">
            <a:noAutofit/>
          </a:bodyPr>
          <a:lstStyle/>
          <a:p>
            <a:endParaRPr sz="1350" dirty="0"/>
          </a:p>
        </p:txBody>
      </p:sp>
      <p:sp>
        <p:nvSpPr>
          <p:cNvPr id="28" name="object 28"/>
          <p:cNvSpPr txBox="1"/>
          <p:nvPr/>
        </p:nvSpPr>
        <p:spPr>
          <a:xfrm>
            <a:off x="3804287" y="3392235"/>
            <a:ext cx="3173159" cy="373856"/>
          </a:xfrm>
          <a:prstGeom prst="rect">
            <a:avLst/>
          </a:prstGeom>
        </p:spPr>
        <p:txBody>
          <a:bodyPr vert="horz" wrap="square" lIns="0" tIns="0" rIns="0" bIns="0" rtlCol="0">
            <a:noAutofit/>
          </a:bodyPr>
          <a:lstStyle/>
          <a:p>
            <a:pPr algn="ctr">
              <a:lnSpc>
                <a:spcPct val="100000"/>
              </a:lnSpc>
            </a:pPr>
            <a:r>
              <a:rPr lang="en-ZA" sz="1200" b="1" spc="-7" dirty="0">
                <a:latin typeface="Segoe UI"/>
                <a:cs typeface="Segoe UI"/>
              </a:rPr>
              <a:t>INTER GOVERNMENTAL RELATIONS AND FORUM </a:t>
            </a:r>
            <a:endParaRPr sz="1200" dirty="0">
              <a:latin typeface="Segoe UI"/>
              <a:cs typeface="Segoe UI"/>
            </a:endParaRPr>
          </a:p>
        </p:txBody>
      </p:sp>
      <p:sp>
        <p:nvSpPr>
          <p:cNvPr id="29" name="object 29"/>
          <p:cNvSpPr/>
          <p:nvPr/>
        </p:nvSpPr>
        <p:spPr>
          <a:xfrm>
            <a:off x="2776729" y="4341116"/>
            <a:ext cx="3757041" cy="226313"/>
          </a:xfrm>
          <a:prstGeom prst="rect">
            <a:avLst/>
          </a:prstGeom>
          <a:blipFill>
            <a:blip r:embed="rId5" cstate="print"/>
            <a:stretch>
              <a:fillRect/>
            </a:stretch>
          </a:blipFill>
        </p:spPr>
        <p:txBody>
          <a:bodyPr wrap="square" lIns="0" tIns="0" rIns="0" bIns="0" rtlCol="0">
            <a:noAutofit/>
          </a:bodyPr>
          <a:lstStyle/>
          <a:p>
            <a:endParaRPr sz="1350" dirty="0"/>
          </a:p>
        </p:txBody>
      </p:sp>
      <p:sp>
        <p:nvSpPr>
          <p:cNvPr id="30" name="object 30"/>
          <p:cNvSpPr/>
          <p:nvPr/>
        </p:nvSpPr>
        <p:spPr>
          <a:xfrm>
            <a:off x="2933891" y="4039934"/>
            <a:ext cx="3454146" cy="342900"/>
          </a:xfrm>
          <a:custGeom>
            <a:avLst/>
            <a:gdLst/>
            <a:ahLst/>
            <a:cxnLst/>
            <a:rect l="l" t="t" r="r" b="b"/>
            <a:pathLst>
              <a:path w="4605528" h="457200">
                <a:moveTo>
                  <a:pt x="0" y="457200"/>
                </a:moveTo>
                <a:lnTo>
                  <a:pt x="4605528" y="457200"/>
                </a:lnTo>
                <a:lnTo>
                  <a:pt x="4605528" y="0"/>
                </a:lnTo>
                <a:lnTo>
                  <a:pt x="0" y="0"/>
                </a:lnTo>
                <a:lnTo>
                  <a:pt x="0" y="457200"/>
                </a:lnTo>
                <a:close/>
              </a:path>
            </a:pathLst>
          </a:custGeom>
          <a:solidFill>
            <a:srgbClr val="FFFFFF"/>
          </a:solidFill>
        </p:spPr>
        <p:txBody>
          <a:bodyPr wrap="square" lIns="0" tIns="0" rIns="0" bIns="0" rtlCol="0">
            <a:noAutofit/>
          </a:bodyPr>
          <a:lstStyle/>
          <a:p>
            <a:endParaRPr sz="1350" dirty="0"/>
          </a:p>
        </p:txBody>
      </p:sp>
      <p:sp>
        <p:nvSpPr>
          <p:cNvPr id="31" name="object 31"/>
          <p:cNvSpPr/>
          <p:nvPr/>
        </p:nvSpPr>
        <p:spPr>
          <a:xfrm>
            <a:off x="6388039" y="3925634"/>
            <a:ext cx="114299" cy="457200"/>
          </a:xfrm>
          <a:custGeom>
            <a:avLst/>
            <a:gdLst/>
            <a:ahLst/>
            <a:cxnLst/>
            <a:rect l="l" t="t" r="r" b="b"/>
            <a:pathLst>
              <a:path w="152400" h="609600">
                <a:moveTo>
                  <a:pt x="152399" y="0"/>
                </a:moveTo>
                <a:lnTo>
                  <a:pt x="0" y="152400"/>
                </a:lnTo>
                <a:lnTo>
                  <a:pt x="0" y="609600"/>
                </a:lnTo>
                <a:lnTo>
                  <a:pt x="152399" y="457200"/>
                </a:lnTo>
                <a:lnTo>
                  <a:pt x="152399" y="0"/>
                </a:lnTo>
                <a:close/>
              </a:path>
            </a:pathLst>
          </a:custGeom>
          <a:solidFill>
            <a:srgbClr val="CDCDCD"/>
          </a:solidFill>
        </p:spPr>
        <p:txBody>
          <a:bodyPr wrap="square" lIns="0" tIns="0" rIns="0" bIns="0" rtlCol="0">
            <a:noAutofit/>
          </a:bodyPr>
          <a:lstStyle/>
          <a:p>
            <a:endParaRPr sz="1350" dirty="0"/>
          </a:p>
        </p:txBody>
      </p:sp>
      <p:sp>
        <p:nvSpPr>
          <p:cNvPr id="32" name="object 32"/>
          <p:cNvSpPr/>
          <p:nvPr/>
        </p:nvSpPr>
        <p:spPr>
          <a:xfrm>
            <a:off x="2933891" y="3925634"/>
            <a:ext cx="3568446" cy="114300"/>
          </a:xfrm>
          <a:custGeom>
            <a:avLst/>
            <a:gdLst/>
            <a:ahLst/>
            <a:cxnLst/>
            <a:rect l="l" t="t" r="r" b="b"/>
            <a:pathLst>
              <a:path w="4757928" h="152400">
                <a:moveTo>
                  <a:pt x="4757928" y="0"/>
                </a:moveTo>
                <a:lnTo>
                  <a:pt x="152400" y="0"/>
                </a:lnTo>
                <a:lnTo>
                  <a:pt x="0" y="152400"/>
                </a:lnTo>
                <a:lnTo>
                  <a:pt x="4605528" y="152400"/>
                </a:lnTo>
                <a:lnTo>
                  <a:pt x="4757928" y="0"/>
                </a:lnTo>
                <a:close/>
              </a:path>
            </a:pathLst>
          </a:custGeom>
          <a:solidFill>
            <a:srgbClr val="FFFFFF"/>
          </a:solidFill>
        </p:spPr>
        <p:txBody>
          <a:bodyPr wrap="square" lIns="0" tIns="0" rIns="0" bIns="0" rtlCol="0">
            <a:noAutofit/>
          </a:bodyPr>
          <a:lstStyle/>
          <a:p>
            <a:endParaRPr sz="1350" dirty="0"/>
          </a:p>
        </p:txBody>
      </p:sp>
      <p:sp>
        <p:nvSpPr>
          <p:cNvPr id="33" name="object 33"/>
          <p:cNvSpPr/>
          <p:nvPr/>
        </p:nvSpPr>
        <p:spPr>
          <a:xfrm>
            <a:off x="2933891" y="3925634"/>
            <a:ext cx="3568446" cy="457200"/>
          </a:xfrm>
          <a:custGeom>
            <a:avLst/>
            <a:gdLst/>
            <a:ahLst/>
            <a:cxnLst/>
            <a:rect l="l" t="t" r="r" b="b"/>
            <a:pathLst>
              <a:path w="4757928" h="609600">
                <a:moveTo>
                  <a:pt x="0" y="152400"/>
                </a:moveTo>
                <a:lnTo>
                  <a:pt x="152400" y="0"/>
                </a:lnTo>
                <a:lnTo>
                  <a:pt x="4757928" y="0"/>
                </a:lnTo>
                <a:lnTo>
                  <a:pt x="4757928" y="457200"/>
                </a:lnTo>
                <a:lnTo>
                  <a:pt x="4605528" y="609600"/>
                </a:lnTo>
                <a:lnTo>
                  <a:pt x="0" y="609600"/>
                </a:lnTo>
                <a:lnTo>
                  <a:pt x="0" y="152400"/>
                </a:lnTo>
                <a:close/>
              </a:path>
            </a:pathLst>
          </a:custGeom>
          <a:ln w="25908">
            <a:solidFill>
              <a:srgbClr val="8F8E8E"/>
            </a:solidFill>
          </a:ln>
        </p:spPr>
        <p:txBody>
          <a:bodyPr wrap="square" lIns="0" tIns="0" rIns="0" bIns="0" rtlCol="0">
            <a:noAutofit/>
          </a:bodyPr>
          <a:lstStyle/>
          <a:p>
            <a:endParaRPr sz="1350" dirty="0"/>
          </a:p>
        </p:txBody>
      </p:sp>
      <p:sp>
        <p:nvSpPr>
          <p:cNvPr id="34" name="object 34"/>
          <p:cNvSpPr/>
          <p:nvPr/>
        </p:nvSpPr>
        <p:spPr>
          <a:xfrm>
            <a:off x="2933891" y="3925634"/>
            <a:ext cx="3568446" cy="114300"/>
          </a:xfrm>
          <a:custGeom>
            <a:avLst/>
            <a:gdLst/>
            <a:ahLst/>
            <a:cxnLst/>
            <a:rect l="l" t="t" r="r" b="b"/>
            <a:pathLst>
              <a:path w="4757928" h="152400">
                <a:moveTo>
                  <a:pt x="0" y="152400"/>
                </a:moveTo>
                <a:lnTo>
                  <a:pt x="4605528" y="152400"/>
                </a:lnTo>
                <a:lnTo>
                  <a:pt x="4757928" y="0"/>
                </a:lnTo>
              </a:path>
            </a:pathLst>
          </a:custGeom>
          <a:ln w="25908">
            <a:solidFill>
              <a:srgbClr val="8F8E8E"/>
            </a:solidFill>
          </a:ln>
        </p:spPr>
        <p:txBody>
          <a:bodyPr wrap="square" lIns="0" tIns="0" rIns="0" bIns="0" rtlCol="0">
            <a:noAutofit/>
          </a:bodyPr>
          <a:lstStyle/>
          <a:p>
            <a:endParaRPr sz="1350" dirty="0"/>
          </a:p>
        </p:txBody>
      </p:sp>
      <p:sp>
        <p:nvSpPr>
          <p:cNvPr id="35" name="object 35"/>
          <p:cNvSpPr/>
          <p:nvPr/>
        </p:nvSpPr>
        <p:spPr>
          <a:xfrm>
            <a:off x="6388036" y="4039934"/>
            <a:ext cx="0" cy="342900"/>
          </a:xfrm>
          <a:custGeom>
            <a:avLst/>
            <a:gdLst/>
            <a:ahLst/>
            <a:cxnLst/>
            <a:rect l="l" t="t" r="r" b="b"/>
            <a:pathLst>
              <a:path h="457200">
                <a:moveTo>
                  <a:pt x="0" y="0"/>
                </a:moveTo>
                <a:lnTo>
                  <a:pt x="0" y="457200"/>
                </a:lnTo>
              </a:path>
            </a:pathLst>
          </a:custGeom>
          <a:ln w="25908">
            <a:solidFill>
              <a:srgbClr val="8F8E8E"/>
            </a:solidFill>
          </a:ln>
        </p:spPr>
        <p:txBody>
          <a:bodyPr wrap="square" lIns="0" tIns="0" rIns="0" bIns="0" rtlCol="0">
            <a:noAutofit/>
          </a:bodyPr>
          <a:lstStyle/>
          <a:p>
            <a:endParaRPr sz="1350" dirty="0"/>
          </a:p>
        </p:txBody>
      </p:sp>
      <p:sp>
        <p:nvSpPr>
          <p:cNvPr id="36" name="object 36"/>
          <p:cNvSpPr txBox="1"/>
          <p:nvPr/>
        </p:nvSpPr>
        <p:spPr>
          <a:xfrm>
            <a:off x="3264693" y="4075748"/>
            <a:ext cx="2765108" cy="271272"/>
          </a:xfrm>
          <a:prstGeom prst="rect">
            <a:avLst/>
          </a:prstGeom>
        </p:spPr>
        <p:txBody>
          <a:bodyPr vert="horz" wrap="square" lIns="0" tIns="0" rIns="0" bIns="0" rtlCol="0">
            <a:noAutofit/>
          </a:bodyPr>
          <a:lstStyle/>
          <a:p>
            <a:pPr algn="ctr">
              <a:lnSpc>
                <a:spcPct val="100000"/>
              </a:lnSpc>
            </a:pPr>
            <a:r>
              <a:rPr lang="en-ZA" sz="1200" b="1" spc="-7" dirty="0">
                <a:latin typeface="Segoe UI"/>
                <a:cs typeface="Segoe UI"/>
              </a:rPr>
              <a:t>PARTNERSHIP WITH AG NW </a:t>
            </a:r>
            <a:endParaRPr sz="1200" dirty="0">
              <a:latin typeface="Segoe UI"/>
              <a:cs typeface="Segoe UI"/>
            </a:endParaRPr>
          </a:p>
        </p:txBody>
      </p:sp>
      <p:sp>
        <p:nvSpPr>
          <p:cNvPr id="37" name="object 37"/>
          <p:cNvSpPr txBox="1">
            <a:spLocks noGrp="1"/>
          </p:cNvSpPr>
          <p:nvPr>
            <p:ph type="title"/>
          </p:nvPr>
        </p:nvSpPr>
        <p:spPr>
          <a:xfrm>
            <a:off x="3355718" y="115555"/>
            <a:ext cx="5708939" cy="655555"/>
          </a:xfrm>
          <a:prstGeom prst="rect">
            <a:avLst/>
          </a:prstGeom>
        </p:spPr>
        <p:txBody>
          <a:bodyPr vert="horz" wrap="square" lIns="0" tIns="0" rIns="0" bIns="0" rtlCol="0" anchor="ctr">
            <a:noAutofit/>
          </a:bodyPr>
          <a:lstStyle/>
          <a:p>
            <a:pPr marL="9525"/>
            <a:r>
              <a:rPr sz="1350" b="1" dirty="0">
                <a:solidFill>
                  <a:srgbClr val="EF6C18"/>
                </a:solidFill>
                <a:latin typeface="Segoe UI"/>
                <a:cs typeface="Segoe UI"/>
              </a:rPr>
              <a:t>J</a:t>
            </a:r>
            <a:r>
              <a:rPr sz="1350" b="1" spc="4" dirty="0">
                <a:solidFill>
                  <a:srgbClr val="EF6C18"/>
                </a:solidFill>
                <a:latin typeface="Segoe UI"/>
                <a:cs typeface="Segoe UI"/>
              </a:rPr>
              <a:t>O</a:t>
            </a:r>
            <a:r>
              <a:rPr sz="1350" b="1" dirty="0">
                <a:solidFill>
                  <a:srgbClr val="EF6C18"/>
                </a:solidFill>
                <a:latin typeface="Segoe UI"/>
                <a:cs typeface="Segoe UI"/>
              </a:rPr>
              <a:t>URNEY</a:t>
            </a:r>
            <a:r>
              <a:rPr sz="1350" b="1" spc="-11" dirty="0">
                <a:solidFill>
                  <a:srgbClr val="EF6C18"/>
                </a:solidFill>
                <a:latin typeface="Segoe UI"/>
                <a:cs typeface="Segoe UI"/>
              </a:rPr>
              <a:t> </a:t>
            </a:r>
            <a:r>
              <a:rPr lang="en-ZA" sz="1350" b="1" spc="-11" dirty="0">
                <a:solidFill>
                  <a:srgbClr val="EF6C18"/>
                </a:solidFill>
                <a:latin typeface="Segoe UI"/>
                <a:cs typeface="Segoe UI"/>
              </a:rPr>
              <a:t>TOWARDS A BETTER AUDIT OUTCOMES </a:t>
            </a:r>
            <a:endParaRPr sz="1350" dirty="0">
              <a:latin typeface="Segoe UI"/>
              <a:cs typeface="Segoe UI"/>
            </a:endParaRPr>
          </a:p>
        </p:txBody>
      </p:sp>
      <p:sp>
        <p:nvSpPr>
          <p:cNvPr id="38" name="object 38"/>
          <p:cNvSpPr/>
          <p:nvPr/>
        </p:nvSpPr>
        <p:spPr>
          <a:xfrm>
            <a:off x="2085212" y="4985766"/>
            <a:ext cx="3787902" cy="228600"/>
          </a:xfrm>
          <a:prstGeom prst="rect">
            <a:avLst/>
          </a:prstGeom>
          <a:blipFill>
            <a:blip r:embed="rId6" cstate="print"/>
            <a:stretch>
              <a:fillRect/>
            </a:stretch>
          </a:blipFill>
        </p:spPr>
        <p:txBody>
          <a:bodyPr wrap="square" lIns="0" tIns="0" rIns="0" bIns="0" rtlCol="0">
            <a:noAutofit/>
          </a:bodyPr>
          <a:lstStyle/>
          <a:p>
            <a:endParaRPr sz="1350" dirty="0"/>
          </a:p>
        </p:txBody>
      </p:sp>
      <p:sp>
        <p:nvSpPr>
          <p:cNvPr id="39" name="object 39"/>
          <p:cNvSpPr/>
          <p:nvPr/>
        </p:nvSpPr>
        <p:spPr>
          <a:xfrm>
            <a:off x="2244662" y="4676013"/>
            <a:ext cx="3481006" cy="351473"/>
          </a:xfrm>
          <a:custGeom>
            <a:avLst/>
            <a:gdLst/>
            <a:ahLst/>
            <a:cxnLst/>
            <a:rect l="l" t="t" r="r" b="b"/>
            <a:pathLst>
              <a:path w="4641342" h="468629">
                <a:moveTo>
                  <a:pt x="0" y="468630"/>
                </a:moveTo>
                <a:lnTo>
                  <a:pt x="4641342" y="468630"/>
                </a:lnTo>
                <a:lnTo>
                  <a:pt x="4641342" y="0"/>
                </a:lnTo>
                <a:lnTo>
                  <a:pt x="0" y="0"/>
                </a:lnTo>
                <a:lnTo>
                  <a:pt x="0" y="468630"/>
                </a:lnTo>
                <a:close/>
              </a:path>
            </a:pathLst>
          </a:custGeom>
          <a:solidFill>
            <a:srgbClr val="FFFFFF"/>
          </a:solidFill>
        </p:spPr>
        <p:txBody>
          <a:bodyPr wrap="square" lIns="0" tIns="0" rIns="0" bIns="0" rtlCol="0">
            <a:noAutofit/>
          </a:bodyPr>
          <a:lstStyle/>
          <a:p>
            <a:endParaRPr sz="1350" dirty="0"/>
          </a:p>
        </p:txBody>
      </p:sp>
      <p:sp>
        <p:nvSpPr>
          <p:cNvPr id="40" name="object 40"/>
          <p:cNvSpPr/>
          <p:nvPr/>
        </p:nvSpPr>
        <p:spPr>
          <a:xfrm>
            <a:off x="5725667" y="4558857"/>
            <a:ext cx="117158" cy="468629"/>
          </a:xfrm>
          <a:custGeom>
            <a:avLst/>
            <a:gdLst/>
            <a:ahLst/>
            <a:cxnLst/>
            <a:rect l="l" t="t" r="r" b="b"/>
            <a:pathLst>
              <a:path w="156210" h="624839">
                <a:moveTo>
                  <a:pt x="156210" y="0"/>
                </a:moveTo>
                <a:lnTo>
                  <a:pt x="0" y="156209"/>
                </a:lnTo>
                <a:lnTo>
                  <a:pt x="0" y="624839"/>
                </a:lnTo>
                <a:lnTo>
                  <a:pt x="156210" y="468629"/>
                </a:lnTo>
                <a:lnTo>
                  <a:pt x="156210" y="0"/>
                </a:lnTo>
                <a:close/>
              </a:path>
            </a:pathLst>
          </a:custGeom>
          <a:solidFill>
            <a:srgbClr val="CDCDCD"/>
          </a:solidFill>
        </p:spPr>
        <p:txBody>
          <a:bodyPr wrap="square" lIns="0" tIns="0" rIns="0" bIns="0" rtlCol="0">
            <a:noAutofit/>
          </a:bodyPr>
          <a:lstStyle/>
          <a:p>
            <a:endParaRPr sz="1350" dirty="0"/>
          </a:p>
        </p:txBody>
      </p:sp>
      <p:sp>
        <p:nvSpPr>
          <p:cNvPr id="42" name="object 42"/>
          <p:cNvSpPr/>
          <p:nvPr/>
        </p:nvSpPr>
        <p:spPr>
          <a:xfrm>
            <a:off x="2244662" y="4558857"/>
            <a:ext cx="3598164" cy="468629"/>
          </a:xfrm>
          <a:custGeom>
            <a:avLst/>
            <a:gdLst/>
            <a:ahLst/>
            <a:cxnLst/>
            <a:rect l="l" t="t" r="r" b="b"/>
            <a:pathLst>
              <a:path w="4797552" h="624839">
                <a:moveTo>
                  <a:pt x="0" y="156209"/>
                </a:moveTo>
                <a:lnTo>
                  <a:pt x="156209" y="0"/>
                </a:lnTo>
                <a:lnTo>
                  <a:pt x="4797552" y="0"/>
                </a:lnTo>
                <a:lnTo>
                  <a:pt x="4797552" y="468629"/>
                </a:lnTo>
                <a:lnTo>
                  <a:pt x="4641342" y="624839"/>
                </a:lnTo>
                <a:lnTo>
                  <a:pt x="0" y="624839"/>
                </a:lnTo>
                <a:lnTo>
                  <a:pt x="0" y="156209"/>
                </a:lnTo>
                <a:close/>
              </a:path>
            </a:pathLst>
          </a:custGeom>
          <a:ln w="25908">
            <a:solidFill>
              <a:srgbClr val="EF6C18"/>
            </a:solidFill>
          </a:ln>
        </p:spPr>
        <p:txBody>
          <a:bodyPr wrap="square" lIns="0" tIns="0" rIns="0" bIns="0" rtlCol="0">
            <a:noAutofit/>
          </a:bodyPr>
          <a:lstStyle/>
          <a:p>
            <a:endParaRPr sz="1350" dirty="0"/>
          </a:p>
        </p:txBody>
      </p:sp>
      <p:sp>
        <p:nvSpPr>
          <p:cNvPr id="43" name="object 43"/>
          <p:cNvSpPr/>
          <p:nvPr/>
        </p:nvSpPr>
        <p:spPr>
          <a:xfrm>
            <a:off x="2244662" y="4558856"/>
            <a:ext cx="3598164" cy="117157"/>
          </a:xfrm>
          <a:custGeom>
            <a:avLst/>
            <a:gdLst/>
            <a:ahLst/>
            <a:cxnLst/>
            <a:rect l="l" t="t" r="r" b="b"/>
            <a:pathLst>
              <a:path w="4797552" h="156209">
                <a:moveTo>
                  <a:pt x="0" y="156209"/>
                </a:moveTo>
                <a:lnTo>
                  <a:pt x="4641342" y="156209"/>
                </a:lnTo>
                <a:lnTo>
                  <a:pt x="4797552" y="0"/>
                </a:lnTo>
              </a:path>
            </a:pathLst>
          </a:custGeom>
          <a:ln w="25907">
            <a:solidFill>
              <a:srgbClr val="EF6C18"/>
            </a:solidFill>
          </a:ln>
        </p:spPr>
        <p:txBody>
          <a:bodyPr wrap="square" lIns="0" tIns="0" rIns="0" bIns="0" rtlCol="0">
            <a:noAutofit/>
          </a:bodyPr>
          <a:lstStyle/>
          <a:p>
            <a:endParaRPr sz="1350" dirty="0"/>
          </a:p>
        </p:txBody>
      </p:sp>
      <p:sp>
        <p:nvSpPr>
          <p:cNvPr id="44" name="object 44"/>
          <p:cNvSpPr/>
          <p:nvPr/>
        </p:nvSpPr>
        <p:spPr>
          <a:xfrm>
            <a:off x="5725667" y="4676013"/>
            <a:ext cx="0" cy="351473"/>
          </a:xfrm>
          <a:custGeom>
            <a:avLst/>
            <a:gdLst/>
            <a:ahLst/>
            <a:cxnLst/>
            <a:rect l="l" t="t" r="r" b="b"/>
            <a:pathLst>
              <a:path h="468629">
                <a:moveTo>
                  <a:pt x="0" y="0"/>
                </a:moveTo>
                <a:lnTo>
                  <a:pt x="0" y="468630"/>
                </a:lnTo>
              </a:path>
            </a:pathLst>
          </a:custGeom>
          <a:ln w="25908">
            <a:solidFill>
              <a:srgbClr val="EF6C18"/>
            </a:solidFill>
          </a:ln>
        </p:spPr>
        <p:txBody>
          <a:bodyPr wrap="square" lIns="0" tIns="0" rIns="0" bIns="0" rtlCol="0">
            <a:noAutofit/>
          </a:bodyPr>
          <a:lstStyle/>
          <a:p>
            <a:endParaRPr sz="1350" dirty="0"/>
          </a:p>
        </p:txBody>
      </p:sp>
      <p:sp>
        <p:nvSpPr>
          <p:cNvPr id="46" name="object 46"/>
          <p:cNvSpPr/>
          <p:nvPr/>
        </p:nvSpPr>
        <p:spPr>
          <a:xfrm>
            <a:off x="1561720" y="5604128"/>
            <a:ext cx="3186684" cy="228600"/>
          </a:xfrm>
          <a:prstGeom prst="rect">
            <a:avLst/>
          </a:prstGeom>
          <a:blipFill>
            <a:blip r:embed="rId7" cstate="print"/>
            <a:stretch>
              <a:fillRect/>
            </a:stretch>
          </a:blipFill>
        </p:spPr>
        <p:txBody>
          <a:bodyPr wrap="square" lIns="0" tIns="0" rIns="0" bIns="0" rtlCol="0">
            <a:noAutofit/>
          </a:bodyPr>
          <a:lstStyle/>
          <a:p>
            <a:endParaRPr sz="1350" dirty="0"/>
          </a:p>
        </p:txBody>
      </p:sp>
      <p:sp>
        <p:nvSpPr>
          <p:cNvPr id="47" name="object 47"/>
          <p:cNvSpPr/>
          <p:nvPr/>
        </p:nvSpPr>
        <p:spPr>
          <a:xfrm>
            <a:off x="1721167" y="5294376"/>
            <a:ext cx="2879788" cy="351473"/>
          </a:xfrm>
          <a:custGeom>
            <a:avLst/>
            <a:gdLst/>
            <a:ahLst/>
            <a:cxnLst/>
            <a:rect l="l" t="t" r="r" b="b"/>
            <a:pathLst>
              <a:path w="3839717" h="468629">
                <a:moveTo>
                  <a:pt x="0" y="468629"/>
                </a:moveTo>
                <a:lnTo>
                  <a:pt x="3839717" y="468629"/>
                </a:lnTo>
                <a:lnTo>
                  <a:pt x="3839717" y="0"/>
                </a:lnTo>
                <a:lnTo>
                  <a:pt x="0" y="0"/>
                </a:lnTo>
                <a:lnTo>
                  <a:pt x="0" y="468629"/>
                </a:lnTo>
                <a:close/>
              </a:path>
            </a:pathLst>
          </a:custGeom>
          <a:solidFill>
            <a:srgbClr val="FFFFFF"/>
          </a:solidFill>
        </p:spPr>
        <p:txBody>
          <a:bodyPr wrap="square" lIns="0" tIns="0" rIns="0" bIns="0" rtlCol="0">
            <a:noAutofit/>
          </a:bodyPr>
          <a:lstStyle/>
          <a:p>
            <a:endParaRPr sz="1350" dirty="0"/>
          </a:p>
        </p:txBody>
      </p:sp>
      <p:sp>
        <p:nvSpPr>
          <p:cNvPr id="48" name="object 48"/>
          <p:cNvSpPr/>
          <p:nvPr/>
        </p:nvSpPr>
        <p:spPr>
          <a:xfrm>
            <a:off x="4600957" y="5177219"/>
            <a:ext cx="117157" cy="468630"/>
          </a:xfrm>
          <a:custGeom>
            <a:avLst/>
            <a:gdLst/>
            <a:ahLst/>
            <a:cxnLst/>
            <a:rect l="l" t="t" r="r" b="b"/>
            <a:pathLst>
              <a:path w="156209" h="624839">
                <a:moveTo>
                  <a:pt x="156209" y="0"/>
                </a:moveTo>
                <a:lnTo>
                  <a:pt x="0" y="156209"/>
                </a:lnTo>
                <a:lnTo>
                  <a:pt x="0" y="624839"/>
                </a:lnTo>
                <a:lnTo>
                  <a:pt x="156209" y="468629"/>
                </a:lnTo>
                <a:lnTo>
                  <a:pt x="156209" y="0"/>
                </a:lnTo>
                <a:close/>
              </a:path>
            </a:pathLst>
          </a:custGeom>
          <a:solidFill>
            <a:srgbClr val="CDCDCD"/>
          </a:solidFill>
        </p:spPr>
        <p:txBody>
          <a:bodyPr wrap="square" lIns="0" tIns="0" rIns="0" bIns="0" rtlCol="0">
            <a:noAutofit/>
          </a:bodyPr>
          <a:lstStyle/>
          <a:p>
            <a:endParaRPr sz="1350" dirty="0"/>
          </a:p>
        </p:txBody>
      </p:sp>
      <p:sp>
        <p:nvSpPr>
          <p:cNvPr id="49" name="object 49"/>
          <p:cNvSpPr/>
          <p:nvPr/>
        </p:nvSpPr>
        <p:spPr>
          <a:xfrm>
            <a:off x="1721168" y="5177220"/>
            <a:ext cx="2996946" cy="117157"/>
          </a:xfrm>
          <a:custGeom>
            <a:avLst/>
            <a:gdLst/>
            <a:ahLst/>
            <a:cxnLst/>
            <a:rect l="l" t="t" r="r" b="b"/>
            <a:pathLst>
              <a:path w="3995928" h="156210">
                <a:moveTo>
                  <a:pt x="3995928" y="0"/>
                </a:moveTo>
                <a:lnTo>
                  <a:pt x="156210" y="0"/>
                </a:lnTo>
                <a:lnTo>
                  <a:pt x="0" y="156209"/>
                </a:lnTo>
                <a:lnTo>
                  <a:pt x="3839718" y="156209"/>
                </a:lnTo>
                <a:lnTo>
                  <a:pt x="3995928" y="0"/>
                </a:lnTo>
                <a:close/>
              </a:path>
            </a:pathLst>
          </a:custGeom>
          <a:solidFill>
            <a:srgbClr val="FFFFFF"/>
          </a:solidFill>
        </p:spPr>
        <p:txBody>
          <a:bodyPr wrap="square" lIns="0" tIns="0" rIns="0" bIns="0" rtlCol="0">
            <a:noAutofit/>
          </a:bodyPr>
          <a:lstStyle/>
          <a:p>
            <a:endParaRPr sz="1350" dirty="0"/>
          </a:p>
        </p:txBody>
      </p:sp>
      <p:sp>
        <p:nvSpPr>
          <p:cNvPr id="50" name="object 50"/>
          <p:cNvSpPr/>
          <p:nvPr/>
        </p:nvSpPr>
        <p:spPr>
          <a:xfrm>
            <a:off x="1721168" y="5177219"/>
            <a:ext cx="2996946" cy="468630"/>
          </a:xfrm>
          <a:custGeom>
            <a:avLst/>
            <a:gdLst/>
            <a:ahLst/>
            <a:cxnLst/>
            <a:rect l="l" t="t" r="r" b="b"/>
            <a:pathLst>
              <a:path w="3995928" h="624839">
                <a:moveTo>
                  <a:pt x="0" y="156209"/>
                </a:moveTo>
                <a:lnTo>
                  <a:pt x="156210" y="0"/>
                </a:lnTo>
                <a:lnTo>
                  <a:pt x="3995928" y="0"/>
                </a:lnTo>
                <a:lnTo>
                  <a:pt x="3995928" y="468629"/>
                </a:lnTo>
                <a:lnTo>
                  <a:pt x="3839718" y="624839"/>
                </a:lnTo>
                <a:lnTo>
                  <a:pt x="0" y="624839"/>
                </a:lnTo>
                <a:lnTo>
                  <a:pt x="0" y="156209"/>
                </a:lnTo>
                <a:close/>
              </a:path>
            </a:pathLst>
          </a:custGeom>
          <a:ln w="25908">
            <a:solidFill>
              <a:srgbClr val="D5B757"/>
            </a:solidFill>
          </a:ln>
        </p:spPr>
        <p:txBody>
          <a:bodyPr wrap="square" lIns="0" tIns="0" rIns="0" bIns="0" rtlCol="0">
            <a:noAutofit/>
          </a:bodyPr>
          <a:lstStyle/>
          <a:p>
            <a:endParaRPr sz="1350" dirty="0"/>
          </a:p>
        </p:txBody>
      </p:sp>
      <p:sp>
        <p:nvSpPr>
          <p:cNvPr id="51" name="object 51"/>
          <p:cNvSpPr/>
          <p:nvPr/>
        </p:nvSpPr>
        <p:spPr>
          <a:xfrm>
            <a:off x="1721168" y="5177220"/>
            <a:ext cx="2996946" cy="117157"/>
          </a:xfrm>
          <a:custGeom>
            <a:avLst/>
            <a:gdLst/>
            <a:ahLst/>
            <a:cxnLst/>
            <a:rect l="l" t="t" r="r" b="b"/>
            <a:pathLst>
              <a:path w="3995928" h="156210">
                <a:moveTo>
                  <a:pt x="0" y="156209"/>
                </a:moveTo>
                <a:lnTo>
                  <a:pt x="3839718" y="156209"/>
                </a:lnTo>
                <a:lnTo>
                  <a:pt x="3995928" y="0"/>
                </a:lnTo>
              </a:path>
            </a:pathLst>
          </a:custGeom>
          <a:ln w="25908">
            <a:solidFill>
              <a:srgbClr val="D5B757"/>
            </a:solidFill>
          </a:ln>
        </p:spPr>
        <p:txBody>
          <a:bodyPr wrap="square" lIns="0" tIns="0" rIns="0" bIns="0" rtlCol="0">
            <a:noAutofit/>
          </a:bodyPr>
          <a:lstStyle/>
          <a:p>
            <a:endParaRPr sz="1350" dirty="0"/>
          </a:p>
        </p:txBody>
      </p:sp>
      <p:sp>
        <p:nvSpPr>
          <p:cNvPr id="52" name="object 52"/>
          <p:cNvSpPr/>
          <p:nvPr/>
        </p:nvSpPr>
        <p:spPr>
          <a:xfrm>
            <a:off x="4600956" y="5294376"/>
            <a:ext cx="0" cy="351473"/>
          </a:xfrm>
          <a:custGeom>
            <a:avLst/>
            <a:gdLst/>
            <a:ahLst/>
            <a:cxnLst/>
            <a:rect l="l" t="t" r="r" b="b"/>
            <a:pathLst>
              <a:path h="468629">
                <a:moveTo>
                  <a:pt x="0" y="0"/>
                </a:moveTo>
                <a:lnTo>
                  <a:pt x="0" y="468629"/>
                </a:lnTo>
              </a:path>
            </a:pathLst>
          </a:custGeom>
          <a:ln w="25908">
            <a:solidFill>
              <a:srgbClr val="D5B757"/>
            </a:solidFill>
          </a:ln>
        </p:spPr>
        <p:txBody>
          <a:bodyPr wrap="square" lIns="0" tIns="0" rIns="0" bIns="0" rtlCol="0">
            <a:noAutofit/>
          </a:bodyPr>
          <a:lstStyle/>
          <a:p>
            <a:endParaRPr sz="1350" dirty="0"/>
          </a:p>
        </p:txBody>
      </p:sp>
      <p:sp>
        <p:nvSpPr>
          <p:cNvPr id="53" name="object 53"/>
          <p:cNvSpPr txBox="1"/>
          <p:nvPr/>
        </p:nvSpPr>
        <p:spPr>
          <a:xfrm>
            <a:off x="1994968" y="5406349"/>
            <a:ext cx="2373421" cy="190976"/>
          </a:xfrm>
          <a:prstGeom prst="rect">
            <a:avLst/>
          </a:prstGeom>
        </p:spPr>
        <p:txBody>
          <a:bodyPr vert="horz" wrap="square" lIns="0" tIns="0" rIns="0" bIns="0" rtlCol="0">
            <a:noAutofit/>
          </a:bodyPr>
          <a:lstStyle/>
          <a:p>
            <a:pPr marL="9525"/>
            <a:r>
              <a:rPr lang="en-ZA" sz="1125" b="1" spc="-4" dirty="0">
                <a:latin typeface="Segoe UI"/>
                <a:cs typeface="Segoe UI"/>
              </a:rPr>
              <a:t>LEADERSHIP AND GOVERNANCE </a:t>
            </a:r>
            <a:endParaRPr sz="1125" dirty="0">
              <a:latin typeface="Segoe UI"/>
              <a:cs typeface="Segoe UI"/>
            </a:endParaRPr>
          </a:p>
        </p:txBody>
      </p:sp>
      <p:sp>
        <p:nvSpPr>
          <p:cNvPr id="57" name="object 57"/>
          <p:cNvSpPr/>
          <p:nvPr/>
        </p:nvSpPr>
        <p:spPr>
          <a:xfrm>
            <a:off x="5884746" y="1318736"/>
            <a:ext cx="3675887" cy="622935"/>
          </a:xfrm>
          <a:custGeom>
            <a:avLst/>
            <a:gdLst/>
            <a:ahLst/>
            <a:cxnLst/>
            <a:rect l="l" t="t" r="r" b="b"/>
            <a:pathLst>
              <a:path w="4901183" h="830580">
                <a:moveTo>
                  <a:pt x="0" y="0"/>
                </a:moveTo>
                <a:lnTo>
                  <a:pt x="4901183" y="0"/>
                </a:lnTo>
                <a:lnTo>
                  <a:pt x="4901183" y="539623"/>
                </a:lnTo>
                <a:lnTo>
                  <a:pt x="2554478" y="539623"/>
                </a:lnTo>
                <a:lnTo>
                  <a:pt x="2554478" y="622935"/>
                </a:lnTo>
                <a:lnTo>
                  <a:pt x="2658236" y="622935"/>
                </a:lnTo>
                <a:lnTo>
                  <a:pt x="2450592" y="830580"/>
                </a:lnTo>
                <a:lnTo>
                  <a:pt x="2242947" y="622935"/>
                </a:lnTo>
                <a:lnTo>
                  <a:pt x="2346705" y="622935"/>
                </a:lnTo>
                <a:lnTo>
                  <a:pt x="2346705" y="539623"/>
                </a:lnTo>
                <a:lnTo>
                  <a:pt x="0" y="539623"/>
                </a:lnTo>
                <a:lnTo>
                  <a:pt x="0" y="0"/>
                </a:lnTo>
                <a:close/>
              </a:path>
            </a:pathLst>
          </a:custGeom>
          <a:ln w="9144">
            <a:solidFill>
              <a:srgbClr val="EF6912"/>
            </a:solidFill>
          </a:ln>
        </p:spPr>
        <p:txBody>
          <a:bodyPr wrap="square" lIns="0" tIns="0" rIns="0" bIns="0" rtlCol="0">
            <a:noAutofit/>
          </a:bodyPr>
          <a:lstStyle/>
          <a:p>
            <a:endParaRPr sz="1350" dirty="0"/>
          </a:p>
        </p:txBody>
      </p:sp>
      <p:sp>
        <p:nvSpPr>
          <p:cNvPr id="58" name="object 58"/>
          <p:cNvSpPr txBox="1"/>
          <p:nvPr/>
        </p:nvSpPr>
        <p:spPr>
          <a:xfrm>
            <a:off x="5908695" y="1405635"/>
            <a:ext cx="3802169" cy="553703"/>
          </a:xfrm>
          <a:prstGeom prst="rect">
            <a:avLst/>
          </a:prstGeom>
          <a:noFill/>
        </p:spPr>
        <p:txBody>
          <a:bodyPr vert="horz" wrap="square" lIns="0" tIns="0" rIns="0" bIns="0" rtlCol="0">
            <a:noAutofit/>
          </a:bodyPr>
          <a:lstStyle/>
          <a:p>
            <a:pPr marL="685800" marR="9525" indent="-676751" algn="ctr"/>
            <a:r>
              <a:rPr lang="en-ZA" sz="1350" b="1" spc="-45" dirty="0">
                <a:latin typeface="Segoe UI"/>
                <a:cs typeface="Segoe UI"/>
              </a:rPr>
              <a:t>BETTER AUDIT OUTCOMES </a:t>
            </a:r>
            <a:endParaRPr sz="1350" dirty="0">
              <a:latin typeface="Segoe UI"/>
              <a:cs typeface="Segoe UI"/>
            </a:endParaRPr>
          </a:p>
        </p:txBody>
      </p:sp>
      <p:sp>
        <p:nvSpPr>
          <p:cNvPr id="66" name="object 66"/>
          <p:cNvSpPr txBox="1"/>
          <p:nvPr/>
        </p:nvSpPr>
        <p:spPr>
          <a:xfrm>
            <a:off x="7570757" y="3622167"/>
            <a:ext cx="2837021" cy="1797844"/>
          </a:xfrm>
          <a:prstGeom prst="rect">
            <a:avLst/>
          </a:prstGeom>
        </p:spPr>
        <p:txBody>
          <a:bodyPr vert="horz" wrap="square" lIns="0" tIns="0" rIns="0" bIns="0" rtlCol="0">
            <a:noAutofit/>
          </a:bodyPr>
          <a:lstStyle/>
          <a:p>
            <a:pPr marL="9525"/>
            <a:endParaRPr sz="938" dirty="0">
              <a:latin typeface="Segoe UI"/>
              <a:cs typeface="Segoe UI"/>
            </a:endParaRPr>
          </a:p>
        </p:txBody>
      </p:sp>
      <p:sp>
        <p:nvSpPr>
          <p:cNvPr id="67" name="object 67"/>
          <p:cNvSpPr txBox="1"/>
          <p:nvPr/>
        </p:nvSpPr>
        <p:spPr>
          <a:xfrm>
            <a:off x="9064657" y="5636856"/>
            <a:ext cx="1144429" cy="185738"/>
          </a:xfrm>
          <a:prstGeom prst="rect">
            <a:avLst/>
          </a:prstGeom>
        </p:spPr>
        <p:txBody>
          <a:bodyPr vert="horz" wrap="square" lIns="0" tIns="0" rIns="0" bIns="0" rtlCol="0">
            <a:noAutofit/>
          </a:bodyPr>
          <a:lstStyle/>
          <a:p>
            <a:pPr marL="9525"/>
            <a:r>
              <a:rPr sz="1163" spc="7" dirty="0">
                <a:latin typeface="Segoe UI"/>
                <a:cs typeface="Segoe UI"/>
                <a:hlinkClick r:id="rId8"/>
              </a:rPr>
              <a:t>w</a:t>
            </a:r>
            <a:r>
              <a:rPr sz="1163" spc="11" dirty="0">
                <a:latin typeface="Segoe UI"/>
                <a:cs typeface="Segoe UI"/>
                <a:hlinkClick r:id="rId8"/>
              </a:rPr>
              <a:t>w</a:t>
            </a:r>
            <a:r>
              <a:rPr sz="1163" spc="-52" dirty="0">
                <a:latin typeface="Segoe UI"/>
                <a:cs typeface="Segoe UI"/>
                <a:hlinkClick r:id="rId8"/>
              </a:rPr>
              <a:t>w</a:t>
            </a:r>
            <a:r>
              <a:rPr sz="1163" spc="-4" dirty="0">
                <a:latin typeface="Segoe UI"/>
                <a:cs typeface="Segoe UI"/>
                <a:hlinkClick r:id="rId8"/>
              </a:rPr>
              <a:t>.</a:t>
            </a:r>
            <a:r>
              <a:rPr sz="1163" spc="4" dirty="0">
                <a:latin typeface="Segoe UI"/>
                <a:cs typeface="Segoe UI"/>
                <a:hlinkClick r:id="rId8"/>
              </a:rPr>
              <a:t>salga.o</a:t>
            </a:r>
            <a:r>
              <a:rPr sz="1163" spc="-11" dirty="0">
                <a:latin typeface="Segoe UI"/>
                <a:cs typeface="Segoe UI"/>
                <a:hlinkClick r:id="rId8"/>
              </a:rPr>
              <a:t>r</a:t>
            </a:r>
            <a:r>
              <a:rPr sz="1163" spc="4" dirty="0">
                <a:latin typeface="Segoe UI"/>
                <a:cs typeface="Segoe UI"/>
                <a:hlinkClick r:id="rId8"/>
              </a:rPr>
              <a:t>g</a:t>
            </a:r>
            <a:r>
              <a:rPr sz="1163" spc="-7" dirty="0">
                <a:latin typeface="Segoe UI"/>
                <a:cs typeface="Segoe UI"/>
                <a:hlinkClick r:id="rId8"/>
              </a:rPr>
              <a:t>.</a:t>
            </a:r>
            <a:r>
              <a:rPr sz="1163" spc="4" dirty="0">
                <a:latin typeface="Segoe UI"/>
                <a:cs typeface="Segoe UI"/>
                <a:hlinkClick r:id="rId8"/>
              </a:rPr>
              <a:t>za</a:t>
            </a:r>
            <a:endParaRPr sz="1163" dirty="0">
              <a:latin typeface="Segoe UI"/>
              <a:cs typeface="Segoe UI"/>
            </a:endParaRPr>
          </a:p>
        </p:txBody>
      </p:sp>
      <p:sp>
        <p:nvSpPr>
          <p:cNvPr id="64" name="object 53"/>
          <p:cNvSpPr txBox="1"/>
          <p:nvPr/>
        </p:nvSpPr>
        <p:spPr>
          <a:xfrm>
            <a:off x="2453480" y="4765358"/>
            <a:ext cx="3241899" cy="237554"/>
          </a:xfrm>
          <a:prstGeom prst="rect">
            <a:avLst/>
          </a:prstGeom>
        </p:spPr>
        <p:txBody>
          <a:bodyPr vert="horz" wrap="square" lIns="0" tIns="0" rIns="0" bIns="0" rtlCol="0">
            <a:noAutofit/>
          </a:bodyPr>
          <a:lstStyle/>
          <a:p>
            <a:pPr marL="9525"/>
            <a:r>
              <a:rPr lang="en-ZA" sz="1125" b="1" spc="-4" dirty="0">
                <a:latin typeface="Segoe UI"/>
                <a:cs typeface="Segoe UI"/>
              </a:rPr>
              <a:t>FINANCIAL MANAGEMENT AND REGULATION </a:t>
            </a:r>
            <a:endParaRPr sz="1125" dirty="0">
              <a:latin typeface="Segoe UI"/>
              <a:cs typeface="Segoe UI"/>
            </a:endParaRPr>
          </a:p>
        </p:txBody>
      </p:sp>
      <p:sp>
        <p:nvSpPr>
          <p:cNvPr id="65" name="Content Placeholder 2"/>
          <p:cNvSpPr txBox="1">
            <a:spLocks/>
          </p:cNvSpPr>
          <p:nvPr/>
        </p:nvSpPr>
        <p:spPr>
          <a:xfrm>
            <a:off x="8486761" y="2046236"/>
            <a:ext cx="2972750" cy="69703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Monitoring of PAAP   </a:t>
            </a:r>
            <a:endParaRPr lang="en-US" sz="844" dirty="0">
              <a:solidFill>
                <a:schemeClr val="accent6"/>
              </a:solidFill>
            </a:endParaRPr>
          </a:p>
        </p:txBody>
      </p:sp>
      <p:sp>
        <p:nvSpPr>
          <p:cNvPr id="68" name="Content Placeholder 2"/>
          <p:cNvSpPr txBox="1">
            <a:spLocks/>
          </p:cNvSpPr>
          <p:nvPr/>
        </p:nvSpPr>
        <p:spPr>
          <a:xfrm>
            <a:off x="8171623" y="2678429"/>
            <a:ext cx="2326033"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Best Practices within and outside of the Province </a:t>
            </a:r>
            <a:endParaRPr lang="en-US" sz="844" dirty="0">
              <a:solidFill>
                <a:schemeClr val="accent6"/>
              </a:solidFill>
            </a:endParaRPr>
          </a:p>
        </p:txBody>
      </p:sp>
      <p:sp>
        <p:nvSpPr>
          <p:cNvPr id="69" name="Content Placeholder 2"/>
          <p:cNvSpPr txBox="1">
            <a:spLocks/>
          </p:cNvSpPr>
          <p:nvPr/>
        </p:nvSpPr>
        <p:spPr>
          <a:xfrm>
            <a:off x="7408156" y="3319341"/>
            <a:ext cx="2326033"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Collaboration with Departments  and CFOs Forum </a:t>
            </a:r>
            <a:endParaRPr lang="en-US" sz="844" dirty="0">
              <a:solidFill>
                <a:schemeClr val="accent6"/>
              </a:solidFill>
            </a:endParaRPr>
          </a:p>
        </p:txBody>
      </p:sp>
      <p:sp>
        <p:nvSpPr>
          <p:cNvPr id="70" name="Content Placeholder 2"/>
          <p:cNvSpPr txBox="1">
            <a:spLocks/>
          </p:cNvSpPr>
          <p:nvPr/>
        </p:nvSpPr>
        <p:spPr>
          <a:xfrm>
            <a:off x="5646686" y="3908296"/>
            <a:ext cx="3286356"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Status of records review and </a:t>
            </a:r>
          </a:p>
          <a:p>
            <a:pPr marL="0" indent="0" algn="ctr">
              <a:buNone/>
            </a:pPr>
            <a:r>
              <a:rPr lang="en-ZA" sz="844" dirty="0">
                <a:solidFill>
                  <a:schemeClr val="accent6"/>
                </a:solidFill>
              </a:rPr>
              <a:t>Audit trainee training </a:t>
            </a:r>
            <a:endParaRPr lang="en-US" sz="844" dirty="0">
              <a:solidFill>
                <a:schemeClr val="accent6"/>
              </a:solidFill>
            </a:endParaRPr>
          </a:p>
        </p:txBody>
      </p:sp>
      <p:sp>
        <p:nvSpPr>
          <p:cNvPr id="71" name="Content Placeholder 2"/>
          <p:cNvSpPr txBox="1">
            <a:spLocks/>
          </p:cNvSpPr>
          <p:nvPr/>
        </p:nvSpPr>
        <p:spPr>
          <a:xfrm>
            <a:off x="5232210" y="4539520"/>
            <a:ext cx="2764314"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Status of records review and </a:t>
            </a:r>
          </a:p>
          <a:p>
            <a:pPr marL="0" indent="0" algn="ctr">
              <a:buNone/>
            </a:pPr>
            <a:r>
              <a:rPr lang="en-ZA" sz="844" dirty="0">
                <a:solidFill>
                  <a:schemeClr val="accent6"/>
                </a:solidFill>
              </a:rPr>
              <a:t>Audit trainee training </a:t>
            </a:r>
            <a:endParaRPr lang="en-US" sz="844" dirty="0">
              <a:solidFill>
                <a:schemeClr val="accent6"/>
              </a:solidFill>
            </a:endParaRPr>
          </a:p>
        </p:txBody>
      </p:sp>
      <p:sp>
        <p:nvSpPr>
          <p:cNvPr id="72" name="Content Placeholder 2"/>
          <p:cNvSpPr txBox="1">
            <a:spLocks/>
          </p:cNvSpPr>
          <p:nvPr/>
        </p:nvSpPr>
        <p:spPr>
          <a:xfrm>
            <a:off x="4655248" y="5145582"/>
            <a:ext cx="3367688" cy="445190"/>
          </a:xfrm>
          <a:prstGeom prst="rect">
            <a:avLst/>
          </a:prstGeom>
        </p:spPr>
        <p:txBody>
          <a:bodyPr/>
          <a:lstStyle>
            <a:lvl1pPr marL="464736" indent="-464736" algn="l" defTabSz="619648" rtl="0" eaLnBrk="1" latinLnBrk="0" hangingPunct="1">
              <a:spcBef>
                <a:spcPct val="20000"/>
              </a:spcBef>
              <a:buFont typeface="Arial"/>
              <a:buChar char="•"/>
              <a:defRPr sz="4338" kern="1200">
                <a:solidFill>
                  <a:schemeClr val="tx1"/>
                </a:solidFill>
                <a:latin typeface="+mn-lt"/>
                <a:ea typeface="+mn-ea"/>
                <a:cs typeface="+mn-cs"/>
              </a:defRPr>
            </a:lvl1pPr>
            <a:lvl2pPr marL="1006928" indent="-387280" algn="l" defTabSz="619648" rtl="0" eaLnBrk="1" latinLnBrk="0" hangingPunct="1">
              <a:spcBef>
                <a:spcPct val="20000"/>
              </a:spcBef>
              <a:buFont typeface="Arial"/>
              <a:buChar char="–"/>
              <a:defRPr sz="3795" kern="1200">
                <a:solidFill>
                  <a:schemeClr val="tx1"/>
                </a:solidFill>
                <a:latin typeface="+mn-lt"/>
                <a:ea typeface="+mn-ea"/>
                <a:cs typeface="+mn-cs"/>
              </a:defRPr>
            </a:lvl2pPr>
            <a:lvl3pPr marL="1549120" indent="-309823" algn="l" defTabSz="619648" rtl="0" eaLnBrk="1" latinLnBrk="0" hangingPunct="1">
              <a:spcBef>
                <a:spcPct val="20000"/>
              </a:spcBef>
              <a:buFont typeface="Arial"/>
              <a:buChar char="•"/>
              <a:defRPr sz="3254" kern="1200">
                <a:solidFill>
                  <a:schemeClr val="tx1"/>
                </a:solidFill>
                <a:latin typeface="+mn-lt"/>
                <a:ea typeface="+mn-ea"/>
                <a:cs typeface="+mn-cs"/>
              </a:defRPr>
            </a:lvl3pPr>
            <a:lvl4pPr marL="2168768" indent="-309823" algn="l" defTabSz="619648" rtl="0" eaLnBrk="1" latinLnBrk="0" hangingPunct="1">
              <a:spcBef>
                <a:spcPct val="20000"/>
              </a:spcBef>
              <a:buFont typeface="Arial"/>
              <a:buChar char="–"/>
              <a:defRPr sz="2710" kern="1200">
                <a:solidFill>
                  <a:schemeClr val="tx1"/>
                </a:solidFill>
                <a:latin typeface="+mn-lt"/>
                <a:ea typeface="+mn-ea"/>
                <a:cs typeface="+mn-cs"/>
              </a:defRPr>
            </a:lvl4pPr>
            <a:lvl5pPr marL="2788417" indent="-309823" algn="l" defTabSz="619648" rtl="0" eaLnBrk="1" latinLnBrk="0" hangingPunct="1">
              <a:spcBef>
                <a:spcPct val="20000"/>
              </a:spcBef>
              <a:buFont typeface="Arial"/>
              <a:buChar char="»"/>
              <a:defRPr sz="2710" kern="1200">
                <a:solidFill>
                  <a:schemeClr val="tx1"/>
                </a:solidFill>
                <a:latin typeface="+mn-lt"/>
                <a:ea typeface="+mn-ea"/>
                <a:cs typeface="+mn-cs"/>
              </a:defRPr>
            </a:lvl5pPr>
            <a:lvl6pPr marL="3408065" indent="-309823" algn="l" defTabSz="619648" rtl="0" eaLnBrk="1" latinLnBrk="0" hangingPunct="1">
              <a:spcBef>
                <a:spcPct val="20000"/>
              </a:spcBef>
              <a:buFont typeface="Arial"/>
              <a:buChar char="•"/>
              <a:defRPr sz="2710" kern="1200">
                <a:solidFill>
                  <a:schemeClr val="tx1"/>
                </a:solidFill>
                <a:latin typeface="+mn-lt"/>
                <a:ea typeface="+mn-ea"/>
                <a:cs typeface="+mn-cs"/>
              </a:defRPr>
            </a:lvl6pPr>
            <a:lvl7pPr marL="4027713" indent="-309823" algn="l" defTabSz="619648" rtl="0" eaLnBrk="1" latinLnBrk="0" hangingPunct="1">
              <a:spcBef>
                <a:spcPct val="20000"/>
              </a:spcBef>
              <a:buFont typeface="Arial"/>
              <a:buChar char="•"/>
              <a:defRPr sz="2710" kern="1200">
                <a:solidFill>
                  <a:schemeClr val="tx1"/>
                </a:solidFill>
                <a:latin typeface="+mn-lt"/>
                <a:ea typeface="+mn-ea"/>
                <a:cs typeface="+mn-cs"/>
              </a:defRPr>
            </a:lvl7pPr>
            <a:lvl8pPr marL="4647362" indent="-309823" algn="l" defTabSz="619648" rtl="0" eaLnBrk="1" latinLnBrk="0" hangingPunct="1">
              <a:spcBef>
                <a:spcPct val="20000"/>
              </a:spcBef>
              <a:buFont typeface="Arial"/>
              <a:buChar char="•"/>
              <a:defRPr sz="2710" kern="1200">
                <a:solidFill>
                  <a:schemeClr val="tx1"/>
                </a:solidFill>
                <a:latin typeface="+mn-lt"/>
                <a:ea typeface="+mn-ea"/>
                <a:cs typeface="+mn-cs"/>
              </a:defRPr>
            </a:lvl8pPr>
            <a:lvl9pPr marL="5267009" indent="-309823" algn="l" defTabSz="619648" rtl="0" eaLnBrk="1" latinLnBrk="0" hangingPunct="1">
              <a:spcBef>
                <a:spcPct val="20000"/>
              </a:spcBef>
              <a:buFont typeface="Arial"/>
              <a:buChar char="•"/>
              <a:defRPr sz="2710" kern="1200">
                <a:solidFill>
                  <a:schemeClr val="tx1"/>
                </a:solidFill>
                <a:latin typeface="+mn-lt"/>
                <a:ea typeface="+mn-ea"/>
                <a:cs typeface="+mn-cs"/>
              </a:defRPr>
            </a:lvl9pPr>
          </a:lstStyle>
          <a:p>
            <a:pPr marL="0" indent="0" algn="ctr">
              <a:buNone/>
            </a:pPr>
            <a:r>
              <a:rPr lang="en-ZA" sz="844" b="1" u="sng" dirty="0">
                <a:solidFill>
                  <a:schemeClr val="accent6"/>
                </a:solidFill>
              </a:rPr>
              <a:t>Focus areas  </a:t>
            </a:r>
          </a:p>
          <a:p>
            <a:pPr marL="0" indent="0" algn="ctr">
              <a:buNone/>
            </a:pPr>
            <a:r>
              <a:rPr lang="en-ZA" sz="844" dirty="0">
                <a:solidFill>
                  <a:schemeClr val="accent6"/>
                </a:solidFill>
              </a:rPr>
              <a:t>Cllr Capacity Building and Functionality of Audit Committees, Internal Audit, MPACs and Disciplinary Boards </a:t>
            </a:r>
            <a:endParaRPr lang="en-US" sz="844" dirty="0">
              <a:solidFill>
                <a:schemeClr val="accent6"/>
              </a:solidFill>
            </a:endParaRPr>
          </a:p>
        </p:txBody>
      </p:sp>
    </p:spTree>
    <p:extLst>
      <p:ext uri="{BB962C8B-B14F-4D97-AF65-F5344CB8AC3E}">
        <p14:creationId xmlns:p14="http://schemas.microsoft.com/office/powerpoint/2010/main" val="646035215"/>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914278" y="2212259"/>
            <a:ext cx="10614675" cy="2492476"/>
          </a:xfrm>
          <a:prstGeom prst="rect">
            <a:avLst/>
          </a:prstGeom>
        </p:spPr>
      </p:pic>
    </p:spTree>
    <p:extLst>
      <p:ext uri="{BB962C8B-B14F-4D97-AF65-F5344CB8AC3E}">
        <p14:creationId xmlns:p14="http://schemas.microsoft.com/office/powerpoint/2010/main" val="3063229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GB" sz="2400" dirty="0"/>
              <a:t>            Outcomes of the Provincial Members Assembly </a:t>
            </a:r>
            <a:r>
              <a:rPr lang="en-US" sz="2400" dirty="0"/>
              <a:t/>
            </a:r>
            <a:br>
              <a:rPr lang="en-US" sz="2400" dirty="0"/>
            </a:br>
            <a:endParaRPr lang="en-US" sz="2400" dirty="0"/>
          </a:p>
        </p:txBody>
      </p:sp>
      <p:sp>
        <p:nvSpPr>
          <p:cNvPr id="20483" name="Rectangle 3"/>
          <p:cNvSpPr>
            <a:spLocks noGrp="1" noChangeArrowheads="1"/>
          </p:cNvSpPr>
          <p:nvPr>
            <p:ph type="body" sz="quarter" idx="10"/>
          </p:nvPr>
        </p:nvSpPr>
        <p:spPr>
          <a:xfrm>
            <a:off x="216310" y="1423852"/>
            <a:ext cx="11739716" cy="4381414"/>
          </a:xfrm>
        </p:spPr>
        <p:txBody>
          <a:bodyPr>
            <a:normAutofit fontScale="92500" lnSpcReduction="20000"/>
          </a:bodyPr>
          <a:lstStyle/>
          <a:p>
            <a:r>
              <a:rPr lang="en-ZA" sz="2000" dirty="0"/>
              <a:t>SALGA to ensure that: Management (municipal managers and senior management), political leadership (mayors) and oversight bodies (municipal councils and portfolio committees) </a:t>
            </a:r>
            <a:r>
              <a:rPr lang="en-ZA" sz="2000" b="1" dirty="0"/>
              <a:t>respond </a:t>
            </a:r>
            <a:r>
              <a:rPr lang="en-ZA" sz="2000" dirty="0"/>
              <a:t>to Auditor General SA messages about </a:t>
            </a:r>
            <a:r>
              <a:rPr lang="en-ZA" sz="2000" b="1" dirty="0"/>
              <a:t>addressing risks and improving internal controls</a:t>
            </a:r>
            <a:r>
              <a:rPr lang="en-ZA" sz="2000" dirty="0" smtClean="0"/>
              <a:t>.</a:t>
            </a:r>
          </a:p>
          <a:p>
            <a:pPr marL="0" indent="0">
              <a:buNone/>
            </a:pPr>
            <a:endParaRPr lang="en-ZA" sz="2000" dirty="0" smtClean="0"/>
          </a:p>
          <a:p>
            <a:r>
              <a:rPr lang="en-ZA" sz="2000" dirty="0"/>
              <a:t>SALGA to ensure that: Municipality must develop, document and implement a revenue collection strategy that addresses credit control. </a:t>
            </a:r>
            <a:r>
              <a:rPr lang="en-ZA" sz="2000" i="1" dirty="0"/>
              <a:t>The CFO and Finance Committee must review and question instances where the Credit Policy are diverted</a:t>
            </a:r>
            <a:r>
              <a:rPr lang="en-ZA" sz="2000" i="1" dirty="0" smtClean="0"/>
              <a:t>.</a:t>
            </a:r>
          </a:p>
          <a:p>
            <a:pPr marL="0" indent="0">
              <a:buNone/>
            </a:pPr>
            <a:endParaRPr lang="en-ZA" sz="2000" i="1" dirty="0" smtClean="0"/>
          </a:p>
          <a:p>
            <a:r>
              <a:rPr lang="en-ZA" sz="2000" dirty="0"/>
              <a:t>SALGA to capacitate the SCM office and leadership on Supply Chain Management</a:t>
            </a:r>
            <a:r>
              <a:rPr lang="en-ZA" sz="2000" dirty="0" smtClean="0"/>
              <a:t>.</a:t>
            </a:r>
          </a:p>
          <a:p>
            <a:pPr marL="0" indent="0">
              <a:buNone/>
            </a:pPr>
            <a:endParaRPr lang="en-ZA" sz="2000" dirty="0" smtClean="0"/>
          </a:p>
          <a:p>
            <a:r>
              <a:rPr lang="en-ZA" sz="2000" dirty="0"/>
              <a:t>SALGA to ensure all municipalities establishes disciplinary boards in terms of the regulation on financial </a:t>
            </a:r>
            <a:r>
              <a:rPr lang="en-ZA" sz="2000" dirty="0" smtClean="0"/>
              <a:t>misconduct</a:t>
            </a:r>
          </a:p>
          <a:p>
            <a:pPr marL="0" indent="0">
              <a:buNone/>
            </a:pPr>
            <a:endParaRPr lang="en-ZA" sz="2000" dirty="0" smtClean="0"/>
          </a:p>
          <a:p>
            <a:r>
              <a:rPr lang="en-ZA" sz="2000" dirty="0" smtClean="0"/>
              <a:t>SALGA</a:t>
            </a:r>
            <a:r>
              <a:rPr lang="en-ZA" sz="2000" dirty="0"/>
              <a:t>, Auditor General SA and Provincial Treasury establish formal engagement structure to deliberate on technical audit queries to address inconsistencies with audit processes</a:t>
            </a:r>
            <a:r>
              <a:rPr lang="en-ZA" sz="2000" dirty="0" smtClean="0"/>
              <a:t>.</a:t>
            </a:r>
          </a:p>
          <a:p>
            <a:pPr marL="0" indent="0">
              <a:buNone/>
            </a:pPr>
            <a:endParaRPr lang="en-ZA" sz="1800" dirty="0"/>
          </a:p>
        </p:txBody>
      </p:sp>
    </p:spTree>
    <p:extLst>
      <p:ext uri="{BB962C8B-B14F-4D97-AF65-F5344CB8AC3E}">
        <p14:creationId xmlns:p14="http://schemas.microsoft.com/office/powerpoint/2010/main" val="715222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9347200" y="5624513"/>
            <a:ext cx="2844800" cy="273844"/>
          </a:xfrm>
        </p:spPr>
        <p:txBody>
          <a:bodyPr/>
          <a:lstStyle/>
          <a:p>
            <a:fld id="{B0C31E8F-8DA3-4D6C-B41F-E84BF72BE1D6}" type="slidenum">
              <a:rPr lang="en-US" smtClean="0">
                <a:solidFill>
                  <a:srgbClr val="FFFFFF"/>
                </a:solidFill>
              </a:rPr>
              <a:pPr/>
              <a:t>21</a:t>
            </a:fld>
            <a:endParaRPr lang="en-US">
              <a:solidFill>
                <a:srgbClr val="FFFFFF"/>
              </a:solidFill>
            </a:endParaRPr>
          </a:p>
        </p:txBody>
      </p:sp>
      <p:sp>
        <p:nvSpPr>
          <p:cNvPr id="5" name="TextBox 4"/>
          <p:cNvSpPr txBox="1"/>
          <p:nvPr/>
        </p:nvSpPr>
        <p:spPr>
          <a:xfrm>
            <a:off x="2713671" y="4306691"/>
            <a:ext cx="1586024" cy="50783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r>
              <a:rPr lang="en-US" sz="1350" b="1" dirty="0">
                <a:solidFill>
                  <a:schemeClr val="accent6"/>
                </a:solidFill>
              </a:rPr>
              <a:t>S46 Quarterly Reports</a:t>
            </a:r>
          </a:p>
        </p:txBody>
      </p:sp>
      <p:sp>
        <p:nvSpPr>
          <p:cNvPr id="6" name="TextBox 5"/>
          <p:cNvSpPr txBox="1"/>
          <p:nvPr/>
        </p:nvSpPr>
        <p:spPr>
          <a:xfrm>
            <a:off x="5228823" y="4306691"/>
            <a:ext cx="1777284"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S47 Report</a:t>
            </a:r>
          </a:p>
          <a:p>
            <a:pPr algn="ctr" defTabSz="342900"/>
            <a:endParaRPr lang="en-US" sz="1350" b="1" dirty="0">
              <a:solidFill>
                <a:schemeClr val="accent6"/>
              </a:solidFill>
            </a:endParaRPr>
          </a:p>
        </p:txBody>
      </p:sp>
      <p:sp>
        <p:nvSpPr>
          <p:cNvPr id="7" name="TextBox 6"/>
          <p:cNvSpPr txBox="1"/>
          <p:nvPr/>
        </p:nvSpPr>
        <p:spPr>
          <a:xfrm>
            <a:off x="8115293" y="4293012"/>
            <a:ext cx="1685531"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S48 Report</a:t>
            </a:r>
          </a:p>
          <a:p>
            <a:pPr algn="ctr" defTabSz="342900"/>
            <a:endParaRPr lang="en-US" sz="1350" b="1" dirty="0">
              <a:solidFill>
                <a:schemeClr val="accent6"/>
              </a:solidFill>
            </a:endParaRPr>
          </a:p>
        </p:txBody>
      </p:sp>
      <p:sp>
        <p:nvSpPr>
          <p:cNvPr id="8" name="TextBox 7"/>
          <p:cNvSpPr txBox="1"/>
          <p:nvPr/>
        </p:nvSpPr>
        <p:spPr>
          <a:xfrm>
            <a:off x="4373439" y="1697192"/>
            <a:ext cx="3006155" cy="415498"/>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MONITORING</a:t>
            </a:r>
            <a:r>
              <a:rPr lang="en-US" sz="1050" b="1" dirty="0">
                <a:solidFill>
                  <a:srgbClr val="1F1F29"/>
                </a:solidFill>
              </a:rPr>
              <a:t>: Provincial &amp; National Monitoring Support</a:t>
            </a:r>
          </a:p>
        </p:txBody>
      </p:sp>
      <p:sp>
        <p:nvSpPr>
          <p:cNvPr id="9" name="TextBox 8"/>
          <p:cNvSpPr txBox="1"/>
          <p:nvPr/>
        </p:nvSpPr>
        <p:spPr>
          <a:xfrm>
            <a:off x="4364853" y="2491333"/>
            <a:ext cx="3023327" cy="415498"/>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IDENTIFY TARGETED SUPPORT</a:t>
            </a:r>
            <a:r>
              <a:rPr lang="en-US" sz="1050" b="1" dirty="0">
                <a:solidFill>
                  <a:srgbClr val="1F1F29"/>
                </a:solidFill>
              </a:rPr>
              <a:t>: Agreement with municipality on support requirements</a:t>
            </a:r>
          </a:p>
        </p:txBody>
      </p:sp>
      <p:sp>
        <p:nvSpPr>
          <p:cNvPr id="10" name="TextBox 9"/>
          <p:cNvSpPr txBox="1"/>
          <p:nvPr/>
        </p:nvSpPr>
        <p:spPr>
          <a:xfrm>
            <a:off x="8068615" y="2730775"/>
            <a:ext cx="3002999" cy="253916"/>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Support  </a:t>
            </a:r>
          </a:p>
        </p:txBody>
      </p:sp>
      <p:sp>
        <p:nvSpPr>
          <p:cNvPr id="11" name="TextBox 10"/>
          <p:cNvSpPr txBox="1"/>
          <p:nvPr/>
        </p:nvSpPr>
        <p:spPr>
          <a:xfrm>
            <a:off x="8056875" y="3329953"/>
            <a:ext cx="3014739" cy="415498"/>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and Support Report (s154 Report)</a:t>
            </a:r>
          </a:p>
        </p:txBody>
      </p:sp>
      <p:cxnSp>
        <p:nvCxnSpPr>
          <p:cNvPr id="16" name="Straight Arrow Connector 15"/>
          <p:cNvCxnSpPr>
            <a:stCxn id="8" idx="2"/>
            <a:endCxn id="9" idx="0"/>
          </p:cNvCxnSpPr>
          <p:nvPr/>
        </p:nvCxnSpPr>
        <p:spPr>
          <a:xfrm>
            <a:off x="5876517" y="2112690"/>
            <a:ext cx="0" cy="3786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a:off x="9570115" y="2984691"/>
            <a:ext cx="7680" cy="3070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356265" y="4652939"/>
            <a:ext cx="81598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062679" y="4635835"/>
            <a:ext cx="1026607" cy="45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84258" y="905060"/>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1</a:t>
            </a:r>
          </a:p>
        </p:txBody>
      </p:sp>
      <p:sp>
        <p:nvSpPr>
          <p:cNvPr id="22" name="Oval 21"/>
          <p:cNvSpPr/>
          <p:nvPr/>
        </p:nvSpPr>
        <p:spPr>
          <a:xfrm>
            <a:off x="3998346" y="954125"/>
            <a:ext cx="385292" cy="2495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2</a:t>
            </a:r>
          </a:p>
        </p:txBody>
      </p:sp>
      <p:sp>
        <p:nvSpPr>
          <p:cNvPr id="23" name="Oval 22"/>
          <p:cNvSpPr/>
          <p:nvPr/>
        </p:nvSpPr>
        <p:spPr>
          <a:xfrm>
            <a:off x="3988147" y="1742637"/>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3</a:t>
            </a:r>
          </a:p>
        </p:txBody>
      </p:sp>
      <p:sp>
        <p:nvSpPr>
          <p:cNvPr id="24" name="Oval 23"/>
          <p:cNvSpPr/>
          <p:nvPr/>
        </p:nvSpPr>
        <p:spPr>
          <a:xfrm>
            <a:off x="3970975" y="2523408"/>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4</a:t>
            </a:r>
          </a:p>
        </p:txBody>
      </p:sp>
      <p:sp>
        <p:nvSpPr>
          <p:cNvPr id="25" name="Oval 24"/>
          <p:cNvSpPr/>
          <p:nvPr/>
        </p:nvSpPr>
        <p:spPr>
          <a:xfrm>
            <a:off x="3314038" y="3971586"/>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5</a:t>
            </a:r>
          </a:p>
        </p:txBody>
      </p:sp>
      <p:sp>
        <p:nvSpPr>
          <p:cNvPr id="26" name="Oval 25"/>
          <p:cNvSpPr/>
          <p:nvPr/>
        </p:nvSpPr>
        <p:spPr>
          <a:xfrm>
            <a:off x="7504093" y="2212036"/>
            <a:ext cx="564523" cy="32983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4a</a:t>
            </a:r>
          </a:p>
        </p:txBody>
      </p:sp>
      <p:sp>
        <p:nvSpPr>
          <p:cNvPr id="27" name="Oval 26"/>
          <p:cNvSpPr/>
          <p:nvPr/>
        </p:nvSpPr>
        <p:spPr>
          <a:xfrm>
            <a:off x="7504093" y="2808634"/>
            <a:ext cx="564523"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4b</a:t>
            </a:r>
          </a:p>
        </p:txBody>
      </p:sp>
      <p:sp>
        <p:nvSpPr>
          <p:cNvPr id="36" name="TextBox 35"/>
          <p:cNvSpPr txBox="1"/>
          <p:nvPr/>
        </p:nvSpPr>
        <p:spPr>
          <a:xfrm>
            <a:off x="8068617" y="2225231"/>
            <a:ext cx="3023327" cy="253916"/>
          </a:xfrm>
          <a:prstGeom prst="rect">
            <a:avLst/>
          </a:prstGeom>
          <a:solidFill>
            <a:srgbClr val="92D050"/>
          </a:solidFill>
          <a:ln>
            <a:solidFill>
              <a:schemeClr val="tx1"/>
            </a:solidFill>
          </a:ln>
        </p:spPr>
        <p:txBody>
          <a:bodyPr wrap="square" rtlCol="0">
            <a:spAutoFit/>
          </a:bodyPr>
          <a:lstStyle>
            <a:defPPr>
              <a:defRPr lang="en-US"/>
            </a:defPPr>
            <a:lvl1pPr algn="ctr">
              <a:defRPr sz="1600" b="1">
                <a:solidFill>
                  <a:srgbClr val="1F1F29"/>
                </a:solidFill>
                <a:effectLst/>
                <a:latin typeface="+mn-lt"/>
              </a:defRPr>
            </a:lvl1pPr>
          </a:lstStyle>
          <a:p>
            <a:pPr defTabSz="342900"/>
            <a:r>
              <a:rPr lang="en-US" sz="1050" dirty="0"/>
              <a:t>Contract targeted support</a:t>
            </a:r>
          </a:p>
        </p:txBody>
      </p:sp>
      <p:sp>
        <p:nvSpPr>
          <p:cNvPr id="37" name="TextBox 36"/>
          <p:cNvSpPr txBox="1"/>
          <p:nvPr/>
        </p:nvSpPr>
        <p:spPr>
          <a:xfrm>
            <a:off x="4373439" y="953273"/>
            <a:ext cx="3006155" cy="415498"/>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SELF-ASSESSMENT</a:t>
            </a:r>
            <a:r>
              <a:rPr lang="en-US" sz="1050" b="1" dirty="0">
                <a:solidFill>
                  <a:srgbClr val="1F1F29"/>
                </a:solidFill>
              </a:rPr>
              <a:t>: Identify underperformance and self-correct</a:t>
            </a:r>
          </a:p>
        </p:txBody>
      </p:sp>
      <p:cxnSp>
        <p:nvCxnSpPr>
          <p:cNvPr id="52" name="Straight Arrow Connector 51"/>
          <p:cNvCxnSpPr>
            <a:stCxn id="37" idx="2"/>
            <a:endCxn id="8" idx="0"/>
          </p:cNvCxnSpPr>
          <p:nvPr/>
        </p:nvCxnSpPr>
        <p:spPr>
          <a:xfrm>
            <a:off x="5876517" y="1368771"/>
            <a:ext cx="0" cy="32842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924819" y="3973124"/>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6</a:t>
            </a:r>
          </a:p>
        </p:txBody>
      </p:sp>
      <p:sp>
        <p:nvSpPr>
          <p:cNvPr id="61" name="Oval 60"/>
          <p:cNvSpPr/>
          <p:nvPr/>
        </p:nvSpPr>
        <p:spPr>
          <a:xfrm>
            <a:off x="7492352" y="3471512"/>
            <a:ext cx="564523"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4c</a:t>
            </a:r>
          </a:p>
        </p:txBody>
      </p:sp>
      <p:cxnSp>
        <p:nvCxnSpPr>
          <p:cNvPr id="63" name="Straight Arrow Connector 62"/>
          <p:cNvCxnSpPr>
            <a:stCxn id="9" idx="2"/>
          </p:cNvCxnSpPr>
          <p:nvPr/>
        </p:nvCxnSpPr>
        <p:spPr bwMode="auto">
          <a:xfrm flipH="1">
            <a:off x="3611169" y="2906831"/>
            <a:ext cx="2265348" cy="985390"/>
          </a:xfrm>
          <a:prstGeom prst="straightConnector1">
            <a:avLst/>
          </a:prstGeom>
          <a:solidFill>
            <a:schemeClr val="accent1"/>
          </a:solidFill>
          <a:ln w="38100" cap="sq" cmpd="sng" algn="ctr">
            <a:solidFill>
              <a:schemeClr val="tx1"/>
            </a:solidFill>
            <a:prstDash val="solid"/>
            <a:round/>
            <a:headEnd type="none" w="sm" len="sm"/>
            <a:tailEnd type="triangle"/>
          </a:ln>
          <a:effectLst/>
        </p:spPr>
      </p:cxnSp>
      <p:cxnSp>
        <p:nvCxnSpPr>
          <p:cNvPr id="70" name="Straight Arrow Connector 69"/>
          <p:cNvCxnSpPr>
            <a:stCxn id="36" idx="2"/>
            <a:endCxn id="10" idx="0"/>
          </p:cNvCxnSpPr>
          <p:nvPr/>
        </p:nvCxnSpPr>
        <p:spPr bwMode="auto">
          <a:xfrm flipH="1">
            <a:off x="9570115" y="2479147"/>
            <a:ext cx="10165" cy="251628"/>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81" name="Rectangle 80"/>
          <p:cNvSpPr/>
          <p:nvPr/>
        </p:nvSpPr>
        <p:spPr bwMode="auto">
          <a:xfrm>
            <a:off x="2736088" y="5055911"/>
            <a:ext cx="7064736" cy="568603"/>
          </a:xfrm>
          <a:prstGeom prst="rect">
            <a:avLst/>
          </a:prstGeom>
          <a:solidFill>
            <a:srgbClr val="C3C3C2"/>
          </a:solidFill>
          <a:ln w="28575" cap="sq" cmpd="sng" algn="ctr">
            <a:solidFill>
              <a:schemeClr val="tx1"/>
            </a:solidFill>
            <a:prstDash val="sysDash"/>
            <a:round/>
            <a:headEnd type="none" w="sm" len="sm"/>
            <a:tailEnd type="none" w="sm" len="sm"/>
          </a:ln>
          <a:effectLst/>
        </p:spPr>
        <p:txBody>
          <a:bodyPr vert="horz" wrap="none" lIns="68580" tIns="34290" rIns="68580" bIns="34290" numCol="1" rtlCol="0" anchor="t" anchorCtr="0" compatLnSpc="1">
            <a:prstTxWarp prst="textNoShape">
              <a:avLst/>
            </a:prstTxWarp>
          </a:bodyPr>
          <a:lstStyle/>
          <a:p>
            <a:pPr algn="ctr" fontAlgn="base">
              <a:spcBef>
                <a:spcPct val="0"/>
              </a:spcBef>
              <a:spcAft>
                <a:spcPct val="0"/>
              </a:spcAft>
            </a:pPr>
            <a:endParaRPr lang="en-US" sz="1200" b="1" dirty="0">
              <a:solidFill>
                <a:srgbClr val="000000"/>
              </a:solidFill>
            </a:endParaRPr>
          </a:p>
          <a:p>
            <a:pPr algn="ctr" fontAlgn="base">
              <a:spcBef>
                <a:spcPct val="0"/>
              </a:spcBef>
              <a:spcAft>
                <a:spcPct val="0"/>
              </a:spcAft>
            </a:pPr>
            <a:r>
              <a:rPr lang="en-US" sz="1200" b="1" dirty="0">
                <a:solidFill>
                  <a:srgbClr val="000000"/>
                </a:solidFill>
              </a:rPr>
              <a:t>ONGOING MUNICIPAL SUPPORT</a:t>
            </a:r>
          </a:p>
        </p:txBody>
      </p:sp>
      <p:sp>
        <p:nvSpPr>
          <p:cNvPr id="87" name="Oval 86"/>
          <p:cNvSpPr/>
          <p:nvPr/>
        </p:nvSpPr>
        <p:spPr>
          <a:xfrm>
            <a:off x="8765414" y="3973124"/>
            <a:ext cx="385292"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7</a:t>
            </a:r>
          </a:p>
        </p:txBody>
      </p:sp>
      <p:sp>
        <p:nvSpPr>
          <p:cNvPr id="2" name="Rectangle 1"/>
          <p:cNvSpPr/>
          <p:nvPr/>
        </p:nvSpPr>
        <p:spPr>
          <a:xfrm>
            <a:off x="356818" y="1164245"/>
            <a:ext cx="3458769" cy="15692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defTabSz="342900"/>
            <a:r>
              <a:rPr lang="en-ZA" sz="1050" b="1" dirty="0">
                <a:solidFill>
                  <a:schemeClr val="accent6"/>
                </a:solidFill>
                <a:latin typeface="Calibri" panose="020F0502020204030204" pitchFamily="34" charset="0"/>
              </a:rPr>
              <a:t>DEVELOP EARLY WARNING SYSTEM </a:t>
            </a:r>
            <a:r>
              <a:rPr lang="en-ZA" sz="1050" dirty="0">
                <a:solidFill>
                  <a:schemeClr val="accent6"/>
                </a:solidFill>
                <a:latin typeface="Calibri" panose="020F0502020204030204" pitchFamily="34" charset="0"/>
              </a:rPr>
              <a:t>using Statutory and periodic reports:</a:t>
            </a:r>
          </a:p>
          <a:p>
            <a:pPr marL="214313" indent="-214313" defTabSz="342900">
              <a:buFontTx/>
              <a:buChar char="-"/>
            </a:pPr>
            <a:r>
              <a:rPr lang="en-ZA" sz="1050" dirty="0">
                <a:solidFill>
                  <a:schemeClr val="accent6"/>
                </a:solidFill>
                <a:latin typeface="Calibri" panose="020F0502020204030204" pitchFamily="34" charset="0"/>
              </a:rPr>
              <a:t>AG reports </a:t>
            </a:r>
          </a:p>
          <a:p>
            <a:pPr marL="214313" indent="-214313" defTabSz="342900">
              <a:buFontTx/>
              <a:buChar char="-"/>
            </a:pPr>
            <a:r>
              <a:rPr lang="en-ZA" sz="1050" dirty="0">
                <a:solidFill>
                  <a:schemeClr val="accent6"/>
                </a:solidFill>
                <a:latin typeface="Calibri" panose="020F0502020204030204" pitchFamily="34" charset="0"/>
              </a:rPr>
              <a:t>MFMA Section 71 reports</a:t>
            </a:r>
          </a:p>
          <a:p>
            <a:pPr marL="214313" indent="-214313" defTabSz="342900">
              <a:buFontTx/>
              <a:buChar char="-"/>
            </a:pPr>
            <a:r>
              <a:rPr lang="en-ZA" sz="1050" dirty="0">
                <a:solidFill>
                  <a:schemeClr val="accent6"/>
                </a:solidFill>
                <a:latin typeface="Calibri" panose="020F0502020204030204" pitchFamily="34" charset="0"/>
              </a:rPr>
              <a:t>MFMA Section 72 reports </a:t>
            </a:r>
          </a:p>
          <a:p>
            <a:pPr marL="214313" indent="-214313" defTabSz="342900">
              <a:buFontTx/>
              <a:buChar char="-"/>
            </a:pPr>
            <a:r>
              <a:rPr lang="en-ZA" sz="1050" dirty="0">
                <a:solidFill>
                  <a:schemeClr val="accent6"/>
                </a:solidFill>
                <a:latin typeface="Calibri" panose="020F0502020204030204" pitchFamily="34" charset="0"/>
              </a:rPr>
              <a:t>MFMA Section 73 reports </a:t>
            </a:r>
          </a:p>
          <a:p>
            <a:pPr marL="214313" indent="-214313" defTabSz="342900">
              <a:buFontTx/>
              <a:buChar char="-"/>
            </a:pPr>
            <a:r>
              <a:rPr lang="en-ZA" sz="1050" dirty="0">
                <a:solidFill>
                  <a:schemeClr val="accent6"/>
                </a:solidFill>
                <a:latin typeface="Calibri" panose="020F0502020204030204" pitchFamily="34" charset="0"/>
              </a:rPr>
              <a:t>MSA section 106 reports (where such were evoked) </a:t>
            </a:r>
          </a:p>
          <a:p>
            <a:pPr marL="214313" indent="-214313" defTabSz="342900">
              <a:buFontTx/>
              <a:buChar char="-"/>
            </a:pPr>
            <a:r>
              <a:rPr lang="en-ZA" sz="1050" dirty="0">
                <a:solidFill>
                  <a:schemeClr val="accent6"/>
                </a:solidFill>
                <a:latin typeface="Calibri" panose="020F0502020204030204" pitchFamily="34" charset="0"/>
              </a:rPr>
              <a:t>Quarterly performance reports</a:t>
            </a:r>
          </a:p>
        </p:txBody>
      </p:sp>
      <p:sp>
        <p:nvSpPr>
          <p:cNvPr id="31" name="Title 1"/>
          <p:cNvSpPr>
            <a:spLocks noGrp="1"/>
          </p:cNvSpPr>
          <p:nvPr>
            <p:ph type="title"/>
          </p:nvPr>
        </p:nvSpPr>
        <p:spPr>
          <a:xfrm>
            <a:off x="609600" y="124515"/>
            <a:ext cx="8534400" cy="794815"/>
          </a:xfrm>
        </p:spPr>
        <p:txBody>
          <a:bodyPr>
            <a:normAutofit fontScale="90000"/>
          </a:bodyPr>
          <a:lstStyle/>
          <a:p>
            <a:r>
              <a:rPr lang="en-GB" sz="2400" dirty="0" smtClean="0">
                <a:solidFill>
                  <a:srgbClr val="FF0000"/>
                </a:solidFill>
              </a:rPr>
              <a:t>NEW APPROACH ADOPTED BY SALGA THIS IS FOR SECTION 139 AND NOT AUDIT </a:t>
            </a:r>
            <a:endParaRPr lang="en-ZA" sz="2400" dirty="0">
              <a:solidFill>
                <a:srgbClr val="FF0000"/>
              </a:solidFill>
            </a:endParaRPr>
          </a:p>
        </p:txBody>
      </p:sp>
    </p:spTree>
    <p:extLst>
      <p:ext uri="{BB962C8B-B14F-4D97-AF65-F5344CB8AC3E}">
        <p14:creationId xmlns:p14="http://schemas.microsoft.com/office/powerpoint/2010/main" val="2044715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93069"/>
            <a:ext cx="8534400" cy="794815"/>
          </a:xfrm>
        </p:spPr>
        <p:txBody>
          <a:bodyPr>
            <a:noAutofit/>
          </a:bodyPr>
          <a:lstStyle/>
          <a:p>
            <a:r>
              <a:rPr lang="en-ZA" sz="2400" dirty="0" smtClean="0"/>
              <a:t>SUGGESTED ACTIONS FOR Dr RUTH S MOMPATI DM</a:t>
            </a:r>
            <a:endParaRPr lang="en-ZA" sz="2400" dirty="0"/>
          </a:p>
        </p:txBody>
      </p:sp>
      <p:sp>
        <p:nvSpPr>
          <p:cNvPr id="3" name="Text Placeholder 2"/>
          <p:cNvSpPr>
            <a:spLocks noGrp="1"/>
          </p:cNvSpPr>
          <p:nvPr>
            <p:ph type="body" sz="quarter" idx="10"/>
          </p:nvPr>
        </p:nvSpPr>
        <p:spPr>
          <a:xfrm>
            <a:off x="3710603" y="868884"/>
            <a:ext cx="4027384" cy="1083812"/>
          </a:xfrm>
        </p:spPr>
        <p:txBody>
          <a:bodyPr>
            <a:normAutofit/>
          </a:bodyPr>
          <a:lstStyle/>
          <a:p>
            <a:pPr marL="0" indent="0">
              <a:buNone/>
            </a:pPr>
            <a:r>
              <a:rPr lang="en-ZA" sz="1600" b="1" u="sng" dirty="0"/>
              <a:t>Four Pillars underpinning MASP</a:t>
            </a:r>
          </a:p>
          <a:p>
            <a:pPr marL="0" indent="0">
              <a:buNone/>
            </a:pPr>
            <a:endParaRPr lang="en-ZA" sz="1600" b="1" u="sng" dirty="0"/>
          </a:p>
        </p:txBody>
      </p:sp>
      <p:graphicFrame>
        <p:nvGraphicFramePr>
          <p:cNvPr id="4" name="Table 3"/>
          <p:cNvGraphicFramePr>
            <a:graphicFrameLocks noGrp="1"/>
          </p:cNvGraphicFramePr>
          <p:nvPr>
            <p:extLst>
              <p:ext uri="{D42A27DB-BD31-4B8C-83A1-F6EECF244321}">
                <p14:modId xmlns:p14="http://schemas.microsoft.com/office/powerpoint/2010/main" val="2518846253"/>
              </p:ext>
            </p:extLst>
          </p:nvPr>
        </p:nvGraphicFramePr>
        <p:xfrm>
          <a:off x="167147" y="1410790"/>
          <a:ext cx="11680723" cy="5047959"/>
        </p:xfrm>
        <a:graphic>
          <a:graphicData uri="http://schemas.openxmlformats.org/drawingml/2006/table">
            <a:tbl>
              <a:tblPr firstRow="1" bandRow="1">
                <a:tableStyleId>{5C22544A-7EE6-4342-B048-85BDC9FD1C3A}</a:tableStyleId>
              </a:tblPr>
              <a:tblGrid>
                <a:gridCol w="2604810">
                  <a:extLst>
                    <a:ext uri="{9D8B030D-6E8A-4147-A177-3AD203B41FA5}">
                      <a16:colId xmlns:a16="http://schemas.microsoft.com/office/drawing/2014/main" val="859074201"/>
                    </a:ext>
                  </a:extLst>
                </a:gridCol>
                <a:gridCol w="2604810">
                  <a:extLst>
                    <a:ext uri="{9D8B030D-6E8A-4147-A177-3AD203B41FA5}">
                      <a16:colId xmlns:a16="http://schemas.microsoft.com/office/drawing/2014/main" val="500279654"/>
                    </a:ext>
                  </a:extLst>
                </a:gridCol>
                <a:gridCol w="2980816">
                  <a:extLst>
                    <a:ext uri="{9D8B030D-6E8A-4147-A177-3AD203B41FA5}">
                      <a16:colId xmlns:a16="http://schemas.microsoft.com/office/drawing/2014/main" val="2839728569"/>
                    </a:ext>
                  </a:extLst>
                </a:gridCol>
                <a:gridCol w="3490287">
                  <a:extLst>
                    <a:ext uri="{9D8B030D-6E8A-4147-A177-3AD203B41FA5}">
                      <a16:colId xmlns:a16="http://schemas.microsoft.com/office/drawing/2014/main" val="330783278"/>
                    </a:ext>
                  </a:extLst>
                </a:gridCol>
              </a:tblGrid>
              <a:tr h="952445">
                <a:tc>
                  <a:txBody>
                    <a:bodyPr/>
                    <a:lstStyle/>
                    <a:p>
                      <a:endParaRPr lang="en-ZA" dirty="0" smtClean="0">
                        <a:solidFill>
                          <a:schemeClr val="accent6"/>
                        </a:solidFill>
                      </a:endParaRPr>
                    </a:p>
                    <a:p>
                      <a:r>
                        <a:rPr lang="en-ZA" dirty="0" smtClean="0">
                          <a:solidFill>
                            <a:schemeClr val="accent6"/>
                          </a:solidFill>
                        </a:rPr>
                        <a:t>Leadership</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Governance</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Financial</a:t>
                      </a:r>
                      <a:r>
                        <a:rPr lang="en-ZA" baseline="0" dirty="0" smtClean="0">
                          <a:solidFill>
                            <a:schemeClr val="accent6"/>
                          </a:solidFill>
                        </a:rPr>
                        <a:t> Management</a:t>
                      </a:r>
                      <a:endParaRPr lang="en-ZA" dirty="0">
                        <a:solidFill>
                          <a:schemeClr val="accent6"/>
                        </a:solidFill>
                      </a:endParaRPr>
                    </a:p>
                  </a:txBody>
                  <a:tcPr/>
                </a:tc>
                <a:tc>
                  <a:txBody>
                    <a:bodyPr/>
                    <a:lstStyle/>
                    <a:p>
                      <a:endParaRPr lang="en-ZA" dirty="0" smtClean="0">
                        <a:solidFill>
                          <a:schemeClr val="accent6"/>
                        </a:solidFill>
                      </a:endParaRPr>
                    </a:p>
                    <a:p>
                      <a:r>
                        <a:rPr lang="en-ZA" dirty="0" smtClean="0">
                          <a:solidFill>
                            <a:schemeClr val="accent6"/>
                          </a:solidFill>
                        </a:rPr>
                        <a:t>Institutional Capacity</a:t>
                      </a:r>
                      <a:endParaRPr lang="en-ZA" dirty="0">
                        <a:solidFill>
                          <a:schemeClr val="accent6"/>
                        </a:solidFill>
                      </a:endParaRPr>
                    </a:p>
                  </a:txBody>
                  <a:tcPr/>
                </a:tc>
                <a:extLst>
                  <a:ext uri="{0D108BD9-81ED-4DB2-BD59-A6C34878D82A}">
                    <a16:rowId xmlns:a16="http://schemas.microsoft.com/office/drawing/2014/main" val="2803278976"/>
                  </a:ext>
                </a:extLst>
              </a:tr>
              <a:tr h="4095514">
                <a:tc>
                  <a:txBody>
                    <a:bodyPr/>
                    <a:lstStyle/>
                    <a:p>
                      <a:endParaRPr lang="en-GB"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Political</a:t>
                      </a:r>
                      <a:r>
                        <a:rPr lang="en-GB" sz="1800" kern="1200" baseline="0" dirty="0" smtClean="0">
                          <a:solidFill>
                            <a:schemeClr val="accent6"/>
                          </a:solidFill>
                          <a:effectLst/>
                          <a:latin typeface="+mn-lt"/>
                          <a:ea typeface="+mn-ea"/>
                          <a:cs typeface="+mn-cs"/>
                        </a:rPr>
                        <a:t> leadership to exercise their oversight role effectively</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Empower the internal audit unit.</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Fully functioning Audit Committee</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 </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Effective researchers for MPACs</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Document and implement internal controls and standard operating procedures.</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Comply with the mSCOA implementation.</a:t>
                      </a:r>
                      <a:endParaRPr lang="en-ZA" sz="1800" kern="1200" dirty="0" smtClean="0">
                        <a:solidFill>
                          <a:schemeClr val="accent6"/>
                        </a:solidFill>
                        <a:effectLst/>
                        <a:latin typeface="+mn-lt"/>
                        <a:ea typeface="+mn-ea"/>
                        <a:cs typeface="+mn-cs"/>
                      </a:endParaRPr>
                    </a:p>
                    <a:p>
                      <a:r>
                        <a:rPr lang="en-GB" sz="1800" kern="1200" dirty="0" smtClean="0">
                          <a:solidFill>
                            <a:schemeClr val="accent6"/>
                          </a:solidFill>
                          <a:effectLst/>
                          <a:latin typeface="+mn-lt"/>
                          <a:ea typeface="+mn-ea"/>
                          <a:cs typeface="+mn-cs"/>
                        </a:rPr>
                        <a:t>Reduce the use of consultants and perform internally what can be performed.</a:t>
                      </a:r>
                      <a:endParaRPr lang="en-ZA" dirty="0">
                        <a:solidFill>
                          <a:schemeClr val="accent6"/>
                        </a:solidFill>
                      </a:endParaRPr>
                    </a:p>
                  </a:txBody>
                  <a:tcPr/>
                </a:tc>
                <a:tc>
                  <a:txBody>
                    <a:bodyPr/>
                    <a:lstStyle/>
                    <a:p>
                      <a:r>
                        <a:rPr lang="en-GB" sz="1800" kern="1200" dirty="0" smtClean="0">
                          <a:solidFill>
                            <a:schemeClr val="accent6"/>
                          </a:solidFill>
                          <a:effectLst/>
                          <a:latin typeface="+mn-lt"/>
                          <a:ea typeface="+mn-ea"/>
                          <a:cs typeface="+mn-cs"/>
                        </a:rPr>
                        <a:t>Capacitate the BTO through training and filling vacancies with competent officials.</a:t>
                      </a:r>
                      <a:endParaRPr lang="en-ZA" dirty="0">
                        <a:solidFill>
                          <a:schemeClr val="accent6"/>
                        </a:solidFill>
                      </a:endParaRPr>
                    </a:p>
                  </a:txBody>
                  <a:tcPr/>
                </a:tc>
                <a:extLst>
                  <a:ext uri="{0D108BD9-81ED-4DB2-BD59-A6C34878D82A}">
                    <a16:rowId xmlns:a16="http://schemas.microsoft.com/office/drawing/2014/main" val="2061896178"/>
                  </a:ext>
                </a:extLst>
              </a:tr>
            </a:tbl>
          </a:graphicData>
        </a:graphic>
      </p:graphicFrame>
    </p:spTree>
    <p:extLst>
      <p:ext uri="{BB962C8B-B14F-4D97-AF65-F5344CB8AC3E}">
        <p14:creationId xmlns:p14="http://schemas.microsoft.com/office/powerpoint/2010/main" val="3580169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GB" sz="2400" dirty="0"/>
              <a:t>            RECOMMENDATIONS</a:t>
            </a:r>
            <a:r>
              <a:rPr lang="en-US" sz="2400" dirty="0"/>
              <a:t> </a:t>
            </a:r>
          </a:p>
        </p:txBody>
      </p:sp>
      <p:sp>
        <p:nvSpPr>
          <p:cNvPr id="20483" name="Rectangle 3"/>
          <p:cNvSpPr>
            <a:spLocks noGrp="1" noChangeArrowheads="1"/>
          </p:cNvSpPr>
          <p:nvPr>
            <p:ph type="body" sz="quarter" idx="10"/>
          </p:nvPr>
        </p:nvSpPr>
        <p:spPr>
          <a:xfrm>
            <a:off x="216310" y="1754816"/>
            <a:ext cx="11739716" cy="4050449"/>
          </a:xfrm>
        </p:spPr>
        <p:txBody>
          <a:bodyPr>
            <a:normAutofit/>
          </a:bodyPr>
          <a:lstStyle/>
          <a:p>
            <a:pPr marL="0" indent="0">
              <a:buNone/>
            </a:pPr>
            <a:r>
              <a:rPr lang="en-ZA" sz="1800" b="1" dirty="0"/>
              <a:t>It is recommended that the PC COGTA </a:t>
            </a:r>
            <a:r>
              <a:rPr lang="en-ZA" sz="1800" b="1" dirty="0" smtClean="0"/>
              <a:t>:-  </a:t>
            </a:r>
            <a:endParaRPr lang="en-ZA" sz="1800" b="1" dirty="0"/>
          </a:p>
          <a:p>
            <a:pPr marL="0" indent="0">
              <a:buNone/>
            </a:pPr>
            <a:endParaRPr lang="en-GB" sz="1800" dirty="0"/>
          </a:p>
          <a:p>
            <a:pPr marL="0" indent="0">
              <a:buNone/>
            </a:pPr>
            <a:r>
              <a:rPr lang="en-ZA" sz="1800" b="1" dirty="0" smtClean="0"/>
              <a:t>NOTE </a:t>
            </a:r>
            <a:r>
              <a:rPr lang="en-ZA" sz="1800" dirty="0" smtClean="0"/>
              <a:t>the presentation as made;</a:t>
            </a:r>
          </a:p>
          <a:p>
            <a:pPr marL="0" indent="0">
              <a:buNone/>
            </a:pPr>
            <a:endParaRPr lang="en-ZA" sz="1800" dirty="0" smtClean="0"/>
          </a:p>
          <a:p>
            <a:pPr>
              <a:buFont typeface="+mj-lt"/>
              <a:buAutoNum type="arabicPeriod"/>
            </a:pPr>
            <a:r>
              <a:rPr lang="en-ZA" sz="1800" b="1" dirty="0" smtClean="0"/>
              <a:t>NOTE</a:t>
            </a:r>
            <a:r>
              <a:rPr lang="en-ZA" sz="1800" dirty="0" smtClean="0"/>
              <a:t> </a:t>
            </a:r>
            <a:r>
              <a:rPr lang="en-ZA" sz="1800" dirty="0"/>
              <a:t>the SALGA support provided to </a:t>
            </a:r>
            <a:r>
              <a:rPr lang="en-ZA" sz="1800" dirty="0" smtClean="0"/>
              <a:t>Dr Ruth Segomotsi Mompati District Municipality</a:t>
            </a:r>
            <a:r>
              <a:rPr lang="en-ZA" sz="1800" dirty="0"/>
              <a:t>;</a:t>
            </a:r>
          </a:p>
          <a:p>
            <a:pPr>
              <a:buFont typeface="+mj-lt"/>
              <a:buAutoNum type="arabicPeriod"/>
            </a:pPr>
            <a:endParaRPr lang="en-ZA" sz="1800" dirty="0"/>
          </a:p>
          <a:p>
            <a:pPr>
              <a:buFont typeface="+mj-lt"/>
              <a:buAutoNum type="arabicPeriod"/>
            </a:pPr>
            <a:r>
              <a:rPr lang="en-ZA" sz="1800" b="1" dirty="0"/>
              <a:t>NOTE</a:t>
            </a:r>
            <a:r>
              <a:rPr lang="en-ZA" sz="1800" dirty="0"/>
              <a:t> SALGA’s proposed approach to Municipal Support and Interventions</a:t>
            </a:r>
            <a:endParaRPr lang="en-US" sz="1800" dirty="0"/>
          </a:p>
          <a:p>
            <a:pPr>
              <a:buFont typeface="+mj-lt"/>
              <a:buAutoNum type="arabicPeriod"/>
            </a:pPr>
            <a:endParaRPr lang="en-US" sz="1800" dirty="0"/>
          </a:p>
          <a:p>
            <a:pPr marL="0" indent="0">
              <a:buNone/>
            </a:pPr>
            <a:endParaRPr lang="en-GB" sz="1800" dirty="0"/>
          </a:p>
          <a:p>
            <a:pPr marL="0" indent="0">
              <a:buNone/>
            </a:pPr>
            <a:endParaRPr lang="en-ZA" sz="1800" dirty="0"/>
          </a:p>
        </p:txBody>
      </p:sp>
    </p:spTree>
    <p:extLst>
      <p:ext uri="{BB962C8B-B14F-4D97-AF65-F5344CB8AC3E}">
        <p14:creationId xmlns:p14="http://schemas.microsoft.com/office/powerpoint/2010/main" val="1225892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AutoShape 18" descr="Image result for water management icon"/>
          <p:cNvSpPr>
            <a:spLocks noChangeAspect="1" noChangeArrowheads="1"/>
          </p:cNvSpPr>
          <p:nvPr/>
        </p:nvSpPr>
        <p:spPr bwMode="auto">
          <a:xfrm>
            <a:off x="1452211" y="-531603"/>
            <a:ext cx="331947" cy="33194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584" tIns="49792" rIns="99584" bIns="49792" numCol="1" anchor="t" anchorCtr="0" compatLnSpc="1">
            <a:prstTxWarp prst="textNoShape">
              <a:avLst/>
            </a:prstTxWarp>
          </a:bodyPr>
          <a:lstStyle/>
          <a:p>
            <a:endParaRPr lang="en-ZA" sz="1960" dirty="0"/>
          </a:p>
        </p:txBody>
      </p:sp>
      <p:sp>
        <p:nvSpPr>
          <p:cNvPr id="34" name="Title 1"/>
          <p:cNvSpPr txBox="1">
            <a:spLocks/>
          </p:cNvSpPr>
          <p:nvPr/>
        </p:nvSpPr>
        <p:spPr>
          <a:xfrm>
            <a:off x="2750080" y="932679"/>
            <a:ext cx="6052921" cy="649202"/>
          </a:xfrm>
          <a:prstGeom prst="rect">
            <a:avLst/>
          </a:prstGeom>
        </p:spPr>
        <p:txBody>
          <a:bodyPr vert="horz" lIns="89626" tIns="44813" rIns="89626" bIns="44813" rtlCol="0" anchor="ctr">
            <a:normAutofit/>
          </a:bodyPr>
          <a:lstStyle>
            <a:lvl1pPr algn="ctr" defTabSz="507995" rtl="0" eaLnBrk="1" latinLnBrk="0" hangingPunct="1">
              <a:spcBef>
                <a:spcPct val="0"/>
              </a:spcBef>
              <a:buNone/>
              <a:defRPr sz="2222" b="1" kern="1200">
                <a:solidFill>
                  <a:schemeClr val="tx1"/>
                </a:solidFill>
                <a:latin typeface="+mj-lt"/>
                <a:ea typeface="+mj-ea"/>
                <a:cs typeface="+mj-cs"/>
              </a:defRPr>
            </a:lvl1pPr>
          </a:lstStyle>
          <a:p>
            <a:r>
              <a:rPr lang="en-US" sz="2177" dirty="0"/>
              <a:t>     </a:t>
            </a:r>
            <a:r>
              <a:rPr lang="en-US" sz="1607" dirty="0">
                <a:solidFill>
                  <a:schemeClr val="accent6"/>
                </a:solidFill>
              </a:rPr>
              <a:t>THANK YOU  </a:t>
            </a:r>
            <a:r>
              <a:rPr lang="en-US" sz="2177" dirty="0">
                <a:solidFill>
                  <a:schemeClr val="accent6"/>
                </a:solidFill>
              </a:rPr>
              <a:t>   </a:t>
            </a: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477" y="1828858"/>
            <a:ext cx="3984427"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0"/>
          <p:cNvSpPr txBox="1">
            <a:spLocks noChangeArrowheads="1"/>
          </p:cNvSpPr>
          <p:nvPr/>
        </p:nvSpPr>
        <p:spPr bwMode="auto">
          <a:xfrm>
            <a:off x="1784159" y="2390763"/>
            <a:ext cx="394950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800"/>
              </a:spcBef>
              <a:buClr>
                <a:srgbClr val="A37C00"/>
              </a:buClr>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1pPr>
            <a:lvl2pPr marL="742950" indent="-285750" eaLnBrk="0" hangingPunct="0">
              <a:spcBef>
                <a:spcPts val="700"/>
              </a:spcBef>
              <a:buClr>
                <a:srgbClr val="A37C00"/>
              </a:buClr>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2pPr>
            <a:lvl3pPr marL="1143000" indent="-228600" eaLnBrk="0" hangingPunct="0">
              <a:spcBef>
                <a:spcPts val="600"/>
              </a:spcBef>
              <a:buClr>
                <a:srgbClr val="A37C00"/>
              </a:buClr>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3pPr>
            <a:lvl4pPr marL="1600200" indent="-228600" eaLnBrk="0" hangingPunct="0">
              <a:spcBef>
                <a:spcPts val="500"/>
              </a:spcBef>
              <a:buClr>
                <a:srgbClr val="A37C00"/>
              </a:buClr>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4pPr>
            <a:lvl5pPr marL="2057400" indent="-228600" eaLnBrk="0" hangingPunct="0">
              <a:spcBef>
                <a:spcPts val="500"/>
              </a:spcBef>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5pPr>
            <a:lvl6pPr marL="25146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6pPr>
            <a:lvl7pPr marL="29718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7pPr>
            <a:lvl8pPr marL="34290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8pPr>
            <a:lvl9pPr marL="3886200" indent="-228600" eaLnBrk="0" fontAlgn="base" hangingPunct="0">
              <a:spcBef>
                <a:spcPts val="500"/>
              </a:spcBef>
              <a:spcAft>
                <a:spcPct val="0"/>
              </a:spcAft>
              <a:buSzPct val="100000"/>
              <a:buFont typeface="Arial" pitchFamily="34" charset="0"/>
              <a:buChar char="»"/>
              <a:defRPr sz="1400">
                <a:solidFill>
                  <a:srgbClr val="B1953A"/>
                </a:solidFill>
                <a:latin typeface="Arial" pitchFamily="34" charset="0"/>
                <a:ea typeface="ヒラギノ角ゴ ProN W3" pitchFamily="1" charset="-128"/>
                <a:sym typeface="Arial" pitchFamily="34" charset="0"/>
              </a:defRPr>
            </a:lvl9pPr>
          </a:lstStyle>
          <a:p>
            <a:pPr algn="ctr" eaLnBrk="1" hangingPunct="1">
              <a:spcBef>
                <a:spcPct val="0"/>
              </a:spcBef>
              <a:buClrTx/>
              <a:buSzTx/>
              <a:buFontTx/>
              <a:buNone/>
            </a:pPr>
            <a:r>
              <a:rPr lang="en-US" altLang="en-US" sz="1500" b="1" dirty="0" smtClean="0">
                <a:solidFill>
                  <a:srgbClr val="205352"/>
                </a:solidFill>
                <a:latin typeface="Calibri" pitchFamily="34" charset="0"/>
                <a:sym typeface="Calibri" pitchFamily="34" charset="0"/>
              </a:rPr>
              <a:t>Desiree Tlhoaele</a:t>
            </a:r>
            <a:endParaRPr lang="en-US" altLang="en-US" sz="1500" b="1" dirty="0">
              <a:solidFill>
                <a:srgbClr val="205352"/>
              </a:solidFill>
              <a:latin typeface="Calibri" pitchFamily="34" charset="0"/>
              <a:sym typeface="Calibri" pitchFamily="34" charset="0"/>
            </a:endParaRPr>
          </a:p>
          <a:p>
            <a:pPr algn="ctr" eaLnBrk="1" hangingPunct="1">
              <a:spcBef>
                <a:spcPct val="0"/>
              </a:spcBef>
              <a:buClrTx/>
              <a:buSzTx/>
              <a:buFontTx/>
              <a:buNone/>
            </a:pPr>
            <a:r>
              <a:rPr lang="en-US" altLang="en-US" sz="1500" b="1" dirty="0" smtClean="0">
                <a:solidFill>
                  <a:srgbClr val="205352"/>
                </a:solidFill>
                <a:latin typeface="Calibri" pitchFamily="34" charset="0"/>
                <a:sym typeface="Calibri" pitchFamily="34" charset="0"/>
                <a:hlinkClick r:id="rId3"/>
              </a:rPr>
              <a:t>dtlhoaele@salga.org.za </a:t>
            </a:r>
            <a:endParaRPr lang="en-US" altLang="en-US" sz="1500" b="1" dirty="0">
              <a:solidFill>
                <a:srgbClr val="205352"/>
              </a:solidFill>
              <a:latin typeface="Calibri" pitchFamily="34" charset="0"/>
              <a:sym typeface="Calibri" pitchFamily="34" charset="0"/>
            </a:endParaRPr>
          </a:p>
          <a:p>
            <a:pPr algn="ctr" eaLnBrk="1" hangingPunct="1">
              <a:spcBef>
                <a:spcPct val="0"/>
              </a:spcBef>
              <a:buClrTx/>
              <a:buSzTx/>
              <a:buFontTx/>
              <a:buNone/>
            </a:pPr>
            <a:r>
              <a:rPr lang="en-US" altLang="en-US" sz="1500" b="1" dirty="0">
                <a:solidFill>
                  <a:srgbClr val="205352"/>
                </a:solidFill>
                <a:latin typeface="Calibri" pitchFamily="34" charset="0"/>
                <a:sym typeface="Calibri" pitchFamily="34" charset="0"/>
              </a:rPr>
              <a:t>087 358 7855 </a:t>
            </a:r>
          </a:p>
          <a:p>
            <a:pPr algn="ctr" eaLnBrk="1" hangingPunct="1">
              <a:spcBef>
                <a:spcPct val="0"/>
              </a:spcBef>
              <a:buClrTx/>
              <a:buSzTx/>
              <a:buFontTx/>
              <a:buNone/>
            </a:pPr>
            <a:r>
              <a:rPr lang="en-US" altLang="en-US" sz="1500" b="1" dirty="0" smtClean="0">
                <a:solidFill>
                  <a:srgbClr val="205352"/>
                </a:solidFill>
                <a:latin typeface="Calibri" pitchFamily="34" charset="0"/>
                <a:sym typeface="Calibri" pitchFamily="34" charset="0"/>
              </a:rPr>
              <a:t>079 497 1905</a:t>
            </a:r>
            <a:endParaRPr lang="en-US" altLang="en-US" sz="1500" b="1" dirty="0">
              <a:solidFill>
                <a:srgbClr val="205352"/>
              </a:solidFill>
              <a:latin typeface="Calibri" pitchFamily="34" charset="0"/>
              <a:sym typeface="Calibri" pitchFamily="34" charset="0"/>
            </a:endParaRPr>
          </a:p>
          <a:p>
            <a:pPr algn="ctr" eaLnBrk="1" hangingPunct="1">
              <a:spcBef>
                <a:spcPct val="0"/>
              </a:spcBef>
              <a:buClrTx/>
              <a:buSzTx/>
              <a:buFontTx/>
              <a:buNone/>
            </a:pPr>
            <a:endParaRPr lang="en-US" altLang="en-US" sz="1500" b="1" dirty="0">
              <a:solidFill>
                <a:srgbClr val="205352"/>
              </a:solidFill>
              <a:latin typeface="Calibri" pitchFamily="34" charset="0"/>
              <a:sym typeface="Calibri" pitchFamily="34" charset="0"/>
            </a:endParaRPr>
          </a:p>
          <a:p>
            <a:pPr algn="ctr" eaLnBrk="1" hangingPunct="1">
              <a:spcBef>
                <a:spcPct val="0"/>
              </a:spcBef>
              <a:buClrTx/>
              <a:buSzTx/>
              <a:buFontTx/>
              <a:buNone/>
            </a:pPr>
            <a:endParaRPr lang="en-US" altLang="en-US" sz="1500" b="1" dirty="0">
              <a:solidFill>
                <a:srgbClr val="205352"/>
              </a:solidFill>
              <a:latin typeface="Calibri" pitchFamily="34" charset="0"/>
              <a:sym typeface="Calibri" pitchFamily="34" charset="0"/>
            </a:endParaRPr>
          </a:p>
        </p:txBody>
      </p:sp>
    </p:spTree>
    <p:extLst>
      <p:ext uri="{BB962C8B-B14F-4D97-AF65-F5344CB8AC3E}">
        <p14:creationId xmlns:p14="http://schemas.microsoft.com/office/powerpoint/2010/main" val="2076521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76982" y="1282890"/>
            <a:ext cx="10033820"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p>
          <a:p>
            <a:pPr marL="0" indent="0">
              <a:buNone/>
            </a:pPr>
            <a:endParaRPr lang="en-ZA" sz="2000" dirty="0"/>
          </a:p>
          <a:p>
            <a:endParaRPr lang="en-ZA" sz="2000" dirty="0"/>
          </a:p>
        </p:txBody>
      </p:sp>
      <p:sp>
        <p:nvSpPr>
          <p:cNvPr id="19" name="Segnaposto numero diapositiva 1">
            <a:extLst>
              <a:ext uri="{FF2B5EF4-FFF2-40B4-BE49-F238E27FC236}">
                <a16:creationId xmlns:a16="http://schemas.microsoft.com/office/drawing/2014/main" id="{59BE2E45-4021-4DB2-AEB3-1855994F59F1}"/>
              </a:ext>
            </a:extLst>
          </p:cNvPr>
          <p:cNvSpPr txBox="1">
            <a:spLocks/>
          </p:cNvSpPr>
          <p:nvPr/>
        </p:nvSpPr>
        <p:spPr>
          <a:xfrm>
            <a:off x="2392680" y="5404963"/>
            <a:ext cx="1920240" cy="24646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617220">
              <a:defRPr/>
            </a:pPr>
            <a:fld id="{85E4C5A4-68AA-419A-9EB9-20F6985B147C}" type="slidenum">
              <a:rPr lang="en-GB" sz="810">
                <a:solidFill>
                  <a:prstClr val="white"/>
                </a:solidFill>
                <a:latin typeface="Segoe UI"/>
              </a:rPr>
              <a:pPr defTabSz="617220">
                <a:defRPr/>
              </a:pPr>
              <a:t>3</a:t>
            </a:fld>
            <a:endParaRPr lang="en-GB" sz="810" dirty="0">
              <a:solidFill>
                <a:prstClr val="white"/>
              </a:solidFill>
              <a:latin typeface="Segoe UI"/>
            </a:endParaRPr>
          </a:p>
        </p:txBody>
      </p:sp>
      <p:grpSp>
        <p:nvGrpSpPr>
          <p:cNvPr id="71" name="Group 70"/>
          <p:cNvGrpSpPr/>
          <p:nvPr/>
        </p:nvGrpSpPr>
        <p:grpSpPr>
          <a:xfrm>
            <a:off x="587399" y="1472369"/>
            <a:ext cx="2362278" cy="4152970"/>
            <a:chOff x="2148771" y="1609032"/>
            <a:chExt cx="1576392" cy="4152970"/>
          </a:xfrm>
        </p:grpSpPr>
        <p:sp>
          <p:nvSpPr>
            <p:cNvPr id="20" name="Freeform 89"/>
            <p:cNvSpPr>
              <a:spLocks/>
            </p:cNvSpPr>
            <p:nvPr/>
          </p:nvSpPr>
          <p:spPr bwMode="auto">
            <a:xfrm>
              <a:off x="2548527" y="1942360"/>
              <a:ext cx="881516" cy="3453494"/>
            </a:xfrm>
            <a:custGeom>
              <a:avLst/>
              <a:gdLst>
                <a:gd name="T0" fmla="*/ 0 w 1748"/>
                <a:gd name="T1" fmla="*/ 260 h 15225"/>
                <a:gd name="T2" fmla="*/ 874 w 1748"/>
                <a:gd name="T3" fmla="*/ 0 h 15225"/>
                <a:gd name="T4" fmla="*/ 1748 w 1748"/>
                <a:gd name="T5" fmla="*/ 260 h 15225"/>
                <a:gd name="T6" fmla="*/ 1748 w 1748"/>
                <a:gd name="T7" fmla="*/ 15225 h 15225"/>
                <a:gd name="T8" fmla="*/ 0 w 1748"/>
                <a:gd name="T9" fmla="*/ 15225 h 15225"/>
                <a:gd name="T10" fmla="*/ 0 w 1748"/>
                <a:gd name="T11" fmla="*/ 260 h 15225"/>
              </a:gdLst>
              <a:ahLst/>
              <a:cxnLst>
                <a:cxn ang="0">
                  <a:pos x="T0" y="T1"/>
                </a:cxn>
                <a:cxn ang="0">
                  <a:pos x="T2" y="T3"/>
                </a:cxn>
                <a:cxn ang="0">
                  <a:pos x="T4" y="T5"/>
                </a:cxn>
                <a:cxn ang="0">
                  <a:pos x="T6" y="T7"/>
                </a:cxn>
                <a:cxn ang="0">
                  <a:pos x="T8" y="T9"/>
                </a:cxn>
                <a:cxn ang="0">
                  <a:pos x="T10" y="T11"/>
                </a:cxn>
              </a:cxnLst>
              <a:rect l="0" t="0" r="r" b="b"/>
              <a:pathLst>
                <a:path w="1748" h="15225">
                  <a:moveTo>
                    <a:pt x="0" y="260"/>
                  </a:moveTo>
                  <a:lnTo>
                    <a:pt x="874" y="0"/>
                  </a:lnTo>
                  <a:lnTo>
                    <a:pt x="1748" y="260"/>
                  </a:lnTo>
                  <a:lnTo>
                    <a:pt x="1748" y="15225"/>
                  </a:lnTo>
                  <a:lnTo>
                    <a:pt x="0" y="15225"/>
                  </a:lnTo>
                  <a:lnTo>
                    <a:pt x="0" y="260"/>
                  </a:lnTo>
                  <a:close/>
                </a:path>
              </a:pathLst>
            </a:custGeom>
            <a:solidFill>
              <a:srgbClr val="D2DA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1" name="Freeform 90"/>
            <p:cNvSpPr>
              <a:spLocks/>
            </p:cNvSpPr>
            <p:nvPr/>
          </p:nvSpPr>
          <p:spPr bwMode="auto">
            <a:xfrm>
              <a:off x="2557875" y="5134731"/>
              <a:ext cx="440758" cy="234104"/>
            </a:xfrm>
            <a:custGeom>
              <a:avLst/>
              <a:gdLst>
                <a:gd name="T0" fmla="*/ 874 w 874"/>
                <a:gd name="T1" fmla="*/ 1031 h 1031"/>
                <a:gd name="T2" fmla="*/ 0 w 874"/>
                <a:gd name="T3" fmla="*/ 1031 h 1031"/>
                <a:gd name="T4" fmla="*/ 0 w 874"/>
                <a:gd name="T5" fmla="*/ 0 h 1031"/>
                <a:gd name="T6" fmla="*/ 874 w 874"/>
                <a:gd name="T7" fmla="*/ 259 h 1031"/>
                <a:gd name="T8" fmla="*/ 874 w 874"/>
                <a:gd name="T9" fmla="*/ 1031 h 1031"/>
              </a:gdLst>
              <a:ahLst/>
              <a:cxnLst>
                <a:cxn ang="0">
                  <a:pos x="T0" y="T1"/>
                </a:cxn>
                <a:cxn ang="0">
                  <a:pos x="T2" y="T3"/>
                </a:cxn>
                <a:cxn ang="0">
                  <a:pos x="T4" y="T5"/>
                </a:cxn>
                <a:cxn ang="0">
                  <a:pos x="T6" y="T7"/>
                </a:cxn>
                <a:cxn ang="0">
                  <a:pos x="T8" y="T9"/>
                </a:cxn>
              </a:cxnLst>
              <a:rect l="0" t="0" r="r" b="b"/>
              <a:pathLst>
                <a:path w="874" h="1031">
                  <a:moveTo>
                    <a:pt x="874" y="1031"/>
                  </a:moveTo>
                  <a:lnTo>
                    <a:pt x="0" y="1031"/>
                  </a:lnTo>
                  <a:lnTo>
                    <a:pt x="0" y="0"/>
                  </a:lnTo>
                  <a:lnTo>
                    <a:pt x="874" y="259"/>
                  </a:lnTo>
                  <a:lnTo>
                    <a:pt x="874" y="103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2" name="Freeform 76"/>
            <p:cNvSpPr>
              <a:spLocks/>
            </p:cNvSpPr>
            <p:nvPr/>
          </p:nvSpPr>
          <p:spPr bwMode="auto">
            <a:xfrm>
              <a:off x="2254220" y="3548854"/>
              <a:ext cx="1463801" cy="192365"/>
            </a:xfrm>
            <a:custGeom>
              <a:avLst/>
              <a:gdLst>
                <a:gd name="T0" fmla="*/ 2896 w 2896"/>
                <a:gd name="T1" fmla="*/ 420 h 851"/>
                <a:gd name="T2" fmla="*/ 1448 w 2896"/>
                <a:gd name="T3" fmla="*/ 0 h 851"/>
                <a:gd name="T4" fmla="*/ 0 w 2896"/>
                <a:gd name="T5" fmla="*/ 420 h 851"/>
                <a:gd name="T6" fmla="*/ 1448 w 2896"/>
                <a:gd name="T7" fmla="*/ 851 h 851"/>
                <a:gd name="T8" fmla="*/ 2896 w 2896"/>
                <a:gd name="T9" fmla="*/ 420 h 851"/>
              </a:gdLst>
              <a:ahLst/>
              <a:cxnLst>
                <a:cxn ang="0">
                  <a:pos x="T0" y="T1"/>
                </a:cxn>
                <a:cxn ang="0">
                  <a:pos x="T2" y="T3"/>
                </a:cxn>
                <a:cxn ang="0">
                  <a:pos x="T4" y="T5"/>
                </a:cxn>
                <a:cxn ang="0">
                  <a:pos x="T6" y="T7"/>
                </a:cxn>
                <a:cxn ang="0">
                  <a:pos x="T8" y="T9"/>
                </a:cxn>
              </a:cxnLst>
              <a:rect l="0" t="0" r="r" b="b"/>
              <a:pathLst>
                <a:path w="2896" h="851">
                  <a:moveTo>
                    <a:pt x="2896" y="420"/>
                  </a:moveTo>
                  <a:lnTo>
                    <a:pt x="1448" y="0"/>
                  </a:lnTo>
                  <a:lnTo>
                    <a:pt x="0" y="420"/>
                  </a:lnTo>
                  <a:lnTo>
                    <a:pt x="1448" y="851"/>
                  </a:lnTo>
                  <a:lnTo>
                    <a:pt x="2896" y="420"/>
                  </a:lnTo>
                  <a:close/>
                </a:path>
              </a:pathLst>
            </a:custGeom>
            <a:solidFill>
              <a:srgbClr val="4F6A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3" name="Freeform 91"/>
            <p:cNvSpPr>
              <a:spLocks/>
            </p:cNvSpPr>
            <p:nvPr/>
          </p:nvSpPr>
          <p:spPr bwMode="auto">
            <a:xfrm>
              <a:off x="2545364" y="4121410"/>
              <a:ext cx="440758" cy="252252"/>
            </a:xfrm>
            <a:custGeom>
              <a:avLst/>
              <a:gdLst>
                <a:gd name="T0" fmla="*/ 874 w 874"/>
                <a:gd name="T1" fmla="*/ 1111 h 1111"/>
                <a:gd name="T2" fmla="*/ 0 w 874"/>
                <a:gd name="T3" fmla="*/ 850 h 1111"/>
                <a:gd name="T4" fmla="*/ 0 w 874"/>
                <a:gd name="T5" fmla="*/ 0 h 1111"/>
                <a:gd name="T6" fmla="*/ 874 w 874"/>
                <a:gd name="T7" fmla="*/ 259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0"/>
                  </a:lnTo>
                  <a:lnTo>
                    <a:pt x="0" y="0"/>
                  </a:lnTo>
                  <a:lnTo>
                    <a:pt x="874" y="259"/>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4" name="Freeform 92"/>
            <p:cNvSpPr>
              <a:spLocks/>
            </p:cNvSpPr>
            <p:nvPr/>
          </p:nvSpPr>
          <p:spPr bwMode="auto">
            <a:xfrm>
              <a:off x="2545364" y="3489872"/>
              <a:ext cx="440758" cy="251345"/>
            </a:xfrm>
            <a:custGeom>
              <a:avLst/>
              <a:gdLst>
                <a:gd name="T0" fmla="*/ 874 w 874"/>
                <a:gd name="T1" fmla="*/ 1111 h 1111"/>
                <a:gd name="T2" fmla="*/ 0 w 874"/>
                <a:gd name="T3" fmla="*/ 851 h 1111"/>
                <a:gd name="T4" fmla="*/ 0 w 874"/>
                <a:gd name="T5" fmla="*/ 0 h 1111"/>
                <a:gd name="T6" fmla="*/ 874 w 874"/>
                <a:gd name="T7" fmla="*/ 260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1"/>
                  </a:lnTo>
                  <a:lnTo>
                    <a:pt x="0" y="0"/>
                  </a:lnTo>
                  <a:lnTo>
                    <a:pt x="874" y="260"/>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5" name="Freeform 93"/>
            <p:cNvSpPr>
              <a:spLocks/>
            </p:cNvSpPr>
            <p:nvPr/>
          </p:nvSpPr>
          <p:spPr bwMode="auto">
            <a:xfrm>
              <a:off x="2545364" y="2857427"/>
              <a:ext cx="440758" cy="252252"/>
            </a:xfrm>
            <a:custGeom>
              <a:avLst/>
              <a:gdLst>
                <a:gd name="T0" fmla="*/ 874 w 874"/>
                <a:gd name="T1" fmla="*/ 1111 h 1111"/>
                <a:gd name="T2" fmla="*/ 0 w 874"/>
                <a:gd name="T3" fmla="*/ 852 h 1111"/>
                <a:gd name="T4" fmla="*/ 0 w 874"/>
                <a:gd name="T5" fmla="*/ 0 h 1111"/>
                <a:gd name="T6" fmla="*/ 874 w 874"/>
                <a:gd name="T7" fmla="*/ 261 h 1111"/>
                <a:gd name="T8" fmla="*/ 874 w 874"/>
                <a:gd name="T9" fmla="*/ 1111 h 1111"/>
              </a:gdLst>
              <a:ahLst/>
              <a:cxnLst>
                <a:cxn ang="0">
                  <a:pos x="T0" y="T1"/>
                </a:cxn>
                <a:cxn ang="0">
                  <a:pos x="T2" y="T3"/>
                </a:cxn>
                <a:cxn ang="0">
                  <a:pos x="T4" y="T5"/>
                </a:cxn>
                <a:cxn ang="0">
                  <a:pos x="T6" y="T7"/>
                </a:cxn>
                <a:cxn ang="0">
                  <a:pos x="T8" y="T9"/>
                </a:cxn>
              </a:cxnLst>
              <a:rect l="0" t="0" r="r" b="b"/>
              <a:pathLst>
                <a:path w="874" h="1111">
                  <a:moveTo>
                    <a:pt x="874" y="1111"/>
                  </a:moveTo>
                  <a:lnTo>
                    <a:pt x="0" y="852"/>
                  </a:lnTo>
                  <a:lnTo>
                    <a:pt x="0" y="0"/>
                  </a:lnTo>
                  <a:lnTo>
                    <a:pt x="874" y="261"/>
                  </a:lnTo>
                  <a:lnTo>
                    <a:pt x="874" y="1111"/>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6" name="Freeform 94"/>
            <p:cNvSpPr>
              <a:spLocks/>
            </p:cNvSpPr>
            <p:nvPr/>
          </p:nvSpPr>
          <p:spPr bwMode="auto">
            <a:xfrm>
              <a:off x="2545364" y="2225890"/>
              <a:ext cx="440758" cy="252252"/>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7" name="Freeform 79"/>
            <p:cNvSpPr>
              <a:spLocks/>
            </p:cNvSpPr>
            <p:nvPr/>
          </p:nvSpPr>
          <p:spPr bwMode="auto">
            <a:xfrm>
              <a:off x="3426878" y="2539750"/>
              <a:ext cx="291143" cy="76220"/>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chemeClr val="tx1">
                <a:lumMod val="50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8" name="Freeform 80"/>
            <p:cNvSpPr>
              <a:spLocks/>
            </p:cNvSpPr>
            <p:nvPr/>
          </p:nvSpPr>
          <p:spPr bwMode="auto">
            <a:xfrm>
              <a:off x="2254220" y="2539750"/>
              <a:ext cx="291143" cy="76220"/>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chemeClr val="tx1">
                <a:lumMod val="50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29" name="Freeform 100"/>
            <p:cNvSpPr>
              <a:spLocks/>
            </p:cNvSpPr>
            <p:nvPr/>
          </p:nvSpPr>
          <p:spPr bwMode="auto">
            <a:xfrm>
              <a:off x="2254220" y="2576951"/>
              <a:ext cx="1463801" cy="536262"/>
            </a:xfrm>
            <a:custGeom>
              <a:avLst/>
              <a:gdLst>
                <a:gd name="T0" fmla="*/ 0 w 2896"/>
                <a:gd name="T1" fmla="*/ 1934 h 2364"/>
                <a:gd name="T2" fmla="*/ 1448 w 2896"/>
                <a:gd name="T3" fmla="*/ 2364 h 2364"/>
                <a:gd name="T4" fmla="*/ 2896 w 2896"/>
                <a:gd name="T5" fmla="*/ 1934 h 2364"/>
                <a:gd name="T6" fmla="*/ 2896 w 2896"/>
                <a:gd name="T7" fmla="*/ 0 h 2364"/>
                <a:gd name="T8" fmla="*/ 1448 w 2896"/>
                <a:gd name="T9" fmla="*/ 429 h 2364"/>
                <a:gd name="T10" fmla="*/ 0 w 2896"/>
                <a:gd name="T11" fmla="*/ 0 h 2364"/>
                <a:gd name="T12" fmla="*/ 0 w 2896"/>
                <a:gd name="T13" fmla="*/ 1934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4"/>
                  </a:moveTo>
                  <a:lnTo>
                    <a:pt x="1448" y="2364"/>
                  </a:lnTo>
                  <a:lnTo>
                    <a:pt x="2896" y="1934"/>
                  </a:lnTo>
                  <a:lnTo>
                    <a:pt x="2896" y="0"/>
                  </a:lnTo>
                  <a:lnTo>
                    <a:pt x="1448" y="429"/>
                  </a:lnTo>
                  <a:lnTo>
                    <a:pt x="0" y="0"/>
                  </a:lnTo>
                  <a:lnTo>
                    <a:pt x="0" y="1934"/>
                  </a:lnTo>
                  <a:close/>
                </a:path>
              </a:pathLst>
            </a:custGeom>
            <a:solidFill>
              <a:schemeClr val="accent1"/>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0" name="Freeform 101"/>
            <p:cNvSpPr>
              <a:spLocks/>
            </p:cNvSpPr>
            <p:nvPr/>
          </p:nvSpPr>
          <p:spPr bwMode="auto">
            <a:xfrm>
              <a:off x="2254221" y="2577656"/>
              <a:ext cx="731901" cy="536262"/>
            </a:xfrm>
            <a:custGeom>
              <a:avLst/>
              <a:gdLst>
                <a:gd name="T0" fmla="*/ 1448 w 1448"/>
                <a:gd name="T1" fmla="*/ 2364 h 2364"/>
                <a:gd name="T2" fmla="*/ 1448 w 1448"/>
                <a:gd name="T3" fmla="*/ 2364 h 2364"/>
                <a:gd name="T4" fmla="*/ 0 w 1448"/>
                <a:gd name="T5" fmla="*/ 1934 h 2364"/>
                <a:gd name="T6" fmla="*/ 0 w 1448"/>
                <a:gd name="T7" fmla="*/ 0 h 2364"/>
                <a:gd name="T8" fmla="*/ 1448 w 1448"/>
                <a:gd name="T9" fmla="*/ 429 h 2364"/>
                <a:gd name="T10" fmla="*/ 1448 w 1448"/>
                <a:gd name="T11" fmla="*/ 2364 h 2364"/>
              </a:gdLst>
              <a:ahLst/>
              <a:cxnLst>
                <a:cxn ang="0">
                  <a:pos x="T0" y="T1"/>
                </a:cxn>
                <a:cxn ang="0">
                  <a:pos x="T2" y="T3"/>
                </a:cxn>
                <a:cxn ang="0">
                  <a:pos x="T4" y="T5"/>
                </a:cxn>
                <a:cxn ang="0">
                  <a:pos x="T6" y="T7"/>
                </a:cxn>
                <a:cxn ang="0">
                  <a:pos x="T8" y="T9"/>
                </a:cxn>
                <a:cxn ang="0">
                  <a:pos x="T10" y="T11"/>
                </a:cxn>
              </a:cxnLst>
              <a:rect l="0" t="0" r="r" b="b"/>
              <a:pathLst>
                <a:path w="1448" h="2364">
                  <a:moveTo>
                    <a:pt x="1448" y="2364"/>
                  </a:moveTo>
                  <a:lnTo>
                    <a:pt x="1448" y="2364"/>
                  </a:lnTo>
                  <a:lnTo>
                    <a:pt x="0" y="1934"/>
                  </a:lnTo>
                  <a:lnTo>
                    <a:pt x="0" y="0"/>
                  </a:lnTo>
                  <a:lnTo>
                    <a:pt x="1448" y="429"/>
                  </a:lnTo>
                  <a:lnTo>
                    <a:pt x="1448" y="2364"/>
                  </a:lnTo>
                  <a:close/>
                </a:path>
              </a:pathLst>
            </a:custGeom>
            <a:solidFill>
              <a:schemeClr val="accent1"/>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1" name="TextBox 30"/>
            <p:cNvSpPr txBox="1"/>
            <p:nvPr/>
          </p:nvSpPr>
          <p:spPr>
            <a:xfrm>
              <a:off x="2154030" y="2613813"/>
              <a:ext cx="925241" cy="46628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02</a:t>
              </a:r>
            </a:p>
          </p:txBody>
        </p:sp>
        <p:sp>
          <p:nvSpPr>
            <p:cNvPr id="32" name="Freeform 81"/>
            <p:cNvSpPr>
              <a:spLocks/>
            </p:cNvSpPr>
            <p:nvPr/>
          </p:nvSpPr>
          <p:spPr bwMode="auto">
            <a:xfrm>
              <a:off x="3432794" y="3239611"/>
              <a:ext cx="291143" cy="76220"/>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chemeClr val="accent3">
                <a:lumMod val="50000"/>
              </a:schemeClr>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3" name="Freeform 82"/>
            <p:cNvSpPr>
              <a:spLocks/>
            </p:cNvSpPr>
            <p:nvPr/>
          </p:nvSpPr>
          <p:spPr bwMode="auto">
            <a:xfrm>
              <a:off x="2260136" y="3239611"/>
              <a:ext cx="291143" cy="76220"/>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chemeClr val="accent3">
                <a:lumMod val="50000"/>
              </a:schemeClr>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4" name="Freeform 104"/>
            <p:cNvSpPr>
              <a:spLocks/>
            </p:cNvSpPr>
            <p:nvPr/>
          </p:nvSpPr>
          <p:spPr bwMode="auto">
            <a:xfrm>
              <a:off x="2260136" y="3276813"/>
              <a:ext cx="1463801" cy="537170"/>
            </a:xfrm>
            <a:custGeom>
              <a:avLst/>
              <a:gdLst>
                <a:gd name="T0" fmla="*/ 0 w 2896"/>
                <a:gd name="T1" fmla="*/ 1935 h 2365"/>
                <a:gd name="T2" fmla="*/ 1448 w 2896"/>
                <a:gd name="T3" fmla="*/ 2365 h 2365"/>
                <a:gd name="T4" fmla="*/ 2896 w 2896"/>
                <a:gd name="T5" fmla="*/ 1935 h 2365"/>
                <a:gd name="T6" fmla="*/ 2896 w 2896"/>
                <a:gd name="T7" fmla="*/ 0 h 2365"/>
                <a:gd name="T8" fmla="*/ 1448 w 2896"/>
                <a:gd name="T9" fmla="*/ 430 h 2365"/>
                <a:gd name="T10" fmla="*/ 0 w 2896"/>
                <a:gd name="T11" fmla="*/ 0 h 2365"/>
                <a:gd name="T12" fmla="*/ 0 w 2896"/>
                <a:gd name="T13" fmla="*/ 1935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5"/>
                  </a:moveTo>
                  <a:lnTo>
                    <a:pt x="1448" y="2365"/>
                  </a:lnTo>
                  <a:lnTo>
                    <a:pt x="2896" y="1935"/>
                  </a:lnTo>
                  <a:lnTo>
                    <a:pt x="2896" y="0"/>
                  </a:lnTo>
                  <a:lnTo>
                    <a:pt x="1448" y="430"/>
                  </a:lnTo>
                  <a:lnTo>
                    <a:pt x="0" y="0"/>
                  </a:lnTo>
                  <a:lnTo>
                    <a:pt x="0" y="1935"/>
                  </a:lnTo>
                  <a:close/>
                </a:path>
              </a:pathLst>
            </a:custGeom>
            <a:solidFill>
              <a:schemeClr val="accent3"/>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5" name="Freeform 105"/>
            <p:cNvSpPr>
              <a:spLocks/>
            </p:cNvSpPr>
            <p:nvPr/>
          </p:nvSpPr>
          <p:spPr bwMode="auto">
            <a:xfrm>
              <a:off x="2260136" y="3276813"/>
              <a:ext cx="731901" cy="537170"/>
            </a:xfrm>
            <a:custGeom>
              <a:avLst/>
              <a:gdLst>
                <a:gd name="T0" fmla="*/ 1448 w 1448"/>
                <a:gd name="T1" fmla="*/ 2365 h 2365"/>
                <a:gd name="T2" fmla="*/ 1448 w 1448"/>
                <a:gd name="T3" fmla="*/ 2365 h 2365"/>
                <a:gd name="T4" fmla="*/ 574 w 1448"/>
                <a:gd name="T5" fmla="*/ 2105 h 2365"/>
                <a:gd name="T6" fmla="*/ 0 w 1448"/>
                <a:gd name="T7" fmla="*/ 1935 h 2365"/>
                <a:gd name="T8" fmla="*/ 0 w 1448"/>
                <a:gd name="T9" fmla="*/ 0 h 2365"/>
                <a:gd name="T10" fmla="*/ 1448 w 1448"/>
                <a:gd name="T11" fmla="*/ 430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5"/>
                  </a:lnTo>
                  <a:lnTo>
                    <a:pt x="0" y="0"/>
                  </a:lnTo>
                  <a:lnTo>
                    <a:pt x="1448" y="430"/>
                  </a:lnTo>
                  <a:lnTo>
                    <a:pt x="1448" y="2365"/>
                  </a:lnTo>
                  <a:close/>
                </a:path>
              </a:pathLst>
            </a:custGeom>
            <a:solidFill>
              <a:schemeClr val="accent3"/>
            </a:solidFill>
            <a:ln>
              <a:noFill/>
            </a:ln>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6" name="TextBox 35"/>
            <p:cNvSpPr txBox="1"/>
            <p:nvPr/>
          </p:nvSpPr>
          <p:spPr>
            <a:xfrm>
              <a:off x="2154030" y="3288936"/>
              <a:ext cx="925241" cy="466281"/>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03</a:t>
              </a:r>
            </a:p>
          </p:txBody>
        </p:sp>
        <p:grpSp>
          <p:nvGrpSpPr>
            <p:cNvPr id="37" name="Group 36"/>
            <p:cNvGrpSpPr/>
            <p:nvPr/>
          </p:nvGrpSpPr>
          <p:grpSpPr>
            <a:xfrm>
              <a:off x="2244875" y="3823618"/>
              <a:ext cx="1480288" cy="574375"/>
              <a:chOff x="990307" y="4712771"/>
              <a:chExt cx="1973716" cy="765832"/>
            </a:xfrm>
          </p:grpSpPr>
          <p:sp>
            <p:nvSpPr>
              <p:cNvPr id="38" name="Freeform 83"/>
              <p:cNvSpPr>
                <a:spLocks/>
              </p:cNvSpPr>
              <p:nvPr/>
            </p:nvSpPr>
            <p:spPr bwMode="auto">
              <a:xfrm>
                <a:off x="2575833" y="4712772"/>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2F1F0F"/>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39" name="Freeform 84"/>
              <p:cNvSpPr>
                <a:spLocks/>
              </p:cNvSpPr>
              <p:nvPr/>
            </p:nvSpPr>
            <p:spPr bwMode="auto">
              <a:xfrm>
                <a:off x="1012288" y="471277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2F1F0F"/>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0" name="Freeform 108"/>
              <p:cNvSpPr>
                <a:spLocks/>
              </p:cNvSpPr>
              <p:nvPr/>
            </p:nvSpPr>
            <p:spPr bwMode="auto">
              <a:xfrm>
                <a:off x="996946" y="4763588"/>
                <a:ext cx="1951733" cy="715015"/>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solidFill>
                <a:srgbClr val="7A5128"/>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1" name="Freeform 109"/>
              <p:cNvSpPr>
                <a:spLocks/>
              </p:cNvSpPr>
              <p:nvPr/>
            </p:nvSpPr>
            <p:spPr bwMode="auto">
              <a:xfrm>
                <a:off x="1012288" y="4763587"/>
                <a:ext cx="975867" cy="715015"/>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solidFill>
                <a:srgbClr val="7A5128"/>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2" name="TextBox 41"/>
              <p:cNvSpPr txBox="1"/>
              <p:nvPr/>
            </p:nvSpPr>
            <p:spPr>
              <a:xfrm>
                <a:off x="990307" y="4808980"/>
                <a:ext cx="1010442" cy="621707"/>
              </a:xfrm>
              <a:prstGeom prst="rect">
                <a:avLst/>
              </a:prstGeom>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04</a:t>
                </a:r>
              </a:p>
            </p:txBody>
          </p:sp>
        </p:grpSp>
        <p:grpSp>
          <p:nvGrpSpPr>
            <p:cNvPr id="43" name="Group 42"/>
            <p:cNvGrpSpPr/>
            <p:nvPr/>
          </p:nvGrpSpPr>
          <p:grpSpPr>
            <a:xfrm>
              <a:off x="2148771" y="1609032"/>
              <a:ext cx="1563989" cy="751314"/>
              <a:chOff x="840042" y="901743"/>
              <a:chExt cx="2085317" cy="1001751"/>
            </a:xfrm>
          </p:grpSpPr>
          <p:sp>
            <p:nvSpPr>
              <p:cNvPr id="44" name="Freeform 78"/>
              <p:cNvSpPr>
                <a:spLocks/>
              </p:cNvSpPr>
              <p:nvPr/>
            </p:nvSpPr>
            <p:spPr bwMode="auto">
              <a:xfrm>
                <a:off x="973625" y="1061442"/>
                <a:ext cx="1951733" cy="256486"/>
              </a:xfrm>
              <a:custGeom>
                <a:avLst/>
                <a:gdLst>
                  <a:gd name="T0" fmla="*/ 2896 w 2896"/>
                  <a:gd name="T1" fmla="*/ 421 h 850"/>
                  <a:gd name="T2" fmla="*/ 1448 w 2896"/>
                  <a:gd name="T3" fmla="*/ 0 h 850"/>
                  <a:gd name="T4" fmla="*/ 0 w 2896"/>
                  <a:gd name="T5" fmla="*/ 421 h 850"/>
                  <a:gd name="T6" fmla="*/ 1448 w 2896"/>
                  <a:gd name="T7" fmla="*/ 850 h 850"/>
                  <a:gd name="T8" fmla="*/ 2896 w 2896"/>
                  <a:gd name="T9" fmla="*/ 421 h 850"/>
                </a:gdLst>
                <a:ahLst/>
                <a:cxnLst>
                  <a:cxn ang="0">
                    <a:pos x="T0" y="T1"/>
                  </a:cxn>
                  <a:cxn ang="0">
                    <a:pos x="T2" y="T3"/>
                  </a:cxn>
                  <a:cxn ang="0">
                    <a:pos x="T4" y="T5"/>
                  </a:cxn>
                  <a:cxn ang="0">
                    <a:pos x="T6" y="T7"/>
                  </a:cxn>
                  <a:cxn ang="0">
                    <a:pos x="T8" y="T9"/>
                  </a:cxn>
                </a:cxnLst>
                <a:rect l="0" t="0" r="r" b="b"/>
                <a:pathLst>
                  <a:path w="2896" h="850">
                    <a:moveTo>
                      <a:pt x="2896" y="421"/>
                    </a:moveTo>
                    <a:lnTo>
                      <a:pt x="1448" y="0"/>
                    </a:lnTo>
                    <a:lnTo>
                      <a:pt x="0" y="421"/>
                    </a:lnTo>
                    <a:lnTo>
                      <a:pt x="1448" y="850"/>
                    </a:lnTo>
                    <a:lnTo>
                      <a:pt x="2896" y="421"/>
                    </a:lnTo>
                    <a:close/>
                  </a:path>
                </a:pathLst>
              </a:custGeom>
              <a:solidFill>
                <a:srgbClr val="6EB8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5" name="Freeform 95"/>
              <p:cNvSpPr>
                <a:spLocks/>
              </p:cNvSpPr>
              <p:nvPr/>
            </p:nvSpPr>
            <p:spPr bwMode="auto">
              <a:xfrm>
                <a:off x="1361818" y="901743"/>
                <a:ext cx="587677" cy="416185"/>
              </a:xfrm>
              <a:custGeom>
                <a:avLst/>
                <a:gdLst>
                  <a:gd name="T0" fmla="*/ 874 w 874"/>
                  <a:gd name="T1" fmla="*/ 1377 h 1377"/>
                  <a:gd name="T2" fmla="*/ 0 w 874"/>
                  <a:gd name="T3" fmla="*/ 1118 h 1377"/>
                  <a:gd name="T4" fmla="*/ 0 w 874"/>
                  <a:gd name="T5" fmla="*/ 260 h 1377"/>
                  <a:gd name="T6" fmla="*/ 874 w 874"/>
                  <a:gd name="T7" fmla="*/ 0 h 1377"/>
                  <a:gd name="T8" fmla="*/ 874 w 874"/>
                  <a:gd name="T9" fmla="*/ 1377 h 1377"/>
                </a:gdLst>
                <a:ahLst/>
                <a:cxnLst>
                  <a:cxn ang="0">
                    <a:pos x="T0" y="T1"/>
                  </a:cxn>
                  <a:cxn ang="0">
                    <a:pos x="T2" y="T3"/>
                  </a:cxn>
                  <a:cxn ang="0">
                    <a:pos x="T4" y="T5"/>
                  </a:cxn>
                  <a:cxn ang="0">
                    <a:pos x="T6" y="T7"/>
                  </a:cxn>
                  <a:cxn ang="0">
                    <a:pos x="T8" y="T9"/>
                  </a:cxn>
                </a:cxnLst>
                <a:rect l="0" t="0" r="r" b="b"/>
                <a:pathLst>
                  <a:path w="874" h="1377">
                    <a:moveTo>
                      <a:pt x="874" y="1377"/>
                    </a:moveTo>
                    <a:lnTo>
                      <a:pt x="0" y="1118"/>
                    </a:lnTo>
                    <a:lnTo>
                      <a:pt x="0" y="260"/>
                    </a:lnTo>
                    <a:lnTo>
                      <a:pt x="874" y="0"/>
                    </a:lnTo>
                    <a:lnTo>
                      <a:pt x="874" y="13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6" name="Freeform 88"/>
              <p:cNvSpPr>
                <a:spLocks/>
              </p:cNvSpPr>
              <p:nvPr/>
            </p:nvSpPr>
            <p:spPr bwMode="auto">
              <a:xfrm>
                <a:off x="973627" y="1137663"/>
                <a:ext cx="388189" cy="102836"/>
              </a:xfrm>
              <a:custGeom>
                <a:avLst/>
                <a:gdLst>
                  <a:gd name="T0" fmla="*/ 574 w 574"/>
                  <a:gd name="T1" fmla="*/ 337 h 337"/>
                  <a:gd name="T2" fmla="*/ 0 w 574"/>
                  <a:gd name="T3" fmla="*/ 167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7"/>
                    </a:lnTo>
                    <a:lnTo>
                      <a:pt x="574" y="0"/>
                    </a:lnTo>
                    <a:lnTo>
                      <a:pt x="574" y="337"/>
                    </a:lnTo>
                    <a:close/>
                  </a:path>
                </a:pathLst>
              </a:custGeom>
              <a:solidFill>
                <a:srgbClr val="6B581B"/>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7" name="Freeform 96"/>
              <p:cNvSpPr>
                <a:spLocks/>
              </p:cNvSpPr>
              <p:nvPr/>
            </p:nvSpPr>
            <p:spPr bwMode="auto">
              <a:xfrm>
                <a:off x="973625" y="1181916"/>
                <a:ext cx="1951733" cy="715015"/>
              </a:xfrm>
              <a:custGeom>
                <a:avLst/>
                <a:gdLst>
                  <a:gd name="T0" fmla="*/ 0 w 2896"/>
                  <a:gd name="T1" fmla="*/ 1934 h 2365"/>
                  <a:gd name="T2" fmla="*/ 1448 w 2896"/>
                  <a:gd name="T3" fmla="*/ 2365 h 2365"/>
                  <a:gd name="T4" fmla="*/ 2896 w 2896"/>
                  <a:gd name="T5" fmla="*/ 1934 h 2365"/>
                  <a:gd name="T6" fmla="*/ 2896 w 2896"/>
                  <a:gd name="T7" fmla="*/ 0 h 2365"/>
                  <a:gd name="T8" fmla="*/ 1448 w 2896"/>
                  <a:gd name="T9" fmla="*/ 429 h 2365"/>
                  <a:gd name="T10" fmla="*/ 0 w 2896"/>
                  <a:gd name="T11" fmla="*/ 0 h 2365"/>
                  <a:gd name="T12" fmla="*/ 0 w 2896"/>
                  <a:gd name="T13" fmla="*/ 1934 h 2365"/>
                </a:gdLst>
                <a:ahLst/>
                <a:cxnLst>
                  <a:cxn ang="0">
                    <a:pos x="T0" y="T1"/>
                  </a:cxn>
                  <a:cxn ang="0">
                    <a:pos x="T2" y="T3"/>
                  </a:cxn>
                  <a:cxn ang="0">
                    <a:pos x="T4" y="T5"/>
                  </a:cxn>
                  <a:cxn ang="0">
                    <a:pos x="T6" y="T7"/>
                  </a:cxn>
                  <a:cxn ang="0">
                    <a:pos x="T8" y="T9"/>
                  </a:cxn>
                  <a:cxn ang="0">
                    <a:pos x="T10" y="T11"/>
                  </a:cxn>
                  <a:cxn ang="0">
                    <a:pos x="T12" y="T13"/>
                  </a:cxn>
                </a:cxnLst>
                <a:rect l="0" t="0" r="r" b="b"/>
                <a:pathLst>
                  <a:path w="2896" h="2365">
                    <a:moveTo>
                      <a:pt x="0" y="1934"/>
                    </a:moveTo>
                    <a:lnTo>
                      <a:pt x="1448" y="2365"/>
                    </a:lnTo>
                    <a:lnTo>
                      <a:pt x="2896" y="1934"/>
                    </a:lnTo>
                    <a:lnTo>
                      <a:pt x="2896" y="0"/>
                    </a:lnTo>
                    <a:lnTo>
                      <a:pt x="1448" y="429"/>
                    </a:lnTo>
                    <a:lnTo>
                      <a:pt x="0" y="0"/>
                    </a:lnTo>
                    <a:lnTo>
                      <a:pt x="0" y="1934"/>
                    </a:lnTo>
                    <a:close/>
                  </a:path>
                </a:pathLst>
              </a:custGeom>
              <a:solidFill>
                <a:schemeClr val="bg2">
                  <a:lumMod val="75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8" name="Freeform 97"/>
              <p:cNvSpPr>
                <a:spLocks/>
              </p:cNvSpPr>
              <p:nvPr/>
            </p:nvSpPr>
            <p:spPr bwMode="auto">
              <a:xfrm>
                <a:off x="973626" y="1188478"/>
                <a:ext cx="975867" cy="715016"/>
              </a:xfrm>
              <a:custGeom>
                <a:avLst/>
                <a:gdLst>
                  <a:gd name="T0" fmla="*/ 1448 w 1448"/>
                  <a:gd name="T1" fmla="*/ 2365 h 2365"/>
                  <a:gd name="T2" fmla="*/ 1448 w 1448"/>
                  <a:gd name="T3" fmla="*/ 2365 h 2365"/>
                  <a:gd name="T4" fmla="*/ 574 w 1448"/>
                  <a:gd name="T5" fmla="*/ 2105 h 2365"/>
                  <a:gd name="T6" fmla="*/ 0 w 1448"/>
                  <a:gd name="T7" fmla="*/ 1934 h 2365"/>
                  <a:gd name="T8" fmla="*/ 0 w 1448"/>
                  <a:gd name="T9" fmla="*/ 0 h 2365"/>
                  <a:gd name="T10" fmla="*/ 1448 w 1448"/>
                  <a:gd name="T11" fmla="*/ 429 h 2365"/>
                  <a:gd name="T12" fmla="*/ 1448 w 1448"/>
                  <a:gd name="T13" fmla="*/ 2365 h 2365"/>
                </a:gdLst>
                <a:ahLst/>
                <a:cxnLst>
                  <a:cxn ang="0">
                    <a:pos x="T0" y="T1"/>
                  </a:cxn>
                  <a:cxn ang="0">
                    <a:pos x="T2" y="T3"/>
                  </a:cxn>
                  <a:cxn ang="0">
                    <a:pos x="T4" y="T5"/>
                  </a:cxn>
                  <a:cxn ang="0">
                    <a:pos x="T6" y="T7"/>
                  </a:cxn>
                  <a:cxn ang="0">
                    <a:pos x="T8" y="T9"/>
                  </a:cxn>
                  <a:cxn ang="0">
                    <a:pos x="T10" y="T11"/>
                  </a:cxn>
                  <a:cxn ang="0">
                    <a:pos x="T12" y="T13"/>
                  </a:cxn>
                </a:cxnLst>
                <a:rect l="0" t="0" r="r" b="b"/>
                <a:pathLst>
                  <a:path w="1448" h="2365">
                    <a:moveTo>
                      <a:pt x="1448" y="2365"/>
                    </a:moveTo>
                    <a:lnTo>
                      <a:pt x="1448" y="2365"/>
                    </a:lnTo>
                    <a:lnTo>
                      <a:pt x="574" y="2105"/>
                    </a:lnTo>
                    <a:lnTo>
                      <a:pt x="0" y="1934"/>
                    </a:lnTo>
                    <a:lnTo>
                      <a:pt x="0" y="0"/>
                    </a:lnTo>
                    <a:lnTo>
                      <a:pt x="1448" y="429"/>
                    </a:lnTo>
                    <a:lnTo>
                      <a:pt x="1448" y="2365"/>
                    </a:lnTo>
                    <a:close/>
                  </a:path>
                </a:pathLst>
              </a:custGeom>
              <a:solidFill>
                <a:schemeClr val="bg2">
                  <a:lumMod val="75000"/>
                </a:schemeClr>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49" name="TextBox 48"/>
              <p:cNvSpPr txBox="1"/>
              <p:nvPr/>
            </p:nvSpPr>
            <p:spPr>
              <a:xfrm>
                <a:off x="840042" y="1238896"/>
                <a:ext cx="1233652" cy="621708"/>
              </a:xfrm>
              <a:prstGeom prst="rect">
                <a:avLst/>
              </a:prstGeom>
            </p:spPr>
            <p:txBody>
              <a:bodyPr wrap="square"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430" kern="0" dirty="0">
                    <a:solidFill>
                      <a:prstClr val="white"/>
                    </a:solidFill>
                  </a:rPr>
                  <a:t>01</a:t>
                </a:r>
              </a:p>
            </p:txBody>
          </p:sp>
          <p:sp>
            <p:nvSpPr>
              <p:cNvPr id="50" name="Freeform 87"/>
              <p:cNvSpPr>
                <a:spLocks/>
              </p:cNvSpPr>
              <p:nvPr/>
            </p:nvSpPr>
            <p:spPr bwMode="auto">
              <a:xfrm>
                <a:off x="2537170" y="1137664"/>
                <a:ext cx="388189" cy="102836"/>
              </a:xfrm>
              <a:custGeom>
                <a:avLst/>
                <a:gdLst>
                  <a:gd name="T0" fmla="*/ 0 w 574"/>
                  <a:gd name="T1" fmla="*/ 337 h 337"/>
                  <a:gd name="T2" fmla="*/ 0 w 574"/>
                  <a:gd name="T3" fmla="*/ 0 h 337"/>
                  <a:gd name="T4" fmla="*/ 574 w 574"/>
                  <a:gd name="T5" fmla="*/ 167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7"/>
                    </a:lnTo>
                    <a:lnTo>
                      <a:pt x="0" y="337"/>
                    </a:lnTo>
                    <a:close/>
                  </a:path>
                </a:pathLst>
              </a:custGeom>
              <a:solidFill>
                <a:srgbClr val="6B581B"/>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1" name="Freeform 94"/>
              <p:cNvSpPr>
                <a:spLocks/>
              </p:cNvSpPr>
              <p:nvPr/>
            </p:nvSpPr>
            <p:spPr bwMode="auto">
              <a:xfrm>
                <a:off x="1361815" y="979819"/>
                <a:ext cx="587677" cy="336336"/>
              </a:xfrm>
              <a:custGeom>
                <a:avLst/>
                <a:gdLst>
                  <a:gd name="T0" fmla="*/ 874 w 874"/>
                  <a:gd name="T1" fmla="*/ 1110 h 1110"/>
                  <a:gd name="T2" fmla="*/ 0 w 874"/>
                  <a:gd name="T3" fmla="*/ 851 h 1110"/>
                  <a:gd name="T4" fmla="*/ 0 w 874"/>
                  <a:gd name="T5" fmla="*/ 0 h 1110"/>
                  <a:gd name="T6" fmla="*/ 874 w 874"/>
                  <a:gd name="T7" fmla="*/ 260 h 1110"/>
                  <a:gd name="T8" fmla="*/ 874 w 874"/>
                  <a:gd name="T9" fmla="*/ 1110 h 1110"/>
                </a:gdLst>
                <a:ahLst/>
                <a:cxnLst>
                  <a:cxn ang="0">
                    <a:pos x="T0" y="T1"/>
                  </a:cxn>
                  <a:cxn ang="0">
                    <a:pos x="T2" y="T3"/>
                  </a:cxn>
                  <a:cxn ang="0">
                    <a:pos x="T4" y="T5"/>
                  </a:cxn>
                  <a:cxn ang="0">
                    <a:pos x="T6" y="T7"/>
                  </a:cxn>
                  <a:cxn ang="0">
                    <a:pos x="T8" y="T9"/>
                  </a:cxn>
                </a:cxnLst>
                <a:rect l="0" t="0" r="r" b="b"/>
                <a:pathLst>
                  <a:path w="874" h="1110">
                    <a:moveTo>
                      <a:pt x="874" y="1110"/>
                    </a:moveTo>
                    <a:lnTo>
                      <a:pt x="0" y="851"/>
                    </a:lnTo>
                    <a:lnTo>
                      <a:pt x="0" y="0"/>
                    </a:lnTo>
                    <a:lnTo>
                      <a:pt x="874" y="260"/>
                    </a:lnTo>
                    <a:lnTo>
                      <a:pt x="874" y="1110"/>
                    </a:lnTo>
                    <a:close/>
                  </a:path>
                </a:pathLst>
              </a:custGeom>
              <a:solidFill>
                <a:srgbClr val="DFE6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grpSp>
        <p:grpSp>
          <p:nvGrpSpPr>
            <p:cNvPr id="56" name="Group 55"/>
            <p:cNvGrpSpPr/>
            <p:nvPr/>
          </p:nvGrpSpPr>
          <p:grpSpPr>
            <a:xfrm>
              <a:off x="2237449" y="4470324"/>
              <a:ext cx="1475310" cy="574373"/>
              <a:chOff x="966211" y="5676788"/>
              <a:chExt cx="1967078" cy="765831"/>
            </a:xfrm>
          </p:grpSpPr>
          <p:sp>
            <p:nvSpPr>
              <p:cNvPr id="57" name="Freeform 83"/>
              <p:cNvSpPr>
                <a:spLocks/>
              </p:cNvSpPr>
              <p:nvPr/>
            </p:nvSpPr>
            <p:spPr bwMode="auto">
              <a:xfrm>
                <a:off x="2545099" y="5676788"/>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8" name="Freeform 84"/>
              <p:cNvSpPr>
                <a:spLocks/>
              </p:cNvSpPr>
              <p:nvPr/>
            </p:nvSpPr>
            <p:spPr bwMode="auto">
              <a:xfrm>
                <a:off x="981554" y="567679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59" name="Freeform 108"/>
              <p:cNvSpPr>
                <a:spLocks/>
              </p:cNvSpPr>
              <p:nvPr/>
            </p:nvSpPr>
            <p:spPr bwMode="auto">
              <a:xfrm>
                <a:off x="966211" y="5727603"/>
                <a:ext cx="1951734" cy="715016"/>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0" name="Freeform 109"/>
              <p:cNvSpPr>
                <a:spLocks/>
              </p:cNvSpPr>
              <p:nvPr/>
            </p:nvSpPr>
            <p:spPr bwMode="auto">
              <a:xfrm>
                <a:off x="981554" y="5727600"/>
                <a:ext cx="975867" cy="715016"/>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solidFill>
                <a:srgbClr val="CC0000"/>
              </a:solid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1" name="TextBox 60"/>
              <p:cNvSpPr txBox="1"/>
              <p:nvPr/>
            </p:nvSpPr>
            <p:spPr>
              <a:xfrm>
                <a:off x="1164165" y="5818845"/>
                <a:ext cx="552365" cy="553997"/>
              </a:xfrm>
              <a:prstGeom prst="rect">
                <a:avLst/>
              </a:prstGeom>
              <a:solidFill>
                <a:srgbClr val="CC0000"/>
              </a:solidFill>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100" kern="0" dirty="0">
                    <a:solidFill>
                      <a:prstClr val="white"/>
                    </a:solidFill>
                  </a:rPr>
                  <a:t>05</a:t>
                </a:r>
              </a:p>
            </p:txBody>
          </p:sp>
        </p:grpSp>
        <p:grpSp>
          <p:nvGrpSpPr>
            <p:cNvPr id="63" name="Group 62"/>
            <p:cNvGrpSpPr/>
            <p:nvPr/>
          </p:nvGrpSpPr>
          <p:grpSpPr>
            <a:xfrm>
              <a:off x="2241333" y="5187629"/>
              <a:ext cx="1475310" cy="574373"/>
              <a:chOff x="966212" y="5676788"/>
              <a:chExt cx="1967078" cy="765831"/>
            </a:xfrm>
            <a:solidFill>
              <a:srgbClr val="92D050"/>
            </a:solidFill>
          </p:grpSpPr>
          <p:sp>
            <p:nvSpPr>
              <p:cNvPr id="64" name="Freeform 83"/>
              <p:cNvSpPr>
                <a:spLocks/>
              </p:cNvSpPr>
              <p:nvPr/>
            </p:nvSpPr>
            <p:spPr bwMode="auto">
              <a:xfrm>
                <a:off x="2545100" y="5676788"/>
                <a:ext cx="388190" cy="102837"/>
              </a:xfrm>
              <a:custGeom>
                <a:avLst/>
                <a:gdLst>
                  <a:gd name="T0" fmla="*/ 0 w 574"/>
                  <a:gd name="T1" fmla="*/ 337 h 337"/>
                  <a:gd name="T2" fmla="*/ 0 w 574"/>
                  <a:gd name="T3" fmla="*/ 0 h 337"/>
                  <a:gd name="T4" fmla="*/ 574 w 574"/>
                  <a:gd name="T5" fmla="*/ 166 h 337"/>
                  <a:gd name="T6" fmla="*/ 0 w 574"/>
                  <a:gd name="T7" fmla="*/ 337 h 337"/>
                </a:gdLst>
                <a:ahLst/>
                <a:cxnLst>
                  <a:cxn ang="0">
                    <a:pos x="T0" y="T1"/>
                  </a:cxn>
                  <a:cxn ang="0">
                    <a:pos x="T2" y="T3"/>
                  </a:cxn>
                  <a:cxn ang="0">
                    <a:pos x="T4" y="T5"/>
                  </a:cxn>
                  <a:cxn ang="0">
                    <a:pos x="T6" y="T7"/>
                  </a:cxn>
                </a:cxnLst>
                <a:rect l="0" t="0" r="r" b="b"/>
                <a:pathLst>
                  <a:path w="574" h="337">
                    <a:moveTo>
                      <a:pt x="0" y="337"/>
                    </a:moveTo>
                    <a:lnTo>
                      <a:pt x="0" y="0"/>
                    </a:lnTo>
                    <a:lnTo>
                      <a:pt x="574" y="166"/>
                    </a:lnTo>
                    <a:lnTo>
                      <a:pt x="0" y="337"/>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5" name="Freeform 84"/>
              <p:cNvSpPr>
                <a:spLocks/>
              </p:cNvSpPr>
              <p:nvPr/>
            </p:nvSpPr>
            <p:spPr bwMode="auto">
              <a:xfrm>
                <a:off x="981555" y="5676791"/>
                <a:ext cx="388190" cy="102837"/>
              </a:xfrm>
              <a:custGeom>
                <a:avLst/>
                <a:gdLst>
                  <a:gd name="T0" fmla="*/ 574 w 574"/>
                  <a:gd name="T1" fmla="*/ 337 h 337"/>
                  <a:gd name="T2" fmla="*/ 0 w 574"/>
                  <a:gd name="T3" fmla="*/ 166 h 337"/>
                  <a:gd name="T4" fmla="*/ 574 w 574"/>
                  <a:gd name="T5" fmla="*/ 0 h 337"/>
                  <a:gd name="T6" fmla="*/ 574 w 574"/>
                  <a:gd name="T7" fmla="*/ 337 h 337"/>
                </a:gdLst>
                <a:ahLst/>
                <a:cxnLst>
                  <a:cxn ang="0">
                    <a:pos x="T0" y="T1"/>
                  </a:cxn>
                  <a:cxn ang="0">
                    <a:pos x="T2" y="T3"/>
                  </a:cxn>
                  <a:cxn ang="0">
                    <a:pos x="T4" y="T5"/>
                  </a:cxn>
                  <a:cxn ang="0">
                    <a:pos x="T6" y="T7"/>
                  </a:cxn>
                </a:cxnLst>
                <a:rect l="0" t="0" r="r" b="b"/>
                <a:pathLst>
                  <a:path w="574" h="337">
                    <a:moveTo>
                      <a:pt x="574" y="337"/>
                    </a:moveTo>
                    <a:lnTo>
                      <a:pt x="0" y="166"/>
                    </a:lnTo>
                    <a:lnTo>
                      <a:pt x="574" y="0"/>
                    </a:lnTo>
                    <a:lnTo>
                      <a:pt x="574" y="337"/>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6" name="Freeform 108"/>
              <p:cNvSpPr>
                <a:spLocks/>
              </p:cNvSpPr>
              <p:nvPr/>
            </p:nvSpPr>
            <p:spPr bwMode="auto">
              <a:xfrm>
                <a:off x="966212" y="5727603"/>
                <a:ext cx="1951734" cy="715016"/>
              </a:xfrm>
              <a:custGeom>
                <a:avLst/>
                <a:gdLst>
                  <a:gd name="T0" fmla="*/ 0 w 2896"/>
                  <a:gd name="T1" fmla="*/ 1935 h 2364"/>
                  <a:gd name="T2" fmla="*/ 1448 w 2896"/>
                  <a:gd name="T3" fmla="*/ 2364 h 2364"/>
                  <a:gd name="T4" fmla="*/ 2896 w 2896"/>
                  <a:gd name="T5" fmla="*/ 1935 h 2364"/>
                  <a:gd name="T6" fmla="*/ 2896 w 2896"/>
                  <a:gd name="T7" fmla="*/ 0 h 2364"/>
                  <a:gd name="T8" fmla="*/ 1448 w 2896"/>
                  <a:gd name="T9" fmla="*/ 431 h 2364"/>
                  <a:gd name="T10" fmla="*/ 0 w 2896"/>
                  <a:gd name="T11" fmla="*/ 0 h 2364"/>
                  <a:gd name="T12" fmla="*/ 0 w 2896"/>
                  <a:gd name="T13" fmla="*/ 1935 h 2364"/>
                </a:gdLst>
                <a:ahLst/>
                <a:cxnLst>
                  <a:cxn ang="0">
                    <a:pos x="T0" y="T1"/>
                  </a:cxn>
                  <a:cxn ang="0">
                    <a:pos x="T2" y="T3"/>
                  </a:cxn>
                  <a:cxn ang="0">
                    <a:pos x="T4" y="T5"/>
                  </a:cxn>
                  <a:cxn ang="0">
                    <a:pos x="T6" y="T7"/>
                  </a:cxn>
                  <a:cxn ang="0">
                    <a:pos x="T8" y="T9"/>
                  </a:cxn>
                  <a:cxn ang="0">
                    <a:pos x="T10" y="T11"/>
                  </a:cxn>
                  <a:cxn ang="0">
                    <a:pos x="T12" y="T13"/>
                  </a:cxn>
                </a:cxnLst>
                <a:rect l="0" t="0" r="r" b="b"/>
                <a:pathLst>
                  <a:path w="2896" h="2364">
                    <a:moveTo>
                      <a:pt x="0" y="1935"/>
                    </a:moveTo>
                    <a:lnTo>
                      <a:pt x="1448" y="2364"/>
                    </a:lnTo>
                    <a:lnTo>
                      <a:pt x="2896" y="1935"/>
                    </a:lnTo>
                    <a:lnTo>
                      <a:pt x="2896" y="0"/>
                    </a:lnTo>
                    <a:lnTo>
                      <a:pt x="1448" y="431"/>
                    </a:lnTo>
                    <a:lnTo>
                      <a:pt x="0" y="0"/>
                    </a:lnTo>
                    <a:lnTo>
                      <a:pt x="0" y="1935"/>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7" name="Freeform 109"/>
              <p:cNvSpPr>
                <a:spLocks/>
              </p:cNvSpPr>
              <p:nvPr/>
            </p:nvSpPr>
            <p:spPr bwMode="auto">
              <a:xfrm>
                <a:off x="981555" y="5727600"/>
                <a:ext cx="975867" cy="715016"/>
              </a:xfrm>
              <a:custGeom>
                <a:avLst/>
                <a:gdLst>
                  <a:gd name="T0" fmla="*/ 1448 w 1448"/>
                  <a:gd name="T1" fmla="*/ 2364 h 2364"/>
                  <a:gd name="T2" fmla="*/ 1448 w 1448"/>
                  <a:gd name="T3" fmla="*/ 2364 h 2364"/>
                  <a:gd name="T4" fmla="*/ 574 w 1448"/>
                  <a:gd name="T5" fmla="*/ 2105 h 2364"/>
                  <a:gd name="T6" fmla="*/ 0 w 1448"/>
                  <a:gd name="T7" fmla="*/ 1935 h 2364"/>
                  <a:gd name="T8" fmla="*/ 0 w 1448"/>
                  <a:gd name="T9" fmla="*/ 0 h 2364"/>
                  <a:gd name="T10" fmla="*/ 1448 w 1448"/>
                  <a:gd name="T11" fmla="*/ 431 h 2364"/>
                  <a:gd name="T12" fmla="*/ 1448 w 1448"/>
                  <a:gd name="T13" fmla="*/ 2364 h 2364"/>
                </a:gdLst>
                <a:ahLst/>
                <a:cxnLst>
                  <a:cxn ang="0">
                    <a:pos x="T0" y="T1"/>
                  </a:cxn>
                  <a:cxn ang="0">
                    <a:pos x="T2" y="T3"/>
                  </a:cxn>
                  <a:cxn ang="0">
                    <a:pos x="T4" y="T5"/>
                  </a:cxn>
                  <a:cxn ang="0">
                    <a:pos x="T6" y="T7"/>
                  </a:cxn>
                  <a:cxn ang="0">
                    <a:pos x="T8" y="T9"/>
                  </a:cxn>
                  <a:cxn ang="0">
                    <a:pos x="T10" y="T11"/>
                  </a:cxn>
                  <a:cxn ang="0">
                    <a:pos x="T12" y="T13"/>
                  </a:cxn>
                </a:cxnLst>
                <a:rect l="0" t="0" r="r" b="b"/>
                <a:pathLst>
                  <a:path w="1448" h="2364">
                    <a:moveTo>
                      <a:pt x="1448" y="2364"/>
                    </a:moveTo>
                    <a:lnTo>
                      <a:pt x="1448" y="2364"/>
                    </a:lnTo>
                    <a:lnTo>
                      <a:pt x="574" y="2105"/>
                    </a:lnTo>
                    <a:lnTo>
                      <a:pt x="0" y="1935"/>
                    </a:lnTo>
                    <a:lnTo>
                      <a:pt x="0" y="0"/>
                    </a:lnTo>
                    <a:lnTo>
                      <a:pt x="1448" y="431"/>
                    </a:lnTo>
                    <a:lnTo>
                      <a:pt x="1448" y="2364"/>
                    </a:lnTo>
                    <a:close/>
                  </a:path>
                </a:pathLst>
              </a:custGeom>
              <a:grpFill/>
              <a:ln>
                <a:noFill/>
              </a:ln>
              <a:extLst/>
            </p:spPr>
            <p:txBody>
              <a:bodyPr vert="horz" wrap="square" lIns="61722" tIns="30861" rIns="61722" bIns="30861" numCol="1" anchor="t" anchorCtr="0" compatLnSpc="1">
                <a:prstTxWarp prst="textNoShape">
                  <a:avLst/>
                </a:prstTxWarp>
              </a:bodyPr>
              <a:lstStyle/>
              <a:p>
                <a:pPr defTabSz="617220">
                  <a:defRPr/>
                </a:pPr>
                <a:endParaRPr lang="en-US" sz="1215" kern="0" dirty="0">
                  <a:solidFill>
                    <a:prstClr val="black"/>
                  </a:solidFill>
                  <a:latin typeface="Calibri" panose="020F0502020204030204"/>
                </a:endParaRPr>
              </a:p>
            </p:txBody>
          </p:sp>
          <p:sp>
            <p:nvSpPr>
              <p:cNvPr id="68" name="TextBox 67"/>
              <p:cNvSpPr txBox="1"/>
              <p:nvPr/>
            </p:nvSpPr>
            <p:spPr>
              <a:xfrm>
                <a:off x="1347556" y="5810081"/>
                <a:ext cx="552365" cy="553997"/>
              </a:xfrm>
              <a:prstGeom prst="rect">
                <a:avLst/>
              </a:prstGeom>
              <a:grpFill/>
            </p:spPr>
            <p:txBody>
              <a:bodyPr wrap="square" lIns="0" rIns="0" anchor="ctr">
                <a:spAutoFit/>
                <a:scene3d>
                  <a:camera prst="perspectiveHeroicExtremeLeftFacing">
                    <a:rot lat="1200000" lon="2358725" rev="0"/>
                  </a:camera>
                  <a:lightRig rig="threePt" dir="t"/>
                </a:scene3d>
              </a:bodyPr>
              <a:lstStyle>
                <a:defPPr>
                  <a:defRPr lang="en-US"/>
                </a:defPPr>
                <a:lvl1pPr algn="ctr">
                  <a:defRPr sz="3600">
                    <a:solidFill>
                      <a:schemeClr val="bg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stStyle>
              <a:p>
                <a:pPr defTabSz="617220">
                  <a:defRPr/>
                </a:pPr>
                <a:r>
                  <a:rPr lang="en-US" sz="2100" kern="0" dirty="0">
                    <a:solidFill>
                      <a:prstClr val="white"/>
                    </a:solidFill>
                  </a:rPr>
                  <a:t>06</a:t>
                </a:r>
              </a:p>
            </p:txBody>
          </p:sp>
        </p:grpSp>
      </p:grpSp>
      <p:grpSp>
        <p:nvGrpSpPr>
          <p:cNvPr id="72" name="Group 71"/>
          <p:cNvGrpSpPr/>
          <p:nvPr/>
        </p:nvGrpSpPr>
        <p:grpSpPr>
          <a:xfrm>
            <a:off x="3106842" y="1784508"/>
            <a:ext cx="7103960" cy="3659525"/>
            <a:chOff x="3943496" y="1912655"/>
            <a:chExt cx="5033147" cy="3659525"/>
          </a:xfrm>
        </p:grpSpPr>
        <p:sp>
          <p:nvSpPr>
            <p:cNvPr id="52" name="Rectangle 51"/>
            <p:cNvSpPr/>
            <p:nvPr/>
          </p:nvSpPr>
          <p:spPr>
            <a:xfrm>
              <a:off x="3970580" y="1912655"/>
              <a:ext cx="4987739" cy="323085"/>
            </a:xfrm>
            <a:prstGeom prst="rect">
              <a:avLst/>
            </a:prstGeom>
            <a:solidFill>
              <a:schemeClr val="bg2">
                <a:lumMod val="75000"/>
              </a:schemeClr>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CONTEXT </a:t>
              </a:r>
            </a:p>
          </p:txBody>
        </p:sp>
        <p:sp>
          <p:nvSpPr>
            <p:cNvPr id="53" name="Rectangle 52"/>
            <p:cNvSpPr/>
            <p:nvPr/>
          </p:nvSpPr>
          <p:spPr>
            <a:xfrm>
              <a:off x="3943496" y="2543023"/>
              <a:ext cx="5014822" cy="438527"/>
            </a:xfrm>
            <a:prstGeom prst="rect">
              <a:avLst/>
            </a:prstGeom>
            <a:solidFill>
              <a:schemeClr val="tx1"/>
            </a:solidFill>
            <a:ln w="12700" cap="flat" cmpd="sng" algn="ctr">
              <a:solidFill>
                <a:schemeClr val="accent1"/>
              </a:solidFill>
              <a:prstDash val="solid"/>
              <a:miter lim="800000"/>
            </a:ln>
            <a:effectLst/>
          </p:spPr>
          <p:txBody>
            <a:bodyPr rtlCol="0" anchor="ctr"/>
            <a:lstStyle/>
            <a:p>
              <a:pPr algn="ctr" defTabSz="617220">
                <a:defRPr/>
              </a:pPr>
              <a:r>
                <a:rPr lang="en-US" kern="0" dirty="0">
                  <a:solidFill>
                    <a:schemeClr val="bg1"/>
                  </a:solidFill>
                  <a:latin typeface="Segoe UI"/>
                </a:rPr>
                <a:t>AUDIT OUTCOMES AND FINDINGS </a:t>
              </a:r>
            </a:p>
          </p:txBody>
        </p:sp>
        <p:sp>
          <p:nvSpPr>
            <p:cNvPr id="54" name="Rectangle 53"/>
            <p:cNvSpPr/>
            <p:nvPr/>
          </p:nvSpPr>
          <p:spPr>
            <a:xfrm>
              <a:off x="3993879" y="3361747"/>
              <a:ext cx="4964439" cy="290290"/>
            </a:xfrm>
            <a:prstGeom prst="rect">
              <a:avLst/>
            </a:prstGeom>
            <a:solidFill>
              <a:schemeClr val="accent3"/>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SALGA SUPPORT </a:t>
              </a:r>
              <a:r>
                <a:rPr lang="en-US" kern="0" dirty="0" smtClean="0">
                  <a:solidFill>
                    <a:prstClr val="white"/>
                  </a:solidFill>
                  <a:latin typeface="Segoe UI"/>
                </a:rPr>
                <a:t>PROGRAMME </a:t>
              </a:r>
              <a:endParaRPr lang="en-US" kern="0" dirty="0">
                <a:solidFill>
                  <a:prstClr val="white"/>
                </a:solidFill>
                <a:latin typeface="Segoe UI"/>
              </a:endParaRPr>
            </a:p>
          </p:txBody>
        </p:sp>
        <p:sp>
          <p:nvSpPr>
            <p:cNvPr id="55" name="Rectangle 54"/>
            <p:cNvSpPr/>
            <p:nvPr/>
          </p:nvSpPr>
          <p:spPr>
            <a:xfrm>
              <a:off x="4024733" y="3912197"/>
              <a:ext cx="4951910" cy="298800"/>
            </a:xfrm>
            <a:prstGeom prst="rect">
              <a:avLst/>
            </a:prstGeom>
            <a:solidFill>
              <a:srgbClr val="7A5128"/>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IMPACT OF THE SUPPORT </a:t>
              </a:r>
            </a:p>
          </p:txBody>
        </p:sp>
        <p:sp>
          <p:nvSpPr>
            <p:cNvPr id="62" name="Rectangle 61"/>
            <p:cNvSpPr/>
            <p:nvPr/>
          </p:nvSpPr>
          <p:spPr>
            <a:xfrm>
              <a:off x="4015400" y="4609174"/>
              <a:ext cx="4942919" cy="298800"/>
            </a:xfrm>
            <a:prstGeom prst="rect">
              <a:avLst/>
            </a:prstGeom>
            <a:solidFill>
              <a:srgbClr val="CC0000"/>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RECOMMENDATIONS </a:t>
              </a:r>
            </a:p>
          </p:txBody>
        </p:sp>
        <p:sp>
          <p:nvSpPr>
            <p:cNvPr id="69" name="Rectangle 68"/>
            <p:cNvSpPr/>
            <p:nvPr/>
          </p:nvSpPr>
          <p:spPr>
            <a:xfrm>
              <a:off x="4005844" y="5273380"/>
              <a:ext cx="4952474" cy="298800"/>
            </a:xfrm>
            <a:prstGeom prst="rect">
              <a:avLst/>
            </a:prstGeom>
            <a:solidFill>
              <a:srgbClr val="92D050"/>
            </a:solidFill>
            <a:ln w="12700" cap="flat" cmpd="sng" algn="ctr">
              <a:noFill/>
              <a:prstDash val="solid"/>
              <a:miter lim="800000"/>
            </a:ln>
            <a:effectLst/>
          </p:spPr>
          <p:txBody>
            <a:bodyPr rtlCol="0" anchor="ctr"/>
            <a:lstStyle/>
            <a:p>
              <a:pPr algn="ctr" defTabSz="617220">
                <a:defRPr/>
              </a:pPr>
              <a:r>
                <a:rPr lang="en-US" kern="0" dirty="0">
                  <a:solidFill>
                    <a:prstClr val="white"/>
                  </a:solidFill>
                  <a:latin typeface="Segoe UI"/>
                </a:rPr>
                <a:t>CLOSURE</a:t>
              </a:r>
            </a:p>
          </p:txBody>
        </p:sp>
      </p:grpSp>
      <p:sp>
        <p:nvSpPr>
          <p:cNvPr id="70" name="Titolo 5">
            <a:extLst>
              <a:ext uri="{FF2B5EF4-FFF2-40B4-BE49-F238E27FC236}">
                <a16:creationId xmlns:a16="http://schemas.microsoft.com/office/drawing/2014/main" id="{317C1D91-9A17-495F-8E07-98D84CE2DC5C}"/>
              </a:ext>
            </a:extLst>
          </p:cNvPr>
          <p:cNvSpPr>
            <a:spLocks noGrp="1"/>
          </p:cNvSpPr>
          <p:nvPr>
            <p:ph type="title"/>
          </p:nvPr>
        </p:nvSpPr>
        <p:spPr>
          <a:xfrm>
            <a:off x="1698171" y="504559"/>
            <a:ext cx="8147304" cy="524440"/>
          </a:xfrm>
        </p:spPr>
        <p:txBody>
          <a:bodyPr>
            <a:noAutofit/>
          </a:bodyPr>
          <a:lstStyle/>
          <a:p>
            <a:r>
              <a:rPr lang="en-ZA" sz="1800" dirty="0">
                <a:solidFill>
                  <a:schemeClr val="accent6"/>
                </a:solidFill>
                <a:latin typeface="+mn-lt"/>
              </a:rPr>
              <a:t>PRESENTATION OUTLINE </a:t>
            </a:r>
            <a:r>
              <a:rPr lang="en-ZA" sz="1350" dirty="0">
                <a:solidFill>
                  <a:schemeClr val="accent6"/>
                </a:solidFill>
                <a:latin typeface="+mn-lt"/>
              </a:rPr>
              <a:t> </a:t>
            </a:r>
            <a:endParaRPr lang="en-GB" sz="1350" dirty="0">
              <a:solidFill>
                <a:schemeClr val="accent6"/>
              </a:solidFill>
              <a:latin typeface="+mn-lt"/>
            </a:endParaRPr>
          </a:p>
        </p:txBody>
      </p:sp>
    </p:spTree>
    <p:extLst>
      <p:ext uri="{BB962C8B-B14F-4D97-AF65-F5344CB8AC3E}">
        <p14:creationId xmlns:p14="http://schemas.microsoft.com/office/powerpoint/2010/main" val="1411316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627" y="274639"/>
            <a:ext cx="7420546" cy="794815"/>
          </a:xfrm>
        </p:spPr>
        <p:txBody>
          <a:bodyPr>
            <a:noAutofit/>
          </a:bodyPr>
          <a:lstStyle/>
          <a:p>
            <a:r>
              <a:rPr lang="en-ZA" dirty="0" smtClean="0"/>
              <a:t>Dr RUTH SEGOMOTSI MOMPATI DISTRICT MUNICIPALITY: </a:t>
            </a:r>
            <a:br>
              <a:rPr lang="en-ZA" dirty="0" smtClean="0"/>
            </a:br>
            <a:r>
              <a:rPr lang="en-ZA" dirty="0" smtClean="0"/>
              <a:t>AUDIT OUTCOMES AND KEY FINDINGS</a:t>
            </a:r>
            <a:endParaRPr lang="en-ZA" dirty="0"/>
          </a:p>
        </p:txBody>
      </p:sp>
      <p:sp>
        <p:nvSpPr>
          <p:cNvPr id="3" name="Text Placeholder 2"/>
          <p:cNvSpPr>
            <a:spLocks noGrp="1"/>
          </p:cNvSpPr>
          <p:nvPr>
            <p:ph type="body" sz="quarter" idx="10"/>
          </p:nvPr>
        </p:nvSpPr>
        <p:spPr>
          <a:xfrm>
            <a:off x="1698172" y="1282890"/>
            <a:ext cx="8512629" cy="5009960"/>
          </a:xfrm>
        </p:spPr>
        <p:txBody>
          <a:bodyPr>
            <a:normAutofit/>
          </a:bodyPr>
          <a:lstStyle/>
          <a:p>
            <a:pPr marL="0" indent="0">
              <a:buNone/>
            </a:pPr>
            <a:endParaRPr lang="en-ZA" sz="2000" dirty="0">
              <a:solidFill>
                <a:srgbClr val="F06D19"/>
              </a:solidFill>
            </a:endParaRPr>
          </a:p>
          <a:p>
            <a:pPr marL="0" indent="0">
              <a:buNone/>
            </a:pPr>
            <a:endParaRPr lang="en-ZA" sz="2000" dirty="0">
              <a:solidFill>
                <a:srgbClr val="F06D19"/>
              </a:solidFill>
            </a:endParaRPr>
          </a:p>
          <a:p>
            <a:pPr marL="0" indent="0">
              <a:buNone/>
            </a:pPr>
            <a:endParaRPr lang="en-ZA" sz="2000" dirty="0">
              <a:solidFill>
                <a:srgbClr val="F06D1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95713319"/>
              </p:ext>
            </p:extLst>
          </p:nvPr>
        </p:nvGraphicFramePr>
        <p:xfrm>
          <a:off x="176981" y="1217820"/>
          <a:ext cx="11444748" cy="1239630"/>
        </p:xfrm>
        <a:graphic>
          <a:graphicData uri="http://schemas.openxmlformats.org/drawingml/2006/table">
            <a:tbl>
              <a:tblPr firstRow="1" bandRow="1">
                <a:tableStyleId>{5C22544A-7EE6-4342-B048-85BDC9FD1C3A}</a:tableStyleId>
              </a:tblPr>
              <a:tblGrid>
                <a:gridCol w="3880507">
                  <a:extLst>
                    <a:ext uri="{9D8B030D-6E8A-4147-A177-3AD203B41FA5}">
                      <a16:colId xmlns:a16="http://schemas.microsoft.com/office/drawing/2014/main" val="60079389"/>
                    </a:ext>
                  </a:extLst>
                </a:gridCol>
                <a:gridCol w="3590191">
                  <a:extLst>
                    <a:ext uri="{9D8B030D-6E8A-4147-A177-3AD203B41FA5}">
                      <a16:colId xmlns:a16="http://schemas.microsoft.com/office/drawing/2014/main" val="649221311"/>
                    </a:ext>
                  </a:extLst>
                </a:gridCol>
                <a:gridCol w="3974050">
                  <a:extLst>
                    <a:ext uri="{9D8B030D-6E8A-4147-A177-3AD203B41FA5}">
                      <a16:colId xmlns:a16="http://schemas.microsoft.com/office/drawing/2014/main" val="3300162121"/>
                    </a:ext>
                  </a:extLst>
                </a:gridCol>
              </a:tblGrid>
              <a:tr h="619815">
                <a:tc>
                  <a:txBody>
                    <a:bodyPr/>
                    <a:lstStyle/>
                    <a:p>
                      <a:pPr algn="ctr"/>
                      <a:r>
                        <a:rPr lang="en-ZA" sz="2400" dirty="0" smtClean="0">
                          <a:solidFill>
                            <a:schemeClr val="accent6"/>
                          </a:solidFill>
                        </a:rPr>
                        <a:t>2016/17</a:t>
                      </a:r>
                      <a:endParaRPr lang="en-ZA" sz="2400" dirty="0">
                        <a:solidFill>
                          <a:schemeClr val="accent6"/>
                        </a:solidFill>
                      </a:endParaRPr>
                    </a:p>
                  </a:txBody>
                  <a:tcPr/>
                </a:tc>
                <a:tc>
                  <a:txBody>
                    <a:bodyPr/>
                    <a:lstStyle/>
                    <a:p>
                      <a:pPr algn="ctr"/>
                      <a:r>
                        <a:rPr lang="en-ZA" sz="2400" dirty="0" smtClean="0">
                          <a:solidFill>
                            <a:schemeClr val="accent6"/>
                          </a:solidFill>
                        </a:rPr>
                        <a:t>2017/18</a:t>
                      </a:r>
                      <a:endParaRPr lang="en-ZA" sz="2400" dirty="0">
                        <a:solidFill>
                          <a:schemeClr val="accent6"/>
                        </a:solidFill>
                      </a:endParaRPr>
                    </a:p>
                  </a:txBody>
                  <a:tcPr/>
                </a:tc>
                <a:tc>
                  <a:txBody>
                    <a:bodyPr/>
                    <a:lstStyle/>
                    <a:p>
                      <a:pPr algn="ctr"/>
                      <a:r>
                        <a:rPr lang="en-ZA" sz="2400" dirty="0" smtClean="0">
                          <a:solidFill>
                            <a:schemeClr val="accent6"/>
                          </a:solidFill>
                        </a:rPr>
                        <a:t>2018/19</a:t>
                      </a:r>
                      <a:endParaRPr lang="en-ZA" sz="2400" dirty="0">
                        <a:solidFill>
                          <a:schemeClr val="accent6"/>
                        </a:solidFill>
                      </a:endParaRPr>
                    </a:p>
                  </a:txBody>
                  <a:tcPr/>
                </a:tc>
                <a:extLst>
                  <a:ext uri="{0D108BD9-81ED-4DB2-BD59-A6C34878D82A}">
                    <a16:rowId xmlns:a16="http://schemas.microsoft.com/office/drawing/2014/main" val="746760717"/>
                  </a:ext>
                </a:extLst>
              </a:tr>
              <a:tr h="619815">
                <a:tc>
                  <a:txBody>
                    <a:bodyPr/>
                    <a:lstStyle/>
                    <a:p>
                      <a:pPr algn="ctr"/>
                      <a:r>
                        <a:rPr lang="en-ZA" sz="2400" dirty="0" smtClean="0">
                          <a:solidFill>
                            <a:schemeClr val="bg1"/>
                          </a:solidFill>
                        </a:rPr>
                        <a:t>Unqualified</a:t>
                      </a:r>
                      <a:endParaRPr lang="en-ZA" sz="2400" dirty="0">
                        <a:solidFill>
                          <a:schemeClr val="bg1"/>
                        </a:solidFill>
                      </a:endParaRPr>
                    </a:p>
                  </a:txBody>
                  <a:tcPr>
                    <a:solidFill>
                      <a:srgbClr val="FF0000"/>
                    </a:solidFill>
                  </a:tcPr>
                </a:tc>
                <a:tc>
                  <a:txBody>
                    <a:bodyPr/>
                    <a:lstStyle/>
                    <a:p>
                      <a:pPr algn="ctr"/>
                      <a:r>
                        <a:rPr lang="en-ZA" sz="2400" dirty="0" smtClean="0">
                          <a:solidFill>
                            <a:schemeClr val="bg1"/>
                          </a:solidFill>
                        </a:rPr>
                        <a:t>Qualified</a:t>
                      </a:r>
                      <a:endParaRPr lang="en-ZA" sz="2400" dirty="0">
                        <a:solidFill>
                          <a:schemeClr val="bg1"/>
                        </a:solidFill>
                      </a:endParaRPr>
                    </a:p>
                  </a:txBody>
                  <a:tcPr>
                    <a:solidFill>
                      <a:srgbClr val="FF0000"/>
                    </a:solidFill>
                  </a:tcPr>
                </a:tc>
                <a:tc>
                  <a:txBody>
                    <a:bodyPr/>
                    <a:lstStyle/>
                    <a:p>
                      <a:pPr algn="ctr"/>
                      <a:r>
                        <a:rPr lang="en-ZA" sz="2400" dirty="0" smtClean="0">
                          <a:solidFill>
                            <a:schemeClr val="bg1"/>
                          </a:solidFill>
                        </a:rPr>
                        <a:t>Disclaimer</a:t>
                      </a:r>
                      <a:endParaRPr lang="en-ZA" sz="2400" dirty="0">
                        <a:solidFill>
                          <a:schemeClr val="bg1"/>
                        </a:solidFill>
                      </a:endParaRPr>
                    </a:p>
                  </a:txBody>
                  <a:tcPr>
                    <a:solidFill>
                      <a:srgbClr val="FF0000"/>
                    </a:solidFill>
                  </a:tcPr>
                </a:tc>
                <a:extLst>
                  <a:ext uri="{0D108BD9-81ED-4DB2-BD59-A6C34878D82A}">
                    <a16:rowId xmlns:a16="http://schemas.microsoft.com/office/drawing/2014/main" val="1907453937"/>
                  </a:ext>
                </a:extLst>
              </a:tr>
            </a:tbl>
          </a:graphicData>
        </a:graphic>
      </p:graphicFrame>
      <p:sp>
        <p:nvSpPr>
          <p:cNvPr id="6" name="Text Placeholder 2"/>
          <p:cNvSpPr txBox="1">
            <a:spLocks/>
          </p:cNvSpPr>
          <p:nvPr/>
        </p:nvSpPr>
        <p:spPr>
          <a:xfrm>
            <a:off x="273460" y="2660656"/>
            <a:ext cx="11602064" cy="49827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2000" dirty="0">
                <a:latin typeface="+mj-lt"/>
              </a:rPr>
              <a:t>As per AGSA</a:t>
            </a:r>
          </a:p>
          <a:p>
            <a:r>
              <a:rPr lang="en-GB" sz="2000" dirty="0"/>
              <a:t>Despite continuity in the use of consultants for two consecutive years, </a:t>
            </a:r>
            <a:r>
              <a:rPr lang="en-GB" sz="2000" b="1" dirty="0"/>
              <a:t>DR RUTH SEGOMOTSI </a:t>
            </a:r>
            <a:r>
              <a:rPr lang="en-GB" sz="2000" b="1" dirty="0" smtClean="0"/>
              <a:t>MOMPATI DISTRICT</a:t>
            </a:r>
            <a:r>
              <a:rPr lang="en-GB" sz="2000" dirty="0" smtClean="0"/>
              <a:t>’s </a:t>
            </a:r>
            <a:r>
              <a:rPr lang="en-GB" sz="2000" dirty="0"/>
              <a:t>audit </a:t>
            </a:r>
            <a:r>
              <a:rPr lang="en-GB" sz="2000" dirty="0" smtClean="0"/>
              <a:t>outcome regressed </a:t>
            </a:r>
            <a:r>
              <a:rPr lang="en-GB" sz="2000" dirty="0"/>
              <a:t>from a qualified opinion to a disclaimed opinion. This was due to the </a:t>
            </a:r>
            <a:r>
              <a:rPr lang="en-GB" sz="2000" dirty="0" smtClean="0"/>
              <a:t>lack of </a:t>
            </a:r>
            <a:r>
              <a:rPr lang="en-GB" sz="2000" dirty="0"/>
              <a:t>basic controls, namely proper record keeping as well as daily and monthly reconciliations of key </a:t>
            </a:r>
            <a:r>
              <a:rPr lang="en-GB" sz="2000" dirty="0" smtClean="0"/>
              <a:t>balances like </a:t>
            </a:r>
            <a:r>
              <a:rPr lang="en-GB" sz="2000" dirty="0"/>
              <a:t>assets. The combination of a vacancy in the position of chief financial officer as well as a lack of skills in </a:t>
            </a:r>
            <a:r>
              <a:rPr lang="en-GB" sz="2000" dirty="0" smtClean="0"/>
              <a:t>the finance </a:t>
            </a:r>
            <a:r>
              <a:rPr lang="en-GB" sz="2000" dirty="0"/>
              <a:t>unit gave rise to the continued use of consultants. We noted evidence of deteriorating </a:t>
            </a:r>
            <a:r>
              <a:rPr lang="en-GB" sz="2000" dirty="0" smtClean="0"/>
              <a:t>accountability on </a:t>
            </a:r>
            <a:r>
              <a:rPr lang="en-GB" sz="2000" dirty="0"/>
              <a:t>the part of the municipality’s management, as all processes during the audit were led by the consultants.</a:t>
            </a:r>
            <a:endParaRPr lang="en-ZA" sz="2000" dirty="0"/>
          </a:p>
        </p:txBody>
      </p:sp>
    </p:spTree>
    <p:extLst>
      <p:ext uri="{BB962C8B-B14F-4D97-AF65-F5344CB8AC3E}">
        <p14:creationId xmlns:p14="http://schemas.microsoft.com/office/powerpoint/2010/main" val="471378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5">
            <a:extLst>
              <a:ext uri="{FF2B5EF4-FFF2-40B4-BE49-F238E27FC236}">
                <a16:creationId xmlns:a16="http://schemas.microsoft.com/office/drawing/2014/main" id="{317C1D91-9A17-495F-8E07-98D84CE2DC5C}"/>
              </a:ext>
            </a:extLst>
          </p:cNvPr>
          <p:cNvSpPr>
            <a:spLocks noGrp="1"/>
          </p:cNvSpPr>
          <p:nvPr>
            <p:ph type="title"/>
          </p:nvPr>
        </p:nvSpPr>
        <p:spPr>
          <a:xfrm>
            <a:off x="2157195" y="464510"/>
            <a:ext cx="6954253" cy="596111"/>
          </a:xfrm>
        </p:spPr>
        <p:txBody>
          <a:bodyPr>
            <a:normAutofit fontScale="90000"/>
          </a:bodyPr>
          <a:lstStyle/>
          <a:p>
            <a:r>
              <a:rPr lang="en-GB" sz="2400" dirty="0">
                <a:solidFill>
                  <a:schemeClr val="accent6"/>
                </a:solidFill>
              </a:rPr>
              <a:t>CONTEXT: Key Interlinking Challenges Facing     </a:t>
            </a:r>
            <a:br>
              <a:rPr lang="en-GB" sz="2400" dirty="0">
                <a:solidFill>
                  <a:schemeClr val="accent6"/>
                </a:solidFill>
              </a:rPr>
            </a:br>
            <a:r>
              <a:rPr lang="en-GB" sz="2400" dirty="0">
                <a:solidFill>
                  <a:schemeClr val="accent6"/>
                </a:solidFill>
              </a:rPr>
              <a:t>    Municipalities and the Local Government Sector</a:t>
            </a:r>
          </a:p>
        </p:txBody>
      </p:sp>
      <p:sp>
        <p:nvSpPr>
          <p:cNvPr id="4" name="Slide Number Placeholder 3"/>
          <p:cNvSpPr>
            <a:spLocks noGrp="1"/>
          </p:cNvSpPr>
          <p:nvPr>
            <p:ph type="sldNum" sz="quarter" idx="4294967295"/>
          </p:nvPr>
        </p:nvSpPr>
        <p:spPr>
          <a:xfrm>
            <a:off x="8534400" y="5624513"/>
            <a:ext cx="2133600" cy="273844"/>
          </a:xfrm>
        </p:spPr>
        <p:txBody>
          <a:bodyPr/>
          <a:lstStyle/>
          <a:p>
            <a:pPr defTabSz="342900"/>
            <a:fld id="{6434ABD1-81A3-44C0-ADD6-DB07EAD19A43}" type="slidenum">
              <a:rPr lang="en-US" smtClean="0">
                <a:solidFill>
                  <a:prstClr val="black">
                    <a:tint val="75000"/>
                  </a:prstClr>
                </a:solidFill>
              </a:rPr>
              <a:pPr defTabSz="342900"/>
              <a:t>5</a:t>
            </a:fld>
            <a:endParaRPr lang="en-US" dirty="0">
              <a:solidFill>
                <a:prstClr val="black">
                  <a:tint val="75000"/>
                </a:prstClr>
              </a:solidFill>
            </a:endParaRPr>
          </a:p>
        </p:txBody>
      </p:sp>
      <p:sp>
        <p:nvSpPr>
          <p:cNvPr id="6" name="Segnaposto numero diapositiva 1">
            <a:extLst>
              <a:ext uri="{FF2B5EF4-FFF2-40B4-BE49-F238E27FC236}">
                <a16:creationId xmlns:a16="http://schemas.microsoft.com/office/drawing/2014/main" id="{59BE2E45-4021-4DB2-AEB3-1855994F59F1}"/>
              </a:ext>
            </a:extLst>
          </p:cNvPr>
          <p:cNvSpPr txBox="1">
            <a:spLocks/>
          </p:cNvSpPr>
          <p:nvPr/>
        </p:nvSpPr>
        <p:spPr>
          <a:xfrm>
            <a:off x="1981200" y="5624514"/>
            <a:ext cx="2133600" cy="273844"/>
          </a:xfrm>
          <a:prstGeom prst="rect">
            <a:avLst/>
          </a:prstGeom>
        </p:spPr>
        <p:txBody>
          <a:bodyPr vert="horz" lIns="68580" tIns="34290" rIns="68580" bIns="3429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85E4C5A4-68AA-419A-9EB9-20F6985B147C}" type="slidenum">
              <a:rPr lang="en-GB" sz="900">
                <a:solidFill>
                  <a:prstClr val="white"/>
                </a:solidFill>
                <a:latin typeface="Segoe UI"/>
              </a:rPr>
              <a:pPr algn="r">
                <a:defRPr/>
              </a:pPr>
              <a:t>5</a:t>
            </a:fld>
            <a:endParaRPr lang="en-GB" sz="900" dirty="0">
              <a:solidFill>
                <a:prstClr val="white"/>
              </a:solidFill>
              <a:latin typeface="Segoe UI"/>
            </a:endParaRPr>
          </a:p>
        </p:txBody>
      </p:sp>
      <p:grpSp>
        <p:nvGrpSpPr>
          <p:cNvPr id="26" name="Group 25"/>
          <p:cNvGrpSpPr/>
          <p:nvPr/>
        </p:nvGrpSpPr>
        <p:grpSpPr>
          <a:xfrm>
            <a:off x="4586516" y="2630339"/>
            <a:ext cx="2822150" cy="2795720"/>
            <a:chOff x="4704539" y="2192932"/>
            <a:chExt cx="2822150" cy="2795720"/>
          </a:xfrm>
        </p:grpSpPr>
        <p:grpSp>
          <p:nvGrpSpPr>
            <p:cNvPr id="3" name="Group 2"/>
            <p:cNvGrpSpPr/>
            <p:nvPr/>
          </p:nvGrpSpPr>
          <p:grpSpPr>
            <a:xfrm>
              <a:off x="4704539" y="2192932"/>
              <a:ext cx="1569563" cy="2714539"/>
              <a:chOff x="4665315" y="2127279"/>
              <a:chExt cx="1569563" cy="2714539"/>
            </a:xfrm>
          </p:grpSpPr>
          <p:sp>
            <p:nvSpPr>
              <p:cNvPr id="7" name="Freeform: Shape 86"/>
              <p:cNvSpPr/>
              <p:nvPr/>
            </p:nvSpPr>
            <p:spPr>
              <a:xfrm rot="18900000">
                <a:off x="4665315" y="3578453"/>
                <a:ext cx="1569563" cy="1263365"/>
              </a:xfrm>
              <a:custGeom>
                <a:avLst/>
                <a:gdLst>
                  <a:gd name="connsiteX0" fmla="*/ 1922010 w 2092751"/>
                  <a:gd name="connsiteY0" fmla="*/ 670688 h 1684487"/>
                  <a:gd name="connsiteX1" fmla="*/ 2092751 w 2092751"/>
                  <a:gd name="connsiteY1" fmla="*/ 670688 h 1684487"/>
                  <a:gd name="connsiteX2" fmla="*/ 2092751 w 2092751"/>
                  <a:gd name="connsiteY2" fmla="*/ 1013798 h 1684487"/>
                  <a:gd name="connsiteX3" fmla="*/ 2092751 w 2092751"/>
                  <a:gd name="connsiteY3" fmla="*/ 1184540 h 1684487"/>
                  <a:gd name="connsiteX4" fmla="*/ 2092751 w 2092751"/>
                  <a:gd name="connsiteY4" fmla="*/ 1403734 h 1684487"/>
                  <a:gd name="connsiteX5" fmla="*/ 1811998 w 2092751"/>
                  <a:gd name="connsiteY5" fmla="*/ 1684487 h 1684487"/>
                  <a:gd name="connsiteX6" fmla="*/ 1619295 w 2092751"/>
                  <a:gd name="connsiteY6" fmla="*/ 1684487 h 1684487"/>
                  <a:gd name="connsiteX7" fmla="*/ 1619295 w 2092751"/>
                  <a:gd name="connsiteY7" fmla="*/ 1499065 h 1684487"/>
                  <a:gd name="connsiteX8" fmla="*/ 1760221 w 2092751"/>
                  <a:gd name="connsiteY8" fmla="*/ 1499065 h 1684487"/>
                  <a:gd name="connsiteX9" fmla="*/ 1922010 w 2092751"/>
                  <a:gd name="connsiteY9" fmla="*/ 1337276 h 1684487"/>
                  <a:gd name="connsiteX10" fmla="*/ 1922010 w 2092751"/>
                  <a:gd name="connsiteY10" fmla="*/ 1184540 h 1684487"/>
                  <a:gd name="connsiteX11" fmla="*/ 1922010 w 2092751"/>
                  <a:gd name="connsiteY11" fmla="*/ 1013798 h 1684487"/>
                  <a:gd name="connsiteX12" fmla="*/ 671249 w 2092751"/>
                  <a:gd name="connsiteY12" fmla="*/ 0 h 1684487"/>
                  <a:gd name="connsiteX13" fmla="*/ 1433874 w 2092751"/>
                  <a:gd name="connsiteY13" fmla="*/ 0 h 1684487"/>
                  <a:gd name="connsiteX14" fmla="*/ 1619295 w 2092751"/>
                  <a:gd name="connsiteY14" fmla="*/ 0 h 1684487"/>
                  <a:gd name="connsiteX15" fmla="*/ 1811998 w 2092751"/>
                  <a:gd name="connsiteY15" fmla="*/ 0 h 1684487"/>
                  <a:gd name="connsiteX16" fmla="*/ 2092751 w 2092751"/>
                  <a:gd name="connsiteY16" fmla="*/ 280753 h 1684487"/>
                  <a:gd name="connsiteX17" fmla="*/ 2092751 w 2092751"/>
                  <a:gd name="connsiteY17" fmla="*/ 499946 h 1684487"/>
                  <a:gd name="connsiteX18" fmla="*/ 1922010 w 2092751"/>
                  <a:gd name="connsiteY18" fmla="*/ 499946 h 1684487"/>
                  <a:gd name="connsiteX19" fmla="*/ 1922010 w 2092751"/>
                  <a:gd name="connsiteY19" fmla="*/ 347209 h 1684487"/>
                  <a:gd name="connsiteX20" fmla="*/ 1760221 w 2092751"/>
                  <a:gd name="connsiteY20" fmla="*/ 185420 h 1684487"/>
                  <a:gd name="connsiteX21" fmla="*/ 1619295 w 2092751"/>
                  <a:gd name="connsiteY21" fmla="*/ 185420 h 1684487"/>
                  <a:gd name="connsiteX22" fmla="*/ 1433874 w 2092751"/>
                  <a:gd name="connsiteY22" fmla="*/ 185420 h 1684487"/>
                  <a:gd name="connsiteX23" fmla="*/ 723027 w 2092751"/>
                  <a:gd name="connsiteY23" fmla="*/ 185420 h 1684487"/>
                  <a:gd name="connsiteX24" fmla="*/ 561238 w 2092751"/>
                  <a:gd name="connsiteY24" fmla="*/ 347209 h 1684487"/>
                  <a:gd name="connsiteX25" fmla="*/ 561238 w 2092751"/>
                  <a:gd name="connsiteY25" fmla="*/ 426798 h 1684487"/>
                  <a:gd name="connsiteX26" fmla="*/ 605613 w 2092751"/>
                  <a:gd name="connsiteY26" fmla="*/ 440572 h 1684487"/>
                  <a:gd name="connsiteX27" fmla="*/ 871858 w 2092751"/>
                  <a:gd name="connsiteY27" fmla="*/ 842244 h 1684487"/>
                  <a:gd name="connsiteX28" fmla="*/ 605613 w 2092751"/>
                  <a:gd name="connsiteY28" fmla="*/ 1243915 h 1684487"/>
                  <a:gd name="connsiteX29" fmla="*/ 561238 w 2092751"/>
                  <a:gd name="connsiteY29" fmla="*/ 1257690 h 1684487"/>
                  <a:gd name="connsiteX30" fmla="*/ 561238 w 2092751"/>
                  <a:gd name="connsiteY30" fmla="*/ 1337276 h 1684487"/>
                  <a:gd name="connsiteX31" fmla="*/ 723027 w 2092751"/>
                  <a:gd name="connsiteY31" fmla="*/ 1499065 h 1684487"/>
                  <a:gd name="connsiteX32" fmla="*/ 1433874 w 2092751"/>
                  <a:gd name="connsiteY32" fmla="*/ 1499065 h 1684487"/>
                  <a:gd name="connsiteX33" fmla="*/ 1433874 w 2092751"/>
                  <a:gd name="connsiteY33" fmla="*/ 1684487 h 1684487"/>
                  <a:gd name="connsiteX34" fmla="*/ 671249 w 2092751"/>
                  <a:gd name="connsiteY34" fmla="*/ 1684487 h 1684487"/>
                  <a:gd name="connsiteX35" fmla="*/ 390496 w 2092751"/>
                  <a:gd name="connsiteY35" fmla="*/ 1403734 h 1684487"/>
                  <a:gd name="connsiteX36" fmla="*/ 390496 w 2092751"/>
                  <a:gd name="connsiteY36" fmla="*/ 1273593 h 1684487"/>
                  <a:gd name="connsiteX37" fmla="*/ 348074 w 2092751"/>
                  <a:gd name="connsiteY37" fmla="*/ 1269316 h 1684487"/>
                  <a:gd name="connsiteX38" fmla="*/ 0 w 2092751"/>
                  <a:gd name="connsiteY38" fmla="*/ 842244 h 1684487"/>
                  <a:gd name="connsiteX39" fmla="*/ 348074 w 2092751"/>
                  <a:gd name="connsiteY39" fmla="*/ 415171 h 1684487"/>
                  <a:gd name="connsiteX40" fmla="*/ 390496 w 2092751"/>
                  <a:gd name="connsiteY40" fmla="*/ 410895 h 1684487"/>
                  <a:gd name="connsiteX41" fmla="*/ 390496 w 2092751"/>
                  <a:gd name="connsiteY41" fmla="*/ 280753 h 1684487"/>
                  <a:gd name="connsiteX42" fmla="*/ 671249 w 2092751"/>
                  <a:gd name="connsiteY42" fmla="*/ 0 h 1684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092751" h="1684487">
                    <a:moveTo>
                      <a:pt x="1922010" y="670688"/>
                    </a:moveTo>
                    <a:lnTo>
                      <a:pt x="2092751" y="670688"/>
                    </a:lnTo>
                    <a:lnTo>
                      <a:pt x="2092751" y="1013798"/>
                    </a:lnTo>
                    <a:lnTo>
                      <a:pt x="2092751" y="1184540"/>
                    </a:lnTo>
                    <a:lnTo>
                      <a:pt x="2092751" y="1403734"/>
                    </a:lnTo>
                    <a:cubicBezTo>
                      <a:pt x="2092751" y="1558790"/>
                      <a:pt x="1967054" y="1684487"/>
                      <a:pt x="1811998" y="1684487"/>
                    </a:cubicBezTo>
                    <a:lnTo>
                      <a:pt x="1619295" y="1684487"/>
                    </a:lnTo>
                    <a:lnTo>
                      <a:pt x="1619295" y="1499065"/>
                    </a:lnTo>
                    <a:lnTo>
                      <a:pt x="1760221" y="1499065"/>
                    </a:lnTo>
                    <a:cubicBezTo>
                      <a:pt x="1849575" y="1499065"/>
                      <a:pt x="1922010" y="1426630"/>
                      <a:pt x="1922010" y="1337276"/>
                    </a:cubicBezTo>
                    <a:lnTo>
                      <a:pt x="1922010" y="1184540"/>
                    </a:lnTo>
                    <a:lnTo>
                      <a:pt x="1922010" y="1013798"/>
                    </a:lnTo>
                    <a:close/>
                    <a:moveTo>
                      <a:pt x="671249" y="0"/>
                    </a:moveTo>
                    <a:lnTo>
                      <a:pt x="1433874" y="0"/>
                    </a:lnTo>
                    <a:lnTo>
                      <a:pt x="1619295" y="0"/>
                    </a:lnTo>
                    <a:lnTo>
                      <a:pt x="1811998" y="0"/>
                    </a:lnTo>
                    <a:cubicBezTo>
                      <a:pt x="1967054" y="0"/>
                      <a:pt x="2092751" y="125697"/>
                      <a:pt x="2092751" y="280753"/>
                    </a:cubicBezTo>
                    <a:lnTo>
                      <a:pt x="2092751" y="499946"/>
                    </a:lnTo>
                    <a:lnTo>
                      <a:pt x="1922010" y="499946"/>
                    </a:lnTo>
                    <a:lnTo>
                      <a:pt x="1922010" y="347209"/>
                    </a:lnTo>
                    <a:cubicBezTo>
                      <a:pt x="1922010" y="257855"/>
                      <a:pt x="1849575" y="185420"/>
                      <a:pt x="1760221" y="185420"/>
                    </a:cubicBezTo>
                    <a:lnTo>
                      <a:pt x="1619295" y="185420"/>
                    </a:lnTo>
                    <a:lnTo>
                      <a:pt x="1433874" y="185420"/>
                    </a:lnTo>
                    <a:lnTo>
                      <a:pt x="723027" y="185420"/>
                    </a:lnTo>
                    <a:cubicBezTo>
                      <a:pt x="633673" y="185420"/>
                      <a:pt x="561238" y="257855"/>
                      <a:pt x="561238" y="347209"/>
                    </a:cubicBezTo>
                    <a:lnTo>
                      <a:pt x="561238" y="426798"/>
                    </a:lnTo>
                    <a:lnTo>
                      <a:pt x="605613" y="440572"/>
                    </a:lnTo>
                    <a:cubicBezTo>
                      <a:pt x="762074" y="506750"/>
                      <a:pt x="871858" y="661676"/>
                      <a:pt x="871858" y="842244"/>
                    </a:cubicBezTo>
                    <a:cubicBezTo>
                      <a:pt x="871858" y="1022812"/>
                      <a:pt x="762074" y="1177738"/>
                      <a:pt x="605613" y="1243915"/>
                    </a:cubicBezTo>
                    <a:lnTo>
                      <a:pt x="561238" y="1257690"/>
                    </a:lnTo>
                    <a:lnTo>
                      <a:pt x="561238" y="1337276"/>
                    </a:lnTo>
                    <a:cubicBezTo>
                      <a:pt x="561238" y="1426630"/>
                      <a:pt x="633673" y="1499065"/>
                      <a:pt x="723027" y="1499065"/>
                    </a:cubicBezTo>
                    <a:lnTo>
                      <a:pt x="1433874" y="1499065"/>
                    </a:lnTo>
                    <a:lnTo>
                      <a:pt x="1433874" y="1684487"/>
                    </a:lnTo>
                    <a:lnTo>
                      <a:pt x="671249" y="1684487"/>
                    </a:lnTo>
                    <a:cubicBezTo>
                      <a:pt x="516193" y="1684487"/>
                      <a:pt x="390496" y="1558790"/>
                      <a:pt x="390496" y="1403734"/>
                    </a:cubicBezTo>
                    <a:lnTo>
                      <a:pt x="390496" y="1273593"/>
                    </a:lnTo>
                    <a:lnTo>
                      <a:pt x="348074" y="1269316"/>
                    </a:lnTo>
                    <a:cubicBezTo>
                      <a:pt x="149429" y="1228668"/>
                      <a:pt x="0" y="1052906"/>
                      <a:pt x="0" y="842244"/>
                    </a:cubicBezTo>
                    <a:cubicBezTo>
                      <a:pt x="0" y="631582"/>
                      <a:pt x="149429" y="455820"/>
                      <a:pt x="348074" y="415171"/>
                    </a:cubicBezTo>
                    <a:lnTo>
                      <a:pt x="390496" y="410895"/>
                    </a:lnTo>
                    <a:lnTo>
                      <a:pt x="390496" y="280753"/>
                    </a:lnTo>
                    <a:cubicBezTo>
                      <a:pt x="390496" y="125697"/>
                      <a:pt x="516193" y="0"/>
                      <a:pt x="671249" y="0"/>
                    </a:cubicBezTo>
                    <a:close/>
                  </a:path>
                </a:pathLst>
              </a:custGeom>
              <a:solidFill>
                <a:schemeClr val="accent3"/>
              </a:solidFill>
              <a:ln w="12700" cap="flat" cmpd="sng" algn="ctr">
                <a:solidFill>
                  <a:schemeClr val="accent3"/>
                </a:solidFill>
                <a:prstDash val="solid"/>
                <a:miter lim="800000"/>
              </a:ln>
              <a:effectLst/>
            </p:spPr>
            <p:txBody>
              <a:bodyPr rtlCol="0" anchor="ctr"/>
              <a:lstStyle/>
              <a:p>
                <a:pPr algn="ctr" defTabSz="685800">
                  <a:defRPr/>
                </a:pPr>
                <a:endParaRPr lang="en-US" sz="1350" kern="0" dirty="0">
                  <a:solidFill>
                    <a:prstClr val="white"/>
                  </a:solidFill>
                  <a:latin typeface="Segoe UI"/>
                </a:endParaRPr>
              </a:p>
            </p:txBody>
          </p:sp>
          <p:sp>
            <p:nvSpPr>
              <p:cNvPr id="8" name="Freeform: Shape 83"/>
              <p:cNvSpPr/>
              <p:nvPr/>
            </p:nvSpPr>
            <p:spPr>
              <a:xfrm rot="18900000">
                <a:off x="4824678" y="2127279"/>
                <a:ext cx="1263365" cy="1569563"/>
              </a:xfrm>
              <a:custGeom>
                <a:avLst/>
                <a:gdLst>
                  <a:gd name="connsiteX0" fmla="*/ 0 w 1684487"/>
                  <a:gd name="connsiteY0" fmla="*/ 1607483 h 2092751"/>
                  <a:gd name="connsiteX1" fmla="*/ 185421 w 1684487"/>
                  <a:gd name="connsiteY1" fmla="*/ 1607483 h 2092751"/>
                  <a:gd name="connsiteX2" fmla="*/ 185421 w 1684487"/>
                  <a:gd name="connsiteY2" fmla="*/ 1760220 h 2092751"/>
                  <a:gd name="connsiteX3" fmla="*/ 347210 w 1684487"/>
                  <a:gd name="connsiteY3" fmla="*/ 1922009 h 2092751"/>
                  <a:gd name="connsiteX4" fmla="*/ 488136 w 1684487"/>
                  <a:gd name="connsiteY4" fmla="*/ 1922009 h 2092751"/>
                  <a:gd name="connsiteX5" fmla="*/ 658877 w 1684487"/>
                  <a:gd name="connsiteY5" fmla="*/ 1922009 h 2092751"/>
                  <a:gd name="connsiteX6" fmla="*/ 1001987 w 1684487"/>
                  <a:gd name="connsiteY6" fmla="*/ 1922009 h 2092751"/>
                  <a:gd name="connsiteX7" fmla="*/ 1001987 w 1684487"/>
                  <a:gd name="connsiteY7" fmla="*/ 2092751 h 2092751"/>
                  <a:gd name="connsiteX8" fmla="*/ 658877 w 1684487"/>
                  <a:gd name="connsiteY8" fmla="*/ 2092751 h 2092751"/>
                  <a:gd name="connsiteX9" fmla="*/ 488136 w 1684487"/>
                  <a:gd name="connsiteY9" fmla="*/ 2092751 h 2092751"/>
                  <a:gd name="connsiteX10" fmla="*/ 280753 w 1684487"/>
                  <a:gd name="connsiteY10" fmla="*/ 2092751 h 2092751"/>
                  <a:gd name="connsiteX11" fmla="*/ 0 w 1684487"/>
                  <a:gd name="connsiteY11" fmla="*/ 1811998 h 2092751"/>
                  <a:gd name="connsiteX12" fmla="*/ 842243 w 1684487"/>
                  <a:gd name="connsiteY12" fmla="*/ 0 h 2092751"/>
                  <a:gd name="connsiteX13" fmla="*/ 1269316 w 1684487"/>
                  <a:gd name="connsiteY13" fmla="*/ 348074 h 2092751"/>
                  <a:gd name="connsiteX14" fmla="*/ 1273592 w 1684487"/>
                  <a:gd name="connsiteY14" fmla="*/ 390496 h 2092751"/>
                  <a:gd name="connsiteX15" fmla="*/ 1403734 w 1684487"/>
                  <a:gd name="connsiteY15" fmla="*/ 390496 h 2092751"/>
                  <a:gd name="connsiteX16" fmla="*/ 1684487 w 1684487"/>
                  <a:gd name="connsiteY16" fmla="*/ 671249 h 2092751"/>
                  <a:gd name="connsiteX17" fmla="*/ 1684487 w 1684487"/>
                  <a:gd name="connsiteY17" fmla="*/ 1422063 h 2092751"/>
                  <a:gd name="connsiteX18" fmla="*/ 1684487 w 1684487"/>
                  <a:gd name="connsiteY18" fmla="*/ 1607485 h 2092751"/>
                  <a:gd name="connsiteX19" fmla="*/ 1684487 w 1684487"/>
                  <a:gd name="connsiteY19" fmla="*/ 1811998 h 2092751"/>
                  <a:gd name="connsiteX20" fmla="*/ 1403734 w 1684487"/>
                  <a:gd name="connsiteY20" fmla="*/ 2092751 h 2092751"/>
                  <a:gd name="connsiteX21" fmla="*/ 1172729 w 1684487"/>
                  <a:gd name="connsiteY21" fmla="*/ 2092751 h 2092751"/>
                  <a:gd name="connsiteX22" fmla="*/ 1172729 w 1684487"/>
                  <a:gd name="connsiteY22" fmla="*/ 1922009 h 2092751"/>
                  <a:gd name="connsiteX23" fmla="*/ 1337277 w 1684487"/>
                  <a:gd name="connsiteY23" fmla="*/ 1922009 h 2092751"/>
                  <a:gd name="connsiteX24" fmla="*/ 1499066 w 1684487"/>
                  <a:gd name="connsiteY24" fmla="*/ 1760220 h 2092751"/>
                  <a:gd name="connsiteX25" fmla="*/ 1499066 w 1684487"/>
                  <a:gd name="connsiteY25" fmla="*/ 1607485 h 2092751"/>
                  <a:gd name="connsiteX26" fmla="*/ 1499066 w 1684487"/>
                  <a:gd name="connsiteY26" fmla="*/ 1422063 h 2092751"/>
                  <a:gd name="connsiteX27" fmla="*/ 1499066 w 1684487"/>
                  <a:gd name="connsiteY27" fmla="*/ 723026 h 2092751"/>
                  <a:gd name="connsiteX28" fmla="*/ 1337277 w 1684487"/>
                  <a:gd name="connsiteY28" fmla="*/ 561237 h 2092751"/>
                  <a:gd name="connsiteX29" fmla="*/ 1257690 w 1684487"/>
                  <a:gd name="connsiteY29" fmla="*/ 561237 h 2092751"/>
                  <a:gd name="connsiteX30" fmla="*/ 1243915 w 1684487"/>
                  <a:gd name="connsiteY30" fmla="*/ 605612 h 2092751"/>
                  <a:gd name="connsiteX31" fmla="*/ 842243 w 1684487"/>
                  <a:gd name="connsiteY31" fmla="*/ 871858 h 2092751"/>
                  <a:gd name="connsiteX32" fmla="*/ 440572 w 1684487"/>
                  <a:gd name="connsiteY32" fmla="*/ 605612 h 2092751"/>
                  <a:gd name="connsiteX33" fmla="*/ 426797 w 1684487"/>
                  <a:gd name="connsiteY33" fmla="*/ 561237 h 2092751"/>
                  <a:gd name="connsiteX34" fmla="*/ 347210 w 1684487"/>
                  <a:gd name="connsiteY34" fmla="*/ 561237 h 2092751"/>
                  <a:gd name="connsiteX35" fmla="*/ 185421 w 1684487"/>
                  <a:gd name="connsiteY35" fmla="*/ 723026 h 2092751"/>
                  <a:gd name="connsiteX36" fmla="*/ 185421 w 1684487"/>
                  <a:gd name="connsiteY36" fmla="*/ 1422063 h 2092751"/>
                  <a:gd name="connsiteX37" fmla="*/ 0 w 1684487"/>
                  <a:gd name="connsiteY37" fmla="*/ 1422063 h 2092751"/>
                  <a:gd name="connsiteX38" fmla="*/ 0 w 1684487"/>
                  <a:gd name="connsiteY38" fmla="*/ 671249 h 2092751"/>
                  <a:gd name="connsiteX39" fmla="*/ 280753 w 1684487"/>
                  <a:gd name="connsiteY39" fmla="*/ 390496 h 2092751"/>
                  <a:gd name="connsiteX40" fmla="*/ 410894 w 1684487"/>
                  <a:gd name="connsiteY40" fmla="*/ 390496 h 2092751"/>
                  <a:gd name="connsiteX41" fmla="*/ 415171 w 1684487"/>
                  <a:gd name="connsiteY41" fmla="*/ 348074 h 2092751"/>
                  <a:gd name="connsiteX42" fmla="*/ 842243 w 1684487"/>
                  <a:gd name="connsiteY42" fmla="*/ 0 h 2092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4487" h="2092751">
                    <a:moveTo>
                      <a:pt x="0" y="1607483"/>
                    </a:moveTo>
                    <a:lnTo>
                      <a:pt x="185421" y="1607483"/>
                    </a:lnTo>
                    <a:lnTo>
                      <a:pt x="185421" y="1760220"/>
                    </a:lnTo>
                    <a:cubicBezTo>
                      <a:pt x="185421" y="1849574"/>
                      <a:pt x="257856" y="1922009"/>
                      <a:pt x="347210" y="1922009"/>
                    </a:cubicBezTo>
                    <a:lnTo>
                      <a:pt x="488136" y="1922009"/>
                    </a:lnTo>
                    <a:lnTo>
                      <a:pt x="658877" y="1922009"/>
                    </a:lnTo>
                    <a:lnTo>
                      <a:pt x="1001987" y="1922009"/>
                    </a:lnTo>
                    <a:lnTo>
                      <a:pt x="1001987" y="2092751"/>
                    </a:lnTo>
                    <a:lnTo>
                      <a:pt x="658877" y="2092751"/>
                    </a:lnTo>
                    <a:lnTo>
                      <a:pt x="488136" y="2092751"/>
                    </a:lnTo>
                    <a:lnTo>
                      <a:pt x="280753" y="2092751"/>
                    </a:lnTo>
                    <a:cubicBezTo>
                      <a:pt x="125697" y="2092751"/>
                      <a:pt x="0" y="1967054"/>
                      <a:pt x="0" y="1811998"/>
                    </a:cubicBezTo>
                    <a:close/>
                    <a:moveTo>
                      <a:pt x="842243" y="0"/>
                    </a:moveTo>
                    <a:cubicBezTo>
                      <a:pt x="1052906" y="0"/>
                      <a:pt x="1228667" y="149429"/>
                      <a:pt x="1269316" y="348074"/>
                    </a:cubicBezTo>
                    <a:lnTo>
                      <a:pt x="1273592" y="390496"/>
                    </a:lnTo>
                    <a:lnTo>
                      <a:pt x="1403734" y="390496"/>
                    </a:lnTo>
                    <a:cubicBezTo>
                      <a:pt x="1558790" y="390496"/>
                      <a:pt x="1684487" y="516193"/>
                      <a:pt x="1684487" y="671249"/>
                    </a:cubicBezTo>
                    <a:lnTo>
                      <a:pt x="1684487" y="1422063"/>
                    </a:lnTo>
                    <a:lnTo>
                      <a:pt x="1684487" y="1607485"/>
                    </a:lnTo>
                    <a:lnTo>
                      <a:pt x="1684487" y="1811998"/>
                    </a:lnTo>
                    <a:cubicBezTo>
                      <a:pt x="1684487" y="1967054"/>
                      <a:pt x="1558790" y="2092751"/>
                      <a:pt x="1403734" y="2092751"/>
                    </a:cubicBezTo>
                    <a:lnTo>
                      <a:pt x="1172729" y="2092751"/>
                    </a:lnTo>
                    <a:lnTo>
                      <a:pt x="1172729" y="1922009"/>
                    </a:lnTo>
                    <a:lnTo>
                      <a:pt x="1337277" y="1922009"/>
                    </a:lnTo>
                    <a:cubicBezTo>
                      <a:pt x="1426631" y="1922009"/>
                      <a:pt x="1499066" y="1849574"/>
                      <a:pt x="1499066" y="1760220"/>
                    </a:cubicBezTo>
                    <a:lnTo>
                      <a:pt x="1499066" y="1607485"/>
                    </a:lnTo>
                    <a:lnTo>
                      <a:pt x="1499066" y="1422063"/>
                    </a:lnTo>
                    <a:lnTo>
                      <a:pt x="1499066" y="723026"/>
                    </a:lnTo>
                    <a:cubicBezTo>
                      <a:pt x="1499066" y="633672"/>
                      <a:pt x="1426631" y="561237"/>
                      <a:pt x="1337277" y="561237"/>
                    </a:cubicBezTo>
                    <a:lnTo>
                      <a:pt x="1257690" y="561237"/>
                    </a:lnTo>
                    <a:lnTo>
                      <a:pt x="1243915" y="605612"/>
                    </a:lnTo>
                    <a:cubicBezTo>
                      <a:pt x="1177737" y="762074"/>
                      <a:pt x="1022811" y="871858"/>
                      <a:pt x="842243" y="871858"/>
                    </a:cubicBezTo>
                    <a:cubicBezTo>
                      <a:pt x="661676" y="871858"/>
                      <a:pt x="506749" y="762074"/>
                      <a:pt x="440572" y="605612"/>
                    </a:cubicBezTo>
                    <a:lnTo>
                      <a:pt x="426797" y="561237"/>
                    </a:lnTo>
                    <a:lnTo>
                      <a:pt x="347210" y="561237"/>
                    </a:lnTo>
                    <a:cubicBezTo>
                      <a:pt x="257856" y="561237"/>
                      <a:pt x="185421" y="633672"/>
                      <a:pt x="185421" y="723026"/>
                    </a:cubicBezTo>
                    <a:lnTo>
                      <a:pt x="185421" y="1422063"/>
                    </a:lnTo>
                    <a:lnTo>
                      <a:pt x="0" y="1422063"/>
                    </a:lnTo>
                    <a:lnTo>
                      <a:pt x="0" y="671249"/>
                    </a:lnTo>
                    <a:cubicBezTo>
                      <a:pt x="0" y="516193"/>
                      <a:pt x="125697" y="390496"/>
                      <a:pt x="280753" y="390496"/>
                    </a:cubicBezTo>
                    <a:lnTo>
                      <a:pt x="410894" y="390496"/>
                    </a:lnTo>
                    <a:lnTo>
                      <a:pt x="415171" y="348074"/>
                    </a:lnTo>
                    <a:cubicBezTo>
                      <a:pt x="455820" y="149429"/>
                      <a:pt x="631581" y="0"/>
                      <a:pt x="842243" y="0"/>
                    </a:cubicBezTo>
                    <a:close/>
                  </a:path>
                </a:pathLst>
              </a:custGeom>
              <a:solidFill>
                <a:srgbClr val="CB9661"/>
              </a:solidFill>
              <a:ln w="12700" cap="flat" cmpd="sng" algn="ctr">
                <a:solidFill>
                  <a:srgbClr val="CB9661"/>
                </a:solidFill>
                <a:prstDash val="solid"/>
                <a:miter lim="800000"/>
              </a:ln>
              <a:effectLst/>
            </p:spPr>
            <p:txBody>
              <a:bodyPr rtlCol="0" anchor="ctr"/>
              <a:lstStyle/>
              <a:p>
                <a:pPr algn="ctr" defTabSz="685800">
                  <a:defRPr/>
                </a:pPr>
                <a:endParaRPr lang="en-US" sz="1350" kern="0" dirty="0">
                  <a:solidFill>
                    <a:prstClr val="white"/>
                  </a:solidFill>
                  <a:latin typeface="Segoe UI"/>
                </a:endParaRPr>
              </a:p>
            </p:txBody>
          </p:sp>
        </p:grpSp>
        <p:sp>
          <p:nvSpPr>
            <p:cNvPr id="9" name="Freeform: Shape 88"/>
            <p:cNvSpPr/>
            <p:nvPr/>
          </p:nvSpPr>
          <p:spPr>
            <a:xfrm rot="18900000">
              <a:off x="5957126" y="2286642"/>
              <a:ext cx="1569563" cy="1263365"/>
            </a:xfrm>
            <a:custGeom>
              <a:avLst/>
              <a:gdLst>
                <a:gd name="connsiteX0" fmla="*/ 682500 w 2092751"/>
                <a:gd name="connsiteY0" fmla="*/ 0 h 1684487"/>
                <a:gd name="connsiteX1" fmla="*/ 1421502 w 2092751"/>
                <a:gd name="connsiteY1" fmla="*/ 0 h 1684487"/>
                <a:gd name="connsiteX2" fmla="*/ 1702255 w 2092751"/>
                <a:gd name="connsiteY2" fmla="*/ 280753 h 1684487"/>
                <a:gd name="connsiteX3" fmla="*/ 1702255 w 2092751"/>
                <a:gd name="connsiteY3" fmla="*/ 410894 h 1684487"/>
                <a:gd name="connsiteX4" fmla="*/ 1744677 w 2092751"/>
                <a:gd name="connsiteY4" fmla="*/ 415171 h 1684487"/>
                <a:gd name="connsiteX5" fmla="*/ 2092751 w 2092751"/>
                <a:gd name="connsiteY5" fmla="*/ 842243 h 1684487"/>
                <a:gd name="connsiteX6" fmla="*/ 1744677 w 2092751"/>
                <a:gd name="connsiteY6" fmla="*/ 1269316 h 1684487"/>
                <a:gd name="connsiteX7" fmla="*/ 1702255 w 2092751"/>
                <a:gd name="connsiteY7" fmla="*/ 1273592 h 1684487"/>
                <a:gd name="connsiteX8" fmla="*/ 1702255 w 2092751"/>
                <a:gd name="connsiteY8" fmla="*/ 1403734 h 1684487"/>
                <a:gd name="connsiteX9" fmla="*/ 1421502 w 2092751"/>
                <a:gd name="connsiteY9" fmla="*/ 1684487 h 1684487"/>
                <a:gd name="connsiteX10" fmla="*/ 682500 w 2092751"/>
                <a:gd name="connsiteY10" fmla="*/ 1684487 h 1684487"/>
                <a:gd name="connsiteX11" fmla="*/ 497079 w 2092751"/>
                <a:gd name="connsiteY11" fmla="*/ 1684487 h 1684487"/>
                <a:gd name="connsiteX12" fmla="*/ 280753 w 2092751"/>
                <a:gd name="connsiteY12" fmla="*/ 1684487 h 1684487"/>
                <a:gd name="connsiteX13" fmla="*/ 0 w 2092751"/>
                <a:gd name="connsiteY13" fmla="*/ 1403734 h 1684487"/>
                <a:gd name="connsiteX14" fmla="*/ 0 w 2092751"/>
                <a:gd name="connsiteY14" fmla="*/ 1184540 h 1684487"/>
                <a:gd name="connsiteX15" fmla="*/ 170742 w 2092751"/>
                <a:gd name="connsiteY15" fmla="*/ 1184540 h 1684487"/>
                <a:gd name="connsiteX16" fmla="*/ 170742 w 2092751"/>
                <a:gd name="connsiteY16" fmla="*/ 1337277 h 1684487"/>
                <a:gd name="connsiteX17" fmla="*/ 332531 w 2092751"/>
                <a:gd name="connsiteY17" fmla="*/ 1499066 h 1684487"/>
                <a:gd name="connsiteX18" fmla="*/ 497079 w 2092751"/>
                <a:gd name="connsiteY18" fmla="*/ 1499066 h 1684487"/>
                <a:gd name="connsiteX19" fmla="*/ 682500 w 2092751"/>
                <a:gd name="connsiteY19" fmla="*/ 1499067 h 1684487"/>
                <a:gd name="connsiteX20" fmla="*/ 1369725 w 2092751"/>
                <a:gd name="connsiteY20" fmla="*/ 1499067 h 1684487"/>
                <a:gd name="connsiteX21" fmla="*/ 1531514 w 2092751"/>
                <a:gd name="connsiteY21" fmla="*/ 1337278 h 1684487"/>
                <a:gd name="connsiteX22" fmla="*/ 1531514 w 2092751"/>
                <a:gd name="connsiteY22" fmla="*/ 1257690 h 1684487"/>
                <a:gd name="connsiteX23" fmla="*/ 1487138 w 2092751"/>
                <a:gd name="connsiteY23" fmla="*/ 1243915 h 1684487"/>
                <a:gd name="connsiteX24" fmla="*/ 1220893 w 2092751"/>
                <a:gd name="connsiteY24" fmla="*/ 842243 h 1684487"/>
                <a:gd name="connsiteX25" fmla="*/ 1487138 w 2092751"/>
                <a:gd name="connsiteY25" fmla="*/ 440572 h 1684487"/>
                <a:gd name="connsiteX26" fmla="*/ 1531514 w 2092751"/>
                <a:gd name="connsiteY26" fmla="*/ 426797 h 1684487"/>
                <a:gd name="connsiteX27" fmla="*/ 1531514 w 2092751"/>
                <a:gd name="connsiteY27" fmla="*/ 347211 h 1684487"/>
                <a:gd name="connsiteX28" fmla="*/ 1369725 w 2092751"/>
                <a:gd name="connsiteY28" fmla="*/ 185422 h 1684487"/>
                <a:gd name="connsiteX29" fmla="*/ 682500 w 2092751"/>
                <a:gd name="connsiteY29" fmla="*/ 185422 h 1684487"/>
                <a:gd name="connsiteX30" fmla="*/ 280753 w 2092751"/>
                <a:gd name="connsiteY30" fmla="*/ 0 h 1684487"/>
                <a:gd name="connsiteX31" fmla="*/ 497079 w 2092751"/>
                <a:gd name="connsiteY31" fmla="*/ 0 h 1684487"/>
                <a:gd name="connsiteX32" fmla="*/ 497079 w 2092751"/>
                <a:gd name="connsiteY32" fmla="*/ 185422 h 1684487"/>
                <a:gd name="connsiteX33" fmla="*/ 332531 w 2092751"/>
                <a:gd name="connsiteY33" fmla="*/ 185422 h 1684487"/>
                <a:gd name="connsiteX34" fmla="*/ 170742 w 2092751"/>
                <a:gd name="connsiteY34" fmla="*/ 347211 h 1684487"/>
                <a:gd name="connsiteX35" fmla="*/ 170742 w 2092751"/>
                <a:gd name="connsiteY35" fmla="*/ 499946 h 1684487"/>
                <a:gd name="connsiteX36" fmla="*/ 170742 w 2092751"/>
                <a:gd name="connsiteY36" fmla="*/ 670688 h 1684487"/>
                <a:gd name="connsiteX37" fmla="*/ 170742 w 2092751"/>
                <a:gd name="connsiteY37" fmla="*/ 1013798 h 1684487"/>
                <a:gd name="connsiteX38" fmla="*/ 0 w 2092751"/>
                <a:gd name="connsiteY38" fmla="*/ 1013798 h 1684487"/>
                <a:gd name="connsiteX39" fmla="*/ 0 w 2092751"/>
                <a:gd name="connsiteY39" fmla="*/ 670688 h 1684487"/>
                <a:gd name="connsiteX40" fmla="*/ 0 w 2092751"/>
                <a:gd name="connsiteY40" fmla="*/ 499946 h 1684487"/>
                <a:gd name="connsiteX41" fmla="*/ 0 w 2092751"/>
                <a:gd name="connsiteY41" fmla="*/ 280753 h 1684487"/>
                <a:gd name="connsiteX42" fmla="*/ 280753 w 2092751"/>
                <a:gd name="connsiteY42" fmla="*/ 0 h 1684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092751" h="1684487">
                  <a:moveTo>
                    <a:pt x="682500" y="0"/>
                  </a:moveTo>
                  <a:lnTo>
                    <a:pt x="1421502" y="0"/>
                  </a:lnTo>
                  <a:cubicBezTo>
                    <a:pt x="1576558" y="0"/>
                    <a:pt x="1702255" y="125697"/>
                    <a:pt x="1702255" y="280753"/>
                  </a:cubicBezTo>
                  <a:lnTo>
                    <a:pt x="1702255" y="410894"/>
                  </a:lnTo>
                  <a:lnTo>
                    <a:pt x="1744677" y="415171"/>
                  </a:lnTo>
                  <a:cubicBezTo>
                    <a:pt x="1943322" y="455819"/>
                    <a:pt x="2092751" y="631581"/>
                    <a:pt x="2092751" y="842243"/>
                  </a:cubicBezTo>
                  <a:cubicBezTo>
                    <a:pt x="2092751" y="1052906"/>
                    <a:pt x="1943322" y="1228667"/>
                    <a:pt x="1744677" y="1269316"/>
                  </a:cubicBezTo>
                  <a:lnTo>
                    <a:pt x="1702255" y="1273592"/>
                  </a:lnTo>
                  <a:lnTo>
                    <a:pt x="1702255" y="1403734"/>
                  </a:lnTo>
                  <a:cubicBezTo>
                    <a:pt x="1702255" y="1558790"/>
                    <a:pt x="1576558" y="1684487"/>
                    <a:pt x="1421502" y="1684487"/>
                  </a:cubicBezTo>
                  <a:lnTo>
                    <a:pt x="682500" y="1684487"/>
                  </a:lnTo>
                  <a:lnTo>
                    <a:pt x="497079" y="1684487"/>
                  </a:lnTo>
                  <a:lnTo>
                    <a:pt x="280753" y="1684487"/>
                  </a:lnTo>
                  <a:cubicBezTo>
                    <a:pt x="125697" y="1684487"/>
                    <a:pt x="0" y="1558790"/>
                    <a:pt x="0" y="1403734"/>
                  </a:cubicBezTo>
                  <a:lnTo>
                    <a:pt x="0" y="1184540"/>
                  </a:lnTo>
                  <a:lnTo>
                    <a:pt x="170742" y="1184540"/>
                  </a:lnTo>
                  <a:lnTo>
                    <a:pt x="170742" y="1337277"/>
                  </a:lnTo>
                  <a:cubicBezTo>
                    <a:pt x="170742" y="1426631"/>
                    <a:pt x="243177" y="1499066"/>
                    <a:pt x="332531" y="1499066"/>
                  </a:cubicBezTo>
                  <a:lnTo>
                    <a:pt x="497079" y="1499066"/>
                  </a:lnTo>
                  <a:lnTo>
                    <a:pt x="682500" y="1499067"/>
                  </a:lnTo>
                  <a:lnTo>
                    <a:pt x="1369725" y="1499067"/>
                  </a:lnTo>
                  <a:cubicBezTo>
                    <a:pt x="1459079" y="1499067"/>
                    <a:pt x="1531514" y="1426632"/>
                    <a:pt x="1531514" y="1337278"/>
                  </a:cubicBezTo>
                  <a:lnTo>
                    <a:pt x="1531514" y="1257690"/>
                  </a:lnTo>
                  <a:lnTo>
                    <a:pt x="1487138" y="1243915"/>
                  </a:lnTo>
                  <a:cubicBezTo>
                    <a:pt x="1330677" y="1177737"/>
                    <a:pt x="1220893" y="1022811"/>
                    <a:pt x="1220893" y="842243"/>
                  </a:cubicBezTo>
                  <a:cubicBezTo>
                    <a:pt x="1220893" y="661675"/>
                    <a:pt x="1330677" y="506749"/>
                    <a:pt x="1487138" y="440572"/>
                  </a:cubicBezTo>
                  <a:lnTo>
                    <a:pt x="1531514" y="426797"/>
                  </a:lnTo>
                  <a:lnTo>
                    <a:pt x="1531514" y="347211"/>
                  </a:lnTo>
                  <a:cubicBezTo>
                    <a:pt x="1531514" y="257857"/>
                    <a:pt x="1459079" y="185422"/>
                    <a:pt x="1369725" y="185422"/>
                  </a:cubicBezTo>
                  <a:lnTo>
                    <a:pt x="682500" y="185422"/>
                  </a:lnTo>
                  <a:close/>
                  <a:moveTo>
                    <a:pt x="280753" y="0"/>
                  </a:moveTo>
                  <a:lnTo>
                    <a:pt x="497079" y="0"/>
                  </a:lnTo>
                  <a:lnTo>
                    <a:pt x="497079" y="185422"/>
                  </a:lnTo>
                  <a:lnTo>
                    <a:pt x="332531" y="185422"/>
                  </a:lnTo>
                  <a:cubicBezTo>
                    <a:pt x="243177" y="185422"/>
                    <a:pt x="170742" y="257857"/>
                    <a:pt x="170742" y="347211"/>
                  </a:cubicBezTo>
                  <a:lnTo>
                    <a:pt x="170742" y="499946"/>
                  </a:lnTo>
                  <a:lnTo>
                    <a:pt x="170742" y="670688"/>
                  </a:lnTo>
                  <a:lnTo>
                    <a:pt x="170742" y="1013798"/>
                  </a:lnTo>
                  <a:lnTo>
                    <a:pt x="0" y="1013798"/>
                  </a:lnTo>
                  <a:lnTo>
                    <a:pt x="0" y="670688"/>
                  </a:lnTo>
                  <a:lnTo>
                    <a:pt x="0" y="499946"/>
                  </a:lnTo>
                  <a:lnTo>
                    <a:pt x="0" y="280753"/>
                  </a:lnTo>
                  <a:cubicBezTo>
                    <a:pt x="0" y="125697"/>
                    <a:pt x="125697" y="0"/>
                    <a:pt x="280753" y="0"/>
                  </a:cubicBezTo>
                  <a:close/>
                </a:path>
              </a:pathLst>
            </a:custGeom>
            <a:solidFill>
              <a:schemeClr val="tx1"/>
            </a:solidFill>
            <a:ln w="12700" cap="flat" cmpd="sng" algn="ctr">
              <a:solidFill>
                <a:schemeClr val="tx1"/>
              </a:solidFill>
              <a:prstDash val="solid"/>
              <a:miter lim="800000"/>
            </a:ln>
            <a:effectLst/>
          </p:spPr>
          <p:txBody>
            <a:bodyPr rtlCol="0" anchor="ctr"/>
            <a:lstStyle/>
            <a:p>
              <a:pPr algn="ctr" defTabSz="685800">
                <a:defRPr/>
              </a:pPr>
              <a:endParaRPr lang="en-US" sz="1350" kern="0" dirty="0">
                <a:solidFill>
                  <a:prstClr val="white"/>
                </a:solidFill>
                <a:latin typeface="Segoe UI"/>
              </a:endParaRPr>
            </a:p>
          </p:txBody>
        </p:sp>
        <p:sp>
          <p:nvSpPr>
            <p:cNvPr id="10" name="Freeform: Shape 89"/>
            <p:cNvSpPr/>
            <p:nvPr/>
          </p:nvSpPr>
          <p:spPr>
            <a:xfrm rot="18900000">
              <a:off x="6116488" y="3419089"/>
              <a:ext cx="1263365" cy="1569563"/>
            </a:xfrm>
            <a:custGeom>
              <a:avLst/>
              <a:gdLst>
                <a:gd name="connsiteX0" fmla="*/ 658877 w 1684487"/>
                <a:gd name="connsiteY0" fmla="*/ 0 h 2092751"/>
                <a:gd name="connsiteX1" fmla="*/ 1001987 w 1684487"/>
                <a:gd name="connsiteY1" fmla="*/ 0 h 2092751"/>
                <a:gd name="connsiteX2" fmla="*/ 1172729 w 1684487"/>
                <a:gd name="connsiteY2" fmla="*/ 0 h 2092751"/>
                <a:gd name="connsiteX3" fmla="*/ 1403734 w 1684487"/>
                <a:gd name="connsiteY3" fmla="*/ 0 h 2092751"/>
                <a:gd name="connsiteX4" fmla="*/ 1684487 w 1684487"/>
                <a:gd name="connsiteY4" fmla="*/ 280753 h 2092751"/>
                <a:gd name="connsiteX5" fmla="*/ 1684487 w 1684487"/>
                <a:gd name="connsiteY5" fmla="*/ 485269 h 2092751"/>
                <a:gd name="connsiteX6" fmla="*/ 1499066 w 1684487"/>
                <a:gd name="connsiteY6" fmla="*/ 485268 h 2092751"/>
                <a:gd name="connsiteX7" fmla="*/ 1499066 w 1684487"/>
                <a:gd name="connsiteY7" fmla="*/ 332531 h 2092751"/>
                <a:gd name="connsiteX8" fmla="*/ 1337277 w 1684487"/>
                <a:gd name="connsiteY8" fmla="*/ 170742 h 2092751"/>
                <a:gd name="connsiteX9" fmla="*/ 1172729 w 1684487"/>
                <a:gd name="connsiteY9" fmla="*/ 170742 h 2092751"/>
                <a:gd name="connsiteX10" fmla="*/ 1001987 w 1684487"/>
                <a:gd name="connsiteY10" fmla="*/ 170742 h 2092751"/>
                <a:gd name="connsiteX11" fmla="*/ 658877 w 1684487"/>
                <a:gd name="connsiteY11" fmla="*/ 170742 h 2092751"/>
                <a:gd name="connsiteX12" fmla="*/ 280753 w 1684487"/>
                <a:gd name="connsiteY12" fmla="*/ 0 h 2092751"/>
                <a:gd name="connsiteX13" fmla="*/ 488136 w 1684487"/>
                <a:gd name="connsiteY13" fmla="*/ 0 h 2092751"/>
                <a:gd name="connsiteX14" fmla="*/ 488136 w 1684487"/>
                <a:gd name="connsiteY14" fmla="*/ 170742 h 2092751"/>
                <a:gd name="connsiteX15" fmla="*/ 347210 w 1684487"/>
                <a:gd name="connsiteY15" fmla="*/ 170742 h 2092751"/>
                <a:gd name="connsiteX16" fmla="*/ 185421 w 1684487"/>
                <a:gd name="connsiteY16" fmla="*/ 332531 h 2092751"/>
                <a:gd name="connsiteX17" fmla="*/ 185421 w 1684487"/>
                <a:gd name="connsiteY17" fmla="*/ 485267 h 2092751"/>
                <a:gd name="connsiteX18" fmla="*/ 185421 w 1684487"/>
                <a:gd name="connsiteY18" fmla="*/ 670689 h 2092751"/>
                <a:gd name="connsiteX19" fmla="*/ 185421 w 1684487"/>
                <a:gd name="connsiteY19" fmla="*/ 1369725 h 2092751"/>
                <a:gd name="connsiteX20" fmla="*/ 347210 w 1684487"/>
                <a:gd name="connsiteY20" fmla="*/ 1531514 h 2092751"/>
                <a:gd name="connsiteX21" fmla="*/ 426797 w 1684487"/>
                <a:gd name="connsiteY21" fmla="*/ 1531514 h 2092751"/>
                <a:gd name="connsiteX22" fmla="*/ 440572 w 1684487"/>
                <a:gd name="connsiteY22" fmla="*/ 1487138 h 2092751"/>
                <a:gd name="connsiteX23" fmla="*/ 842244 w 1684487"/>
                <a:gd name="connsiteY23" fmla="*/ 1220893 h 2092751"/>
                <a:gd name="connsiteX24" fmla="*/ 1243915 w 1684487"/>
                <a:gd name="connsiteY24" fmla="*/ 1487138 h 2092751"/>
                <a:gd name="connsiteX25" fmla="*/ 1257690 w 1684487"/>
                <a:gd name="connsiteY25" fmla="*/ 1531514 h 2092751"/>
                <a:gd name="connsiteX26" fmla="*/ 1337277 w 1684487"/>
                <a:gd name="connsiteY26" fmla="*/ 1531514 h 2092751"/>
                <a:gd name="connsiteX27" fmla="*/ 1499066 w 1684487"/>
                <a:gd name="connsiteY27" fmla="*/ 1369725 h 2092751"/>
                <a:gd name="connsiteX28" fmla="*/ 1499066 w 1684487"/>
                <a:gd name="connsiteY28" fmla="*/ 670689 h 2092751"/>
                <a:gd name="connsiteX29" fmla="*/ 1684487 w 1684487"/>
                <a:gd name="connsiteY29" fmla="*/ 670689 h 2092751"/>
                <a:gd name="connsiteX30" fmla="*/ 1684487 w 1684487"/>
                <a:gd name="connsiteY30" fmla="*/ 1421502 h 2092751"/>
                <a:gd name="connsiteX31" fmla="*/ 1403734 w 1684487"/>
                <a:gd name="connsiteY31" fmla="*/ 1702255 h 2092751"/>
                <a:gd name="connsiteX32" fmla="*/ 1273593 w 1684487"/>
                <a:gd name="connsiteY32" fmla="*/ 1702255 h 2092751"/>
                <a:gd name="connsiteX33" fmla="*/ 1269316 w 1684487"/>
                <a:gd name="connsiteY33" fmla="*/ 1744677 h 2092751"/>
                <a:gd name="connsiteX34" fmla="*/ 842244 w 1684487"/>
                <a:gd name="connsiteY34" fmla="*/ 2092751 h 2092751"/>
                <a:gd name="connsiteX35" fmla="*/ 415171 w 1684487"/>
                <a:gd name="connsiteY35" fmla="*/ 1744677 h 2092751"/>
                <a:gd name="connsiteX36" fmla="*/ 410895 w 1684487"/>
                <a:gd name="connsiteY36" fmla="*/ 1702255 h 2092751"/>
                <a:gd name="connsiteX37" fmla="*/ 280753 w 1684487"/>
                <a:gd name="connsiteY37" fmla="*/ 1702255 h 2092751"/>
                <a:gd name="connsiteX38" fmla="*/ 0 w 1684487"/>
                <a:gd name="connsiteY38" fmla="*/ 1421502 h 2092751"/>
                <a:gd name="connsiteX39" fmla="*/ 0 w 1684487"/>
                <a:gd name="connsiteY39" fmla="*/ 670689 h 2092751"/>
                <a:gd name="connsiteX40" fmla="*/ 0 w 1684487"/>
                <a:gd name="connsiteY40" fmla="*/ 485267 h 2092751"/>
                <a:gd name="connsiteX41" fmla="*/ 0 w 1684487"/>
                <a:gd name="connsiteY41" fmla="*/ 280753 h 2092751"/>
                <a:gd name="connsiteX42" fmla="*/ 280753 w 1684487"/>
                <a:gd name="connsiteY42" fmla="*/ 0 h 2092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4487" h="2092751">
                  <a:moveTo>
                    <a:pt x="658877" y="0"/>
                  </a:moveTo>
                  <a:lnTo>
                    <a:pt x="1001987" y="0"/>
                  </a:lnTo>
                  <a:lnTo>
                    <a:pt x="1172729" y="0"/>
                  </a:lnTo>
                  <a:lnTo>
                    <a:pt x="1403734" y="0"/>
                  </a:lnTo>
                  <a:cubicBezTo>
                    <a:pt x="1558790" y="0"/>
                    <a:pt x="1684487" y="125697"/>
                    <a:pt x="1684487" y="280753"/>
                  </a:cubicBezTo>
                  <a:lnTo>
                    <a:pt x="1684487" y="485269"/>
                  </a:lnTo>
                  <a:lnTo>
                    <a:pt x="1499066" y="485268"/>
                  </a:lnTo>
                  <a:lnTo>
                    <a:pt x="1499066" y="332531"/>
                  </a:lnTo>
                  <a:cubicBezTo>
                    <a:pt x="1499066" y="243177"/>
                    <a:pt x="1426631" y="170742"/>
                    <a:pt x="1337277" y="170742"/>
                  </a:cubicBezTo>
                  <a:lnTo>
                    <a:pt x="1172729" y="170742"/>
                  </a:lnTo>
                  <a:lnTo>
                    <a:pt x="1001987" y="170742"/>
                  </a:lnTo>
                  <a:lnTo>
                    <a:pt x="658877" y="170742"/>
                  </a:lnTo>
                  <a:close/>
                  <a:moveTo>
                    <a:pt x="280753" y="0"/>
                  </a:moveTo>
                  <a:lnTo>
                    <a:pt x="488136" y="0"/>
                  </a:lnTo>
                  <a:lnTo>
                    <a:pt x="488136" y="170742"/>
                  </a:lnTo>
                  <a:lnTo>
                    <a:pt x="347210" y="170742"/>
                  </a:lnTo>
                  <a:cubicBezTo>
                    <a:pt x="257856" y="170742"/>
                    <a:pt x="185421" y="243177"/>
                    <a:pt x="185421" y="332531"/>
                  </a:cubicBezTo>
                  <a:lnTo>
                    <a:pt x="185421" y="485267"/>
                  </a:lnTo>
                  <a:lnTo>
                    <a:pt x="185421" y="670689"/>
                  </a:lnTo>
                  <a:lnTo>
                    <a:pt x="185421" y="1369725"/>
                  </a:lnTo>
                  <a:cubicBezTo>
                    <a:pt x="185421" y="1459079"/>
                    <a:pt x="257856" y="1531514"/>
                    <a:pt x="347210" y="1531514"/>
                  </a:cubicBezTo>
                  <a:lnTo>
                    <a:pt x="426797" y="1531514"/>
                  </a:lnTo>
                  <a:lnTo>
                    <a:pt x="440572" y="1487138"/>
                  </a:lnTo>
                  <a:cubicBezTo>
                    <a:pt x="506750" y="1330677"/>
                    <a:pt x="661676" y="1220893"/>
                    <a:pt x="842244" y="1220893"/>
                  </a:cubicBezTo>
                  <a:cubicBezTo>
                    <a:pt x="1022811" y="1220893"/>
                    <a:pt x="1177738" y="1330677"/>
                    <a:pt x="1243915" y="1487138"/>
                  </a:cubicBezTo>
                  <a:lnTo>
                    <a:pt x="1257690" y="1531514"/>
                  </a:lnTo>
                  <a:lnTo>
                    <a:pt x="1337277" y="1531514"/>
                  </a:lnTo>
                  <a:cubicBezTo>
                    <a:pt x="1426631" y="1531514"/>
                    <a:pt x="1499066" y="1459079"/>
                    <a:pt x="1499066" y="1369725"/>
                  </a:cubicBezTo>
                  <a:lnTo>
                    <a:pt x="1499066" y="670689"/>
                  </a:lnTo>
                  <a:lnTo>
                    <a:pt x="1684487" y="670689"/>
                  </a:lnTo>
                  <a:lnTo>
                    <a:pt x="1684487" y="1421502"/>
                  </a:lnTo>
                  <a:cubicBezTo>
                    <a:pt x="1684487" y="1576558"/>
                    <a:pt x="1558790" y="1702255"/>
                    <a:pt x="1403734" y="1702255"/>
                  </a:cubicBezTo>
                  <a:lnTo>
                    <a:pt x="1273593" y="1702255"/>
                  </a:lnTo>
                  <a:lnTo>
                    <a:pt x="1269316" y="1744677"/>
                  </a:lnTo>
                  <a:cubicBezTo>
                    <a:pt x="1228667" y="1943322"/>
                    <a:pt x="1052906" y="2092751"/>
                    <a:pt x="842244" y="2092751"/>
                  </a:cubicBezTo>
                  <a:cubicBezTo>
                    <a:pt x="631581" y="2092751"/>
                    <a:pt x="455820" y="1943322"/>
                    <a:pt x="415171" y="1744677"/>
                  </a:cubicBezTo>
                  <a:lnTo>
                    <a:pt x="410895" y="1702255"/>
                  </a:lnTo>
                  <a:lnTo>
                    <a:pt x="280753" y="1702255"/>
                  </a:lnTo>
                  <a:cubicBezTo>
                    <a:pt x="125697" y="1702255"/>
                    <a:pt x="0" y="1576558"/>
                    <a:pt x="0" y="1421502"/>
                  </a:cubicBezTo>
                  <a:lnTo>
                    <a:pt x="0" y="670689"/>
                  </a:lnTo>
                  <a:lnTo>
                    <a:pt x="0" y="485267"/>
                  </a:lnTo>
                  <a:lnTo>
                    <a:pt x="0" y="280753"/>
                  </a:lnTo>
                  <a:cubicBezTo>
                    <a:pt x="0" y="125697"/>
                    <a:pt x="125697" y="0"/>
                    <a:pt x="280753" y="0"/>
                  </a:cubicBezTo>
                  <a:close/>
                </a:path>
              </a:pathLst>
            </a:custGeom>
            <a:solidFill>
              <a:srgbClr val="3F2A15"/>
            </a:solidFill>
            <a:ln w="12700" cap="flat" cmpd="sng" algn="ctr">
              <a:solidFill>
                <a:srgbClr val="3F2A15"/>
              </a:solidFill>
              <a:prstDash val="solid"/>
              <a:miter lim="800000"/>
            </a:ln>
            <a:effectLst/>
          </p:spPr>
          <p:txBody>
            <a:bodyPr rtlCol="0" anchor="ctr"/>
            <a:lstStyle/>
            <a:p>
              <a:pPr algn="ctr" defTabSz="685800">
                <a:defRPr/>
              </a:pPr>
              <a:endParaRPr lang="en-US" sz="1350" kern="0" dirty="0">
                <a:solidFill>
                  <a:prstClr val="white"/>
                </a:solidFill>
                <a:latin typeface="Segoe UI"/>
              </a:endParaRPr>
            </a:p>
          </p:txBody>
        </p:sp>
      </p:grpSp>
      <p:grpSp>
        <p:nvGrpSpPr>
          <p:cNvPr id="2" name="Group 1"/>
          <p:cNvGrpSpPr/>
          <p:nvPr/>
        </p:nvGrpSpPr>
        <p:grpSpPr>
          <a:xfrm>
            <a:off x="372096" y="1737150"/>
            <a:ext cx="11534769" cy="4696317"/>
            <a:chOff x="1881819" y="1738408"/>
            <a:chExt cx="8717122" cy="4139871"/>
          </a:xfrm>
        </p:grpSpPr>
        <p:sp>
          <p:nvSpPr>
            <p:cNvPr id="12" name="TextBox 11"/>
            <p:cNvSpPr txBox="1"/>
            <p:nvPr/>
          </p:nvSpPr>
          <p:spPr>
            <a:xfrm>
              <a:off x="1909755" y="1794267"/>
              <a:ext cx="2759742" cy="691839"/>
            </a:xfrm>
            <a:prstGeom prst="rect">
              <a:avLst/>
            </a:prstGeom>
            <a:noFill/>
          </p:spPr>
          <p:txBody>
            <a:bodyPr wrap="square" lIns="0" rtlCol="0" anchor="ctr">
              <a:spAutoFit/>
            </a:bodyPr>
            <a:lstStyle/>
            <a:p>
              <a:pPr algn="ctr" defTabSz="685800">
                <a:defRPr/>
              </a:pPr>
              <a:r>
                <a:rPr lang="en-US" sz="1500" b="1" dirty="0">
                  <a:solidFill>
                    <a:srgbClr val="CB9661"/>
                  </a:solidFill>
                  <a:latin typeface="Segoe UI"/>
                </a:rPr>
                <a:t>Capabilities, Governance </a:t>
              </a:r>
              <a:endParaRPr lang="en-US" sz="1500" b="1" dirty="0" smtClean="0">
                <a:solidFill>
                  <a:srgbClr val="CB9661"/>
                </a:solidFill>
                <a:latin typeface="Segoe UI"/>
              </a:endParaRPr>
            </a:p>
            <a:p>
              <a:pPr algn="ctr" defTabSz="685800">
                <a:defRPr/>
              </a:pPr>
              <a:r>
                <a:rPr lang="en-US" sz="1500" b="1" dirty="0" smtClean="0">
                  <a:solidFill>
                    <a:srgbClr val="CB9661"/>
                  </a:solidFill>
                  <a:latin typeface="Segoe UI"/>
                </a:rPr>
                <a:t>&amp; </a:t>
              </a:r>
              <a:r>
                <a:rPr lang="en-US" sz="1500" b="1" dirty="0">
                  <a:solidFill>
                    <a:srgbClr val="CB9661"/>
                  </a:solidFill>
                  <a:latin typeface="Segoe UI"/>
                </a:rPr>
                <a:t>Leadership</a:t>
              </a:r>
            </a:p>
            <a:p>
              <a:pPr algn="ctr" defTabSz="685800">
                <a:defRPr/>
              </a:pPr>
              <a:endParaRPr lang="en-US" sz="1500" b="1" dirty="0">
                <a:solidFill>
                  <a:srgbClr val="CB9661"/>
                </a:solidFill>
                <a:latin typeface="Segoe UI"/>
              </a:endParaRPr>
            </a:p>
          </p:txBody>
        </p:sp>
        <p:sp>
          <p:nvSpPr>
            <p:cNvPr id="13" name="TextBox 12"/>
            <p:cNvSpPr txBox="1"/>
            <p:nvPr/>
          </p:nvSpPr>
          <p:spPr>
            <a:xfrm>
              <a:off x="1905267" y="2527888"/>
              <a:ext cx="2733447" cy="1220893"/>
            </a:xfrm>
            <a:prstGeom prst="rect">
              <a:avLst/>
            </a:prstGeom>
            <a:noFill/>
          </p:spPr>
          <p:txBody>
            <a:bodyPr wrap="square" lIns="0" rIns="0" rtlCol="0" anchor="ctr">
              <a:spAutoFit/>
            </a:bodyPr>
            <a:lstStyle/>
            <a:p>
              <a:pPr algn="ctr" defTabSz="685800">
                <a:defRPr/>
              </a:pPr>
              <a:r>
                <a:rPr lang="en-US" sz="1400" dirty="0">
                  <a:solidFill>
                    <a:srgbClr val="000000"/>
                  </a:solidFill>
                  <a:latin typeface="Segoe UI"/>
                </a:rPr>
                <a:t>Weakening municipal governance and leadership characterised by poor oversight, limited consequence management, instability at senior management levels, and a lack of skills undermine service delivery and transformation at the local sphere</a:t>
              </a:r>
            </a:p>
          </p:txBody>
        </p:sp>
        <p:sp>
          <p:nvSpPr>
            <p:cNvPr id="15" name="TextBox 14"/>
            <p:cNvSpPr txBox="1"/>
            <p:nvPr/>
          </p:nvSpPr>
          <p:spPr>
            <a:xfrm>
              <a:off x="1905267" y="3758001"/>
              <a:ext cx="2764231" cy="553998"/>
            </a:xfrm>
            <a:prstGeom prst="rect">
              <a:avLst/>
            </a:prstGeom>
            <a:noFill/>
          </p:spPr>
          <p:txBody>
            <a:bodyPr wrap="square" lIns="0" rtlCol="0" anchor="ctr">
              <a:spAutoFit/>
            </a:bodyPr>
            <a:lstStyle/>
            <a:p>
              <a:pPr algn="ctr" defTabSz="685800">
                <a:defRPr/>
              </a:pPr>
              <a:r>
                <a:rPr lang="en-US" sz="1500" b="1" dirty="0">
                  <a:solidFill>
                    <a:srgbClr val="8F8E8E"/>
                  </a:solidFill>
                  <a:latin typeface="Segoe UI"/>
                </a:rPr>
                <a:t>Spatial Transformation &amp; Inclusion</a:t>
              </a:r>
            </a:p>
          </p:txBody>
        </p:sp>
        <p:sp>
          <p:nvSpPr>
            <p:cNvPr id="16" name="TextBox 15"/>
            <p:cNvSpPr txBox="1"/>
            <p:nvPr/>
          </p:nvSpPr>
          <p:spPr>
            <a:xfrm>
              <a:off x="1881819" y="4277553"/>
              <a:ext cx="2756895" cy="1600726"/>
            </a:xfrm>
            <a:prstGeom prst="rect">
              <a:avLst/>
            </a:prstGeom>
            <a:noFill/>
          </p:spPr>
          <p:txBody>
            <a:bodyPr wrap="square" lIns="0" rIns="0" rtlCol="0" anchor="ctr">
              <a:spAutoFit/>
            </a:bodyPr>
            <a:lstStyle/>
            <a:p>
              <a:pPr algn="ctr" defTabSz="685800">
                <a:defRPr/>
              </a:pPr>
              <a:r>
                <a:rPr lang="en-US" sz="1400" dirty="0">
                  <a:solidFill>
                    <a:srgbClr val="000000"/>
                  </a:solidFill>
                  <a:latin typeface="Segoe UI"/>
                </a:rPr>
                <a:t>Spatial transformation and inclusive communities undermined by depressed economic conditions, increasing impact of climate change, regressing social cohesion, poor coordination in planning, access to land, bulk services, limited decentralisation in housing delivery, transport challenges and safety and security</a:t>
              </a:r>
            </a:p>
          </p:txBody>
        </p:sp>
        <p:sp>
          <p:nvSpPr>
            <p:cNvPr id="18" name="TextBox 17"/>
            <p:cNvSpPr txBox="1"/>
            <p:nvPr/>
          </p:nvSpPr>
          <p:spPr>
            <a:xfrm>
              <a:off x="7304084" y="1738408"/>
              <a:ext cx="3294857" cy="553998"/>
            </a:xfrm>
            <a:prstGeom prst="rect">
              <a:avLst/>
            </a:prstGeom>
            <a:noFill/>
          </p:spPr>
          <p:txBody>
            <a:bodyPr wrap="square" lIns="0" rtlCol="0" anchor="ctr">
              <a:spAutoFit/>
            </a:bodyPr>
            <a:lstStyle/>
            <a:p>
              <a:pPr algn="ctr" defTabSz="685800">
                <a:defRPr/>
              </a:pPr>
              <a:r>
                <a:rPr lang="en-US" sz="1500" b="1" dirty="0">
                  <a:solidFill>
                    <a:srgbClr val="F06D19"/>
                  </a:solidFill>
                  <a:latin typeface="Segoe UI"/>
                </a:rPr>
                <a:t>Fiscal Policy &amp; Financial </a:t>
              </a:r>
            </a:p>
            <a:p>
              <a:pPr algn="ctr" defTabSz="685800">
                <a:defRPr/>
              </a:pPr>
              <a:r>
                <a:rPr lang="en-US" sz="1500" b="1" dirty="0">
                  <a:solidFill>
                    <a:srgbClr val="F06D19"/>
                  </a:solidFill>
                  <a:latin typeface="Segoe UI"/>
                </a:rPr>
                <a:t>Management</a:t>
              </a:r>
            </a:p>
          </p:txBody>
        </p:sp>
        <p:sp>
          <p:nvSpPr>
            <p:cNvPr id="19" name="TextBox 18"/>
            <p:cNvSpPr txBox="1"/>
            <p:nvPr/>
          </p:nvSpPr>
          <p:spPr>
            <a:xfrm>
              <a:off x="7596803" y="2339255"/>
              <a:ext cx="2860944" cy="1410809"/>
            </a:xfrm>
            <a:prstGeom prst="rect">
              <a:avLst/>
            </a:prstGeom>
            <a:noFill/>
          </p:spPr>
          <p:txBody>
            <a:bodyPr wrap="square" lIns="0" rIns="0" rtlCol="0" anchor="ctr">
              <a:spAutoFit/>
            </a:bodyPr>
            <a:lstStyle/>
            <a:p>
              <a:pPr algn="ctr" defTabSz="685800">
                <a:defRPr/>
              </a:pPr>
              <a:r>
                <a:rPr lang="en-US" sz="1400" dirty="0">
                  <a:solidFill>
                    <a:srgbClr val="000000"/>
                  </a:solidFill>
                  <a:latin typeface="Segoe UI"/>
                </a:rPr>
                <a:t>Increase of municipalities in financial distress due to many factors like: increase in the cost of services (tariffs), decrease in revenue collection, supply chain management inefficiencies, and irregular, fruitless and wasteful expenditure , low revenue bases, high levels of unemployment &amp; poverty.</a:t>
              </a:r>
            </a:p>
          </p:txBody>
        </p:sp>
        <p:sp>
          <p:nvSpPr>
            <p:cNvPr id="21" name="TextBox 20"/>
            <p:cNvSpPr txBox="1"/>
            <p:nvPr/>
          </p:nvSpPr>
          <p:spPr>
            <a:xfrm>
              <a:off x="7425618" y="3826757"/>
              <a:ext cx="2861744" cy="691839"/>
            </a:xfrm>
            <a:prstGeom prst="rect">
              <a:avLst/>
            </a:prstGeom>
            <a:noFill/>
          </p:spPr>
          <p:txBody>
            <a:bodyPr wrap="square" lIns="0" rtlCol="0" anchor="ctr">
              <a:spAutoFit/>
            </a:bodyPr>
            <a:lstStyle/>
            <a:p>
              <a:pPr algn="ctr" defTabSz="685800">
                <a:defRPr/>
              </a:pPr>
              <a:r>
                <a:rPr lang="en-US" sz="1500" b="1" dirty="0">
                  <a:solidFill>
                    <a:srgbClr val="3F2A15"/>
                  </a:solidFill>
                  <a:latin typeface="Segoe UI"/>
                </a:rPr>
                <a:t>Service Delivery </a:t>
              </a:r>
              <a:endParaRPr lang="en-US" sz="1500" b="1" dirty="0" smtClean="0">
                <a:solidFill>
                  <a:srgbClr val="3F2A15"/>
                </a:solidFill>
                <a:latin typeface="Segoe UI"/>
              </a:endParaRPr>
            </a:p>
            <a:p>
              <a:pPr algn="ctr" defTabSz="685800">
                <a:defRPr/>
              </a:pPr>
              <a:r>
                <a:rPr lang="en-US" sz="1500" b="1" dirty="0" smtClean="0">
                  <a:solidFill>
                    <a:srgbClr val="3F2A15"/>
                  </a:solidFill>
                  <a:latin typeface="Segoe UI"/>
                </a:rPr>
                <a:t>&amp; </a:t>
              </a:r>
              <a:r>
                <a:rPr lang="en-US" sz="1500" b="1" dirty="0">
                  <a:solidFill>
                    <a:srgbClr val="3F2A15"/>
                  </a:solidFill>
                  <a:latin typeface="Segoe UI"/>
                </a:rPr>
                <a:t>Infrastructure</a:t>
              </a:r>
            </a:p>
            <a:p>
              <a:pPr algn="ctr" defTabSz="685800">
                <a:defRPr/>
              </a:pPr>
              <a:endParaRPr lang="en-US" sz="1500" b="1" dirty="0">
                <a:solidFill>
                  <a:srgbClr val="3F2A15"/>
                </a:solidFill>
                <a:latin typeface="Segoe UI"/>
              </a:endParaRPr>
            </a:p>
          </p:txBody>
        </p:sp>
        <p:sp>
          <p:nvSpPr>
            <p:cNvPr id="22" name="TextBox 21"/>
            <p:cNvSpPr txBox="1"/>
            <p:nvPr/>
          </p:nvSpPr>
          <p:spPr>
            <a:xfrm>
              <a:off x="7491454" y="4476503"/>
              <a:ext cx="2730072" cy="1220893"/>
            </a:xfrm>
            <a:prstGeom prst="rect">
              <a:avLst/>
            </a:prstGeom>
            <a:noFill/>
          </p:spPr>
          <p:txBody>
            <a:bodyPr wrap="square" lIns="0" rIns="0" rtlCol="0" anchor="ctr">
              <a:spAutoFit/>
            </a:bodyPr>
            <a:lstStyle/>
            <a:p>
              <a:pPr algn="ctr" defTabSz="685800">
                <a:defRPr/>
              </a:pPr>
              <a:r>
                <a:rPr lang="en-US" sz="1400" dirty="0">
                  <a:solidFill>
                    <a:srgbClr val="000000"/>
                  </a:solidFill>
                  <a:latin typeface="Segoe UI"/>
                </a:rPr>
                <a:t>Increase in coverage of basic services but under pressure from widening funding gap for infrastructure, poor life cycle asset management, maintenance and effective project implementation, as well as lack of technical capabilities.</a:t>
              </a:r>
            </a:p>
          </p:txBody>
        </p:sp>
      </p:grpSp>
      <p:sp>
        <p:nvSpPr>
          <p:cNvPr id="23" name="Oval 22"/>
          <p:cNvSpPr/>
          <p:nvPr/>
        </p:nvSpPr>
        <p:spPr>
          <a:xfrm>
            <a:off x="458673" y="1730166"/>
            <a:ext cx="3397044" cy="692174"/>
          </a:xfrm>
          <a:prstGeom prst="ellipse">
            <a:avLst/>
          </a:prstGeom>
          <a:noFill/>
          <a:ln w="34925">
            <a:solidFill>
              <a:srgbClr val="FF0000"/>
            </a:solidFill>
            <a:prstDash val="lgDashDot"/>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912" dirty="0"/>
          </a:p>
        </p:txBody>
      </p:sp>
      <p:sp>
        <p:nvSpPr>
          <p:cNvPr id="24" name="Oval 23"/>
          <p:cNvSpPr/>
          <p:nvPr/>
        </p:nvSpPr>
        <p:spPr>
          <a:xfrm>
            <a:off x="8190270" y="1673281"/>
            <a:ext cx="2861187" cy="805944"/>
          </a:xfrm>
          <a:prstGeom prst="ellipse">
            <a:avLst/>
          </a:prstGeom>
          <a:noFill/>
          <a:ln w="34925">
            <a:solidFill>
              <a:srgbClr val="FF0000"/>
            </a:solidFill>
            <a:prstDash val="lgDashDot"/>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912" dirty="0"/>
          </a:p>
        </p:txBody>
      </p:sp>
      <p:sp>
        <p:nvSpPr>
          <p:cNvPr id="25" name="Oval 24"/>
          <p:cNvSpPr/>
          <p:nvPr/>
        </p:nvSpPr>
        <p:spPr>
          <a:xfrm>
            <a:off x="7934342" y="4078738"/>
            <a:ext cx="3121030" cy="610462"/>
          </a:xfrm>
          <a:prstGeom prst="ellipse">
            <a:avLst/>
          </a:prstGeom>
          <a:noFill/>
          <a:ln w="34925">
            <a:solidFill>
              <a:srgbClr val="FF0000"/>
            </a:solidFill>
            <a:prstDash val="lgDashDot"/>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sz="912" dirty="0"/>
          </a:p>
        </p:txBody>
      </p:sp>
    </p:spTree>
    <p:extLst>
      <p:ext uri="{BB962C8B-B14F-4D97-AF65-F5344CB8AC3E}">
        <p14:creationId xmlns:p14="http://schemas.microsoft.com/office/powerpoint/2010/main" val="2427871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45665" y="169114"/>
            <a:ext cx="8067368" cy="557170"/>
          </a:xfrm>
        </p:spPr>
        <p:txBody>
          <a:bodyPr>
            <a:normAutofit fontScale="90000"/>
          </a:bodyPr>
          <a:lstStyle/>
          <a:p>
            <a:r>
              <a:rPr lang="en-ZA" sz="2700" dirty="0"/>
              <a:t/>
            </a:r>
            <a:br>
              <a:rPr lang="en-ZA" sz="2700" dirty="0"/>
            </a:br>
            <a:r>
              <a:rPr lang="en-ZA" sz="2700" dirty="0"/>
              <a:t>SALGA MUNICIPAL AUDIT SUPPORT PROGRAMME (MASP) </a:t>
            </a:r>
            <a:endParaRPr lang="en-ZA"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2166939" y="1765312"/>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863" y="4366616"/>
            <a:ext cx="1316831" cy="2024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4767" y="4269960"/>
            <a:ext cx="1316831" cy="212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49520" y="4100616"/>
            <a:ext cx="1316831" cy="2290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5565" y="3254297"/>
            <a:ext cx="1600200" cy="1015663"/>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Institutional Capacity </a:t>
            </a:r>
          </a:p>
        </p:txBody>
      </p:sp>
      <p:sp>
        <p:nvSpPr>
          <p:cNvPr id="12" name="TextBox 11"/>
          <p:cNvSpPr txBox="1"/>
          <p:nvPr/>
        </p:nvSpPr>
        <p:spPr>
          <a:xfrm>
            <a:off x="2387567" y="3254296"/>
            <a:ext cx="1600200" cy="1015663"/>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Financial Management</a:t>
            </a:r>
          </a:p>
        </p:txBody>
      </p:sp>
      <p:sp>
        <p:nvSpPr>
          <p:cNvPr id="13" name="TextBox 12"/>
          <p:cNvSpPr txBox="1"/>
          <p:nvPr/>
        </p:nvSpPr>
        <p:spPr>
          <a:xfrm>
            <a:off x="5390668" y="3299235"/>
            <a:ext cx="1600200" cy="784830"/>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Leadership</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5353" y="4146034"/>
            <a:ext cx="1316831" cy="2244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7593669" y="3306070"/>
            <a:ext cx="1600200" cy="784830"/>
          </a:xfrm>
          <a:prstGeom prst="rect">
            <a:avLst/>
          </a:prstGeom>
          <a:noFill/>
        </p:spPr>
        <p:txBody>
          <a:bodyPr>
            <a:spAutoFit/>
          </a:bodyPr>
          <a:lstStyle/>
          <a:p>
            <a:pPr algn="ctr" defTabSz="342900">
              <a:defRPr/>
            </a:pPr>
            <a:endParaRPr lang="en-ZA" sz="1500" b="1" dirty="0">
              <a:solidFill>
                <a:srgbClr val="F06D19"/>
              </a:solidFill>
            </a:endParaRPr>
          </a:p>
          <a:p>
            <a:pPr algn="ctr" defTabSz="342900">
              <a:defRPr/>
            </a:pPr>
            <a:endParaRPr lang="en-ZA" sz="1500" b="1" dirty="0">
              <a:solidFill>
                <a:srgbClr val="F06D19"/>
              </a:solidFill>
            </a:endParaRPr>
          </a:p>
          <a:p>
            <a:pPr algn="ctr" defTabSz="342900">
              <a:defRPr/>
            </a:pPr>
            <a:r>
              <a:rPr lang="en-ZA" sz="1500" b="1" dirty="0">
                <a:solidFill>
                  <a:srgbClr val="F06D19"/>
                </a:solidFill>
              </a:rPr>
              <a:t>Governance</a:t>
            </a:r>
          </a:p>
        </p:txBody>
      </p:sp>
      <p:sp>
        <p:nvSpPr>
          <p:cNvPr id="2" name="TextBox 1"/>
          <p:cNvSpPr txBox="1"/>
          <p:nvPr/>
        </p:nvSpPr>
        <p:spPr>
          <a:xfrm>
            <a:off x="127819" y="951545"/>
            <a:ext cx="10383902" cy="2585323"/>
          </a:xfrm>
          <a:prstGeom prst="rect">
            <a:avLst/>
          </a:prstGeom>
          <a:noFill/>
        </p:spPr>
        <p:txBody>
          <a:bodyPr wrap="square" rtlCol="0">
            <a:spAutoFit/>
          </a:bodyPr>
          <a:lstStyle/>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SALGAs Municipal Audit Support Program (MASP) follows a Multidisciplinary approach that is based on 4 Pillars; </a:t>
            </a:r>
          </a:p>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We believe that </a:t>
            </a:r>
            <a:r>
              <a:rPr lang="en-ZA" b="1" dirty="0">
                <a:solidFill>
                  <a:srgbClr val="000000"/>
                </a:solidFill>
                <a:latin typeface="Arial" panose="020B0604020202020204" pitchFamily="34" charset="0"/>
                <a:cs typeface="Arial" panose="020B0604020202020204" pitchFamily="34" charset="0"/>
              </a:rPr>
              <a:t>all</a:t>
            </a:r>
            <a:r>
              <a:rPr lang="en-ZA" dirty="0">
                <a:solidFill>
                  <a:srgbClr val="000000"/>
                </a:solidFill>
                <a:latin typeface="Arial" panose="020B0604020202020204" pitchFamily="34" charset="0"/>
                <a:cs typeface="Arial" panose="020B0604020202020204" pitchFamily="34" charset="0"/>
              </a:rPr>
              <a:t> four pillars in a Municipality need to be strong and functioning effectively in order for a Municipality to obtain and sustain unqualified audits and good service delivery;</a:t>
            </a:r>
          </a:p>
          <a:p>
            <a:pPr marL="214313" indent="-214313" defTabSz="342900">
              <a:lnSpc>
                <a:spcPct val="150000"/>
              </a:lnSpc>
              <a:buFont typeface="Wingdings" pitchFamily="2" charset="2"/>
              <a:buChar char="§"/>
            </a:pPr>
            <a:r>
              <a:rPr lang="en-ZA" dirty="0">
                <a:solidFill>
                  <a:srgbClr val="000000"/>
                </a:solidFill>
                <a:latin typeface="Arial" panose="020B0604020202020204" pitchFamily="34" charset="0"/>
                <a:cs typeface="Arial" panose="020B0604020202020204" pitchFamily="34" charset="0"/>
              </a:rPr>
              <a:t>SALGA is confident that the MASP based on the 4 Pillars of Support cover the risk areas and root causes identified by the AGSA as well as the three aspects audited.</a:t>
            </a:r>
          </a:p>
        </p:txBody>
      </p:sp>
    </p:spTree>
    <p:extLst>
      <p:ext uri="{BB962C8B-B14F-4D97-AF65-F5344CB8AC3E}">
        <p14:creationId xmlns:p14="http://schemas.microsoft.com/office/powerpoint/2010/main" val="1505666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2" y="303610"/>
            <a:ext cx="6598693" cy="794815"/>
          </a:xfrm>
        </p:spPr>
        <p:txBody>
          <a:bodyPr>
            <a:noAutofit/>
          </a:bodyPr>
          <a:lstStyle/>
          <a:p>
            <a:r>
              <a:rPr lang="en-ZA" sz="2400" dirty="0" smtClean="0"/>
              <a:t>            </a:t>
            </a:r>
            <a:r>
              <a:rPr lang="en-ZA" sz="1800" dirty="0"/>
              <a:t>SALGA SUPPORT PROGRAMME </a:t>
            </a:r>
            <a:r>
              <a:rPr lang="en-ZA" sz="2400" dirty="0"/>
              <a:t/>
            </a:r>
            <a:br>
              <a:rPr lang="en-ZA" sz="2400" dirty="0"/>
            </a:br>
            <a:endParaRPr lang="en-ZA" sz="2400" dirty="0"/>
          </a:p>
        </p:txBody>
      </p:sp>
      <p:sp>
        <p:nvSpPr>
          <p:cNvPr id="3" name="Text Placeholder 2"/>
          <p:cNvSpPr>
            <a:spLocks noGrp="1"/>
          </p:cNvSpPr>
          <p:nvPr>
            <p:ph type="body" sz="quarter" idx="10"/>
          </p:nvPr>
        </p:nvSpPr>
        <p:spPr>
          <a:xfrm>
            <a:off x="1698172" y="1282890"/>
            <a:ext cx="8512629" cy="524320"/>
          </a:xfrm>
        </p:spPr>
        <p:txBody>
          <a:bodyPr>
            <a:normAutofit/>
          </a:bodyPr>
          <a:lstStyle/>
          <a:p>
            <a:pPr marL="0" indent="0" algn="ctr">
              <a:buNone/>
            </a:pPr>
            <a:r>
              <a:rPr lang="en-ZA" sz="2000" b="1" dirty="0"/>
              <a:t>2017/18 Financial Year</a:t>
            </a:r>
          </a:p>
          <a:p>
            <a:pPr marL="0" indent="0" algn="ctr">
              <a:buNone/>
            </a:pPr>
            <a:endParaRPr lang="en-ZA" sz="2000" dirty="0">
              <a:solidFill>
                <a:srgbClr val="F06D19"/>
              </a:solidFill>
            </a:endParaRPr>
          </a:p>
          <a:p>
            <a:pPr marL="0" indent="0" algn="ctr">
              <a:buNone/>
            </a:pPr>
            <a:endParaRPr lang="en-ZA" sz="2000" dirty="0">
              <a:solidFill>
                <a:schemeClr val="tx1"/>
              </a:solidFill>
            </a:endParaRPr>
          </a:p>
          <a:p>
            <a:pPr marL="0" indent="0" algn="ctr">
              <a:buNone/>
            </a:pPr>
            <a:endParaRPr lang="en-ZA" sz="2000" dirty="0">
              <a:solidFill>
                <a:schemeClr val="tx1"/>
              </a:solidFill>
            </a:endParaRPr>
          </a:p>
          <a:p>
            <a:pPr algn="ctr"/>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3311557249"/>
              </p:ext>
            </p:extLst>
          </p:nvPr>
        </p:nvGraphicFramePr>
        <p:xfrm>
          <a:off x="2064774" y="1271375"/>
          <a:ext cx="9956056" cy="5151038"/>
        </p:xfrm>
        <a:graphic>
          <a:graphicData uri="http://schemas.openxmlformats.org/drawingml/2006/table">
            <a:tbl>
              <a:tblPr firstRow="1" bandRow="1">
                <a:tableStyleId>{5C22544A-7EE6-4342-B048-85BDC9FD1C3A}</a:tableStyleId>
              </a:tblPr>
              <a:tblGrid>
                <a:gridCol w="603398">
                  <a:extLst>
                    <a:ext uri="{9D8B030D-6E8A-4147-A177-3AD203B41FA5}">
                      <a16:colId xmlns:a16="http://schemas.microsoft.com/office/drawing/2014/main" val="60079389"/>
                    </a:ext>
                  </a:extLst>
                </a:gridCol>
                <a:gridCol w="3611358">
                  <a:extLst>
                    <a:ext uri="{9D8B030D-6E8A-4147-A177-3AD203B41FA5}">
                      <a16:colId xmlns:a16="http://schemas.microsoft.com/office/drawing/2014/main" val="649221311"/>
                    </a:ext>
                  </a:extLst>
                </a:gridCol>
                <a:gridCol w="5741300">
                  <a:extLst>
                    <a:ext uri="{9D8B030D-6E8A-4147-A177-3AD203B41FA5}">
                      <a16:colId xmlns:a16="http://schemas.microsoft.com/office/drawing/2014/main" val="3300162121"/>
                    </a:ext>
                  </a:extLst>
                </a:gridCol>
              </a:tblGrid>
              <a:tr h="257158">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854514">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600" b="0" kern="1200" dirty="0" smtClean="0">
                          <a:solidFill>
                            <a:schemeClr val="accent6"/>
                          </a:solidFill>
                          <a:latin typeface="+mn-lt"/>
                          <a:ea typeface="+mn-ea"/>
                          <a:cs typeface="+mn-cs"/>
                        </a:rPr>
                        <a:t>Budget</a:t>
                      </a:r>
                      <a:r>
                        <a:rPr lang="en-ZA" sz="1600" b="0" kern="1200" baseline="0" dirty="0" smtClean="0">
                          <a:solidFill>
                            <a:schemeClr val="accent6"/>
                          </a:solidFill>
                          <a:latin typeface="+mn-lt"/>
                          <a:ea typeface="+mn-ea"/>
                          <a:cs typeface="+mn-cs"/>
                        </a:rPr>
                        <a:t> engagement </a:t>
                      </a:r>
                      <a:r>
                        <a:rPr lang="en-ZA" sz="1600" b="1" kern="1200" baseline="0" dirty="0" smtClean="0">
                          <a:solidFill>
                            <a:schemeClr val="accent6"/>
                          </a:solidFill>
                          <a:latin typeface="+mn-lt"/>
                          <a:ea typeface="+mn-ea"/>
                          <a:cs typeface="+mn-cs"/>
                        </a:rPr>
                        <a:t>(the support is conducted on yearly basis)            </a:t>
                      </a:r>
                      <a:endParaRPr lang="en-ZA" sz="1600" b="1" kern="1200" dirty="0">
                        <a:solidFill>
                          <a:schemeClr val="accent6"/>
                        </a:solidFill>
                        <a:latin typeface="+mn-lt"/>
                        <a:ea typeface="+mn-ea"/>
                        <a:cs typeface="+mn-cs"/>
                      </a:endParaRPr>
                    </a:p>
                  </a:txBody>
                  <a:tcPr/>
                </a:tc>
                <a:tc>
                  <a:txBody>
                    <a:bodyPr/>
                    <a:lstStyle/>
                    <a:p>
                      <a:pPr algn="l"/>
                      <a:r>
                        <a:rPr lang="en-ZA" sz="1600" dirty="0" smtClean="0">
                          <a:solidFill>
                            <a:schemeClr val="accent6"/>
                          </a:solidFill>
                        </a:rPr>
                        <a:t>Working with PT to assist the municipality to table a funded budget in compliance with MFMA sec 18</a:t>
                      </a:r>
                      <a:endParaRPr lang="en-ZA" sz="1600" dirty="0">
                        <a:solidFill>
                          <a:schemeClr val="accent6"/>
                        </a:solidFill>
                      </a:endParaRPr>
                    </a:p>
                  </a:txBody>
                  <a:tcPr/>
                </a:tc>
                <a:extLst>
                  <a:ext uri="{0D108BD9-81ED-4DB2-BD59-A6C34878D82A}">
                    <a16:rowId xmlns:a16="http://schemas.microsoft.com/office/drawing/2014/main" val="1907453937"/>
                  </a:ext>
                </a:extLst>
              </a:tr>
              <a:tr h="1367222">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accent6"/>
                          </a:solidFill>
                          <a:latin typeface="+mn-lt"/>
                          <a:ea typeface="+mn-ea"/>
                          <a:cs typeface="+mn-cs"/>
                        </a:rPr>
                        <a:t>Revenue Management </a:t>
                      </a:r>
                      <a:r>
                        <a:rPr lang="en-ZA" sz="1600" b="1" kern="1200" baseline="0" dirty="0" smtClean="0">
                          <a:solidFill>
                            <a:schemeClr val="accent6"/>
                          </a:solidFill>
                          <a:latin typeface="+mn-lt"/>
                          <a:ea typeface="+mn-ea"/>
                          <a:cs typeface="+mn-cs"/>
                        </a:rPr>
                        <a:t>(the support is conducted on yearly basis)            </a:t>
                      </a:r>
                      <a:endParaRPr lang="en-ZA" sz="1600" b="1" kern="1200" dirty="0" smtClean="0">
                        <a:solidFill>
                          <a:schemeClr val="accent6"/>
                        </a:solidFill>
                        <a:latin typeface="+mn-lt"/>
                        <a:ea typeface="+mn-ea"/>
                        <a:cs typeface="+mn-cs"/>
                      </a:endParaRPr>
                    </a:p>
                    <a:p>
                      <a:pPr marL="0" algn="l" defTabSz="457200" rtl="0" eaLnBrk="1" latinLnBrk="0" hangingPunct="1"/>
                      <a:endParaRPr lang="en-ZA" sz="1600" kern="1200" dirty="0">
                        <a:solidFill>
                          <a:schemeClr val="accent6"/>
                        </a:solidFill>
                        <a:latin typeface="+mn-lt"/>
                        <a:ea typeface="+mn-ea"/>
                        <a:cs typeface="+mn-cs"/>
                      </a:endParaRPr>
                    </a:p>
                  </a:txBody>
                  <a:tcPr/>
                </a:tc>
                <a:tc>
                  <a:txBody>
                    <a:bodyPr/>
                    <a:lstStyle/>
                    <a:p>
                      <a:pPr marL="0" indent="0">
                        <a:buNone/>
                      </a:pPr>
                      <a:r>
                        <a:rPr lang="en-ZA" sz="1600" dirty="0" smtClean="0">
                          <a:solidFill>
                            <a:schemeClr val="accent6"/>
                          </a:solidFill>
                        </a:rPr>
                        <a:t>In collaboration COGHSTA</a:t>
                      </a:r>
                      <a:r>
                        <a:rPr lang="en-ZA" sz="1600" baseline="0" dirty="0" smtClean="0">
                          <a:solidFill>
                            <a:schemeClr val="accent6"/>
                          </a:solidFill>
                        </a:rPr>
                        <a:t> </a:t>
                      </a:r>
                      <a:r>
                        <a:rPr lang="en-ZA" sz="1600" dirty="0" smtClean="0">
                          <a:solidFill>
                            <a:schemeClr val="accent6"/>
                          </a:solidFill>
                        </a:rPr>
                        <a:t>Revenue Enhancement  Forum held quarterly where municipalities share good practice on Revenue collection, implementation of credit control policies.</a:t>
                      </a:r>
                    </a:p>
                  </a:txBody>
                  <a:tcPr/>
                </a:tc>
                <a:extLst>
                  <a:ext uri="{0D108BD9-81ED-4DB2-BD59-A6C34878D82A}">
                    <a16:rowId xmlns:a16="http://schemas.microsoft.com/office/drawing/2014/main" val="3802054514"/>
                  </a:ext>
                </a:extLst>
              </a:tr>
              <a:tr h="854514">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accent6"/>
                          </a:solidFill>
                          <a:latin typeface="+mn-lt"/>
                          <a:ea typeface="+mn-ea"/>
                          <a:cs typeface="+mn-cs"/>
                        </a:rPr>
                        <a:t>Capacity building on Assets Management.</a:t>
                      </a:r>
                    </a:p>
                    <a:p>
                      <a:pPr marL="0" algn="l" defTabSz="457200" rtl="0" eaLnBrk="1" latinLnBrk="0" hangingPunct="1"/>
                      <a:endParaRPr lang="en-ZA" sz="1600" kern="1200" dirty="0">
                        <a:solidFill>
                          <a:schemeClr val="accent6"/>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smtClean="0">
                          <a:solidFill>
                            <a:schemeClr val="accent6"/>
                          </a:solidFill>
                        </a:rPr>
                        <a:t>Producing</a:t>
                      </a:r>
                      <a:r>
                        <a:rPr lang="en-GB" sz="1600" baseline="0" dirty="0" smtClean="0">
                          <a:solidFill>
                            <a:schemeClr val="accent6"/>
                          </a:solidFill>
                        </a:rPr>
                        <a:t> GRAP Compliant Assets Register and Annual Financial Statements.</a:t>
                      </a:r>
                      <a:endParaRPr lang="en-ZA" sz="1600" dirty="0" smtClean="0">
                        <a:solidFill>
                          <a:schemeClr val="accent6"/>
                        </a:solidFill>
                      </a:endParaRPr>
                    </a:p>
                  </a:txBody>
                  <a:tcPr/>
                </a:tc>
                <a:extLst>
                  <a:ext uri="{0D108BD9-81ED-4DB2-BD59-A6C34878D82A}">
                    <a16:rowId xmlns:a16="http://schemas.microsoft.com/office/drawing/2014/main" val="10003"/>
                  </a:ext>
                </a:extLst>
              </a:tr>
              <a:tr h="854514">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algn="l"/>
                      <a:r>
                        <a:rPr lang="en-ZA" sz="1600" dirty="0" smtClean="0">
                          <a:solidFill>
                            <a:schemeClr val="accent6"/>
                          </a:solidFill>
                        </a:rPr>
                        <a:t>mSCOA</a:t>
                      </a:r>
                      <a:endParaRPr lang="en-ZA" sz="1600" dirty="0">
                        <a:solidFill>
                          <a:schemeClr val="accent6"/>
                        </a:solidFill>
                      </a:endParaRPr>
                    </a:p>
                  </a:txBody>
                  <a:tcPr/>
                </a:tc>
                <a:tc>
                  <a:txBody>
                    <a:bodyPr/>
                    <a:lstStyle/>
                    <a:p>
                      <a:pPr marL="0" algn="l" defTabSz="457200" rtl="0" eaLnBrk="1" latinLnBrk="0" hangingPunct="1"/>
                      <a:r>
                        <a:rPr lang="en-ZA" sz="1600" kern="1200" dirty="0" smtClean="0">
                          <a:solidFill>
                            <a:schemeClr val="accent6"/>
                          </a:solidFill>
                          <a:latin typeface="+mn-lt"/>
                          <a:ea typeface="+mn-ea"/>
                          <a:cs typeface="+mn-cs"/>
                        </a:rPr>
                        <a:t>In collaboration with PT conducted</a:t>
                      </a:r>
                      <a:r>
                        <a:rPr lang="en-ZA" sz="1600" kern="1200" baseline="0" dirty="0" smtClean="0">
                          <a:solidFill>
                            <a:schemeClr val="accent6"/>
                          </a:solidFill>
                          <a:latin typeface="+mn-lt"/>
                          <a:ea typeface="+mn-ea"/>
                          <a:cs typeface="+mn-cs"/>
                        </a:rPr>
                        <a:t> mSCOA </a:t>
                      </a:r>
                      <a:r>
                        <a:rPr lang="en-ZA" sz="1600" kern="1200" dirty="0" smtClean="0">
                          <a:solidFill>
                            <a:schemeClr val="accent6"/>
                          </a:solidFill>
                          <a:latin typeface="+mn-lt"/>
                          <a:ea typeface="+mn-ea"/>
                          <a:cs typeface="+mn-cs"/>
                        </a:rPr>
                        <a:t>training for councillors responsible</a:t>
                      </a:r>
                      <a:r>
                        <a:rPr lang="en-ZA" sz="1600" kern="1200" baseline="0" dirty="0" smtClean="0">
                          <a:solidFill>
                            <a:schemeClr val="accent6"/>
                          </a:solidFill>
                          <a:latin typeface="+mn-lt"/>
                          <a:ea typeface="+mn-ea"/>
                          <a:cs typeface="+mn-cs"/>
                        </a:rPr>
                        <a:t> for finance and MPAC`s</a:t>
                      </a:r>
                      <a:endParaRPr lang="en-ZA" sz="1600" kern="1200" dirty="0">
                        <a:solidFill>
                          <a:schemeClr val="accent6"/>
                        </a:solidFill>
                        <a:latin typeface="+mn-lt"/>
                        <a:ea typeface="+mn-ea"/>
                        <a:cs typeface="+mn-cs"/>
                      </a:endParaRPr>
                    </a:p>
                  </a:txBody>
                  <a:tcPr/>
                </a:tc>
                <a:extLst>
                  <a:ext uri="{0D108BD9-81ED-4DB2-BD59-A6C34878D82A}">
                    <a16:rowId xmlns:a16="http://schemas.microsoft.com/office/drawing/2014/main" val="391644098"/>
                  </a:ext>
                </a:extLst>
              </a:tr>
              <a:tr h="854514">
                <a:tc>
                  <a:txBody>
                    <a:bodyPr/>
                    <a:lstStyle/>
                    <a:p>
                      <a:pPr algn="ctr"/>
                      <a:r>
                        <a:rPr lang="en-ZA" dirty="0" smtClean="0">
                          <a:solidFill>
                            <a:schemeClr val="accent6"/>
                          </a:solidFill>
                        </a:rPr>
                        <a:t>5</a:t>
                      </a:r>
                      <a:endParaRPr lang="en-ZA" dirty="0">
                        <a:solidFill>
                          <a:schemeClr val="accent6"/>
                        </a:solidFill>
                      </a:endParaRPr>
                    </a:p>
                  </a:txBody>
                  <a:tcPr/>
                </a:tc>
                <a:tc>
                  <a:txBody>
                    <a:bodyPr/>
                    <a:lstStyle/>
                    <a:p>
                      <a:pPr algn="l"/>
                      <a:r>
                        <a:rPr lang="en-ZA" sz="1600" dirty="0" smtClean="0">
                          <a:solidFill>
                            <a:schemeClr val="accent6"/>
                          </a:solidFill>
                        </a:rPr>
                        <a:t>MPAC</a:t>
                      </a:r>
                      <a:endParaRPr lang="en-ZA" sz="1600"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solidFill>
                            <a:schemeClr val="accent6"/>
                          </a:solidFill>
                        </a:rPr>
                        <a:t>In collaboration with PT and COGHSTA</a:t>
                      </a:r>
                      <a:r>
                        <a:rPr lang="en-ZA" sz="1600" baseline="0" dirty="0" smtClean="0">
                          <a:solidFill>
                            <a:schemeClr val="accent6"/>
                          </a:solidFill>
                        </a:rPr>
                        <a:t> </a:t>
                      </a:r>
                      <a:r>
                        <a:rPr lang="en-ZA" sz="1600" dirty="0" smtClean="0">
                          <a:solidFill>
                            <a:schemeClr val="accent6"/>
                          </a:solidFill>
                        </a:rPr>
                        <a:t>trained on the MPAC Guide and Tool kit in August 2018</a:t>
                      </a:r>
                    </a:p>
                  </a:txBody>
                  <a:tcPr/>
                </a:tc>
                <a:extLst>
                  <a:ext uri="{0D108BD9-81ED-4DB2-BD59-A6C34878D82A}">
                    <a16:rowId xmlns:a16="http://schemas.microsoft.com/office/drawing/2014/main" val="10005"/>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205" y="1651819"/>
            <a:ext cx="1511434" cy="459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9376" y="977715"/>
            <a:ext cx="1710263" cy="79481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r>
              <a:rPr lang="en-ZA" sz="1600" dirty="0" smtClean="0"/>
              <a:t>FINANCIAL </a:t>
            </a:r>
          </a:p>
          <a:p>
            <a:r>
              <a:rPr lang="en-ZA" sz="1600" dirty="0" smtClean="0"/>
              <a:t>MANAGEMENT </a:t>
            </a:r>
            <a:endParaRPr lang="en-ZA" sz="1600" dirty="0"/>
          </a:p>
        </p:txBody>
      </p:sp>
    </p:spTree>
    <p:extLst>
      <p:ext uri="{BB962C8B-B14F-4D97-AF65-F5344CB8AC3E}">
        <p14:creationId xmlns:p14="http://schemas.microsoft.com/office/powerpoint/2010/main" val="3239254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smtClean="0"/>
              <a:t>                   </a:t>
            </a:r>
            <a:r>
              <a:rPr lang="en-ZA" sz="1800" dirty="0"/>
              <a:t>SALGA SUPPORT PROGRAMME </a:t>
            </a:r>
          </a:p>
        </p:txBody>
      </p:sp>
      <p:graphicFrame>
        <p:nvGraphicFramePr>
          <p:cNvPr id="7" name="Table 6"/>
          <p:cNvGraphicFramePr>
            <a:graphicFrameLocks noGrp="1"/>
          </p:cNvGraphicFramePr>
          <p:nvPr>
            <p:extLst>
              <p:ext uri="{D42A27DB-BD31-4B8C-83A1-F6EECF244321}">
                <p14:modId xmlns:p14="http://schemas.microsoft.com/office/powerpoint/2010/main" val="3786985368"/>
              </p:ext>
            </p:extLst>
          </p:nvPr>
        </p:nvGraphicFramePr>
        <p:xfrm>
          <a:off x="1814946" y="1807210"/>
          <a:ext cx="10141080" cy="4406776"/>
        </p:xfrm>
        <a:graphic>
          <a:graphicData uri="http://schemas.openxmlformats.org/drawingml/2006/table">
            <a:tbl>
              <a:tblPr firstRow="1" bandRow="1">
                <a:tableStyleId>{5C22544A-7EE6-4342-B048-85BDC9FD1C3A}</a:tableStyleId>
              </a:tblPr>
              <a:tblGrid>
                <a:gridCol w="614611">
                  <a:extLst>
                    <a:ext uri="{9D8B030D-6E8A-4147-A177-3AD203B41FA5}">
                      <a16:colId xmlns:a16="http://schemas.microsoft.com/office/drawing/2014/main" val="60079389"/>
                    </a:ext>
                  </a:extLst>
                </a:gridCol>
                <a:gridCol w="3534013">
                  <a:extLst>
                    <a:ext uri="{9D8B030D-6E8A-4147-A177-3AD203B41FA5}">
                      <a16:colId xmlns:a16="http://schemas.microsoft.com/office/drawing/2014/main" val="649221311"/>
                    </a:ext>
                  </a:extLst>
                </a:gridCol>
                <a:gridCol w="5992456">
                  <a:extLst>
                    <a:ext uri="{9D8B030D-6E8A-4147-A177-3AD203B41FA5}">
                      <a16:colId xmlns:a16="http://schemas.microsoft.com/office/drawing/2014/main" val="3300162121"/>
                    </a:ext>
                  </a:extLst>
                </a:gridCol>
              </a:tblGrid>
              <a:tr h="435311">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1073369">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Portfolio</a:t>
                      </a:r>
                      <a:r>
                        <a:rPr lang="en-ZA" sz="1800" kern="1200" baseline="0" dirty="0" smtClean="0">
                          <a:solidFill>
                            <a:schemeClr val="accent6"/>
                          </a:solidFill>
                          <a:latin typeface="+mn-lt"/>
                          <a:ea typeface="+mn-ea"/>
                          <a:cs typeface="+mn-cs"/>
                        </a:rPr>
                        <a:t> based training of  MMC for finance.</a:t>
                      </a:r>
                      <a:endParaRPr lang="en-ZA" sz="1800" kern="1200" dirty="0">
                        <a:solidFill>
                          <a:schemeClr val="accent6"/>
                        </a:solidFill>
                        <a:latin typeface="+mn-lt"/>
                        <a:ea typeface="+mn-ea"/>
                        <a:cs typeface="+mn-cs"/>
                      </a:endParaRPr>
                    </a:p>
                  </a:txBody>
                  <a:tcPr/>
                </a:tc>
                <a:tc>
                  <a:txBody>
                    <a:bodyPr/>
                    <a:lstStyle/>
                    <a:p>
                      <a:pPr algn="l"/>
                      <a:r>
                        <a:rPr lang="en-GB" dirty="0" smtClean="0">
                          <a:solidFill>
                            <a:schemeClr val="accent6"/>
                          </a:solidFill>
                        </a:rPr>
                        <a:t>Capacitate</a:t>
                      </a:r>
                      <a:r>
                        <a:rPr lang="en-GB" baseline="0" dirty="0" smtClean="0">
                          <a:solidFill>
                            <a:schemeClr val="accent6"/>
                          </a:solidFill>
                        </a:rPr>
                        <a:t> councillors to ensure that they discharge their oversight responsibility effectively.</a:t>
                      </a:r>
                    </a:p>
                    <a:p>
                      <a:pPr algn="l"/>
                      <a:endParaRPr lang="en-ZA" dirty="0">
                        <a:solidFill>
                          <a:schemeClr val="accent6"/>
                        </a:solidFill>
                      </a:endParaRPr>
                    </a:p>
                  </a:txBody>
                  <a:tcPr/>
                </a:tc>
                <a:extLst>
                  <a:ext uri="{0D108BD9-81ED-4DB2-BD59-A6C34878D82A}">
                    <a16:rowId xmlns:a16="http://schemas.microsoft.com/office/drawing/2014/main" val="1907453937"/>
                  </a:ext>
                </a:extLst>
              </a:tr>
              <a:tr h="1073369">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algn="l"/>
                      <a:r>
                        <a:rPr lang="en-ZA" dirty="0" smtClean="0">
                          <a:solidFill>
                            <a:schemeClr val="accent6"/>
                          </a:solidFill>
                        </a:rPr>
                        <a:t>MPAC Support</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dirty="0" smtClean="0">
                          <a:solidFill>
                            <a:schemeClr val="accent6"/>
                          </a:solidFill>
                        </a:rPr>
                        <a:t>MPAC Participates in the District MPAC forum  where we promote peer learning and share good practice quarterly </a:t>
                      </a:r>
                    </a:p>
                    <a:p>
                      <a:pPr algn="l"/>
                      <a:endParaRPr lang="en-ZA" dirty="0">
                        <a:solidFill>
                          <a:schemeClr val="accent6"/>
                        </a:solidFill>
                      </a:endParaRPr>
                    </a:p>
                  </a:txBody>
                  <a:tcPr/>
                </a:tc>
                <a:extLst>
                  <a:ext uri="{0D108BD9-81ED-4DB2-BD59-A6C34878D82A}">
                    <a16:rowId xmlns:a16="http://schemas.microsoft.com/office/drawing/2014/main" val="3802054514"/>
                  </a:ext>
                </a:extLst>
              </a:tr>
              <a:tr h="751358">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algn="l"/>
                      <a:r>
                        <a:rPr lang="en-ZA" dirty="0" smtClean="0">
                          <a:solidFill>
                            <a:schemeClr val="accent6"/>
                          </a:solidFill>
                        </a:rPr>
                        <a:t>Consequence Management</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Regulations on financial misconduct presented during MPAC forum</a:t>
                      </a:r>
                      <a:endParaRPr lang="en-ZA" sz="1800" kern="1200" dirty="0">
                        <a:solidFill>
                          <a:schemeClr val="accent6"/>
                        </a:solidFill>
                        <a:latin typeface="+mn-lt"/>
                        <a:ea typeface="+mn-ea"/>
                        <a:cs typeface="+mn-cs"/>
                      </a:endParaRPr>
                    </a:p>
                  </a:txBody>
                  <a:tcPr/>
                </a:tc>
                <a:extLst>
                  <a:ext uri="{0D108BD9-81ED-4DB2-BD59-A6C34878D82A}">
                    <a16:rowId xmlns:a16="http://schemas.microsoft.com/office/drawing/2014/main" val="391644098"/>
                  </a:ext>
                </a:extLst>
              </a:tr>
              <a:tr h="1073369">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Accountability and Consequences Management Protocols</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MPAC Toolkit: Procedures For Addressing UIF-WE (Unauthorised, Irregular, Fruitless and Wasteful Expenditure)</a:t>
                      </a:r>
                    </a:p>
                  </a:txBody>
                  <a:tcPr/>
                </a:tc>
                <a:extLst>
                  <a:ext uri="{0D108BD9-81ED-4DB2-BD59-A6C34878D82A}">
                    <a16:rowId xmlns:a16="http://schemas.microsoft.com/office/drawing/2014/main" val="10004"/>
                  </a:ext>
                </a:extLst>
              </a:tr>
            </a:tbl>
          </a:graphicData>
        </a:graphic>
      </p:graphicFrame>
      <p:pic>
        <p:nvPicPr>
          <p:cNvPr id="5"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19" y="2094256"/>
            <a:ext cx="1129868" cy="411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9497" y="1633347"/>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val="10361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1800" dirty="0"/>
              <a:t>	SALGA SUPPORT PROGRAMME </a:t>
            </a:r>
          </a:p>
        </p:txBody>
      </p:sp>
      <p:sp>
        <p:nvSpPr>
          <p:cNvPr id="3" name="Text Placeholder 2"/>
          <p:cNvSpPr>
            <a:spLocks noGrp="1"/>
          </p:cNvSpPr>
          <p:nvPr>
            <p:ph type="body" sz="quarter" idx="10"/>
          </p:nvPr>
        </p:nvSpPr>
        <p:spPr>
          <a:xfrm>
            <a:off x="1698172" y="1282890"/>
            <a:ext cx="8512629" cy="524320"/>
          </a:xfrm>
        </p:spPr>
        <p:txBody>
          <a:bodyPr>
            <a:normAutofit/>
          </a:bodyPr>
          <a:lstStyle/>
          <a:p>
            <a:pPr marL="0" indent="0">
              <a:buNone/>
            </a:pPr>
            <a:r>
              <a:rPr lang="en-ZA" sz="2000" b="1" dirty="0"/>
              <a:t>				</a:t>
            </a:r>
            <a:endParaRPr lang="en-ZA" sz="2000" dirty="0">
              <a:solidFill>
                <a:schemeClr val="tx1"/>
              </a:solidFill>
            </a:endParaRPr>
          </a:p>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val="1153666226"/>
              </p:ext>
            </p:extLst>
          </p:nvPr>
        </p:nvGraphicFramePr>
        <p:xfrm>
          <a:off x="1603552" y="1318450"/>
          <a:ext cx="10249235" cy="1844910"/>
        </p:xfrm>
        <a:graphic>
          <a:graphicData uri="http://schemas.openxmlformats.org/drawingml/2006/table">
            <a:tbl>
              <a:tblPr firstRow="1" bandRow="1">
                <a:tableStyleId>{5C22544A-7EE6-4342-B048-85BDC9FD1C3A}</a:tableStyleId>
              </a:tblPr>
              <a:tblGrid>
                <a:gridCol w="621166">
                  <a:extLst>
                    <a:ext uri="{9D8B030D-6E8A-4147-A177-3AD203B41FA5}">
                      <a16:colId xmlns:a16="http://schemas.microsoft.com/office/drawing/2014/main" val="60079389"/>
                    </a:ext>
                  </a:extLst>
                </a:gridCol>
                <a:gridCol w="3571703">
                  <a:extLst>
                    <a:ext uri="{9D8B030D-6E8A-4147-A177-3AD203B41FA5}">
                      <a16:colId xmlns:a16="http://schemas.microsoft.com/office/drawing/2014/main" val="649221311"/>
                    </a:ext>
                  </a:extLst>
                </a:gridCol>
                <a:gridCol w="6056366">
                  <a:extLst>
                    <a:ext uri="{9D8B030D-6E8A-4147-A177-3AD203B41FA5}">
                      <a16:colId xmlns:a16="http://schemas.microsoft.com/office/drawing/2014/main" val="3300162121"/>
                    </a:ext>
                  </a:extLst>
                </a:gridCol>
              </a:tblGrid>
              <a:tr h="676776">
                <a:tc>
                  <a:txBody>
                    <a:bodyPr/>
                    <a:lstStyle/>
                    <a:p>
                      <a:r>
                        <a:rPr lang="en-ZA" dirty="0" smtClean="0">
                          <a:solidFill>
                            <a:schemeClr val="accent6"/>
                          </a:solidFill>
                        </a:rPr>
                        <a:t>No</a:t>
                      </a:r>
                      <a:endParaRPr lang="en-ZA" dirty="0">
                        <a:solidFill>
                          <a:schemeClr val="accent6"/>
                        </a:solidFill>
                      </a:endParaRPr>
                    </a:p>
                  </a:txBody>
                  <a:tcPr/>
                </a:tc>
                <a:tc>
                  <a:txBody>
                    <a:bodyPr/>
                    <a:lstStyle/>
                    <a:p>
                      <a:r>
                        <a:rPr lang="en-ZA" dirty="0" smtClean="0">
                          <a:solidFill>
                            <a:schemeClr val="accent6"/>
                          </a:solidFill>
                        </a:rPr>
                        <a:t>Support Programs</a:t>
                      </a:r>
                      <a:endParaRPr lang="en-ZA" dirty="0">
                        <a:solidFill>
                          <a:schemeClr val="accent6"/>
                        </a:solidFill>
                      </a:endParaRPr>
                    </a:p>
                  </a:txBody>
                  <a:tcPr/>
                </a:tc>
                <a:tc>
                  <a:txBody>
                    <a:bodyPr/>
                    <a:lstStyle/>
                    <a:p>
                      <a:r>
                        <a:rPr lang="en-ZA" dirty="0" smtClean="0">
                          <a:solidFill>
                            <a:schemeClr val="accent6"/>
                          </a:solidFill>
                        </a:rPr>
                        <a:t>Description and Envisage</a:t>
                      </a:r>
                      <a:r>
                        <a:rPr lang="en-ZA" baseline="0" dirty="0" smtClean="0">
                          <a:solidFill>
                            <a:schemeClr val="accent6"/>
                          </a:solidFill>
                        </a:rPr>
                        <a:t> Impact</a:t>
                      </a:r>
                      <a:endParaRPr lang="en-ZA" dirty="0">
                        <a:solidFill>
                          <a:schemeClr val="accent6"/>
                        </a:solidFill>
                      </a:endParaRPr>
                    </a:p>
                  </a:txBody>
                  <a:tcPr/>
                </a:tc>
                <a:extLst>
                  <a:ext uri="{0D108BD9-81ED-4DB2-BD59-A6C34878D82A}">
                    <a16:rowId xmlns:a16="http://schemas.microsoft.com/office/drawing/2014/main" val="746760717"/>
                  </a:ext>
                </a:extLst>
              </a:tr>
              <a:tr h="1168134">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algn="l" defTabSz="457200" rtl="0" eaLnBrk="1" latinLnBrk="0" hangingPunct="1"/>
                      <a:r>
                        <a:rPr lang="en-ZA" sz="1800" kern="1200" dirty="0" smtClean="0">
                          <a:solidFill>
                            <a:schemeClr val="accent6"/>
                          </a:solidFill>
                          <a:latin typeface="+mn-lt"/>
                          <a:ea typeface="+mn-ea"/>
                          <a:cs typeface="+mn-cs"/>
                        </a:rPr>
                        <a:t>Strengthen Council Oversight</a:t>
                      </a:r>
                      <a:endParaRPr lang="en-ZA" sz="1800" kern="1200" dirty="0">
                        <a:solidFill>
                          <a:schemeClr val="accent6"/>
                        </a:solidFill>
                        <a:latin typeface="+mn-lt"/>
                        <a:ea typeface="+mn-ea"/>
                        <a:cs typeface="+mn-cs"/>
                      </a:endParaRPr>
                    </a:p>
                  </a:txBody>
                  <a:tcPr/>
                </a:tc>
                <a:tc>
                  <a:txBody>
                    <a:bodyPr/>
                    <a:lstStyle/>
                    <a:p>
                      <a:pPr algn="l"/>
                      <a:r>
                        <a:rPr lang="en-GB" baseline="0" dirty="0" smtClean="0">
                          <a:solidFill>
                            <a:schemeClr val="accent6"/>
                          </a:solidFill>
                        </a:rPr>
                        <a:t>Facilitate for strengthening of Council Committees, including and in particular s79 Committees.</a:t>
                      </a:r>
                    </a:p>
                  </a:txBody>
                  <a:tcPr/>
                </a:tc>
                <a:extLst>
                  <a:ext uri="{0D108BD9-81ED-4DB2-BD59-A6C34878D82A}">
                    <a16:rowId xmlns:a16="http://schemas.microsoft.com/office/drawing/2014/main" val="1907453937"/>
                  </a:ext>
                </a:extLst>
              </a:tr>
            </a:tbl>
          </a:graphicData>
        </a:graphic>
      </p:graphicFrame>
      <p:pic>
        <p:nvPicPr>
          <p:cNvPr id="6"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419" y="2094256"/>
            <a:ext cx="1129868" cy="4119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29497" y="1633347"/>
            <a:ext cx="1574055" cy="460910"/>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1800" dirty="0" smtClean="0"/>
              <a:t>LEADERSHIP                  </a:t>
            </a:r>
            <a:endParaRPr lang="en-ZA" sz="1800" dirty="0"/>
          </a:p>
        </p:txBody>
      </p:sp>
    </p:spTree>
    <p:extLst>
      <p:ext uri="{BB962C8B-B14F-4D97-AF65-F5344CB8AC3E}">
        <p14:creationId xmlns:p14="http://schemas.microsoft.com/office/powerpoint/2010/main" val="2612352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4363</TotalTime>
  <Words>1897</Words>
  <Application>Microsoft Office PowerPoint</Application>
  <PresentationFormat>Widescreen</PresentationFormat>
  <Paragraphs>375</Paragraphs>
  <Slides>24</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Calibri</vt:lpstr>
      <vt:lpstr>Open Sans Extrabold</vt:lpstr>
      <vt:lpstr>Segoe UI</vt:lpstr>
      <vt:lpstr>Wingdings</vt:lpstr>
      <vt:lpstr>ヒラギノ角ゴ ProN W3</vt:lpstr>
      <vt:lpstr>Office Theme</vt:lpstr>
      <vt:lpstr>2_Default Theme</vt:lpstr>
      <vt:lpstr>PowerPoint Presentation</vt:lpstr>
      <vt:lpstr>PowerPoint Presentation</vt:lpstr>
      <vt:lpstr>PRESENTATION OUTLINE  </vt:lpstr>
      <vt:lpstr>Dr RUTH SEGOMOTSI MOMPATI DISTRICT MUNICIPALITY:  AUDIT OUTCOMES AND KEY FINDINGS</vt:lpstr>
      <vt:lpstr>CONTEXT: Key Interlinking Challenges Facing          Municipalities and the Local Government Sector</vt:lpstr>
      <vt:lpstr> SALGA MUNICIPAL AUDIT SUPPORT PROGRAMME (MASP) </vt:lpstr>
      <vt:lpstr>            SALGA SUPPORT PROGRAMME  </vt:lpstr>
      <vt:lpstr>                   SALGA SUPPORT PROGRAMME </vt:lpstr>
      <vt:lpstr> SALGA SUPPORT PROGRAMME </vt:lpstr>
      <vt:lpstr>                                      SALGA SUPPORT PROGRAMME </vt:lpstr>
      <vt:lpstr>                                SALGA SUPPORT PROGRAMME </vt:lpstr>
      <vt:lpstr>                                SALGA SUPPORT PROGRAMME </vt:lpstr>
      <vt:lpstr>                                SALGA SUPPORT PROGRAMME </vt:lpstr>
      <vt:lpstr>                                SALGA SUPPORT PROGRAMME </vt:lpstr>
      <vt:lpstr>                                SALGA SUPPORT PROGRAMME </vt:lpstr>
      <vt:lpstr>                                SALGA SUPPORT PROGRAMME </vt:lpstr>
      <vt:lpstr>IMPACT OF SUPPORT PROVIDED</vt:lpstr>
      <vt:lpstr>STATUS OF MUNICIPAL MANAGER  AND CFO AS AT 15 FEBRUARY 2021 FOR Dr RUTH S MOMPATI DM  </vt:lpstr>
      <vt:lpstr>JOURNEY TOWARDS A BETTER AUDIT OUTCOMES </vt:lpstr>
      <vt:lpstr>            Outcomes of the Provincial Members Assembly  </vt:lpstr>
      <vt:lpstr>NEW APPROACH ADOPTED BY SALGA THIS IS FOR SECTION 139 AND NOT AUDIT </vt:lpstr>
      <vt:lpstr>SUGGESTED ACTIONS FOR Dr RUTH S MOMPATI DM</vt:lpstr>
      <vt:lpstr>            RECOMMENDATIONS </vt:lpstr>
      <vt:lpstr>PowerPoint Presentation</vt:lpstr>
    </vt:vector>
  </TitlesOfParts>
  <Company>SALGA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Shereen Cassiem</cp:lastModifiedBy>
  <cp:revision>223</cp:revision>
  <dcterms:created xsi:type="dcterms:W3CDTF">2016-05-17T13:07:50Z</dcterms:created>
  <dcterms:modified xsi:type="dcterms:W3CDTF">2021-03-01T09:51:05Z</dcterms:modified>
</cp:coreProperties>
</file>