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7" r:id="rId5"/>
    <p:sldId id="258" r:id="rId6"/>
    <p:sldId id="268" r:id="rId7"/>
    <p:sldId id="282" r:id="rId8"/>
    <p:sldId id="283" r:id="rId9"/>
    <p:sldId id="284" r:id="rId10"/>
    <p:sldId id="274" r:id="rId11"/>
    <p:sldId id="288" r:id="rId12"/>
    <p:sldId id="271" r:id="rId13"/>
    <p:sldId id="272" r:id="rId14"/>
    <p:sldId id="276" r:id="rId15"/>
    <p:sldId id="278" r:id="rId16"/>
    <p:sldId id="279" r:id="rId17"/>
    <p:sldId id="287" r:id="rId18"/>
    <p:sldId id="286" r:id="rId19"/>
    <p:sldId id="280" r:id="rId20"/>
    <p:sldId id="2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us Van Niekerk" initials="MVN" lastIdx="13" clrIdx="0">
    <p:extLst>
      <p:ext uri="{19B8F6BF-5375-455C-9EA6-DF929625EA0E}">
        <p15:presenceInfo xmlns:p15="http://schemas.microsoft.com/office/powerpoint/2012/main" xmlns="" userId="S::Marius@DTPS.GOV.ZA::e8c319af-3339-4c52-98dd-f381aa12dc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5822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11" autoAdjust="0"/>
    <p:restoredTop sz="94660"/>
  </p:normalViewPr>
  <p:slideViewPr>
    <p:cSldViewPr snapToGrid="0">
      <p:cViewPr varScale="1">
        <p:scale>
          <a:sx n="73" d="100"/>
          <a:sy n="73" d="100"/>
        </p:scale>
        <p:origin x="-48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01AD6-E300-49FF-A07C-B1A78C95395B}" type="datetimeFigureOut">
              <a:rPr lang="en-ZA" smtClean="0"/>
              <a:pPr/>
              <a:t>2021/03/03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8845BB-9C63-4B37-9B07-7D2F2C8572C8}" type="slidenum">
              <a:rPr lang="en-ZA" smtClean="0"/>
              <a:pPr/>
              <a:t>‹#›</a:t>
            </a:fld>
            <a:endParaRPr lang="en-ZA"/>
          </a:p>
        </p:txBody>
      </p:sp>
    </p:spTree>
    <p:extLst>
      <p:ext uri="{BB962C8B-B14F-4D97-AF65-F5344CB8AC3E}">
        <p14:creationId xmlns:p14="http://schemas.microsoft.com/office/powerpoint/2010/main" xmlns="" val="1457567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B3524A-6039-4EDD-B1EC-485ACB6FF0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xmlns="" id="{CDAC585E-4D49-4EB8-9F84-ACB7E8D405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0FC363BD-DE25-46EB-983C-A7DA2747AEB6}"/>
              </a:ext>
            </a:extLst>
          </p:cNvPr>
          <p:cNvSpPr>
            <a:spLocks noGrp="1"/>
          </p:cNvSpPr>
          <p:nvPr>
            <p:ph type="dt" sz="half" idx="10"/>
          </p:nvPr>
        </p:nvSpPr>
        <p:spPr/>
        <p:txBody>
          <a:bodyPr/>
          <a:lstStyle/>
          <a:p>
            <a:fld id="{D6E28735-674B-421F-B17F-9E6A3F4AC121}" type="datetimeFigureOut">
              <a:rPr lang="en-ZA" smtClean="0"/>
              <a:pPr/>
              <a:t>2021/03/03</a:t>
            </a:fld>
            <a:endParaRPr lang="en-ZA"/>
          </a:p>
        </p:txBody>
      </p:sp>
      <p:sp>
        <p:nvSpPr>
          <p:cNvPr id="5" name="Footer Placeholder 4">
            <a:extLst>
              <a:ext uri="{FF2B5EF4-FFF2-40B4-BE49-F238E27FC236}">
                <a16:creationId xmlns:a16="http://schemas.microsoft.com/office/drawing/2014/main" xmlns="" id="{76D8DCC3-240F-4D88-A788-097993170F8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1914583C-8394-475F-B98A-34087B24EBAE}"/>
              </a:ext>
            </a:extLst>
          </p:cNvPr>
          <p:cNvSpPr>
            <a:spLocks noGrp="1"/>
          </p:cNvSpPr>
          <p:nvPr>
            <p:ph type="sldNum" sz="quarter" idx="12"/>
          </p:nvPr>
        </p:nvSpPr>
        <p:spPr/>
        <p:txBody>
          <a:bodyPr/>
          <a:lstStyle/>
          <a:p>
            <a:fld id="{7C5138FA-002C-4525-9490-70C5858E63E3}" type="slidenum">
              <a:rPr lang="en-ZA" smtClean="0"/>
              <a:pPr/>
              <a:t>‹#›</a:t>
            </a:fld>
            <a:endParaRPr lang="en-ZA"/>
          </a:p>
        </p:txBody>
      </p:sp>
    </p:spTree>
    <p:extLst>
      <p:ext uri="{BB962C8B-B14F-4D97-AF65-F5344CB8AC3E}">
        <p14:creationId xmlns:p14="http://schemas.microsoft.com/office/powerpoint/2010/main" xmlns="" val="2729019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BB442C-B867-4183-924E-FDCAEE85DDF6}"/>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0F51F121-55D4-4AD5-B236-3755830840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CDA22F59-EAD2-42C7-AB31-9E72A3A08412}"/>
              </a:ext>
            </a:extLst>
          </p:cNvPr>
          <p:cNvSpPr>
            <a:spLocks noGrp="1"/>
          </p:cNvSpPr>
          <p:nvPr>
            <p:ph type="dt" sz="half" idx="10"/>
          </p:nvPr>
        </p:nvSpPr>
        <p:spPr/>
        <p:txBody>
          <a:bodyPr/>
          <a:lstStyle/>
          <a:p>
            <a:fld id="{D6E28735-674B-421F-B17F-9E6A3F4AC121}" type="datetimeFigureOut">
              <a:rPr lang="en-ZA" smtClean="0"/>
              <a:pPr/>
              <a:t>2021/03/03</a:t>
            </a:fld>
            <a:endParaRPr lang="en-ZA"/>
          </a:p>
        </p:txBody>
      </p:sp>
      <p:sp>
        <p:nvSpPr>
          <p:cNvPr id="5" name="Footer Placeholder 4">
            <a:extLst>
              <a:ext uri="{FF2B5EF4-FFF2-40B4-BE49-F238E27FC236}">
                <a16:creationId xmlns:a16="http://schemas.microsoft.com/office/drawing/2014/main" xmlns="" id="{883A3C4E-5211-4F98-B25D-EB232B6AB91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C3BE99DB-9945-4DF5-B533-E7DB746A63C3}"/>
              </a:ext>
            </a:extLst>
          </p:cNvPr>
          <p:cNvSpPr>
            <a:spLocks noGrp="1"/>
          </p:cNvSpPr>
          <p:nvPr>
            <p:ph type="sldNum" sz="quarter" idx="12"/>
          </p:nvPr>
        </p:nvSpPr>
        <p:spPr/>
        <p:txBody>
          <a:bodyPr/>
          <a:lstStyle/>
          <a:p>
            <a:fld id="{7C5138FA-002C-4525-9490-70C5858E63E3}" type="slidenum">
              <a:rPr lang="en-ZA" smtClean="0"/>
              <a:pPr/>
              <a:t>‹#›</a:t>
            </a:fld>
            <a:endParaRPr lang="en-ZA"/>
          </a:p>
        </p:txBody>
      </p:sp>
    </p:spTree>
    <p:extLst>
      <p:ext uri="{BB962C8B-B14F-4D97-AF65-F5344CB8AC3E}">
        <p14:creationId xmlns:p14="http://schemas.microsoft.com/office/powerpoint/2010/main" xmlns="" val="1283831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D164172-2040-45E0-90DB-20D0672B65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D3217B84-ABC4-49CB-B65A-1C45369650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479C10EA-0A47-4B3A-AFEC-79BB00A2CD98}"/>
              </a:ext>
            </a:extLst>
          </p:cNvPr>
          <p:cNvSpPr>
            <a:spLocks noGrp="1"/>
          </p:cNvSpPr>
          <p:nvPr>
            <p:ph type="dt" sz="half" idx="10"/>
          </p:nvPr>
        </p:nvSpPr>
        <p:spPr/>
        <p:txBody>
          <a:bodyPr/>
          <a:lstStyle/>
          <a:p>
            <a:fld id="{D6E28735-674B-421F-B17F-9E6A3F4AC121}" type="datetimeFigureOut">
              <a:rPr lang="en-ZA" smtClean="0"/>
              <a:pPr/>
              <a:t>2021/03/03</a:t>
            </a:fld>
            <a:endParaRPr lang="en-ZA"/>
          </a:p>
        </p:txBody>
      </p:sp>
      <p:sp>
        <p:nvSpPr>
          <p:cNvPr id="5" name="Footer Placeholder 4">
            <a:extLst>
              <a:ext uri="{FF2B5EF4-FFF2-40B4-BE49-F238E27FC236}">
                <a16:creationId xmlns:a16="http://schemas.microsoft.com/office/drawing/2014/main" xmlns="" id="{850211C3-C9CD-475C-B7D5-E56E236FD19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F8A5148A-CB85-4322-87D5-EF17DCE53BD1}"/>
              </a:ext>
            </a:extLst>
          </p:cNvPr>
          <p:cNvSpPr>
            <a:spLocks noGrp="1"/>
          </p:cNvSpPr>
          <p:nvPr>
            <p:ph type="sldNum" sz="quarter" idx="12"/>
          </p:nvPr>
        </p:nvSpPr>
        <p:spPr/>
        <p:txBody>
          <a:bodyPr/>
          <a:lstStyle/>
          <a:p>
            <a:fld id="{7C5138FA-002C-4525-9490-70C5858E63E3}" type="slidenum">
              <a:rPr lang="en-ZA" smtClean="0"/>
              <a:pPr/>
              <a:t>‹#›</a:t>
            </a:fld>
            <a:endParaRPr lang="en-ZA"/>
          </a:p>
        </p:txBody>
      </p:sp>
    </p:spTree>
    <p:extLst>
      <p:ext uri="{BB962C8B-B14F-4D97-AF65-F5344CB8AC3E}">
        <p14:creationId xmlns:p14="http://schemas.microsoft.com/office/powerpoint/2010/main" xmlns="" val="339469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79A2B7-B9EF-461C-BBE9-8AEAD029C2D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74F8E35D-D4D5-4B8E-995C-5AB405DD84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FC19E68B-EEA0-48EC-9AD7-E0DAD577D706}"/>
              </a:ext>
            </a:extLst>
          </p:cNvPr>
          <p:cNvSpPr>
            <a:spLocks noGrp="1"/>
          </p:cNvSpPr>
          <p:nvPr>
            <p:ph type="dt" sz="half" idx="10"/>
          </p:nvPr>
        </p:nvSpPr>
        <p:spPr/>
        <p:txBody>
          <a:bodyPr/>
          <a:lstStyle/>
          <a:p>
            <a:fld id="{D6E28735-674B-421F-B17F-9E6A3F4AC121}" type="datetimeFigureOut">
              <a:rPr lang="en-ZA" smtClean="0"/>
              <a:pPr/>
              <a:t>2021/03/03</a:t>
            </a:fld>
            <a:endParaRPr lang="en-ZA"/>
          </a:p>
        </p:txBody>
      </p:sp>
      <p:sp>
        <p:nvSpPr>
          <p:cNvPr id="5" name="Footer Placeholder 4">
            <a:extLst>
              <a:ext uri="{FF2B5EF4-FFF2-40B4-BE49-F238E27FC236}">
                <a16:creationId xmlns:a16="http://schemas.microsoft.com/office/drawing/2014/main" xmlns="" id="{7F2C18D8-0C76-4334-B2A7-7EAE96868E8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10C5D83F-073B-4172-8214-7E21AF5284C2}"/>
              </a:ext>
            </a:extLst>
          </p:cNvPr>
          <p:cNvSpPr>
            <a:spLocks noGrp="1"/>
          </p:cNvSpPr>
          <p:nvPr>
            <p:ph type="sldNum" sz="quarter" idx="12"/>
          </p:nvPr>
        </p:nvSpPr>
        <p:spPr/>
        <p:txBody>
          <a:bodyPr/>
          <a:lstStyle/>
          <a:p>
            <a:fld id="{7C5138FA-002C-4525-9490-70C5858E63E3}" type="slidenum">
              <a:rPr lang="en-ZA" smtClean="0"/>
              <a:pPr/>
              <a:t>‹#›</a:t>
            </a:fld>
            <a:endParaRPr lang="en-ZA"/>
          </a:p>
        </p:txBody>
      </p:sp>
    </p:spTree>
    <p:extLst>
      <p:ext uri="{BB962C8B-B14F-4D97-AF65-F5344CB8AC3E}">
        <p14:creationId xmlns:p14="http://schemas.microsoft.com/office/powerpoint/2010/main" xmlns="" val="394223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4B3B8B-530B-47DE-912E-CF1DD80453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xmlns="" id="{73E6C82D-C6D3-411F-88A8-4BD886BCC6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8FF8984-2D6E-479F-927C-D2FDC225624D}"/>
              </a:ext>
            </a:extLst>
          </p:cNvPr>
          <p:cNvSpPr>
            <a:spLocks noGrp="1"/>
          </p:cNvSpPr>
          <p:nvPr>
            <p:ph type="dt" sz="half" idx="10"/>
          </p:nvPr>
        </p:nvSpPr>
        <p:spPr/>
        <p:txBody>
          <a:bodyPr/>
          <a:lstStyle/>
          <a:p>
            <a:fld id="{D6E28735-674B-421F-B17F-9E6A3F4AC121}" type="datetimeFigureOut">
              <a:rPr lang="en-ZA" smtClean="0"/>
              <a:pPr/>
              <a:t>2021/03/03</a:t>
            </a:fld>
            <a:endParaRPr lang="en-ZA"/>
          </a:p>
        </p:txBody>
      </p:sp>
      <p:sp>
        <p:nvSpPr>
          <p:cNvPr id="5" name="Footer Placeholder 4">
            <a:extLst>
              <a:ext uri="{FF2B5EF4-FFF2-40B4-BE49-F238E27FC236}">
                <a16:creationId xmlns:a16="http://schemas.microsoft.com/office/drawing/2014/main" xmlns="" id="{9AC79112-C301-48F6-9243-88A40B87FF8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724140CF-89E1-4A2E-919A-CB5E3DDF6676}"/>
              </a:ext>
            </a:extLst>
          </p:cNvPr>
          <p:cNvSpPr>
            <a:spLocks noGrp="1"/>
          </p:cNvSpPr>
          <p:nvPr>
            <p:ph type="sldNum" sz="quarter" idx="12"/>
          </p:nvPr>
        </p:nvSpPr>
        <p:spPr/>
        <p:txBody>
          <a:bodyPr/>
          <a:lstStyle/>
          <a:p>
            <a:fld id="{7C5138FA-002C-4525-9490-70C5858E63E3}" type="slidenum">
              <a:rPr lang="en-ZA" smtClean="0"/>
              <a:pPr/>
              <a:t>‹#›</a:t>
            </a:fld>
            <a:endParaRPr lang="en-ZA"/>
          </a:p>
        </p:txBody>
      </p:sp>
    </p:spTree>
    <p:extLst>
      <p:ext uri="{BB962C8B-B14F-4D97-AF65-F5344CB8AC3E}">
        <p14:creationId xmlns:p14="http://schemas.microsoft.com/office/powerpoint/2010/main" xmlns="" val="1227111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988EFA-54C7-4D5C-B2CC-F0E563D3D2A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EB33B9F7-4893-4BC7-A054-FC80F3F866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xmlns="" id="{7B8EE35F-5271-4339-B517-711A7937BB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72458CE6-16B6-4F8F-8DA2-EA987C575C47}"/>
              </a:ext>
            </a:extLst>
          </p:cNvPr>
          <p:cNvSpPr>
            <a:spLocks noGrp="1"/>
          </p:cNvSpPr>
          <p:nvPr>
            <p:ph type="dt" sz="half" idx="10"/>
          </p:nvPr>
        </p:nvSpPr>
        <p:spPr/>
        <p:txBody>
          <a:bodyPr/>
          <a:lstStyle/>
          <a:p>
            <a:fld id="{D6E28735-674B-421F-B17F-9E6A3F4AC121}" type="datetimeFigureOut">
              <a:rPr lang="en-ZA" smtClean="0"/>
              <a:pPr/>
              <a:t>2021/03/03</a:t>
            </a:fld>
            <a:endParaRPr lang="en-ZA"/>
          </a:p>
        </p:txBody>
      </p:sp>
      <p:sp>
        <p:nvSpPr>
          <p:cNvPr id="6" name="Footer Placeholder 5">
            <a:extLst>
              <a:ext uri="{FF2B5EF4-FFF2-40B4-BE49-F238E27FC236}">
                <a16:creationId xmlns:a16="http://schemas.microsoft.com/office/drawing/2014/main" xmlns="" id="{6DD2BAC4-4E8A-47FB-9AA8-46D6F4CF12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68B7F8FD-416D-4CB6-BF4E-5BFBA38AE8DF}"/>
              </a:ext>
            </a:extLst>
          </p:cNvPr>
          <p:cNvSpPr>
            <a:spLocks noGrp="1"/>
          </p:cNvSpPr>
          <p:nvPr>
            <p:ph type="sldNum" sz="quarter" idx="12"/>
          </p:nvPr>
        </p:nvSpPr>
        <p:spPr/>
        <p:txBody>
          <a:bodyPr/>
          <a:lstStyle/>
          <a:p>
            <a:fld id="{7C5138FA-002C-4525-9490-70C5858E63E3}" type="slidenum">
              <a:rPr lang="en-ZA" smtClean="0"/>
              <a:pPr/>
              <a:t>‹#›</a:t>
            </a:fld>
            <a:endParaRPr lang="en-ZA"/>
          </a:p>
        </p:txBody>
      </p:sp>
    </p:spTree>
    <p:extLst>
      <p:ext uri="{BB962C8B-B14F-4D97-AF65-F5344CB8AC3E}">
        <p14:creationId xmlns:p14="http://schemas.microsoft.com/office/powerpoint/2010/main" xmlns="" val="3219601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9474E0-B28D-4307-A1A1-AF153075715B}"/>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E572CA73-5C6A-4325-973A-290053392B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6A99630-CEDB-4EF8-8A76-EC22B91003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55A41D08-3C12-45E9-9C26-5FE7A7A27F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91A72C6-F738-45F2-B74E-278FF80997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xmlns="" id="{EF4D956E-32ED-46B9-9222-A3D66AE6A53A}"/>
              </a:ext>
            </a:extLst>
          </p:cNvPr>
          <p:cNvSpPr>
            <a:spLocks noGrp="1"/>
          </p:cNvSpPr>
          <p:nvPr>
            <p:ph type="dt" sz="half" idx="10"/>
          </p:nvPr>
        </p:nvSpPr>
        <p:spPr/>
        <p:txBody>
          <a:bodyPr/>
          <a:lstStyle/>
          <a:p>
            <a:fld id="{D6E28735-674B-421F-B17F-9E6A3F4AC121}" type="datetimeFigureOut">
              <a:rPr lang="en-ZA" smtClean="0"/>
              <a:pPr/>
              <a:t>2021/03/03</a:t>
            </a:fld>
            <a:endParaRPr lang="en-ZA"/>
          </a:p>
        </p:txBody>
      </p:sp>
      <p:sp>
        <p:nvSpPr>
          <p:cNvPr id="8" name="Footer Placeholder 7">
            <a:extLst>
              <a:ext uri="{FF2B5EF4-FFF2-40B4-BE49-F238E27FC236}">
                <a16:creationId xmlns:a16="http://schemas.microsoft.com/office/drawing/2014/main" xmlns="" id="{87C4269D-7C0A-4774-9F54-CEB820F9438F}"/>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xmlns="" id="{96AD15BE-F265-425C-960C-6A4105E3E754}"/>
              </a:ext>
            </a:extLst>
          </p:cNvPr>
          <p:cNvSpPr>
            <a:spLocks noGrp="1"/>
          </p:cNvSpPr>
          <p:nvPr>
            <p:ph type="sldNum" sz="quarter" idx="12"/>
          </p:nvPr>
        </p:nvSpPr>
        <p:spPr/>
        <p:txBody>
          <a:bodyPr/>
          <a:lstStyle/>
          <a:p>
            <a:fld id="{7C5138FA-002C-4525-9490-70C5858E63E3}" type="slidenum">
              <a:rPr lang="en-ZA" smtClean="0"/>
              <a:pPr/>
              <a:t>‹#›</a:t>
            </a:fld>
            <a:endParaRPr lang="en-ZA"/>
          </a:p>
        </p:txBody>
      </p:sp>
    </p:spTree>
    <p:extLst>
      <p:ext uri="{BB962C8B-B14F-4D97-AF65-F5344CB8AC3E}">
        <p14:creationId xmlns:p14="http://schemas.microsoft.com/office/powerpoint/2010/main" xmlns="" val="1365949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8B4F26-F21A-4D14-B538-B7D5031C7F9A}"/>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8F362718-1C3C-49BB-83F7-44B37C7EDBF6}"/>
              </a:ext>
            </a:extLst>
          </p:cNvPr>
          <p:cNvSpPr>
            <a:spLocks noGrp="1"/>
          </p:cNvSpPr>
          <p:nvPr>
            <p:ph type="dt" sz="half" idx="10"/>
          </p:nvPr>
        </p:nvSpPr>
        <p:spPr/>
        <p:txBody>
          <a:bodyPr/>
          <a:lstStyle/>
          <a:p>
            <a:fld id="{D6E28735-674B-421F-B17F-9E6A3F4AC121}" type="datetimeFigureOut">
              <a:rPr lang="en-ZA" smtClean="0"/>
              <a:pPr/>
              <a:t>2021/03/03</a:t>
            </a:fld>
            <a:endParaRPr lang="en-ZA"/>
          </a:p>
        </p:txBody>
      </p:sp>
      <p:sp>
        <p:nvSpPr>
          <p:cNvPr id="4" name="Footer Placeholder 3">
            <a:extLst>
              <a:ext uri="{FF2B5EF4-FFF2-40B4-BE49-F238E27FC236}">
                <a16:creationId xmlns:a16="http://schemas.microsoft.com/office/drawing/2014/main" xmlns="" id="{086FD725-5DD4-4DAB-B440-6F6D0E6BD1D7}"/>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xmlns="" id="{F13376F2-10E0-421C-8592-235650E49C18}"/>
              </a:ext>
            </a:extLst>
          </p:cNvPr>
          <p:cNvSpPr>
            <a:spLocks noGrp="1"/>
          </p:cNvSpPr>
          <p:nvPr>
            <p:ph type="sldNum" sz="quarter" idx="12"/>
          </p:nvPr>
        </p:nvSpPr>
        <p:spPr/>
        <p:txBody>
          <a:bodyPr/>
          <a:lstStyle/>
          <a:p>
            <a:fld id="{7C5138FA-002C-4525-9490-70C5858E63E3}" type="slidenum">
              <a:rPr lang="en-ZA" smtClean="0"/>
              <a:pPr/>
              <a:t>‹#›</a:t>
            </a:fld>
            <a:endParaRPr lang="en-ZA"/>
          </a:p>
        </p:txBody>
      </p:sp>
    </p:spTree>
    <p:extLst>
      <p:ext uri="{BB962C8B-B14F-4D97-AF65-F5344CB8AC3E}">
        <p14:creationId xmlns:p14="http://schemas.microsoft.com/office/powerpoint/2010/main" xmlns="" val="279391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FA8D80D-7C9F-4379-98C5-87B7388CE4C5}"/>
              </a:ext>
            </a:extLst>
          </p:cNvPr>
          <p:cNvSpPr>
            <a:spLocks noGrp="1"/>
          </p:cNvSpPr>
          <p:nvPr>
            <p:ph type="dt" sz="half" idx="10"/>
          </p:nvPr>
        </p:nvSpPr>
        <p:spPr/>
        <p:txBody>
          <a:bodyPr/>
          <a:lstStyle/>
          <a:p>
            <a:fld id="{D6E28735-674B-421F-B17F-9E6A3F4AC121}" type="datetimeFigureOut">
              <a:rPr lang="en-ZA" smtClean="0"/>
              <a:pPr/>
              <a:t>2021/03/03</a:t>
            </a:fld>
            <a:endParaRPr lang="en-ZA"/>
          </a:p>
        </p:txBody>
      </p:sp>
      <p:sp>
        <p:nvSpPr>
          <p:cNvPr id="3" name="Footer Placeholder 2">
            <a:extLst>
              <a:ext uri="{FF2B5EF4-FFF2-40B4-BE49-F238E27FC236}">
                <a16:creationId xmlns:a16="http://schemas.microsoft.com/office/drawing/2014/main" xmlns="" id="{F97680E9-11A4-4728-A396-E0B7C347A895}"/>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xmlns="" id="{9C97E4FC-CAC6-4BCB-A19F-6E264603B251}"/>
              </a:ext>
            </a:extLst>
          </p:cNvPr>
          <p:cNvSpPr>
            <a:spLocks noGrp="1"/>
          </p:cNvSpPr>
          <p:nvPr>
            <p:ph type="sldNum" sz="quarter" idx="12"/>
          </p:nvPr>
        </p:nvSpPr>
        <p:spPr/>
        <p:txBody>
          <a:bodyPr/>
          <a:lstStyle/>
          <a:p>
            <a:fld id="{7C5138FA-002C-4525-9490-70C5858E63E3}" type="slidenum">
              <a:rPr lang="en-ZA" smtClean="0"/>
              <a:pPr/>
              <a:t>‹#›</a:t>
            </a:fld>
            <a:endParaRPr lang="en-ZA"/>
          </a:p>
        </p:txBody>
      </p:sp>
    </p:spTree>
    <p:extLst>
      <p:ext uri="{BB962C8B-B14F-4D97-AF65-F5344CB8AC3E}">
        <p14:creationId xmlns:p14="http://schemas.microsoft.com/office/powerpoint/2010/main" xmlns="" val="3701048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EF23D9-6567-46E5-A97D-7E4C2B6BF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FE3680B3-BB0A-4E36-9B8C-63A3F37BDB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46B9794B-6701-4BA9-9383-FC3FD92C6B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4B97E87-8517-4BF9-AF29-A1F7B2AB6060}"/>
              </a:ext>
            </a:extLst>
          </p:cNvPr>
          <p:cNvSpPr>
            <a:spLocks noGrp="1"/>
          </p:cNvSpPr>
          <p:nvPr>
            <p:ph type="dt" sz="half" idx="10"/>
          </p:nvPr>
        </p:nvSpPr>
        <p:spPr/>
        <p:txBody>
          <a:bodyPr/>
          <a:lstStyle/>
          <a:p>
            <a:fld id="{D6E28735-674B-421F-B17F-9E6A3F4AC121}" type="datetimeFigureOut">
              <a:rPr lang="en-ZA" smtClean="0"/>
              <a:pPr/>
              <a:t>2021/03/03</a:t>
            </a:fld>
            <a:endParaRPr lang="en-ZA"/>
          </a:p>
        </p:txBody>
      </p:sp>
      <p:sp>
        <p:nvSpPr>
          <p:cNvPr id="6" name="Footer Placeholder 5">
            <a:extLst>
              <a:ext uri="{FF2B5EF4-FFF2-40B4-BE49-F238E27FC236}">
                <a16:creationId xmlns:a16="http://schemas.microsoft.com/office/drawing/2014/main" xmlns="" id="{7322A3CE-95C6-46F4-9C73-7C52AEBE6CB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1AC8ACDB-6AE4-4C49-8456-BE1E79F8898D}"/>
              </a:ext>
            </a:extLst>
          </p:cNvPr>
          <p:cNvSpPr>
            <a:spLocks noGrp="1"/>
          </p:cNvSpPr>
          <p:nvPr>
            <p:ph type="sldNum" sz="quarter" idx="12"/>
          </p:nvPr>
        </p:nvSpPr>
        <p:spPr/>
        <p:txBody>
          <a:bodyPr/>
          <a:lstStyle/>
          <a:p>
            <a:fld id="{7C5138FA-002C-4525-9490-70C5858E63E3}" type="slidenum">
              <a:rPr lang="en-ZA" smtClean="0"/>
              <a:pPr/>
              <a:t>‹#›</a:t>
            </a:fld>
            <a:endParaRPr lang="en-ZA"/>
          </a:p>
        </p:txBody>
      </p:sp>
    </p:spTree>
    <p:extLst>
      <p:ext uri="{BB962C8B-B14F-4D97-AF65-F5344CB8AC3E}">
        <p14:creationId xmlns:p14="http://schemas.microsoft.com/office/powerpoint/2010/main" xmlns="" val="3420985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A9C404-6890-4422-A4FD-DF0880889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xmlns="" id="{5B2896B3-89B4-4689-BE5D-C8378834EA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ZA"/>
          </a:p>
        </p:txBody>
      </p:sp>
      <p:sp>
        <p:nvSpPr>
          <p:cNvPr id="4" name="Text Placeholder 3">
            <a:extLst>
              <a:ext uri="{FF2B5EF4-FFF2-40B4-BE49-F238E27FC236}">
                <a16:creationId xmlns:a16="http://schemas.microsoft.com/office/drawing/2014/main" xmlns="" id="{10996508-1481-4076-9598-BF4D63341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352BA98-296E-4817-8694-A17139C7D16B}"/>
              </a:ext>
            </a:extLst>
          </p:cNvPr>
          <p:cNvSpPr>
            <a:spLocks noGrp="1"/>
          </p:cNvSpPr>
          <p:nvPr>
            <p:ph type="dt" sz="half" idx="10"/>
          </p:nvPr>
        </p:nvSpPr>
        <p:spPr/>
        <p:txBody>
          <a:bodyPr/>
          <a:lstStyle/>
          <a:p>
            <a:fld id="{D6E28735-674B-421F-B17F-9E6A3F4AC121}" type="datetimeFigureOut">
              <a:rPr lang="en-ZA" smtClean="0"/>
              <a:pPr/>
              <a:t>2021/03/03</a:t>
            </a:fld>
            <a:endParaRPr lang="en-ZA"/>
          </a:p>
        </p:txBody>
      </p:sp>
      <p:sp>
        <p:nvSpPr>
          <p:cNvPr id="6" name="Footer Placeholder 5">
            <a:extLst>
              <a:ext uri="{FF2B5EF4-FFF2-40B4-BE49-F238E27FC236}">
                <a16:creationId xmlns:a16="http://schemas.microsoft.com/office/drawing/2014/main" xmlns="" id="{2AE6ABD2-1372-495B-80E4-47923E5DB87C}"/>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A1726491-E5DB-4629-A8A5-A0E2F3141994}"/>
              </a:ext>
            </a:extLst>
          </p:cNvPr>
          <p:cNvSpPr>
            <a:spLocks noGrp="1"/>
          </p:cNvSpPr>
          <p:nvPr>
            <p:ph type="sldNum" sz="quarter" idx="12"/>
          </p:nvPr>
        </p:nvSpPr>
        <p:spPr/>
        <p:txBody>
          <a:bodyPr/>
          <a:lstStyle/>
          <a:p>
            <a:fld id="{7C5138FA-002C-4525-9490-70C5858E63E3}" type="slidenum">
              <a:rPr lang="en-ZA" smtClean="0"/>
              <a:pPr/>
              <a:t>‹#›</a:t>
            </a:fld>
            <a:endParaRPr lang="en-ZA"/>
          </a:p>
        </p:txBody>
      </p:sp>
    </p:spTree>
    <p:extLst>
      <p:ext uri="{BB962C8B-B14F-4D97-AF65-F5344CB8AC3E}">
        <p14:creationId xmlns:p14="http://schemas.microsoft.com/office/powerpoint/2010/main" xmlns="" val="386115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354615C-C77D-4BE3-9C53-611EC63A35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050F6E8F-A616-421D-B4ED-A9CC59BFBB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18675BC6-788F-4D0B-9DBF-2FD20D69E2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28735-674B-421F-B17F-9E6A3F4AC121}" type="datetimeFigureOut">
              <a:rPr lang="en-ZA" smtClean="0"/>
              <a:pPr/>
              <a:t>2021/03/03</a:t>
            </a:fld>
            <a:endParaRPr lang="en-ZA"/>
          </a:p>
        </p:txBody>
      </p:sp>
      <p:sp>
        <p:nvSpPr>
          <p:cNvPr id="5" name="Footer Placeholder 4">
            <a:extLst>
              <a:ext uri="{FF2B5EF4-FFF2-40B4-BE49-F238E27FC236}">
                <a16:creationId xmlns:a16="http://schemas.microsoft.com/office/drawing/2014/main" xmlns="" id="{FDF32D84-C717-4D02-9A68-A512148ECF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xmlns="" id="{FEBDC288-6B84-4962-A772-F7AA24FB42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138FA-002C-4525-9490-70C5858E63E3}" type="slidenum">
              <a:rPr lang="en-ZA" smtClean="0"/>
              <a:pPr/>
              <a:t>‹#›</a:t>
            </a:fld>
            <a:endParaRPr lang="en-ZA"/>
          </a:p>
        </p:txBody>
      </p:sp>
    </p:spTree>
    <p:extLst>
      <p:ext uri="{BB962C8B-B14F-4D97-AF65-F5344CB8AC3E}">
        <p14:creationId xmlns:p14="http://schemas.microsoft.com/office/powerpoint/2010/main" xmlns="" val="1308628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dsp.nemisa.co.z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9D31264F-91B6-4CA9-A250-CA7233FD830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3767" r="14054" b="23716"/>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854B9D5E-5875-40EC-A251-9970F83B3609}"/>
              </a:ext>
            </a:extLst>
          </p:cNvPr>
          <p:cNvSpPr>
            <a:spLocks noGrp="1"/>
          </p:cNvSpPr>
          <p:nvPr>
            <p:ph type="ctrTitle"/>
          </p:nvPr>
        </p:nvSpPr>
        <p:spPr>
          <a:xfrm>
            <a:off x="522514" y="2355821"/>
            <a:ext cx="10145486" cy="883721"/>
          </a:xfrm>
        </p:spPr>
        <p:txBody>
          <a:bodyPr>
            <a:normAutofit fontScale="90000"/>
          </a:bodyPr>
          <a:lstStyle/>
          <a:p>
            <a:pPr algn="l"/>
            <a:r>
              <a:rPr lang="en-ZA" sz="5400" b="1" dirty="0">
                <a:latin typeface="Arial" panose="020B0604020202020204" pitchFamily="34" charset="0"/>
                <a:cs typeface="Arial" panose="020B0604020202020204" pitchFamily="34" charset="0"/>
              </a:rPr>
              <a:t>2020/21 Q2 Performance Report</a:t>
            </a:r>
          </a:p>
        </p:txBody>
      </p:sp>
      <p:sp>
        <p:nvSpPr>
          <p:cNvPr id="3" name="Subtitle 2">
            <a:extLst>
              <a:ext uri="{FF2B5EF4-FFF2-40B4-BE49-F238E27FC236}">
                <a16:creationId xmlns:a16="http://schemas.microsoft.com/office/drawing/2014/main" xmlns="" id="{F55A547E-B839-4775-B0B8-F14B9C17978C}"/>
              </a:ext>
            </a:extLst>
          </p:cNvPr>
          <p:cNvSpPr>
            <a:spLocks noGrp="1"/>
          </p:cNvSpPr>
          <p:nvPr>
            <p:ph type="subTitle" idx="1"/>
          </p:nvPr>
        </p:nvSpPr>
        <p:spPr>
          <a:xfrm>
            <a:off x="808074" y="3538240"/>
            <a:ext cx="9859926" cy="1655762"/>
          </a:xfrm>
        </p:spPr>
        <p:txBody>
          <a:bodyPr>
            <a:normAutofit/>
          </a:bodyPr>
          <a:lstStyle/>
          <a:p>
            <a:r>
              <a:rPr lang="en-ZA" sz="3900" b="1" dirty="0">
                <a:latin typeface="Arial" panose="020B0604020202020204" pitchFamily="34" charset="0"/>
                <a:cs typeface="Arial" panose="020B0604020202020204" pitchFamily="34" charset="0"/>
              </a:rPr>
              <a:t>Presentation to Portfolio Committee</a:t>
            </a:r>
          </a:p>
          <a:p>
            <a:r>
              <a:rPr lang="en-ZA" sz="3900" b="1" dirty="0">
                <a:latin typeface="Arial" panose="020B0604020202020204" pitchFamily="34" charset="0"/>
                <a:cs typeface="Arial" panose="020B0604020202020204" pitchFamily="34" charset="0"/>
              </a:rPr>
              <a:t>2 March 2021</a:t>
            </a:r>
          </a:p>
          <a:p>
            <a:pPr algn="l"/>
            <a:endParaRPr lang="en-ZA" sz="3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5D711C40-EE3B-4685-A11D-8A165F0765F4}"/>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0"/>
            <a:ext cx="2991394" cy="1358537"/>
          </a:xfrm>
          <a:prstGeom prst="rect">
            <a:avLst/>
          </a:prstGeom>
        </p:spPr>
      </p:pic>
      <p:sp>
        <p:nvSpPr>
          <p:cNvPr id="4" name="Rectangle 3">
            <a:extLst>
              <a:ext uri="{FF2B5EF4-FFF2-40B4-BE49-F238E27FC236}">
                <a16:creationId xmlns:a16="http://schemas.microsoft.com/office/drawing/2014/main" xmlns="" id="{8D0C550A-8219-4AFD-9697-B3DC8312D240}"/>
              </a:ext>
            </a:extLst>
          </p:cNvPr>
          <p:cNvSpPr/>
          <p:nvPr/>
        </p:nvSpPr>
        <p:spPr>
          <a:xfrm>
            <a:off x="0" y="6675120"/>
            <a:ext cx="12192000" cy="182880"/>
          </a:xfrm>
          <a:prstGeom prst="rect">
            <a:avLst/>
          </a:prstGeom>
          <a:blipFill dpi="0" rotWithShape="1">
            <a:blip r:embed="rId4"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854554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737986" y="1085890"/>
            <a:ext cx="11563835" cy="523220"/>
          </a:xfrm>
          <a:prstGeom prst="rect">
            <a:avLst/>
          </a:prstGeom>
          <a:noFill/>
        </p:spPr>
        <p:txBody>
          <a:bodyPr wrap="square" rtlCol="0">
            <a:spAutoFit/>
          </a:bodyPr>
          <a:lstStyle/>
          <a:p>
            <a:r>
              <a:rPr lang="en-ZA" sz="2800" b="1" dirty="0">
                <a:latin typeface="Arial" panose="020B0604020202020204" pitchFamily="34" charset="0"/>
                <a:cs typeface="Arial" panose="020B0604020202020204" pitchFamily="34" charset="0"/>
              </a:rPr>
              <a:t>PROGRAMME 5: AGGREGATION FRAMEWORK</a:t>
            </a:r>
            <a:r>
              <a:rPr lang="en-ZA" sz="28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10758" y="0"/>
            <a:ext cx="2991394" cy="1221209"/>
          </a:xfrm>
          <a:prstGeom prst="rect">
            <a:avLst/>
          </a:prstGeom>
        </p:spPr>
      </p:pic>
      <p:graphicFrame>
        <p:nvGraphicFramePr>
          <p:cNvPr id="4" name="Table 3">
            <a:extLst>
              <a:ext uri="{FF2B5EF4-FFF2-40B4-BE49-F238E27FC236}">
                <a16:creationId xmlns:a16="http://schemas.microsoft.com/office/drawing/2014/main" xmlns="" id="{E1EF0CFF-4FB0-400D-B5BA-8FABA592EA23}"/>
              </a:ext>
            </a:extLst>
          </p:cNvPr>
          <p:cNvGraphicFramePr>
            <a:graphicFrameLocks noGrp="1"/>
          </p:cNvGraphicFramePr>
          <p:nvPr>
            <p:extLst>
              <p:ext uri="{D42A27DB-BD31-4B8C-83A1-F6EECF244321}">
                <p14:modId xmlns:p14="http://schemas.microsoft.com/office/powerpoint/2010/main" xmlns="" val="2437900562"/>
              </p:ext>
            </p:extLst>
          </p:nvPr>
        </p:nvGraphicFramePr>
        <p:xfrm>
          <a:off x="838200" y="1694651"/>
          <a:ext cx="10807839" cy="4182884"/>
        </p:xfrm>
        <a:graphic>
          <a:graphicData uri="http://schemas.openxmlformats.org/drawingml/2006/table">
            <a:tbl>
              <a:tblPr/>
              <a:tblGrid>
                <a:gridCol w="393406">
                  <a:extLst>
                    <a:ext uri="{9D8B030D-6E8A-4147-A177-3AD203B41FA5}">
                      <a16:colId xmlns:a16="http://schemas.microsoft.com/office/drawing/2014/main" xmlns="" val="440097554"/>
                    </a:ext>
                  </a:extLst>
                </a:gridCol>
                <a:gridCol w="1402858">
                  <a:extLst>
                    <a:ext uri="{9D8B030D-6E8A-4147-A177-3AD203B41FA5}">
                      <a16:colId xmlns:a16="http://schemas.microsoft.com/office/drawing/2014/main" xmlns="" val="3592009511"/>
                    </a:ext>
                  </a:extLst>
                </a:gridCol>
                <a:gridCol w="1000807">
                  <a:extLst>
                    <a:ext uri="{9D8B030D-6E8A-4147-A177-3AD203B41FA5}">
                      <a16:colId xmlns:a16="http://schemas.microsoft.com/office/drawing/2014/main" xmlns="" val="4185243896"/>
                    </a:ext>
                  </a:extLst>
                </a:gridCol>
                <a:gridCol w="1303425">
                  <a:extLst>
                    <a:ext uri="{9D8B030D-6E8A-4147-A177-3AD203B41FA5}">
                      <a16:colId xmlns:a16="http://schemas.microsoft.com/office/drawing/2014/main" xmlns="" val="1065274039"/>
                    </a:ext>
                  </a:extLst>
                </a:gridCol>
                <a:gridCol w="1100238">
                  <a:extLst>
                    <a:ext uri="{9D8B030D-6E8A-4147-A177-3AD203B41FA5}">
                      <a16:colId xmlns:a16="http://schemas.microsoft.com/office/drawing/2014/main" xmlns="" val="2441476758"/>
                    </a:ext>
                  </a:extLst>
                </a:gridCol>
                <a:gridCol w="1178055">
                  <a:extLst>
                    <a:ext uri="{9D8B030D-6E8A-4147-A177-3AD203B41FA5}">
                      <a16:colId xmlns:a16="http://schemas.microsoft.com/office/drawing/2014/main" xmlns="" val="3730204825"/>
                    </a:ext>
                  </a:extLst>
                </a:gridCol>
                <a:gridCol w="1260194">
                  <a:extLst>
                    <a:ext uri="{9D8B030D-6E8A-4147-A177-3AD203B41FA5}">
                      <a16:colId xmlns:a16="http://schemas.microsoft.com/office/drawing/2014/main" xmlns="" val="2274138544"/>
                    </a:ext>
                  </a:extLst>
                </a:gridCol>
                <a:gridCol w="1052683">
                  <a:extLst>
                    <a:ext uri="{9D8B030D-6E8A-4147-A177-3AD203B41FA5}">
                      <a16:colId xmlns:a16="http://schemas.microsoft.com/office/drawing/2014/main" xmlns="" val="1666636376"/>
                    </a:ext>
                  </a:extLst>
                </a:gridCol>
                <a:gridCol w="1216962">
                  <a:extLst>
                    <a:ext uri="{9D8B030D-6E8A-4147-A177-3AD203B41FA5}">
                      <a16:colId xmlns:a16="http://schemas.microsoft.com/office/drawing/2014/main" xmlns="" val="3170876585"/>
                    </a:ext>
                  </a:extLst>
                </a:gridCol>
                <a:gridCol w="899211">
                  <a:extLst>
                    <a:ext uri="{9D8B030D-6E8A-4147-A177-3AD203B41FA5}">
                      <a16:colId xmlns:a16="http://schemas.microsoft.com/office/drawing/2014/main" xmlns="" val="127479094"/>
                    </a:ext>
                  </a:extLst>
                </a:gridCol>
              </a:tblGrid>
              <a:tr h="169033">
                <a:tc gridSpan="10">
                  <a:txBody>
                    <a:bodyPr/>
                    <a:lstStyle/>
                    <a:p>
                      <a:pPr algn="just">
                        <a:lnSpc>
                          <a:spcPct val="115000"/>
                        </a:lnSpc>
                        <a:spcAft>
                          <a:spcPts val="1200"/>
                        </a:spcAft>
                      </a:pPr>
                      <a:r>
                        <a:rPr lang="en-ZA" sz="1200" b="1" dirty="0">
                          <a:effectLst/>
                          <a:latin typeface="Arial" panose="020B0604020202020204" pitchFamily="34" charset="0"/>
                          <a:ea typeface="Calibri" panose="020F0502020204030204" pitchFamily="34" charset="0"/>
                          <a:cs typeface="Arial" panose="020B0604020202020204" pitchFamily="34" charset="0"/>
                        </a:rPr>
                        <a:t>Programme 5: Aggregation Framework</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136401522"/>
                  </a:ext>
                </a:extLst>
              </a:tr>
              <a:tr h="402443">
                <a:tc>
                  <a:txBody>
                    <a:bodyPr/>
                    <a:lstStyle/>
                    <a:p>
                      <a:pPr algn="just">
                        <a:lnSpc>
                          <a:spcPct val="115000"/>
                        </a:lnSpc>
                        <a:spcAft>
                          <a:spcPts val="1200"/>
                        </a:spcAft>
                      </a:pPr>
                      <a:r>
                        <a:rPr lang="en-ZA" sz="1200" b="1">
                          <a:effectLst/>
                          <a:latin typeface="Arial" panose="020B0604020202020204" pitchFamily="34" charset="0"/>
                          <a:ea typeface="Calibri" panose="020F0502020204030204" pitchFamily="34" charset="0"/>
                          <a:cs typeface="Arial" panose="020B0604020202020204" pitchFamily="34" charset="0"/>
                        </a:rPr>
                        <a:t> </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just">
                        <a:lnSpc>
                          <a:spcPct val="115000"/>
                        </a:lnSpc>
                        <a:spcAft>
                          <a:spcPts val="1200"/>
                        </a:spcAft>
                      </a:pPr>
                      <a:r>
                        <a:rPr lang="en-Z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Annual Target</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339" marR="24339" marT="24339" marB="243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just">
                        <a:lnSpc>
                          <a:spcPct val="115000"/>
                        </a:lnSpc>
                        <a:spcAft>
                          <a:spcPts val="1200"/>
                        </a:spcAft>
                      </a:pPr>
                      <a:r>
                        <a:rPr lang="en-Z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Q2 Target</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339" marR="24339" marT="24339" marB="243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just">
                        <a:lnSpc>
                          <a:spcPct val="115000"/>
                        </a:lnSpc>
                        <a:spcAft>
                          <a:spcPts val="1200"/>
                        </a:spcAft>
                      </a:pPr>
                      <a:r>
                        <a:rPr lang="en-Z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Actual Achievement</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339" marR="24339" marT="24339" marB="243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Aft>
                          <a:spcPts val="1200"/>
                        </a:spcAft>
                      </a:pPr>
                      <a:r>
                        <a:rPr lang="en-Z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Targeted Progress</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339" marR="24339" marT="24339" marB="243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Aft>
                          <a:spcPts val="1200"/>
                        </a:spcAft>
                      </a:pPr>
                      <a:r>
                        <a:rPr lang="en-Z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Actual Progress</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339" marR="24339" marT="24339" marB="243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just">
                        <a:lnSpc>
                          <a:spcPct val="115000"/>
                        </a:lnSpc>
                        <a:spcAft>
                          <a:spcPts val="1200"/>
                        </a:spcAft>
                      </a:pPr>
                      <a:r>
                        <a:rPr lang="en-Z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Year-to-date Achievement</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339" marR="24339" marT="24339" marB="243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just">
                        <a:lnSpc>
                          <a:spcPct val="115000"/>
                        </a:lnSpc>
                        <a:spcAft>
                          <a:spcPts val="1200"/>
                        </a:spcAft>
                      </a:pPr>
                      <a:r>
                        <a:rPr lang="en-Z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Challenges</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339" marR="24339" marT="24339" marB="243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just">
                        <a:lnSpc>
                          <a:spcPct val="115000"/>
                        </a:lnSpc>
                        <a:spcAft>
                          <a:spcPts val="1200"/>
                        </a:spcAft>
                      </a:pPr>
                      <a:r>
                        <a:rPr lang="en-Z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Corrective Action</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339" marR="24339" marT="24339" marB="243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just">
                        <a:lnSpc>
                          <a:spcPct val="115000"/>
                        </a:lnSpc>
                        <a:spcAft>
                          <a:spcPts val="1200"/>
                        </a:spcAft>
                      </a:pPr>
                      <a:r>
                        <a:rPr lang="en-Z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Status</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339" marR="24339" marT="24339" marB="243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2214906343"/>
                  </a:ext>
                </a:extLst>
              </a:tr>
              <a:tr h="2605228">
                <a:tc>
                  <a:txBody>
                    <a:bodyPr/>
                    <a:lstStyle/>
                    <a:p>
                      <a:pPr algn="l">
                        <a:lnSpc>
                          <a:spcPct val="115000"/>
                        </a:lnSpc>
                        <a:spcAft>
                          <a:spcPts val="1200"/>
                        </a:spcAft>
                      </a:pPr>
                      <a:r>
                        <a:rPr lang="en-ZA" sz="1000">
                          <a:effectLst/>
                          <a:latin typeface="Arial" panose="020B0604020202020204" pitchFamily="34" charset="0"/>
                          <a:ea typeface="Times New Roman" panose="02020603050405020304" pitchFamily="18" charset="0"/>
                          <a:cs typeface="Arial" panose="020B0604020202020204" pitchFamily="34" charset="0"/>
                        </a:rPr>
                        <a:t>5.1</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20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Monitoring and evaluation framework implemented</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24339" marR="24339" marT="24339" marB="243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2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Online aggregation system tested</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24339" marR="24339" marT="24339" marB="243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200"/>
                        </a:spcAft>
                      </a:pPr>
                      <a:r>
                        <a:rPr lang="en-US" sz="1000">
                          <a:effectLst/>
                          <a:latin typeface="Arial" panose="020B0604020202020204" pitchFamily="34" charset="0"/>
                          <a:ea typeface="Times New Roman" panose="02020603050405020304" pitchFamily="18" charset="0"/>
                          <a:cs typeface="Arial" panose="020B0604020202020204" pitchFamily="34" charset="0"/>
                        </a:rPr>
                        <a:t>The site is being tested. 4 online courses  have been uploaded. NEMISA staff and board members were invited to join the site and try one of the available courses. Since no other users have been registered onto the site, the M&amp;E reports could not be generated from the online aggregation reports. However, M&amp;E reports were generated from our other training provider LMS’s.  </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339" marR="24339" marT="24339" marB="243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200"/>
                        </a:spcAft>
                      </a:pPr>
                      <a:r>
                        <a:rPr lang="en-US" sz="1000">
                          <a:effectLst/>
                          <a:latin typeface="Arial" panose="020B0604020202020204" pitchFamily="34" charset="0"/>
                          <a:ea typeface="Times New Roman" panose="02020603050405020304" pitchFamily="18" charset="0"/>
                          <a:cs typeface="Arial" panose="020B0604020202020204" pitchFamily="34" charset="0"/>
                        </a:rPr>
                        <a:t>50%</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339" marR="24339" marT="24339" marB="243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200"/>
                        </a:spcAft>
                      </a:pPr>
                      <a:r>
                        <a:rPr lang="en-ZA" sz="1000" dirty="0">
                          <a:effectLst/>
                          <a:latin typeface="Arial" panose="020B0604020202020204" pitchFamily="34" charset="0"/>
                          <a:ea typeface="Calibri" panose="020F0502020204030204" pitchFamily="34" charset="0"/>
                          <a:cs typeface="Arial" panose="020B0604020202020204" pitchFamily="34" charset="0"/>
                        </a:rPr>
                        <a:t>0%</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24339" marR="24339" marT="24339" marB="243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200"/>
                        </a:spcAft>
                      </a:pPr>
                      <a:r>
                        <a:rPr lang="en-GB" sz="1200" dirty="0">
                          <a:effectLst/>
                          <a:latin typeface="Arial" panose="020B0604020202020204" pitchFamily="34" charset="0"/>
                          <a:ea typeface="MS Mincho" panose="02020609040205080304" pitchFamily="49" charset="-128"/>
                          <a:cs typeface="Times New Roman" panose="02020603050405020304" pitchFamily="18" charset="0"/>
                        </a:rPr>
                        <a:t>The site was not tested in Q2 as no report for this was produced to support if any testing was done </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24339" marR="24339" marT="24339" marB="243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200"/>
                        </a:spcAft>
                      </a:pPr>
                      <a:r>
                        <a:rPr lang="en-US" sz="1000">
                          <a:effectLst/>
                          <a:latin typeface="Arial" panose="020B0604020202020204" pitchFamily="34" charset="0"/>
                          <a:ea typeface="Times New Roman" panose="02020603050405020304" pitchFamily="18" charset="0"/>
                          <a:cs typeface="Arial" panose="020B0604020202020204" pitchFamily="34" charset="0"/>
                        </a:rPr>
                        <a:t>The M &amp; E runs on concurrently with the LMS system and there were SCM delays for appointing a service provider for the LMS.</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339" marR="24339" marT="24339" marB="243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200"/>
                        </a:spcAft>
                      </a:pPr>
                      <a:r>
                        <a:rPr lang="en-GB" sz="1200" dirty="0">
                          <a:effectLst/>
                          <a:latin typeface="Arial" panose="020B0604020202020204" pitchFamily="34" charset="0"/>
                          <a:cs typeface="Times New Roman" panose="02020603050405020304" pitchFamily="18" charset="0"/>
                        </a:rPr>
                        <a:t>Testing of the site will be prioritised for Q3</a:t>
                      </a:r>
                      <a:endParaRPr lang="en-ZA" sz="1200" dirty="0">
                        <a:effectLst/>
                        <a:latin typeface="Arial" panose="020B0604020202020204" pitchFamily="34" charset="0"/>
                        <a:cs typeface="Times New Roman" panose="02020603050405020304" pitchFamily="18" charset="0"/>
                      </a:endParaRPr>
                    </a:p>
                    <a:p>
                      <a:pPr algn="l">
                        <a:lnSpc>
                          <a:spcPct val="115000"/>
                        </a:lnSpc>
                        <a:spcAft>
                          <a:spcPts val="1200"/>
                        </a:spcAft>
                      </a:pPr>
                      <a:r>
                        <a:rPr lang="en-ZA" sz="1000" dirty="0">
                          <a:effectLst/>
                          <a:latin typeface="Arial" panose="020B0604020202020204" pitchFamily="34" charset="0"/>
                          <a:ea typeface="Calibri" panose="020F0502020204030204" pitchFamily="34" charset="0"/>
                          <a:cs typeface="Arial" panose="020B0604020202020204" pitchFamily="34" charset="0"/>
                        </a:rPr>
                        <a:t> </a:t>
                      </a:r>
                      <a:endParaRPr lang="en-ZA" sz="1200" dirty="0">
                        <a:effectLst/>
                        <a:latin typeface="Arial" panose="020B0604020202020204" pitchFamily="34" charset="0"/>
                        <a:cs typeface="Times New Roman" panose="02020603050405020304" pitchFamily="18" charset="0"/>
                      </a:endParaRPr>
                    </a:p>
                  </a:txBody>
                  <a:tcPr marL="24339" marR="24339" marT="24339" marB="243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200"/>
                        </a:spcAft>
                      </a:pPr>
                      <a:r>
                        <a:rPr lang="en-ZA"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Not Achieved</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24339" marR="24339" marT="24339" marB="243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4112921306"/>
                  </a:ext>
                </a:extLst>
              </a:tr>
            </a:tbl>
          </a:graphicData>
        </a:graphic>
      </p:graphicFrame>
    </p:spTree>
    <p:extLst>
      <p:ext uri="{BB962C8B-B14F-4D97-AF65-F5344CB8AC3E}">
        <p14:creationId xmlns:p14="http://schemas.microsoft.com/office/powerpoint/2010/main" xmlns="" val="1679574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697795" y="1630413"/>
            <a:ext cx="11263660" cy="5816977"/>
          </a:xfrm>
          <a:prstGeom prst="rect">
            <a:avLst/>
          </a:prstGeom>
          <a:noFill/>
        </p:spPr>
        <p:txBody>
          <a:bodyPr wrap="square" rtlCol="0">
            <a:spAutoFit/>
          </a:bodyPr>
          <a:lstStyle/>
          <a:p>
            <a:pPr lvl="0"/>
            <a:r>
              <a:rPr lang="en-ZA" sz="2800" dirty="0">
                <a:solidFill>
                  <a:srgbClr val="000000"/>
                </a:solidFill>
                <a:latin typeface="Arial" panose="020B0604020202020204" pitchFamily="34" charset="0"/>
                <a:cs typeface="Arial" panose="020B0604020202020204" pitchFamily="34" charset="0"/>
              </a:rPr>
              <a:t>There was a total of 48 employees for the quarter.</a:t>
            </a:r>
          </a:p>
          <a:p>
            <a:pPr lvl="0"/>
            <a:endParaRPr lang="en-ZA" sz="1200" dirty="0">
              <a:solidFill>
                <a:srgbClr val="000000"/>
              </a:solidFill>
              <a:latin typeface="Arial" panose="020B0604020202020204" pitchFamily="34" charset="0"/>
              <a:cs typeface="Arial" panose="020B0604020202020204" pitchFamily="34" charset="0"/>
            </a:endParaRPr>
          </a:p>
          <a:p>
            <a:pPr>
              <a:spcAft>
                <a:spcPts val="0"/>
              </a:spcAft>
            </a:pPr>
            <a:r>
              <a:rPr lang="en-Z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The following appointments were made in quarter 2:</a:t>
            </a:r>
            <a:endParaRPr lang="en-ZA" sz="2800" dirty="0">
              <a:latin typeface="Arial" panose="020B0604020202020204" pitchFamily="34" charset="0"/>
              <a:ea typeface="MS Mincho" panose="02020609040205080304" pitchFamily="49" charset="-128"/>
              <a:cs typeface="Times New Roman" panose="02020603050405020304" pitchFamily="18" charset="0"/>
            </a:endParaRPr>
          </a:p>
          <a:p>
            <a:pPr>
              <a:spcAft>
                <a:spcPts val="0"/>
              </a:spcAft>
            </a:pPr>
            <a:r>
              <a:rPr lang="en-ZA"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ZA" sz="2000" dirty="0">
              <a:latin typeface="Arial" panose="020B0604020202020204" pitchFamily="34" charset="0"/>
              <a:ea typeface="MS Mincho" panose="02020609040205080304" pitchFamily="49" charset="-128"/>
              <a:cs typeface="Times New Roman" panose="02020603050405020304" pitchFamily="18" charset="0"/>
            </a:endParaRPr>
          </a:p>
          <a:p>
            <a:pPr marL="800100" lvl="1" indent="-342900">
              <a:buFont typeface="Wingdings" panose="05000000000000000000" pitchFamily="2" charset="2"/>
              <a:buChar char="§"/>
            </a:pPr>
            <a:r>
              <a:rPr lang="en-US" sz="2000" dirty="0">
                <a:solidFill>
                  <a:srgbClr val="000000"/>
                </a:solidFill>
                <a:latin typeface="Arial" panose="020B0604020202020204" pitchFamily="34" charset="0"/>
                <a:cs typeface="Arial" panose="020B0604020202020204" pitchFamily="34" charset="0"/>
              </a:rPr>
              <a:t>Manager: Supply Chain Management</a:t>
            </a:r>
            <a:endParaRPr lang="en-ZA" sz="2000" dirty="0">
              <a:solidFill>
                <a:srgbClr val="000000"/>
              </a:solidFill>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US" sz="2000" dirty="0">
                <a:solidFill>
                  <a:srgbClr val="000000"/>
                </a:solidFill>
                <a:latin typeface="Arial" panose="020B0604020202020204" pitchFamily="34" charset="0"/>
                <a:cs typeface="Arial" panose="020B0604020202020204" pitchFamily="34" charset="0"/>
              </a:rPr>
              <a:t>Specialist: Risk and Compliance</a:t>
            </a:r>
          </a:p>
          <a:p>
            <a:pPr marL="800100" lvl="1" indent="-342900">
              <a:buFont typeface="Wingdings" panose="05000000000000000000" pitchFamily="2" charset="2"/>
              <a:buChar char="§"/>
            </a:pPr>
            <a:endParaRPr lang="en-ZA" sz="2400" dirty="0">
              <a:solidFill>
                <a:srgbClr val="000000"/>
              </a:solidFill>
              <a:latin typeface="Arial" panose="020B0604020202020204" pitchFamily="34" charset="0"/>
              <a:cs typeface="Arial" panose="020B0604020202020204" pitchFamily="34" charset="0"/>
            </a:endParaRPr>
          </a:p>
          <a:p>
            <a:endParaRPr lang="en-ZA" sz="2800" b="1" dirty="0"/>
          </a:p>
          <a:p>
            <a:endParaRPr lang="en-ZA" sz="2800" b="1" dirty="0"/>
          </a:p>
          <a:p>
            <a:endParaRPr lang="en-ZA" sz="2800" b="1" dirty="0"/>
          </a:p>
          <a:p>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10758" y="0"/>
            <a:ext cx="2991394" cy="1221209"/>
          </a:xfrm>
          <a:prstGeom prst="rect">
            <a:avLst/>
          </a:prstGeom>
        </p:spPr>
      </p:pic>
      <p:graphicFrame>
        <p:nvGraphicFramePr>
          <p:cNvPr id="3" name="Table 2">
            <a:extLst>
              <a:ext uri="{FF2B5EF4-FFF2-40B4-BE49-F238E27FC236}">
                <a16:creationId xmlns:a16="http://schemas.microsoft.com/office/drawing/2014/main" xmlns="" id="{BDB140EF-31E8-4CEC-A432-1A0E557380D1}"/>
              </a:ext>
            </a:extLst>
          </p:cNvPr>
          <p:cNvGraphicFramePr>
            <a:graphicFrameLocks noGrp="1"/>
          </p:cNvGraphicFramePr>
          <p:nvPr>
            <p:extLst>
              <p:ext uri="{D42A27DB-BD31-4B8C-83A1-F6EECF244321}">
                <p14:modId xmlns:p14="http://schemas.microsoft.com/office/powerpoint/2010/main" xmlns="" val="786232311"/>
              </p:ext>
            </p:extLst>
          </p:nvPr>
        </p:nvGraphicFramePr>
        <p:xfrm>
          <a:off x="1271698" y="3812673"/>
          <a:ext cx="6824312" cy="2829827"/>
        </p:xfrm>
        <a:graphic>
          <a:graphicData uri="http://schemas.openxmlformats.org/drawingml/2006/table">
            <a:tbl>
              <a:tblPr firstRow="1" firstCol="1" bandRow="1"/>
              <a:tblGrid>
                <a:gridCol w="3732382">
                  <a:extLst>
                    <a:ext uri="{9D8B030D-6E8A-4147-A177-3AD203B41FA5}">
                      <a16:colId xmlns:a16="http://schemas.microsoft.com/office/drawing/2014/main" xmlns="" val="3146362502"/>
                    </a:ext>
                  </a:extLst>
                </a:gridCol>
                <a:gridCol w="3091930">
                  <a:extLst>
                    <a:ext uri="{9D8B030D-6E8A-4147-A177-3AD203B41FA5}">
                      <a16:colId xmlns:a16="http://schemas.microsoft.com/office/drawing/2014/main" xmlns="" val="3423446165"/>
                    </a:ext>
                  </a:extLst>
                </a:gridCol>
              </a:tblGrid>
              <a:tr h="282983">
                <a:tc>
                  <a:txBody>
                    <a:bodyPr/>
                    <a:lstStyle/>
                    <a:p>
                      <a:pPr>
                        <a:spcAft>
                          <a:spcPts val="0"/>
                        </a:spcAft>
                      </a:pPr>
                      <a:r>
                        <a:rPr lang="en-ZA"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Occupational levels</a:t>
                      </a:r>
                      <a:endParaRPr lang="en-ZA" sz="16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Approved headcount</a:t>
                      </a:r>
                      <a:endParaRPr lang="en-ZA" sz="16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extLst>
                  <a:ext uri="{0D108BD9-81ED-4DB2-BD59-A6C34878D82A}">
                    <a16:rowId xmlns:a16="http://schemas.microsoft.com/office/drawing/2014/main" xmlns="" val="387955506"/>
                  </a:ext>
                </a:extLst>
              </a:tr>
              <a:tr h="565965">
                <a:tc>
                  <a:txBody>
                    <a:bodyPr/>
                    <a:lstStyle/>
                    <a:p>
                      <a:pPr algn="l">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Top Management (level 14- 15)</a:t>
                      </a:r>
                      <a:endParaRPr lang="en-ZA" sz="16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spcAft>
                          <a:spcPts val="0"/>
                        </a:spcAft>
                      </a:pPr>
                      <a:r>
                        <a:rPr lang="en-ZA"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ZA" sz="16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extLst>
                  <a:ext uri="{0D108BD9-81ED-4DB2-BD59-A6C34878D82A}">
                    <a16:rowId xmlns:a16="http://schemas.microsoft.com/office/drawing/2014/main" xmlns="" val="3747991242"/>
                  </a:ext>
                </a:extLst>
              </a:tr>
              <a:tr h="565965">
                <a:tc>
                  <a:txBody>
                    <a:bodyPr/>
                    <a:lstStyle/>
                    <a:p>
                      <a:pPr algn="l">
                        <a:spcAft>
                          <a:spcPts val="0"/>
                        </a:spcAft>
                      </a:pPr>
                      <a:r>
                        <a:rPr lang="en-ZA"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Senior Management (level 13)</a:t>
                      </a:r>
                      <a:endParaRPr lang="en-ZA" sz="16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ZA" sz="16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extLst>
                  <a:ext uri="{0D108BD9-81ED-4DB2-BD59-A6C34878D82A}">
                    <a16:rowId xmlns:a16="http://schemas.microsoft.com/office/drawing/2014/main" xmlns="" val="3701335653"/>
                  </a:ext>
                </a:extLst>
              </a:tr>
              <a:tr h="565965">
                <a:tc>
                  <a:txBody>
                    <a:bodyPr/>
                    <a:lstStyle/>
                    <a:p>
                      <a:pPr algn="l">
                        <a:spcAft>
                          <a:spcPts val="0"/>
                        </a:spcAft>
                      </a:pPr>
                      <a:r>
                        <a:rPr lang="en-ZA"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Professional qualified (level 11-12)</a:t>
                      </a:r>
                      <a:endParaRPr lang="en-ZA" sz="16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spcAft>
                          <a:spcPts val="0"/>
                        </a:spcAft>
                      </a:pPr>
                      <a:r>
                        <a:rPr lang="en-ZA"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n-ZA" sz="16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extLst>
                  <a:ext uri="{0D108BD9-81ED-4DB2-BD59-A6C34878D82A}">
                    <a16:rowId xmlns:a16="http://schemas.microsoft.com/office/drawing/2014/main" xmlns="" val="2555498449"/>
                  </a:ext>
                </a:extLst>
              </a:tr>
              <a:tr h="282983">
                <a:tc>
                  <a:txBody>
                    <a:bodyPr/>
                    <a:lstStyle/>
                    <a:p>
                      <a:pPr algn="l">
                        <a:spcAft>
                          <a:spcPts val="0"/>
                        </a:spcAft>
                      </a:pPr>
                      <a:r>
                        <a:rPr lang="en-ZA"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Skilled level (6-10)</a:t>
                      </a:r>
                      <a:endParaRPr lang="en-ZA" sz="16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spcAft>
                          <a:spcPts val="0"/>
                        </a:spcAft>
                      </a:pPr>
                      <a:r>
                        <a:rPr lang="en-ZA"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a:t>
                      </a:r>
                      <a:endParaRPr lang="en-ZA" sz="16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extLst>
                  <a:ext uri="{0D108BD9-81ED-4DB2-BD59-A6C34878D82A}">
                    <a16:rowId xmlns:a16="http://schemas.microsoft.com/office/drawing/2014/main" xmlns="" val="2268589903"/>
                  </a:ext>
                </a:extLst>
              </a:tr>
              <a:tr h="282983">
                <a:tc>
                  <a:txBody>
                    <a:bodyPr/>
                    <a:lstStyle/>
                    <a:p>
                      <a:pPr algn="l">
                        <a:spcAft>
                          <a:spcPts val="0"/>
                        </a:spcAft>
                      </a:pPr>
                      <a:r>
                        <a:rPr lang="en-ZA"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Semi-skilled (1-5)</a:t>
                      </a:r>
                      <a:endParaRPr lang="en-ZA" sz="16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spcAft>
                          <a:spcPts val="0"/>
                        </a:spcAft>
                      </a:pPr>
                      <a:r>
                        <a:rPr lang="en-ZA"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ZA" sz="16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extLst>
                  <a:ext uri="{0D108BD9-81ED-4DB2-BD59-A6C34878D82A}">
                    <a16:rowId xmlns:a16="http://schemas.microsoft.com/office/drawing/2014/main" xmlns="" val="680666870"/>
                  </a:ext>
                </a:extLst>
              </a:tr>
              <a:tr h="282983">
                <a:tc>
                  <a:txBody>
                    <a:bodyPr/>
                    <a:lstStyle/>
                    <a:p>
                      <a:pPr algn="l">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n-ZA" sz="16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48</a:t>
                      </a:r>
                      <a:endParaRPr lang="en-ZA" sz="16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extLst>
                  <a:ext uri="{0D108BD9-81ED-4DB2-BD59-A6C34878D82A}">
                    <a16:rowId xmlns:a16="http://schemas.microsoft.com/office/drawing/2014/main" xmlns="" val="1372703882"/>
                  </a:ext>
                </a:extLst>
              </a:tr>
            </a:tbl>
          </a:graphicData>
        </a:graphic>
      </p:graphicFrame>
      <p:sp>
        <p:nvSpPr>
          <p:cNvPr id="2" name="TextBox 1">
            <a:extLst>
              <a:ext uri="{FF2B5EF4-FFF2-40B4-BE49-F238E27FC236}">
                <a16:creationId xmlns:a16="http://schemas.microsoft.com/office/drawing/2014/main" xmlns="" id="{F2D8569A-4B08-44D4-978B-AB5E2F70E3E7}"/>
              </a:ext>
            </a:extLst>
          </p:cNvPr>
          <p:cNvSpPr txBox="1"/>
          <p:nvPr/>
        </p:nvSpPr>
        <p:spPr>
          <a:xfrm>
            <a:off x="452175" y="1018339"/>
            <a:ext cx="6159640"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sym typeface="Arial Bold"/>
              </a:rPr>
              <a:t>INSTITUTIONAL DEVELOPMENT</a:t>
            </a:r>
            <a:endParaRPr lang="en-ZA"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12104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307641" y="1465385"/>
            <a:ext cx="11263660" cy="3927229"/>
          </a:xfrm>
          <a:prstGeom prst="rect">
            <a:avLst/>
          </a:prstGeom>
          <a:noFill/>
        </p:spPr>
        <p:txBody>
          <a:bodyPr wrap="square" rtlCol="0">
            <a:spAutoFit/>
          </a:bodyPr>
          <a:lstStyle/>
          <a:p>
            <a:pPr algn="ctr"/>
            <a:endParaRPr lang="en-ZA" sz="2800" b="1" dirty="0">
              <a:latin typeface="Arial" panose="020B0604020202020204" pitchFamily="34" charset="0"/>
              <a:cs typeface="Arial" panose="020B0604020202020204" pitchFamily="34" charset="0"/>
            </a:endParaRPr>
          </a:p>
          <a:p>
            <a:pPr marL="800100" lvl="1" indent="-342900" algn="just">
              <a:lnSpc>
                <a:spcPct val="115000"/>
              </a:lnSpc>
              <a:buFont typeface="Wingdings" panose="05000000000000000000" pitchFamily="2" charset="2"/>
              <a:buChar char="§"/>
            </a:pPr>
            <a:r>
              <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rPr>
              <a:t>NEMISA made a surplus of R1 182 081.00 (Q1: 1 394 608) for the quarter. </a:t>
            </a:r>
          </a:p>
          <a:p>
            <a:pPr marL="800100" lvl="1" indent="-342900" algn="just">
              <a:lnSpc>
                <a:spcPct val="115000"/>
              </a:lnSpc>
              <a:buFont typeface="Wingdings" panose="05000000000000000000" pitchFamily="2" charset="2"/>
              <a:buChar char="§"/>
            </a:pPr>
            <a:r>
              <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rPr>
              <a:t>NEMISA is in a good financial health situation. </a:t>
            </a:r>
          </a:p>
          <a:p>
            <a:pPr marL="800100" lvl="1" indent="-342900" algn="just">
              <a:lnSpc>
                <a:spcPct val="115000"/>
              </a:lnSpc>
              <a:buFont typeface="Wingdings" panose="05000000000000000000" pitchFamily="2" charset="2"/>
              <a:buChar char="§"/>
            </a:pPr>
            <a:r>
              <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rPr>
              <a:t>The company liquidity is good.</a:t>
            </a:r>
          </a:p>
          <a:p>
            <a:pPr marL="800100" lvl="1" indent="-342900" algn="just">
              <a:lnSpc>
                <a:spcPct val="115000"/>
              </a:lnSpc>
              <a:buFont typeface="Wingdings" panose="05000000000000000000" pitchFamily="2" charset="2"/>
              <a:buChar char="§"/>
            </a:pPr>
            <a:r>
              <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rPr>
              <a:t> NEMISA current ratio is 0.99:1 this is the same as the industry norm of 1:1. </a:t>
            </a:r>
          </a:p>
          <a:p>
            <a:pPr marL="800100" lvl="1" indent="-342900" algn="just">
              <a:lnSpc>
                <a:spcPct val="115000"/>
              </a:lnSpc>
              <a:buFont typeface="Wingdings" panose="05000000000000000000" pitchFamily="2" charset="2"/>
              <a:buChar char="§"/>
            </a:pPr>
            <a:r>
              <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rPr>
              <a:t>The company is solvent.</a:t>
            </a:r>
          </a:p>
          <a:p>
            <a:pPr marL="800100" lvl="1" indent="-342900" algn="just">
              <a:lnSpc>
                <a:spcPct val="115000"/>
              </a:lnSpc>
              <a:buFont typeface="Wingdings" panose="05000000000000000000" pitchFamily="2" charset="2"/>
              <a:buChar char="§"/>
            </a:pPr>
            <a:r>
              <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rPr>
              <a:t>NEMISA debt ratio is 1.1:1, which indicates NEMISA cashflow is sufficient to fund long and short-term liabilities. </a:t>
            </a:r>
            <a:r>
              <a:rPr lang="en-US" sz="2400" dirty="0">
                <a:latin typeface="Arial" panose="020B0604020202020204" pitchFamily="34" charset="0"/>
                <a:ea typeface="MS Mincho" panose="02020609040205080304" pitchFamily="49" charset="-128"/>
                <a:cs typeface="Arial" panose="020B0604020202020204" pitchFamily="34" charset="0"/>
              </a:rPr>
              <a:t> </a:t>
            </a:r>
            <a:endParaRPr lang="en-ZA" sz="2400" dirty="0">
              <a:latin typeface="Arial" panose="020B0604020202020204" pitchFamily="34" charset="0"/>
              <a:ea typeface="MS Mincho" panose="02020609040205080304" pitchFamily="49" charset="-128"/>
              <a:cs typeface="Arial" panose="020B0604020202020204" pitchFamily="34" charset="0"/>
            </a:endParaRPr>
          </a:p>
          <a:p>
            <a:endParaRPr lang="en-ZA" sz="28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10758" y="0"/>
            <a:ext cx="2991394" cy="1221209"/>
          </a:xfrm>
          <a:prstGeom prst="rect">
            <a:avLst/>
          </a:prstGeom>
        </p:spPr>
      </p:pic>
      <p:sp>
        <p:nvSpPr>
          <p:cNvPr id="3" name="TextBox 2">
            <a:extLst>
              <a:ext uri="{FF2B5EF4-FFF2-40B4-BE49-F238E27FC236}">
                <a16:creationId xmlns:a16="http://schemas.microsoft.com/office/drawing/2014/main" xmlns="" id="{4FC44C5C-4CFA-4704-996A-A6E7DD5B5E7C}"/>
              </a:ext>
            </a:extLst>
          </p:cNvPr>
          <p:cNvSpPr txBox="1"/>
          <p:nvPr/>
        </p:nvSpPr>
        <p:spPr>
          <a:xfrm>
            <a:off x="354989" y="1046255"/>
            <a:ext cx="5868238" cy="584775"/>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sym typeface="Arial Bold"/>
              </a:rPr>
              <a:t>FINANCIAL</a:t>
            </a:r>
            <a:r>
              <a:rPr lang="en-US" sz="3200" b="1" dirty="0">
                <a:latin typeface="Arial" panose="020B0604020202020204" pitchFamily="34" charset="0"/>
                <a:cs typeface="Arial" panose="020B0604020202020204" pitchFamily="34" charset="0"/>
                <a:sym typeface="Arial Bold"/>
              </a:rPr>
              <a:t> INFORMATION</a:t>
            </a:r>
          </a:p>
        </p:txBody>
      </p:sp>
    </p:spTree>
    <p:extLst>
      <p:ext uri="{BB962C8B-B14F-4D97-AF65-F5344CB8AC3E}">
        <p14:creationId xmlns:p14="http://schemas.microsoft.com/office/powerpoint/2010/main" xmlns="" val="4230657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749225" y="1608640"/>
            <a:ext cx="11263660" cy="923330"/>
          </a:xfrm>
          <a:prstGeom prst="rect">
            <a:avLst/>
          </a:prstGeom>
          <a:noFill/>
        </p:spPr>
        <p:txBody>
          <a:bodyPr wrap="square" rtlCol="0">
            <a:spAutoFit/>
          </a:bodyPr>
          <a:lstStyle/>
          <a:p>
            <a:pPr algn="just">
              <a:spcAft>
                <a:spcPts val="0"/>
              </a:spcAft>
            </a:pPr>
            <a:r>
              <a:rPr lang="en-GB" sz="2000" b="1" cap="small" spc="100" dirty="0">
                <a:solidFill>
                  <a:srgbClr val="E36C0A"/>
                </a:solidFill>
                <a:latin typeface="Arial" panose="020B0604020202020204" pitchFamily="34" charset="0"/>
                <a:ea typeface="ヒラギノ角ゴ Pro W3"/>
                <a:cs typeface="Arial" panose="020B0604020202020204" pitchFamily="34" charset="0"/>
              </a:rPr>
              <a:t>Direct programmatic expenditure: </a:t>
            </a:r>
            <a:r>
              <a:rPr lang="en-ZA" dirty="0">
                <a:latin typeface="Arial" panose="020B0604020202020204" pitchFamily="34" charset="0"/>
                <a:ea typeface="MS Mincho" panose="02020609040205080304" pitchFamily="49" charset="-128"/>
                <a:cs typeface="Arial" panose="020B0604020202020204" pitchFamily="34" charset="0"/>
              </a:rPr>
              <a:t>Direct expenditure relates to the In-house training unit, implementing the digital skills programme and strengthening the current digital skills CoLab activities. </a:t>
            </a:r>
            <a:endParaRPr lang="en-ZA" sz="2000" dirty="0">
              <a:latin typeface="Arial" panose="020B0604020202020204" pitchFamily="34" charset="0"/>
              <a:ea typeface="MS Mincho" panose="02020609040205080304" pitchFamily="49" charset="-128"/>
              <a:cs typeface="Times New Roman" panose="02020603050405020304" pitchFamily="18" charset="0"/>
            </a:endParaRPr>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10758" y="0"/>
            <a:ext cx="2991394" cy="1221209"/>
          </a:xfrm>
          <a:prstGeom prst="rect">
            <a:avLst/>
          </a:prstGeom>
        </p:spPr>
      </p:pic>
      <p:sp>
        <p:nvSpPr>
          <p:cNvPr id="2" name="TextBox 1">
            <a:extLst>
              <a:ext uri="{FF2B5EF4-FFF2-40B4-BE49-F238E27FC236}">
                <a16:creationId xmlns:a16="http://schemas.microsoft.com/office/drawing/2014/main" xmlns="" id="{76D6EBE1-39B5-4B2B-BB6D-C26586F6FFFA}"/>
              </a:ext>
            </a:extLst>
          </p:cNvPr>
          <p:cNvSpPr txBox="1"/>
          <p:nvPr/>
        </p:nvSpPr>
        <p:spPr>
          <a:xfrm>
            <a:off x="749225" y="1085420"/>
            <a:ext cx="4707030"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sym typeface="Arial Bold"/>
              </a:rPr>
              <a:t>FINANCIAL INFORMATION</a:t>
            </a:r>
          </a:p>
        </p:txBody>
      </p:sp>
      <p:graphicFrame>
        <p:nvGraphicFramePr>
          <p:cNvPr id="4" name="Table 3">
            <a:extLst>
              <a:ext uri="{FF2B5EF4-FFF2-40B4-BE49-F238E27FC236}">
                <a16:creationId xmlns:a16="http://schemas.microsoft.com/office/drawing/2014/main" xmlns="" id="{B055F7D2-4754-4E6E-86DC-B1EAE7E3F4D9}"/>
              </a:ext>
            </a:extLst>
          </p:cNvPr>
          <p:cNvGraphicFramePr>
            <a:graphicFrameLocks noGrp="1"/>
          </p:cNvGraphicFramePr>
          <p:nvPr>
            <p:extLst>
              <p:ext uri="{D42A27DB-BD31-4B8C-83A1-F6EECF244321}">
                <p14:modId xmlns:p14="http://schemas.microsoft.com/office/powerpoint/2010/main" xmlns="" val="67143272"/>
              </p:ext>
            </p:extLst>
          </p:nvPr>
        </p:nvGraphicFramePr>
        <p:xfrm>
          <a:off x="927176" y="2447832"/>
          <a:ext cx="10515599" cy="576580"/>
        </p:xfrm>
        <a:graphic>
          <a:graphicData uri="http://schemas.openxmlformats.org/drawingml/2006/table">
            <a:tbl>
              <a:tblPr firstRow="1" firstCol="1" bandRow="1"/>
              <a:tblGrid>
                <a:gridCol w="5100066">
                  <a:extLst>
                    <a:ext uri="{9D8B030D-6E8A-4147-A177-3AD203B41FA5}">
                      <a16:colId xmlns:a16="http://schemas.microsoft.com/office/drawing/2014/main" xmlns="" val="1397670327"/>
                    </a:ext>
                  </a:extLst>
                </a:gridCol>
                <a:gridCol w="1911736">
                  <a:extLst>
                    <a:ext uri="{9D8B030D-6E8A-4147-A177-3AD203B41FA5}">
                      <a16:colId xmlns:a16="http://schemas.microsoft.com/office/drawing/2014/main" xmlns="" val="542887613"/>
                    </a:ext>
                  </a:extLst>
                </a:gridCol>
                <a:gridCol w="2180935">
                  <a:extLst>
                    <a:ext uri="{9D8B030D-6E8A-4147-A177-3AD203B41FA5}">
                      <a16:colId xmlns:a16="http://schemas.microsoft.com/office/drawing/2014/main" xmlns="" val="354344554"/>
                    </a:ext>
                  </a:extLst>
                </a:gridCol>
                <a:gridCol w="1322862">
                  <a:extLst>
                    <a:ext uri="{9D8B030D-6E8A-4147-A177-3AD203B41FA5}">
                      <a16:colId xmlns:a16="http://schemas.microsoft.com/office/drawing/2014/main" xmlns="" val="1181525146"/>
                    </a:ext>
                  </a:extLst>
                </a:gridCol>
              </a:tblGrid>
              <a:tr h="288290">
                <a:tc>
                  <a:txBody>
                    <a:bodyPr/>
                    <a:lstStyle/>
                    <a:p>
                      <a:r>
                        <a:rPr lang="en-US" sz="1800" b="1" dirty="0">
                          <a:effectLst/>
                          <a:latin typeface="Arial" panose="020B0604020202020204" pitchFamily="34" charset="0"/>
                          <a:ea typeface="MS Mincho" panose="02020609040205080304" pitchFamily="49" charset="-128"/>
                          <a:cs typeface="Arial" panose="020B0604020202020204" pitchFamily="34" charset="0"/>
                        </a:rPr>
                        <a:t>Description</a:t>
                      </a:r>
                      <a:endParaRPr lang="en-ZA" sz="18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ABF8F"/>
                    </a:solidFill>
                  </a:tcPr>
                </a:tc>
                <a:tc>
                  <a:txBody>
                    <a:bodyPr/>
                    <a:lstStyle/>
                    <a:p>
                      <a:pPr algn="r"/>
                      <a:r>
                        <a:rPr lang="en-US" sz="1800" b="1">
                          <a:solidFill>
                            <a:srgbClr val="000000"/>
                          </a:solidFill>
                          <a:effectLst/>
                          <a:latin typeface="Arial" panose="020B0604020202020204" pitchFamily="34" charset="0"/>
                          <a:ea typeface="MS Mincho" panose="02020609040205080304" pitchFamily="49" charset="-128"/>
                          <a:cs typeface="Arial" panose="020B0604020202020204" pitchFamily="34" charset="0"/>
                        </a:rPr>
                        <a:t>Budget</a:t>
                      </a:r>
                      <a:endParaRPr lang="en-ZA"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ABF8F"/>
                    </a:solidFill>
                  </a:tcPr>
                </a:tc>
                <a:tc>
                  <a:txBody>
                    <a:bodyPr/>
                    <a:lstStyle/>
                    <a:p>
                      <a:pPr algn="r"/>
                      <a:r>
                        <a:rPr lang="en-US" sz="1800" b="1">
                          <a:solidFill>
                            <a:srgbClr val="000000"/>
                          </a:solidFill>
                          <a:effectLst/>
                          <a:latin typeface="Arial" panose="020B0604020202020204" pitchFamily="34" charset="0"/>
                          <a:ea typeface="MS Mincho" panose="02020609040205080304" pitchFamily="49" charset="-128"/>
                          <a:cs typeface="Arial" panose="020B0604020202020204" pitchFamily="34" charset="0"/>
                        </a:rPr>
                        <a:t>Actual</a:t>
                      </a:r>
                      <a:endParaRPr lang="en-ZA"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ABF8F"/>
                    </a:solidFill>
                  </a:tcPr>
                </a:tc>
                <a:tc>
                  <a:txBody>
                    <a:bodyPr/>
                    <a:lstStyle/>
                    <a:p>
                      <a:pPr algn="r"/>
                      <a:r>
                        <a:rPr lang="en-US" sz="1800" b="1">
                          <a:solidFill>
                            <a:srgbClr val="000000"/>
                          </a:solidFill>
                          <a:effectLst/>
                          <a:latin typeface="Arial" panose="020B0604020202020204" pitchFamily="34" charset="0"/>
                          <a:ea typeface="MS Mincho" panose="02020609040205080304" pitchFamily="49" charset="-128"/>
                          <a:cs typeface="Arial" panose="020B0604020202020204" pitchFamily="34" charset="0"/>
                        </a:rPr>
                        <a:t>Variance</a:t>
                      </a:r>
                      <a:endParaRPr lang="en-ZA"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ABF8F"/>
                    </a:solidFill>
                  </a:tcPr>
                </a:tc>
                <a:extLst>
                  <a:ext uri="{0D108BD9-81ED-4DB2-BD59-A6C34878D82A}">
                    <a16:rowId xmlns:a16="http://schemas.microsoft.com/office/drawing/2014/main" xmlns="" val="3312778482"/>
                  </a:ext>
                </a:extLst>
              </a:tr>
              <a:tr h="288290">
                <a:tc>
                  <a:txBody>
                    <a:bodyPr/>
                    <a:lstStyle/>
                    <a:p>
                      <a:r>
                        <a:rPr lang="en-US" sz="18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Direct expenditure</a:t>
                      </a:r>
                      <a:endParaRPr lang="en-ZA" sz="18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ABF8F"/>
                    </a:solidFill>
                  </a:tcPr>
                </a:tc>
                <a:tc>
                  <a:txBody>
                    <a:bodyPr/>
                    <a:lstStyle/>
                    <a:p>
                      <a:pPr algn="r"/>
                      <a:r>
                        <a:rPr lang="en-US" sz="18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R13 378 912 </a:t>
                      </a:r>
                      <a:endParaRPr lang="en-ZA" sz="18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r>
                        <a:rPr lang="en-US" sz="18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R1 848 607</a:t>
                      </a:r>
                      <a:endParaRPr lang="en-ZA" sz="18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marL="38100" algn="r"/>
                      <a:r>
                        <a:rPr lang="en-US" sz="18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86%</a:t>
                      </a:r>
                      <a:endParaRPr lang="en-ZA" sz="18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xmlns="" val="2942700314"/>
                  </a:ext>
                </a:extLst>
              </a:tr>
            </a:tbl>
          </a:graphicData>
        </a:graphic>
      </p:graphicFrame>
      <p:sp>
        <p:nvSpPr>
          <p:cNvPr id="6" name="Rectangle 5">
            <a:extLst>
              <a:ext uri="{FF2B5EF4-FFF2-40B4-BE49-F238E27FC236}">
                <a16:creationId xmlns:a16="http://schemas.microsoft.com/office/drawing/2014/main" xmlns="" id="{8BF0C91D-52D1-4B7C-A0B2-6710A521CD01}"/>
              </a:ext>
            </a:extLst>
          </p:cNvPr>
          <p:cNvSpPr/>
          <p:nvPr/>
        </p:nvSpPr>
        <p:spPr>
          <a:xfrm>
            <a:off x="927176" y="3080853"/>
            <a:ext cx="10515598" cy="2262158"/>
          </a:xfrm>
          <a:prstGeom prst="rect">
            <a:avLst/>
          </a:prstGeom>
        </p:spPr>
        <p:txBody>
          <a:bodyPr wrap="square">
            <a:spAutoFit/>
          </a:bodyPr>
          <a:lstStyle/>
          <a:p>
            <a:pPr marL="457200" indent="-457200" algn="just">
              <a:lnSpc>
                <a:spcPct val="115000"/>
              </a:lnSpc>
              <a:spcAft>
                <a:spcPts val="1200"/>
              </a:spcAft>
            </a:pPr>
            <a:r>
              <a:rPr lang="en-GB" sz="2000" b="1" dirty="0">
                <a:solidFill>
                  <a:srgbClr val="E36C0A"/>
                </a:solidFill>
                <a:latin typeface="Arial" panose="020B0604020202020204" pitchFamily="34" charset="0"/>
                <a:ea typeface="MS Mincho" panose="02020609040205080304" pitchFamily="49" charset="-128"/>
              </a:rPr>
              <a:t>Breakdown of Direct expenditure </a:t>
            </a:r>
            <a:endParaRPr lang="en-ZA" sz="2000" b="1" dirty="0">
              <a:solidFill>
                <a:srgbClr val="E36C0A"/>
              </a:solidFill>
              <a:latin typeface="Arial" panose="020B0604020202020204" pitchFamily="34" charset="0"/>
              <a:ea typeface="MS Mincho" panose="02020609040205080304" pitchFamily="49" charset="-128"/>
            </a:endParaRPr>
          </a:p>
          <a:p>
            <a:pPr marL="342900" lvl="0" indent="-342900" algn="just">
              <a:buFont typeface="Symbol" panose="05050102010706020507" pitchFamily="18" charset="2"/>
              <a:buChar char=""/>
            </a:pPr>
            <a:r>
              <a:rPr lang="en-US" dirty="0">
                <a:latin typeface="Arial" panose="020B0604020202020204" pitchFamily="34" charset="0"/>
                <a:ea typeface="MS Mincho" panose="02020609040205080304" pitchFamily="49" charset="-128"/>
                <a:cs typeface="Times New Roman" panose="02020603050405020304" pitchFamily="18" charset="0"/>
              </a:rPr>
              <a:t>E-Astuteness expenditure: CoLab UL R490 575 and CoLab UWC R490 575   </a:t>
            </a:r>
            <a:endParaRPr lang="en-ZA" dirty="0">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buFont typeface="Symbol" panose="05050102010706020507" pitchFamily="18" charset="2"/>
              <a:buChar char=""/>
            </a:pPr>
            <a:r>
              <a:rPr lang="en-US" dirty="0">
                <a:latin typeface="Arial" panose="020B0604020202020204" pitchFamily="34" charset="0"/>
                <a:ea typeface="MS Mincho" panose="02020609040205080304" pitchFamily="49" charset="-128"/>
                <a:cs typeface="Times New Roman" panose="02020603050405020304" pitchFamily="18" charset="0"/>
              </a:rPr>
              <a:t>Learner Management system: Website hosting R172 500 </a:t>
            </a:r>
            <a:endParaRPr lang="en-ZA" dirty="0">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buFont typeface="Symbol" panose="05050102010706020507" pitchFamily="18" charset="2"/>
              <a:buChar char=""/>
            </a:pPr>
            <a:r>
              <a:rPr lang="en-US" dirty="0">
                <a:latin typeface="Arial" panose="020B0604020202020204" pitchFamily="34" charset="0"/>
                <a:ea typeface="MS Mincho" panose="02020609040205080304" pitchFamily="49" charset="-128"/>
                <a:cs typeface="Times New Roman" panose="02020603050405020304" pitchFamily="18" charset="0"/>
              </a:rPr>
              <a:t>In-House Unit: R439 767</a:t>
            </a:r>
            <a:endParaRPr lang="en-ZA" dirty="0">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buFont typeface="Symbol" panose="05050102010706020507" pitchFamily="18" charset="2"/>
              <a:buChar char=""/>
            </a:pPr>
            <a:r>
              <a:rPr lang="en-US" dirty="0" err="1">
                <a:latin typeface="Arial" panose="020B0604020202020204" pitchFamily="34" charset="0"/>
                <a:ea typeface="MS Mincho" panose="02020609040205080304" pitchFamily="49" charset="-128"/>
                <a:cs typeface="Times New Roman" panose="02020603050405020304" pitchFamily="18" charset="0"/>
              </a:rPr>
              <a:t>YaRona</a:t>
            </a:r>
            <a:r>
              <a:rPr lang="en-US" dirty="0">
                <a:latin typeface="Arial" panose="020B0604020202020204" pitchFamily="34" charset="0"/>
                <a:ea typeface="MS Mincho" panose="02020609040205080304" pitchFamily="49" charset="-128"/>
                <a:cs typeface="Times New Roman" panose="02020603050405020304" pitchFamily="18" charset="0"/>
              </a:rPr>
              <a:t> project: R255 190 </a:t>
            </a:r>
            <a:endParaRPr lang="en-ZA" dirty="0">
              <a:latin typeface="Calibri" panose="020F0502020204030204" pitchFamily="34" charset="0"/>
              <a:ea typeface="MS Mincho" panose="02020609040205080304" pitchFamily="49" charset="-128"/>
              <a:cs typeface="Times New Roman" panose="02020603050405020304" pitchFamily="18" charset="0"/>
            </a:endParaRPr>
          </a:p>
          <a:p>
            <a:pPr algn="just"/>
            <a:r>
              <a:rPr lang="en-US" dirty="0">
                <a:latin typeface="Arial" panose="020B0604020202020204" pitchFamily="34" charset="0"/>
                <a:ea typeface="MS Mincho" panose="02020609040205080304" pitchFamily="49" charset="-128"/>
                <a:cs typeface="Arial" panose="020B0604020202020204" pitchFamily="34" charset="0"/>
              </a:rPr>
              <a:t> </a:t>
            </a:r>
            <a:endParaRPr lang="en-ZA" sz="2000" dirty="0">
              <a:latin typeface="Arial" panose="020B0604020202020204" pitchFamily="34" charset="0"/>
              <a:ea typeface="MS Mincho" panose="02020609040205080304" pitchFamily="49" charset="-128"/>
              <a:cs typeface="Times New Roman" panose="02020603050405020304" pitchFamily="18" charset="0"/>
            </a:endParaRPr>
          </a:p>
          <a:p>
            <a:pPr algn="just"/>
            <a:r>
              <a:rPr lang="en-US" dirty="0">
                <a:latin typeface="Arial" panose="020B0604020202020204" pitchFamily="34" charset="0"/>
                <a:ea typeface="MS Mincho" panose="02020609040205080304" pitchFamily="49" charset="-128"/>
                <a:cs typeface="Arial" panose="020B0604020202020204" pitchFamily="34" charset="0"/>
              </a:rPr>
              <a:t>The variance of 86% is due to training placed on hold due to COVID19 restrictions</a:t>
            </a:r>
            <a:endParaRPr lang="en-ZA" sz="2000" dirty="0">
              <a:effectLst/>
              <a:latin typeface="Arial" panose="020B0604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xmlns="" val="835350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10758" y="0"/>
            <a:ext cx="2991394" cy="1221209"/>
          </a:xfrm>
          <a:prstGeom prst="rect">
            <a:avLst/>
          </a:prstGeom>
        </p:spPr>
      </p:pic>
      <p:sp>
        <p:nvSpPr>
          <p:cNvPr id="2" name="TextBox 1">
            <a:extLst>
              <a:ext uri="{FF2B5EF4-FFF2-40B4-BE49-F238E27FC236}">
                <a16:creationId xmlns:a16="http://schemas.microsoft.com/office/drawing/2014/main" xmlns="" id="{76D6EBE1-39B5-4B2B-BB6D-C26586F6FFFA}"/>
              </a:ext>
            </a:extLst>
          </p:cNvPr>
          <p:cNvSpPr txBox="1"/>
          <p:nvPr/>
        </p:nvSpPr>
        <p:spPr>
          <a:xfrm>
            <a:off x="749225" y="1085420"/>
            <a:ext cx="4707030"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sym typeface="Arial Bold"/>
              </a:rPr>
              <a:t>FINANCIAL INFORMATION</a:t>
            </a:r>
          </a:p>
        </p:txBody>
      </p:sp>
      <p:sp>
        <p:nvSpPr>
          <p:cNvPr id="8" name="Rectangle 7">
            <a:extLst>
              <a:ext uri="{FF2B5EF4-FFF2-40B4-BE49-F238E27FC236}">
                <a16:creationId xmlns:a16="http://schemas.microsoft.com/office/drawing/2014/main" xmlns="" id="{74878C79-A53C-4688-A164-E440B49741A7}"/>
              </a:ext>
            </a:extLst>
          </p:cNvPr>
          <p:cNvSpPr/>
          <p:nvPr/>
        </p:nvSpPr>
        <p:spPr>
          <a:xfrm>
            <a:off x="762536" y="1608640"/>
            <a:ext cx="11284462" cy="677108"/>
          </a:xfrm>
          <a:prstGeom prst="rect">
            <a:avLst/>
          </a:prstGeom>
        </p:spPr>
        <p:txBody>
          <a:bodyPr wrap="square">
            <a:spAutoFit/>
          </a:bodyPr>
          <a:lstStyle/>
          <a:p>
            <a:pPr marL="457200" indent="-457200" algn="just">
              <a:spcAft>
                <a:spcPts val="1200"/>
              </a:spcAft>
            </a:pPr>
            <a:r>
              <a:rPr lang="en-GB" sz="2000" b="1" dirty="0">
                <a:solidFill>
                  <a:srgbClr val="E36C0A"/>
                </a:solidFill>
                <a:latin typeface="Arial" panose="020B0604020202020204" pitchFamily="34" charset="0"/>
                <a:ea typeface="MS Mincho" panose="02020609040205080304" pitchFamily="49" charset="-128"/>
              </a:rPr>
              <a:t>Overhead and other expenditure</a:t>
            </a:r>
            <a:r>
              <a:rPr lang="en-ZA" sz="2000" b="1" dirty="0">
                <a:solidFill>
                  <a:srgbClr val="E36C0A"/>
                </a:solidFill>
                <a:latin typeface="Arial" panose="020B0604020202020204" pitchFamily="34" charset="0"/>
                <a:ea typeface="MS Mincho" panose="02020609040205080304" pitchFamily="49" charset="-128"/>
              </a:rPr>
              <a:t> :</a:t>
            </a:r>
            <a:r>
              <a:rPr lang="en-US" dirty="0">
                <a:solidFill>
                  <a:srgbClr val="000000"/>
                </a:solidFill>
                <a:latin typeface="Arial" panose="020B0604020202020204" pitchFamily="34" charset="0"/>
                <a:ea typeface="MS Mincho" panose="02020609040205080304" pitchFamily="49" charset="-128"/>
                <a:cs typeface="Arial" panose="020B0604020202020204" pitchFamily="34" charset="0"/>
              </a:rPr>
              <a:t>Overhead and other expenditure relates to administration expenditure           that are incurred in running the operations on the entity. </a:t>
            </a:r>
            <a:endParaRPr lang="en-ZA" sz="2000" dirty="0">
              <a:effectLst/>
              <a:latin typeface="Arial" panose="020B0604020202020204" pitchFamily="34" charset="0"/>
              <a:ea typeface="MS Mincho" panose="02020609040205080304" pitchFamily="49" charset="-128"/>
              <a:cs typeface="Times New Roman" panose="02020603050405020304" pitchFamily="18" charset="0"/>
            </a:endParaRPr>
          </a:p>
        </p:txBody>
      </p:sp>
      <p:graphicFrame>
        <p:nvGraphicFramePr>
          <p:cNvPr id="13" name="Table 12">
            <a:extLst>
              <a:ext uri="{FF2B5EF4-FFF2-40B4-BE49-F238E27FC236}">
                <a16:creationId xmlns:a16="http://schemas.microsoft.com/office/drawing/2014/main" xmlns="" id="{2044F7BA-140F-4583-9ACD-125A5A98CDD8}"/>
              </a:ext>
            </a:extLst>
          </p:cNvPr>
          <p:cNvGraphicFramePr>
            <a:graphicFrameLocks noGrp="1"/>
          </p:cNvGraphicFramePr>
          <p:nvPr>
            <p:extLst>
              <p:ext uri="{D42A27DB-BD31-4B8C-83A1-F6EECF244321}">
                <p14:modId xmlns:p14="http://schemas.microsoft.com/office/powerpoint/2010/main" xmlns="" val="2460872214"/>
              </p:ext>
            </p:extLst>
          </p:nvPr>
        </p:nvGraphicFramePr>
        <p:xfrm>
          <a:off x="838200" y="2494182"/>
          <a:ext cx="10515600" cy="694492"/>
        </p:xfrm>
        <a:graphic>
          <a:graphicData uri="http://schemas.openxmlformats.org/drawingml/2006/table">
            <a:tbl>
              <a:tblPr firstRow="1" firstCol="1" bandRow="1"/>
              <a:tblGrid>
                <a:gridCol w="4954951">
                  <a:extLst>
                    <a:ext uri="{9D8B030D-6E8A-4147-A177-3AD203B41FA5}">
                      <a16:colId xmlns:a16="http://schemas.microsoft.com/office/drawing/2014/main" xmlns="" val="873463358"/>
                    </a:ext>
                  </a:extLst>
                </a:gridCol>
                <a:gridCol w="2162007">
                  <a:extLst>
                    <a:ext uri="{9D8B030D-6E8A-4147-A177-3AD203B41FA5}">
                      <a16:colId xmlns:a16="http://schemas.microsoft.com/office/drawing/2014/main" xmlns="" val="2575196573"/>
                    </a:ext>
                  </a:extLst>
                </a:gridCol>
                <a:gridCol w="2077883">
                  <a:extLst>
                    <a:ext uri="{9D8B030D-6E8A-4147-A177-3AD203B41FA5}">
                      <a16:colId xmlns:a16="http://schemas.microsoft.com/office/drawing/2014/main" xmlns="" val="2832874519"/>
                    </a:ext>
                  </a:extLst>
                </a:gridCol>
                <a:gridCol w="1320759">
                  <a:extLst>
                    <a:ext uri="{9D8B030D-6E8A-4147-A177-3AD203B41FA5}">
                      <a16:colId xmlns:a16="http://schemas.microsoft.com/office/drawing/2014/main" xmlns="" val="1381661185"/>
                    </a:ext>
                  </a:extLst>
                </a:gridCol>
              </a:tblGrid>
              <a:tr h="347246">
                <a:tc>
                  <a:txBody>
                    <a:bodyPr/>
                    <a:lstStyle/>
                    <a:p>
                      <a:r>
                        <a:rPr lang="en-US" sz="1800" b="1" dirty="0">
                          <a:effectLst/>
                          <a:latin typeface="Arial" panose="020B0604020202020204" pitchFamily="34" charset="0"/>
                          <a:ea typeface="MS Mincho" panose="02020609040205080304" pitchFamily="49" charset="-128"/>
                          <a:cs typeface="Arial" panose="020B0604020202020204" pitchFamily="34" charset="0"/>
                        </a:rPr>
                        <a:t>Description</a:t>
                      </a:r>
                      <a:endParaRPr lang="en-ZA" sz="18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ABF8F"/>
                    </a:solidFill>
                  </a:tcPr>
                </a:tc>
                <a:tc>
                  <a:txBody>
                    <a:bodyPr/>
                    <a:lstStyle/>
                    <a:p>
                      <a:pPr algn="r"/>
                      <a:r>
                        <a:rPr lang="en-US" sz="1800" b="1">
                          <a:solidFill>
                            <a:srgbClr val="000000"/>
                          </a:solidFill>
                          <a:effectLst/>
                          <a:latin typeface="Arial" panose="020B0604020202020204" pitchFamily="34" charset="0"/>
                          <a:ea typeface="MS Mincho" panose="02020609040205080304" pitchFamily="49" charset="-128"/>
                          <a:cs typeface="Arial" panose="020B0604020202020204" pitchFamily="34" charset="0"/>
                        </a:rPr>
                        <a:t>Budget</a:t>
                      </a:r>
                      <a:endParaRPr lang="en-ZA"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ABF8F"/>
                    </a:solidFill>
                  </a:tcPr>
                </a:tc>
                <a:tc>
                  <a:txBody>
                    <a:bodyPr/>
                    <a:lstStyle/>
                    <a:p>
                      <a:pPr algn="r"/>
                      <a:r>
                        <a:rPr lang="en-US" sz="1800" b="1">
                          <a:solidFill>
                            <a:srgbClr val="000000"/>
                          </a:solidFill>
                          <a:effectLst/>
                          <a:latin typeface="Arial" panose="020B0604020202020204" pitchFamily="34" charset="0"/>
                          <a:ea typeface="MS Mincho" panose="02020609040205080304" pitchFamily="49" charset="-128"/>
                          <a:cs typeface="Arial" panose="020B0604020202020204" pitchFamily="34" charset="0"/>
                        </a:rPr>
                        <a:t>Actual</a:t>
                      </a:r>
                      <a:endParaRPr lang="en-ZA"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ABF8F"/>
                    </a:solidFill>
                  </a:tcPr>
                </a:tc>
                <a:tc>
                  <a:txBody>
                    <a:bodyPr/>
                    <a:lstStyle/>
                    <a:p>
                      <a:pPr algn="r"/>
                      <a:r>
                        <a:rPr lang="en-US" sz="1800" b="1">
                          <a:solidFill>
                            <a:srgbClr val="000000"/>
                          </a:solidFill>
                          <a:effectLst/>
                          <a:latin typeface="Arial" panose="020B0604020202020204" pitchFamily="34" charset="0"/>
                          <a:ea typeface="MS Mincho" panose="02020609040205080304" pitchFamily="49" charset="-128"/>
                          <a:cs typeface="Arial" panose="020B0604020202020204" pitchFamily="34" charset="0"/>
                        </a:rPr>
                        <a:t>Variance</a:t>
                      </a:r>
                      <a:endParaRPr lang="en-ZA"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ABF8F"/>
                    </a:solidFill>
                  </a:tcPr>
                </a:tc>
                <a:extLst>
                  <a:ext uri="{0D108BD9-81ED-4DB2-BD59-A6C34878D82A}">
                    <a16:rowId xmlns:a16="http://schemas.microsoft.com/office/drawing/2014/main" xmlns="" val="173526781"/>
                  </a:ext>
                </a:extLst>
              </a:tr>
              <a:tr h="347246">
                <a:tc>
                  <a:txBody>
                    <a:bodyPr/>
                    <a:lstStyle/>
                    <a:p>
                      <a:r>
                        <a:rPr lang="en-US" sz="18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Overhead expenditure</a:t>
                      </a:r>
                      <a:endParaRPr lang="en-ZA" sz="18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ABF8F"/>
                    </a:solidFill>
                  </a:tcPr>
                </a:tc>
                <a:tc>
                  <a:txBody>
                    <a:bodyPr/>
                    <a:lstStyle/>
                    <a:p>
                      <a:pPr algn="r"/>
                      <a:r>
                        <a:rPr lang="en-US" sz="18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R12 423 000.00</a:t>
                      </a:r>
                      <a:endParaRPr lang="en-ZA" sz="18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r>
                        <a:rPr lang="en-US" sz="18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R11 613 140.00</a:t>
                      </a:r>
                      <a:endParaRPr lang="en-ZA" sz="18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r>
                        <a:rPr lang="en-US" sz="18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7%</a:t>
                      </a:r>
                      <a:endParaRPr lang="en-ZA" sz="18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xmlns="" val="3980530850"/>
                  </a:ext>
                </a:extLst>
              </a:tr>
            </a:tbl>
          </a:graphicData>
        </a:graphic>
      </p:graphicFrame>
      <p:sp>
        <p:nvSpPr>
          <p:cNvPr id="14" name="Rectangle 3">
            <a:extLst>
              <a:ext uri="{FF2B5EF4-FFF2-40B4-BE49-F238E27FC236}">
                <a16:creationId xmlns:a16="http://schemas.microsoft.com/office/drawing/2014/main" xmlns="" id="{E32636B1-6BBF-4223-A156-6B94AC01466A}"/>
              </a:ext>
            </a:extLst>
          </p:cNvPr>
          <p:cNvSpPr>
            <a:spLocks noChangeArrowheads="1"/>
          </p:cNvSpPr>
          <p:nvPr/>
        </p:nvSpPr>
        <p:spPr bwMode="auto">
          <a:xfrm>
            <a:off x="838200" y="2494343"/>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15" name="Rectangle 14">
            <a:extLst>
              <a:ext uri="{FF2B5EF4-FFF2-40B4-BE49-F238E27FC236}">
                <a16:creationId xmlns:a16="http://schemas.microsoft.com/office/drawing/2014/main" xmlns="" id="{CE66E602-3AE6-4587-9D6B-5191BE759AA1}"/>
              </a:ext>
            </a:extLst>
          </p:cNvPr>
          <p:cNvSpPr/>
          <p:nvPr/>
        </p:nvSpPr>
        <p:spPr>
          <a:xfrm>
            <a:off x="838200" y="3669327"/>
            <a:ext cx="10613994" cy="1200329"/>
          </a:xfrm>
          <a:prstGeom prst="rect">
            <a:avLst/>
          </a:prstGeom>
        </p:spPr>
        <p:txBody>
          <a:bodyPr wrap="square">
            <a:spAutoFit/>
          </a:bodyPr>
          <a:lstStyle/>
          <a:p>
            <a:pPr algn="just"/>
            <a:r>
              <a:rPr lang="en-GB" dirty="0">
                <a:latin typeface="Arial" panose="020B0604020202020204" pitchFamily="34" charset="0"/>
                <a:ea typeface="MS Mincho" panose="02020609040205080304" pitchFamily="49" charset="-128"/>
                <a:cs typeface="Arial" panose="020B0604020202020204" pitchFamily="34" charset="0"/>
              </a:rPr>
              <a:t>The significant variances of underspending relate to travel and accommodation reduced due to COVID 19 restrictions, catering for meetings due to virtual meetings conducted and EXCO Professional fees/consultants relating to legal services for contracts not utilised.  </a:t>
            </a:r>
            <a:endParaRPr lang="en-ZA" sz="2000" dirty="0">
              <a:latin typeface="Arial" panose="020B0604020202020204" pitchFamily="34" charset="0"/>
              <a:ea typeface="MS Mincho" panose="02020609040205080304" pitchFamily="49" charset="-128"/>
              <a:cs typeface="Times New Roman" panose="02020603050405020304" pitchFamily="18" charset="0"/>
            </a:endParaRPr>
          </a:p>
          <a:p>
            <a:r>
              <a:rPr lang="en-GB" dirty="0">
                <a:latin typeface="Arial" panose="020B0604020202020204" pitchFamily="34" charset="0"/>
                <a:ea typeface="MS Mincho" panose="02020609040205080304" pitchFamily="49" charset="-128"/>
                <a:cs typeface="Arial" panose="020B0604020202020204" pitchFamily="34" charset="0"/>
              </a:rPr>
              <a:t> </a:t>
            </a:r>
            <a:endParaRPr lang="en-ZA" sz="2000" dirty="0">
              <a:effectLst/>
              <a:latin typeface="Arial" panose="020B0604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xmlns="" val="36563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4B9D5E-5875-40EC-A251-9970F83B3609}"/>
              </a:ext>
            </a:extLst>
          </p:cNvPr>
          <p:cNvSpPr>
            <a:spLocks noGrp="1"/>
          </p:cNvSpPr>
          <p:nvPr>
            <p:ph type="ctrTitle"/>
          </p:nvPr>
        </p:nvSpPr>
        <p:spPr>
          <a:xfrm>
            <a:off x="3012910" y="2646227"/>
            <a:ext cx="6028155" cy="1053842"/>
          </a:xfrm>
        </p:spPr>
        <p:txBody>
          <a:bodyPr>
            <a:normAutofit/>
          </a:bodyPr>
          <a:lstStyle/>
          <a:p>
            <a:r>
              <a:rPr lang="en-ZA" sz="5400" b="1" dirty="0">
                <a:solidFill>
                  <a:srgbClr val="92D050"/>
                </a:solidFill>
                <a:latin typeface="Arial" panose="020B0604020202020204" pitchFamily="34" charset="0"/>
                <a:cs typeface="Arial" panose="020B0604020202020204" pitchFamily="34" charset="0"/>
              </a:rPr>
              <a:t>THANK YOU</a:t>
            </a:r>
          </a:p>
        </p:txBody>
      </p:sp>
      <p:pic>
        <p:nvPicPr>
          <p:cNvPr id="3" name="Picture 2">
            <a:extLst>
              <a:ext uri="{FF2B5EF4-FFF2-40B4-BE49-F238E27FC236}">
                <a16:creationId xmlns:a16="http://schemas.microsoft.com/office/drawing/2014/main" xmlns="" id="{5016B7AA-475F-4A62-8ACB-6E2552164350}"/>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3857" t="11912" r="71608" b="7779"/>
          <a:stretch/>
        </p:blipFill>
        <p:spPr>
          <a:xfrm>
            <a:off x="21516" y="26123"/>
            <a:ext cx="2991394" cy="1358537"/>
          </a:xfrm>
          <a:prstGeom prst="rect">
            <a:avLst/>
          </a:prstGeom>
        </p:spPr>
      </p:pic>
      <p:sp>
        <p:nvSpPr>
          <p:cNvPr id="4" name="Rectangle 3">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421653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665982" y="1136064"/>
            <a:ext cx="10357060" cy="3247043"/>
          </a:xfrm>
          <a:prstGeom prst="rect">
            <a:avLst/>
          </a:prstGeom>
          <a:noFill/>
        </p:spPr>
        <p:txBody>
          <a:bodyPr wrap="square" rtlCol="0">
            <a:spAutoFit/>
          </a:bodyPr>
          <a:lstStyle/>
          <a:p>
            <a:pPr algn="just"/>
            <a:r>
              <a:rPr lang="en-ZA" sz="2800" b="1" dirty="0">
                <a:solidFill>
                  <a:schemeClr val="accent2"/>
                </a:solidFill>
                <a:latin typeface="Arial" panose="020B0604020202020204" pitchFamily="34" charset="0"/>
                <a:cs typeface="Arial" panose="020B0604020202020204" pitchFamily="34" charset="0"/>
              </a:rPr>
              <a:t>STRATEGIC FOCUS</a:t>
            </a:r>
          </a:p>
          <a:p>
            <a:pPr algn="just"/>
            <a:endParaRPr lang="en-ZA" sz="800" b="1" dirty="0">
              <a:latin typeface="Arial" panose="020B0604020202020204" pitchFamily="34" charset="0"/>
              <a:cs typeface="Arial" panose="020B0604020202020204" pitchFamily="34" charset="0"/>
            </a:endParaRPr>
          </a:p>
          <a:p>
            <a:pPr algn="just"/>
            <a:r>
              <a:rPr lang="en-ZA" sz="2800" b="1" dirty="0">
                <a:solidFill>
                  <a:schemeClr val="accent6"/>
                </a:solidFill>
                <a:latin typeface="Arial" panose="020B0604020202020204" pitchFamily="34" charset="0"/>
                <a:cs typeface="Arial" panose="020B0604020202020204" pitchFamily="34" charset="0"/>
              </a:rPr>
              <a:t>Impact statement:</a:t>
            </a:r>
            <a:endParaRPr lang="en-ZA" sz="2800" b="1" dirty="0">
              <a:latin typeface="Arial" panose="020B0604020202020204" pitchFamily="34" charset="0"/>
              <a:cs typeface="Arial" panose="020B0604020202020204" pitchFamily="34" charset="0"/>
            </a:endParaRPr>
          </a:p>
          <a:p>
            <a:pPr algn="just"/>
            <a:r>
              <a:rPr lang="en-ZA" sz="2800" dirty="0">
                <a:latin typeface="Arial" panose="020B0604020202020204" pitchFamily="34" charset="0"/>
                <a:cs typeface="Arial" panose="020B0604020202020204" pitchFamily="34" charset="0"/>
              </a:rPr>
              <a:t>Accelerated use of digital technologies to improve quality of life.</a:t>
            </a:r>
            <a:endParaRPr lang="en-ZA" sz="2800" b="1" dirty="0">
              <a:latin typeface="Arial" panose="020B0604020202020204" pitchFamily="34" charset="0"/>
              <a:cs typeface="Arial" panose="020B0604020202020204" pitchFamily="34" charset="0"/>
            </a:endParaRPr>
          </a:p>
          <a:p>
            <a:pPr algn="just"/>
            <a:endParaRPr lang="en-ZA" sz="2800" b="1" dirty="0">
              <a:solidFill>
                <a:schemeClr val="accent2">
                  <a:lumMod val="75000"/>
                </a:schemeClr>
              </a:solidFill>
              <a:latin typeface="Arial" panose="020B0604020202020204" pitchFamily="34" charset="0"/>
              <a:cs typeface="Arial" panose="020B0604020202020204" pitchFamily="34" charset="0"/>
            </a:endParaRPr>
          </a:p>
          <a:p>
            <a:pPr algn="just"/>
            <a:r>
              <a:rPr lang="en-ZA" sz="2800" b="1" dirty="0">
                <a:solidFill>
                  <a:schemeClr val="accent6"/>
                </a:solidFill>
                <a:latin typeface="Arial" panose="020B0604020202020204" pitchFamily="34" charset="0"/>
                <a:cs typeface="Arial" panose="020B0604020202020204" pitchFamily="34" charset="0"/>
              </a:rPr>
              <a:t>Vision: </a:t>
            </a:r>
          </a:p>
          <a:p>
            <a:pPr algn="just"/>
            <a:r>
              <a:rPr lang="en-ZA" sz="2800" dirty="0">
                <a:latin typeface="Arial" panose="020B0604020202020204" pitchFamily="34" charset="0"/>
                <a:cs typeface="Arial" panose="020B0604020202020204" pitchFamily="34" charset="0"/>
              </a:rPr>
              <a:t>A world class innovative Skills Institute to ensure an empowered South African citizenry with 4IR capabilities.</a:t>
            </a:r>
            <a:endParaRPr lang="en-ZA" sz="28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0"/>
            <a:ext cx="2991394" cy="1358537"/>
          </a:xfrm>
          <a:prstGeom prst="rect">
            <a:avLst/>
          </a:prstGeom>
        </p:spPr>
      </p:pic>
    </p:spTree>
    <p:extLst>
      <p:ext uri="{BB962C8B-B14F-4D97-AF65-F5344CB8AC3E}">
        <p14:creationId xmlns:p14="http://schemas.microsoft.com/office/powerpoint/2010/main" xmlns="" val="3597986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729086" y="1186563"/>
            <a:ext cx="11288782" cy="4555093"/>
          </a:xfrm>
          <a:prstGeom prst="rect">
            <a:avLst/>
          </a:prstGeom>
          <a:noFill/>
        </p:spPr>
        <p:txBody>
          <a:bodyPr wrap="square" rtlCol="0">
            <a:spAutoFit/>
          </a:bodyPr>
          <a:lstStyle/>
          <a:p>
            <a:r>
              <a:rPr lang="en-ZA" sz="2800" b="1" dirty="0">
                <a:solidFill>
                  <a:schemeClr val="accent2"/>
                </a:solidFill>
                <a:latin typeface="Arial" panose="020B0604020202020204" pitchFamily="34" charset="0"/>
                <a:cs typeface="Arial" panose="020B0604020202020204" pitchFamily="34" charset="0"/>
              </a:rPr>
              <a:t>OVERALL PERFORMANCE SUMMARY</a:t>
            </a:r>
          </a:p>
          <a:p>
            <a:pPr lvl="0" defTabSz="457200"/>
            <a:endParaRPr lang="en-US" sz="1000" b="1" dirty="0">
              <a:latin typeface="Arial" panose="020B0604020202020204" pitchFamily="34" charset="0"/>
              <a:cs typeface="Arial" panose="020B0604020202020204" pitchFamily="34" charset="0"/>
            </a:endParaRPr>
          </a:p>
          <a:p>
            <a:pPr algn="just">
              <a:spcBef>
                <a:spcPts val="1200"/>
              </a:spcBef>
              <a:spcAft>
                <a:spcPts val="1200"/>
              </a:spcAft>
            </a:pPr>
            <a:r>
              <a:rPr lang="en-ZA" sz="2000" dirty="0">
                <a:latin typeface="Arial" panose="020B0604020202020204" pitchFamily="34" charset="0"/>
                <a:ea typeface="Calibri" panose="020F0502020204030204" pitchFamily="34" charset="0"/>
                <a:cs typeface="Arial" panose="020B0604020202020204" pitchFamily="34" charset="0"/>
              </a:rPr>
              <a:t>NEMISA has achieved 4 of the 11 planned targets set for quarter. This implies that NEMISA only achieved 36%. Detailed performance is outlined in programme development sections. </a:t>
            </a:r>
            <a:endParaRPr lang="en-ZA" sz="2000" dirty="0">
              <a:latin typeface="Arial" panose="020B0604020202020204" pitchFamily="34" charset="0"/>
              <a:ea typeface="MS Mincho" panose="02020609040205080304" pitchFamily="49" charset="-128"/>
              <a:cs typeface="Arial" panose="020B0604020202020204" pitchFamily="34" charset="0"/>
            </a:endParaRPr>
          </a:p>
          <a:p>
            <a:endParaRPr lang="en-ZA" sz="2400" dirty="0">
              <a:latin typeface="Arial" panose="020B0604020202020204" pitchFamily="34" charset="0"/>
              <a:cs typeface="Arial" panose="020B0604020202020204" pitchFamily="34" charset="0"/>
            </a:endParaRPr>
          </a:p>
          <a:p>
            <a:endParaRPr lang="en-ZA" sz="2400" dirty="0">
              <a:latin typeface="Arial" panose="020B0604020202020204" pitchFamily="34" charset="0"/>
              <a:cs typeface="Arial" panose="020B0604020202020204" pitchFamily="34" charset="0"/>
            </a:endParaRPr>
          </a:p>
          <a:p>
            <a:endParaRPr lang="en-ZA" sz="2400" dirty="0">
              <a:latin typeface="Arial" panose="020B0604020202020204" pitchFamily="34" charset="0"/>
              <a:cs typeface="Arial" panose="020B0604020202020204" pitchFamily="34" charset="0"/>
            </a:endParaRPr>
          </a:p>
          <a:p>
            <a:endParaRPr lang="en-ZA" sz="2400" dirty="0">
              <a:latin typeface="Arial" panose="020B0604020202020204" pitchFamily="34" charset="0"/>
              <a:cs typeface="Arial" panose="020B0604020202020204" pitchFamily="34" charset="0"/>
            </a:endParaRPr>
          </a:p>
          <a:p>
            <a:endParaRPr lang="en-ZA" sz="2400" dirty="0">
              <a:latin typeface="Arial" panose="020B0604020202020204" pitchFamily="34" charset="0"/>
              <a:cs typeface="Arial" panose="020B0604020202020204" pitchFamily="34" charset="0"/>
            </a:endParaRPr>
          </a:p>
          <a:p>
            <a:endParaRPr lang="en-ZA" sz="2400" dirty="0">
              <a:latin typeface="Arial" panose="020B0604020202020204" pitchFamily="34" charset="0"/>
              <a:cs typeface="Arial" panose="020B0604020202020204" pitchFamily="34" charset="0"/>
            </a:endParaRPr>
          </a:p>
          <a:p>
            <a:endParaRPr lang="en-ZA" sz="2400" dirty="0">
              <a:latin typeface="Arial" panose="020B0604020202020204" pitchFamily="34" charset="0"/>
              <a:cs typeface="Arial" panose="020B0604020202020204" pitchFamily="34" charset="0"/>
            </a:endParaRPr>
          </a:p>
          <a:p>
            <a:endParaRPr lang="en-ZA" sz="24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53248A3D-DA26-46D2-9488-77B98D735915}"/>
              </a:ext>
            </a:extLst>
          </p:cNvPr>
          <p:cNvSpPr/>
          <p:nvPr/>
        </p:nvSpPr>
        <p:spPr>
          <a:xfrm>
            <a:off x="0" y="6579194"/>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121890"/>
            <a:ext cx="2991394" cy="1358537"/>
          </a:xfrm>
          <a:prstGeom prst="rect">
            <a:avLst/>
          </a:prstGeom>
        </p:spPr>
      </p:pic>
      <p:pic>
        <p:nvPicPr>
          <p:cNvPr id="2" name="Picture 1">
            <a:extLst>
              <a:ext uri="{FF2B5EF4-FFF2-40B4-BE49-F238E27FC236}">
                <a16:creationId xmlns:a16="http://schemas.microsoft.com/office/drawing/2014/main" xmlns="" id="{D0734198-686C-4705-9358-FEF86252712F}"/>
              </a:ext>
            </a:extLst>
          </p:cNvPr>
          <p:cNvPicPr>
            <a:picLocks noChangeAspect="1"/>
          </p:cNvPicPr>
          <p:nvPr/>
        </p:nvPicPr>
        <p:blipFill>
          <a:blip r:embed="rId4" cstate="print"/>
          <a:stretch>
            <a:fillRect/>
          </a:stretch>
        </p:blipFill>
        <p:spPr>
          <a:xfrm>
            <a:off x="2725445" y="3062796"/>
            <a:ext cx="5575175" cy="3382391"/>
          </a:xfrm>
          <a:prstGeom prst="rect">
            <a:avLst/>
          </a:prstGeom>
        </p:spPr>
      </p:pic>
    </p:spTree>
    <p:extLst>
      <p:ext uri="{BB962C8B-B14F-4D97-AF65-F5344CB8AC3E}">
        <p14:creationId xmlns:p14="http://schemas.microsoft.com/office/powerpoint/2010/main" xmlns="" val="2743623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48AFD3-2E63-44FA-9095-80CA93B19253}"/>
              </a:ext>
            </a:extLst>
          </p:cNvPr>
          <p:cNvSpPr>
            <a:spLocks noGrp="1"/>
          </p:cNvSpPr>
          <p:nvPr>
            <p:ph type="title"/>
          </p:nvPr>
        </p:nvSpPr>
        <p:spPr>
          <a:xfrm>
            <a:off x="767861" y="1228147"/>
            <a:ext cx="10515600" cy="820580"/>
          </a:xfrm>
        </p:spPr>
        <p:txBody>
          <a:bodyPr>
            <a:normAutofit fontScale="90000"/>
          </a:bodyPr>
          <a:lstStyle/>
          <a:p>
            <a:pPr lvl="0">
              <a:lnSpc>
                <a:spcPct val="100000"/>
              </a:lnSpc>
              <a:spcBef>
                <a:spcPts val="0"/>
              </a:spcBef>
            </a:pPr>
            <a:r>
              <a:rPr lang="en-ZA" sz="3100" b="1" dirty="0">
                <a:solidFill>
                  <a:prstClr val="black"/>
                </a:solidFill>
                <a:latin typeface="Arial" panose="020B0604020202020204" pitchFamily="34" charset="0"/>
                <a:ea typeface="+mn-ea"/>
                <a:cs typeface="Arial" panose="020B0604020202020204" pitchFamily="34" charset="0"/>
              </a:rPr>
              <a:t>PROGRAMME 1: ADMINISTRATION</a:t>
            </a:r>
            <a:r>
              <a:rPr lang="en-ZA" sz="2800" b="1" dirty="0">
                <a:solidFill>
                  <a:prstClr val="black"/>
                </a:solidFill>
                <a:latin typeface="Arial" panose="020B0604020202020204" pitchFamily="34" charset="0"/>
                <a:ea typeface="+mn-ea"/>
                <a:cs typeface="Arial" panose="020B0604020202020204" pitchFamily="34" charset="0"/>
              </a:rPr>
              <a:t/>
            </a:r>
            <a:br>
              <a:rPr lang="en-ZA" sz="2800" b="1" dirty="0">
                <a:solidFill>
                  <a:prstClr val="black"/>
                </a:solidFill>
                <a:latin typeface="Arial" panose="020B0604020202020204" pitchFamily="34" charset="0"/>
                <a:ea typeface="+mn-ea"/>
                <a:cs typeface="Arial" panose="020B0604020202020204" pitchFamily="34" charset="0"/>
              </a:rPr>
            </a:br>
            <a:endParaRPr lang="en-ZA" dirty="0"/>
          </a:p>
        </p:txBody>
      </p:sp>
      <p:graphicFrame>
        <p:nvGraphicFramePr>
          <p:cNvPr id="4" name="Content Placeholder 3">
            <a:extLst>
              <a:ext uri="{FF2B5EF4-FFF2-40B4-BE49-F238E27FC236}">
                <a16:creationId xmlns:a16="http://schemas.microsoft.com/office/drawing/2014/main" xmlns="" id="{23D84CE8-A58E-431E-9B6C-E2CBBCA21DDF}"/>
              </a:ext>
            </a:extLst>
          </p:cNvPr>
          <p:cNvGraphicFramePr>
            <a:graphicFrameLocks noGrp="1"/>
          </p:cNvGraphicFramePr>
          <p:nvPr>
            <p:ph idx="1"/>
            <p:extLst>
              <p:ext uri="{D42A27DB-BD31-4B8C-83A1-F6EECF244321}">
                <p14:modId xmlns:p14="http://schemas.microsoft.com/office/powerpoint/2010/main" xmlns="" val="1506414390"/>
              </p:ext>
            </p:extLst>
          </p:nvPr>
        </p:nvGraphicFramePr>
        <p:xfrm>
          <a:off x="838200" y="1638437"/>
          <a:ext cx="10928419" cy="5208991"/>
        </p:xfrm>
        <a:graphic>
          <a:graphicData uri="http://schemas.openxmlformats.org/drawingml/2006/table">
            <a:tbl>
              <a:tblPr/>
              <a:tblGrid>
                <a:gridCol w="391237">
                  <a:extLst>
                    <a:ext uri="{9D8B030D-6E8A-4147-A177-3AD203B41FA5}">
                      <a16:colId xmlns:a16="http://schemas.microsoft.com/office/drawing/2014/main" xmlns="" val="49342987"/>
                    </a:ext>
                  </a:extLst>
                </a:gridCol>
                <a:gridCol w="1291740">
                  <a:extLst>
                    <a:ext uri="{9D8B030D-6E8A-4147-A177-3AD203B41FA5}">
                      <a16:colId xmlns:a16="http://schemas.microsoft.com/office/drawing/2014/main" xmlns="" val="1847774419"/>
                    </a:ext>
                  </a:extLst>
                </a:gridCol>
                <a:gridCol w="1490635">
                  <a:extLst>
                    <a:ext uri="{9D8B030D-6E8A-4147-A177-3AD203B41FA5}">
                      <a16:colId xmlns:a16="http://schemas.microsoft.com/office/drawing/2014/main" xmlns="" val="3701417904"/>
                    </a:ext>
                  </a:extLst>
                </a:gridCol>
                <a:gridCol w="1490635">
                  <a:extLst>
                    <a:ext uri="{9D8B030D-6E8A-4147-A177-3AD203B41FA5}">
                      <a16:colId xmlns:a16="http://schemas.microsoft.com/office/drawing/2014/main" xmlns="" val="2677724643"/>
                    </a:ext>
                  </a:extLst>
                </a:gridCol>
                <a:gridCol w="1095028">
                  <a:extLst>
                    <a:ext uri="{9D8B030D-6E8A-4147-A177-3AD203B41FA5}">
                      <a16:colId xmlns:a16="http://schemas.microsoft.com/office/drawing/2014/main" xmlns="" val="805679801"/>
                    </a:ext>
                  </a:extLst>
                </a:gridCol>
                <a:gridCol w="992301">
                  <a:extLst>
                    <a:ext uri="{9D8B030D-6E8A-4147-A177-3AD203B41FA5}">
                      <a16:colId xmlns:a16="http://schemas.microsoft.com/office/drawing/2014/main" xmlns="" val="1062965100"/>
                    </a:ext>
                  </a:extLst>
                </a:gridCol>
                <a:gridCol w="1392281">
                  <a:extLst>
                    <a:ext uri="{9D8B030D-6E8A-4147-A177-3AD203B41FA5}">
                      <a16:colId xmlns:a16="http://schemas.microsoft.com/office/drawing/2014/main" xmlns="" val="375687980"/>
                    </a:ext>
                  </a:extLst>
                </a:gridCol>
                <a:gridCol w="1014158">
                  <a:extLst>
                    <a:ext uri="{9D8B030D-6E8A-4147-A177-3AD203B41FA5}">
                      <a16:colId xmlns:a16="http://schemas.microsoft.com/office/drawing/2014/main" xmlns="" val="2419508026"/>
                    </a:ext>
                  </a:extLst>
                </a:gridCol>
                <a:gridCol w="977001">
                  <a:extLst>
                    <a:ext uri="{9D8B030D-6E8A-4147-A177-3AD203B41FA5}">
                      <a16:colId xmlns:a16="http://schemas.microsoft.com/office/drawing/2014/main" xmlns="" val="736486463"/>
                    </a:ext>
                  </a:extLst>
                </a:gridCol>
                <a:gridCol w="793403">
                  <a:extLst>
                    <a:ext uri="{9D8B030D-6E8A-4147-A177-3AD203B41FA5}">
                      <a16:colId xmlns:a16="http://schemas.microsoft.com/office/drawing/2014/main" xmlns="" val="2704662177"/>
                    </a:ext>
                  </a:extLst>
                </a:gridCol>
              </a:tblGrid>
              <a:tr h="165948">
                <a:tc gridSpan="10">
                  <a:txBody>
                    <a:bodyPr/>
                    <a:lstStyle/>
                    <a:p>
                      <a:pPr algn="l">
                        <a:lnSpc>
                          <a:spcPct val="115000"/>
                        </a:lnSpc>
                        <a:spcBef>
                          <a:spcPts val="1200"/>
                        </a:spcBef>
                        <a:spcAft>
                          <a:spcPts val="1200"/>
                        </a:spcAft>
                      </a:pPr>
                      <a:r>
                        <a:rPr lang="en-ZA" sz="1200" b="1" dirty="0">
                          <a:effectLst/>
                          <a:latin typeface="Arial" panose="020B0604020202020204" pitchFamily="34" charset="0"/>
                          <a:ea typeface="Calibri" panose="020F0502020204030204" pitchFamily="34" charset="0"/>
                          <a:cs typeface="Arial" panose="020B0604020202020204" pitchFamily="34" charset="0"/>
                        </a:rPr>
                        <a:t>Programme </a:t>
                      </a:r>
                      <a:r>
                        <a:rPr lang="en-Z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 Administration</a:t>
                      </a:r>
                      <a:endParaRPr lang="en-ZA" sz="1600" dirty="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981023520"/>
                  </a:ext>
                </a:extLst>
              </a:tr>
              <a:tr h="550174">
                <a:tc>
                  <a:txBody>
                    <a:bodyPr/>
                    <a:lstStyle/>
                    <a:p>
                      <a:pPr algn="l">
                        <a:lnSpc>
                          <a:spcPct val="115000"/>
                        </a:lnSpc>
                        <a:spcBef>
                          <a:spcPts val="1200"/>
                        </a:spcBef>
                        <a:spcAft>
                          <a:spcPts val="1200"/>
                        </a:spcAft>
                      </a:pPr>
                      <a:r>
                        <a:rPr lang="en-Z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No</a:t>
                      </a:r>
                      <a:endParaRPr lang="en-ZA" sz="160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spcAft>
                          <a:spcPts val="1200"/>
                        </a:spcAft>
                      </a:pPr>
                      <a:r>
                        <a:rPr lang="en-Z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Annual Target</a:t>
                      </a:r>
                      <a:endParaRPr lang="en-ZA" sz="1600" dirty="0">
                        <a:effectLst/>
                        <a:latin typeface="Arial" panose="020B0604020202020204" pitchFamily="34" charset="0"/>
                        <a:ea typeface="MS Mincho" panose="02020609040205080304" pitchFamily="49" charset="-128"/>
                        <a:cs typeface="Times New Roman" panose="02020603050405020304" pitchFamily="18" charset="0"/>
                      </a:endParaRPr>
                    </a:p>
                  </a:txBody>
                  <a:tcPr marL="23895" marR="23895" marT="23895" marB="238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spcAft>
                          <a:spcPts val="1200"/>
                        </a:spcAft>
                      </a:pPr>
                      <a:r>
                        <a:rPr lang="en-Z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Q2 Target</a:t>
                      </a:r>
                      <a:endParaRPr lang="en-ZA" sz="1600">
                        <a:effectLst/>
                        <a:latin typeface="Arial" panose="020B0604020202020204" pitchFamily="34" charset="0"/>
                        <a:ea typeface="MS Mincho" panose="02020609040205080304" pitchFamily="49" charset="-128"/>
                        <a:cs typeface="Times New Roman" panose="02020603050405020304" pitchFamily="18" charset="0"/>
                      </a:endParaRPr>
                    </a:p>
                  </a:txBody>
                  <a:tcPr marL="23895" marR="23895" marT="23895" marB="238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spcAft>
                          <a:spcPts val="1200"/>
                        </a:spcAft>
                      </a:pPr>
                      <a:r>
                        <a:rPr lang="en-Z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Achievement</a:t>
                      </a:r>
                      <a:endParaRPr lang="en-ZA" sz="1600" dirty="0">
                        <a:effectLst/>
                        <a:latin typeface="Arial" panose="020B0604020202020204" pitchFamily="34" charset="0"/>
                        <a:ea typeface="MS Mincho" panose="02020609040205080304" pitchFamily="49" charset="-128"/>
                        <a:cs typeface="Times New Roman" panose="02020603050405020304" pitchFamily="18" charset="0"/>
                      </a:endParaRPr>
                    </a:p>
                  </a:txBody>
                  <a:tcPr marL="23895" marR="23895" marT="23895" marB="238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spcAft>
                          <a:spcPts val="1200"/>
                        </a:spcAft>
                      </a:pPr>
                      <a:r>
                        <a:rPr lang="en-Z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Targeted Progress</a:t>
                      </a:r>
                      <a:endParaRPr lang="en-ZA" sz="1600">
                        <a:effectLst/>
                        <a:latin typeface="Arial" panose="020B0604020202020204" pitchFamily="34" charset="0"/>
                        <a:ea typeface="MS Mincho" panose="02020609040205080304" pitchFamily="49" charset="-128"/>
                        <a:cs typeface="Times New Roman" panose="02020603050405020304" pitchFamily="18" charset="0"/>
                      </a:endParaRPr>
                    </a:p>
                  </a:txBody>
                  <a:tcPr marL="23895" marR="23895" marT="23895" marB="238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spcAft>
                          <a:spcPts val="1200"/>
                        </a:spcAft>
                      </a:pPr>
                      <a:r>
                        <a:rPr lang="en-Z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Actual Progress</a:t>
                      </a:r>
                      <a:endParaRPr lang="en-ZA" sz="1600">
                        <a:effectLst/>
                        <a:latin typeface="Arial" panose="020B0604020202020204" pitchFamily="34" charset="0"/>
                        <a:ea typeface="MS Mincho" panose="02020609040205080304" pitchFamily="49" charset="-128"/>
                        <a:cs typeface="Times New Roman" panose="02020603050405020304" pitchFamily="18" charset="0"/>
                      </a:endParaRPr>
                    </a:p>
                  </a:txBody>
                  <a:tcPr marL="23895" marR="23895" marT="23895" marB="238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spcAft>
                          <a:spcPts val="1200"/>
                        </a:spcAft>
                      </a:pPr>
                      <a:r>
                        <a:rPr lang="en-Z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Year-to-date Achievement</a:t>
                      </a:r>
                      <a:endParaRPr lang="en-ZA" sz="1600">
                        <a:effectLst/>
                        <a:latin typeface="Arial" panose="020B0604020202020204" pitchFamily="34" charset="0"/>
                        <a:ea typeface="MS Mincho" panose="02020609040205080304" pitchFamily="49" charset="-128"/>
                        <a:cs typeface="Times New Roman" panose="02020603050405020304" pitchFamily="18" charset="0"/>
                      </a:endParaRPr>
                    </a:p>
                  </a:txBody>
                  <a:tcPr marL="23895" marR="23895" marT="23895" marB="238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spcAft>
                          <a:spcPts val="1200"/>
                        </a:spcAft>
                      </a:pPr>
                      <a:r>
                        <a:rPr lang="en-Z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Challenges</a:t>
                      </a:r>
                      <a:endParaRPr lang="en-ZA" sz="1600">
                        <a:effectLst/>
                        <a:latin typeface="Arial" panose="020B0604020202020204" pitchFamily="34" charset="0"/>
                        <a:ea typeface="MS Mincho" panose="02020609040205080304" pitchFamily="49" charset="-128"/>
                        <a:cs typeface="Times New Roman" panose="02020603050405020304" pitchFamily="18" charset="0"/>
                      </a:endParaRPr>
                    </a:p>
                  </a:txBody>
                  <a:tcPr marL="23895" marR="23895" marT="23895" marB="238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spcAft>
                          <a:spcPts val="1200"/>
                        </a:spcAft>
                      </a:pPr>
                      <a:r>
                        <a:rPr lang="en-Z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Corrective Action</a:t>
                      </a:r>
                      <a:endParaRPr lang="en-ZA" sz="1600">
                        <a:effectLst/>
                        <a:latin typeface="Arial" panose="020B0604020202020204" pitchFamily="34" charset="0"/>
                        <a:ea typeface="MS Mincho" panose="02020609040205080304" pitchFamily="49" charset="-128"/>
                        <a:cs typeface="Times New Roman" panose="02020603050405020304" pitchFamily="18" charset="0"/>
                      </a:endParaRPr>
                    </a:p>
                  </a:txBody>
                  <a:tcPr marL="23895" marR="23895" marT="23895" marB="238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spcAft>
                          <a:spcPts val="1200"/>
                        </a:spcAft>
                      </a:pPr>
                      <a:r>
                        <a:rPr lang="en-Z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Status</a:t>
                      </a:r>
                      <a:endParaRPr lang="en-ZA" sz="1600">
                        <a:effectLst/>
                        <a:latin typeface="Arial" panose="020B0604020202020204" pitchFamily="34" charset="0"/>
                        <a:ea typeface="MS Mincho" panose="02020609040205080304" pitchFamily="49" charset="-128"/>
                        <a:cs typeface="Times New Roman" panose="02020603050405020304" pitchFamily="18" charset="0"/>
                      </a:endParaRPr>
                    </a:p>
                  </a:txBody>
                  <a:tcPr marL="23895" marR="23895" marT="23895" marB="238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1980903065"/>
                  </a:ext>
                </a:extLst>
              </a:tr>
              <a:tr h="1230096">
                <a:tc>
                  <a:txBody>
                    <a:bodyPr/>
                    <a:lstStyle/>
                    <a:p>
                      <a:pPr algn="l">
                        <a:lnSpc>
                          <a:spcPct val="115000"/>
                        </a:lnSpc>
                        <a:spcBef>
                          <a:spcPts val="1200"/>
                        </a:spcBef>
                        <a:spcAft>
                          <a:spcPts val="1200"/>
                        </a:spcAft>
                      </a:pPr>
                      <a:r>
                        <a:rPr lang="en-ZA" sz="1050">
                          <a:effectLst/>
                          <a:latin typeface="Arial" panose="020B0604020202020204" pitchFamily="34" charset="0"/>
                          <a:ea typeface="Times New Roman" panose="02020603050405020304" pitchFamily="18" charset="0"/>
                          <a:cs typeface="Arial" panose="020B0604020202020204" pitchFamily="34" charset="0"/>
                        </a:rPr>
                        <a:t>1.1</a:t>
                      </a:r>
                      <a:endParaRPr lang="en-ZA" sz="160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ZA" sz="1050">
                          <a:effectLst/>
                          <a:latin typeface="Arial" panose="020B0604020202020204" pitchFamily="34" charset="0"/>
                          <a:ea typeface="Times New Roman" panose="02020603050405020304" pitchFamily="18" charset="0"/>
                          <a:cs typeface="Arial" panose="020B0604020202020204" pitchFamily="34" charset="0"/>
                        </a:rPr>
                        <a:t>Approved Transformation and Change Strategy</a:t>
                      </a:r>
                      <a:endParaRPr lang="en-ZA" sz="1600">
                        <a:effectLst/>
                        <a:latin typeface="Arial" panose="020B0604020202020204" pitchFamily="34" charset="0"/>
                        <a:ea typeface="MS Mincho" panose="02020609040205080304" pitchFamily="49" charset="-128"/>
                        <a:cs typeface="Times New Roman" panose="02020603050405020304" pitchFamily="18" charset="0"/>
                      </a:endParaRPr>
                    </a:p>
                  </a:txBody>
                  <a:tcPr marL="23895" marR="23895" marT="23895" marB="238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US" sz="1050" dirty="0">
                          <a:effectLst/>
                          <a:latin typeface="Arial" panose="020B0604020202020204" pitchFamily="34" charset="0"/>
                          <a:ea typeface="Times New Roman" panose="02020603050405020304" pitchFamily="18" charset="0"/>
                          <a:cs typeface="Arial" panose="020B0604020202020204" pitchFamily="34" charset="0"/>
                        </a:rPr>
                        <a:t>Draft Transformation and Change Strategy developed and approved by EXCO</a:t>
                      </a:r>
                      <a:endParaRPr lang="en-ZA" sz="1600" dirty="0">
                        <a:effectLst/>
                        <a:latin typeface="Arial" panose="020B0604020202020204" pitchFamily="34" charset="0"/>
                        <a:ea typeface="MS Mincho" panose="02020609040205080304" pitchFamily="49" charset="-128"/>
                        <a:cs typeface="Times New Roman" panose="02020603050405020304" pitchFamily="18" charset="0"/>
                      </a:endParaRPr>
                    </a:p>
                  </a:txBody>
                  <a:tcPr marL="23895" marR="23895" marT="23895" marB="238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50">
                          <a:effectLst/>
                          <a:latin typeface="Arial" panose="020B0604020202020204" pitchFamily="34" charset="0"/>
                          <a:ea typeface="Times New Roman" panose="02020603050405020304" pitchFamily="18" charset="0"/>
                          <a:cs typeface="Arial" panose="020B0604020202020204" pitchFamily="34" charset="0"/>
                        </a:rPr>
                        <a:t>Had SETCOM solutions workshop amongst the relevant Board members and EXCO managers saw the joint development of the draft Transformation and Change Strategy. </a:t>
                      </a:r>
                      <a:endParaRPr lang="en-ZA" sz="1600">
                        <a:effectLst/>
                        <a:latin typeface="Arial" panose="020B0604020202020204" pitchFamily="34" charset="0"/>
                        <a:ea typeface="MS Mincho" panose="02020609040205080304" pitchFamily="49" charset="-128"/>
                        <a:cs typeface="Times New Roman" panose="02020603050405020304" pitchFamily="18" charset="0"/>
                      </a:endParaRPr>
                    </a:p>
                    <a:p>
                      <a:pPr algn="l">
                        <a:lnSpc>
                          <a:spcPct val="115000"/>
                        </a:lnSpc>
                        <a:spcBef>
                          <a:spcPts val="1200"/>
                        </a:spcBef>
                        <a:spcAft>
                          <a:spcPts val="1200"/>
                        </a:spcAft>
                      </a:pPr>
                      <a:r>
                        <a:rPr lang="en-US" sz="1050">
                          <a:effectLst/>
                          <a:latin typeface="Arial" panose="020B0604020202020204" pitchFamily="34" charset="0"/>
                          <a:ea typeface="Times New Roman" panose="02020603050405020304" pitchFamily="18" charset="0"/>
                          <a:cs typeface="Arial" panose="020B0604020202020204" pitchFamily="34" charset="0"/>
                        </a:rPr>
                        <a:t> </a:t>
                      </a:r>
                      <a:endParaRPr lang="en-ZA" sz="1600">
                        <a:effectLst/>
                        <a:latin typeface="Arial" panose="020B0604020202020204" pitchFamily="34" charset="0"/>
                        <a:ea typeface="MS Mincho" panose="02020609040205080304" pitchFamily="49" charset="-128"/>
                        <a:cs typeface="Times New Roman" panose="02020603050405020304" pitchFamily="18" charset="0"/>
                      </a:endParaRPr>
                    </a:p>
                  </a:txBody>
                  <a:tcPr marL="23895" marR="23895" marT="23895" marB="238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ZA" sz="1050">
                          <a:effectLst/>
                          <a:latin typeface="Arial" panose="020B0604020202020204" pitchFamily="34" charset="0"/>
                          <a:ea typeface="Calibri" panose="020F0502020204030204" pitchFamily="34" charset="0"/>
                          <a:cs typeface="Arial" panose="020B0604020202020204" pitchFamily="34" charset="0"/>
                        </a:rPr>
                        <a:t>50%</a:t>
                      </a:r>
                      <a:endParaRPr lang="en-ZA" sz="1600">
                        <a:effectLst/>
                        <a:latin typeface="Arial" panose="020B0604020202020204" pitchFamily="34" charset="0"/>
                        <a:ea typeface="MS Mincho" panose="02020609040205080304" pitchFamily="49" charset="-128"/>
                        <a:cs typeface="Times New Roman" panose="02020603050405020304" pitchFamily="18" charset="0"/>
                      </a:endParaRPr>
                    </a:p>
                  </a:txBody>
                  <a:tcPr marL="23895" marR="23895" marT="23895" marB="238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ZA" sz="1050" dirty="0">
                          <a:effectLst/>
                          <a:latin typeface="Arial" panose="020B0604020202020204" pitchFamily="34" charset="0"/>
                          <a:ea typeface="Calibri" panose="020F0502020204030204" pitchFamily="34" charset="0"/>
                          <a:cs typeface="Arial" panose="020B0604020202020204" pitchFamily="34" charset="0"/>
                        </a:rPr>
                        <a:t>50%</a:t>
                      </a:r>
                      <a:endParaRPr lang="en-ZA" sz="1600" dirty="0">
                        <a:effectLst/>
                        <a:latin typeface="Arial" panose="020B0604020202020204" pitchFamily="34" charset="0"/>
                        <a:ea typeface="MS Mincho" panose="02020609040205080304" pitchFamily="49" charset="-128"/>
                        <a:cs typeface="Times New Roman" panose="02020603050405020304" pitchFamily="18" charset="0"/>
                      </a:endParaRPr>
                    </a:p>
                  </a:txBody>
                  <a:tcPr marL="23895" marR="23895" marT="23895" marB="238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50">
                          <a:effectLst/>
                          <a:latin typeface="Arial" panose="020B0604020202020204" pitchFamily="34" charset="0"/>
                          <a:ea typeface="Times New Roman" panose="02020603050405020304" pitchFamily="18" charset="0"/>
                          <a:cs typeface="Arial" panose="020B0604020202020204" pitchFamily="34" charset="0"/>
                        </a:rPr>
                        <a:t>Had SETCOM solutions workshop amongst the relevant Board members and EXCO managers saw the joint development of the draft Transformation and Change Strategy. </a:t>
                      </a:r>
                      <a:endParaRPr lang="en-ZA" sz="1600">
                        <a:effectLst/>
                        <a:latin typeface="Arial" panose="020B0604020202020204" pitchFamily="34" charset="0"/>
                        <a:ea typeface="MS Mincho" panose="02020609040205080304" pitchFamily="49" charset="-128"/>
                        <a:cs typeface="Times New Roman" panose="02020603050405020304" pitchFamily="18" charset="0"/>
                      </a:endParaRPr>
                    </a:p>
                    <a:p>
                      <a:pPr algn="l">
                        <a:lnSpc>
                          <a:spcPct val="115000"/>
                        </a:lnSpc>
                        <a:spcBef>
                          <a:spcPts val="1200"/>
                        </a:spcBef>
                        <a:spcAft>
                          <a:spcPts val="1200"/>
                        </a:spcAft>
                      </a:pPr>
                      <a:r>
                        <a:rPr lang="en-ZA" sz="1050">
                          <a:effectLst/>
                          <a:latin typeface="Arial" panose="020B0604020202020204" pitchFamily="34" charset="0"/>
                          <a:ea typeface="Calibri" panose="020F0502020204030204" pitchFamily="34" charset="0"/>
                          <a:cs typeface="Arial" panose="020B0604020202020204" pitchFamily="34" charset="0"/>
                        </a:rPr>
                        <a:t> </a:t>
                      </a:r>
                      <a:endParaRPr lang="en-ZA" sz="1600">
                        <a:effectLst/>
                        <a:latin typeface="Arial" panose="020B0604020202020204" pitchFamily="34" charset="0"/>
                        <a:ea typeface="MS Mincho" panose="02020609040205080304" pitchFamily="49" charset="-128"/>
                        <a:cs typeface="Times New Roman" panose="02020603050405020304" pitchFamily="18" charset="0"/>
                      </a:endParaRPr>
                    </a:p>
                  </a:txBody>
                  <a:tcPr marL="23895" marR="23895" marT="23895" marB="238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ZA" sz="1050">
                          <a:effectLst/>
                          <a:latin typeface="Arial" panose="020B0604020202020204" pitchFamily="34" charset="0"/>
                          <a:ea typeface="Calibri" panose="020F0502020204030204" pitchFamily="34" charset="0"/>
                          <a:cs typeface="Arial" panose="020B0604020202020204" pitchFamily="34" charset="0"/>
                        </a:rPr>
                        <a:t>None</a:t>
                      </a:r>
                      <a:endParaRPr lang="en-ZA" sz="1600">
                        <a:effectLst/>
                        <a:latin typeface="Arial" panose="020B0604020202020204" pitchFamily="34" charset="0"/>
                        <a:ea typeface="MS Mincho" panose="02020609040205080304" pitchFamily="49" charset="-128"/>
                        <a:cs typeface="Times New Roman" panose="02020603050405020304" pitchFamily="18" charset="0"/>
                      </a:endParaRPr>
                    </a:p>
                  </a:txBody>
                  <a:tcPr marL="23895" marR="23895" marT="23895" marB="238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ZA" sz="1050">
                          <a:effectLst/>
                          <a:latin typeface="Arial" panose="020B0604020202020204" pitchFamily="34" charset="0"/>
                          <a:ea typeface="Calibri" panose="020F0502020204030204" pitchFamily="34" charset="0"/>
                          <a:cs typeface="Arial" panose="020B0604020202020204" pitchFamily="34" charset="0"/>
                        </a:rPr>
                        <a:t> </a:t>
                      </a:r>
                      <a:endParaRPr lang="en-ZA" sz="1600">
                        <a:effectLst/>
                        <a:latin typeface="Arial" panose="020B0604020202020204" pitchFamily="34" charset="0"/>
                        <a:cs typeface="Times New Roman" panose="02020603050405020304" pitchFamily="18" charset="0"/>
                      </a:endParaRPr>
                    </a:p>
                    <a:p>
                      <a:pPr algn="l">
                        <a:lnSpc>
                          <a:spcPct val="115000"/>
                        </a:lnSpc>
                        <a:spcBef>
                          <a:spcPts val="1200"/>
                        </a:spcBef>
                        <a:spcAft>
                          <a:spcPts val="1200"/>
                        </a:spcAft>
                      </a:pPr>
                      <a:r>
                        <a:rPr lang="en-ZA" sz="1050">
                          <a:effectLst/>
                          <a:latin typeface="Arial" panose="020B0604020202020204" pitchFamily="34" charset="0"/>
                          <a:ea typeface="Calibri" panose="020F0502020204030204" pitchFamily="34" charset="0"/>
                          <a:cs typeface="Arial" panose="020B0604020202020204" pitchFamily="34" charset="0"/>
                        </a:rPr>
                        <a:t>None</a:t>
                      </a:r>
                      <a:endParaRPr lang="en-ZA" sz="1600">
                        <a:effectLst/>
                        <a:latin typeface="Arial" panose="020B0604020202020204" pitchFamily="34" charset="0"/>
                        <a:ea typeface="MS Mincho" panose="02020609040205080304" pitchFamily="49" charset="-128"/>
                        <a:cs typeface="Times New Roman" panose="02020603050405020304" pitchFamily="18" charset="0"/>
                      </a:endParaRPr>
                    </a:p>
                    <a:p>
                      <a:pPr algn="l">
                        <a:lnSpc>
                          <a:spcPct val="115000"/>
                        </a:lnSpc>
                        <a:spcBef>
                          <a:spcPts val="1200"/>
                        </a:spcBef>
                        <a:spcAft>
                          <a:spcPts val="1200"/>
                        </a:spcAft>
                      </a:pPr>
                      <a:r>
                        <a:rPr lang="en-ZA" sz="1050">
                          <a:effectLst/>
                          <a:latin typeface="Arial" panose="020B0604020202020204" pitchFamily="34" charset="0"/>
                          <a:ea typeface="Calibri" panose="020F0502020204030204" pitchFamily="34" charset="0"/>
                          <a:cs typeface="Arial" panose="020B0604020202020204" pitchFamily="34" charset="0"/>
                        </a:rPr>
                        <a:t> </a:t>
                      </a:r>
                      <a:endParaRPr lang="en-ZA" sz="1600">
                        <a:effectLst/>
                        <a:latin typeface="Arial" panose="020B0604020202020204" pitchFamily="34" charset="0"/>
                        <a:cs typeface="Times New Roman" panose="02020603050405020304" pitchFamily="18" charset="0"/>
                      </a:endParaRPr>
                    </a:p>
                  </a:txBody>
                  <a:tcPr marL="23895" marR="23895" marT="23895" marB="238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ZA" sz="1050">
                          <a:solidFill>
                            <a:srgbClr val="000000"/>
                          </a:solidFill>
                          <a:effectLst/>
                          <a:latin typeface="Arial" panose="020B0604020202020204" pitchFamily="34" charset="0"/>
                          <a:ea typeface="Calibri" panose="020F0502020204030204" pitchFamily="34" charset="0"/>
                          <a:cs typeface="Arial" panose="020B0604020202020204" pitchFamily="34" charset="0"/>
                        </a:rPr>
                        <a:t>Achieved</a:t>
                      </a:r>
                      <a:endParaRPr lang="en-ZA" sz="1600">
                        <a:effectLst/>
                        <a:latin typeface="Arial" panose="020B0604020202020204" pitchFamily="34" charset="0"/>
                        <a:ea typeface="MS Mincho" panose="02020609040205080304" pitchFamily="49" charset="-128"/>
                        <a:cs typeface="Times New Roman" panose="02020603050405020304" pitchFamily="18" charset="0"/>
                      </a:endParaRPr>
                    </a:p>
                  </a:txBody>
                  <a:tcPr marL="23895" marR="23895" marT="23895" marB="238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408809315"/>
                  </a:ext>
                </a:extLst>
              </a:tr>
              <a:tr h="1964139">
                <a:tc>
                  <a:txBody>
                    <a:bodyPr/>
                    <a:lstStyle/>
                    <a:p>
                      <a:pPr algn="l">
                        <a:lnSpc>
                          <a:spcPct val="115000"/>
                        </a:lnSpc>
                        <a:spcBef>
                          <a:spcPts val="1200"/>
                        </a:spcBef>
                        <a:spcAft>
                          <a:spcPts val="1200"/>
                        </a:spcAft>
                      </a:pPr>
                      <a:r>
                        <a:rPr lang="en-ZA" sz="1050">
                          <a:effectLst/>
                          <a:latin typeface="Arial" panose="020B0604020202020204" pitchFamily="34" charset="0"/>
                          <a:ea typeface="Times New Roman" panose="02020603050405020304" pitchFamily="18" charset="0"/>
                          <a:cs typeface="Arial" panose="020B0604020202020204" pitchFamily="34" charset="0"/>
                        </a:rPr>
                        <a:t>1.2</a:t>
                      </a:r>
                      <a:endParaRPr lang="en-ZA" sz="160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ZA" sz="1050">
                          <a:effectLst/>
                          <a:latin typeface="Arial" panose="020B0604020202020204" pitchFamily="34" charset="0"/>
                          <a:ea typeface="Times New Roman" panose="02020603050405020304" pitchFamily="18" charset="0"/>
                          <a:cs typeface="Arial" panose="020B0604020202020204" pitchFamily="34" charset="0"/>
                        </a:rPr>
                        <a:t>Multi-Media Production house business plan submitted to board for approval and online interface launched</a:t>
                      </a:r>
                      <a:endParaRPr lang="en-ZA" sz="1600">
                        <a:effectLst/>
                        <a:latin typeface="Arial" panose="020B0604020202020204" pitchFamily="34" charset="0"/>
                        <a:ea typeface="MS Mincho" panose="02020609040205080304" pitchFamily="49" charset="-128"/>
                        <a:cs typeface="Times New Roman" panose="02020603050405020304" pitchFamily="18" charset="0"/>
                      </a:endParaRPr>
                    </a:p>
                  </a:txBody>
                  <a:tcPr marL="23895" marR="23895" marT="23895" marB="238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US" sz="1050" dirty="0">
                          <a:effectLst/>
                          <a:latin typeface="Arial" panose="020B0604020202020204" pitchFamily="34" charset="0"/>
                          <a:ea typeface="Times New Roman" panose="02020603050405020304" pitchFamily="18" charset="0"/>
                          <a:cs typeface="Arial" panose="020B0604020202020204" pitchFamily="34" charset="0"/>
                        </a:rPr>
                        <a:t>Draft Business plan developed</a:t>
                      </a:r>
                      <a:endParaRPr lang="en-ZA" sz="1600" dirty="0">
                        <a:effectLst/>
                        <a:latin typeface="Arial" panose="020B0604020202020204" pitchFamily="34" charset="0"/>
                        <a:ea typeface="MS Mincho" panose="02020609040205080304" pitchFamily="49" charset="-128"/>
                        <a:cs typeface="Times New Roman" panose="02020603050405020304" pitchFamily="18" charset="0"/>
                      </a:endParaRPr>
                    </a:p>
                  </a:txBody>
                  <a:tcPr marL="23895" marR="23895" marT="23895" marB="238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ZA" sz="1050">
                          <a:effectLst/>
                          <a:latin typeface="Arial" panose="020B0604020202020204" pitchFamily="34" charset="0"/>
                          <a:ea typeface="Times New Roman" panose="02020603050405020304" pitchFamily="18" charset="0"/>
                          <a:cs typeface="Arial" panose="020B0604020202020204" pitchFamily="34" charset="0"/>
                        </a:rPr>
                        <a:t>The target has been achieved. After several discussions between the Acting CEO, the acting Head of training and the production managers,   Multi-Media Production house business plan has been developed. It has been submitted to the PAAC Board subcommittee tor noting and/or recommendations  </a:t>
                      </a:r>
                      <a:endParaRPr lang="en-ZA" sz="1600">
                        <a:effectLst/>
                        <a:latin typeface="Arial" panose="020B0604020202020204" pitchFamily="34" charset="0"/>
                        <a:ea typeface="MS Mincho" panose="02020609040205080304" pitchFamily="49" charset="-128"/>
                        <a:cs typeface="Times New Roman" panose="02020603050405020304" pitchFamily="18" charset="0"/>
                      </a:endParaRPr>
                    </a:p>
                  </a:txBody>
                  <a:tcPr marL="23895" marR="23895" marT="23895" marB="238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ZA" sz="1050">
                          <a:effectLst/>
                          <a:latin typeface="Arial" panose="020B0604020202020204" pitchFamily="34" charset="0"/>
                          <a:ea typeface="Times New Roman" panose="02020603050405020304" pitchFamily="18" charset="0"/>
                          <a:cs typeface="Arial" panose="020B0604020202020204" pitchFamily="34" charset="0"/>
                        </a:rPr>
                        <a:t>50%</a:t>
                      </a:r>
                      <a:endParaRPr lang="en-ZA" sz="1600">
                        <a:effectLst/>
                        <a:latin typeface="Arial" panose="020B0604020202020204" pitchFamily="34" charset="0"/>
                        <a:ea typeface="MS Mincho" panose="02020609040205080304" pitchFamily="49" charset="-128"/>
                        <a:cs typeface="Times New Roman" panose="02020603050405020304" pitchFamily="18" charset="0"/>
                      </a:endParaRPr>
                    </a:p>
                  </a:txBody>
                  <a:tcPr marL="23895" marR="23895" marT="23895" marB="238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ZA" sz="1050" dirty="0">
                          <a:effectLst/>
                          <a:latin typeface="Arial" panose="020B0604020202020204" pitchFamily="34" charset="0"/>
                          <a:ea typeface="Calibri" panose="020F0502020204030204" pitchFamily="34" charset="0"/>
                          <a:cs typeface="Arial" panose="020B0604020202020204" pitchFamily="34" charset="0"/>
                        </a:rPr>
                        <a:t>50%</a:t>
                      </a:r>
                      <a:endParaRPr lang="en-ZA" sz="1600" dirty="0">
                        <a:effectLst/>
                        <a:latin typeface="Arial" panose="020B0604020202020204" pitchFamily="34" charset="0"/>
                        <a:ea typeface="MS Mincho" panose="02020609040205080304" pitchFamily="49" charset="-128"/>
                        <a:cs typeface="Times New Roman" panose="02020603050405020304" pitchFamily="18" charset="0"/>
                      </a:endParaRPr>
                    </a:p>
                  </a:txBody>
                  <a:tcPr marL="23895" marR="23895" marT="23895" marB="238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ZA" sz="1050">
                          <a:effectLst/>
                          <a:latin typeface="Arial" panose="020B0604020202020204" pitchFamily="34" charset="0"/>
                          <a:ea typeface="Times New Roman" panose="02020603050405020304" pitchFamily="18" charset="0"/>
                          <a:cs typeface="Arial" panose="020B0604020202020204" pitchFamily="34" charset="0"/>
                        </a:rPr>
                        <a:t>Multi-Media Production house business plan has been developed  </a:t>
                      </a:r>
                      <a:endParaRPr lang="en-ZA" sz="1600">
                        <a:effectLst/>
                        <a:latin typeface="Arial" panose="020B0604020202020204" pitchFamily="34" charset="0"/>
                        <a:ea typeface="MS Mincho" panose="02020609040205080304" pitchFamily="49" charset="-128"/>
                        <a:cs typeface="Times New Roman" panose="02020603050405020304" pitchFamily="18" charset="0"/>
                      </a:endParaRPr>
                    </a:p>
                  </a:txBody>
                  <a:tcPr marL="23895" marR="23895" marT="23895" marB="238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ZA" sz="1050">
                          <a:effectLst/>
                          <a:latin typeface="Arial" panose="020B0604020202020204" pitchFamily="34" charset="0"/>
                          <a:ea typeface="Calibri" panose="020F0502020204030204" pitchFamily="34" charset="0"/>
                          <a:cs typeface="Arial" panose="020B0604020202020204" pitchFamily="34" charset="0"/>
                        </a:rPr>
                        <a:t>None</a:t>
                      </a:r>
                      <a:endParaRPr lang="en-ZA" sz="1600">
                        <a:effectLst/>
                        <a:latin typeface="Arial" panose="020B0604020202020204" pitchFamily="34" charset="0"/>
                        <a:ea typeface="MS Mincho" panose="02020609040205080304" pitchFamily="49" charset="-128"/>
                        <a:cs typeface="Times New Roman" panose="02020603050405020304" pitchFamily="18" charset="0"/>
                      </a:endParaRPr>
                    </a:p>
                  </a:txBody>
                  <a:tcPr marL="23895" marR="23895" marT="23895" marB="238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ZA" sz="1050" dirty="0">
                          <a:effectLst/>
                          <a:latin typeface="Arial" panose="020B0604020202020204" pitchFamily="34" charset="0"/>
                          <a:ea typeface="Calibri" panose="020F0502020204030204" pitchFamily="34" charset="0"/>
                          <a:cs typeface="Arial" panose="020B0604020202020204" pitchFamily="34" charset="0"/>
                        </a:rPr>
                        <a:t> </a:t>
                      </a:r>
                      <a:endParaRPr lang="en-ZA" sz="1600" dirty="0">
                        <a:effectLst/>
                        <a:latin typeface="Arial" panose="020B0604020202020204" pitchFamily="34" charset="0"/>
                        <a:cs typeface="Times New Roman" panose="02020603050405020304" pitchFamily="18" charset="0"/>
                      </a:endParaRPr>
                    </a:p>
                    <a:p>
                      <a:pPr algn="l">
                        <a:lnSpc>
                          <a:spcPct val="115000"/>
                        </a:lnSpc>
                        <a:spcBef>
                          <a:spcPts val="1200"/>
                        </a:spcBef>
                        <a:spcAft>
                          <a:spcPts val="1200"/>
                        </a:spcAft>
                      </a:pPr>
                      <a:r>
                        <a:rPr lang="en-ZA" sz="1050" dirty="0">
                          <a:effectLst/>
                          <a:latin typeface="Arial" panose="020B0604020202020204" pitchFamily="34" charset="0"/>
                          <a:ea typeface="Calibri" panose="020F0502020204030204" pitchFamily="34" charset="0"/>
                          <a:cs typeface="Arial" panose="020B0604020202020204" pitchFamily="34" charset="0"/>
                        </a:rPr>
                        <a:t>None</a:t>
                      </a:r>
                      <a:endParaRPr lang="en-ZA" sz="1600" dirty="0">
                        <a:effectLst/>
                        <a:latin typeface="Arial" panose="020B0604020202020204" pitchFamily="34" charset="0"/>
                        <a:cs typeface="Times New Roman" panose="02020603050405020304" pitchFamily="18" charset="0"/>
                      </a:endParaRPr>
                    </a:p>
                  </a:txBody>
                  <a:tcPr marL="23895" marR="23895" marT="23895" marB="238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ZA" sz="1050" dirty="0">
                          <a:solidFill>
                            <a:srgbClr val="000000"/>
                          </a:solidFill>
                          <a:effectLst/>
                          <a:latin typeface="Arial" panose="020B0604020202020204" pitchFamily="34" charset="0"/>
                          <a:ea typeface="Calibri" panose="020F0502020204030204" pitchFamily="34" charset="0"/>
                          <a:cs typeface="Arial" panose="020B0604020202020204" pitchFamily="34" charset="0"/>
                        </a:rPr>
                        <a:t>Achieved</a:t>
                      </a:r>
                      <a:endParaRPr lang="en-ZA" sz="1600" dirty="0">
                        <a:effectLst/>
                        <a:latin typeface="Arial" panose="020B0604020202020204" pitchFamily="34" charset="0"/>
                        <a:ea typeface="MS Mincho" panose="02020609040205080304" pitchFamily="49" charset="-128"/>
                        <a:cs typeface="Times New Roman" panose="02020603050405020304" pitchFamily="18" charset="0"/>
                      </a:endParaRPr>
                    </a:p>
                  </a:txBody>
                  <a:tcPr marL="23895" marR="23895" marT="23895" marB="238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044342571"/>
                  </a:ext>
                </a:extLst>
              </a:tr>
            </a:tbl>
          </a:graphicData>
        </a:graphic>
      </p:graphicFrame>
      <p:pic>
        <p:nvPicPr>
          <p:cNvPr id="5" name="Picture 4">
            <a:extLst>
              <a:ext uri="{FF2B5EF4-FFF2-40B4-BE49-F238E27FC236}">
                <a16:creationId xmlns:a16="http://schemas.microsoft.com/office/drawing/2014/main" xmlns="" id="{51168EE3-EB73-49B1-BE26-31ADBEEAEC4E}"/>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3857" t="11912" r="71608" b="7779"/>
          <a:stretch/>
        </p:blipFill>
        <p:spPr>
          <a:xfrm>
            <a:off x="6534" y="6938"/>
            <a:ext cx="2991394" cy="1221209"/>
          </a:xfrm>
          <a:prstGeom prst="rect">
            <a:avLst/>
          </a:prstGeom>
        </p:spPr>
      </p:pic>
    </p:spTree>
    <p:extLst>
      <p:ext uri="{BB962C8B-B14F-4D97-AF65-F5344CB8AC3E}">
        <p14:creationId xmlns:p14="http://schemas.microsoft.com/office/powerpoint/2010/main" xmlns="" val="2842471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72285" y="1102390"/>
            <a:ext cx="11263660" cy="3354765"/>
          </a:xfrm>
          <a:prstGeom prst="rect">
            <a:avLst/>
          </a:prstGeom>
          <a:noFill/>
        </p:spPr>
        <p:txBody>
          <a:bodyPr wrap="square" rtlCol="0">
            <a:spAutoFit/>
          </a:bodyPr>
          <a:lstStyle/>
          <a:p>
            <a:pPr algn="ctr"/>
            <a:r>
              <a:rPr lang="en-ZA" sz="2800" b="1" dirty="0">
                <a:latin typeface="Arial" panose="020B0604020202020204" pitchFamily="34" charset="0"/>
                <a:cs typeface="Arial" panose="020B0604020202020204" pitchFamily="34" charset="0"/>
              </a:rPr>
              <a:t>PROGRAMME 2:MULTI STAKEHOLDER COLLABORATION</a:t>
            </a:r>
          </a:p>
          <a:p>
            <a:endParaRPr lang="en-ZA" sz="2800" b="1" dirty="0">
              <a:latin typeface="Arial" panose="020B0604020202020204" pitchFamily="34" charset="0"/>
              <a:cs typeface="Arial" panose="020B0604020202020204" pitchFamily="34" charset="0"/>
            </a:endParaRPr>
          </a:p>
          <a:p>
            <a:endParaRPr lang="en-ZA" sz="2800" b="1" dirty="0">
              <a:latin typeface="Arial" panose="020B0604020202020204" pitchFamily="34" charset="0"/>
              <a:cs typeface="Arial" panose="020B0604020202020204" pitchFamily="34" charset="0"/>
            </a:endParaRPr>
          </a:p>
          <a:p>
            <a:endParaRPr lang="en-ZA" sz="2800" dirty="0">
              <a:latin typeface="Arial" panose="020B0604020202020204" pitchFamily="34" charset="0"/>
              <a:cs typeface="Arial" panose="020B0604020202020204" pitchFamily="34" charset="0"/>
            </a:endParaRPr>
          </a:p>
          <a:p>
            <a:endParaRPr lang="en-ZA" sz="2800" dirty="0">
              <a:latin typeface="Arial" panose="020B0604020202020204" pitchFamily="34" charset="0"/>
              <a:cs typeface="Arial" panose="020B0604020202020204" pitchFamily="34" charset="0"/>
            </a:endParaRPr>
          </a:p>
          <a:p>
            <a:endParaRPr lang="en-ZA" sz="2800" b="1" dirty="0">
              <a:latin typeface="Arial" panose="020B0604020202020204" pitchFamily="34" charset="0"/>
              <a:cs typeface="Arial" panose="020B0604020202020204" pitchFamily="34" charset="0"/>
            </a:endParaRPr>
          </a:p>
          <a:p>
            <a:endParaRPr lang="en-ZA" sz="2800" b="1" dirty="0">
              <a:latin typeface="Arial" panose="020B0604020202020204" pitchFamily="34" charset="0"/>
              <a:cs typeface="Arial" panose="020B0604020202020204" pitchFamily="34" charset="0"/>
            </a:endParaRPr>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13620"/>
            <a:ext cx="2991394" cy="1221209"/>
          </a:xfrm>
          <a:prstGeom prst="rect">
            <a:avLst/>
          </a:prstGeom>
        </p:spPr>
      </p:pic>
      <p:graphicFrame>
        <p:nvGraphicFramePr>
          <p:cNvPr id="2" name="Table 1">
            <a:extLst>
              <a:ext uri="{FF2B5EF4-FFF2-40B4-BE49-F238E27FC236}">
                <a16:creationId xmlns:a16="http://schemas.microsoft.com/office/drawing/2014/main" xmlns="" id="{4ED0CB46-CE28-4BB3-ABC2-31CF654F9EBC}"/>
              </a:ext>
            </a:extLst>
          </p:cNvPr>
          <p:cNvGraphicFramePr>
            <a:graphicFrameLocks noGrp="1"/>
          </p:cNvGraphicFramePr>
          <p:nvPr>
            <p:extLst>
              <p:ext uri="{D42A27DB-BD31-4B8C-83A1-F6EECF244321}">
                <p14:modId xmlns:p14="http://schemas.microsoft.com/office/powerpoint/2010/main" xmlns="" val="103535013"/>
              </p:ext>
            </p:extLst>
          </p:nvPr>
        </p:nvGraphicFramePr>
        <p:xfrm>
          <a:off x="820346" y="1707310"/>
          <a:ext cx="11004710" cy="3263603"/>
        </p:xfrm>
        <a:graphic>
          <a:graphicData uri="http://schemas.openxmlformats.org/drawingml/2006/table">
            <a:tbl>
              <a:tblPr/>
              <a:tblGrid>
                <a:gridCol w="477163">
                  <a:extLst>
                    <a:ext uri="{9D8B030D-6E8A-4147-A177-3AD203B41FA5}">
                      <a16:colId xmlns:a16="http://schemas.microsoft.com/office/drawing/2014/main" xmlns="" val="117710969"/>
                    </a:ext>
                  </a:extLst>
                </a:gridCol>
                <a:gridCol w="1161024">
                  <a:extLst>
                    <a:ext uri="{9D8B030D-6E8A-4147-A177-3AD203B41FA5}">
                      <a16:colId xmlns:a16="http://schemas.microsoft.com/office/drawing/2014/main" xmlns="" val="1970913329"/>
                    </a:ext>
                  </a:extLst>
                </a:gridCol>
                <a:gridCol w="969720">
                  <a:extLst>
                    <a:ext uri="{9D8B030D-6E8A-4147-A177-3AD203B41FA5}">
                      <a16:colId xmlns:a16="http://schemas.microsoft.com/office/drawing/2014/main" xmlns="" val="200552466"/>
                    </a:ext>
                  </a:extLst>
                </a:gridCol>
                <a:gridCol w="1611801">
                  <a:extLst>
                    <a:ext uri="{9D8B030D-6E8A-4147-A177-3AD203B41FA5}">
                      <a16:colId xmlns:a16="http://schemas.microsoft.com/office/drawing/2014/main" xmlns="" val="4130962952"/>
                    </a:ext>
                  </a:extLst>
                </a:gridCol>
                <a:gridCol w="1033487">
                  <a:extLst>
                    <a:ext uri="{9D8B030D-6E8A-4147-A177-3AD203B41FA5}">
                      <a16:colId xmlns:a16="http://schemas.microsoft.com/office/drawing/2014/main" xmlns="" val="70355391"/>
                    </a:ext>
                  </a:extLst>
                </a:gridCol>
                <a:gridCol w="1290760">
                  <a:extLst>
                    <a:ext uri="{9D8B030D-6E8A-4147-A177-3AD203B41FA5}">
                      <a16:colId xmlns:a16="http://schemas.microsoft.com/office/drawing/2014/main" xmlns="" val="2972229716"/>
                    </a:ext>
                  </a:extLst>
                </a:gridCol>
                <a:gridCol w="1303954">
                  <a:extLst>
                    <a:ext uri="{9D8B030D-6E8A-4147-A177-3AD203B41FA5}">
                      <a16:colId xmlns:a16="http://schemas.microsoft.com/office/drawing/2014/main" xmlns="" val="2061063245"/>
                    </a:ext>
                  </a:extLst>
                </a:gridCol>
                <a:gridCol w="1103854">
                  <a:extLst>
                    <a:ext uri="{9D8B030D-6E8A-4147-A177-3AD203B41FA5}">
                      <a16:colId xmlns:a16="http://schemas.microsoft.com/office/drawing/2014/main" xmlns="" val="495210511"/>
                    </a:ext>
                  </a:extLst>
                </a:gridCol>
                <a:gridCol w="1081864">
                  <a:extLst>
                    <a:ext uri="{9D8B030D-6E8A-4147-A177-3AD203B41FA5}">
                      <a16:colId xmlns:a16="http://schemas.microsoft.com/office/drawing/2014/main" xmlns="" val="2359718968"/>
                    </a:ext>
                  </a:extLst>
                </a:gridCol>
                <a:gridCol w="971083">
                  <a:extLst>
                    <a:ext uri="{9D8B030D-6E8A-4147-A177-3AD203B41FA5}">
                      <a16:colId xmlns:a16="http://schemas.microsoft.com/office/drawing/2014/main" xmlns="" val="850665388"/>
                    </a:ext>
                  </a:extLst>
                </a:gridCol>
              </a:tblGrid>
              <a:tr h="280378">
                <a:tc gridSpan="10">
                  <a:txBody>
                    <a:bodyPr/>
                    <a:lstStyle/>
                    <a:p>
                      <a:pPr algn="just">
                        <a:lnSpc>
                          <a:spcPct val="115000"/>
                        </a:lnSpc>
                        <a:spcBef>
                          <a:spcPts val="1200"/>
                        </a:spcBef>
                        <a:spcAft>
                          <a:spcPts val="1200"/>
                        </a:spcAft>
                      </a:pPr>
                      <a:r>
                        <a:rPr lang="en-ZA" sz="1100" b="1">
                          <a:effectLst/>
                          <a:latin typeface="Arial" panose="020B0604020202020204" pitchFamily="34" charset="0"/>
                          <a:ea typeface="Calibri" panose="020F0502020204030204" pitchFamily="34" charset="0"/>
                          <a:cs typeface="Arial" panose="020B0604020202020204" pitchFamily="34" charset="0"/>
                        </a:rPr>
                        <a:t>Programme </a:t>
                      </a:r>
                      <a:r>
                        <a:rPr lang="en-ZA" sz="1100" b="1">
                          <a:solidFill>
                            <a:srgbClr val="000000"/>
                          </a:solidFill>
                          <a:effectLst/>
                          <a:latin typeface="Arial" panose="020B0604020202020204" pitchFamily="34" charset="0"/>
                          <a:ea typeface="Calibri" panose="020F0502020204030204" pitchFamily="34" charset="0"/>
                          <a:cs typeface="Arial" panose="020B0604020202020204" pitchFamily="34" charset="0"/>
                        </a:rPr>
                        <a:t>2: Multi-stakeholder Collaboration</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2370920"/>
                  </a:ext>
                </a:extLst>
              </a:tr>
              <a:tr h="667536">
                <a:tc>
                  <a:txBody>
                    <a:bodyPr/>
                    <a:lstStyle/>
                    <a:p>
                      <a:pPr>
                        <a:lnSpc>
                          <a:spcPct val="115000"/>
                        </a:lnSpc>
                        <a:spcBef>
                          <a:spcPts val="1200"/>
                        </a:spcBef>
                        <a:spcAft>
                          <a:spcPts val="1200"/>
                        </a:spcAft>
                      </a:pPr>
                      <a:r>
                        <a:rPr lang="en-ZA" sz="1100" b="1">
                          <a:solidFill>
                            <a:srgbClr val="000000"/>
                          </a:solidFill>
                          <a:effectLst/>
                          <a:latin typeface="Arial" panose="020B0604020202020204" pitchFamily="34" charset="0"/>
                          <a:ea typeface="Calibri" panose="020F0502020204030204" pitchFamily="34" charset="0"/>
                          <a:cs typeface="Arial" panose="020B0604020202020204" pitchFamily="34" charset="0"/>
                        </a:rPr>
                        <a:t>No</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15000"/>
                        </a:lnSpc>
                        <a:spcBef>
                          <a:spcPts val="1200"/>
                        </a:spcBef>
                        <a:spcAft>
                          <a:spcPts val="1200"/>
                        </a:spcAft>
                      </a:pPr>
                      <a:r>
                        <a:rPr lang="en-ZA" sz="1100" b="1">
                          <a:solidFill>
                            <a:srgbClr val="000000"/>
                          </a:solidFill>
                          <a:effectLst/>
                          <a:latin typeface="Arial" panose="020B0604020202020204" pitchFamily="34" charset="0"/>
                          <a:ea typeface="Calibri" panose="020F0502020204030204" pitchFamily="34" charset="0"/>
                          <a:cs typeface="Arial" panose="020B0604020202020204" pitchFamily="34" charset="0"/>
                        </a:rPr>
                        <a:t>Annual Target</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3125" marR="23125" marT="23125" marB="231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15000"/>
                        </a:lnSpc>
                        <a:spcBef>
                          <a:spcPts val="1200"/>
                        </a:spcBef>
                        <a:spcAft>
                          <a:spcPts val="1200"/>
                        </a:spcAft>
                      </a:pPr>
                      <a:r>
                        <a:rPr lang="en-ZA" sz="1100" b="1">
                          <a:solidFill>
                            <a:srgbClr val="000000"/>
                          </a:solidFill>
                          <a:effectLst/>
                          <a:latin typeface="Arial" panose="020B0604020202020204" pitchFamily="34" charset="0"/>
                          <a:ea typeface="Calibri" panose="020F0502020204030204" pitchFamily="34" charset="0"/>
                          <a:cs typeface="Arial" panose="020B0604020202020204" pitchFamily="34" charset="0"/>
                        </a:rPr>
                        <a:t>Q2 Target</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3125" marR="23125" marT="23125" marB="231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15000"/>
                        </a:lnSpc>
                        <a:spcBef>
                          <a:spcPts val="1200"/>
                        </a:spcBef>
                        <a:spcAft>
                          <a:spcPts val="1200"/>
                        </a:spcAft>
                      </a:pPr>
                      <a:r>
                        <a:rPr lang="en-ZA" sz="1100" b="1">
                          <a:solidFill>
                            <a:srgbClr val="000000"/>
                          </a:solidFill>
                          <a:effectLst/>
                          <a:latin typeface="Arial" panose="020B0604020202020204" pitchFamily="34" charset="0"/>
                          <a:ea typeface="Calibri" panose="020F0502020204030204" pitchFamily="34" charset="0"/>
                          <a:cs typeface="Arial" panose="020B0604020202020204" pitchFamily="34" charset="0"/>
                        </a:rPr>
                        <a:t>Achievements</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3125" marR="23125" marT="23125" marB="231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15000"/>
                        </a:lnSpc>
                        <a:spcBef>
                          <a:spcPts val="1200"/>
                        </a:spcBef>
                        <a:spcAft>
                          <a:spcPts val="1200"/>
                        </a:spcAft>
                      </a:pPr>
                      <a:r>
                        <a:rPr lang="en-ZA" sz="1100" b="1">
                          <a:solidFill>
                            <a:srgbClr val="000000"/>
                          </a:solidFill>
                          <a:effectLst/>
                          <a:latin typeface="Arial" panose="020B0604020202020204" pitchFamily="34" charset="0"/>
                          <a:ea typeface="Calibri" panose="020F0502020204030204" pitchFamily="34" charset="0"/>
                          <a:cs typeface="Arial" panose="020B0604020202020204" pitchFamily="34" charset="0"/>
                        </a:rPr>
                        <a:t>% Targeted Progress</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3125" marR="23125" marT="23125" marB="231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15000"/>
                        </a:lnSpc>
                        <a:spcBef>
                          <a:spcPts val="1200"/>
                        </a:spcBef>
                        <a:spcAft>
                          <a:spcPts val="1200"/>
                        </a:spcAft>
                      </a:pPr>
                      <a:r>
                        <a:rPr lang="en-ZA" sz="1100" b="1">
                          <a:solidFill>
                            <a:srgbClr val="000000"/>
                          </a:solidFill>
                          <a:effectLst/>
                          <a:latin typeface="Arial" panose="020B0604020202020204" pitchFamily="34" charset="0"/>
                          <a:ea typeface="Calibri" panose="020F0502020204030204" pitchFamily="34" charset="0"/>
                          <a:cs typeface="Arial" panose="020B0604020202020204" pitchFamily="34" charset="0"/>
                        </a:rPr>
                        <a:t>% Actual Progress</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3125" marR="23125" marT="23125" marB="231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15000"/>
                        </a:lnSpc>
                        <a:spcBef>
                          <a:spcPts val="1200"/>
                        </a:spcBef>
                        <a:spcAft>
                          <a:spcPts val="1200"/>
                        </a:spcAft>
                      </a:pPr>
                      <a:r>
                        <a:rPr lang="en-ZA" sz="1100" b="1">
                          <a:solidFill>
                            <a:srgbClr val="000000"/>
                          </a:solidFill>
                          <a:effectLst/>
                          <a:latin typeface="Arial" panose="020B0604020202020204" pitchFamily="34" charset="0"/>
                          <a:ea typeface="Calibri" panose="020F0502020204030204" pitchFamily="34" charset="0"/>
                          <a:cs typeface="Arial" panose="020B0604020202020204" pitchFamily="34" charset="0"/>
                        </a:rPr>
                        <a:t>Year-to-date Achievement</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3125" marR="23125" marT="23125" marB="231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15000"/>
                        </a:lnSpc>
                        <a:spcBef>
                          <a:spcPts val="1200"/>
                        </a:spcBef>
                        <a:spcAft>
                          <a:spcPts val="1200"/>
                        </a:spcAft>
                      </a:pPr>
                      <a:r>
                        <a:rPr lang="en-ZA" sz="1100" b="1">
                          <a:solidFill>
                            <a:srgbClr val="000000"/>
                          </a:solidFill>
                          <a:effectLst/>
                          <a:latin typeface="Arial" panose="020B0604020202020204" pitchFamily="34" charset="0"/>
                          <a:ea typeface="Calibri" panose="020F0502020204030204" pitchFamily="34" charset="0"/>
                          <a:cs typeface="Arial" panose="020B0604020202020204" pitchFamily="34" charset="0"/>
                        </a:rPr>
                        <a:t>Challenges</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3125" marR="23125" marT="23125" marB="231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15000"/>
                        </a:lnSpc>
                        <a:spcBef>
                          <a:spcPts val="1200"/>
                        </a:spcBef>
                        <a:spcAft>
                          <a:spcPts val="1200"/>
                        </a:spcAft>
                      </a:pPr>
                      <a:r>
                        <a:rPr lang="en-ZA" sz="1100" b="1">
                          <a:solidFill>
                            <a:srgbClr val="000000"/>
                          </a:solidFill>
                          <a:effectLst/>
                          <a:latin typeface="Arial" panose="020B0604020202020204" pitchFamily="34" charset="0"/>
                          <a:ea typeface="Calibri" panose="020F0502020204030204" pitchFamily="34" charset="0"/>
                          <a:cs typeface="Arial" panose="020B0604020202020204" pitchFamily="34" charset="0"/>
                        </a:rPr>
                        <a:t>Corrective Action</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3125" marR="23125" marT="23125" marB="231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15000"/>
                        </a:lnSpc>
                        <a:spcBef>
                          <a:spcPts val="1200"/>
                        </a:spcBef>
                        <a:spcAft>
                          <a:spcPts val="1200"/>
                        </a:spcAft>
                      </a:pPr>
                      <a:r>
                        <a:rPr lang="en-ZA" sz="1100" b="1">
                          <a:solidFill>
                            <a:srgbClr val="000000"/>
                          </a:solidFill>
                          <a:effectLst/>
                          <a:latin typeface="Arial" panose="020B0604020202020204" pitchFamily="34" charset="0"/>
                          <a:ea typeface="Calibri" panose="020F0502020204030204" pitchFamily="34" charset="0"/>
                          <a:cs typeface="Arial" panose="020B0604020202020204" pitchFamily="34" charset="0"/>
                        </a:rPr>
                        <a:t>Status</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3125" marR="23125" marT="23125" marB="231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639565265"/>
                  </a:ext>
                </a:extLst>
              </a:tr>
              <a:tr h="2315689">
                <a:tc>
                  <a:txBody>
                    <a:bodyPr/>
                    <a:lstStyle/>
                    <a:p>
                      <a:pPr>
                        <a:lnSpc>
                          <a:spcPct val="115000"/>
                        </a:lnSpc>
                        <a:spcBef>
                          <a:spcPts val="1200"/>
                        </a:spcBef>
                        <a:spcAft>
                          <a:spcPts val="1200"/>
                        </a:spcAft>
                      </a:pPr>
                      <a:r>
                        <a:rPr lang="en-ZA" sz="1000">
                          <a:effectLst/>
                          <a:latin typeface="Arial" panose="020B0604020202020204" pitchFamily="34" charset="0"/>
                          <a:ea typeface="Times New Roman" panose="02020603050405020304" pitchFamily="18" charset="0"/>
                          <a:cs typeface="Arial" panose="020B0604020202020204" pitchFamily="34" charset="0"/>
                        </a:rPr>
                        <a:t>2.1</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1200"/>
                        </a:spcAft>
                      </a:pPr>
                      <a:r>
                        <a:rPr lang="en-ZA" sz="1000">
                          <a:effectLst/>
                          <a:latin typeface="Arial" panose="020B0604020202020204" pitchFamily="34" charset="0"/>
                          <a:ea typeface="Times New Roman" panose="02020603050405020304" pitchFamily="18" charset="0"/>
                          <a:cs typeface="Arial" panose="020B0604020202020204" pitchFamily="34" charset="0"/>
                        </a:rPr>
                        <a:t>2 MoUs</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3125" marR="23125" marT="23125" marB="231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1200"/>
                        </a:spcAft>
                      </a:pPr>
                      <a:r>
                        <a:rPr lang="en-US" sz="1000">
                          <a:effectLst/>
                          <a:latin typeface="Arial" panose="020B0604020202020204" pitchFamily="34" charset="0"/>
                          <a:ea typeface="Times New Roman" panose="02020603050405020304" pitchFamily="18" charset="0"/>
                          <a:cs typeface="Arial" panose="020B0604020202020204" pitchFamily="34" charset="0"/>
                        </a:rPr>
                        <a:t>1 MoU with Government institution</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3125" marR="23125" marT="23125" marB="231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1200"/>
                        </a:spcAft>
                      </a:pPr>
                      <a:r>
                        <a:rPr lang="en-GB" sz="1000" dirty="0">
                          <a:effectLst/>
                          <a:latin typeface="Arial" panose="020B0604020202020204" pitchFamily="34" charset="0"/>
                          <a:ea typeface="MS Mincho" panose="02020609040205080304" pitchFamily="49" charset="-128"/>
                          <a:cs typeface="Times New Roman" panose="02020603050405020304" pitchFamily="18" charset="0"/>
                        </a:rPr>
                        <a:t>An MoU with DCDT has been concluded however it is not counted as the deliverables in the MoU are about the normal budget allocation made to NEMISA by DCDT as a shareholder</a:t>
                      </a:r>
                    </a:p>
                    <a:p>
                      <a:pPr>
                        <a:lnSpc>
                          <a:spcPct val="115000"/>
                        </a:lnSpc>
                        <a:spcBef>
                          <a:spcPts val="1200"/>
                        </a:spcBef>
                        <a:spcAft>
                          <a:spcPts val="1200"/>
                        </a:spcAft>
                      </a:pP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23125" marR="23125" marT="23125" marB="231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1200"/>
                        </a:spcAft>
                      </a:pPr>
                      <a:r>
                        <a:rPr lang="en-ZA" sz="1000">
                          <a:effectLst/>
                          <a:latin typeface="Arial" panose="020B0604020202020204" pitchFamily="34" charset="0"/>
                          <a:ea typeface="Calibri" panose="020F0502020204030204" pitchFamily="34" charset="0"/>
                          <a:cs typeface="Arial" panose="020B0604020202020204" pitchFamily="34" charset="0"/>
                        </a:rPr>
                        <a:t>50%</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3125" marR="23125" marT="23125" marB="231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1200"/>
                        </a:spcAft>
                      </a:pPr>
                      <a:r>
                        <a:rPr lang="en-ZA" sz="1000" dirty="0">
                          <a:effectLst/>
                          <a:latin typeface="Arial" panose="020B0604020202020204" pitchFamily="34" charset="0"/>
                          <a:ea typeface="Calibri" panose="020F0502020204030204" pitchFamily="34" charset="0"/>
                          <a:cs typeface="Arial" panose="020B0604020202020204" pitchFamily="34" charset="0"/>
                        </a:rPr>
                        <a:t>0%</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23125" marR="23125" marT="23125" marB="231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1200"/>
                        </a:spcAft>
                      </a:pPr>
                      <a:r>
                        <a:rPr lang="en-GB" sz="1000" dirty="0">
                          <a:effectLst/>
                          <a:latin typeface="Arial" panose="020B0604020202020204" pitchFamily="34" charset="0"/>
                          <a:ea typeface="MS Mincho" panose="02020609040205080304" pitchFamily="49" charset="-128"/>
                          <a:cs typeface="Times New Roman" panose="02020603050405020304" pitchFamily="18" charset="0"/>
                        </a:rPr>
                        <a:t>An MoU with DCDT has been concluded however it is not counted as the deliverables in the MoU are about the normal budget allocation made to NEMISA by DCDT as a shareholder</a:t>
                      </a:r>
                      <a:endParaRPr lang="en-ZA"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23125" marR="23125" marT="23125" marB="231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1200"/>
                        </a:spcAft>
                      </a:pPr>
                      <a:r>
                        <a:rPr lang="en-ZA" sz="1000">
                          <a:effectLst/>
                          <a:latin typeface="Arial" panose="020B0604020202020204" pitchFamily="34" charset="0"/>
                          <a:ea typeface="Calibri" panose="020F0502020204030204" pitchFamily="34" charset="0"/>
                          <a:cs typeface="Arial" panose="020B0604020202020204" pitchFamily="34" charset="0"/>
                        </a:rPr>
                        <a:t>None</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3125" marR="23125" marT="23125" marB="231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1200"/>
                        </a:spcAft>
                      </a:pPr>
                      <a:r>
                        <a:rPr lang="en-ZA" sz="1000" dirty="0">
                          <a:effectLst/>
                          <a:latin typeface="Arial" panose="020B0604020202020204" pitchFamily="34" charset="0"/>
                          <a:ea typeface="MS Mincho" panose="02020609040205080304" pitchFamily="49" charset="-128"/>
                          <a:cs typeface="Arial" panose="020B0604020202020204" pitchFamily="34" charset="0"/>
                        </a:rPr>
                        <a:t>NEMISA is working at signing </a:t>
                      </a:r>
                      <a:r>
                        <a:rPr lang="en-ZA" sz="1000" dirty="0" err="1">
                          <a:effectLst/>
                          <a:latin typeface="Arial" panose="020B0604020202020204" pitchFamily="34" charset="0"/>
                          <a:ea typeface="MS Mincho" panose="02020609040205080304" pitchFamily="49" charset="-128"/>
                          <a:cs typeface="Arial" panose="020B0604020202020204" pitchFamily="34" charset="0"/>
                        </a:rPr>
                        <a:t>MoUs</a:t>
                      </a:r>
                      <a:r>
                        <a:rPr lang="en-ZA" sz="1000" dirty="0">
                          <a:effectLst/>
                          <a:latin typeface="Arial" panose="020B0604020202020204" pitchFamily="34" charset="0"/>
                          <a:ea typeface="MS Mincho" panose="02020609040205080304" pitchFamily="49" charset="-128"/>
                          <a:cs typeface="Arial" panose="020B0604020202020204" pitchFamily="34" charset="0"/>
                        </a:rPr>
                        <a:t> with other Government Institutions in Q3</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23125" marR="23125" marT="23125" marB="231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1200"/>
                        </a:spcAft>
                      </a:pPr>
                      <a:r>
                        <a:rPr lang="en-ZA"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Not Achieved</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23125" marR="23125" marT="23125" marB="231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44519718"/>
                  </a:ext>
                </a:extLst>
              </a:tr>
            </a:tbl>
          </a:graphicData>
        </a:graphic>
      </p:graphicFrame>
    </p:spTree>
    <p:extLst>
      <p:ext uri="{BB962C8B-B14F-4D97-AF65-F5344CB8AC3E}">
        <p14:creationId xmlns:p14="http://schemas.microsoft.com/office/powerpoint/2010/main" xmlns="" val="1196356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661056" y="991401"/>
            <a:ext cx="11263660" cy="3354765"/>
          </a:xfrm>
          <a:prstGeom prst="rect">
            <a:avLst/>
          </a:prstGeom>
          <a:noFill/>
        </p:spPr>
        <p:txBody>
          <a:bodyPr wrap="square" rtlCol="0">
            <a:spAutoFit/>
          </a:bodyPr>
          <a:lstStyle/>
          <a:p>
            <a:pPr algn="ctr"/>
            <a:r>
              <a:rPr lang="en-ZA" sz="2800" b="1" dirty="0">
                <a:latin typeface="Arial" panose="020B0604020202020204" pitchFamily="34" charset="0"/>
                <a:cs typeface="Arial" panose="020B0604020202020204" pitchFamily="34" charset="0"/>
              </a:rPr>
              <a:t>PROGRAMME 3: E-ASTUTENESS DEVELOPMENT</a:t>
            </a:r>
          </a:p>
          <a:p>
            <a:endParaRPr lang="en-ZA" sz="2800" b="1" dirty="0">
              <a:latin typeface="Arial" panose="020B0604020202020204" pitchFamily="34" charset="0"/>
              <a:cs typeface="Arial" panose="020B0604020202020204" pitchFamily="34" charset="0"/>
            </a:endParaRPr>
          </a:p>
          <a:p>
            <a:endParaRPr lang="en-ZA" sz="2800" b="1" dirty="0"/>
          </a:p>
          <a:p>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1234"/>
            <a:ext cx="2991394" cy="1221209"/>
          </a:xfrm>
          <a:prstGeom prst="rect">
            <a:avLst/>
          </a:prstGeom>
        </p:spPr>
      </p:pic>
      <p:graphicFrame>
        <p:nvGraphicFramePr>
          <p:cNvPr id="2" name="Table 1">
            <a:extLst>
              <a:ext uri="{FF2B5EF4-FFF2-40B4-BE49-F238E27FC236}">
                <a16:creationId xmlns:a16="http://schemas.microsoft.com/office/drawing/2014/main" xmlns="" id="{ED57C264-83E5-40EA-8C9E-25CA1C4722BA}"/>
              </a:ext>
            </a:extLst>
          </p:cNvPr>
          <p:cNvGraphicFramePr>
            <a:graphicFrameLocks noGrp="1"/>
          </p:cNvGraphicFramePr>
          <p:nvPr>
            <p:extLst>
              <p:ext uri="{D42A27DB-BD31-4B8C-83A1-F6EECF244321}">
                <p14:modId xmlns:p14="http://schemas.microsoft.com/office/powerpoint/2010/main" xmlns="" val="2842763602"/>
              </p:ext>
            </p:extLst>
          </p:nvPr>
        </p:nvGraphicFramePr>
        <p:xfrm>
          <a:off x="785987" y="1620978"/>
          <a:ext cx="11263659" cy="4884795"/>
        </p:xfrm>
        <a:graphic>
          <a:graphicData uri="http://schemas.openxmlformats.org/drawingml/2006/table">
            <a:tbl>
              <a:tblPr/>
              <a:tblGrid>
                <a:gridCol w="1439496">
                  <a:extLst>
                    <a:ext uri="{9D8B030D-6E8A-4147-A177-3AD203B41FA5}">
                      <a16:colId xmlns:a16="http://schemas.microsoft.com/office/drawing/2014/main" xmlns="" val="1417944166"/>
                    </a:ext>
                  </a:extLst>
                </a:gridCol>
                <a:gridCol w="1232245">
                  <a:extLst>
                    <a:ext uri="{9D8B030D-6E8A-4147-A177-3AD203B41FA5}">
                      <a16:colId xmlns:a16="http://schemas.microsoft.com/office/drawing/2014/main" xmlns="" val="1330540761"/>
                    </a:ext>
                  </a:extLst>
                </a:gridCol>
                <a:gridCol w="1905811">
                  <a:extLst>
                    <a:ext uri="{9D8B030D-6E8A-4147-A177-3AD203B41FA5}">
                      <a16:colId xmlns:a16="http://schemas.microsoft.com/office/drawing/2014/main" xmlns="" val="3096302158"/>
                    </a:ext>
                  </a:extLst>
                </a:gridCol>
                <a:gridCol w="744298">
                  <a:extLst>
                    <a:ext uri="{9D8B030D-6E8A-4147-A177-3AD203B41FA5}">
                      <a16:colId xmlns:a16="http://schemas.microsoft.com/office/drawing/2014/main" xmlns="" val="4147314104"/>
                    </a:ext>
                  </a:extLst>
                </a:gridCol>
                <a:gridCol w="816746">
                  <a:extLst>
                    <a:ext uri="{9D8B030D-6E8A-4147-A177-3AD203B41FA5}">
                      <a16:colId xmlns:a16="http://schemas.microsoft.com/office/drawing/2014/main" xmlns="" val="155565464"/>
                    </a:ext>
                  </a:extLst>
                </a:gridCol>
                <a:gridCol w="1606858">
                  <a:extLst>
                    <a:ext uri="{9D8B030D-6E8A-4147-A177-3AD203B41FA5}">
                      <a16:colId xmlns:a16="http://schemas.microsoft.com/office/drawing/2014/main" xmlns="" val="3443612703"/>
                    </a:ext>
                  </a:extLst>
                </a:gridCol>
                <a:gridCol w="1074198">
                  <a:extLst>
                    <a:ext uri="{9D8B030D-6E8A-4147-A177-3AD203B41FA5}">
                      <a16:colId xmlns:a16="http://schemas.microsoft.com/office/drawing/2014/main" xmlns="" val="728460841"/>
                    </a:ext>
                  </a:extLst>
                </a:gridCol>
                <a:gridCol w="1592474">
                  <a:extLst>
                    <a:ext uri="{9D8B030D-6E8A-4147-A177-3AD203B41FA5}">
                      <a16:colId xmlns:a16="http://schemas.microsoft.com/office/drawing/2014/main" xmlns="" val="3125171372"/>
                    </a:ext>
                  </a:extLst>
                </a:gridCol>
                <a:gridCol w="851533">
                  <a:extLst>
                    <a:ext uri="{9D8B030D-6E8A-4147-A177-3AD203B41FA5}">
                      <a16:colId xmlns:a16="http://schemas.microsoft.com/office/drawing/2014/main" xmlns="" val="1047805118"/>
                    </a:ext>
                  </a:extLst>
                </a:gridCol>
              </a:tblGrid>
              <a:tr h="162079">
                <a:tc gridSpan="9">
                  <a:txBody>
                    <a:bodyPr/>
                    <a:lstStyle/>
                    <a:p>
                      <a:pPr algn="just">
                        <a:lnSpc>
                          <a:spcPct val="115000"/>
                        </a:lnSpc>
                        <a:spcBef>
                          <a:spcPts val="1200"/>
                        </a:spcBef>
                        <a:spcAft>
                          <a:spcPts val="1200"/>
                        </a:spcAft>
                      </a:pPr>
                      <a:r>
                        <a:rPr lang="en-ZA" sz="1000" b="1" dirty="0">
                          <a:effectLst/>
                          <a:latin typeface="Arial" panose="020B0604020202020204" pitchFamily="34" charset="0"/>
                          <a:ea typeface="Calibri" panose="020F0502020204030204" pitchFamily="34" charset="0"/>
                          <a:cs typeface="Arial" panose="020B0604020202020204" pitchFamily="34" charset="0"/>
                        </a:rPr>
                        <a:t>Programme 3: e-Astuteness Development </a:t>
                      </a:r>
                      <a:endParaRPr lang="en-ZA"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132341890"/>
                  </a:ext>
                </a:extLst>
              </a:tr>
              <a:tr h="314199">
                <a:tc>
                  <a:txBody>
                    <a:bodyPr/>
                    <a:lstStyle/>
                    <a:p>
                      <a:pPr algn="l">
                        <a:lnSpc>
                          <a:spcPct val="115000"/>
                        </a:lnSpc>
                        <a:spcBef>
                          <a:spcPts val="1200"/>
                        </a:spcBef>
                        <a:spcAft>
                          <a:spcPts val="1200"/>
                        </a:spcAft>
                      </a:pPr>
                      <a:r>
                        <a:rPr lang="en-ZA"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Annual Targets</a:t>
                      </a:r>
                      <a:endParaRPr lang="en-ZA"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spcAft>
                          <a:spcPts val="1200"/>
                        </a:spcAft>
                      </a:pPr>
                      <a:r>
                        <a:rPr lang="en-ZA" sz="1000" b="1">
                          <a:solidFill>
                            <a:srgbClr val="000000"/>
                          </a:solidFill>
                          <a:effectLst/>
                          <a:latin typeface="Arial" panose="020B0604020202020204" pitchFamily="34" charset="0"/>
                          <a:ea typeface="Calibri" panose="020F0502020204030204" pitchFamily="34" charset="0"/>
                          <a:cs typeface="Arial" panose="020B0604020202020204" pitchFamily="34" charset="0"/>
                        </a:rPr>
                        <a:t>Q2 Targets</a:t>
                      </a:r>
                      <a:endParaRPr lang="en-ZA" sz="1000">
                        <a:effectLst/>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spcAft>
                          <a:spcPts val="1200"/>
                        </a:spcAft>
                      </a:pPr>
                      <a:r>
                        <a:rPr lang="en-ZA" sz="1000" b="1">
                          <a:solidFill>
                            <a:srgbClr val="000000"/>
                          </a:solidFill>
                          <a:effectLst/>
                          <a:latin typeface="Arial" panose="020B0604020202020204" pitchFamily="34" charset="0"/>
                          <a:ea typeface="Calibri" panose="020F0502020204030204" pitchFamily="34" charset="0"/>
                          <a:cs typeface="Arial" panose="020B0604020202020204" pitchFamily="34" charset="0"/>
                        </a:rPr>
                        <a:t>Actual Achievement</a:t>
                      </a:r>
                      <a:endParaRPr lang="en-ZA" sz="1000">
                        <a:effectLst/>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spcAft>
                          <a:spcPts val="1200"/>
                        </a:spcAft>
                      </a:pPr>
                      <a:r>
                        <a:rPr lang="en-ZA" sz="1000" b="1">
                          <a:solidFill>
                            <a:srgbClr val="000000"/>
                          </a:solidFill>
                          <a:effectLst/>
                          <a:latin typeface="Arial" panose="020B0604020202020204" pitchFamily="34" charset="0"/>
                          <a:ea typeface="Calibri" panose="020F0502020204030204" pitchFamily="34" charset="0"/>
                          <a:cs typeface="Arial" panose="020B0604020202020204" pitchFamily="34" charset="0"/>
                        </a:rPr>
                        <a:t>% Targeted Progress</a:t>
                      </a:r>
                      <a:endParaRPr lang="en-ZA" sz="1000">
                        <a:effectLst/>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spcAft>
                          <a:spcPts val="1200"/>
                        </a:spcAft>
                      </a:pPr>
                      <a:r>
                        <a:rPr lang="en-ZA" sz="1000" b="1">
                          <a:solidFill>
                            <a:srgbClr val="000000"/>
                          </a:solidFill>
                          <a:effectLst/>
                          <a:latin typeface="Arial" panose="020B0604020202020204" pitchFamily="34" charset="0"/>
                          <a:ea typeface="Calibri" panose="020F0502020204030204" pitchFamily="34" charset="0"/>
                          <a:cs typeface="Arial" panose="020B0604020202020204" pitchFamily="34" charset="0"/>
                        </a:rPr>
                        <a:t>% Actual Progress</a:t>
                      </a:r>
                      <a:endParaRPr lang="en-ZA" sz="1000">
                        <a:effectLst/>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spcAft>
                          <a:spcPts val="1200"/>
                        </a:spcAft>
                      </a:pPr>
                      <a:r>
                        <a:rPr lang="en-ZA" sz="1000" b="1">
                          <a:solidFill>
                            <a:srgbClr val="000000"/>
                          </a:solidFill>
                          <a:effectLst/>
                          <a:latin typeface="Arial" panose="020B0604020202020204" pitchFamily="34" charset="0"/>
                          <a:ea typeface="Calibri" panose="020F0502020204030204" pitchFamily="34" charset="0"/>
                          <a:cs typeface="Arial" panose="020B0604020202020204" pitchFamily="34" charset="0"/>
                        </a:rPr>
                        <a:t>Year-To-Date Achievement</a:t>
                      </a:r>
                      <a:endParaRPr lang="en-ZA" sz="1000">
                        <a:effectLst/>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spcAft>
                          <a:spcPts val="1200"/>
                        </a:spcAft>
                      </a:pPr>
                      <a:r>
                        <a:rPr lang="en-ZA" sz="1000" b="1">
                          <a:solidFill>
                            <a:srgbClr val="000000"/>
                          </a:solidFill>
                          <a:effectLst/>
                          <a:latin typeface="Arial" panose="020B0604020202020204" pitchFamily="34" charset="0"/>
                          <a:ea typeface="Calibri" panose="020F0502020204030204" pitchFamily="34" charset="0"/>
                          <a:cs typeface="Arial" panose="020B0604020202020204" pitchFamily="34" charset="0"/>
                        </a:rPr>
                        <a:t>Challenges</a:t>
                      </a:r>
                      <a:endParaRPr lang="en-ZA" sz="1000">
                        <a:effectLst/>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spcAft>
                          <a:spcPts val="1200"/>
                        </a:spcAft>
                      </a:pPr>
                      <a:r>
                        <a:rPr lang="en-ZA" sz="1000" b="1">
                          <a:solidFill>
                            <a:srgbClr val="000000"/>
                          </a:solidFill>
                          <a:effectLst/>
                          <a:latin typeface="Arial" panose="020B0604020202020204" pitchFamily="34" charset="0"/>
                          <a:ea typeface="Calibri" panose="020F0502020204030204" pitchFamily="34" charset="0"/>
                          <a:cs typeface="Arial" panose="020B0604020202020204" pitchFamily="34" charset="0"/>
                        </a:rPr>
                        <a:t>Corrective Action</a:t>
                      </a:r>
                      <a:endParaRPr lang="en-ZA" sz="1000">
                        <a:effectLst/>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spcAft>
                          <a:spcPts val="1200"/>
                        </a:spcAft>
                      </a:pPr>
                      <a:r>
                        <a:rPr lang="en-ZA" sz="1000" b="1">
                          <a:solidFill>
                            <a:srgbClr val="000000"/>
                          </a:solidFill>
                          <a:effectLst/>
                          <a:latin typeface="Arial" panose="020B0604020202020204" pitchFamily="34" charset="0"/>
                          <a:ea typeface="Calibri" panose="020F0502020204030204" pitchFamily="34" charset="0"/>
                          <a:cs typeface="Arial" panose="020B0604020202020204" pitchFamily="34" charset="0"/>
                        </a:rPr>
                        <a:t>Status</a:t>
                      </a:r>
                      <a:endParaRPr lang="en-ZA" sz="1000">
                        <a:effectLst/>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2210866386"/>
                  </a:ext>
                </a:extLst>
              </a:tr>
              <a:tr h="449294">
                <a:tc>
                  <a:txBody>
                    <a:bodyPr/>
                    <a:lstStyle/>
                    <a:p>
                      <a:pPr algn="l">
                        <a:lnSpc>
                          <a:spcPct val="115000"/>
                        </a:lnSpc>
                        <a:spcBef>
                          <a:spcPts val="1200"/>
                        </a:spcBef>
                        <a:spcAft>
                          <a:spcPts val="1200"/>
                        </a:spcAft>
                      </a:pPr>
                      <a:r>
                        <a:rPr lang="en-ZA" sz="1000">
                          <a:effectLst/>
                          <a:latin typeface="Arial" panose="020B0604020202020204" pitchFamily="34" charset="0"/>
                          <a:ea typeface="MS Mincho" panose="02020609040205080304" pitchFamily="49" charset="-128"/>
                          <a:cs typeface="Arial" panose="020B0604020202020204" pitchFamily="34" charset="0"/>
                        </a:rPr>
                        <a:t>30 000 citizens trained in basic digital literacy</a:t>
                      </a:r>
                      <a:endParaRPr lang="en-ZA" sz="1000">
                        <a:effectLst/>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200"/>
                        </a:spcAft>
                      </a:pPr>
                      <a:r>
                        <a:rPr lang="en-US" sz="1000">
                          <a:effectLst/>
                          <a:latin typeface="Arial" panose="020B0604020202020204" pitchFamily="34" charset="0"/>
                          <a:ea typeface="Times New Roman" panose="02020603050405020304" pitchFamily="18" charset="0"/>
                          <a:cs typeface="Arial" panose="020B0604020202020204" pitchFamily="34" charset="0"/>
                        </a:rPr>
                        <a:t>5 000</a:t>
                      </a:r>
                      <a:endParaRPr lang="en-ZA" sz="1000">
                        <a:effectLst/>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200"/>
                        </a:spcAft>
                      </a:pPr>
                      <a:r>
                        <a:rPr lang="en-US" sz="1000">
                          <a:effectLst/>
                          <a:latin typeface="Arial" panose="020B0604020202020204" pitchFamily="34" charset="0"/>
                          <a:ea typeface="Times New Roman" panose="02020603050405020304" pitchFamily="18" charset="0"/>
                          <a:cs typeface="Arial" panose="020B0604020202020204" pitchFamily="34" charset="0"/>
                        </a:rPr>
                        <a:t>580</a:t>
                      </a:r>
                      <a:endParaRPr lang="en-ZA" sz="1000">
                        <a:effectLst/>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200"/>
                        </a:spcAft>
                      </a:pPr>
                      <a:r>
                        <a:rPr lang="en-US" sz="1000">
                          <a:effectLst/>
                          <a:latin typeface="Arial" panose="020B0604020202020204" pitchFamily="34" charset="0"/>
                          <a:ea typeface="Times New Roman" panose="02020603050405020304" pitchFamily="18" charset="0"/>
                          <a:cs typeface="Arial" panose="020B0604020202020204" pitchFamily="34" charset="0"/>
                        </a:rPr>
                        <a:t>17%</a:t>
                      </a:r>
                      <a:endParaRPr lang="en-ZA" sz="1000">
                        <a:effectLst/>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200"/>
                        </a:spcAft>
                      </a:pPr>
                      <a:r>
                        <a:rPr lang="en-US" sz="1000">
                          <a:effectLst/>
                          <a:latin typeface="Arial" panose="020B0604020202020204" pitchFamily="34" charset="0"/>
                          <a:ea typeface="Times New Roman" panose="02020603050405020304" pitchFamily="18" charset="0"/>
                          <a:cs typeface="Arial" panose="020B0604020202020204" pitchFamily="34" charset="0"/>
                        </a:rPr>
                        <a:t>2%</a:t>
                      </a:r>
                      <a:endParaRPr lang="en-ZA" sz="1000">
                        <a:effectLst/>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200"/>
                        </a:spcAft>
                      </a:pPr>
                      <a:r>
                        <a:rPr lang="en-US" sz="1000">
                          <a:effectLst/>
                          <a:latin typeface="Arial" panose="020B0604020202020204" pitchFamily="34" charset="0"/>
                          <a:ea typeface="Times New Roman" panose="02020603050405020304" pitchFamily="18" charset="0"/>
                          <a:cs typeface="Arial" panose="020B0604020202020204" pitchFamily="34" charset="0"/>
                        </a:rPr>
                        <a:t>580</a:t>
                      </a:r>
                      <a:endParaRPr lang="en-ZA" sz="1000">
                        <a:effectLst/>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US" sz="1000" dirty="0">
                          <a:effectLst/>
                          <a:latin typeface="Arial" panose="020B0604020202020204" pitchFamily="34" charset="0"/>
                          <a:ea typeface="MS Mincho" panose="02020609040205080304" pitchFamily="49" charset="-128"/>
                          <a:cs typeface="Times New Roman" panose="02020603050405020304" pitchFamily="18" charset="0"/>
                        </a:rPr>
                        <a:t>Agenda item </a:t>
                      </a:r>
                      <a:endParaRPr lang="en-ZA"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1200"/>
                        </a:spcBef>
                        <a:spcAft>
                          <a:spcPts val="12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Times New Roman" panose="02020603050405020304" pitchFamily="18" charset="0"/>
                        </a:rPr>
                        <a:t>Agenda item </a:t>
                      </a:r>
                      <a:endPar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ZA" sz="1000">
                          <a:solidFill>
                            <a:srgbClr val="000000"/>
                          </a:solidFill>
                          <a:effectLst/>
                          <a:latin typeface="Arial" panose="020B0604020202020204" pitchFamily="34" charset="0"/>
                          <a:ea typeface="Calibri" panose="020F0502020204030204" pitchFamily="34" charset="0"/>
                          <a:cs typeface="Arial" panose="020B0604020202020204" pitchFamily="34" charset="0"/>
                        </a:rPr>
                        <a:t>Not Achieved</a:t>
                      </a:r>
                      <a:endParaRPr lang="en-ZA" sz="1000">
                        <a:effectLst/>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136994399"/>
                  </a:ext>
                </a:extLst>
              </a:tr>
              <a:tr h="1643593">
                <a:tc>
                  <a:txBody>
                    <a:bodyPr/>
                    <a:lstStyle/>
                    <a:p>
                      <a:pPr algn="l">
                        <a:lnSpc>
                          <a:spcPct val="115000"/>
                        </a:lnSpc>
                        <a:spcBef>
                          <a:spcPts val="1200"/>
                        </a:spcBef>
                        <a:spcAft>
                          <a:spcPts val="1200"/>
                        </a:spcAft>
                      </a:pPr>
                      <a:r>
                        <a:rPr lang="en-ZA" sz="1000">
                          <a:effectLst/>
                          <a:latin typeface="Arial" panose="020B0604020202020204" pitchFamily="34" charset="0"/>
                          <a:ea typeface="Times New Roman" panose="02020603050405020304" pitchFamily="18" charset="0"/>
                          <a:cs typeface="Arial" panose="020B0604020202020204" pitchFamily="34" charset="0"/>
                        </a:rPr>
                        <a:t>150 learners trained in creative media courses</a:t>
                      </a:r>
                      <a:endParaRPr lang="en-ZA" sz="1000">
                        <a:effectLst/>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 </a:t>
                      </a:r>
                      <a:r>
                        <a:rPr lang="en-US" sz="1000" dirty="0">
                          <a:effectLst/>
                          <a:latin typeface="Arial" panose="020B0604020202020204" pitchFamily="34" charset="0"/>
                          <a:ea typeface="Times New Roman" panose="02020603050405020304" pitchFamily="18" charset="0"/>
                          <a:cs typeface="Arial" panose="020B0604020202020204" pitchFamily="34" charset="0"/>
                        </a:rPr>
                        <a:t>Report on training conducted</a:t>
                      </a:r>
                      <a:endParaRPr lang="en-ZA"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tabLst>
                          <a:tab pos="149225" algn="l"/>
                          <a:tab pos="334645" algn="ctr"/>
                        </a:tabLst>
                      </a:pPr>
                      <a:r>
                        <a:rPr lang="en-GB" sz="1000" dirty="0">
                          <a:effectLst/>
                          <a:latin typeface="Arial" panose="020B0604020202020204" pitchFamily="34" charset="0"/>
                          <a:ea typeface="MS Mincho" panose="02020609040205080304" pitchFamily="49" charset="-128"/>
                          <a:cs typeface="Times New Roman" panose="02020603050405020304" pitchFamily="18" charset="0"/>
                        </a:rPr>
                        <a:t>Quarter 2 progress report was developed on 10 qualifications rolled out of the creative media courses. 116 students participated in these qualifications.</a:t>
                      </a:r>
                      <a:endParaRPr lang="en-ZA"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50%</a:t>
                      </a:r>
                      <a:endParaRPr lang="en-ZA"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ZA" sz="1000">
                          <a:effectLst/>
                          <a:latin typeface="Arial" panose="020B0604020202020204" pitchFamily="34" charset="0"/>
                          <a:ea typeface="Times New Roman" panose="02020603050405020304" pitchFamily="18" charset="0"/>
                          <a:cs typeface="Arial" panose="020B0604020202020204" pitchFamily="34" charset="0"/>
                        </a:rPr>
                        <a:t>50%</a:t>
                      </a:r>
                      <a:endParaRPr lang="en-ZA" sz="1000">
                        <a:effectLst/>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GB" sz="1000" dirty="0">
                          <a:effectLst/>
                          <a:latin typeface="Arial" panose="020B0604020202020204" pitchFamily="34" charset="0"/>
                          <a:ea typeface="MS Mincho" panose="02020609040205080304" pitchFamily="49" charset="-128"/>
                          <a:cs typeface="Times New Roman" panose="02020603050405020304" pitchFamily="18" charset="0"/>
                        </a:rPr>
                        <a:t>Quarter 2 progress report was developed on 10 qualifications rolled out of the creative media courses. 116 students participated in these qualifications.</a:t>
                      </a:r>
                    </a:p>
                    <a:p>
                      <a:pPr algn="l">
                        <a:lnSpc>
                          <a:spcPct val="115000"/>
                        </a:lnSpc>
                        <a:spcBef>
                          <a:spcPts val="1200"/>
                        </a:spcBef>
                        <a:spcAft>
                          <a:spcPts val="1200"/>
                        </a:spcAft>
                      </a:pPr>
                      <a:endParaRPr lang="en-ZA"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ZA" sz="1000">
                          <a:effectLst/>
                          <a:latin typeface="Arial" panose="020B0604020202020204" pitchFamily="34" charset="0"/>
                          <a:ea typeface="MS Mincho" panose="02020609040205080304" pitchFamily="49" charset="-128"/>
                          <a:cs typeface="Arial" panose="020B0604020202020204" pitchFamily="34" charset="0"/>
                        </a:rPr>
                        <a:t>None</a:t>
                      </a:r>
                      <a:endParaRPr lang="en-ZA" sz="1000">
                        <a:effectLst/>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ZA" sz="1000">
                          <a:effectLst/>
                          <a:latin typeface="Arial" panose="020B0604020202020204" pitchFamily="34" charset="0"/>
                          <a:ea typeface="MS Mincho" panose="02020609040205080304" pitchFamily="49" charset="-128"/>
                          <a:cs typeface="Arial" panose="020B0604020202020204" pitchFamily="34" charset="0"/>
                        </a:rPr>
                        <a:t>None</a:t>
                      </a:r>
                      <a:endParaRPr lang="en-ZA" sz="1000">
                        <a:effectLst/>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ZA" sz="1000">
                          <a:solidFill>
                            <a:srgbClr val="000000"/>
                          </a:solidFill>
                          <a:effectLst/>
                          <a:latin typeface="Arial" panose="020B0604020202020204" pitchFamily="34" charset="0"/>
                          <a:ea typeface="Calibri" panose="020F0502020204030204" pitchFamily="34" charset="0"/>
                          <a:cs typeface="Arial" panose="020B0604020202020204" pitchFamily="34" charset="0"/>
                        </a:rPr>
                        <a:t>Achieved</a:t>
                      </a:r>
                      <a:endParaRPr lang="en-ZA" sz="1000">
                        <a:effectLst/>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516395873"/>
                  </a:ext>
                </a:extLst>
              </a:tr>
              <a:tr h="2139636">
                <a:tc>
                  <a:txBody>
                    <a:bodyPr/>
                    <a:lstStyle/>
                    <a:p>
                      <a:pPr algn="l">
                        <a:lnSpc>
                          <a:spcPct val="115000"/>
                        </a:lnSpc>
                        <a:spcBef>
                          <a:spcPts val="1200"/>
                        </a:spcBef>
                        <a:spcAft>
                          <a:spcPts val="1200"/>
                        </a:spcAft>
                      </a:pPr>
                      <a:r>
                        <a:rPr lang="en-ZA" sz="1000">
                          <a:effectLst/>
                          <a:latin typeface="Arial" panose="020B0604020202020204" pitchFamily="34" charset="0"/>
                          <a:ea typeface="MS Mincho" panose="02020609040205080304" pitchFamily="49" charset="-128"/>
                          <a:cs typeface="Arial" panose="020B0604020202020204" pitchFamily="34" charset="0"/>
                        </a:rPr>
                        <a:t>1 creative media  course developed </a:t>
                      </a:r>
                      <a:endParaRPr lang="en-ZA" sz="1000">
                        <a:effectLst/>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US" sz="1000">
                          <a:effectLst/>
                          <a:latin typeface="Arial" panose="020B0604020202020204" pitchFamily="34" charset="0"/>
                          <a:ea typeface="Times New Roman" panose="02020603050405020304" pitchFamily="18" charset="0"/>
                          <a:cs typeface="Arial" panose="020B0604020202020204" pitchFamily="34" charset="0"/>
                        </a:rPr>
                        <a:t>Creative media course drafted and submitted to board for inputs</a:t>
                      </a:r>
                      <a:endParaRPr lang="en-ZA" sz="1000">
                        <a:effectLst/>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GB" sz="1000" dirty="0">
                          <a:effectLst/>
                          <a:latin typeface="Arial" panose="020B0604020202020204" pitchFamily="34" charset="0"/>
                          <a:ea typeface="MS Mincho" panose="02020609040205080304" pitchFamily="49" charset="-128"/>
                          <a:cs typeface="Times New Roman" panose="02020603050405020304" pitchFamily="18" charset="0"/>
                        </a:rPr>
                        <a:t>This target was not achieved “Digital Story-Telling on Mobile Device “is the new creative media course that has been identified for development.</a:t>
                      </a:r>
                    </a:p>
                    <a:p>
                      <a:pPr algn="l">
                        <a:lnSpc>
                          <a:spcPct val="115000"/>
                        </a:lnSpc>
                        <a:spcBef>
                          <a:spcPts val="1200"/>
                        </a:spcBef>
                        <a:spcAft>
                          <a:spcPts val="1200"/>
                        </a:spcAft>
                      </a:pPr>
                      <a:r>
                        <a:rPr lang="en-GB" sz="1000" dirty="0">
                          <a:effectLst/>
                          <a:latin typeface="Arial" panose="020B0604020202020204" pitchFamily="34" charset="0"/>
                          <a:ea typeface="MS Mincho" panose="02020609040205080304" pitchFamily="49" charset="-128"/>
                          <a:cs typeface="Times New Roman" panose="02020603050405020304" pitchFamily="18" charset="0"/>
                        </a:rPr>
                        <a:t>The specifications for course have been submitted to PAAC Board subcommittee.</a:t>
                      </a:r>
                    </a:p>
                    <a:p>
                      <a:pPr algn="l">
                        <a:lnSpc>
                          <a:spcPct val="115000"/>
                        </a:lnSpc>
                        <a:spcBef>
                          <a:spcPts val="1200"/>
                        </a:spcBef>
                        <a:spcAft>
                          <a:spcPts val="1200"/>
                        </a:spcAft>
                      </a:pPr>
                      <a:endParaRPr lang="en-ZA"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ZA" sz="1000" dirty="0">
                          <a:effectLst/>
                          <a:latin typeface="Arial" panose="020B0604020202020204" pitchFamily="34" charset="0"/>
                          <a:ea typeface="MS Mincho" panose="02020609040205080304" pitchFamily="49" charset="-128"/>
                          <a:cs typeface="Arial" panose="020B0604020202020204" pitchFamily="34" charset="0"/>
                        </a:rPr>
                        <a:t>100%</a:t>
                      </a:r>
                      <a:endParaRPr lang="en-ZA"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ZA" sz="1000" dirty="0">
                          <a:effectLst/>
                          <a:latin typeface="Arial" panose="020B0604020202020204" pitchFamily="34" charset="0"/>
                          <a:ea typeface="MS Mincho" panose="02020609040205080304" pitchFamily="49" charset="-128"/>
                          <a:cs typeface="Arial" panose="020B0604020202020204" pitchFamily="34" charset="0"/>
                        </a:rPr>
                        <a:t>0%</a:t>
                      </a:r>
                      <a:endParaRPr lang="en-ZA"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GB" sz="1000" dirty="0">
                          <a:effectLst/>
                          <a:latin typeface="Arial" panose="020B0604020202020204" pitchFamily="34" charset="0"/>
                          <a:ea typeface="MS Mincho" panose="02020609040205080304" pitchFamily="49" charset="-128"/>
                          <a:cs typeface="Times New Roman" panose="02020603050405020304" pitchFamily="18" charset="0"/>
                        </a:rPr>
                        <a:t>“Digital Story-Telling on Mobile device” is the new creative media course that has been scoped for development and its specifications submitted to the PAAC Board Committee.</a:t>
                      </a:r>
                      <a:endParaRPr lang="en-ZA"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GB" sz="1000" dirty="0">
                          <a:effectLst/>
                          <a:latin typeface="Arial" panose="020B0604020202020204" pitchFamily="34" charset="0"/>
                          <a:ea typeface="MS Mincho" panose="02020609040205080304" pitchFamily="49" charset="-128"/>
                          <a:cs typeface="Times New Roman" panose="02020603050405020304" pitchFamily="18" charset="0"/>
                        </a:rPr>
                        <a:t>The draft was not ready for submission at the time of finalising Q2 report. Only specifications and the scope of the course were submitted to the PAAC.</a:t>
                      </a:r>
                      <a:endParaRPr lang="en-ZA"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GB" sz="1000" dirty="0">
                          <a:effectLst/>
                          <a:latin typeface="Arial" panose="020B0604020202020204" pitchFamily="34" charset="0"/>
                          <a:ea typeface="MS Mincho" panose="02020609040205080304" pitchFamily="49" charset="-128"/>
                          <a:cs typeface="Times New Roman" panose="02020603050405020304" pitchFamily="18" charset="0"/>
                        </a:rPr>
                        <a:t>The new creative media course developed is a Skills Programme “Digital Story Telling using a Mobile Device”. The scope and specification have been determined. The training manual will be written by 10 December for submission to PAAC by January 2021 </a:t>
                      </a:r>
                      <a:endParaRPr lang="en-ZA"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ZA" sz="10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Not Achieved</a:t>
                      </a:r>
                      <a:endParaRPr lang="en-ZA"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13198" marR="13198" marT="13198" marB="131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274217497"/>
                  </a:ext>
                </a:extLst>
              </a:tr>
            </a:tbl>
          </a:graphicData>
        </a:graphic>
      </p:graphicFrame>
    </p:spTree>
    <p:extLst>
      <p:ext uri="{BB962C8B-B14F-4D97-AF65-F5344CB8AC3E}">
        <p14:creationId xmlns:p14="http://schemas.microsoft.com/office/powerpoint/2010/main" xmlns="" val="1300964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695471" y="1061317"/>
            <a:ext cx="8659544" cy="523220"/>
          </a:xfrm>
          <a:prstGeom prst="rect">
            <a:avLst/>
          </a:prstGeom>
          <a:noFill/>
        </p:spPr>
        <p:txBody>
          <a:bodyPr wrap="square" rtlCol="0">
            <a:spAutoFit/>
          </a:bodyPr>
          <a:lstStyle/>
          <a:p>
            <a:pPr algn="ctr"/>
            <a:r>
              <a:rPr lang="en-ZA" sz="2800" b="1" dirty="0">
                <a:latin typeface="Arial" panose="020B0604020202020204" pitchFamily="34" charset="0"/>
                <a:cs typeface="Arial" panose="020B0604020202020204" pitchFamily="34" charset="0"/>
              </a:rPr>
              <a:t>PROGRAMME 3: E-ASTUTENESS DEVELOPMENT</a:t>
            </a: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1234"/>
            <a:ext cx="2991394" cy="1221209"/>
          </a:xfrm>
          <a:prstGeom prst="rect">
            <a:avLst/>
          </a:prstGeom>
        </p:spPr>
      </p:pic>
      <p:graphicFrame>
        <p:nvGraphicFramePr>
          <p:cNvPr id="3" name="Table 2">
            <a:extLst>
              <a:ext uri="{FF2B5EF4-FFF2-40B4-BE49-F238E27FC236}">
                <a16:creationId xmlns:a16="http://schemas.microsoft.com/office/drawing/2014/main" xmlns="" id="{30C5F627-ADD6-47FC-AD1D-C22B9655E555}"/>
              </a:ext>
            </a:extLst>
          </p:cNvPr>
          <p:cNvGraphicFramePr>
            <a:graphicFrameLocks noGrp="1"/>
          </p:cNvGraphicFramePr>
          <p:nvPr>
            <p:extLst>
              <p:ext uri="{D42A27DB-BD31-4B8C-83A1-F6EECF244321}">
                <p14:modId xmlns:p14="http://schemas.microsoft.com/office/powerpoint/2010/main" xmlns="" val="1490099016"/>
              </p:ext>
            </p:extLst>
          </p:nvPr>
        </p:nvGraphicFramePr>
        <p:xfrm>
          <a:off x="838200" y="2217142"/>
          <a:ext cx="11102266" cy="4138143"/>
        </p:xfrm>
        <a:graphic>
          <a:graphicData uri="http://schemas.openxmlformats.org/drawingml/2006/table">
            <a:tbl>
              <a:tblPr/>
              <a:tblGrid>
                <a:gridCol w="428548">
                  <a:extLst>
                    <a:ext uri="{9D8B030D-6E8A-4147-A177-3AD203B41FA5}">
                      <a16:colId xmlns:a16="http://schemas.microsoft.com/office/drawing/2014/main" xmlns="" val="760711757"/>
                    </a:ext>
                  </a:extLst>
                </a:gridCol>
                <a:gridCol w="1563198">
                  <a:extLst>
                    <a:ext uri="{9D8B030D-6E8A-4147-A177-3AD203B41FA5}">
                      <a16:colId xmlns:a16="http://schemas.microsoft.com/office/drawing/2014/main" xmlns="" val="1108146804"/>
                    </a:ext>
                  </a:extLst>
                </a:gridCol>
                <a:gridCol w="1221250">
                  <a:extLst>
                    <a:ext uri="{9D8B030D-6E8A-4147-A177-3AD203B41FA5}">
                      <a16:colId xmlns:a16="http://schemas.microsoft.com/office/drawing/2014/main" xmlns="" val="3517175652"/>
                    </a:ext>
                  </a:extLst>
                </a:gridCol>
                <a:gridCol w="1660899">
                  <a:extLst>
                    <a:ext uri="{9D8B030D-6E8A-4147-A177-3AD203B41FA5}">
                      <a16:colId xmlns:a16="http://schemas.microsoft.com/office/drawing/2014/main" xmlns="" val="1636004322"/>
                    </a:ext>
                  </a:extLst>
                </a:gridCol>
                <a:gridCol w="1230131">
                  <a:extLst>
                    <a:ext uri="{9D8B030D-6E8A-4147-A177-3AD203B41FA5}">
                      <a16:colId xmlns:a16="http://schemas.microsoft.com/office/drawing/2014/main" xmlns="" val="3583092685"/>
                    </a:ext>
                  </a:extLst>
                </a:gridCol>
                <a:gridCol w="965897">
                  <a:extLst>
                    <a:ext uri="{9D8B030D-6E8A-4147-A177-3AD203B41FA5}">
                      <a16:colId xmlns:a16="http://schemas.microsoft.com/office/drawing/2014/main" xmlns="" val="673982367"/>
                    </a:ext>
                  </a:extLst>
                </a:gridCol>
                <a:gridCol w="1230131">
                  <a:extLst>
                    <a:ext uri="{9D8B030D-6E8A-4147-A177-3AD203B41FA5}">
                      <a16:colId xmlns:a16="http://schemas.microsoft.com/office/drawing/2014/main" xmlns="" val="4056381054"/>
                    </a:ext>
                  </a:extLst>
                </a:gridCol>
                <a:gridCol w="1036952">
                  <a:extLst>
                    <a:ext uri="{9D8B030D-6E8A-4147-A177-3AD203B41FA5}">
                      <a16:colId xmlns:a16="http://schemas.microsoft.com/office/drawing/2014/main" xmlns="" val="1919796039"/>
                    </a:ext>
                  </a:extLst>
                </a:gridCol>
                <a:gridCol w="1041392">
                  <a:extLst>
                    <a:ext uri="{9D8B030D-6E8A-4147-A177-3AD203B41FA5}">
                      <a16:colId xmlns:a16="http://schemas.microsoft.com/office/drawing/2014/main" xmlns="" val="1363849947"/>
                    </a:ext>
                  </a:extLst>
                </a:gridCol>
                <a:gridCol w="723868">
                  <a:extLst>
                    <a:ext uri="{9D8B030D-6E8A-4147-A177-3AD203B41FA5}">
                      <a16:colId xmlns:a16="http://schemas.microsoft.com/office/drawing/2014/main" xmlns="" val="3423113790"/>
                    </a:ext>
                  </a:extLst>
                </a:gridCol>
              </a:tblGrid>
              <a:tr h="706515">
                <a:tc>
                  <a:txBody>
                    <a:bodyPr/>
                    <a:lstStyle/>
                    <a:p>
                      <a:pPr algn="l">
                        <a:lnSpc>
                          <a:spcPct val="115000"/>
                        </a:lnSpc>
                        <a:spcBef>
                          <a:spcPts val="1200"/>
                        </a:spcBef>
                        <a:spcAft>
                          <a:spcPts val="1200"/>
                        </a:spcAft>
                      </a:pPr>
                      <a:r>
                        <a:rPr lang="en-ZA" sz="900">
                          <a:effectLst/>
                          <a:latin typeface="Arial" panose="020B0604020202020204" pitchFamily="34" charset="0"/>
                          <a:ea typeface="Times New Roman" panose="02020603050405020304" pitchFamily="18" charset="0"/>
                          <a:cs typeface="Arial" panose="020B0604020202020204" pitchFamily="34" charset="0"/>
                        </a:rPr>
                        <a:t>3.4</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ZA" sz="900">
                          <a:effectLst/>
                          <a:latin typeface="Arial" panose="020B0604020202020204" pitchFamily="34" charset="0"/>
                          <a:ea typeface="Times New Roman" panose="02020603050405020304" pitchFamily="18" charset="0"/>
                          <a:cs typeface="Arial" panose="020B0604020202020204" pitchFamily="34" charset="0"/>
                        </a:rPr>
                        <a:t>800 citizens  trained on specialist technology</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200"/>
                        </a:spcAft>
                      </a:pPr>
                      <a:r>
                        <a:rPr lang="en-ZA" sz="900">
                          <a:effectLst/>
                          <a:latin typeface="Arial" panose="020B0604020202020204" pitchFamily="34" charset="0"/>
                          <a:ea typeface="MS Mincho" panose="02020609040205080304" pitchFamily="49" charset="-128"/>
                          <a:cs typeface="Arial" panose="020B0604020202020204" pitchFamily="34" charset="0"/>
                        </a:rPr>
                        <a:t>150</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ZA" sz="900">
                          <a:effectLst/>
                          <a:latin typeface="Arial" panose="020B0604020202020204" pitchFamily="34" charset="0"/>
                          <a:ea typeface="MS Mincho" panose="02020609040205080304" pitchFamily="49" charset="-128"/>
                          <a:cs typeface="Arial" panose="020B0604020202020204" pitchFamily="34" charset="0"/>
                        </a:rPr>
                        <a:t> </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p>
                      <a:pPr algn="ctr">
                        <a:lnSpc>
                          <a:spcPct val="107000"/>
                        </a:lnSpc>
                        <a:spcAft>
                          <a:spcPts val="800"/>
                        </a:spcAft>
                      </a:pPr>
                      <a:r>
                        <a:rPr lang="en-ZA" sz="900">
                          <a:effectLst/>
                          <a:latin typeface="Arial" panose="020B0604020202020204" pitchFamily="34" charset="0"/>
                          <a:ea typeface="MS Mincho" panose="02020609040205080304" pitchFamily="49" charset="-128"/>
                          <a:cs typeface="Arial" panose="020B0604020202020204" pitchFamily="34" charset="0"/>
                        </a:rPr>
                        <a:t>42</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p>
                      <a:pPr algn="l">
                        <a:lnSpc>
                          <a:spcPct val="107000"/>
                        </a:lnSpc>
                        <a:spcAft>
                          <a:spcPts val="800"/>
                        </a:spcAft>
                      </a:pPr>
                      <a:r>
                        <a:rPr lang="en-ZA" sz="900">
                          <a:effectLst/>
                          <a:latin typeface="Arial" panose="020B0604020202020204" pitchFamily="34" charset="0"/>
                          <a:ea typeface="MS Mincho" panose="02020609040205080304" pitchFamily="49" charset="-128"/>
                          <a:cs typeface="Arial" panose="020B0604020202020204" pitchFamily="34" charset="0"/>
                        </a:rPr>
                        <a:t> </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200"/>
                        </a:spcAft>
                      </a:pPr>
                      <a:r>
                        <a:rPr lang="en-ZA" sz="900">
                          <a:effectLst/>
                          <a:latin typeface="Arial" panose="020B0604020202020204" pitchFamily="34" charset="0"/>
                          <a:ea typeface="MS Mincho" panose="02020609040205080304" pitchFamily="49" charset="-128"/>
                          <a:cs typeface="Arial" panose="020B0604020202020204" pitchFamily="34" charset="0"/>
                        </a:rPr>
                        <a:t>19%</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200"/>
                        </a:spcAft>
                      </a:pPr>
                      <a:r>
                        <a:rPr lang="en-ZA" sz="900">
                          <a:effectLst/>
                          <a:latin typeface="Arial" panose="020B0604020202020204" pitchFamily="34" charset="0"/>
                          <a:ea typeface="MS Mincho" panose="02020609040205080304" pitchFamily="49" charset="-128"/>
                          <a:cs typeface="Arial" panose="020B0604020202020204" pitchFamily="34" charset="0"/>
                        </a:rPr>
                        <a:t>5%</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200"/>
                        </a:spcAft>
                      </a:pPr>
                      <a:r>
                        <a:rPr lang="en-ZA" sz="900">
                          <a:effectLst/>
                          <a:latin typeface="Arial" panose="020B0604020202020204" pitchFamily="34" charset="0"/>
                          <a:ea typeface="MS Mincho" panose="02020609040205080304" pitchFamily="49" charset="-128"/>
                          <a:cs typeface="Arial" panose="020B0604020202020204" pitchFamily="34" charset="0"/>
                        </a:rPr>
                        <a:t>42</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US" sz="900">
                          <a:effectLst/>
                          <a:latin typeface="Arial" panose="020B0604020202020204" pitchFamily="34" charset="0"/>
                          <a:ea typeface="Times New Roman" panose="02020603050405020304" pitchFamily="18" charset="0"/>
                          <a:cs typeface="Arial" panose="020B0604020202020204" pitchFamily="34" charset="0"/>
                        </a:rPr>
                        <a:t>Refer to table 1 on page 15</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US" sz="900">
                          <a:effectLst/>
                          <a:latin typeface="Arial" panose="020B0604020202020204" pitchFamily="34" charset="0"/>
                          <a:ea typeface="Times New Roman" panose="02020603050405020304" pitchFamily="18" charset="0"/>
                          <a:cs typeface="Arial" panose="020B0604020202020204" pitchFamily="34" charset="0"/>
                        </a:rPr>
                        <a:t>Refer to table 1 on page 15</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ZA" sz="900">
                          <a:solidFill>
                            <a:srgbClr val="000000"/>
                          </a:solidFill>
                          <a:effectLst/>
                          <a:latin typeface="Arial" panose="020B0604020202020204" pitchFamily="34" charset="0"/>
                          <a:ea typeface="MS Mincho" panose="02020609040205080304" pitchFamily="49" charset="-128"/>
                          <a:cs typeface="Arial" panose="020B0604020202020204" pitchFamily="34" charset="0"/>
                        </a:rPr>
                        <a:t>Not Achieved</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773185383"/>
                  </a:ext>
                </a:extLst>
              </a:tr>
              <a:tr h="981476">
                <a:tc>
                  <a:txBody>
                    <a:bodyPr/>
                    <a:lstStyle/>
                    <a:p>
                      <a:pPr algn="l">
                        <a:spcAft>
                          <a:spcPts val="0"/>
                        </a:spcAft>
                      </a:pPr>
                      <a:r>
                        <a:rPr lang="en-ZA" sz="900">
                          <a:effectLst/>
                          <a:latin typeface="Arial" panose="020B0604020202020204" pitchFamily="34" charset="0"/>
                          <a:ea typeface="MS Mincho" panose="02020609040205080304" pitchFamily="49" charset="-128"/>
                          <a:cs typeface="Arial" panose="020B0604020202020204" pitchFamily="34" charset="0"/>
                        </a:rPr>
                        <a:t> </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p>
                      <a:pPr algn="l">
                        <a:spcAft>
                          <a:spcPts val="0"/>
                        </a:spcAft>
                      </a:pPr>
                      <a:r>
                        <a:rPr lang="en-ZA" sz="900">
                          <a:effectLst/>
                          <a:latin typeface="Arial" panose="020B0604020202020204" pitchFamily="34" charset="0"/>
                          <a:ea typeface="MS Mincho" panose="02020609040205080304" pitchFamily="49" charset="-128"/>
                          <a:cs typeface="Arial" panose="020B0604020202020204" pitchFamily="34" charset="0"/>
                        </a:rPr>
                        <a:t>3.5</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ZA" sz="900">
                          <a:effectLst/>
                          <a:latin typeface="Arial" panose="020B0604020202020204" pitchFamily="34" charset="0"/>
                          <a:ea typeface="MS Mincho" panose="02020609040205080304" pitchFamily="49" charset="-128"/>
                          <a:cs typeface="Arial" panose="020B0604020202020204" pitchFamily="34" charset="0"/>
                        </a:rPr>
                        <a:t> </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p>
                      <a:pPr algn="l">
                        <a:spcAft>
                          <a:spcPts val="0"/>
                        </a:spcAft>
                      </a:pPr>
                      <a:r>
                        <a:rPr lang="en-ZA" sz="900">
                          <a:effectLst/>
                          <a:latin typeface="Arial" panose="020B0604020202020204" pitchFamily="34" charset="0"/>
                          <a:ea typeface="MS Mincho" panose="02020609040205080304" pitchFamily="49" charset="-128"/>
                          <a:cs typeface="Arial" panose="020B0604020202020204" pitchFamily="34" charset="0"/>
                        </a:rPr>
                        <a:t>500 employees within government departments and institutions participating in digital transformation advocacy and awareness campaigns</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200"/>
                        </a:spcAft>
                      </a:pPr>
                      <a:r>
                        <a:rPr lang="en-ZA" sz="900">
                          <a:effectLst/>
                          <a:latin typeface="Arial" panose="020B0604020202020204" pitchFamily="34" charset="0"/>
                          <a:ea typeface="MS Mincho" panose="02020609040205080304" pitchFamily="49" charset="-128"/>
                          <a:cs typeface="Arial" panose="020B0604020202020204" pitchFamily="34" charset="0"/>
                        </a:rPr>
                        <a:t>100</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900">
                          <a:effectLst/>
                          <a:latin typeface="Arial" panose="020B0604020202020204" pitchFamily="34" charset="0"/>
                          <a:ea typeface="MS Mincho" panose="02020609040205080304" pitchFamily="49" charset="-128"/>
                          <a:cs typeface="Arial" panose="020B0604020202020204" pitchFamily="34" charset="0"/>
                        </a:rPr>
                        <a:t> </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p>
                      <a:pPr algn="ctr">
                        <a:lnSpc>
                          <a:spcPct val="107000"/>
                        </a:lnSpc>
                        <a:spcAft>
                          <a:spcPts val="800"/>
                        </a:spcAft>
                      </a:pPr>
                      <a:r>
                        <a:rPr lang="en-ZA" sz="900">
                          <a:effectLst/>
                          <a:latin typeface="Arial" panose="020B0604020202020204" pitchFamily="34" charset="0"/>
                          <a:ea typeface="MS Mincho" panose="02020609040205080304" pitchFamily="49" charset="-128"/>
                          <a:cs typeface="Arial" panose="020B0604020202020204" pitchFamily="34" charset="0"/>
                        </a:rPr>
                        <a:t>82</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200"/>
                        </a:spcAft>
                      </a:pPr>
                      <a:r>
                        <a:rPr lang="en-ZA" sz="900">
                          <a:effectLst/>
                          <a:latin typeface="Arial" panose="020B0604020202020204" pitchFamily="34" charset="0"/>
                          <a:ea typeface="MS Mincho" panose="02020609040205080304" pitchFamily="49" charset="-128"/>
                          <a:cs typeface="Arial" panose="020B0604020202020204" pitchFamily="34" charset="0"/>
                        </a:rPr>
                        <a:t>20%</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200"/>
                        </a:spcAft>
                      </a:pPr>
                      <a:r>
                        <a:rPr lang="en-ZA" sz="900">
                          <a:effectLst/>
                          <a:latin typeface="Arial" panose="020B0604020202020204" pitchFamily="34" charset="0"/>
                          <a:ea typeface="MS Mincho" panose="02020609040205080304" pitchFamily="49" charset="-128"/>
                          <a:cs typeface="Arial" panose="020B0604020202020204" pitchFamily="34" charset="0"/>
                        </a:rPr>
                        <a:t>16%</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200"/>
                        </a:spcAft>
                      </a:pPr>
                      <a:r>
                        <a:rPr lang="en-ZA" sz="900">
                          <a:effectLst/>
                          <a:latin typeface="Arial" panose="020B0604020202020204" pitchFamily="34" charset="0"/>
                          <a:ea typeface="MS Mincho" panose="02020609040205080304" pitchFamily="49" charset="-128"/>
                          <a:cs typeface="Arial" panose="020B0604020202020204" pitchFamily="34" charset="0"/>
                        </a:rPr>
                        <a:t>82</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US" sz="900">
                          <a:effectLst/>
                          <a:latin typeface="Arial" panose="020B0604020202020204" pitchFamily="34" charset="0"/>
                          <a:ea typeface="Times New Roman" panose="02020603050405020304" pitchFamily="18" charset="0"/>
                          <a:cs typeface="Arial" panose="020B0604020202020204" pitchFamily="34" charset="0"/>
                        </a:rPr>
                        <a:t>Refer to table 1 on page 15</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US" sz="900">
                          <a:effectLst/>
                          <a:latin typeface="Arial" panose="020B0604020202020204" pitchFamily="34" charset="0"/>
                          <a:ea typeface="Times New Roman" panose="02020603050405020304" pitchFamily="18" charset="0"/>
                          <a:cs typeface="Arial" panose="020B0604020202020204" pitchFamily="34" charset="0"/>
                        </a:rPr>
                        <a:t>Refer to table 1 on page 15</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ZA" sz="9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Not Achieved</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4250837130"/>
                  </a:ext>
                </a:extLst>
              </a:tr>
              <a:tr h="2338589">
                <a:tc>
                  <a:txBody>
                    <a:bodyPr/>
                    <a:lstStyle/>
                    <a:p>
                      <a:pPr algn="l">
                        <a:lnSpc>
                          <a:spcPct val="115000"/>
                        </a:lnSpc>
                        <a:spcBef>
                          <a:spcPts val="1200"/>
                        </a:spcBef>
                        <a:spcAft>
                          <a:spcPts val="1200"/>
                        </a:spcAft>
                      </a:pPr>
                      <a:r>
                        <a:rPr lang="en-ZA" sz="900">
                          <a:effectLst/>
                          <a:latin typeface="Arial" panose="020B0604020202020204" pitchFamily="34" charset="0"/>
                          <a:ea typeface="Times New Roman" panose="02020603050405020304" pitchFamily="18" charset="0"/>
                          <a:cs typeface="Arial" panose="020B0604020202020204" pitchFamily="34" charset="0"/>
                        </a:rPr>
                        <a:t>3.6</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ZA" sz="900">
                          <a:effectLst/>
                          <a:latin typeface="Arial" panose="020B0604020202020204" pitchFamily="34" charset="0"/>
                          <a:ea typeface="Times New Roman" panose="02020603050405020304" pitchFamily="18" charset="0"/>
                          <a:cs typeface="Arial" panose="020B0604020202020204" pitchFamily="34" charset="0"/>
                        </a:rPr>
                        <a:t>Learning management system (LMS) integrated onto cloud platform with 10000 registered users</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ZA" sz="900">
                          <a:effectLst/>
                          <a:latin typeface="Arial" panose="020B0604020202020204" pitchFamily="34" charset="0"/>
                          <a:ea typeface="MS Mincho" panose="02020609040205080304" pitchFamily="49" charset="-128"/>
                          <a:cs typeface="Arial" panose="020B0604020202020204" pitchFamily="34" charset="0"/>
                        </a:rPr>
                        <a:t> </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p>
                      <a:pPr algn="l">
                        <a:lnSpc>
                          <a:spcPct val="107000"/>
                        </a:lnSpc>
                        <a:spcAft>
                          <a:spcPts val="800"/>
                        </a:spcAft>
                      </a:pPr>
                      <a:r>
                        <a:rPr lang="en-US" sz="900">
                          <a:effectLst/>
                          <a:latin typeface="Arial" panose="020B0604020202020204" pitchFamily="34" charset="0"/>
                          <a:ea typeface="Times New Roman" panose="02020603050405020304" pitchFamily="18" charset="0"/>
                          <a:cs typeface="Arial" panose="020B0604020202020204" pitchFamily="34" charset="0"/>
                        </a:rPr>
                        <a:t>LMS reconfigured onto cloud</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p>
                      <a:pPr algn="l">
                        <a:spcAft>
                          <a:spcPts val="0"/>
                        </a:spcAft>
                      </a:pPr>
                      <a:r>
                        <a:rPr lang="en-US" sz="900">
                          <a:effectLst/>
                          <a:latin typeface="Arial" panose="020B0604020202020204" pitchFamily="34" charset="0"/>
                          <a:ea typeface="Times New Roman" panose="02020603050405020304" pitchFamily="18" charset="0"/>
                          <a:cs typeface="Arial" panose="020B0604020202020204" pitchFamily="34" charset="0"/>
                        </a:rPr>
                        <a:t>1500 registered users on the cloud platform</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US" sz="900" dirty="0">
                          <a:effectLst/>
                          <a:latin typeface="Arial" panose="020B0604020202020204" pitchFamily="34" charset="0"/>
                          <a:ea typeface="Times New Roman" panose="02020603050405020304" pitchFamily="18" charset="0"/>
                          <a:cs typeface="Arial" panose="020B0604020202020204" pitchFamily="34" charset="0"/>
                        </a:rPr>
                        <a:t>The LMS has been configured onto the cloud and can be accessed from the official site </a:t>
                      </a:r>
                      <a:r>
                        <a:rPr lang="en-US" sz="900" u="none" strike="noStrike"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4"/>
                        </a:rPr>
                        <a:t>https://dsp.nemisa.co.za</a:t>
                      </a:r>
                      <a:r>
                        <a:rPr lang="en-US" sz="900" dirty="0">
                          <a:effectLst/>
                          <a:latin typeface="Arial" panose="020B0604020202020204" pitchFamily="34" charset="0"/>
                          <a:ea typeface="Times New Roman" panose="02020603050405020304" pitchFamily="18" charset="0"/>
                          <a:cs typeface="Arial" panose="020B0604020202020204" pitchFamily="34" charset="0"/>
                        </a:rPr>
                        <a:t>.Debugging and testing checks are being performed.</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p>
                      <a:pPr algn="l">
                        <a:lnSpc>
                          <a:spcPct val="115000"/>
                        </a:lnSpc>
                        <a:spcBef>
                          <a:spcPts val="1200"/>
                        </a:spcBef>
                        <a:spcAft>
                          <a:spcPts val="1200"/>
                        </a:spcAft>
                      </a:pPr>
                      <a:r>
                        <a:rPr lang="en-US" sz="900" dirty="0">
                          <a:effectLst/>
                          <a:latin typeface="Arial" panose="020B0604020202020204" pitchFamily="34" charset="0"/>
                          <a:ea typeface="Times New Roman" panose="02020603050405020304" pitchFamily="18" charset="0"/>
                          <a:cs typeface="Arial" panose="020B0604020202020204" pitchFamily="34" charset="0"/>
                        </a:rPr>
                        <a:t>The delays from Q1 has had a domino effect on this target and hence 1500 users could not be registered onto the LMS. </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200"/>
                        </a:spcAft>
                      </a:pPr>
                      <a:r>
                        <a:rPr lang="en-ZA" sz="900" dirty="0">
                          <a:effectLst/>
                          <a:latin typeface="Arial" panose="020B0604020202020204" pitchFamily="34" charset="0"/>
                          <a:ea typeface="MS Mincho" panose="02020609040205080304" pitchFamily="49" charset="-128"/>
                          <a:cs typeface="Arial" panose="020B0604020202020204" pitchFamily="34" charset="0"/>
                        </a:rPr>
                        <a:t>50%</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200"/>
                        </a:spcAft>
                      </a:pPr>
                      <a:r>
                        <a:rPr lang="en-ZA" sz="900">
                          <a:effectLst/>
                          <a:latin typeface="Arial" panose="020B0604020202020204" pitchFamily="34" charset="0"/>
                          <a:ea typeface="MS Mincho" panose="02020609040205080304" pitchFamily="49" charset="-128"/>
                          <a:cs typeface="Arial" panose="020B0604020202020204" pitchFamily="34" charset="0"/>
                        </a:rPr>
                        <a:t>40%</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US" sz="900" dirty="0">
                          <a:effectLst/>
                          <a:latin typeface="Arial" panose="020B0604020202020204" pitchFamily="34" charset="0"/>
                          <a:ea typeface="Times New Roman" panose="02020603050405020304" pitchFamily="18" charset="0"/>
                          <a:cs typeface="Arial" panose="020B0604020202020204" pitchFamily="34" charset="0"/>
                        </a:rPr>
                        <a:t>The LMS has been configured onto the cloud and can be accessed from the official site </a:t>
                      </a:r>
                      <a:r>
                        <a:rPr lang="en-US" sz="900" u="none" strike="noStrike"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4"/>
                        </a:rPr>
                        <a:t>https://dsp.nemisa.co.za</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US" sz="900">
                          <a:effectLst/>
                          <a:latin typeface="Arial" panose="020B0604020202020204" pitchFamily="34" charset="0"/>
                          <a:ea typeface="Times New Roman" panose="02020603050405020304" pitchFamily="18" charset="0"/>
                          <a:cs typeface="Arial" panose="020B0604020202020204" pitchFamily="34" charset="0"/>
                        </a:rPr>
                        <a:t>The delays from the SCM processes to obtain an ISP (Internet Service Provider) Q1 has had a domino effect on this target and hence 1500 users could not be registered onto the LMS.</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p>
                      <a:pPr algn="l">
                        <a:lnSpc>
                          <a:spcPct val="115000"/>
                        </a:lnSpc>
                        <a:spcBef>
                          <a:spcPts val="1200"/>
                        </a:spcBef>
                        <a:spcAft>
                          <a:spcPts val="1200"/>
                        </a:spcAft>
                      </a:pPr>
                      <a:r>
                        <a:rPr lang="en-ZA" sz="1000">
                          <a:effectLst/>
                          <a:latin typeface="Arial" panose="020B0604020202020204" pitchFamily="34" charset="0"/>
                          <a:ea typeface="Calibri" panose="020F0502020204030204" pitchFamily="34" charset="0"/>
                          <a:cs typeface="Arial" panose="020B0604020202020204" pitchFamily="34" charset="0"/>
                        </a:rPr>
                        <a:t> </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ZA" sz="1000">
                          <a:effectLst/>
                          <a:latin typeface="Arial" panose="020B0604020202020204" pitchFamily="34" charset="0"/>
                          <a:ea typeface="MS Mincho" panose="02020609040205080304" pitchFamily="49" charset="-128"/>
                          <a:cs typeface="Arial" panose="020B0604020202020204" pitchFamily="34" charset="0"/>
                        </a:rPr>
                        <a:t>Registration of users will definitely be closely monitored and accelerated in Q3.</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ZA" sz="9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Not Achieved</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289257181"/>
                  </a:ext>
                </a:extLst>
              </a:tr>
            </a:tbl>
          </a:graphicData>
        </a:graphic>
      </p:graphicFrame>
      <p:graphicFrame>
        <p:nvGraphicFramePr>
          <p:cNvPr id="4" name="Table 3">
            <a:extLst>
              <a:ext uri="{FF2B5EF4-FFF2-40B4-BE49-F238E27FC236}">
                <a16:creationId xmlns:a16="http://schemas.microsoft.com/office/drawing/2014/main" xmlns="" id="{F8E82E3F-76FF-4F0D-961F-DE48D391FD96}"/>
              </a:ext>
            </a:extLst>
          </p:cNvPr>
          <p:cNvGraphicFramePr>
            <a:graphicFrameLocks noGrp="1"/>
          </p:cNvGraphicFramePr>
          <p:nvPr>
            <p:extLst>
              <p:ext uri="{D42A27DB-BD31-4B8C-83A1-F6EECF244321}">
                <p14:modId xmlns:p14="http://schemas.microsoft.com/office/powerpoint/2010/main" xmlns="" val="1115078062"/>
              </p:ext>
            </p:extLst>
          </p:nvPr>
        </p:nvGraphicFramePr>
        <p:xfrm>
          <a:off x="838199" y="1590435"/>
          <a:ext cx="11102265" cy="659472"/>
        </p:xfrm>
        <a:graphic>
          <a:graphicData uri="http://schemas.openxmlformats.org/drawingml/2006/table">
            <a:tbl>
              <a:tblPr/>
              <a:tblGrid>
                <a:gridCol w="441154">
                  <a:extLst>
                    <a:ext uri="{9D8B030D-6E8A-4147-A177-3AD203B41FA5}">
                      <a16:colId xmlns:a16="http://schemas.microsoft.com/office/drawing/2014/main" xmlns="" val="762611054"/>
                    </a:ext>
                  </a:extLst>
                </a:gridCol>
                <a:gridCol w="1550591">
                  <a:extLst>
                    <a:ext uri="{9D8B030D-6E8A-4147-A177-3AD203B41FA5}">
                      <a16:colId xmlns:a16="http://schemas.microsoft.com/office/drawing/2014/main" xmlns="" val="1166753112"/>
                    </a:ext>
                  </a:extLst>
                </a:gridCol>
                <a:gridCol w="1221250">
                  <a:extLst>
                    <a:ext uri="{9D8B030D-6E8A-4147-A177-3AD203B41FA5}">
                      <a16:colId xmlns:a16="http://schemas.microsoft.com/office/drawing/2014/main" xmlns="" val="2007420894"/>
                    </a:ext>
                  </a:extLst>
                </a:gridCol>
                <a:gridCol w="1660899">
                  <a:extLst>
                    <a:ext uri="{9D8B030D-6E8A-4147-A177-3AD203B41FA5}">
                      <a16:colId xmlns:a16="http://schemas.microsoft.com/office/drawing/2014/main" xmlns="" val="2341101426"/>
                    </a:ext>
                  </a:extLst>
                </a:gridCol>
                <a:gridCol w="1230131">
                  <a:extLst>
                    <a:ext uri="{9D8B030D-6E8A-4147-A177-3AD203B41FA5}">
                      <a16:colId xmlns:a16="http://schemas.microsoft.com/office/drawing/2014/main" xmlns="" val="1506303778"/>
                    </a:ext>
                  </a:extLst>
                </a:gridCol>
                <a:gridCol w="965897">
                  <a:extLst>
                    <a:ext uri="{9D8B030D-6E8A-4147-A177-3AD203B41FA5}">
                      <a16:colId xmlns:a16="http://schemas.microsoft.com/office/drawing/2014/main" xmlns="" val="753122285"/>
                    </a:ext>
                  </a:extLst>
                </a:gridCol>
                <a:gridCol w="1230131">
                  <a:extLst>
                    <a:ext uri="{9D8B030D-6E8A-4147-A177-3AD203B41FA5}">
                      <a16:colId xmlns:a16="http://schemas.microsoft.com/office/drawing/2014/main" xmlns="" val="2561746002"/>
                    </a:ext>
                  </a:extLst>
                </a:gridCol>
                <a:gridCol w="1036952">
                  <a:extLst>
                    <a:ext uri="{9D8B030D-6E8A-4147-A177-3AD203B41FA5}">
                      <a16:colId xmlns:a16="http://schemas.microsoft.com/office/drawing/2014/main" xmlns="" val="1340092487"/>
                    </a:ext>
                  </a:extLst>
                </a:gridCol>
                <a:gridCol w="1041392">
                  <a:extLst>
                    <a:ext uri="{9D8B030D-6E8A-4147-A177-3AD203B41FA5}">
                      <a16:colId xmlns:a16="http://schemas.microsoft.com/office/drawing/2014/main" xmlns="" val="2966451370"/>
                    </a:ext>
                  </a:extLst>
                </a:gridCol>
                <a:gridCol w="723868">
                  <a:extLst>
                    <a:ext uri="{9D8B030D-6E8A-4147-A177-3AD203B41FA5}">
                      <a16:colId xmlns:a16="http://schemas.microsoft.com/office/drawing/2014/main" xmlns="" val="2860208850"/>
                    </a:ext>
                  </a:extLst>
                </a:gridCol>
              </a:tblGrid>
              <a:tr h="236184">
                <a:tc>
                  <a:txBody>
                    <a:bodyPr/>
                    <a:lstStyle/>
                    <a:p>
                      <a:pPr algn="just">
                        <a:lnSpc>
                          <a:spcPct val="115000"/>
                        </a:lnSpc>
                        <a:spcBef>
                          <a:spcPts val="1200"/>
                        </a:spcBef>
                        <a:spcAft>
                          <a:spcPts val="1200"/>
                        </a:spcAft>
                      </a:pPr>
                      <a:r>
                        <a:rPr lang="en-ZA" sz="1200" b="1">
                          <a:effectLst/>
                          <a:latin typeface="Arial" panose="020B0604020202020204" pitchFamily="34" charset="0"/>
                          <a:ea typeface="Calibri" panose="020F0502020204030204" pitchFamily="34" charset="0"/>
                          <a:cs typeface="Arial" panose="020B0604020202020204" pitchFamily="34" charset="0"/>
                        </a:rPr>
                        <a:t> </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gridSpan="9">
                  <a:txBody>
                    <a:bodyPr/>
                    <a:lstStyle/>
                    <a:p>
                      <a:pPr algn="just">
                        <a:lnSpc>
                          <a:spcPct val="115000"/>
                        </a:lnSpc>
                        <a:spcBef>
                          <a:spcPts val="1200"/>
                        </a:spcBef>
                        <a:spcAft>
                          <a:spcPts val="1200"/>
                        </a:spcAft>
                      </a:pPr>
                      <a:r>
                        <a:rPr lang="en-Z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Programme 3: e-Astuteness Development </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969969248"/>
                  </a:ext>
                </a:extLst>
              </a:tr>
              <a:tr h="375144">
                <a:tc>
                  <a:txBody>
                    <a:bodyPr/>
                    <a:lstStyle/>
                    <a:p>
                      <a:pPr algn="l">
                        <a:lnSpc>
                          <a:spcPct val="115000"/>
                        </a:lnSpc>
                        <a:spcBef>
                          <a:spcPts val="1200"/>
                        </a:spcBef>
                        <a:spcAft>
                          <a:spcPts val="1200"/>
                        </a:spcAft>
                      </a:pPr>
                      <a:r>
                        <a:rPr lang="en-ZA" sz="1000" b="1">
                          <a:solidFill>
                            <a:srgbClr val="000000"/>
                          </a:solidFill>
                          <a:effectLst/>
                          <a:latin typeface="Arial" panose="020B0604020202020204" pitchFamily="34" charset="0"/>
                          <a:ea typeface="Calibri" panose="020F0502020204030204" pitchFamily="34" charset="0"/>
                          <a:cs typeface="Arial" panose="020B0604020202020204" pitchFamily="34" charset="0"/>
                        </a:rPr>
                        <a:t>No</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spcAft>
                          <a:spcPts val="1200"/>
                        </a:spcAft>
                      </a:pPr>
                      <a:r>
                        <a:rPr lang="en-ZA" sz="1000" b="1">
                          <a:solidFill>
                            <a:srgbClr val="000000"/>
                          </a:solidFill>
                          <a:effectLst/>
                          <a:latin typeface="Arial" panose="020B0604020202020204" pitchFamily="34" charset="0"/>
                          <a:ea typeface="Calibri" panose="020F0502020204030204" pitchFamily="34" charset="0"/>
                          <a:cs typeface="Arial" panose="020B0604020202020204" pitchFamily="34" charset="0"/>
                        </a:rPr>
                        <a:t>Annual Targets</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spcAft>
                          <a:spcPts val="1200"/>
                        </a:spcAft>
                      </a:pPr>
                      <a:r>
                        <a:rPr lang="en-ZA" sz="1000" b="1">
                          <a:solidFill>
                            <a:srgbClr val="000000"/>
                          </a:solidFill>
                          <a:effectLst/>
                          <a:latin typeface="Arial" panose="020B0604020202020204" pitchFamily="34" charset="0"/>
                          <a:ea typeface="Calibri" panose="020F0502020204030204" pitchFamily="34" charset="0"/>
                          <a:cs typeface="Arial" panose="020B0604020202020204" pitchFamily="34" charset="0"/>
                        </a:rPr>
                        <a:t>Q2 Targets</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spcAft>
                          <a:spcPts val="1200"/>
                        </a:spcAft>
                      </a:pPr>
                      <a:r>
                        <a:rPr lang="en-ZA" sz="1000" b="1">
                          <a:solidFill>
                            <a:srgbClr val="000000"/>
                          </a:solidFill>
                          <a:effectLst/>
                          <a:latin typeface="Arial" panose="020B0604020202020204" pitchFamily="34" charset="0"/>
                          <a:ea typeface="Calibri" panose="020F0502020204030204" pitchFamily="34" charset="0"/>
                          <a:cs typeface="Arial" panose="020B0604020202020204" pitchFamily="34" charset="0"/>
                        </a:rPr>
                        <a:t>Actual Achievement</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spcAft>
                          <a:spcPts val="1200"/>
                        </a:spcAft>
                      </a:pPr>
                      <a:r>
                        <a:rPr lang="en-ZA" sz="1000" b="1">
                          <a:solidFill>
                            <a:srgbClr val="000000"/>
                          </a:solidFill>
                          <a:effectLst/>
                          <a:latin typeface="Arial" panose="020B0604020202020204" pitchFamily="34" charset="0"/>
                          <a:ea typeface="Calibri" panose="020F0502020204030204" pitchFamily="34" charset="0"/>
                          <a:cs typeface="Arial" panose="020B0604020202020204" pitchFamily="34" charset="0"/>
                        </a:rPr>
                        <a:t>% Targeted Progress</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spcAft>
                          <a:spcPts val="1200"/>
                        </a:spcAft>
                      </a:pPr>
                      <a:r>
                        <a:rPr lang="en-ZA" sz="1000" b="1">
                          <a:solidFill>
                            <a:srgbClr val="000000"/>
                          </a:solidFill>
                          <a:effectLst/>
                          <a:latin typeface="Arial" panose="020B0604020202020204" pitchFamily="34" charset="0"/>
                          <a:ea typeface="Calibri" panose="020F0502020204030204" pitchFamily="34" charset="0"/>
                          <a:cs typeface="Arial" panose="020B0604020202020204" pitchFamily="34" charset="0"/>
                        </a:rPr>
                        <a:t>% Actual Progress</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spcAft>
                          <a:spcPts val="1200"/>
                        </a:spcAft>
                      </a:pPr>
                      <a:r>
                        <a:rPr lang="en-ZA" sz="1000" b="1">
                          <a:solidFill>
                            <a:srgbClr val="000000"/>
                          </a:solidFill>
                          <a:effectLst/>
                          <a:latin typeface="Arial" panose="020B0604020202020204" pitchFamily="34" charset="0"/>
                          <a:ea typeface="Calibri" panose="020F0502020204030204" pitchFamily="34" charset="0"/>
                          <a:cs typeface="Arial" panose="020B0604020202020204" pitchFamily="34" charset="0"/>
                        </a:rPr>
                        <a:t>Year-To-Date Achievement</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spcAft>
                          <a:spcPts val="1200"/>
                        </a:spcAft>
                      </a:pPr>
                      <a:r>
                        <a:rPr lang="en-ZA" sz="1000" b="1">
                          <a:solidFill>
                            <a:srgbClr val="000000"/>
                          </a:solidFill>
                          <a:effectLst/>
                          <a:latin typeface="Arial" panose="020B0604020202020204" pitchFamily="34" charset="0"/>
                          <a:ea typeface="Calibri" panose="020F0502020204030204" pitchFamily="34" charset="0"/>
                          <a:cs typeface="Arial" panose="020B0604020202020204" pitchFamily="34" charset="0"/>
                        </a:rPr>
                        <a:t>Challenges</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spcAft>
                          <a:spcPts val="1200"/>
                        </a:spcAft>
                      </a:pPr>
                      <a:r>
                        <a:rPr lang="en-ZA" sz="1000" b="1">
                          <a:solidFill>
                            <a:srgbClr val="000000"/>
                          </a:solidFill>
                          <a:effectLst/>
                          <a:latin typeface="Arial" panose="020B0604020202020204" pitchFamily="34" charset="0"/>
                          <a:ea typeface="Calibri" panose="020F0502020204030204" pitchFamily="34" charset="0"/>
                          <a:cs typeface="Arial" panose="020B0604020202020204" pitchFamily="34" charset="0"/>
                        </a:rPr>
                        <a:t>Corrective Action</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spcAft>
                          <a:spcPts val="1200"/>
                        </a:spcAft>
                      </a:pPr>
                      <a:r>
                        <a:rPr lang="en-ZA"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Status</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24660" marR="24660" marT="24660" marB="246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3356177046"/>
                  </a:ext>
                </a:extLst>
              </a:tr>
            </a:tbl>
          </a:graphicData>
        </a:graphic>
      </p:graphicFrame>
    </p:spTree>
    <p:extLst>
      <p:ext uri="{BB962C8B-B14F-4D97-AF65-F5344CB8AC3E}">
        <p14:creationId xmlns:p14="http://schemas.microsoft.com/office/powerpoint/2010/main" xmlns="" val="582873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695471" y="1061317"/>
            <a:ext cx="8659544" cy="523220"/>
          </a:xfrm>
          <a:prstGeom prst="rect">
            <a:avLst/>
          </a:prstGeom>
          <a:noFill/>
        </p:spPr>
        <p:txBody>
          <a:bodyPr wrap="square" rtlCol="0">
            <a:spAutoFit/>
          </a:bodyPr>
          <a:lstStyle/>
          <a:p>
            <a:pPr algn="ctr"/>
            <a:r>
              <a:rPr lang="en-ZA" sz="2800" b="1" dirty="0">
                <a:latin typeface="Arial" panose="020B0604020202020204" pitchFamily="34" charset="0"/>
                <a:cs typeface="Arial" panose="020B0604020202020204" pitchFamily="34" charset="0"/>
              </a:rPr>
              <a:t>PROGRAMME 3: E-ASTUTENESS DEVELOPMENT</a:t>
            </a: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1234"/>
            <a:ext cx="2991394" cy="1221209"/>
          </a:xfrm>
          <a:prstGeom prst="rect">
            <a:avLst/>
          </a:prstGeom>
        </p:spPr>
      </p:pic>
      <p:graphicFrame>
        <p:nvGraphicFramePr>
          <p:cNvPr id="5" name="Table 4">
            <a:extLst>
              <a:ext uri="{FF2B5EF4-FFF2-40B4-BE49-F238E27FC236}">
                <a16:creationId xmlns:a16="http://schemas.microsoft.com/office/drawing/2014/main" xmlns="" id="{47934C14-2C04-4DD5-AC89-7269E802ABE2}"/>
              </a:ext>
            </a:extLst>
          </p:cNvPr>
          <p:cNvGraphicFramePr>
            <a:graphicFrameLocks noGrp="1"/>
          </p:cNvGraphicFramePr>
          <p:nvPr>
            <p:extLst>
              <p:ext uri="{D42A27DB-BD31-4B8C-83A1-F6EECF244321}">
                <p14:modId xmlns:p14="http://schemas.microsoft.com/office/powerpoint/2010/main" xmlns="" val="2243721672"/>
              </p:ext>
            </p:extLst>
          </p:nvPr>
        </p:nvGraphicFramePr>
        <p:xfrm>
          <a:off x="917412" y="1631540"/>
          <a:ext cx="9877835" cy="4943854"/>
        </p:xfrm>
        <a:graphic>
          <a:graphicData uri="http://schemas.openxmlformats.org/drawingml/2006/table">
            <a:tbl>
              <a:tblPr firstRow="1" firstCol="1" bandRow="1"/>
              <a:tblGrid>
                <a:gridCol w="503019">
                  <a:extLst>
                    <a:ext uri="{9D8B030D-6E8A-4147-A177-3AD203B41FA5}">
                      <a16:colId xmlns:a16="http://schemas.microsoft.com/office/drawing/2014/main" xmlns="" val="3064302483"/>
                    </a:ext>
                  </a:extLst>
                </a:gridCol>
                <a:gridCol w="1390483">
                  <a:extLst>
                    <a:ext uri="{9D8B030D-6E8A-4147-A177-3AD203B41FA5}">
                      <a16:colId xmlns:a16="http://schemas.microsoft.com/office/drawing/2014/main" xmlns="" val="3818714819"/>
                    </a:ext>
                  </a:extLst>
                </a:gridCol>
                <a:gridCol w="1545134">
                  <a:extLst>
                    <a:ext uri="{9D8B030D-6E8A-4147-A177-3AD203B41FA5}">
                      <a16:colId xmlns:a16="http://schemas.microsoft.com/office/drawing/2014/main" xmlns="" val="3216068955"/>
                    </a:ext>
                  </a:extLst>
                </a:gridCol>
                <a:gridCol w="2976675">
                  <a:extLst>
                    <a:ext uri="{9D8B030D-6E8A-4147-A177-3AD203B41FA5}">
                      <a16:colId xmlns:a16="http://schemas.microsoft.com/office/drawing/2014/main" xmlns="" val="1039925687"/>
                    </a:ext>
                  </a:extLst>
                </a:gridCol>
                <a:gridCol w="3462524">
                  <a:extLst>
                    <a:ext uri="{9D8B030D-6E8A-4147-A177-3AD203B41FA5}">
                      <a16:colId xmlns:a16="http://schemas.microsoft.com/office/drawing/2014/main" xmlns="" val="50128209"/>
                    </a:ext>
                  </a:extLst>
                </a:gridCol>
              </a:tblGrid>
              <a:tr h="293098">
                <a:tc gridSpan="5">
                  <a:txBody>
                    <a:bodyPr/>
                    <a:lstStyle/>
                    <a:p>
                      <a:pPr algn="just">
                        <a:tabLst>
                          <a:tab pos="3928745" algn="l"/>
                        </a:tabLst>
                      </a:pPr>
                      <a:r>
                        <a:rPr lang="en-US" sz="1200" b="1" dirty="0">
                          <a:effectLst/>
                        </a:rPr>
                        <a:t>COMMENTS ON DEVIATIONS AND INTERVENTIONS FOR PROGRAMME 3</a:t>
                      </a:r>
                      <a:endParaRPr lang="en-ZA" sz="1200" b="1" dirty="0">
                        <a:effectLst/>
                      </a:endParaRPr>
                    </a:p>
                    <a:p>
                      <a:pPr algn="just">
                        <a:tabLst>
                          <a:tab pos="3928745" algn="l"/>
                        </a:tabLst>
                      </a:pPr>
                      <a:r>
                        <a:rPr lang="en-US" sz="1200" b="1" dirty="0">
                          <a:effectLst/>
                        </a:rPr>
                        <a:t> </a:t>
                      </a:r>
                      <a:endParaRPr lang="en-ZA" sz="12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45643" marR="45643" marT="0" marB="0">
                    <a:solidFill>
                      <a:schemeClr val="accent2">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480325702"/>
                  </a:ext>
                </a:extLst>
              </a:tr>
              <a:tr h="293098">
                <a:tc>
                  <a:txBody>
                    <a:bodyPr/>
                    <a:lstStyle/>
                    <a:p>
                      <a:pPr algn="just">
                        <a:tabLst>
                          <a:tab pos="3928745" algn="l"/>
                        </a:tabLst>
                      </a:pPr>
                      <a:r>
                        <a:rPr lang="en-US" sz="1000">
                          <a:effectLst/>
                        </a:rPr>
                        <a:t> </a:t>
                      </a:r>
                      <a:endParaRPr lang="en-ZA" sz="1000">
                        <a:effectLst/>
                        <a:latin typeface="Arial" panose="020B0604020202020204" pitchFamily="34" charset="0"/>
                        <a:ea typeface="MS Mincho" panose="02020609040205080304" pitchFamily="49" charset="-128"/>
                        <a:cs typeface="Times New Roman" panose="02020603050405020304" pitchFamily="18" charset="0"/>
                      </a:endParaRPr>
                    </a:p>
                  </a:txBody>
                  <a:tcPr marL="45643" marR="45643" marT="0" marB="0"/>
                </a:tc>
                <a:tc>
                  <a:txBody>
                    <a:bodyPr/>
                    <a:lstStyle/>
                    <a:p>
                      <a:pPr algn="just">
                        <a:tabLst>
                          <a:tab pos="3928745" algn="l"/>
                        </a:tabLst>
                      </a:pPr>
                      <a:r>
                        <a:rPr lang="en-US" sz="1000">
                          <a:effectLst/>
                        </a:rPr>
                        <a:t>Outcomes</a:t>
                      </a:r>
                      <a:endParaRPr lang="en-ZA" sz="1000">
                        <a:effectLst/>
                        <a:latin typeface="Arial" panose="020B0604020202020204" pitchFamily="34" charset="0"/>
                        <a:ea typeface="MS Mincho" panose="02020609040205080304" pitchFamily="49" charset="-128"/>
                        <a:cs typeface="Times New Roman" panose="02020603050405020304" pitchFamily="18" charset="0"/>
                      </a:endParaRPr>
                    </a:p>
                  </a:txBody>
                  <a:tcPr marL="45643" marR="45643" marT="0" marB="0"/>
                </a:tc>
                <a:tc>
                  <a:txBody>
                    <a:bodyPr/>
                    <a:lstStyle/>
                    <a:p>
                      <a:pPr algn="just">
                        <a:tabLst>
                          <a:tab pos="3928745" algn="l"/>
                        </a:tabLst>
                      </a:pPr>
                      <a:r>
                        <a:rPr lang="en-US" sz="1000" dirty="0">
                          <a:effectLst/>
                        </a:rPr>
                        <a:t>Output indicators</a:t>
                      </a:r>
                      <a:endParaRPr lang="en-ZA"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45643" marR="45643" marT="0" marB="0"/>
                </a:tc>
                <a:tc>
                  <a:txBody>
                    <a:bodyPr/>
                    <a:lstStyle/>
                    <a:p>
                      <a:pPr algn="just">
                        <a:tabLst>
                          <a:tab pos="3928745" algn="l"/>
                        </a:tabLst>
                      </a:pPr>
                      <a:r>
                        <a:rPr lang="en-US" sz="1000">
                          <a:effectLst/>
                        </a:rPr>
                        <a:t>Deviation between planned target and actual achievement</a:t>
                      </a:r>
                      <a:endParaRPr lang="en-ZA" sz="1000">
                        <a:effectLst/>
                        <a:latin typeface="Arial" panose="020B0604020202020204" pitchFamily="34" charset="0"/>
                        <a:ea typeface="MS Mincho" panose="02020609040205080304" pitchFamily="49" charset="-128"/>
                        <a:cs typeface="Times New Roman" panose="02020603050405020304" pitchFamily="18" charset="0"/>
                      </a:endParaRPr>
                    </a:p>
                  </a:txBody>
                  <a:tcPr marL="45643" marR="45643" marT="0" marB="0"/>
                </a:tc>
                <a:tc>
                  <a:txBody>
                    <a:bodyPr/>
                    <a:lstStyle/>
                    <a:p>
                      <a:pPr algn="just">
                        <a:tabLst>
                          <a:tab pos="3928745" algn="l"/>
                        </a:tabLst>
                      </a:pPr>
                      <a:r>
                        <a:rPr lang="en-US" sz="1000" dirty="0">
                          <a:effectLst/>
                        </a:rPr>
                        <a:t>Intervention that will be put in place</a:t>
                      </a:r>
                      <a:endParaRPr lang="en-ZA"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45643" marR="45643" marT="0" marB="0"/>
                </a:tc>
                <a:extLst>
                  <a:ext uri="{0D108BD9-81ED-4DB2-BD59-A6C34878D82A}">
                    <a16:rowId xmlns:a16="http://schemas.microsoft.com/office/drawing/2014/main" xmlns="" val="877652584"/>
                  </a:ext>
                </a:extLst>
              </a:tr>
              <a:tr h="1758591">
                <a:tc>
                  <a:txBody>
                    <a:bodyPr/>
                    <a:lstStyle/>
                    <a:p>
                      <a:pPr algn="just">
                        <a:tabLst>
                          <a:tab pos="3928745" algn="l"/>
                        </a:tabLst>
                      </a:pPr>
                      <a:r>
                        <a:rPr lang="en-US" sz="1000" dirty="0">
                          <a:effectLst/>
                        </a:rPr>
                        <a:t>3.1</a:t>
                      </a:r>
                      <a:endParaRPr lang="en-ZA" sz="10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45643" marR="45643" marT="0" marB="0"/>
                </a:tc>
                <a:tc>
                  <a:txBody>
                    <a:bodyPr/>
                    <a:lstStyle/>
                    <a:p>
                      <a:pPr algn="just">
                        <a:tabLst>
                          <a:tab pos="3928745" algn="l"/>
                        </a:tabLst>
                      </a:pPr>
                      <a:r>
                        <a:rPr lang="en-US" sz="1000" dirty="0">
                          <a:effectLst/>
                        </a:rPr>
                        <a:t>Digitally skilled citizens</a:t>
                      </a:r>
                      <a:endParaRPr lang="en-ZA"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45643" marR="45643" marT="0" marB="0"/>
                </a:tc>
                <a:tc>
                  <a:txBody>
                    <a:bodyPr/>
                    <a:lstStyle/>
                    <a:p>
                      <a:pPr algn="just">
                        <a:tabLst>
                          <a:tab pos="3928745" algn="l"/>
                        </a:tabLst>
                      </a:pPr>
                      <a:r>
                        <a:rPr lang="en-US" sz="1000" dirty="0">
                          <a:effectLst/>
                        </a:rPr>
                        <a:t>Citizens trained in digital literacy</a:t>
                      </a:r>
                      <a:endParaRPr lang="en-ZA"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45643" marR="45643" marT="0" marB="0"/>
                </a:tc>
                <a:tc>
                  <a:txBody>
                    <a:bodyPr/>
                    <a:lstStyle/>
                    <a:p>
                      <a:pPr algn="just">
                        <a:tabLst>
                          <a:tab pos="3928745" algn="l"/>
                        </a:tabLst>
                      </a:pPr>
                      <a:r>
                        <a:rPr lang="en-US" sz="1000" dirty="0" err="1">
                          <a:effectLst/>
                        </a:rPr>
                        <a:t>CoLabs</a:t>
                      </a:r>
                      <a:r>
                        <a:rPr lang="en-US" sz="1000" dirty="0">
                          <a:effectLst/>
                        </a:rPr>
                        <a:t> underachieved by 88.4% and only managed to train 580 participants due to the delay in finalizing the Annual Business Plans and the restrictions due to the pandemic. Intermediaries are not able to utilize their venues to full capacity and are conducting training sessions in smaller groups. Only 4 </a:t>
                      </a:r>
                      <a:r>
                        <a:rPr lang="en-US" sz="1000" dirty="0" err="1">
                          <a:effectLst/>
                        </a:rPr>
                        <a:t>CoLabs</a:t>
                      </a:r>
                      <a:r>
                        <a:rPr lang="en-US" sz="1000" dirty="0">
                          <a:effectLst/>
                        </a:rPr>
                        <a:t> contributed to the training.</a:t>
                      </a:r>
                      <a:endParaRPr lang="en-ZA"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45643" marR="45643" marT="0" marB="0"/>
                </a:tc>
                <a:tc>
                  <a:txBody>
                    <a:bodyPr/>
                    <a:lstStyle/>
                    <a:p>
                      <a:pPr marL="342900" lvl="0" indent="-342900" algn="just">
                        <a:buFont typeface="Symbol" panose="05050102010706020507" pitchFamily="18" charset="2"/>
                        <a:buChar char=""/>
                        <a:tabLst>
                          <a:tab pos="3928745" algn="l"/>
                        </a:tabLst>
                      </a:pPr>
                      <a:r>
                        <a:rPr lang="en-US" sz="1000" dirty="0">
                          <a:effectLst/>
                        </a:rPr>
                        <a:t>Facilitators were trained to roll out face-to-face and blended training under Level 1, especially in areas with limited or no connectivity. Facilitators are also being trained to facilitate online courses.</a:t>
                      </a:r>
                      <a:endParaRPr lang="en-ZA" sz="1000" dirty="0">
                        <a:effectLst/>
                      </a:endParaRPr>
                    </a:p>
                    <a:p>
                      <a:pPr marL="342900" lvl="0" indent="-342900" algn="just">
                        <a:buFont typeface="Symbol" panose="05050102010706020507" pitchFamily="18" charset="2"/>
                        <a:buChar char=""/>
                        <a:tabLst>
                          <a:tab pos="3928745" algn="l"/>
                        </a:tabLst>
                      </a:pPr>
                      <a:r>
                        <a:rPr lang="en-US" sz="1000" dirty="0">
                          <a:effectLst/>
                        </a:rPr>
                        <a:t>Facilitators of other </a:t>
                      </a:r>
                      <a:r>
                        <a:rPr lang="en-US" sz="1000" dirty="0" err="1">
                          <a:effectLst/>
                        </a:rPr>
                        <a:t>CoLabs</a:t>
                      </a:r>
                      <a:r>
                        <a:rPr lang="en-US" sz="1000" dirty="0">
                          <a:effectLst/>
                        </a:rPr>
                        <a:t> participated in the online version of the Mobile Digital Literacy course of Limpopo </a:t>
                      </a:r>
                      <a:r>
                        <a:rPr lang="en-US" sz="1000" dirty="0" err="1">
                          <a:effectLst/>
                        </a:rPr>
                        <a:t>CoLab</a:t>
                      </a:r>
                      <a:r>
                        <a:rPr lang="en-US" sz="1000" dirty="0">
                          <a:effectLst/>
                        </a:rPr>
                        <a:t> to gain an understanding of their approach.</a:t>
                      </a:r>
                      <a:endParaRPr lang="en-ZA" sz="1000" dirty="0">
                        <a:effectLst/>
                      </a:endParaRPr>
                    </a:p>
                    <a:p>
                      <a:pPr marL="342900" lvl="0" indent="-342900" algn="just">
                        <a:buFont typeface="Symbol" panose="05050102010706020507" pitchFamily="18" charset="2"/>
                        <a:buChar char=""/>
                        <a:tabLst>
                          <a:tab pos="3928745" algn="l"/>
                        </a:tabLst>
                      </a:pPr>
                      <a:r>
                        <a:rPr lang="en-US" sz="1000" dirty="0">
                          <a:effectLst/>
                        </a:rPr>
                        <a:t>Onboarding of the 2 </a:t>
                      </a:r>
                      <a:r>
                        <a:rPr lang="en-US" sz="1000" dirty="0" err="1">
                          <a:effectLst/>
                        </a:rPr>
                        <a:t>CoLabs</a:t>
                      </a:r>
                      <a:r>
                        <a:rPr lang="en-US" sz="1000" dirty="0">
                          <a:effectLst/>
                        </a:rPr>
                        <a:t> that have not yet signed the agreement will be prioritized.</a:t>
                      </a:r>
                      <a:endParaRPr lang="en-ZA" sz="1000" dirty="0">
                        <a:effectLst/>
                      </a:endParaRPr>
                    </a:p>
                    <a:p>
                      <a:pPr marL="342900" lvl="0" indent="-342900" algn="just">
                        <a:buFont typeface="Symbol" panose="05050102010706020507" pitchFamily="18" charset="2"/>
                        <a:buChar char=""/>
                        <a:tabLst>
                          <a:tab pos="3928745" algn="l"/>
                        </a:tabLst>
                      </a:pPr>
                      <a:r>
                        <a:rPr lang="en-US" sz="1000" dirty="0">
                          <a:effectLst/>
                        </a:rPr>
                        <a:t>The online Mobile Digital Literacy course will be rolled out to all </a:t>
                      </a:r>
                      <a:r>
                        <a:rPr lang="en-US" sz="1000" dirty="0" err="1">
                          <a:effectLst/>
                        </a:rPr>
                        <a:t>CoLabs</a:t>
                      </a:r>
                      <a:r>
                        <a:rPr lang="en-US" sz="1000" dirty="0">
                          <a:effectLst/>
                        </a:rPr>
                        <a:t> by the start of the 3</a:t>
                      </a:r>
                      <a:r>
                        <a:rPr lang="en-US" sz="1000" baseline="30000" dirty="0">
                          <a:effectLst/>
                        </a:rPr>
                        <a:t>rd</a:t>
                      </a:r>
                      <a:r>
                        <a:rPr lang="en-US" sz="1000" dirty="0">
                          <a:effectLst/>
                        </a:rPr>
                        <a:t> Quarter using the NEMISA LMS.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5643" marR="45643" marT="0" marB="0"/>
                </a:tc>
                <a:extLst>
                  <a:ext uri="{0D108BD9-81ED-4DB2-BD59-A6C34878D82A}">
                    <a16:rowId xmlns:a16="http://schemas.microsoft.com/office/drawing/2014/main" xmlns="" val="1522107206"/>
                  </a:ext>
                </a:extLst>
              </a:tr>
              <a:tr h="751025">
                <a:tc>
                  <a:txBody>
                    <a:bodyPr/>
                    <a:lstStyle/>
                    <a:p>
                      <a:pPr algn="just">
                        <a:tabLst>
                          <a:tab pos="3928745" algn="l"/>
                        </a:tabLst>
                      </a:pPr>
                      <a:r>
                        <a:rPr lang="en-US" sz="1000" dirty="0">
                          <a:effectLst/>
                        </a:rPr>
                        <a:t>3.3</a:t>
                      </a:r>
                      <a:endParaRPr lang="en-ZA" sz="10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45643" marR="45643" marT="0" marB="0"/>
                </a:tc>
                <a:tc>
                  <a:txBody>
                    <a:bodyPr/>
                    <a:lstStyle/>
                    <a:p>
                      <a:pPr algn="just">
                        <a:tabLst>
                          <a:tab pos="3928745" algn="l"/>
                        </a:tabLst>
                      </a:pPr>
                      <a:r>
                        <a:rPr lang="en-US" sz="1000" dirty="0">
                          <a:effectLst/>
                        </a:rPr>
                        <a:t>1 creative media course developed</a:t>
                      </a:r>
                      <a:endParaRPr lang="en-ZA"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45643" marR="45643" marT="0" marB="0"/>
                </a:tc>
                <a:tc>
                  <a:txBody>
                    <a:bodyPr/>
                    <a:lstStyle/>
                    <a:p>
                      <a:pPr algn="just">
                        <a:tabLst>
                          <a:tab pos="3928745" algn="l"/>
                        </a:tabLst>
                      </a:pPr>
                      <a:r>
                        <a:rPr lang="en-US" sz="1000" dirty="0">
                          <a:effectLst/>
                        </a:rPr>
                        <a:t>Creative media course drafted and submitted to board for inputs</a:t>
                      </a:r>
                      <a:endParaRPr lang="en-ZA"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45643" marR="45643" marT="0" marB="0"/>
                </a:tc>
                <a:tc>
                  <a:txBody>
                    <a:bodyPr/>
                    <a:lstStyle/>
                    <a:p>
                      <a:pPr algn="just">
                        <a:tabLst>
                          <a:tab pos="3928745" algn="l"/>
                        </a:tabLst>
                      </a:pPr>
                      <a:r>
                        <a:rPr lang="en-US" sz="1000" dirty="0">
                          <a:effectLst/>
                        </a:rPr>
                        <a:t>The underachievement is 100% as the target for the quarter was to achieve a developed media course and submit to the Board</a:t>
                      </a:r>
                      <a:endParaRPr lang="en-ZA"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45643" marR="45643" marT="0" marB="0"/>
                </a:tc>
                <a:tc>
                  <a:txBody>
                    <a:bodyPr/>
                    <a:lstStyle/>
                    <a:p>
                      <a:pPr marL="342900" lvl="0" indent="-342900" algn="just">
                        <a:buFont typeface="Symbol" panose="05050102010706020507" pitchFamily="18" charset="2"/>
                        <a:buChar char=""/>
                        <a:tabLst>
                          <a:tab pos="3928745" algn="l"/>
                        </a:tabLst>
                      </a:pPr>
                      <a:r>
                        <a:rPr lang="en-US" sz="1000" dirty="0">
                          <a:effectLst/>
                        </a:rPr>
                        <a:t>The new creative media course developed is a Skills </a:t>
                      </a:r>
                      <a:r>
                        <a:rPr lang="en-US" sz="1000" dirty="0" err="1">
                          <a:effectLst/>
                        </a:rPr>
                        <a:t>Programme</a:t>
                      </a:r>
                      <a:r>
                        <a:rPr lang="en-US" sz="1000" dirty="0">
                          <a:effectLst/>
                        </a:rPr>
                        <a:t> “Digital Story Telling using a Mobile Device”. The scope and specification have been determined. The training manual will be written by 10 December for submission to PAAC by January 2021</a:t>
                      </a:r>
                      <a:endParaRPr lang="en-ZA"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5643" marR="45643" marT="0" marB="0"/>
                </a:tc>
                <a:extLst>
                  <a:ext uri="{0D108BD9-81ED-4DB2-BD59-A6C34878D82A}">
                    <a16:rowId xmlns:a16="http://schemas.microsoft.com/office/drawing/2014/main" xmlns="" val="701776046"/>
                  </a:ext>
                </a:extLst>
              </a:tr>
              <a:tr h="586197">
                <a:tc>
                  <a:txBody>
                    <a:bodyPr/>
                    <a:lstStyle/>
                    <a:p>
                      <a:pPr algn="just">
                        <a:tabLst>
                          <a:tab pos="3928745" algn="l"/>
                        </a:tabLst>
                      </a:pPr>
                      <a:r>
                        <a:rPr lang="en-US" sz="1000" dirty="0">
                          <a:effectLst/>
                        </a:rPr>
                        <a:t>3.4</a:t>
                      </a:r>
                      <a:endParaRPr lang="en-ZA" sz="10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45643" marR="45643" marT="0" marB="0"/>
                </a:tc>
                <a:tc>
                  <a:txBody>
                    <a:bodyPr/>
                    <a:lstStyle/>
                    <a:p>
                      <a:pPr algn="just">
                        <a:tabLst>
                          <a:tab pos="3928745" algn="l"/>
                        </a:tabLst>
                      </a:pPr>
                      <a:r>
                        <a:rPr lang="en-US" sz="1000" dirty="0">
                          <a:effectLst/>
                        </a:rPr>
                        <a:t>In</a:t>
                      </a:r>
                      <a:r>
                        <a:rPr lang="en-ZA" sz="1000" dirty="0">
                          <a:effectLst/>
                        </a:rPr>
                        <a:t>creased 4IR participants</a:t>
                      </a:r>
                      <a:endParaRPr lang="en-ZA"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45643" marR="45643" marT="0" marB="0"/>
                </a:tc>
                <a:tc>
                  <a:txBody>
                    <a:bodyPr/>
                    <a:lstStyle/>
                    <a:p>
                      <a:pPr algn="just">
                        <a:tabLst>
                          <a:tab pos="3928745" algn="l"/>
                        </a:tabLst>
                      </a:pPr>
                      <a:r>
                        <a:rPr lang="en-US" sz="1000" dirty="0">
                          <a:effectLst/>
                        </a:rPr>
                        <a:t>Sector users trained in specialist technology</a:t>
                      </a:r>
                      <a:endParaRPr lang="en-ZA"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45643" marR="45643" marT="0" marB="0"/>
                </a:tc>
                <a:tc>
                  <a:txBody>
                    <a:bodyPr/>
                    <a:lstStyle/>
                    <a:p>
                      <a:pPr algn="just">
                        <a:tabLst>
                          <a:tab pos="3928745" algn="l"/>
                        </a:tabLst>
                      </a:pPr>
                      <a:r>
                        <a:rPr lang="en-US" sz="1000" dirty="0" err="1">
                          <a:effectLst/>
                        </a:rPr>
                        <a:t>CoLabs</a:t>
                      </a:r>
                      <a:r>
                        <a:rPr lang="en-US" sz="1000" dirty="0">
                          <a:effectLst/>
                        </a:rPr>
                        <a:t> underachieved by 72% and one </a:t>
                      </a:r>
                      <a:r>
                        <a:rPr lang="en-US" sz="1000" dirty="0" err="1">
                          <a:effectLst/>
                        </a:rPr>
                        <a:t>CoLab</a:t>
                      </a:r>
                      <a:r>
                        <a:rPr lang="en-US" sz="1000" dirty="0">
                          <a:effectLst/>
                        </a:rPr>
                        <a:t> was responsible for training 42 sector users in specialist technology. </a:t>
                      </a:r>
                      <a:endParaRPr lang="en-ZA" sz="1000" dirty="0">
                        <a:effectLst/>
                      </a:endParaRPr>
                    </a:p>
                    <a:p>
                      <a:pPr algn="just">
                        <a:tabLst>
                          <a:tab pos="3928745" algn="l"/>
                        </a:tabLst>
                      </a:pPr>
                      <a:r>
                        <a:rPr lang="en-US" sz="1000" dirty="0">
                          <a:effectLst/>
                        </a:rPr>
                        <a:t> </a:t>
                      </a:r>
                      <a:endParaRPr lang="en-ZA"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45643" marR="45643" marT="0" marB="0"/>
                </a:tc>
                <a:tc>
                  <a:txBody>
                    <a:bodyPr/>
                    <a:lstStyle/>
                    <a:p>
                      <a:pPr marL="342900" lvl="0" indent="-342900" algn="just">
                        <a:buFont typeface="Symbol" panose="05050102010706020507" pitchFamily="18" charset="2"/>
                        <a:buChar char=""/>
                        <a:tabLst>
                          <a:tab pos="3928745" algn="l"/>
                        </a:tabLst>
                      </a:pPr>
                      <a:r>
                        <a:rPr lang="en-US" sz="1000" dirty="0">
                          <a:effectLst/>
                        </a:rPr>
                        <a:t>Limpopo </a:t>
                      </a:r>
                      <a:r>
                        <a:rPr lang="en-US" sz="1000" dirty="0" err="1">
                          <a:effectLst/>
                        </a:rPr>
                        <a:t>CoLab</a:t>
                      </a:r>
                      <a:r>
                        <a:rPr lang="en-US" sz="1000" dirty="0">
                          <a:effectLst/>
                        </a:rPr>
                        <a:t> is currently building an online support portal for participants in the IBM training.</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5643" marR="45643" marT="0" marB="0"/>
                </a:tc>
                <a:extLst>
                  <a:ext uri="{0D108BD9-81ED-4DB2-BD59-A6C34878D82A}">
                    <a16:rowId xmlns:a16="http://schemas.microsoft.com/office/drawing/2014/main" xmlns="" val="1443841182"/>
                  </a:ext>
                </a:extLst>
              </a:tr>
              <a:tr h="1072894">
                <a:tc>
                  <a:txBody>
                    <a:bodyPr/>
                    <a:lstStyle/>
                    <a:p>
                      <a:pPr algn="just">
                        <a:tabLst>
                          <a:tab pos="3928745" algn="l"/>
                        </a:tabLst>
                      </a:pPr>
                      <a:r>
                        <a:rPr lang="en-US" sz="1000" dirty="0">
                          <a:effectLst/>
                        </a:rPr>
                        <a:t>3.5</a:t>
                      </a:r>
                      <a:endParaRPr lang="en-ZA" sz="10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45643" marR="45643" marT="0" marB="0"/>
                </a:tc>
                <a:tc>
                  <a:txBody>
                    <a:bodyPr/>
                    <a:lstStyle/>
                    <a:p>
                      <a:pPr algn="l"/>
                      <a:r>
                        <a:rPr lang="en-US" sz="1000">
                          <a:effectLst/>
                        </a:rPr>
                        <a:t>500 employees within government departments and institutions participating in digital transformation advocacy and awareness campaigns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45643" marR="45643" marT="0" marB="0"/>
                </a:tc>
                <a:tc>
                  <a:txBody>
                    <a:bodyPr/>
                    <a:lstStyle/>
                    <a:p>
                      <a:pPr algn="l"/>
                      <a:r>
                        <a:rPr lang="en-US" sz="1000" dirty="0">
                          <a:effectLst/>
                        </a:rPr>
                        <a:t>Digital transformation advocacy and awareness campaigns conducted</a:t>
                      </a:r>
                      <a:endParaRPr lang="en-ZA"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45643" marR="45643" marT="0" marB="0"/>
                </a:tc>
                <a:tc>
                  <a:txBody>
                    <a:bodyPr/>
                    <a:lstStyle/>
                    <a:p>
                      <a:pPr algn="just">
                        <a:tabLst>
                          <a:tab pos="3928745" algn="l"/>
                        </a:tabLst>
                      </a:pPr>
                      <a:r>
                        <a:rPr lang="en-US" sz="1000" dirty="0" err="1">
                          <a:effectLst/>
                        </a:rPr>
                        <a:t>CoLabs</a:t>
                      </a:r>
                      <a:r>
                        <a:rPr lang="en-US" sz="1000" dirty="0">
                          <a:effectLst/>
                        </a:rPr>
                        <a:t> underachieved by 18%</a:t>
                      </a:r>
                      <a:endParaRPr lang="en-ZA" sz="1000" dirty="0">
                        <a:effectLst/>
                      </a:endParaRPr>
                    </a:p>
                    <a:p>
                      <a:pPr algn="just">
                        <a:tabLst>
                          <a:tab pos="3928745" algn="l"/>
                        </a:tabLst>
                      </a:pPr>
                      <a:r>
                        <a:rPr lang="en-US" sz="1000" dirty="0" err="1">
                          <a:effectLst/>
                        </a:rPr>
                        <a:t>CoLabs</a:t>
                      </a:r>
                      <a:r>
                        <a:rPr lang="en-US" sz="1000" dirty="0">
                          <a:effectLst/>
                        </a:rPr>
                        <a:t> trained 82 of government departments and institutions in digital transformation awareness</a:t>
                      </a:r>
                      <a:endParaRPr lang="en-ZA" sz="1000" dirty="0">
                        <a:effectLst/>
                      </a:endParaRPr>
                    </a:p>
                    <a:p>
                      <a:pPr algn="just">
                        <a:tabLst>
                          <a:tab pos="3928745" algn="l"/>
                        </a:tabLst>
                      </a:pPr>
                      <a:r>
                        <a:rPr lang="en-US" sz="1000" dirty="0">
                          <a:effectLst/>
                        </a:rPr>
                        <a:t> </a:t>
                      </a:r>
                      <a:endParaRPr lang="en-ZA" sz="1000" dirty="0">
                        <a:effectLst/>
                      </a:endParaRPr>
                    </a:p>
                    <a:p>
                      <a:pPr algn="just">
                        <a:tabLst>
                          <a:tab pos="3928745" algn="l"/>
                        </a:tabLst>
                      </a:pPr>
                      <a:r>
                        <a:rPr lang="en-US" sz="1000" dirty="0">
                          <a:effectLst/>
                        </a:rPr>
                        <a:t> </a:t>
                      </a:r>
                      <a:endParaRPr lang="en-ZA"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45643" marR="45643" marT="0" marB="0"/>
                </a:tc>
                <a:tc>
                  <a:txBody>
                    <a:bodyPr/>
                    <a:lstStyle/>
                    <a:p>
                      <a:pPr marL="342900" lvl="0" indent="-342900" algn="just">
                        <a:buFont typeface="Symbol" panose="05050102010706020507" pitchFamily="18" charset="2"/>
                        <a:buChar char=""/>
                        <a:tabLst>
                          <a:tab pos="3928745" algn="l"/>
                        </a:tabLst>
                      </a:pPr>
                      <a:r>
                        <a:rPr lang="en-US" sz="1000" dirty="0">
                          <a:effectLst/>
                        </a:rPr>
                        <a:t>The development of a virtual digital transformation workshop is also underway, using the material developed by the Western Cape </a:t>
                      </a:r>
                      <a:r>
                        <a:rPr lang="en-US" sz="1000" dirty="0" err="1">
                          <a:effectLst/>
                        </a:rPr>
                        <a:t>CoLab</a:t>
                      </a:r>
                      <a:r>
                        <a:rPr lang="en-US" sz="1000" dirty="0">
                          <a:effectLst/>
                        </a:rPr>
                        <a:t>.</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5643" marR="45643" marT="0" marB="0"/>
                </a:tc>
                <a:extLst>
                  <a:ext uri="{0D108BD9-81ED-4DB2-BD59-A6C34878D82A}">
                    <a16:rowId xmlns:a16="http://schemas.microsoft.com/office/drawing/2014/main" xmlns="" val="4032954785"/>
                  </a:ext>
                </a:extLst>
              </a:tr>
            </a:tbl>
          </a:graphicData>
        </a:graphic>
      </p:graphicFrame>
    </p:spTree>
    <p:extLst>
      <p:ext uri="{BB962C8B-B14F-4D97-AF65-F5344CB8AC3E}">
        <p14:creationId xmlns:p14="http://schemas.microsoft.com/office/powerpoint/2010/main" xmlns="" val="2139271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702799" y="1052340"/>
            <a:ext cx="11263660" cy="3354765"/>
          </a:xfrm>
          <a:prstGeom prst="rect">
            <a:avLst/>
          </a:prstGeom>
          <a:noFill/>
        </p:spPr>
        <p:txBody>
          <a:bodyPr wrap="square" rtlCol="0">
            <a:spAutoFit/>
          </a:bodyPr>
          <a:lstStyle/>
          <a:p>
            <a:pPr algn="ctr"/>
            <a:r>
              <a:rPr lang="en-ZA" sz="2800" b="1" dirty="0">
                <a:latin typeface="Arial" panose="020B0604020202020204" pitchFamily="34" charset="0"/>
                <a:cs typeface="Arial" panose="020B0604020202020204" pitchFamily="34" charset="0"/>
              </a:rPr>
              <a:t>PROGRAMME 4:KNOWLEDGE FOR INNOVATION</a:t>
            </a:r>
          </a:p>
          <a:p>
            <a:endParaRPr lang="en-ZA" sz="2800" b="1" dirty="0"/>
          </a:p>
          <a:p>
            <a:endParaRPr lang="en-ZA" sz="2800" b="1" dirty="0"/>
          </a:p>
          <a:p>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9566" y="8556"/>
            <a:ext cx="2991394" cy="1221209"/>
          </a:xfrm>
          <a:prstGeom prst="rect">
            <a:avLst/>
          </a:prstGeom>
        </p:spPr>
      </p:pic>
      <p:graphicFrame>
        <p:nvGraphicFramePr>
          <p:cNvPr id="3" name="Table 2">
            <a:extLst>
              <a:ext uri="{FF2B5EF4-FFF2-40B4-BE49-F238E27FC236}">
                <a16:creationId xmlns:a16="http://schemas.microsoft.com/office/drawing/2014/main" xmlns="" id="{EE119D15-FFFC-4C76-BF95-74A0FBF0AC94}"/>
              </a:ext>
            </a:extLst>
          </p:cNvPr>
          <p:cNvGraphicFramePr>
            <a:graphicFrameLocks noGrp="1"/>
          </p:cNvGraphicFramePr>
          <p:nvPr>
            <p:extLst>
              <p:ext uri="{D42A27DB-BD31-4B8C-83A1-F6EECF244321}">
                <p14:modId xmlns:p14="http://schemas.microsoft.com/office/powerpoint/2010/main" xmlns="" val="263146960"/>
              </p:ext>
            </p:extLst>
          </p:nvPr>
        </p:nvGraphicFramePr>
        <p:xfrm>
          <a:off x="771951" y="1767601"/>
          <a:ext cx="10467228" cy="2112519"/>
        </p:xfrm>
        <a:graphic>
          <a:graphicData uri="http://schemas.openxmlformats.org/drawingml/2006/table">
            <a:tbl>
              <a:tblPr/>
              <a:tblGrid>
                <a:gridCol w="399848">
                  <a:extLst>
                    <a:ext uri="{9D8B030D-6E8A-4147-A177-3AD203B41FA5}">
                      <a16:colId xmlns:a16="http://schemas.microsoft.com/office/drawing/2014/main" xmlns="" val="1018518112"/>
                    </a:ext>
                  </a:extLst>
                </a:gridCol>
                <a:gridCol w="1115807">
                  <a:extLst>
                    <a:ext uri="{9D8B030D-6E8A-4147-A177-3AD203B41FA5}">
                      <a16:colId xmlns:a16="http://schemas.microsoft.com/office/drawing/2014/main" xmlns="" val="3782585566"/>
                    </a:ext>
                  </a:extLst>
                </a:gridCol>
                <a:gridCol w="1419356">
                  <a:extLst>
                    <a:ext uri="{9D8B030D-6E8A-4147-A177-3AD203B41FA5}">
                      <a16:colId xmlns:a16="http://schemas.microsoft.com/office/drawing/2014/main" xmlns="" val="508234494"/>
                    </a:ext>
                  </a:extLst>
                </a:gridCol>
                <a:gridCol w="1791989">
                  <a:extLst>
                    <a:ext uri="{9D8B030D-6E8A-4147-A177-3AD203B41FA5}">
                      <a16:colId xmlns:a16="http://schemas.microsoft.com/office/drawing/2014/main" xmlns="" val="3925319877"/>
                    </a:ext>
                  </a:extLst>
                </a:gridCol>
                <a:gridCol w="950424">
                  <a:extLst>
                    <a:ext uri="{9D8B030D-6E8A-4147-A177-3AD203B41FA5}">
                      <a16:colId xmlns:a16="http://schemas.microsoft.com/office/drawing/2014/main" xmlns="" val="1937656682"/>
                    </a:ext>
                  </a:extLst>
                </a:gridCol>
                <a:gridCol w="839472">
                  <a:extLst>
                    <a:ext uri="{9D8B030D-6E8A-4147-A177-3AD203B41FA5}">
                      <a16:colId xmlns:a16="http://schemas.microsoft.com/office/drawing/2014/main" xmlns="" val="1583680617"/>
                    </a:ext>
                  </a:extLst>
                </a:gridCol>
                <a:gridCol w="1371207">
                  <a:extLst>
                    <a:ext uri="{9D8B030D-6E8A-4147-A177-3AD203B41FA5}">
                      <a16:colId xmlns:a16="http://schemas.microsoft.com/office/drawing/2014/main" xmlns="" val="2550693166"/>
                    </a:ext>
                  </a:extLst>
                </a:gridCol>
                <a:gridCol w="1151395">
                  <a:extLst>
                    <a:ext uri="{9D8B030D-6E8A-4147-A177-3AD203B41FA5}">
                      <a16:colId xmlns:a16="http://schemas.microsoft.com/office/drawing/2014/main" xmlns="" val="2582563445"/>
                    </a:ext>
                  </a:extLst>
                </a:gridCol>
                <a:gridCol w="839472">
                  <a:extLst>
                    <a:ext uri="{9D8B030D-6E8A-4147-A177-3AD203B41FA5}">
                      <a16:colId xmlns:a16="http://schemas.microsoft.com/office/drawing/2014/main" xmlns="" val="3559681510"/>
                    </a:ext>
                  </a:extLst>
                </a:gridCol>
                <a:gridCol w="588258">
                  <a:extLst>
                    <a:ext uri="{9D8B030D-6E8A-4147-A177-3AD203B41FA5}">
                      <a16:colId xmlns:a16="http://schemas.microsoft.com/office/drawing/2014/main" xmlns="" val="2692149836"/>
                    </a:ext>
                  </a:extLst>
                </a:gridCol>
              </a:tblGrid>
              <a:tr h="232410">
                <a:tc gridSpan="10">
                  <a:txBody>
                    <a:bodyPr/>
                    <a:lstStyle/>
                    <a:p>
                      <a:pPr algn="l">
                        <a:spcAft>
                          <a:spcPts val="0"/>
                        </a:spcAft>
                      </a:pPr>
                      <a:r>
                        <a:rPr lang="en-ZA" sz="1200" b="1">
                          <a:effectLst/>
                          <a:latin typeface="Arial" panose="020B0604020202020204" pitchFamily="34" charset="0"/>
                          <a:ea typeface="Calibri" panose="020F0502020204030204" pitchFamily="34" charset="0"/>
                          <a:cs typeface="Arial" panose="020B0604020202020204" pitchFamily="34" charset="0"/>
                        </a:rPr>
                        <a:t>Programme </a:t>
                      </a:r>
                      <a:r>
                        <a:rPr lang="en-Z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4: Knowledge for Innovation</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p>
                      <a:pPr algn="l">
                        <a:spcAft>
                          <a:spcPts val="0"/>
                        </a:spcAft>
                      </a:pPr>
                      <a:r>
                        <a:rPr lang="en-ZA" sz="1400">
                          <a:effectLst/>
                          <a:latin typeface="Arial" panose="020B0604020202020204" pitchFamily="34" charset="0"/>
                          <a:ea typeface="MS Mincho" panose="02020609040205080304" pitchFamily="49" charset="-128"/>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204405912"/>
                  </a:ext>
                </a:extLst>
              </a:tr>
              <a:tr h="278130">
                <a:tc>
                  <a:txBody>
                    <a:bodyPr/>
                    <a:lstStyle/>
                    <a:p>
                      <a:pPr algn="l">
                        <a:lnSpc>
                          <a:spcPct val="115000"/>
                        </a:lnSpc>
                        <a:spcBef>
                          <a:spcPts val="1200"/>
                        </a:spcBef>
                        <a:spcAft>
                          <a:spcPts val="1200"/>
                        </a:spcAft>
                      </a:pPr>
                      <a:r>
                        <a:rPr lang="en-Z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No</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spcAft>
                          <a:spcPts val="1200"/>
                        </a:spcAft>
                      </a:pPr>
                      <a:r>
                        <a:rPr lang="en-Z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Annual Target</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spcAft>
                          <a:spcPts val="1200"/>
                        </a:spcAft>
                      </a:pPr>
                      <a:r>
                        <a:rPr lang="en-Z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Q2 Target</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spcAft>
                          <a:spcPts val="1200"/>
                        </a:spcAft>
                      </a:pPr>
                      <a:r>
                        <a:rPr lang="en-Z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Achievement</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spcAft>
                          <a:spcPts val="1200"/>
                        </a:spcAft>
                      </a:pPr>
                      <a:r>
                        <a:rPr lang="en-Z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Targeted Progress</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spcAft>
                          <a:spcPts val="1200"/>
                        </a:spcAft>
                      </a:pPr>
                      <a:r>
                        <a:rPr lang="en-Z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Actual Progress</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spcAft>
                          <a:spcPts val="1200"/>
                        </a:spcAft>
                      </a:pPr>
                      <a:r>
                        <a:rPr lang="en-Z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Year-to-date Achievement</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spcAft>
                          <a:spcPts val="1200"/>
                        </a:spcAft>
                      </a:pPr>
                      <a:r>
                        <a:rPr lang="en-Z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Challenges</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spcAft>
                          <a:spcPts val="1200"/>
                        </a:spcAft>
                      </a:pPr>
                      <a:r>
                        <a:rPr lang="en-Z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Corrective Action</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Bef>
                          <a:spcPts val="1200"/>
                        </a:spcBef>
                        <a:spcAft>
                          <a:spcPts val="1200"/>
                        </a:spcAft>
                      </a:pPr>
                      <a:r>
                        <a:rPr lang="en-Z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Status</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3482021999"/>
                  </a:ext>
                </a:extLst>
              </a:tr>
              <a:tr h="0">
                <a:tc>
                  <a:txBody>
                    <a:bodyPr/>
                    <a:lstStyle/>
                    <a:p>
                      <a:pPr algn="l">
                        <a:lnSpc>
                          <a:spcPct val="115000"/>
                        </a:lnSpc>
                        <a:spcBef>
                          <a:spcPts val="1200"/>
                        </a:spcBef>
                        <a:spcAft>
                          <a:spcPts val="1200"/>
                        </a:spcAft>
                      </a:pPr>
                      <a:r>
                        <a:rPr lang="en-ZA" sz="1000">
                          <a:effectLst/>
                          <a:latin typeface="Arial" panose="020B0604020202020204" pitchFamily="34" charset="0"/>
                          <a:ea typeface="Times New Roman" panose="02020603050405020304" pitchFamily="18" charset="0"/>
                          <a:cs typeface="Arial" panose="020B0604020202020204" pitchFamily="34" charset="0"/>
                        </a:rPr>
                        <a:t> </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p>
                      <a:pPr algn="l">
                        <a:lnSpc>
                          <a:spcPct val="115000"/>
                        </a:lnSpc>
                        <a:spcBef>
                          <a:spcPts val="1200"/>
                        </a:spcBef>
                        <a:spcAft>
                          <a:spcPts val="1200"/>
                        </a:spcAft>
                      </a:pPr>
                      <a:r>
                        <a:rPr lang="en-ZA" sz="1000">
                          <a:effectLst/>
                          <a:latin typeface="Arial" panose="020B0604020202020204" pitchFamily="34" charset="0"/>
                          <a:ea typeface="Times New Roman" panose="02020603050405020304" pitchFamily="18" charset="0"/>
                          <a:cs typeface="Arial" panose="020B0604020202020204" pitchFamily="34" charset="0"/>
                        </a:rPr>
                        <a:t>4.1</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ZA" sz="1000">
                          <a:effectLst/>
                          <a:latin typeface="Arial" panose="020B0604020202020204" pitchFamily="34" charset="0"/>
                          <a:ea typeface="Times New Roman" panose="02020603050405020304" pitchFamily="18" charset="0"/>
                          <a:cs typeface="Arial" panose="020B0604020202020204" pitchFamily="34" charset="0"/>
                        </a:rPr>
                        <a:t> </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p>
                      <a:pPr algn="l">
                        <a:lnSpc>
                          <a:spcPct val="115000"/>
                        </a:lnSpc>
                        <a:spcBef>
                          <a:spcPts val="1200"/>
                        </a:spcBef>
                        <a:spcAft>
                          <a:spcPts val="1200"/>
                        </a:spcAft>
                      </a:pPr>
                      <a:r>
                        <a:rPr lang="en-ZA" sz="1000">
                          <a:effectLst/>
                          <a:latin typeface="Arial" panose="020B0604020202020204" pitchFamily="34" charset="0"/>
                          <a:ea typeface="Times New Roman" panose="02020603050405020304" pitchFamily="18" charset="0"/>
                          <a:cs typeface="Arial" panose="020B0604020202020204" pitchFamily="34" charset="0"/>
                        </a:rPr>
                        <a:t>1 Hackathon hosted</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p>
                      <a:pPr algn="l">
                        <a:lnSpc>
                          <a:spcPct val="107000"/>
                        </a:lnSpc>
                        <a:spcAft>
                          <a:spcPts val="800"/>
                        </a:spcAft>
                      </a:pPr>
                      <a:r>
                        <a:rPr lang="en-US" sz="1000">
                          <a:effectLst/>
                          <a:latin typeface="Arial" panose="020B0604020202020204" pitchFamily="34" charset="0"/>
                          <a:ea typeface="Times New Roman" panose="02020603050405020304" pitchFamily="18" charset="0"/>
                          <a:cs typeface="Arial" panose="020B0604020202020204" pitchFamily="34" charset="0"/>
                        </a:rPr>
                        <a:t>Hackathon concept document submitted to board for approval</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p>
                      <a:pPr algn="l">
                        <a:lnSpc>
                          <a:spcPct val="115000"/>
                        </a:lnSpc>
                        <a:spcBef>
                          <a:spcPts val="1200"/>
                        </a:spcBef>
                        <a:spcAft>
                          <a:spcPts val="1200"/>
                        </a:spcAft>
                      </a:pPr>
                      <a:r>
                        <a:rPr lang="en-ZA" sz="1050">
                          <a:effectLst/>
                          <a:latin typeface="Arial" panose="020B0604020202020204" pitchFamily="34" charset="0"/>
                          <a:ea typeface="MS Mincho" panose="02020609040205080304" pitchFamily="49" charset="-128"/>
                          <a:cs typeface="Arial" panose="020B0604020202020204" pitchFamily="34" charset="0"/>
                        </a:rPr>
                        <a:t> </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US" sz="1000">
                          <a:effectLst/>
                          <a:latin typeface="Arial" panose="020B0604020202020204" pitchFamily="34" charset="0"/>
                          <a:ea typeface="Times New Roman" panose="02020603050405020304" pitchFamily="18" charset="0"/>
                          <a:cs typeface="Arial" panose="020B0604020202020204" pitchFamily="34" charset="0"/>
                        </a:rPr>
                        <a:t>This target has been achieved. The Concept document for the Data Science Hackathon to held concurrently in all 9 provinces as a 3 day event in February 2021 has been approved by Board.</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ZA" sz="1000">
                          <a:effectLst/>
                          <a:latin typeface="Arial" panose="020B0604020202020204" pitchFamily="34" charset="0"/>
                          <a:ea typeface="Times New Roman" panose="02020603050405020304" pitchFamily="18" charset="0"/>
                          <a:cs typeface="Arial" panose="020B0604020202020204" pitchFamily="34" charset="0"/>
                        </a:rPr>
                        <a:t>50%</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ZA" sz="1000">
                          <a:effectLst/>
                          <a:latin typeface="Arial" panose="020B0604020202020204" pitchFamily="34" charset="0"/>
                          <a:ea typeface="Times New Roman" panose="02020603050405020304" pitchFamily="18" charset="0"/>
                          <a:cs typeface="Arial" panose="020B0604020202020204" pitchFamily="34" charset="0"/>
                        </a:rPr>
                        <a:t>50%</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US" sz="1000">
                          <a:effectLst/>
                          <a:latin typeface="Arial" panose="020B0604020202020204" pitchFamily="34" charset="0"/>
                          <a:ea typeface="Times New Roman" panose="02020603050405020304" pitchFamily="18" charset="0"/>
                          <a:cs typeface="Arial" panose="020B0604020202020204" pitchFamily="34" charset="0"/>
                        </a:rPr>
                        <a:t>Concept document for the Data Science Hackathon has been approved by Board</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US" sz="1000">
                          <a:effectLst/>
                          <a:latin typeface="Arial" panose="020B0604020202020204" pitchFamily="34" charset="0"/>
                          <a:ea typeface="Times New Roman" panose="02020603050405020304" pitchFamily="18" charset="0"/>
                          <a:cs typeface="Arial" panose="020B0604020202020204" pitchFamily="34" charset="0"/>
                        </a:rPr>
                        <a:t>None</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US" sz="1000">
                          <a:effectLst/>
                          <a:latin typeface="Arial" panose="020B0604020202020204" pitchFamily="34" charset="0"/>
                          <a:ea typeface="Times New Roman" panose="02020603050405020304" pitchFamily="18" charset="0"/>
                          <a:cs typeface="Arial" panose="020B0604020202020204" pitchFamily="34" charset="0"/>
                        </a:rPr>
                        <a:t>None</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200"/>
                        </a:spcBef>
                        <a:spcAft>
                          <a:spcPts val="12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Achieved</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729776999"/>
                  </a:ext>
                </a:extLst>
              </a:tr>
            </a:tbl>
          </a:graphicData>
        </a:graphic>
      </p:graphicFrame>
    </p:spTree>
    <p:extLst>
      <p:ext uri="{BB962C8B-B14F-4D97-AF65-F5344CB8AC3E}">
        <p14:creationId xmlns:p14="http://schemas.microsoft.com/office/powerpoint/2010/main" xmlns="" val="1805062259"/>
      </p:ext>
    </p:extLst>
  </p:cSld>
  <p:clrMapOvr>
    <a:masterClrMapping/>
  </p:clrMapOvr>
</p:sld>
</file>

<file path=ppt/theme/theme1.xml><?xml version="1.0" encoding="utf-8"?>
<a:theme xmlns:a="http://schemas.openxmlformats.org/drawingml/2006/main" name="NEMISA_PowerPointPress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NEMISA_PowerPointPresso" id="{022CE575-58D8-4EC6-8903-4F0CB1609C60}" vid="{E21C67E9-8ECD-45FC-95DD-C11ABC6A84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118D84BDE3984E845259F34082AD3E" ma:contentTypeVersion="7" ma:contentTypeDescription="Create a new document." ma:contentTypeScope="" ma:versionID="dea2b1d51b8d0d2ea116edec8b840921">
  <xsd:schema xmlns:xsd="http://www.w3.org/2001/XMLSchema" xmlns:xs="http://www.w3.org/2001/XMLSchema" xmlns:p="http://schemas.microsoft.com/office/2006/metadata/properties" xmlns:ns3="553e6f7e-96e1-496c-b655-2570139ee11c" targetNamespace="http://schemas.microsoft.com/office/2006/metadata/properties" ma:root="true" ma:fieldsID="a88266fa00ded9b8370bf1191ea7a54d" ns3:_="">
    <xsd:import namespace="553e6f7e-96e1-496c-b655-2570139ee11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3e6f7e-96e1-496c-b655-2570139ee1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4BB4C4-4436-4707-A032-EF5015CC0612}">
  <ds:schemaRefs>
    <ds:schemaRef ds:uri="http://purl.org/dc/dcmitype/"/>
    <ds:schemaRef ds:uri="http://purl.org/dc/elements/1.1/"/>
    <ds:schemaRef ds:uri="http://schemas.microsoft.com/office/2006/documentManagement/types"/>
    <ds:schemaRef ds:uri="http://schemas.openxmlformats.org/package/2006/metadata/core-properties"/>
    <ds:schemaRef ds:uri="http://www.w3.org/XML/1998/namespace"/>
    <ds:schemaRef ds:uri="553e6f7e-96e1-496c-b655-2570139ee11c"/>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5BCE65FD-EAF4-42F7-8260-09BB100093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3e6f7e-96e1-496c-b655-2570139ee1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8ED1E9-5A7B-4FE5-8C57-A7931B64C1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NEMISA_PowerPointPresso</Template>
  <TotalTime>1151</TotalTime>
  <Words>1779</Words>
  <Application>Microsoft Office PowerPoint</Application>
  <PresentationFormat>Custom</PresentationFormat>
  <Paragraphs>344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NEMISA_PowerPointPresso</vt:lpstr>
      <vt:lpstr>2020/21 Q2 Performance Report</vt:lpstr>
      <vt:lpstr>Slide 2</vt:lpstr>
      <vt:lpstr>Slide 3</vt:lpstr>
      <vt:lpstr>PROGRAMME 1: ADMINISTRATION </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THANK YOU</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Annual Performance plan and budget presentation</dc:title>
  <dc:creator>kefiloe</dc:creator>
  <cp:lastModifiedBy>USER</cp:lastModifiedBy>
  <cp:revision>95</cp:revision>
  <dcterms:created xsi:type="dcterms:W3CDTF">2020-04-30T03:59:18Z</dcterms:created>
  <dcterms:modified xsi:type="dcterms:W3CDTF">2021-03-03T06:53:31Z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0x010100A7118D84BDE3984E845259F34082AD3E</vt:lpwstr>
  </property>
</Properties>
</file>