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 id="2147483668" r:id="rId5"/>
    <p:sldMasterId id="2147483672" r:id="rId6"/>
    <p:sldMasterId id="2147483684" r:id="rId7"/>
    <p:sldMasterId id="2147483696" r:id="rId8"/>
  </p:sldMasterIdLst>
  <p:notesMasterIdLst>
    <p:notesMasterId r:id="rId46"/>
  </p:notesMasterIdLst>
  <p:sldIdLst>
    <p:sldId id="2279" r:id="rId9"/>
    <p:sldId id="2365" r:id="rId10"/>
    <p:sldId id="2366" r:id="rId11"/>
    <p:sldId id="2328" r:id="rId12"/>
    <p:sldId id="2334" r:id="rId13"/>
    <p:sldId id="2283" r:id="rId14"/>
    <p:sldId id="2333" r:id="rId15"/>
    <p:sldId id="2332" r:id="rId16"/>
    <p:sldId id="2331" r:id="rId17"/>
    <p:sldId id="2330" r:id="rId18"/>
    <p:sldId id="2329" r:id="rId19"/>
    <p:sldId id="2335" r:id="rId20"/>
    <p:sldId id="2337" r:id="rId21"/>
    <p:sldId id="2338" r:id="rId22"/>
    <p:sldId id="2281" r:id="rId23"/>
    <p:sldId id="2339" r:id="rId24"/>
    <p:sldId id="2340" r:id="rId25"/>
    <p:sldId id="2341" r:id="rId26"/>
    <p:sldId id="2290" r:id="rId27"/>
    <p:sldId id="2291" r:id="rId28"/>
    <p:sldId id="2292" r:id="rId29"/>
    <p:sldId id="2343" r:id="rId30"/>
    <p:sldId id="2344" r:id="rId31"/>
    <p:sldId id="2345" r:id="rId32"/>
    <p:sldId id="2346" r:id="rId33"/>
    <p:sldId id="2347" r:id="rId34"/>
    <p:sldId id="2348" r:id="rId35"/>
    <p:sldId id="2349" r:id="rId36"/>
    <p:sldId id="2350" r:id="rId37"/>
    <p:sldId id="2351" r:id="rId38"/>
    <p:sldId id="2352" r:id="rId39"/>
    <p:sldId id="2353" r:id="rId40"/>
    <p:sldId id="2354" r:id="rId41"/>
    <p:sldId id="2355" r:id="rId42"/>
    <p:sldId id="2356" r:id="rId43"/>
    <p:sldId id="2357" r:id="rId44"/>
    <p:sldId id="235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2" autoAdjust="0"/>
    <p:restoredTop sz="94207" autoAdjust="0"/>
  </p:normalViewPr>
  <p:slideViewPr>
    <p:cSldViewPr snapToGrid="0">
      <p:cViewPr varScale="1">
        <p:scale>
          <a:sx n="69" d="100"/>
          <a:sy n="69"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55884465500241E-2"/>
          <c:y val="2.3092462583846549E-2"/>
          <c:w val="0.9768823106899952"/>
          <c:h val="0.91990403321347403"/>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1"/>
              <c:layout/>
              <c:tx>
                <c:rich>
                  <a:bodyPr/>
                  <a:lstStyle/>
                  <a:p>
                    <a:r>
                      <a:rPr lang="en-US"/>
                      <a:t>41%</a:t>
                    </a:r>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738-4F6C-8033-7E5971FCF9BF}"/>
                </c:ext>
              </c:extLst>
            </c:dLbl>
            <c:dLbl>
              <c:idx val="2"/>
              <c:layout/>
              <c:tx>
                <c:rich>
                  <a:bodyPr/>
                  <a:lstStyle/>
                  <a:p>
                    <a:r>
                      <a:rPr lang="en-US"/>
                      <a:t>59%</a:t>
                    </a:r>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38-4F6C-8033-7E5971FCF9BF}"/>
                </c:ext>
              </c:extLst>
            </c:dLbl>
            <c:dLbl>
              <c:idx val="4"/>
              <c:layout/>
              <c:tx>
                <c:rich>
                  <a:bodyPr/>
                  <a:lstStyle/>
                  <a:p>
                    <a:r>
                      <a:rPr lang="en-US"/>
                      <a:t>50%</a:t>
                    </a:r>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738-4F6C-8033-7E5971FCF9BF}"/>
                </c:ext>
              </c:extLst>
            </c:dLbl>
            <c:dLbl>
              <c:idx val="5"/>
              <c:layout/>
              <c:tx>
                <c:rich>
                  <a:bodyPr/>
                  <a:lstStyle/>
                  <a:p>
                    <a:r>
                      <a:rPr lang="en-US"/>
                      <a:t>50%</a:t>
                    </a:r>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38-4F6C-8033-7E5971FCF9BF}"/>
                </c:ext>
              </c:extLst>
            </c:dLbl>
            <c:dLbl>
              <c:idx val="7"/>
              <c:layout/>
              <c:tx>
                <c:rich>
                  <a:bodyPr/>
                  <a:lstStyle/>
                  <a:p>
                    <a:r>
                      <a:rPr lang="en-US"/>
                      <a:t>48%</a:t>
                    </a:r>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738-4F6C-8033-7E5971FCF9BF}"/>
                </c:ext>
              </c:extLst>
            </c:dLbl>
            <c:dLbl>
              <c:idx val="8"/>
              <c:layout/>
              <c:tx>
                <c:rich>
                  <a:bodyPr/>
                  <a:lstStyle/>
                  <a:p>
                    <a:fld id="{35FE8468-C961-4782-B11C-29C16077B67A}"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738-4F6C-8033-7E5971FCF9BF}"/>
                </c:ext>
              </c:extLst>
            </c:dLbl>
            <c:dLbl>
              <c:idx val="10"/>
              <c:layout/>
              <c:tx>
                <c:rich>
                  <a:bodyPr/>
                  <a:lstStyle/>
                  <a:p>
                    <a:r>
                      <a:rPr lang="en-US"/>
                      <a:t>50%</a:t>
                    </a:r>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738-4F6C-8033-7E5971FCF9BF}"/>
                </c:ext>
              </c:extLst>
            </c:dLbl>
            <c:dLbl>
              <c:idx val="11"/>
              <c:layout/>
              <c:tx>
                <c:rich>
                  <a:bodyPr/>
                  <a:lstStyle/>
                  <a:p>
                    <a:r>
                      <a:rPr lang="en-US"/>
                      <a:t>50%</a:t>
                    </a:r>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738-4F6C-8033-7E5971FCF9B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Sheet1!$A$19:$A$30</c:f>
              <c:strCache>
                <c:ptCount val="12"/>
                <c:pt idx="0">
                  <c:v>Quarter 1</c:v>
                </c:pt>
                <c:pt idx="1">
                  <c:v>Achieved</c:v>
                </c:pt>
                <c:pt idx="2">
                  <c:v>Not Achieved</c:v>
                </c:pt>
                <c:pt idx="3">
                  <c:v>Quarter 2</c:v>
                </c:pt>
                <c:pt idx="4">
                  <c:v>Achieved</c:v>
                </c:pt>
                <c:pt idx="5">
                  <c:v>Not Achieved</c:v>
                </c:pt>
                <c:pt idx="6">
                  <c:v>Quarter 3</c:v>
                </c:pt>
                <c:pt idx="7">
                  <c:v>Achieved</c:v>
                </c:pt>
                <c:pt idx="8">
                  <c:v>Not Achieved</c:v>
                </c:pt>
                <c:pt idx="9">
                  <c:v>Quarter 4</c:v>
                </c:pt>
                <c:pt idx="10">
                  <c:v>Achieved</c:v>
                </c:pt>
                <c:pt idx="11">
                  <c:v>Not Achieved</c:v>
                </c:pt>
              </c:strCache>
            </c:strRef>
          </c:cat>
          <c:val>
            <c:numRef>
              <c:f>Sheet1!$B$19:$B$30</c:f>
              <c:numCache>
                <c:formatCode>General</c:formatCode>
                <c:ptCount val="12"/>
                <c:pt idx="1">
                  <c:v>41</c:v>
                </c:pt>
                <c:pt idx="2">
                  <c:v>59</c:v>
                </c:pt>
                <c:pt idx="4">
                  <c:v>50</c:v>
                </c:pt>
                <c:pt idx="5">
                  <c:v>50</c:v>
                </c:pt>
                <c:pt idx="7">
                  <c:v>48</c:v>
                </c:pt>
                <c:pt idx="8">
                  <c:v>52</c:v>
                </c:pt>
                <c:pt idx="10">
                  <c:v>50</c:v>
                </c:pt>
                <c:pt idx="11">
                  <c:v>50</c:v>
                </c:pt>
              </c:numCache>
            </c:numRef>
          </c:val>
          <c:extLst>
            <c:ext xmlns:c16="http://schemas.microsoft.com/office/drawing/2014/chart" uri="{C3380CC4-5D6E-409C-BE32-E72D297353CC}">
              <c16:uniqueId val="{00000008-F738-4F6C-8033-7E5971FCF9BF}"/>
            </c:ext>
          </c:extLst>
        </c:ser>
        <c:dLbls>
          <c:dLblPos val="inEnd"/>
          <c:showLegendKey val="0"/>
          <c:showVal val="1"/>
          <c:showCatName val="0"/>
          <c:showSerName val="0"/>
          <c:showPercent val="0"/>
          <c:showBubbleSize val="0"/>
        </c:dLbls>
        <c:gapWidth val="164"/>
        <c:overlap val="-22"/>
        <c:axId val="391437504"/>
        <c:axId val="394265128"/>
      </c:barChart>
      <c:catAx>
        <c:axId val="39143750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4265128"/>
        <c:crosses val="autoZero"/>
        <c:auto val="1"/>
        <c:lblAlgn val="ctr"/>
        <c:lblOffset val="100"/>
        <c:noMultiLvlLbl val="0"/>
      </c:catAx>
      <c:valAx>
        <c:axId val="394265128"/>
        <c:scaling>
          <c:orientation val="minMax"/>
        </c:scaling>
        <c:delete val="1"/>
        <c:axPos val="l"/>
        <c:numFmt formatCode="General" sourceLinked="1"/>
        <c:majorTickMark val="none"/>
        <c:minorTickMark val="none"/>
        <c:tickLblPos val="nextTo"/>
        <c:crossAx val="3914375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1B362-D68C-41DD-A412-C4BD868A1218}" type="datetimeFigureOut">
              <a:rPr lang="en-ZA" smtClean="0"/>
              <a:t>2021/03/02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B3481-F601-4FA9-9DE9-843CD3FDB200}" type="slidenum">
              <a:rPr lang="en-ZA" smtClean="0"/>
              <a:t>‹#›</a:t>
            </a:fld>
            <a:endParaRPr lang="en-ZA"/>
          </a:p>
        </p:txBody>
      </p:sp>
    </p:spTree>
    <p:extLst>
      <p:ext uri="{BB962C8B-B14F-4D97-AF65-F5344CB8AC3E}">
        <p14:creationId xmlns:p14="http://schemas.microsoft.com/office/powerpoint/2010/main" val="22580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80B3481-F601-4FA9-9DE9-843CD3FDB200}" type="slidenum">
              <a:rPr lang="en-ZA" smtClean="0"/>
              <a:t>4</a:t>
            </a:fld>
            <a:endParaRPr lang="en-ZA"/>
          </a:p>
        </p:txBody>
      </p:sp>
    </p:spTree>
    <p:extLst>
      <p:ext uri="{BB962C8B-B14F-4D97-AF65-F5344CB8AC3E}">
        <p14:creationId xmlns:p14="http://schemas.microsoft.com/office/powerpoint/2010/main" val="3919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300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80B3481-F601-4FA9-9DE9-843CD3FDB200}" type="slidenum">
              <a:rPr lang="en-ZA" smtClean="0"/>
              <a:t>31</a:t>
            </a:fld>
            <a:endParaRPr lang="en-ZA"/>
          </a:p>
        </p:txBody>
      </p:sp>
    </p:spTree>
    <p:extLst>
      <p:ext uri="{BB962C8B-B14F-4D97-AF65-F5344CB8AC3E}">
        <p14:creationId xmlns:p14="http://schemas.microsoft.com/office/powerpoint/2010/main" val="103292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02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21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98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80B3481-F601-4FA9-9DE9-843CD3FDB200}" type="slidenum">
              <a:rPr lang="en-ZA" smtClean="0"/>
              <a:t>10</a:t>
            </a:fld>
            <a:endParaRPr lang="en-ZA"/>
          </a:p>
        </p:txBody>
      </p:sp>
    </p:spTree>
    <p:extLst>
      <p:ext uri="{BB962C8B-B14F-4D97-AF65-F5344CB8AC3E}">
        <p14:creationId xmlns:p14="http://schemas.microsoft.com/office/powerpoint/2010/main" val="396340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004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07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97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13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34637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 descr="option 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BRANDING DHS HDA_portrait.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4917" y="5732464"/>
            <a:ext cx="10972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5552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C831-65A7-9849-AF74-142F5570FA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4FA18D8-ADC1-004E-9758-252011A80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6B14AA0-FDC2-F047-8C2E-93BF69F7E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58F6E0A-07EA-754A-A9BB-124362E943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EF1F1C5-CB30-624F-9F9A-C3F5665A04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884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F772-3A91-B640-87EF-550058DFF3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99EA8A-FCDF-4646-9FE5-99842ECDFC5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1C6735-1BC1-324A-ABE1-E0EE9586A5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819CFC9-1450-E444-98B8-D77DDE0344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638BAD-A528-2347-BD00-DD4D8C85AE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3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6722-7053-824B-9E9D-8EB4C1B60F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D4A1280-F369-B14C-8EDE-9D8DAA52F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7EF040-27EC-AD46-90CC-A4882FCC83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A0F307-2B63-174E-A35C-97A644FF31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0BC1507-B36E-BE46-8877-4AF3CABAC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452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5E3B-FAB6-A242-99B5-D9D2916D5A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30D333-F7A6-C248-A4A0-4C0D090C15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D282AF5-5F42-D341-95A8-A8E729C2A2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F72CA3-F152-9E4A-AD06-FA1FD3F5EE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DC705C9-81FB-4245-8F6E-0C93C6AFDE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E3FB8C5-B9F9-6648-89EC-99396B6EF5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475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FB7F-04B8-7947-A82B-F719CE0A6A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A325F7-5172-414A-A9B4-D2FBC918B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FB1FA1-5551-004E-A74C-16AD0E9B9F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6214142-8E1A-7D40-AB36-AD62BC929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DB1BA1-F6A6-074D-B721-ECBBD69D0B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35DCF28-78B1-4148-9085-1FCB9D5B25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35C9543-55CA-4B43-B841-2436B52DC8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827EC45-45A7-A949-A99F-72F3FA970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0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0955-732C-CB4A-955F-9EB6436D2D2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786CB07-EF2B-FF47-AD74-2C9970968C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530ED7F-E8DB-CA4F-90D6-94E69BE852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2E18B3A-D289-E547-A588-C9E1AFD3B4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94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3957D-8066-064D-9DC6-7D09C0ACB8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B1E209B-1FE1-1D4A-8B25-E2C2096574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AB768F-A859-ED40-A731-F99648A242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904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8789-48EC-B043-962E-03189FF3EC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6C9D35-18D4-A940-9336-EE99D18937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44F29D-111E-A947-9799-17739A1A3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BDA4E8-7B61-3046-B5F6-9237BD3E55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733976A-4F7E-1C4E-858F-F1E69A3180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5DD10B1-2CC6-2E40-85F9-A5AC58160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653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AC6-8C30-A142-8AB4-224FC6156D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527DA6-6B38-DF43-BF8B-A3C871DD3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BC15E4A-D398-1648-AE4D-B22E82D3C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9F5FAD-3C75-5A49-8FE5-8D0C6A6803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F32AD03-4A0A-8148-9FB1-E84EE6D394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A0A379E-0FDE-DF4C-BA6B-7085CDE33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45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2353143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2B1C-C347-474A-AD45-6BFB83E8656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36E47D-793F-C544-B08E-EE1B380650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FB68E1-974E-5D44-A513-26D96E8380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3917D79-88D3-A044-8D45-0DA0D163BD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8760A56-51B9-9E4A-81D9-C130225498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904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11A653-C527-C349-882D-98499E52C40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1A14438-43FC-D443-9354-FF28322CFF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71F0A5-A72C-E540-B10D-A3F9AE5060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1E1BB2F-FB70-B544-9B10-D489E4635E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9C3F18-F842-6F49-9AA7-9013995AD7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97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DA2D439-C73B-482B-A872-3BE43AE0C0B1}"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4"/>
            <a:ext cx="12192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61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276031F-FC59-45C4-B57D-F48E5FA1533A}"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2246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977AF-0990-4E8B-80E2-40C2C045A8DF}"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411982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68098B3-BEC1-4BA4-8C4C-CA996599FB26}" type="datetime1">
              <a:rPr lang="en-ZA" smtClean="0">
                <a:solidFill>
                  <a:prstClr val="black">
                    <a:tint val="75000"/>
                  </a:prstClr>
                </a:solidFill>
              </a:rPr>
              <a:pPr/>
              <a:t>2021/03/02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9742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E75B6FF-E469-4EE6-AB17-896A83519C11}" type="datetime1">
              <a:rPr lang="en-ZA" smtClean="0">
                <a:solidFill>
                  <a:prstClr val="black">
                    <a:tint val="75000"/>
                  </a:prstClr>
                </a:solidFill>
              </a:rPr>
              <a:pPr/>
              <a:t>2021/03/02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5021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0D8D946-C64E-4A6C-BE75-1C79CDBEAFCF}" type="datetime1">
              <a:rPr lang="en-ZA" smtClean="0">
                <a:solidFill>
                  <a:prstClr val="black">
                    <a:tint val="75000"/>
                  </a:prstClr>
                </a:solidFill>
              </a:rPr>
              <a:pPr/>
              <a:t>2021/03/02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28610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CF09C-7952-4BAA-A878-6A9F4235CA8B}" type="datetime1">
              <a:rPr lang="en-ZA" smtClean="0">
                <a:solidFill>
                  <a:prstClr val="black">
                    <a:tint val="75000"/>
                  </a:prstClr>
                </a:solidFill>
              </a:rPr>
              <a:pPr/>
              <a:t>2021/03/02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62918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C8A1A6-53B4-477D-AD1D-C778861FADB2}" type="datetime1">
              <a:rPr lang="en-ZA" smtClean="0">
                <a:solidFill>
                  <a:prstClr val="black">
                    <a:tint val="75000"/>
                  </a:prstClr>
                </a:solidFill>
              </a:rPr>
              <a:pPr/>
              <a:t>2021/03/02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918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B54CE1-9C7B-4D3A-86DC-E0B1CCEFD951}"/>
              </a:ext>
            </a:extLst>
          </p:cNvPr>
          <p:cNvPicPr>
            <a:picLocks noChangeAspect="1"/>
          </p:cNvPicPr>
          <p:nvPr userDrawn="1"/>
        </p:nvPicPr>
        <p:blipFill>
          <a:blip r:embed="rId2"/>
          <a:stretch>
            <a:fillRect/>
          </a:stretch>
        </p:blipFill>
        <p:spPr>
          <a:xfrm>
            <a:off x="0" y="4819"/>
            <a:ext cx="12192000" cy="5821680"/>
          </a:xfrm>
          <a:prstGeom prst="rect">
            <a:avLst/>
          </a:prstGeom>
        </p:spPr>
      </p:pic>
    </p:spTree>
    <p:extLst>
      <p:ext uri="{BB962C8B-B14F-4D97-AF65-F5344CB8AC3E}">
        <p14:creationId xmlns:p14="http://schemas.microsoft.com/office/powerpoint/2010/main" val="3698194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E1274A-1AE1-435A-8485-D5DFEE50C25F}" type="datetime1">
              <a:rPr lang="en-ZA" smtClean="0">
                <a:solidFill>
                  <a:prstClr val="black">
                    <a:tint val="75000"/>
                  </a:prstClr>
                </a:solidFill>
              </a:rPr>
              <a:pPr/>
              <a:t>2021/03/02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11718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0B79462-495B-407A-9B69-B51ADF746696}"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69024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CE54871-CBE0-49B9-A3C2-14F43F3FC773}"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14675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FDA2D439-C73B-482B-A872-3BE43AE0C0B1}"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4"/>
            <a:ext cx="12192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819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276031F-FC59-45C4-B57D-F48E5FA1533A}"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95261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977AF-0990-4E8B-80E2-40C2C045A8DF}"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30424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68098B3-BEC1-4BA4-8C4C-CA996599FB26}" type="datetime1">
              <a:rPr lang="en-ZA" smtClean="0">
                <a:solidFill>
                  <a:prstClr val="black">
                    <a:tint val="75000"/>
                  </a:prstClr>
                </a:solidFill>
              </a:rPr>
              <a:pPr/>
              <a:t>2021/03/02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27710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E75B6FF-E469-4EE6-AB17-896A83519C11}" type="datetime1">
              <a:rPr lang="en-ZA" smtClean="0">
                <a:solidFill>
                  <a:prstClr val="black">
                    <a:tint val="75000"/>
                  </a:prstClr>
                </a:solidFill>
              </a:rPr>
              <a:pPr/>
              <a:t>2021/03/02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11555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50D8D946-C64E-4A6C-BE75-1C79CDBEAFCF}" type="datetime1">
              <a:rPr lang="en-ZA" smtClean="0">
                <a:solidFill>
                  <a:prstClr val="black">
                    <a:tint val="75000"/>
                  </a:prstClr>
                </a:solidFill>
              </a:rPr>
              <a:pPr/>
              <a:t>2021/03/02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67943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CF09C-7952-4BAA-A878-6A9F4235CA8B}" type="datetime1">
              <a:rPr lang="en-ZA" smtClean="0">
                <a:solidFill>
                  <a:prstClr val="black">
                    <a:tint val="75000"/>
                  </a:prstClr>
                </a:solidFill>
              </a:rPr>
              <a:pPr/>
              <a:t>2021/03/02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99207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F4DEB-24BF-4A36-847C-A08A0CE6D492}"/>
              </a:ext>
            </a:extLst>
          </p:cNvPr>
          <p:cNvPicPr>
            <a:picLocks noChangeAspect="1"/>
          </p:cNvPicPr>
          <p:nvPr userDrawn="1"/>
        </p:nvPicPr>
        <p:blipFill>
          <a:blip r:embed="rId2"/>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55802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C8A1A6-53B4-477D-AD1D-C778861FADB2}" type="datetime1">
              <a:rPr lang="en-ZA" smtClean="0">
                <a:solidFill>
                  <a:prstClr val="black">
                    <a:tint val="75000"/>
                  </a:prstClr>
                </a:solidFill>
              </a:rPr>
              <a:pPr/>
              <a:t>2021/03/02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817761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E1274A-1AE1-435A-8485-D5DFEE50C25F}" type="datetime1">
              <a:rPr lang="en-ZA" smtClean="0">
                <a:solidFill>
                  <a:prstClr val="black">
                    <a:tint val="75000"/>
                  </a:prstClr>
                </a:solidFill>
              </a:rPr>
              <a:pPr/>
              <a:t>2021/03/02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66901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0B79462-495B-407A-9B69-B51ADF746696}"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97494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CE54871-CBE0-49B9-A3C2-14F43F3FC773}"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3677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40"/>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17106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0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r>
              <a:rPr lang="en-ZA"/>
              <a:t>HDA - Activating the Development Agency Role: Business Case - Board Presentation</a:t>
            </a:r>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r>
              <a:rPr lang="en-US"/>
              <a:t>11 March 2016</a:t>
            </a:r>
            <a:endParaRPr lang="en-US" dirty="0"/>
          </a:p>
        </p:txBody>
      </p:sp>
    </p:spTree>
    <p:extLst>
      <p:ext uri="{BB962C8B-B14F-4D97-AF65-F5344CB8AC3E}">
        <p14:creationId xmlns:p14="http://schemas.microsoft.com/office/powerpoint/2010/main" val="229439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 descr="cove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064000" y="5238170"/>
            <a:ext cx="7721600" cy="609600"/>
          </a:xfrm>
          <a:prstGeom prst="rect">
            <a:avLst/>
          </a:prstGeom>
        </p:spPr>
        <p:txBody>
          <a:bodyPr/>
          <a:lstStyle>
            <a:lvl1pPr>
              <a:buNone/>
              <a:defRPr sz="1400" baseline="0">
                <a:solidFill>
                  <a:schemeClr val="tx1"/>
                </a:solidFill>
              </a:defRPr>
            </a:lvl1pPr>
            <a:lvl2pPr>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8389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 descr="option 1.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0"/>
            <a:ext cx="10972800" cy="4953000"/>
          </a:xfrm>
          <a:prstGeom prst="rect">
            <a:avLst/>
          </a:prstGeom>
        </p:spPr>
        <p:txBody>
          <a:bodyPr/>
          <a:lstStyle>
            <a:lvl1pPr>
              <a:defRPr>
                <a:solidFill>
                  <a:schemeClr val="tx1"/>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6962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7.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pPr/>
              <a:t>3/2/2021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val="2715960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11"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457211" rtl="0" eaLnBrk="1" latinLnBrk="0" hangingPunct="1">
        <a:spcBef>
          <a:spcPct val="20000"/>
        </a:spcBef>
        <a:buFont typeface="Arial"/>
        <a:buChar char="•"/>
        <a:defRPr sz="3200" kern="1200">
          <a:solidFill>
            <a:schemeClr val="tx1"/>
          </a:solidFill>
          <a:latin typeface="+mn-lt"/>
          <a:ea typeface="+mn-ea"/>
          <a:cs typeface="+mn-cs"/>
        </a:defRPr>
      </a:lvl1pPr>
      <a:lvl2pPr marL="742968" indent="-285756" algn="l" defTabSz="457211" rtl="0" eaLnBrk="1" latinLnBrk="0" hangingPunct="1">
        <a:spcBef>
          <a:spcPct val="20000"/>
        </a:spcBef>
        <a:buFont typeface="Arial"/>
        <a:buChar char="–"/>
        <a:defRPr sz="2800" kern="1200">
          <a:solidFill>
            <a:schemeClr val="tx1"/>
          </a:solidFill>
          <a:latin typeface="+mn-lt"/>
          <a:ea typeface="+mn-ea"/>
          <a:cs typeface="+mn-cs"/>
        </a:defRPr>
      </a:lvl2pPr>
      <a:lvl3pPr marL="1143029" indent="-228607" algn="l" defTabSz="457211" rtl="0" eaLnBrk="1" latinLnBrk="0" hangingPunct="1">
        <a:spcBef>
          <a:spcPct val="20000"/>
        </a:spcBef>
        <a:buFont typeface="Arial"/>
        <a:buChar char="•"/>
        <a:defRPr sz="2400" kern="1200">
          <a:solidFill>
            <a:schemeClr val="tx1"/>
          </a:solidFill>
          <a:latin typeface="+mn-lt"/>
          <a:ea typeface="+mn-ea"/>
          <a:cs typeface="+mn-cs"/>
        </a:defRPr>
      </a:lvl3pPr>
      <a:lvl4pPr marL="1600240" indent="-228607" algn="l" defTabSz="457211" rtl="0" eaLnBrk="1" latinLnBrk="0" hangingPunct="1">
        <a:spcBef>
          <a:spcPct val="20000"/>
        </a:spcBef>
        <a:buFont typeface="Arial"/>
        <a:buChar char="–"/>
        <a:defRPr sz="2000" kern="1200">
          <a:solidFill>
            <a:schemeClr val="tx1"/>
          </a:solidFill>
          <a:latin typeface="+mn-lt"/>
          <a:ea typeface="+mn-ea"/>
          <a:cs typeface="+mn-cs"/>
        </a:defRPr>
      </a:lvl4pPr>
      <a:lvl5pPr marL="2057453" indent="-228607" algn="l" defTabSz="457211" rtl="0" eaLnBrk="1" latinLnBrk="0" hangingPunct="1">
        <a:spcBef>
          <a:spcPct val="20000"/>
        </a:spcBef>
        <a:buFont typeface="Arial"/>
        <a:buChar char="»"/>
        <a:defRPr sz="2000" kern="1200">
          <a:solidFill>
            <a:schemeClr val="tx1"/>
          </a:solidFill>
          <a:latin typeface="+mn-lt"/>
          <a:ea typeface="+mn-ea"/>
          <a:cs typeface="+mn-cs"/>
        </a:defRPr>
      </a:lvl5pPr>
      <a:lvl6pPr marL="2514664" indent="-228607"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5" indent="-228607"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7"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7"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1" kern="1200">
          <a:solidFill>
            <a:schemeClr val="tx1"/>
          </a:solidFill>
          <a:latin typeface="+mn-lt"/>
          <a:ea typeface="+mn-ea"/>
          <a:cs typeface="+mn-cs"/>
        </a:defRPr>
      </a:lvl1pPr>
      <a:lvl2pPr marL="457211" algn="l" defTabSz="457211" rtl="0" eaLnBrk="1" latinLnBrk="0" hangingPunct="1">
        <a:defRPr sz="1801" kern="1200">
          <a:solidFill>
            <a:schemeClr val="tx1"/>
          </a:solidFill>
          <a:latin typeface="+mn-lt"/>
          <a:ea typeface="+mn-ea"/>
          <a:cs typeface="+mn-cs"/>
        </a:defRPr>
      </a:lvl2pPr>
      <a:lvl3pPr marL="914422" algn="l" defTabSz="457211" rtl="0" eaLnBrk="1" latinLnBrk="0" hangingPunct="1">
        <a:defRPr sz="1801" kern="1200">
          <a:solidFill>
            <a:schemeClr val="tx1"/>
          </a:solidFill>
          <a:latin typeface="+mn-lt"/>
          <a:ea typeface="+mn-ea"/>
          <a:cs typeface="+mn-cs"/>
        </a:defRPr>
      </a:lvl3pPr>
      <a:lvl4pPr marL="1371635" algn="l" defTabSz="457211" rtl="0" eaLnBrk="1" latinLnBrk="0" hangingPunct="1">
        <a:defRPr sz="1801" kern="1200">
          <a:solidFill>
            <a:schemeClr val="tx1"/>
          </a:solidFill>
          <a:latin typeface="+mn-lt"/>
          <a:ea typeface="+mn-ea"/>
          <a:cs typeface="+mn-cs"/>
        </a:defRPr>
      </a:lvl4pPr>
      <a:lvl5pPr marL="1828846" algn="l" defTabSz="457211" rtl="0" eaLnBrk="1" latinLnBrk="0" hangingPunct="1">
        <a:defRPr sz="1801" kern="1200">
          <a:solidFill>
            <a:schemeClr val="tx1"/>
          </a:solidFill>
          <a:latin typeface="+mn-lt"/>
          <a:ea typeface="+mn-ea"/>
          <a:cs typeface="+mn-cs"/>
        </a:defRPr>
      </a:lvl5pPr>
      <a:lvl6pPr marL="2286057" algn="l" defTabSz="457211" rtl="0" eaLnBrk="1" latinLnBrk="0" hangingPunct="1">
        <a:defRPr sz="1801" kern="1200">
          <a:solidFill>
            <a:schemeClr val="tx1"/>
          </a:solidFill>
          <a:latin typeface="+mn-lt"/>
          <a:ea typeface="+mn-ea"/>
          <a:cs typeface="+mn-cs"/>
        </a:defRPr>
      </a:lvl6pPr>
      <a:lvl7pPr marL="2743268" algn="l" defTabSz="457211" rtl="0" eaLnBrk="1" latinLnBrk="0" hangingPunct="1">
        <a:defRPr sz="1801" kern="1200">
          <a:solidFill>
            <a:schemeClr val="tx1"/>
          </a:solidFill>
          <a:latin typeface="+mn-lt"/>
          <a:ea typeface="+mn-ea"/>
          <a:cs typeface="+mn-cs"/>
        </a:defRPr>
      </a:lvl7pPr>
      <a:lvl8pPr marL="3200481" algn="l" defTabSz="457211" rtl="0" eaLnBrk="1" latinLnBrk="0" hangingPunct="1">
        <a:defRPr sz="1801" kern="1200">
          <a:solidFill>
            <a:schemeClr val="tx1"/>
          </a:solidFill>
          <a:latin typeface="+mn-lt"/>
          <a:ea typeface="+mn-ea"/>
          <a:cs typeface="+mn-cs"/>
        </a:defRPr>
      </a:lvl8pPr>
      <a:lvl9pPr marL="3657692" algn="l" defTabSz="4572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3113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6BCB5-A78B-7142-B9EB-7ED2D0514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8508F2-987B-5748-9451-F5180B32DD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867123-A8E1-0F41-A7D6-3763F02991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8862FE-DC5B-6243-A754-766BDBE772C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6BA5233-8C41-4648-9651-78FC668BA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7F098D-CE0E-E246-98AF-C7E5F91E7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27A9BB-8E91-BE4B-B2CA-68B6F66C5DD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969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348881"/>
            <a:ext cx="10972800" cy="37772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6E9FA-F40E-461A-A60C-4238003A5B6D}"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7384"/>
            <a:ext cx="12192000"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1277888"/>
            <a:ext cx="10972800" cy="1143000"/>
          </a:xfrm>
          <a:prstGeom prst="rect">
            <a:avLst/>
          </a:prstGeom>
        </p:spPr>
        <p:txBody>
          <a:bodyPr vert="horz" lIns="91440" tIns="45720" rIns="91440" bIns="45720" rtlCol="0" anchor="ctr">
            <a:normAutofit/>
          </a:bodyPr>
          <a:lstStyle/>
          <a:p>
            <a:r>
              <a:rPr lang="en-US" dirty="0"/>
              <a:t>Click to edit Master title style</a:t>
            </a:r>
            <a:endParaRPr lang="en-ZA" dirty="0"/>
          </a:p>
        </p:txBody>
      </p:sp>
    </p:spTree>
    <p:extLst>
      <p:ext uri="{BB962C8B-B14F-4D97-AF65-F5344CB8AC3E}">
        <p14:creationId xmlns:p14="http://schemas.microsoft.com/office/powerpoint/2010/main" val="1302379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348881"/>
            <a:ext cx="10972800" cy="37772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6E9FA-F40E-461A-A60C-4238003A5B6D}" type="datetime1">
              <a:rPr lang="en-ZA" smtClean="0">
                <a:solidFill>
                  <a:prstClr val="black">
                    <a:tint val="75000"/>
                  </a:prstClr>
                </a:solidFill>
              </a:rPr>
              <a:pPr/>
              <a:t>2021/03/02</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02779-D701-4429-B636-CB4D9A93DC78}" type="slidenum">
              <a:rPr lang="en-ZA" smtClean="0">
                <a:solidFill>
                  <a:prstClr val="black">
                    <a:tint val="75000"/>
                  </a:prstClr>
                </a:solidFill>
              </a:rPr>
              <a:pPr/>
              <a:t>‹#›</a:t>
            </a:fld>
            <a:endParaRPr lang="en-ZA" dirty="0">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7384"/>
            <a:ext cx="12192000"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1277888"/>
            <a:ext cx="10972800" cy="1143000"/>
          </a:xfrm>
          <a:prstGeom prst="rect">
            <a:avLst/>
          </a:prstGeom>
        </p:spPr>
        <p:txBody>
          <a:bodyPr vert="horz" lIns="91440" tIns="45720" rIns="91440" bIns="45720" rtlCol="0" anchor="ctr">
            <a:normAutofit/>
          </a:bodyPr>
          <a:lstStyle/>
          <a:p>
            <a:r>
              <a:rPr lang="en-US" dirty="0"/>
              <a:t>Click to edit Master title style</a:t>
            </a:r>
            <a:endParaRPr lang="en-ZA" dirty="0"/>
          </a:p>
        </p:txBody>
      </p:sp>
    </p:spTree>
    <p:extLst>
      <p:ext uri="{BB962C8B-B14F-4D97-AF65-F5344CB8AC3E}">
        <p14:creationId xmlns:p14="http://schemas.microsoft.com/office/powerpoint/2010/main" val="20120681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99499" y="5590998"/>
            <a:ext cx="184731" cy="369460"/>
          </a:xfrm>
          <a:prstGeom prst="rect">
            <a:avLst/>
          </a:prstGeom>
          <a:noFill/>
        </p:spPr>
        <p:txBody>
          <a:bodyPr wrap="non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1">
            <a:extLst>
              <a:ext uri="{FF2B5EF4-FFF2-40B4-BE49-F238E27FC236}">
                <a16:creationId xmlns:a16="http://schemas.microsoft.com/office/drawing/2014/main" id="{AB3BBB79-5256-4F0A-A0DE-7E05C80F089C}"/>
              </a:ext>
            </a:extLst>
          </p:cNvPr>
          <p:cNvSpPr txBox="1">
            <a:spLocks/>
          </p:cNvSpPr>
          <p:nvPr/>
        </p:nvSpPr>
        <p:spPr>
          <a:xfrm>
            <a:off x="1934818" y="3749043"/>
            <a:ext cx="7667698" cy="2612002"/>
          </a:xfrm>
          <a:prstGeom prst="rect">
            <a:avLst/>
          </a:prstGeom>
        </p:spPr>
        <p:txBody>
          <a:bodyPr vert="horz" lIns="91440" tIns="45721" rIns="91440" bIns="45721"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80000"/>
              </a:lnSpc>
              <a:spcBef>
                <a:spcPct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j-ea"/>
              <a:cs typeface="+mj-cs"/>
            </a:endParaRPr>
          </a:p>
          <a:p>
            <a:pPr marL="0" marR="0" lvl="0" indent="0" algn="ctr" defTabSz="457200" rtl="0" eaLnBrk="1" fontAlgn="auto" latinLnBrk="0" hangingPunct="1">
              <a:lnSpc>
                <a:spcPct val="80000"/>
              </a:lnSpc>
              <a:spcBef>
                <a:spcPct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j-ea"/>
              <a:cs typeface="+mj-cs"/>
            </a:endParaRPr>
          </a:p>
        </p:txBody>
      </p:sp>
      <p:sp>
        <p:nvSpPr>
          <p:cNvPr id="3" name="TextBox 2"/>
          <p:cNvSpPr txBox="1"/>
          <p:nvPr/>
        </p:nvSpPr>
        <p:spPr>
          <a:xfrm>
            <a:off x="1934818" y="3937815"/>
            <a:ext cx="8769928" cy="2234458"/>
          </a:xfrm>
          <a:prstGeom prst="rect">
            <a:avLst/>
          </a:prstGeom>
          <a:noFill/>
        </p:spPr>
        <p:txBody>
          <a:bodyPr wrap="square" rtlCol="0">
            <a:spAutoFit/>
          </a:bodyPr>
          <a:lstStyle/>
          <a:p>
            <a:pPr marL="257175" lvl="0" indent="-257175" algn="ctr" defTabSz="342900" fontAlgn="base">
              <a:spcBef>
                <a:spcPct val="20000"/>
              </a:spcBef>
              <a:spcAft>
                <a:spcPct val="0"/>
              </a:spcAft>
            </a:pPr>
            <a:r>
              <a:rPr lang="en-GB" sz="2400" b="1" dirty="0">
                <a:solidFill>
                  <a:prstClr val="black"/>
                </a:solidFill>
                <a:latin typeface="Calibri" panose="020F0502020204030204" pitchFamily="34" charset="0"/>
                <a:cs typeface="Calibri" panose="020F0502020204030204" pitchFamily="34" charset="0"/>
              </a:rPr>
              <a:t>Portfolio Committee On Human Settlements, Water and Sanitation</a:t>
            </a:r>
          </a:p>
          <a:p>
            <a:pPr marL="257175" lvl="0" indent="-257175" algn="ctr" defTabSz="342900" fontAlgn="base">
              <a:spcBef>
                <a:spcPct val="20000"/>
              </a:spcBef>
              <a:spcAft>
                <a:spcPct val="0"/>
              </a:spcAft>
            </a:pPr>
            <a:r>
              <a:rPr lang="en-GB" sz="2400" b="1" dirty="0">
                <a:solidFill>
                  <a:prstClr val="black"/>
                </a:solidFill>
                <a:latin typeface="Calibri" panose="020F0502020204030204" pitchFamily="34" charset="0"/>
                <a:cs typeface="Calibri" panose="020F0502020204030204" pitchFamily="34" charset="0"/>
              </a:rPr>
              <a:t> 02</a:t>
            </a:r>
            <a:r>
              <a:rPr lang="en-GB" sz="2400" b="1" baseline="30000" dirty="0">
                <a:solidFill>
                  <a:prstClr val="black"/>
                </a:solidFill>
                <a:latin typeface="Calibri" panose="020F0502020204030204" pitchFamily="34" charset="0"/>
                <a:cs typeface="Calibri" panose="020F0502020204030204" pitchFamily="34" charset="0"/>
              </a:rPr>
              <a:t>nd</a:t>
            </a:r>
            <a:r>
              <a:rPr lang="en-GB" sz="2400" b="1" dirty="0">
                <a:solidFill>
                  <a:prstClr val="black"/>
                </a:solidFill>
                <a:latin typeface="Calibri" panose="020F0502020204030204" pitchFamily="34" charset="0"/>
                <a:cs typeface="Calibri" panose="020F0502020204030204" pitchFamily="34" charset="0"/>
              </a:rPr>
              <a:t> March </a:t>
            </a:r>
            <a:r>
              <a:rPr lang="en-GB" sz="2400" b="1" dirty="0" smtClean="0">
                <a:solidFill>
                  <a:prstClr val="black"/>
                </a:solidFill>
                <a:latin typeface="Calibri" panose="020F0502020204030204" pitchFamily="34" charset="0"/>
                <a:cs typeface="Calibri" panose="020F0502020204030204" pitchFamily="34" charset="0"/>
              </a:rPr>
              <a:t>2021</a:t>
            </a:r>
            <a:endParaRPr lang="en-GB" sz="2400" b="1" dirty="0">
              <a:solidFill>
                <a:prstClr val="black"/>
              </a:solidFill>
              <a:latin typeface="Calibri" panose="020F0502020204030204" pitchFamily="34" charset="0"/>
              <a:cs typeface="Calibri" panose="020F0502020204030204" pitchFamily="34" charset="0"/>
            </a:endParaRPr>
          </a:p>
          <a:p>
            <a:pPr marL="257175" lvl="0" indent="-257175" algn="ctr" defTabSz="342900" fontAlgn="base">
              <a:spcBef>
                <a:spcPct val="20000"/>
              </a:spcBef>
              <a:spcAft>
                <a:spcPct val="0"/>
              </a:spcAft>
            </a:pPr>
            <a:endParaRPr lang="en-GB" sz="2400" b="1" dirty="0">
              <a:solidFill>
                <a:prstClr val="black"/>
              </a:solidFill>
              <a:latin typeface="Calibri" panose="020F0502020204030204" pitchFamily="34" charset="0"/>
              <a:cs typeface="Calibri" panose="020F0502020204030204" pitchFamily="34" charset="0"/>
            </a:endParaRPr>
          </a:p>
          <a:p>
            <a:pPr marL="257175" lvl="0" indent="-257175" algn="ctr" defTabSz="342900" fontAlgn="base">
              <a:spcBef>
                <a:spcPct val="20000"/>
              </a:spcBef>
              <a:spcAft>
                <a:spcPct val="0"/>
              </a:spcAft>
            </a:pPr>
            <a:r>
              <a:rPr lang="en-GB" sz="2400" b="1" dirty="0">
                <a:solidFill>
                  <a:prstClr val="black"/>
                </a:solidFill>
                <a:latin typeface="Calibri" panose="020F0502020204030204" pitchFamily="34" charset="0"/>
                <a:cs typeface="Calibri" panose="020F0502020204030204" pitchFamily="34" charset="0"/>
              </a:rPr>
              <a:t>  Annual Report Of The Housing Development Agency</a:t>
            </a:r>
          </a:p>
          <a:p>
            <a:pPr marL="257175" lvl="0" indent="-257175" algn="ctr" defTabSz="342900" fontAlgn="base">
              <a:spcBef>
                <a:spcPct val="20000"/>
              </a:spcBef>
              <a:spcAft>
                <a:spcPct val="0"/>
              </a:spcAft>
            </a:pPr>
            <a:r>
              <a:rPr lang="en-GB" sz="2400" b="1" dirty="0">
                <a:solidFill>
                  <a:prstClr val="black"/>
                </a:solidFill>
                <a:latin typeface="Calibri" panose="020F0502020204030204" pitchFamily="34" charset="0"/>
                <a:cs typeface="Calibri" panose="020F0502020204030204" pitchFamily="34" charset="0"/>
              </a:rPr>
              <a:t> 2019/20 </a:t>
            </a:r>
            <a:endParaRPr lang="pt-BR" sz="24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35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59C337-C426-9C49-A494-A55207A10708}"/>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D389CD-2B67-0546-9B8B-EF313A1E7A6A}"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296" y="4"/>
            <a:ext cx="1123369" cy="780176"/>
          </a:xfrm>
          <a:prstGeom prst="rect">
            <a:avLst/>
          </a:prstGeom>
          <a:ln>
            <a:noFill/>
          </a:ln>
        </p:spPr>
      </p:pic>
      <p:graphicFrame>
        <p:nvGraphicFramePr>
          <p:cNvPr id="8" name="Content Placeholder 7">
            <a:extLst>
              <a:ext uri="{FF2B5EF4-FFF2-40B4-BE49-F238E27FC236}">
                <a16:creationId xmlns:a16="http://schemas.microsoft.com/office/drawing/2014/main" id="{DB13FFDA-4BDA-4E99-817B-7FFC42F8D0EF}"/>
              </a:ext>
            </a:extLst>
          </p:cNvPr>
          <p:cNvGraphicFramePr>
            <a:graphicFrameLocks noGrp="1"/>
          </p:cNvGraphicFramePr>
          <p:nvPr>
            <p:ph idx="1"/>
            <p:extLst>
              <p:ext uri="{D42A27DB-BD31-4B8C-83A1-F6EECF244321}">
                <p14:modId xmlns:p14="http://schemas.microsoft.com/office/powerpoint/2010/main" val="2163651174"/>
              </p:ext>
            </p:extLst>
          </p:nvPr>
        </p:nvGraphicFramePr>
        <p:xfrm>
          <a:off x="-1" y="628499"/>
          <a:ext cx="12192001" cy="6242882"/>
        </p:xfrm>
        <a:graphic>
          <a:graphicData uri="http://schemas.openxmlformats.org/drawingml/2006/table">
            <a:tbl>
              <a:tblPr firstRow="1" firstCol="1" bandRow="1"/>
              <a:tblGrid>
                <a:gridCol w="2563092">
                  <a:extLst>
                    <a:ext uri="{9D8B030D-6E8A-4147-A177-3AD203B41FA5}">
                      <a16:colId xmlns:a16="http://schemas.microsoft.com/office/drawing/2014/main" val="3581498341"/>
                    </a:ext>
                  </a:extLst>
                </a:gridCol>
                <a:gridCol w="2313709">
                  <a:extLst>
                    <a:ext uri="{9D8B030D-6E8A-4147-A177-3AD203B41FA5}">
                      <a16:colId xmlns:a16="http://schemas.microsoft.com/office/drawing/2014/main" val="170388364"/>
                    </a:ext>
                  </a:extLst>
                </a:gridCol>
                <a:gridCol w="2438400">
                  <a:extLst>
                    <a:ext uri="{9D8B030D-6E8A-4147-A177-3AD203B41FA5}">
                      <a16:colId xmlns:a16="http://schemas.microsoft.com/office/drawing/2014/main" val="4270119765"/>
                    </a:ext>
                  </a:extLst>
                </a:gridCol>
                <a:gridCol w="2438400">
                  <a:extLst>
                    <a:ext uri="{9D8B030D-6E8A-4147-A177-3AD203B41FA5}">
                      <a16:colId xmlns:a16="http://schemas.microsoft.com/office/drawing/2014/main" val="2843876933"/>
                    </a:ext>
                  </a:extLst>
                </a:gridCol>
                <a:gridCol w="2438400">
                  <a:extLst>
                    <a:ext uri="{9D8B030D-6E8A-4147-A177-3AD203B41FA5}">
                      <a16:colId xmlns:a16="http://schemas.microsoft.com/office/drawing/2014/main" val="2092571665"/>
                    </a:ext>
                  </a:extLst>
                </a:gridCol>
              </a:tblGrid>
              <a:tr h="272046">
                <a:tc>
                  <a:txBody>
                    <a:bodyPr/>
                    <a:lstStyle/>
                    <a:p>
                      <a:pPr algn="just">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5F78"/>
                    </a:solidFill>
                  </a:tcPr>
                </a:tc>
                <a:tc>
                  <a:txBody>
                    <a:bodyPr/>
                    <a:lstStyle/>
                    <a:p>
                      <a:pPr>
                        <a:lnSpc>
                          <a:spcPct val="150000"/>
                        </a:lnSpc>
                        <a:spcAft>
                          <a:spcPts val="800"/>
                        </a:spcAft>
                      </a:pPr>
                      <a:r>
                        <a:rPr lang="en-US" sz="12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Total Number of KPI’s for</a:t>
                      </a:r>
                      <a:endParaRPr lang="en-ZA"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5F78"/>
                    </a:solidFill>
                  </a:tcPr>
                </a:tc>
                <a:tc>
                  <a:txBody>
                    <a:bodyPr/>
                    <a:lstStyle/>
                    <a:p>
                      <a:pPr>
                        <a:lnSpc>
                          <a:spcPct val="150000"/>
                        </a:lnSpc>
                        <a:spcAft>
                          <a:spcPts val="800"/>
                        </a:spcAft>
                      </a:pPr>
                      <a:r>
                        <a:rPr lang="en-US" sz="12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Total Number Targets </a:t>
                      </a:r>
                      <a:endParaRPr lang="en-ZA"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5F78"/>
                    </a:solidFill>
                  </a:tcPr>
                </a:tc>
                <a:tc>
                  <a:txBody>
                    <a:bodyPr/>
                    <a:lstStyle/>
                    <a:p>
                      <a:pPr>
                        <a:lnSpc>
                          <a:spcPct val="150000"/>
                        </a:lnSpc>
                        <a:spcAft>
                          <a:spcPts val="800"/>
                        </a:spcAft>
                      </a:pPr>
                      <a:r>
                        <a:rPr lang="en-US" sz="12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Achieved</a:t>
                      </a:r>
                      <a:endParaRPr lang="en-ZA"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5F78"/>
                    </a:solidFill>
                  </a:tcPr>
                </a:tc>
                <a:tc>
                  <a:txBody>
                    <a:bodyPr/>
                    <a:lstStyle/>
                    <a:p>
                      <a:pPr>
                        <a:lnSpc>
                          <a:spcPct val="150000"/>
                        </a:lnSpc>
                        <a:spcAft>
                          <a:spcPts val="800"/>
                        </a:spcAft>
                      </a:pPr>
                      <a:r>
                        <a:rPr lang="en-US" sz="12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 Targets Not Achieved</a:t>
                      </a:r>
                      <a:endParaRPr lang="en-ZA" sz="12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5F78"/>
                    </a:solidFill>
                  </a:tcPr>
                </a:tc>
                <a:extLst>
                  <a:ext uri="{0D108BD9-81ED-4DB2-BD59-A6C34878D82A}">
                    <a16:rowId xmlns:a16="http://schemas.microsoft.com/office/drawing/2014/main" val="3374678446"/>
                  </a:ext>
                </a:extLst>
              </a:tr>
              <a:tr h="250268">
                <a:tc>
                  <a:txBody>
                    <a:bodyPr/>
                    <a:lstStyle/>
                    <a:p>
                      <a:pPr algn="ct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Programme 1 Totals</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31895351"/>
                  </a:ext>
                </a:extLst>
              </a:tr>
              <a:tr h="583957">
                <a:tc>
                  <a:txBody>
                    <a:bodyPr/>
                    <a:lstStyle/>
                    <a:p>
                      <a:pPr algn="ctr">
                        <a:lnSpc>
                          <a:spcPct val="107000"/>
                        </a:lnSpc>
                        <a:spcAft>
                          <a:spcPts val="8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Sub Programme</a:t>
                      </a:r>
                      <a:endParaRPr lang="en-ZA" sz="1200" b="1"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07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CEO’s Office</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846968"/>
                  </a:ext>
                </a:extLst>
              </a:tr>
              <a:tr h="632969">
                <a:tc>
                  <a:txBody>
                    <a:bodyPr/>
                    <a:lstStyle/>
                    <a:p>
                      <a:pPr algn="l">
                        <a:lnSpc>
                          <a:spcPct val="107000"/>
                        </a:lnSpc>
                        <a:spcAft>
                          <a:spcPts val="8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              Sub Programme</a:t>
                      </a:r>
                      <a:endParaRPr lang="en-ZA" sz="1200" b="0" dirty="0">
                        <a:effectLst/>
                        <a:latin typeface="Cambria" panose="02040503050406030204" pitchFamily="18" charset="0"/>
                        <a:ea typeface="MS Mincho" panose="02020609040205080304" pitchFamily="49" charset="-128"/>
                        <a:cs typeface="Times New Roman" panose="02020603050405020304" pitchFamily="18" charset="0"/>
                      </a:endParaRPr>
                    </a:p>
                    <a:p>
                      <a:pPr algn="l">
                        <a:lnSpc>
                          <a:spcPct val="107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              Finance</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1</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652938"/>
                  </a:ext>
                </a:extLst>
              </a:tr>
              <a:tr h="250268">
                <a:tc>
                  <a:txBody>
                    <a:bodyPr/>
                    <a:lstStyle/>
                    <a:p>
                      <a:pPr algn="ct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Programme 2 Totals</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4230993"/>
                  </a:ext>
                </a:extLst>
              </a:tr>
              <a:tr h="632969">
                <a:tc>
                  <a:txBody>
                    <a:bodyPr/>
                    <a:lstStyle/>
                    <a:p>
                      <a:pPr algn="ctr">
                        <a:lnSpc>
                          <a:spcPct val="107000"/>
                        </a:lnSpc>
                        <a:spcAft>
                          <a:spcPts val="800"/>
                        </a:spcAft>
                      </a:pPr>
                      <a:r>
                        <a:rPr lang="en-US" sz="1200" b="1">
                          <a:effectLst/>
                          <a:latin typeface="Arial" panose="020B0604020202020204" pitchFamily="34" charset="0"/>
                          <a:ea typeface="MS Mincho" panose="02020609040205080304" pitchFamily="49" charset="-128"/>
                          <a:cs typeface="Times New Roman" panose="02020603050405020304" pitchFamily="18" charset="0"/>
                        </a:rPr>
                        <a:t>Sub-Programme</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Land Management</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4</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602597"/>
                  </a:ext>
                </a:extLst>
              </a:tr>
              <a:tr h="250268">
                <a:tc>
                  <a:txBody>
                    <a:bodyPr/>
                    <a:lstStyle/>
                    <a:p>
                      <a:pPr algn="ct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Programme 3 Totals</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Z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24874546"/>
                  </a:ext>
                </a:extLst>
              </a:tr>
              <a:tr h="632969">
                <a:tc>
                  <a:txBody>
                    <a:bodyPr/>
                    <a:lstStyle/>
                    <a:p>
                      <a:pPr algn="ctr">
                        <a:lnSpc>
                          <a:spcPct val="107000"/>
                        </a:lnSpc>
                        <a:spcAft>
                          <a:spcPts val="800"/>
                        </a:spcAft>
                      </a:pPr>
                      <a:r>
                        <a:rPr lang="en-US" sz="1200" b="1">
                          <a:effectLst/>
                          <a:latin typeface="Arial" panose="020B0604020202020204" pitchFamily="34" charset="0"/>
                          <a:ea typeface="MS Mincho" panose="02020609040205080304" pitchFamily="49" charset="-128"/>
                          <a:cs typeface="Times New Roman" panose="02020603050405020304" pitchFamily="18" charset="0"/>
                        </a:rPr>
                        <a:t>Sub-Programme 3A</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Regional Coordination</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b="1">
                          <a:effectLst/>
                          <a:latin typeface="Arial" panose="020B0604020202020204" pitchFamily="34" charset="0"/>
                          <a:ea typeface="MS Mincho" panose="02020609040205080304" pitchFamily="49" charset="-128"/>
                          <a:cs typeface="Times New Roman" panose="02020603050405020304" pitchFamily="18" charset="0"/>
                        </a:rPr>
                        <a:t>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b="1">
                          <a:effectLst/>
                          <a:latin typeface="Arial" panose="020B0604020202020204" pitchFamily="34" charset="0"/>
                          <a:ea typeface="MS Mincho" panose="02020609040205080304" pitchFamily="49" charset="-128"/>
                          <a:cs typeface="Times New Roman" panose="02020603050405020304" pitchFamily="18" charset="0"/>
                        </a:rPr>
                        <a:t>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b="1">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4</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710323"/>
                  </a:ext>
                </a:extLst>
              </a:tr>
              <a:tr h="270664">
                <a:tc>
                  <a:txBody>
                    <a:bodyPr/>
                    <a:lstStyle/>
                    <a:p>
                      <a:pPr algn="ctr">
                        <a:lnSpc>
                          <a:spcPct val="107000"/>
                        </a:lnSpc>
                        <a:spcAft>
                          <a:spcPts val="800"/>
                        </a:spcAft>
                      </a:pPr>
                      <a:r>
                        <a:rPr lang="en-US" sz="1200" b="1">
                          <a:effectLst/>
                          <a:latin typeface="Arial" panose="020B0604020202020204" pitchFamily="34" charset="0"/>
                          <a:ea typeface="MS Mincho" panose="02020609040205080304" pitchFamily="49" charset="-128"/>
                          <a:cs typeface="Times New Roman" panose="02020603050405020304" pitchFamily="18" charset="0"/>
                        </a:rPr>
                        <a:t>Sub-Programme 3B</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07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Strategic Initiatives</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1</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215387"/>
                  </a:ext>
                </a:extLst>
              </a:tr>
              <a:tr h="250268">
                <a:tc>
                  <a:txBody>
                    <a:bodyPr/>
                    <a:lstStyle/>
                    <a:p>
                      <a:pPr algn="ctr">
                        <a:lnSpc>
                          <a:spcPct val="107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Programme 4 Totals</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US"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US"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8</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4</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30381124"/>
                  </a:ext>
                </a:extLst>
              </a:tr>
              <a:tr h="571895">
                <a:tc>
                  <a:txBody>
                    <a:bodyPr/>
                    <a:lstStyle/>
                    <a:p>
                      <a:pPr algn="ctr">
                        <a:lnSpc>
                          <a:spcPct val="107000"/>
                        </a:lnSpc>
                        <a:spcAft>
                          <a:spcPts val="8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Sub-Programme 4A</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07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Planning Programme &amp; Design</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2</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4</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510501"/>
                  </a:ext>
                </a:extLst>
              </a:tr>
              <a:tr h="774869">
                <a:tc>
                  <a:txBody>
                    <a:bodyPr/>
                    <a:lstStyle/>
                    <a:p>
                      <a:pPr algn="ctr">
                        <a:lnSpc>
                          <a:spcPct val="107000"/>
                        </a:lnSpc>
                        <a:spcAft>
                          <a:spcPts val="800"/>
                        </a:spcAft>
                      </a:pPr>
                      <a:r>
                        <a:rPr lang="en-US" sz="1200" b="1" dirty="0">
                          <a:effectLst/>
                          <a:latin typeface="Arial" panose="020B0604020202020204" pitchFamily="34" charset="0"/>
                          <a:ea typeface="MS Mincho" panose="02020609040205080304" pitchFamily="49" charset="-128"/>
                          <a:cs typeface="Times New Roman" panose="02020603050405020304" pitchFamily="18" charset="0"/>
                        </a:rPr>
                        <a:t>Sub Programme 4 C</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p>
                      <a:pPr algn="ctr">
                        <a:lnSpc>
                          <a:spcPct val="107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Spatial information management and planning</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6</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a:effectLst/>
                          <a:latin typeface="Arial" panose="020B0604020202020204" pitchFamily="34" charset="0"/>
                          <a:ea typeface="MS Mincho" panose="02020609040205080304" pitchFamily="49" charset="-128"/>
                          <a:cs typeface="Times New Roman" panose="02020603050405020304" pitchFamily="18" charset="0"/>
                        </a:rPr>
                        <a:t>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9943"/>
                  </a:ext>
                </a:extLst>
              </a:tr>
              <a:tr h="250268">
                <a:tc>
                  <a:txBody>
                    <a:bodyPr/>
                    <a:lstStyle/>
                    <a:p>
                      <a:pPr>
                        <a:lnSpc>
                          <a:spcPct val="107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Total</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25</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24</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12</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514244074"/>
                  </a:ext>
                </a:extLst>
              </a:tr>
              <a:tr h="250268">
                <a:tc>
                  <a:txBody>
                    <a:bodyPr/>
                    <a:lstStyle/>
                    <a:p>
                      <a:pPr>
                        <a:lnSpc>
                          <a:spcPct val="107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Overall Performance </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50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50000"/>
                        </a:lnSpc>
                        <a:spcAft>
                          <a:spcPts val="800"/>
                        </a:spcAft>
                      </a:pPr>
                      <a:r>
                        <a:rPr lang="en-US"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50%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50000"/>
                        </a:lnSpc>
                        <a:spcAft>
                          <a:spcPts val="800"/>
                        </a:spcAft>
                      </a:pPr>
                      <a:r>
                        <a:rPr lang="en-US" sz="1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50%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60588227"/>
                  </a:ext>
                </a:extLst>
              </a:tr>
            </a:tbl>
          </a:graphicData>
        </a:graphic>
      </p:graphicFrame>
      <p:sp>
        <p:nvSpPr>
          <p:cNvPr id="11" name="Title 10">
            <a:extLst>
              <a:ext uri="{FF2B5EF4-FFF2-40B4-BE49-F238E27FC236}">
                <a16:creationId xmlns:a16="http://schemas.microsoft.com/office/drawing/2014/main" id="{36FB3A62-7C61-445B-8ED0-617FBF5FAB06}"/>
              </a:ext>
            </a:extLst>
          </p:cNvPr>
          <p:cNvSpPr>
            <a:spLocks noGrp="1"/>
          </p:cNvSpPr>
          <p:nvPr>
            <p:ph type="title"/>
          </p:nvPr>
        </p:nvSpPr>
        <p:spPr>
          <a:xfrm>
            <a:off x="237938" y="-36072"/>
            <a:ext cx="11012556" cy="462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bodyPr>
          <a:lstStyle/>
          <a:p>
            <a:r>
              <a:rPr lang="en-ZW" sz="2400" b="1" dirty="0">
                <a:solidFill>
                  <a:srgbClr val="1F497D"/>
                </a:solidFill>
                <a:latin typeface="Arial"/>
              </a:rPr>
              <a:t>Detailed Organisational Performance  </a:t>
            </a:r>
            <a:endParaRPr lang="en-ZA" sz="2400" b="1" dirty="0">
              <a:solidFill>
                <a:srgbClr val="1F497D"/>
              </a:solidFill>
              <a:latin typeface="Arial"/>
            </a:endParaRPr>
          </a:p>
        </p:txBody>
      </p:sp>
    </p:spTree>
    <p:extLst>
      <p:ext uri="{BB962C8B-B14F-4D97-AF65-F5344CB8AC3E}">
        <p14:creationId xmlns:p14="http://schemas.microsoft.com/office/powerpoint/2010/main" val="281249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47261" y="-358626"/>
            <a:ext cx="10590012" cy="8590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endParaRPr lang="en-ZW" sz="2800" b="1" dirty="0">
              <a:solidFill>
                <a:srgbClr val="1F497D"/>
              </a:solidFill>
              <a:latin typeface="Arial"/>
            </a:endParaRPr>
          </a:p>
          <a:p>
            <a:pPr algn="ctr" defTabSz="457211"/>
            <a:r>
              <a:rPr lang="en-GB" sz="2800" b="1" dirty="0">
                <a:solidFill>
                  <a:srgbClr val="1F497D"/>
                </a:solidFill>
                <a:latin typeface="Arial"/>
              </a:rPr>
              <a:t>HDA Performance Highlights 2019/20</a:t>
            </a:r>
            <a:endParaRPr lang="en-ZA" sz="2800" b="1" dirty="0">
              <a:solidFill>
                <a:srgbClr val="1F497D"/>
              </a:solidFill>
              <a:latin typeface="Arial"/>
            </a:endParaRPr>
          </a:p>
        </p:txBody>
      </p:sp>
      <p:sp>
        <p:nvSpPr>
          <p:cNvPr id="4" name="Rectangle 3">
            <a:extLst>
              <a:ext uri="{FF2B5EF4-FFF2-40B4-BE49-F238E27FC236}">
                <a16:creationId xmlns:a16="http://schemas.microsoft.com/office/drawing/2014/main" id="{F977F3EF-6B07-47B9-B329-B74F8DEB66E4}"/>
              </a:ext>
            </a:extLst>
          </p:cNvPr>
          <p:cNvSpPr/>
          <p:nvPr/>
        </p:nvSpPr>
        <p:spPr>
          <a:xfrm>
            <a:off x="179512" y="826234"/>
            <a:ext cx="3312368" cy="118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R="76200" lvl="0" algn="just" defTabSz="457211">
              <a:lnSpc>
                <a:spcPct val="150000"/>
              </a:lnSpc>
            </a:pPr>
            <a:r>
              <a:rPr lang="en-ZA" sz="1200" b="1" dirty="0">
                <a:solidFill>
                  <a:schemeClr val="bg1"/>
                </a:solidFill>
                <a:latin typeface="Arial" panose="020B0604020202020204" pitchFamily="34" charset="0"/>
                <a:cs typeface="Arial" panose="020B0604020202020204" pitchFamily="34" charset="0"/>
              </a:rPr>
              <a:t>3000 of hectares of well-located land (targeting poor and middle-income households) acquired or released</a:t>
            </a:r>
            <a:r>
              <a:rPr lang="en-ZA" sz="1200" b="1" dirty="0">
                <a:solidFill>
                  <a:prstClr val="black"/>
                </a:solidFill>
                <a:latin typeface="Arial" panose="020B0604020202020204" pitchFamily="34" charset="0"/>
                <a:cs typeface="Arial" panose="020B0604020202020204" pitchFamily="34" charset="0"/>
              </a:rPr>
              <a:t>.</a:t>
            </a:r>
            <a:endParaRPr lang="en-ZA" sz="1200" b="1" dirty="0">
              <a:solidFill>
                <a:prstClr val="black"/>
              </a:solidFill>
              <a:latin typeface="Arial" panose="020B0604020202020204" pitchFamily="34" charset="0"/>
              <a:ea typeface="MS Mincho"/>
              <a:cs typeface="Arial" panose="020B0604020202020204" pitchFamily="34" charset="0"/>
            </a:endParaRPr>
          </a:p>
        </p:txBody>
      </p:sp>
      <p:sp>
        <p:nvSpPr>
          <p:cNvPr id="8" name="Arrow: Pentagon 7">
            <a:extLst>
              <a:ext uri="{FF2B5EF4-FFF2-40B4-BE49-F238E27FC236}">
                <a16:creationId xmlns:a16="http://schemas.microsoft.com/office/drawing/2014/main" id="{8CC7B37F-F7D6-447D-B978-605E3F8D0950}"/>
              </a:ext>
            </a:extLst>
          </p:cNvPr>
          <p:cNvSpPr/>
          <p:nvPr/>
        </p:nvSpPr>
        <p:spPr>
          <a:xfrm>
            <a:off x="3929556" y="761746"/>
            <a:ext cx="756894" cy="1188000"/>
          </a:xfrm>
          <a:prstGeom prst="homePlate">
            <a:avLst>
              <a:gd name="adj" fmla="val 51672"/>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9" name="Arrow: Pentagon 8">
            <a:extLst>
              <a:ext uri="{FF2B5EF4-FFF2-40B4-BE49-F238E27FC236}">
                <a16:creationId xmlns:a16="http://schemas.microsoft.com/office/drawing/2014/main" id="{ABCBD1F5-7F5D-498A-9AC6-955488C563C4}"/>
              </a:ext>
            </a:extLst>
          </p:cNvPr>
          <p:cNvSpPr/>
          <p:nvPr/>
        </p:nvSpPr>
        <p:spPr>
          <a:xfrm>
            <a:off x="3929556" y="765850"/>
            <a:ext cx="468052" cy="1188000"/>
          </a:xfrm>
          <a:prstGeom prst="homePlate">
            <a:avLst>
              <a:gd name="adj" fmla="val 98841"/>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0" name="Rectangle 9">
            <a:extLst>
              <a:ext uri="{FF2B5EF4-FFF2-40B4-BE49-F238E27FC236}">
                <a16:creationId xmlns:a16="http://schemas.microsoft.com/office/drawing/2014/main" id="{5F1BBA19-0844-48A0-ADCF-9111E4F9D6F0}"/>
              </a:ext>
            </a:extLst>
          </p:cNvPr>
          <p:cNvSpPr/>
          <p:nvPr/>
        </p:nvSpPr>
        <p:spPr>
          <a:xfrm>
            <a:off x="179512" y="2248327"/>
            <a:ext cx="3312368" cy="1180673"/>
          </a:xfrm>
          <a:prstGeom prst="rect">
            <a:avLst/>
          </a:prstGeom>
          <a:solidFill>
            <a:srgbClr val="EB6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76200" lvl="0" algn="just" defTabSz="457211">
              <a:lnSpc>
                <a:spcPct val="150000"/>
              </a:lnSpc>
            </a:pPr>
            <a:r>
              <a:rPr lang="en-GB" sz="1200" b="1" dirty="0">
                <a:solidFill>
                  <a:prstClr val="black"/>
                </a:solidFill>
                <a:latin typeface="Arial" panose="020B0604020202020204" pitchFamily="34" charset="0"/>
                <a:cs typeface="Arial" panose="020B0604020202020204" pitchFamily="34" charset="0"/>
              </a:rPr>
              <a:t>5 of Parcels of land facilitated for rezoning</a:t>
            </a:r>
            <a:endParaRPr lang="en-ZA" sz="1200" b="1" dirty="0">
              <a:solidFill>
                <a:prstClr val="black"/>
              </a:solidFill>
              <a:latin typeface="Arial" panose="020B0604020202020204" pitchFamily="34" charset="0"/>
              <a:ea typeface="MS Mincho"/>
              <a:cs typeface="Arial" panose="020B0604020202020204" pitchFamily="34" charset="0"/>
            </a:endParaRPr>
          </a:p>
        </p:txBody>
      </p:sp>
      <p:sp>
        <p:nvSpPr>
          <p:cNvPr id="11" name="Arrow: Pentagon 10">
            <a:extLst>
              <a:ext uri="{FF2B5EF4-FFF2-40B4-BE49-F238E27FC236}">
                <a16:creationId xmlns:a16="http://schemas.microsoft.com/office/drawing/2014/main" id="{73717940-66DC-43DC-92FF-530127C4D79C}"/>
              </a:ext>
            </a:extLst>
          </p:cNvPr>
          <p:cNvSpPr/>
          <p:nvPr/>
        </p:nvSpPr>
        <p:spPr>
          <a:xfrm>
            <a:off x="3929556" y="2244819"/>
            <a:ext cx="756894" cy="1188000"/>
          </a:xfrm>
          <a:prstGeom prst="homePlate">
            <a:avLst>
              <a:gd name="adj" fmla="val 51672"/>
            </a:avLst>
          </a:prstGeom>
          <a:solidFill>
            <a:srgbClr val="F08E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2" name="Arrow: Pentagon 11">
            <a:extLst>
              <a:ext uri="{FF2B5EF4-FFF2-40B4-BE49-F238E27FC236}">
                <a16:creationId xmlns:a16="http://schemas.microsoft.com/office/drawing/2014/main" id="{ED244E10-95B7-4445-BC32-FF4189F97AE8}"/>
              </a:ext>
            </a:extLst>
          </p:cNvPr>
          <p:cNvSpPr/>
          <p:nvPr/>
        </p:nvSpPr>
        <p:spPr>
          <a:xfrm>
            <a:off x="3978291" y="2244819"/>
            <a:ext cx="468052" cy="1188000"/>
          </a:xfrm>
          <a:prstGeom prst="homePlate">
            <a:avLst>
              <a:gd name="adj" fmla="val 98841"/>
            </a:avLst>
          </a:prstGeom>
          <a:solidFill>
            <a:srgbClr val="EB6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3" name="Rectangle 12">
            <a:extLst>
              <a:ext uri="{FF2B5EF4-FFF2-40B4-BE49-F238E27FC236}">
                <a16:creationId xmlns:a16="http://schemas.microsoft.com/office/drawing/2014/main" id="{F206C56C-7C5C-4C7F-8301-C53BE6E564E3}"/>
              </a:ext>
            </a:extLst>
          </p:cNvPr>
          <p:cNvSpPr/>
          <p:nvPr/>
        </p:nvSpPr>
        <p:spPr>
          <a:xfrm>
            <a:off x="5278615" y="839419"/>
            <a:ext cx="3929077" cy="11748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50000"/>
              </a:lnSpc>
            </a:pPr>
            <a:r>
              <a:rPr lang="en-ZA" sz="1200" b="1" dirty="0">
                <a:solidFill>
                  <a:schemeClr val="bg1"/>
                </a:solidFill>
                <a:latin typeface="Arial" panose="020B0604020202020204" pitchFamily="34" charset="0"/>
                <a:cs typeface="Arial" panose="020B0604020202020204" pitchFamily="34" charset="0"/>
              </a:rPr>
              <a:t>3514, 5428</a:t>
            </a:r>
            <a:r>
              <a:rPr lang="en-US" sz="1400" dirty="0">
                <a:solidFill>
                  <a:schemeClr val="bg1"/>
                </a:solidFill>
                <a:latin typeface="Arial" panose="020B0604020202020204" pitchFamily="34" charset="0"/>
                <a:cs typeface="Arial" panose="020B0604020202020204" pitchFamily="34" charset="0"/>
              </a:rPr>
              <a:t> Hectares Acquired</a:t>
            </a:r>
            <a:endParaRPr lang="en-ZA" sz="14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36D0773-0571-4E6D-90CE-6B9B3D78CB5A}"/>
              </a:ext>
            </a:extLst>
          </p:cNvPr>
          <p:cNvSpPr/>
          <p:nvPr/>
        </p:nvSpPr>
        <p:spPr>
          <a:xfrm>
            <a:off x="5278615" y="2244819"/>
            <a:ext cx="3929077" cy="129542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50000"/>
              </a:lnSpc>
            </a:pPr>
            <a:r>
              <a:rPr lang="en-ZA" sz="1200" b="1" dirty="0">
                <a:solidFill>
                  <a:prstClr val="black"/>
                </a:solidFill>
                <a:latin typeface="Arial" panose="020B0604020202020204" pitchFamily="34" charset="0"/>
                <a:cs typeface="Arial" panose="020B0604020202020204" pitchFamily="34" charset="0"/>
              </a:rPr>
              <a:t> 6 parcels of land facilitated for rezoning</a:t>
            </a:r>
            <a:endParaRPr lang="en-ZA" sz="1400" dirty="0">
              <a:solidFill>
                <a:prstClr val="white"/>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B83BE2A-45BA-4C06-8387-EA751EF0E595}"/>
              </a:ext>
            </a:extLst>
          </p:cNvPr>
          <p:cNvSpPr/>
          <p:nvPr/>
        </p:nvSpPr>
        <p:spPr>
          <a:xfrm>
            <a:off x="179512" y="3809602"/>
            <a:ext cx="3292547" cy="1188000"/>
          </a:xfrm>
          <a:prstGeom prst="rect">
            <a:avLst/>
          </a:prstGeom>
          <a:solidFill>
            <a:srgbClr val="A3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ZA" sz="1400" dirty="0">
                <a:solidFill>
                  <a:prstClr val="white"/>
                </a:solidFill>
                <a:latin typeface="Arial" panose="020B0604020202020204" pitchFamily="34" charset="0"/>
                <a:cs typeface="Arial" panose="020B0604020202020204" pitchFamily="34" charset="0"/>
              </a:rPr>
              <a:t>94 Priority Housing Development Areas (PHDA’s) </a:t>
            </a:r>
          </a:p>
        </p:txBody>
      </p:sp>
      <p:sp>
        <p:nvSpPr>
          <p:cNvPr id="16" name="Arrow: Pentagon 15">
            <a:extLst>
              <a:ext uri="{FF2B5EF4-FFF2-40B4-BE49-F238E27FC236}">
                <a16:creationId xmlns:a16="http://schemas.microsoft.com/office/drawing/2014/main" id="{5B17EB65-21DC-4079-8395-BD0427B46D87}"/>
              </a:ext>
            </a:extLst>
          </p:cNvPr>
          <p:cNvSpPr/>
          <p:nvPr/>
        </p:nvSpPr>
        <p:spPr>
          <a:xfrm>
            <a:off x="3833870" y="3821378"/>
            <a:ext cx="756894" cy="1188000"/>
          </a:xfrm>
          <a:prstGeom prst="homePlate">
            <a:avLst>
              <a:gd name="adj" fmla="val 51672"/>
            </a:avLst>
          </a:prstGeom>
          <a:solidFill>
            <a:srgbClr val="A3C0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18" name="Rectangle 17">
            <a:extLst>
              <a:ext uri="{FF2B5EF4-FFF2-40B4-BE49-F238E27FC236}">
                <a16:creationId xmlns:a16="http://schemas.microsoft.com/office/drawing/2014/main" id="{965D6E38-64B2-4756-8D56-103D080E919F}"/>
              </a:ext>
            </a:extLst>
          </p:cNvPr>
          <p:cNvSpPr/>
          <p:nvPr/>
        </p:nvSpPr>
        <p:spPr>
          <a:xfrm>
            <a:off x="5278615" y="3821378"/>
            <a:ext cx="3929077" cy="1284610"/>
          </a:xfrm>
          <a:prstGeom prst="rect">
            <a:avLst/>
          </a:prstGeom>
          <a:solidFill>
            <a:srgbClr val="A3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ZA" sz="1400" dirty="0">
                <a:solidFill>
                  <a:prstClr val="white"/>
                </a:solidFill>
                <a:latin typeface="Arial" panose="020B0604020202020204" pitchFamily="34" charset="0"/>
                <a:cs typeface="Arial" panose="020B0604020202020204" pitchFamily="34" charset="0"/>
              </a:rPr>
              <a:t>136 PHDA’s identified and declared</a:t>
            </a:r>
          </a:p>
        </p:txBody>
      </p:sp>
      <p:sp>
        <p:nvSpPr>
          <p:cNvPr id="19" name="Rectangle 18">
            <a:extLst>
              <a:ext uri="{FF2B5EF4-FFF2-40B4-BE49-F238E27FC236}">
                <a16:creationId xmlns:a16="http://schemas.microsoft.com/office/drawing/2014/main" id="{C5D4F7F5-DC5A-4865-8E62-B4D9C1BF299A}"/>
              </a:ext>
            </a:extLst>
          </p:cNvPr>
          <p:cNvSpPr/>
          <p:nvPr/>
        </p:nvSpPr>
        <p:spPr>
          <a:xfrm>
            <a:off x="179512" y="5378205"/>
            <a:ext cx="3312368" cy="1061829"/>
          </a:xfrm>
          <a:prstGeom prst="rect">
            <a:avLst/>
          </a:prstGeom>
          <a:solidFill>
            <a:srgbClr val="C00000"/>
          </a:solidFill>
        </p:spPr>
        <p:txBody>
          <a:bodyPr wrap="square">
            <a:spAutoFit/>
          </a:bodyPr>
          <a:lstStyle/>
          <a:p>
            <a:pPr algn="just" defTabSz="914400">
              <a:lnSpc>
                <a:spcPct val="150000"/>
              </a:lnSpc>
              <a:defRPr/>
            </a:pPr>
            <a:r>
              <a:rPr lang="en-GB" sz="1400" dirty="0">
                <a:solidFill>
                  <a:prstClr val="white"/>
                </a:solidFill>
                <a:latin typeface="Arial" panose="020B0604020202020204" pitchFamily="34" charset="0"/>
                <a:ea typeface="MS Mincho"/>
                <a:cs typeface="Arial" panose="020B0604020202020204" pitchFamily="34" charset="0"/>
              </a:rPr>
              <a:t>Implementation Protocols and </a:t>
            </a:r>
            <a:r>
              <a:rPr lang="en-GB" sz="1400" dirty="0" err="1">
                <a:solidFill>
                  <a:prstClr val="white"/>
                </a:solidFill>
                <a:latin typeface="Arial" panose="020B0604020202020204" pitchFamily="34" charset="0"/>
                <a:ea typeface="MS Mincho"/>
                <a:cs typeface="Arial" panose="020B0604020202020204" pitchFamily="34" charset="0"/>
              </a:rPr>
              <a:t>MoU’s</a:t>
            </a:r>
            <a:r>
              <a:rPr lang="en-GB" sz="1400" dirty="0">
                <a:solidFill>
                  <a:prstClr val="white"/>
                </a:solidFill>
                <a:latin typeface="Arial" panose="020B0604020202020204" pitchFamily="34" charset="0"/>
                <a:ea typeface="MS Mincho"/>
                <a:cs typeface="Arial" panose="020B0604020202020204" pitchFamily="34" charset="0"/>
              </a:rPr>
              <a:t> signed with Municipalities and Provinces </a:t>
            </a:r>
          </a:p>
        </p:txBody>
      </p:sp>
      <p:sp>
        <p:nvSpPr>
          <p:cNvPr id="3" name="TextBox 2"/>
          <p:cNvSpPr txBox="1"/>
          <p:nvPr/>
        </p:nvSpPr>
        <p:spPr>
          <a:xfrm flipH="1">
            <a:off x="810286" y="491967"/>
            <a:ext cx="3477491" cy="338554"/>
          </a:xfrm>
          <a:prstGeom prst="rect">
            <a:avLst/>
          </a:prstGeom>
          <a:noFill/>
        </p:spPr>
        <p:txBody>
          <a:bodyPr wrap="square" rtlCol="0">
            <a:spAutoFit/>
          </a:bodyPr>
          <a:lstStyle/>
          <a:p>
            <a:r>
              <a:rPr lang="en-ZA" sz="1600" b="1" dirty="0">
                <a:latin typeface="Arial" panose="020B0604020202020204" pitchFamily="34" charset="0"/>
                <a:cs typeface="Arial" panose="020B0604020202020204" pitchFamily="34" charset="0"/>
              </a:rPr>
              <a:t>Target</a:t>
            </a:r>
          </a:p>
        </p:txBody>
      </p:sp>
      <p:sp>
        <p:nvSpPr>
          <p:cNvPr id="6" name="TextBox 5"/>
          <p:cNvSpPr txBox="1"/>
          <p:nvPr/>
        </p:nvSpPr>
        <p:spPr>
          <a:xfrm>
            <a:off x="5708073" y="539461"/>
            <a:ext cx="2701637" cy="338554"/>
          </a:xfrm>
          <a:prstGeom prst="rect">
            <a:avLst/>
          </a:prstGeom>
          <a:noFill/>
        </p:spPr>
        <p:txBody>
          <a:bodyPr wrap="square" rtlCol="0">
            <a:spAutoFit/>
          </a:bodyPr>
          <a:lstStyle/>
          <a:p>
            <a:r>
              <a:rPr lang="en-ZA" sz="1600" b="1" dirty="0">
                <a:latin typeface="Arial" panose="020B0604020202020204" pitchFamily="34" charset="0"/>
                <a:cs typeface="Arial" panose="020B0604020202020204" pitchFamily="34" charset="0"/>
              </a:rPr>
              <a:t>Achieved</a:t>
            </a:r>
          </a:p>
        </p:txBody>
      </p:sp>
      <p:sp>
        <p:nvSpPr>
          <p:cNvPr id="35" name="Arrow: Pentagon 15">
            <a:extLst>
              <a:ext uri="{FF2B5EF4-FFF2-40B4-BE49-F238E27FC236}">
                <a16:creationId xmlns:a16="http://schemas.microsoft.com/office/drawing/2014/main" id="{5B17EB65-21DC-4079-8395-BD0427B46D87}"/>
              </a:ext>
            </a:extLst>
          </p:cNvPr>
          <p:cNvSpPr/>
          <p:nvPr/>
        </p:nvSpPr>
        <p:spPr>
          <a:xfrm>
            <a:off x="3838779" y="5235676"/>
            <a:ext cx="756894" cy="1188000"/>
          </a:xfrm>
          <a:prstGeom prst="homePlate">
            <a:avLst>
              <a:gd name="adj" fmla="val 5167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36" name="Rectangle 35">
            <a:extLst>
              <a:ext uri="{FF2B5EF4-FFF2-40B4-BE49-F238E27FC236}">
                <a16:creationId xmlns:a16="http://schemas.microsoft.com/office/drawing/2014/main" id="{C5D4F7F5-DC5A-4865-8E62-B4D9C1BF299A}"/>
              </a:ext>
            </a:extLst>
          </p:cNvPr>
          <p:cNvSpPr/>
          <p:nvPr/>
        </p:nvSpPr>
        <p:spPr>
          <a:xfrm>
            <a:off x="5442267" y="5387122"/>
            <a:ext cx="3312368" cy="1061829"/>
          </a:xfrm>
          <a:prstGeom prst="rect">
            <a:avLst/>
          </a:prstGeom>
          <a:solidFill>
            <a:srgbClr val="C00000"/>
          </a:solidFill>
        </p:spPr>
        <p:txBody>
          <a:bodyPr wrap="square">
            <a:spAutoFit/>
          </a:bodyPr>
          <a:lstStyle/>
          <a:p>
            <a:pPr algn="just" defTabSz="914400">
              <a:lnSpc>
                <a:spcPct val="150000"/>
              </a:lnSpc>
              <a:defRPr/>
            </a:pPr>
            <a:r>
              <a:rPr lang="en-GB" sz="1400" dirty="0">
                <a:solidFill>
                  <a:prstClr val="white"/>
                </a:solidFill>
                <a:latin typeface="Arial" panose="020B0604020202020204" pitchFamily="34" charset="0"/>
                <a:ea typeface="MS Mincho"/>
                <a:cs typeface="Arial" panose="020B0604020202020204" pitchFamily="34" charset="0"/>
              </a:rPr>
              <a:t>11 Implementation Protocols and </a:t>
            </a:r>
            <a:r>
              <a:rPr lang="en-GB" sz="1400" dirty="0" err="1">
                <a:solidFill>
                  <a:prstClr val="white"/>
                </a:solidFill>
                <a:latin typeface="Arial" panose="020B0604020202020204" pitchFamily="34" charset="0"/>
                <a:ea typeface="MS Mincho"/>
                <a:cs typeface="Arial" panose="020B0604020202020204" pitchFamily="34" charset="0"/>
              </a:rPr>
              <a:t>MoU’s</a:t>
            </a:r>
            <a:r>
              <a:rPr lang="en-GB" sz="1400" dirty="0">
                <a:solidFill>
                  <a:prstClr val="white"/>
                </a:solidFill>
                <a:latin typeface="Arial" panose="020B0604020202020204" pitchFamily="34" charset="0"/>
                <a:ea typeface="MS Mincho"/>
                <a:cs typeface="Arial" panose="020B0604020202020204" pitchFamily="34" charset="0"/>
              </a:rPr>
              <a:t> signed with Municipalities and Provinces and 8 MTOP’s</a:t>
            </a:r>
          </a:p>
        </p:txBody>
      </p:sp>
    </p:spTree>
    <p:extLst>
      <p:ext uri="{BB962C8B-B14F-4D97-AF65-F5344CB8AC3E}">
        <p14:creationId xmlns:p14="http://schemas.microsoft.com/office/powerpoint/2010/main" val="27285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44349" y="-178517"/>
            <a:ext cx="10590012" cy="8590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endParaRPr lang="en-ZW" sz="2800" b="1" dirty="0">
              <a:solidFill>
                <a:srgbClr val="1F497D"/>
              </a:solidFill>
              <a:latin typeface="Arial"/>
            </a:endParaRPr>
          </a:p>
          <a:p>
            <a:pPr algn="ctr" defTabSz="457211"/>
            <a:r>
              <a:rPr lang="en-GB" sz="2800" b="1" dirty="0">
                <a:solidFill>
                  <a:srgbClr val="1F497D"/>
                </a:solidFill>
                <a:latin typeface="Arial"/>
              </a:rPr>
              <a:t>HDA Governance and Operational Highlights 2019/20</a:t>
            </a:r>
            <a:endParaRPr lang="en-ZA" sz="2800" b="1" dirty="0">
              <a:solidFill>
                <a:srgbClr val="1F497D"/>
              </a:solidFill>
              <a:latin typeface="Arial"/>
            </a:endParaRPr>
          </a:p>
        </p:txBody>
      </p:sp>
      <p:sp>
        <p:nvSpPr>
          <p:cNvPr id="5" name="TextBox 4"/>
          <p:cNvSpPr txBox="1"/>
          <p:nvPr/>
        </p:nvSpPr>
        <p:spPr>
          <a:xfrm>
            <a:off x="144349" y="1022163"/>
            <a:ext cx="11837854" cy="6324808"/>
          </a:xfrm>
          <a:prstGeom prst="rect">
            <a:avLst/>
          </a:prstGeom>
          <a:noFill/>
        </p:spPr>
        <p:txBody>
          <a:bodyPr wrap="square" rtlCol="0">
            <a:spAutoFit/>
          </a:bodyPr>
          <a:lstStyle/>
          <a:p>
            <a:pPr>
              <a:lnSpc>
                <a:spcPct val="150000"/>
              </a:lnSpc>
            </a:pPr>
            <a:endParaRPr lang="en-ZA"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An interim Board was appointed in November 2019</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following Board Sub-Committee’s were established in November 2019:</a:t>
            </a:r>
          </a:p>
          <a:p>
            <a:pPr marL="285750" indent="-285750">
              <a:lnSpc>
                <a:spcPct val="150000"/>
              </a:lnSpc>
              <a:buFontTx/>
              <a:buChar char="-"/>
            </a:pPr>
            <a:r>
              <a:rPr lang="en-ZA" dirty="0">
                <a:latin typeface="Arial" panose="020B0604020202020204" pitchFamily="34" charset="0"/>
                <a:cs typeface="Arial" panose="020B0604020202020204" pitchFamily="34" charset="0"/>
              </a:rPr>
              <a:t>Corporate Support and Remuneration Committee</a:t>
            </a:r>
          </a:p>
          <a:p>
            <a:pPr marL="285750" indent="-285750">
              <a:lnSpc>
                <a:spcPct val="150000"/>
              </a:lnSpc>
              <a:buFontTx/>
              <a:buChar char="-"/>
            </a:pPr>
            <a:r>
              <a:rPr lang="en-ZA" dirty="0">
                <a:latin typeface="Arial" panose="020B0604020202020204" pitchFamily="34" charset="0"/>
                <a:cs typeface="Arial" panose="020B0604020202020204" pitchFamily="34" charset="0"/>
              </a:rPr>
              <a:t>Audit and Risk</a:t>
            </a:r>
          </a:p>
          <a:p>
            <a:pPr marL="285750" indent="-285750">
              <a:lnSpc>
                <a:spcPct val="150000"/>
              </a:lnSpc>
              <a:buFontTx/>
              <a:buChar char="-"/>
            </a:pPr>
            <a:r>
              <a:rPr lang="en-ZA" dirty="0">
                <a:latin typeface="Arial" panose="020B0604020202020204" pitchFamily="34" charset="0"/>
                <a:cs typeface="Arial" panose="020B0604020202020204" pitchFamily="34" charset="0"/>
              </a:rPr>
              <a:t>Social and Ethics</a:t>
            </a:r>
          </a:p>
          <a:p>
            <a:pPr marL="285750" indent="-285750">
              <a:lnSpc>
                <a:spcPct val="150000"/>
              </a:lnSpc>
              <a:buFontTx/>
              <a:buChar char="-"/>
            </a:pPr>
            <a:r>
              <a:rPr lang="en-ZA" dirty="0">
                <a:latin typeface="Arial" panose="020B0604020202020204" pitchFamily="34" charset="0"/>
                <a:cs typeface="Arial" panose="020B0604020202020204" pitchFamily="34" charset="0"/>
              </a:rPr>
              <a:t>Land Planning and Development</a:t>
            </a:r>
          </a:p>
          <a:p>
            <a:pPr marL="285750" indent="-285750">
              <a:lnSpc>
                <a:spcPct val="150000"/>
              </a:lnSpc>
              <a:buFontTx/>
              <a:buChar char="-"/>
            </a:pPr>
            <a:r>
              <a:rPr lang="en-ZA" dirty="0">
                <a:latin typeface="Arial" panose="020B0604020202020204" pitchFamily="34" charset="0"/>
                <a:cs typeface="Arial" panose="020B0604020202020204" pitchFamily="34" charset="0"/>
              </a:rPr>
              <a:t>Projects Investment Committee</a:t>
            </a:r>
          </a:p>
          <a:p>
            <a:pPr marL="285750" lvl="0" indent="-285750">
              <a:lnSpc>
                <a:spcPct val="150000"/>
              </a:lnSpc>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Acting Company Secretary was appointed in September 2019</a:t>
            </a:r>
          </a:p>
          <a:p>
            <a:pPr marL="285750" lvl="0" indent="-285750">
              <a:lnSpc>
                <a:spcPct val="150000"/>
              </a:lnSpc>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Company Secretary appointed in April 2020</a:t>
            </a:r>
          </a:p>
          <a:p>
            <a:pPr marL="285750" lvl="0" indent="-285750">
              <a:lnSpc>
                <a:spcPct val="150000"/>
              </a:lnSpc>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CFO appointed in May 2020</a:t>
            </a:r>
          </a:p>
          <a:p>
            <a:pPr marL="285750" lvl="0" indent="-285750">
              <a:lnSpc>
                <a:spcPct val="150000"/>
              </a:lnSpc>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Manager : Audit and Risk appointed in October 2020</a:t>
            </a:r>
          </a:p>
          <a:p>
            <a:pPr marL="285750" lvl="0" indent="-285750">
              <a:lnSpc>
                <a:spcPct val="150000"/>
              </a:lnSpc>
              <a:buFont typeface="Arial" panose="020B0604020202020204" pitchFamily="34" charset="0"/>
              <a:buChar char="•"/>
            </a:pPr>
            <a:r>
              <a:rPr lang="en-ZA" dirty="0">
                <a:solidFill>
                  <a:prstClr val="black"/>
                </a:solidFill>
                <a:latin typeface="Arial" panose="020B0604020202020204" pitchFamily="34" charset="0"/>
                <a:cs typeface="Arial" panose="020B0604020202020204" pitchFamily="34" charset="0"/>
              </a:rPr>
              <a:t>All Executive Positions filled</a:t>
            </a:r>
          </a:p>
          <a:p>
            <a:pPr marL="285750" indent="-285750">
              <a:lnSpc>
                <a:spcPct val="150000"/>
              </a:lnSpc>
              <a:buFontTx/>
              <a:buChar char="-"/>
            </a:pPr>
            <a:endParaRPr lang="en-ZA" dirty="0">
              <a:latin typeface="Arial" panose="020B0604020202020204" pitchFamily="34" charset="0"/>
              <a:cs typeface="Arial" panose="020B0604020202020204" pitchFamily="34" charset="0"/>
            </a:endParaRPr>
          </a:p>
          <a:p>
            <a:pPr>
              <a:lnSpc>
                <a:spcPct val="150000"/>
              </a:lnSpc>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75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HDA Board Members For Period Under Audit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4">
            <a:extLst>
              <a:ext uri="{FF2B5EF4-FFF2-40B4-BE49-F238E27FC236}">
                <a16:creationId xmlns:a16="http://schemas.microsoft.com/office/drawing/2014/main" id="{A5BA478B-15C5-437A-B4B8-261065A95376}"/>
              </a:ext>
            </a:extLst>
          </p:cNvPr>
          <p:cNvGraphicFramePr>
            <a:graphicFrameLocks noGrp="1"/>
          </p:cNvGraphicFramePr>
          <p:nvPr/>
        </p:nvGraphicFramePr>
        <p:xfrm>
          <a:off x="0" y="858129"/>
          <a:ext cx="12192000" cy="5999872"/>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1975551587"/>
                    </a:ext>
                  </a:extLst>
                </a:gridCol>
                <a:gridCol w="4900706">
                  <a:extLst>
                    <a:ext uri="{9D8B030D-6E8A-4147-A177-3AD203B41FA5}">
                      <a16:colId xmlns:a16="http://schemas.microsoft.com/office/drawing/2014/main" val="3401390116"/>
                    </a:ext>
                  </a:extLst>
                </a:gridCol>
                <a:gridCol w="3227294">
                  <a:extLst>
                    <a:ext uri="{9D8B030D-6E8A-4147-A177-3AD203B41FA5}">
                      <a16:colId xmlns:a16="http://schemas.microsoft.com/office/drawing/2014/main" val="1549550700"/>
                    </a:ext>
                  </a:extLst>
                </a:gridCol>
              </a:tblGrid>
              <a:tr h="849404">
                <a:tc>
                  <a:txBody>
                    <a:bodyPr/>
                    <a:lstStyle/>
                    <a:p>
                      <a:r>
                        <a:rPr lang="en-ZA" sz="1600" b="1" u="none" strike="noStrike" kern="1200" baseline="0" dirty="0">
                          <a:solidFill>
                            <a:schemeClr val="tx1"/>
                          </a:solidFill>
                          <a:latin typeface="Arial" panose="020B0604020202020204" pitchFamily="34" charset="0"/>
                          <a:cs typeface="Arial" panose="020B0604020202020204" pitchFamily="34" charset="0"/>
                        </a:rPr>
                        <a:t>NAME</a:t>
                      </a:r>
                      <a:endParaRPr lang="en-ZA" sz="16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solidFill>
                      <a:schemeClr val="accent6">
                        <a:lumMod val="60000"/>
                        <a:lumOff val="40000"/>
                      </a:schemeClr>
                    </a:solidFill>
                  </a:tcPr>
                </a:tc>
                <a:tc>
                  <a:txBody>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ZA" sz="1600" b="1" u="none" strike="noStrike" kern="1200" baseline="0" dirty="0">
                          <a:solidFill>
                            <a:schemeClr val="tx1"/>
                          </a:solidFill>
                          <a:latin typeface="Arial" panose="020B0604020202020204" pitchFamily="34" charset="0"/>
                          <a:cs typeface="Arial" panose="020B0604020202020204" pitchFamily="34" charset="0"/>
                        </a:rPr>
                        <a:t>DESIGNATION </a:t>
                      </a:r>
                      <a:endParaRPr lang="en-ZA" sz="1600" b="1" dirty="0">
                        <a:solidFill>
                          <a:schemeClr val="tx1"/>
                        </a:solidFill>
                        <a:latin typeface="Arial" panose="020B0604020202020204" pitchFamily="34" charset="0"/>
                        <a:cs typeface="Arial" panose="020B0604020202020204" pitchFamily="34" charset="0"/>
                      </a:endParaRPr>
                    </a:p>
                    <a:p>
                      <a:endParaRPr lang="en-ZA" sz="16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ZA" sz="1600" b="1" dirty="0">
                          <a:solidFill>
                            <a:schemeClr val="tx1"/>
                          </a:solidFill>
                          <a:latin typeface="Arial" panose="020B0604020202020204" pitchFamily="34" charset="0"/>
                          <a:cs typeface="Arial" panose="020B0604020202020204" pitchFamily="34" charset="0"/>
                        </a:rPr>
                        <a:t>APPOINTMENT DATE</a:t>
                      </a:r>
                    </a:p>
                  </a:txBody>
                  <a:tcPr>
                    <a:solidFill>
                      <a:schemeClr val="accent6">
                        <a:lumMod val="60000"/>
                        <a:lumOff val="40000"/>
                      </a:schemeClr>
                    </a:solidFill>
                  </a:tcPr>
                </a:tc>
                <a:extLst>
                  <a:ext uri="{0D108BD9-81ED-4DB2-BD59-A6C34878D82A}">
                    <a16:rowId xmlns:a16="http://schemas.microsoft.com/office/drawing/2014/main" val="2563291732"/>
                  </a:ext>
                </a:extLst>
              </a:tr>
              <a:tr h="1231070">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M P </a:t>
                      </a:r>
                      <a:r>
                        <a:rPr lang="en-ZA" sz="1600" b="1" i="0" u="none" strike="noStrike" kern="1200" baseline="0" dirty="0" err="1">
                          <a:solidFill>
                            <a:schemeClr val="tx1"/>
                          </a:solidFill>
                          <a:latin typeface="Arial" panose="020B0604020202020204" pitchFamily="34" charset="0"/>
                          <a:ea typeface="+mn-ea"/>
                          <a:cs typeface="Arial" panose="020B0604020202020204" pitchFamily="34" charset="0"/>
                        </a:rPr>
                        <a:t>Motlogelwa</a:t>
                      </a:r>
                      <a:endParaRPr lang="en-ZA" sz="1600" b="1" dirty="0">
                        <a:latin typeface="Arial" panose="020B0604020202020204" pitchFamily="34" charset="0"/>
                        <a:cs typeface="Arial" panose="020B0604020202020204" pitchFamily="34" charset="0"/>
                      </a:endParaRPr>
                    </a:p>
                  </a:txBody>
                  <a:tcPr/>
                </a:tc>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Non-executive Director (Nov2019- Feb2020)</a:t>
                      </a:r>
                    </a:p>
                    <a:p>
                      <a:endParaRPr lang="en-ZA" sz="16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Acting Board Chairperson (Feb 2020 –31 March 2020)</a:t>
                      </a:r>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November 2019</a:t>
                      </a:r>
                    </a:p>
                  </a:txBody>
                  <a:tcPr/>
                </a:tc>
                <a:extLst>
                  <a:ext uri="{0D108BD9-81ED-4DB2-BD59-A6C34878D82A}">
                    <a16:rowId xmlns:a16="http://schemas.microsoft.com/office/drawing/2014/main" val="2021745966"/>
                  </a:ext>
                </a:extLst>
              </a:tr>
              <a:tr h="946967">
                <a:tc>
                  <a:txBody>
                    <a:bodyPr/>
                    <a:lstStyle/>
                    <a:p>
                      <a:r>
                        <a:rPr lang="en-ZA" sz="1600" b="1" dirty="0">
                          <a:latin typeface="Arial" panose="020B0604020202020204" pitchFamily="34" charset="0"/>
                          <a:cs typeface="Arial" panose="020B0604020202020204" pitchFamily="34" charset="0"/>
                        </a:rPr>
                        <a:t>MMS Xayiya</a:t>
                      </a:r>
                    </a:p>
                  </a:txBody>
                  <a:tcPr/>
                </a:tc>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Board Chairperson (Nov 2019 – Feb 2020)</a:t>
                      </a:r>
                    </a:p>
                    <a:p>
                      <a:endParaRPr lang="en-ZA" sz="16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Acting CEO (Feb 2020 – 31 March 2020)</a:t>
                      </a:r>
                      <a:endParaRPr lang="en-ZA" sz="1600" b="1" dirty="0">
                        <a:latin typeface="Arial" panose="020B0604020202020204" pitchFamily="34" charset="0"/>
                        <a:cs typeface="Arial" panose="020B0604020202020204" pitchFamily="34" charset="0"/>
                      </a:endParaRPr>
                    </a:p>
                  </a:txBody>
                  <a:tcPr/>
                </a:tc>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November 2019</a:t>
                      </a:r>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41480769"/>
                  </a:ext>
                </a:extLst>
              </a:tr>
              <a:tr h="491921">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Z I Moon</a:t>
                      </a:r>
                      <a:endParaRPr lang="en-ZA" sz="1600" b="1" dirty="0">
                        <a:latin typeface="Arial" panose="020B0604020202020204" pitchFamily="34" charset="0"/>
                        <a:cs typeface="Arial" panose="020B0604020202020204" pitchFamily="34" charset="0"/>
                      </a:endParaRPr>
                    </a:p>
                  </a:txBody>
                  <a:tcPr/>
                </a:tc>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Non-executive Director</a:t>
                      </a:r>
                      <a:endParaRPr lang="en-ZA" sz="1600" b="1" dirty="0">
                        <a:latin typeface="Arial" panose="020B0604020202020204" pitchFamily="34" charset="0"/>
                        <a:cs typeface="Arial" panose="020B0604020202020204" pitchFamily="34" charset="0"/>
                      </a:endParaRPr>
                    </a:p>
                  </a:txBody>
                  <a:tcPr/>
                </a:tc>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November 2019</a:t>
                      </a:r>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3753620"/>
                  </a:ext>
                </a:extLst>
              </a:tr>
              <a:tr h="662863">
                <a:tc>
                  <a:txBody>
                    <a:bodyPr/>
                    <a:lstStyle/>
                    <a:p>
                      <a:r>
                        <a:rPr lang="en-ZA" sz="1600" b="1" dirty="0">
                          <a:latin typeface="Arial" panose="020B0604020202020204" pitchFamily="34" charset="0"/>
                          <a:cs typeface="Arial" panose="020B0604020202020204" pitchFamily="34" charset="0"/>
                        </a:rPr>
                        <a:t>C A Z Mkhize</a:t>
                      </a:r>
                    </a:p>
                  </a:txBody>
                  <a:tcPr/>
                </a:tc>
                <a:tc>
                  <a:txBody>
                    <a:bodyPr/>
                    <a:lstStyle/>
                    <a:p>
                      <a:r>
                        <a:rPr lang="en-ZA" sz="1600" b="1" dirty="0">
                          <a:latin typeface="Arial" panose="020B0604020202020204" pitchFamily="34" charset="0"/>
                          <a:cs typeface="Arial" panose="020B0604020202020204" pitchFamily="34" charset="0"/>
                        </a:rPr>
                        <a:t>Non-executive Director</a:t>
                      </a:r>
                    </a:p>
                  </a:txBody>
                  <a:tcPr/>
                </a:tc>
                <a:tc>
                  <a:txBody>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November 2019</a:t>
                      </a:r>
                      <a:endParaRPr lang="en-ZA" sz="1600" b="1" dirty="0">
                        <a:latin typeface="Arial" panose="020B0604020202020204" pitchFamily="34" charset="0"/>
                        <a:cs typeface="Arial" panose="020B0604020202020204" pitchFamily="34" charset="0"/>
                      </a:endParaRPr>
                    </a:p>
                    <a:p>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2335934"/>
                  </a:ext>
                </a:extLst>
              </a:tr>
              <a:tr h="662863">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R </a:t>
                      </a:r>
                      <a:r>
                        <a:rPr lang="en-ZA" sz="1600" b="1" i="0" u="none" strike="noStrike" kern="1200" baseline="0" dirty="0" err="1">
                          <a:solidFill>
                            <a:schemeClr val="tx1"/>
                          </a:solidFill>
                          <a:latin typeface="Arial" panose="020B0604020202020204" pitchFamily="34" charset="0"/>
                          <a:ea typeface="+mn-ea"/>
                          <a:cs typeface="Arial" panose="020B0604020202020204" pitchFamily="34" charset="0"/>
                        </a:rPr>
                        <a:t>Makan</a:t>
                      </a:r>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 2020</a:t>
                      </a:r>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Non-executive Director</a:t>
                      </a:r>
                    </a:p>
                    <a:p>
                      <a:endParaRPr lang="en-ZA" sz="1600" b="1" dirty="0">
                        <a:latin typeface="Arial" panose="020B0604020202020204" pitchFamily="34" charset="0"/>
                        <a:cs typeface="Arial" panose="020B0604020202020204" pitchFamily="34" charset="0"/>
                      </a:endParaRPr>
                    </a:p>
                  </a:txBody>
                  <a:tcPr/>
                </a:tc>
                <a:tc>
                  <a:txBody>
                    <a:bodyPr/>
                    <a:lstStyle/>
                    <a:p>
                      <a:r>
                        <a:rPr lang="en-ZA" sz="1600" b="1" dirty="0">
                          <a:latin typeface="Arial" panose="020B0604020202020204" pitchFamily="34" charset="0"/>
                          <a:cs typeface="Arial" panose="020B0604020202020204" pitchFamily="34" charset="0"/>
                        </a:rPr>
                        <a:t>February 2020</a:t>
                      </a:r>
                    </a:p>
                    <a:p>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8077720"/>
                  </a:ext>
                </a:extLst>
              </a:tr>
              <a:tr h="662863">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G N Vimba</a:t>
                      </a:r>
                      <a:endParaRPr lang="en-ZA" sz="1600" b="1" dirty="0">
                        <a:latin typeface="Arial" panose="020B0604020202020204" pitchFamily="34" charset="0"/>
                        <a:cs typeface="Arial" panose="020B0604020202020204" pitchFamily="34" charset="0"/>
                      </a:endParaRPr>
                    </a:p>
                  </a:txBody>
                  <a:tcPr/>
                </a:tc>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Non-executive Director</a:t>
                      </a:r>
                    </a:p>
                    <a:p>
                      <a:endParaRPr lang="en-ZA" sz="1600" b="1" dirty="0">
                        <a:latin typeface="Arial" panose="020B0604020202020204" pitchFamily="34" charset="0"/>
                        <a:cs typeface="Arial" panose="020B0604020202020204" pitchFamily="34" charset="0"/>
                      </a:endParaRPr>
                    </a:p>
                  </a:txBody>
                  <a:tcPr/>
                </a:tc>
                <a:tc>
                  <a:txBody>
                    <a:bodyPr/>
                    <a:lstStyle/>
                    <a:p>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 February 2020</a:t>
                      </a:r>
                      <a:endParaRPr lang="en-ZA" sz="1600" b="1" dirty="0">
                        <a:latin typeface="Arial" panose="020B0604020202020204" pitchFamily="34" charset="0"/>
                        <a:cs typeface="Arial" panose="020B0604020202020204" pitchFamily="34" charset="0"/>
                      </a:endParaRPr>
                    </a:p>
                    <a:p>
                      <a:endParaRPr lang="en-ZA"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3439447"/>
                  </a:ext>
                </a:extLst>
              </a:tr>
              <a:tr h="491921">
                <a:tc>
                  <a:txBody>
                    <a:bodyPr/>
                    <a:lstStyle/>
                    <a:p>
                      <a:r>
                        <a:rPr lang="en-ZA" sz="1600" b="1" dirty="0">
                          <a:latin typeface="Arial" panose="020B0604020202020204" pitchFamily="34" charset="0"/>
                          <a:cs typeface="Arial" panose="020B0604020202020204" pitchFamily="34" charset="0"/>
                        </a:rPr>
                        <a:t>R </a:t>
                      </a:r>
                      <a:r>
                        <a:rPr lang="en-ZA" sz="1600" b="1" dirty="0" err="1">
                          <a:latin typeface="Arial" panose="020B0604020202020204" pitchFamily="34" charset="0"/>
                          <a:cs typeface="Arial" panose="020B0604020202020204" pitchFamily="34" charset="0"/>
                        </a:rPr>
                        <a:t>Makan</a:t>
                      </a:r>
                      <a:r>
                        <a:rPr lang="en-ZA" sz="1600" b="1" dirty="0">
                          <a:latin typeface="Arial" panose="020B0604020202020204" pitchFamily="34" charset="0"/>
                          <a:cs typeface="Arial" panose="020B0604020202020204" pitchFamily="34" charset="0"/>
                        </a:rPr>
                        <a:t> </a:t>
                      </a:r>
                    </a:p>
                  </a:txBody>
                  <a:tcPr/>
                </a:tc>
                <a:tc>
                  <a:txBody>
                    <a:bodyPr/>
                    <a:lstStyle/>
                    <a:p>
                      <a:r>
                        <a:rPr lang="en-ZA" sz="1600" b="1" dirty="0">
                          <a:latin typeface="Arial" panose="020B0604020202020204" pitchFamily="34" charset="0"/>
                          <a:cs typeface="Arial" panose="020B0604020202020204" pitchFamily="34" charset="0"/>
                        </a:rPr>
                        <a:t>External</a:t>
                      </a:r>
                    </a:p>
                  </a:txBody>
                  <a:tcPr/>
                </a:tc>
                <a:tc>
                  <a:txBody>
                    <a:bodyPr/>
                    <a:lstStyle/>
                    <a:p>
                      <a:r>
                        <a:rPr lang="en-ZA" sz="1600" b="1" dirty="0">
                          <a:latin typeface="Arial" panose="020B0604020202020204" pitchFamily="34" charset="0"/>
                          <a:cs typeface="Arial" panose="020B0604020202020204" pitchFamily="34" charset="0"/>
                        </a:rPr>
                        <a:t>March 2020</a:t>
                      </a:r>
                    </a:p>
                  </a:txBody>
                  <a:tcPr/>
                </a:tc>
                <a:extLst>
                  <a:ext uri="{0D108BD9-81ED-4DB2-BD59-A6C34878D82A}">
                    <a16:rowId xmlns:a16="http://schemas.microsoft.com/office/drawing/2014/main" val="3121954922"/>
                  </a:ext>
                </a:extLst>
              </a:tr>
            </a:tbl>
          </a:graphicData>
        </a:graphic>
      </p:graphicFrame>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Tree>
    <p:extLst>
      <p:ext uri="{BB962C8B-B14F-4D97-AF65-F5344CB8AC3E}">
        <p14:creationId xmlns:p14="http://schemas.microsoft.com/office/powerpoint/2010/main" val="242196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563091" y="1101726"/>
            <a:ext cx="60173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457200" fontAlgn="base">
              <a:spcBef>
                <a:spcPct val="0"/>
              </a:spcBef>
              <a:spcAft>
                <a:spcPct val="0"/>
              </a:spcAft>
            </a:pPr>
            <a:r>
              <a:rPr lang="en-GB" altLang="en-US" sz="2800" b="1" dirty="0">
                <a:solidFill>
                  <a:prstClr val="black"/>
                </a:solidFill>
              </a:rPr>
              <a:t>HDA Organisational Structure</a:t>
            </a:r>
            <a:endParaRPr lang="en-US" altLang="en-US" sz="2800" b="1" dirty="0">
              <a:solidFill>
                <a:prstClr val="black"/>
              </a:solidFill>
            </a:endParaRPr>
          </a:p>
        </p:txBody>
      </p:sp>
      <p:grpSp>
        <p:nvGrpSpPr>
          <p:cNvPr id="8195" name="Group 33"/>
          <p:cNvGrpSpPr>
            <a:grpSpLocks/>
          </p:cNvGrpSpPr>
          <p:nvPr/>
        </p:nvGrpSpPr>
        <p:grpSpPr bwMode="auto">
          <a:xfrm>
            <a:off x="2990850" y="2143125"/>
            <a:ext cx="6057900" cy="3614738"/>
            <a:chOff x="1216212" y="2747012"/>
            <a:chExt cx="9776285" cy="1823035"/>
          </a:xfrm>
        </p:grpSpPr>
        <p:sp>
          <p:nvSpPr>
            <p:cNvPr id="35" name="Rectangle 34">
              <a:extLst>
                <a:ext uri="{FF2B5EF4-FFF2-40B4-BE49-F238E27FC236}">
                  <a16:creationId xmlns:a16="http://schemas.microsoft.com/office/drawing/2014/main" id="{2F2D0ECC-A07A-4AAD-AB95-C64A731BD93D}"/>
                </a:ext>
              </a:extLst>
            </p:cNvPr>
            <p:cNvSpPr/>
            <p:nvPr/>
          </p:nvSpPr>
          <p:spPr>
            <a:xfrm>
              <a:off x="5220493" y="2747012"/>
              <a:ext cx="955595" cy="3378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CEO</a:t>
              </a:r>
            </a:p>
          </p:txBody>
        </p:sp>
        <p:sp>
          <p:nvSpPr>
            <p:cNvPr id="36" name="Rectangle 35">
              <a:extLst>
                <a:ext uri="{FF2B5EF4-FFF2-40B4-BE49-F238E27FC236}">
                  <a16:creationId xmlns:a16="http://schemas.microsoft.com/office/drawing/2014/main" id="{C8E4D598-9740-43EC-B6B0-104D8CFE4B2C}"/>
                </a:ext>
              </a:extLst>
            </p:cNvPr>
            <p:cNvSpPr/>
            <p:nvPr/>
          </p:nvSpPr>
          <p:spPr>
            <a:xfrm>
              <a:off x="1216212" y="4155321"/>
              <a:ext cx="1296331" cy="414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CFO</a:t>
              </a:r>
            </a:p>
          </p:txBody>
        </p:sp>
        <p:sp>
          <p:nvSpPr>
            <p:cNvPr id="38" name="Rectangle 37">
              <a:extLst>
                <a:ext uri="{FF2B5EF4-FFF2-40B4-BE49-F238E27FC236}">
                  <a16:creationId xmlns:a16="http://schemas.microsoft.com/office/drawing/2014/main" id="{956BB20F-AC75-4F5F-98D4-CF1A8EE6C186}"/>
                </a:ext>
              </a:extLst>
            </p:cNvPr>
            <p:cNvSpPr/>
            <p:nvPr/>
          </p:nvSpPr>
          <p:spPr>
            <a:xfrm>
              <a:off x="3078728" y="4154520"/>
              <a:ext cx="1557647" cy="4155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HEAD: </a:t>
              </a:r>
            </a:p>
            <a:p>
              <a:pPr algn="ctr" defTabSz="457200" fontAlgn="base">
                <a:spcBef>
                  <a:spcPct val="0"/>
                </a:spcBef>
                <a:spcAft>
                  <a:spcPct val="0"/>
                </a:spcAft>
                <a:defRPr/>
              </a:pPr>
              <a:r>
                <a:rPr lang="en-GB" sz="800" b="1" dirty="0">
                  <a:solidFill>
                    <a:prstClr val="black"/>
                  </a:solidFill>
                  <a:latin typeface="Arial"/>
                  <a:cs typeface="Arial" pitchFamily="34" charset="0"/>
                </a:rPr>
                <a:t>CORPORATE SUPPORT</a:t>
              </a:r>
            </a:p>
          </p:txBody>
        </p:sp>
        <p:sp>
          <p:nvSpPr>
            <p:cNvPr id="40" name="Rectangle 39">
              <a:extLst>
                <a:ext uri="{FF2B5EF4-FFF2-40B4-BE49-F238E27FC236}">
                  <a16:creationId xmlns:a16="http://schemas.microsoft.com/office/drawing/2014/main" id="{5EC17AF8-C03D-43E9-BA8C-FA095F79A97C}"/>
                </a:ext>
              </a:extLst>
            </p:cNvPr>
            <p:cNvSpPr/>
            <p:nvPr/>
          </p:nvSpPr>
          <p:spPr>
            <a:xfrm>
              <a:off x="5220493" y="4154520"/>
              <a:ext cx="1534589" cy="415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HEAD:</a:t>
              </a:r>
            </a:p>
            <a:p>
              <a:pPr algn="ctr" defTabSz="457200" fontAlgn="base">
                <a:spcBef>
                  <a:spcPct val="0"/>
                </a:spcBef>
                <a:spcAft>
                  <a:spcPct val="0"/>
                </a:spcAft>
                <a:defRPr/>
              </a:pPr>
              <a:r>
                <a:rPr lang="en-GB" sz="800" b="1" dirty="0">
                  <a:solidFill>
                    <a:prstClr val="black"/>
                  </a:solidFill>
                  <a:latin typeface="Arial"/>
                  <a:cs typeface="Arial" pitchFamily="34" charset="0"/>
                </a:rPr>
                <a:t>SPATIAL INFORMATION &amp; ANALYSIS</a:t>
              </a:r>
            </a:p>
          </p:txBody>
        </p:sp>
        <p:sp>
          <p:nvSpPr>
            <p:cNvPr id="42" name="Rectangle 41">
              <a:extLst>
                <a:ext uri="{FF2B5EF4-FFF2-40B4-BE49-F238E27FC236}">
                  <a16:creationId xmlns:a16="http://schemas.microsoft.com/office/drawing/2014/main" id="{ACE3B245-B8DB-4B8B-AD2B-5A3F2448720A}"/>
                </a:ext>
              </a:extLst>
            </p:cNvPr>
            <p:cNvSpPr/>
            <p:nvPr/>
          </p:nvSpPr>
          <p:spPr>
            <a:xfrm>
              <a:off x="7362258" y="4154520"/>
              <a:ext cx="1493598" cy="415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HEAD: NATIONAL PROGRAMME DESIGN AND MANAGEMENT</a:t>
              </a:r>
            </a:p>
          </p:txBody>
        </p:sp>
        <p:sp>
          <p:nvSpPr>
            <p:cNvPr id="44" name="Rectangle 43">
              <a:extLst>
                <a:ext uri="{FF2B5EF4-FFF2-40B4-BE49-F238E27FC236}">
                  <a16:creationId xmlns:a16="http://schemas.microsoft.com/office/drawing/2014/main" id="{44AEAC42-6935-4729-974C-2D381178BBEF}"/>
                </a:ext>
              </a:extLst>
            </p:cNvPr>
            <p:cNvSpPr/>
            <p:nvPr/>
          </p:nvSpPr>
          <p:spPr>
            <a:xfrm>
              <a:off x="9370803" y="4154520"/>
              <a:ext cx="1621694" cy="415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ZA" sz="800" b="1" dirty="0">
                  <a:solidFill>
                    <a:prstClr val="black"/>
                  </a:solidFill>
                  <a:latin typeface="Arial"/>
                  <a:cs typeface="Arial" pitchFamily="34" charset="0"/>
                </a:rPr>
                <a:t>HEAD: BUILT ENVIRONMENT MANAGEMENT</a:t>
              </a:r>
              <a:endParaRPr lang="en-GB" sz="800" b="1" dirty="0">
                <a:solidFill>
                  <a:prstClr val="black"/>
                </a:solidFill>
                <a:latin typeface="Arial"/>
                <a:cs typeface="Arial" pitchFamily="34" charset="0"/>
              </a:endParaRPr>
            </a:p>
          </p:txBody>
        </p:sp>
        <p:sp>
          <p:nvSpPr>
            <p:cNvPr id="45" name="Rectangle 44">
              <a:extLst>
                <a:ext uri="{FF2B5EF4-FFF2-40B4-BE49-F238E27FC236}">
                  <a16:creationId xmlns:a16="http://schemas.microsoft.com/office/drawing/2014/main" id="{5318EC71-166F-40AD-B937-3D66811735B1}"/>
                </a:ext>
              </a:extLst>
            </p:cNvPr>
            <p:cNvSpPr/>
            <p:nvPr/>
          </p:nvSpPr>
          <p:spPr>
            <a:xfrm>
              <a:off x="3857552" y="3177751"/>
              <a:ext cx="1736981" cy="3138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COMPANY SECRETARY</a:t>
              </a:r>
            </a:p>
          </p:txBody>
        </p:sp>
        <p:sp>
          <p:nvSpPr>
            <p:cNvPr id="46" name="Rectangle 45">
              <a:extLst>
                <a:ext uri="{FF2B5EF4-FFF2-40B4-BE49-F238E27FC236}">
                  <a16:creationId xmlns:a16="http://schemas.microsoft.com/office/drawing/2014/main" id="{AC5AD5B8-0A94-40CB-BF33-1CDB7D591E4D}"/>
                </a:ext>
              </a:extLst>
            </p:cNvPr>
            <p:cNvSpPr/>
            <p:nvPr/>
          </p:nvSpPr>
          <p:spPr>
            <a:xfrm>
              <a:off x="5802048" y="3179352"/>
              <a:ext cx="1729297" cy="3122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MANAGER: INTERNAL AUDIT &amp; RISK ASSESSMENT</a:t>
              </a:r>
            </a:p>
          </p:txBody>
        </p:sp>
        <p:cxnSp>
          <p:nvCxnSpPr>
            <p:cNvPr id="63" name="Straight Connector 62">
              <a:extLst>
                <a:ext uri="{FF2B5EF4-FFF2-40B4-BE49-F238E27FC236}">
                  <a16:creationId xmlns:a16="http://schemas.microsoft.com/office/drawing/2014/main" id="{785AF7CE-E77D-45AA-9B28-5194EEC49467}"/>
                </a:ext>
              </a:extLst>
            </p:cNvPr>
            <p:cNvCxnSpPr>
              <a:stCxn id="45" idx="3"/>
              <a:endCxn id="46" idx="1"/>
            </p:cNvCxnSpPr>
            <p:nvPr/>
          </p:nvCxnSpPr>
          <p:spPr>
            <a:xfrm>
              <a:off x="5594533" y="3334674"/>
              <a:ext cx="207515" cy="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a:extLst>
              <a:ext uri="{FF2B5EF4-FFF2-40B4-BE49-F238E27FC236}">
                <a16:creationId xmlns:a16="http://schemas.microsoft.com/office/drawing/2014/main" id="{C3FC78E5-7609-4F35-89E7-A238E59AB0DC}"/>
              </a:ext>
            </a:extLst>
          </p:cNvPr>
          <p:cNvSpPr/>
          <p:nvPr/>
        </p:nvSpPr>
        <p:spPr bwMode="auto">
          <a:xfrm>
            <a:off x="5830888" y="3775076"/>
            <a:ext cx="1073150" cy="747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EXECUTIVE: DEVELOPMENT MANAGEMENT &amp; OPERATIONS</a:t>
            </a:r>
          </a:p>
        </p:txBody>
      </p:sp>
      <p:cxnSp>
        <p:nvCxnSpPr>
          <p:cNvPr id="20" name="Straight Connector 19">
            <a:extLst>
              <a:ext uri="{FF2B5EF4-FFF2-40B4-BE49-F238E27FC236}">
                <a16:creationId xmlns:a16="http://schemas.microsoft.com/office/drawing/2014/main" id="{7B592FFA-A4B6-4978-B4A8-EE235C1A8E32}"/>
              </a:ext>
            </a:extLst>
          </p:cNvPr>
          <p:cNvCxnSpPr>
            <a:stCxn id="35" idx="2"/>
          </p:cNvCxnSpPr>
          <p:nvPr/>
        </p:nvCxnSpPr>
        <p:spPr>
          <a:xfrm flipH="1">
            <a:off x="5767389" y="2813051"/>
            <a:ext cx="1587" cy="2130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C0E8E3-59B3-4283-BCD9-E0D3624FD586}"/>
              </a:ext>
            </a:extLst>
          </p:cNvPr>
          <p:cNvCxnSpPr/>
          <p:nvPr/>
        </p:nvCxnSpPr>
        <p:spPr>
          <a:xfrm>
            <a:off x="3252789" y="4738688"/>
            <a:ext cx="6092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A5AB06-FDE6-437B-B486-2E6F4E04C178}"/>
              </a:ext>
            </a:extLst>
          </p:cNvPr>
          <p:cNvCxnSpPr/>
          <p:nvPr/>
        </p:nvCxnSpPr>
        <p:spPr>
          <a:xfrm>
            <a:off x="3252788" y="4738688"/>
            <a:ext cx="0" cy="19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6923B11-BDBD-4F69-A27F-BF013B1B0F3B}"/>
              </a:ext>
            </a:extLst>
          </p:cNvPr>
          <p:cNvCxnSpPr/>
          <p:nvPr/>
        </p:nvCxnSpPr>
        <p:spPr>
          <a:xfrm>
            <a:off x="4516438" y="4749801"/>
            <a:ext cx="0" cy="193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2184B95-BBA7-4A7A-B285-8827338D14FB}"/>
              </a:ext>
            </a:extLst>
          </p:cNvPr>
          <p:cNvCxnSpPr>
            <a:endCxn id="42" idx="0"/>
          </p:cNvCxnSpPr>
          <p:nvPr/>
        </p:nvCxnSpPr>
        <p:spPr>
          <a:xfrm>
            <a:off x="7262813" y="4749800"/>
            <a:ext cx="0" cy="18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B11626C-3BB8-4F7C-8812-A7866DD57A15}"/>
              </a:ext>
            </a:extLst>
          </p:cNvPr>
          <p:cNvCxnSpPr/>
          <p:nvPr/>
        </p:nvCxnSpPr>
        <p:spPr>
          <a:xfrm>
            <a:off x="8580438" y="4738688"/>
            <a:ext cx="0" cy="19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E222261-21CA-441C-9E22-B2DC8CCE77DC}"/>
              </a:ext>
            </a:extLst>
          </p:cNvPr>
          <p:cNvCxnSpPr>
            <a:stCxn id="62" idx="0"/>
          </p:cNvCxnSpPr>
          <p:nvPr/>
        </p:nvCxnSpPr>
        <p:spPr>
          <a:xfrm>
            <a:off x="5164138" y="3771901"/>
            <a:ext cx="11112" cy="10699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77CA573-6830-4A31-9071-715E05D5DED9}"/>
              </a:ext>
            </a:extLst>
          </p:cNvPr>
          <p:cNvSpPr/>
          <p:nvPr/>
        </p:nvSpPr>
        <p:spPr bwMode="auto">
          <a:xfrm>
            <a:off x="4627564" y="3771900"/>
            <a:ext cx="1074737" cy="7508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EXECUTIVE: STRATEGIC SUPPORT</a:t>
            </a:r>
          </a:p>
        </p:txBody>
      </p:sp>
      <p:cxnSp>
        <p:nvCxnSpPr>
          <p:cNvPr id="83" name="Straight Connector 82">
            <a:extLst>
              <a:ext uri="{FF2B5EF4-FFF2-40B4-BE49-F238E27FC236}">
                <a16:creationId xmlns:a16="http://schemas.microsoft.com/office/drawing/2014/main" id="{2F55C701-E647-40B8-956F-728A674EB9BE}"/>
              </a:ext>
            </a:extLst>
          </p:cNvPr>
          <p:cNvCxnSpPr/>
          <p:nvPr/>
        </p:nvCxnSpPr>
        <p:spPr>
          <a:xfrm>
            <a:off x="4516438" y="4841875"/>
            <a:ext cx="125095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9DF85C2-8383-4611-8078-F66C54832E7C}"/>
              </a:ext>
            </a:extLst>
          </p:cNvPr>
          <p:cNvCxnSpPr>
            <a:cxnSpLocks/>
            <a:stCxn id="68" idx="3"/>
          </p:cNvCxnSpPr>
          <p:nvPr/>
        </p:nvCxnSpPr>
        <p:spPr>
          <a:xfrm flipV="1">
            <a:off x="6904039" y="4148139"/>
            <a:ext cx="2441575" cy="15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AFCF0F9-887E-47E5-B0A6-35FAF2B58D3F}"/>
              </a:ext>
            </a:extLst>
          </p:cNvPr>
          <p:cNvCxnSpPr/>
          <p:nvPr/>
        </p:nvCxnSpPr>
        <p:spPr>
          <a:xfrm>
            <a:off x="7262813" y="4149726"/>
            <a:ext cx="0" cy="5889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53E5571-EB7D-4107-844B-F2808B87028C}"/>
              </a:ext>
            </a:extLst>
          </p:cNvPr>
          <p:cNvCxnSpPr/>
          <p:nvPr/>
        </p:nvCxnSpPr>
        <p:spPr>
          <a:xfrm>
            <a:off x="8580438" y="4148138"/>
            <a:ext cx="0" cy="60166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5BEFD15F-808E-4E47-BE86-7035B5391A16}"/>
              </a:ext>
            </a:extLst>
          </p:cNvPr>
          <p:cNvSpPr/>
          <p:nvPr/>
        </p:nvSpPr>
        <p:spPr bwMode="auto">
          <a:xfrm>
            <a:off x="7404100" y="5972175"/>
            <a:ext cx="1016000" cy="628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ZA" sz="800" b="1" dirty="0">
                <a:solidFill>
                  <a:prstClr val="black"/>
                </a:solidFill>
                <a:latin typeface="Arial"/>
                <a:cs typeface="Arial" pitchFamily="34" charset="0"/>
              </a:rPr>
              <a:t>REGIONAL MANAGERS</a:t>
            </a:r>
            <a:r>
              <a:rPr lang="en-GB" sz="800" b="1" dirty="0">
                <a:solidFill>
                  <a:prstClr val="black"/>
                </a:solidFill>
                <a:latin typeface="Arial"/>
                <a:cs typeface="Arial" pitchFamily="34" charset="0"/>
              </a:rPr>
              <a:t> </a:t>
            </a:r>
          </a:p>
          <a:p>
            <a:pPr algn="ctr" defTabSz="457200" fontAlgn="base">
              <a:spcBef>
                <a:spcPct val="0"/>
              </a:spcBef>
              <a:spcAft>
                <a:spcPct val="0"/>
              </a:spcAft>
              <a:defRPr/>
            </a:pPr>
            <a:r>
              <a:rPr lang="en-GB" sz="800" b="1" dirty="0">
                <a:solidFill>
                  <a:prstClr val="black"/>
                </a:solidFill>
                <a:latin typeface="Arial"/>
                <a:cs typeface="Arial" pitchFamily="34" charset="0"/>
              </a:rPr>
              <a:t>(X 3)</a:t>
            </a:r>
          </a:p>
        </p:txBody>
      </p:sp>
      <p:sp>
        <p:nvSpPr>
          <p:cNvPr id="95" name="Rectangle 94">
            <a:extLst>
              <a:ext uri="{FF2B5EF4-FFF2-40B4-BE49-F238E27FC236}">
                <a16:creationId xmlns:a16="http://schemas.microsoft.com/office/drawing/2014/main" id="{4BE1CE08-4B30-4C85-9554-980B084D1978}"/>
              </a:ext>
            </a:extLst>
          </p:cNvPr>
          <p:cNvSpPr/>
          <p:nvPr/>
        </p:nvSpPr>
        <p:spPr bwMode="auto">
          <a:xfrm>
            <a:off x="8901114" y="5983288"/>
            <a:ext cx="890587" cy="628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r>
              <a:rPr lang="en-GB" sz="800" b="1" dirty="0">
                <a:solidFill>
                  <a:prstClr val="black"/>
                </a:solidFill>
                <a:latin typeface="Arial"/>
                <a:cs typeface="Arial" pitchFamily="34" charset="0"/>
              </a:rPr>
              <a:t>HEAD: STRATEGIC INITIATIVE</a:t>
            </a:r>
          </a:p>
        </p:txBody>
      </p:sp>
      <p:cxnSp>
        <p:nvCxnSpPr>
          <p:cNvPr id="41987" name="Straight Connector 41986">
            <a:extLst>
              <a:ext uri="{FF2B5EF4-FFF2-40B4-BE49-F238E27FC236}">
                <a16:creationId xmlns:a16="http://schemas.microsoft.com/office/drawing/2014/main" id="{977F49BD-802E-44C2-99EB-27CCD5FE12FC}"/>
              </a:ext>
            </a:extLst>
          </p:cNvPr>
          <p:cNvCxnSpPr/>
          <p:nvPr/>
        </p:nvCxnSpPr>
        <p:spPr>
          <a:xfrm>
            <a:off x="9345613" y="4737100"/>
            <a:ext cx="0" cy="1233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89" name="Straight Connector 41988">
            <a:extLst>
              <a:ext uri="{FF2B5EF4-FFF2-40B4-BE49-F238E27FC236}">
                <a16:creationId xmlns:a16="http://schemas.microsoft.com/office/drawing/2014/main" id="{DB27E79C-8674-4DFE-9080-56DC893B994E}"/>
              </a:ext>
            </a:extLst>
          </p:cNvPr>
          <p:cNvCxnSpPr>
            <a:endCxn id="94" idx="0"/>
          </p:cNvCxnSpPr>
          <p:nvPr/>
        </p:nvCxnSpPr>
        <p:spPr>
          <a:xfrm>
            <a:off x="7912100" y="4738689"/>
            <a:ext cx="0" cy="123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B450461-442B-4728-A2BE-B03F28955AF2}"/>
              </a:ext>
            </a:extLst>
          </p:cNvPr>
          <p:cNvCxnSpPr/>
          <p:nvPr/>
        </p:nvCxnSpPr>
        <p:spPr>
          <a:xfrm>
            <a:off x="9345613" y="4149726"/>
            <a:ext cx="0" cy="6016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9D37D1-4EC3-4C4F-B755-D8F53D4A5C22}"/>
              </a:ext>
            </a:extLst>
          </p:cNvPr>
          <p:cNvCxnSpPr/>
          <p:nvPr/>
        </p:nvCxnSpPr>
        <p:spPr>
          <a:xfrm>
            <a:off x="7912100" y="4175126"/>
            <a:ext cx="0" cy="6016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33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GB" sz="2800" b="1" dirty="0">
                <a:solidFill>
                  <a:srgbClr val="1F497D"/>
                </a:solidFill>
                <a:latin typeface="Arial"/>
              </a:rPr>
              <a:t> Employment Equity Statistics  As At The End of March 2020</a:t>
            </a:r>
            <a:r>
              <a:rPr lang="en-ZW" sz="2800" b="1" dirty="0">
                <a:solidFill>
                  <a:srgbClr val="1F497D"/>
                </a:solidFill>
                <a:latin typeface="Arial"/>
              </a:rPr>
              <a:t> </a:t>
            </a:r>
            <a:endParaRPr lang="en-ZA" sz="2800" b="1" dirty="0">
              <a:solidFill>
                <a:srgbClr val="1F497D"/>
              </a:solidFill>
              <a:latin typeface="Arial"/>
            </a:endParaRPr>
          </a:p>
        </p:txBody>
      </p:sp>
      <p:graphicFrame>
        <p:nvGraphicFramePr>
          <p:cNvPr id="3" name="Table 2">
            <a:extLst>
              <a:ext uri="{FF2B5EF4-FFF2-40B4-BE49-F238E27FC236}">
                <a16:creationId xmlns:a16="http://schemas.microsoft.com/office/drawing/2014/main" id="{8121DDAB-A6FC-4F2F-B55B-31CBF81FB129}"/>
              </a:ext>
            </a:extLst>
          </p:cNvPr>
          <p:cNvGraphicFramePr>
            <a:graphicFrameLocks noGrp="1"/>
          </p:cNvGraphicFramePr>
          <p:nvPr>
            <p:extLst>
              <p:ext uri="{D42A27DB-BD31-4B8C-83A1-F6EECF244321}">
                <p14:modId xmlns:p14="http://schemas.microsoft.com/office/powerpoint/2010/main" val="1529639201"/>
              </p:ext>
            </p:extLst>
          </p:nvPr>
        </p:nvGraphicFramePr>
        <p:xfrm>
          <a:off x="0" y="928468"/>
          <a:ext cx="12191998" cy="5935879"/>
        </p:xfrm>
        <a:graphic>
          <a:graphicData uri="http://schemas.openxmlformats.org/drawingml/2006/table">
            <a:tbl>
              <a:tblPr firstRow="1" firstCol="1" bandRow="1"/>
              <a:tblGrid>
                <a:gridCol w="2915453">
                  <a:extLst>
                    <a:ext uri="{9D8B030D-6E8A-4147-A177-3AD203B41FA5}">
                      <a16:colId xmlns:a16="http://schemas.microsoft.com/office/drawing/2014/main" val="665077540"/>
                    </a:ext>
                  </a:extLst>
                </a:gridCol>
                <a:gridCol w="865618">
                  <a:extLst>
                    <a:ext uri="{9D8B030D-6E8A-4147-A177-3AD203B41FA5}">
                      <a16:colId xmlns:a16="http://schemas.microsoft.com/office/drawing/2014/main" val="2038078476"/>
                    </a:ext>
                  </a:extLst>
                </a:gridCol>
                <a:gridCol w="865618">
                  <a:extLst>
                    <a:ext uri="{9D8B030D-6E8A-4147-A177-3AD203B41FA5}">
                      <a16:colId xmlns:a16="http://schemas.microsoft.com/office/drawing/2014/main" val="3824528960"/>
                    </a:ext>
                  </a:extLst>
                </a:gridCol>
                <a:gridCol w="865618">
                  <a:extLst>
                    <a:ext uri="{9D8B030D-6E8A-4147-A177-3AD203B41FA5}">
                      <a16:colId xmlns:a16="http://schemas.microsoft.com/office/drawing/2014/main" val="4147376571"/>
                    </a:ext>
                  </a:extLst>
                </a:gridCol>
                <a:gridCol w="865618">
                  <a:extLst>
                    <a:ext uri="{9D8B030D-6E8A-4147-A177-3AD203B41FA5}">
                      <a16:colId xmlns:a16="http://schemas.microsoft.com/office/drawing/2014/main" val="353233670"/>
                    </a:ext>
                  </a:extLst>
                </a:gridCol>
                <a:gridCol w="865618">
                  <a:extLst>
                    <a:ext uri="{9D8B030D-6E8A-4147-A177-3AD203B41FA5}">
                      <a16:colId xmlns:a16="http://schemas.microsoft.com/office/drawing/2014/main" val="425734127"/>
                    </a:ext>
                  </a:extLst>
                </a:gridCol>
                <a:gridCol w="865618">
                  <a:extLst>
                    <a:ext uri="{9D8B030D-6E8A-4147-A177-3AD203B41FA5}">
                      <a16:colId xmlns:a16="http://schemas.microsoft.com/office/drawing/2014/main" val="1573991701"/>
                    </a:ext>
                  </a:extLst>
                </a:gridCol>
                <a:gridCol w="1060386">
                  <a:extLst>
                    <a:ext uri="{9D8B030D-6E8A-4147-A177-3AD203B41FA5}">
                      <a16:colId xmlns:a16="http://schemas.microsoft.com/office/drawing/2014/main" val="4063546469"/>
                    </a:ext>
                  </a:extLst>
                </a:gridCol>
                <a:gridCol w="865618">
                  <a:extLst>
                    <a:ext uri="{9D8B030D-6E8A-4147-A177-3AD203B41FA5}">
                      <a16:colId xmlns:a16="http://schemas.microsoft.com/office/drawing/2014/main" val="620926333"/>
                    </a:ext>
                  </a:extLst>
                </a:gridCol>
                <a:gridCol w="925732">
                  <a:extLst>
                    <a:ext uri="{9D8B030D-6E8A-4147-A177-3AD203B41FA5}">
                      <a16:colId xmlns:a16="http://schemas.microsoft.com/office/drawing/2014/main" val="2966191718"/>
                    </a:ext>
                  </a:extLst>
                </a:gridCol>
                <a:gridCol w="1231101">
                  <a:extLst>
                    <a:ext uri="{9D8B030D-6E8A-4147-A177-3AD203B41FA5}">
                      <a16:colId xmlns:a16="http://schemas.microsoft.com/office/drawing/2014/main" val="4243659335"/>
                    </a:ext>
                  </a:extLst>
                </a:gridCol>
              </a:tblGrid>
              <a:tr h="456857">
                <a:tc>
                  <a:txBody>
                    <a:bodyPr/>
                    <a:lstStyle/>
                    <a:p>
                      <a:pPr algn="ctr">
                        <a:lnSpc>
                          <a:spcPct val="107000"/>
                        </a:lnSpc>
                        <a:spcAft>
                          <a:spcPts val="80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CATEGORIES</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CF</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CM</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WF</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WM</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19028194"/>
                  </a:ext>
                </a:extLst>
              </a:tr>
              <a:tr h="480001">
                <a:tc>
                  <a:txBody>
                    <a:bodyPr/>
                    <a:lstStyle/>
                    <a:p>
                      <a:pPr>
                        <a:lnSpc>
                          <a:spcPct val="107000"/>
                        </a:lnSpc>
                        <a:spcAft>
                          <a:spcPts val="800"/>
                        </a:spcAft>
                      </a:pPr>
                      <a:r>
                        <a:rPr lang="en-US" sz="1200" b="1"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Top management </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No. of employees (F-EU)</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9</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811796"/>
                  </a:ext>
                </a:extLst>
              </a:tr>
              <a:tr h="495920">
                <a:tc>
                  <a:txBody>
                    <a:bodyPr/>
                    <a:lstStyle/>
                    <a:p>
                      <a:pPr>
                        <a:lnSpc>
                          <a:spcPct val="107000"/>
                        </a:lnSpc>
                        <a:spcAft>
                          <a:spcPts val="800"/>
                        </a:spcAft>
                      </a:pPr>
                      <a:r>
                        <a:rPr lang="en-US" sz="1200" b="1"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Senior management </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No of employees (EL)</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451506"/>
                  </a:ext>
                </a:extLst>
              </a:tr>
              <a:tr h="789452">
                <a:tc>
                  <a:txBody>
                    <a:bodyPr/>
                    <a:lstStyle/>
                    <a:p>
                      <a:pPr>
                        <a:lnSpc>
                          <a:spcPct val="107000"/>
                        </a:lnSpc>
                        <a:spcAft>
                          <a:spcPts val="800"/>
                        </a:spcAft>
                      </a:pPr>
                      <a:r>
                        <a:rPr lang="en-US" sz="1200" b="1"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Professionals, specialists &amp; mid-management</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No of employees (DU-DL)</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31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40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84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035195"/>
                  </a:ext>
                </a:extLst>
              </a:tr>
              <a:tr h="676177">
                <a:tc>
                  <a:txBody>
                    <a:bodyPr/>
                    <a:lstStyle/>
                    <a:p>
                      <a:pPr>
                        <a:lnSpc>
                          <a:spcPct val="107000"/>
                        </a:lnSpc>
                        <a:spcAft>
                          <a:spcPts val="800"/>
                        </a:spcAft>
                      </a:pPr>
                      <a:r>
                        <a:rPr lang="en-US" sz="1200" b="1"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Skilled, qualified workers, Supervisors</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No of employees (CU-CL)</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57</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7</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101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897714"/>
                  </a:ext>
                </a:extLst>
              </a:tr>
              <a:tr h="480001">
                <a:tc>
                  <a:txBody>
                    <a:bodyPr/>
                    <a:lstStyle/>
                    <a:p>
                      <a:pPr>
                        <a:lnSpc>
                          <a:spcPct val="107000"/>
                        </a:lnSpc>
                        <a:spcAft>
                          <a:spcPts val="800"/>
                        </a:spcAft>
                      </a:pPr>
                      <a:r>
                        <a:rPr lang="en-US" sz="1200" b="1"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Semi-skilled workers </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No of employees (B-BL)</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7</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536109"/>
                  </a:ext>
                </a:extLst>
              </a:tr>
              <a:tr h="480001">
                <a:tc>
                  <a:txBody>
                    <a:bodyPr/>
                    <a:lstStyle/>
                    <a:p>
                      <a:pPr>
                        <a:lnSpc>
                          <a:spcPct val="107000"/>
                        </a:lnSpc>
                        <a:spcAft>
                          <a:spcPts val="800"/>
                        </a:spcAft>
                      </a:pPr>
                      <a:r>
                        <a:rPr lang="en-US" sz="1200" b="1"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Unskilled workers </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No of employees (A-AU)</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578905"/>
                  </a:ext>
                </a:extLst>
              </a:tr>
              <a:tr h="357539">
                <a:tc>
                  <a:txBody>
                    <a:bodyPr/>
                    <a:lstStyle/>
                    <a:p>
                      <a:pP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Interns 2018/2019</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106213"/>
                  </a:ext>
                </a:extLst>
              </a:tr>
              <a:tr h="336866">
                <a:tc>
                  <a:txBody>
                    <a:bodyPr/>
                    <a:lstStyle/>
                    <a:p>
                      <a:pPr>
                        <a:lnSpc>
                          <a:spcPct val="107000"/>
                        </a:lnSpc>
                        <a:spcAft>
                          <a:spcPts val="800"/>
                        </a:spcAft>
                      </a:pPr>
                      <a:r>
                        <a:rPr lang="en-US" sz="1200" b="1" i="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Total Percentage </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46.81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36.60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4.68</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3.40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1.70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2.55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2.98</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1.28</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0.40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US" sz="1200" b="1">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100%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81616772"/>
                  </a:ext>
                </a:extLst>
              </a:tr>
              <a:tr h="208564">
                <a:tc>
                  <a:txBody>
                    <a:bodyPr/>
                    <a:lstStyle/>
                    <a:p>
                      <a:pP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Total Staff </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110</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86</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11</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8</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4</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6</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7</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3</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rPr>
                        <a:t>235</a:t>
                      </a:r>
                      <a:endParaRPr lang="en-ZA" sz="1200" i="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823657"/>
                  </a:ext>
                </a:extLst>
              </a:tr>
              <a:tr h="374306">
                <a:tc>
                  <a:txBody>
                    <a:bodyPr/>
                    <a:lstStyle/>
                    <a:p>
                      <a:pP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Staff Percentage</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200" b="1">
                          <a:effectLst/>
                          <a:latin typeface="Arial" panose="020B0604020202020204" pitchFamily="34" charset="0"/>
                          <a:ea typeface="MS Mincho" panose="02020609040205080304" pitchFamily="49" charset="-128"/>
                          <a:cs typeface="Times New Roman" panose="02020603050405020304" pitchFamily="18" charset="0"/>
                        </a:rPr>
                        <a:t>83.40</a:t>
                      </a:r>
                      <a:r>
                        <a:rPr lang="en-US"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07000"/>
                        </a:lnSpc>
                        <a:spcAft>
                          <a:spcPts val="800"/>
                        </a:spcAft>
                      </a:pPr>
                      <a:r>
                        <a:rPr lang="en-US"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8.09%</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07000"/>
                        </a:lnSpc>
                        <a:spcAft>
                          <a:spcPts val="800"/>
                        </a:spcAft>
                      </a:pPr>
                      <a:r>
                        <a:rPr lang="en-US"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4.26%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07000"/>
                        </a:lnSpc>
                        <a:spcAft>
                          <a:spcPts val="800"/>
                        </a:spcAft>
                      </a:pPr>
                      <a:r>
                        <a:rPr lang="en-US"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4.26%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0.45%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200">
                        <a:effectLst/>
                        <a:latin typeface="Cambria" panose="02040503050406030204" pitchFamily="18" charset="0"/>
                      </a:endParaRPr>
                    </a:p>
                  </a:txBody>
                  <a:tcPr marL="60037" marR="6003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49461280"/>
                  </a:ext>
                </a:extLst>
              </a:tr>
              <a:tr h="374306">
                <a:tc>
                  <a:txBody>
                    <a:bodyPr/>
                    <a:lstStyle/>
                    <a:p>
                      <a:pP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National Target percentage</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75.20%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10.60%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10.80%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200">
                        <a:effectLst/>
                        <a:latin typeface="Cambria" panose="02040503050406030204" pitchFamily="18" charset="0"/>
                      </a:endParaRPr>
                    </a:p>
                  </a:txBody>
                  <a:tcPr marL="60037" marR="6003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2316836"/>
                  </a:ext>
                </a:extLst>
              </a:tr>
              <a:tr h="374306">
                <a:tc>
                  <a:txBody>
                    <a:bodyPr/>
                    <a:lstStyle/>
                    <a:p>
                      <a:pP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HDA Priority Grouping</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ZA"/>
                    </a:p>
                  </a:txBody>
                  <a:tcPr/>
                </a:tc>
                <a:tc gridSpan="2">
                  <a:txBody>
                    <a:bodyPr/>
                    <a:lstStyle/>
                    <a:p>
                      <a:pPr>
                        <a:lnSpc>
                          <a:spcPct val="107000"/>
                        </a:lnSpc>
                      </a:pPr>
                      <a:endParaRPr lang="en-ZA" sz="1200" dirty="0">
                        <a:effectLst/>
                        <a:latin typeface="Cambria" panose="020405030504060302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ZA"/>
                    </a:p>
                  </a:txBody>
                  <a:tcPr/>
                </a:tc>
                <a:tc gridSpan="2">
                  <a:txBody>
                    <a:bodyPr/>
                    <a:lstStyle/>
                    <a:p>
                      <a:pPr>
                        <a:lnSpc>
                          <a:spcPct val="107000"/>
                        </a:lnSpc>
                      </a:pPr>
                      <a:endParaRPr lang="en-ZA" sz="1200" dirty="0">
                        <a:effectLst/>
                        <a:latin typeface="Cambria" panose="020405030504060302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ZA"/>
                    </a:p>
                  </a:txBody>
                  <a:tcPr/>
                </a:tc>
                <a:tc gridSpan="2">
                  <a:txBody>
                    <a:bodyPr/>
                    <a:lstStyle/>
                    <a:p>
                      <a:pPr>
                        <a:lnSpc>
                          <a:spcPct val="107000"/>
                        </a:lnSpc>
                      </a:pPr>
                      <a:endParaRPr lang="en-ZA" sz="1200">
                        <a:effectLst/>
                        <a:latin typeface="Cambria" panose="020405030504060302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n-ZA"/>
                    </a:p>
                  </a:txBody>
                  <a:tcPr/>
                </a:tc>
                <a:tc>
                  <a:txBody>
                    <a:bodyPr/>
                    <a:lstStyle/>
                    <a:p>
                      <a:pPr algn="ctr">
                        <a:lnSpc>
                          <a:spcPct val="107000"/>
                        </a:lnSpc>
                        <a:spcAft>
                          <a:spcPts val="800"/>
                        </a:spcAft>
                      </a:pPr>
                      <a:r>
                        <a:rPr lang="en-US"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0037" marR="600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07000"/>
                        </a:lnSpc>
                      </a:pPr>
                      <a:endParaRPr lang="en-ZA" sz="1200" dirty="0">
                        <a:effectLst/>
                        <a:latin typeface="Cambria" panose="02040503050406030204" pitchFamily="18" charset="0"/>
                      </a:endParaRPr>
                    </a:p>
                  </a:txBody>
                  <a:tcPr marL="60037" marR="60037"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3962938"/>
                  </a:ext>
                </a:extLst>
              </a:tr>
            </a:tbl>
          </a:graphicData>
        </a:graphic>
      </p:graphicFrame>
    </p:spTree>
    <p:extLst>
      <p:ext uri="{BB962C8B-B14F-4D97-AF65-F5344CB8AC3E}">
        <p14:creationId xmlns:p14="http://schemas.microsoft.com/office/powerpoint/2010/main" val="72927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96982" y="98890"/>
            <a:ext cx="10584270" cy="3721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Key Indicators</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F07F174C-0A81-42CE-B651-CFEF7CFBF95D}"/>
              </a:ext>
            </a:extLst>
          </p:cNvPr>
          <p:cNvGraphicFramePr>
            <a:graphicFrameLocks noGrp="1"/>
          </p:cNvGraphicFramePr>
          <p:nvPr>
            <p:extLst>
              <p:ext uri="{D42A27DB-BD31-4B8C-83A1-F6EECF244321}">
                <p14:modId xmlns:p14="http://schemas.microsoft.com/office/powerpoint/2010/main" val="2593926759"/>
              </p:ext>
            </p:extLst>
          </p:nvPr>
        </p:nvGraphicFramePr>
        <p:xfrm>
          <a:off x="96982" y="900545"/>
          <a:ext cx="11989005" cy="5818104"/>
        </p:xfrm>
        <a:graphic>
          <a:graphicData uri="http://schemas.openxmlformats.org/drawingml/2006/table">
            <a:tbl>
              <a:tblPr firstRow="1" firstCol="1" bandRow="1">
                <a:tableStyleId>{BDBED569-4797-4DF1-A0F4-6AAB3CD982D8}</a:tableStyleId>
              </a:tblPr>
              <a:tblGrid>
                <a:gridCol w="2812535">
                  <a:extLst>
                    <a:ext uri="{9D8B030D-6E8A-4147-A177-3AD203B41FA5}">
                      <a16:colId xmlns:a16="http://schemas.microsoft.com/office/drawing/2014/main" val="20000"/>
                    </a:ext>
                  </a:extLst>
                </a:gridCol>
                <a:gridCol w="2426223">
                  <a:extLst>
                    <a:ext uri="{9D8B030D-6E8A-4147-A177-3AD203B41FA5}">
                      <a16:colId xmlns:a16="http://schemas.microsoft.com/office/drawing/2014/main" val="20001"/>
                    </a:ext>
                  </a:extLst>
                </a:gridCol>
                <a:gridCol w="2427719">
                  <a:extLst>
                    <a:ext uri="{9D8B030D-6E8A-4147-A177-3AD203B41FA5}">
                      <a16:colId xmlns:a16="http://schemas.microsoft.com/office/drawing/2014/main" val="20002"/>
                    </a:ext>
                  </a:extLst>
                </a:gridCol>
                <a:gridCol w="1491278">
                  <a:extLst>
                    <a:ext uri="{9D8B030D-6E8A-4147-A177-3AD203B41FA5}">
                      <a16:colId xmlns:a16="http://schemas.microsoft.com/office/drawing/2014/main" val="20003"/>
                    </a:ext>
                  </a:extLst>
                </a:gridCol>
                <a:gridCol w="2831250">
                  <a:extLst>
                    <a:ext uri="{9D8B030D-6E8A-4147-A177-3AD203B41FA5}">
                      <a16:colId xmlns:a16="http://schemas.microsoft.com/office/drawing/2014/main" val="20004"/>
                    </a:ext>
                  </a:extLst>
                </a:gridCol>
              </a:tblGrid>
              <a:tr h="223894">
                <a:tc>
                  <a:txBody>
                    <a:bodyPr/>
                    <a:lstStyle/>
                    <a:p>
                      <a:pPr algn="l">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KEY INDICATORS</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36195" marR="9525" marT="9525" marB="0">
                    <a:solidFill>
                      <a:schemeClr val="accent5">
                        <a:lumMod val="75000"/>
                      </a:schemeClr>
                    </a:solidFill>
                  </a:tcPr>
                </a:tc>
                <a:tc>
                  <a:txBody>
                    <a:bodyPr/>
                    <a:lstStyle/>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BASELINE</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0" marR="0" marT="0" marB="0">
                    <a:solidFill>
                      <a:schemeClr val="accent5">
                        <a:lumMod val="75000"/>
                      </a:schemeClr>
                    </a:solidFill>
                  </a:tcPr>
                </a:tc>
                <a:tc>
                  <a:txBody>
                    <a:bodyPr/>
                    <a:lstStyle/>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ANNUAL TARGET</a:t>
                      </a:r>
                      <a:endParaRPr lang="en-ZA" sz="1200"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2019/20</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36195" marR="12065" marT="9525" marB="0">
                    <a:solidFill>
                      <a:schemeClr val="accent5">
                        <a:lumMod val="75000"/>
                      </a:schemeClr>
                    </a:solidFill>
                  </a:tcPr>
                </a:tc>
                <a:tc>
                  <a:txBody>
                    <a:bodyPr/>
                    <a:lstStyle/>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ANNUAL</a:t>
                      </a:r>
                      <a:endParaRPr lang="en-ZA" sz="1200"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STATUS</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0" marR="0" marT="0" marB="0">
                    <a:solidFill>
                      <a:schemeClr val="accent5">
                        <a:lumMod val="75000"/>
                      </a:schemeClr>
                    </a:solidFill>
                  </a:tcPr>
                </a:tc>
                <a:tc>
                  <a:txBody>
                    <a:bodyPr/>
                    <a:lstStyle/>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COMMENT</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36195" marR="9525" marT="9525" marB="0" anchor="ctr">
                    <a:solidFill>
                      <a:schemeClr val="accent5">
                        <a:lumMod val="75000"/>
                      </a:schemeClr>
                    </a:solidFill>
                  </a:tcPr>
                </a:tc>
                <a:extLst>
                  <a:ext uri="{0D108BD9-81ED-4DB2-BD59-A6C34878D82A}">
                    <a16:rowId xmlns:a16="http://schemas.microsoft.com/office/drawing/2014/main" val="10000"/>
                  </a:ext>
                </a:extLst>
              </a:tr>
              <a:tr h="1076713">
                <a:tc>
                  <a:txBody>
                    <a:bodyPr/>
                    <a:lstStyle/>
                    <a:p>
                      <a:pPr marR="76200" algn="just">
                        <a:lnSpc>
                          <a:spcPct val="150000"/>
                        </a:lnSpc>
                        <a:spcAft>
                          <a:spcPts val="0"/>
                        </a:spcAft>
                      </a:pPr>
                      <a:r>
                        <a:rPr lang="en-ZA" sz="1200" kern="1200" dirty="0">
                          <a:effectLst/>
                          <a:latin typeface="Arial" panose="020B0604020202020204" pitchFamily="34" charset="0"/>
                          <a:cs typeface="Arial" panose="020B0604020202020204" pitchFamily="34" charset="0"/>
                        </a:rPr>
                        <a:t>Number of hectares of well-located land (targeting poor and middle-income households) acquired or released.</a:t>
                      </a:r>
                      <a:endParaRPr lang="en-ZA" sz="1200" dirty="0">
                        <a:effectLst/>
                        <a:latin typeface="Arial" panose="020B0604020202020204" pitchFamily="34" charset="0"/>
                        <a:ea typeface="MS Mincho"/>
                        <a:cs typeface="Arial" panose="020B0604020202020204" pitchFamily="34" charset="0"/>
                      </a:endParaRPr>
                    </a:p>
                  </a:txBody>
                  <a:tcPr marL="36195" marR="12065" marT="9525" marB="0"/>
                </a:tc>
                <a:tc>
                  <a:txBody>
                    <a:bodyPr/>
                    <a:lstStyle/>
                    <a:p>
                      <a:pPr algn="just">
                        <a:lnSpc>
                          <a:spcPct val="150000"/>
                        </a:lnSpc>
                        <a:spcBef>
                          <a:spcPts val="300"/>
                        </a:spcBef>
                        <a:spcAft>
                          <a:spcPts val="300"/>
                        </a:spcAft>
                      </a:pPr>
                      <a:r>
                        <a:rPr lang="en-GB" sz="1200" kern="1200" dirty="0">
                          <a:solidFill>
                            <a:schemeClr val="tx1"/>
                          </a:solidFill>
                          <a:effectLst/>
                          <a:latin typeface="Arial" panose="020B0604020202020204" pitchFamily="34" charset="0"/>
                          <a:cs typeface="Arial" panose="020B0604020202020204" pitchFamily="34" charset="0"/>
                        </a:rPr>
                        <a:t>3124,8773 </a:t>
                      </a:r>
                      <a:r>
                        <a:rPr lang="en-ZA" sz="1200" kern="1200" dirty="0">
                          <a:effectLst/>
                          <a:latin typeface="Arial" panose="020B0604020202020204" pitchFamily="34" charset="0"/>
                          <a:cs typeface="Arial" panose="020B0604020202020204" pitchFamily="34" charset="0"/>
                        </a:rPr>
                        <a:t>hectares</a:t>
                      </a:r>
                      <a:endParaRPr lang="en-ZA" sz="1200" dirty="0">
                        <a:effectLst/>
                        <a:latin typeface="Arial" panose="020B0604020202020204" pitchFamily="34" charset="0"/>
                        <a:ea typeface="MS Mincho"/>
                        <a:cs typeface="Arial" panose="020B0604020202020204" pitchFamily="34" charset="0"/>
                      </a:endParaRPr>
                    </a:p>
                  </a:txBody>
                  <a:tcPr marL="0" marR="0" marT="0" marB="0"/>
                </a:tc>
                <a:tc>
                  <a:txBody>
                    <a:bodyPr/>
                    <a:lstStyle/>
                    <a:p>
                      <a:pPr algn="just">
                        <a:lnSpc>
                          <a:spcPct val="150000"/>
                        </a:lnSpc>
                        <a:spcBef>
                          <a:spcPts val="300"/>
                        </a:spcBef>
                        <a:spcAft>
                          <a:spcPts val="300"/>
                        </a:spcAft>
                      </a:pPr>
                      <a:r>
                        <a:rPr lang="en-ZA" sz="1200" kern="1200">
                          <a:effectLst/>
                          <a:latin typeface="Arial" panose="020B0604020202020204" pitchFamily="34" charset="0"/>
                          <a:cs typeface="Arial" panose="020B0604020202020204" pitchFamily="34" charset="0"/>
                        </a:rPr>
                        <a:t>3000 hectares</a:t>
                      </a:r>
                      <a:endParaRPr lang="en-ZA" sz="1200">
                        <a:effectLst/>
                        <a:latin typeface="Arial" panose="020B0604020202020204" pitchFamily="34" charset="0"/>
                        <a:ea typeface="MS Mincho"/>
                        <a:cs typeface="Arial" panose="020B0604020202020204" pitchFamily="34" charset="0"/>
                      </a:endParaRPr>
                    </a:p>
                  </a:txBody>
                  <a:tcPr marL="36195" marR="12065" marT="9525" marB="0"/>
                </a:tc>
                <a:tc>
                  <a:txBody>
                    <a:bodyPr/>
                    <a:lstStyle/>
                    <a:p>
                      <a:pPr marL="1270" algn="ctr">
                        <a:lnSpc>
                          <a:spcPct val="150000"/>
                        </a:lnSpc>
                        <a:spcAft>
                          <a:spcPts val="800"/>
                        </a:spcAft>
                      </a:pPr>
                      <a:r>
                        <a:rPr lang="en-US" sz="1200" b="1" dirty="0">
                          <a:solidFill>
                            <a:srgbClr val="92D050"/>
                          </a:solidFill>
                          <a:effectLst/>
                          <a:latin typeface="Arial" panose="020B0604020202020204" pitchFamily="34" charset="0"/>
                          <a:cs typeface="Arial" panose="020B0604020202020204" pitchFamily="34" charset="0"/>
                        </a:rPr>
                        <a:t>Achieved</a:t>
                      </a:r>
                      <a:endParaRPr lang="en-ZA" sz="1200" b="1" dirty="0">
                        <a:effectLst/>
                        <a:latin typeface="Arial" panose="020B0604020202020204" pitchFamily="34" charset="0"/>
                        <a:ea typeface="MS Mincho"/>
                        <a:cs typeface="Arial" panose="020B0604020202020204" pitchFamily="34" charset="0"/>
                      </a:endParaRPr>
                    </a:p>
                  </a:txBody>
                  <a:tcPr marL="0" marR="0" marT="0" marB="0"/>
                </a:tc>
                <a:tc>
                  <a:txBody>
                    <a:bodyPr/>
                    <a:lstStyle/>
                    <a:p>
                      <a:pPr algn="just">
                        <a:lnSpc>
                          <a:spcPct val="150000"/>
                        </a:lnSpc>
                        <a:spcAft>
                          <a:spcPts val="0"/>
                        </a:spcAft>
                      </a:pPr>
                      <a:r>
                        <a:rPr lang="en-ZA" sz="1200" b="1" kern="1200" dirty="0">
                          <a:effectLst/>
                          <a:latin typeface="Arial" panose="020B0604020202020204" pitchFamily="34" charset="0"/>
                          <a:cs typeface="Arial" panose="020B0604020202020204" pitchFamily="34" charset="0"/>
                        </a:rPr>
                        <a:t>Total of 3514, 5428  was achieved</a:t>
                      </a:r>
                      <a:r>
                        <a:rPr lang="en-ZA" sz="1200" kern="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p>
                      <a:pPr algn="just">
                        <a:lnSpc>
                          <a:spcPct val="150000"/>
                        </a:lnSpc>
                        <a:spcAft>
                          <a:spcPts val="0"/>
                        </a:spcAft>
                      </a:pPr>
                      <a:r>
                        <a:rPr lang="en-ZA" sz="1200" kern="1200" dirty="0">
                          <a:effectLst/>
                          <a:latin typeface="Arial" panose="020B0604020202020204" pitchFamily="34" charset="0"/>
                          <a:cs typeface="Arial" panose="020B0604020202020204" pitchFamily="34" charset="0"/>
                        </a:rPr>
                        <a:t>The annual target was exceeded by </a:t>
                      </a:r>
                      <a:r>
                        <a:rPr lang="en-ZA" sz="1200" b="1" kern="1200" dirty="0">
                          <a:effectLst/>
                          <a:latin typeface="Arial" panose="020B0604020202020204" pitchFamily="34" charset="0"/>
                          <a:cs typeface="Arial" panose="020B0604020202020204" pitchFamily="34" charset="0"/>
                        </a:rPr>
                        <a:t>514,5428</a:t>
                      </a:r>
                      <a:r>
                        <a:rPr lang="en-ZA" sz="1200" kern="1200" dirty="0">
                          <a:effectLst/>
                          <a:latin typeface="Arial" panose="020B0604020202020204" pitchFamily="34" charset="0"/>
                          <a:cs typeface="Arial" panose="020B0604020202020204" pitchFamily="34" charset="0"/>
                        </a:rPr>
                        <a:t> </a:t>
                      </a:r>
                      <a:r>
                        <a:rPr lang="en-ZA" sz="1200" b="1" kern="1200" dirty="0">
                          <a:effectLst/>
                          <a:latin typeface="Arial" panose="020B0604020202020204" pitchFamily="34" charset="0"/>
                          <a:cs typeface="Arial" panose="020B0604020202020204" pitchFamily="34" charset="0"/>
                        </a:rPr>
                        <a:t> </a:t>
                      </a:r>
                      <a:r>
                        <a:rPr lang="en-ZA" sz="1200" kern="1200" dirty="0">
                          <a:effectLst/>
                          <a:latin typeface="Arial" panose="020B0604020202020204" pitchFamily="34" charset="0"/>
                          <a:cs typeface="Arial" panose="020B0604020202020204" pitchFamily="34" charset="0"/>
                        </a:rPr>
                        <a:t>hectares of land.</a:t>
                      </a:r>
                      <a:endParaRPr lang="en-ZA" sz="1200" dirty="0">
                        <a:effectLst/>
                        <a:latin typeface="Arial" panose="020B0604020202020204" pitchFamily="34" charset="0"/>
                        <a:ea typeface="MS Mincho"/>
                        <a:cs typeface="Arial" panose="020B0604020202020204" pitchFamily="34" charset="0"/>
                      </a:endParaRPr>
                    </a:p>
                  </a:txBody>
                  <a:tcPr marL="36195" marR="9525" marT="9525" marB="0"/>
                </a:tc>
                <a:extLst>
                  <a:ext uri="{0D108BD9-81ED-4DB2-BD59-A6C34878D82A}">
                    <a16:rowId xmlns:a16="http://schemas.microsoft.com/office/drawing/2014/main" val="10001"/>
                  </a:ext>
                </a:extLst>
              </a:tr>
              <a:tr h="871795">
                <a:tc>
                  <a:txBody>
                    <a:bodyPr/>
                    <a:lstStyle/>
                    <a:p>
                      <a:pPr marR="76200" algn="just">
                        <a:lnSpc>
                          <a:spcPct val="150000"/>
                        </a:lnSpc>
                        <a:spcAft>
                          <a:spcPts val="0"/>
                        </a:spcAft>
                      </a:pPr>
                      <a:r>
                        <a:rPr lang="en-GB" sz="1200" dirty="0">
                          <a:effectLst/>
                          <a:latin typeface="Arial" panose="020B0604020202020204" pitchFamily="34" charset="0"/>
                          <a:cs typeface="Arial" panose="020B0604020202020204" pitchFamily="34" charset="0"/>
                        </a:rPr>
                        <a:t>Number of Parcels of land facilitated for rezoning</a:t>
                      </a:r>
                      <a:endParaRPr lang="en-ZA" sz="1200" dirty="0">
                        <a:effectLst/>
                        <a:latin typeface="Arial" panose="020B0604020202020204" pitchFamily="34" charset="0"/>
                        <a:ea typeface="MS Mincho"/>
                        <a:cs typeface="Arial" panose="020B0604020202020204" pitchFamily="34" charset="0"/>
                      </a:endParaRPr>
                    </a:p>
                  </a:txBody>
                  <a:tcPr marL="36195" marR="12065" marT="9525" marB="0"/>
                </a:tc>
                <a:tc>
                  <a:txBody>
                    <a:bodyPr/>
                    <a:lstStyle/>
                    <a:p>
                      <a:pPr marL="13970" marR="76200" algn="just">
                        <a:lnSpc>
                          <a:spcPct val="150000"/>
                        </a:lnSpc>
                        <a:spcAft>
                          <a:spcPts val="0"/>
                        </a:spcAft>
                      </a:pPr>
                      <a:r>
                        <a:rPr lang="en-GB" sz="1200" dirty="0">
                          <a:effectLst/>
                          <a:latin typeface="Arial" panose="020B0604020202020204" pitchFamily="34" charset="0"/>
                          <a:cs typeface="Arial" panose="020B0604020202020204" pitchFamily="34" charset="0"/>
                        </a:rPr>
                        <a:t>6 parcels of land facilitated for rezoning</a:t>
                      </a:r>
                      <a:endParaRPr lang="en-ZA" sz="1200" dirty="0">
                        <a:effectLst/>
                        <a:latin typeface="Arial" panose="020B0604020202020204" pitchFamily="34" charset="0"/>
                        <a:ea typeface="MS Mincho"/>
                        <a:cs typeface="Arial" panose="020B0604020202020204" pitchFamily="34" charset="0"/>
                      </a:endParaRPr>
                    </a:p>
                  </a:txBody>
                  <a:tcPr marL="0" marR="0" marT="0" marB="0"/>
                </a:tc>
                <a:tc>
                  <a:txBody>
                    <a:bodyPr/>
                    <a:lstStyle/>
                    <a:p>
                      <a:pPr algn="just">
                        <a:lnSpc>
                          <a:spcPct val="150000"/>
                        </a:lnSpc>
                        <a:spcBef>
                          <a:spcPts val="300"/>
                        </a:spcBef>
                        <a:spcAft>
                          <a:spcPts val="300"/>
                        </a:spcAft>
                      </a:pPr>
                      <a:r>
                        <a:rPr lang="en-US" sz="1200" kern="1200" dirty="0">
                          <a:solidFill>
                            <a:schemeClr val="tx1"/>
                          </a:solidFill>
                          <a:effectLst/>
                          <a:latin typeface="Arial" panose="020B0604020202020204" pitchFamily="34" charset="0"/>
                          <a:cs typeface="Arial" panose="020B0604020202020204" pitchFamily="34" charset="0"/>
                        </a:rPr>
                        <a:t>5 parcels of land facilitated for rezoning</a:t>
                      </a:r>
                      <a:endParaRPr lang="en-ZA" sz="1200" dirty="0">
                        <a:effectLst/>
                        <a:latin typeface="Arial" panose="020B0604020202020204" pitchFamily="34" charset="0"/>
                        <a:ea typeface="MS Mincho"/>
                        <a:cs typeface="Arial" panose="020B0604020202020204" pitchFamily="34" charset="0"/>
                      </a:endParaRPr>
                    </a:p>
                  </a:txBody>
                  <a:tcPr marL="36195" marR="12065" marT="9525" marB="0"/>
                </a:tc>
                <a:tc>
                  <a:txBody>
                    <a:bodyPr/>
                    <a:lstStyle/>
                    <a:p>
                      <a:pPr marL="1270" marR="0" lvl="0" indent="0" algn="ctr" defTabSz="457211" rtl="0" eaLnBrk="1" fontAlgn="auto" latinLnBrk="0" hangingPunct="1">
                        <a:lnSpc>
                          <a:spcPct val="150000"/>
                        </a:lnSpc>
                        <a:spcBef>
                          <a:spcPts val="0"/>
                        </a:spcBef>
                        <a:spcAft>
                          <a:spcPts val="800"/>
                        </a:spcAft>
                        <a:buClrTx/>
                        <a:buSzTx/>
                        <a:buFontTx/>
                        <a:buNone/>
                        <a:tabLst/>
                        <a:defRPr/>
                      </a:pPr>
                      <a:r>
                        <a:rPr lang="en-US" sz="1200" b="1" dirty="0">
                          <a:solidFill>
                            <a:srgbClr val="92D050"/>
                          </a:solidFill>
                          <a:effectLst/>
                          <a:latin typeface="Arial" panose="020B0604020202020204" pitchFamily="34" charset="0"/>
                          <a:cs typeface="Arial" panose="020B0604020202020204" pitchFamily="34" charset="0"/>
                        </a:rPr>
                        <a:t>Achieved</a:t>
                      </a:r>
                      <a:endParaRPr lang="en-ZA" sz="1200" b="1" dirty="0">
                        <a:effectLst/>
                        <a:latin typeface="Arial" panose="020B0604020202020204" pitchFamily="34" charset="0"/>
                        <a:cs typeface="Arial" panose="020B0604020202020204" pitchFamily="34" charset="0"/>
                      </a:endParaRPr>
                    </a:p>
                    <a:p>
                      <a:pPr marL="1270" algn="ctr">
                        <a:lnSpc>
                          <a:spcPct val="150000"/>
                        </a:lnSpc>
                        <a:spcAft>
                          <a:spcPts val="800"/>
                        </a:spcAft>
                      </a:pPr>
                      <a:endParaRPr lang="en-ZA" sz="1200" b="1" dirty="0">
                        <a:effectLst/>
                        <a:latin typeface="Arial" panose="020B0604020202020204" pitchFamily="34" charset="0"/>
                        <a:ea typeface="MS Mincho"/>
                        <a:cs typeface="Arial" panose="020B0604020202020204" pitchFamily="34" charset="0"/>
                      </a:endParaRPr>
                    </a:p>
                  </a:txBody>
                  <a:tcPr marL="0" marR="0" marT="0" marB="0"/>
                </a:tc>
                <a:tc>
                  <a:txBody>
                    <a:bodyPr/>
                    <a:lstStyle/>
                    <a:p>
                      <a:pPr lvl="0" algn="just">
                        <a:lnSpc>
                          <a:spcPct val="150000"/>
                        </a:lnSpc>
                        <a:spcAft>
                          <a:spcPts val="0"/>
                        </a:spcAft>
                      </a:pPr>
                      <a:r>
                        <a:rPr lang="en-ZA" sz="1200" b="1" kern="1200" dirty="0">
                          <a:effectLst/>
                          <a:latin typeface="Arial" panose="020B0604020202020204" pitchFamily="34" charset="0"/>
                          <a:cs typeface="Arial" panose="020B0604020202020204" pitchFamily="34" charset="0"/>
                        </a:rPr>
                        <a:t>Total of 6 was achieved</a:t>
                      </a:r>
                      <a:r>
                        <a:rPr lang="en-ZA" sz="1200" kern="1200" dirty="0">
                          <a:effectLst/>
                          <a:latin typeface="Arial" panose="020B0604020202020204" pitchFamily="34" charset="0"/>
                          <a:cs typeface="Arial" panose="020B0604020202020204" pitchFamily="34" charset="0"/>
                        </a:rPr>
                        <a:t>. The annual target was exceeded by 1 parcel of land facilitated for rezoning</a:t>
                      </a:r>
                      <a:endParaRPr lang="en-ZA" sz="1200" dirty="0">
                        <a:effectLst/>
                        <a:latin typeface="Arial" panose="020B0604020202020204" pitchFamily="34" charset="0"/>
                        <a:ea typeface="MS Mincho"/>
                        <a:cs typeface="Arial" panose="020B0604020202020204" pitchFamily="34" charset="0"/>
                      </a:endParaRPr>
                    </a:p>
                  </a:txBody>
                  <a:tcPr marL="36195" marR="9525" marT="9525" marB="0"/>
                </a:tc>
                <a:extLst>
                  <a:ext uri="{0D108BD9-81ED-4DB2-BD59-A6C34878D82A}">
                    <a16:rowId xmlns:a16="http://schemas.microsoft.com/office/drawing/2014/main" val="10002"/>
                  </a:ext>
                </a:extLst>
              </a:tr>
              <a:tr h="1134718">
                <a:tc>
                  <a:txBody>
                    <a:bodyPr/>
                    <a:lstStyle/>
                    <a:p>
                      <a:pPr marR="76200" algn="just">
                        <a:lnSpc>
                          <a:spcPct val="150000"/>
                        </a:lnSpc>
                        <a:spcAft>
                          <a:spcPts val="0"/>
                        </a:spcAft>
                      </a:pPr>
                      <a:r>
                        <a:rPr lang="en-US" sz="1200" dirty="0">
                          <a:effectLst/>
                          <a:latin typeface="Arial" panose="020B0604020202020204" pitchFamily="34" charset="0"/>
                          <a:cs typeface="Arial" panose="020B0604020202020204" pitchFamily="34" charset="0"/>
                        </a:rPr>
                        <a:t>Number of Human settlements units delivered/ supported</a:t>
                      </a:r>
                      <a:endParaRPr lang="en-ZA" sz="1200" dirty="0">
                        <a:effectLst/>
                        <a:latin typeface="Arial" panose="020B0604020202020204" pitchFamily="34" charset="0"/>
                        <a:ea typeface="MS Mincho"/>
                        <a:cs typeface="Arial" panose="020B0604020202020204" pitchFamily="34" charset="0"/>
                      </a:endParaRPr>
                    </a:p>
                  </a:txBody>
                  <a:tcPr marL="36195" marR="12065" marT="9525" marB="0"/>
                </a:tc>
                <a:tc>
                  <a:txBody>
                    <a:bodyPr/>
                    <a:lstStyle/>
                    <a:p>
                      <a:pPr algn="just">
                        <a:lnSpc>
                          <a:spcPct val="150000"/>
                        </a:lnSpc>
                        <a:spcAft>
                          <a:spcPts val="1000"/>
                        </a:spcAft>
                        <a:tabLst>
                          <a:tab pos="457200" algn="l"/>
                        </a:tabLst>
                      </a:pPr>
                      <a:r>
                        <a:rPr lang="en-US" sz="1200" dirty="0">
                          <a:effectLst/>
                          <a:latin typeface="Arial" panose="020B0604020202020204" pitchFamily="34" charset="0"/>
                          <a:cs typeface="Arial" panose="020B0604020202020204" pitchFamily="34" charset="0"/>
                        </a:rPr>
                        <a:t>7998 housing units delivered </a:t>
                      </a:r>
                      <a:endParaRPr lang="en-ZA" sz="1200" dirty="0">
                        <a:effectLst/>
                        <a:latin typeface="Arial" panose="020B0604020202020204" pitchFamily="34" charset="0"/>
                        <a:cs typeface="Arial" panose="020B0604020202020204" pitchFamily="34" charset="0"/>
                      </a:endParaRPr>
                    </a:p>
                    <a:p>
                      <a:pPr algn="just">
                        <a:lnSpc>
                          <a:spcPct val="150000"/>
                        </a:lnSpc>
                        <a:spcAft>
                          <a:spcPts val="1000"/>
                        </a:spcAft>
                        <a:tabLst>
                          <a:tab pos="457200" algn="l"/>
                        </a:tabLst>
                      </a:pPr>
                      <a:r>
                        <a:rPr lang="en-US" sz="1200" dirty="0">
                          <a:effectLst/>
                          <a:latin typeface="Arial" panose="020B0604020202020204" pitchFamily="34" charset="0"/>
                          <a:cs typeface="Arial" panose="020B0604020202020204" pitchFamily="34" charset="0"/>
                        </a:rPr>
                        <a:t>housing units delivered</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1000"/>
                        </a:spcAft>
                      </a:pPr>
                      <a:r>
                        <a:rPr lang="en-US" sz="1200" dirty="0">
                          <a:effectLst/>
                          <a:latin typeface="Arial" panose="020B0604020202020204" pitchFamily="34" charset="0"/>
                          <a:cs typeface="Arial" panose="020B0604020202020204" pitchFamily="34" charset="0"/>
                        </a:rPr>
                        <a:t>6498 Human settlements Units delivered/ supported</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marL="1270" marR="0" lvl="0" indent="0" algn="ctr" defTabSz="457211" rtl="0" eaLnBrk="1" fontAlgn="auto" latinLnBrk="0" hangingPunct="1">
                        <a:lnSpc>
                          <a:spcPct val="150000"/>
                        </a:lnSpc>
                        <a:spcBef>
                          <a:spcPts val="0"/>
                        </a:spcBef>
                        <a:spcAft>
                          <a:spcPts val="800"/>
                        </a:spcAft>
                        <a:buClrTx/>
                        <a:buSzTx/>
                        <a:buFontTx/>
                        <a:buNone/>
                        <a:tabLst/>
                        <a:defRPr/>
                      </a:pPr>
                      <a:r>
                        <a:rPr lang="en-ZA" sz="1200" b="1" dirty="0">
                          <a:solidFill>
                            <a:srgbClr val="FFC000"/>
                          </a:solidFill>
                          <a:effectLst/>
                          <a:latin typeface="Arial" panose="020B0604020202020204" pitchFamily="34" charset="0"/>
                          <a:cs typeface="Arial" panose="020B0604020202020204" pitchFamily="34" charset="0"/>
                        </a:rPr>
                        <a:t>Not Achieved</a:t>
                      </a:r>
                    </a:p>
                    <a:p>
                      <a:pPr marL="1270" algn="ctr">
                        <a:lnSpc>
                          <a:spcPct val="150000"/>
                        </a:lnSpc>
                        <a:spcAft>
                          <a:spcPts val="800"/>
                        </a:spcAft>
                      </a:pPr>
                      <a:endParaRPr lang="en-ZA" sz="1200" b="1" dirty="0">
                        <a:effectLst/>
                        <a:latin typeface="Arial" panose="020B0604020202020204" pitchFamily="34" charset="0"/>
                        <a:ea typeface="MS Mincho"/>
                        <a:cs typeface="Arial" panose="020B0604020202020204" pitchFamily="34" charset="0"/>
                      </a:endParaRPr>
                    </a:p>
                  </a:txBody>
                  <a:tcPr marL="0" marR="0" marT="0" marB="0"/>
                </a:tc>
                <a:tc>
                  <a:txBody>
                    <a:bodyPr/>
                    <a:lstStyle/>
                    <a:p>
                      <a:pPr algn="just">
                        <a:lnSpc>
                          <a:spcPct val="150000"/>
                        </a:lnSpc>
                        <a:spcAft>
                          <a:spcPts val="0"/>
                        </a:spcAft>
                      </a:pPr>
                      <a:r>
                        <a:rPr lang="en-GB" sz="1200" b="1" dirty="0">
                          <a:effectLst/>
                          <a:latin typeface="Arial" panose="020B0604020202020204" pitchFamily="34" charset="0"/>
                          <a:cs typeface="Arial" panose="020B0604020202020204" pitchFamily="34" charset="0"/>
                        </a:rPr>
                        <a:t>Annual Total 4655 housing units was achieved. </a:t>
                      </a:r>
                      <a:r>
                        <a:rPr lang="en-GB" sz="1200" dirty="0">
                          <a:effectLst/>
                          <a:latin typeface="Arial" panose="020B0604020202020204" pitchFamily="34" charset="0"/>
                          <a:cs typeface="Arial" panose="020B0604020202020204" pitchFamily="34" charset="0"/>
                        </a:rPr>
                        <a:t>There was a shortfall of </a:t>
                      </a:r>
                      <a:r>
                        <a:rPr lang="en-GB" sz="1200" b="1" dirty="0">
                          <a:effectLst/>
                          <a:latin typeface="Arial" panose="020B0604020202020204" pitchFamily="34" charset="0"/>
                          <a:cs typeface="Arial" panose="020B0604020202020204" pitchFamily="34" charset="0"/>
                        </a:rPr>
                        <a:t>1843 </a:t>
                      </a:r>
                      <a:r>
                        <a:rPr lang="en-GB" sz="1200" dirty="0">
                          <a:effectLst/>
                          <a:latin typeface="Arial" panose="020B0604020202020204" pitchFamily="34" charset="0"/>
                          <a:cs typeface="Arial" panose="020B0604020202020204" pitchFamily="34" charset="0"/>
                        </a:rPr>
                        <a:t>Housing Units to reach the annual target. </a:t>
                      </a:r>
                      <a:endParaRPr lang="en-ZA" sz="1200" dirty="0">
                        <a:effectLst/>
                        <a:latin typeface="Arial" panose="020B0604020202020204" pitchFamily="34" charset="0"/>
                        <a:ea typeface="MS Mincho"/>
                        <a:cs typeface="Arial" panose="020B0604020202020204" pitchFamily="34" charset="0"/>
                      </a:endParaRPr>
                    </a:p>
                  </a:txBody>
                  <a:tcPr marL="36195" marR="9525" marT="9525" marB="0"/>
                </a:tc>
                <a:extLst>
                  <a:ext uri="{0D108BD9-81ED-4DB2-BD59-A6C34878D82A}">
                    <a16:rowId xmlns:a16="http://schemas.microsoft.com/office/drawing/2014/main" val="10003"/>
                  </a:ext>
                </a:extLst>
              </a:tr>
              <a:tr h="966109">
                <a:tc>
                  <a:txBody>
                    <a:bodyPr/>
                    <a:lstStyle/>
                    <a:p>
                      <a:pPr algn="just">
                        <a:lnSpc>
                          <a:spcPct val="150000"/>
                        </a:lnSpc>
                        <a:spcAft>
                          <a:spcPts val="1000"/>
                        </a:spcAft>
                      </a:pPr>
                      <a:r>
                        <a:rPr lang="en-US" sz="1200" dirty="0">
                          <a:effectLst/>
                          <a:latin typeface="Arial" panose="020B0604020202020204" pitchFamily="34" charset="0"/>
                          <a:cs typeface="Arial" panose="020B0604020202020204" pitchFamily="34" charset="0"/>
                        </a:rPr>
                        <a:t>Number of Human settlements serviced sites delivered/supported</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1000"/>
                        </a:spcAft>
                        <a:tabLst>
                          <a:tab pos="457200" algn="l"/>
                        </a:tabLst>
                      </a:pPr>
                      <a:r>
                        <a:rPr lang="en-US" sz="1200">
                          <a:effectLst/>
                          <a:latin typeface="Arial" panose="020B0604020202020204" pitchFamily="34" charset="0"/>
                          <a:cs typeface="Arial" panose="020B0604020202020204" pitchFamily="34" charset="0"/>
                        </a:rPr>
                        <a:t>12 942 </a:t>
                      </a:r>
                      <a:endParaRPr lang="en-ZA" sz="1200">
                        <a:effectLst/>
                        <a:latin typeface="Arial" panose="020B0604020202020204" pitchFamily="34" charset="0"/>
                        <a:cs typeface="Arial" panose="020B0604020202020204" pitchFamily="34" charset="0"/>
                      </a:endParaRPr>
                    </a:p>
                    <a:p>
                      <a:pPr algn="just">
                        <a:lnSpc>
                          <a:spcPct val="150000"/>
                        </a:lnSpc>
                        <a:spcAft>
                          <a:spcPts val="1000"/>
                        </a:spcAft>
                        <a:tabLst>
                          <a:tab pos="457200" algn="l"/>
                        </a:tabLst>
                      </a:pPr>
                      <a:r>
                        <a:rPr lang="en-US" sz="1200">
                          <a:effectLst/>
                          <a:latin typeface="Arial" panose="020B0604020202020204" pitchFamily="34" charset="0"/>
                          <a:cs typeface="Arial" panose="020B0604020202020204" pitchFamily="34" charset="0"/>
                        </a:rPr>
                        <a:t>serviced sites delivered  </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1000"/>
                        </a:spcAft>
                      </a:pPr>
                      <a:r>
                        <a:rPr lang="en-US" sz="1200" dirty="0">
                          <a:effectLst/>
                          <a:latin typeface="Arial" panose="020B0604020202020204" pitchFamily="34" charset="0"/>
                          <a:cs typeface="Arial" panose="020B0604020202020204" pitchFamily="34" charset="0"/>
                        </a:rPr>
                        <a:t>9100 Human settlements serviced sites delivered/ supported</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marL="1270" algn="ctr">
                        <a:lnSpc>
                          <a:spcPct val="150000"/>
                        </a:lnSpc>
                        <a:spcAft>
                          <a:spcPts val="800"/>
                        </a:spcAft>
                      </a:pPr>
                      <a:r>
                        <a:rPr lang="en-ZA" sz="1200" b="1" dirty="0">
                          <a:solidFill>
                            <a:srgbClr val="FFC000"/>
                          </a:solidFill>
                          <a:effectLst/>
                          <a:latin typeface="Arial" panose="020B0604020202020204" pitchFamily="34" charset="0"/>
                          <a:cs typeface="Arial" panose="020B0604020202020204" pitchFamily="34" charset="0"/>
                        </a:rPr>
                        <a:t>Not Achieved</a:t>
                      </a:r>
                      <a:endParaRPr lang="en-ZA" sz="1200" b="1" dirty="0">
                        <a:solidFill>
                          <a:srgbClr val="FFC000"/>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lvl="0" indent="0" algn="just" defTabSz="457211" rtl="0" eaLnBrk="1" fontAlgn="auto" latinLnBrk="0" hangingPunct="1">
                        <a:lnSpc>
                          <a:spcPct val="150000"/>
                        </a:lnSpc>
                        <a:spcBef>
                          <a:spcPts val="0"/>
                        </a:spcBef>
                        <a:spcAft>
                          <a:spcPts val="0"/>
                        </a:spcAft>
                        <a:buClrTx/>
                        <a:buSzTx/>
                        <a:buFontTx/>
                        <a:buNone/>
                        <a:tabLst/>
                        <a:defRPr/>
                      </a:pPr>
                      <a:r>
                        <a:rPr lang="en-GB" sz="1200" b="1" dirty="0">
                          <a:effectLst/>
                          <a:latin typeface="Arial" panose="020B0604020202020204" pitchFamily="34" charset="0"/>
                          <a:cs typeface="Arial" panose="020B0604020202020204" pitchFamily="34" charset="0"/>
                        </a:rPr>
                        <a:t>Annual Total 4655 housing units was achieved</a:t>
                      </a:r>
                      <a:r>
                        <a:rPr lang="en-GB" sz="1200" dirty="0">
                          <a:effectLst/>
                          <a:latin typeface="Arial" panose="020B0604020202020204" pitchFamily="34" charset="0"/>
                          <a:cs typeface="Arial" panose="020B0604020202020204" pitchFamily="34" charset="0"/>
                        </a:rPr>
                        <a:t>. There was a shortfall of 3059 Housing Units to reach the annual target. </a:t>
                      </a:r>
                      <a:endParaRPr lang="en-ZA" sz="1200" dirty="0">
                        <a:effectLst/>
                        <a:latin typeface="Arial" panose="020B0604020202020204" pitchFamily="34" charset="0"/>
                        <a:ea typeface="MS Mincho"/>
                        <a:cs typeface="Arial" panose="020B0604020202020204" pitchFamily="34" charset="0"/>
                      </a:endParaRPr>
                    </a:p>
                  </a:txBody>
                  <a:tcPr marL="36195" marR="9525" marT="9525" marB="0"/>
                </a:tc>
                <a:extLst>
                  <a:ext uri="{0D108BD9-81ED-4DB2-BD59-A6C34878D82A}">
                    <a16:rowId xmlns:a16="http://schemas.microsoft.com/office/drawing/2014/main" val="2233905921"/>
                  </a:ext>
                </a:extLst>
              </a:tr>
              <a:tr h="1381990">
                <a:tc>
                  <a:txBody>
                    <a:bodyPr/>
                    <a:lstStyle/>
                    <a:p>
                      <a:pPr algn="just">
                        <a:lnSpc>
                          <a:spcPct val="150000"/>
                        </a:lnSpc>
                        <a:spcAft>
                          <a:spcPts val="1000"/>
                        </a:spcAft>
                      </a:pPr>
                      <a:r>
                        <a:rPr lang="en-US" sz="1200" dirty="0">
                          <a:effectLst/>
                          <a:latin typeface="Arial" panose="020B0604020202020204" pitchFamily="34" charset="0"/>
                          <a:cs typeface="Arial" panose="020B0604020202020204" pitchFamily="34" charset="0"/>
                        </a:rPr>
                        <a:t>Number of informal settlements provided with technical and capacity implementation support</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1000"/>
                        </a:spcAft>
                        <a:tabLst>
                          <a:tab pos="457200" algn="l"/>
                        </a:tabLst>
                      </a:pPr>
                      <a:r>
                        <a:rPr lang="en-GB" sz="1200" kern="1200">
                          <a:effectLst/>
                          <a:latin typeface="Arial" panose="020B0604020202020204" pitchFamily="34" charset="0"/>
                          <a:cs typeface="Arial" panose="020B0604020202020204" pitchFamily="34" charset="0"/>
                        </a:rPr>
                        <a:t>5 informal settlements projects have been provided with implementation support</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1000"/>
                        </a:spcAft>
                      </a:pPr>
                      <a:r>
                        <a:rPr lang="en-US" sz="1200" dirty="0">
                          <a:effectLst/>
                          <a:latin typeface="Arial" panose="020B0604020202020204" pitchFamily="34" charset="0"/>
                          <a:cs typeface="Arial" panose="020B0604020202020204" pitchFamily="34" charset="0"/>
                        </a:rPr>
                        <a:t>34 Informal settlements   provided with technical and capacity implementation support</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marL="1270" algn="ctr">
                        <a:lnSpc>
                          <a:spcPct val="150000"/>
                        </a:lnSpc>
                        <a:spcAft>
                          <a:spcPts val="800"/>
                        </a:spcAft>
                      </a:pPr>
                      <a:r>
                        <a:rPr lang="en-ZA" sz="1200" b="1" dirty="0">
                          <a:solidFill>
                            <a:srgbClr val="FFC000"/>
                          </a:solidFill>
                          <a:effectLst/>
                          <a:latin typeface="Arial" panose="020B0604020202020204" pitchFamily="34" charset="0"/>
                          <a:cs typeface="Arial" panose="020B0604020202020204" pitchFamily="34" charset="0"/>
                        </a:rPr>
                        <a:t>Not Achieved </a:t>
                      </a:r>
                      <a:endParaRPr lang="en-ZA" sz="1200" b="1" dirty="0">
                        <a:solidFill>
                          <a:srgbClr val="FFC000"/>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lvl="0" indent="0" algn="just" defTabSz="457211" rtl="0" eaLnBrk="1" fontAlgn="auto" latinLnBrk="0" hangingPunct="1">
                        <a:lnSpc>
                          <a:spcPct val="150000"/>
                        </a:lnSpc>
                        <a:spcBef>
                          <a:spcPts val="0"/>
                        </a:spcBef>
                        <a:spcAft>
                          <a:spcPts val="0"/>
                        </a:spcAft>
                        <a:buClrTx/>
                        <a:buSzTx/>
                        <a:buFontTx/>
                        <a:buNone/>
                        <a:tabLst/>
                        <a:defRPr/>
                      </a:pPr>
                      <a:r>
                        <a:rPr lang="en-GB" sz="1200" dirty="0">
                          <a:effectLst/>
                          <a:latin typeface="Arial" panose="020B0604020202020204" pitchFamily="34" charset="0"/>
                          <a:cs typeface="Arial" panose="020B0604020202020204" pitchFamily="34" charset="0"/>
                        </a:rPr>
                        <a:t>6 Informal settlements   provided with technical and capacity implementation support</a:t>
                      </a:r>
                      <a:endParaRPr lang="en-ZA" sz="1200" dirty="0">
                        <a:effectLst/>
                        <a:latin typeface="Arial" panose="020B0604020202020204" pitchFamily="34" charset="0"/>
                        <a:ea typeface="MS Mincho"/>
                        <a:cs typeface="Arial" panose="020B0604020202020204" pitchFamily="34" charset="0"/>
                      </a:endParaRPr>
                    </a:p>
                  </a:txBody>
                  <a:tcPr marL="36195" marR="9525" marT="9525" marB="0"/>
                </a:tc>
                <a:extLst>
                  <a:ext uri="{0D108BD9-81ED-4DB2-BD59-A6C34878D82A}">
                    <a16:rowId xmlns:a16="http://schemas.microsoft.com/office/drawing/2014/main" val="531179542"/>
                  </a:ext>
                </a:extLst>
              </a:tr>
            </a:tbl>
          </a:graphicData>
        </a:graphic>
      </p:graphicFrame>
    </p:spTree>
    <p:extLst>
      <p:ext uri="{BB962C8B-B14F-4D97-AF65-F5344CB8AC3E}">
        <p14:creationId xmlns:p14="http://schemas.microsoft.com/office/powerpoint/2010/main" val="363368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Key Indicators</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F07F174C-0A81-42CE-B651-CFEF7CFBF95D}"/>
              </a:ext>
            </a:extLst>
          </p:cNvPr>
          <p:cNvGraphicFramePr>
            <a:graphicFrameLocks noGrp="1"/>
          </p:cNvGraphicFramePr>
          <p:nvPr>
            <p:extLst>
              <p:ext uri="{D42A27DB-BD31-4B8C-83A1-F6EECF244321}">
                <p14:modId xmlns:p14="http://schemas.microsoft.com/office/powerpoint/2010/main" val="2735980439"/>
              </p:ext>
            </p:extLst>
          </p:nvPr>
        </p:nvGraphicFramePr>
        <p:xfrm>
          <a:off x="0" y="808407"/>
          <a:ext cx="12192000" cy="4303344"/>
        </p:xfrm>
        <a:graphic>
          <a:graphicData uri="http://schemas.openxmlformats.org/drawingml/2006/table">
            <a:tbl>
              <a:tblPr firstRow="1" firstCol="1" bandRow="1">
                <a:tableStyleId>{BDBED569-4797-4DF1-A0F4-6AAB3CD982D8}</a:tableStyleId>
              </a:tblPr>
              <a:tblGrid>
                <a:gridCol w="2860157">
                  <a:extLst>
                    <a:ext uri="{9D8B030D-6E8A-4147-A177-3AD203B41FA5}">
                      <a16:colId xmlns:a16="http://schemas.microsoft.com/office/drawing/2014/main" val="20000"/>
                    </a:ext>
                  </a:extLst>
                </a:gridCol>
                <a:gridCol w="2467304">
                  <a:extLst>
                    <a:ext uri="{9D8B030D-6E8A-4147-A177-3AD203B41FA5}">
                      <a16:colId xmlns:a16="http://schemas.microsoft.com/office/drawing/2014/main" val="20001"/>
                    </a:ext>
                  </a:extLst>
                </a:gridCol>
                <a:gridCol w="2468824">
                  <a:extLst>
                    <a:ext uri="{9D8B030D-6E8A-4147-A177-3AD203B41FA5}">
                      <a16:colId xmlns:a16="http://schemas.microsoft.com/office/drawing/2014/main" val="20002"/>
                    </a:ext>
                  </a:extLst>
                </a:gridCol>
                <a:gridCol w="1819133">
                  <a:extLst>
                    <a:ext uri="{9D8B030D-6E8A-4147-A177-3AD203B41FA5}">
                      <a16:colId xmlns:a16="http://schemas.microsoft.com/office/drawing/2014/main" val="20003"/>
                    </a:ext>
                  </a:extLst>
                </a:gridCol>
                <a:gridCol w="2576582">
                  <a:extLst>
                    <a:ext uri="{9D8B030D-6E8A-4147-A177-3AD203B41FA5}">
                      <a16:colId xmlns:a16="http://schemas.microsoft.com/office/drawing/2014/main" val="20004"/>
                    </a:ext>
                  </a:extLst>
                </a:gridCol>
              </a:tblGrid>
              <a:tr h="532654">
                <a:tc>
                  <a:txBody>
                    <a:bodyPr/>
                    <a:lstStyle/>
                    <a:p>
                      <a:pPr algn="l">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KEY INDICATORS</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36195" marR="9525" marT="9525" marB="0">
                    <a:solidFill>
                      <a:schemeClr val="accent5">
                        <a:lumMod val="75000"/>
                      </a:schemeClr>
                    </a:solidFill>
                  </a:tcPr>
                </a:tc>
                <a:tc>
                  <a:txBody>
                    <a:bodyPr/>
                    <a:lstStyle/>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BASELINE</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0" marR="0" marT="0" marB="0">
                    <a:solidFill>
                      <a:schemeClr val="accent5">
                        <a:lumMod val="75000"/>
                      </a:schemeClr>
                    </a:solidFill>
                  </a:tcPr>
                </a:tc>
                <a:tc>
                  <a:txBody>
                    <a:bodyPr/>
                    <a:lstStyle/>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ANNUAL TARGET</a:t>
                      </a:r>
                      <a:endParaRPr lang="en-ZA" sz="1200"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2019/20</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36195" marR="12065" marT="9525" marB="0">
                    <a:solidFill>
                      <a:schemeClr val="accent5">
                        <a:lumMod val="75000"/>
                      </a:schemeClr>
                    </a:solidFill>
                  </a:tcPr>
                </a:tc>
                <a:tc>
                  <a:txBody>
                    <a:bodyPr/>
                    <a:lstStyle/>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ANNUAL</a:t>
                      </a:r>
                      <a:endParaRPr lang="en-ZA" sz="1200"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STATUS</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0" marR="0" marT="0" marB="0">
                    <a:solidFill>
                      <a:schemeClr val="accent5">
                        <a:lumMod val="75000"/>
                      </a:schemeClr>
                    </a:solidFill>
                  </a:tcPr>
                </a:tc>
                <a:tc>
                  <a:txBody>
                    <a:bodyPr/>
                    <a:lstStyle/>
                    <a:p>
                      <a:pPr algn="ctr">
                        <a:lnSpc>
                          <a:spcPct val="107000"/>
                        </a:lnSpc>
                        <a:spcAft>
                          <a:spcPts val="0"/>
                        </a:spcAft>
                      </a:pPr>
                      <a:r>
                        <a:rPr lang="en-US" sz="1200" b="1" dirty="0">
                          <a:solidFill>
                            <a:schemeClr val="tx1"/>
                          </a:solidFill>
                          <a:effectLst/>
                          <a:latin typeface="Arial" panose="020B0604020202020204" pitchFamily="34" charset="0"/>
                          <a:cs typeface="Arial" panose="020B0604020202020204" pitchFamily="34" charset="0"/>
                        </a:rPr>
                        <a:t>COMMENT</a:t>
                      </a:r>
                      <a:endParaRPr lang="en-ZA" sz="1200" dirty="0">
                        <a:solidFill>
                          <a:schemeClr val="tx1"/>
                        </a:solidFill>
                        <a:effectLst/>
                        <a:latin typeface="Arial" panose="020B0604020202020204" pitchFamily="34" charset="0"/>
                        <a:ea typeface="MS Mincho"/>
                        <a:cs typeface="Arial" panose="020B0604020202020204" pitchFamily="34" charset="0"/>
                      </a:endParaRPr>
                    </a:p>
                  </a:txBody>
                  <a:tcPr marL="36195" marR="9525" marT="9525" marB="0" anchor="ctr">
                    <a:solidFill>
                      <a:schemeClr val="accent5">
                        <a:lumMod val="75000"/>
                      </a:schemeClr>
                    </a:solidFill>
                  </a:tcPr>
                </a:tc>
                <a:extLst>
                  <a:ext uri="{0D108BD9-81ED-4DB2-BD59-A6C34878D82A}">
                    <a16:rowId xmlns:a16="http://schemas.microsoft.com/office/drawing/2014/main" val="10000"/>
                  </a:ext>
                </a:extLst>
              </a:tr>
              <a:tr h="857762">
                <a:tc>
                  <a:txBody>
                    <a:bodyPr/>
                    <a:lstStyle/>
                    <a:p>
                      <a:pPr algn="just">
                        <a:lnSpc>
                          <a:spcPct val="150000"/>
                        </a:lnSpc>
                        <a:spcAft>
                          <a:spcPts val="1000"/>
                        </a:spcAft>
                      </a:pPr>
                      <a:r>
                        <a:rPr lang="en-US" sz="1200" dirty="0">
                          <a:effectLst/>
                          <a:latin typeface="Arial" panose="020B0604020202020204" pitchFamily="34" charset="0"/>
                          <a:cs typeface="Arial" panose="020B0604020202020204" pitchFamily="34" charset="0"/>
                        </a:rPr>
                        <a:t>Number of catalytic projects provided with capacity and delivery support</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1000"/>
                        </a:spcAft>
                        <a:tabLst>
                          <a:tab pos="457200" algn="l"/>
                        </a:tabLst>
                      </a:pPr>
                      <a:r>
                        <a:rPr lang="en-GB" sz="1200" kern="1200" dirty="0">
                          <a:solidFill>
                            <a:srgbClr val="000000"/>
                          </a:solidFill>
                          <a:effectLst/>
                          <a:latin typeface="Arial" panose="020B0604020202020204" pitchFamily="34" charset="0"/>
                          <a:cs typeface="Arial" panose="020B0604020202020204" pitchFamily="34" charset="0"/>
                        </a:rPr>
                        <a:t>57 Catalytic projects have been identified and implemented </a:t>
                      </a:r>
                      <a:endParaRPr lang="en-ZA" sz="1200" dirty="0">
                        <a:effectLst/>
                        <a:latin typeface="Arial" panose="020B0604020202020204" pitchFamily="34" charset="0"/>
                        <a:cs typeface="Arial" panose="020B0604020202020204" pitchFamily="34" charset="0"/>
                      </a:endParaRPr>
                    </a:p>
                    <a:p>
                      <a:pPr algn="just">
                        <a:lnSpc>
                          <a:spcPct val="150000"/>
                        </a:lnSpc>
                        <a:spcAft>
                          <a:spcPts val="1000"/>
                        </a:spcAft>
                        <a:tabLst>
                          <a:tab pos="457200" algn="l"/>
                        </a:tabLst>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1000"/>
                        </a:spcAft>
                      </a:pPr>
                      <a:r>
                        <a:rPr lang="en-US" sz="1200" dirty="0">
                          <a:effectLst/>
                          <a:latin typeface="Arial" panose="020B0604020202020204" pitchFamily="34" charset="0"/>
                          <a:cs typeface="Arial" panose="020B0604020202020204" pitchFamily="34" charset="0"/>
                        </a:rPr>
                        <a:t>50 catalytic projects  provided with capacity and delivery support</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ctr">
                        <a:lnSpc>
                          <a:spcPct val="150000"/>
                        </a:lnSpc>
                        <a:spcAft>
                          <a:spcPts val="1000"/>
                        </a:spcAft>
                        <a:tabLst>
                          <a:tab pos="457200" algn="l"/>
                        </a:tabLst>
                      </a:pPr>
                      <a:r>
                        <a:rPr lang="en-GB" sz="1200" b="1" dirty="0">
                          <a:solidFill>
                            <a:srgbClr val="9BBB59"/>
                          </a:solidFill>
                          <a:effectLst/>
                          <a:latin typeface="Arial" panose="020B0604020202020204" pitchFamily="34" charset="0"/>
                          <a:cs typeface="Arial" panose="020B0604020202020204" pitchFamily="34" charset="0"/>
                        </a:rPr>
                        <a:t>Achieved</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0"/>
                        </a:spcAft>
                      </a:pPr>
                      <a:r>
                        <a:rPr lang="en-ZA" sz="1200" dirty="0">
                          <a:effectLst/>
                          <a:latin typeface="Arial" panose="020B0604020202020204" pitchFamily="34" charset="0"/>
                          <a:cs typeface="Arial" panose="020B0604020202020204" pitchFamily="34" charset="0"/>
                        </a:rPr>
                        <a:t>A Total of 50 </a:t>
                      </a:r>
                      <a:r>
                        <a:rPr lang="en-US" sz="1200" dirty="0">
                          <a:effectLst/>
                          <a:latin typeface="Arial" panose="020B0604020202020204" pitchFamily="34" charset="0"/>
                          <a:cs typeface="Arial" panose="020B0604020202020204" pitchFamily="34" charset="0"/>
                        </a:rPr>
                        <a:t>catalytic projects  provided with capacity and delivery support</a:t>
                      </a:r>
                      <a:endParaRPr lang="en-ZA" sz="1200" dirty="0">
                        <a:effectLst/>
                        <a:latin typeface="Arial" panose="020B0604020202020204" pitchFamily="34" charset="0"/>
                        <a:ea typeface="MS Mincho"/>
                        <a:cs typeface="Arial" panose="020B0604020202020204" pitchFamily="34" charset="0"/>
                      </a:endParaRPr>
                    </a:p>
                  </a:txBody>
                  <a:tcPr marL="36195" marR="9525" marT="9525" marB="0"/>
                </a:tc>
                <a:extLst>
                  <a:ext uri="{0D108BD9-81ED-4DB2-BD59-A6C34878D82A}">
                    <a16:rowId xmlns:a16="http://schemas.microsoft.com/office/drawing/2014/main" val="10001"/>
                  </a:ext>
                </a:extLst>
              </a:tr>
              <a:tr h="886265">
                <a:tc>
                  <a:txBody>
                    <a:bodyPr/>
                    <a:lstStyle/>
                    <a:p>
                      <a:pPr marR="76200" algn="just">
                        <a:lnSpc>
                          <a:spcPct val="150000"/>
                        </a:lnSpc>
                        <a:spcAft>
                          <a:spcPts val="0"/>
                        </a:spcAft>
                      </a:pPr>
                      <a:r>
                        <a:rPr lang="en-GB" sz="1200" dirty="0">
                          <a:effectLst/>
                          <a:latin typeface="Arial" panose="020B0604020202020204" pitchFamily="34" charset="0"/>
                          <a:cs typeface="Arial" panose="020B0604020202020204" pitchFamily="34" charset="0"/>
                        </a:rPr>
                        <a:t>Number of Spatial Transformation Plans approved </a:t>
                      </a:r>
                      <a:endParaRPr lang="en-ZA" sz="1200" dirty="0">
                        <a:effectLst/>
                        <a:latin typeface="Arial" panose="020B0604020202020204" pitchFamily="34" charset="0"/>
                        <a:ea typeface="MS Mincho"/>
                        <a:cs typeface="Arial" panose="020B0604020202020204" pitchFamily="34" charset="0"/>
                      </a:endParaRPr>
                    </a:p>
                  </a:txBody>
                  <a:tcPr marL="36195" marR="12065" marT="9525" marB="0"/>
                </a:tc>
                <a:tc>
                  <a:txBody>
                    <a:bodyPr/>
                    <a:lstStyle/>
                    <a:p>
                      <a:pPr algn="just">
                        <a:lnSpc>
                          <a:spcPct val="150000"/>
                        </a:lnSpc>
                        <a:spcAft>
                          <a:spcPts val="1000"/>
                        </a:spcAft>
                        <a:tabLst>
                          <a:tab pos="457200" algn="l"/>
                        </a:tabLst>
                      </a:pPr>
                      <a:r>
                        <a:rPr lang="en-GB" sz="1200">
                          <a:effectLst/>
                          <a:latin typeface="Arial" panose="020B0604020202020204" pitchFamily="34" charset="0"/>
                          <a:cs typeface="Arial" panose="020B0604020202020204" pitchFamily="34" charset="0"/>
                        </a:rPr>
                        <a:t>No Baseline</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1000"/>
                        </a:spcAft>
                      </a:pPr>
                      <a:r>
                        <a:rPr lang="en-US" sz="1200">
                          <a:effectLst/>
                          <a:latin typeface="Arial" panose="020B0604020202020204" pitchFamily="34" charset="0"/>
                          <a:cs typeface="Arial" panose="020B0604020202020204" pitchFamily="34" charset="0"/>
                        </a:rPr>
                        <a:t>3 Spatial Transformation Plans approved</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ctr">
                        <a:lnSpc>
                          <a:spcPct val="150000"/>
                        </a:lnSpc>
                        <a:spcAft>
                          <a:spcPts val="1000"/>
                        </a:spcAft>
                        <a:tabLst>
                          <a:tab pos="457200" algn="l"/>
                        </a:tabLst>
                      </a:pPr>
                      <a:r>
                        <a:rPr lang="en-GB" sz="1200" b="1" dirty="0">
                          <a:solidFill>
                            <a:srgbClr val="9BBB59"/>
                          </a:solidFill>
                          <a:effectLst/>
                          <a:latin typeface="Arial" panose="020B0604020202020204" pitchFamily="34" charset="0"/>
                          <a:cs typeface="Arial" panose="020B0604020202020204" pitchFamily="34" charset="0"/>
                        </a:rPr>
                        <a:t>Achieved</a:t>
                      </a:r>
                      <a:endParaRPr lang="en-ZA" sz="1200" dirty="0">
                        <a:effectLst/>
                        <a:latin typeface="Arial" panose="020B0604020202020204" pitchFamily="34" charset="0"/>
                        <a:cs typeface="Arial" panose="020B0604020202020204" pitchFamily="34" charset="0"/>
                      </a:endParaRPr>
                    </a:p>
                    <a:p>
                      <a:pPr algn="ctr">
                        <a:lnSpc>
                          <a:spcPct val="150000"/>
                        </a:lnSpc>
                        <a:spcAft>
                          <a:spcPts val="1000"/>
                        </a:spcAft>
                      </a:pPr>
                      <a:r>
                        <a:rPr lang="en-GB" sz="1200" b="1"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0"/>
                        </a:spcAft>
                      </a:pPr>
                      <a:r>
                        <a:rPr lang="en-GB" sz="1200" dirty="0">
                          <a:effectLst/>
                          <a:latin typeface="Arial" panose="020B0604020202020204" pitchFamily="34" charset="0"/>
                          <a:cs typeface="Arial" panose="020B0604020202020204" pitchFamily="34" charset="0"/>
                        </a:rPr>
                        <a:t>5 Spatial Transformation Plans approved </a:t>
                      </a:r>
                      <a:r>
                        <a:rPr lang="en-GB" sz="1200" dirty="0" err="1">
                          <a:effectLst/>
                          <a:latin typeface="Arial" panose="020B0604020202020204" pitchFamily="34" charset="0"/>
                          <a:cs typeface="Arial" panose="020B0604020202020204" pitchFamily="34" charset="0"/>
                        </a:rPr>
                        <a:t>Emalahleni</a:t>
                      </a:r>
                      <a:r>
                        <a:rPr lang="en-GB" sz="1200" dirty="0">
                          <a:effectLst/>
                          <a:latin typeface="Arial" panose="020B0604020202020204" pitchFamily="34" charset="0"/>
                          <a:cs typeface="Arial" panose="020B0604020202020204" pitchFamily="34" charset="0"/>
                        </a:rPr>
                        <a:t> and Steve </a:t>
                      </a:r>
                      <a:r>
                        <a:rPr lang="en-GB" sz="1200" dirty="0" err="1">
                          <a:effectLst/>
                          <a:latin typeface="Arial" panose="020B0604020202020204" pitchFamily="34" charset="0"/>
                          <a:cs typeface="Arial" panose="020B0604020202020204" pitchFamily="34" charset="0"/>
                        </a:rPr>
                        <a:t>Tshwete</a:t>
                      </a:r>
                      <a:r>
                        <a:rPr lang="en-GB" sz="1200" dirty="0">
                          <a:effectLst/>
                          <a:latin typeface="Arial" panose="020B0604020202020204" pitchFamily="34" charset="0"/>
                          <a:cs typeface="Arial" panose="020B0604020202020204" pitchFamily="34" charset="0"/>
                        </a:rPr>
                        <a:t>. Council Resolutions for, </a:t>
                      </a:r>
                      <a:r>
                        <a:rPr lang="en-GB" sz="1200" dirty="0" err="1">
                          <a:effectLst/>
                          <a:latin typeface="Arial" panose="020B0604020202020204" pitchFamily="34" charset="0"/>
                          <a:cs typeface="Arial" panose="020B0604020202020204" pitchFamily="34" charset="0"/>
                        </a:rPr>
                        <a:t>Matlosana</a:t>
                      </a:r>
                      <a:r>
                        <a:rPr lang="en-GB" sz="1200" dirty="0">
                          <a:effectLst/>
                          <a:latin typeface="Arial" panose="020B0604020202020204" pitchFamily="34" charset="0"/>
                          <a:cs typeface="Arial" panose="020B0604020202020204" pitchFamily="34" charset="0"/>
                        </a:rPr>
                        <a:t>, </a:t>
                      </a:r>
                      <a:r>
                        <a:rPr lang="en-GB" sz="1200" dirty="0" err="1">
                          <a:effectLst/>
                          <a:latin typeface="Arial" panose="020B0604020202020204" pitchFamily="34" charset="0"/>
                          <a:cs typeface="Arial" panose="020B0604020202020204" pitchFamily="34" charset="0"/>
                        </a:rPr>
                        <a:t>Randwest</a:t>
                      </a:r>
                      <a:r>
                        <a:rPr lang="en-GB" sz="1200" dirty="0">
                          <a:effectLst/>
                          <a:latin typeface="Arial" panose="020B0604020202020204" pitchFamily="34" charset="0"/>
                          <a:cs typeface="Arial" panose="020B0604020202020204" pitchFamily="34" charset="0"/>
                        </a:rPr>
                        <a:t> city, </a:t>
                      </a:r>
                      <a:r>
                        <a:rPr lang="en-GB" sz="1200" dirty="0" err="1">
                          <a:effectLst/>
                          <a:latin typeface="Arial" panose="020B0604020202020204" pitchFamily="34" charset="0"/>
                          <a:cs typeface="Arial" panose="020B0604020202020204" pitchFamily="34" charset="0"/>
                        </a:rPr>
                        <a:t>Westrand,Mogale</a:t>
                      </a:r>
                      <a:r>
                        <a:rPr lang="en-GB" sz="1200" dirty="0">
                          <a:effectLst/>
                          <a:latin typeface="Arial" panose="020B0604020202020204" pitchFamily="34" charset="0"/>
                          <a:cs typeface="Arial" panose="020B0604020202020204" pitchFamily="34" charset="0"/>
                        </a:rPr>
                        <a:t> City and Thabazimbi</a:t>
                      </a:r>
                    </a:p>
                    <a:p>
                      <a:pPr algn="just">
                        <a:lnSpc>
                          <a:spcPct val="150000"/>
                        </a:lnSpc>
                        <a:spcAft>
                          <a:spcPts val="0"/>
                        </a:spcAft>
                      </a:pPr>
                      <a:endParaRPr lang="en-ZA" sz="1200" dirty="0">
                        <a:effectLst/>
                        <a:latin typeface="Arial" panose="020B0604020202020204" pitchFamily="34" charset="0"/>
                        <a:ea typeface="MS Mincho"/>
                        <a:cs typeface="Arial" panose="020B0604020202020204" pitchFamily="34" charset="0"/>
                      </a:endParaRPr>
                    </a:p>
                  </a:txBody>
                  <a:tcPr marL="36195" marR="9525" marT="9525" marB="0"/>
                </a:tc>
                <a:extLst>
                  <a:ext uri="{0D108BD9-81ED-4DB2-BD59-A6C34878D82A}">
                    <a16:rowId xmlns:a16="http://schemas.microsoft.com/office/drawing/2014/main" val="10002"/>
                  </a:ext>
                </a:extLst>
              </a:tr>
              <a:tr h="886265">
                <a:tc>
                  <a:txBody>
                    <a:bodyPr/>
                    <a:lstStyle/>
                    <a:p>
                      <a:pPr marR="76200" algn="just">
                        <a:lnSpc>
                          <a:spcPct val="150000"/>
                        </a:lnSpc>
                        <a:spcAft>
                          <a:spcPts val="0"/>
                        </a:spcAft>
                      </a:pPr>
                      <a:r>
                        <a:rPr lang="en-GB" sz="1200" dirty="0">
                          <a:effectLst/>
                          <a:latin typeface="Arial" panose="020B0604020202020204" pitchFamily="34" charset="0"/>
                          <a:ea typeface="MS Mincho"/>
                          <a:cs typeface="Arial" panose="020B0604020202020204" pitchFamily="34" charset="0"/>
                        </a:rPr>
                        <a:t>Number of PHDAs identified for consultation </a:t>
                      </a:r>
                      <a:endParaRPr lang="en-ZA" sz="1200" dirty="0">
                        <a:effectLst/>
                        <a:latin typeface="Arial" panose="020B0604020202020204" pitchFamily="34" charset="0"/>
                        <a:ea typeface="MS Mincho"/>
                        <a:cs typeface="Arial" panose="020B0604020202020204" pitchFamily="34" charset="0"/>
                      </a:endParaRPr>
                    </a:p>
                  </a:txBody>
                  <a:tcPr marL="36195" marR="12065" marT="9525" marB="0"/>
                </a:tc>
                <a:tc>
                  <a:txBody>
                    <a:bodyPr/>
                    <a:lstStyle/>
                    <a:p>
                      <a:pPr algn="just">
                        <a:lnSpc>
                          <a:spcPct val="150000"/>
                        </a:lnSpc>
                        <a:spcAft>
                          <a:spcPts val="1000"/>
                        </a:spcAft>
                        <a:tabLst>
                          <a:tab pos="457200" algn="l"/>
                        </a:tabLst>
                      </a:pPr>
                      <a:r>
                        <a:rPr lang="en-ZA" sz="1200" dirty="0">
                          <a:effectLst/>
                          <a:latin typeface="Arial" panose="020B0604020202020204" pitchFamily="34" charset="0"/>
                          <a:ea typeface="MS Mincho" panose="02020609040205080304" pitchFamily="49" charset="-128"/>
                          <a:cs typeface="Arial" panose="020B0604020202020204" pitchFamily="34" charset="0"/>
                        </a:rPr>
                        <a:t>No Baseline</a:t>
                      </a:r>
                    </a:p>
                  </a:txBody>
                  <a:tcPr marL="79375" marR="79375" marT="36195" marB="36195"/>
                </a:tc>
                <a:tc>
                  <a:txBody>
                    <a:bodyPr/>
                    <a:lstStyle/>
                    <a:p>
                      <a:pPr algn="just">
                        <a:lnSpc>
                          <a:spcPct val="150000"/>
                        </a:lnSpc>
                        <a:spcAft>
                          <a:spcPts val="1000"/>
                        </a:spcAft>
                      </a:pPr>
                      <a:r>
                        <a:rPr lang="en-GB" sz="1200" dirty="0">
                          <a:effectLst/>
                          <a:latin typeface="Arial" panose="020B0604020202020204" pitchFamily="34" charset="0"/>
                          <a:ea typeface="MS Mincho" panose="02020609040205080304" pitchFamily="49" charset="-128"/>
                          <a:cs typeface="Arial" panose="020B0604020202020204" pitchFamily="34" charset="0"/>
                        </a:rPr>
                        <a:t>58 PHDAs identified for consultation</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marL="0" marR="0" lvl="0" indent="0" algn="ctr" defTabSz="457211" rtl="0" eaLnBrk="1" fontAlgn="auto" latinLnBrk="0" hangingPunct="1">
                        <a:lnSpc>
                          <a:spcPct val="150000"/>
                        </a:lnSpc>
                        <a:spcBef>
                          <a:spcPts val="0"/>
                        </a:spcBef>
                        <a:spcAft>
                          <a:spcPts val="1000"/>
                        </a:spcAft>
                        <a:buClrTx/>
                        <a:buSzTx/>
                        <a:buFontTx/>
                        <a:buNone/>
                        <a:tabLst/>
                        <a:defRPr/>
                      </a:pPr>
                      <a:r>
                        <a:rPr lang="en-GB" sz="1200" b="1" dirty="0">
                          <a:solidFill>
                            <a:srgbClr val="9BBB59"/>
                          </a:solidFill>
                          <a:effectLst/>
                          <a:latin typeface="Arial" panose="020B0604020202020204" pitchFamily="34" charset="0"/>
                          <a:cs typeface="Arial" panose="020B0604020202020204" pitchFamily="34" charset="0"/>
                        </a:rPr>
                        <a:t>Achieved</a:t>
                      </a:r>
                      <a:endParaRPr lang="en-ZA" sz="1200" dirty="0">
                        <a:effectLst/>
                        <a:latin typeface="Arial" panose="020B0604020202020204" pitchFamily="34" charset="0"/>
                        <a:cs typeface="Arial" panose="020B0604020202020204" pitchFamily="34" charset="0"/>
                      </a:endParaRPr>
                    </a:p>
                    <a:p>
                      <a:pPr algn="ctr">
                        <a:lnSpc>
                          <a:spcPct val="150000"/>
                        </a:lnSpc>
                        <a:spcAft>
                          <a:spcPts val="1000"/>
                        </a:spcAft>
                      </a:pP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79375" marR="79375" marT="36195" marB="36195"/>
                </a:tc>
                <a:tc>
                  <a:txBody>
                    <a:bodyPr/>
                    <a:lstStyle/>
                    <a:p>
                      <a:pPr algn="just">
                        <a:lnSpc>
                          <a:spcPct val="150000"/>
                        </a:lnSpc>
                        <a:spcAft>
                          <a:spcPts val="0"/>
                        </a:spcAft>
                      </a:pPr>
                      <a:r>
                        <a:rPr lang="en-GB" sz="1200" dirty="0">
                          <a:effectLst/>
                          <a:latin typeface="Arial" panose="020B0604020202020204" pitchFamily="34" charset="0"/>
                          <a:ea typeface="MS Mincho"/>
                          <a:cs typeface="Arial" panose="020B0604020202020204" pitchFamily="34" charset="0"/>
                        </a:rPr>
                        <a:t>136 PHSHDAs approved by the Minister of Human Settlements, Water, and Sanitation as declared </a:t>
                      </a:r>
                      <a:endParaRPr lang="en-ZA" sz="1200" dirty="0">
                        <a:effectLst/>
                        <a:latin typeface="Arial" panose="020B0604020202020204" pitchFamily="34" charset="0"/>
                        <a:ea typeface="MS Mincho"/>
                        <a:cs typeface="Arial" panose="020B0604020202020204" pitchFamily="34" charset="0"/>
                      </a:endParaRPr>
                    </a:p>
                  </a:txBody>
                  <a:tcPr marL="36195" marR="9525" marT="9525" marB="0"/>
                </a:tc>
                <a:extLst>
                  <a:ext uri="{0D108BD9-81ED-4DB2-BD59-A6C34878D82A}">
                    <a16:rowId xmlns:a16="http://schemas.microsoft.com/office/drawing/2014/main" val="3522096229"/>
                  </a:ext>
                </a:extLst>
              </a:tr>
            </a:tbl>
          </a:graphicData>
        </a:graphic>
      </p:graphicFrame>
    </p:spTree>
    <p:extLst>
      <p:ext uri="{BB962C8B-B14F-4D97-AF65-F5344CB8AC3E}">
        <p14:creationId xmlns:p14="http://schemas.microsoft.com/office/powerpoint/2010/main" val="63952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2993571" y="213593"/>
            <a:ext cx="6956674"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Non-Attainment of Targets</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9" name="TextBox 8">
            <a:extLst>
              <a:ext uri="{FF2B5EF4-FFF2-40B4-BE49-F238E27FC236}">
                <a16:creationId xmlns:a16="http://schemas.microsoft.com/office/drawing/2014/main" id="{26C9593F-69FC-4043-B03F-F8BF5B7312E4}"/>
              </a:ext>
            </a:extLst>
          </p:cNvPr>
          <p:cNvSpPr txBox="1"/>
          <p:nvPr/>
        </p:nvSpPr>
        <p:spPr>
          <a:xfrm>
            <a:off x="-1" y="1955409"/>
            <a:ext cx="12085987" cy="5113579"/>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non-attainment of targets is borne out of the fact that the Agency that does not directly receive funds for its capital programme. This programme is undertaken on the basis of agreements with provinces and municipalities.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 number of instances, it is common that such partners entities do not transfer the associated funds timeously or even don’t meet their obligations entirely.</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response, it is unavoidable for the the Agency to mitigate against financial ruin and to safeguard its credibility by downscaling its programme or to forestall embarking on projects where funds have not been in received.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547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GB" sz="2800" b="1" dirty="0">
                <a:solidFill>
                  <a:srgbClr val="1F497D"/>
                </a:solidFill>
                <a:latin typeface="Arial"/>
              </a:rPr>
              <a:t>Audit Outcome And Financial Statements</a:t>
            </a:r>
            <a:r>
              <a:rPr lang="en-ZW" sz="2800" b="1" dirty="0">
                <a:solidFill>
                  <a:srgbClr val="1F497D"/>
                </a:solidFill>
                <a:latin typeface="Arial"/>
              </a:rPr>
              <a:t> </a:t>
            </a:r>
            <a:endParaRPr lang="en-ZA" sz="2800" b="1" dirty="0">
              <a:solidFill>
                <a:srgbClr val="1F497D"/>
              </a:solidFill>
              <a:latin typeface="Arial"/>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pic>
        <p:nvPicPr>
          <p:cNvPr id="2" name="Picture 1">
            <a:extLst>
              <a:ext uri="{FF2B5EF4-FFF2-40B4-BE49-F238E27FC236}">
                <a16:creationId xmlns:a16="http://schemas.microsoft.com/office/drawing/2014/main" id="{9F6EF367-C1CD-4D17-B7A0-398550F4A858}"/>
              </a:ext>
            </a:extLst>
          </p:cNvPr>
          <p:cNvPicPr>
            <a:picLocks noChangeAspect="1"/>
          </p:cNvPicPr>
          <p:nvPr/>
        </p:nvPicPr>
        <p:blipFill>
          <a:blip r:embed="rId3"/>
          <a:stretch>
            <a:fillRect/>
          </a:stretch>
        </p:blipFill>
        <p:spPr>
          <a:xfrm>
            <a:off x="1559843" y="1561514"/>
            <a:ext cx="8653846" cy="4365385"/>
          </a:xfrm>
          <a:prstGeom prst="rect">
            <a:avLst/>
          </a:prstGeom>
        </p:spPr>
      </p:pic>
    </p:spTree>
    <p:extLst>
      <p:ext uri="{BB962C8B-B14F-4D97-AF65-F5344CB8AC3E}">
        <p14:creationId xmlns:p14="http://schemas.microsoft.com/office/powerpoint/2010/main" val="402353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106013" y="77524"/>
            <a:ext cx="10856605"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Executive Overview - 2019/20 </a:t>
            </a:r>
            <a:endParaRPr lang="en-ZA" sz="2800" b="1" dirty="0">
              <a:solidFill>
                <a:srgbClr val="1F497D"/>
              </a:solidFill>
              <a:latin typeface="Arial"/>
            </a:endParaRPr>
          </a:p>
        </p:txBody>
      </p:sp>
      <p:pic>
        <p:nvPicPr>
          <p:cNvPr id="4" name="Picture 3">
            <a:extLst>
              <a:ext uri="{FF2B5EF4-FFF2-40B4-BE49-F238E27FC236}">
                <a16:creationId xmlns:a16="http://schemas.microsoft.com/office/drawing/2014/main" id="{FB5B9883-2AE3-4EAF-85F6-B8DA3E7F4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5" name="Subtitle 2"/>
          <p:cNvSpPr txBox="1">
            <a:spLocks/>
          </p:cNvSpPr>
          <p:nvPr/>
        </p:nvSpPr>
        <p:spPr>
          <a:xfrm>
            <a:off x="106013" y="418319"/>
            <a:ext cx="11816813" cy="62437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ZA" sz="2100" b="0" i="0" u="none" strike="noStrike" kern="1200" cap="none" spc="0" normalizeH="0" baseline="0" noProof="0" dirty="0">
              <a:ln>
                <a:noFill/>
              </a:ln>
              <a:solidFill>
                <a:sysClr val="windowText" lastClr="000000"/>
              </a:solidFill>
              <a:effectLst/>
              <a:uLnTx/>
              <a:uFillTx/>
              <a:latin typeface="Arial"/>
              <a:ea typeface="+mn-ea"/>
              <a:cs typeface="Arial"/>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ZA" sz="2000" b="0" i="0" u="none" strike="noStrike" kern="1200" cap="none" spc="0" normalizeH="0" baseline="0" noProof="0" dirty="0">
                <a:ln>
                  <a:noFill/>
                </a:ln>
                <a:solidFill>
                  <a:sysClr val="windowText" lastClr="000000"/>
                </a:solidFill>
                <a:effectLst/>
                <a:uLnTx/>
                <a:uFillTx/>
                <a:latin typeface="Arial"/>
                <a:ea typeface="+mn-ea"/>
                <a:cs typeface="Arial"/>
              </a:rPr>
              <a:t>The period under review is for the period 01</a:t>
            </a:r>
            <a:r>
              <a:rPr kumimoji="0" lang="en-ZA" sz="2000" b="0" i="0" u="none" strike="noStrike" kern="1200" cap="none" spc="0" normalizeH="0" baseline="30000" noProof="0" dirty="0">
                <a:ln>
                  <a:noFill/>
                </a:ln>
                <a:solidFill>
                  <a:sysClr val="windowText" lastClr="000000"/>
                </a:solidFill>
                <a:effectLst/>
                <a:uLnTx/>
                <a:uFillTx/>
                <a:latin typeface="Arial"/>
                <a:ea typeface="+mn-ea"/>
                <a:cs typeface="Arial"/>
              </a:rPr>
              <a:t>st</a:t>
            </a:r>
            <a:r>
              <a:rPr kumimoji="0" lang="en-ZA" sz="2000" b="0" i="0" u="none" strike="noStrike" kern="1200" cap="none" spc="0" normalizeH="0" baseline="0" noProof="0" dirty="0">
                <a:ln>
                  <a:noFill/>
                </a:ln>
                <a:solidFill>
                  <a:sysClr val="windowText" lastClr="000000"/>
                </a:solidFill>
                <a:effectLst/>
                <a:uLnTx/>
                <a:uFillTx/>
                <a:latin typeface="Arial"/>
                <a:ea typeface="+mn-ea"/>
                <a:cs typeface="Arial"/>
              </a:rPr>
              <a:t> April 2019 to 31</a:t>
            </a:r>
            <a:r>
              <a:rPr kumimoji="0" lang="en-ZA" sz="2000" b="0" i="0" u="none" strike="noStrike" kern="1200" cap="none" spc="0" normalizeH="0" baseline="30000" noProof="0" dirty="0">
                <a:ln>
                  <a:noFill/>
                </a:ln>
                <a:solidFill>
                  <a:sysClr val="windowText" lastClr="000000"/>
                </a:solidFill>
                <a:effectLst/>
                <a:uLnTx/>
                <a:uFillTx/>
                <a:latin typeface="Arial"/>
                <a:ea typeface="+mn-ea"/>
                <a:cs typeface="Arial"/>
              </a:rPr>
              <a:t>st</a:t>
            </a:r>
            <a:r>
              <a:rPr kumimoji="0" lang="en-ZA" sz="2000" b="0" i="0" u="none" strike="noStrike" kern="1200" cap="none" spc="0" normalizeH="0" baseline="0" noProof="0" dirty="0">
                <a:ln>
                  <a:noFill/>
                </a:ln>
                <a:solidFill>
                  <a:sysClr val="windowText" lastClr="000000"/>
                </a:solidFill>
                <a:effectLst/>
                <a:uLnTx/>
                <a:uFillTx/>
                <a:latin typeface="Arial"/>
                <a:ea typeface="+mn-ea"/>
                <a:cs typeface="Arial"/>
              </a:rPr>
              <a:t> March 2020, and d</a:t>
            </a:r>
            <a:r>
              <a:rPr lang="en-ZA" sz="2000" dirty="0" err="1">
                <a:solidFill>
                  <a:sysClr val="windowText" lastClr="000000"/>
                </a:solidFill>
                <a:latin typeface="Arial"/>
                <a:cs typeface="Arial"/>
              </a:rPr>
              <a:t>uring</a:t>
            </a:r>
            <a:r>
              <a:rPr lang="en-ZA" sz="2000" dirty="0">
                <a:solidFill>
                  <a:sysClr val="windowText" lastClr="000000"/>
                </a:solidFill>
                <a:latin typeface="Arial"/>
                <a:cs typeface="Arial"/>
              </a:rPr>
              <a:t> this</a:t>
            </a:r>
            <a:r>
              <a:rPr kumimoji="0" lang="en-ZA" sz="2000" i="0" u="none" strike="noStrike" kern="1200" cap="none" spc="0" normalizeH="0" baseline="0" noProof="0" dirty="0">
                <a:ln>
                  <a:noFill/>
                </a:ln>
                <a:solidFill>
                  <a:sysClr val="windowText" lastClr="000000"/>
                </a:solidFill>
                <a:effectLst/>
                <a:uLnTx/>
                <a:uFillTx/>
                <a:latin typeface="Arial"/>
                <a:ea typeface="+mn-ea"/>
                <a:cs typeface="Arial"/>
              </a:rPr>
              <a:t> period the HDA </a:t>
            </a:r>
            <a:r>
              <a:rPr lang="en-ZA" sz="2000" dirty="0">
                <a:solidFill>
                  <a:sysClr val="windowText" lastClr="000000"/>
                </a:solidFill>
                <a:latin typeface="Arial"/>
                <a:cs typeface="Arial"/>
              </a:rPr>
              <a:t>was under administration between the 01</a:t>
            </a:r>
            <a:r>
              <a:rPr lang="en-ZA" sz="2000" baseline="30000" dirty="0">
                <a:solidFill>
                  <a:sysClr val="windowText" lastClr="000000"/>
                </a:solidFill>
                <a:latin typeface="Arial"/>
                <a:cs typeface="Arial"/>
              </a:rPr>
              <a:t>st</a:t>
            </a:r>
            <a:r>
              <a:rPr lang="en-ZA" sz="2000" dirty="0">
                <a:solidFill>
                  <a:sysClr val="windowText" lastClr="000000"/>
                </a:solidFill>
                <a:latin typeface="Arial"/>
                <a:cs typeface="Arial"/>
              </a:rPr>
              <a:t> April 2019 and September 2019.</a:t>
            </a:r>
          </a:p>
          <a:p>
            <a:pPr marL="457200" indent="-457200" algn="just">
              <a:buFont typeface="Arial" pitchFamily="34" charset="0"/>
              <a:buAutoNum type="arabicPeriod"/>
              <a:defRPr/>
            </a:pPr>
            <a:r>
              <a:rPr lang="en-ZA" sz="2000" dirty="0">
                <a:solidFill>
                  <a:sysClr val="windowText" lastClr="000000"/>
                </a:solidFill>
                <a:latin typeface="Arial"/>
                <a:cs typeface="Arial"/>
              </a:rPr>
              <a:t>Based on the audit of the 2018/19, an audit action plan was adopted, implemented and monitored - Slides 20 to 29 provides and overview of the successes achieved in the audit action plan.</a:t>
            </a:r>
          </a:p>
          <a:p>
            <a:pPr marL="457200" indent="-457200" algn="just">
              <a:buFont typeface="Arial" pitchFamily="34" charset="0"/>
              <a:buAutoNum type="arabicPeriod"/>
              <a:defRPr/>
            </a:pPr>
            <a:r>
              <a:rPr lang="en-ZA" sz="2000" dirty="0">
                <a:solidFill>
                  <a:sysClr val="windowText" lastClr="000000"/>
                </a:solidFill>
                <a:latin typeface="Arial"/>
                <a:cs typeface="Arial"/>
              </a:rPr>
              <a:t>Some of the key governance and financial matters put in place includes a risk register, a contracts register, supply chain management policy, internal audit and risk unit.</a:t>
            </a:r>
          </a:p>
          <a:p>
            <a:pPr marL="457200" indent="-457200" algn="just">
              <a:buFont typeface="Arial" pitchFamily="34" charset="0"/>
              <a:buAutoNum type="arabicPeriod"/>
              <a:defRPr/>
            </a:pPr>
            <a:r>
              <a:rPr lang="en-ZA" sz="2000" dirty="0">
                <a:solidFill>
                  <a:sysClr val="windowText" lastClr="000000"/>
                </a:solidFill>
                <a:latin typeface="Arial"/>
                <a:cs typeface="Arial"/>
              </a:rPr>
              <a:t>Based on the relevant National Treasury guidelines a process for identification of irregular and fruitless is in place and institution of consequence management. </a:t>
            </a:r>
          </a:p>
          <a:p>
            <a:pPr marL="457200" indent="-457200" algn="just">
              <a:buFont typeface="Arial" pitchFamily="34" charset="0"/>
              <a:buAutoNum type="arabicPeriod"/>
              <a:defRPr/>
            </a:pPr>
            <a:r>
              <a:rPr lang="en-ZA" sz="2000" dirty="0">
                <a:solidFill>
                  <a:sysClr val="windowText" lastClr="000000"/>
                </a:solidFill>
                <a:latin typeface="Arial"/>
                <a:cs typeface="Arial"/>
              </a:rPr>
              <a:t>Board and Audit Committees with charters put in place – Company Secretary appointed in April 2020</a:t>
            </a:r>
          </a:p>
          <a:p>
            <a:pPr marL="457200" indent="-457200" algn="just">
              <a:buFont typeface="Arial" pitchFamily="34" charset="0"/>
              <a:buAutoNum type="arabicPeriod"/>
              <a:defRPr/>
            </a:pPr>
            <a:r>
              <a:rPr lang="en-ZA" sz="2000" dirty="0">
                <a:solidFill>
                  <a:sysClr val="windowText" lastClr="000000"/>
                </a:solidFill>
                <a:latin typeface="Arial"/>
                <a:cs typeface="Arial"/>
              </a:rPr>
              <a:t>It delivered 4655 housing units and 6041 serviced sites as mandated by various Provinces and Municipalities. </a:t>
            </a:r>
          </a:p>
          <a:p>
            <a:pPr marL="457200" indent="-457200" algn="just">
              <a:buFont typeface="Arial" pitchFamily="34" charset="0"/>
              <a:buAutoNum type="arabicPeriod"/>
              <a:defRPr/>
            </a:pPr>
            <a:r>
              <a:rPr lang="en-ZA" sz="2000" dirty="0">
                <a:solidFill>
                  <a:sysClr val="windowText" lastClr="000000"/>
                </a:solidFill>
                <a:latin typeface="Arial"/>
                <a:cs typeface="Arial"/>
              </a:rPr>
              <a:t>The work-in-progress as at 31 March 2020 was 6822.</a:t>
            </a:r>
          </a:p>
          <a:p>
            <a:pPr marL="457200" indent="-457200" algn="just">
              <a:buFont typeface="Arial" pitchFamily="34" charset="0"/>
              <a:buAutoNum type="arabicPeriod"/>
              <a:defRPr/>
            </a:pPr>
            <a:r>
              <a:rPr lang="en-ZA" sz="2000" dirty="0">
                <a:solidFill>
                  <a:sysClr val="windowText" lastClr="000000"/>
                </a:solidFill>
                <a:latin typeface="Arial"/>
                <a:cs typeface="Arial"/>
              </a:rPr>
              <a:t>The HDA’s contribution to the delivery figures for the 2019/20 financial year can be compared with the Free State, Mpumalanga and North West. If the work-in-progress is factored into the figures then the HDA can be compared to the Western Cape</a:t>
            </a:r>
          </a:p>
          <a:p>
            <a:pPr marR="0" lvl="0" algn="just" defTabSz="914400" rtl="0" eaLnBrk="1" fontAlgn="auto" latinLnBrk="0" hangingPunct="1">
              <a:lnSpc>
                <a:spcPct val="100000"/>
              </a:lnSpc>
              <a:spcBef>
                <a:spcPct val="20000"/>
              </a:spcBef>
              <a:spcAft>
                <a:spcPts val="0"/>
              </a:spcAft>
              <a:buClrTx/>
              <a:buSzTx/>
              <a:tabLst/>
              <a:defRPr/>
            </a:pPr>
            <a:r>
              <a:rPr lang="en-ZA" sz="2000" dirty="0">
                <a:solidFill>
                  <a:schemeClr val="tx1"/>
                </a:solidFill>
                <a:latin typeface="Arial"/>
                <a:cs typeface="Arial"/>
              </a:rPr>
              <a:t> </a:t>
            </a:r>
            <a:endParaRPr kumimoji="0" lang="en-ZA" sz="2000"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2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164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Audit Opinion </a:t>
            </a:r>
            <a:endParaRPr lang="en-ZA" sz="2800" b="1" dirty="0">
              <a:solidFill>
                <a:srgbClr val="1F497D"/>
              </a:solidFill>
              <a:latin typeface="Arial"/>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9" name="TextBox 8">
            <a:extLst>
              <a:ext uri="{FF2B5EF4-FFF2-40B4-BE49-F238E27FC236}">
                <a16:creationId xmlns:a16="http://schemas.microsoft.com/office/drawing/2014/main" id="{26C9593F-69FC-4043-B03F-F8BF5B7312E4}"/>
              </a:ext>
            </a:extLst>
          </p:cNvPr>
          <p:cNvSpPr txBox="1"/>
          <p:nvPr/>
        </p:nvSpPr>
        <p:spPr>
          <a:xfrm>
            <a:off x="130629" y="1955409"/>
            <a:ext cx="11851574" cy="3728649"/>
          </a:xfrm>
          <a:prstGeom prst="rect">
            <a:avLst/>
          </a:prstGeom>
          <a:noFill/>
        </p:spPr>
        <p:txBody>
          <a:bodyPr wrap="square">
            <a:spAutoFit/>
          </a:bodyPr>
          <a:lstStyle/>
          <a:p>
            <a:pPr algn="just">
              <a:lnSpc>
                <a:spcPct val="150000"/>
              </a:lnSpc>
            </a:pPr>
            <a:r>
              <a:rPr lang="en-US" sz="2000" dirty="0">
                <a:latin typeface="Arial" panose="020B0604020202020204" pitchFamily="34" charset="0"/>
                <a:cs typeface="Arial" panose="020B0604020202020204" pitchFamily="34" charset="0"/>
              </a:rPr>
              <a:t>For the period under audit, the HDA was awarded a qualified audit opinion.</a:t>
            </a:r>
          </a:p>
          <a:p>
            <a:pPr algn="just">
              <a:lnSpc>
                <a:spcPct val="150000"/>
              </a:lnSpc>
            </a:pPr>
            <a:endParaRPr lang="en-US" sz="2000" dirty="0">
              <a:latin typeface="Arial" panose="020B0604020202020204" pitchFamily="34" charset="0"/>
              <a:cs typeface="Arial" panose="020B0604020202020204" pitchFamily="34" charset="0"/>
            </a:endParaRPr>
          </a:p>
          <a:p>
            <a:pPr algn="just">
              <a:lnSpc>
                <a:spcPct val="150000"/>
              </a:lnSpc>
            </a:pPr>
            <a:r>
              <a:rPr lang="en-US" sz="2000" b="1" dirty="0">
                <a:latin typeface="Arial" panose="020B0604020202020204" pitchFamily="34" charset="0"/>
                <a:cs typeface="Arial" panose="020B0604020202020204" pitchFamily="34" charset="0"/>
              </a:rPr>
              <a:t>“Except for possible effects of the matters described in the basis for qualified opinion section of our report, the financial statements present fairly, in all material respects, the financial position of the Housing Development Agency as at 31 March 2020, and its financial performance and cash flows for the year then ended in accordance with Standards of Generally Recognized Accounting Practice (Standards of GRAP) and the requirements of the Public Finance Management Act of South Africa (Act No.1 of 1999)(PFMA).”</a:t>
            </a:r>
          </a:p>
        </p:txBody>
      </p:sp>
    </p:spTree>
    <p:extLst>
      <p:ext uri="{BB962C8B-B14F-4D97-AF65-F5344CB8AC3E}">
        <p14:creationId xmlns:p14="http://schemas.microsoft.com/office/powerpoint/2010/main" val="400227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Summary of Audit Report  </a:t>
            </a:r>
            <a:endParaRPr lang="en-ZA" sz="2800" b="1" dirty="0">
              <a:solidFill>
                <a:srgbClr val="1F497D"/>
              </a:solidFill>
              <a:latin typeface="Arial"/>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pic>
        <p:nvPicPr>
          <p:cNvPr id="8" name="Picture 7">
            <a:extLst>
              <a:ext uri="{FF2B5EF4-FFF2-40B4-BE49-F238E27FC236}">
                <a16:creationId xmlns:a16="http://schemas.microsoft.com/office/drawing/2014/main" id="{A3B41CF5-101D-4C3B-8263-FFAF9161580A}"/>
              </a:ext>
            </a:extLst>
          </p:cNvPr>
          <p:cNvPicPr>
            <a:picLocks noChangeAspect="1"/>
          </p:cNvPicPr>
          <p:nvPr/>
        </p:nvPicPr>
        <p:blipFill>
          <a:blip r:embed="rId3"/>
          <a:stretch>
            <a:fillRect/>
          </a:stretch>
        </p:blipFill>
        <p:spPr>
          <a:xfrm>
            <a:off x="1041009" y="707748"/>
            <a:ext cx="9622302" cy="5928252"/>
          </a:xfrm>
          <a:prstGeom prst="rect">
            <a:avLst/>
          </a:prstGeom>
        </p:spPr>
      </p:pic>
    </p:spTree>
    <p:extLst>
      <p:ext uri="{BB962C8B-B14F-4D97-AF65-F5344CB8AC3E}">
        <p14:creationId xmlns:p14="http://schemas.microsoft.com/office/powerpoint/2010/main" val="4203994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3D7D859-A638-43A2-A568-AA19F0050BF7}"/>
              </a:ext>
            </a:extLst>
          </p:cNvPr>
          <p:cNvGraphicFramePr>
            <a:graphicFrameLocks noGrp="1"/>
          </p:cNvGraphicFramePr>
          <p:nvPr>
            <p:extLst>
              <p:ext uri="{D42A27DB-BD31-4B8C-83A1-F6EECF244321}">
                <p14:modId xmlns:p14="http://schemas.microsoft.com/office/powerpoint/2010/main" val="2914039667"/>
              </p:ext>
            </p:extLst>
          </p:nvPr>
        </p:nvGraphicFramePr>
        <p:xfrm>
          <a:off x="712518" y="1752927"/>
          <a:ext cx="10533414" cy="4968549"/>
        </p:xfrm>
        <a:graphic>
          <a:graphicData uri="http://schemas.openxmlformats.org/drawingml/2006/table">
            <a:tbl>
              <a:tblPr firstRow="1" firstCol="1" bandRow="1"/>
              <a:tblGrid>
                <a:gridCol w="3894171">
                  <a:extLst>
                    <a:ext uri="{9D8B030D-6E8A-4147-A177-3AD203B41FA5}">
                      <a16:colId xmlns:a16="http://schemas.microsoft.com/office/drawing/2014/main" val="3076252316"/>
                    </a:ext>
                  </a:extLst>
                </a:gridCol>
                <a:gridCol w="3894171">
                  <a:extLst>
                    <a:ext uri="{9D8B030D-6E8A-4147-A177-3AD203B41FA5}">
                      <a16:colId xmlns:a16="http://schemas.microsoft.com/office/drawing/2014/main" val="3887459402"/>
                    </a:ext>
                  </a:extLst>
                </a:gridCol>
                <a:gridCol w="2745072">
                  <a:extLst>
                    <a:ext uri="{9D8B030D-6E8A-4147-A177-3AD203B41FA5}">
                      <a16:colId xmlns:a16="http://schemas.microsoft.com/office/drawing/2014/main" val="1689738180"/>
                    </a:ext>
                  </a:extLst>
                </a:gridCol>
              </a:tblGrid>
              <a:tr h="194283">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Planned Action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Detailed Actions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extLst>
                  <a:ext uri="{0D108BD9-81ED-4DB2-BD59-A6C34878D82A}">
                    <a16:rowId xmlns:a16="http://schemas.microsoft.com/office/drawing/2014/main" val="3652648755"/>
                  </a:ext>
                </a:extLst>
              </a:tr>
              <a:tr h="194283">
                <a:tc gridSpan="3">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assessment and response</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7890417"/>
                  </a:ext>
                </a:extLst>
              </a:tr>
              <a:tr h="388568">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Conduct Strategic Risk Assessments 19/20</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identification, assessment and reporting.</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Strategic Risk Register 19/20 –</a:t>
                      </a:r>
                      <a:r>
                        <a:rPr lang="en-ZA" sz="12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r>
                        <a:rPr lang="en-ZA" sz="1200" dirty="0">
                          <a:solidFill>
                            <a:srgbClr val="000000"/>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in place</a:t>
                      </a:r>
                      <a:endPar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3603972572"/>
                  </a:ext>
                </a:extLst>
              </a:tr>
              <a:tr h="582851">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Conduct Operational Risk Assessments 19/20</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identification and assessment for units/departments</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 Risk Registers 19/20 – </a:t>
                      </a:r>
                      <a:r>
                        <a:rPr lang="en-ZA" sz="1200" dirty="0">
                          <a:solidFill>
                            <a:srgbClr val="000000"/>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in place</a:t>
                      </a:r>
                      <a:endPar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3401765511"/>
                  </a:ext>
                </a:extLst>
              </a:tr>
              <a:tr h="705464">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Incident Register in place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Library of risk incidents needs to be kept to build historical record of the Agency</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Updated library of risk incidents – </a:t>
                      </a:r>
                      <a:r>
                        <a:rPr lang="en-ZA" sz="1200" dirty="0">
                          <a:solidFill>
                            <a:srgbClr val="000000"/>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in place</a:t>
                      </a:r>
                      <a:endPar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20467865"/>
                  </a:ext>
                </a:extLst>
              </a:tr>
              <a:tr h="582851">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new and emerging risks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and when situation arise that requires the risk profile to be reviewed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Updated emerging risk register – </a:t>
                      </a:r>
                      <a:r>
                        <a:rPr lang="en-ZA" sz="1200" dirty="0">
                          <a:solidFill>
                            <a:srgbClr val="000000"/>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in place </a:t>
                      </a:r>
                      <a:endPar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1592446393"/>
                  </a:ext>
                </a:extLst>
              </a:tr>
              <a:tr h="194283">
                <a:tc gridSpan="3">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monitoring</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6985705"/>
                  </a:ext>
                </a:extLst>
              </a:tr>
              <a:tr h="582851">
                <a:tc rowSpan="3">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 Performance Agreements includes Risk Management monitoring, measurement and reporting</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 to actively manage and report key action plans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 progress reports – </a:t>
                      </a:r>
                      <a:r>
                        <a:rPr lang="en-ZA" sz="1200" dirty="0">
                          <a:solidFill>
                            <a:srgbClr val="000000"/>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enhanced with Monthly Performance assessments</a:t>
                      </a:r>
                      <a:endPar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2994575457"/>
                  </a:ext>
                </a:extLst>
              </a:tr>
              <a:tr h="571696">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unit to track progress on the implementation of action plans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Management’s progress made with risk mitigation action plans – </a:t>
                      </a:r>
                      <a:r>
                        <a:rPr lang="en-ZA" sz="1200" dirty="0">
                          <a:solidFill>
                            <a:srgbClr val="000000"/>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in place </a:t>
                      </a:r>
                      <a:endPar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3617741735"/>
                  </a:ext>
                </a:extLst>
              </a:tr>
              <a:tr h="971419">
                <a:tc vMerge="1">
                  <a:txBody>
                    <a:bodyPr/>
                    <a:lstStyle/>
                    <a:p>
                      <a:endParaRPr lang="en-ZA"/>
                    </a:p>
                  </a:txBody>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and audit committees to monitor the implementation of action plans and hold accountable responsible parties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Review the risk management progress – </a:t>
                      </a:r>
                      <a:r>
                        <a:rPr lang="en-ZA" sz="1200" dirty="0">
                          <a:solidFill>
                            <a:srgbClr val="000000"/>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in place</a:t>
                      </a:r>
                      <a:endPar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1731394395"/>
                  </a:ext>
                </a:extLst>
              </a:tr>
            </a:tbl>
          </a:graphicData>
        </a:graphic>
      </p:graphicFrame>
      <p:sp>
        <p:nvSpPr>
          <p:cNvPr id="7" name="Title 1">
            <a:extLst>
              <a:ext uri="{FF2B5EF4-FFF2-40B4-BE49-F238E27FC236}">
                <a16:creationId xmlns:a16="http://schemas.microsoft.com/office/drawing/2014/main" id="{02E89B2B-F0F1-4156-BD91-D935136FF353}"/>
              </a:ext>
            </a:extLst>
          </p:cNvPr>
          <p:cNvSpPr txBox="1">
            <a:spLocks/>
          </p:cNvSpPr>
          <p:nvPr/>
        </p:nvSpPr>
        <p:spPr>
          <a:xfrm>
            <a:off x="1614596" y="1032847"/>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ZA" sz="2800" b="1" dirty="0">
                <a:solidFill>
                  <a:prstClr val="black"/>
                </a:solidFill>
              </a:rPr>
              <a:t>Extract of Action Plan</a:t>
            </a:r>
          </a:p>
        </p:txBody>
      </p:sp>
      <p:sp>
        <p:nvSpPr>
          <p:cNvPr id="2" name="Slide Number Placeholder 1">
            <a:extLst>
              <a:ext uri="{FF2B5EF4-FFF2-40B4-BE49-F238E27FC236}">
                <a16:creationId xmlns:a16="http://schemas.microsoft.com/office/drawing/2014/main" id="{31A7BA7D-5489-4097-8BDB-C3EF9D649A1A}"/>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22</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40545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31A6292-3C3E-4684-9199-8C893EDA7587}"/>
              </a:ext>
            </a:extLst>
          </p:cNvPr>
          <p:cNvGraphicFramePr>
            <a:graphicFrameLocks noGrp="1"/>
          </p:cNvGraphicFramePr>
          <p:nvPr>
            <p:extLst>
              <p:ext uri="{D42A27DB-BD31-4B8C-83A1-F6EECF244321}">
                <p14:modId xmlns:p14="http://schemas.microsoft.com/office/powerpoint/2010/main" val="3847600119"/>
              </p:ext>
            </p:extLst>
          </p:nvPr>
        </p:nvGraphicFramePr>
        <p:xfrm>
          <a:off x="973777" y="1814592"/>
          <a:ext cx="9915896" cy="4854769"/>
        </p:xfrm>
        <a:graphic>
          <a:graphicData uri="http://schemas.openxmlformats.org/drawingml/2006/table">
            <a:tbl>
              <a:tblPr firstRow="1" firstCol="1" bandRow="1"/>
              <a:tblGrid>
                <a:gridCol w="3115527">
                  <a:extLst>
                    <a:ext uri="{9D8B030D-6E8A-4147-A177-3AD203B41FA5}">
                      <a16:colId xmlns:a16="http://schemas.microsoft.com/office/drawing/2014/main" val="422365528"/>
                    </a:ext>
                  </a:extLst>
                </a:gridCol>
                <a:gridCol w="4111902">
                  <a:extLst>
                    <a:ext uri="{9D8B030D-6E8A-4147-A177-3AD203B41FA5}">
                      <a16:colId xmlns:a16="http://schemas.microsoft.com/office/drawing/2014/main" val="554870832"/>
                    </a:ext>
                  </a:extLst>
                </a:gridCol>
                <a:gridCol w="2688467">
                  <a:extLst>
                    <a:ext uri="{9D8B030D-6E8A-4147-A177-3AD203B41FA5}">
                      <a16:colId xmlns:a16="http://schemas.microsoft.com/office/drawing/2014/main" val="4280243826"/>
                    </a:ext>
                  </a:extLst>
                </a:gridCol>
              </a:tblGrid>
              <a:tr h="512819">
                <a:tc>
                  <a:txBody>
                    <a:bodyPr/>
                    <a:lstStyle/>
                    <a:p>
                      <a:pPr marL="0" indent="0" algn="ctr">
                        <a:lnSpc>
                          <a:spcPct val="107000"/>
                        </a:lnSpc>
                        <a:spcAft>
                          <a:spcPts val="0"/>
                        </a:spcAft>
                        <a:buFont typeface="Arial" panose="020B0604020202020204" pitchFamily="34" charset="0"/>
                        <a:buNone/>
                      </a:pPr>
                      <a:r>
                        <a:rPr lang="en-ZA" sz="1200" b="1" dirty="0">
                          <a:effectLst/>
                          <a:latin typeface="Arial" panose="020B0604020202020204" pitchFamily="34" charset="0"/>
                          <a:ea typeface="Calibri" panose="020F0502020204030204" pitchFamily="34" charset="0"/>
                          <a:cs typeface="Times New Roman" panose="02020603050405020304" pitchFamily="18" charset="0"/>
                        </a:rPr>
                        <a:t>Leadership</a:t>
                      </a: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0" indent="0" algn="ctr">
                        <a:lnSpc>
                          <a:spcPct val="107000"/>
                        </a:lnSpc>
                        <a:spcAft>
                          <a:spcPts val="0"/>
                        </a:spcAft>
                        <a:buFont typeface="Arial" panose="020B0604020202020204" pitchFamily="34" charset="0"/>
                        <a:buNone/>
                      </a:pPr>
                      <a:r>
                        <a:rPr lang="en-ZA" sz="1200" b="1" dirty="0">
                          <a:effectLst/>
                          <a:latin typeface="Arial" panose="020B0604020202020204" pitchFamily="34" charset="0"/>
                          <a:ea typeface="Calibri" panose="020F0502020204030204" pitchFamily="34" charset="0"/>
                          <a:cs typeface="Times New Roman" panose="02020603050405020304" pitchFamily="18" charset="0"/>
                        </a:rPr>
                        <a:t>Financial and Performance Management</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tc>
                  <a:txBody>
                    <a:bodyPr/>
                    <a:lstStyle/>
                    <a:p>
                      <a:pPr marL="0" indent="0" algn="ctr">
                        <a:lnSpc>
                          <a:spcPct val="107000"/>
                        </a:lnSpc>
                        <a:spcAft>
                          <a:spcPts val="0"/>
                        </a:spcAft>
                        <a:buFont typeface="Arial" panose="020B0604020202020204" pitchFamily="34" charset="0"/>
                        <a:buNone/>
                      </a:pPr>
                      <a:r>
                        <a:rPr lang="en-ZA" sz="1200" b="1" dirty="0">
                          <a:effectLst/>
                          <a:latin typeface="Arial" panose="020B0604020202020204" pitchFamily="34" charset="0"/>
                          <a:ea typeface="Calibri" panose="020F0502020204030204" pitchFamily="34" charset="0"/>
                          <a:cs typeface="Times New Roman" panose="02020603050405020304" pitchFamily="18" charset="0"/>
                        </a:rPr>
                        <a:t>Governance</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71000"/>
                      </a:schemeClr>
                    </a:solidFill>
                  </a:tcPr>
                </a:tc>
                <a:extLst>
                  <a:ext uri="{0D108BD9-81ED-4DB2-BD59-A6C34878D82A}">
                    <a16:rowId xmlns:a16="http://schemas.microsoft.com/office/drawing/2014/main" val="410809338"/>
                  </a:ext>
                </a:extLst>
              </a:tr>
              <a:tr h="1645665">
                <a:tc>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The Accounting Officer did not adequately perform oversight responsibility over financial reporting resulting in material misstatements being identified during the audit.</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The Agency did not have a proper filing system to maintain information that supported the procurement and contract management. This included information that related to the quotations not provided for audit purposes.</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07000"/>
                        </a:lnSpc>
                        <a:spcAft>
                          <a:spcPts val="0"/>
                        </a:spcAft>
                        <a:buFont typeface="Arial" panose="020B0604020202020204" pitchFamily="34" charset="0"/>
                        <a:buNone/>
                      </a:pPr>
                      <a:r>
                        <a:rPr lang="en-ZA" sz="1200" b="0" kern="1200" dirty="0">
                          <a:solidFill>
                            <a:schemeClr val="bg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Contracts</a:t>
                      </a:r>
                      <a:r>
                        <a:rPr lang="en-ZA" sz="1200" b="0" kern="1200" baseline="0" dirty="0">
                          <a:solidFill>
                            <a:schemeClr val="bg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rPr>
                        <a:t> Management Unit and System established</a:t>
                      </a:r>
                      <a:endParaRPr lang="en-ZA" sz="1200" b="0" kern="1200" dirty="0">
                        <a:solidFill>
                          <a:schemeClr val="bg1"/>
                        </a:solidFill>
                        <a:effectLst/>
                        <a:highlight>
                          <a:srgbClr val="FF0000"/>
                        </a:highlight>
                        <a:latin typeface="Arial" panose="020B060402020202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618863"/>
                  </a:ext>
                </a:extLst>
              </a:tr>
              <a:tr h="1092461">
                <a:tc>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Some policies were identified that were not reviewed during the year.</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Some contracts could not be submitted for us to assess the adequacy of internal controls over contract management and related compliance with laws and regulations.</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ZA" sz="1200" b="0" i="0" u="none" strike="noStrike" kern="1200" cap="none" spc="0" normalizeH="0" baseline="0" noProof="0" dirty="0">
                          <a:ln>
                            <a:noFill/>
                          </a:ln>
                          <a:solidFill>
                            <a:prstClr val="white"/>
                          </a:solidFill>
                          <a:effectLst/>
                          <a:highlight>
                            <a:srgbClr val="FF0000"/>
                          </a:highlight>
                          <a:uLnTx/>
                          <a:uFillTx/>
                          <a:latin typeface="Arial" panose="020B0604020202020204" pitchFamily="34" charset="0"/>
                          <a:ea typeface="Calibri" panose="020F0502020204030204" pitchFamily="34" charset="0"/>
                          <a:cs typeface="Times New Roman" panose="02020603050405020304" pitchFamily="18" charset="0"/>
                        </a:rPr>
                        <a:t>Contracts Management Unit and System established</a:t>
                      </a:r>
                    </a:p>
                    <a:p>
                      <a:endParaRPr lang="en-ZA" sz="1200" b="0" kern="1200" dirty="0">
                        <a:solidFill>
                          <a:schemeClr val="bg1"/>
                        </a:solidFill>
                        <a:effectLst/>
                        <a:highlight>
                          <a:srgbClr val="FF0000"/>
                        </a:highlight>
                        <a:latin typeface="Arial" panose="020B060402020202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8571580"/>
                  </a:ext>
                </a:extLst>
              </a:tr>
              <a:tr h="539258">
                <a:tc>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ICT Governance Framework not approved.</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00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IT Service Continuity</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000" marR="5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200" b="0" kern="1200" dirty="0">
                          <a:solidFill>
                            <a:schemeClr val="tx1"/>
                          </a:solidFill>
                          <a:effectLst/>
                          <a:highlight>
                            <a:srgbClr val="00FF00"/>
                          </a:highlight>
                          <a:latin typeface="Arial" panose="020B0604020202020204" pitchFamily="34" charset="0"/>
                          <a:cs typeface="Times New Roman" panose="02020603050405020304" pitchFamily="18" charset="0"/>
                        </a:rPr>
                        <a:t>Business Continuity policy developed</a:t>
                      </a: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6112853"/>
                  </a:ext>
                </a:extLst>
              </a:tr>
              <a:tr h="262654">
                <a:tc rowSpan="3">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ICT Steering Committee Terms of Reference have not been approved.</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Inadequate User access control</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200" b="0" kern="1200" dirty="0">
                          <a:solidFill>
                            <a:schemeClr val="tx1"/>
                          </a:solidFill>
                          <a:effectLst/>
                          <a:highlight>
                            <a:srgbClr val="00FF00"/>
                          </a:highlight>
                          <a:latin typeface="Arial" panose="020B0604020202020204" pitchFamily="34" charset="0"/>
                          <a:cs typeface="Times New Roman" panose="02020603050405020304" pitchFamily="18" charset="0"/>
                        </a:rPr>
                        <a:t>Enhanced</a:t>
                      </a: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9800"/>
                  </a:ext>
                </a:extLst>
              </a:tr>
              <a:tr h="262654">
                <a:tc vMerge="1">
                  <a:txBody>
                    <a:bodyPr/>
                    <a:lstStyle/>
                    <a:p>
                      <a:endParaRPr lang="en-ZA"/>
                    </a:p>
                  </a:txBody>
                  <a:tcPr/>
                </a:tc>
                <a:tc>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Security management</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200" b="0" kern="1200" dirty="0">
                          <a:solidFill>
                            <a:schemeClr val="tx1"/>
                          </a:solidFill>
                          <a:effectLst/>
                          <a:highlight>
                            <a:srgbClr val="00FF00"/>
                          </a:highlight>
                          <a:latin typeface="Arial" panose="020B0604020202020204" pitchFamily="34" charset="0"/>
                          <a:cs typeface="Times New Roman" panose="02020603050405020304" pitchFamily="18" charset="0"/>
                        </a:rPr>
                        <a:t>Enhanced</a:t>
                      </a: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1512119"/>
                  </a:ext>
                </a:extLst>
              </a:tr>
              <a:tr h="539258">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marL="0" lvl="0" indent="0" algn="l">
                        <a:lnSpc>
                          <a:spcPct val="107000"/>
                        </a:lnSpc>
                        <a:spcAft>
                          <a:spcPts val="0"/>
                        </a:spcAft>
                        <a:buFont typeface="Arial" panose="020B0604020202020204" pitchFamily="34" charset="0"/>
                        <a:buNone/>
                      </a:pPr>
                      <a:r>
                        <a:rPr lang="en-ZA" sz="1200" b="0" dirty="0">
                          <a:effectLst/>
                          <a:latin typeface="Arial" panose="020B0604020202020204" pitchFamily="34" charset="0"/>
                          <a:ea typeface="Times New Roman" panose="02020603050405020304" pitchFamily="18" charset="0"/>
                          <a:cs typeface="Times New Roman" panose="02020603050405020304" pitchFamily="18" charset="0"/>
                        </a:rPr>
                        <a:t>Minutes of certain meetings for the board and committees could not be provided</a:t>
                      </a:r>
                      <a:endParaRPr lang="en-Z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1033" marR="41033"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200" b="0" kern="1200" dirty="0">
                          <a:solidFill>
                            <a:schemeClr val="tx1"/>
                          </a:solidFill>
                          <a:effectLst/>
                          <a:highlight>
                            <a:srgbClr val="00FF00"/>
                          </a:highlight>
                          <a:latin typeface="Arial" panose="020B0604020202020204" pitchFamily="34" charset="0"/>
                          <a:cs typeface="Times New Roman" panose="02020603050405020304" pitchFamily="18" charset="0"/>
                        </a:rPr>
                        <a:t>Company Secretary appointed; all documents available</a:t>
                      </a:r>
                    </a:p>
                  </a:txBody>
                  <a:tcPr marL="41033" marR="41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902060"/>
                  </a:ext>
                </a:extLst>
              </a:tr>
            </a:tbl>
          </a:graphicData>
        </a:graphic>
      </p:graphicFrame>
      <p:sp>
        <p:nvSpPr>
          <p:cNvPr id="8" name="Title 1">
            <a:extLst>
              <a:ext uri="{FF2B5EF4-FFF2-40B4-BE49-F238E27FC236}">
                <a16:creationId xmlns:a16="http://schemas.microsoft.com/office/drawing/2014/main" id="{E4D45268-35D1-4C03-B5AF-D164479F033D}"/>
              </a:ext>
            </a:extLst>
          </p:cNvPr>
          <p:cNvSpPr txBox="1">
            <a:spLocks/>
          </p:cNvSpPr>
          <p:nvPr/>
        </p:nvSpPr>
        <p:spPr>
          <a:xfrm>
            <a:off x="1970856" y="1052736"/>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ZA" sz="2800" b="1" dirty="0">
                <a:solidFill>
                  <a:prstClr val="black"/>
                </a:solidFill>
              </a:rPr>
              <a:t>Extract of Action Plan</a:t>
            </a:r>
          </a:p>
        </p:txBody>
      </p:sp>
      <p:sp>
        <p:nvSpPr>
          <p:cNvPr id="2" name="Slide Number Placeholder 1">
            <a:extLst>
              <a:ext uri="{FF2B5EF4-FFF2-40B4-BE49-F238E27FC236}">
                <a16:creationId xmlns:a16="http://schemas.microsoft.com/office/drawing/2014/main" id="{F2D985EA-BE76-42B0-9B0D-0CCC37200DAA}"/>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23</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37169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3D7D859-A638-43A2-A568-AA19F0050BF7}"/>
              </a:ext>
            </a:extLst>
          </p:cNvPr>
          <p:cNvGraphicFramePr>
            <a:graphicFrameLocks noGrp="1"/>
          </p:cNvGraphicFramePr>
          <p:nvPr>
            <p:extLst>
              <p:ext uri="{D42A27DB-BD31-4B8C-83A1-F6EECF244321}">
                <p14:modId xmlns:p14="http://schemas.microsoft.com/office/powerpoint/2010/main" val="1515425182"/>
              </p:ext>
            </p:extLst>
          </p:nvPr>
        </p:nvGraphicFramePr>
        <p:xfrm>
          <a:off x="391887" y="2128032"/>
          <a:ext cx="10474034" cy="4410881"/>
        </p:xfrm>
        <a:graphic>
          <a:graphicData uri="http://schemas.openxmlformats.org/drawingml/2006/table">
            <a:tbl>
              <a:tblPr firstRow="1" firstCol="1" bandRow="1"/>
              <a:tblGrid>
                <a:gridCol w="384948">
                  <a:extLst>
                    <a:ext uri="{9D8B030D-6E8A-4147-A177-3AD203B41FA5}">
                      <a16:colId xmlns:a16="http://schemas.microsoft.com/office/drawing/2014/main" val="4086756190"/>
                    </a:ext>
                  </a:extLst>
                </a:gridCol>
                <a:gridCol w="3384900">
                  <a:extLst>
                    <a:ext uri="{9D8B030D-6E8A-4147-A177-3AD203B41FA5}">
                      <a16:colId xmlns:a16="http://schemas.microsoft.com/office/drawing/2014/main" val="3076252316"/>
                    </a:ext>
                  </a:extLst>
                </a:gridCol>
                <a:gridCol w="4069118">
                  <a:extLst>
                    <a:ext uri="{9D8B030D-6E8A-4147-A177-3AD203B41FA5}">
                      <a16:colId xmlns:a16="http://schemas.microsoft.com/office/drawing/2014/main" val="3887459402"/>
                    </a:ext>
                  </a:extLst>
                </a:gridCol>
                <a:gridCol w="2635068">
                  <a:extLst>
                    <a:ext uri="{9D8B030D-6E8A-4147-A177-3AD203B41FA5}">
                      <a16:colId xmlns:a16="http://schemas.microsoft.com/office/drawing/2014/main" val="1689738180"/>
                    </a:ext>
                  </a:extLst>
                </a:gridCol>
              </a:tblGrid>
              <a:tr h="431045">
                <a:tc>
                  <a:txBody>
                    <a:bodyPr/>
                    <a:lstStyle/>
                    <a:p>
                      <a:pPr algn="ctr">
                        <a:spcAft>
                          <a:spcPts val="0"/>
                        </a:spcAft>
                      </a:pP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Planned Action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Detailed Actions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alpha val="60000"/>
                      </a:schemeClr>
                    </a:solidFill>
                  </a:tcPr>
                </a:tc>
                <a:extLst>
                  <a:ext uri="{0D108BD9-81ED-4DB2-BD59-A6C34878D82A}">
                    <a16:rowId xmlns:a16="http://schemas.microsoft.com/office/drawing/2014/main" val="3652648755"/>
                  </a:ext>
                </a:extLst>
              </a:tr>
              <a:tr h="875786">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1.</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Management and oversight of Audit Action Plan</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Executive Management with Board will ensure Audit and Risk Committees are in place consisting of independent appointments</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Robust, critical and timeous eradication of all audit findings </a:t>
                      </a:r>
                      <a:r>
                        <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rPr>
                        <a:t>– 80% eradicated, but have finding again </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3603972572"/>
                  </a:ext>
                </a:extLst>
              </a:tr>
              <a:tr h="914586">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2.</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Accounting Office with Management to ensure Audit Action Plan and Risk Management Plan are implemented through monthly reporting and oversight</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The Audit Action Plan and Risk Management Plans were approved by Executive Management on 2 October 2019</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Oversight and implementation of Audit &amp; Risk Action Plans – </a:t>
                      </a:r>
                      <a:r>
                        <a:rPr lang="en-ZA" sz="1200" dirty="0">
                          <a:effectLst/>
                          <a:highlight>
                            <a:srgbClr val="FF0000"/>
                          </a:highlight>
                          <a:latin typeface="Arial" panose="020B0604020202020204" pitchFamily="34" charset="0"/>
                          <a:ea typeface="Cambria" panose="02040503050406030204" pitchFamily="18" charset="0"/>
                          <a:cs typeface="Arial" panose="020B0604020202020204" pitchFamily="34" charset="0"/>
                        </a:rPr>
                        <a:t>in place</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3401765511"/>
                  </a:ext>
                </a:extLst>
              </a:tr>
              <a:tr h="1094732">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3.</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Review of SCM Policies, procedures and processes</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Process has been activated, which includes:</a:t>
                      </a:r>
                    </a:p>
                    <a:p>
                      <a:pPr marL="228600" indent="-228600">
                        <a:spcAft>
                          <a:spcPts val="0"/>
                        </a:spcAft>
                        <a:buFont typeface="+mj-l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Review of policies</a:t>
                      </a:r>
                    </a:p>
                    <a:p>
                      <a:pPr marL="228600" indent="-228600">
                        <a:spcAft>
                          <a:spcPts val="0"/>
                        </a:spcAft>
                        <a:buFont typeface="+mj-l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Training of staff </a:t>
                      </a:r>
                    </a:p>
                    <a:p>
                      <a:pPr marL="228600" indent="-228600">
                        <a:spcAft>
                          <a:spcPts val="0"/>
                        </a:spcAft>
                        <a:buFont typeface="+mj-l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Improvements in compliance and regulation</a:t>
                      </a:r>
                    </a:p>
                    <a:p>
                      <a:pPr marL="228600" indent="-228600">
                        <a:spcAft>
                          <a:spcPts val="0"/>
                        </a:spcAft>
                        <a:buFont typeface="+mj-l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Establishment of required SCM committees</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b="0" dirty="0">
                          <a:solidFill>
                            <a:schemeClr val="bg1"/>
                          </a:solidFill>
                          <a:effectLst/>
                          <a:highlight>
                            <a:srgbClr val="FF0000"/>
                          </a:highlight>
                          <a:latin typeface="Arial" panose="020B0604020202020204" pitchFamily="34" charset="0"/>
                          <a:ea typeface="Cambria" panose="02040503050406030204" pitchFamily="18" charset="0"/>
                          <a:cs typeface="Arial" panose="020B0604020202020204" pitchFamily="34" charset="0"/>
                        </a:rPr>
                        <a:t>In</a:t>
                      </a:r>
                      <a:r>
                        <a:rPr lang="en-ZA" sz="1200" b="0" baseline="0" dirty="0">
                          <a:solidFill>
                            <a:schemeClr val="bg1"/>
                          </a:solidFill>
                          <a:effectLst/>
                          <a:highlight>
                            <a:srgbClr val="FF0000"/>
                          </a:highlight>
                          <a:latin typeface="Arial" panose="020B0604020202020204" pitchFamily="34" charset="0"/>
                          <a:ea typeface="Cambria" panose="02040503050406030204" pitchFamily="18" charset="0"/>
                          <a:cs typeface="Arial" panose="020B0604020202020204" pitchFamily="34" charset="0"/>
                        </a:rPr>
                        <a:t> place</a:t>
                      </a:r>
                      <a:endParaRPr lang="en-ZA" sz="1200" b="0" dirty="0">
                        <a:solidFill>
                          <a:schemeClr val="bg1"/>
                        </a:solidFill>
                        <a:effectLst/>
                        <a:highlight>
                          <a:srgbClr val="FF0000"/>
                        </a:highligh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20467865"/>
                  </a:ext>
                </a:extLst>
              </a:tr>
              <a:tr h="1094732">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4.</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Improvements in governance, risk and  administrative compliance and management</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marL="228600" indent="-228600">
                        <a:spcAft>
                          <a:spcPts val="0"/>
                        </a:spcAf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Establishment of Registry</a:t>
                      </a:r>
                    </a:p>
                    <a:p>
                      <a:pPr marL="228600" indent="-228600">
                        <a:spcAft>
                          <a:spcPts val="0"/>
                        </a:spcAf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Appointment of Internal Control, Risk and Governance support</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tc>
                  <a:txBody>
                    <a:bodyPr/>
                    <a:lstStyle/>
                    <a:p>
                      <a:pPr marL="228600" indent="-228600">
                        <a:spcAft>
                          <a:spcPts val="0"/>
                        </a:spcAf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Registry has not been established</a:t>
                      </a:r>
                    </a:p>
                    <a:p>
                      <a:pPr marL="228600" indent="-228600">
                        <a:spcAft>
                          <a:spcPts val="0"/>
                        </a:spcAft>
                        <a:buAutoNum type="arabicPeriod"/>
                      </a:pPr>
                      <a:r>
                        <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rPr>
                        <a:t>Internal Audit, Risk and internal control manager appointed</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1592446393"/>
                  </a:ext>
                </a:extLst>
              </a:tr>
            </a:tbl>
          </a:graphicData>
        </a:graphic>
      </p:graphicFrame>
      <p:sp>
        <p:nvSpPr>
          <p:cNvPr id="7" name="Title 1">
            <a:extLst>
              <a:ext uri="{FF2B5EF4-FFF2-40B4-BE49-F238E27FC236}">
                <a16:creationId xmlns:a16="http://schemas.microsoft.com/office/drawing/2014/main" id="{02E89B2B-F0F1-4156-BD91-D935136FF353}"/>
              </a:ext>
            </a:extLst>
          </p:cNvPr>
          <p:cNvSpPr txBox="1">
            <a:spLocks/>
          </p:cNvSpPr>
          <p:nvPr/>
        </p:nvSpPr>
        <p:spPr>
          <a:xfrm>
            <a:off x="1981200" y="1222015"/>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ZA" sz="2800" b="1" dirty="0">
                <a:solidFill>
                  <a:prstClr val="black"/>
                </a:solidFill>
              </a:rPr>
              <a:t>Key Immediate Actions</a:t>
            </a:r>
          </a:p>
        </p:txBody>
      </p:sp>
      <p:sp>
        <p:nvSpPr>
          <p:cNvPr id="2" name="Slide Number Placeholder 1">
            <a:extLst>
              <a:ext uri="{FF2B5EF4-FFF2-40B4-BE49-F238E27FC236}">
                <a16:creationId xmlns:a16="http://schemas.microsoft.com/office/drawing/2014/main" id="{FA4EC786-204B-499F-8CD7-08789AF09769}"/>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24</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271701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3D7D859-A638-43A2-A568-AA19F0050BF7}"/>
              </a:ext>
            </a:extLst>
          </p:cNvPr>
          <p:cNvGraphicFramePr>
            <a:graphicFrameLocks noGrp="1"/>
          </p:cNvGraphicFramePr>
          <p:nvPr>
            <p:extLst>
              <p:ext uri="{D42A27DB-BD31-4B8C-83A1-F6EECF244321}">
                <p14:modId xmlns:p14="http://schemas.microsoft.com/office/powerpoint/2010/main" val="2552984507"/>
              </p:ext>
            </p:extLst>
          </p:nvPr>
        </p:nvGraphicFramePr>
        <p:xfrm>
          <a:off x="1775520" y="1988840"/>
          <a:ext cx="8721906" cy="4013100"/>
        </p:xfrm>
        <a:graphic>
          <a:graphicData uri="http://schemas.openxmlformats.org/drawingml/2006/table">
            <a:tbl>
              <a:tblPr firstRow="1" firstCol="1" bandRow="1"/>
              <a:tblGrid>
                <a:gridCol w="288032">
                  <a:extLst>
                    <a:ext uri="{9D8B030D-6E8A-4147-A177-3AD203B41FA5}">
                      <a16:colId xmlns:a16="http://schemas.microsoft.com/office/drawing/2014/main" val="4086756190"/>
                    </a:ext>
                  </a:extLst>
                </a:gridCol>
                <a:gridCol w="2799372">
                  <a:extLst>
                    <a:ext uri="{9D8B030D-6E8A-4147-A177-3AD203B41FA5}">
                      <a16:colId xmlns:a16="http://schemas.microsoft.com/office/drawing/2014/main" val="3076252316"/>
                    </a:ext>
                  </a:extLst>
                </a:gridCol>
                <a:gridCol w="3419871">
                  <a:extLst>
                    <a:ext uri="{9D8B030D-6E8A-4147-A177-3AD203B41FA5}">
                      <a16:colId xmlns:a16="http://schemas.microsoft.com/office/drawing/2014/main" val="3887459402"/>
                    </a:ext>
                  </a:extLst>
                </a:gridCol>
                <a:gridCol w="2214631">
                  <a:extLst>
                    <a:ext uri="{9D8B030D-6E8A-4147-A177-3AD203B41FA5}">
                      <a16:colId xmlns:a16="http://schemas.microsoft.com/office/drawing/2014/main" val="1689738180"/>
                    </a:ext>
                  </a:extLst>
                </a:gridCol>
              </a:tblGrid>
              <a:tr h="719535">
                <a:tc>
                  <a:txBody>
                    <a:bodyPr/>
                    <a:lstStyle/>
                    <a:p>
                      <a:pPr algn="ctr">
                        <a:spcAft>
                          <a:spcPts val="0"/>
                        </a:spcAft>
                      </a:pP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Planned Action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Detailed Actions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Outputs </a:t>
                      </a:r>
                      <a:endParaRPr lang="en-ZA" sz="1200" dirty="0">
                        <a:effectLst/>
                        <a:latin typeface="Arial" panose="020B0604020202020204" pitchFamily="34" charset="0"/>
                        <a:ea typeface="Cambria" panose="02040503050406030204" pitchFamily="18" charset="0"/>
                        <a:cs typeface="Arial" panose="020B0604020202020204" pitchFamily="34" charset="0"/>
                      </a:endParaRP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9529215"/>
                  </a:ext>
                </a:extLst>
              </a:tr>
              <a:tr h="1176273">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5.</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Review of Organisational Efficiency and Costing</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a:spcAft>
                          <a:spcPts val="0"/>
                        </a:spcAf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Internal consolidation of activities undertaken to date </a:t>
                      </a:r>
                    </a:p>
                    <a:p>
                      <a:pPr marL="228600" indent="-228600">
                        <a:spcAft>
                          <a:spcPts val="0"/>
                        </a:spcAf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Alignment of Organisation to primary functions, objectives and funding</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a:spcAft>
                          <a:spcPts val="0"/>
                        </a:spcAft>
                        <a:buAutoNum type="arabicPeriod"/>
                      </a:pPr>
                      <a:r>
                        <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rPr>
                        <a:t>Alignment of internal activities – 80 %</a:t>
                      </a:r>
                    </a:p>
                    <a:p>
                      <a:pPr marL="228600" indent="-228600">
                        <a:spcAft>
                          <a:spcPts val="0"/>
                        </a:spcAft>
                        <a:buAutoNum type="arabicPeriod"/>
                      </a:pPr>
                      <a:r>
                        <a:rPr lang="en-ZA" sz="1200" dirty="0">
                          <a:solidFill>
                            <a:schemeClr val="tx1"/>
                          </a:solidFill>
                          <a:effectLst/>
                          <a:highlight>
                            <a:srgbClr val="C0C0C0"/>
                          </a:highlight>
                          <a:latin typeface="Arial" panose="020B0604020202020204" pitchFamily="34" charset="0"/>
                          <a:ea typeface="Cambria" panose="02040503050406030204" pitchFamily="18" charset="0"/>
                          <a:cs typeface="Arial" panose="020B0604020202020204" pitchFamily="34" charset="0"/>
                        </a:rPr>
                        <a:t>Alignment of Organisation to its functions, objectives and funding – 60%</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3901618"/>
                  </a:ext>
                </a:extLst>
              </a:tr>
              <a:tr h="941019">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6.</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Appointment of HDA Board, CFO and Company Secretary</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spcAft>
                          <a:spcPts val="0"/>
                        </a:spcAft>
                        <a:buNone/>
                      </a:pPr>
                      <a:r>
                        <a:rPr lang="en-ZA" sz="1200" dirty="0">
                          <a:effectLst/>
                          <a:latin typeface="Arial" panose="020B0604020202020204" pitchFamily="34" charset="0"/>
                          <a:ea typeface="Cambria" panose="02040503050406030204" pitchFamily="18" charset="0"/>
                          <a:cs typeface="Arial" panose="020B0604020202020204" pitchFamily="34" charset="0"/>
                        </a:rPr>
                        <a:t>Process of approval of advertising has been activated</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ZA" sz="1200" dirty="0">
                          <a:solidFill>
                            <a:schemeClr val="bg1"/>
                          </a:solidFill>
                          <a:effectLst/>
                          <a:highlight>
                            <a:srgbClr val="FF0000"/>
                          </a:highlight>
                          <a:latin typeface="Arial" panose="020B0604020202020204" pitchFamily="34" charset="0"/>
                          <a:ea typeface="Cambria" panose="02040503050406030204" pitchFamily="18" charset="0"/>
                          <a:cs typeface="Arial" panose="020B0604020202020204" pitchFamily="34" charset="0"/>
                        </a:rPr>
                        <a:t>Appointment of Board, CFO and Company Secretary in conjunction with the Minister –  achieved</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6364900"/>
                  </a:ext>
                </a:extLst>
              </a:tr>
              <a:tr h="1176273">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8.</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ZA" sz="1200" dirty="0">
                          <a:effectLst/>
                          <a:latin typeface="Arial" panose="020B0604020202020204" pitchFamily="34" charset="0"/>
                          <a:ea typeface="Cambria" panose="02040503050406030204" pitchFamily="18" charset="0"/>
                          <a:cs typeface="Arial" panose="020B0604020202020204" pitchFamily="34" charset="0"/>
                        </a:rPr>
                        <a:t>Active Capital and Operational Management of Funds</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a:spcAft>
                          <a:spcPts val="0"/>
                        </a:spcAft>
                        <a:buFont typeface="+mj-l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Review of Operational and Capital Budgets in process</a:t>
                      </a:r>
                    </a:p>
                    <a:p>
                      <a:pPr marL="228600" indent="-228600">
                        <a:spcAft>
                          <a:spcPts val="0"/>
                        </a:spcAft>
                        <a:buFont typeface="+mj-l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Monthly Operational Budget Reconciliation </a:t>
                      </a:r>
                    </a:p>
                    <a:p>
                      <a:pPr marL="228600" indent="-228600">
                        <a:spcAft>
                          <a:spcPts val="0"/>
                        </a:spcAft>
                        <a:buFont typeface="+mj-lt"/>
                        <a:buAutoNum type="arabicPeriod"/>
                      </a:pPr>
                      <a:r>
                        <a:rPr lang="en-ZA" sz="1200" dirty="0">
                          <a:effectLst/>
                          <a:latin typeface="Arial" panose="020B0604020202020204" pitchFamily="34" charset="0"/>
                          <a:ea typeface="Cambria" panose="02040503050406030204" pitchFamily="18" charset="0"/>
                          <a:cs typeface="Arial" panose="020B0604020202020204" pitchFamily="34" charset="0"/>
                        </a:rPr>
                        <a:t>Monthly Capital Budget Monitoring and Oversight </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ZA" sz="1200" dirty="0">
                          <a:effectLst/>
                          <a:highlight>
                            <a:srgbClr val="00FF00"/>
                          </a:highlight>
                          <a:latin typeface="Arial" panose="020B0604020202020204" pitchFamily="34" charset="0"/>
                          <a:ea typeface="Cambria" panose="02040503050406030204" pitchFamily="18" charset="0"/>
                          <a:cs typeface="Arial" panose="020B0604020202020204" pitchFamily="34" charset="0"/>
                        </a:rPr>
                        <a:t>Financially stable Institution – 80% </a:t>
                      </a:r>
                    </a:p>
                  </a:txBody>
                  <a:tcPr marL="33644" marR="336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9336816"/>
                  </a:ext>
                </a:extLst>
              </a:tr>
            </a:tbl>
          </a:graphicData>
        </a:graphic>
      </p:graphicFrame>
      <p:sp>
        <p:nvSpPr>
          <p:cNvPr id="7" name="Title 1">
            <a:extLst>
              <a:ext uri="{FF2B5EF4-FFF2-40B4-BE49-F238E27FC236}">
                <a16:creationId xmlns:a16="http://schemas.microsoft.com/office/drawing/2014/main" id="{02E89B2B-F0F1-4156-BD91-D935136FF353}"/>
              </a:ext>
            </a:extLst>
          </p:cNvPr>
          <p:cNvSpPr txBox="1">
            <a:spLocks/>
          </p:cNvSpPr>
          <p:nvPr/>
        </p:nvSpPr>
        <p:spPr>
          <a:xfrm>
            <a:off x="1981200" y="1185165"/>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r>
              <a:rPr lang="en-ZA" sz="2800" b="1" dirty="0">
                <a:solidFill>
                  <a:prstClr val="black"/>
                </a:solidFill>
              </a:rPr>
              <a:t>Key Immediate Actions</a:t>
            </a:r>
          </a:p>
        </p:txBody>
      </p:sp>
      <p:sp>
        <p:nvSpPr>
          <p:cNvPr id="2" name="Slide Number Placeholder 1">
            <a:extLst>
              <a:ext uri="{FF2B5EF4-FFF2-40B4-BE49-F238E27FC236}">
                <a16:creationId xmlns:a16="http://schemas.microsoft.com/office/drawing/2014/main" id="{09C21882-9D01-4C07-9780-FD4C6D901DC2}"/>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25</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55371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5BE-48BB-406C-A943-18A5F99BCF41}"/>
              </a:ext>
            </a:extLst>
          </p:cNvPr>
          <p:cNvSpPr>
            <a:spLocks noGrp="1"/>
          </p:cNvSpPr>
          <p:nvPr>
            <p:ph type="title"/>
          </p:nvPr>
        </p:nvSpPr>
        <p:spPr>
          <a:xfrm>
            <a:off x="1970856" y="1052736"/>
            <a:ext cx="8229600" cy="720080"/>
          </a:xfrm>
        </p:spPr>
        <p:txBody>
          <a:bodyPr>
            <a:normAutofit/>
          </a:bodyPr>
          <a:lstStyle/>
          <a:p>
            <a:r>
              <a:rPr lang="en-ZA" sz="2800" b="1" dirty="0">
                <a:solidFill>
                  <a:srgbClr val="000000"/>
                </a:solidFill>
                <a:latin typeface="+mn-lt"/>
                <a:ea typeface="Times New Roman" panose="02020603050405020304" pitchFamily="18" charset="0"/>
                <a:cs typeface="Times New Roman" panose="02020603050405020304" pitchFamily="18" charset="0"/>
              </a:rPr>
              <a:t>Action Plan To Address Irregular Expenditure 2019/20</a:t>
            </a:r>
            <a:endParaRPr lang="en-ZA" sz="3200" b="1" dirty="0">
              <a:solidFill>
                <a:srgbClr val="000000"/>
              </a:solidFill>
              <a:latin typeface="+mn-l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F996C20-D4E7-4FEA-852E-0C62C8BEF9F0}"/>
              </a:ext>
            </a:extLst>
          </p:cNvPr>
          <p:cNvSpPr txBox="1"/>
          <p:nvPr/>
        </p:nvSpPr>
        <p:spPr>
          <a:xfrm>
            <a:off x="344384" y="1581607"/>
            <a:ext cx="10770920" cy="9356408"/>
          </a:xfrm>
          <a:prstGeom prst="rect">
            <a:avLst/>
          </a:prstGeom>
          <a:noFill/>
        </p:spPr>
        <p:txBody>
          <a:bodyPr wrap="square" rtlCol="0">
            <a:spAutoFit/>
          </a:bodyPr>
          <a:lstStyle/>
          <a:p>
            <a:pPr algn="just">
              <a:lnSpc>
                <a:spcPct val="150000"/>
              </a:lnSpc>
            </a:pPr>
            <a:r>
              <a:rPr lang="en-ZA" sz="1600" b="1" dirty="0">
                <a:solidFill>
                  <a:srgbClr val="000000"/>
                </a:solidFill>
                <a:ea typeface="Times New Roman" panose="02020603050405020304" pitchFamily="18" charset="0"/>
                <a:cs typeface="Times New Roman" panose="02020603050405020304" pitchFamily="18" charset="0"/>
              </a:rPr>
              <a:t>Measures &amp; Controls instituted</a:t>
            </a:r>
            <a:endParaRPr lang="en-ZA" dirty="0">
              <a:solidFill>
                <a:srgbClr val="000000"/>
              </a:solidFill>
              <a:ea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HDA has adopted the National Treasury Practice Note No. 4 of 2008 with regards to the procedures for the treatment of irregular expenditure.</a:t>
            </a: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SCM department has developed a Checklist to determine any possible irregular expenditure incurred on a monthly basis. </a:t>
            </a: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Contract Management Department is also responsible for compiling a list of expired contract and possible irregular expenditure incurred on a monthly basis</a:t>
            </a: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newly established Internal Audit &amp; Risk Function monitors the implementation of internal controls periodically </a:t>
            </a: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Irregular Register is submitted  to the Audit &amp; Risk Function to investigate  irregular expenditure and a report is submitted to the CEO</a:t>
            </a:r>
          </a:p>
          <a:p>
            <a:pPr marL="342900" indent="-342900" algn="just">
              <a:lnSpc>
                <a:spcPct val="150000"/>
              </a:lnSpc>
              <a:buFont typeface="Arial" panose="020B0604020202020204" pitchFamily="34" charset="0"/>
              <a:buChar char="•"/>
            </a:pPr>
            <a:endParaRPr lang="en-ZA" sz="2000" dirty="0">
              <a:solidFill>
                <a:prstClr val="black"/>
              </a:solidFill>
              <a:latin typeface="Arial" panose="020B0604020202020204" pitchFamily="34" charset="0"/>
              <a:cs typeface="Arial" panose="020B0604020202020204" pitchFamily="34" charset="0"/>
            </a:endParaRPr>
          </a:p>
          <a:p>
            <a:pPr algn="just">
              <a:lnSpc>
                <a:spcPct val="150000"/>
              </a:lnSpc>
            </a:pPr>
            <a:endPar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ZA"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sz="1600" dirty="0">
              <a:solidFill>
                <a:prstClr val="black"/>
              </a:solidFill>
              <a:latin typeface="Arial" panose="020B0604020202020204" pitchFamily="34" charset="0"/>
              <a:cs typeface="Arial" panose="020B0604020202020204" pitchFamily="34" charset="0"/>
            </a:endParaRPr>
          </a:p>
          <a:p>
            <a:pPr marL="342900" indent="-342900">
              <a:buFont typeface="+mj-lt"/>
              <a:buAutoNum type="arabicPeriod"/>
            </a:pPr>
            <a:endParaRPr lang="en-ZA" sz="1600"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A6AE56-0B74-489D-94E5-ED597CF557EF}"/>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26</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83910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5BE-48BB-406C-A943-18A5F99BCF41}"/>
              </a:ext>
            </a:extLst>
          </p:cNvPr>
          <p:cNvSpPr>
            <a:spLocks noGrp="1"/>
          </p:cNvSpPr>
          <p:nvPr>
            <p:ph type="title"/>
          </p:nvPr>
        </p:nvSpPr>
        <p:spPr>
          <a:xfrm>
            <a:off x="1970856" y="1052736"/>
            <a:ext cx="8229600" cy="720080"/>
          </a:xfrm>
        </p:spPr>
        <p:txBody>
          <a:bodyPr>
            <a:normAutofit/>
          </a:bodyPr>
          <a:lstStyle/>
          <a:p>
            <a:r>
              <a:rPr lang="en-ZA" sz="2800" b="1" dirty="0"/>
              <a:t>Process Flow To Address Irregular Expenditure</a:t>
            </a:r>
          </a:p>
        </p:txBody>
      </p:sp>
      <p:sp>
        <p:nvSpPr>
          <p:cNvPr id="3" name="TextBox 2">
            <a:extLst>
              <a:ext uri="{FF2B5EF4-FFF2-40B4-BE49-F238E27FC236}">
                <a16:creationId xmlns:a16="http://schemas.microsoft.com/office/drawing/2014/main" id="{1F996C20-D4E7-4FEA-852E-0C62C8BEF9F0}"/>
              </a:ext>
            </a:extLst>
          </p:cNvPr>
          <p:cNvSpPr txBox="1"/>
          <p:nvPr/>
        </p:nvSpPr>
        <p:spPr>
          <a:xfrm>
            <a:off x="609600" y="1149927"/>
            <a:ext cx="10521538" cy="9802684"/>
          </a:xfrm>
          <a:prstGeom prst="rect">
            <a:avLst/>
          </a:prstGeom>
          <a:noFill/>
        </p:spPr>
        <p:txBody>
          <a:bodyPr wrap="square" rtlCol="0">
            <a:spAutoFit/>
          </a:bodyPr>
          <a:lstStyle/>
          <a:p>
            <a:endParaRPr lang="en-ZA" sz="1600" b="1" dirty="0">
              <a:solidFill>
                <a:prstClr val="black"/>
              </a:solidFill>
              <a:latin typeface="Times New Roman" panose="02020603050405020304" pitchFamily="18" charset="0"/>
              <a:cs typeface="Times New Roman" panose="02020603050405020304" pitchFamily="18" charset="0"/>
            </a:endParaRPr>
          </a:p>
          <a:p>
            <a:endParaRPr lang="en-ZA" sz="2000" b="1" dirty="0">
              <a:solidFill>
                <a:prstClr val="black"/>
              </a:solidFill>
              <a:latin typeface="Arial" panose="020B0604020202020204" pitchFamily="34" charset="0"/>
              <a:cs typeface="Arial" panose="020B0604020202020204" pitchFamily="34" charset="0"/>
            </a:endParaRPr>
          </a:p>
          <a:p>
            <a:r>
              <a:rPr lang="en-ZA" sz="2000" b="1" dirty="0">
                <a:solidFill>
                  <a:prstClr val="black"/>
                </a:solidFill>
                <a:latin typeface="Arial" panose="020B0604020202020204" pitchFamily="34" charset="0"/>
                <a:cs typeface="Arial" panose="020B0604020202020204" pitchFamily="34" charset="0"/>
              </a:rPr>
              <a:t>Step 1 : </a:t>
            </a:r>
            <a:r>
              <a:rPr lang="en-ZA" sz="2000" b="1" dirty="0">
                <a:solidFill>
                  <a:srgbClr val="000000"/>
                </a:solidFill>
                <a:latin typeface="Arial" panose="020B0604020202020204" pitchFamily="34" charset="0"/>
                <a:cs typeface="Arial" panose="020B0604020202020204" pitchFamily="34" charset="0"/>
              </a:rPr>
              <a:t>Assessment of Irregular Expenditure </a:t>
            </a:r>
            <a:endParaRPr lang="en-ZA"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ZA" sz="2000" dirty="0">
                <a:solidFill>
                  <a:prstClr val="black"/>
                </a:solidFill>
                <a:latin typeface="Arial" panose="020B0604020202020204" pitchFamily="34" charset="0"/>
                <a:cs typeface="Arial" panose="020B0604020202020204" pitchFamily="34" charset="0"/>
              </a:rPr>
              <a:t>Department Responsible : Accounting Officer </a:t>
            </a:r>
          </a:p>
          <a:p>
            <a:pPr algn="just">
              <a:lnSpc>
                <a:spcPct val="150000"/>
              </a:lnSpc>
            </a:pPr>
            <a:endParaRPr lang="en-ZA" sz="2000" dirty="0">
              <a:solidFill>
                <a:prstClr val="black"/>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Section 38(1)(n) and 51(1)(h) of the PFMA requires the Accounting Officer and accounting Authority respectively to comply and ensure compliance with the Act.</a:t>
            </a: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This responsibility encompasses identifying the legislative universe which the entity must comply with. </a:t>
            </a: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The Accounting Officer must ensure that their respective entity's operate in accordance with the provisions of applicable legislation.</a:t>
            </a:r>
          </a:p>
          <a:p>
            <a:pPr marL="342900" indent="-342900" algn="just">
              <a:lnSpc>
                <a:spcPct val="150000"/>
              </a:lnSpc>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Ensure that systems of internal controls have been implemented to assess and treat irregular expenditure.</a:t>
            </a:r>
          </a:p>
          <a:p>
            <a:pPr algn="just">
              <a:lnSpc>
                <a:spcPct val="150000"/>
              </a:lnSpc>
            </a:pPr>
            <a:endPar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ZA"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sz="1600" dirty="0">
              <a:solidFill>
                <a:prstClr val="black"/>
              </a:solidFill>
              <a:latin typeface="Arial" panose="020B0604020202020204" pitchFamily="34" charset="0"/>
              <a:cs typeface="Arial" panose="020B0604020202020204" pitchFamily="34" charset="0"/>
            </a:endParaRPr>
          </a:p>
          <a:p>
            <a:pPr marL="342900" indent="-342900">
              <a:buFont typeface="+mj-lt"/>
              <a:buAutoNum type="arabicPeriod"/>
            </a:pPr>
            <a:endParaRPr lang="en-ZA" sz="1600"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A6AE56-0B74-489D-94E5-ED597CF557EF}"/>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27</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72568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5BE-48BB-406C-A943-18A5F99BCF41}"/>
              </a:ext>
            </a:extLst>
          </p:cNvPr>
          <p:cNvSpPr>
            <a:spLocks noGrp="1"/>
          </p:cNvSpPr>
          <p:nvPr>
            <p:ph type="title"/>
          </p:nvPr>
        </p:nvSpPr>
        <p:spPr>
          <a:xfrm>
            <a:off x="1981199" y="1219556"/>
            <a:ext cx="9878291" cy="720080"/>
          </a:xfrm>
        </p:spPr>
        <p:txBody>
          <a:bodyPr>
            <a:normAutofit/>
          </a:bodyPr>
          <a:lstStyle/>
          <a:p>
            <a:r>
              <a:rPr lang="en-ZA" sz="3200" b="1" dirty="0"/>
              <a:t>Process Flow To Address Irregular Expenditure</a:t>
            </a:r>
          </a:p>
        </p:txBody>
      </p:sp>
      <p:sp>
        <p:nvSpPr>
          <p:cNvPr id="3" name="TextBox 2">
            <a:extLst>
              <a:ext uri="{FF2B5EF4-FFF2-40B4-BE49-F238E27FC236}">
                <a16:creationId xmlns:a16="http://schemas.microsoft.com/office/drawing/2014/main" id="{1F996C20-D4E7-4FEA-852E-0C62C8BEF9F0}"/>
              </a:ext>
            </a:extLst>
          </p:cNvPr>
          <p:cNvSpPr txBox="1"/>
          <p:nvPr/>
        </p:nvSpPr>
        <p:spPr>
          <a:xfrm>
            <a:off x="332509" y="2145180"/>
            <a:ext cx="10084850" cy="7402026"/>
          </a:xfrm>
          <a:prstGeom prst="rect">
            <a:avLst/>
          </a:prstGeom>
          <a:noFill/>
        </p:spPr>
        <p:txBody>
          <a:bodyPr wrap="square" rtlCol="0">
            <a:spAutoFit/>
          </a:bodyPr>
          <a:lstStyle/>
          <a:p>
            <a:r>
              <a:rPr lang="en-ZA" sz="2000" b="1" dirty="0">
                <a:solidFill>
                  <a:prstClr val="black"/>
                </a:solidFill>
                <a:latin typeface="Arial" panose="020B0604020202020204" pitchFamily="34" charset="0"/>
                <a:cs typeface="Arial" panose="020B0604020202020204" pitchFamily="34" charset="0"/>
              </a:rPr>
              <a:t>Step 2 : Confirmation &amp; </a:t>
            </a:r>
            <a:r>
              <a:rPr lang="en-ZA" sz="2000" b="1" dirty="0">
                <a:solidFill>
                  <a:srgbClr val="000000"/>
                </a:solidFill>
                <a:latin typeface="Arial" panose="020B0604020202020204" pitchFamily="34" charset="0"/>
                <a:cs typeface="Arial" panose="020B0604020202020204" pitchFamily="34" charset="0"/>
              </a:rPr>
              <a:t>I</a:t>
            </a:r>
            <a:r>
              <a:rPr lang="en-ZA"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dentification Of Irregular Expenditure</a:t>
            </a:r>
          </a:p>
          <a:p>
            <a:pPr>
              <a:lnSpc>
                <a:spcPct val="150000"/>
              </a:lnSpc>
            </a:pPr>
            <a:r>
              <a:rPr lang="en-ZA" sz="2000" b="1" dirty="0">
                <a:solidFill>
                  <a:prstClr val="black"/>
                </a:solidFill>
                <a:latin typeface="Arial" panose="020B0604020202020204" pitchFamily="34" charset="0"/>
                <a:cs typeface="Arial" panose="020B0604020202020204" pitchFamily="34" charset="0"/>
              </a:rPr>
              <a:t>Department Responsible : </a:t>
            </a:r>
            <a:r>
              <a:rPr lang="en-ZA" sz="2000" dirty="0">
                <a:solidFill>
                  <a:prstClr val="black"/>
                </a:solidFill>
                <a:latin typeface="Arial" panose="020B0604020202020204" pitchFamily="34" charset="0"/>
                <a:cs typeface="Arial" panose="020B0604020202020204" pitchFamily="34" charset="0"/>
              </a:rPr>
              <a:t>Supply Chain Management </a:t>
            </a:r>
            <a:endPar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rPr>
              <a:t> The following controls has been put in place </a:t>
            </a:r>
          </a:p>
          <a:p>
            <a:pPr lvl="2" algn="just">
              <a:lnSpc>
                <a:spcPct val="150000"/>
              </a:lnSpc>
            </a:pPr>
            <a:endPar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en-ZA" sz="1600" dirty="0">
                <a:solidFill>
                  <a:prstClr val="black"/>
                </a:solidFill>
                <a:latin typeface="Arial" panose="020B0604020202020204" pitchFamily="34" charset="0"/>
                <a:cs typeface="Arial" panose="020B0604020202020204" pitchFamily="34" charset="0"/>
              </a:rPr>
              <a:t>SCM  has developed a checklist taking into consideration the definitions of irregular expenditure and the National Treasury Guideline on irregular expenditure.</a:t>
            </a:r>
          </a:p>
          <a:p>
            <a:pPr marL="342900" indent="-342900" algn="just">
              <a:lnSpc>
                <a:spcPct val="150000"/>
              </a:lnSpc>
              <a:buFont typeface="Arial" panose="020B0604020202020204" pitchFamily="34" charset="0"/>
              <a:buChar char="•"/>
            </a:pPr>
            <a:r>
              <a:rPr lang="en-ZA" sz="1600" dirty="0">
                <a:solidFill>
                  <a:prstClr val="black"/>
                </a:solidFill>
                <a:latin typeface="Arial" panose="020B0604020202020204" pitchFamily="34" charset="0"/>
                <a:cs typeface="Arial" panose="020B0604020202020204" pitchFamily="34" charset="0"/>
              </a:rPr>
              <a:t>On a monthly basis awards made during the period are assessed against the checklist to identify any non-compliance with legislative prescripts and the Supply Chain Management Policy.</a:t>
            </a:r>
          </a:p>
          <a:p>
            <a:pPr marL="342900" indent="-342900" algn="just">
              <a:lnSpc>
                <a:spcPct val="150000"/>
              </a:lnSpc>
              <a:buFont typeface="Arial" panose="020B0604020202020204" pitchFamily="34" charset="0"/>
              <a:buChar char="•"/>
            </a:pPr>
            <a:r>
              <a:rPr lang="en-ZA" sz="1600" dirty="0">
                <a:solidFill>
                  <a:prstClr val="black"/>
                </a:solidFill>
                <a:latin typeface="Arial" panose="020B0604020202020204" pitchFamily="34" charset="0"/>
                <a:cs typeface="Arial" panose="020B0604020202020204" pitchFamily="34" charset="0"/>
              </a:rPr>
              <a:t>This information is recorded into an Irregular Register on a monthly basis.</a:t>
            </a:r>
          </a:p>
          <a:p>
            <a:pPr marL="342900" indent="-342900" algn="just">
              <a:lnSpc>
                <a:spcPct val="150000"/>
              </a:lnSpc>
              <a:buFont typeface="Arial" panose="020B0604020202020204" pitchFamily="34" charset="0"/>
              <a:buChar char="•"/>
            </a:pPr>
            <a:endParaRPr lang="en-ZA" sz="2000" dirty="0">
              <a:solidFill>
                <a:prstClr val="black"/>
              </a:solidFill>
              <a:latin typeface="Arial" panose="020B0604020202020204" pitchFamily="34" charset="0"/>
              <a:cs typeface="Arial" panose="020B0604020202020204" pitchFamily="34" charset="0"/>
            </a:endParaRPr>
          </a:p>
          <a:p>
            <a:pPr>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sz="1600" dirty="0">
              <a:solidFill>
                <a:prstClr val="black"/>
              </a:solidFill>
              <a:latin typeface="Arial" panose="020B0604020202020204" pitchFamily="34" charset="0"/>
              <a:cs typeface="Arial" panose="020B0604020202020204" pitchFamily="34" charset="0"/>
            </a:endParaRPr>
          </a:p>
          <a:p>
            <a:pPr marL="342900" indent="-342900">
              <a:buFont typeface="+mj-lt"/>
              <a:buAutoNum type="arabicPeriod"/>
            </a:pPr>
            <a:endParaRPr lang="en-ZA" sz="1600"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A6AE56-0B74-489D-94E5-ED597CF557EF}"/>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28</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151708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5BE-48BB-406C-A943-18A5F99BCF41}"/>
              </a:ext>
            </a:extLst>
          </p:cNvPr>
          <p:cNvSpPr>
            <a:spLocks noGrp="1"/>
          </p:cNvSpPr>
          <p:nvPr>
            <p:ph type="title"/>
          </p:nvPr>
        </p:nvSpPr>
        <p:spPr>
          <a:xfrm>
            <a:off x="2897130" y="898357"/>
            <a:ext cx="8229600" cy="720080"/>
          </a:xfrm>
        </p:spPr>
        <p:txBody>
          <a:bodyPr>
            <a:normAutofit/>
          </a:bodyPr>
          <a:lstStyle/>
          <a:p>
            <a:r>
              <a:rPr lang="en-ZA" sz="2800" b="1" dirty="0"/>
              <a:t>Process Flow To Address Irregular Expenditure</a:t>
            </a:r>
          </a:p>
        </p:txBody>
      </p:sp>
      <p:sp>
        <p:nvSpPr>
          <p:cNvPr id="3" name="TextBox 2">
            <a:extLst>
              <a:ext uri="{FF2B5EF4-FFF2-40B4-BE49-F238E27FC236}">
                <a16:creationId xmlns:a16="http://schemas.microsoft.com/office/drawing/2014/main" id="{1F996C20-D4E7-4FEA-852E-0C62C8BEF9F0}"/>
              </a:ext>
            </a:extLst>
          </p:cNvPr>
          <p:cNvSpPr txBox="1"/>
          <p:nvPr/>
        </p:nvSpPr>
        <p:spPr>
          <a:xfrm>
            <a:off x="399802" y="1475933"/>
            <a:ext cx="11475523" cy="8787021"/>
          </a:xfrm>
          <a:prstGeom prst="rect">
            <a:avLst/>
          </a:prstGeom>
          <a:noFill/>
        </p:spPr>
        <p:txBody>
          <a:bodyPr wrap="square" rtlCol="0">
            <a:spAutoFit/>
          </a:bodyPr>
          <a:lstStyle/>
          <a:p>
            <a:r>
              <a:rPr lang="en-ZA" sz="2000" b="1" dirty="0">
                <a:solidFill>
                  <a:prstClr val="black"/>
                </a:solidFill>
                <a:latin typeface="Times New Roman" panose="02020603050405020304" pitchFamily="18" charset="0"/>
                <a:cs typeface="Times New Roman" panose="02020603050405020304" pitchFamily="18" charset="0"/>
              </a:rPr>
              <a:t>Step 3: Investigation of Irregular Expenditure </a:t>
            </a:r>
            <a:endParaRPr lang="en-ZA"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ZA" sz="2000" b="1" dirty="0">
                <a:solidFill>
                  <a:prstClr val="black"/>
                </a:solidFill>
                <a:latin typeface="Times New Roman" panose="02020603050405020304" pitchFamily="18" charset="0"/>
                <a:cs typeface="Times New Roman" panose="02020603050405020304" pitchFamily="18" charset="0"/>
              </a:rPr>
              <a:t>Department Responsible  : Internal Audit &amp; Risk Function </a:t>
            </a:r>
          </a:p>
          <a:p>
            <a:pPr lvl="3">
              <a:lnSpc>
                <a:spcPct val="150000"/>
              </a:lnSpc>
            </a:pPr>
            <a:endParaRPr lang="en-ZA" sz="1600" b="1" dirty="0">
              <a:solidFill>
                <a:prstClr val="black"/>
              </a:solidFill>
              <a:latin typeface="Times New Roman" panose="02020603050405020304" pitchFamily="18" charset="0"/>
              <a:cs typeface="Times New Roman" panose="02020603050405020304" pitchFamily="18" charset="0"/>
            </a:endParaRPr>
          </a:p>
          <a:p>
            <a:pPr algn="just">
              <a:lnSpc>
                <a:spcPct val="150000"/>
              </a:lnSpc>
            </a:pP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following controls has been put in place </a:t>
            </a:r>
          </a:p>
          <a:p>
            <a:pPr lvl="1" algn="just">
              <a:lnSpc>
                <a:spcPct val="150000"/>
              </a:lnSpc>
            </a:pPr>
            <a:endPar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buFont typeface="Symbol" panose="05050102010706020507" pitchFamily="18" charset="2"/>
              <a:buChar char=""/>
            </a:pP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Internal Audit Function conducts a determination test to establish whether non-compliance has occurred and quantifies the financial loss incurred</a:t>
            </a:r>
          </a:p>
          <a:p>
            <a:pPr marL="342900" indent="-342900" algn="just">
              <a:lnSpc>
                <a:spcPct val="150000"/>
              </a:lnSpc>
              <a:buFont typeface="Symbol" panose="05050102010706020507" pitchFamily="18" charset="2"/>
              <a:buChar char=""/>
            </a:pP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They collect information to ascertain the following:</a:t>
            </a:r>
          </a:p>
          <a:p>
            <a:pPr marL="800100" lvl="1" indent="-342900" algn="just">
              <a:lnSpc>
                <a:spcPct val="150000"/>
              </a:lnSpc>
              <a:buFont typeface="Symbol" panose="05050102010706020507" pitchFamily="18" charset="2"/>
              <a:buChar char=""/>
            </a:pP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root causes that led to the transgression </a:t>
            </a:r>
          </a:p>
          <a:p>
            <a:pPr marL="800100" lvl="1" indent="-342900" algn="just">
              <a:lnSpc>
                <a:spcPct val="150000"/>
              </a:lnSpc>
              <a:buFont typeface="Symbol" panose="05050102010706020507" pitchFamily="18" charset="2"/>
              <a:buChar char=""/>
            </a:pP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Employees responsible for the irregular expenditure </a:t>
            </a:r>
          </a:p>
          <a:p>
            <a:pPr marL="800100" lvl="1" indent="-342900" algn="just">
              <a:lnSpc>
                <a:spcPct val="150000"/>
              </a:lnSpc>
              <a:buFont typeface="Symbol" panose="05050102010706020507" pitchFamily="18" charset="2"/>
              <a:buChar char=""/>
            </a:pP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Whether the entity has suffered financial loss</a:t>
            </a:r>
          </a:p>
          <a:p>
            <a:pPr marL="800100" lvl="1" indent="-342900" algn="just">
              <a:lnSpc>
                <a:spcPct val="150000"/>
              </a:lnSpc>
              <a:buFont typeface="Symbol" panose="05050102010706020507" pitchFamily="18" charset="2"/>
              <a:buChar char=""/>
            </a:pP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Was it fraudulent, corrupt or other criminal conduct </a:t>
            </a:r>
          </a:p>
          <a:p>
            <a:pPr marL="800100" lvl="1" indent="-342900" algn="just">
              <a:lnSpc>
                <a:spcPct val="150000"/>
              </a:lnSpc>
              <a:buFont typeface="Symbol" panose="05050102010706020507" pitchFamily="18" charset="2"/>
              <a:buChar char=""/>
            </a:pPr>
            <a:r>
              <a:rPr lang="en-Z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report detailing the investigation outcome  is forwarded to the CEO and CFO </a:t>
            </a:r>
          </a:p>
          <a:p>
            <a:pPr marL="342900" indent="-342900" algn="just">
              <a:lnSpc>
                <a:spcPct val="150000"/>
              </a:lnSpc>
              <a:buFont typeface="Symbol" panose="05050102010706020507" pitchFamily="18" charset="2"/>
              <a:buChar char=""/>
            </a:pPr>
            <a:endParaRPr lang="en-Z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sz="1600" dirty="0">
              <a:solidFill>
                <a:prstClr val="black"/>
              </a:solidFill>
              <a:latin typeface="Arial" panose="020B0604020202020204" pitchFamily="34" charset="0"/>
              <a:cs typeface="Arial" panose="020B0604020202020204" pitchFamily="34" charset="0"/>
            </a:endParaRPr>
          </a:p>
          <a:p>
            <a:pPr marL="342900" indent="-342900">
              <a:buFont typeface="+mj-lt"/>
              <a:buAutoNum type="arabicPeriod"/>
            </a:pPr>
            <a:endParaRPr lang="en-ZA" sz="1600"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A6AE56-0B74-489D-94E5-ED597CF557EF}"/>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29</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253779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106013" y="77524"/>
            <a:ext cx="10856605"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Executive Overview - 2019/20 </a:t>
            </a:r>
            <a:endParaRPr lang="en-ZA" sz="2800" b="1" dirty="0">
              <a:solidFill>
                <a:srgbClr val="1F497D"/>
              </a:solidFill>
              <a:latin typeface="Arial"/>
            </a:endParaRPr>
          </a:p>
        </p:txBody>
      </p:sp>
      <p:pic>
        <p:nvPicPr>
          <p:cNvPr id="4" name="Picture 3">
            <a:extLst>
              <a:ext uri="{FF2B5EF4-FFF2-40B4-BE49-F238E27FC236}">
                <a16:creationId xmlns:a16="http://schemas.microsoft.com/office/drawing/2014/main" id="{FB5B9883-2AE3-4EAF-85F6-B8DA3E7F4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5" name="Subtitle 2"/>
          <p:cNvSpPr txBox="1">
            <a:spLocks/>
          </p:cNvSpPr>
          <p:nvPr/>
        </p:nvSpPr>
        <p:spPr>
          <a:xfrm>
            <a:off x="106012" y="857700"/>
            <a:ext cx="11816813" cy="566185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ZA" sz="2100" b="0" i="0" u="none" strike="noStrike" kern="1200" cap="none" spc="0" normalizeH="0" baseline="0" noProof="0" dirty="0">
              <a:ln>
                <a:noFill/>
              </a:ln>
              <a:solidFill>
                <a:sysClr val="windowText" lastClr="000000"/>
              </a:solidFill>
              <a:effectLst/>
              <a:uLnTx/>
              <a:uFillTx/>
              <a:latin typeface="Arial"/>
              <a:ea typeface="+mn-ea"/>
              <a:cs typeface="Arial"/>
            </a:endParaRPr>
          </a:p>
          <a:p>
            <a:pPr marL="457200" indent="-457200" algn="just">
              <a:buAutoNum type="arabicPeriod" startAt="8"/>
              <a:defRPr/>
            </a:pPr>
            <a:r>
              <a:rPr lang="en-ZA" sz="2000" dirty="0">
                <a:solidFill>
                  <a:sysClr val="windowText" lastClr="000000"/>
                </a:solidFill>
                <a:latin typeface="Arial"/>
                <a:cs typeface="Arial"/>
              </a:rPr>
              <a:t>The </a:t>
            </a:r>
            <a:r>
              <a:rPr lang="en-ZA" sz="2000" dirty="0">
                <a:solidFill>
                  <a:schemeClr val="tx1"/>
                </a:solidFill>
                <a:ea typeface="Cambria" panose="02040503050406030204" pitchFamily="18" charset="0"/>
              </a:rPr>
              <a:t>review and improvement of organisational efficiency, financial management, programme 	and project capabilities, together with capital and operational sustainability remains a priority.   </a:t>
            </a:r>
            <a:endParaRPr lang="en-ZA" sz="2000" dirty="0">
              <a:solidFill>
                <a:sysClr val="windowText" lastClr="000000"/>
              </a:solidFill>
              <a:latin typeface="Arial"/>
              <a:ea typeface="Cambria" panose="02040503050406030204" pitchFamily="18" charset="0"/>
              <a:cs typeface="Arial"/>
            </a:endParaRPr>
          </a:p>
          <a:p>
            <a:pPr marL="457200" indent="-457200" algn="just">
              <a:buAutoNum type="arabicPeriod" startAt="8"/>
              <a:defRPr/>
            </a:pPr>
            <a:r>
              <a:rPr lang="en-ZA" sz="2000" dirty="0">
                <a:solidFill>
                  <a:sysClr val="windowText" lastClr="000000"/>
                </a:solidFill>
                <a:latin typeface="Arial"/>
                <a:cs typeface="Arial"/>
              </a:rPr>
              <a:t>The audit for the 2020/21 financial year demonstrate further progress made in ensuring the mandate of the HDA is achieved. </a:t>
            </a:r>
          </a:p>
          <a:p>
            <a:pPr marR="0" lvl="0" algn="just" defTabSz="914400" rtl="0" eaLnBrk="1" fontAlgn="auto" latinLnBrk="0" hangingPunct="1">
              <a:lnSpc>
                <a:spcPct val="100000"/>
              </a:lnSpc>
              <a:spcBef>
                <a:spcPct val="20000"/>
              </a:spcBef>
              <a:spcAft>
                <a:spcPts val="0"/>
              </a:spcAft>
              <a:buClrTx/>
              <a:buSzTx/>
              <a:tabLst/>
              <a:defRPr/>
            </a:pPr>
            <a:r>
              <a:rPr lang="en-ZA" sz="2000" dirty="0">
                <a:solidFill>
                  <a:schemeClr val="tx1"/>
                </a:solidFill>
                <a:latin typeface="Arial"/>
                <a:cs typeface="Arial"/>
              </a:rPr>
              <a:t> </a:t>
            </a:r>
            <a:endParaRPr kumimoji="0" lang="en-ZA" sz="2000"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2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5342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5BE-48BB-406C-A943-18A5F99BCF41}"/>
              </a:ext>
            </a:extLst>
          </p:cNvPr>
          <p:cNvSpPr>
            <a:spLocks noGrp="1"/>
          </p:cNvSpPr>
          <p:nvPr>
            <p:ph type="title"/>
          </p:nvPr>
        </p:nvSpPr>
        <p:spPr>
          <a:xfrm>
            <a:off x="1970856" y="1052736"/>
            <a:ext cx="9848928" cy="720080"/>
          </a:xfrm>
        </p:spPr>
        <p:txBody>
          <a:bodyPr>
            <a:normAutofit/>
          </a:bodyPr>
          <a:lstStyle/>
          <a:p>
            <a:r>
              <a:rPr lang="en-ZA" sz="2800" b="1" dirty="0"/>
              <a:t>Process Flow To Address Irregular Expenditure</a:t>
            </a:r>
          </a:p>
        </p:txBody>
      </p:sp>
      <p:sp>
        <p:nvSpPr>
          <p:cNvPr id="3" name="TextBox 2">
            <a:extLst>
              <a:ext uri="{FF2B5EF4-FFF2-40B4-BE49-F238E27FC236}">
                <a16:creationId xmlns:a16="http://schemas.microsoft.com/office/drawing/2014/main" id="{1F996C20-D4E7-4FEA-852E-0C62C8BEF9F0}"/>
              </a:ext>
            </a:extLst>
          </p:cNvPr>
          <p:cNvSpPr txBox="1"/>
          <p:nvPr/>
        </p:nvSpPr>
        <p:spPr>
          <a:xfrm>
            <a:off x="372216" y="1772816"/>
            <a:ext cx="10861841" cy="7340471"/>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Step 4: Treatment of Irregular Expenditure </a:t>
            </a:r>
          </a:p>
          <a:p>
            <a:endParaRPr lang="en-ZA"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ZA" sz="1600" b="1" dirty="0">
                <a:solidFill>
                  <a:prstClr val="black"/>
                </a:solidFill>
                <a:latin typeface="Arial" panose="020B0604020202020204" pitchFamily="34" charset="0"/>
                <a:cs typeface="Arial" panose="020B0604020202020204" pitchFamily="34" charset="0"/>
              </a:rPr>
              <a:t>Department Responsible  :  Accounting Officer/ Accounting Authority</a:t>
            </a:r>
          </a:p>
          <a:p>
            <a:pPr>
              <a:lnSpc>
                <a:spcPct val="150000"/>
              </a:lnSpc>
            </a:pPr>
            <a:endParaRPr lang="en-ZA" sz="1600" b="1" dirty="0">
              <a:solidFill>
                <a:prstClr val="black"/>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Should the investigation report confirm that irregular expenditure emanates from fraudulent , corrupt or other criminal conduct.</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Accounting Officer reports the matter  to the South African Police Service</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Accounting Officer will institute an forensic investigation into the alleged matter within 30 days </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matter will also be reported to the Auditor General Of SA</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Upon receipt of the forensic report, the transgressors will be subjected to an disciplinary process in accordance with our HR Policy and applicable legal prescripts of the country</a:t>
            </a:r>
            <a:endPar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Z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sz="1600" dirty="0">
              <a:solidFill>
                <a:prstClr val="black"/>
              </a:solidFill>
              <a:latin typeface="Arial" panose="020B0604020202020204" pitchFamily="34" charset="0"/>
              <a:cs typeface="Arial" panose="020B0604020202020204" pitchFamily="34" charset="0"/>
            </a:endParaRPr>
          </a:p>
          <a:p>
            <a:pPr marL="342900" indent="-342900">
              <a:buFont typeface="+mj-lt"/>
              <a:buAutoNum type="arabicPeriod"/>
            </a:pPr>
            <a:endParaRPr lang="en-ZA" sz="1600"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A6AE56-0B74-489D-94E5-ED597CF557EF}"/>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30</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137741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B5BE-48BB-406C-A943-18A5F99BCF41}"/>
              </a:ext>
            </a:extLst>
          </p:cNvPr>
          <p:cNvSpPr>
            <a:spLocks noGrp="1"/>
          </p:cNvSpPr>
          <p:nvPr>
            <p:ph type="title"/>
          </p:nvPr>
        </p:nvSpPr>
        <p:spPr>
          <a:xfrm>
            <a:off x="1970855" y="1052736"/>
            <a:ext cx="10011347" cy="720080"/>
          </a:xfrm>
        </p:spPr>
        <p:txBody>
          <a:bodyPr>
            <a:normAutofit/>
          </a:bodyPr>
          <a:lstStyle/>
          <a:p>
            <a:r>
              <a:rPr lang="en-ZA" sz="2800" b="1" dirty="0"/>
              <a:t>Process Flow To Address Irregular Expenditure</a:t>
            </a:r>
          </a:p>
        </p:txBody>
      </p:sp>
      <p:sp>
        <p:nvSpPr>
          <p:cNvPr id="3" name="TextBox 2">
            <a:extLst>
              <a:ext uri="{FF2B5EF4-FFF2-40B4-BE49-F238E27FC236}">
                <a16:creationId xmlns:a16="http://schemas.microsoft.com/office/drawing/2014/main" id="{1F996C20-D4E7-4FEA-852E-0C62C8BEF9F0}"/>
              </a:ext>
            </a:extLst>
          </p:cNvPr>
          <p:cNvSpPr txBox="1"/>
          <p:nvPr/>
        </p:nvSpPr>
        <p:spPr>
          <a:xfrm>
            <a:off x="406012" y="1911891"/>
            <a:ext cx="10851796" cy="6971139"/>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Step 5: Recovery Process </a:t>
            </a:r>
          </a:p>
          <a:p>
            <a:endParaRPr lang="en-ZA"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ZA" sz="1600" b="1" dirty="0">
                <a:solidFill>
                  <a:prstClr val="black"/>
                </a:solidFill>
                <a:latin typeface="Arial" panose="020B0604020202020204" pitchFamily="34" charset="0"/>
                <a:cs typeface="Arial" panose="020B0604020202020204" pitchFamily="34" charset="0"/>
              </a:rPr>
              <a:t>Department Responsible  :  Finance Department </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finance department commences with the recovery of the losses incurred </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department must demonstrate that all possible avenues were used to recover the losses</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Finance department must disclosed the amount recovered and amount irrecoverable at the end of the financial period.</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Finance will  request for the  condonation of irregular expenditure, with the sanctions instituted by the HDA for transgressors</a:t>
            </a:r>
          </a:p>
          <a:p>
            <a:pPr marL="285750" indent="-285750">
              <a:lnSpc>
                <a:spcPct val="150000"/>
              </a:lnSpc>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Updated Irregular Register is tabled at EXCO on a monthly basis and signed off by the CEO</a:t>
            </a:r>
          </a:p>
          <a:p>
            <a:pPr algn="just">
              <a:lnSpc>
                <a:spcPct val="150000"/>
              </a:lnSpc>
            </a:pPr>
            <a:endParaRPr lang="en-ZA"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ZA" dirty="0">
              <a:solidFill>
                <a:prstClr val="black"/>
              </a:solidFill>
              <a:latin typeface="Times New Roman" panose="02020603050405020304" pitchFamily="18"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b="1" dirty="0">
              <a:solidFill>
                <a:srgbClr val="000000"/>
              </a:solidFill>
              <a:latin typeface="Arial" panose="020B0604020202020204" pitchFamily="34" charset="0"/>
              <a:ea typeface="Times New Roman" panose="02020603050405020304" pitchFamily="18" charset="0"/>
            </a:endParaRPr>
          </a:p>
          <a:p>
            <a:endParaRPr lang="en-ZA" sz="1600" dirty="0">
              <a:solidFill>
                <a:prstClr val="black"/>
              </a:solidFill>
              <a:latin typeface="Arial" panose="020B0604020202020204" pitchFamily="34" charset="0"/>
              <a:cs typeface="Arial" panose="020B0604020202020204" pitchFamily="34" charset="0"/>
            </a:endParaRPr>
          </a:p>
          <a:p>
            <a:pPr marL="342900" indent="-342900">
              <a:buFont typeface="+mj-lt"/>
              <a:buAutoNum type="arabicPeriod"/>
            </a:pPr>
            <a:endParaRPr lang="en-ZA" sz="1600"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A6AE56-0B74-489D-94E5-ED597CF557EF}"/>
              </a:ext>
            </a:extLst>
          </p:cNvPr>
          <p:cNvSpPr>
            <a:spLocks noGrp="1"/>
          </p:cNvSpPr>
          <p:nvPr>
            <p:ph type="sldNum" sz="quarter" idx="12"/>
          </p:nvPr>
        </p:nvSpPr>
        <p:spPr/>
        <p:txBody>
          <a:bodyPr/>
          <a:lstStyle/>
          <a:p>
            <a:fld id="{C1F02779-D701-4429-B636-CB4D9A93DC78}" type="slidenum">
              <a:rPr lang="en-ZA">
                <a:solidFill>
                  <a:prstClr val="black">
                    <a:tint val="75000"/>
                  </a:prstClr>
                </a:solidFill>
                <a:latin typeface="Calibri"/>
              </a:rPr>
              <a:pPr/>
              <a:t>31</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1797099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56270"/>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Financial Statements </a:t>
            </a:r>
            <a:endParaRPr lang="en-ZA" sz="2800" b="1" dirty="0">
              <a:solidFill>
                <a:srgbClr val="1F497D"/>
              </a:solidFill>
              <a:latin typeface="Arial"/>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pic>
        <p:nvPicPr>
          <p:cNvPr id="4" name="Picture 3">
            <a:extLst>
              <a:ext uri="{FF2B5EF4-FFF2-40B4-BE49-F238E27FC236}">
                <a16:creationId xmlns:a16="http://schemas.microsoft.com/office/drawing/2014/main" id="{08887BE9-11CC-40E1-A5AB-D4C1CD69221C}"/>
              </a:ext>
            </a:extLst>
          </p:cNvPr>
          <p:cNvPicPr>
            <a:picLocks noChangeAspect="1"/>
          </p:cNvPicPr>
          <p:nvPr/>
        </p:nvPicPr>
        <p:blipFill>
          <a:blip r:embed="rId3"/>
          <a:stretch>
            <a:fillRect/>
          </a:stretch>
        </p:blipFill>
        <p:spPr>
          <a:xfrm>
            <a:off x="1533378" y="641542"/>
            <a:ext cx="8299939" cy="5815529"/>
          </a:xfrm>
          <a:prstGeom prst="rect">
            <a:avLst/>
          </a:prstGeom>
        </p:spPr>
      </p:pic>
    </p:spTree>
    <p:extLst>
      <p:ext uri="{BB962C8B-B14F-4D97-AF65-F5344CB8AC3E}">
        <p14:creationId xmlns:p14="http://schemas.microsoft.com/office/powerpoint/2010/main" val="421961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Financial Statements</a:t>
            </a:r>
            <a:endParaRPr lang="en-ZA" sz="2800" b="1" dirty="0">
              <a:solidFill>
                <a:srgbClr val="1F497D"/>
              </a:solidFill>
              <a:latin typeface="Arial"/>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pic>
        <p:nvPicPr>
          <p:cNvPr id="4" name="Picture 3">
            <a:extLst>
              <a:ext uri="{FF2B5EF4-FFF2-40B4-BE49-F238E27FC236}">
                <a16:creationId xmlns:a16="http://schemas.microsoft.com/office/drawing/2014/main" id="{1899138B-6378-4275-8807-A012E0E225F8}"/>
              </a:ext>
            </a:extLst>
          </p:cNvPr>
          <p:cNvPicPr>
            <a:picLocks noChangeAspect="1"/>
          </p:cNvPicPr>
          <p:nvPr/>
        </p:nvPicPr>
        <p:blipFill>
          <a:blip r:embed="rId3"/>
          <a:stretch>
            <a:fillRect/>
          </a:stretch>
        </p:blipFill>
        <p:spPr>
          <a:xfrm>
            <a:off x="1772529" y="898832"/>
            <a:ext cx="8792308" cy="5420523"/>
          </a:xfrm>
          <a:prstGeom prst="rect">
            <a:avLst/>
          </a:prstGeom>
        </p:spPr>
      </p:pic>
    </p:spTree>
    <p:extLst>
      <p:ext uri="{BB962C8B-B14F-4D97-AF65-F5344CB8AC3E}">
        <p14:creationId xmlns:p14="http://schemas.microsoft.com/office/powerpoint/2010/main" val="4115809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Financial Statements </a:t>
            </a:r>
            <a:endParaRPr lang="en-ZA" sz="2800" b="1" dirty="0">
              <a:solidFill>
                <a:srgbClr val="1F497D"/>
              </a:solidFill>
              <a:latin typeface="Arial"/>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pic>
        <p:nvPicPr>
          <p:cNvPr id="4" name="Picture 3">
            <a:extLst>
              <a:ext uri="{FF2B5EF4-FFF2-40B4-BE49-F238E27FC236}">
                <a16:creationId xmlns:a16="http://schemas.microsoft.com/office/drawing/2014/main" id="{86F2CB37-E858-4E82-8886-D69AECA3AC8D}"/>
              </a:ext>
            </a:extLst>
          </p:cNvPr>
          <p:cNvPicPr>
            <a:picLocks noChangeAspect="1"/>
          </p:cNvPicPr>
          <p:nvPr/>
        </p:nvPicPr>
        <p:blipFill>
          <a:blip r:embed="rId3"/>
          <a:stretch>
            <a:fillRect/>
          </a:stretch>
        </p:blipFill>
        <p:spPr>
          <a:xfrm>
            <a:off x="2142237" y="808407"/>
            <a:ext cx="8489327" cy="5425061"/>
          </a:xfrm>
          <a:prstGeom prst="rect">
            <a:avLst/>
          </a:prstGeom>
        </p:spPr>
      </p:pic>
    </p:spTree>
    <p:extLst>
      <p:ext uri="{BB962C8B-B14F-4D97-AF65-F5344CB8AC3E}">
        <p14:creationId xmlns:p14="http://schemas.microsoft.com/office/powerpoint/2010/main" val="3259716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Financial Statements </a:t>
            </a:r>
            <a:endParaRPr lang="en-ZA" sz="2800" b="1" dirty="0">
              <a:solidFill>
                <a:srgbClr val="1F497D"/>
              </a:solidFill>
              <a:latin typeface="Arial"/>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pic>
        <p:nvPicPr>
          <p:cNvPr id="6" name="Picture 5">
            <a:extLst>
              <a:ext uri="{FF2B5EF4-FFF2-40B4-BE49-F238E27FC236}">
                <a16:creationId xmlns:a16="http://schemas.microsoft.com/office/drawing/2014/main" id="{026FD3D8-385C-4C3A-9B42-3B2CF06905F7}"/>
              </a:ext>
            </a:extLst>
          </p:cNvPr>
          <p:cNvPicPr>
            <a:picLocks noChangeAspect="1"/>
          </p:cNvPicPr>
          <p:nvPr/>
        </p:nvPicPr>
        <p:blipFill>
          <a:blip r:embed="rId3"/>
          <a:stretch>
            <a:fillRect/>
          </a:stretch>
        </p:blipFill>
        <p:spPr>
          <a:xfrm>
            <a:off x="1999280" y="671647"/>
            <a:ext cx="8856110" cy="6101947"/>
          </a:xfrm>
          <a:prstGeom prst="rect">
            <a:avLst/>
          </a:prstGeom>
        </p:spPr>
      </p:pic>
    </p:spTree>
    <p:extLst>
      <p:ext uri="{BB962C8B-B14F-4D97-AF65-F5344CB8AC3E}">
        <p14:creationId xmlns:p14="http://schemas.microsoft.com/office/powerpoint/2010/main" val="1495856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Financial Statements </a:t>
            </a:r>
            <a:endParaRPr lang="en-ZA" sz="2800" b="1" dirty="0">
              <a:solidFill>
                <a:srgbClr val="1F497D"/>
              </a:solidFill>
              <a:latin typeface="Arial"/>
            </a:endParaRPr>
          </a:p>
        </p:txBody>
      </p:sp>
      <p:pic>
        <p:nvPicPr>
          <p:cNvPr id="5" name="Picture 4">
            <a:extLst>
              <a:ext uri="{FF2B5EF4-FFF2-40B4-BE49-F238E27FC236}">
                <a16:creationId xmlns:a16="http://schemas.microsoft.com/office/drawing/2014/main" id="{B56AFBB4-4F2A-46E6-A739-665EC8DE4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pic>
        <p:nvPicPr>
          <p:cNvPr id="4" name="Picture 3">
            <a:extLst>
              <a:ext uri="{FF2B5EF4-FFF2-40B4-BE49-F238E27FC236}">
                <a16:creationId xmlns:a16="http://schemas.microsoft.com/office/drawing/2014/main" id="{986C48E5-4318-4227-8350-28599EC4DF5F}"/>
              </a:ext>
            </a:extLst>
          </p:cNvPr>
          <p:cNvPicPr>
            <a:picLocks noChangeAspect="1"/>
          </p:cNvPicPr>
          <p:nvPr/>
        </p:nvPicPr>
        <p:blipFill>
          <a:blip r:embed="rId3"/>
          <a:stretch>
            <a:fillRect/>
          </a:stretch>
        </p:blipFill>
        <p:spPr>
          <a:xfrm>
            <a:off x="1828800" y="771249"/>
            <a:ext cx="9292950" cy="5517009"/>
          </a:xfrm>
          <a:prstGeom prst="rect">
            <a:avLst/>
          </a:prstGeom>
        </p:spPr>
      </p:pic>
    </p:spTree>
    <p:extLst>
      <p:ext uri="{BB962C8B-B14F-4D97-AF65-F5344CB8AC3E}">
        <p14:creationId xmlns:p14="http://schemas.microsoft.com/office/powerpoint/2010/main" val="289593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latin typeface="Berlin Sans FB" panose="020E0602020502020306" pitchFamily="34" charset="0"/>
              </a:rPr>
              <a:t>Thank You!</a:t>
            </a:r>
            <a:endParaRPr lang="en-ZA" sz="6600" dirty="0">
              <a:latin typeface="Berlin Sans FB" panose="020E0602020502020306" pitchFamily="34" charset="0"/>
            </a:endParaRPr>
          </a:p>
        </p:txBody>
      </p:sp>
      <p:sp>
        <p:nvSpPr>
          <p:cNvPr id="4" name="Slide Number Placeholder 3"/>
          <p:cNvSpPr>
            <a:spLocks noGrp="1"/>
          </p:cNvSpPr>
          <p:nvPr>
            <p:ph type="sldNum" sz="quarter" idx="12"/>
          </p:nvPr>
        </p:nvSpPr>
        <p:spPr/>
        <p:txBody>
          <a:bodyPr/>
          <a:lstStyle/>
          <a:p>
            <a:fld id="{C1F02779-D701-4429-B636-CB4D9A93DC78}" type="slidenum">
              <a:rPr lang="en-ZA" smtClean="0">
                <a:solidFill>
                  <a:prstClr val="black">
                    <a:tint val="75000"/>
                  </a:prstClr>
                </a:solidFill>
              </a:rPr>
              <a:pPr/>
              <a:t>37</a:t>
            </a:fld>
            <a:endParaRPr lang="en-ZA" dirty="0">
              <a:solidFill>
                <a:prstClr val="black">
                  <a:tint val="75000"/>
                </a:prstClr>
              </a:solidFill>
            </a:endParaRPr>
          </a:p>
        </p:txBody>
      </p:sp>
    </p:spTree>
    <p:extLst>
      <p:ext uri="{BB962C8B-B14F-4D97-AF65-F5344CB8AC3E}">
        <p14:creationId xmlns:p14="http://schemas.microsoft.com/office/powerpoint/2010/main" val="23515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F618DE-E63B-4873-BDA5-736BBA7C5E9C}"/>
              </a:ext>
            </a:extLst>
          </p:cNvPr>
          <p:cNvSpPr/>
          <p:nvPr/>
        </p:nvSpPr>
        <p:spPr>
          <a:xfrm>
            <a:off x="387382" y="84406"/>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Table of Contents </a:t>
            </a:r>
            <a:endParaRPr lang="en-ZA" sz="2800" b="1" dirty="0">
              <a:solidFill>
                <a:srgbClr val="1F497D"/>
              </a:solidFill>
              <a:latin typeface="Arial"/>
            </a:endParaRPr>
          </a:p>
        </p:txBody>
      </p:sp>
      <p:pic>
        <p:nvPicPr>
          <p:cNvPr id="4" name="Picture 3">
            <a:extLst>
              <a:ext uri="{FF2B5EF4-FFF2-40B4-BE49-F238E27FC236}">
                <a16:creationId xmlns:a16="http://schemas.microsoft.com/office/drawing/2014/main" id="{D6C65DB4-4753-4B08-95DE-E3C673822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graphicFrame>
        <p:nvGraphicFramePr>
          <p:cNvPr id="5" name="Table 4">
            <a:extLst>
              <a:ext uri="{FF2B5EF4-FFF2-40B4-BE49-F238E27FC236}">
                <a16:creationId xmlns:a16="http://schemas.microsoft.com/office/drawing/2014/main" id="{126E11E9-CE8E-47C9-B1D3-770C93A84A3C}"/>
              </a:ext>
            </a:extLst>
          </p:cNvPr>
          <p:cNvGraphicFramePr>
            <a:graphicFrameLocks noGrp="1"/>
          </p:cNvGraphicFramePr>
          <p:nvPr>
            <p:extLst>
              <p:ext uri="{D42A27DB-BD31-4B8C-83A1-F6EECF244321}">
                <p14:modId xmlns:p14="http://schemas.microsoft.com/office/powerpoint/2010/main" val="3037020868"/>
              </p:ext>
            </p:extLst>
          </p:nvPr>
        </p:nvGraphicFramePr>
        <p:xfrm>
          <a:off x="0" y="808406"/>
          <a:ext cx="12192000" cy="6344999"/>
        </p:xfrm>
        <a:graphic>
          <a:graphicData uri="http://schemas.openxmlformats.org/drawingml/2006/table">
            <a:tbl>
              <a:tblPr firstRow="1" bandRow="1">
                <a:tableStyleId>{5C22544A-7EE6-4342-B048-85BDC9FD1C3A}</a:tableStyleId>
              </a:tblPr>
              <a:tblGrid>
                <a:gridCol w="1077686">
                  <a:extLst>
                    <a:ext uri="{9D8B030D-6E8A-4147-A177-3AD203B41FA5}">
                      <a16:colId xmlns:a16="http://schemas.microsoft.com/office/drawing/2014/main" val="3698962971"/>
                    </a:ext>
                  </a:extLst>
                </a:gridCol>
                <a:gridCol w="10007656">
                  <a:extLst>
                    <a:ext uri="{9D8B030D-6E8A-4147-A177-3AD203B41FA5}">
                      <a16:colId xmlns:a16="http://schemas.microsoft.com/office/drawing/2014/main" val="4049555871"/>
                    </a:ext>
                  </a:extLst>
                </a:gridCol>
                <a:gridCol w="1106658">
                  <a:extLst>
                    <a:ext uri="{9D8B030D-6E8A-4147-A177-3AD203B41FA5}">
                      <a16:colId xmlns:a16="http://schemas.microsoft.com/office/drawing/2014/main" val="577182669"/>
                    </a:ext>
                  </a:extLst>
                </a:gridCol>
              </a:tblGrid>
              <a:tr h="346092">
                <a:tc>
                  <a:txBody>
                    <a:bodyPr/>
                    <a:lstStyle/>
                    <a:p>
                      <a:pPr algn="ctr"/>
                      <a:r>
                        <a:rPr lang="en-ZA" sz="1600" dirty="0"/>
                        <a:t>Item</a:t>
                      </a:r>
                    </a:p>
                  </a:txBody>
                  <a:tcPr>
                    <a:solidFill>
                      <a:schemeClr val="accent5">
                        <a:lumMod val="75000"/>
                      </a:schemeClr>
                    </a:solidFill>
                  </a:tcPr>
                </a:tc>
                <a:tc>
                  <a:txBody>
                    <a:bodyPr/>
                    <a:lstStyle/>
                    <a:p>
                      <a:pPr algn="ctr"/>
                      <a:r>
                        <a:rPr lang="en-ZA" sz="1600" dirty="0"/>
                        <a:t>Content</a:t>
                      </a:r>
                    </a:p>
                  </a:txBody>
                  <a:tcPr>
                    <a:solidFill>
                      <a:schemeClr val="accent5">
                        <a:lumMod val="75000"/>
                      </a:schemeClr>
                    </a:solidFill>
                  </a:tcPr>
                </a:tc>
                <a:tc>
                  <a:txBody>
                    <a:bodyPr/>
                    <a:lstStyle/>
                    <a:p>
                      <a:pPr algn="ctr"/>
                      <a:r>
                        <a:rPr lang="en-ZA" sz="1600" dirty="0"/>
                        <a:t>Slide no</a:t>
                      </a:r>
                    </a:p>
                  </a:txBody>
                  <a:tcPr>
                    <a:solidFill>
                      <a:schemeClr val="accent5">
                        <a:lumMod val="75000"/>
                      </a:schemeClr>
                    </a:solidFill>
                  </a:tcPr>
                </a:tc>
                <a:extLst>
                  <a:ext uri="{0D108BD9-81ED-4DB2-BD59-A6C34878D82A}">
                    <a16:rowId xmlns:a16="http://schemas.microsoft.com/office/drawing/2014/main" val="508137208"/>
                  </a:ext>
                </a:extLst>
              </a:tr>
              <a:tr h="489079">
                <a:tc>
                  <a:txBody>
                    <a:bodyPr/>
                    <a:lstStyle/>
                    <a:p>
                      <a:pPr algn="ctr"/>
                      <a:r>
                        <a:rPr kumimoji="0" lang="en-ZA" sz="1600" b="1" i="0" u="none" strike="noStrike" kern="1200" cap="none" spc="0" normalizeH="0" baseline="0" dirty="0">
                          <a:ln>
                            <a:noFill/>
                          </a:ln>
                          <a:solidFill>
                            <a:srgbClr val="1F497D"/>
                          </a:solidFill>
                          <a:effectLst/>
                          <a:uLnTx/>
                          <a:uFillTx/>
                          <a:latin typeface="Arial"/>
                          <a:ea typeface="+mn-ea"/>
                          <a:cs typeface="+mn-cs"/>
                        </a:rPr>
                        <a:t>1.</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W" sz="1600" b="1" i="0" u="none" strike="noStrike" kern="1200" cap="none" spc="0" normalizeH="0" baseline="0" noProof="0" dirty="0">
                          <a:ln>
                            <a:noFill/>
                          </a:ln>
                          <a:solidFill>
                            <a:srgbClr val="1F497D"/>
                          </a:solidFill>
                          <a:effectLst/>
                          <a:uLnTx/>
                          <a:uFillTx/>
                          <a:latin typeface="Arial"/>
                          <a:ea typeface="+mn-ea"/>
                          <a:cs typeface="+mn-cs"/>
                        </a:rPr>
                        <a:t>Summary of the Core Mandate and the Functions </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4</a:t>
                      </a:r>
                    </a:p>
                  </a:txBody>
                  <a:tcPr/>
                </a:tc>
                <a:extLst>
                  <a:ext uri="{0D108BD9-81ED-4DB2-BD59-A6C34878D82A}">
                    <a16:rowId xmlns:a16="http://schemas.microsoft.com/office/drawing/2014/main" val="3719663852"/>
                  </a:ext>
                </a:extLst>
              </a:tr>
              <a:tr h="427659">
                <a:tc>
                  <a:txBody>
                    <a:bodyPr/>
                    <a:lstStyle/>
                    <a:p>
                      <a:pPr algn="ctr"/>
                      <a:r>
                        <a:rPr kumimoji="0" lang="en-ZA" sz="1600" b="1" i="0" u="none" strike="noStrike" kern="1200" cap="none" spc="0" normalizeH="0" baseline="0" dirty="0">
                          <a:ln>
                            <a:noFill/>
                          </a:ln>
                          <a:solidFill>
                            <a:srgbClr val="1F497D"/>
                          </a:solidFill>
                          <a:effectLst/>
                          <a:uLnTx/>
                          <a:uFillTx/>
                          <a:latin typeface="Arial"/>
                          <a:ea typeface="+mn-ea"/>
                          <a:cs typeface="+mn-cs"/>
                        </a:rPr>
                        <a:t>2. </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W" sz="1600" b="1" dirty="0">
                          <a:solidFill>
                            <a:srgbClr val="1F497D"/>
                          </a:solidFill>
                          <a:latin typeface="Arial"/>
                        </a:rPr>
                        <a:t>HDA</a:t>
                      </a:r>
                      <a:r>
                        <a:rPr lang="en-ZW" sz="1600" b="1" baseline="0" dirty="0">
                          <a:solidFill>
                            <a:srgbClr val="1F497D"/>
                          </a:solidFill>
                          <a:latin typeface="Arial"/>
                        </a:rPr>
                        <a:t> Programme Structure</a:t>
                      </a:r>
                      <a:endParaRPr lang="en-ZA" sz="1600" b="1" dirty="0">
                        <a:solidFill>
                          <a:srgbClr val="1F497D"/>
                        </a:solidFill>
                        <a:latin typeface="Arial"/>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5-6</a:t>
                      </a:r>
                    </a:p>
                  </a:txBody>
                  <a:tcPr/>
                </a:tc>
                <a:extLst>
                  <a:ext uri="{0D108BD9-81ED-4DB2-BD59-A6C34878D82A}">
                    <a16:rowId xmlns:a16="http://schemas.microsoft.com/office/drawing/2014/main" val="1650224301"/>
                  </a:ext>
                </a:extLst>
              </a:tr>
              <a:tr h="427659">
                <a:tc>
                  <a:txBody>
                    <a:bodyPr/>
                    <a:lstStyle/>
                    <a:p>
                      <a:pPr algn="ctr"/>
                      <a:r>
                        <a:rPr kumimoji="0" lang="en-ZA" sz="1600" b="1" i="0" u="none" strike="noStrike" kern="1200" cap="none" spc="0" normalizeH="0" baseline="0" dirty="0">
                          <a:ln>
                            <a:noFill/>
                          </a:ln>
                          <a:solidFill>
                            <a:srgbClr val="1F497D"/>
                          </a:solidFill>
                          <a:effectLst/>
                          <a:uLnTx/>
                          <a:uFillTx/>
                          <a:latin typeface="Arial"/>
                          <a:ea typeface="+mn-ea"/>
                          <a:cs typeface="+mn-cs"/>
                        </a:rPr>
                        <a:t>3.</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W" sz="1600" b="1" dirty="0">
                          <a:solidFill>
                            <a:srgbClr val="1F497D"/>
                          </a:solidFill>
                          <a:latin typeface="Arial"/>
                        </a:rPr>
                        <a:t>Overall</a:t>
                      </a:r>
                      <a:r>
                        <a:rPr lang="en-ZW" sz="1600" b="1" baseline="0" dirty="0">
                          <a:solidFill>
                            <a:srgbClr val="1F497D"/>
                          </a:solidFill>
                          <a:latin typeface="Arial"/>
                        </a:rPr>
                        <a:t> Organisational Performance Trends Q1-Q4</a:t>
                      </a:r>
                      <a:endParaRPr lang="en-ZA" sz="1600" b="1" dirty="0">
                        <a:solidFill>
                          <a:srgbClr val="1F497D"/>
                        </a:solidFill>
                        <a:latin typeface="Arial"/>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7</a:t>
                      </a:r>
                    </a:p>
                  </a:txBody>
                  <a:tcPr/>
                </a:tc>
                <a:extLst>
                  <a:ext uri="{0D108BD9-81ED-4DB2-BD59-A6C34878D82A}">
                    <a16:rowId xmlns:a16="http://schemas.microsoft.com/office/drawing/2014/main" val="1672043025"/>
                  </a:ext>
                </a:extLst>
              </a:tr>
              <a:tr h="42765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4.</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A" sz="1600" b="1" dirty="0">
                          <a:solidFill>
                            <a:srgbClr val="1F497D"/>
                          </a:solidFill>
                          <a:latin typeface="Arial"/>
                        </a:rPr>
                        <a:t>Detailed</a:t>
                      </a:r>
                      <a:r>
                        <a:rPr lang="en-ZA" sz="1600" b="1" baseline="0" dirty="0">
                          <a:solidFill>
                            <a:srgbClr val="1F497D"/>
                          </a:solidFill>
                          <a:latin typeface="Arial"/>
                        </a:rPr>
                        <a:t> Organisational Performance</a:t>
                      </a:r>
                      <a:endParaRPr lang="en-ZA" sz="1600" b="1" dirty="0">
                        <a:solidFill>
                          <a:srgbClr val="1F497D"/>
                        </a:solidFill>
                        <a:latin typeface="Arial"/>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8</a:t>
                      </a:r>
                    </a:p>
                  </a:txBody>
                  <a:tcPr/>
                </a:tc>
                <a:extLst>
                  <a:ext uri="{0D108BD9-81ED-4DB2-BD59-A6C34878D82A}">
                    <a16:rowId xmlns:a16="http://schemas.microsoft.com/office/drawing/2014/main" val="1459108036"/>
                  </a:ext>
                </a:extLst>
              </a:tr>
              <a:tr h="42765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6.</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1600" b="1" dirty="0">
                          <a:solidFill>
                            <a:srgbClr val="1F497D"/>
                          </a:solidFill>
                          <a:latin typeface="Arial"/>
                        </a:rPr>
                        <a:t>HDA</a:t>
                      </a:r>
                      <a:r>
                        <a:rPr lang="en-GB" sz="1600" b="1" baseline="0" dirty="0">
                          <a:solidFill>
                            <a:srgbClr val="1F497D"/>
                          </a:solidFill>
                          <a:latin typeface="Arial"/>
                        </a:rPr>
                        <a:t> Performance Highlights</a:t>
                      </a:r>
                      <a:endParaRPr lang="en-GB" sz="1600" b="1" dirty="0">
                        <a:solidFill>
                          <a:srgbClr val="1F497D"/>
                        </a:solidFill>
                        <a:latin typeface="Arial"/>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9</a:t>
                      </a:r>
                    </a:p>
                  </a:txBody>
                  <a:tcPr/>
                </a:tc>
                <a:extLst>
                  <a:ext uri="{0D108BD9-81ED-4DB2-BD59-A6C34878D82A}">
                    <a16:rowId xmlns:a16="http://schemas.microsoft.com/office/drawing/2014/main" val="1874608917"/>
                  </a:ext>
                </a:extLst>
              </a:tr>
              <a:tr h="42765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7.</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W" sz="1600" b="1" i="0" u="none" strike="noStrike" kern="1200" cap="none" spc="0" normalizeH="0" baseline="0" noProof="0" dirty="0">
                          <a:ln>
                            <a:noFill/>
                          </a:ln>
                          <a:solidFill>
                            <a:srgbClr val="1F497D"/>
                          </a:solidFill>
                          <a:effectLst/>
                          <a:uLnTx/>
                          <a:uFillTx/>
                          <a:latin typeface="Arial"/>
                          <a:ea typeface="+mn-ea"/>
                          <a:cs typeface="+mn-cs"/>
                        </a:rPr>
                        <a:t>Governance and Operational Highlights</a:t>
                      </a:r>
                      <a:endParaRPr kumimoji="0" lang="en-ZA" sz="1600" b="1" i="0" u="none" strike="noStrike" kern="1200" cap="none" spc="0" normalizeH="0" baseline="0" noProof="0" dirty="0">
                        <a:ln>
                          <a:noFill/>
                        </a:ln>
                        <a:solidFill>
                          <a:srgbClr val="1F497D"/>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10</a:t>
                      </a:r>
                    </a:p>
                  </a:txBody>
                  <a:tcPr/>
                </a:tc>
                <a:extLst>
                  <a:ext uri="{0D108BD9-81ED-4DB2-BD59-A6C34878D82A}">
                    <a16:rowId xmlns:a16="http://schemas.microsoft.com/office/drawing/2014/main" val="1677775585"/>
                  </a:ext>
                </a:extLst>
              </a:tr>
              <a:tr h="42765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8. </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W" sz="1600" b="1" dirty="0">
                          <a:solidFill>
                            <a:srgbClr val="1F497D"/>
                          </a:solidFill>
                          <a:latin typeface="Arial"/>
                        </a:rPr>
                        <a:t>HDA</a:t>
                      </a:r>
                      <a:r>
                        <a:rPr lang="en-ZW" sz="1600" b="1" baseline="0" dirty="0">
                          <a:solidFill>
                            <a:srgbClr val="1F497D"/>
                          </a:solidFill>
                          <a:latin typeface="Arial"/>
                        </a:rPr>
                        <a:t> Board</a:t>
                      </a:r>
                      <a:endParaRPr lang="en-ZA" sz="1600" b="1" dirty="0">
                        <a:solidFill>
                          <a:srgbClr val="1F497D"/>
                        </a:solidFill>
                        <a:latin typeface="Arial"/>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10</a:t>
                      </a:r>
                    </a:p>
                  </a:txBody>
                  <a:tcPr/>
                </a:tc>
                <a:extLst>
                  <a:ext uri="{0D108BD9-81ED-4DB2-BD59-A6C34878D82A}">
                    <a16:rowId xmlns:a16="http://schemas.microsoft.com/office/drawing/2014/main" val="1889376446"/>
                  </a:ext>
                </a:extLst>
              </a:tr>
              <a:tr h="42765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9.</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W" sz="1600" b="1" dirty="0">
                          <a:solidFill>
                            <a:srgbClr val="1F497D"/>
                          </a:solidFill>
                          <a:latin typeface="Arial"/>
                        </a:rPr>
                        <a:t>HDA</a:t>
                      </a:r>
                      <a:r>
                        <a:rPr lang="en-ZW" sz="1600" b="1" baseline="0" dirty="0">
                          <a:solidFill>
                            <a:srgbClr val="1F497D"/>
                          </a:solidFill>
                          <a:latin typeface="Arial"/>
                        </a:rPr>
                        <a:t> Organisational Structure and Equity Statistics</a:t>
                      </a:r>
                      <a:endParaRPr lang="en-ZA" sz="1600" b="1" dirty="0">
                        <a:solidFill>
                          <a:srgbClr val="1F497D"/>
                        </a:solidFill>
                        <a:latin typeface="Arial"/>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11-12</a:t>
                      </a:r>
                    </a:p>
                  </a:txBody>
                  <a:tcPr/>
                </a:tc>
                <a:extLst>
                  <a:ext uri="{0D108BD9-81ED-4DB2-BD59-A6C34878D82A}">
                    <a16:rowId xmlns:a16="http://schemas.microsoft.com/office/drawing/2014/main" val="1300027333"/>
                  </a:ext>
                </a:extLst>
              </a:tr>
              <a:tr h="42765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10.</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Key Indicators</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14</a:t>
                      </a:r>
                    </a:p>
                  </a:txBody>
                  <a:tcPr/>
                </a:tc>
                <a:extLst>
                  <a:ext uri="{0D108BD9-81ED-4DB2-BD59-A6C34878D82A}">
                    <a16:rowId xmlns:a16="http://schemas.microsoft.com/office/drawing/2014/main" val="3691766144"/>
                  </a:ext>
                </a:extLst>
              </a:tr>
              <a:tr h="42765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11.</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W" sz="1600" b="1" dirty="0">
                          <a:solidFill>
                            <a:srgbClr val="1F497D"/>
                          </a:solidFill>
                          <a:latin typeface="Arial"/>
                        </a:rPr>
                        <a:t>Audit Outcome </a:t>
                      </a:r>
                      <a:endParaRPr lang="en-ZA" sz="1600" b="1" dirty="0">
                        <a:solidFill>
                          <a:srgbClr val="1F497D"/>
                        </a:solidFill>
                        <a:latin typeface="Arial"/>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16</a:t>
                      </a:r>
                    </a:p>
                  </a:txBody>
                  <a:tcPr/>
                </a:tc>
                <a:extLst>
                  <a:ext uri="{0D108BD9-81ED-4DB2-BD59-A6C34878D82A}">
                    <a16:rowId xmlns:a16="http://schemas.microsoft.com/office/drawing/2014/main" val="3197973824"/>
                  </a:ext>
                </a:extLst>
              </a:tr>
              <a:tr h="42765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12.</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W" sz="1600" b="1" dirty="0">
                          <a:solidFill>
                            <a:srgbClr val="1F497D"/>
                          </a:solidFill>
                          <a:latin typeface="Arial"/>
                        </a:rPr>
                        <a:t>Financial</a:t>
                      </a:r>
                      <a:r>
                        <a:rPr lang="en-ZW" sz="1600" b="1" baseline="0" dirty="0">
                          <a:solidFill>
                            <a:srgbClr val="1F497D"/>
                          </a:solidFill>
                          <a:latin typeface="Arial"/>
                        </a:rPr>
                        <a:t> Statements</a:t>
                      </a:r>
                      <a:r>
                        <a:rPr lang="en-ZW" sz="1600" b="1" dirty="0">
                          <a:solidFill>
                            <a:srgbClr val="1F497D"/>
                          </a:solidFill>
                          <a:latin typeface="Arial"/>
                        </a:rPr>
                        <a:t> </a:t>
                      </a:r>
                      <a:endParaRPr lang="en-ZA" sz="1600" b="1" dirty="0">
                        <a:solidFill>
                          <a:srgbClr val="1F497D"/>
                        </a:solidFill>
                        <a:latin typeface="Arial"/>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17-19</a:t>
                      </a:r>
                    </a:p>
                  </a:txBody>
                  <a:tcPr/>
                </a:tc>
                <a:extLst>
                  <a:ext uri="{0D108BD9-81ED-4DB2-BD59-A6C34878D82A}">
                    <a16:rowId xmlns:a16="http://schemas.microsoft.com/office/drawing/2014/main" val="3855051714"/>
                  </a:ext>
                </a:extLst>
              </a:tr>
              <a:tr h="46891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13.</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Post Audit Action Plan</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20-24</a:t>
                      </a:r>
                    </a:p>
                  </a:txBody>
                  <a:tcPr/>
                </a:tc>
                <a:extLst>
                  <a:ext uri="{0D108BD9-81ED-4DB2-BD59-A6C34878D82A}">
                    <a16:rowId xmlns:a16="http://schemas.microsoft.com/office/drawing/2014/main" val="2795621110"/>
                  </a:ext>
                </a:extLst>
              </a:tr>
              <a:tr h="46891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15</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Recommendations</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dirty="0">
                          <a:ln>
                            <a:noFill/>
                          </a:ln>
                          <a:solidFill>
                            <a:srgbClr val="1F497D"/>
                          </a:solidFill>
                          <a:effectLst/>
                          <a:uLnTx/>
                          <a:uFillTx/>
                          <a:latin typeface="Arial"/>
                          <a:ea typeface="+mn-ea"/>
                          <a:cs typeface="+mn-cs"/>
                        </a:rPr>
                        <a:t>27-41</a:t>
                      </a:r>
                    </a:p>
                  </a:txBody>
                  <a:tcPr/>
                </a:tc>
                <a:extLst>
                  <a:ext uri="{0D108BD9-81ED-4DB2-BD59-A6C34878D82A}">
                    <a16:rowId xmlns:a16="http://schemas.microsoft.com/office/drawing/2014/main" val="2400152610"/>
                  </a:ext>
                </a:extLst>
              </a:tr>
            </a:tbl>
          </a:graphicData>
        </a:graphic>
      </p:graphicFrame>
    </p:spTree>
    <p:extLst>
      <p:ext uri="{BB962C8B-B14F-4D97-AF65-F5344CB8AC3E}">
        <p14:creationId xmlns:p14="http://schemas.microsoft.com/office/powerpoint/2010/main" val="113427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387382" y="211973"/>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11"/>
            <a:r>
              <a:rPr lang="en-ZW" sz="2800" b="1" dirty="0">
                <a:solidFill>
                  <a:srgbClr val="1F497D"/>
                </a:solidFill>
                <a:latin typeface="Arial"/>
              </a:rPr>
              <a:t>Summary of the Core Mandate and the Functions </a:t>
            </a:r>
            <a:endParaRPr lang="en-ZA" sz="2800" b="1" dirty="0">
              <a:solidFill>
                <a:srgbClr val="1F497D"/>
              </a:solidFill>
              <a:latin typeface="Arial"/>
            </a:endParaRPr>
          </a:p>
        </p:txBody>
      </p:sp>
      <p:pic>
        <p:nvPicPr>
          <p:cNvPr id="4" name="Picture 3">
            <a:extLst>
              <a:ext uri="{FF2B5EF4-FFF2-40B4-BE49-F238E27FC236}">
                <a16:creationId xmlns:a16="http://schemas.microsoft.com/office/drawing/2014/main" id="{FB5B9883-2AE3-4EAF-85F6-B8DA3E7F4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5" name="Subtitle 2"/>
          <p:cNvSpPr txBox="1">
            <a:spLocks/>
          </p:cNvSpPr>
          <p:nvPr/>
        </p:nvSpPr>
        <p:spPr>
          <a:xfrm>
            <a:off x="201882" y="1108364"/>
            <a:ext cx="11602192" cy="51677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100" b="0" i="0" u="none" strike="noStrike" kern="1200" cap="none" spc="0" normalizeH="0" baseline="0" noProof="0" dirty="0">
                <a:ln>
                  <a:noFill/>
                </a:ln>
                <a:solidFill>
                  <a:sysClr val="windowText" lastClr="000000"/>
                </a:solidFill>
                <a:effectLst/>
                <a:uLnTx/>
                <a:uFillTx/>
                <a:latin typeface="Arial"/>
                <a:ea typeface="+mn-ea"/>
                <a:cs typeface="Arial"/>
              </a:rPr>
              <a:t>The HDA was established to support and address land acquisition and assembly, and to accelerate housing delivery and human settlement development.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2100" b="1" i="0" u="none" strike="noStrike" kern="1200" cap="none" spc="0" normalizeH="0" baseline="0" noProof="0" dirty="0">
              <a:ln>
                <a:noFill/>
              </a:ln>
              <a:solidFill>
                <a:sysClr val="windowText" lastClr="000000"/>
              </a:solidFill>
              <a:effectLst/>
              <a:uLnTx/>
              <a:uFillTx/>
              <a:latin typeface="Arial"/>
              <a:ea typeface="+mn-ea"/>
              <a:cs typeface="Arial"/>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ZA" sz="2400" b="1" dirty="0">
                <a:solidFill>
                  <a:srgbClr val="1F497D"/>
                </a:solidFill>
                <a:latin typeface="Arial"/>
                <a:cs typeface="+mn-cs"/>
              </a:rPr>
              <a:t>Primary objectives of the HDA include:</a:t>
            </a:r>
          </a:p>
          <a:p>
            <a:pPr marL="214313" marR="0" lvl="0" indent="-2143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100" b="0" i="0" u="none" strike="noStrike" kern="1200" cap="none" spc="0" normalizeH="0" baseline="0" noProof="0" dirty="0">
                <a:ln>
                  <a:noFill/>
                </a:ln>
                <a:solidFill>
                  <a:sysClr val="windowText" lastClr="000000"/>
                </a:solidFill>
                <a:effectLst/>
                <a:uLnTx/>
                <a:uFillTx/>
                <a:latin typeface="Arial"/>
                <a:ea typeface="+mn-ea"/>
                <a:cs typeface="Arial"/>
              </a:rPr>
              <a:t>Identify, acquire, hold, develop and release well-located land and buildings</a:t>
            </a:r>
          </a:p>
          <a:p>
            <a:pPr marL="214313" marR="0" lvl="0" indent="-2143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100" b="0" i="0" u="none" strike="noStrike" kern="1200" cap="none" spc="0" normalizeH="0" baseline="0" noProof="0" dirty="0">
                <a:ln>
                  <a:noFill/>
                </a:ln>
                <a:solidFill>
                  <a:sysClr val="windowText" lastClr="000000"/>
                </a:solidFill>
                <a:effectLst/>
                <a:uLnTx/>
                <a:uFillTx/>
                <a:latin typeface="Arial"/>
                <a:ea typeface="+mn-ea"/>
                <a:cs typeface="Arial"/>
              </a:rPr>
              <a:t>Provide project management support and housing development services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2100" b="0" i="0" u="none" strike="noStrike" kern="1200" cap="none" spc="0" normalizeH="0" baseline="0" noProof="0" dirty="0">
              <a:ln>
                <a:noFill/>
              </a:ln>
              <a:solidFill>
                <a:sysClr val="windowText" lastClr="000000"/>
              </a:solidFill>
              <a:effectLst/>
              <a:uLnTx/>
              <a:uFillTx/>
              <a:latin typeface="Arial"/>
              <a:ea typeface="+mn-ea"/>
              <a:cs typeface="Arial"/>
            </a:endParaRPr>
          </a:p>
          <a:p>
            <a:pPr algn="just">
              <a:lnSpc>
                <a:spcPct val="110000"/>
              </a:lnSpc>
            </a:pPr>
            <a:r>
              <a:rPr lang="en-ZA" sz="2400" b="1" dirty="0">
                <a:solidFill>
                  <a:srgbClr val="1F497D"/>
                </a:solidFill>
                <a:latin typeface="Arial"/>
                <a:cs typeface="+mn-cs"/>
              </a:rPr>
              <a:t>The HDA is required to:</a:t>
            </a:r>
          </a:p>
          <a:p>
            <a:pPr marL="214313" marR="0" lvl="0" indent="-2143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100" b="0" i="0" u="none" strike="noStrike" kern="1200" cap="none" spc="0" normalizeH="0" baseline="0" noProof="0" dirty="0">
                <a:ln>
                  <a:noFill/>
                </a:ln>
                <a:solidFill>
                  <a:sysClr val="windowText" lastClr="000000"/>
                </a:solidFill>
                <a:effectLst/>
                <a:uLnTx/>
                <a:uFillTx/>
                <a:latin typeface="Arial"/>
                <a:ea typeface="+mn-ea"/>
                <a:cs typeface="Arial"/>
              </a:rPr>
              <a:t>Ensure that residential and community developments are sustainable, viable and appropriately located</a:t>
            </a:r>
          </a:p>
          <a:p>
            <a:pPr marL="214313" marR="0" lvl="0" indent="-2143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100" b="0" i="0" u="none" strike="noStrike" kern="1200" cap="none" spc="0" normalizeH="0" baseline="0" noProof="0" dirty="0">
                <a:ln>
                  <a:noFill/>
                </a:ln>
                <a:solidFill>
                  <a:sysClr val="windowText" lastClr="000000"/>
                </a:solidFill>
                <a:effectLst/>
                <a:uLnTx/>
                <a:uFillTx/>
                <a:latin typeface="Arial"/>
                <a:ea typeface="+mn-ea"/>
                <a:cs typeface="Arial"/>
              </a:rPr>
              <a:t>Ensure that job creation is optimised in the process of residential and community development</a:t>
            </a:r>
          </a:p>
          <a:p>
            <a:pPr marL="214313" marR="0" lvl="0" indent="-2143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100" b="0" i="0" u="none" strike="noStrike" kern="1200" cap="none" spc="0" normalizeH="0" baseline="0" noProof="0" dirty="0">
                <a:ln>
                  <a:noFill/>
                </a:ln>
                <a:solidFill>
                  <a:sysClr val="windowText" lastClr="000000"/>
                </a:solidFill>
                <a:effectLst/>
                <a:uLnTx/>
                <a:uFillTx/>
                <a:latin typeface="Arial"/>
                <a:ea typeface="+mn-ea"/>
                <a:cs typeface="Arial"/>
              </a:rPr>
              <a:t>Introduce and manage a land inventory and information system</a:t>
            </a:r>
          </a:p>
          <a:p>
            <a:pPr marL="214313" marR="0" lvl="0" indent="-2143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100" b="0" i="0" u="none" strike="noStrike" kern="1200" cap="none" spc="0" normalizeH="0" baseline="0" noProof="0" dirty="0">
                <a:ln>
                  <a:noFill/>
                </a:ln>
                <a:solidFill>
                  <a:sysClr val="windowText" lastClr="000000"/>
                </a:solidFill>
                <a:effectLst/>
                <a:uLnTx/>
                <a:uFillTx/>
                <a:latin typeface="Arial"/>
                <a:ea typeface="+mn-ea"/>
                <a:cs typeface="Arial"/>
              </a:rPr>
              <a:t>Ensure that community participation takes place</a:t>
            </a:r>
            <a:endParaRPr kumimoji="0" lang="en-ZA" sz="21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296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C22F8F-0AEA-4A66-888C-6687D142F423}"/>
              </a:ext>
            </a:extLst>
          </p:cNvPr>
          <p:cNvSpPr/>
          <p:nvPr/>
        </p:nvSpPr>
        <p:spPr>
          <a:xfrm>
            <a:off x="106013" y="28231"/>
            <a:ext cx="10856605" cy="97732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pt-BR" sz="3000" b="1" dirty="0">
                <a:solidFill>
                  <a:prstClr val="black"/>
                </a:solidFill>
                <a:latin typeface="Arial" panose="020B0604020202020204" pitchFamily="34" charset="0"/>
                <a:cs typeface="Arial" panose="020B0604020202020204" pitchFamily="34" charset="0"/>
              </a:rPr>
              <a:t>HDA Development Support to Stakeholders</a:t>
            </a:r>
            <a:endParaRPr lang="en-ZA" sz="3000" b="1" dirty="0">
              <a:solidFill>
                <a:prstClr val="black"/>
              </a:solidFill>
              <a:latin typeface="Arial" panose="020B0604020202020204" pitchFamily="34" charset="0"/>
              <a:cs typeface="Arial" panose="020B0604020202020204" pitchFamily="34" charset="0"/>
            </a:endParaRPr>
          </a:p>
          <a:p>
            <a:pPr algn="ctr" defTabSz="457211"/>
            <a:r>
              <a:rPr lang="en-ZW" sz="2800" b="1" dirty="0">
                <a:solidFill>
                  <a:srgbClr val="1F497D"/>
                </a:solidFill>
                <a:latin typeface="Arial"/>
              </a:rPr>
              <a:t> </a:t>
            </a:r>
            <a:endParaRPr lang="en-ZA" sz="2800" b="1" dirty="0">
              <a:solidFill>
                <a:srgbClr val="1F497D"/>
              </a:solidFill>
              <a:latin typeface="Arial"/>
            </a:endParaRPr>
          </a:p>
        </p:txBody>
      </p:sp>
      <p:pic>
        <p:nvPicPr>
          <p:cNvPr id="4" name="Picture 3">
            <a:extLst>
              <a:ext uri="{FF2B5EF4-FFF2-40B4-BE49-F238E27FC236}">
                <a16:creationId xmlns:a16="http://schemas.microsoft.com/office/drawing/2014/main" id="{FB5B9883-2AE3-4EAF-85F6-B8DA3E7F4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5" name="Subtitle 2"/>
          <p:cNvSpPr txBox="1">
            <a:spLocks/>
          </p:cNvSpPr>
          <p:nvPr/>
        </p:nvSpPr>
        <p:spPr>
          <a:xfrm>
            <a:off x="283028" y="808407"/>
            <a:ext cx="11625943" cy="47758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endPar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endParaRP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Programme And Project Portfolio Planning And Management Support</a:t>
            </a: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Project Technical Implementation Support</a:t>
            </a: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Informal Settlement Upgrading Support</a:t>
            </a: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Emergency Housing Support</a:t>
            </a: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Land Assembly And Land Acquisition/Release Support</a:t>
            </a: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Land Holding And Land Holding Support</a:t>
            </a: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Land Geo-spatial Services</a:t>
            </a: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Intergovernmental Relations (IGR) Support</a:t>
            </a:r>
          </a:p>
          <a:p>
            <a:pPr marL="685800" marR="0" lvl="1" indent="-342900" algn="l" defTabSz="914400" rtl="0" eaLnBrk="1" fontAlgn="auto" latinLnBrk="0" hangingPunct="1">
              <a:lnSpc>
                <a:spcPct val="100000"/>
              </a:lnSpc>
              <a:spcBef>
                <a:spcPct val="20000"/>
              </a:spcBef>
              <a:spcAft>
                <a:spcPts val="900"/>
              </a:spcAft>
              <a:buClr>
                <a:srgbClr val="1F497D"/>
              </a:buClr>
              <a:buSzTx/>
              <a:buFont typeface="Arial"/>
              <a:buChar char="•"/>
              <a:tabLst/>
              <a:defRPr/>
            </a:pPr>
            <a:r>
              <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rPr>
              <a:t>Section 29 mandated projects where the HDA acts as an implementing agent – N2 Gateway and </a:t>
            </a:r>
            <a:r>
              <a:rPr kumimoji="0" lang="en-US" sz="2700" b="0" i="0" u="none" strike="noStrike" kern="1200" cap="none" spc="0" normalizeH="0" baseline="30000" noProof="0" dirty="0" err="1">
                <a:ln>
                  <a:noFill/>
                </a:ln>
                <a:solidFill>
                  <a:sysClr val="windowText" lastClr="000000"/>
                </a:solidFill>
                <a:effectLst/>
                <a:uLnTx/>
                <a:uFillTx/>
                <a:latin typeface="Arial"/>
                <a:ea typeface="+mn-ea"/>
                <a:cs typeface="Arial"/>
              </a:rPr>
              <a:t>Zanemvula</a:t>
            </a:r>
            <a:endParaRPr kumimoji="0" lang="en-US" sz="2700" b="0" i="0" u="none" strike="noStrike" kern="1200" cap="none" spc="0" normalizeH="0" baseline="30000" noProof="0" dirty="0">
              <a:ln>
                <a:noFill/>
              </a:ln>
              <a:solidFill>
                <a:sysClr val="windowText" lastClr="000000"/>
              </a:solidFill>
              <a:effectLst/>
              <a:uLnTx/>
              <a:uFillTx/>
              <a:latin typeface="Arial"/>
              <a:ea typeface="+mn-ea"/>
              <a:cs typeface="Arial"/>
            </a:endParaRPr>
          </a:p>
          <a:p>
            <a:pPr marL="257175" marR="0" lvl="0" indent="-257175" algn="l" defTabSz="914400" rtl="0" eaLnBrk="1" fontAlgn="auto" latinLnBrk="0" hangingPunct="1">
              <a:lnSpc>
                <a:spcPts val="1500"/>
              </a:lnSpc>
              <a:spcBef>
                <a:spcPct val="20000"/>
              </a:spcBef>
              <a:spcAft>
                <a:spcPts val="900"/>
              </a:spcAft>
              <a:buClr>
                <a:srgbClr val="1F497D"/>
              </a:buClr>
              <a:buSzTx/>
              <a:buFont typeface="Arial"/>
              <a:buChar char="•"/>
              <a:tabLst/>
              <a:defRPr/>
            </a:pPr>
            <a:endParaRPr kumimoji="0" lang="en-ZA" sz="2400" b="0" i="0" u="none" strike="noStrike" kern="1200" cap="none" spc="0" normalizeH="0" baseline="0" noProof="0" dirty="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419403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lang="en-ZW" sz="2800" b="1" dirty="0">
                <a:solidFill>
                  <a:srgbClr val="1F497D"/>
                </a:solidFill>
                <a:latin typeface="Arial"/>
              </a:rPr>
              <a:t>HDA Programme Structure</a:t>
            </a:r>
            <a:r>
              <a:rPr kumimoji="0" lang="en-ZW" sz="2800" b="1" i="0" u="none" strike="noStrike" kern="1200" cap="none" spc="0" normalizeH="0" baseline="0" noProof="0" dirty="0">
                <a:ln>
                  <a:noFill/>
                </a:ln>
                <a:solidFill>
                  <a:srgbClr val="1F497D"/>
                </a:solidFill>
                <a:effectLst/>
                <a:uLnTx/>
                <a:uFillTx/>
                <a:latin typeface="Arial"/>
                <a:ea typeface="+mn-ea"/>
                <a:cs typeface="+mn-cs"/>
              </a:rPr>
              <a:t>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570789655"/>
              </p:ext>
            </p:extLst>
          </p:nvPr>
        </p:nvGraphicFramePr>
        <p:xfrm>
          <a:off x="484910" y="808407"/>
          <a:ext cx="10612582" cy="5561732"/>
        </p:xfrm>
        <a:graphic>
          <a:graphicData uri="http://schemas.openxmlformats.org/drawingml/2006/table">
            <a:tbl>
              <a:tblPr firstRow="1" firstCol="1" bandRow="1"/>
              <a:tblGrid>
                <a:gridCol w="1390137">
                  <a:extLst>
                    <a:ext uri="{9D8B030D-6E8A-4147-A177-3AD203B41FA5}">
                      <a16:colId xmlns:a16="http://schemas.microsoft.com/office/drawing/2014/main" val="2475282659"/>
                    </a:ext>
                  </a:extLst>
                </a:gridCol>
                <a:gridCol w="1991377">
                  <a:extLst>
                    <a:ext uri="{9D8B030D-6E8A-4147-A177-3AD203B41FA5}">
                      <a16:colId xmlns:a16="http://schemas.microsoft.com/office/drawing/2014/main" val="3976210848"/>
                    </a:ext>
                  </a:extLst>
                </a:gridCol>
                <a:gridCol w="2240851">
                  <a:extLst>
                    <a:ext uri="{9D8B030D-6E8A-4147-A177-3AD203B41FA5}">
                      <a16:colId xmlns:a16="http://schemas.microsoft.com/office/drawing/2014/main" val="848515623"/>
                    </a:ext>
                  </a:extLst>
                </a:gridCol>
                <a:gridCol w="2138559">
                  <a:extLst>
                    <a:ext uri="{9D8B030D-6E8A-4147-A177-3AD203B41FA5}">
                      <a16:colId xmlns:a16="http://schemas.microsoft.com/office/drawing/2014/main" val="4215784576"/>
                    </a:ext>
                  </a:extLst>
                </a:gridCol>
                <a:gridCol w="2851658">
                  <a:extLst>
                    <a:ext uri="{9D8B030D-6E8A-4147-A177-3AD203B41FA5}">
                      <a16:colId xmlns:a16="http://schemas.microsoft.com/office/drawing/2014/main" val="3256155993"/>
                    </a:ext>
                  </a:extLst>
                </a:gridCol>
              </a:tblGrid>
              <a:tr h="623972">
                <a:tc>
                  <a:txBody>
                    <a:bodyPr/>
                    <a:lstStyle/>
                    <a:p>
                      <a:pPr algn="just">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Programme No.</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algn="just">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Strategic Goal</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algn="just">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Strategic Objective</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algn="just">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Programme </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algn="just">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Sub-Programme</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extLst>
                  <a:ext uri="{0D108BD9-81ED-4DB2-BD59-A6C34878D82A}">
                    <a16:rowId xmlns:a16="http://schemas.microsoft.com/office/drawing/2014/main" val="4100865568"/>
                  </a:ext>
                </a:extLst>
              </a:tr>
              <a:tr h="2645536">
                <a:tc>
                  <a:txBody>
                    <a:bodyPr/>
                    <a:lstStyle/>
                    <a:p>
                      <a:pPr>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Programme1: </a:t>
                      </a:r>
                      <a:r>
                        <a:rPr lang="en-ZA" sz="1200" dirty="0">
                          <a:effectLst/>
                          <a:latin typeface="Arial" panose="020B0604020202020204" pitchFamily="34" charset="0"/>
                          <a:ea typeface="Calibri" panose="020F0502020204030204" pitchFamily="34" charset="0"/>
                          <a:cs typeface="Times New Roman" panose="02020603050405020304" pitchFamily="18" charset="0"/>
                        </a:rPr>
                        <a:t>Administration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Enhance efficiency and effectiveness of the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organisation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To provide strategic leadership and financial sustainability to support the implementati</a:t>
                      </a:r>
                      <a:r>
                        <a:rPr lang="en-ZA" sz="1200">
                          <a:effectLst/>
                          <a:latin typeface="Calibri" panose="020F0502020204030204" pitchFamily="34" charset="0"/>
                          <a:ea typeface="Calibri" panose="020F0502020204030204" pitchFamily="34" charset="0"/>
                          <a:cs typeface="Times New Roman" panose="02020603050405020304" pitchFamily="18" charset="0"/>
                        </a:rPr>
                        <a:t> </a:t>
                      </a:r>
                      <a:r>
                        <a:rPr lang="en-US" sz="1200">
                          <a:effectLst/>
                          <a:latin typeface="Arial" panose="020B0604020202020204" pitchFamily="34" charset="0"/>
                          <a:ea typeface="Calibri" panose="020F0502020204030204" pitchFamily="34" charset="0"/>
                          <a:cs typeface="Times New Roman" panose="02020603050405020304" pitchFamily="18" charset="0"/>
                        </a:rPr>
                        <a:t>on of   HDA mandate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CEO’s Office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Audit and Risk</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Corporate services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Communications and Marketing</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Finance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Supply Chain Management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Organisational Strategy</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Governance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CEO’s Office</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Company Secretary</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CFO</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Audit and risk</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Corporate Services (HR, IT, Travel, Facilities, Legal)</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Strategy and Organisational Performance</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Communications and Marketing</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Transformation Management</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Supply Chain Management</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053563"/>
                  </a:ext>
                </a:extLst>
              </a:tr>
              <a:tr h="1443020">
                <a:tc>
                  <a:txBody>
                    <a:bodyPr/>
                    <a:lstStyle/>
                    <a:p>
                      <a:pPr>
                        <a:lnSpc>
                          <a:spcPct val="150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Programme 2: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Land Management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Promote integrated spatial planning and sustainable land development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Identify, hold, acquire, develop, release state, communal and privately-owned land for the residential and community purposes and for the creation of sustainable human settlements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Land Identification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Land feasibility assessments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Land Acquisition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Release and holding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Land development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Land Acquisition</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Land Holding (Property holding and Management)</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Land Identification</a:t>
                      </a:r>
                      <a:endParaRPr lang="en-ZA" sz="1200" dirty="0">
                        <a:effectLst/>
                        <a:latin typeface="Calibri" panose="020F0502020204030204" pitchFamily="34" charset="0"/>
                        <a:cs typeface="Times New Roman" panose="02020603050405020304" pitchFamily="18" charset="0"/>
                      </a:endParaRPr>
                    </a:p>
                    <a:p>
                      <a:pPr marL="205105"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237807"/>
                  </a:ext>
                </a:extLst>
              </a:tr>
            </a:tbl>
          </a:graphicData>
        </a:graphic>
      </p:graphicFrame>
      <p:sp>
        <p:nvSpPr>
          <p:cNvPr id="5" name="Ink 10"/>
          <p:cNvSpPr>
            <a:spLocks noRot="1" noChangeAspect="1" noEditPoints="1" noChangeArrowheads="1" noChangeShapeType="1" noTextEdit="1"/>
          </p:cNvSpPr>
          <p:nvPr/>
        </p:nvSpPr>
        <p:spPr bwMode="auto">
          <a:xfrm>
            <a:off x="1164800" y="-4047572"/>
            <a:ext cx="134305" cy="568494"/>
          </a:xfrm>
          <a:custGeom>
            <a:avLst/>
            <a:gdLst>
              <a:gd name="T0" fmla="*/ 77 w 258"/>
              <a:gd name="T1" fmla="*/ 355 h 1307"/>
              <a:gd name="T2" fmla="*/ 78 w 258"/>
              <a:gd name="T3" fmla="*/ 308 h 1307"/>
              <a:gd name="T4" fmla="*/ 79 w 258"/>
              <a:gd name="T5" fmla="*/ 268 h 1307"/>
              <a:gd name="T6" fmla="*/ 94 w 258"/>
              <a:gd name="T7" fmla="*/ 222 h 1307"/>
              <a:gd name="T8" fmla="*/ 105 w 258"/>
              <a:gd name="T9" fmla="*/ 188 h 1307"/>
              <a:gd name="T10" fmla="*/ 125 w 258"/>
              <a:gd name="T11" fmla="*/ 160 h 1307"/>
              <a:gd name="T12" fmla="*/ 145 w 258"/>
              <a:gd name="T13" fmla="*/ 130 h 1307"/>
              <a:gd name="T14" fmla="*/ 167 w 258"/>
              <a:gd name="T15" fmla="*/ 98 h 1307"/>
              <a:gd name="T16" fmla="*/ 186 w 258"/>
              <a:gd name="T17" fmla="*/ 72 h 1307"/>
              <a:gd name="T18" fmla="*/ 212 w 258"/>
              <a:gd name="T19" fmla="*/ 44 h 1307"/>
              <a:gd name="T20" fmla="*/ 225 w 258"/>
              <a:gd name="T21" fmla="*/ 31 h 1307"/>
              <a:gd name="T22" fmla="*/ 233 w 258"/>
              <a:gd name="T23" fmla="*/ 19 h 1307"/>
              <a:gd name="T24" fmla="*/ 243 w 258"/>
              <a:gd name="T25" fmla="*/ 4 h 1307"/>
              <a:gd name="T26" fmla="*/ 244 w 258"/>
              <a:gd name="T27" fmla="*/ 3 h 1307"/>
              <a:gd name="T28" fmla="*/ 245 w 258"/>
              <a:gd name="T29" fmla="*/ 1 h 1307"/>
              <a:gd name="T30" fmla="*/ 246 w 258"/>
              <a:gd name="T31" fmla="*/ 0 h 1307"/>
              <a:gd name="T32" fmla="*/ 256 w 258"/>
              <a:gd name="T33" fmla="*/ 31 h 1307"/>
              <a:gd name="T34" fmla="*/ 261 w 258"/>
              <a:gd name="T35" fmla="*/ 64 h 1307"/>
              <a:gd name="T36" fmla="*/ 257 w 258"/>
              <a:gd name="T37" fmla="*/ 102 h 1307"/>
              <a:gd name="T38" fmla="*/ 247 w 258"/>
              <a:gd name="T39" fmla="*/ 208 h 1307"/>
              <a:gd name="T40" fmla="*/ 226 w 258"/>
              <a:gd name="T41" fmla="*/ 313 h 1307"/>
              <a:gd name="T42" fmla="*/ 202 w 258"/>
              <a:gd name="T43" fmla="*/ 416 h 1307"/>
              <a:gd name="T44" fmla="*/ 172 w 258"/>
              <a:gd name="T45" fmla="*/ 547 h 1307"/>
              <a:gd name="T46" fmla="*/ 138 w 258"/>
              <a:gd name="T47" fmla="*/ 678 h 1307"/>
              <a:gd name="T48" fmla="*/ 103 w 258"/>
              <a:gd name="T49" fmla="*/ 808 h 1307"/>
              <a:gd name="T50" fmla="*/ 73 w 258"/>
              <a:gd name="T51" fmla="*/ 920 h 1307"/>
              <a:gd name="T52" fmla="*/ 41 w 258"/>
              <a:gd name="T53" fmla="*/ 1032 h 1307"/>
              <a:gd name="T54" fmla="*/ 16 w 258"/>
              <a:gd name="T55" fmla="*/ 1145 h 1307"/>
              <a:gd name="T56" fmla="*/ 8 w 258"/>
              <a:gd name="T57" fmla="*/ 1180 h 1307"/>
              <a:gd name="T58" fmla="*/ -13 w 258"/>
              <a:gd name="T59" fmla="*/ 1252 h 1307"/>
              <a:gd name="T60" fmla="*/ 11 w 258"/>
              <a:gd name="T61" fmla="*/ 1284 h 1307"/>
              <a:gd name="T62" fmla="*/ 27 w 258"/>
              <a:gd name="T63" fmla="*/ 1306 h 1307"/>
              <a:gd name="T64" fmla="*/ 54 w 258"/>
              <a:gd name="T65" fmla="*/ 1304 h 1307"/>
              <a:gd name="T66" fmla="*/ 77 w 258"/>
              <a:gd name="T67" fmla="*/ 1306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8" h="1307" extrusionOk="0">
                <a:moveTo>
                  <a:pt x="77" y="355"/>
                </a:moveTo>
                <a:cubicBezTo>
                  <a:pt x="78" y="308"/>
                  <a:pt x="79" y="268"/>
                  <a:pt x="94" y="222"/>
                </a:cubicBezTo>
                <a:cubicBezTo>
                  <a:pt x="105" y="188"/>
                  <a:pt x="125" y="160"/>
                  <a:pt x="145" y="130"/>
                </a:cubicBezTo>
                <a:cubicBezTo>
                  <a:pt x="167" y="98"/>
                  <a:pt x="186" y="72"/>
                  <a:pt x="212" y="44"/>
                </a:cubicBezTo>
                <a:cubicBezTo>
                  <a:pt x="225" y="31"/>
                  <a:pt x="233" y="19"/>
                  <a:pt x="243" y="4"/>
                </a:cubicBezTo>
                <a:cubicBezTo>
                  <a:pt x="244" y="3"/>
                  <a:pt x="245" y="1"/>
                  <a:pt x="246" y="0"/>
                </a:cubicBezTo>
                <a:cubicBezTo>
                  <a:pt x="256" y="31"/>
                  <a:pt x="261" y="64"/>
                  <a:pt x="257" y="102"/>
                </a:cubicBezTo>
                <a:cubicBezTo>
                  <a:pt x="247" y="208"/>
                  <a:pt x="226" y="313"/>
                  <a:pt x="202" y="416"/>
                </a:cubicBezTo>
                <a:cubicBezTo>
                  <a:pt x="172" y="547"/>
                  <a:pt x="138" y="678"/>
                  <a:pt x="103" y="808"/>
                </a:cubicBezTo>
                <a:cubicBezTo>
                  <a:pt x="73" y="920"/>
                  <a:pt x="41" y="1032"/>
                  <a:pt x="16" y="1145"/>
                </a:cubicBezTo>
                <a:cubicBezTo>
                  <a:pt x="8" y="1180"/>
                  <a:pt x="-13" y="1252"/>
                  <a:pt x="11" y="1284"/>
                </a:cubicBezTo>
                <a:cubicBezTo>
                  <a:pt x="27" y="1306"/>
                  <a:pt x="54" y="1304"/>
                  <a:pt x="77" y="1306"/>
                </a:cubicBezTo>
              </a:path>
            </a:pathLst>
          </a:custGeom>
          <a:noFill/>
          <a:ln w="21773" cap="rnd" algn="ctr">
            <a:solidFill>
              <a:srgbClr val="ED33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37788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lang="en-ZW" sz="2800" b="1" dirty="0">
                <a:solidFill>
                  <a:srgbClr val="1F497D"/>
                </a:solidFill>
                <a:latin typeface="Arial"/>
              </a:rPr>
              <a:t>HDA Programme Structure</a:t>
            </a:r>
            <a:r>
              <a:rPr kumimoji="0" lang="en-ZW" sz="2800" b="1" i="0" u="none" strike="noStrike" kern="1200" cap="none" spc="0" normalizeH="0" baseline="0" noProof="0" dirty="0">
                <a:ln>
                  <a:noFill/>
                </a:ln>
                <a:solidFill>
                  <a:srgbClr val="1F497D"/>
                </a:solidFill>
                <a:effectLst/>
                <a:uLnTx/>
                <a:uFillTx/>
                <a:latin typeface="Arial"/>
                <a:ea typeface="+mn-ea"/>
                <a:cs typeface="+mn-cs"/>
              </a:rPr>
              <a:t>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62798099"/>
              </p:ext>
            </p:extLst>
          </p:nvPr>
        </p:nvGraphicFramePr>
        <p:xfrm>
          <a:off x="106013" y="740646"/>
          <a:ext cx="11979973" cy="6118650"/>
        </p:xfrm>
        <a:graphic>
          <a:graphicData uri="http://schemas.openxmlformats.org/drawingml/2006/table">
            <a:tbl>
              <a:tblPr firstRow="1" firstCol="1" bandRow="1"/>
              <a:tblGrid>
                <a:gridCol w="1654874">
                  <a:extLst>
                    <a:ext uri="{9D8B030D-6E8A-4147-A177-3AD203B41FA5}">
                      <a16:colId xmlns:a16="http://schemas.microsoft.com/office/drawing/2014/main" val="2123774038"/>
                    </a:ext>
                  </a:extLst>
                </a:gridCol>
                <a:gridCol w="2229471">
                  <a:extLst>
                    <a:ext uri="{9D8B030D-6E8A-4147-A177-3AD203B41FA5}">
                      <a16:colId xmlns:a16="http://schemas.microsoft.com/office/drawing/2014/main" val="962130755"/>
                    </a:ext>
                  </a:extLst>
                </a:gridCol>
                <a:gridCol w="2508771">
                  <a:extLst>
                    <a:ext uri="{9D8B030D-6E8A-4147-A177-3AD203B41FA5}">
                      <a16:colId xmlns:a16="http://schemas.microsoft.com/office/drawing/2014/main" val="3469476774"/>
                    </a:ext>
                  </a:extLst>
                </a:gridCol>
                <a:gridCol w="2394250">
                  <a:extLst>
                    <a:ext uri="{9D8B030D-6E8A-4147-A177-3AD203B41FA5}">
                      <a16:colId xmlns:a16="http://schemas.microsoft.com/office/drawing/2014/main" val="4199123006"/>
                    </a:ext>
                  </a:extLst>
                </a:gridCol>
                <a:gridCol w="3192607">
                  <a:extLst>
                    <a:ext uri="{9D8B030D-6E8A-4147-A177-3AD203B41FA5}">
                      <a16:colId xmlns:a16="http://schemas.microsoft.com/office/drawing/2014/main" val="2128506630"/>
                    </a:ext>
                  </a:extLst>
                </a:gridCol>
              </a:tblGrid>
              <a:tr h="415442">
                <a:tc>
                  <a:txBody>
                    <a:bodyPr/>
                    <a:lstStyle/>
                    <a:p>
                      <a:pPr algn="ctr">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Programme No.</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algn="ctr">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Strategic Goal</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algn="ctr">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Strategic Objective</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algn="ctr">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Programme </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tc>
                  <a:txBody>
                    <a:bodyPr/>
                    <a:lstStyle/>
                    <a:p>
                      <a:pPr algn="ctr">
                        <a:lnSpc>
                          <a:spcPct val="150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Sub-Programme</a:t>
                      </a:r>
                      <a:endParaRPr lang="en-Z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1"/>
                    </a:solidFill>
                  </a:tcPr>
                </a:tc>
                <a:extLst>
                  <a:ext uri="{0D108BD9-81ED-4DB2-BD59-A6C34878D82A}">
                    <a16:rowId xmlns:a16="http://schemas.microsoft.com/office/drawing/2014/main" val="1542259489"/>
                  </a:ext>
                </a:extLst>
              </a:tr>
              <a:tr h="2551502">
                <a:tc>
                  <a:txBody>
                    <a:bodyPr/>
                    <a:lstStyle/>
                    <a:p>
                      <a:pPr>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Programme 3: Regional</a:t>
                      </a:r>
                      <a:r>
                        <a:rPr lang="en-ZA" sz="1200" b="1" baseline="0" dirty="0">
                          <a:effectLst/>
                          <a:latin typeface="Arial" panose="020B0604020202020204" pitchFamily="34" charset="0"/>
                          <a:ea typeface="Calibri" panose="020F0502020204030204" pitchFamily="34" charset="0"/>
                          <a:cs typeface="Times New Roman" panose="02020603050405020304" pitchFamily="18" charset="0"/>
                        </a:rPr>
                        <a:t> coordination and </a:t>
                      </a: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Development Management</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Accelerate the delivery of resilient, integrated and sustainable human settlements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Project Manage housing development services for the purposes of the creation of sustainable human settlements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Design, Pre-planning, Project Packaging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Regional Coordination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Strategic Initiatives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Land Development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Section 29 mandates</a:t>
                      </a: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Informal Settlements Upgrading Programme</a:t>
                      </a:r>
                    </a:p>
                    <a:p>
                      <a:pPr>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Revitalisation of distressed Mining</a:t>
                      </a:r>
                      <a:r>
                        <a:rPr lang="en-ZA" sz="1200" baseline="0" dirty="0">
                          <a:effectLst/>
                          <a:latin typeface="Arial" panose="020B0604020202020204" pitchFamily="34" charset="0"/>
                          <a:ea typeface="Calibri" panose="020F0502020204030204" pitchFamily="34" charset="0"/>
                          <a:cs typeface="Times New Roman" panose="02020603050405020304" pitchFamily="18" charset="0"/>
                        </a:rPr>
                        <a:t> Communities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2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Strategy Initiatives</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Region A</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Region B</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Region C</a:t>
                      </a:r>
                      <a:endParaRPr lang="en-ZA" sz="1200" dirty="0">
                        <a:effectLst/>
                        <a:latin typeface="Calibri" panose="020F0502020204030204" pitchFamily="34" charset="0"/>
                        <a:cs typeface="Times New Roman" panose="02020603050405020304" pitchFamily="18" charset="0"/>
                      </a:endParaRPr>
                    </a:p>
                    <a:p>
                      <a:pPr marL="205105">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730323"/>
                  </a:ext>
                </a:extLst>
              </a:tr>
              <a:tr h="2685688">
                <a:tc>
                  <a:txBody>
                    <a:bodyPr/>
                    <a:lstStyle/>
                    <a:p>
                      <a:pPr algn="just">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Programme 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Planning and Monitoring</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Coordinated planning and monitoring of human settlements development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Ensure that there is collaboration and intergovernmental and integrated alignment for housing development service</a:t>
                      </a:r>
                      <a:r>
                        <a:rPr lang="en-ZA" sz="1200" dirty="0">
                          <a:effectLst/>
                          <a:latin typeface="Calibri" panose="020F0502020204030204" pitchFamily="34" charset="0"/>
                          <a:ea typeface="Calibri" panose="020F0502020204030204" pitchFamily="34" charset="0"/>
                          <a:cs typeface="Times New Roman" panose="02020603050405020304" pitchFamily="18" charset="0"/>
                        </a:rPr>
                        <a:t> - </a:t>
                      </a:r>
                      <a:r>
                        <a:rPr lang="en-ZA" sz="1200" dirty="0">
                          <a:effectLst/>
                          <a:latin typeface="Arial" panose="020B0604020202020204" pitchFamily="34" charset="0"/>
                          <a:ea typeface="Calibri" panose="020F0502020204030204" pitchFamily="34" charset="0"/>
                          <a:cs typeface="Times New Roman" panose="02020603050405020304" pitchFamily="18" charset="0"/>
                        </a:rPr>
                        <a:t>Monitor Progress of the development of land and landed property acquired for the purposes of creating sustainable human settlement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Coordinated Planning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Intergovernmental Relations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Infrastructure and budgeting</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Project performance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Evaluation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Land inventory management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Spatial Transformation (PHDA, Land &amp; Mega Projects)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Programme Planning and Design </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Spatial Information Management &amp; Planning (Knowledge Management &amp; Research, Spatial Information, Data and Information Management)</a:t>
                      </a:r>
                      <a:endParaRPr lang="en-ZA" sz="1200" dirty="0">
                        <a:effectLst/>
                        <a:latin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IGR/SIR</a:t>
                      </a:r>
                      <a:endParaRPr lang="en-ZA" sz="1200" dirty="0">
                        <a:effectLst/>
                        <a:latin typeface="Calibri" panose="020F0502020204030204" pitchFamily="34" charset="0"/>
                        <a:cs typeface="Times New Roman" panose="02020603050405020304" pitchFamily="18" charset="0"/>
                      </a:endParaRPr>
                    </a:p>
                    <a:p>
                      <a:pPr marL="457200" algn="just">
                        <a:lnSpc>
                          <a:spcPct val="150000"/>
                        </a:lnSpc>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200" dirty="0">
                        <a:effectLst/>
                        <a:latin typeface="Calibri" panose="020F0502020204030204" pitchFamily="34" charset="0"/>
                        <a:cs typeface="Times New Roman" panose="02020603050405020304" pitchFamily="18" charset="0"/>
                      </a:endParaRPr>
                    </a:p>
                  </a:txBody>
                  <a:tcPr marL="67552" marR="67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798652"/>
                  </a:ext>
                </a:extLst>
              </a:tr>
            </a:tbl>
          </a:graphicData>
        </a:graphic>
      </p:graphicFrame>
    </p:spTree>
    <p:extLst>
      <p:ext uri="{BB962C8B-B14F-4D97-AF65-F5344CB8AC3E}">
        <p14:creationId xmlns:p14="http://schemas.microsoft.com/office/powerpoint/2010/main" val="401251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8" y="28231"/>
            <a:ext cx="1123369" cy="780176"/>
          </a:xfrm>
          <a:prstGeom prst="rect">
            <a:avLst/>
          </a:prstGeom>
          <a:ln>
            <a:noFill/>
          </a:ln>
        </p:spPr>
      </p:pic>
      <p:sp>
        <p:nvSpPr>
          <p:cNvPr id="2" name="Rectangle 1"/>
          <p:cNvSpPr/>
          <p:nvPr/>
        </p:nvSpPr>
        <p:spPr>
          <a:xfrm>
            <a:off x="106016" y="98889"/>
            <a:ext cx="10575236" cy="5872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11" rtl="0" eaLnBrk="1" fontAlgn="auto" latinLnBrk="0" hangingPunct="1">
              <a:lnSpc>
                <a:spcPct val="100000"/>
              </a:lnSpc>
              <a:spcBef>
                <a:spcPts val="0"/>
              </a:spcBef>
              <a:spcAft>
                <a:spcPts val="0"/>
              </a:spcAft>
              <a:buClrTx/>
              <a:buSzTx/>
              <a:buFontTx/>
              <a:buNone/>
              <a:tabLst/>
              <a:defRPr/>
            </a:pPr>
            <a:r>
              <a:rPr kumimoji="0" lang="en-ZW" sz="2800" b="1" i="0" u="none" strike="noStrike" kern="1200" cap="none" spc="0" normalizeH="0" baseline="0" noProof="0" dirty="0">
                <a:ln>
                  <a:noFill/>
                </a:ln>
                <a:solidFill>
                  <a:srgbClr val="1F497D"/>
                </a:solidFill>
                <a:effectLst/>
                <a:uLnTx/>
                <a:uFillTx/>
                <a:latin typeface="Arial"/>
                <a:ea typeface="+mn-ea"/>
                <a:cs typeface="+mn-cs"/>
              </a:rPr>
              <a:t>Overall Organisational </a:t>
            </a:r>
            <a:r>
              <a:rPr lang="en-ZW" sz="2800" b="1" dirty="0">
                <a:solidFill>
                  <a:srgbClr val="1F497D"/>
                </a:solidFill>
                <a:latin typeface="Arial"/>
              </a:rPr>
              <a:t>P</a:t>
            </a:r>
            <a:r>
              <a:rPr kumimoji="0" lang="en-ZW" sz="2800" b="1" i="0" u="none" strike="noStrike" kern="1200" cap="none" spc="0" normalizeH="0" baseline="0" noProof="0" dirty="0" err="1">
                <a:ln>
                  <a:noFill/>
                </a:ln>
                <a:solidFill>
                  <a:srgbClr val="1F497D"/>
                </a:solidFill>
                <a:effectLst/>
                <a:uLnTx/>
                <a:uFillTx/>
                <a:latin typeface="Arial"/>
                <a:ea typeface="+mn-ea"/>
                <a:cs typeface="+mn-cs"/>
              </a:rPr>
              <a:t>erformance</a:t>
            </a:r>
            <a:r>
              <a:rPr kumimoji="0" lang="en-ZW" sz="2800" b="1" i="0" u="none" strike="noStrike" kern="1200" cap="none" spc="0" normalizeH="0" baseline="0" noProof="0" dirty="0">
                <a:ln>
                  <a:noFill/>
                </a:ln>
                <a:solidFill>
                  <a:srgbClr val="1F497D"/>
                </a:solidFill>
                <a:effectLst/>
                <a:uLnTx/>
                <a:uFillTx/>
                <a:latin typeface="Arial"/>
                <a:ea typeface="+mn-ea"/>
                <a:cs typeface="+mn-cs"/>
              </a:rPr>
              <a:t> Trend Q1-Q4 </a:t>
            </a:r>
            <a:endParaRPr kumimoji="0" lang="en-ZA" sz="28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5" name="Chart 4">
            <a:extLst>
              <a:ext uri="{FF2B5EF4-FFF2-40B4-BE49-F238E27FC236}">
                <a16:creationId xmlns:a16="http://schemas.microsoft.com/office/drawing/2014/main" id="{CB842D07-577F-4C3D-83F3-F7AEF3409F93}"/>
              </a:ext>
            </a:extLst>
          </p:cNvPr>
          <p:cNvGraphicFramePr/>
          <p:nvPr>
            <p:extLst>
              <p:ext uri="{D42A27DB-BD31-4B8C-83A1-F6EECF244321}">
                <p14:modId xmlns:p14="http://schemas.microsoft.com/office/powerpoint/2010/main" val="2612861163"/>
              </p:ext>
            </p:extLst>
          </p:nvPr>
        </p:nvGraphicFramePr>
        <p:xfrm>
          <a:off x="0" y="808407"/>
          <a:ext cx="12085982" cy="5707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229271"/>
      </p:ext>
    </p:extLst>
  </p:cSld>
  <p:clrMapOvr>
    <a:masterClrMapping/>
  </p:clrMapOvr>
</p:sld>
</file>

<file path=ppt/theme/theme1.xml><?xml version="1.0" encoding="utf-8"?>
<a:theme xmlns:a="http://schemas.openxmlformats.org/drawingml/2006/main" name="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F6E45DAA6B7B428ED4EB58382DC62A" ma:contentTypeVersion="13" ma:contentTypeDescription="Create a new document." ma:contentTypeScope="" ma:versionID="eb587cab05554cac46588eaac5ca9a8d">
  <xsd:schema xmlns:xsd="http://www.w3.org/2001/XMLSchema" xmlns:xs="http://www.w3.org/2001/XMLSchema" xmlns:p="http://schemas.microsoft.com/office/2006/metadata/properties" xmlns:ns3="c468c1ad-2775-4c75-9df9-85bc9858668a" xmlns:ns4="2b25f055-44c3-40bd-80fd-e253b57d41f2" targetNamespace="http://schemas.microsoft.com/office/2006/metadata/properties" ma:root="true" ma:fieldsID="f78f7dec1520f6bf895952dbb62023f8" ns3:_="" ns4:_="">
    <xsd:import namespace="c468c1ad-2775-4c75-9df9-85bc9858668a"/>
    <xsd:import namespace="2b25f055-44c3-40bd-80fd-e253b57d41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8c1ad-2775-4c75-9df9-85bc98586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25f055-44c3-40bd-80fd-e253b57d41f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C05CC-2895-4AA2-B4B3-874A54730C3D}">
  <ds:schemaRefs>
    <ds:schemaRef ds:uri="http://schemas.microsoft.com/sharepoint/v3/contenttype/forms"/>
  </ds:schemaRefs>
</ds:datastoreItem>
</file>

<file path=customXml/itemProps2.xml><?xml version="1.0" encoding="utf-8"?>
<ds:datastoreItem xmlns:ds="http://schemas.openxmlformats.org/officeDocument/2006/customXml" ds:itemID="{3CBBFD9F-488C-49CA-A028-26F34CB04201}">
  <ds:schemaRefs>
    <ds:schemaRef ds:uri="http://www.w3.org/XML/1998/namespace"/>
    <ds:schemaRef ds:uri="http://schemas.openxmlformats.org/package/2006/metadata/core-properties"/>
    <ds:schemaRef ds:uri="c468c1ad-2775-4c75-9df9-85bc9858668a"/>
    <ds:schemaRef ds:uri="2b25f055-44c3-40bd-80fd-e253b57d41f2"/>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8721A8D-34AB-4A83-96EB-C589BF467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8c1ad-2775-4c75-9df9-85bc9858668a"/>
    <ds:schemaRef ds:uri="2b25f055-44c3-40bd-80fd-e253b57d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16972</TotalTime>
  <Words>3343</Words>
  <Application>Microsoft Office PowerPoint</Application>
  <PresentationFormat>Widescreen</PresentationFormat>
  <Paragraphs>776</Paragraphs>
  <Slides>37</Slides>
  <Notes>11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37</vt:i4>
      </vt:variant>
    </vt:vector>
  </HeadingPairs>
  <TitlesOfParts>
    <vt:vector size="50" baseType="lpstr">
      <vt:lpstr>Arial</vt:lpstr>
      <vt:lpstr>Berlin Sans FB</vt:lpstr>
      <vt:lpstr>Calibri</vt:lpstr>
      <vt:lpstr>Calibri Light</vt:lpstr>
      <vt:lpstr>Cambria</vt:lpstr>
      <vt:lpstr>MS Mincho</vt:lpstr>
      <vt:lpstr>Symbol</vt:lpstr>
      <vt:lpstr>Times New Roman</vt:lpstr>
      <vt:lpstr>Theme5</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Detailed Organisational Performance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Plan To Address Irregular Expenditure 2019/20</vt:lpstr>
      <vt:lpstr>Process Flow To Address Irregular Expenditure</vt:lpstr>
      <vt:lpstr>Process Flow To Address Irregular Expenditure</vt:lpstr>
      <vt:lpstr>Process Flow To Address Irregular Expenditure</vt:lpstr>
      <vt:lpstr>Process Flow To Address Irregular Expenditure</vt:lpstr>
      <vt:lpstr>Process Flow To Address Irregular Expenditure</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Teboho Sejane</dc:creator>
  <cp:lastModifiedBy>Koliswa Pasiya-Mndende</cp:lastModifiedBy>
  <cp:revision>115</cp:revision>
  <cp:lastPrinted>2019-12-10T14:46:51Z</cp:lastPrinted>
  <dcterms:created xsi:type="dcterms:W3CDTF">2019-12-10T10:22:38Z</dcterms:created>
  <dcterms:modified xsi:type="dcterms:W3CDTF">2021-03-02T07:09:03Z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0x01010090F6E45DAA6B7B428ED4EB58382DC62A</vt:lpwstr>
  </property>
</Properties>
</file>