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06" r:id="rId2"/>
    <p:sldId id="258" r:id="rId3"/>
    <p:sldId id="408" r:id="rId4"/>
    <p:sldId id="409" r:id="rId5"/>
    <p:sldId id="412" r:id="rId6"/>
    <p:sldId id="413" r:id="rId7"/>
    <p:sldId id="414" r:id="rId8"/>
    <p:sldId id="415" r:id="rId9"/>
    <p:sldId id="416" r:id="rId10"/>
    <p:sldId id="386" r:id="rId1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kalani Muelelwa" initials="TM" lastIdx="1" clrIdx="0">
    <p:extLst>
      <p:ext uri="{19B8F6BF-5375-455C-9EA6-DF929625EA0E}">
        <p15:presenceInfo xmlns:p15="http://schemas.microsoft.com/office/powerpoint/2012/main" userId="S-1-5-21-1229272821-688789844-839522115-81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88" autoAdjust="0"/>
    <p:restoredTop sz="93979" autoAdjust="0"/>
  </p:normalViewPr>
  <p:slideViewPr>
    <p:cSldViewPr>
      <p:cViewPr varScale="1">
        <p:scale>
          <a:sx n="73" d="100"/>
          <a:sy n="73" d="100"/>
        </p:scale>
        <p:origin x="150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C8AB7EF-ABF9-47FE-84C2-AEC5C9FC71C4}" type="datetimeFigureOut">
              <a:rPr lang="en-ZA" smtClean="0"/>
              <a:t>2021/02/24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3B8505-3F28-4CDA-85E3-6B80598551D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0634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461" indent="-228587" defTabSz="457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635" indent="-228587" defTabSz="457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8811" indent="-228587" defTabSz="457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5985" indent="-228587" defTabSz="457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1" hangingPunct="1"/>
            <a:fld id="{5F761BB4-0915-4B50-A8D4-B698514F2841}" type="slidenum">
              <a:rPr lang="en-US" altLang="en-US">
                <a:solidFill>
                  <a:prstClr val="black"/>
                </a:solidFill>
                <a:latin typeface="Calibri" pitchFamily="34" charset="0"/>
              </a:rPr>
              <a:pPr eaLnBrk="1" hangingPunct="1"/>
              <a:t>1</a:t>
            </a:fld>
            <a:endParaRPr lang="en-US" altLang="en-US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110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461" indent="-228587" defTabSz="457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635" indent="-228587" defTabSz="457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8811" indent="-228587" defTabSz="457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5985" indent="-228587" defTabSz="457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C6AA7B09-9137-4D5C-9310-33B9C6C49ADD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10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488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461" indent="-228587" defTabSz="457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635" indent="-228587" defTabSz="457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8811" indent="-228587" defTabSz="457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5985" indent="-228587" defTabSz="457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1" hangingPunct="1"/>
            <a:fld id="{BB6B5DE0-387D-4F7E-B35B-CD6B7DF1225F}" type="slidenum">
              <a:rPr lang="en-US" altLang="en-US">
                <a:solidFill>
                  <a:prstClr val="black"/>
                </a:solidFill>
                <a:latin typeface="Calibri" pitchFamily="34" charset="0"/>
              </a:rPr>
              <a:pPr eaLnBrk="1" hangingPunct="1"/>
              <a:t>2</a:t>
            </a:fld>
            <a:endParaRPr lang="en-US" altLang="en-US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58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49" indent="-28574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2998" indent="-22859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197" indent="-22859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397" indent="-22859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596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795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8995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193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1" hangingPunct="1"/>
            <a:fld id="{BB6B5DE0-387D-4F7E-B35B-CD6B7DF1225F}" type="slidenum">
              <a:rPr lang="en-US" altLang="en-US">
                <a:solidFill>
                  <a:prstClr val="black"/>
                </a:solidFill>
                <a:latin typeface="Calibri" pitchFamily="34" charset="0"/>
              </a:rPr>
              <a:pPr eaLnBrk="1" hangingPunct="1"/>
              <a:t>3</a:t>
            </a:fld>
            <a:endParaRPr lang="en-US" altLang="en-US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49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49" indent="-28574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2998" indent="-22859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197" indent="-22859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397" indent="-22859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596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795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8995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193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1" hangingPunct="1"/>
            <a:fld id="{BB6B5DE0-387D-4F7E-B35B-CD6B7DF1225F}" type="slidenum">
              <a:rPr lang="en-US" altLang="en-US">
                <a:solidFill>
                  <a:prstClr val="black"/>
                </a:solidFill>
                <a:latin typeface="Calibri" pitchFamily="34" charset="0"/>
              </a:rPr>
              <a:pPr eaLnBrk="1" hangingPunct="1"/>
              <a:t>4</a:t>
            </a:fld>
            <a:endParaRPr lang="en-US" altLang="en-US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50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49" indent="-28574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2998" indent="-22859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197" indent="-22859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397" indent="-22859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596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795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8995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193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1" hangingPunct="1"/>
            <a:fld id="{BB6B5DE0-387D-4F7E-B35B-CD6B7DF1225F}" type="slidenum">
              <a:rPr lang="en-US" altLang="en-US">
                <a:solidFill>
                  <a:prstClr val="black"/>
                </a:solidFill>
                <a:latin typeface="Calibri" pitchFamily="34" charset="0"/>
              </a:rPr>
              <a:pPr eaLnBrk="1" hangingPunct="1"/>
              <a:t>5</a:t>
            </a:fld>
            <a:endParaRPr lang="en-US" altLang="en-US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712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49" indent="-28574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2998" indent="-22859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197" indent="-22859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397" indent="-22859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596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795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8995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193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1" hangingPunct="1"/>
            <a:fld id="{BB6B5DE0-387D-4F7E-B35B-CD6B7DF1225F}" type="slidenum">
              <a:rPr lang="en-US" altLang="en-US">
                <a:solidFill>
                  <a:prstClr val="black"/>
                </a:solidFill>
                <a:latin typeface="Calibri" pitchFamily="34" charset="0"/>
              </a:rPr>
              <a:pPr eaLnBrk="1" hangingPunct="1"/>
              <a:t>6</a:t>
            </a:fld>
            <a:endParaRPr lang="en-US" altLang="en-US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984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49" indent="-28574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2998" indent="-22859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197" indent="-22859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397" indent="-22859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596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795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8995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193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1" hangingPunct="1"/>
            <a:fld id="{BB6B5DE0-387D-4F7E-B35B-CD6B7DF1225F}" type="slidenum">
              <a:rPr lang="en-US" altLang="en-US">
                <a:solidFill>
                  <a:prstClr val="black"/>
                </a:solidFill>
                <a:latin typeface="Calibri" pitchFamily="34" charset="0"/>
              </a:rPr>
              <a:pPr eaLnBrk="1" hangingPunct="1"/>
              <a:t>7</a:t>
            </a:fld>
            <a:endParaRPr lang="en-US" altLang="en-US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593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49" indent="-28574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2998" indent="-22859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197" indent="-22859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397" indent="-22859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596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795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8995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193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1" hangingPunct="1"/>
            <a:fld id="{BB6B5DE0-387D-4F7E-B35B-CD6B7DF1225F}" type="slidenum">
              <a:rPr lang="en-US" altLang="en-US">
                <a:solidFill>
                  <a:prstClr val="black"/>
                </a:solidFill>
                <a:latin typeface="Calibri" pitchFamily="34" charset="0"/>
              </a:rPr>
              <a:pPr eaLnBrk="1" hangingPunct="1"/>
              <a:t>8</a:t>
            </a:fld>
            <a:endParaRPr lang="en-US" altLang="en-US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74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49" indent="-28574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2998" indent="-22859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197" indent="-22859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397" indent="-22859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596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795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8995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193" indent="-228599" defTabSz="4571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1" hangingPunct="1"/>
            <a:fld id="{BB6B5DE0-387D-4F7E-B35B-CD6B7DF1225F}" type="slidenum">
              <a:rPr lang="en-US" altLang="en-US">
                <a:solidFill>
                  <a:prstClr val="black"/>
                </a:solidFill>
                <a:latin typeface="Calibri" pitchFamily="34" charset="0"/>
              </a:rPr>
              <a:pPr eaLnBrk="1" hangingPunct="1"/>
              <a:t>9</a:t>
            </a:fld>
            <a:endParaRPr lang="en-US" altLang="en-US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455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3A025-8262-40E0-ACA5-7C12F22AED02}" type="datetimeFigureOut">
              <a:rPr lang="en-ZA" smtClean="0"/>
              <a:t>2021/02/24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3CA5-AE7E-4AF0-B900-E9B79D2D317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273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3A025-8262-40E0-ACA5-7C12F22AED02}" type="datetimeFigureOut">
              <a:rPr lang="en-ZA" smtClean="0"/>
              <a:t>2021/02/24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3CA5-AE7E-4AF0-B900-E9B79D2D317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9342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3A025-8262-40E0-ACA5-7C12F22AED02}" type="datetimeFigureOut">
              <a:rPr lang="en-ZA" smtClean="0"/>
              <a:t>2021/02/24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3CA5-AE7E-4AF0-B900-E9B79D2D317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797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3A025-8262-40E0-ACA5-7C12F22AED02}" type="datetimeFigureOut">
              <a:rPr lang="en-ZA" smtClean="0"/>
              <a:t>2021/02/24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3CA5-AE7E-4AF0-B900-E9B79D2D317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2750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3A025-8262-40E0-ACA5-7C12F22AED02}" type="datetimeFigureOut">
              <a:rPr lang="en-ZA" smtClean="0"/>
              <a:t>2021/02/24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3CA5-AE7E-4AF0-B900-E9B79D2D317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6626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3A025-8262-40E0-ACA5-7C12F22AED02}" type="datetimeFigureOut">
              <a:rPr lang="en-ZA" smtClean="0"/>
              <a:t>2021/02/24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3CA5-AE7E-4AF0-B900-E9B79D2D317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2615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3A025-8262-40E0-ACA5-7C12F22AED02}" type="datetimeFigureOut">
              <a:rPr lang="en-ZA" smtClean="0"/>
              <a:t>2021/02/24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3CA5-AE7E-4AF0-B900-E9B79D2D317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322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3A025-8262-40E0-ACA5-7C12F22AED02}" type="datetimeFigureOut">
              <a:rPr lang="en-ZA" smtClean="0"/>
              <a:t>2021/02/24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3CA5-AE7E-4AF0-B900-E9B79D2D317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06759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3A025-8262-40E0-ACA5-7C12F22AED02}" type="datetimeFigureOut">
              <a:rPr lang="en-ZA" smtClean="0"/>
              <a:t>2021/02/24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3CA5-AE7E-4AF0-B900-E9B79D2D317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7407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3A025-8262-40E0-ACA5-7C12F22AED02}" type="datetimeFigureOut">
              <a:rPr lang="en-ZA" smtClean="0"/>
              <a:t>2021/02/24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3CA5-AE7E-4AF0-B900-E9B79D2D317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0550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3A025-8262-40E0-ACA5-7C12F22AED02}" type="datetimeFigureOut">
              <a:rPr lang="en-ZA" smtClean="0"/>
              <a:t>2021/02/24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3CA5-AE7E-4AF0-B900-E9B79D2D317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1460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3A025-8262-40E0-ACA5-7C12F22AED02}" type="datetimeFigureOut">
              <a:rPr lang="en-ZA" smtClean="0"/>
              <a:t>2021/02/24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C3CA5-AE7E-4AF0-B900-E9B79D2D317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8647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Powerpoint 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392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31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  </a:t>
            </a:r>
          </a:p>
        </p:txBody>
      </p:sp>
      <p:sp>
        <p:nvSpPr>
          <p:cNvPr id="2052" name="TextBox 11"/>
          <p:cNvSpPr txBox="1">
            <a:spLocks noChangeArrowheads="1"/>
          </p:cNvSpPr>
          <p:nvPr/>
        </p:nvSpPr>
        <p:spPr bwMode="auto">
          <a:xfrm>
            <a:off x="395288" y="1772816"/>
            <a:ext cx="8497887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 b="1" dirty="0" smtClean="0">
              <a:solidFill>
                <a:prstClr val="white"/>
              </a:solidFill>
              <a:latin typeface="Arial Bold" pitchFamily="-112" charset="0"/>
              <a:cs typeface="Arial Bold" pitchFamily="-112" charset="0"/>
            </a:endParaRPr>
          </a:p>
          <a:p>
            <a:pPr lvl="0" algn="ctr" defTabSz="457200" eaLnBrk="1" hangingPunct="1"/>
            <a:r>
              <a:rPr lang="en-US" sz="2000" b="1" cap="all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RESPONSE ON THE SUPPORT TO MOGALAKWENA LOCAL MUNICIPALITY BY THE DISTRICT COMMAND COUNCIL</a:t>
            </a:r>
            <a:endParaRPr lang="en-US" sz="2000" b="1" cap="all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lvl="0" algn="ctr" defTabSz="457200" eaLnBrk="1" hangingPunct="1"/>
            <a:endParaRPr lang="en-US" sz="2000" b="1" cap="all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lvl="0" algn="ctr" defTabSz="457200" eaLnBrk="1" hangingPunct="1"/>
            <a:r>
              <a:rPr lang="en-US" sz="2000" b="1" cap="all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CONTINUATION MEETING ON PETITION TO MOGALAKWENA </a:t>
            </a:r>
            <a:endParaRPr lang="en-GB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 b="1" dirty="0">
              <a:solidFill>
                <a:prstClr val="white"/>
              </a:solidFill>
              <a:latin typeface="Arial Bold" pitchFamily="-112" charset="0"/>
              <a:cs typeface="Arial Bold" pitchFamily="-112" charset="0"/>
            </a:endParaRPr>
          </a:p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prstClr val="white"/>
                </a:solidFill>
                <a:latin typeface="Arial Bold" pitchFamily="-112" charset="0"/>
                <a:cs typeface="Arial Bold" pitchFamily="-112" charset="0"/>
              </a:rPr>
              <a:t> 24 FEBRUARY 2021</a:t>
            </a:r>
          </a:p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200" b="1" dirty="0" smtClean="0">
              <a:solidFill>
                <a:prstClr val="white"/>
              </a:solidFill>
              <a:latin typeface="Arial Bold" pitchFamily="-112" charset="0"/>
              <a:cs typeface="Arial Bold" pitchFamily="-112" charset="0"/>
            </a:endParaRPr>
          </a:p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 smtClean="0">
                <a:solidFill>
                  <a:prstClr val="white"/>
                </a:solidFill>
                <a:latin typeface="Arial Bold" pitchFamily="-112" charset="0"/>
                <a:cs typeface="Arial Bold" pitchFamily="-112" charset="0"/>
              </a:rPr>
              <a:t>PRESENTED BY: Cllr: MATABOGE</a:t>
            </a:r>
          </a:p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 smtClean="0">
                <a:solidFill>
                  <a:prstClr val="white"/>
                </a:solidFill>
                <a:latin typeface="Arial Bold" pitchFamily="-112" charset="0"/>
                <a:cs typeface="Arial Bold" pitchFamily="-112" charset="0"/>
              </a:rPr>
              <a:t>EXECUTIVE MAYOR</a:t>
            </a:r>
          </a:p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 b="1" dirty="0" smtClean="0">
              <a:solidFill>
                <a:prstClr val="white"/>
              </a:solidFill>
              <a:latin typeface="Arial Bold" pitchFamily="-112" charset="0"/>
              <a:cs typeface="Arial Bold" pitchFamily="-112" charset="0"/>
            </a:endParaRPr>
          </a:p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600" b="1" dirty="0" smtClean="0">
              <a:solidFill>
                <a:prstClr val="white"/>
              </a:solidFill>
              <a:latin typeface="Arial Bold" pitchFamily="-112" charset="0"/>
              <a:cs typeface="Arial Bold" pitchFamily="-112" charset="0"/>
            </a:endParaRPr>
          </a:p>
        </p:txBody>
      </p:sp>
      <p:pic>
        <p:nvPicPr>
          <p:cNvPr id="5" name="Picture 4" descr="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60648"/>
            <a:ext cx="2088232" cy="16561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383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Powerpoint 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2863"/>
            <a:ext cx="9429750" cy="707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536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mtClean="0">
                <a:solidFill>
                  <a:srgbClr val="898989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536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CAAFE425-1A8C-461F-AE2C-2D7A99406D9B}" type="slidenum">
              <a:rPr lang="en-US" alt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10</a:t>
            </a:fld>
            <a:endParaRPr lang="en-US" alt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7" name="TextBox 5"/>
          <p:cNvSpPr txBox="1">
            <a:spLocks noChangeArrowheads="1"/>
          </p:cNvSpPr>
          <p:nvPr/>
        </p:nvSpPr>
        <p:spPr bwMode="auto">
          <a:xfrm>
            <a:off x="357188" y="500063"/>
            <a:ext cx="8786812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endParaRPr lang="en-US" altLang="en-US" sz="200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v"/>
            </a:pPr>
            <a:endParaRPr lang="en-US" altLang="en-US" sz="200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Arial" pitchFamily="34" charset="0"/>
              </a:rPr>
              <a:t>KPA 1.  SPATIAL RATIONALE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5368" name="Picture 4" descr="Powerpoint 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582" y="-240880"/>
            <a:ext cx="9658351" cy="724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Rectangle 11"/>
          <p:cNvSpPr>
            <a:spLocks noChangeArrowheads="1"/>
          </p:cNvSpPr>
          <p:nvPr/>
        </p:nvSpPr>
        <p:spPr bwMode="auto">
          <a:xfrm>
            <a:off x="357187" y="-144463"/>
            <a:ext cx="8786812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 smtClean="0">
              <a:latin typeface="Constantia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Constantia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 smtClean="0">
              <a:latin typeface="Constantia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Constantia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 smtClean="0">
              <a:latin typeface="Constantia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Constantia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 smtClean="0">
              <a:latin typeface="Constantia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smtClean="0">
                <a:latin typeface="Constantia" pitchFamily="18" charset="0"/>
              </a:rPr>
              <a:t>THANK YOU!!</a:t>
            </a:r>
            <a:endParaRPr lang="en-US" altLang="en-US" sz="5400" b="1" dirty="0">
              <a:latin typeface="Constantia" pitchFamily="18" charset="0"/>
            </a:endParaRPr>
          </a:p>
        </p:txBody>
      </p:sp>
      <p:sp>
        <p:nvSpPr>
          <p:cNvPr id="15371" name="AutoShape 8" descr="Image result for waterberg development agenc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372" name="AutoShape 10" descr="Image result for waterberg development agency"/>
          <p:cNvSpPr>
            <a:spLocks noChangeAspect="1" noChangeArrowheads="1"/>
          </p:cNvSpPr>
          <p:nvPr/>
        </p:nvSpPr>
        <p:spPr bwMode="auto">
          <a:xfrm>
            <a:off x="152400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373" name="AutoShape 12" descr="Image result for waterberg development agency"/>
          <p:cNvSpPr>
            <a:spLocks noChangeAspect="1" noChangeArrowheads="1"/>
          </p:cNvSpPr>
          <p:nvPr/>
        </p:nvSpPr>
        <p:spPr bwMode="auto">
          <a:xfrm>
            <a:off x="304800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799" y="949674"/>
            <a:ext cx="8839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4595604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Powerpoint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3"/>
          <p:cNvSpPr txBox="1">
            <a:spLocks noChangeArrowheads="1"/>
          </p:cNvSpPr>
          <p:nvPr/>
        </p:nvSpPr>
        <p:spPr bwMode="auto">
          <a:xfrm rot="10800000" flipV="1">
            <a:off x="477838" y="344154"/>
            <a:ext cx="7315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latin typeface="+mj-lt"/>
                <a:cs typeface="Arial Bold" pitchFamily="-112" charset="0"/>
              </a:rPr>
              <a:t>PRESENTATION OUTLINE</a:t>
            </a:r>
          </a:p>
        </p:txBody>
      </p:sp>
      <p:sp>
        <p:nvSpPr>
          <p:cNvPr id="3076" name="TextBox 7"/>
          <p:cNvSpPr txBox="1">
            <a:spLocks noChangeArrowheads="1"/>
          </p:cNvSpPr>
          <p:nvPr/>
        </p:nvSpPr>
        <p:spPr bwMode="auto">
          <a:xfrm>
            <a:off x="0" y="836597"/>
            <a:ext cx="9144000" cy="895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0070C0"/>
              </a:solidFill>
              <a:latin typeface="Garamond" panose="02020404030301010803" pitchFamily="18" charset="0"/>
              <a:ea typeface="ＭＳ Ｐゴシック" pitchFamily="-112" charset="-128"/>
              <a:cs typeface="Tahoma" pitchFamily="34" charset="0"/>
            </a:endParaRPr>
          </a:p>
          <a:p>
            <a:pPr marL="457200" indent="-45720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400" b="1" dirty="0" smtClean="0">
                <a:ea typeface="ＭＳ Ｐゴシック" pitchFamily="-112" charset="-128"/>
                <a:cs typeface="Tahoma" pitchFamily="34" charset="0"/>
              </a:rPr>
              <a:t>Establishment of the Waterberg District Command Council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 smtClean="0">
              <a:ea typeface="ＭＳ Ｐゴシック" pitchFamily="-112" charset="-128"/>
              <a:cs typeface="Tahoma" pitchFamily="34" charset="0"/>
            </a:endParaRPr>
          </a:p>
          <a:p>
            <a:pPr marL="457200" indent="-45720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400" b="1" dirty="0" smtClean="0">
                <a:ea typeface="ＭＳ Ｐゴシック" pitchFamily="-112" charset="-128"/>
                <a:cs typeface="Tahoma" pitchFamily="34" charset="0"/>
              </a:rPr>
              <a:t>Drought in </a:t>
            </a:r>
            <a:r>
              <a:rPr lang="en-US" sz="2400" b="1" dirty="0" err="1" smtClean="0">
                <a:ea typeface="ＭＳ Ｐゴシック" pitchFamily="-112" charset="-128"/>
                <a:cs typeface="Tahoma" pitchFamily="34" charset="0"/>
              </a:rPr>
              <a:t>Mogalakwena</a:t>
            </a:r>
            <a:endParaRPr lang="en-US" sz="2400" b="1" dirty="0" smtClean="0">
              <a:ea typeface="ＭＳ Ｐゴシック" pitchFamily="-112" charset="-128"/>
              <a:cs typeface="Tahom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 smtClean="0">
              <a:ea typeface="ＭＳ Ｐゴシック" pitchFamily="-112" charset="-128"/>
              <a:cs typeface="Tahoma" pitchFamily="34" charset="0"/>
            </a:endParaRPr>
          </a:p>
          <a:p>
            <a:pPr marL="457200" indent="-45720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400" b="1" dirty="0" smtClean="0">
                <a:ea typeface="ＭＳ Ｐゴシック" pitchFamily="-112" charset="-128"/>
                <a:cs typeface="Tahoma" pitchFamily="34" charset="0"/>
              </a:rPr>
              <a:t>Impact on Municipal Revenue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 smtClean="0">
              <a:ea typeface="ＭＳ Ｐゴシック" pitchFamily="-112" charset="-128"/>
              <a:cs typeface="Tahoma" pitchFamily="34" charset="0"/>
            </a:endParaRPr>
          </a:p>
          <a:p>
            <a:pPr marL="457200" indent="-45720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400" b="1" dirty="0" smtClean="0">
                <a:ea typeface="ＭＳ Ｐゴシック" pitchFamily="-112" charset="-128"/>
                <a:cs typeface="Tahoma" pitchFamily="34" charset="0"/>
              </a:rPr>
              <a:t>Impact on other Municipal Services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 smtClean="0">
              <a:ea typeface="ＭＳ Ｐゴシック" pitchFamily="-112" charset="-128"/>
              <a:cs typeface="Tahoma" pitchFamily="34" charset="0"/>
            </a:endParaRPr>
          </a:p>
          <a:p>
            <a:pPr marL="457200" indent="-45720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400" b="1" dirty="0" smtClean="0">
                <a:ea typeface="ＭＳ Ｐゴシック" pitchFamily="-112" charset="-128"/>
                <a:cs typeface="Tahoma" pitchFamily="34" charset="0"/>
              </a:rPr>
              <a:t>Domestic and Gender Based Violence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 smtClean="0">
              <a:ea typeface="ＭＳ Ｐゴシック" pitchFamily="-112" charset="-128"/>
              <a:cs typeface="Tahoma" pitchFamily="34" charset="0"/>
            </a:endParaRPr>
          </a:p>
          <a:p>
            <a:pPr marL="457200" indent="-45720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400" b="1" dirty="0" smtClean="0">
                <a:ea typeface="ＭＳ Ｐゴシック" pitchFamily="-112" charset="-128"/>
                <a:cs typeface="Tahoma" pitchFamily="34" charset="0"/>
              </a:rPr>
              <a:t>Food Security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 smtClean="0">
              <a:ea typeface="ＭＳ Ｐゴシック" pitchFamily="-112" charset="-128"/>
              <a:cs typeface="Tahoma" pitchFamily="34" charset="0"/>
            </a:endParaRPr>
          </a:p>
          <a:p>
            <a:pPr marL="457200" indent="-45720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400" b="1" dirty="0" err="1" smtClean="0">
                <a:ea typeface="ＭＳ Ｐゴシック" pitchFamily="-112" charset="-128"/>
                <a:cs typeface="Tahoma" pitchFamily="34" charset="0"/>
              </a:rPr>
              <a:t>Wayforward</a:t>
            </a:r>
            <a:endParaRPr lang="en-US" sz="2400" b="1" dirty="0" smtClean="0">
              <a:ea typeface="ＭＳ Ｐゴシック" pitchFamily="-112" charset="-128"/>
              <a:cs typeface="Tahoma" pitchFamily="34" charset="0"/>
            </a:endParaRPr>
          </a:p>
          <a:p>
            <a:pPr marL="457200" indent="-45720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endParaRPr lang="en-US" sz="2400" b="1" dirty="0" smtClean="0">
              <a:ea typeface="ＭＳ Ｐゴシック" pitchFamily="-112" charset="-128"/>
              <a:cs typeface="Tahoma" pitchFamily="34" charset="0"/>
            </a:endParaRPr>
          </a:p>
          <a:p>
            <a:pPr marL="457200" indent="-45720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endParaRPr lang="en-US" sz="2400" b="1" dirty="0" smtClean="0">
              <a:ea typeface="ＭＳ Ｐゴシック" pitchFamily="-112" charset="-128"/>
              <a:cs typeface="Tahoma" pitchFamily="34" charset="0"/>
            </a:endParaRPr>
          </a:p>
          <a:p>
            <a:pPr marL="457200" indent="-45720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endParaRPr lang="en-US" sz="2400" b="1" dirty="0" smtClean="0">
              <a:ea typeface="ＭＳ Ｐゴシック" pitchFamily="-112" charset="-128"/>
              <a:cs typeface="Tahoma" pitchFamily="34" charset="0"/>
            </a:endParaRPr>
          </a:p>
          <a:p>
            <a:pPr marL="457200" indent="-45720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endParaRPr lang="en-US" sz="2800" b="1" dirty="0" smtClean="0">
              <a:solidFill>
                <a:srgbClr val="0070C0"/>
              </a:solidFill>
              <a:latin typeface="Garamond" panose="02020404030301010803" pitchFamily="18" charset="0"/>
              <a:ea typeface="ＭＳ Ｐゴシック" pitchFamily="-112" charset="-128"/>
              <a:cs typeface="Tahoma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 smtClean="0">
              <a:solidFill>
                <a:prstClr val="black"/>
              </a:solidFill>
              <a:latin typeface="Garamond" panose="02020404030301010803" pitchFamily="18" charset="0"/>
              <a:ea typeface="ＭＳ Ｐゴシック" pitchFamily="-112" charset="-128"/>
              <a:cs typeface="Arial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 smtClean="0">
                <a:solidFill>
                  <a:prstClr val="black"/>
                </a:solidFill>
                <a:ea typeface="ＭＳ Ｐゴシック" pitchFamily="-112" charset="-128"/>
                <a:cs typeface="Arial" charset="0"/>
              </a:rPr>
              <a:t> </a:t>
            </a:r>
            <a:endParaRPr lang="en-US" sz="2800" dirty="0">
              <a:solidFill>
                <a:prstClr val="black"/>
              </a:solidFill>
              <a:ea typeface="ＭＳ Ｐゴシック" pitchFamily="-112" charset="-128"/>
              <a:cs typeface="Arial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prstClr val="black"/>
              </a:solidFill>
              <a:ea typeface="ＭＳ Ｐゴシック" pitchFamily="-112" charset="-128"/>
              <a:cs typeface="Arial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prstClr val="black"/>
              </a:solidFill>
              <a:ea typeface="ＭＳ Ｐゴシック" pitchFamily="-112" charset="-128"/>
              <a:cs typeface="Arial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Verdana" pitchFamily="-112" charset="0"/>
              <a:ea typeface="ＭＳ Ｐゴシック" pitchFamily="-112" charset="-128"/>
              <a:cs typeface="Arial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Verdana" pitchFamily="-112" charset="0"/>
              <a:ea typeface="ＭＳ Ｐゴシック" pitchFamily="-112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4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Powerpoint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872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367254"/>
          </a:xfrm>
        </p:spPr>
        <p:txBody>
          <a:bodyPr>
            <a:normAutofit fontScale="90000"/>
          </a:bodyPr>
          <a:lstStyle/>
          <a:p>
            <a:r>
              <a:rPr lang="en-ZA" sz="2400" dirty="0">
                <a:latin typeface="Arial" pitchFamily="34" charset="0"/>
                <a:ea typeface="Calibri" panose="020F0502020204030204" pitchFamily="34" charset="0"/>
              </a:rPr>
              <a:t/>
            </a:r>
            <a:br>
              <a:rPr lang="en-ZA" sz="2400" dirty="0">
                <a:latin typeface="Arial" pitchFamily="34" charset="0"/>
                <a:ea typeface="Calibri" panose="020F0502020204030204" pitchFamily="34" charset="0"/>
              </a:rPr>
            </a:br>
            <a:endParaRPr lang="en-ZA" b="1" dirty="0"/>
          </a:p>
        </p:txBody>
      </p:sp>
      <p:sp>
        <p:nvSpPr>
          <p:cNvPr id="4" name="Rectangle 3"/>
          <p:cNvSpPr/>
          <p:nvPr/>
        </p:nvSpPr>
        <p:spPr>
          <a:xfrm>
            <a:off x="319686" y="991901"/>
            <a:ext cx="7657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b="1" dirty="0" smtClean="0">
                <a:latin typeface="Garamond" panose="02020404030301010803" pitchFamily="18" charset="0"/>
              </a:rPr>
              <a:t>ESTABLISHMENT OF THE DISTRICT CORONA VIRUS COMMAND COUNCIL </a:t>
            </a:r>
            <a:endParaRPr lang="en-ZA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685" y="1545467"/>
            <a:ext cx="8229600" cy="39950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ZA" sz="1500" dirty="0">
                <a:latin typeface="Garamond" panose="02020404030301010803" pitchFamily="18" charset="0"/>
              </a:rPr>
              <a:t>In consideration of the </a:t>
            </a:r>
            <a:r>
              <a:rPr lang="en-ZA" sz="1500" i="1" dirty="0">
                <a:latin typeface="Garamond" panose="02020404030301010803" pitchFamily="18" charset="0"/>
              </a:rPr>
              <a:t>Disaster Management Act No. 57 of 2002 and the Amended Disaster Management Act, Act No.16 of 2015 </a:t>
            </a:r>
            <a:r>
              <a:rPr lang="en-ZA" sz="1500" dirty="0">
                <a:latin typeface="Garamond" panose="02020404030301010803" pitchFamily="18" charset="0"/>
              </a:rPr>
              <a:t>and the regulations 11063 issue on the 25 March 2020(which are referred to as COVID-19 Regulations )regarding the steps necessary to prevent an escalation of the disaster or contain and minimize the effect of the pandemic.</a:t>
            </a:r>
          </a:p>
          <a:p>
            <a:pPr marL="0" indent="0">
              <a:buNone/>
            </a:pPr>
            <a:endParaRPr lang="en-ZA" sz="1500" dirty="0">
              <a:latin typeface="Garamond" panose="02020404030301010803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ZA" sz="1500" dirty="0">
                <a:latin typeface="Garamond" panose="02020404030301010803" pitchFamily="18" charset="0"/>
              </a:rPr>
              <a:t>Waterberg district has headed the call and establish </a:t>
            </a:r>
            <a:r>
              <a:rPr lang="en-US" sz="1500" dirty="0">
                <a:latin typeface="Garamond" panose="02020404030301010803" pitchFamily="18" charset="0"/>
              </a:rPr>
              <a:t>all required Structures  as per the Disaster Management Act and Regulations for the COVID-19 Pandemic which are District Covid19 Command Council (DCCC)and the Technical Covid19 Command Council –</a:t>
            </a:r>
            <a:r>
              <a:rPr lang="en-US" sz="1500" b="1" i="1" dirty="0">
                <a:latin typeface="Garamond" panose="02020404030301010803" pitchFamily="18" charset="0"/>
              </a:rPr>
              <a:t>the structures are established in line with the IGR Institutional arrangement within the district</a:t>
            </a:r>
            <a:r>
              <a:rPr lang="en-US" sz="1500" dirty="0">
                <a:latin typeface="Garamond" panose="02020404030301010803" pitchFamily="18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sz="1500" dirty="0">
              <a:latin typeface="Garamond" panose="02020404030301010803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1500" dirty="0">
                <a:latin typeface="Garamond" panose="02020404030301010803" pitchFamily="18" charset="0"/>
              </a:rPr>
              <a:t>The  </a:t>
            </a:r>
            <a:r>
              <a:rPr lang="en-US" sz="1500" dirty="0" smtClean="0">
                <a:latin typeface="Garamond" panose="02020404030301010803" pitchFamily="18" charset="0"/>
              </a:rPr>
              <a:t>two </a:t>
            </a:r>
            <a:r>
              <a:rPr lang="en-US" sz="1500" dirty="0">
                <a:latin typeface="Garamond" panose="02020404030301010803" pitchFamily="18" charset="0"/>
              </a:rPr>
              <a:t>Councils are also </a:t>
            </a:r>
            <a:r>
              <a:rPr lang="en-US" sz="1500" dirty="0" smtClean="0">
                <a:latin typeface="Garamond" panose="02020404030301010803" pitchFamily="18" charset="0"/>
              </a:rPr>
              <a:t>were initially meeting </a:t>
            </a:r>
            <a:r>
              <a:rPr lang="en-US" sz="1500" dirty="0">
                <a:latin typeface="Garamond" panose="02020404030301010803" pitchFamily="18" charset="0"/>
              </a:rPr>
              <a:t>on a weekly </a:t>
            </a:r>
            <a:r>
              <a:rPr lang="en-US" sz="1500" dirty="0" smtClean="0">
                <a:latin typeface="Garamond" panose="02020404030301010803" pitchFamily="18" charset="0"/>
              </a:rPr>
              <a:t>basis and subsequently bi-weekly as and when lockdown restriction were gradually relaxed. </a:t>
            </a:r>
            <a:endParaRPr lang="en-ZA" sz="15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94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Powerpoint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0545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400" dirty="0">
                <a:latin typeface="Arial" pitchFamily="34" charset="0"/>
                <a:ea typeface="Calibri" panose="020F0502020204030204" pitchFamily="34" charset="0"/>
              </a:rPr>
              <a:t/>
            </a:r>
            <a:br>
              <a:rPr lang="en-ZA" sz="2400" dirty="0">
                <a:latin typeface="Arial" pitchFamily="34" charset="0"/>
                <a:ea typeface="Calibri" panose="020F0502020204030204" pitchFamily="34" charset="0"/>
              </a:rPr>
            </a:br>
            <a:endParaRPr lang="en-ZA" b="1" dirty="0"/>
          </a:p>
        </p:txBody>
      </p:sp>
      <p:sp>
        <p:nvSpPr>
          <p:cNvPr id="4" name="Rectangle 3"/>
          <p:cNvSpPr/>
          <p:nvPr/>
        </p:nvSpPr>
        <p:spPr>
          <a:xfrm>
            <a:off x="319685" y="991902"/>
            <a:ext cx="83671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5763" indent="-342900"/>
            <a:r>
              <a:rPr lang="en-ZA" sz="2400" b="1" dirty="0" smtClean="0">
                <a:latin typeface="Garamond" panose="02020404030301010803" pitchFamily="18" charset="0"/>
              </a:rPr>
              <a:t>Drought in </a:t>
            </a:r>
            <a:r>
              <a:rPr lang="en-ZA" sz="2400" b="1" dirty="0" err="1" smtClean="0">
                <a:latin typeface="Garamond" panose="02020404030301010803" pitchFamily="18" charset="0"/>
              </a:rPr>
              <a:t>Mogalakwena</a:t>
            </a:r>
            <a:endParaRPr lang="en-ZA" sz="24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ZA" sz="2400" dirty="0" err="1" smtClean="0">
                <a:latin typeface="Garamond" panose="02020404030301010803" pitchFamily="18" charset="0"/>
              </a:rPr>
              <a:t>Mogalakwena</a:t>
            </a:r>
            <a:r>
              <a:rPr lang="en-ZA" sz="2400" dirty="0" smtClean="0">
                <a:latin typeface="Garamond" panose="02020404030301010803" pitchFamily="18" charset="0"/>
              </a:rPr>
              <a:t> Local Municipality is experiencing mild to severe drought conditions depending on the geographical area.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Garamond" panose="02020404030301010803" pitchFamily="18" charset="0"/>
              </a:rPr>
              <a:t>Through the coordination and recommendations of the District Command Council, the </a:t>
            </a:r>
            <a:r>
              <a:rPr lang="en-US" sz="2400" dirty="0">
                <a:latin typeface="Garamond" panose="02020404030301010803" pitchFamily="18" charset="0"/>
              </a:rPr>
              <a:t>Department of Water and Sanitation delivered and installed water tanks to municipalities for provision of extra water in </a:t>
            </a:r>
            <a:r>
              <a:rPr lang="en-US" sz="2400" dirty="0" smtClean="0">
                <a:latin typeface="Garamond" panose="02020404030301010803" pitchFamily="18" charset="0"/>
              </a:rPr>
              <a:t>communities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Garamond" panose="02020404030301010803" pitchFamily="18" charset="0"/>
              </a:rPr>
              <a:t>64 Water tanks were delivered and installed in various villages around </a:t>
            </a:r>
            <a:r>
              <a:rPr lang="en-US" sz="2400" dirty="0" err="1" smtClean="0">
                <a:latin typeface="Garamond" panose="02020404030301010803" pitchFamily="18" charset="0"/>
              </a:rPr>
              <a:t>Mogalakwena</a:t>
            </a:r>
            <a:r>
              <a:rPr lang="en-US" sz="2400" dirty="0" smtClean="0">
                <a:latin typeface="Garamond" panose="02020404030301010803" pitchFamily="18" charset="0"/>
              </a:rPr>
              <a:t> Local Municipality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Garamond" panose="02020404030301010803" pitchFamily="18" charset="0"/>
              </a:rPr>
              <a:t>4 Water trucks(tankers) were allocated to deliver water specifically in schools and rural villages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sz="2400" dirty="0" smtClean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ZA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28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Powerpoint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 fontScale="90000"/>
          </a:bodyPr>
          <a:lstStyle/>
          <a:p>
            <a:r>
              <a:rPr lang="en-ZA" sz="2400" dirty="0">
                <a:latin typeface="Arial" pitchFamily="34" charset="0"/>
                <a:ea typeface="Calibri" panose="020F0502020204030204" pitchFamily="34" charset="0"/>
              </a:rPr>
              <a:t/>
            </a:r>
            <a:br>
              <a:rPr lang="en-ZA" sz="2400" dirty="0">
                <a:latin typeface="Arial" pitchFamily="34" charset="0"/>
                <a:ea typeface="Calibri" panose="020F0502020204030204" pitchFamily="34" charset="0"/>
              </a:rPr>
            </a:br>
            <a:r>
              <a:rPr lang="en-ZA" sz="2400" dirty="0" smtClean="0">
                <a:latin typeface="Arial" pitchFamily="34" charset="0"/>
                <a:ea typeface="Calibri" panose="020F0502020204030204" pitchFamily="34" charset="0"/>
              </a:rPr>
              <a:t>A</a:t>
            </a:r>
            <a:r>
              <a:rPr lang="en-ZA" sz="2400" b="1" dirty="0" smtClean="0">
                <a:latin typeface="Garamond" panose="02020404030301010803" pitchFamily="18" charset="0"/>
                <a:ea typeface="Calibri" panose="020F0502020204030204" pitchFamily="34" charset="0"/>
              </a:rPr>
              <a:t>s a result of the impact of COVID19, the Command Council recommended the following to </a:t>
            </a:r>
            <a:r>
              <a:rPr lang="en-ZA" sz="2400" b="1" dirty="0" err="1" smtClean="0">
                <a:latin typeface="Garamond" panose="02020404030301010803" pitchFamily="18" charset="0"/>
                <a:ea typeface="Calibri" panose="020F0502020204030204" pitchFamily="34" charset="0"/>
              </a:rPr>
              <a:t>Mogalakwena</a:t>
            </a:r>
            <a:r>
              <a:rPr lang="en-ZA" sz="2400" b="1" dirty="0" smtClean="0">
                <a:latin typeface="Garamond" panose="02020404030301010803" pitchFamily="18" charset="0"/>
                <a:ea typeface="Calibri" panose="020F0502020204030204" pitchFamily="34" charset="0"/>
              </a:rPr>
              <a:t> regarding Municipal Revenue</a:t>
            </a:r>
            <a:r>
              <a:rPr lang="en-ZA" sz="1800" b="1" dirty="0" smtClean="0">
                <a:latin typeface="Garamond" panose="02020404030301010803" pitchFamily="18" charset="0"/>
                <a:ea typeface="Calibri" panose="020F0502020204030204" pitchFamily="34" charset="0"/>
              </a:rPr>
              <a:t>:</a:t>
            </a:r>
            <a:r>
              <a:rPr lang="en-ZA" sz="1800" b="1" dirty="0">
                <a:latin typeface="Garamond" panose="02020404030301010803" pitchFamily="18" charset="0"/>
                <a:ea typeface="Calibri" panose="020F0502020204030204" pitchFamily="34" charset="0"/>
              </a:rPr>
              <a:t/>
            </a:r>
            <a:br>
              <a:rPr lang="en-ZA" sz="1800" b="1" dirty="0">
                <a:latin typeface="Garamond" panose="02020404030301010803" pitchFamily="18" charset="0"/>
                <a:ea typeface="Calibri" panose="020F0502020204030204" pitchFamily="34" charset="0"/>
              </a:rPr>
            </a:br>
            <a:endParaRPr lang="en-ZA" sz="1800" b="1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717786"/>
              </p:ext>
            </p:extLst>
          </p:nvPr>
        </p:nvGraphicFramePr>
        <p:xfrm>
          <a:off x="457200" y="1268760"/>
          <a:ext cx="8229600" cy="4367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965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aramond" panose="02020404030301010803" pitchFamily="18" charset="0"/>
                        </a:rPr>
                        <a:t>CHALLENGES </a:t>
                      </a:r>
                      <a:endParaRPr lang="en-GB" sz="14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aramond" panose="02020404030301010803" pitchFamily="18" charset="0"/>
                        </a:rPr>
                        <a:t>PROPOSED INTERVENTIONS BY THE DISTRICT COMMAND COUNCIL</a:t>
                      </a:r>
                      <a:endParaRPr lang="en-GB" sz="14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475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US" sz="1800" dirty="0" smtClean="0">
                          <a:latin typeface="Garamond" panose="02020404030301010803" pitchFamily="18" charset="0"/>
                        </a:rPr>
                        <a:t>Defaulting rate payers as a result of income losses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en-GB" sz="18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US" sz="1800" dirty="0" smtClean="0">
                          <a:latin typeface="Garamond" panose="02020404030301010803" pitchFamily="18" charset="0"/>
                        </a:rPr>
                        <a:t>Temporary</a:t>
                      </a:r>
                      <a:r>
                        <a:rPr lang="en-US" sz="1800" baseline="0" dirty="0" smtClean="0">
                          <a:latin typeface="Garamond" panose="02020404030301010803" pitchFamily="18" charset="0"/>
                        </a:rPr>
                        <a:t> suspension of credit control and debt collection policies(i.e. not cutting off services due defaulting payments</a:t>
                      </a:r>
                      <a:endParaRPr lang="en-GB" sz="18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523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US" sz="1800" dirty="0" smtClean="0">
                          <a:latin typeface="Garamond" panose="02020404030301010803" pitchFamily="18" charset="0"/>
                        </a:rPr>
                        <a:t>Increased</a:t>
                      </a:r>
                      <a:r>
                        <a:rPr lang="en-US" sz="1800" baseline="0" dirty="0" smtClean="0">
                          <a:latin typeface="Garamond" panose="02020404030301010803" pitchFamily="18" charset="0"/>
                        </a:rPr>
                        <a:t> registration of indigents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endParaRPr lang="en-GB" sz="18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US" sz="1800" dirty="0" smtClean="0">
                          <a:latin typeface="Garamond" panose="02020404030301010803" pitchFamily="18" charset="0"/>
                        </a:rPr>
                        <a:t>Temporary suspension of</a:t>
                      </a:r>
                      <a:r>
                        <a:rPr lang="en-US" sz="1800" baseline="0" dirty="0" smtClean="0">
                          <a:latin typeface="Garamond" panose="02020404030301010803" pitchFamily="18" charset="0"/>
                        </a:rPr>
                        <a:t> interests on arrears </a:t>
                      </a:r>
                      <a:endParaRPr lang="en-GB" sz="18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051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US" sz="1800" dirty="0" smtClean="0">
                          <a:latin typeface="Garamond" panose="02020404030301010803" pitchFamily="18" charset="0"/>
                        </a:rPr>
                        <a:t>Inadequate funding to deal with COVID19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US" sz="1800" dirty="0" smtClean="0">
                          <a:latin typeface="Garamond" panose="02020404030301010803" pitchFamily="18" charset="0"/>
                        </a:rPr>
                        <a:t>Payment agreements be</a:t>
                      </a:r>
                      <a:r>
                        <a:rPr lang="en-US" sz="1800" baseline="0" dirty="0" smtClean="0">
                          <a:latin typeface="Garamond" panose="02020404030301010803" pitchFamily="18" charset="0"/>
                        </a:rPr>
                        <a:t> made</a:t>
                      </a:r>
                      <a:r>
                        <a:rPr lang="en-US" sz="1800" dirty="0" smtClean="0">
                          <a:latin typeface="Garamond" panose="02020404030301010803" pitchFamily="18" charset="0"/>
                        </a:rPr>
                        <a:t> with other rate payers to pay off their debts</a:t>
                      </a:r>
                      <a:endParaRPr lang="en-GB" sz="18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523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US" sz="1800" dirty="0" smtClean="0">
                          <a:latin typeface="Garamond" panose="02020404030301010803" pitchFamily="18" charset="0"/>
                        </a:rPr>
                        <a:t>Increased illegal connections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endParaRPr lang="en-GB" sz="18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US" sz="1800" dirty="0" smtClean="0">
                          <a:latin typeface="Garamond" panose="02020404030301010803" pitchFamily="18" charset="0"/>
                        </a:rPr>
                        <a:t>Increasing communication with ratepayers via website, </a:t>
                      </a:r>
                      <a:r>
                        <a:rPr lang="en-US" sz="1800" dirty="0" err="1" smtClean="0">
                          <a:latin typeface="Garamond" panose="02020404030301010803" pitchFamily="18" charset="0"/>
                        </a:rPr>
                        <a:t>smses</a:t>
                      </a:r>
                      <a:r>
                        <a:rPr lang="en-US" sz="1800" baseline="0" dirty="0" smtClean="0">
                          <a:latin typeface="Garamond" panose="02020404030301010803" pitchFamily="18" charset="0"/>
                        </a:rPr>
                        <a:t> and social media be reinforced</a:t>
                      </a:r>
                      <a:endParaRPr lang="en-GB" sz="18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87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Powerpoint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2400" dirty="0">
                <a:latin typeface="Arial" pitchFamily="34" charset="0"/>
                <a:ea typeface="Calibri" panose="020F0502020204030204" pitchFamily="34" charset="0"/>
              </a:rPr>
              <a:t/>
            </a:r>
            <a:br>
              <a:rPr lang="en-ZA" sz="2400" dirty="0">
                <a:latin typeface="Arial" pitchFamily="34" charset="0"/>
                <a:ea typeface="Calibri" panose="020F0502020204030204" pitchFamily="34" charset="0"/>
              </a:rPr>
            </a:br>
            <a:r>
              <a:rPr lang="en-ZA" sz="2400" dirty="0">
                <a:latin typeface="Arial" pitchFamily="34" charset="0"/>
                <a:ea typeface="Calibri" panose="020F0502020204030204" pitchFamily="34" charset="0"/>
              </a:rPr>
              <a:t/>
            </a:r>
            <a:br>
              <a:rPr lang="en-ZA" sz="2400" dirty="0">
                <a:latin typeface="Arial" pitchFamily="34" charset="0"/>
                <a:ea typeface="Calibri" panose="020F0502020204030204" pitchFamily="34" charset="0"/>
              </a:rPr>
            </a:br>
            <a:r>
              <a:rPr lang="en-ZA" sz="1800" b="1" dirty="0">
                <a:latin typeface="Garamond" panose="02020404030301010803" pitchFamily="18" charset="0"/>
                <a:ea typeface="Calibri" panose="020F0502020204030204" pitchFamily="34" charset="0"/>
              </a:rPr>
              <a:t>IMPACT ON OTHER MUNICIPAL SERVICES:</a:t>
            </a:r>
            <a:r>
              <a:rPr lang="en-ZA" sz="1800" dirty="0">
                <a:latin typeface="Arial" pitchFamily="34" charset="0"/>
                <a:ea typeface="Calibri" panose="020F0502020204030204" pitchFamily="34" charset="0"/>
              </a:rPr>
              <a:t/>
            </a:r>
            <a:br>
              <a:rPr lang="en-ZA" sz="1800" dirty="0">
                <a:latin typeface="Arial" pitchFamily="34" charset="0"/>
                <a:ea typeface="Calibri" panose="020F0502020204030204" pitchFamily="34" charset="0"/>
              </a:rPr>
            </a:br>
            <a:endParaRPr lang="en-ZA" sz="1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014080"/>
              </p:ext>
            </p:extLst>
          </p:nvPr>
        </p:nvGraphicFramePr>
        <p:xfrm>
          <a:off x="457200" y="1268760"/>
          <a:ext cx="8229600" cy="4539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503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Garamond" panose="02020404030301010803" pitchFamily="18" charset="0"/>
                        </a:rPr>
                        <a:t>CHALLENGES </a:t>
                      </a:r>
                      <a:endParaRPr lang="en-GB" sz="15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Garamond" panose="02020404030301010803" pitchFamily="18" charset="0"/>
                        </a:rPr>
                        <a:t>PROPOSED INTERVENTIONS BY THE DISTRICT COMMAND</a:t>
                      </a:r>
                      <a:r>
                        <a:rPr lang="en-US" sz="1500" baseline="0" dirty="0" smtClean="0">
                          <a:latin typeface="Garamond" panose="02020404030301010803" pitchFamily="18" charset="0"/>
                        </a:rPr>
                        <a:t> COUNCIL</a:t>
                      </a:r>
                      <a:endParaRPr lang="en-GB" sz="15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8349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US" sz="1500" dirty="0" smtClean="0">
                          <a:latin typeface="Garamond" panose="02020404030301010803" pitchFamily="18" charset="0"/>
                        </a:rPr>
                        <a:t>Repairs,</a:t>
                      </a:r>
                      <a:r>
                        <a:rPr lang="en-US" sz="1500" baseline="0" dirty="0" smtClean="0">
                          <a:latin typeface="Garamond" panose="02020404030301010803" pitchFamily="18" charset="0"/>
                        </a:rPr>
                        <a:t> maintenance and construction activities suspended or delayed </a:t>
                      </a:r>
                      <a:endParaRPr lang="en-GB" sz="15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US" sz="1500" dirty="0" smtClean="0">
                          <a:latin typeface="Garamond" panose="02020404030301010803" pitchFamily="18" charset="0"/>
                        </a:rPr>
                        <a:t>Utilization</a:t>
                      </a:r>
                      <a:r>
                        <a:rPr lang="en-US" sz="1500" baseline="0" dirty="0" smtClean="0">
                          <a:latin typeface="Garamond" panose="02020404030301010803" pitchFamily="18" charset="0"/>
                        </a:rPr>
                        <a:t> of term contractors for maintenance</a:t>
                      </a:r>
                      <a:endParaRPr lang="en-GB" sz="15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037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US" sz="1500" dirty="0" smtClean="0">
                          <a:latin typeface="Garamond" panose="02020404030301010803" pitchFamily="18" charset="0"/>
                        </a:rPr>
                        <a:t>Inability to appoint staff/fill vacancies</a:t>
                      </a:r>
                      <a:endParaRPr lang="en-GB" sz="15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US" sz="1500" dirty="0" smtClean="0">
                          <a:latin typeface="Garamond" panose="02020404030301010803" pitchFamily="18" charset="0"/>
                        </a:rPr>
                        <a:t>Municipalities to start advertising</a:t>
                      </a:r>
                      <a:r>
                        <a:rPr lang="en-US" sz="1500" baseline="0" dirty="0" smtClean="0">
                          <a:latin typeface="Garamond" panose="02020404030301010803" pitchFamily="18" charset="0"/>
                        </a:rPr>
                        <a:t> critical posts</a:t>
                      </a:r>
                      <a:endParaRPr lang="en-GB" sz="15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5373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US" sz="1500" dirty="0" smtClean="0">
                          <a:latin typeface="Garamond" panose="02020404030301010803" pitchFamily="18" charset="0"/>
                        </a:rPr>
                        <a:t>Expiry of Service Level Agreements with service providers</a:t>
                      </a:r>
                      <a:endParaRPr lang="en-GB" sz="15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US" sz="1500" dirty="0" smtClean="0">
                          <a:latin typeface="Garamond" panose="02020404030301010803" pitchFamily="18" charset="0"/>
                        </a:rPr>
                        <a:t>Extensions</a:t>
                      </a:r>
                      <a:r>
                        <a:rPr lang="en-US" sz="1500" baseline="0" dirty="0" smtClean="0">
                          <a:latin typeface="Garamond" panose="02020404030301010803" pitchFamily="18" charset="0"/>
                        </a:rPr>
                        <a:t> be granted on expired contracts due to COVID 19 </a:t>
                      </a:r>
                      <a:endParaRPr lang="en-GB" sz="15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2974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US" sz="1500" dirty="0" smtClean="0">
                          <a:latin typeface="Garamond" panose="02020404030301010803" pitchFamily="18" charset="0"/>
                        </a:rPr>
                        <a:t>Closing of major</a:t>
                      </a:r>
                      <a:r>
                        <a:rPr lang="en-US" sz="1500" baseline="0" dirty="0" smtClean="0">
                          <a:latin typeface="Garamond" panose="02020404030301010803" pitchFamily="18" charset="0"/>
                        </a:rPr>
                        <a:t> public facilities such as libraries, traffic depts. and community halls</a:t>
                      </a:r>
                      <a:endParaRPr lang="en-GB" sz="15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US" sz="1500" dirty="0" smtClean="0">
                          <a:latin typeface="Garamond" panose="02020404030301010803" pitchFamily="18" charset="0"/>
                        </a:rPr>
                        <a:t>Municipal traffic</a:t>
                      </a:r>
                      <a:r>
                        <a:rPr lang="en-US" sz="1500" baseline="0" dirty="0" smtClean="0">
                          <a:latin typeface="Garamond" panose="02020404030301010803" pitchFamily="18" charset="0"/>
                        </a:rPr>
                        <a:t> department be opened from 1 June 2020 and operates in line with COVID19 regulations and protocols</a:t>
                      </a:r>
                      <a:endParaRPr lang="en-GB" sz="1500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2182">
                <a:tc gridSpan="2"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US" sz="1800" b="1" i="1" dirty="0" smtClean="0">
                          <a:latin typeface="Garamond" panose="02020404030301010803" pitchFamily="18" charset="0"/>
                        </a:rPr>
                        <a:t>N.B. most</a:t>
                      </a:r>
                      <a:r>
                        <a:rPr lang="en-US" sz="1800" b="1" i="1" baseline="0" dirty="0" smtClean="0">
                          <a:latin typeface="Garamond" panose="02020404030301010803" pitchFamily="18" charset="0"/>
                        </a:rPr>
                        <a:t> of the regular services were suspended and therefore still difficult to address the backlog</a:t>
                      </a:r>
                      <a:endParaRPr lang="en-GB" sz="1800" b="1" i="1" dirty="0"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02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Powerpoint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409573"/>
          </a:xfrm>
        </p:spPr>
        <p:txBody>
          <a:bodyPr>
            <a:normAutofit fontScale="90000"/>
          </a:bodyPr>
          <a:lstStyle/>
          <a:p>
            <a:r>
              <a:rPr lang="en-ZA" sz="2400" dirty="0">
                <a:latin typeface="Arial" pitchFamily="34" charset="0"/>
                <a:ea typeface="Calibri" panose="020F0502020204030204" pitchFamily="34" charset="0"/>
              </a:rPr>
              <a:t/>
            </a:r>
            <a:br>
              <a:rPr lang="en-ZA" sz="2400" dirty="0">
                <a:latin typeface="Arial" pitchFamily="34" charset="0"/>
                <a:ea typeface="Calibri" panose="020F0502020204030204" pitchFamily="34" charset="0"/>
              </a:rPr>
            </a:br>
            <a:endParaRPr lang="en-ZA" b="1" dirty="0"/>
          </a:p>
        </p:txBody>
      </p:sp>
      <p:sp>
        <p:nvSpPr>
          <p:cNvPr id="4" name="Rectangle 3"/>
          <p:cNvSpPr/>
          <p:nvPr/>
        </p:nvSpPr>
        <p:spPr>
          <a:xfrm>
            <a:off x="611560" y="319734"/>
            <a:ext cx="83671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b="1" cap="all" dirty="0">
                <a:latin typeface="Garamond" panose="02020404030301010803" pitchFamily="18" charset="0"/>
                <a:cs typeface="Arial" panose="020B0604020202020204" pitchFamily="34" charset="0"/>
              </a:rPr>
              <a:t>DOMESTIC AND GENDER BASED VIOLENCE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2" y="857250"/>
            <a:ext cx="8229600" cy="468329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ZA" sz="2000" dirty="0" smtClean="0">
                <a:latin typeface="Garamond" panose="02020404030301010803" pitchFamily="18" charset="0"/>
              </a:rPr>
              <a:t>Domestic </a:t>
            </a:r>
            <a:r>
              <a:rPr lang="en-ZA" sz="2000" dirty="0">
                <a:latin typeface="Garamond" panose="02020404030301010803" pitchFamily="18" charset="0"/>
              </a:rPr>
              <a:t>and Gender Based Violence statistic </a:t>
            </a:r>
            <a:r>
              <a:rPr lang="en-ZA" sz="2000" dirty="0" smtClean="0">
                <a:latin typeface="Garamond" panose="02020404030301010803" pitchFamily="18" charset="0"/>
              </a:rPr>
              <a:t>in </a:t>
            </a:r>
            <a:r>
              <a:rPr lang="en-ZA" sz="2000" dirty="0" err="1" smtClean="0">
                <a:latin typeface="Garamond" panose="02020404030301010803" pitchFamily="18" charset="0"/>
              </a:rPr>
              <a:t>Mogalakwena</a:t>
            </a:r>
            <a:r>
              <a:rPr lang="en-ZA" sz="2000" dirty="0" smtClean="0">
                <a:latin typeface="Garamond" panose="02020404030301010803" pitchFamily="18" charset="0"/>
              </a:rPr>
              <a:t> were became </a:t>
            </a:r>
            <a:r>
              <a:rPr lang="en-ZA" sz="2000" dirty="0">
                <a:latin typeface="Garamond" panose="02020404030301010803" pitchFamily="18" charset="0"/>
              </a:rPr>
              <a:t>very high after the declaration of the national lockdown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sz="20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ZA" sz="2000" dirty="0" smtClean="0">
                <a:latin typeface="Garamond" panose="02020404030301010803" pitchFamily="18" charset="0"/>
              </a:rPr>
              <a:t>The Command Council directed SAPS </a:t>
            </a:r>
            <a:r>
              <a:rPr lang="en-ZA" sz="2000" dirty="0">
                <a:latin typeface="Garamond" panose="02020404030301010803" pitchFamily="18" charset="0"/>
              </a:rPr>
              <a:t>working closely with the Department of Social Development </a:t>
            </a:r>
            <a:r>
              <a:rPr lang="en-ZA" sz="2000" dirty="0" smtClean="0">
                <a:latin typeface="Garamond" panose="02020404030301010803" pitchFamily="18" charset="0"/>
              </a:rPr>
              <a:t>reinforce apprehension of culprits </a:t>
            </a:r>
            <a:r>
              <a:rPr lang="en-ZA" sz="2000" dirty="0">
                <a:latin typeface="Garamond" panose="02020404030301010803" pitchFamily="18" charset="0"/>
              </a:rPr>
              <a:t>and assisting the victims through </a:t>
            </a:r>
            <a:r>
              <a:rPr lang="en-ZA" sz="2000" dirty="0" err="1">
                <a:latin typeface="Garamond" panose="02020404030301010803" pitchFamily="18" charset="0"/>
              </a:rPr>
              <a:t>Psyco</a:t>
            </a:r>
            <a:r>
              <a:rPr lang="en-ZA" sz="2000" dirty="0">
                <a:latin typeface="Garamond" panose="02020404030301010803" pitchFamily="18" charset="0"/>
              </a:rPr>
              <a:t>-social services </a:t>
            </a:r>
            <a:r>
              <a:rPr lang="en-ZA" sz="2000" dirty="0" smtClean="0">
                <a:latin typeface="Garamond" panose="02020404030301010803" pitchFamily="18" charset="0"/>
              </a:rPr>
              <a:t>respectively</a:t>
            </a:r>
            <a:endParaRPr lang="en-ZA" sz="20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ZA" sz="2000" dirty="0" smtClean="0">
                <a:latin typeface="Garamond" panose="02020404030301010803" pitchFamily="18" charset="0"/>
              </a:rPr>
              <a:t>The </a:t>
            </a:r>
            <a:r>
              <a:rPr lang="en-ZA" sz="2000" dirty="0">
                <a:latin typeface="Garamond" panose="02020404030301010803" pitchFamily="18" charset="0"/>
              </a:rPr>
              <a:t>most common cases </a:t>
            </a:r>
            <a:r>
              <a:rPr lang="en-ZA" sz="2000" dirty="0" smtClean="0">
                <a:latin typeface="Garamond" panose="02020404030301010803" pitchFamily="18" charset="0"/>
              </a:rPr>
              <a:t>was </a:t>
            </a:r>
            <a:r>
              <a:rPr lang="en-ZA" sz="2000" dirty="0">
                <a:latin typeface="Garamond" panose="02020404030301010803" pitchFamily="18" charset="0"/>
              </a:rPr>
              <a:t>rape and sexual </a:t>
            </a:r>
            <a:r>
              <a:rPr lang="en-ZA" sz="2000" dirty="0" smtClean="0">
                <a:latin typeface="Garamond" panose="02020404030301010803" pitchFamily="18" charset="0"/>
              </a:rPr>
              <a:t>assault and victims </a:t>
            </a:r>
            <a:r>
              <a:rPr lang="en-ZA" sz="2000" dirty="0">
                <a:latin typeface="Garamond" panose="02020404030301010803" pitchFamily="18" charset="0"/>
              </a:rPr>
              <a:t>are provided with shelter as and when needed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ZA" sz="2000" dirty="0" smtClean="0">
                <a:latin typeface="Garamond" panose="02020404030301010803" pitchFamily="18" charset="0"/>
              </a:rPr>
              <a:t>Domestic </a:t>
            </a:r>
            <a:r>
              <a:rPr lang="en-ZA" sz="2000" dirty="0">
                <a:latin typeface="Garamond" panose="02020404030301010803" pitchFamily="18" charset="0"/>
              </a:rPr>
              <a:t>and gender violence </a:t>
            </a:r>
            <a:r>
              <a:rPr lang="en-ZA" sz="2000" dirty="0" smtClean="0">
                <a:latin typeface="Garamond" panose="02020404030301010803" pitchFamily="18" charset="0"/>
              </a:rPr>
              <a:t>statistics </a:t>
            </a:r>
            <a:r>
              <a:rPr lang="en-ZA" sz="2000" dirty="0">
                <a:latin typeface="Garamond" panose="02020404030301010803" pitchFamily="18" charset="0"/>
              </a:rPr>
              <a:t>are reported weekly to the Command </a:t>
            </a:r>
            <a:r>
              <a:rPr lang="en-ZA" sz="2000" dirty="0" smtClean="0">
                <a:latin typeface="Garamond" panose="02020404030301010803" pitchFamily="18" charset="0"/>
              </a:rPr>
              <a:t>Council 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sz="20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ZA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57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Powerpoint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400" dirty="0">
                <a:latin typeface="Arial" pitchFamily="34" charset="0"/>
                <a:ea typeface="Calibri" panose="020F0502020204030204" pitchFamily="34" charset="0"/>
              </a:rPr>
              <a:t/>
            </a:r>
            <a:br>
              <a:rPr lang="en-ZA" sz="2400" dirty="0">
                <a:latin typeface="Arial" pitchFamily="34" charset="0"/>
                <a:ea typeface="Calibri" panose="020F0502020204030204" pitchFamily="34" charset="0"/>
              </a:rPr>
            </a:br>
            <a:endParaRPr lang="en-ZA" b="1" dirty="0"/>
          </a:p>
        </p:txBody>
      </p:sp>
      <p:sp>
        <p:nvSpPr>
          <p:cNvPr id="4" name="Rectangle 3"/>
          <p:cNvSpPr/>
          <p:nvPr/>
        </p:nvSpPr>
        <p:spPr>
          <a:xfrm>
            <a:off x="570823" y="53597"/>
            <a:ext cx="83671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b="1" cap="all" dirty="0">
                <a:latin typeface="Garamond" panose="02020404030301010803" pitchFamily="18" charset="0"/>
                <a:cs typeface="Arial" panose="020B0604020202020204" pitchFamily="34" charset="0"/>
              </a:rPr>
              <a:t>FOOD SECURITY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2" y="1254292"/>
            <a:ext cx="8229600" cy="440355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ZA" sz="2000" dirty="0" smtClean="0">
                <a:latin typeface="Garamond" panose="02020404030301010803" pitchFamily="18" charset="0"/>
              </a:rPr>
              <a:t>The </a:t>
            </a:r>
            <a:r>
              <a:rPr lang="en-ZA" sz="2000" dirty="0">
                <a:latin typeface="Garamond" panose="02020404030301010803" pitchFamily="18" charset="0"/>
              </a:rPr>
              <a:t>District </a:t>
            </a:r>
            <a:r>
              <a:rPr lang="en-ZA" sz="2000" dirty="0" smtClean="0">
                <a:latin typeface="Garamond" panose="02020404030301010803" pitchFamily="18" charset="0"/>
              </a:rPr>
              <a:t>Command Council established the Food Bank  during  Level 5 of the lockdown</a:t>
            </a:r>
            <a:endParaRPr lang="en-ZA" sz="20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ZA" sz="2000" dirty="0" smtClean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ZA" sz="2000" dirty="0" smtClean="0">
                <a:latin typeface="Garamond" panose="02020404030301010803" pitchFamily="18" charset="0"/>
              </a:rPr>
              <a:t>The Command Council mobilised business </a:t>
            </a:r>
            <a:r>
              <a:rPr lang="en-ZA" sz="2000" dirty="0">
                <a:latin typeface="Garamond" panose="02020404030301010803" pitchFamily="18" charset="0"/>
              </a:rPr>
              <a:t>sectors including mining houses </a:t>
            </a:r>
            <a:r>
              <a:rPr lang="en-ZA" sz="2000" dirty="0" smtClean="0">
                <a:latin typeface="Garamond" panose="02020404030301010803" pitchFamily="18" charset="0"/>
              </a:rPr>
              <a:t>to deposit </a:t>
            </a:r>
            <a:r>
              <a:rPr lang="en-ZA" sz="2000" dirty="0">
                <a:latin typeface="Garamond" panose="02020404030301010803" pitchFamily="18" charset="0"/>
              </a:rPr>
              <a:t>food parcels into the food bank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sz="2000" dirty="0" smtClean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ZA" sz="2000" dirty="0" smtClean="0">
                <a:latin typeface="Garamond" panose="02020404030301010803" pitchFamily="18" charset="0"/>
              </a:rPr>
              <a:t>More </a:t>
            </a:r>
            <a:r>
              <a:rPr lang="en-ZA" sz="2000" dirty="0">
                <a:latin typeface="Garamond" panose="02020404030301010803" pitchFamily="18" charset="0"/>
              </a:rPr>
              <a:t>than 5 000 </a:t>
            </a:r>
            <a:r>
              <a:rPr lang="en-ZA" sz="2000" dirty="0" smtClean="0">
                <a:latin typeface="Garamond" panose="02020404030301010803" pitchFamily="18" charset="0"/>
              </a:rPr>
              <a:t>food </a:t>
            </a:r>
            <a:r>
              <a:rPr lang="en-ZA" sz="2000" dirty="0">
                <a:latin typeface="Garamond" panose="02020404030301010803" pitchFamily="18" charset="0"/>
              </a:rPr>
              <a:t>parcels </a:t>
            </a:r>
            <a:r>
              <a:rPr lang="en-ZA" sz="2000" dirty="0" smtClean="0">
                <a:latin typeface="Garamond" panose="02020404030301010803" pitchFamily="18" charset="0"/>
              </a:rPr>
              <a:t>from the food bank were distributed to beneficiaries in </a:t>
            </a:r>
            <a:r>
              <a:rPr lang="en-ZA" sz="2000" dirty="0" err="1" smtClean="0">
                <a:latin typeface="Garamond" panose="02020404030301010803" pitchFamily="18" charset="0"/>
              </a:rPr>
              <a:t>Mogalakwena</a:t>
            </a:r>
            <a:r>
              <a:rPr lang="en-ZA" sz="2000" dirty="0" smtClean="0">
                <a:latin typeface="Garamond" panose="02020404030301010803" pitchFamily="18" charset="0"/>
              </a:rPr>
              <a:t> using a list coordinated by the Department of Social Development</a:t>
            </a:r>
            <a:endParaRPr lang="en-ZA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97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Powerpoint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400" dirty="0">
                <a:latin typeface="Arial" pitchFamily="34" charset="0"/>
                <a:ea typeface="Calibri" panose="020F0502020204030204" pitchFamily="34" charset="0"/>
              </a:rPr>
              <a:t/>
            </a:r>
            <a:br>
              <a:rPr lang="en-ZA" sz="2400" dirty="0">
                <a:latin typeface="Arial" pitchFamily="34" charset="0"/>
                <a:ea typeface="Calibri" panose="020F0502020204030204" pitchFamily="34" charset="0"/>
              </a:rPr>
            </a:br>
            <a:endParaRPr lang="en-ZA" b="1" dirty="0"/>
          </a:p>
        </p:txBody>
      </p:sp>
      <p:sp>
        <p:nvSpPr>
          <p:cNvPr id="4" name="Rectangle 3"/>
          <p:cNvSpPr/>
          <p:nvPr/>
        </p:nvSpPr>
        <p:spPr>
          <a:xfrm>
            <a:off x="319685" y="991901"/>
            <a:ext cx="83671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b="1" cap="all" dirty="0" smtClean="0">
                <a:latin typeface="Garamond" panose="02020404030301010803" pitchFamily="18" charset="0"/>
                <a:cs typeface="Arial" panose="020B0604020202020204" pitchFamily="34" charset="0"/>
              </a:rPr>
              <a:t>WAYFORWARD</a:t>
            </a:r>
            <a:endParaRPr lang="en-ZA" b="1" cap="all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2" y="1472802"/>
            <a:ext cx="8229600" cy="53851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ZA" sz="1800" dirty="0">
                <a:latin typeface="Garamond" panose="02020404030301010803" pitchFamily="18" charset="0"/>
              </a:rPr>
              <a:t>The District </a:t>
            </a:r>
            <a:r>
              <a:rPr lang="en-ZA" sz="1800" dirty="0" smtClean="0">
                <a:latin typeface="Garamond" panose="02020404030301010803" pitchFamily="18" charset="0"/>
              </a:rPr>
              <a:t>Command Council </a:t>
            </a:r>
            <a:r>
              <a:rPr lang="en-ZA" sz="1800" dirty="0">
                <a:latin typeface="Garamond" panose="02020404030301010803" pitchFamily="18" charset="0"/>
              </a:rPr>
              <a:t>has demonstrated a good platform for IGR and the ethos of the District Development </a:t>
            </a:r>
            <a:r>
              <a:rPr lang="en-ZA" sz="1800" dirty="0" smtClean="0">
                <a:latin typeface="Garamond" panose="02020404030301010803" pitchFamily="18" charset="0"/>
              </a:rPr>
              <a:t>Model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sz="18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ZA" sz="1800" dirty="0" smtClean="0">
                <a:latin typeface="Garamond" panose="02020404030301010803" pitchFamily="18" charset="0"/>
              </a:rPr>
              <a:t>The District Command Council should continue to support and advice </a:t>
            </a:r>
            <a:r>
              <a:rPr lang="en-ZA" sz="1800" dirty="0" err="1" smtClean="0">
                <a:latin typeface="Garamond" panose="02020404030301010803" pitchFamily="18" charset="0"/>
              </a:rPr>
              <a:t>Mogalakwena</a:t>
            </a:r>
            <a:r>
              <a:rPr lang="en-ZA" sz="1800" dirty="0" smtClean="0">
                <a:latin typeface="Garamond" panose="02020404030301010803" pitchFamily="18" charset="0"/>
              </a:rPr>
              <a:t> Local Municipality </a:t>
            </a:r>
            <a:r>
              <a:rPr lang="en-ZA" sz="1800" dirty="0">
                <a:latin typeface="Garamond" panose="02020404030301010803" pitchFamily="18" charset="0"/>
              </a:rPr>
              <a:t>should improve </a:t>
            </a:r>
            <a:r>
              <a:rPr lang="en-ZA" sz="1800" dirty="0" smtClean="0">
                <a:latin typeface="Garamond" panose="02020404030301010803" pitchFamily="18" charset="0"/>
              </a:rPr>
              <a:t>the </a:t>
            </a:r>
            <a:r>
              <a:rPr lang="en-ZA" sz="1800" dirty="0">
                <a:latin typeface="Garamond" panose="02020404030301010803" pitchFamily="18" charset="0"/>
              </a:rPr>
              <a:t>capacity to focus on provision of sustainable </a:t>
            </a:r>
            <a:r>
              <a:rPr lang="en-ZA" sz="1800" dirty="0" smtClean="0">
                <a:latin typeface="Garamond" panose="02020404030301010803" pitchFamily="18" charset="0"/>
              </a:rPr>
              <a:t>services to communities</a:t>
            </a:r>
          </a:p>
          <a:p>
            <a:pPr marL="0" indent="0">
              <a:buNone/>
            </a:pPr>
            <a:endParaRPr lang="en-ZA" sz="18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ZA" sz="1800" dirty="0" smtClean="0">
                <a:latin typeface="Garamond" panose="02020404030301010803" pitchFamily="18" charset="0"/>
              </a:rPr>
              <a:t>The impact of COVID- </a:t>
            </a:r>
            <a:r>
              <a:rPr lang="en-ZA" sz="1800" dirty="0">
                <a:latin typeface="Garamond" panose="02020404030301010803" pitchFamily="18" charset="0"/>
              </a:rPr>
              <a:t>19 </a:t>
            </a:r>
            <a:r>
              <a:rPr lang="en-ZA" sz="1800" dirty="0" smtClean="0">
                <a:latin typeface="Garamond" panose="02020404030301010803" pitchFamily="18" charset="0"/>
              </a:rPr>
              <a:t>should highlight </a:t>
            </a:r>
            <a:r>
              <a:rPr lang="en-ZA" sz="1800" dirty="0">
                <a:latin typeface="Garamond" panose="02020404030301010803" pitchFamily="18" charset="0"/>
              </a:rPr>
              <a:t>the capacity of </a:t>
            </a:r>
            <a:r>
              <a:rPr lang="en-ZA" sz="1800" dirty="0" err="1" smtClean="0">
                <a:latin typeface="Garamond" panose="02020404030301010803" pitchFamily="18" charset="0"/>
              </a:rPr>
              <a:t>Mogalakwena</a:t>
            </a:r>
            <a:r>
              <a:rPr lang="en-ZA" sz="1800" dirty="0" smtClean="0">
                <a:latin typeface="Garamond" panose="02020404030301010803" pitchFamily="18" charset="0"/>
              </a:rPr>
              <a:t> to </a:t>
            </a:r>
            <a:r>
              <a:rPr lang="en-ZA" sz="1800" dirty="0">
                <a:latin typeface="Garamond" panose="02020404030301010803" pitchFamily="18" charset="0"/>
              </a:rPr>
              <a:t>liver on their mandate to improve the lives of the people.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sz="1800" dirty="0" smtClean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ZA" sz="1800" dirty="0">
                <a:latin typeface="Garamond" panose="02020404030301010803" pitchFamily="18" charset="0"/>
              </a:rPr>
              <a:t>Gender Based Violence </a:t>
            </a:r>
            <a:r>
              <a:rPr lang="en-ZA" sz="1800" dirty="0" smtClean="0">
                <a:latin typeface="Garamond" panose="02020404030301010803" pitchFamily="18" charset="0"/>
              </a:rPr>
              <a:t>is a societal issue and therefore the Command Council should continue involving all societal structures within </a:t>
            </a:r>
            <a:r>
              <a:rPr lang="en-ZA" sz="1800" dirty="0" err="1" smtClean="0">
                <a:latin typeface="Garamond" panose="02020404030301010803" pitchFamily="18" charset="0"/>
              </a:rPr>
              <a:t>Mogalakwena</a:t>
            </a:r>
            <a:r>
              <a:rPr lang="en-ZA" sz="1800" dirty="0" smtClean="0">
                <a:latin typeface="Garamond" panose="02020404030301010803" pitchFamily="18" charset="0"/>
              </a:rPr>
              <a:t> Local Municipality in uprooting this pandemic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sz="18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ZA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554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5969</TotalTime>
  <Words>723</Words>
  <Application>Microsoft Office PowerPoint</Application>
  <PresentationFormat>On-screen Show (4:3)</PresentationFormat>
  <Paragraphs>120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ＭＳ Ｐゴシック</vt:lpstr>
      <vt:lpstr>ＭＳ Ｐゴシック</vt:lpstr>
      <vt:lpstr>Arial</vt:lpstr>
      <vt:lpstr>Arial Black</vt:lpstr>
      <vt:lpstr>Arial Bold</vt:lpstr>
      <vt:lpstr>Calibri</vt:lpstr>
      <vt:lpstr>Constantia</vt:lpstr>
      <vt:lpstr>Garamond</vt:lpstr>
      <vt:lpstr>Tahoma</vt:lpstr>
      <vt:lpstr>Verdana</vt:lpstr>
      <vt:lpstr>Wingdings</vt:lpstr>
      <vt:lpstr>Office Theme</vt:lpstr>
      <vt:lpstr>   </vt:lpstr>
      <vt:lpstr>PowerPoint Presentation</vt:lpstr>
      <vt:lpstr> </vt:lpstr>
      <vt:lpstr> </vt:lpstr>
      <vt:lpstr> As a result of the impact of COVID19, the Command Council recommended the following to Mogalakwena regarding Municipal Revenue: </vt:lpstr>
      <vt:lpstr>  IMPACT ON OTHER MUNICIPAL SERVICES: </vt:lpstr>
      <vt:lpstr> </vt:lpstr>
      <vt:lpstr> </vt:lpstr>
      <vt:lpstr> </vt:lpstr>
      <vt:lpstr>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Tlou Kgomo</dc:creator>
  <cp:lastModifiedBy>Shereen Cassiem</cp:lastModifiedBy>
  <cp:revision>354</cp:revision>
  <cp:lastPrinted>2021-02-11T11:50:33Z</cp:lastPrinted>
  <dcterms:created xsi:type="dcterms:W3CDTF">2019-10-15T04:03:07Z</dcterms:created>
  <dcterms:modified xsi:type="dcterms:W3CDTF">2021-02-24T10:31:52Z</dcterms:modified>
</cp:coreProperties>
</file>