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49" r:id="rId2"/>
  </p:sldMasterIdLst>
  <p:notesMasterIdLst>
    <p:notesMasterId r:id="rId5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71" r:id="rId15"/>
    <p:sldId id="272" r:id="rId16"/>
    <p:sldId id="273" r:id="rId17"/>
    <p:sldId id="274" r:id="rId18"/>
    <p:sldId id="275" r:id="rId19"/>
    <p:sldId id="276" r:id="rId20"/>
    <p:sldId id="277" r:id="rId21"/>
    <p:sldId id="278" r:id="rId22"/>
    <p:sldId id="279" r:id="rId23"/>
    <p:sldId id="281" r:id="rId24"/>
    <p:sldId id="282" r:id="rId25"/>
    <p:sldId id="283" r:id="rId26"/>
    <p:sldId id="284" r:id="rId27"/>
    <p:sldId id="285" r:id="rId28"/>
    <p:sldId id="286" r:id="rId29"/>
    <p:sldId id="288" r:id="rId30"/>
    <p:sldId id="292" r:id="rId31"/>
    <p:sldId id="294" r:id="rId32"/>
    <p:sldId id="293" r:id="rId33"/>
    <p:sldId id="295" r:id="rId34"/>
    <p:sldId id="306" r:id="rId35"/>
    <p:sldId id="296" r:id="rId36"/>
    <p:sldId id="305" r:id="rId37"/>
    <p:sldId id="297" r:id="rId38"/>
    <p:sldId id="301" r:id="rId39"/>
    <p:sldId id="309" r:id="rId40"/>
    <p:sldId id="302" r:id="rId41"/>
    <p:sldId id="307" r:id="rId42"/>
    <p:sldId id="308" r:id="rId43"/>
    <p:sldId id="303" r:id="rId44"/>
    <p:sldId id="313" r:id="rId45"/>
    <p:sldId id="314" r:id="rId46"/>
    <p:sldId id="317" r:id="rId47"/>
    <p:sldId id="318" r:id="rId48"/>
    <p:sldId id="315" r:id="rId49"/>
    <p:sldId id="316" r:id="rId50"/>
    <p:sldId id="328" r:id="rId51"/>
    <p:sldId id="327" r:id="rId52"/>
    <p:sldId id="326" r:id="rId53"/>
    <p:sldId id="319" r:id="rId54"/>
    <p:sldId id="322" r:id="rId55"/>
    <p:sldId id="312" r:id="rId56"/>
    <p:sldId id="323" r:id="rId57"/>
    <p:sldId id="304" r:id="rId58"/>
  </p:sldIdLst>
  <p:sldSz cx="12192000" cy="6858000"/>
  <p:notesSz cx="6858000" cy="9144000"/>
  <p:defaultTextStyle>
    <a:defPPr lvl="0">
      <a:defRPr lang="en-US"/>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CDAF"/>
    <a:srgbClr val="B0DBB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0651C3A-4460-11DB-9652-00E08161165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9"/>
    <p:restoredTop sz="94633"/>
  </p:normalViewPr>
  <p:slideViewPr>
    <p:cSldViewPr snapToGrid="0" snapToObjects="1">
      <p:cViewPr>
        <p:scale>
          <a:sx n="80" d="100"/>
          <a:sy n="80" d="100"/>
        </p:scale>
        <p:origin x="1470" y="35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959073-2267-864F-A35C-E32AD6631737}" type="datetimeFigureOut">
              <a:rPr lang="en-US" smtClean="0"/>
              <a:pPr/>
              <a:t>2/24/2021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146D91-5ED6-CF44-8D1B-A3BCC210D99A}" type="slidenum">
              <a:rPr lang="en-US" smtClean="0"/>
              <a:pPr/>
              <a:t>‹#›</a:t>
            </a:fld>
            <a:endParaRPr lang="en-US"/>
          </a:p>
        </p:txBody>
      </p:sp>
    </p:spTree>
    <p:extLst>
      <p:ext uri="{BB962C8B-B14F-4D97-AF65-F5344CB8AC3E}">
        <p14:creationId xmlns:p14="http://schemas.microsoft.com/office/powerpoint/2010/main" xmlns="" val="2126378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KZN average has passed WC and starting to catch EC</a:t>
            </a:r>
          </a:p>
          <a:p>
            <a:pPr marL="171450" indent="-171450">
              <a:buFont typeface="Arial" panose="020B0604020202020204" pitchFamily="34" charset="0"/>
              <a:buChar char="•"/>
            </a:pPr>
            <a:r>
              <a:rPr lang="en-US" dirty="0"/>
              <a:t>FS is catching NW - FS % growth was the highest over the last week</a:t>
            </a:r>
          </a:p>
          <a:p>
            <a:pPr marL="171450" indent="-171450">
              <a:buFont typeface="Arial" panose="020B0604020202020204" pitchFamily="34" charset="0"/>
              <a:buChar char="•"/>
            </a:pPr>
            <a:r>
              <a:rPr lang="en-US" dirty="0"/>
              <a:t>NC average almost 100 now</a:t>
            </a:r>
          </a:p>
          <a:p>
            <a:pPr marL="171450" indent="-171450">
              <a:buFont typeface="Arial" panose="020B0604020202020204" pitchFamily="34" charset="0"/>
              <a:buChar char="•"/>
            </a:pPr>
            <a:r>
              <a:rPr lang="en-US" dirty="0"/>
              <a:t>GP average is over 5000 daily</a:t>
            </a:r>
            <a:endParaRPr lang="en-ZA" dirty="0"/>
          </a:p>
        </p:txBody>
      </p:sp>
      <p:sp>
        <p:nvSpPr>
          <p:cNvPr id="4" name="Slide Number Placeholder 3"/>
          <p:cNvSpPr>
            <a:spLocks noGrp="1"/>
          </p:cNvSpPr>
          <p:nvPr>
            <p:ph type="sldNum" sz="quarter" idx="10"/>
          </p:nvPr>
        </p:nvSpPr>
        <p:spPr/>
        <p:txBody>
          <a:bodyPr/>
          <a:lstStyle/>
          <a:p>
            <a:fld id="{45146D91-5ED6-CF44-8D1B-A3BCC210D99A}" type="slidenum">
              <a:rPr lang="en-US" smtClean="0"/>
              <a:pPr/>
              <a:t>8</a:t>
            </a:fld>
            <a:endParaRPr lang="en-US"/>
          </a:p>
        </p:txBody>
      </p:sp>
    </p:spTree>
    <p:extLst>
      <p:ext uri="{BB962C8B-B14F-4D97-AF65-F5344CB8AC3E}">
        <p14:creationId xmlns:p14="http://schemas.microsoft.com/office/powerpoint/2010/main" xmlns="" val="3749542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45146D91-5ED6-CF44-8D1B-A3BCC210D99A}" type="slidenum">
              <a:rPr lang="en-US" smtClean="0"/>
              <a:pPr/>
              <a:t>26</a:t>
            </a:fld>
            <a:endParaRPr lang="en-US"/>
          </a:p>
        </p:txBody>
      </p:sp>
    </p:spTree>
    <p:extLst>
      <p:ext uri="{BB962C8B-B14F-4D97-AF65-F5344CB8AC3E}">
        <p14:creationId xmlns:p14="http://schemas.microsoft.com/office/powerpoint/2010/main" xmlns="" val="102683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5146D91-5ED6-CF44-8D1B-A3BCC210D99A}" type="slidenum">
              <a:rPr lang="en-US" smtClean="0"/>
              <a:pPr/>
              <a:t>27</a:t>
            </a:fld>
            <a:endParaRPr lang="en-US"/>
          </a:p>
        </p:txBody>
      </p:sp>
    </p:spTree>
    <p:extLst>
      <p:ext uri="{BB962C8B-B14F-4D97-AF65-F5344CB8AC3E}">
        <p14:creationId xmlns:p14="http://schemas.microsoft.com/office/powerpoint/2010/main" xmlns="" val="2501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5146D91-5ED6-CF44-8D1B-A3BCC210D99A}" type="slidenum">
              <a:rPr lang="en-US" smtClean="0"/>
              <a:pPr/>
              <a:t>30</a:t>
            </a:fld>
            <a:endParaRPr lang="en-US"/>
          </a:p>
        </p:txBody>
      </p:sp>
    </p:spTree>
    <p:extLst>
      <p:ext uri="{BB962C8B-B14F-4D97-AF65-F5344CB8AC3E}">
        <p14:creationId xmlns:p14="http://schemas.microsoft.com/office/powerpoint/2010/main" xmlns="" val="543151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5146D91-5ED6-CF44-8D1B-A3BCC210D99A}" type="slidenum">
              <a:rPr lang="en-US" smtClean="0"/>
              <a:pPr/>
              <a:t>31</a:t>
            </a:fld>
            <a:endParaRPr lang="en-US"/>
          </a:p>
        </p:txBody>
      </p:sp>
    </p:spTree>
    <p:extLst>
      <p:ext uri="{BB962C8B-B14F-4D97-AF65-F5344CB8AC3E}">
        <p14:creationId xmlns:p14="http://schemas.microsoft.com/office/powerpoint/2010/main" xmlns="" val="2814755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5146D91-5ED6-CF44-8D1B-A3BCC210D99A}" type="slidenum">
              <a:rPr lang="en-US" smtClean="0"/>
              <a:pPr/>
              <a:t>32</a:t>
            </a:fld>
            <a:endParaRPr lang="en-US"/>
          </a:p>
        </p:txBody>
      </p:sp>
    </p:spTree>
    <p:extLst>
      <p:ext uri="{BB962C8B-B14F-4D97-AF65-F5344CB8AC3E}">
        <p14:creationId xmlns:p14="http://schemas.microsoft.com/office/powerpoint/2010/main" xmlns="" val="2630472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5146D91-5ED6-CF44-8D1B-A3BCC210D99A}" type="slidenum">
              <a:rPr lang="en-US" smtClean="0"/>
              <a:pPr/>
              <a:t>33</a:t>
            </a:fld>
            <a:endParaRPr lang="en-US"/>
          </a:p>
        </p:txBody>
      </p:sp>
    </p:spTree>
    <p:extLst>
      <p:ext uri="{BB962C8B-B14F-4D97-AF65-F5344CB8AC3E}">
        <p14:creationId xmlns:p14="http://schemas.microsoft.com/office/powerpoint/2010/main" xmlns="" val="1479522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5146D91-5ED6-CF44-8D1B-A3BCC210D99A}" type="slidenum">
              <a:rPr lang="en-US" smtClean="0"/>
              <a:pPr/>
              <a:t>34</a:t>
            </a:fld>
            <a:endParaRPr lang="en-US"/>
          </a:p>
        </p:txBody>
      </p:sp>
    </p:spTree>
    <p:extLst>
      <p:ext uri="{BB962C8B-B14F-4D97-AF65-F5344CB8AC3E}">
        <p14:creationId xmlns:p14="http://schemas.microsoft.com/office/powerpoint/2010/main" xmlns="" val="508071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5146D91-5ED6-CF44-8D1B-A3BCC210D99A}" type="slidenum">
              <a:rPr lang="en-US" smtClean="0"/>
              <a:pPr/>
              <a:t>35</a:t>
            </a:fld>
            <a:endParaRPr lang="en-US"/>
          </a:p>
        </p:txBody>
      </p:sp>
    </p:spTree>
    <p:extLst>
      <p:ext uri="{BB962C8B-B14F-4D97-AF65-F5344CB8AC3E}">
        <p14:creationId xmlns:p14="http://schemas.microsoft.com/office/powerpoint/2010/main" xmlns="" val="1481681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5146D91-5ED6-CF44-8D1B-A3BCC210D99A}" type="slidenum">
              <a:rPr lang="en-US" smtClean="0"/>
              <a:pPr/>
              <a:t>36</a:t>
            </a:fld>
            <a:endParaRPr lang="en-US"/>
          </a:p>
        </p:txBody>
      </p:sp>
    </p:spTree>
    <p:extLst>
      <p:ext uri="{BB962C8B-B14F-4D97-AF65-F5344CB8AC3E}">
        <p14:creationId xmlns:p14="http://schemas.microsoft.com/office/powerpoint/2010/main" xmlns="" val="600197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5146D91-5ED6-CF44-8D1B-A3BCC210D99A}" type="slidenum">
              <a:rPr lang="en-US" smtClean="0"/>
              <a:pPr/>
              <a:t>39</a:t>
            </a:fld>
            <a:endParaRPr lang="en-US"/>
          </a:p>
        </p:txBody>
      </p:sp>
    </p:spTree>
    <p:extLst>
      <p:ext uri="{BB962C8B-B14F-4D97-AF65-F5344CB8AC3E}">
        <p14:creationId xmlns:p14="http://schemas.microsoft.com/office/powerpoint/2010/main" xmlns="" val="989688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KZN average has passed WC and starting to catch EC</a:t>
            </a:r>
          </a:p>
          <a:p>
            <a:pPr marL="171450" indent="-171450">
              <a:buFont typeface="Arial" panose="020B0604020202020204" pitchFamily="34" charset="0"/>
              <a:buChar char="•"/>
            </a:pPr>
            <a:r>
              <a:rPr lang="en-US" dirty="0"/>
              <a:t>FS is catching NW - FS % growth was the highest over the last week</a:t>
            </a:r>
          </a:p>
          <a:p>
            <a:pPr marL="171450" indent="-171450">
              <a:buFont typeface="Arial" panose="020B0604020202020204" pitchFamily="34" charset="0"/>
              <a:buChar char="•"/>
            </a:pPr>
            <a:r>
              <a:rPr lang="en-US" dirty="0"/>
              <a:t>NC average almost 100 now</a:t>
            </a:r>
          </a:p>
          <a:p>
            <a:pPr marL="171450" indent="-171450">
              <a:buFont typeface="Arial" panose="020B0604020202020204" pitchFamily="34" charset="0"/>
              <a:buChar char="•"/>
            </a:pPr>
            <a:r>
              <a:rPr lang="en-US" dirty="0"/>
              <a:t>GP average is over 5000 daily</a:t>
            </a:r>
            <a:endParaRPr lang="en-ZA" dirty="0"/>
          </a:p>
        </p:txBody>
      </p:sp>
      <p:sp>
        <p:nvSpPr>
          <p:cNvPr id="4" name="Slide Number Placeholder 3"/>
          <p:cNvSpPr>
            <a:spLocks noGrp="1"/>
          </p:cNvSpPr>
          <p:nvPr>
            <p:ph type="sldNum" sz="quarter" idx="10"/>
          </p:nvPr>
        </p:nvSpPr>
        <p:spPr/>
        <p:txBody>
          <a:bodyPr/>
          <a:lstStyle/>
          <a:p>
            <a:fld id="{45146D91-5ED6-CF44-8D1B-A3BCC210D99A}" type="slidenum">
              <a:rPr lang="en-US" smtClean="0"/>
              <a:pPr/>
              <a:t>9</a:t>
            </a:fld>
            <a:endParaRPr lang="en-US"/>
          </a:p>
        </p:txBody>
      </p:sp>
    </p:spTree>
    <p:extLst>
      <p:ext uri="{BB962C8B-B14F-4D97-AF65-F5344CB8AC3E}">
        <p14:creationId xmlns:p14="http://schemas.microsoft.com/office/powerpoint/2010/main" xmlns="" val="4057346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B3C173CE-C729-4E8D-8471-1DB028ECC45B}" type="datetime1">
              <a:rPr lang="en-US" smtClean="0"/>
              <a:pPr/>
              <a:t>2/24/2021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BD4EA3F3-7F60-4372-AD96-0BFBCD79137E}" type="slidenum">
              <a:rPr lang="en-ZA" smtClean="0"/>
              <a:pPr/>
              <a:t>56</a:t>
            </a:fld>
            <a:endParaRPr lang="en-ZA"/>
          </a:p>
        </p:txBody>
      </p:sp>
    </p:spTree>
    <p:extLst>
      <p:ext uri="{BB962C8B-B14F-4D97-AF65-F5344CB8AC3E}">
        <p14:creationId xmlns:p14="http://schemas.microsoft.com/office/powerpoint/2010/main" xmlns="" val="306539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KZN average has passed WC and starting to catch EC</a:t>
            </a:r>
          </a:p>
          <a:p>
            <a:pPr marL="171450" indent="-171450">
              <a:buFont typeface="Arial" panose="020B0604020202020204" pitchFamily="34" charset="0"/>
              <a:buChar char="•"/>
            </a:pPr>
            <a:r>
              <a:rPr lang="en-US" dirty="0"/>
              <a:t>FS is catching NW - FS % growth was the highest over the last week</a:t>
            </a:r>
          </a:p>
          <a:p>
            <a:pPr marL="171450" indent="-171450">
              <a:buFont typeface="Arial" panose="020B0604020202020204" pitchFamily="34" charset="0"/>
              <a:buChar char="•"/>
            </a:pPr>
            <a:r>
              <a:rPr lang="en-US" dirty="0"/>
              <a:t>NC average almost 100 now</a:t>
            </a:r>
          </a:p>
          <a:p>
            <a:pPr marL="171450" indent="-171450">
              <a:buFont typeface="Arial" panose="020B0604020202020204" pitchFamily="34" charset="0"/>
              <a:buChar char="•"/>
            </a:pPr>
            <a:r>
              <a:rPr lang="en-US" dirty="0"/>
              <a:t>GP average is over 5000 daily</a:t>
            </a:r>
            <a:endParaRPr lang="en-ZA" dirty="0"/>
          </a:p>
        </p:txBody>
      </p:sp>
      <p:sp>
        <p:nvSpPr>
          <p:cNvPr id="4" name="Slide Number Placeholder 3"/>
          <p:cNvSpPr>
            <a:spLocks noGrp="1"/>
          </p:cNvSpPr>
          <p:nvPr>
            <p:ph type="sldNum" sz="quarter" idx="10"/>
          </p:nvPr>
        </p:nvSpPr>
        <p:spPr/>
        <p:txBody>
          <a:bodyPr/>
          <a:lstStyle/>
          <a:p>
            <a:fld id="{45146D91-5ED6-CF44-8D1B-A3BCC210D99A}" type="slidenum">
              <a:rPr lang="en-US" smtClean="0"/>
              <a:pPr/>
              <a:t>11</a:t>
            </a:fld>
            <a:endParaRPr lang="en-US"/>
          </a:p>
        </p:txBody>
      </p:sp>
    </p:spTree>
    <p:extLst>
      <p:ext uri="{BB962C8B-B14F-4D97-AF65-F5344CB8AC3E}">
        <p14:creationId xmlns:p14="http://schemas.microsoft.com/office/powerpoint/2010/main" xmlns="" val="1432470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5146D91-5ED6-CF44-8D1B-A3BCC210D99A}" type="slidenum">
              <a:rPr lang="en-US" smtClean="0"/>
              <a:pPr/>
              <a:t>13</a:t>
            </a:fld>
            <a:endParaRPr lang="en-US"/>
          </a:p>
        </p:txBody>
      </p:sp>
    </p:spTree>
    <p:extLst>
      <p:ext uri="{BB962C8B-B14F-4D97-AF65-F5344CB8AC3E}">
        <p14:creationId xmlns:p14="http://schemas.microsoft.com/office/powerpoint/2010/main" xmlns="" val="75686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5146D91-5ED6-CF44-8D1B-A3BCC210D99A}" type="slidenum">
              <a:rPr lang="en-US" smtClean="0"/>
              <a:pPr/>
              <a:t>14</a:t>
            </a:fld>
            <a:endParaRPr lang="en-US"/>
          </a:p>
        </p:txBody>
      </p:sp>
    </p:spTree>
    <p:extLst>
      <p:ext uri="{BB962C8B-B14F-4D97-AF65-F5344CB8AC3E}">
        <p14:creationId xmlns:p14="http://schemas.microsoft.com/office/powerpoint/2010/main" xmlns="" val="1887734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5146D91-5ED6-CF44-8D1B-A3BCC210D99A}" type="slidenum">
              <a:rPr lang="en-US" smtClean="0"/>
              <a:pPr/>
              <a:t>15</a:t>
            </a:fld>
            <a:endParaRPr lang="en-US"/>
          </a:p>
        </p:txBody>
      </p:sp>
    </p:spTree>
    <p:extLst>
      <p:ext uri="{BB962C8B-B14F-4D97-AF65-F5344CB8AC3E}">
        <p14:creationId xmlns:p14="http://schemas.microsoft.com/office/powerpoint/2010/main" xmlns="" val="985413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5146D91-5ED6-CF44-8D1B-A3BCC210D99A}" type="slidenum">
              <a:rPr lang="en-US" smtClean="0"/>
              <a:pPr/>
              <a:t>16</a:t>
            </a:fld>
            <a:endParaRPr lang="en-US"/>
          </a:p>
        </p:txBody>
      </p:sp>
    </p:spTree>
    <p:extLst>
      <p:ext uri="{BB962C8B-B14F-4D97-AF65-F5344CB8AC3E}">
        <p14:creationId xmlns:p14="http://schemas.microsoft.com/office/powerpoint/2010/main" xmlns="" val="3241109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5146D91-5ED6-CF44-8D1B-A3BCC210D99A}" type="slidenum">
              <a:rPr lang="en-US" smtClean="0"/>
              <a:pPr/>
              <a:t>17</a:t>
            </a:fld>
            <a:endParaRPr lang="en-US"/>
          </a:p>
        </p:txBody>
      </p:sp>
    </p:spTree>
    <p:extLst>
      <p:ext uri="{BB962C8B-B14F-4D97-AF65-F5344CB8AC3E}">
        <p14:creationId xmlns:p14="http://schemas.microsoft.com/office/powerpoint/2010/main" xmlns="" val="4227914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ZA" dirty="0"/>
          </a:p>
        </p:txBody>
      </p:sp>
      <p:sp>
        <p:nvSpPr>
          <p:cNvPr id="4" name="Slide Number Placeholder 3"/>
          <p:cNvSpPr>
            <a:spLocks noGrp="1"/>
          </p:cNvSpPr>
          <p:nvPr>
            <p:ph type="sldNum" sz="quarter" idx="10"/>
          </p:nvPr>
        </p:nvSpPr>
        <p:spPr/>
        <p:txBody>
          <a:bodyPr/>
          <a:lstStyle/>
          <a:p>
            <a:fld id="{45146D91-5ED6-CF44-8D1B-A3BCC210D99A}" type="slidenum">
              <a:rPr lang="en-US" smtClean="0"/>
              <a:pPr/>
              <a:t>18</a:t>
            </a:fld>
            <a:endParaRPr lang="en-US"/>
          </a:p>
        </p:txBody>
      </p:sp>
    </p:spTree>
    <p:extLst>
      <p:ext uri="{BB962C8B-B14F-4D97-AF65-F5344CB8AC3E}">
        <p14:creationId xmlns:p14="http://schemas.microsoft.com/office/powerpoint/2010/main" xmlns="" val="3992097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ZA"/>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0AEFD1B-02E5-4206-B7CD-710981F8DBA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xmlns="" val="297862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D8559BD-3BF0-4EC5-8B53-399275BD4B3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xmlns="" val="3702524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FB19294-9EA5-4C3F-A592-1C4B56799FF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xmlns="" val="3543014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15EE5-D331-4175-8085-4894A9CC7604}" type="slidenum">
              <a:rPr lang="en-US" smtClean="0"/>
              <a:pPr/>
              <a:t>‹#›</a:t>
            </a:fld>
            <a:endParaRPr lang="en-US"/>
          </a:p>
        </p:txBody>
      </p:sp>
    </p:spTree>
    <p:extLst>
      <p:ext uri="{BB962C8B-B14F-4D97-AF65-F5344CB8AC3E}">
        <p14:creationId xmlns:p14="http://schemas.microsoft.com/office/powerpoint/2010/main" xmlns="" val="900123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15EE5-D331-4175-8085-4894A9CC7604}" type="slidenum">
              <a:rPr lang="en-US" smtClean="0"/>
              <a:pPr/>
              <a:t>‹#›</a:t>
            </a:fld>
            <a:endParaRPr lang="en-US"/>
          </a:p>
        </p:txBody>
      </p:sp>
    </p:spTree>
    <p:extLst>
      <p:ext uri="{BB962C8B-B14F-4D97-AF65-F5344CB8AC3E}">
        <p14:creationId xmlns:p14="http://schemas.microsoft.com/office/powerpoint/2010/main" xmlns="" val="1905080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15EE5-D331-4175-8085-4894A9CC7604}" type="slidenum">
              <a:rPr lang="en-US" smtClean="0"/>
              <a:pPr/>
              <a:t>‹#›</a:t>
            </a:fld>
            <a:endParaRPr lang="en-US"/>
          </a:p>
        </p:txBody>
      </p:sp>
    </p:spTree>
    <p:extLst>
      <p:ext uri="{BB962C8B-B14F-4D97-AF65-F5344CB8AC3E}">
        <p14:creationId xmlns:p14="http://schemas.microsoft.com/office/powerpoint/2010/main" xmlns="" val="793829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B15EE5-D331-4175-8085-4894A9CC7604}" type="slidenum">
              <a:rPr lang="en-US" smtClean="0"/>
              <a:pPr/>
              <a:t>‹#›</a:t>
            </a:fld>
            <a:endParaRPr lang="en-US"/>
          </a:p>
        </p:txBody>
      </p:sp>
    </p:spTree>
    <p:extLst>
      <p:ext uri="{BB962C8B-B14F-4D97-AF65-F5344CB8AC3E}">
        <p14:creationId xmlns:p14="http://schemas.microsoft.com/office/powerpoint/2010/main" xmlns="" val="1470839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B15EE5-D331-4175-8085-4894A9CC7604}" type="slidenum">
              <a:rPr lang="en-US" smtClean="0"/>
              <a:pPr/>
              <a:t>‹#›</a:t>
            </a:fld>
            <a:endParaRPr lang="en-US"/>
          </a:p>
        </p:txBody>
      </p:sp>
    </p:spTree>
    <p:extLst>
      <p:ext uri="{BB962C8B-B14F-4D97-AF65-F5344CB8AC3E}">
        <p14:creationId xmlns:p14="http://schemas.microsoft.com/office/powerpoint/2010/main" xmlns="" val="4128013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B15EE5-D331-4175-8085-4894A9CC7604}" type="slidenum">
              <a:rPr lang="en-US" smtClean="0"/>
              <a:pPr/>
              <a:t>‹#›</a:t>
            </a:fld>
            <a:endParaRPr lang="en-US"/>
          </a:p>
        </p:txBody>
      </p:sp>
    </p:spTree>
    <p:extLst>
      <p:ext uri="{BB962C8B-B14F-4D97-AF65-F5344CB8AC3E}">
        <p14:creationId xmlns:p14="http://schemas.microsoft.com/office/powerpoint/2010/main" xmlns="" val="1011920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B15EE5-D331-4175-8085-4894A9CC7604}" type="slidenum">
              <a:rPr lang="en-US" smtClean="0"/>
              <a:pPr/>
              <a:t>‹#›</a:t>
            </a:fld>
            <a:endParaRPr lang="en-US"/>
          </a:p>
        </p:txBody>
      </p:sp>
    </p:spTree>
    <p:extLst>
      <p:ext uri="{BB962C8B-B14F-4D97-AF65-F5344CB8AC3E}">
        <p14:creationId xmlns:p14="http://schemas.microsoft.com/office/powerpoint/2010/main" xmlns="" val="3403684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B15EE5-D331-4175-8085-4894A9CC7604}" type="slidenum">
              <a:rPr lang="en-US" smtClean="0"/>
              <a:pPr/>
              <a:t>‹#›</a:t>
            </a:fld>
            <a:endParaRPr lang="en-US"/>
          </a:p>
        </p:txBody>
      </p:sp>
    </p:spTree>
    <p:extLst>
      <p:ext uri="{BB962C8B-B14F-4D97-AF65-F5344CB8AC3E}">
        <p14:creationId xmlns:p14="http://schemas.microsoft.com/office/powerpoint/2010/main" xmlns="" val="2073987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D765DC7-7002-448B-B288-184A1DD6876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xmlns="" val="1286594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B15EE5-D331-4175-8085-4894A9CC7604}" type="slidenum">
              <a:rPr lang="en-US" smtClean="0"/>
              <a:pPr/>
              <a:t>‹#›</a:t>
            </a:fld>
            <a:endParaRPr lang="en-US"/>
          </a:p>
        </p:txBody>
      </p:sp>
    </p:spTree>
    <p:extLst>
      <p:ext uri="{BB962C8B-B14F-4D97-AF65-F5344CB8AC3E}">
        <p14:creationId xmlns:p14="http://schemas.microsoft.com/office/powerpoint/2010/main" xmlns="" val="1950552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15EE5-D331-4175-8085-4894A9CC7604}" type="slidenum">
              <a:rPr lang="en-US" smtClean="0"/>
              <a:pPr/>
              <a:t>‹#›</a:t>
            </a:fld>
            <a:endParaRPr lang="en-US"/>
          </a:p>
        </p:txBody>
      </p:sp>
    </p:spTree>
    <p:extLst>
      <p:ext uri="{BB962C8B-B14F-4D97-AF65-F5344CB8AC3E}">
        <p14:creationId xmlns:p14="http://schemas.microsoft.com/office/powerpoint/2010/main" xmlns="" val="1159835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15EE5-D331-4175-8085-4894A9CC7604}" type="slidenum">
              <a:rPr lang="en-US" smtClean="0"/>
              <a:pPr/>
              <a:t>‹#›</a:t>
            </a:fld>
            <a:endParaRPr lang="en-US"/>
          </a:p>
        </p:txBody>
      </p:sp>
    </p:spTree>
    <p:extLst>
      <p:ext uri="{BB962C8B-B14F-4D97-AF65-F5344CB8AC3E}">
        <p14:creationId xmlns:p14="http://schemas.microsoft.com/office/powerpoint/2010/main" xmlns="" val="1889426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49ED098-B096-46F3-8DDB-5E683A587AA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xmlns="" val="3195218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4A817CB-2EE6-42DF-965D-5A0C9A1452A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xmlns="" val="640647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5F1A40A-2303-41AC-82E5-89C5E8757B2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xmlns="" val="2683769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E226D81-9601-45F0-9832-B574FEC2DB8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xmlns="" val="3556128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0A2C661-E02A-4849-8762-72DF88EA217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xmlns="" val="1488529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32E2501-D9C0-402E-B134-6A40A645075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xmlns="" val="1722229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ZA"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63308B1-7683-40AE-9A3F-2BD5C58F512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xmlns="" val="3224973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ZA" altLang="en-US"/>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ZA"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FF3D1FAD-947A-48D8-B349-85BBB05D17E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xmlns="" val="321224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9B15EE5-D331-4175-8085-4894A9CC7604}" type="slidenum">
              <a:rPr lang="en-US" smtClean="0"/>
              <a:pPr/>
              <a:t>‹#›</a:t>
            </a:fld>
            <a:endParaRPr lang="en-US"/>
          </a:p>
        </p:txBody>
      </p:sp>
    </p:spTree>
    <p:extLst>
      <p:ext uri="{BB962C8B-B14F-4D97-AF65-F5344CB8AC3E}">
        <p14:creationId xmlns:p14="http://schemas.microsoft.com/office/powerpoint/2010/main" xmlns="" val="27010415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1197115"/>
            <a:ext cx="8964488" cy="1877437"/>
          </a:xfrm>
          <a:prstGeom prst="rect">
            <a:avLst/>
          </a:prstGeom>
          <a:noFill/>
        </p:spPr>
        <p:txBody>
          <a:bodyPr wrap="square" rtlCol="0">
            <a:spAutoFit/>
          </a:bodyPr>
          <a:lstStyle/>
          <a:p>
            <a:pPr algn="ctr"/>
            <a:r>
              <a:rPr lang="en-US" sz="3600" b="1" dirty="0">
                <a:latin typeface="Arial" pitchFamily="34" charset="0"/>
                <a:cs typeface="Arial" pitchFamily="34" charset="0"/>
              </a:rPr>
              <a:t>NORTH WEST </a:t>
            </a:r>
          </a:p>
          <a:p>
            <a:pPr algn="ctr"/>
            <a:r>
              <a:rPr lang="en-US" sz="3600" b="1" dirty="0">
                <a:latin typeface="Arial" pitchFamily="34" charset="0"/>
                <a:cs typeface="Arial" pitchFamily="34" charset="0"/>
              </a:rPr>
              <a:t>DEPARTMENT OF HEALTH</a:t>
            </a:r>
          </a:p>
          <a:p>
            <a:endParaRPr lang="en-US" sz="2400" b="1" dirty="0">
              <a:latin typeface="Arial" pitchFamily="34" charset="0"/>
              <a:cs typeface="Arial" pitchFamily="34" charset="0"/>
            </a:endParaRPr>
          </a:p>
          <a:p>
            <a:endParaRPr lang="en-US" sz="2000" b="1" dirty="0">
              <a:latin typeface="Arial" pitchFamily="34" charset="0"/>
              <a:cs typeface="Arial" pitchFamily="34" charset="0"/>
            </a:endParaRPr>
          </a:p>
        </p:txBody>
      </p:sp>
      <p:sp>
        <p:nvSpPr>
          <p:cNvPr id="7" name="TextBox 6"/>
          <p:cNvSpPr txBox="1"/>
          <p:nvPr/>
        </p:nvSpPr>
        <p:spPr>
          <a:xfrm>
            <a:off x="4151784" y="5174724"/>
            <a:ext cx="5791200" cy="400110"/>
          </a:xfrm>
          <a:prstGeom prst="rect">
            <a:avLst/>
          </a:prstGeom>
          <a:noFill/>
        </p:spPr>
        <p:txBody>
          <a:bodyPr wrap="square" rtlCol="0">
            <a:spAutoFit/>
          </a:bodyPr>
          <a:lstStyle/>
          <a:p>
            <a:pPr algn="r"/>
            <a:r>
              <a:rPr lang="en-US" sz="2000" b="1" dirty="0">
                <a:latin typeface="Arial" pitchFamily="34" charset="0"/>
                <a:cs typeface="Arial" pitchFamily="34" charset="0"/>
              </a:rPr>
              <a:t>24 February 2021</a:t>
            </a:r>
          </a:p>
        </p:txBody>
      </p:sp>
      <p:sp>
        <p:nvSpPr>
          <p:cNvPr id="4" name="TextBox 3">
            <a:extLst>
              <a:ext uri="{FF2B5EF4-FFF2-40B4-BE49-F238E27FC236}">
                <a16:creationId xmlns:a16="http://schemas.microsoft.com/office/drawing/2014/main" xmlns="" id="{84A416E6-03F8-0D48-AA39-F4B9E6F78123}"/>
              </a:ext>
            </a:extLst>
          </p:cNvPr>
          <p:cNvSpPr txBox="1"/>
          <p:nvPr/>
        </p:nvSpPr>
        <p:spPr>
          <a:xfrm>
            <a:off x="155847" y="3212977"/>
            <a:ext cx="11157915" cy="1685846"/>
          </a:xfrm>
          <a:prstGeom prst="rect">
            <a:avLst/>
          </a:prstGeom>
          <a:noFill/>
        </p:spPr>
        <p:txBody>
          <a:bodyPr wrap="square" rtlCol="0">
            <a:spAutoFit/>
          </a:bodyPr>
          <a:lstStyle/>
          <a:p>
            <a:pPr algn="ctr">
              <a:lnSpc>
                <a:spcPct val="150000"/>
              </a:lnSpc>
            </a:pPr>
            <a:r>
              <a:rPr lang="en-US" sz="2400" b="1" dirty="0">
                <a:latin typeface="Arial" pitchFamily="34" charset="0"/>
                <a:cs typeface="Arial" pitchFamily="34" charset="0"/>
              </a:rPr>
              <a:t>PRESENTATION NATIONAL PORTFOLIO COMMITTEE ON HEALTH MANAGEMENT OF COVID-19</a:t>
            </a:r>
          </a:p>
          <a:p>
            <a:pPr algn="ctr">
              <a:lnSpc>
                <a:spcPct val="150000"/>
              </a:lnSpc>
            </a:pPr>
            <a:r>
              <a:rPr lang="en-US" sz="2400" b="1" dirty="0">
                <a:latin typeface="Arial" pitchFamily="34" charset="0"/>
                <a:cs typeface="Arial" pitchFamily="34" charset="0"/>
              </a:rPr>
              <a:t>HON MADODA SAMBATHA</a:t>
            </a:r>
          </a:p>
        </p:txBody>
      </p:sp>
    </p:spTree>
    <p:extLst>
      <p:ext uri="{BB962C8B-B14F-4D97-AF65-F5344CB8AC3E}">
        <p14:creationId xmlns:p14="http://schemas.microsoft.com/office/powerpoint/2010/main" xmlns="" val="2053559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43854"/>
            <a:ext cx="12192000" cy="5814146"/>
          </a:xfrm>
          <a:solidFill>
            <a:schemeClr val="bg1"/>
          </a:solidFill>
        </p:spPr>
        <p:txBody>
          <a:bodyPr/>
          <a:lstStyle/>
          <a:p>
            <a:r>
              <a:rPr lang="en-US" sz="2400" dirty="0"/>
              <a:t>The Charts depicts the following:</a:t>
            </a:r>
          </a:p>
          <a:p>
            <a:pPr lvl="1"/>
            <a:r>
              <a:rPr lang="en-US" sz="2000" dirty="0"/>
              <a:t>Eastern Cape started its second surge in October 2020 and was also first to show a decrease in daily numbers of positive persons in the first week of December 2020 and this province currently records the lowest daily numbers out of all 9 provinces</a:t>
            </a:r>
          </a:p>
          <a:p>
            <a:pPr lvl="1"/>
            <a:endParaRPr lang="en-US" sz="900" dirty="0"/>
          </a:p>
          <a:p>
            <a:pPr lvl="1"/>
            <a:r>
              <a:rPr lang="en-US" sz="2000" dirty="0"/>
              <a:t>NW started its second surge during the first week of December 2020 and started to show a decline in daily positives in the second week of January 2021</a:t>
            </a:r>
          </a:p>
          <a:p>
            <a:pPr lvl="1"/>
            <a:endParaRPr lang="en-US" sz="900" dirty="0"/>
          </a:p>
          <a:p>
            <a:pPr lvl="1"/>
            <a:r>
              <a:rPr lang="en-US" sz="2000" dirty="0"/>
              <a:t>NW Currently has the third lowest daily positives after EC and Limpopo while NC, KZN, WC, and Mpumalanga record the highest daily numbers</a:t>
            </a:r>
          </a:p>
          <a:p>
            <a:pPr lvl="1"/>
            <a:endParaRPr lang="en-US" sz="900" dirty="0"/>
          </a:p>
          <a:p>
            <a:pPr lvl="1"/>
            <a:r>
              <a:rPr lang="en-US" sz="2000" dirty="0"/>
              <a:t>All nine provinces are currently on a downward trajectory</a:t>
            </a:r>
          </a:p>
          <a:p>
            <a:pPr lvl="1"/>
            <a:endParaRPr lang="en-US" sz="2000" dirty="0"/>
          </a:p>
          <a:p>
            <a:pPr lvl="1"/>
            <a:r>
              <a:rPr lang="en-US" sz="2000" dirty="0"/>
              <a:t>All 4 districts of the NW Province are on a downward trajectory</a:t>
            </a:r>
          </a:p>
          <a:p>
            <a:pPr lvl="3" algn="just"/>
            <a:endParaRPr lang="en-US" dirty="0"/>
          </a:p>
          <a:p>
            <a:pPr lvl="1"/>
            <a:r>
              <a:rPr lang="en-US" sz="2000" dirty="0"/>
              <a:t>NW’s current average recovery rate at 92%,  below SA recovery rate of 94%. The reason for the lower recovery rate is that NW surged later than other provinces like EC, WC, GP and KZN</a:t>
            </a:r>
          </a:p>
          <a:p>
            <a:pPr lvl="3"/>
            <a:endParaRPr lang="en-US" dirty="0"/>
          </a:p>
        </p:txBody>
      </p:sp>
      <p:sp>
        <p:nvSpPr>
          <p:cNvPr id="4" name="Title 1">
            <a:extLst>
              <a:ext uri="{FF2B5EF4-FFF2-40B4-BE49-F238E27FC236}">
                <a16:creationId xmlns:a16="http://schemas.microsoft.com/office/drawing/2014/main" xmlns="" id="{FA6B5A1F-1D7E-4142-B478-D1CC260A88B1}"/>
              </a:ext>
            </a:extLst>
          </p:cNvPr>
          <p:cNvSpPr txBox="1">
            <a:spLocks/>
          </p:cNvSpPr>
          <p:nvPr/>
        </p:nvSpPr>
        <p:spPr bwMode="auto">
          <a:xfrm>
            <a:off x="0" y="-28669"/>
            <a:ext cx="12192000" cy="829185"/>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prstClr val="black"/>
                </a:solidFill>
              </a:rPr>
              <a:t>INTERPRETATION OF SLIDES 8 and 9</a:t>
            </a:r>
            <a:endParaRPr lang="en-US" sz="2000" i="1" kern="0" dirty="0">
              <a:solidFill>
                <a:prstClr val="black"/>
              </a:solidFill>
            </a:endParaRPr>
          </a:p>
        </p:txBody>
      </p:sp>
      <p:sp>
        <p:nvSpPr>
          <p:cNvPr id="2" name="Slide Number Placeholder 1">
            <a:extLst>
              <a:ext uri="{FF2B5EF4-FFF2-40B4-BE49-F238E27FC236}">
                <a16:creationId xmlns:a16="http://schemas.microsoft.com/office/drawing/2014/main" xmlns="" id="{AE1EFC5E-176F-D847-AEEB-B6203D8AD591}"/>
              </a:ext>
            </a:extLst>
          </p:cNvPr>
          <p:cNvSpPr>
            <a:spLocks noGrp="1"/>
          </p:cNvSpPr>
          <p:nvPr>
            <p:ph type="sldNum" sz="quarter" idx="12"/>
          </p:nvPr>
        </p:nvSpPr>
        <p:spPr/>
        <p:txBody>
          <a:bodyPr/>
          <a:lstStyle/>
          <a:p>
            <a:pPr fontAlgn="base">
              <a:spcBef>
                <a:spcPct val="0"/>
              </a:spcBef>
              <a:spcAft>
                <a:spcPct val="0"/>
              </a:spcAft>
              <a:defRPr/>
            </a:pPr>
            <a:fld id="{6D765DC7-7002-448B-B288-184A1DD68760}" type="slidenum">
              <a:rPr lang="en-US" altLang="en-US" smtClean="0">
                <a:solidFill>
                  <a:srgbClr val="000000"/>
                </a:solidFill>
              </a:rPr>
              <a:pPr fontAlgn="base">
                <a:spcBef>
                  <a:spcPct val="0"/>
                </a:spcBef>
                <a:spcAft>
                  <a:spcPct val="0"/>
                </a:spcAft>
                <a:defRPr/>
              </a:pPr>
              <a:t>10</a:t>
            </a:fld>
            <a:endParaRPr lang="en-US" altLang="en-US" dirty="0">
              <a:solidFill>
                <a:srgbClr val="000000"/>
              </a:solidFill>
            </a:endParaRPr>
          </a:p>
        </p:txBody>
      </p:sp>
    </p:spTree>
    <p:extLst>
      <p:ext uri="{BB962C8B-B14F-4D97-AF65-F5344CB8AC3E}">
        <p14:creationId xmlns:p14="http://schemas.microsoft.com/office/powerpoint/2010/main" xmlns="" val="2512959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737600" y="6314236"/>
            <a:ext cx="2844800" cy="476250"/>
          </a:xfrm>
        </p:spPr>
        <p:txBody>
          <a:bodyPr/>
          <a:lstStyle/>
          <a:p>
            <a:pPr fontAlgn="base">
              <a:spcBef>
                <a:spcPct val="0"/>
              </a:spcBef>
              <a:spcAft>
                <a:spcPct val="0"/>
              </a:spcAft>
              <a:defRPr/>
            </a:pPr>
            <a:r>
              <a:rPr lang="en-US" altLang="en-US" dirty="0">
                <a:solidFill>
                  <a:srgbClr val="000000"/>
                </a:solidFill>
              </a:rPr>
              <a:t>12</a:t>
            </a:r>
          </a:p>
        </p:txBody>
      </p:sp>
      <p:pic>
        <p:nvPicPr>
          <p:cNvPr id="8" name="Picture 7">
            <a:extLst>
              <a:ext uri="{FF2B5EF4-FFF2-40B4-BE49-F238E27FC236}">
                <a16:creationId xmlns:a16="http://schemas.microsoft.com/office/drawing/2014/main" xmlns="" id="{1B7CE980-3B2C-8A4F-8A8B-3C399364B51E}"/>
              </a:ext>
            </a:extLst>
          </p:cNvPr>
          <p:cNvPicPr>
            <a:picLocks noChangeAspect="1"/>
          </p:cNvPicPr>
          <p:nvPr/>
        </p:nvPicPr>
        <p:blipFill>
          <a:blip r:embed="rId3"/>
          <a:stretch>
            <a:fillRect/>
          </a:stretch>
        </p:blipFill>
        <p:spPr>
          <a:xfrm>
            <a:off x="0" y="471489"/>
            <a:ext cx="12192000" cy="6386512"/>
          </a:xfrm>
          <a:prstGeom prst="rect">
            <a:avLst/>
          </a:prstGeom>
        </p:spPr>
      </p:pic>
      <p:sp>
        <p:nvSpPr>
          <p:cNvPr id="10" name="Title 1">
            <a:extLst>
              <a:ext uri="{FF2B5EF4-FFF2-40B4-BE49-F238E27FC236}">
                <a16:creationId xmlns:a16="http://schemas.microsoft.com/office/drawing/2014/main" xmlns="" id="{1E65910C-08C2-1442-9B04-ACAC724C58A9}"/>
              </a:ext>
            </a:extLst>
          </p:cNvPr>
          <p:cNvSpPr txBox="1">
            <a:spLocks/>
          </p:cNvSpPr>
          <p:nvPr/>
        </p:nvSpPr>
        <p:spPr bwMode="auto">
          <a:xfrm>
            <a:off x="0" y="0"/>
            <a:ext cx="12192000" cy="78928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endParaRPr lang="en-US" sz="3600" kern="0" dirty="0">
              <a:solidFill>
                <a:prstClr val="black"/>
              </a:solidFill>
            </a:endParaRPr>
          </a:p>
          <a:p>
            <a:r>
              <a:rPr lang="en-US" sz="3600" kern="0" dirty="0">
                <a:solidFill>
                  <a:prstClr val="black"/>
                </a:solidFill>
              </a:rPr>
              <a:t>COMPARISON BETWEEN FIRST AND SECOND SURGE</a:t>
            </a:r>
          </a:p>
          <a:p>
            <a:endParaRPr lang="en-US" sz="2000" i="1" kern="0" dirty="0">
              <a:solidFill>
                <a:prstClr val="black"/>
              </a:solidFill>
            </a:endParaRPr>
          </a:p>
        </p:txBody>
      </p:sp>
    </p:spTree>
    <p:extLst>
      <p:ext uri="{BB962C8B-B14F-4D97-AF65-F5344CB8AC3E}">
        <p14:creationId xmlns:p14="http://schemas.microsoft.com/office/powerpoint/2010/main" xmlns="" val="30506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0105"/>
            <a:ext cx="12192000" cy="4048650"/>
          </a:xfrm>
          <a:solidFill>
            <a:schemeClr val="bg1"/>
          </a:solidFill>
        </p:spPr>
        <p:txBody>
          <a:bodyPr/>
          <a:lstStyle/>
          <a:p>
            <a:r>
              <a:rPr lang="en-US" sz="2400" dirty="0"/>
              <a:t>The Charts provides a picture of the current increase in daily numbers compared to the first peak</a:t>
            </a:r>
          </a:p>
          <a:p>
            <a:r>
              <a:rPr lang="en-US" sz="2400" dirty="0"/>
              <a:t>The officials of the NW government, supported by the EXCO need to continue working  in unison to flatten the curve</a:t>
            </a:r>
            <a:endParaRPr lang="en-US" sz="2400" dirty="0">
              <a:solidFill>
                <a:srgbClr val="FF0000"/>
              </a:solidFill>
            </a:endParaRPr>
          </a:p>
          <a:p>
            <a:r>
              <a:rPr lang="en-US" sz="2400" dirty="0"/>
              <a:t>This means that apart from going to work and undertaking activities to generate legal income, citizens must stay at home and adhere to the red toolbox</a:t>
            </a:r>
          </a:p>
          <a:p>
            <a:pPr lvl="1"/>
            <a:r>
              <a:rPr lang="en-US" sz="2000" dirty="0"/>
              <a:t>Health education (education on adherence to red toolbox) by all departments and MECs and Premier</a:t>
            </a:r>
          </a:p>
          <a:p>
            <a:pPr lvl="1"/>
            <a:r>
              <a:rPr lang="en-US" sz="2000" dirty="0"/>
              <a:t>Law enforcement by the police</a:t>
            </a:r>
          </a:p>
        </p:txBody>
      </p:sp>
      <p:sp>
        <p:nvSpPr>
          <p:cNvPr id="4" name="Title 1">
            <a:extLst>
              <a:ext uri="{FF2B5EF4-FFF2-40B4-BE49-F238E27FC236}">
                <a16:creationId xmlns:a16="http://schemas.microsoft.com/office/drawing/2014/main" xmlns="" id="{FA6B5A1F-1D7E-4142-B478-D1CC260A88B1}"/>
              </a:ext>
            </a:extLst>
          </p:cNvPr>
          <p:cNvSpPr txBox="1">
            <a:spLocks/>
          </p:cNvSpPr>
          <p:nvPr/>
        </p:nvSpPr>
        <p:spPr bwMode="auto">
          <a:xfrm>
            <a:off x="0" y="-28669"/>
            <a:ext cx="12192000" cy="829185"/>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prstClr val="black"/>
                </a:solidFill>
              </a:rPr>
              <a:t>INTERPRETATION OF SLIDE 11</a:t>
            </a:r>
            <a:endParaRPr lang="en-US" sz="2000" i="1" kern="0" dirty="0">
              <a:solidFill>
                <a:prstClr val="black"/>
              </a:solidFill>
            </a:endParaRPr>
          </a:p>
        </p:txBody>
      </p:sp>
      <p:sp>
        <p:nvSpPr>
          <p:cNvPr id="2" name="Slide Number Placeholder 1">
            <a:extLst>
              <a:ext uri="{FF2B5EF4-FFF2-40B4-BE49-F238E27FC236}">
                <a16:creationId xmlns:a16="http://schemas.microsoft.com/office/drawing/2014/main" xmlns="" id="{AE1EFC5E-176F-D847-AEEB-B6203D8AD591}"/>
              </a:ext>
            </a:extLst>
          </p:cNvPr>
          <p:cNvSpPr>
            <a:spLocks noGrp="1"/>
          </p:cNvSpPr>
          <p:nvPr>
            <p:ph type="sldNum" sz="quarter" idx="12"/>
          </p:nvPr>
        </p:nvSpPr>
        <p:spPr/>
        <p:txBody>
          <a:bodyPr/>
          <a:lstStyle/>
          <a:p>
            <a:pPr fontAlgn="base">
              <a:spcBef>
                <a:spcPct val="0"/>
              </a:spcBef>
              <a:spcAft>
                <a:spcPct val="0"/>
              </a:spcAft>
              <a:defRPr/>
            </a:pPr>
            <a:fld id="{6D765DC7-7002-448B-B288-184A1DD68760}" type="slidenum">
              <a:rPr lang="en-US" altLang="en-US" smtClean="0">
                <a:solidFill>
                  <a:srgbClr val="000000"/>
                </a:solidFill>
              </a:rPr>
              <a:pPr fontAlgn="base">
                <a:spcBef>
                  <a:spcPct val="0"/>
                </a:spcBef>
                <a:spcAft>
                  <a:spcPct val="0"/>
                </a:spcAft>
                <a:defRPr/>
              </a:pPr>
              <a:t>12</a:t>
            </a:fld>
            <a:endParaRPr lang="en-US" altLang="en-US" dirty="0">
              <a:solidFill>
                <a:srgbClr val="000000"/>
              </a:solidFill>
            </a:endParaRPr>
          </a:p>
        </p:txBody>
      </p:sp>
    </p:spTree>
    <p:extLst>
      <p:ext uri="{BB962C8B-B14F-4D97-AF65-F5344CB8AC3E}">
        <p14:creationId xmlns:p14="http://schemas.microsoft.com/office/powerpoint/2010/main" xmlns="" val="1795979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tx1"/>
                </a:solidFill>
              </a:rPr>
              <a:t>CONTACT TRACING</a:t>
            </a:r>
            <a:endParaRPr lang="en-US" sz="2400" i="1" kern="0" dirty="0">
              <a:solidFill>
                <a:schemeClr val="tx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737600" y="6245225"/>
            <a:ext cx="2844800" cy="476250"/>
          </a:xfrm>
        </p:spPr>
        <p:txBody>
          <a:bodyPr/>
          <a:lstStyle/>
          <a:p>
            <a:pPr fontAlgn="base">
              <a:spcBef>
                <a:spcPct val="0"/>
              </a:spcBef>
              <a:spcAft>
                <a:spcPct val="0"/>
              </a:spcAft>
              <a:defRPr/>
            </a:pPr>
            <a:r>
              <a:rPr lang="en-US" altLang="en-US" dirty="0">
                <a:solidFill>
                  <a:srgbClr val="000000"/>
                </a:solidFill>
              </a:rPr>
              <a:t>26</a:t>
            </a:r>
          </a:p>
        </p:txBody>
      </p:sp>
      <p:pic>
        <p:nvPicPr>
          <p:cNvPr id="5" name="Picture 4">
            <a:extLst>
              <a:ext uri="{FF2B5EF4-FFF2-40B4-BE49-F238E27FC236}">
                <a16:creationId xmlns:a16="http://schemas.microsoft.com/office/drawing/2014/main" xmlns="" id="{E5A5A31E-F4B1-C44F-8C12-1D370B31D490}"/>
              </a:ext>
            </a:extLst>
          </p:cNvPr>
          <p:cNvPicPr>
            <a:picLocks noChangeAspect="1"/>
          </p:cNvPicPr>
          <p:nvPr/>
        </p:nvPicPr>
        <p:blipFill>
          <a:blip r:embed="rId3"/>
          <a:stretch>
            <a:fillRect/>
          </a:stretch>
        </p:blipFill>
        <p:spPr>
          <a:xfrm>
            <a:off x="0" y="907435"/>
            <a:ext cx="12192000" cy="6064865"/>
          </a:xfrm>
          <a:prstGeom prst="rect">
            <a:avLst/>
          </a:prstGeom>
        </p:spPr>
      </p:pic>
    </p:spTree>
    <p:extLst>
      <p:ext uri="{BB962C8B-B14F-4D97-AF65-F5344CB8AC3E}">
        <p14:creationId xmlns:p14="http://schemas.microsoft.com/office/powerpoint/2010/main" xmlns="" val="591236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tx1"/>
                </a:solidFill>
              </a:rPr>
              <a:t>QUARANTINE SITES</a:t>
            </a:r>
            <a:endParaRPr lang="en-US" sz="2400" i="1" kern="0" dirty="0">
              <a:solidFill>
                <a:schemeClr val="tx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737600" y="6245225"/>
            <a:ext cx="2844800" cy="476250"/>
          </a:xfrm>
        </p:spPr>
        <p:txBody>
          <a:bodyPr/>
          <a:lstStyle/>
          <a:p>
            <a:pPr fontAlgn="base">
              <a:spcBef>
                <a:spcPct val="0"/>
              </a:spcBef>
              <a:spcAft>
                <a:spcPct val="0"/>
              </a:spcAft>
              <a:defRPr/>
            </a:pPr>
            <a:r>
              <a:rPr lang="en-US" altLang="en-US" dirty="0">
                <a:solidFill>
                  <a:srgbClr val="000000"/>
                </a:solidFill>
              </a:rPr>
              <a:t>26</a:t>
            </a:r>
          </a:p>
        </p:txBody>
      </p:sp>
      <p:graphicFrame>
        <p:nvGraphicFramePr>
          <p:cNvPr id="6" name="Table 5">
            <a:extLst>
              <a:ext uri="{FF2B5EF4-FFF2-40B4-BE49-F238E27FC236}">
                <a16:creationId xmlns:a16="http://schemas.microsoft.com/office/drawing/2014/main" xmlns="" id="{012D19F4-D90F-154A-BDDD-BCCE2D36A850}"/>
              </a:ext>
            </a:extLst>
          </p:cNvPr>
          <p:cNvGraphicFramePr>
            <a:graphicFrameLocks noGrp="1"/>
          </p:cNvGraphicFramePr>
          <p:nvPr>
            <p:extLst>
              <p:ext uri="{D42A27DB-BD31-4B8C-83A1-F6EECF244321}">
                <p14:modId xmlns:p14="http://schemas.microsoft.com/office/powerpoint/2010/main" xmlns="" val="3587811520"/>
              </p:ext>
            </p:extLst>
          </p:nvPr>
        </p:nvGraphicFramePr>
        <p:xfrm>
          <a:off x="1492624" y="1492624"/>
          <a:ext cx="8444752" cy="4743133"/>
        </p:xfrm>
        <a:graphic>
          <a:graphicData uri="http://schemas.openxmlformats.org/drawingml/2006/table">
            <a:tbl>
              <a:tblPr firstRow="1" bandRow="1">
                <a:tableStyleId>{793D81CF-94F2-401A-BA57-92F5A7B2D0C5}</a:tableStyleId>
              </a:tblPr>
              <a:tblGrid>
                <a:gridCol w="1208192">
                  <a:extLst>
                    <a:ext uri="{9D8B030D-6E8A-4147-A177-3AD203B41FA5}">
                      <a16:colId xmlns:a16="http://schemas.microsoft.com/office/drawing/2014/main" xmlns="" val="20000"/>
                    </a:ext>
                  </a:extLst>
                </a:gridCol>
                <a:gridCol w="1233362">
                  <a:extLst>
                    <a:ext uri="{9D8B030D-6E8A-4147-A177-3AD203B41FA5}">
                      <a16:colId xmlns:a16="http://schemas.microsoft.com/office/drawing/2014/main" xmlns="" val="20001"/>
                    </a:ext>
                  </a:extLst>
                </a:gridCol>
                <a:gridCol w="692192">
                  <a:extLst>
                    <a:ext uri="{9D8B030D-6E8A-4147-A177-3AD203B41FA5}">
                      <a16:colId xmlns:a16="http://schemas.microsoft.com/office/drawing/2014/main" xmlns="" val="20002"/>
                    </a:ext>
                  </a:extLst>
                </a:gridCol>
                <a:gridCol w="981656">
                  <a:extLst>
                    <a:ext uri="{9D8B030D-6E8A-4147-A177-3AD203B41FA5}">
                      <a16:colId xmlns:a16="http://schemas.microsoft.com/office/drawing/2014/main" xmlns="" val="20003"/>
                    </a:ext>
                  </a:extLst>
                </a:gridCol>
                <a:gridCol w="1916564">
                  <a:extLst>
                    <a:ext uri="{9D8B030D-6E8A-4147-A177-3AD203B41FA5}">
                      <a16:colId xmlns:a16="http://schemas.microsoft.com/office/drawing/2014/main" xmlns="" val="20004"/>
                    </a:ext>
                  </a:extLst>
                </a:gridCol>
                <a:gridCol w="1206393">
                  <a:extLst>
                    <a:ext uri="{9D8B030D-6E8A-4147-A177-3AD203B41FA5}">
                      <a16:colId xmlns:a16="http://schemas.microsoft.com/office/drawing/2014/main" xmlns="" val="20005"/>
                    </a:ext>
                  </a:extLst>
                </a:gridCol>
                <a:gridCol w="1206393">
                  <a:extLst>
                    <a:ext uri="{9D8B030D-6E8A-4147-A177-3AD203B41FA5}">
                      <a16:colId xmlns:a16="http://schemas.microsoft.com/office/drawing/2014/main" xmlns="" val="20006"/>
                    </a:ext>
                  </a:extLst>
                </a:gridCol>
              </a:tblGrid>
              <a:tr h="1501646">
                <a:tc>
                  <a:txBody>
                    <a:bodyPr/>
                    <a:lstStyle/>
                    <a:p>
                      <a:pPr marL="0" marR="0" algn="l">
                        <a:spcBef>
                          <a:spcPts val="0"/>
                        </a:spcBef>
                        <a:spcAft>
                          <a:spcPts val="0"/>
                        </a:spcAft>
                      </a:pPr>
                      <a:r>
                        <a:rPr lang="en-ZA" sz="1600" dirty="0">
                          <a:effectLst/>
                        </a:rPr>
                        <a:t>District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marL="0" marR="0" algn="l">
                        <a:spcBef>
                          <a:spcPts val="0"/>
                        </a:spcBef>
                        <a:spcAft>
                          <a:spcPts val="0"/>
                        </a:spcAft>
                      </a:pPr>
                      <a:r>
                        <a:rPr lang="en-ZA" sz="1600" dirty="0">
                          <a:effectLst/>
                        </a:rPr>
                        <a:t>Name of Public Quarantine facility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tc>
                  <a:txBody>
                    <a:bodyPr/>
                    <a:lstStyle/>
                    <a:p>
                      <a:pPr marL="0" marR="0" algn="l">
                        <a:spcBef>
                          <a:spcPts val="0"/>
                        </a:spcBef>
                        <a:spcAft>
                          <a:spcPts val="0"/>
                        </a:spcAft>
                      </a:pPr>
                      <a:r>
                        <a:rPr lang="en-ZA" sz="1600" dirty="0">
                          <a:effectLst/>
                        </a:rPr>
                        <a:t>Number </a:t>
                      </a:r>
                    </a:p>
                    <a:p>
                      <a:pPr marL="0" marR="0" algn="l">
                        <a:spcBef>
                          <a:spcPts val="0"/>
                        </a:spcBef>
                        <a:spcAft>
                          <a:spcPts val="0"/>
                        </a:spcAft>
                      </a:pPr>
                      <a:r>
                        <a:rPr lang="en-ZA" sz="1600" dirty="0">
                          <a:effectLst/>
                        </a:rPr>
                        <a:t>beds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tc>
                  <a:txBody>
                    <a:bodyPr/>
                    <a:lstStyle/>
                    <a:p>
                      <a:pPr marL="0" marR="0" algn="l">
                        <a:spcBef>
                          <a:spcPts val="0"/>
                        </a:spcBef>
                        <a:spcAft>
                          <a:spcPts val="0"/>
                        </a:spcAft>
                      </a:pPr>
                      <a:r>
                        <a:rPr lang="en-ZA" sz="1600" dirty="0">
                          <a:effectLst/>
                        </a:rPr>
                        <a:t>Current </a:t>
                      </a:r>
                    </a:p>
                    <a:p>
                      <a:pPr marL="0" marR="0" algn="l">
                        <a:spcBef>
                          <a:spcPts val="0"/>
                        </a:spcBef>
                        <a:spcAft>
                          <a:spcPts val="0"/>
                        </a:spcAft>
                      </a:pPr>
                      <a:r>
                        <a:rPr lang="en-ZA" sz="1600" dirty="0">
                          <a:effectLst/>
                        </a:rPr>
                        <a:t>admissions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tc>
                  <a:txBody>
                    <a:bodyPr/>
                    <a:lstStyle/>
                    <a:p>
                      <a:pPr marL="0" marR="0" algn="l">
                        <a:spcBef>
                          <a:spcPts val="0"/>
                        </a:spcBef>
                        <a:spcAft>
                          <a:spcPts val="0"/>
                        </a:spcAft>
                      </a:pPr>
                      <a:r>
                        <a:rPr lang="en-ZA" sz="1600" dirty="0">
                          <a:effectLst/>
                        </a:rPr>
                        <a:t>Name of Private Quarantine facility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tc>
                  <a:txBody>
                    <a:bodyPr/>
                    <a:lstStyle/>
                    <a:p>
                      <a:pPr marL="0" marR="0" algn="l">
                        <a:spcBef>
                          <a:spcPts val="0"/>
                        </a:spcBef>
                        <a:spcAft>
                          <a:spcPts val="0"/>
                        </a:spcAft>
                      </a:pPr>
                      <a:r>
                        <a:rPr lang="en-ZA" sz="1600" dirty="0">
                          <a:effectLst/>
                        </a:rPr>
                        <a:t>Number beds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tc>
                  <a:txBody>
                    <a:bodyPr/>
                    <a:lstStyle/>
                    <a:p>
                      <a:pPr marL="0" marR="0" algn="l">
                        <a:spcBef>
                          <a:spcPts val="0"/>
                        </a:spcBef>
                        <a:spcAft>
                          <a:spcPts val="0"/>
                        </a:spcAft>
                      </a:pPr>
                      <a:r>
                        <a:rPr lang="en-ZA" sz="1600" dirty="0">
                          <a:effectLst/>
                        </a:rPr>
                        <a:t>Current admissions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extLst>
                  <a:ext uri="{0D108BD9-81ED-4DB2-BD59-A6C34878D82A}">
                    <a16:rowId xmlns:a16="http://schemas.microsoft.com/office/drawing/2014/main" xmlns="" val="10000"/>
                  </a:ext>
                </a:extLst>
              </a:tr>
              <a:tr h="1179880">
                <a:tc>
                  <a:txBody>
                    <a:bodyPr/>
                    <a:lstStyle/>
                    <a:p>
                      <a:pPr marL="0" marR="0" algn="l">
                        <a:spcBef>
                          <a:spcPts val="0"/>
                        </a:spcBef>
                        <a:spcAft>
                          <a:spcPts val="0"/>
                        </a:spcAft>
                      </a:pPr>
                      <a:r>
                        <a:rPr lang="en-ZA" sz="1600" dirty="0">
                          <a:effectLst/>
                        </a:rPr>
                        <a:t>Dr RSM</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u="none" strike="noStrike" kern="0" cap="none" spc="0" normalizeH="0" baseline="0" noProof="0" dirty="0">
                          <a:ln>
                            <a:noFill/>
                          </a:ln>
                          <a:effectLst/>
                          <a:uLnTx/>
                          <a:uFillTx/>
                          <a:sym typeface="Arial"/>
                        </a:rPr>
                        <a:t>Christiana All Seasons Resort Hotel</a:t>
                      </a:r>
                      <a:endParaRPr kumimoji="0" lang="en-US" sz="16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a:txBody>
                  <a:tcPr marL="91426" marR="91426" marT="45736" marB="45736"/>
                </a:tc>
                <a:tc>
                  <a:txBody>
                    <a:bodyPr/>
                    <a:lstStyle/>
                    <a:p>
                      <a:pPr algn="l"/>
                      <a:r>
                        <a:rPr lang="en-US" sz="1600" dirty="0"/>
                        <a:t>46</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tc>
                  <a:txBody>
                    <a:bodyPr/>
                    <a:lstStyle/>
                    <a:p>
                      <a:pPr marL="0" marR="0" algn="l">
                        <a:spcBef>
                          <a:spcPts val="0"/>
                        </a:spcBef>
                        <a:spcAft>
                          <a:spcPts val="0"/>
                        </a:spcAft>
                      </a:pPr>
                      <a:r>
                        <a:rPr lang="en-US" sz="1600" baseline="0" dirty="0">
                          <a:effectLst/>
                        </a:rPr>
                        <a:t> 0</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marL="0" marR="0" algn="l">
                        <a:spcBef>
                          <a:spcPts val="0"/>
                        </a:spcBef>
                        <a:spcAft>
                          <a:spcPts val="0"/>
                        </a:spcAft>
                      </a:pPr>
                      <a:r>
                        <a:rPr lang="en-US" sz="1600" dirty="0">
                          <a:effectLst/>
                        </a:rPr>
                        <a:t>Molopo Travel Inn</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tc>
                  <a:txBody>
                    <a:bodyPr/>
                    <a:lstStyle/>
                    <a:p>
                      <a:pPr marL="0" marR="0" algn="l">
                        <a:spcBef>
                          <a:spcPts val="0"/>
                        </a:spcBef>
                        <a:spcAft>
                          <a:spcPts val="0"/>
                        </a:spcAft>
                      </a:pPr>
                      <a:r>
                        <a:rPr lang="en-US" sz="1600" dirty="0">
                          <a:effectLst/>
                        </a:rPr>
                        <a:t>26</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tc>
                  <a:txBody>
                    <a:bodyPr/>
                    <a:lstStyle/>
                    <a:p>
                      <a:pPr marL="0" marR="0" algn="l">
                        <a:spcBef>
                          <a:spcPts val="0"/>
                        </a:spcBef>
                        <a:spcAft>
                          <a:spcPts val="0"/>
                        </a:spcAft>
                      </a:pPr>
                      <a:r>
                        <a:rPr lang="en-US" sz="1600" dirty="0">
                          <a:effectLst/>
                        </a:rPr>
                        <a:t>0</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extLst>
                  <a:ext uri="{0D108BD9-81ED-4DB2-BD59-A6C34878D82A}">
                    <a16:rowId xmlns:a16="http://schemas.microsoft.com/office/drawing/2014/main" xmlns="" val="10001"/>
                  </a:ext>
                </a:extLst>
              </a:tr>
              <a:tr h="858115">
                <a:tc>
                  <a:txBody>
                    <a:bodyPr/>
                    <a:lstStyle/>
                    <a:p>
                      <a:pPr marL="0" marR="0" algn="l">
                        <a:spcBef>
                          <a:spcPts val="0"/>
                        </a:spcBef>
                        <a:spcAft>
                          <a:spcPts val="0"/>
                        </a:spcAft>
                      </a:pPr>
                      <a:r>
                        <a:rPr lang="en-ZA" sz="1600">
                          <a:effectLst/>
                        </a:rPr>
                        <a:t>Dr RSM </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algn="l"/>
                      <a:r>
                        <a:rPr lang="en-US" sz="1600" dirty="0" err="1">
                          <a:effectLst/>
                        </a:rPr>
                        <a:t>Taung</a:t>
                      </a:r>
                      <a:r>
                        <a:rPr lang="en-US" sz="1600" dirty="0">
                          <a:effectLst/>
                        </a:rPr>
                        <a:t> Hotel School</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tc>
                  <a:txBody>
                    <a:bodyPr/>
                    <a:lstStyle/>
                    <a:p>
                      <a:pPr marL="0" marR="0" algn="l">
                        <a:spcBef>
                          <a:spcPts val="0"/>
                        </a:spcBef>
                        <a:spcAft>
                          <a:spcPts val="0"/>
                        </a:spcAft>
                      </a:pPr>
                      <a:r>
                        <a:rPr lang="en-US" sz="1600" dirty="0">
                          <a:effectLst/>
                        </a:rPr>
                        <a:t>33</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tc>
                  <a:txBody>
                    <a:bodyPr/>
                    <a:lstStyle/>
                    <a:p>
                      <a:pPr marL="0" marR="0" algn="l">
                        <a:spcBef>
                          <a:spcPts val="0"/>
                        </a:spcBef>
                        <a:spcAft>
                          <a:spcPts val="0"/>
                        </a:spcAft>
                      </a:pPr>
                      <a:r>
                        <a:rPr lang="en-US" sz="1600" dirty="0">
                          <a:effectLst/>
                        </a:rPr>
                        <a:t>0</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tc>
                  <a:txBody>
                    <a:bodyPr/>
                    <a:lstStyle/>
                    <a:p>
                      <a:pPr marL="0" marR="0" algn="l">
                        <a:spcBef>
                          <a:spcPts val="0"/>
                        </a:spcBef>
                        <a:spcAft>
                          <a:spcPts val="0"/>
                        </a:spcAft>
                      </a:pPr>
                      <a:r>
                        <a:rPr lang="en-US" sz="1600" dirty="0">
                          <a:effectLst/>
                        </a:rPr>
                        <a:t>The Times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tc>
                  <a:txBody>
                    <a:bodyPr/>
                    <a:lstStyle/>
                    <a:p>
                      <a:pPr marL="0" marR="0" algn="l">
                        <a:spcBef>
                          <a:spcPts val="0"/>
                        </a:spcBef>
                        <a:spcAft>
                          <a:spcPts val="0"/>
                        </a:spcAft>
                      </a:pPr>
                      <a:r>
                        <a:rPr lang="en-US" sz="1600" dirty="0">
                          <a:effectLst/>
                        </a:rPr>
                        <a:t>17</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tc>
                  <a:txBody>
                    <a:bodyPr/>
                    <a:lstStyle/>
                    <a:p>
                      <a:pPr marL="0" marR="0" algn="l">
                        <a:spcBef>
                          <a:spcPts val="0"/>
                        </a:spcBef>
                        <a:spcAft>
                          <a:spcPts val="0"/>
                        </a:spcAft>
                      </a:pPr>
                      <a:r>
                        <a:rPr lang="en-US" sz="1600" dirty="0">
                          <a:effectLst/>
                        </a:rPr>
                        <a:t>0</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extLst>
                  <a:ext uri="{0D108BD9-81ED-4DB2-BD59-A6C34878D82A}">
                    <a16:rowId xmlns:a16="http://schemas.microsoft.com/office/drawing/2014/main" xmlns="" val="10002"/>
                  </a:ext>
                </a:extLst>
              </a:tr>
              <a:tr h="536350">
                <a:tc>
                  <a:txBody>
                    <a:bodyPr/>
                    <a:lstStyle/>
                    <a:p>
                      <a:pPr marL="0" marR="0" algn="l">
                        <a:spcBef>
                          <a:spcPts val="0"/>
                        </a:spcBef>
                        <a:spcAft>
                          <a:spcPts val="0"/>
                        </a:spcAft>
                      </a:pPr>
                      <a:r>
                        <a:rPr lang="en-ZA" sz="1600">
                          <a:effectLst/>
                        </a:rPr>
                        <a:t>Dr RSM </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algn="l"/>
                      <a:r>
                        <a:rPr lang="en-US" sz="1600" dirty="0"/>
                        <a:t>-</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tc>
                  <a:txBody>
                    <a:bodyPr/>
                    <a:lstStyle/>
                    <a:p>
                      <a:pPr algn="l"/>
                      <a:r>
                        <a:rPr lang="en-US" sz="1600" dirty="0"/>
                        <a:t>-</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tc>
                  <a:txBody>
                    <a:bodyPr/>
                    <a:lstStyle/>
                    <a:p>
                      <a:pPr marL="0" marR="0" algn="l">
                        <a:spcBef>
                          <a:spcPts val="0"/>
                        </a:spcBef>
                        <a:spcAft>
                          <a:spcPts val="0"/>
                        </a:spcAft>
                      </a:pPr>
                      <a:r>
                        <a:rPr lang="en-US" sz="1600" dirty="0">
                          <a:effectLst/>
                        </a:rPr>
                        <a:t>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marL="0" marR="0" algn="l">
                        <a:spcBef>
                          <a:spcPts val="0"/>
                        </a:spcBef>
                        <a:spcAft>
                          <a:spcPts val="0"/>
                        </a:spcAft>
                      </a:pPr>
                      <a:r>
                        <a:rPr lang="en-US" sz="1600" dirty="0">
                          <a:effectLst/>
                        </a:rPr>
                        <a:t>Klondike</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70" marR="68570" marT="0" marB="0"/>
                </a:tc>
                <a:tc>
                  <a:txBody>
                    <a:bodyPr/>
                    <a:lstStyle/>
                    <a:p>
                      <a:pPr marL="0" marR="0" algn="l">
                        <a:spcBef>
                          <a:spcPts val="0"/>
                        </a:spcBef>
                        <a:spcAft>
                          <a:spcPts val="0"/>
                        </a:spcAft>
                      </a:pPr>
                      <a:r>
                        <a:rPr lang="en-US" sz="1600">
                          <a:effectLst/>
                        </a:rPr>
                        <a:t>20</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tc>
                  <a:txBody>
                    <a:bodyPr/>
                    <a:lstStyle/>
                    <a:p>
                      <a:pPr marL="0" marR="0" algn="l">
                        <a:spcBef>
                          <a:spcPts val="0"/>
                        </a:spcBef>
                        <a:spcAft>
                          <a:spcPts val="0"/>
                        </a:spcAft>
                      </a:pPr>
                      <a:r>
                        <a:rPr lang="en-US" sz="1600" dirty="0">
                          <a:effectLst/>
                        </a:rPr>
                        <a:t>0</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extLst>
                  <a:ext uri="{0D108BD9-81ED-4DB2-BD59-A6C34878D82A}">
                    <a16:rowId xmlns:a16="http://schemas.microsoft.com/office/drawing/2014/main" xmlns="" val="10003"/>
                  </a:ext>
                </a:extLst>
              </a:tr>
              <a:tr h="536350">
                <a:tc>
                  <a:txBody>
                    <a:bodyPr/>
                    <a:lstStyle/>
                    <a:p>
                      <a:pPr marL="0" marR="0" algn="l">
                        <a:spcBef>
                          <a:spcPts val="0"/>
                        </a:spcBef>
                        <a:spcAft>
                          <a:spcPts val="0"/>
                        </a:spcAft>
                      </a:pPr>
                      <a:r>
                        <a:rPr lang="en-US" sz="1600" dirty="0">
                          <a:effectLst/>
                        </a:rPr>
                        <a:t>TOTAL =0</a:t>
                      </a:r>
                      <a:endParaRPr lang="en-US" sz="1600" b="1"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algn="l"/>
                      <a:endParaRPr lang="en-US" sz="1600" b="1" dirty="0">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tc>
                  <a:txBody>
                    <a:bodyPr/>
                    <a:lstStyle/>
                    <a:p>
                      <a:pPr algn="l"/>
                      <a:endParaRPr lang="en-US" sz="1600" b="1" dirty="0">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tc>
                  <a:txBody>
                    <a:bodyPr/>
                    <a:lstStyle/>
                    <a:p>
                      <a:pPr marL="0" marR="0" algn="l">
                        <a:spcBef>
                          <a:spcPts val="0"/>
                        </a:spcBef>
                        <a:spcAft>
                          <a:spcPts val="0"/>
                        </a:spcAft>
                      </a:pPr>
                      <a:r>
                        <a:rPr lang="en-US" sz="1600" dirty="0">
                          <a:effectLst/>
                        </a:rPr>
                        <a:t>0</a:t>
                      </a:r>
                      <a:endParaRPr lang="en-US" sz="1600" b="1"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marL="0" marR="0" algn="l">
                        <a:spcBef>
                          <a:spcPts val="0"/>
                        </a:spcBef>
                        <a:spcAft>
                          <a:spcPts val="0"/>
                        </a:spcAft>
                      </a:pPr>
                      <a:endParaRPr lang="en-US" sz="1600" b="1" dirty="0">
                        <a:effectLst/>
                        <a:latin typeface="Tahoma" panose="020B0604030504040204" pitchFamily="34" charset="0"/>
                        <a:ea typeface="Tahoma" panose="020B0604030504040204" pitchFamily="34" charset="0"/>
                        <a:cs typeface="Tahoma" panose="020B0604030504040204" pitchFamily="34" charset="0"/>
                      </a:endParaRPr>
                    </a:p>
                  </a:txBody>
                  <a:tcPr marL="68570" marR="68570" marT="0" marB="0"/>
                </a:tc>
                <a:tc>
                  <a:txBody>
                    <a:bodyPr/>
                    <a:lstStyle/>
                    <a:p>
                      <a:pPr marL="0" marR="0" algn="l">
                        <a:spcBef>
                          <a:spcPts val="0"/>
                        </a:spcBef>
                        <a:spcAft>
                          <a:spcPts val="0"/>
                        </a:spcAft>
                      </a:pPr>
                      <a:endParaRPr lang="en-US" sz="1600" b="1"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tc>
                  <a:txBody>
                    <a:bodyPr/>
                    <a:lstStyle/>
                    <a:p>
                      <a:pPr marL="0" marR="0" algn="l">
                        <a:spcBef>
                          <a:spcPts val="0"/>
                        </a:spcBef>
                        <a:spcAft>
                          <a:spcPts val="0"/>
                        </a:spcAft>
                      </a:pPr>
                      <a:r>
                        <a:rPr lang="en-US" sz="1600" dirty="0">
                          <a:effectLst/>
                        </a:rPr>
                        <a:t>0</a:t>
                      </a:r>
                      <a:endParaRPr lang="en-US" sz="1600" b="1"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36" marB="45736"/>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978752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94130" y="578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tx1"/>
                </a:solidFill>
              </a:rPr>
              <a:t>QUARANTINE SITES</a:t>
            </a:r>
            <a:endParaRPr lang="en-US" sz="2400" i="1" kern="0" dirty="0">
              <a:solidFill>
                <a:schemeClr val="tx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737600" y="6245225"/>
            <a:ext cx="2844800" cy="476250"/>
          </a:xfrm>
        </p:spPr>
        <p:txBody>
          <a:bodyPr/>
          <a:lstStyle/>
          <a:p>
            <a:pPr fontAlgn="base">
              <a:spcBef>
                <a:spcPct val="0"/>
              </a:spcBef>
              <a:spcAft>
                <a:spcPct val="0"/>
              </a:spcAft>
              <a:defRPr/>
            </a:pPr>
            <a:r>
              <a:rPr lang="en-US" altLang="en-US" dirty="0">
                <a:solidFill>
                  <a:srgbClr val="000000"/>
                </a:solidFill>
              </a:rPr>
              <a:t>26</a:t>
            </a:r>
          </a:p>
        </p:txBody>
      </p:sp>
      <p:graphicFrame>
        <p:nvGraphicFramePr>
          <p:cNvPr id="6" name="Table 5">
            <a:extLst>
              <a:ext uri="{FF2B5EF4-FFF2-40B4-BE49-F238E27FC236}">
                <a16:creationId xmlns:a16="http://schemas.microsoft.com/office/drawing/2014/main" xmlns="" id="{7E2338EF-C335-7B41-802E-8D2C2FDFB681}"/>
              </a:ext>
            </a:extLst>
          </p:cNvPr>
          <p:cNvGraphicFramePr>
            <a:graphicFrameLocks noGrp="1"/>
          </p:cNvGraphicFramePr>
          <p:nvPr>
            <p:extLst>
              <p:ext uri="{D42A27DB-BD31-4B8C-83A1-F6EECF244321}">
                <p14:modId xmlns:p14="http://schemas.microsoft.com/office/powerpoint/2010/main" xmlns="" val="270053600"/>
              </p:ext>
            </p:extLst>
          </p:nvPr>
        </p:nvGraphicFramePr>
        <p:xfrm>
          <a:off x="995083" y="1125818"/>
          <a:ext cx="9897036" cy="5349875"/>
        </p:xfrm>
        <a:graphic>
          <a:graphicData uri="http://schemas.openxmlformats.org/drawingml/2006/table">
            <a:tbl>
              <a:tblPr firstRow="1" bandRow="1">
                <a:tableStyleId>{793D81CF-94F2-401A-BA57-92F5A7B2D0C5}</a:tableStyleId>
              </a:tblPr>
              <a:tblGrid>
                <a:gridCol w="1413862">
                  <a:extLst>
                    <a:ext uri="{9D8B030D-6E8A-4147-A177-3AD203B41FA5}">
                      <a16:colId xmlns:a16="http://schemas.microsoft.com/office/drawing/2014/main" xmlns="" val="20000"/>
                    </a:ext>
                  </a:extLst>
                </a:gridCol>
                <a:gridCol w="1413862">
                  <a:extLst>
                    <a:ext uri="{9D8B030D-6E8A-4147-A177-3AD203B41FA5}">
                      <a16:colId xmlns:a16="http://schemas.microsoft.com/office/drawing/2014/main" xmlns="" val="20001"/>
                    </a:ext>
                  </a:extLst>
                </a:gridCol>
                <a:gridCol w="874445">
                  <a:extLst>
                    <a:ext uri="{9D8B030D-6E8A-4147-A177-3AD203B41FA5}">
                      <a16:colId xmlns:a16="http://schemas.microsoft.com/office/drawing/2014/main" xmlns="" val="20002"/>
                    </a:ext>
                  </a:extLst>
                </a:gridCol>
                <a:gridCol w="1206007">
                  <a:extLst>
                    <a:ext uri="{9D8B030D-6E8A-4147-A177-3AD203B41FA5}">
                      <a16:colId xmlns:a16="http://schemas.microsoft.com/office/drawing/2014/main" xmlns="" val="20003"/>
                    </a:ext>
                  </a:extLst>
                </a:gridCol>
                <a:gridCol w="2161136">
                  <a:extLst>
                    <a:ext uri="{9D8B030D-6E8A-4147-A177-3AD203B41FA5}">
                      <a16:colId xmlns:a16="http://schemas.microsoft.com/office/drawing/2014/main" xmlns="" val="20004"/>
                    </a:ext>
                  </a:extLst>
                </a:gridCol>
                <a:gridCol w="1413862">
                  <a:extLst>
                    <a:ext uri="{9D8B030D-6E8A-4147-A177-3AD203B41FA5}">
                      <a16:colId xmlns:a16="http://schemas.microsoft.com/office/drawing/2014/main" xmlns="" val="20005"/>
                    </a:ext>
                  </a:extLst>
                </a:gridCol>
                <a:gridCol w="1413862">
                  <a:extLst>
                    <a:ext uri="{9D8B030D-6E8A-4147-A177-3AD203B41FA5}">
                      <a16:colId xmlns:a16="http://schemas.microsoft.com/office/drawing/2014/main" xmlns="" val="20006"/>
                    </a:ext>
                  </a:extLst>
                </a:gridCol>
              </a:tblGrid>
              <a:tr h="1401135">
                <a:tc>
                  <a:txBody>
                    <a:bodyPr/>
                    <a:lstStyle/>
                    <a:p>
                      <a:pPr marL="0" marR="0" algn="l">
                        <a:spcBef>
                          <a:spcPts val="0"/>
                        </a:spcBef>
                        <a:spcAft>
                          <a:spcPts val="0"/>
                        </a:spcAft>
                      </a:pPr>
                      <a:r>
                        <a:rPr lang="en-ZA" sz="1600" dirty="0">
                          <a:effectLst/>
                        </a:rPr>
                        <a:t>District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marL="0" marR="0" algn="l">
                        <a:spcBef>
                          <a:spcPts val="0"/>
                        </a:spcBef>
                        <a:spcAft>
                          <a:spcPts val="0"/>
                        </a:spcAft>
                      </a:pPr>
                      <a:r>
                        <a:rPr lang="en-ZA" sz="1600" dirty="0">
                          <a:effectLst/>
                        </a:rPr>
                        <a:t>Name of Public Quarantine facility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r>
                        <a:rPr lang="en-ZA" sz="1600" dirty="0">
                          <a:effectLst/>
                        </a:rPr>
                        <a:t>Number </a:t>
                      </a:r>
                    </a:p>
                    <a:p>
                      <a:pPr marL="0" marR="0" algn="l">
                        <a:spcBef>
                          <a:spcPts val="0"/>
                        </a:spcBef>
                        <a:spcAft>
                          <a:spcPts val="0"/>
                        </a:spcAft>
                      </a:pPr>
                      <a:r>
                        <a:rPr lang="en-ZA" sz="1600" dirty="0">
                          <a:effectLst/>
                        </a:rPr>
                        <a:t>beds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r>
                        <a:rPr lang="en-ZA" sz="1600" dirty="0">
                          <a:effectLst/>
                        </a:rPr>
                        <a:t>Current </a:t>
                      </a:r>
                    </a:p>
                    <a:p>
                      <a:pPr marL="0" marR="0" algn="l">
                        <a:spcBef>
                          <a:spcPts val="0"/>
                        </a:spcBef>
                        <a:spcAft>
                          <a:spcPts val="0"/>
                        </a:spcAft>
                      </a:pPr>
                      <a:r>
                        <a:rPr lang="en-ZA" sz="1600" dirty="0">
                          <a:effectLst/>
                        </a:rPr>
                        <a:t>admissions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r>
                        <a:rPr lang="en-ZA" sz="1600" dirty="0">
                          <a:effectLst/>
                        </a:rPr>
                        <a:t>Name of Private Quarantine facility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r>
                        <a:rPr lang="en-ZA" sz="1600">
                          <a:effectLst/>
                        </a:rPr>
                        <a:t>Number beds </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r>
                        <a:rPr lang="en-ZA" sz="1600" dirty="0">
                          <a:effectLst/>
                        </a:rPr>
                        <a:t>Current admissions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extLst>
                  <a:ext uri="{0D108BD9-81ED-4DB2-BD59-A6C34878D82A}">
                    <a16:rowId xmlns:a16="http://schemas.microsoft.com/office/drawing/2014/main" xmlns="" val="10000"/>
                  </a:ext>
                </a:extLst>
              </a:tr>
              <a:tr h="678058">
                <a:tc>
                  <a:txBody>
                    <a:bodyPr/>
                    <a:lstStyle/>
                    <a:p>
                      <a:pPr marL="0" marR="0" algn="l">
                        <a:spcBef>
                          <a:spcPts val="0"/>
                        </a:spcBef>
                        <a:spcAft>
                          <a:spcPts val="0"/>
                        </a:spcAft>
                      </a:pPr>
                      <a:r>
                        <a:rPr lang="en-ZA" sz="1600">
                          <a:effectLst/>
                        </a:rPr>
                        <a:t>Dr KK</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marL="0" marR="0" algn="l">
                        <a:lnSpc>
                          <a:spcPct val="115000"/>
                        </a:lnSpc>
                        <a:spcBef>
                          <a:spcPts val="0"/>
                        </a:spcBef>
                        <a:spcAft>
                          <a:spcPts val="0"/>
                        </a:spcAft>
                      </a:pPr>
                      <a:r>
                        <a:rPr lang="en-ZA" sz="1600" kern="1200">
                          <a:effectLst/>
                        </a:rPr>
                        <a:t>Potch Dam </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r>
                        <a:rPr lang="en-US" sz="1600" dirty="0">
                          <a:effectLst/>
                        </a:rPr>
                        <a:t>26</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r>
                        <a:rPr lang="en-US" sz="1600" dirty="0">
                          <a:effectLst/>
                        </a:rPr>
                        <a:t>16</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lnSpc>
                          <a:spcPct val="115000"/>
                        </a:lnSpc>
                        <a:spcBef>
                          <a:spcPts val="0"/>
                        </a:spcBef>
                        <a:spcAft>
                          <a:spcPts val="0"/>
                        </a:spcAft>
                      </a:pPr>
                      <a:r>
                        <a:rPr lang="en-ZA" sz="1600" kern="1200" dirty="0" err="1">
                          <a:effectLst/>
                        </a:rPr>
                        <a:t>Lafloza</a:t>
                      </a:r>
                      <a:r>
                        <a:rPr lang="en-ZA" sz="1600" kern="1200" dirty="0">
                          <a:effectLst/>
                        </a:rPr>
                        <a:t>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lnSpc>
                          <a:spcPct val="115000"/>
                        </a:lnSpc>
                        <a:spcBef>
                          <a:spcPts val="0"/>
                        </a:spcBef>
                        <a:spcAft>
                          <a:spcPts val="0"/>
                        </a:spcAft>
                      </a:pPr>
                      <a:r>
                        <a:rPr lang="en-ZA" sz="1600" kern="1200" dirty="0">
                          <a:effectLst/>
                        </a:rPr>
                        <a:t>74</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algn="l"/>
                      <a:r>
                        <a:rPr lang="en-US" sz="1600" dirty="0">
                          <a:effectLst/>
                        </a:rPr>
                        <a:t>0</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extLst>
                  <a:ext uri="{0D108BD9-81ED-4DB2-BD59-A6C34878D82A}">
                    <a16:rowId xmlns:a16="http://schemas.microsoft.com/office/drawing/2014/main" xmlns="" val="10001"/>
                  </a:ext>
                </a:extLst>
              </a:tr>
              <a:tr h="381238">
                <a:tc>
                  <a:txBody>
                    <a:bodyPr/>
                    <a:lstStyle/>
                    <a:p>
                      <a:pPr marL="0" marR="0" algn="l">
                        <a:spcBef>
                          <a:spcPts val="0"/>
                        </a:spcBef>
                        <a:spcAft>
                          <a:spcPts val="0"/>
                        </a:spcAft>
                      </a:pPr>
                      <a:r>
                        <a:rPr lang="en-ZA" sz="1600" dirty="0">
                          <a:effectLst/>
                        </a:rPr>
                        <a:t>Dr KK</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marL="0" marR="0" algn="l">
                        <a:spcBef>
                          <a:spcPts val="0"/>
                        </a:spcBef>
                        <a:spcAft>
                          <a:spcPts val="0"/>
                        </a:spcAft>
                      </a:pPr>
                      <a:r>
                        <a:rPr lang="en-US" sz="1600">
                          <a:effectLst/>
                        </a:rPr>
                        <a:t>-</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r>
                        <a:rPr lang="en-US" sz="1600" dirty="0">
                          <a:effectLst/>
                        </a:rPr>
                        <a:t>-</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r>
                        <a:rPr lang="en-US" sz="1600" dirty="0">
                          <a:effectLst/>
                        </a:rPr>
                        <a:t>0</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lnSpc>
                          <a:spcPct val="115000"/>
                        </a:lnSpc>
                        <a:spcBef>
                          <a:spcPts val="0"/>
                        </a:spcBef>
                        <a:spcAft>
                          <a:spcPts val="0"/>
                        </a:spcAft>
                      </a:pPr>
                      <a:r>
                        <a:rPr lang="en-ZA" sz="1600" kern="1200" dirty="0" err="1">
                          <a:effectLst/>
                        </a:rPr>
                        <a:t>Ngwenya</a:t>
                      </a:r>
                      <a:r>
                        <a:rPr lang="en-ZA" sz="1600" kern="1200" dirty="0">
                          <a:effectLst/>
                        </a:rPr>
                        <a:t>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lnSpc>
                          <a:spcPct val="115000"/>
                        </a:lnSpc>
                        <a:spcBef>
                          <a:spcPts val="0"/>
                        </a:spcBef>
                        <a:spcAft>
                          <a:spcPts val="0"/>
                        </a:spcAft>
                      </a:pPr>
                      <a:r>
                        <a:rPr lang="en-ZA" sz="1600" kern="1200" dirty="0">
                          <a:effectLst/>
                        </a:rPr>
                        <a:t>431</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algn="l"/>
                      <a:r>
                        <a:rPr lang="en-US" sz="1600" dirty="0">
                          <a:effectLst/>
                        </a:rPr>
                        <a:t>0</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extLst>
                  <a:ext uri="{0D108BD9-81ED-4DB2-BD59-A6C34878D82A}">
                    <a16:rowId xmlns:a16="http://schemas.microsoft.com/office/drawing/2014/main" xmlns="" val="10002"/>
                  </a:ext>
                </a:extLst>
              </a:tr>
              <a:tr h="626821">
                <a:tc>
                  <a:txBody>
                    <a:bodyPr/>
                    <a:lstStyle/>
                    <a:p>
                      <a:pPr marL="0" marR="0" algn="l">
                        <a:spcBef>
                          <a:spcPts val="0"/>
                        </a:spcBef>
                        <a:spcAft>
                          <a:spcPts val="0"/>
                        </a:spcAft>
                      </a:pPr>
                      <a:r>
                        <a:rPr lang="en-ZA" sz="1600" dirty="0">
                          <a:effectLst/>
                        </a:rPr>
                        <a:t>Dr KK</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marL="0" marR="0" algn="l">
                        <a:spcBef>
                          <a:spcPts val="0"/>
                        </a:spcBef>
                        <a:spcAft>
                          <a:spcPts val="0"/>
                        </a:spcAft>
                      </a:pPr>
                      <a:r>
                        <a:rPr lang="en-US" sz="1600">
                          <a:effectLst/>
                        </a:rPr>
                        <a:t>-</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r>
                        <a:rPr lang="en-US" sz="1600" dirty="0">
                          <a:effectLst/>
                        </a:rPr>
                        <a:t>-</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r>
                        <a:rPr lang="en-US" sz="1600" dirty="0">
                          <a:effectLst/>
                        </a:rPr>
                        <a:t>0</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r>
                        <a:rPr lang="en-US" sz="1600" kern="1200" dirty="0">
                          <a:effectLst/>
                        </a:rPr>
                        <a:t>White House guest house</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lnSpc>
                          <a:spcPct val="115000"/>
                        </a:lnSpc>
                        <a:spcBef>
                          <a:spcPts val="0"/>
                        </a:spcBef>
                        <a:spcAft>
                          <a:spcPts val="0"/>
                        </a:spcAft>
                      </a:pPr>
                      <a:r>
                        <a:rPr lang="en-ZA" sz="1600" kern="1200" dirty="0">
                          <a:effectLst/>
                        </a:rPr>
                        <a:t>14</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r>
                        <a:rPr lang="en-US" sz="1600" dirty="0">
                          <a:effectLst/>
                        </a:rPr>
                        <a:t>0</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extLst>
                  <a:ext uri="{0D108BD9-81ED-4DB2-BD59-A6C34878D82A}">
                    <a16:rowId xmlns:a16="http://schemas.microsoft.com/office/drawing/2014/main" xmlns="" val="10003"/>
                  </a:ext>
                </a:extLst>
              </a:tr>
              <a:tr h="626821">
                <a:tc>
                  <a:txBody>
                    <a:bodyPr/>
                    <a:lstStyle/>
                    <a:p>
                      <a:pPr marL="0" marR="0" algn="l">
                        <a:spcBef>
                          <a:spcPts val="0"/>
                        </a:spcBef>
                        <a:spcAft>
                          <a:spcPts val="0"/>
                        </a:spcAft>
                      </a:pP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marL="0" marR="0" algn="l">
                        <a:spcBef>
                          <a:spcPts val="0"/>
                        </a:spcBef>
                        <a:spcAft>
                          <a:spcPts val="0"/>
                        </a:spcAft>
                      </a:pP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r>
                        <a:rPr lang="en-US" sz="1600" dirty="0">
                          <a:effectLst/>
                        </a:rPr>
                        <a:t>Harmony</a:t>
                      </a:r>
                      <a:r>
                        <a:rPr lang="en-US" sz="1600" baseline="0" dirty="0">
                          <a:effectLst/>
                        </a:rPr>
                        <a:t> East Boarding House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lnSpc>
                          <a:spcPct val="115000"/>
                        </a:lnSpc>
                        <a:spcBef>
                          <a:spcPts val="0"/>
                        </a:spcBef>
                        <a:spcAft>
                          <a:spcPts val="0"/>
                        </a:spcAft>
                      </a:pPr>
                      <a:r>
                        <a:rPr lang="en-US" sz="1600" dirty="0">
                          <a:effectLst/>
                        </a:rPr>
                        <a:t>185</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r>
                        <a:rPr lang="en-US" sz="1600" baseline="0" dirty="0">
                          <a:effectLst/>
                        </a:rPr>
                        <a:t>2 (isolation)</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extLst>
                  <a:ext uri="{0D108BD9-81ED-4DB2-BD59-A6C34878D82A}">
                    <a16:rowId xmlns:a16="http://schemas.microsoft.com/office/drawing/2014/main" xmlns="" val="10004"/>
                  </a:ext>
                </a:extLst>
              </a:tr>
              <a:tr h="626821">
                <a:tc>
                  <a:txBody>
                    <a:bodyPr/>
                    <a:lstStyle/>
                    <a:p>
                      <a:pPr marL="0" marR="0" algn="l">
                        <a:spcBef>
                          <a:spcPts val="0"/>
                        </a:spcBef>
                        <a:spcAft>
                          <a:spcPts val="0"/>
                        </a:spcAft>
                      </a:pP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marL="0" marR="0" algn="l">
                        <a:spcBef>
                          <a:spcPts val="0"/>
                        </a:spcBef>
                        <a:spcAft>
                          <a:spcPts val="0"/>
                        </a:spcAft>
                      </a:pP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r>
                        <a:rPr lang="en-US" sz="1600" dirty="0">
                          <a:effectLst/>
                        </a:rPr>
                        <a:t>Harmony</a:t>
                      </a:r>
                      <a:r>
                        <a:rPr lang="en-US" sz="1600" baseline="0" dirty="0">
                          <a:effectLst/>
                        </a:rPr>
                        <a:t> </a:t>
                      </a:r>
                      <a:r>
                        <a:rPr lang="en-US" sz="1600" baseline="0" dirty="0" err="1">
                          <a:effectLst/>
                        </a:rPr>
                        <a:t>Mazenzele</a:t>
                      </a:r>
                      <a:r>
                        <a:rPr lang="en-US" sz="1600" baseline="0" dirty="0">
                          <a:effectLst/>
                        </a:rPr>
                        <a:t>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lnSpc>
                          <a:spcPct val="115000"/>
                        </a:lnSpc>
                        <a:spcBef>
                          <a:spcPts val="0"/>
                        </a:spcBef>
                        <a:spcAft>
                          <a:spcPts val="0"/>
                        </a:spcAft>
                      </a:pPr>
                      <a:r>
                        <a:rPr lang="en-US" sz="1600" dirty="0">
                          <a:effectLst/>
                        </a:rPr>
                        <a:t>42</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r>
                        <a:rPr lang="en-US" sz="1600" dirty="0">
                          <a:effectLst/>
                        </a:rPr>
                        <a:t>9(isolation)</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extLst>
                  <a:ext uri="{0D108BD9-81ED-4DB2-BD59-A6C34878D82A}">
                    <a16:rowId xmlns:a16="http://schemas.microsoft.com/office/drawing/2014/main" xmlns="" val="10005"/>
                  </a:ext>
                </a:extLst>
              </a:tr>
              <a:tr h="626821">
                <a:tc>
                  <a:txBody>
                    <a:bodyPr/>
                    <a:lstStyle/>
                    <a:p>
                      <a:pPr marL="0" marR="0" algn="l">
                        <a:spcBef>
                          <a:spcPts val="0"/>
                        </a:spcBef>
                        <a:spcAft>
                          <a:spcPts val="0"/>
                        </a:spcAft>
                      </a:pP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marL="0" marR="0" algn="l">
                        <a:spcBef>
                          <a:spcPts val="0"/>
                        </a:spcBef>
                        <a:spcAft>
                          <a:spcPts val="0"/>
                        </a:spcAft>
                      </a:pP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u="none" strike="noStrike" kern="0" cap="none" spc="0" normalizeH="0" baseline="0" noProof="0" dirty="0">
                          <a:ln>
                            <a:noFill/>
                          </a:ln>
                          <a:effectLst/>
                          <a:uLnTx/>
                          <a:uFillTx/>
                          <a:sym typeface="Arial"/>
                        </a:rPr>
                        <a:t>Harmony Chief </a:t>
                      </a:r>
                      <a:r>
                        <a:rPr kumimoji="0" lang="en-US" sz="1600" u="none" strike="noStrike" kern="0" cap="none" spc="0" normalizeH="0" baseline="0" noProof="0" dirty="0" err="1">
                          <a:ln>
                            <a:noFill/>
                          </a:ln>
                          <a:effectLst/>
                          <a:uLnTx/>
                          <a:uFillTx/>
                          <a:sym typeface="Arial"/>
                        </a:rPr>
                        <a:t>Phera</a:t>
                      </a:r>
                      <a:r>
                        <a:rPr kumimoji="0" lang="en-US" sz="1600" u="none" strike="noStrike" kern="0" cap="none" spc="0" normalizeH="0" baseline="0" noProof="0" dirty="0">
                          <a:ln>
                            <a:noFill/>
                          </a:ln>
                          <a:effectLst/>
                          <a:uLnTx/>
                          <a:uFillTx/>
                          <a:sym typeface="Arial"/>
                        </a:rPr>
                        <a:t> </a:t>
                      </a:r>
                      <a:endParaRPr kumimoji="0" lang="en-US" sz="16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a:txBody>
                  <a:tcPr marL="91427" marR="91427" marT="45718" marB="45718"/>
                </a:tc>
                <a:tc>
                  <a:txBody>
                    <a:bodyPr/>
                    <a:lstStyle/>
                    <a:p>
                      <a:pPr marL="0" marR="0" algn="l">
                        <a:lnSpc>
                          <a:spcPct val="115000"/>
                        </a:lnSpc>
                        <a:spcBef>
                          <a:spcPts val="0"/>
                        </a:spcBef>
                        <a:spcAft>
                          <a:spcPts val="0"/>
                        </a:spcAft>
                      </a:pPr>
                      <a:r>
                        <a:rPr lang="en-US" sz="1600" dirty="0">
                          <a:effectLst/>
                        </a:rPr>
                        <a:t>22</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tc>
                  <a:txBody>
                    <a:bodyPr/>
                    <a:lstStyle/>
                    <a:p>
                      <a:pPr marL="0" marR="0" algn="l">
                        <a:spcBef>
                          <a:spcPts val="0"/>
                        </a:spcBef>
                        <a:spcAft>
                          <a:spcPts val="0"/>
                        </a:spcAft>
                      </a:pPr>
                      <a:r>
                        <a:rPr lang="en-US" sz="1600" dirty="0">
                          <a:effectLst/>
                        </a:rPr>
                        <a:t>0</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18" marB="45718"/>
                </a:tc>
                <a:extLst>
                  <a:ext uri="{0D108BD9-81ED-4DB2-BD59-A6C34878D82A}">
                    <a16:rowId xmlns:a16="http://schemas.microsoft.com/office/drawing/2014/main" xmlns="" val="10006"/>
                  </a:ext>
                </a:extLst>
              </a:tr>
              <a:tr h="382160">
                <a:tc>
                  <a:txBody>
                    <a:bodyPr/>
                    <a:lstStyle/>
                    <a:p>
                      <a:pPr marL="0" marR="0" algn="l">
                        <a:spcBef>
                          <a:spcPts val="0"/>
                        </a:spcBef>
                        <a:spcAft>
                          <a:spcPts val="0"/>
                        </a:spcAft>
                      </a:pPr>
                      <a:r>
                        <a:rPr lang="en-US" sz="1600" b="1" dirty="0">
                          <a:effectLst/>
                        </a:rPr>
                        <a:t>TOTAL = 27</a:t>
                      </a:r>
                      <a:r>
                        <a:rPr lang="en-US" sz="1600" b="1" baseline="0" dirty="0">
                          <a:effectLst/>
                        </a:rPr>
                        <a:t> </a:t>
                      </a:r>
                      <a:endParaRPr lang="en-US" sz="1600" b="1" dirty="0">
                        <a:effectLst/>
                        <a:latin typeface="+mn-lt"/>
                        <a:ea typeface="MS Mincho"/>
                      </a:endParaRPr>
                    </a:p>
                  </a:txBody>
                  <a:tcPr marL="0" marR="0" marT="0" marB="0"/>
                </a:tc>
                <a:tc>
                  <a:txBody>
                    <a:bodyPr/>
                    <a:lstStyle/>
                    <a:p>
                      <a:pPr marL="0" marR="0" algn="l">
                        <a:spcBef>
                          <a:spcPts val="0"/>
                        </a:spcBef>
                        <a:spcAft>
                          <a:spcPts val="0"/>
                        </a:spcAft>
                      </a:pPr>
                      <a:endParaRPr lang="en-US" sz="1600" b="1" dirty="0">
                        <a:effectLst/>
                        <a:latin typeface="+mn-lt"/>
                        <a:ea typeface="MS Mincho"/>
                      </a:endParaRPr>
                    </a:p>
                  </a:txBody>
                  <a:tcPr marL="91427" marR="91427" marT="45718" marB="45718"/>
                </a:tc>
                <a:tc>
                  <a:txBody>
                    <a:bodyPr/>
                    <a:lstStyle/>
                    <a:p>
                      <a:pPr marL="0" marR="0" algn="l">
                        <a:spcBef>
                          <a:spcPts val="0"/>
                        </a:spcBef>
                        <a:spcAft>
                          <a:spcPts val="0"/>
                        </a:spcAft>
                      </a:pPr>
                      <a:endParaRPr lang="en-US" sz="1600" b="1" dirty="0">
                        <a:effectLst/>
                        <a:latin typeface="+mn-lt"/>
                        <a:ea typeface="MS Mincho"/>
                      </a:endParaRPr>
                    </a:p>
                  </a:txBody>
                  <a:tcPr marL="91427" marR="91427" marT="45718" marB="45718"/>
                </a:tc>
                <a:tc>
                  <a:txBody>
                    <a:bodyPr/>
                    <a:lstStyle/>
                    <a:p>
                      <a:pPr marL="0" marR="0" algn="l">
                        <a:spcBef>
                          <a:spcPts val="0"/>
                        </a:spcBef>
                        <a:spcAft>
                          <a:spcPts val="0"/>
                        </a:spcAft>
                      </a:pPr>
                      <a:r>
                        <a:rPr lang="en-US" sz="1600" b="1" dirty="0">
                          <a:effectLst/>
                        </a:rPr>
                        <a:t>16</a:t>
                      </a:r>
                      <a:endParaRPr lang="en-US" sz="1600" b="1" dirty="0">
                        <a:effectLst/>
                        <a:latin typeface="+mn-lt"/>
                        <a:ea typeface="MS Mincho"/>
                      </a:endParaRPr>
                    </a:p>
                  </a:txBody>
                  <a:tcPr marL="91427" marR="91427" marT="45718" marB="45718"/>
                </a:tc>
                <a:tc>
                  <a:txBody>
                    <a:bodyPr/>
                    <a:lstStyle/>
                    <a:p>
                      <a:pPr marL="0" marR="0" algn="l">
                        <a:spcBef>
                          <a:spcPts val="0"/>
                        </a:spcBef>
                        <a:spcAft>
                          <a:spcPts val="0"/>
                        </a:spcAft>
                      </a:pPr>
                      <a:endParaRPr lang="en-US" sz="1600" b="1" dirty="0">
                        <a:effectLst/>
                        <a:latin typeface="+mn-lt"/>
                        <a:ea typeface="MS Mincho"/>
                      </a:endParaRPr>
                    </a:p>
                  </a:txBody>
                  <a:tcPr marL="91427" marR="91427" marT="45718" marB="45718"/>
                </a:tc>
                <a:tc>
                  <a:txBody>
                    <a:bodyPr/>
                    <a:lstStyle/>
                    <a:p>
                      <a:pPr marL="0" marR="0" algn="l">
                        <a:lnSpc>
                          <a:spcPct val="115000"/>
                        </a:lnSpc>
                        <a:spcBef>
                          <a:spcPts val="0"/>
                        </a:spcBef>
                        <a:spcAft>
                          <a:spcPts val="0"/>
                        </a:spcAft>
                      </a:pPr>
                      <a:endParaRPr lang="en-US" sz="1600" b="1" dirty="0">
                        <a:effectLst/>
                        <a:latin typeface="+mn-lt"/>
                        <a:ea typeface="Times New Roman" panose="02020603050405020304" pitchFamily="18" charset="0"/>
                      </a:endParaRPr>
                    </a:p>
                  </a:txBody>
                  <a:tcPr marL="91427" marR="91427" marT="45718" marB="45718"/>
                </a:tc>
                <a:tc>
                  <a:txBody>
                    <a:bodyPr/>
                    <a:lstStyle/>
                    <a:p>
                      <a:pPr marL="0" marR="0" algn="l">
                        <a:spcBef>
                          <a:spcPts val="0"/>
                        </a:spcBef>
                        <a:spcAft>
                          <a:spcPts val="0"/>
                        </a:spcAft>
                      </a:pPr>
                      <a:r>
                        <a:rPr lang="en-US" sz="1600" b="1" dirty="0">
                          <a:effectLst/>
                        </a:rPr>
                        <a:t>11</a:t>
                      </a:r>
                      <a:endParaRPr lang="en-US" sz="1600" b="1" dirty="0">
                        <a:effectLst/>
                        <a:latin typeface="+mn-lt"/>
                        <a:ea typeface="MS Mincho"/>
                      </a:endParaRPr>
                    </a:p>
                  </a:txBody>
                  <a:tcPr marL="91427" marR="91427" marT="45718" marB="45718"/>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xmlns="" val="3294684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tx1"/>
                </a:solidFill>
              </a:rPr>
              <a:t>QUARANTINE SITES</a:t>
            </a:r>
            <a:endParaRPr lang="en-US" sz="2400" i="1" kern="0" dirty="0">
              <a:solidFill>
                <a:schemeClr val="tx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737600" y="6245225"/>
            <a:ext cx="2844800" cy="476250"/>
          </a:xfrm>
        </p:spPr>
        <p:txBody>
          <a:bodyPr/>
          <a:lstStyle/>
          <a:p>
            <a:pPr fontAlgn="base">
              <a:spcBef>
                <a:spcPct val="0"/>
              </a:spcBef>
              <a:spcAft>
                <a:spcPct val="0"/>
              </a:spcAft>
              <a:defRPr/>
            </a:pPr>
            <a:r>
              <a:rPr lang="en-US" altLang="en-US" dirty="0">
                <a:solidFill>
                  <a:srgbClr val="000000"/>
                </a:solidFill>
              </a:rPr>
              <a:t>26</a:t>
            </a:r>
          </a:p>
        </p:txBody>
      </p:sp>
      <p:graphicFrame>
        <p:nvGraphicFramePr>
          <p:cNvPr id="5" name="Table 4">
            <a:extLst>
              <a:ext uri="{FF2B5EF4-FFF2-40B4-BE49-F238E27FC236}">
                <a16:creationId xmlns:a16="http://schemas.microsoft.com/office/drawing/2014/main" xmlns="" id="{42A80076-C636-9B42-8182-987E6449C2A9}"/>
              </a:ext>
            </a:extLst>
          </p:cNvPr>
          <p:cNvGraphicFramePr>
            <a:graphicFrameLocks noGrp="1"/>
          </p:cNvGraphicFramePr>
          <p:nvPr>
            <p:extLst>
              <p:ext uri="{D42A27DB-BD31-4B8C-83A1-F6EECF244321}">
                <p14:modId xmlns:p14="http://schemas.microsoft.com/office/powerpoint/2010/main" xmlns="" val="4112213701"/>
              </p:ext>
            </p:extLst>
          </p:nvPr>
        </p:nvGraphicFramePr>
        <p:xfrm>
          <a:off x="524435" y="1196788"/>
          <a:ext cx="11057966" cy="4633448"/>
        </p:xfrm>
        <a:graphic>
          <a:graphicData uri="http://schemas.openxmlformats.org/drawingml/2006/table">
            <a:tbl>
              <a:tblPr firstRow="1" bandRow="1">
                <a:tableStyleId>{793D81CF-94F2-401A-BA57-92F5A7B2D0C5}</a:tableStyleId>
              </a:tblPr>
              <a:tblGrid>
                <a:gridCol w="1579708">
                  <a:extLst>
                    <a:ext uri="{9D8B030D-6E8A-4147-A177-3AD203B41FA5}">
                      <a16:colId xmlns:a16="http://schemas.microsoft.com/office/drawing/2014/main" xmlns="" val="20000"/>
                    </a:ext>
                  </a:extLst>
                </a:gridCol>
                <a:gridCol w="1861096">
                  <a:extLst>
                    <a:ext uri="{9D8B030D-6E8A-4147-A177-3AD203B41FA5}">
                      <a16:colId xmlns:a16="http://schemas.microsoft.com/office/drawing/2014/main" xmlns="" val="20001"/>
                    </a:ext>
                  </a:extLst>
                </a:gridCol>
                <a:gridCol w="1046133">
                  <a:extLst>
                    <a:ext uri="{9D8B030D-6E8A-4147-A177-3AD203B41FA5}">
                      <a16:colId xmlns:a16="http://schemas.microsoft.com/office/drawing/2014/main" xmlns="" val="20002"/>
                    </a:ext>
                  </a:extLst>
                </a:gridCol>
                <a:gridCol w="1438435">
                  <a:extLst>
                    <a:ext uri="{9D8B030D-6E8A-4147-A177-3AD203B41FA5}">
                      <a16:colId xmlns:a16="http://schemas.microsoft.com/office/drawing/2014/main" xmlns="" val="20003"/>
                    </a:ext>
                  </a:extLst>
                </a:gridCol>
                <a:gridCol w="2500914">
                  <a:extLst>
                    <a:ext uri="{9D8B030D-6E8A-4147-A177-3AD203B41FA5}">
                      <a16:colId xmlns:a16="http://schemas.microsoft.com/office/drawing/2014/main" xmlns="" val="20004"/>
                    </a:ext>
                  </a:extLst>
                </a:gridCol>
                <a:gridCol w="1258631">
                  <a:extLst>
                    <a:ext uri="{9D8B030D-6E8A-4147-A177-3AD203B41FA5}">
                      <a16:colId xmlns:a16="http://schemas.microsoft.com/office/drawing/2014/main" xmlns="" val="20005"/>
                    </a:ext>
                  </a:extLst>
                </a:gridCol>
                <a:gridCol w="1373049">
                  <a:extLst>
                    <a:ext uri="{9D8B030D-6E8A-4147-A177-3AD203B41FA5}">
                      <a16:colId xmlns:a16="http://schemas.microsoft.com/office/drawing/2014/main" xmlns="" val="20006"/>
                    </a:ext>
                  </a:extLst>
                </a:gridCol>
              </a:tblGrid>
              <a:tr h="1052195">
                <a:tc>
                  <a:txBody>
                    <a:bodyPr/>
                    <a:lstStyle/>
                    <a:p>
                      <a:pPr marL="0" marR="0" algn="ctr">
                        <a:spcBef>
                          <a:spcPts val="0"/>
                        </a:spcBef>
                        <a:spcAft>
                          <a:spcPts val="0"/>
                        </a:spcAft>
                      </a:pPr>
                      <a:r>
                        <a:rPr lang="en-ZA" sz="1600" dirty="0">
                          <a:effectLst/>
                        </a:rPr>
                        <a:t>District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marL="0" marR="0" algn="ctr">
                        <a:spcBef>
                          <a:spcPts val="0"/>
                        </a:spcBef>
                        <a:spcAft>
                          <a:spcPts val="0"/>
                        </a:spcAft>
                      </a:pPr>
                      <a:r>
                        <a:rPr lang="en-ZA" sz="1600" dirty="0">
                          <a:effectLst/>
                        </a:rPr>
                        <a:t>Name of Public Quarantine facility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marL="0" marR="0" algn="ctr">
                        <a:spcBef>
                          <a:spcPts val="0"/>
                        </a:spcBef>
                        <a:spcAft>
                          <a:spcPts val="0"/>
                        </a:spcAft>
                      </a:pPr>
                      <a:r>
                        <a:rPr lang="en-ZA" sz="1600" dirty="0">
                          <a:effectLst/>
                        </a:rPr>
                        <a:t>Number </a:t>
                      </a:r>
                    </a:p>
                    <a:p>
                      <a:pPr marL="0" marR="0" algn="ctr">
                        <a:spcBef>
                          <a:spcPts val="0"/>
                        </a:spcBef>
                        <a:spcAft>
                          <a:spcPts val="0"/>
                        </a:spcAft>
                      </a:pPr>
                      <a:r>
                        <a:rPr lang="en-ZA" sz="1600" dirty="0">
                          <a:effectLst/>
                        </a:rPr>
                        <a:t>beds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marL="0" marR="0" algn="ctr">
                        <a:spcBef>
                          <a:spcPts val="0"/>
                        </a:spcBef>
                        <a:spcAft>
                          <a:spcPts val="0"/>
                        </a:spcAft>
                      </a:pPr>
                      <a:r>
                        <a:rPr lang="en-ZA" sz="1600" dirty="0">
                          <a:effectLst/>
                        </a:rPr>
                        <a:t>Current </a:t>
                      </a:r>
                    </a:p>
                    <a:p>
                      <a:pPr marL="0" marR="0" algn="ctr">
                        <a:spcBef>
                          <a:spcPts val="0"/>
                        </a:spcBef>
                        <a:spcAft>
                          <a:spcPts val="0"/>
                        </a:spcAft>
                      </a:pPr>
                      <a:r>
                        <a:rPr lang="en-ZA" sz="1600" dirty="0">
                          <a:effectLst/>
                        </a:rPr>
                        <a:t>admissions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marL="0" marR="0" algn="ctr">
                        <a:spcBef>
                          <a:spcPts val="0"/>
                        </a:spcBef>
                        <a:spcAft>
                          <a:spcPts val="0"/>
                        </a:spcAft>
                      </a:pPr>
                      <a:r>
                        <a:rPr lang="en-ZA" sz="1600" dirty="0">
                          <a:effectLst/>
                        </a:rPr>
                        <a:t>Name of Private Quarantine facility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marL="0" marR="0" algn="ctr">
                        <a:spcBef>
                          <a:spcPts val="0"/>
                        </a:spcBef>
                        <a:spcAft>
                          <a:spcPts val="0"/>
                        </a:spcAft>
                      </a:pPr>
                      <a:r>
                        <a:rPr lang="en-ZA" sz="1600">
                          <a:effectLst/>
                        </a:rPr>
                        <a:t>Number beds </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marL="0" marR="0" algn="ctr">
                        <a:spcBef>
                          <a:spcPts val="0"/>
                        </a:spcBef>
                        <a:spcAft>
                          <a:spcPts val="0"/>
                        </a:spcAft>
                      </a:pPr>
                      <a:r>
                        <a:rPr lang="en-ZA" sz="1600" dirty="0">
                          <a:effectLst/>
                        </a:rPr>
                        <a:t>Current admissions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extLst>
                  <a:ext uri="{0D108BD9-81ED-4DB2-BD59-A6C34878D82A}">
                    <a16:rowId xmlns:a16="http://schemas.microsoft.com/office/drawing/2014/main" xmlns="" val="10000"/>
                  </a:ext>
                </a:extLst>
              </a:tr>
              <a:tr h="627389">
                <a:tc>
                  <a:txBody>
                    <a:bodyPr/>
                    <a:lstStyle/>
                    <a:p>
                      <a:pPr marL="0" marR="0" algn="ctr">
                        <a:spcBef>
                          <a:spcPts val="0"/>
                        </a:spcBef>
                        <a:spcAft>
                          <a:spcPts val="0"/>
                        </a:spcAft>
                      </a:pPr>
                      <a:r>
                        <a:rPr lang="en-ZA" sz="1600" dirty="0">
                          <a:effectLst/>
                        </a:rPr>
                        <a:t>NMM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u="none" strike="noStrike" kern="0" cap="none" spc="0" normalizeH="0" baseline="0" noProof="0" dirty="0" err="1">
                          <a:ln>
                            <a:noFill/>
                          </a:ln>
                          <a:effectLst/>
                          <a:uLnTx/>
                          <a:uFillTx/>
                          <a:sym typeface="Arial"/>
                        </a:rPr>
                        <a:t>Cookes</a:t>
                      </a:r>
                      <a:r>
                        <a:rPr kumimoji="0" lang="en-US" sz="1600" u="none" strike="noStrike" kern="0" cap="none" spc="0" normalizeH="0" baseline="0" noProof="0" dirty="0">
                          <a:ln>
                            <a:noFill/>
                          </a:ln>
                          <a:effectLst/>
                          <a:uLnTx/>
                          <a:uFillTx/>
                          <a:sym typeface="Arial"/>
                        </a:rPr>
                        <a:t>-Lake</a:t>
                      </a:r>
                    </a:p>
                    <a:p>
                      <a:pPr algn="ct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algn="ctr"/>
                      <a:r>
                        <a:rPr lang="en-US" sz="1600" dirty="0"/>
                        <a:t>10</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marL="0" marR="0" algn="ctr">
                        <a:spcBef>
                          <a:spcPts val="0"/>
                        </a:spcBef>
                        <a:spcAft>
                          <a:spcPts val="0"/>
                        </a:spcAft>
                      </a:pPr>
                      <a:r>
                        <a:rPr lang="en-US" sz="1600" dirty="0">
                          <a:effectLst/>
                        </a:rPr>
                        <a:t>04</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marL="0" marR="0" algn="ctr">
                        <a:spcBef>
                          <a:spcPts val="0"/>
                        </a:spcBef>
                        <a:spcAft>
                          <a:spcPts val="0"/>
                        </a:spcAft>
                      </a:pPr>
                      <a:r>
                        <a:rPr lang="en-US" sz="1600" dirty="0">
                          <a:effectLst/>
                        </a:rPr>
                        <a:t>Kobo </a:t>
                      </a:r>
                      <a:r>
                        <a:rPr lang="en-US" sz="1600" dirty="0" err="1">
                          <a:effectLst/>
                        </a:rPr>
                        <a:t>Segole</a:t>
                      </a:r>
                      <a:r>
                        <a:rPr lang="en-US" sz="1600" dirty="0">
                          <a:effectLst/>
                        </a:rPr>
                        <a:t>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marL="0" marR="0" algn="ctr">
                        <a:spcBef>
                          <a:spcPts val="0"/>
                        </a:spcBef>
                        <a:spcAft>
                          <a:spcPts val="0"/>
                        </a:spcAft>
                      </a:pPr>
                      <a:r>
                        <a:rPr lang="en-US" sz="1600" dirty="0">
                          <a:effectLst/>
                        </a:rPr>
                        <a:t>29</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marL="0" marR="0" algn="ctr">
                        <a:spcBef>
                          <a:spcPts val="0"/>
                        </a:spcBef>
                        <a:spcAft>
                          <a:spcPts val="0"/>
                        </a:spcAft>
                      </a:pPr>
                      <a:r>
                        <a:rPr lang="en-US" sz="1600" dirty="0">
                          <a:effectLst/>
                        </a:rPr>
                        <a:t>0</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extLst>
                  <a:ext uri="{0D108BD9-81ED-4DB2-BD59-A6C34878D82A}">
                    <a16:rowId xmlns:a16="http://schemas.microsoft.com/office/drawing/2014/main" xmlns="" val="10001"/>
                  </a:ext>
                </a:extLst>
              </a:tr>
              <a:tr h="673926">
                <a:tc>
                  <a:txBody>
                    <a:bodyPr/>
                    <a:lstStyle/>
                    <a:p>
                      <a:pPr marL="0" marR="0" algn="ctr">
                        <a:spcBef>
                          <a:spcPts val="0"/>
                        </a:spcBef>
                        <a:spcAft>
                          <a:spcPts val="0"/>
                        </a:spcAft>
                      </a:pPr>
                      <a:r>
                        <a:rPr lang="en-ZA" sz="1600" dirty="0">
                          <a:effectLst/>
                        </a:rPr>
                        <a:t>NMM</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algn="ctr"/>
                      <a:r>
                        <a:rPr lang="en-US" sz="1600" dirty="0">
                          <a:effectLst/>
                        </a:rPr>
                        <a:t>Mafikeng Hotel school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marL="0" marR="0" algn="ctr">
                        <a:spcBef>
                          <a:spcPts val="0"/>
                        </a:spcBef>
                        <a:spcAft>
                          <a:spcPts val="0"/>
                        </a:spcAft>
                      </a:pPr>
                      <a:r>
                        <a:rPr lang="en-US" sz="1600" dirty="0">
                          <a:effectLst/>
                        </a:rPr>
                        <a:t>16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marL="0" marR="0" algn="ctr">
                        <a:spcBef>
                          <a:spcPts val="0"/>
                        </a:spcBef>
                        <a:spcAft>
                          <a:spcPts val="0"/>
                        </a:spcAft>
                      </a:pPr>
                      <a:r>
                        <a:rPr lang="en-US" sz="1600" dirty="0">
                          <a:effectLst/>
                        </a:rPr>
                        <a:t>0</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marL="0" marR="0" algn="ctr">
                        <a:spcBef>
                          <a:spcPts val="0"/>
                        </a:spcBef>
                        <a:spcAft>
                          <a:spcPts val="0"/>
                        </a:spcAft>
                      </a:pPr>
                      <a:r>
                        <a:rPr lang="en-US" sz="1600" dirty="0" err="1">
                          <a:effectLst/>
                        </a:rPr>
                        <a:t>Lowatla</a:t>
                      </a:r>
                      <a:r>
                        <a:rPr lang="en-US" sz="1600" dirty="0">
                          <a:effectLst/>
                        </a:rPr>
                        <a:t>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marL="0" marR="0" algn="ctr">
                        <a:spcBef>
                          <a:spcPts val="0"/>
                        </a:spcBef>
                        <a:spcAft>
                          <a:spcPts val="0"/>
                        </a:spcAft>
                      </a:pPr>
                      <a:r>
                        <a:rPr lang="en-US" sz="1600" dirty="0">
                          <a:effectLst/>
                        </a:rPr>
                        <a:t>05</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marL="0" marR="0" algn="ctr">
                        <a:spcBef>
                          <a:spcPts val="0"/>
                        </a:spcBef>
                        <a:spcAft>
                          <a:spcPts val="0"/>
                        </a:spcAft>
                      </a:pPr>
                      <a:r>
                        <a:rPr lang="en-US" sz="1600" dirty="0">
                          <a:effectLst/>
                        </a:rPr>
                        <a:t>0</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extLst>
                  <a:ext uri="{0D108BD9-81ED-4DB2-BD59-A6C34878D82A}">
                    <a16:rowId xmlns:a16="http://schemas.microsoft.com/office/drawing/2014/main" xmlns="" val="10002"/>
                  </a:ext>
                </a:extLst>
              </a:tr>
              <a:tr h="673926">
                <a:tc>
                  <a:txBody>
                    <a:bodyPr/>
                    <a:lstStyle/>
                    <a:p>
                      <a:pPr marL="0" marR="0" algn="ctr">
                        <a:spcBef>
                          <a:spcPts val="0"/>
                        </a:spcBef>
                        <a:spcAft>
                          <a:spcPts val="0"/>
                        </a:spcAft>
                      </a:pPr>
                      <a:r>
                        <a:rPr lang="en-ZA" sz="1600" dirty="0">
                          <a:effectLst/>
                        </a:rPr>
                        <a:t>NMM</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algn="ctr"/>
                      <a:r>
                        <a:rPr lang="en-US" sz="1600" dirty="0" err="1"/>
                        <a:t>Madikwe</a:t>
                      </a:r>
                      <a:r>
                        <a:rPr lang="en-US" sz="1600" dirty="0"/>
                        <a:t> River Lodge</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algn="ctr"/>
                      <a:r>
                        <a:rPr lang="en-US" sz="1600" dirty="0"/>
                        <a:t>16</a:t>
                      </a:r>
                      <a:r>
                        <a:rPr lang="en-US" sz="1600" baseline="0" dirty="0"/>
                        <a:t>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marL="0" marR="0" algn="ctr">
                        <a:spcBef>
                          <a:spcPts val="0"/>
                        </a:spcBef>
                        <a:spcAft>
                          <a:spcPts val="0"/>
                        </a:spcAft>
                      </a:pPr>
                      <a:r>
                        <a:rPr lang="en-US" sz="1600" dirty="0">
                          <a:effectLst/>
                        </a:rPr>
                        <a:t>0</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marL="0" marR="0" algn="ctr">
                        <a:spcBef>
                          <a:spcPts val="0"/>
                        </a:spcBef>
                        <a:spcAft>
                          <a:spcPts val="0"/>
                        </a:spcAft>
                      </a:pPr>
                      <a:r>
                        <a:rPr lang="en-US" sz="1600" dirty="0">
                          <a:effectLst/>
                        </a:rPr>
                        <a:t>-</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70" marR="68570" marT="0" marB="0"/>
                </a:tc>
                <a:tc>
                  <a:txBody>
                    <a:bodyPr/>
                    <a:lstStyle/>
                    <a:p>
                      <a:pPr marL="0" marR="0" algn="ctr">
                        <a:spcBef>
                          <a:spcPts val="0"/>
                        </a:spcBef>
                        <a:spcAft>
                          <a:spcPts val="0"/>
                        </a:spcAft>
                      </a:pPr>
                      <a:r>
                        <a:rPr lang="en-US" sz="1600" dirty="0">
                          <a:effectLst/>
                        </a:rPr>
                        <a:t>-</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marL="0" marR="0" algn="ctr">
                        <a:spcBef>
                          <a:spcPts val="0"/>
                        </a:spcBef>
                        <a:spcAft>
                          <a:spcPts val="0"/>
                        </a:spcAft>
                      </a:pPr>
                      <a:r>
                        <a:rPr lang="en-US" sz="1600" dirty="0">
                          <a:effectLst/>
                        </a:rPr>
                        <a:t>-</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extLst>
                  <a:ext uri="{0D108BD9-81ED-4DB2-BD59-A6C34878D82A}">
                    <a16:rowId xmlns:a16="http://schemas.microsoft.com/office/drawing/2014/main" xmlns="" val="10003"/>
                  </a:ext>
                </a:extLst>
              </a:tr>
              <a:tr h="803006">
                <a:tc>
                  <a:txBody>
                    <a:bodyPr/>
                    <a:lstStyle/>
                    <a:p>
                      <a:pPr marL="0" marR="0" algn="ctr">
                        <a:spcBef>
                          <a:spcPts val="0"/>
                        </a:spcBef>
                        <a:spcAft>
                          <a:spcPts val="0"/>
                        </a:spcAft>
                      </a:pPr>
                      <a:r>
                        <a:rPr lang="en-US" sz="1600" dirty="0">
                          <a:effectLst/>
                        </a:rPr>
                        <a:t>NMM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algn="ctr"/>
                      <a:r>
                        <a:rPr lang="en-US" sz="1600" dirty="0"/>
                        <a:t>Mafikeng Game</a:t>
                      </a:r>
                      <a:r>
                        <a:rPr lang="en-US" sz="1600" baseline="0" dirty="0"/>
                        <a:t> Reserve</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algn="ctr"/>
                      <a:r>
                        <a:rPr lang="en-US" sz="1600" dirty="0"/>
                        <a:t>29</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marL="0" marR="0" algn="ctr">
                        <a:spcBef>
                          <a:spcPts val="0"/>
                        </a:spcBef>
                        <a:spcAft>
                          <a:spcPts val="0"/>
                        </a:spcAft>
                      </a:pPr>
                      <a:r>
                        <a:rPr lang="en-US" sz="1600" dirty="0">
                          <a:effectLst/>
                        </a:rPr>
                        <a:t>0</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marL="0" marR="0" algn="ctr">
                        <a:spcBef>
                          <a:spcPts val="0"/>
                        </a:spcBef>
                        <a:spcAft>
                          <a:spcPts val="0"/>
                        </a:spcAft>
                      </a:pPr>
                      <a:r>
                        <a:rPr lang="en-US" sz="1600" dirty="0">
                          <a:effectLst/>
                        </a:rPr>
                        <a:t>-</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70" marR="68570" marT="0" marB="0"/>
                </a:tc>
                <a:tc>
                  <a:txBody>
                    <a:bodyPr/>
                    <a:lstStyle/>
                    <a:p>
                      <a:pPr marL="0" marR="0" algn="ctr">
                        <a:spcBef>
                          <a:spcPts val="0"/>
                        </a:spcBef>
                        <a:spcAft>
                          <a:spcPts val="0"/>
                        </a:spcAft>
                      </a:pPr>
                      <a:r>
                        <a:rPr lang="en-US" sz="1600" dirty="0">
                          <a:effectLst/>
                        </a:rPr>
                        <a:t>-</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marL="0" marR="0" algn="ctr">
                        <a:spcBef>
                          <a:spcPts val="0"/>
                        </a:spcBef>
                        <a:spcAft>
                          <a:spcPts val="0"/>
                        </a:spcAft>
                      </a:pPr>
                      <a:r>
                        <a:rPr lang="en-US" sz="1600" dirty="0">
                          <a:effectLst/>
                        </a:rPr>
                        <a:t>-</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extLst>
                  <a:ext uri="{0D108BD9-81ED-4DB2-BD59-A6C34878D82A}">
                    <a16:rowId xmlns:a16="http://schemas.microsoft.com/office/drawing/2014/main" xmlns="" val="10004"/>
                  </a:ext>
                </a:extLst>
              </a:tr>
              <a:tr h="803006">
                <a:tc>
                  <a:txBody>
                    <a:bodyPr/>
                    <a:lstStyle/>
                    <a:p>
                      <a:pPr marL="0" marR="0" algn="ctr">
                        <a:spcBef>
                          <a:spcPts val="0"/>
                        </a:spcBef>
                        <a:spcAft>
                          <a:spcPts val="0"/>
                        </a:spcAft>
                      </a:pPr>
                      <a:r>
                        <a:rPr lang="en-US" sz="1600" b="1" dirty="0">
                          <a:effectLst/>
                        </a:rPr>
                        <a:t>TOTAL  =</a:t>
                      </a:r>
                      <a:r>
                        <a:rPr lang="en-US" sz="1600" b="1" baseline="0" dirty="0">
                          <a:effectLst/>
                        </a:rPr>
                        <a:t> 04</a:t>
                      </a:r>
                      <a:r>
                        <a:rPr lang="en-US" sz="1600" b="1" dirty="0">
                          <a:effectLst/>
                        </a:rPr>
                        <a:t> </a:t>
                      </a:r>
                      <a:endParaRPr lang="en-US" sz="1600" b="1"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algn="ctr"/>
                      <a:endParaRPr lang="en-US" sz="1600" b="1" dirty="0">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algn="ctr"/>
                      <a:endParaRPr lang="en-US" sz="1600" b="1" dirty="0">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marL="0" marR="0" algn="ctr">
                        <a:spcBef>
                          <a:spcPts val="0"/>
                        </a:spcBef>
                        <a:spcAft>
                          <a:spcPts val="0"/>
                        </a:spcAft>
                      </a:pPr>
                      <a:r>
                        <a:rPr lang="en-US" sz="1600" b="1" dirty="0">
                          <a:effectLst/>
                        </a:rPr>
                        <a:t>04</a:t>
                      </a:r>
                      <a:endParaRPr lang="en-US" sz="1600" b="1"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marL="0" marR="0" algn="ctr">
                        <a:spcBef>
                          <a:spcPts val="0"/>
                        </a:spcBef>
                        <a:spcAft>
                          <a:spcPts val="0"/>
                        </a:spcAft>
                      </a:pPr>
                      <a:endParaRPr lang="en-US" sz="1600" b="1" dirty="0">
                        <a:effectLst/>
                        <a:latin typeface="Tahoma" panose="020B0604030504040204" pitchFamily="34" charset="0"/>
                        <a:ea typeface="Tahoma" panose="020B0604030504040204" pitchFamily="34" charset="0"/>
                        <a:cs typeface="Tahoma" panose="020B0604030504040204" pitchFamily="34" charset="0"/>
                      </a:endParaRPr>
                    </a:p>
                  </a:txBody>
                  <a:tcPr marL="68570" marR="68570" marT="0" marB="0"/>
                </a:tc>
                <a:tc>
                  <a:txBody>
                    <a:bodyPr/>
                    <a:lstStyle/>
                    <a:p>
                      <a:pPr marL="0" marR="0" algn="ctr">
                        <a:spcBef>
                          <a:spcPts val="0"/>
                        </a:spcBef>
                        <a:spcAft>
                          <a:spcPts val="0"/>
                        </a:spcAft>
                      </a:pPr>
                      <a:endParaRPr lang="en-US" sz="1600" b="1"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tc>
                  <a:txBody>
                    <a:bodyPr/>
                    <a:lstStyle/>
                    <a:p>
                      <a:pPr marL="0" marR="0" algn="ctr">
                        <a:spcBef>
                          <a:spcPts val="0"/>
                        </a:spcBef>
                        <a:spcAft>
                          <a:spcPts val="0"/>
                        </a:spcAft>
                      </a:pPr>
                      <a:r>
                        <a:rPr lang="en-US" sz="1600" b="1" dirty="0">
                          <a:effectLst/>
                        </a:rPr>
                        <a:t>0</a:t>
                      </a:r>
                      <a:endParaRPr lang="en-US" sz="1600" b="1" dirty="0">
                        <a:effectLst/>
                        <a:latin typeface="Tahoma" panose="020B0604030504040204" pitchFamily="34" charset="0"/>
                        <a:ea typeface="Tahoma" panose="020B0604030504040204" pitchFamily="34" charset="0"/>
                        <a:cs typeface="Tahoma" panose="020B0604030504040204" pitchFamily="34" charset="0"/>
                      </a:endParaRPr>
                    </a:p>
                  </a:txBody>
                  <a:tcPr marL="91427" marR="91427" marT="45722" marB="45722"/>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1282484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tx1"/>
                </a:solidFill>
              </a:rPr>
              <a:t>QUARANTINE SITES</a:t>
            </a:r>
            <a:endParaRPr lang="en-US" sz="2400" i="1" kern="0" dirty="0">
              <a:solidFill>
                <a:schemeClr val="tx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737600" y="6245225"/>
            <a:ext cx="2844800" cy="476250"/>
          </a:xfrm>
        </p:spPr>
        <p:txBody>
          <a:bodyPr/>
          <a:lstStyle/>
          <a:p>
            <a:pPr fontAlgn="base">
              <a:spcBef>
                <a:spcPct val="0"/>
              </a:spcBef>
              <a:spcAft>
                <a:spcPct val="0"/>
              </a:spcAft>
              <a:defRPr/>
            </a:pPr>
            <a:r>
              <a:rPr lang="en-US" altLang="en-US" dirty="0">
                <a:solidFill>
                  <a:srgbClr val="000000"/>
                </a:solidFill>
              </a:rPr>
              <a:t>26</a:t>
            </a:r>
          </a:p>
        </p:txBody>
      </p:sp>
      <p:graphicFrame>
        <p:nvGraphicFramePr>
          <p:cNvPr id="5" name="Table 4">
            <a:extLst>
              <a:ext uri="{FF2B5EF4-FFF2-40B4-BE49-F238E27FC236}">
                <a16:creationId xmlns:a16="http://schemas.microsoft.com/office/drawing/2014/main" xmlns="" id="{F4E6046F-860D-A145-B1E7-6764639753C4}"/>
              </a:ext>
            </a:extLst>
          </p:cNvPr>
          <p:cNvGraphicFramePr>
            <a:graphicFrameLocks noGrp="1"/>
          </p:cNvGraphicFramePr>
          <p:nvPr>
            <p:extLst>
              <p:ext uri="{D42A27DB-BD31-4B8C-83A1-F6EECF244321}">
                <p14:modId xmlns:p14="http://schemas.microsoft.com/office/powerpoint/2010/main" xmlns="" val="2045186284"/>
              </p:ext>
            </p:extLst>
          </p:nvPr>
        </p:nvGraphicFramePr>
        <p:xfrm>
          <a:off x="793376" y="1123949"/>
          <a:ext cx="10192871" cy="4631391"/>
        </p:xfrm>
        <a:graphic>
          <a:graphicData uri="http://schemas.openxmlformats.org/drawingml/2006/table">
            <a:tbl>
              <a:tblPr firstRow="1" bandRow="1">
                <a:tableStyleId>{793D81CF-94F2-401A-BA57-92F5A7B2D0C5}</a:tableStyleId>
              </a:tblPr>
              <a:tblGrid>
                <a:gridCol w="1456125">
                  <a:extLst>
                    <a:ext uri="{9D8B030D-6E8A-4147-A177-3AD203B41FA5}">
                      <a16:colId xmlns:a16="http://schemas.microsoft.com/office/drawing/2014/main" xmlns="" val="20000"/>
                    </a:ext>
                  </a:extLst>
                </a:gridCol>
                <a:gridCol w="1670296">
                  <a:extLst>
                    <a:ext uri="{9D8B030D-6E8A-4147-A177-3AD203B41FA5}">
                      <a16:colId xmlns:a16="http://schemas.microsoft.com/office/drawing/2014/main" xmlns="" val="20001"/>
                    </a:ext>
                  </a:extLst>
                </a:gridCol>
                <a:gridCol w="979358">
                  <a:extLst>
                    <a:ext uri="{9D8B030D-6E8A-4147-A177-3AD203B41FA5}">
                      <a16:colId xmlns:a16="http://schemas.microsoft.com/office/drawing/2014/main" xmlns="" val="20002"/>
                    </a:ext>
                  </a:extLst>
                </a:gridCol>
                <a:gridCol w="1340969">
                  <a:extLst>
                    <a:ext uri="{9D8B030D-6E8A-4147-A177-3AD203B41FA5}">
                      <a16:colId xmlns:a16="http://schemas.microsoft.com/office/drawing/2014/main" xmlns="" val="20003"/>
                    </a:ext>
                  </a:extLst>
                </a:gridCol>
                <a:gridCol w="2305259">
                  <a:extLst>
                    <a:ext uri="{9D8B030D-6E8A-4147-A177-3AD203B41FA5}">
                      <a16:colId xmlns:a16="http://schemas.microsoft.com/office/drawing/2014/main" xmlns="" val="20004"/>
                    </a:ext>
                  </a:extLst>
                </a:gridCol>
                <a:gridCol w="1145097">
                  <a:extLst>
                    <a:ext uri="{9D8B030D-6E8A-4147-A177-3AD203B41FA5}">
                      <a16:colId xmlns:a16="http://schemas.microsoft.com/office/drawing/2014/main" xmlns="" val="20005"/>
                    </a:ext>
                  </a:extLst>
                </a:gridCol>
                <a:gridCol w="1295767">
                  <a:extLst>
                    <a:ext uri="{9D8B030D-6E8A-4147-A177-3AD203B41FA5}">
                      <a16:colId xmlns:a16="http://schemas.microsoft.com/office/drawing/2014/main" xmlns="" val="20006"/>
                    </a:ext>
                  </a:extLst>
                </a:gridCol>
              </a:tblGrid>
              <a:tr h="1241660">
                <a:tc>
                  <a:txBody>
                    <a:bodyPr/>
                    <a:lstStyle/>
                    <a:p>
                      <a:pPr marL="0" marR="0" algn="ctr">
                        <a:spcBef>
                          <a:spcPts val="0"/>
                        </a:spcBef>
                        <a:spcAft>
                          <a:spcPts val="0"/>
                        </a:spcAft>
                      </a:pPr>
                      <a:r>
                        <a:rPr lang="en-ZA" sz="1600" dirty="0">
                          <a:effectLst/>
                        </a:rPr>
                        <a:t>District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pPr marL="0" marR="0" algn="ctr">
                        <a:spcBef>
                          <a:spcPts val="0"/>
                        </a:spcBef>
                        <a:spcAft>
                          <a:spcPts val="0"/>
                        </a:spcAft>
                      </a:pPr>
                      <a:r>
                        <a:rPr lang="en-ZA" sz="1600" dirty="0">
                          <a:effectLst/>
                        </a:rPr>
                        <a:t>Name of Public Quarantine facility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pPr marL="0" marR="0" algn="ctr">
                        <a:spcBef>
                          <a:spcPts val="0"/>
                        </a:spcBef>
                        <a:spcAft>
                          <a:spcPts val="0"/>
                        </a:spcAft>
                      </a:pPr>
                      <a:r>
                        <a:rPr lang="en-ZA" sz="1600" dirty="0">
                          <a:effectLst/>
                        </a:rPr>
                        <a:t>Number </a:t>
                      </a:r>
                    </a:p>
                    <a:p>
                      <a:pPr marL="0" marR="0" algn="ctr">
                        <a:spcBef>
                          <a:spcPts val="0"/>
                        </a:spcBef>
                        <a:spcAft>
                          <a:spcPts val="0"/>
                        </a:spcAft>
                      </a:pPr>
                      <a:r>
                        <a:rPr lang="en-ZA" sz="1600" dirty="0">
                          <a:effectLst/>
                        </a:rPr>
                        <a:t>beds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pPr marL="0" marR="0" algn="ctr">
                        <a:spcBef>
                          <a:spcPts val="0"/>
                        </a:spcBef>
                        <a:spcAft>
                          <a:spcPts val="0"/>
                        </a:spcAft>
                      </a:pPr>
                      <a:r>
                        <a:rPr lang="en-ZA" sz="1600" dirty="0">
                          <a:effectLst/>
                        </a:rPr>
                        <a:t>Current </a:t>
                      </a:r>
                    </a:p>
                    <a:p>
                      <a:pPr marL="0" marR="0" algn="ctr">
                        <a:spcBef>
                          <a:spcPts val="0"/>
                        </a:spcBef>
                        <a:spcAft>
                          <a:spcPts val="0"/>
                        </a:spcAft>
                      </a:pPr>
                      <a:r>
                        <a:rPr lang="en-ZA" sz="1600" dirty="0">
                          <a:effectLst/>
                        </a:rPr>
                        <a:t>admissions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pPr marL="0" marR="0" algn="ctr">
                        <a:spcBef>
                          <a:spcPts val="0"/>
                        </a:spcBef>
                        <a:spcAft>
                          <a:spcPts val="0"/>
                        </a:spcAft>
                      </a:pPr>
                      <a:r>
                        <a:rPr lang="en-ZA" sz="1600" dirty="0">
                          <a:effectLst/>
                        </a:rPr>
                        <a:t>Name of Private Quarantine facility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pPr marL="0" marR="0" algn="ctr">
                        <a:spcBef>
                          <a:spcPts val="0"/>
                        </a:spcBef>
                        <a:spcAft>
                          <a:spcPts val="0"/>
                        </a:spcAft>
                      </a:pPr>
                      <a:r>
                        <a:rPr lang="en-ZA" sz="1600">
                          <a:effectLst/>
                        </a:rPr>
                        <a:t>Number beds </a:t>
                      </a:r>
                      <a:endParaRPr lang="en-US" sz="1600">
                        <a:effectLst/>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pPr marL="0" marR="0" algn="ctr">
                        <a:spcBef>
                          <a:spcPts val="0"/>
                        </a:spcBef>
                        <a:spcAft>
                          <a:spcPts val="0"/>
                        </a:spcAft>
                      </a:pPr>
                      <a:r>
                        <a:rPr lang="en-ZA" sz="1600" dirty="0">
                          <a:effectLst/>
                        </a:rPr>
                        <a:t>Current admissions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extLst>
                  <a:ext uri="{0D108BD9-81ED-4DB2-BD59-A6C34878D82A}">
                    <a16:rowId xmlns:a16="http://schemas.microsoft.com/office/drawing/2014/main" xmlns="" val="10000"/>
                  </a:ext>
                </a:extLst>
              </a:tr>
              <a:tr h="564203">
                <a:tc>
                  <a:txBody>
                    <a:bodyPr/>
                    <a:lstStyle/>
                    <a:p>
                      <a:pPr marL="0" marR="0">
                        <a:spcBef>
                          <a:spcPts val="0"/>
                        </a:spcBef>
                        <a:spcAft>
                          <a:spcPts val="0"/>
                        </a:spcAft>
                      </a:pPr>
                      <a:r>
                        <a:rPr lang="en-US" sz="1600" dirty="0">
                          <a:effectLst/>
                        </a:rPr>
                        <a:t>Bojanala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r>
                        <a:rPr lang="en-US" sz="1600" dirty="0" err="1"/>
                        <a:t>Bakgatla</a:t>
                      </a:r>
                      <a:r>
                        <a:rPr lang="en-US" sz="1600" baseline="0" dirty="0"/>
                        <a:t> Resort</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r>
                        <a:rPr lang="en-US" sz="1600" dirty="0"/>
                        <a:t>43</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r>
                        <a:rPr lang="en-US" sz="1600" dirty="0"/>
                        <a:t>17</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r>
                        <a:rPr lang="en-US" sz="1600" dirty="0" err="1"/>
                        <a:t>Bleskop</a:t>
                      </a:r>
                      <a:r>
                        <a:rPr lang="en-US" sz="1600" dirty="0"/>
                        <a:t> Hostels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pPr marL="0" marR="0">
                        <a:spcBef>
                          <a:spcPts val="0"/>
                        </a:spcBef>
                        <a:spcAft>
                          <a:spcPts val="0"/>
                        </a:spcAft>
                      </a:pPr>
                      <a:r>
                        <a:rPr lang="en-US" sz="1600" dirty="0">
                          <a:effectLst/>
                        </a:rPr>
                        <a:t>168</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r>
                        <a:rPr lang="en-US" sz="1600" dirty="0"/>
                        <a:t>20</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extLst>
                  <a:ext uri="{0D108BD9-81ED-4DB2-BD59-A6C34878D82A}">
                    <a16:rowId xmlns:a16="http://schemas.microsoft.com/office/drawing/2014/main" xmlns="" val="10001"/>
                  </a:ext>
                </a:extLst>
              </a:tr>
              <a:tr h="636777">
                <a:tc>
                  <a:txBody>
                    <a:bodyPr/>
                    <a:lstStyle/>
                    <a:p>
                      <a:pPr marL="0" marR="0">
                        <a:spcBef>
                          <a:spcPts val="0"/>
                        </a:spcBef>
                        <a:spcAft>
                          <a:spcPts val="0"/>
                        </a:spcAft>
                      </a:pPr>
                      <a:r>
                        <a:rPr lang="en-US" sz="1600" dirty="0">
                          <a:effectLst/>
                        </a:rPr>
                        <a:t>Bojanala</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70" marR="68570" marT="0" marB="0"/>
                </a:tc>
                <a:tc>
                  <a:txBody>
                    <a:bodyPr/>
                    <a:lstStyle/>
                    <a:p>
                      <a:pPr marL="0" marR="0">
                        <a:spcBef>
                          <a:spcPts val="0"/>
                        </a:spcBef>
                        <a:spcAft>
                          <a:spcPts val="0"/>
                        </a:spcAft>
                      </a:pPr>
                      <a:r>
                        <a:rPr lang="en-US" sz="1600" dirty="0" err="1">
                          <a:effectLst/>
                        </a:rPr>
                        <a:t>Manyane</a:t>
                      </a:r>
                      <a:r>
                        <a:rPr lang="en-US" sz="1600" baseline="0" dirty="0">
                          <a:effectLst/>
                        </a:rPr>
                        <a:t> Resorts</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pPr marL="0" marR="0">
                        <a:spcBef>
                          <a:spcPts val="0"/>
                        </a:spcBef>
                        <a:spcAft>
                          <a:spcPts val="0"/>
                        </a:spcAft>
                      </a:pPr>
                      <a:r>
                        <a:rPr lang="en-US" sz="1600" dirty="0">
                          <a:effectLst/>
                        </a:rPr>
                        <a:t>45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r>
                        <a:rPr lang="en-US" sz="1600" dirty="0"/>
                        <a:t>0</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r>
                        <a:rPr lang="en-US" sz="1600" dirty="0" err="1"/>
                        <a:t>Bleskop</a:t>
                      </a:r>
                      <a:r>
                        <a:rPr lang="en-US" sz="1600" dirty="0"/>
                        <a:t> Single quarter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pPr marL="0" marR="0">
                        <a:spcBef>
                          <a:spcPts val="0"/>
                        </a:spcBef>
                        <a:spcAft>
                          <a:spcPts val="0"/>
                        </a:spcAft>
                      </a:pPr>
                      <a:r>
                        <a:rPr lang="en-US" sz="1600" dirty="0">
                          <a:effectLst/>
                        </a:rPr>
                        <a:t>72</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70" marR="68570" marT="0" marB="0"/>
                </a:tc>
                <a:tc>
                  <a:txBody>
                    <a:bodyPr/>
                    <a:lstStyle/>
                    <a:p>
                      <a:pPr marL="0" marR="0">
                        <a:spcBef>
                          <a:spcPts val="0"/>
                        </a:spcBef>
                        <a:spcAft>
                          <a:spcPts val="0"/>
                        </a:spcAft>
                      </a:pPr>
                      <a:r>
                        <a:rPr lang="en-US" sz="1600" dirty="0">
                          <a:effectLst/>
                        </a:rPr>
                        <a:t>0</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extLst>
                  <a:ext uri="{0D108BD9-81ED-4DB2-BD59-A6C34878D82A}">
                    <a16:rowId xmlns:a16="http://schemas.microsoft.com/office/drawing/2014/main" xmlns="" val="10002"/>
                  </a:ext>
                </a:extLst>
              </a:tr>
              <a:tr h="648923">
                <a:tc>
                  <a:txBody>
                    <a:bodyPr/>
                    <a:lstStyle/>
                    <a:p>
                      <a:pPr marL="0" marR="0">
                        <a:spcBef>
                          <a:spcPts val="0"/>
                        </a:spcBef>
                        <a:spcAft>
                          <a:spcPts val="0"/>
                        </a:spcAft>
                      </a:pPr>
                      <a:r>
                        <a:rPr lang="en-US" sz="1600" dirty="0">
                          <a:effectLst/>
                        </a:rPr>
                        <a:t>Bojanala</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70" marR="68570" marT="0" marB="0"/>
                </a:tc>
                <a:tc>
                  <a:txBody>
                    <a:bodyPr/>
                    <a:lstStyle/>
                    <a:p>
                      <a:pPr marL="0" marR="0">
                        <a:spcBef>
                          <a:spcPts val="0"/>
                        </a:spcBef>
                        <a:spcAft>
                          <a:spcPts val="0"/>
                        </a:spcAft>
                      </a:pPr>
                      <a:r>
                        <a:rPr lang="en-US" sz="1600" dirty="0">
                          <a:effectLst/>
                        </a:rPr>
                        <a:t>-</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pPr marL="0" marR="0">
                        <a:spcBef>
                          <a:spcPts val="0"/>
                        </a:spcBef>
                        <a:spcAft>
                          <a:spcPts val="0"/>
                        </a:spcAft>
                      </a:pPr>
                      <a:r>
                        <a:rPr lang="en-US" sz="1600" dirty="0">
                          <a:effectLst/>
                        </a:rPr>
                        <a:t>-</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r>
                        <a:rPr lang="en-US" sz="1600" dirty="0"/>
                        <a:t>-</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r>
                        <a:rPr lang="en-US" sz="1600" dirty="0"/>
                        <a:t>Impala</a:t>
                      </a:r>
                      <a:r>
                        <a:rPr lang="en-US" sz="1600" baseline="0" dirty="0"/>
                        <a:t> Mine</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pPr marL="0" marR="0">
                        <a:spcBef>
                          <a:spcPts val="0"/>
                        </a:spcBef>
                        <a:spcAft>
                          <a:spcPts val="0"/>
                        </a:spcAft>
                      </a:pPr>
                      <a:r>
                        <a:rPr lang="en-US" sz="1600" dirty="0">
                          <a:effectLst/>
                        </a:rPr>
                        <a:t>1 040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70" marR="68570" marT="0" marB="0"/>
                </a:tc>
                <a:tc>
                  <a:txBody>
                    <a:bodyPr/>
                    <a:lstStyle/>
                    <a:p>
                      <a:pPr marL="0" marR="0">
                        <a:spcBef>
                          <a:spcPts val="0"/>
                        </a:spcBef>
                        <a:spcAft>
                          <a:spcPts val="0"/>
                        </a:spcAft>
                      </a:pPr>
                      <a:r>
                        <a:rPr lang="en-US" sz="1600" dirty="0">
                          <a:effectLst/>
                        </a:rPr>
                        <a:t>142</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extLst>
                  <a:ext uri="{0D108BD9-81ED-4DB2-BD59-A6C34878D82A}">
                    <a16:rowId xmlns:a16="http://schemas.microsoft.com/office/drawing/2014/main" xmlns="" val="10003"/>
                  </a:ext>
                </a:extLst>
              </a:tr>
              <a:tr h="806285">
                <a:tc>
                  <a:txBody>
                    <a:bodyPr/>
                    <a:lstStyle/>
                    <a:p>
                      <a:pPr marL="0" marR="0">
                        <a:spcBef>
                          <a:spcPts val="0"/>
                        </a:spcBef>
                        <a:spcAft>
                          <a:spcPts val="0"/>
                        </a:spcAft>
                      </a:pPr>
                      <a:r>
                        <a:rPr lang="en-US" sz="1600" dirty="0">
                          <a:effectLst/>
                        </a:rPr>
                        <a:t>Bojanala</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r>
                        <a:rPr lang="en-US" sz="1600" dirty="0"/>
                        <a:t>-</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r>
                        <a:rPr lang="en-US" sz="1600" dirty="0"/>
                        <a:t>-</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r>
                        <a:rPr lang="en-US" sz="1600" dirty="0"/>
                        <a:t>-</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r>
                        <a:rPr lang="en-US" sz="1600" dirty="0"/>
                        <a:t>Sundown Ranch</a:t>
                      </a:r>
                      <a:r>
                        <a:rPr lang="en-US" sz="1600" baseline="0" dirty="0"/>
                        <a:t>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pPr marL="0" marR="0">
                        <a:spcBef>
                          <a:spcPts val="0"/>
                        </a:spcBef>
                        <a:spcAft>
                          <a:spcPts val="0"/>
                        </a:spcAft>
                      </a:pPr>
                      <a:r>
                        <a:rPr lang="en-US" sz="1600" dirty="0">
                          <a:effectLst/>
                        </a:rPr>
                        <a:t> 60</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r>
                        <a:rPr lang="en-US" sz="1600" dirty="0"/>
                        <a:t>0</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extLst>
                  <a:ext uri="{0D108BD9-81ED-4DB2-BD59-A6C34878D82A}">
                    <a16:rowId xmlns:a16="http://schemas.microsoft.com/office/drawing/2014/main" xmlns="" val="10004"/>
                  </a:ext>
                </a:extLst>
              </a:tr>
              <a:tr h="733543">
                <a:tc>
                  <a:txBody>
                    <a:bodyPr/>
                    <a:lstStyle/>
                    <a:p>
                      <a:pPr marL="0" marR="0">
                        <a:spcBef>
                          <a:spcPts val="0"/>
                        </a:spcBef>
                        <a:spcAft>
                          <a:spcPts val="0"/>
                        </a:spcAft>
                      </a:pPr>
                      <a:r>
                        <a:rPr lang="en-US" sz="1600" b="1" dirty="0">
                          <a:effectLst/>
                        </a:rPr>
                        <a:t>TOTAL = 179</a:t>
                      </a:r>
                      <a:endParaRPr lang="en-US" sz="1600" b="1"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endParaRPr lang="en-US" sz="1600" b="1" dirty="0">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endParaRPr lang="en-US" sz="1600" b="1" dirty="0">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r>
                        <a:rPr lang="en-US" sz="1600" b="1" dirty="0"/>
                        <a:t>17</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endParaRPr lang="en-US" sz="1600" b="1" dirty="0">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tc>
                  <a:txBody>
                    <a:bodyPr/>
                    <a:lstStyle/>
                    <a:p>
                      <a:pPr marL="0" marR="0">
                        <a:spcBef>
                          <a:spcPts val="0"/>
                        </a:spcBef>
                        <a:spcAft>
                          <a:spcPts val="0"/>
                        </a:spcAft>
                      </a:pPr>
                      <a:endParaRPr lang="en-US" sz="1600" b="1" dirty="0">
                        <a:effectLst/>
                        <a:latin typeface="Tahoma" panose="020B0604030504040204" pitchFamily="34" charset="0"/>
                        <a:ea typeface="Tahoma" panose="020B0604030504040204" pitchFamily="34" charset="0"/>
                        <a:cs typeface="Tahoma" panose="020B0604030504040204" pitchFamily="34" charset="0"/>
                      </a:endParaRPr>
                    </a:p>
                  </a:txBody>
                  <a:tcPr marL="0" marR="0" marT="0" marB="0"/>
                </a:tc>
                <a:tc>
                  <a:txBody>
                    <a:bodyPr/>
                    <a:lstStyle/>
                    <a:p>
                      <a:r>
                        <a:rPr lang="en-US" sz="1600" b="1" dirty="0"/>
                        <a:t>162</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marL="91426" marR="91426" marT="45703" marB="45703"/>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94986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737600" y="6245225"/>
            <a:ext cx="2844800" cy="476250"/>
          </a:xfrm>
        </p:spPr>
        <p:txBody>
          <a:bodyPr/>
          <a:lstStyle/>
          <a:p>
            <a:pPr fontAlgn="base">
              <a:spcBef>
                <a:spcPct val="0"/>
              </a:spcBef>
              <a:spcAft>
                <a:spcPct val="0"/>
              </a:spcAft>
              <a:defRPr/>
            </a:pPr>
            <a:r>
              <a:rPr lang="en-US" altLang="en-US" dirty="0">
                <a:solidFill>
                  <a:srgbClr val="000000"/>
                </a:solidFill>
              </a:rPr>
              <a:t>16</a:t>
            </a:r>
          </a:p>
        </p:txBody>
      </p:sp>
      <p:graphicFrame>
        <p:nvGraphicFramePr>
          <p:cNvPr id="5" name="Table 4">
            <a:extLst>
              <a:ext uri="{FF2B5EF4-FFF2-40B4-BE49-F238E27FC236}">
                <a16:creationId xmlns:a16="http://schemas.microsoft.com/office/drawing/2014/main" xmlns="" id="{D3CB98B7-F9D8-9248-97DE-87D7A5733DEA}"/>
              </a:ext>
            </a:extLst>
          </p:cNvPr>
          <p:cNvGraphicFramePr>
            <a:graphicFrameLocks noGrp="1"/>
          </p:cNvGraphicFramePr>
          <p:nvPr>
            <p:extLst>
              <p:ext uri="{D42A27DB-BD31-4B8C-83A1-F6EECF244321}">
                <p14:modId xmlns:p14="http://schemas.microsoft.com/office/powerpoint/2010/main" xmlns="" val="4196638661"/>
              </p:ext>
            </p:extLst>
          </p:nvPr>
        </p:nvGraphicFramePr>
        <p:xfrm>
          <a:off x="0" y="-1"/>
          <a:ext cx="12191999" cy="7258052"/>
        </p:xfrm>
        <a:graphic>
          <a:graphicData uri="http://schemas.openxmlformats.org/drawingml/2006/table">
            <a:tbl>
              <a:tblPr/>
              <a:tblGrid>
                <a:gridCol w="2250392">
                  <a:extLst>
                    <a:ext uri="{9D8B030D-6E8A-4147-A177-3AD203B41FA5}">
                      <a16:colId xmlns:a16="http://schemas.microsoft.com/office/drawing/2014/main" xmlns="" val="20000"/>
                    </a:ext>
                  </a:extLst>
                </a:gridCol>
                <a:gridCol w="1794617">
                  <a:extLst>
                    <a:ext uri="{9D8B030D-6E8A-4147-A177-3AD203B41FA5}">
                      <a16:colId xmlns:a16="http://schemas.microsoft.com/office/drawing/2014/main" xmlns="" val="20001"/>
                    </a:ext>
                  </a:extLst>
                </a:gridCol>
                <a:gridCol w="1338841">
                  <a:extLst>
                    <a:ext uri="{9D8B030D-6E8A-4147-A177-3AD203B41FA5}">
                      <a16:colId xmlns:a16="http://schemas.microsoft.com/office/drawing/2014/main" xmlns="" val="20002"/>
                    </a:ext>
                  </a:extLst>
                </a:gridCol>
                <a:gridCol w="1709159">
                  <a:extLst>
                    <a:ext uri="{9D8B030D-6E8A-4147-A177-3AD203B41FA5}">
                      <a16:colId xmlns:a16="http://schemas.microsoft.com/office/drawing/2014/main" xmlns="" val="20003"/>
                    </a:ext>
                  </a:extLst>
                </a:gridCol>
                <a:gridCol w="455774">
                  <a:extLst>
                    <a:ext uri="{9D8B030D-6E8A-4147-A177-3AD203B41FA5}">
                      <a16:colId xmlns:a16="http://schemas.microsoft.com/office/drawing/2014/main" xmlns="" val="20004"/>
                    </a:ext>
                  </a:extLst>
                </a:gridCol>
                <a:gridCol w="1367328">
                  <a:extLst>
                    <a:ext uri="{9D8B030D-6E8A-4147-A177-3AD203B41FA5}">
                      <a16:colId xmlns:a16="http://schemas.microsoft.com/office/drawing/2014/main" xmlns="" val="20005"/>
                    </a:ext>
                  </a:extLst>
                </a:gridCol>
                <a:gridCol w="1680673">
                  <a:extLst>
                    <a:ext uri="{9D8B030D-6E8A-4147-A177-3AD203B41FA5}">
                      <a16:colId xmlns:a16="http://schemas.microsoft.com/office/drawing/2014/main" xmlns="" val="20006"/>
                    </a:ext>
                  </a:extLst>
                </a:gridCol>
                <a:gridCol w="1595215">
                  <a:extLst>
                    <a:ext uri="{9D8B030D-6E8A-4147-A177-3AD203B41FA5}">
                      <a16:colId xmlns:a16="http://schemas.microsoft.com/office/drawing/2014/main" xmlns="" val="20007"/>
                    </a:ext>
                  </a:extLst>
                </a:gridCol>
              </a:tblGrid>
              <a:tr h="2034962">
                <a:tc>
                  <a:txBody>
                    <a:bodyPr/>
                    <a:lstStyle/>
                    <a:p>
                      <a:pPr algn="l" fontAlgn="t"/>
                      <a:r>
                        <a:rPr lang="en-ZA" sz="1600" b="1" i="0" u="none" strike="noStrike">
                          <a:solidFill>
                            <a:srgbClr val="000000"/>
                          </a:solidFill>
                          <a:effectLst/>
                          <a:latin typeface="Calibri" panose="020F0502020204030204" pitchFamily="34" charset="0"/>
                        </a:rPr>
                        <a:t>Provinces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t"/>
                      <a:r>
                        <a:rPr lang="en-ZA" sz="1600" b="1" i="0" u="none" strike="noStrike">
                          <a:solidFill>
                            <a:srgbClr val="000000"/>
                          </a:solidFill>
                          <a:effectLst/>
                          <a:latin typeface="Calibri" panose="020F0502020204030204" pitchFamily="34" charset="0"/>
                        </a:rPr>
                        <a:t>Population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1" i="0" u="none" strike="noStrike" dirty="0">
                          <a:solidFill>
                            <a:srgbClr val="000000"/>
                          </a:solidFill>
                          <a:effectLst/>
                          <a:latin typeface="Calibri" panose="020F0502020204030204" pitchFamily="34" charset="0"/>
                        </a:rPr>
                        <a:t>819 February 2021 Week 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ZA" sz="1600" b="1" i="0" u="none" strike="noStrike">
                          <a:solidFill>
                            <a:srgbClr val="000000"/>
                          </a:solidFill>
                          <a:effectLst/>
                          <a:latin typeface="Calibri" panose="020F0502020204030204" pitchFamily="34" charset="0"/>
                        </a:rPr>
                        <a:t>% Per Population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ZA"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ZA" sz="1600" b="1" i="0" u="none" strike="noStrike">
                          <a:solidFill>
                            <a:srgbClr val="000000"/>
                          </a:solidFill>
                          <a:effectLst/>
                          <a:latin typeface="Calibri" panose="020F0502020204030204" pitchFamily="34" charset="0"/>
                        </a:rPr>
                        <a:t>Death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1" i="0" u="none" strike="noStrike">
                          <a:solidFill>
                            <a:srgbClr val="000000"/>
                          </a:solidFill>
                          <a:effectLst/>
                          <a:latin typeface="Calibri" panose="020F0502020204030204" pitchFamily="34" charset="0"/>
                        </a:rPr>
                        <a:t>Proportion of Death per confirmed case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ZA" sz="1600" b="1" i="0" u="none" strike="noStrike">
                          <a:solidFill>
                            <a:srgbClr val="000000"/>
                          </a:solidFill>
                          <a:effectLst/>
                          <a:latin typeface="Calibri" panose="020F0502020204030204" pitchFamily="34" charset="0"/>
                        </a:rPr>
                        <a:t>% Death per Population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0"/>
                  </a:ext>
                </a:extLst>
              </a:tr>
              <a:tr h="440910">
                <a:tc>
                  <a:txBody>
                    <a:bodyPr/>
                    <a:lstStyle/>
                    <a:p>
                      <a:pPr algn="l" fontAlgn="t"/>
                      <a:r>
                        <a:rPr lang="en-ZA" sz="1600" b="0" i="0" u="none" strike="noStrike" dirty="0">
                          <a:solidFill>
                            <a:srgbClr val="000000"/>
                          </a:solidFill>
                          <a:effectLst/>
                          <a:latin typeface="Calibri" panose="020F0502020204030204" pitchFamily="34" charset="0"/>
                        </a:rPr>
                        <a:t>Eastern Cape</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ZA" sz="1600" b="0" i="0" u="none" strike="noStrike">
                          <a:solidFill>
                            <a:srgbClr val="000000"/>
                          </a:solidFill>
                          <a:effectLst/>
                          <a:latin typeface="Calibri" panose="020F0502020204030204" pitchFamily="34" charset="0"/>
                        </a:rPr>
                        <a:t>6 734 001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ZA" sz="1600" b="0" i="0" u="none" strike="noStrike">
                          <a:solidFill>
                            <a:srgbClr val="000000"/>
                          </a:solidFill>
                          <a:effectLst/>
                          <a:latin typeface="Calibri" panose="020F0502020204030204" pitchFamily="34" charset="0"/>
                        </a:rPr>
                        <a:t>193637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2,9%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10940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5,6%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0,162%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440910">
                <a:tc>
                  <a:txBody>
                    <a:bodyPr/>
                    <a:lstStyle/>
                    <a:p>
                      <a:pPr algn="l" fontAlgn="t"/>
                      <a:r>
                        <a:rPr lang="en-ZA" sz="1600" b="0" i="0" u="none" strike="noStrike" dirty="0">
                          <a:solidFill>
                            <a:srgbClr val="000000"/>
                          </a:solidFill>
                          <a:effectLst/>
                          <a:latin typeface="Calibri" panose="020F0502020204030204" pitchFamily="34" charset="0"/>
                        </a:rPr>
                        <a:t>Free State</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ZA" sz="1600" b="0" i="0" u="none" strike="noStrike">
                          <a:solidFill>
                            <a:srgbClr val="000000"/>
                          </a:solidFill>
                          <a:effectLst/>
                          <a:latin typeface="Calibri" panose="020F0502020204030204" pitchFamily="34" charset="0"/>
                        </a:rPr>
                        <a:t>2 928 903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ZA" sz="1600" b="0" i="0" u="none" strike="noStrike">
                          <a:solidFill>
                            <a:srgbClr val="000000"/>
                          </a:solidFill>
                          <a:effectLst/>
                          <a:latin typeface="Calibri" panose="020F0502020204030204" pitchFamily="34" charset="0"/>
                        </a:rPr>
                        <a:t>79313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2,7%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2846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3,6%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0,097%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440910">
                <a:tc>
                  <a:txBody>
                    <a:bodyPr/>
                    <a:lstStyle/>
                    <a:p>
                      <a:pPr algn="l" fontAlgn="t"/>
                      <a:r>
                        <a:rPr lang="en-ZA" sz="1600" b="0" i="0" u="none" strike="noStrike">
                          <a:solidFill>
                            <a:srgbClr val="000000"/>
                          </a:solidFill>
                          <a:effectLst/>
                          <a:latin typeface="Calibri" panose="020F0502020204030204" pitchFamily="34" charset="0"/>
                        </a:rPr>
                        <a:t>Gauteng</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ZA" sz="1600" b="0" i="0" u="none" strike="noStrike">
                          <a:solidFill>
                            <a:srgbClr val="000000"/>
                          </a:solidFill>
                          <a:effectLst/>
                          <a:latin typeface="Calibri" panose="020F0502020204030204" pitchFamily="34" charset="0"/>
                        </a:rPr>
                        <a:t>15 488 137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ZA" sz="1600" b="0" i="0" u="none" strike="noStrike">
                          <a:solidFill>
                            <a:srgbClr val="000000"/>
                          </a:solidFill>
                          <a:effectLst/>
                          <a:latin typeface="Calibri" panose="020F0502020204030204" pitchFamily="34" charset="0"/>
                        </a:rPr>
                        <a:t>401632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8592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dirty="0">
                          <a:solidFill>
                            <a:srgbClr val="000000"/>
                          </a:solidFill>
                          <a:effectLst/>
                          <a:latin typeface="Calibri" panose="020F0502020204030204" pitchFamily="34" charset="0"/>
                        </a:rPr>
                        <a:t>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0,055%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440910">
                <a:tc>
                  <a:txBody>
                    <a:bodyPr/>
                    <a:lstStyle/>
                    <a:p>
                      <a:pPr algn="l" fontAlgn="t"/>
                      <a:r>
                        <a:rPr lang="en-ZA" sz="1600" b="0" i="0" u="none" strike="noStrike">
                          <a:solidFill>
                            <a:srgbClr val="000000"/>
                          </a:solidFill>
                          <a:effectLst/>
                          <a:latin typeface="Calibri" panose="020F0502020204030204" pitchFamily="34" charset="0"/>
                        </a:rPr>
                        <a:t>KwaZulu-Natal</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ZA" sz="1600" b="0" i="0" u="none" strike="noStrike">
                          <a:solidFill>
                            <a:srgbClr val="000000"/>
                          </a:solidFill>
                          <a:effectLst/>
                          <a:latin typeface="Calibri" panose="020F0502020204030204" pitchFamily="34" charset="0"/>
                        </a:rPr>
                        <a:t>11 531 628</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ZA" sz="1600" b="0" i="0" u="none" strike="noStrike">
                          <a:solidFill>
                            <a:srgbClr val="000000"/>
                          </a:solidFill>
                          <a:effectLst/>
                          <a:latin typeface="Calibri" panose="020F0502020204030204" pitchFamily="34" charset="0"/>
                        </a:rPr>
                        <a:t>326703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9069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0,079%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440910">
                <a:tc>
                  <a:txBody>
                    <a:bodyPr/>
                    <a:lstStyle/>
                    <a:p>
                      <a:pPr algn="l" fontAlgn="t"/>
                      <a:r>
                        <a:rPr lang="en-ZA" sz="1600" b="0" i="0" u="none" strike="noStrike" dirty="0">
                          <a:solidFill>
                            <a:srgbClr val="000000"/>
                          </a:solidFill>
                          <a:effectLst/>
                          <a:latin typeface="Calibri" panose="020F0502020204030204" pitchFamily="34" charset="0"/>
                        </a:rPr>
                        <a:t>Limpopo</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ZA" sz="1600" b="0" i="0" u="none" strike="noStrike">
                          <a:solidFill>
                            <a:srgbClr val="000000"/>
                          </a:solidFill>
                          <a:effectLst/>
                          <a:latin typeface="Calibri" panose="020F0502020204030204" pitchFamily="34" charset="0"/>
                        </a:rPr>
                        <a:t>5 852 553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ZA" sz="1600" b="0" i="0" u="none" strike="noStrike">
                          <a:solidFill>
                            <a:srgbClr val="000000"/>
                          </a:solidFill>
                          <a:effectLst/>
                          <a:latin typeface="Calibri" panose="020F0502020204030204" pitchFamily="34" charset="0"/>
                        </a:rPr>
                        <a:t>61370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1493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0,026%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440910">
                <a:tc>
                  <a:txBody>
                    <a:bodyPr/>
                    <a:lstStyle/>
                    <a:p>
                      <a:pPr algn="l" fontAlgn="t"/>
                      <a:r>
                        <a:rPr lang="en-ZA" sz="1600" b="0" i="0" u="none" strike="noStrike" dirty="0">
                          <a:solidFill>
                            <a:srgbClr val="000000"/>
                          </a:solidFill>
                          <a:effectLst/>
                          <a:latin typeface="Calibri" panose="020F0502020204030204" pitchFamily="34" charset="0"/>
                        </a:rPr>
                        <a:t>Mpumalanga</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ZA" sz="1600" b="0" i="0" u="none" strike="noStrike">
                          <a:solidFill>
                            <a:srgbClr val="000000"/>
                          </a:solidFill>
                          <a:effectLst/>
                          <a:latin typeface="Calibri" panose="020F0502020204030204" pitchFamily="34" charset="0"/>
                        </a:rPr>
                        <a:t>4 679 786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ZA" sz="1600" b="0" i="0" u="none" strike="noStrike">
                          <a:solidFill>
                            <a:srgbClr val="000000"/>
                          </a:solidFill>
                          <a:effectLst/>
                          <a:latin typeface="Calibri" panose="020F0502020204030204" pitchFamily="34" charset="0"/>
                        </a:rPr>
                        <a:t>70011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1053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0,023%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440910">
                <a:tc>
                  <a:txBody>
                    <a:bodyPr/>
                    <a:lstStyle/>
                    <a:p>
                      <a:pPr algn="l" fontAlgn="t"/>
                      <a:r>
                        <a:rPr lang="en-ZA" sz="1600" b="0" i="0" u="none" strike="noStrike" dirty="0">
                          <a:solidFill>
                            <a:srgbClr val="000000"/>
                          </a:solidFill>
                          <a:effectLst/>
                          <a:latin typeface="Calibri" panose="020F0502020204030204" pitchFamily="34" charset="0"/>
                        </a:rPr>
                        <a:t>North West</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t"/>
                      <a:r>
                        <a:rPr lang="en-ZA" sz="1600" b="0" i="0" u="none" strike="noStrike" dirty="0">
                          <a:solidFill>
                            <a:srgbClr val="000000"/>
                          </a:solidFill>
                          <a:effectLst/>
                          <a:latin typeface="Calibri" panose="020F0502020204030204" pitchFamily="34" charset="0"/>
                        </a:rPr>
                        <a:t>4 108 816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ctr"/>
                      <a:r>
                        <a:rPr lang="en-ZA" sz="1600" b="0" i="0" u="none" strike="noStrike" dirty="0">
                          <a:solidFill>
                            <a:srgbClr val="000000"/>
                          </a:solidFill>
                          <a:effectLst/>
                          <a:latin typeface="Calibri" panose="020F0502020204030204" pitchFamily="34" charset="0"/>
                        </a:rPr>
                        <a:t>60214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ZA" sz="1600" b="0" i="0" u="none" strike="noStrike" dirty="0">
                          <a:solidFill>
                            <a:srgbClr val="000000"/>
                          </a:solidFill>
                          <a:effectLst/>
                          <a:latin typeface="Calibri" panose="020F0502020204030204" pitchFamily="34" charset="0"/>
                        </a:rPr>
                        <a:t>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ZA" sz="1600" b="0"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ZA" sz="1600" b="0" i="0" u="none" strike="noStrike">
                          <a:solidFill>
                            <a:srgbClr val="000000"/>
                          </a:solidFill>
                          <a:effectLst/>
                          <a:latin typeface="Calibri" panose="020F0502020204030204" pitchFamily="34" charset="0"/>
                        </a:rPr>
                        <a:t>1027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ZA" sz="1600" b="0" i="0" u="none" strike="noStrike" dirty="0">
                          <a:solidFill>
                            <a:srgbClr val="000000"/>
                          </a:solidFill>
                          <a:effectLst/>
                          <a:latin typeface="Calibri" panose="020F0502020204030204" pitchFamily="34" charset="0"/>
                        </a:rPr>
                        <a:t>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ZA" sz="1600" b="0" i="0" u="none" strike="noStrike" dirty="0">
                          <a:solidFill>
                            <a:srgbClr val="000000"/>
                          </a:solidFill>
                          <a:effectLst/>
                          <a:latin typeface="Calibri" panose="020F0502020204030204" pitchFamily="34" charset="0"/>
                        </a:rPr>
                        <a:t>0,025%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7"/>
                  </a:ext>
                </a:extLst>
              </a:tr>
              <a:tr h="440910">
                <a:tc>
                  <a:txBody>
                    <a:bodyPr/>
                    <a:lstStyle/>
                    <a:p>
                      <a:pPr algn="l" fontAlgn="t"/>
                      <a:r>
                        <a:rPr lang="en-ZA" sz="1600" b="0" i="0" u="none" strike="noStrike" dirty="0">
                          <a:solidFill>
                            <a:srgbClr val="000000"/>
                          </a:solidFill>
                          <a:effectLst/>
                          <a:latin typeface="Calibri" panose="020F0502020204030204" pitchFamily="34" charset="0"/>
                        </a:rPr>
                        <a:t>Northern Cape</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ZA" sz="1600" b="0" i="0" u="none" strike="noStrike">
                          <a:solidFill>
                            <a:srgbClr val="000000"/>
                          </a:solidFill>
                          <a:effectLst/>
                          <a:latin typeface="Calibri" panose="020F0502020204030204" pitchFamily="34" charset="0"/>
                        </a:rPr>
                        <a:t>1 292 786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ZA" sz="1600" b="0" i="0" u="none" strike="noStrike">
                          <a:solidFill>
                            <a:srgbClr val="000000"/>
                          </a:solidFill>
                          <a:effectLst/>
                          <a:latin typeface="Calibri" panose="020F0502020204030204" pitchFamily="34" charset="0"/>
                        </a:rPr>
                        <a:t>33504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599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0,046%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440910">
                <a:tc>
                  <a:txBody>
                    <a:bodyPr/>
                    <a:lstStyle/>
                    <a:p>
                      <a:pPr algn="l" fontAlgn="t"/>
                      <a:r>
                        <a:rPr lang="en-ZA" sz="1600" b="0" i="0" u="none" strike="noStrike" dirty="0">
                          <a:solidFill>
                            <a:srgbClr val="000000"/>
                          </a:solidFill>
                          <a:effectLst/>
                          <a:latin typeface="Calibri" panose="020F0502020204030204" pitchFamily="34" charset="0"/>
                        </a:rPr>
                        <a:t>Western Cape</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ZA" sz="1600" b="0" i="0" u="none" strike="noStrike">
                          <a:solidFill>
                            <a:srgbClr val="000000"/>
                          </a:solidFill>
                          <a:effectLst/>
                          <a:latin typeface="Calibri" panose="020F0502020204030204" pitchFamily="34" charset="0"/>
                        </a:rPr>
                        <a:t>7 005 741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ZA" sz="1600" b="0" i="0" u="none" strike="noStrike">
                          <a:solidFill>
                            <a:srgbClr val="000000"/>
                          </a:solidFill>
                          <a:effectLst/>
                          <a:latin typeface="Calibri" panose="020F0502020204030204" pitchFamily="34" charset="0"/>
                        </a:rPr>
                        <a:t>275983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3,9%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10580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3,8%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0,151%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440910">
                <a:tc>
                  <a:txBody>
                    <a:bodyPr/>
                    <a:lstStyle/>
                    <a:p>
                      <a:pPr algn="l" fontAlgn="t"/>
                      <a:r>
                        <a:rPr lang="en-ZA" sz="1600" b="0" i="0" u="none" strike="noStrike">
                          <a:solidFill>
                            <a:srgbClr val="000000"/>
                          </a:solidFill>
                          <a:effectLst/>
                          <a:latin typeface="Calibri" panose="020F0502020204030204" pitchFamily="34" charset="0"/>
                        </a:rPr>
                        <a:t>Unknown</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ZA" sz="16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ZA" sz="16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406995">
                <a:tc>
                  <a:txBody>
                    <a:bodyPr/>
                    <a:lstStyle/>
                    <a:p>
                      <a:pPr algn="l" fontAlgn="t"/>
                      <a:r>
                        <a:rPr lang="en-ZA" sz="1600" b="1" i="0" u="none" strike="noStrike">
                          <a:solidFill>
                            <a:srgbClr val="000000"/>
                          </a:solidFill>
                          <a:effectLst/>
                          <a:latin typeface="Calibri" panose="020F0502020204030204" pitchFamily="34" charset="0"/>
                        </a:rPr>
                        <a:t>Total</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ZA" sz="1600" b="0" i="0" u="none" strike="noStrike" dirty="0">
                          <a:solidFill>
                            <a:srgbClr val="000000"/>
                          </a:solidFill>
                          <a:effectLst/>
                          <a:latin typeface="Calibri" panose="020F0502020204030204" pitchFamily="34" charset="0"/>
                        </a:rPr>
                        <a:t>59 622 351</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ZA" sz="1600" b="0" i="0" u="none" strike="noStrike" dirty="0">
                          <a:solidFill>
                            <a:srgbClr val="000000"/>
                          </a:solidFill>
                          <a:effectLst/>
                          <a:latin typeface="Calibri" panose="020F0502020204030204" pitchFamily="34" charset="0"/>
                        </a:rPr>
                        <a:t>1 502 367</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dirty="0">
                          <a:solidFill>
                            <a:srgbClr val="000000"/>
                          </a:solidFill>
                          <a:effectLst/>
                          <a:latin typeface="Calibri" panose="020F0502020204030204" pitchFamily="34" charset="0"/>
                        </a:rPr>
                        <a:t>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dirty="0">
                          <a:solidFill>
                            <a:srgbClr val="000000"/>
                          </a:solidFill>
                          <a:effectLst/>
                          <a:latin typeface="Calibri" panose="020F0502020204030204" pitchFamily="34" charset="0"/>
                        </a:rPr>
                        <a:t>46199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dirty="0">
                          <a:solidFill>
                            <a:srgbClr val="000000"/>
                          </a:solidFill>
                          <a:effectLst/>
                          <a:latin typeface="Calibri" panose="020F0502020204030204" pitchFamily="34" charset="0"/>
                        </a:rPr>
                        <a:t>3,1%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ZA" sz="1600" b="0" i="0" u="none" strike="noStrike" dirty="0">
                          <a:solidFill>
                            <a:srgbClr val="000000"/>
                          </a:solidFill>
                          <a:effectLst/>
                          <a:latin typeface="Calibri" panose="020F0502020204030204" pitchFamily="34" charset="0"/>
                        </a:rPr>
                        <a:t>0,077%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406995">
                <a:tc gridSpan="8">
                  <a:txBody>
                    <a:bodyPr/>
                    <a:lstStyle/>
                    <a:p>
                      <a:pPr algn="ctr" fontAlgn="b"/>
                      <a:r>
                        <a:rPr lang="en-ZA" sz="1600" b="1" i="0" u="none" strike="noStrike" dirty="0">
                          <a:solidFill>
                            <a:srgbClr val="333333"/>
                          </a:solidFill>
                          <a:effectLst/>
                          <a:latin typeface="Arial" panose="020B0604020202020204" pitchFamily="34" charset="0"/>
                        </a:rPr>
                        <a:t>* Source: </a:t>
                      </a:r>
                      <a:r>
                        <a:rPr lang="en-ZA" sz="1600" b="1" i="0" u="none" strike="noStrike" dirty="0" err="1">
                          <a:solidFill>
                            <a:srgbClr val="333333"/>
                          </a:solidFill>
                          <a:effectLst/>
                          <a:latin typeface="Arial" panose="020B0604020202020204" pitchFamily="34" charset="0"/>
                        </a:rPr>
                        <a:t>Statsa</a:t>
                      </a:r>
                      <a:r>
                        <a:rPr lang="en-ZA" sz="1600" b="1" i="0" u="none" strike="noStrike" dirty="0">
                          <a:solidFill>
                            <a:srgbClr val="333333"/>
                          </a:solidFill>
                          <a:effectLst/>
                          <a:latin typeface="Arial" panose="020B0604020202020204" pitchFamily="34" charset="0"/>
                        </a:rPr>
                        <a:t> 2020 Mid-year population estimates</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xmlns="" val="2541247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41525"/>
            <a:ext cx="12192000" cy="2364715"/>
          </a:xfrm>
          <a:solidFill>
            <a:schemeClr val="bg1"/>
          </a:solidFill>
        </p:spPr>
        <p:txBody>
          <a:bodyPr/>
          <a:lstStyle/>
          <a:p>
            <a:pPr lvl="1"/>
            <a:endParaRPr lang="en-US" sz="2000" dirty="0"/>
          </a:p>
          <a:p>
            <a:pPr lvl="1">
              <a:buFont typeface="Arial" panose="020B0604020202020204" pitchFamily="34" charset="0"/>
              <a:buChar char="•"/>
            </a:pPr>
            <a:r>
              <a:rPr lang="en-US" sz="2000" dirty="0"/>
              <a:t>Slide 18 shows that with regard to percentage of population who tested positive for COVID-19, the NW shares the second lowest place with Mpumalanga after Limpopo that has the lowest percentage of population who are positive.</a:t>
            </a:r>
          </a:p>
          <a:p>
            <a:pPr lvl="1">
              <a:buFont typeface="Arial" panose="020B0604020202020204" pitchFamily="34" charset="0"/>
              <a:buChar char="•"/>
            </a:pPr>
            <a:endParaRPr lang="en-US" sz="2000" dirty="0"/>
          </a:p>
          <a:p>
            <a:pPr lvl="1">
              <a:buFont typeface="Arial" panose="020B0604020202020204" pitchFamily="34" charset="0"/>
              <a:buChar char="•"/>
            </a:pPr>
            <a:r>
              <a:rPr lang="en-US" sz="2000" dirty="0"/>
              <a:t> WC has the highest percentage of positive population, followed by EC, KZN and Free State while GP and NC shares the 3rd place</a:t>
            </a:r>
          </a:p>
          <a:p>
            <a:pPr lvl="1">
              <a:buFont typeface="Arial" panose="020B0604020202020204" pitchFamily="34" charset="0"/>
              <a:buChar char="•"/>
            </a:pPr>
            <a:endParaRPr lang="en-US" sz="2000" dirty="0"/>
          </a:p>
          <a:p>
            <a:pPr lvl="1"/>
            <a:endParaRPr lang="en-US" sz="1800" dirty="0"/>
          </a:p>
        </p:txBody>
      </p:sp>
      <p:sp>
        <p:nvSpPr>
          <p:cNvPr id="4" name="Title 1">
            <a:extLst>
              <a:ext uri="{FF2B5EF4-FFF2-40B4-BE49-F238E27FC236}">
                <a16:creationId xmlns:a16="http://schemas.microsoft.com/office/drawing/2014/main" xmlns="" id="{FA6B5A1F-1D7E-4142-B478-D1CC260A88B1}"/>
              </a:ext>
            </a:extLst>
          </p:cNvPr>
          <p:cNvSpPr txBox="1">
            <a:spLocks/>
          </p:cNvSpPr>
          <p:nvPr/>
        </p:nvSpPr>
        <p:spPr bwMode="auto">
          <a:xfrm>
            <a:off x="0" y="-28669"/>
            <a:ext cx="12192000" cy="829185"/>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prstClr val="black"/>
                </a:solidFill>
              </a:rPr>
              <a:t>INTERPRETATION OF SLIDE 18</a:t>
            </a:r>
            <a:endParaRPr lang="en-US" sz="2000" i="1" kern="0" dirty="0">
              <a:solidFill>
                <a:prstClr val="black"/>
              </a:solidFill>
            </a:endParaRPr>
          </a:p>
        </p:txBody>
      </p:sp>
      <p:sp>
        <p:nvSpPr>
          <p:cNvPr id="2" name="Slide Number Placeholder 1">
            <a:extLst>
              <a:ext uri="{FF2B5EF4-FFF2-40B4-BE49-F238E27FC236}">
                <a16:creationId xmlns:a16="http://schemas.microsoft.com/office/drawing/2014/main" xmlns="" id="{AE1EFC5E-176F-D847-AEEB-B6203D8AD591}"/>
              </a:ext>
            </a:extLst>
          </p:cNvPr>
          <p:cNvSpPr>
            <a:spLocks noGrp="1"/>
          </p:cNvSpPr>
          <p:nvPr>
            <p:ph type="sldNum" sz="quarter" idx="12"/>
          </p:nvPr>
        </p:nvSpPr>
        <p:spPr/>
        <p:txBody>
          <a:bodyPr/>
          <a:lstStyle/>
          <a:p>
            <a:pPr fontAlgn="base">
              <a:spcBef>
                <a:spcPct val="0"/>
              </a:spcBef>
              <a:spcAft>
                <a:spcPct val="0"/>
              </a:spcAft>
              <a:defRPr/>
            </a:pPr>
            <a:r>
              <a:rPr lang="en-US" altLang="en-US" dirty="0">
                <a:solidFill>
                  <a:srgbClr val="000000"/>
                </a:solidFill>
              </a:rPr>
              <a:t>17</a:t>
            </a:r>
          </a:p>
        </p:txBody>
      </p:sp>
    </p:spTree>
    <p:extLst>
      <p:ext uri="{BB962C8B-B14F-4D97-AF65-F5344CB8AC3E}">
        <p14:creationId xmlns:p14="http://schemas.microsoft.com/office/powerpoint/2010/main" xmlns="" val="3208149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prstClr val="black"/>
                </a:solidFill>
              </a:rPr>
              <a:t>PURPOSE</a:t>
            </a:r>
            <a:endParaRPr lang="en-US" sz="2000" i="1" kern="0" dirty="0">
              <a:solidFill>
                <a:prstClr val="black"/>
              </a:solidFill>
            </a:endParaRPr>
          </a:p>
        </p:txBody>
      </p:sp>
      <p:sp>
        <p:nvSpPr>
          <p:cNvPr id="8" name="Content Placeholder 2">
            <a:extLst>
              <a:ext uri="{FF2B5EF4-FFF2-40B4-BE49-F238E27FC236}">
                <a16:creationId xmlns:a16="http://schemas.microsoft.com/office/drawing/2014/main" xmlns="" id="{E1148041-5219-3640-8FE2-BAB46A045D58}"/>
              </a:ext>
            </a:extLst>
          </p:cNvPr>
          <p:cNvSpPr txBox="1">
            <a:spLocks/>
          </p:cNvSpPr>
          <p:nvPr/>
        </p:nvSpPr>
        <p:spPr bwMode="auto">
          <a:xfrm>
            <a:off x="198782" y="2233423"/>
            <a:ext cx="11794435" cy="16589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S PGothic" pitchFamily="34" charset="-128"/>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marL="457200" lvl="0" indent="-457200" algn="l">
              <a:buFont typeface="+mj-lt"/>
              <a:buAutoNum type="arabicPeriod"/>
            </a:pPr>
            <a:r>
              <a:rPr lang="en-US" sz="2000" dirty="0"/>
              <a:t>Providing Information</a:t>
            </a:r>
          </a:p>
          <a:p>
            <a:pPr marL="457200" lvl="0" indent="-457200" algn="l">
              <a:buFont typeface="+mj-lt"/>
              <a:buAutoNum type="arabicPeriod"/>
            </a:pPr>
            <a:endParaRPr lang="en-US" sz="2000" dirty="0"/>
          </a:p>
          <a:p>
            <a:pPr marL="457200" lvl="0" indent="-457200" algn="l">
              <a:buFont typeface="+mj-lt"/>
              <a:buAutoNum type="arabicPeriod"/>
            </a:pPr>
            <a:r>
              <a:rPr lang="en-US" sz="2000" dirty="0"/>
              <a:t>Obtaining further advice and direction</a:t>
            </a:r>
          </a:p>
          <a:p>
            <a:pPr marL="457200" lvl="0" indent="-457200" algn="l">
              <a:buFont typeface="+mj-lt"/>
              <a:buAutoNum type="arabicPeriod"/>
            </a:pPr>
            <a:endParaRPr lang="en-US" sz="2000" dirty="0"/>
          </a:p>
          <a:p>
            <a:pPr marL="457200" lvl="0" indent="-457200" algn="l">
              <a:buFont typeface="+mj-lt"/>
              <a:buAutoNum type="arabicPeriod"/>
            </a:pPr>
            <a:endParaRPr lang="en-US" sz="1600" dirty="0"/>
          </a:p>
          <a:p>
            <a:pPr marL="457200" indent="-457200" algn="l">
              <a:buFont typeface="+mj-lt"/>
              <a:buAutoNum type="arabicPeriod"/>
            </a:pPr>
            <a:endParaRPr lang="en-ZA" sz="2000" kern="0" dirty="0">
              <a:solidFill>
                <a:prstClr val="black"/>
              </a:solidFill>
            </a:endParaRPr>
          </a:p>
          <a:p>
            <a:pPr marL="342900" indent="-342900" algn="l">
              <a:buFont typeface="Arial" panose="020B0604020202020204" pitchFamily="34" charset="0"/>
              <a:buChar char="•"/>
            </a:pPr>
            <a:endParaRPr lang="en-ZA" sz="800" kern="0" dirty="0">
              <a:solidFill>
                <a:prstClr val="black"/>
              </a:solidFill>
            </a:endParaRPr>
          </a:p>
          <a:p>
            <a:pPr algn="l"/>
            <a:endParaRPr lang="en-ZA" sz="800" kern="0" dirty="0">
              <a:solidFill>
                <a:prstClr val="black"/>
              </a:solidFill>
            </a:endParaRPr>
          </a:p>
          <a:p>
            <a:pPr marL="457200" indent="-457200" algn="l">
              <a:buFont typeface="Arial" panose="020B0604020202020204" pitchFamily="34" charset="0"/>
              <a:buChar char="•"/>
            </a:pPr>
            <a:endParaRPr lang="en-US" kern="0" dirty="0">
              <a:solidFill>
                <a:prstClr val="black"/>
              </a:solidFill>
            </a:endParaRPr>
          </a:p>
        </p:txBody>
      </p:sp>
    </p:spTree>
    <p:extLst>
      <p:ext uri="{BB962C8B-B14F-4D97-AF65-F5344CB8AC3E}">
        <p14:creationId xmlns:p14="http://schemas.microsoft.com/office/powerpoint/2010/main" xmlns="" val="803857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514600"/>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tx1"/>
                </a:solidFill>
              </a:rPr>
              <a:t>MORTALITY IN THE NWP</a:t>
            </a:r>
            <a:endParaRPr lang="en-US" sz="2000" i="1" kern="0" dirty="0">
              <a:solidFill>
                <a:schemeClr val="tx1"/>
              </a:solidFill>
            </a:endParaRPr>
          </a:p>
        </p:txBody>
      </p:sp>
    </p:spTree>
    <p:extLst>
      <p:ext uri="{BB962C8B-B14F-4D97-AF65-F5344CB8AC3E}">
        <p14:creationId xmlns:p14="http://schemas.microsoft.com/office/powerpoint/2010/main" xmlns="" val="319589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7" name="Slide Number Placeholder 4"/>
          <p:cNvSpPr>
            <a:spLocks noGrp="1"/>
          </p:cNvSpPr>
          <p:nvPr>
            <p:ph type="sldNum" sz="quarter" idx="12"/>
          </p:nvPr>
        </p:nvSpPr>
        <p:spPr>
          <a:xfrm>
            <a:off x="8737600" y="6245225"/>
            <a:ext cx="2844800" cy="476250"/>
          </a:xfrm>
        </p:spPr>
        <p:txBody>
          <a:bodyPr/>
          <a:lstStyle/>
          <a:p>
            <a:pPr fontAlgn="base">
              <a:spcBef>
                <a:spcPct val="0"/>
              </a:spcBef>
              <a:spcAft>
                <a:spcPct val="0"/>
              </a:spcAft>
              <a:defRPr/>
            </a:pPr>
            <a:r>
              <a:rPr lang="en-US" altLang="en-US" dirty="0">
                <a:solidFill>
                  <a:srgbClr val="000000"/>
                </a:solidFill>
              </a:rPr>
              <a:t>19</a:t>
            </a:r>
          </a:p>
        </p:txBody>
      </p:sp>
      <p:pic>
        <p:nvPicPr>
          <p:cNvPr id="5" name="Picture 4">
            <a:extLst>
              <a:ext uri="{FF2B5EF4-FFF2-40B4-BE49-F238E27FC236}">
                <a16:creationId xmlns:a16="http://schemas.microsoft.com/office/drawing/2014/main" xmlns="" id="{F2C73C22-94E6-7341-8E53-F825AC0023F9}"/>
              </a:ext>
            </a:extLst>
          </p:cNvPr>
          <p:cNvPicPr>
            <a:picLocks noChangeAspect="1"/>
          </p:cNvPicPr>
          <p:nvPr/>
        </p:nvPicPr>
        <p:blipFill>
          <a:blip r:embed="rId2"/>
          <a:stretch>
            <a:fillRect/>
          </a:stretch>
        </p:blipFill>
        <p:spPr>
          <a:xfrm>
            <a:off x="19344" y="0"/>
            <a:ext cx="12172655" cy="6858000"/>
          </a:xfrm>
          <a:prstGeom prst="rect">
            <a:avLst/>
          </a:prstGeom>
        </p:spPr>
      </p:pic>
    </p:spTree>
    <p:extLst>
      <p:ext uri="{BB962C8B-B14F-4D97-AF65-F5344CB8AC3E}">
        <p14:creationId xmlns:p14="http://schemas.microsoft.com/office/powerpoint/2010/main" xmlns="" val="4147439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62280"/>
            <a:ext cx="11999742" cy="5995719"/>
          </a:xfrm>
          <a:solidFill>
            <a:schemeClr val="bg1"/>
          </a:solidFill>
        </p:spPr>
        <p:txBody>
          <a:bodyPr/>
          <a:lstStyle/>
          <a:p>
            <a:pPr lvl="1">
              <a:buFont typeface="Arial" panose="020B0604020202020204" pitchFamily="34" charset="0"/>
              <a:buChar char="•"/>
            </a:pPr>
            <a:endParaRPr lang="en-US" sz="2000" dirty="0"/>
          </a:p>
          <a:p>
            <a:pPr lvl="1">
              <a:buFont typeface="Arial" panose="020B0604020202020204" pitchFamily="34" charset="0"/>
              <a:buChar char="•"/>
            </a:pPr>
            <a:r>
              <a:rPr lang="en-US" sz="2000" dirty="0"/>
              <a:t>50,2% of those who died are male while 49,8% are female</a:t>
            </a:r>
          </a:p>
          <a:p>
            <a:pPr lvl="1">
              <a:buFont typeface="Arial" panose="020B0604020202020204" pitchFamily="34" charset="0"/>
              <a:buChar char="•"/>
            </a:pPr>
            <a:endParaRPr lang="en-US" sz="900" dirty="0"/>
          </a:p>
          <a:p>
            <a:pPr lvl="1">
              <a:buFont typeface="Arial" panose="020B0604020202020204" pitchFamily="34" charset="0"/>
              <a:buChar char="•"/>
            </a:pPr>
            <a:r>
              <a:rPr lang="en-US" sz="2000" dirty="0"/>
              <a:t> Average number of deaths over a 7 day period measured as a weekly reduced significantly from the end of October to the end of November 2020 ,  but started to increase slightly from  beginning of December 2020 until the second week of January 2021. </a:t>
            </a:r>
          </a:p>
          <a:p>
            <a:pPr lvl="1">
              <a:buFont typeface="Arial" panose="020B0604020202020204" pitchFamily="34" charset="0"/>
              <a:buChar char="•"/>
            </a:pPr>
            <a:endParaRPr lang="en-US" sz="900" dirty="0"/>
          </a:p>
          <a:p>
            <a:pPr lvl="1">
              <a:buFont typeface="Arial" panose="020B0604020202020204" pitchFamily="34" charset="0"/>
              <a:buChar char="•"/>
            </a:pPr>
            <a:r>
              <a:rPr lang="en-US" sz="2000" dirty="0"/>
              <a:t>Deaths increased sharply during the second week of January then started to decrease again during the third week of January 2021.</a:t>
            </a:r>
          </a:p>
          <a:p>
            <a:pPr lvl="1">
              <a:buFont typeface="Arial" panose="020B0604020202020204" pitchFamily="34" charset="0"/>
              <a:buChar char="•"/>
            </a:pPr>
            <a:endParaRPr lang="en-US" sz="900" dirty="0"/>
          </a:p>
          <a:p>
            <a:pPr lvl="1">
              <a:buFont typeface="Arial" panose="020B0604020202020204" pitchFamily="34" charset="0"/>
              <a:buChar char="•"/>
            </a:pPr>
            <a:endParaRPr lang="en-US" sz="900" dirty="0"/>
          </a:p>
          <a:p>
            <a:pPr lvl="1">
              <a:buFont typeface="Arial" panose="020B0604020202020204" pitchFamily="34" charset="0"/>
              <a:buChar char="•"/>
            </a:pPr>
            <a:r>
              <a:rPr lang="en-US" sz="2000" dirty="0"/>
              <a:t>The NW currently has a case fatality rate of 1.6%, meaning that 1.6% of people who contract Covid-19 have died</a:t>
            </a:r>
          </a:p>
          <a:p>
            <a:pPr lvl="1">
              <a:buFont typeface="Arial" panose="020B0604020202020204" pitchFamily="34" charset="0"/>
              <a:buChar char="•"/>
            </a:pPr>
            <a:endParaRPr lang="en-US" sz="2000" dirty="0"/>
          </a:p>
          <a:p>
            <a:pPr lvl="1"/>
            <a:endParaRPr lang="en-US" sz="2000" dirty="0"/>
          </a:p>
          <a:p>
            <a:pPr lvl="1"/>
            <a:endParaRPr lang="en-US" sz="1800" dirty="0"/>
          </a:p>
        </p:txBody>
      </p:sp>
      <p:sp>
        <p:nvSpPr>
          <p:cNvPr id="4" name="Title 1">
            <a:extLst>
              <a:ext uri="{FF2B5EF4-FFF2-40B4-BE49-F238E27FC236}">
                <a16:creationId xmlns:a16="http://schemas.microsoft.com/office/drawing/2014/main" xmlns="" id="{FA6B5A1F-1D7E-4142-B478-D1CC260A88B1}"/>
              </a:ext>
            </a:extLst>
          </p:cNvPr>
          <p:cNvSpPr txBox="1">
            <a:spLocks/>
          </p:cNvSpPr>
          <p:nvPr/>
        </p:nvSpPr>
        <p:spPr bwMode="auto">
          <a:xfrm>
            <a:off x="0" y="-28669"/>
            <a:ext cx="12192000" cy="829185"/>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prstClr val="black"/>
                </a:solidFill>
              </a:rPr>
              <a:t>INTERPRETATION OF SLIDES 24 AND 25</a:t>
            </a:r>
            <a:endParaRPr lang="en-US" sz="2000" i="1" kern="0" dirty="0">
              <a:solidFill>
                <a:prstClr val="black"/>
              </a:solidFill>
            </a:endParaRPr>
          </a:p>
        </p:txBody>
      </p:sp>
      <p:sp>
        <p:nvSpPr>
          <p:cNvPr id="2" name="Slide Number Placeholder 1">
            <a:extLst>
              <a:ext uri="{FF2B5EF4-FFF2-40B4-BE49-F238E27FC236}">
                <a16:creationId xmlns:a16="http://schemas.microsoft.com/office/drawing/2014/main" xmlns="" id="{AE1EFC5E-176F-D847-AEEB-B6203D8AD591}"/>
              </a:ext>
            </a:extLst>
          </p:cNvPr>
          <p:cNvSpPr>
            <a:spLocks noGrp="1"/>
          </p:cNvSpPr>
          <p:nvPr>
            <p:ph type="sldNum" sz="quarter" idx="12"/>
          </p:nvPr>
        </p:nvSpPr>
        <p:spPr/>
        <p:txBody>
          <a:bodyPr/>
          <a:lstStyle/>
          <a:p>
            <a:pPr fontAlgn="base">
              <a:spcBef>
                <a:spcPct val="0"/>
              </a:spcBef>
              <a:spcAft>
                <a:spcPct val="0"/>
              </a:spcAft>
              <a:defRPr/>
            </a:pPr>
            <a:r>
              <a:rPr lang="en-US" altLang="en-US" dirty="0">
                <a:solidFill>
                  <a:srgbClr val="000000"/>
                </a:solidFill>
              </a:rPr>
              <a:t>21</a:t>
            </a:r>
          </a:p>
        </p:txBody>
      </p:sp>
      <p:pic>
        <p:nvPicPr>
          <p:cNvPr id="6" name="Picture 5">
            <a:extLst>
              <a:ext uri="{FF2B5EF4-FFF2-40B4-BE49-F238E27FC236}">
                <a16:creationId xmlns:a16="http://schemas.microsoft.com/office/drawing/2014/main" xmlns="" id="{C4F5B1A1-374D-E14A-901F-9607B8FDDE57}"/>
              </a:ext>
            </a:extLst>
          </p:cNvPr>
          <p:cNvPicPr>
            <a:picLocks noChangeAspect="1"/>
          </p:cNvPicPr>
          <p:nvPr/>
        </p:nvPicPr>
        <p:blipFill>
          <a:blip r:embed="rId2"/>
          <a:stretch>
            <a:fillRect/>
          </a:stretch>
        </p:blipFill>
        <p:spPr>
          <a:xfrm>
            <a:off x="1554162" y="4835525"/>
            <a:ext cx="9855200" cy="1409700"/>
          </a:xfrm>
          <a:prstGeom prst="rect">
            <a:avLst/>
          </a:prstGeom>
        </p:spPr>
      </p:pic>
    </p:spTree>
    <p:extLst>
      <p:ext uri="{BB962C8B-B14F-4D97-AF65-F5344CB8AC3E}">
        <p14:creationId xmlns:p14="http://schemas.microsoft.com/office/powerpoint/2010/main" xmlns="" val="1255588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F3E9B95C-E439-C742-A320-1B3B5DB3DD20}"/>
              </a:ext>
            </a:extLst>
          </p:cNvPr>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3" name="Slide Number Placeholder 2">
            <a:extLst>
              <a:ext uri="{FF2B5EF4-FFF2-40B4-BE49-F238E27FC236}">
                <a16:creationId xmlns:a16="http://schemas.microsoft.com/office/drawing/2014/main" xmlns="" id="{B30AE011-610E-AB4E-8936-547CC64CDC42}"/>
              </a:ext>
            </a:extLst>
          </p:cNvPr>
          <p:cNvSpPr>
            <a:spLocks noGrp="1"/>
          </p:cNvSpPr>
          <p:nvPr>
            <p:ph type="sldNum" sz="quarter" idx="12"/>
          </p:nvPr>
        </p:nvSpPr>
        <p:spPr/>
        <p:txBody>
          <a:bodyPr/>
          <a:lstStyle/>
          <a:p>
            <a:pPr fontAlgn="base">
              <a:spcBef>
                <a:spcPct val="0"/>
              </a:spcBef>
              <a:spcAft>
                <a:spcPct val="0"/>
              </a:spcAft>
              <a:defRPr/>
            </a:pPr>
            <a:fld id="{A0A2C661-E02A-4849-8762-72DF88EA217B}" type="slidenum">
              <a:rPr lang="en-US" altLang="en-US" smtClean="0">
                <a:solidFill>
                  <a:srgbClr val="000000"/>
                </a:solidFill>
              </a:rPr>
              <a:pPr fontAlgn="base">
                <a:spcBef>
                  <a:spcPct val="0"/>
                </a:spcBef>
                <a:spcAft>
                  <a:spcPct val="0"/>
                </a:spcAft>
                <a:defRPr/>
              </a:pPr>
              <a:t>23</a:t>
            </a:fld>
            <a:endParaRPr lang="en-US" altLang="en-US">
              <a:solidFill>
                <a:srgbClr val="000000"/>
              </a:solidFill>
            </a:endParaRPr>
          </a:p>
        </p:txBody>
      </p:sp>
      <p:pic>
        <p:nvPicPr>
          <p:cNvPr id="4" name="Picture 3">
            <a:extLst>
              <a:ext uri="{FF2B5EF4-FFF2-40B4-BE49-F238E27FC236}">
                <a16:creationId xmlns:a16="http://schemas.microsoft.com/office/drawing/2014/main" xmlns="" id="{519DB630-B8C9-1344-A4CD-B983A49F314A}"/>
              </a:ext>
            </a:extLst>
          </p:cNvPr>
          <p:cNvPicPr>
            <a:picLocks noChangeAspect="1"/>
          </p:cNvPicPr>
          <p:nvPr/>
        </p:nvPicPr>
        <p:blipFill>
          <a:blip r:embed="rId2"/>
          <a:stretch>
            <a:fillRect/>
          </a:stretch>
        </p:blipFill>
        <p:spPr>
          <a:xfrm>
            <a:off x="632012" y="685799"/>
            <a:ext cx="10950388" cy="5559425"/>
          </a:xfrm>
          <a:prstGeom prst="rect">
            <a:avLst/>
          </a:prstGeom>
        </p:spPr>
      </p:pic>
    </p:spTree>
    <p:extLst>
      <p:ext uri="{BB962C8B-B14F-4D97-AF65-F5344CB8AC3E}">
        <p14:creationId xmlns:p14="http://schemas.microsoft.com/office/powerpoint/2010/main" xmlns="" val="4165789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054EA6-88A2-5345-936E-43F1A150CA07}"/>
              </a:ext>
            </a:extLst>
          </p:cNvPr>
          <p:cNvSpPr>
            <a:spLocks noGrp="1"/>
          </p:cNvSpPr>
          <p:nvPr>
            <p:ph type="title"/>
          </p:nvPr>
        </p:nvSpPr>
        <p:spPr>
          <a:xfrm>
            <a:off x="0" y="2966"/>
            <a:ext cx="12192000" cy="990947"/>
          </a:xfrm>
          <a:solidFill>
            <a:srgbClr val="00B050"/>
          </a:solidFill>
        </p:spPr>
        <p:txBody>
          <a:bodyPr/>
          <a:lstStyle/>
          <a:p>
            <a:r>
              <a:rPr lang="en-US" dirty="0"/>
              <a:t>NWDOH STAFF STATUS </a:t>
            </a:r>
          </a:p>
        </p:txBody>
      </p:sp>
      <p:sp>
        <p:nvSpPr>
          <p:cNvPr id="4" name="Slide Number Placeholder 3">
            <a:extLst>
              <a:ext uri="{FF2B5EF4-FFF2-40B4-BE49-F238E27FC236}">
                <a16:creationId xmlns:a16="http://schemas.microsoft.com/office/drawing/2014/main" xmlns="" id="{477200B7-8B2A-DF4B-AD99-4B945F5A0151}"/>
              </a:ext>
            </a:extLst>
          </p:cNvPr>
          <p:cNvSpPr>
            <a:spLocks noGrp="1"/>
          </p:cNvSpPr>
          <p:nvPr>
            <p:ph type="sldNum" sz="quarter" idx="12"/>
          </p:nvPr>
        </p:nvSpPr>
        <p:spPr/>
        <p:txBody>
          <a:bodyPr/>
          <a:lstStyle/>
          <a:p>
            <a:pPr>
              <a:defRPr/>
            </a:pPr>
            <a:r>
              <a:rPr lang="en-US" altLang="en-US" dirty="0">
                <a:solidFill>
                  <a:prstClr val="black"/>
                </a:solidFill>
              </a:rPr>
              <a:t>22</a:t>
            </a:r>
          </a:p>
        </p:txBody>
      </p:sp>
      <p:sp>
        <p:nvSpPr>
          <p:cNvPr id="3" name="Footer Placeholder 2">
            <a:extLst>
              <a:ext uri="{FF2B5EF4-FFF2-40B4-BE49-F238E27FC236}">
                <a16:creationId xmlns:a16="http://schemas.microsoft.com/office/drawing/2014/main" xmlns="" id="{DA93E3F4-ACB7-EA42-ADE7-AD6777462D32}"/>
              </a:ext>
            </a:extLst>
          </p:cNvPr>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graphicFrame>
        <p:nvGraphicFramePr>
          <p:cNvPr id="5" name="Table 4">
            <a:extLst>
              <a:ext uri="{FF2B5EF4-FFF2-40B4-BE49-F238E27FC236}">
                <a16:creationId xmlns:a16="http://schemas.microsoft.com/office/drawing/2014/main" xmlns="" id="{55B1C2B2-9460-9946-9B0F-C94A5EB4FC82}"/>
              </a:ext>
            </a:extLst>
          </p:cNvPr>
          <p:cNvGraphicFramePr>
            <a:graphicFrameLocks noGrp="1"/>
          </p:cNvGraphicFramePr>
          <p:nvPr>
            <p:extLst>
              <p:ext uri="{D42A27DB-BD31-4B8C-83A1-F6EECF244321}">
                <p14:modId xmlns:p14="http://schemas.microsoft.com/office/powerpoint/2010/main" xmlns="" val="1983965363"/>
              </p:ext>
            </p:extLst>
          </p:nvPr>
        </p:nvGraphicFramePr>
        <p:xfrm>
          <a:off x="171450" y="1400176"/>
          <a:ext cx="11830050" cy="4500562"/>
        </p:xfrm>
        <a:graphic>
          <a:graphicData uri="http://schemas.openxmlformats.org/drawingml/2006/table">
            <a:tbl>
              <a:tblPr firstRow="1" firstCol="1" bandRow="1">
                <a:tableStyleId>{6E25E649-3F16-4E02-A733-19D2CDBF48F0}</a:tableStyleId>
              </a:tblPr>
              <a:tblGrid>
                <a:gridCol w="1588839">
                  <a:extLst>
                    <a:ext uri="{9D8B030D-6E8A-4147-A177-3AD203B41FA5}">
                      <a16:colId xmlns:a16="http://schemas.microsoft.com/office/drawing/2014/main" xmlns="" val="4095872331"/>
                    </a:ext>
                  </a:extLst>
                </a:gridCol>
                <a:gridCol w="1528468">
                  <a:extLst>
                    <a:ext uri="{9D8B030D-6E8A-4147-A177-3AD203B41FA5}">
                      <a16:colId xmlns:a16="http://schemas.microsoft.com/office/drawing/2014/main" xmlns="" val="1422162552"/>
                    </a:ext>
                  </a:extLst>
                </a:gridCol>
                <a:gridCol w="1583089">
                  <a:extLst>
                    <a:ext uri="{9D8B030D-6E8A-4147-A177-3AD203B41FA5}">
                      <a16:colId xmlns:a16="http://schemas.microsoft.com/office/drawing/2014/main" xmlns="" val="1864657218"/>
                    </a:ext>
                  </a:extLst>
                </a:gridCol>
                <a:gridCol w="1359809">
                  <a:extLst>
                    <a:ext uri="{9D8B030D-6E8A-4147-A177-3AD203B41FA5}">
                      <a16:colId xmlns:a16="http://schemas.microsoft.com/office/drawing/2014/main" xmlns="" val="1563032667"/>
                    </a:ext>
                  </a:extLst>
                </a:gridCol>
                <a:gridCol w="1181568">
                  <a:extLst>
                    <a:ext uri="{9D8B030D-6E8A-4147-A177-3AD203B41FA5}">
                      <a16:colId xmlns:a16="http://schemas.microsoft.com/office/drawing/2014/main" xmlns="" val="3890428758"/>
                    </a:ext>
                  </a:extLst>
                </a:gridCol>
                <a:gridCol w="1588839">
                  <a:extLst>
                    <a:ext uri="{9D8B030D-6E8A-4147-A177-3AD203B41FA5}">
                      <a16:colId xmlns:a16="http://schemas.microsoft.com/office/drawing/2014/main" xmlns="" val="643446845"/>
                    </a:ext>
                  </a:extLst>
                </a:gridCol>
                <a:gridCol w="1499719">
                  <a:extLst>
                    <a:ext uri="{9D8B030D-6E8A-4147-A177-3AD203B41FA5}">
                      <a16:colId xmlns:a16="http://schemas.microsoft.com/office/drawing/2014/main" xmlns="" val="1204489718"/>
                    </a:ext>
                  </a:extLst>
                </a:gridCol>
                <a:gridCol w="1499719">
                  <a:extLst>
                    <a:ext uri="{9D8B030D-6E8A-4147-A177-3AD203B41FA5}">
                      <a16:colId xmlns:a16="http://schemas.microsoft.com/office/drawing/2014/main" xmlns="" val="2493060049"/>
                    </a:ext>
                  </a:extLst>
                </a:gridCol>
              </a:tblGrid>
              <a:tr h="1733723">
                <a:tc>
                  <a:txBody>
                    <a:bodyPr/>
                    <a:lstStyle/>
                    <a:p>
                      <a:pPr>
                        <a:lnSpc>
                          <a:spcPct val="150000"/>
                        </a:lnSpc>
                        <a:spcAft>
                          <a:spcPts val="0"/>
                        </a:spcAft>
                      </a:pPr>
                      <a:r>
                        <a:rPr lang="en-US" sz="1600" dirty="0">
                          <a:effectLst/>
                        </a:rPr>
                        <a:t>CATEGORIES</a:t>
                      </a:r>
                      <a:endParaRPr lang="en-ZA" sz="1600" dirty="0">
                        <a:effectLst/>
                        <a:latin typeface="Times New Roman" panose="02020603050405020304" pitchFamily="18" charset="0"/>
                        <a:ea typeface="MS Mincho" panose="02020609040205080304" pitchFamily="49" charset="-128"/>
                      </a:endParaRPr>
                    </a:p>
                  </a:txBody>
                  <a:tcPr marL="68580" marR="68580" marT="0" marB="0">
                    <a:solidFill>
                      <a:srgbClr val="AFCDAF"/>
                    </a:solidFill>
                  </a:tcPr>
                </a:tc>
                <a:tc>
                  <a:txBody>
                    <a:bodyPr/>
                    <a:lstStyle/>
                    <a:p>
                      <a:pPr>
                        <a:lnSpc>
                          <a:spcPct val="150000"/>
                        </a:lnSpc>
                        <a:spcAft>
                          <a:spcPts val="0"/>
                        </a:spcAft>
                      </a:pPr>
                      <a:r>
                        <a:rPr lang="en-US" sz="1600" dirty="0">
                          <a:effectLst/>
                        </a:rPr>
                        <a:t>CONFIRMED</a:t>
                      </a:r>
                      <a:endParaRPr lang="en-ZA" sz="1600" dirty="0">
                        <a:effectLst/>
                        <a:latin typeface="Times New Roman" panose="02020603050405020304" pitchFamily="18" charset="0"/>
                        <a:ea typeface="MS Mincho" panose="02020609040205080304" pitchFamily="49" charset="-128"/>
                      </a:endParaRPr>
                    </a:p>
                  </a:txBody>
                  <a:tcPr marL="68580" marR="68580" marT="0" marB="0">
                    <a:solidFill>
                      <a:srgbClr val="AFCDAF"/>
                    </a:solidFill>
                  </a:tcPr>
                </a:tc>
                <a:tc>
                  <a:txBody>
                    <a:bodyPr/>
                    <a:lstStyle/>
                    <a:p>
                      <a:pPr>
                        <a:lnSpc>
                          <a:spcPct val="150000"/>
                        </a:lnSpc>
                        <a:spcAft>
                          <a:spcPts val="0"/>
                        </a:spcAft>
                      </a:pPr>
                      <a:r>
                        <a:rPr lang="en-US" sz="1600" dirty="0">
                          <a:effectLst/>
                        </a:rPr>
                        <a:t>RECOVERIES</a:t>
                      </a:r>
                      <a:endParaRPr lang="en-ZA" sz="1600" dirty="0">
                        <a:effectLst/>
                        <a:latin typeface="Times New Roman" panose="02020603050405020304" pitchFamily="18" charset="0"/>
                        <a:ea typeface="MS Mincho" panose="02020609040205080304" pitchFamily="49" charset="-128"/>
                      </a:endParaRPr>
                    </a:p>
                  </a:txBody>
                  <a:tcPr marL="68580" marR="68580" marT="0" marB="0">
                    <a:solidFill>
                      <a:srgbClr val="AFCDAF"/>
                    </a:solidFill>
                  </a:tcPr>
                </a:tc>
                <a:tc>
                  <a:txBody>
                    <a:bodyPr/>
                    <a:lstStyle/>
                    <a:p>
                      <a:pPr>
                        <a:lnSpc>
                          <a:spcPct val="150000"/>
                        </a:lnSpc>
                        <a:spcAft>
                          <a:spcPts val="0"/>
                        </a:spcAft>
                      </a:pPr>
                      <a:r>
                        <a:rPr lang="en-US" sz="1600" dirty="0">
                          <a:effectLst/>
                        </a:rPr>
                        <a:t>RECOVERY RATE</a:t>
                      </a:r>
                      <a:endParaRPr lang="en-ZA" sz="1600" dirty="0">
                        <a:effectLst/>
                        <a:latin typeface="Times New Roman" panose="02020603050405020304" pitchFamily="18" charset="0"/>
                        <a:ea typeface="MS Mincho" panose="02020609040205080304" pitchFamily="49" charset="-128"/>
                      </a:endParaRPr>
                    </a:p>
                  </a:txBody>
                  <a:tcPr marL="68580" marR="68580" marT="0" marB="0">
                    <a:solidFill>
                      <a:srgbClr val="AFCDAF"/>
                    </a:solidFill>
                  </a:tcPr>
                </a:tc>
                <a:tc>
                  <a:txBody>
                    <a:bodyPr/>
                    <a:lstStyle/>
                    <a:p>
                      <a:pPr>
                        <a:lnSpc>
                          <a:spcPct val="150000"/>
                        </a:lnSpc>
                        <a:spcAft>
                          <a:spcPts val="0"/>
                        </a:spcAft>
                      </a:pPr>
                      <a:r>
                        <a:rPr lang="en-US" sz="1600" dirty="0">
                          <a:effectLst/>
                        </a:rPr>
                        <a:t>DEATHS</a:t>
                      </a:r>
                      <a:endParaRPr lang="en-ZA" sz="1600" dirty="0">
                        <a:effectLst/>
                        <a:latin typeface="Times New Roman" panose="02020603050405020304" pitchFamily="18" charset="0"/>
                        <a:ea typeface="MS Mincho" panose="02020609040205080304" pitchFamily="49" charset="-128"/>
                      </a:endParaRPr>
                    </a:p>
                  </a:txBody>
                  <a:tcPr marL="68580" marR="68580" marT="0" marB="0">
                    <a:solidFill>
                      <a:srgbClr val="AFCDAF"/>
                    </a:solidFill>
                  </a:tcPr>
                </a:tc>
                <a:tc>
                  <a:txBody>
                    <a:bodyPr/>
                    <a:lstStyle/>
                    <a:p>
                      <a:pPr>
                        <a:lnSpc>
                          <a:spcPct val="150000"/>
                        </a:lnSpc>
                        <a:spcAft>
                          <a:spcPts val="0"/>
                        </a:spcAft>
                      </a:pPr>
                      <a:r>
                        <a:rPr lang="en-US" sz="1600" dirty="0">
                          <a:effectLst/>
                        </a:rPr>
                        <a:t>CASE FATALITY RATE</a:t>
                      </a:r>
                      <a:endParaRPr lang="en-ZA" sz="1600" dirty="0">
                        <a:effectLst/>
                        <a:latin typeface="Times New Roman" panose="02020603050405020304" pitchFamily="18" charset="0"/>
                        <a:ea typeface="MS Mincho" panose="02020609040205080304" pitchFamily="49" charset="-128"/>
                      </a:endParaRPr>
                    </a:p>
                  </a:txBody>
                  <a:tcPr marL="68580" marR="68580" marT="0" marB="0">
                    <a:solidFill>
                      <a:srgbClr val="AFCDAF"/>
                    </a:solidFill>
                  </a:tcPr>
                </a:tc>
                <a:tc>
                  <a:txBody>
                    <a:bodyPr/>
                    <a:lstStyle/>
                    <a:p>
                      <a:pPr>
                        <a:lnSpc>
                          <a:spcPct val="150000"/>
                        </a:lnSpc>
                        <a:spcAft>
                          <a:spcPts val="0"/>
                        </a:spcAft>
                      </a:pPr>
                      <a:r>
                        <a:rPr lang="en-US" sz="1600" dirty="0">
                          <a:effectLst/>
                        </a:rPr>
                        <a:t>ACTIVE CASES</a:t>
                      </a:r>
                      <a:endParaRPr lang="en-ZA" sz="1600" dirty="0">
                        <a:effectLst/>
                        <a:latin typeface="Times New Roman" panose="02020603050405020304" pitchFamily="18" charset="0"/>
                        <a:ea typeface="MS Mincho" panose="02020609040205080304" pitchFamily="49" charset="-128"/>
                      </a:endParaRPr>
                    </a:p>
                  </a:txBody>
                  <a:tcPr marL="68580" marR="68580" marT="0" marB="0">
                    <a:solidFill>
                      <a:srgbClr val="AFCDAF"/>
                    </a:solidFill>
                  </a:tcPr>
                </a:tc>
                <a:tc>
                  <a:txBody>
                    <a:bodyPr/>
                    <a:lstStyle/>
                    <a:p>
                      <a:pPr>
                        <a:lnSpc>
                          <a:spcPct val="150000"/>
                        </a:lnSpc>
                        <a:spcAft>
                          <a:spcPts val="0"/>
                        </a:spcAft>
                      </a:pPr>
                      <a:r>
                        <a:rPr lang="en-US" sz="1600" dirty="0">
                          <a:effectLst/>
                        </a:rPr>
                        <a:t>HOSPITALISED</a:t>
                      </a:r>
                      <a:endParaRPr lang="en-ZA" sz="1600" dirty="0">
                        <a:effectLst/>
                        <a:latin typeface="Times New Roman" panose="02020603050405020304" pitchFamily="18" charset="0"/>
                        <a:ea typeface="MS Mincho" panose="02020609040205080304" pitchFamily="49" charset="-128"/>
                      </a:endParaRPr>
                    </a:p>
                  </a:txBody>
                  <a:tcPr marL="68580" marR="68580" marT="0" marB="0">
                    <a:solidFill>
                      <a:srgbClr val="AFCDAF"/>
                    </a:solidFill>
                  </a:tcPr>
                </a:tc>
                <a:extLst>
                  <a:ext uri="{0D108BD9-81ED-4DB2-BD59-A6C34878D82A}">
                    <a16:rowId xmlns:a16="http://schemas.microsoft.com/office/drawing/2014/main" xmlns="" val="4270982971"/>
                  </a:ext>
                </a:extLst>
              </a:tr>
              <a:tr h="528503">
                <a:tc>
                  <a:txBody>
                    <a:bodyPr/>
                    <a:lstStyle/>
                    <a:p>
                      <a:pPr>
                        <a:lnSpc>
                          <a:spcPct val="150000"/>
                        </a:lnSpc>
                        <a:spcAft>
                          <a:spcPts val="0"/>
                        </a:spcAft>
                      </a:pPr>
                      <a:r>
                        <a:rPr lang="en-US" sz="1800" dirty="0">
                          <a:effectLst/>
                        </a:rPr>
                        <a:t>DOCTORS</a:t>
                      </a:r>
                      <a:endParaRPr lang="en-ZA" sz="1800" dirty="0">
                        <a:effectLst/>
                        <a:latin typeface="Times New Roman" panose="02020603050405020304" pitchFamily="18" charset="0"/>
                        <a:ea typeface="MS Mincho" panose="02020609040205080304" pitchFamily="49" charset="-128"/>
                      </a:endParaRPr>
                    </a:p>
                  </a:txBody>
                  <a:tcPr marL="68580" marR="68580" marT="0" marB="0">
                    <a:solidFill>
                      <a:srgbClr val="AFCDAF"/>
                    </a:solidFill>
                  </a:tcPr>
                </a:tc>
                <a:tc>
                  <a:txBody>
                    <a:bodyPr/>
                    <a:lstStyle/>
                    <a:p>
                      <a:pPr>
                        <a:lnSpc>
                          <a:spcPct val="150000"/>
                        </a:lnSpc>
                        <a:spcAft>
                          <a:spcPts val="0"/>
                        </a:spcAft>
                      </a:pPr>
                      <a:r>
                        <a:rPr lang="en-US" sz="1800" dirty="0">
                          <a:effectLst/>
                        </a:rPr>
                        <a:t>224</a:t>
                      </a:r>
                      <a:endParaRPr lang="en-ZA"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a:effectLst/>
                        </a:rPr>
                        <a:t>222</a:t>
                      </a:r>
                      <a:endParaRPr lang="en-ZA" sz="180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a:effectLst/>
                        </a:rPr>
                        <a:t>99.11%</a:t>
                      </a:r>
                      <a:endParaRPr lang="en-ZA" sz="180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a:effectLst/>
                        </a:rPr>
                        <a:t>0</a:t>
                      </a:r>
                      <a:endParaRPr lang="en-ZA" sz="180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a:effectLst/>
                        </a:rPr>
                        <a:t>0%</a:t>
                      </a:r>
                      <a:endParaRPr lang="en-ZA" sz="180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a:effectLst/>
                        </a:rPr>
                        <a:t>2</a:t>
                      </a:r>
                      <a:endParaRPr lang="en-ZA" sz="180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a:effectLst/>
                        </a:rPr>
                        <a:t>0</a:t>
                      </a:r>
                      <a:endParaRPr lang="en-ZA"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xmlns="" val="4138790660"/>
                  </a:ext>
                </a:extLst>
              </a:tr>
              <a:tr h="528503">
                <a:tc>
                  <a:txBody>
                    <a:bodyPr/>
                    <a:lstStyle/>
                    <a:p>
                      <a:pPr>
                        <a:lnSpc>
                          <a:spcPct val="150000"/>
                        </a:lnSpc>
                        <a:spcAft>
                          <a:spcPts val="0"/>
                        </a:spcAft>
                      </a:pPr>
                      <a:r>
                        <a:rPr lang="en-US" sz="1800" dirty="0">
                          <a:effectLst/>
                        </a:rPr>
                        <a:t>NURSES</a:t>
                      </a:r>
                      <a:endParaRPr lang="en-ZA" sz="1800" dirty="0">
                        <a:effectLst/>
                        <a:latin typeface="Times New Roman" panose="02020603050405020304" pitchFamily="18" charset="0"/>
                        <a:ea typeface="MS Mincho" panose="02020609040205080304" pitchFamily="49" charset="-128"/>
                      </a:endParaRPr>
                    </a:p>
                  </a:txBody>
                  <a:tcPr marL="68580" marR="68580" marT="0" marB="0">
                    <a:solidFill>
                      <a:srgbClr val="AFCDAF"/>
                    </a:solidFill>
                  </a:tcPr>
                </a:tc>
                <a:tc>
                  <a:txBody>
                    <a:bodyPr/>
                    <a:lstStyle/>
                    <a:p>
                      <a:pPr>
                        <a:lnSpc>
                          <a:spcPct val="150000"/>
                        </a:lnSpc>
                        <a:spcAft>
                          <a:spcPts val="0"/>
                        </a:spcAft>
                      </a:pPr>
                      <a:r>
                        <a:rPr lang="en-US" sz="1800">
                          <a:effectLst/>
                        </a:rPr>
                        <a:t>1824</a:t>
                      </a:r>
                      <a:endParaRPr lang="en-ZA" sz="180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a:effectLst/>
                        </a:rPr>
                        <a:t>1763</a:t>
                      </a:r>
                      <a:endParaRPr lang="en-ZA" sz="180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a:effectLst/>
                        </a:rPr>
                        <a:t>96.66%</a:t>
                      </a:r>
                      <a:endParaRPr lang="en-ZA" sz="180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a:effectLst/>
                        </a:rPr>
                        <a:t>30</a:t>
                      </a:r>
                      <a:endParaRPr lang="en-ZA" sz="180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a:effectLst/>
                        </a:rPr>
                        <a:t>1.64%</a:t>
                      </a:r>
                      <a:endParaRPr lang="en-ZA" sz="180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a:effectLst/>
                        </a:rPr>
                        <a:t>31</a:t>
                      </a:r>
                      <a:endParaRPr lang="en-ZA" sz="180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a:effectLst/>
                        </a:rPr>
                        <a:t>2</a:t>
                      </a:r>
                      <a:endParaRPr lang="en-ZA"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xmlns="" val="119794694"/>
                  </a:ext>
                </a:extLst>
              </a:tr>
              <a:tr h="528503">
                <a:tc>
                  <a:txBody>
                    <a:bodyPr/>
                    <a:lstStyle/>
                    <a:p>
                      <a:pPr>
                        <a:lnSpc>
                          <a:spcPct val="150000"/>
                        </a:lnSpc>
                        <a:spcAft>
                          <a:spcPts val="0"/>
                        </a:spcAft>
                      </a:pPr>
                      <a:r>
                        <a:rPr lang="en-US" sz="1800" dirty="0">
                          <a:effectLst/>
                        </a:rPr>
                        <a:t>OTHER</a:t>
                      </a:r>
                      <a:endParaRPr lang="en-ZA" sz="1800" dirty="0">
                        <a:effectLst/>
                        <a:latin typeface="Times New Roman" panose="02020603050405020304" pitchFamily="18" charset="0"/>
                        <a:ea typeface="MS Mincho" panose="02020609040205080304" pitchFamily="49" charset="-128"/>
                      </a:endParaRPr>
                    </a:p>
                  </a:txBody>
                  <a:tcPr marL="68580" marR="68580" marT="0" marB="0">
                    <a:solidFill>
                      <a:srgbClr val="AFCDAF"/>
                    </a:solidFill>
                  </a:tcPr>
                </a:tc>
                <a:tc>
                  <a:txBody>
                    <a:bodyPr/>
                    <a:lstStyle/>
                    <a:p>
                      <a:pPr>
                        <a:lnSpc>
                          <a:spcPct val="150000"/>
                        </a:lnSpc>
                        <a:spcAft>
                          <a:spcPts val="0"/>
                        </a:spcAft>
                      </a:pPr>
                      <a:r>
                        <a:rPr lang="en-US" sz="1800">
                          <a:effectLst/>
                        </a:rPr>
                        <a:t>1987</a:t>
                      </a:r>
                      <a:endParaRPr lang="en-ZA" sz="180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dirty="0">
                          <a:effectLst/>
                        </a:rPr>
                        <a:t>1927</a:t>
                      </a:r>
                      <a:endParaRPr lang="en-ZA"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a:effectLst/>
                        </a:rPr>
                        <a:t>97.03%</a:t>
                      </a:r>
                      <a:endParaRPr lang="en-ZA" sz="180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a:effectLst/>
                        </a:rPr>
                        <a:t>34</a:t>
                      </a:r>
                      <a:endParaRPr lang="en-ZA" sz="180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a:effectLst/>
                        </a:rPr>
                        <a:t>1.71%</a:t>
                      </a:r>
                      <a:endParaRPr lang="en-ZA" sz="180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a:effectLst/>
                        </a:rPr>
                        <a:t>26</a:t>
                      </a:r>
                      <a:endParaRPr lang="en-ZA" sz="180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a:effectLst/>
                        </a:rPr>
                        <a:t>0</a:t>
                      </a:r>
                      <a:endParaRPr lang="en-ZA"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xmlns="" val="2745522081"/>
                  </a:ext>
                </a:extLst>
              </a:tr>
              <a:tr h="1181330">
                <a:tc>
                  <a:txBody>
                    <a:bodyPr/>
                    <a:lstStyle/>
                    <a:p>
                      <a:pPr>
                        <a:lnSpc>
                          <a:spcPct val="150000"/>
                        </a:lnSpc>
                        <a:spcAft>
                          <a:spcPts val="0"/>
                        </a:spcAft>
                      </a:pPr>
                      <a:r>
                        <a:rPr lang="en-US" sz="1800" dirty="0">
                          <a:effectLst/>
                        </a:rPr>
                        <a:t>TOTAL</a:t>
                      </a:r>
                      <a:endParaRPr lang="en-ZA" sz="1800" dirty="0">
                        <a:effectLst/>
                        <a:latin typeface="Times New Roman" panose="02020603050405020304" pitchFamily="18" charset="0"/>
                        <a:ea typeface="MS Mincho" panose="02020609040205080304" pitchFamily="49" charset="-128"/>
                      </a:endParaRPr>
                    </a:p>
                  </a:txBody>
                  <a:tcPr marL="68580" marR="68580" marT="0" marB="0">
                    <a:solidFill>
                      <a:srgbClr val="AFCDAF"/>
                    </a:solidFill>
                  </a:tcPr>
                </a:tc>
                <a:tc>
                  <a:txBody>
                    <a:bodyPr/>
                    <a:lstStyle/>
                    <a:p>
                      <a:pPr>
                        <a:lnSpc>
                          <a:spcPct val="150000"/>
                        </a:lnSpc>
                        <a:spcAft>
                          <a:spcPts val="0"/>
                        </a:spcAft>
                      </a:pPr>
                      <a:r>
                        <a:rPr lang="en-US" sz="1800" b="1" dirty="0">
                          <a:effectLst/>
                        </a:rPr>
                        <a:t>4035</a:t>
                      </a:r>
                      <a:endParaRPr lang="en-ZA" sz="1800" b="1" dirty="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b="1" dirty="0">
                          <a:effectLst/>
                        </a:rPr>
                        <a:t>3912</a:t>
                      </a:r>
                      <a:endParaRPr lang="en-ZA" sz="1800" b="1" dirty="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b="1" dirty="0">
                          <a:effectLst/>
                        </a:rPr>
                        <a:t>96.98%</a:t>
                      </a:r>
                      <a:endParaRPr lang="en-ZA" sz="1800" b="1" dirty="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b="1" dirty="0">
                          <a:effectLst/>
                        </a:rPr>
                        <a:t>64</a:t>
                      </a:r>
                      <a:endParaRPr lang="en-ZA" sz="1800" b="1" dirty="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b="1" dirty="0">
                          <a:effectLst/>
                        </a:rPr>
                        <a:t>1.59%</a:t>
                      </a:r>
                      <a:endParaRPr lang="en-ZA" sz="1800" b="1" dirty="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b="1" dirty="0">
                          <a:effectLst/>
                        </a:rPr>
                        <a:t>59</a:t>
                      </a:r>
                      <a:endParaRPr lang="en-ZA" sz="1800" b="1" dirty="0">
                        <a:effectLst/>
                        <a:latin typeface="Times New Roman" panose="02020603050405020304" pitchFamily="18" charset="0"/>
                        <a:ea typeface="MS Mincho" panose="02020609040205080304" pitchFamily="49" charset="-128"/>
                      </a:endParaRPr>
                    </a:p>
                  </a:txBody>
                  <a:tcPr marL="68580" marR="68580" marT="0" marB="0"/>
                </a:tc>
                <a:tc>
                  <a:txBody>
                    <a:bodyPr/>
                    <a:lstStyle/>
                    <a:p>
                      <a:pPr>
                        <a:lnSpc>
                          <a:spcPct val="150000"/>
                        </a:lnSpc>
                        <a:spcAft>
                          <a:spcPts val="0"/>
                        </a:spcAft>
                      </a:pPr>
                      <a:r>
                        <a:rPr lang="en-US" sz="1800" b="1" dirty="0">
                          <a:effectLst/>
                        </a:rPr>
                        <a:t>2</a:t>
                      </a:r>
                      <a:br>
                        <a:rPr lang="en-US" sz="1800" b="1" dirty="0">
                          <a:effectLst/>
                        </a:rPr>
                      </a:br>
                      <a:endParaRPr lang="en-ZA" sz="1800" b="1"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xmlns="" val="916537262"/>
                  </a:ext>
                </a:extLst>
              </a:tr>
            </a:tbl>
          </a:graphicData>
        </a:graphic>
      </p:graphicFrame>
    </p:spTree>
    <p:extLst>
      <p:ext uri="{BB962C8B-B14F-4D97-AF65-F5344CB8AC3E}">
        <p14:creationId xmlns:p14="http://schemas.microsoft.com/office/powerpoint/2010/main" xmlns="" val="653601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492896"/>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tx1"/>
                </a:solidFill>
              </a:rPr>
              <a:t>HOSPITALIZATION</a:t>
            </a:r>
            <a:endParaRPr lang="en-US" sz="2000" i="1" kern="0" dirty="0">
              <a:solidFill>
                <a:schemeClr val="tx1"/>
              </a:solidFill>
            </a:endParaRPr>
          </a:p>
        </p:txBody>
      </p:sp>
    </p:spTree>
    <p:extLst>
      <p:ext uri="{BB962C8B-B14F-4D97-AF65-F5344CB8AC3E}">
        <p14:creationId xmlns:p14="http://schemas.microsoft.com/office/powerpoint/2010/main" xmlns="" val="2690434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prstClr val="black"/>
                </a:solidFill>
              </a:rPr>
              <a:t>HOSPITALIZATION</a:t>
            </a:r>
            <a:endParaRPr lang="en-US" sz="2000" i="1" kern="0" dirty="0">
              <a:solidFill>
                <a:prstClr val="black"/>
              </a:solidFill>
            </a:endParaRPr>
          </a:p>
        </p:txBody>
      </p:sp>
      <p:sp>
        <p:nvSpPr>
          <p:cNvPr id="6" name="Slide Number Placeholder 1">
            <a:extLst>
              <a:ext uri="{FF2B5EF4-FFF2-40B4-BE49-F238E27FC236}">
                <a16:creationId xmlns:a16="http://schemas.microsoft.com/office/drawing/2014/main" xmlns="" id="{1E00C77E-BFF8-224E-84C2-0BA4CCA02EAF}"/>
              </a:ext>
            </a:extLst>
          </p:cNvPr>
          <p:cNvSpPr>
            <a:spLocks noGrp="1"/>
          </p:cNvSpPr>
          <p:nvPr>
            <p:ph type="sldNum" sz="quarter" idx="12"/>
          </p:nvPr>
        </p:nvSpPr>
        <p:spPr>
          <a:xfrm>
            <a:off x="8737600" y="6245225"/>
            <a:ext cx="2844800" cy="476250"/>
          </a:xfrm>
        </p:spPr>
        <p:txBody>
          <a:bodyPr/>
          <a:lstStyle/>
          <a:p>
            <a:pPr fontAlgn="base">
              <a:spcBef>
                <a:spcPct val="0"/>
              </a:spcBef>
              <a:spcAft>
                <a:spcPct val="0"/>
              </a:spcAft>
              <a:defRPr/>
            </a:pPr>
            <a:r>
              <a:rPr lang="en-US" altLang="en-US" dirty="0">
                <a:solidFill>
                  <a:srgbClr val="000000"/>
                </a:solidFill>
              </a:rPr>
              <a:t>24</a:t>
            </a:r>
          </a:p>
        </p:txBody>
      </p:sp>
      <p:pic>
        <p:nvPicPr>
          <p:cNvPr id="2" name="Picture 1">
            <a:extLst>
              <a:ext uri="{FF2B5EF4-FFF2-40B4-BE49-F238E27FC236}">
                <a16:creationId xmlns:a16="http://schemas.microsoft.com/office/drawing/2014/main" xmlns="" id="{53C7FBCC-33C4-F24D-A902-00D3FDF55CC7}"/>
              </a:ext>
            </a:extLst>
          </p:cNvPr>
          <p:cNvPicPr>
            <a:picLocks noChangeAspect="1"/>
          </p:cNvPicPr>
          <p:nvPr/>
        </p:nvPicPr>
        <p:blipFill>
          <a:blip r:embed="rId3"/>
          <a:stretch>
            <a:fillRect/>
          </a:stretch>
        </p:blipFill>
        <p:spPr>
          <a:xfrm>
            <a:off x="-41609" y="907435"/>
            <a:ext cx="12192000" cy="5950565"/>
          </a:xfrm>
          <a:prstGeom prst="rect">
            <a:avLst/>
          </a:prstGeom>
        </p:spPr>
      </p:pic>
    </p:spTree>
    <p:extLst>
      <p:ext uri="{BB962C8B-B14F-4D97-AF65-F5344CB8AC3E}">
        <p14:creationId xmlns:p14="http://schemas.microsoft.com/office/powerpoint/2010/main" xmlns="" val="1901769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tx1"/>
                </a:solidFill>
              </a:rPr>
              <a:t>ANALYTICAL SUMMARY </a:t>
            </a:r>
            <a:r>
              <a:rPr lang="en-US" sz="2400" kern="0" dirty="0">
                <a:solidFill>
                  <a:schemeClr val="tx1"/>
                </a:solidFill>
              </a:rPr>
              <a:t> </a:t>
            </a:r>
            <a:endParaRPr lang="en-US" sz="2400" i="1" kern="0" dirty="0">
              <a:solidFill>
                <a:schemeClr val="tx1"/>
              </a:solidFill>
            </a:endParaRPr>
          </a:p>
        </p:txBody>
      </p:sp>
      <p:sp>
        <p:nvSpPr>
          <p:cNvPr id="8" name="Content Placeholder 2">
            <a:extLst>
              <a:ext uri="{FF2B5EF4-FFF2-40B4-BE49-F238E27FC236}">
                <a16:creationId xmlns:a16="http://schemas.microsoft.com/office/drawing/2014/main" xmlns="" id="{E1148041-5219-3640-8FE2-BAB46A045D58}"/>
              </a:ext>
            </a:extLst>
          </p:cNvPr>
          <p:cNvSpPr txBox="1">
            <a:spLocks/>
          </p:cNvSpPr>
          <p:nvPr/>
        </p:nvSpPr>
        <p:spPr bwMode="auto">
          <a:xfrm>
            <a:off x="0" y="1386178"/>
            <a:ext cx="12192000" cy="408564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S PGothic" pitchFamily="34" charset="-128"/>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marL="342900" lvl="0" indent="-342900" algn="l">
              <a:buFont typeface="Arial" panose="020B0604020202020204" pitchFamily="34" charset="0"/>
              <a:buChar char="•"/>
            </a:pPr>
            <a:r>
              <a:rPr lang="en-US" sz="2000" dirty="0"/>
              <a:t>There is a decrease of  positive cases observed from week one to week 6 of 2021</a:t>
            </a:r>
          </a:p>
          <a:p>
            <a:pPr marL="342900" lvl="0" indent="-342900" algn="l">
              <a:buFont typeface="Arial" panose="020B0604020202020204" pitchFamily="34" charset="0"/>
              <a:buChar char="•"/>
            </a:pPr>
            <a:endParaRPr lang="en-US" sz="2000" dirty="0"/>
          </a:p>
          <a:p>
            <a:pPr marL="342900" indent="-342900" algn="l">
              <a:buFont typeface="Arial" panose="020B0604020202020204" pitchFamily="34" charset="0"/>
              <a:buChar char="•"/>
            </a:pPr>
            <a:endParaRPr lang="en-US" sz="2000" dirty="0"/>
          </a:p>
          <a:p>
            <a:pPr marL="342900" lvl="0" indent="-342900" algn="l">
              <a:buFont typeface="Arial" panose="020B0604020202020204" pitchFamily="34" charset="0"/>
              <a:buChar char="•"/>
            </a:pPr>
            <a:r>
              <a:rPr lang="en-US" sz="2000" dirty="0"/>
              <a:t>From week 2 to week 3, hospitalization admissions reduced by 80%, and by 32% from week 5 to week 6</a:t>
            </a:r>
          </a:p>
          <a:p>
            <a:pPr marL="342900" lvl="0" indent="-342900" algn="l">
              <a:buFont typeface="Arial" panose="020B0604020202020204" pitchFamily="34" charset="0"/>
              <a:buChar char="•"/>
            </a:pPr>
            <a:endParaRPr lang="en-US" sz="2000" dirty="0"/>
          </a:p>
          <a:p>
            <a:pPr marL="342900" lvl="0" indent="-342900" algn="l">
              <a:buFont typeface="Arial" panose="020B0604020202020204" pitchFamily="34" charset="0"/>
              <a:buChar char="•"/>
            </a:pPr>
            <a:endParaRPr lang="en-US" sz="2000" dirty="0"/>
          </a:p>
          <a:p>
            <a:pPr marL="342900" lvl="0" indent="-342900" algn="l">
              <a:buFont typeface="Arial" panose="020B0604020202020204" pitchFamily="34" charset="0"/>
              <a:buChar char="•"/>
            </a:pPr>
            <a:r>
              <a:rPr lang="en-US" sz="2000" dirty="0"/>
              <a:t>Current Case Fatality rate is 1.9% and is  below the national rate of 2.7%</a:t>
            </a:r>
          </a:p>
          <a:p>
            <a:pPr marL="342900" lvl="0" indent="-342900" algn="l">
              <a:buFont typeface="Arial" panose="020B0604020202020204" pitchFamily="34" charset="0"/>
              <a:buChar char="•"/>
            </a:pPr>
            <a:endParaRPr lang="en-US" sz="2000" dirty="0"/>
          </a:p>
          <a:p>
            <a:pPr marL="342900" lvl="0" indent="-342900" algn="l">
              <a:lnSpc>
                <a:spcPct val="150000"/>
              </a:lnSpc>
              <a:buFont typeface="Arial" panose="020B0604020202020204" pitchFamily="34" charset="0"/>
              <a:buChar char="•"/>
            </a:pPr>
            <a:endParaRPr lang="en-US" sz="2000" dirty="0"/>
          </a:p>
          <a:p>
            <a:pPr algn="l"/>
            <a:endParaRPr lang="en-ZA" sz="2400" kern="0" dirty="0">
              <a:solidFill>
                <a:prstClr val="black"/>
              </a:solidFill>
            </a:endParaRPr>
          </a:p>
          <a:p>
            <a:pPr marL="457200" indent="-457200" algn="l">
              <a:buFont typeface="Arial" panose="020B0604020202020204" pitchFamily="34" charset="0"/>
              <a:buChar char="•"/>
            </a:pPr>
            <a:endParaRPr lang="en-US" kern="0" dirty="0">
              <a:solidFill>
                <a:prstClr val="black"/>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737600" y="6245225"/>
            <a:ext cx="2844800" cy="476250"/>
          </a:xfrm>
        </p:spPr>
        <p:txBody>
          <a:bodyPr/>
          <a:lstStyle/>
          <a:p>
            <a:pPr fontAlgn="base">
              <a:spcBef>
                <a:spcPct val="0"/>
              </a:spcBef>
              <a:spcAft>
                <a:spcPct val="0"/>
              </a:spcAft>
              <a:defRPr/>
            </a:pPr>
            <a:r>
              <a:rPr lang="en-US" altLang="en-US" dirty="0">
                <a:solidFill>
                  <a:srgbClr val="000000"/>
                </a:solidFill>
              </a:rPr>
              <a:t>26</a:t>
            </a:r>
          </a:p>
        </p:txBody>
      </p:sp>
    </p:spTree>
    <p:extLst>
      <p:ext uri="{BB962C8B-B14F-4D97-AF65-F5344CB8AC3E}">
        <p14:creationId xmlns:p14="http://schemas.microsoft.com/office/powerpoint/2010/main" xmlns="" val="901475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bg1"/>
                </a:solidFill>
              </a:rPr>
              <a:t>BED CAPACITY</a:t>
            </a:r>
            <a:endParaRPr lang="en-US" sz="2000" i="1" kern="0" dirty="0">
              <a:solidFill>
                <a:schemeClr val="bg1"/>
              </a:solidFill>
            </a:endParaRPr>
          </a:p>
        </p:txBody>
      </p:sp>
      <p:sp>
        <p:nvSpPr>
          <p:cNvPr id="8" name="Content Placeholder 2">
            <a:extLst>
              <a:ext uri="{FF2B5EF4-FFF2-40B4-BE49-F238E27FC236}">
                <a16:creationId xmlns:a16="http://schemas.microsoft.com/office/drawing/2014/main" xmlns="" id="{E1148041-5219-3640-8FE2-BAB46A045D58}"/>
              </a:ext>
            </a:extLst>
          </p:cNvPr>
          <p:cNvSpPr txBox="1">
            <a:spLocks/>
          </p:cNvSpPr>
          <p:nvPr/>
        </p:nvSpPr>
        <p:spPr bwMode="auto">
          <a:xfrm>
            <a:off x="89096" y="907435"/>
            <a:ext cx="11874304" cy="590661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S PGothic" pitchFamily="34" charset="-128"/>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marL="342900" indent="-342900" algn="l">
              <a:buFont typeface="Arial" panose="020B0604020202020204" pitchFamily="34" charset="0"/>
              <a:buChar char="•"/>
            </a:pPr>
            <a:r>
              <a:rPr lang="en-US" sz="2000" dirty="0"/>
              <a:t>We have strengthened our emergency medical services with additional vehicles and have contracted additional EMS officers to ensure that patients can be safely transported from areas where there are bed pressures to the hospitals in Dr Kenneth Kaunda that have available capacity. </a:t>
            </a:r>
            <a:endParaRPr lang="en-ZA" sz="2000" dirty="0"/>
          </a:p>
          <a:p>
            <a:pPr marL="342900" indent="-342900" algn="l">
              <a:buFont typeface="Arial" panose="020B0604020202020204" pitchFamily="34" charset="0"/>
              <a:buChar char="•"/>
            </a:pPr>
            <a:endParaRPr lang="en-ZA" sz="2000" dirty="0"/>
          </a:p>
          <a:p>
            <a:pPr marL="342900" indent="-342900" algn="l">
              <a:buFont typeface="Arial" panose="020B0604020202020204" pitchFamily="34" charset="0"/>
              <a:buChar char="•"/>
            </a:pPr>
            <a:r>
              <a:rPr lang="en-US" sz="2000" dirty="0"/>
              <a:t>The following additional beds were made available IMMEDIATELY</a:t>
            </a:r>
            <a:endParaRPr lang="en-ZA" sz="2000" dirty="0"/>
          </a:p>
          <a:p>
            <a:pPr marL="800100" lvl="1" indent="-342900" algn="l">
              <a:buFont typeface="Arial" panose="020B0604020202020204" pitchFamily="34" charset="0"/>
              <a:buChar char="•"/>
            </a:pPr>
            <a:r>
              <a:rPr lang="en-US" sz="1800" dirty="0"/>
              <a:t>Increase operational beds at </a:t>
            </a:r>
            <a:r>
              <a:rPr lang="en-US" sz="1800" dirty="0" err="1"/>
              <a:t>Westvaal</a:t>
            </a:r>
            <a:r>
              <a:rPr lang="en-US" sz="1800" dirty="0"/>
              <a:t> from 60 to 110 already in place and will be escalated to 142 beds with staff recruitment and on demand</a:t>
            </a:r>
            <a:endParaRPr lang="en-ZA" sz="1800" dirty="0"/>
          </a:p>
          <a:p>
            <a:pPr marL="800100" lvl="1" indent="-342900" algn="l">
              <a:buFont typeface="Arial" panose="020B0604020202020204" pitchFamily="34" charset="0"/>
              <a:buChar char="•"/>
            </a:pPr>
            <a:r>
              <a:rPr lang="en-US" sz="1800" dirty="0"/>
              <a:t>An additional 32 beds at </a:t>
            </a:r>
            <a:r>
              <a:rPr lang="en-US" sz="1800" dirty="0" err="1"/>
              <a:t>Tshepong</a:t>
            </a:r>
            <a:r>
              <a:rPr lang="en-US" sz="1800" dirty="0"/>
              <a:t> hospital through repurposing the surgical ward</a:t>
            </a:r>
            <a:endParaRPr lang="en-ZA" sz="1800" dirty="0"/>
          </a:p>
          <a:p>
            <a:pPr marL="800100" lvl="1" indent="-342900" algn="l">
              <a:buFont typeface="Arial" panose="020B0604020202020204" pitchFamily="34" charset="0"/>
              <a:buChar char="•"/>
            </a:pPr>
            <a:r>
              <a:rPr lang="en-US" sz="1800" dirty="0"/>
              <a:t>Reopening of Duff Scott will avail another 100 beds on demand</a:t>
            </a:r>
          </a:p>
          <a:p>
            <a:pPr marL="800100" lvl="1" indent="-342900" algn="l">
              <a:buFont typeface="Arial" panose="020B0604020202020204" pitchFamily="34" charset="0"/>
              <a:buChar char="•"/>
            </a:pPr>
            <a:r>
              <a:rPr lang="en-ZA" sz="2000" dirty="0"/>
              <a:t> </a:t>
            </a:r>
            <a:r>
              <a:rPr lang="en-US" sz="2000" dirty="0"/>
              <a:t>Field hospital in </a:t>
            </a:r>
            <a:r>
              <a:rPr lang="en-US" sz="2000" dirty="0" err="1"/>
              <a:t>Mahikeng</a:t>
            </a:r>
            <a:r>
              <a:rPr lang="en-US" sz="2000" dirty="0"/>
              <a:t> with 20 beds is available now that a second generator has been installed</a:t>
            </a:r>
          </a:p>
          <a:p>
            <a:pPr marL="846138" lvl="2" indent="-392113" algn="l">
              <a:buFont typeface="Arial" panose="020B0604020202020204" pitchFamily="34" charset="0"/>
              <a:buChar char="•"/>
            </a:pPr>
            <a:r>
              <a:rPr lang="en-US" sz="2000" dirty="0"/>
              <a:t>An additional 22 beds at ward one in JST – 6 ICU and 16 general</a:t>
            </a:r>
            <a:endParaRPr lang="en-ZA" sz="2000" dirty="0"/>
          </a:p>
          <a:p>
            <a:pPr marL="846138" lvl="2" indent="-392113" algn="l">
              <a:buFont typeface="Arial" panose="020B0604020202020204" pitchFamily="34" charset="0"/>
              <a:buChar char="•"/>
            </a:pPr>
            <a:r>
              <a:rPr lang="en-US" sz="2000" dirty="0"/>
              <a:t>Additional  beds next to the gateway clinic at JST</a:t>
            </a:r>
            <a:endParaRPr lang="en-ZA" sz="2000" dirty="0"/>
          </a:p>
          <a:p>
            <a:pPr marL="846138" lvl="2" indent="-392113" algn="l">
              <a:buFont typeface="Arial" panose="020B0604020202020204" pitchFamily="34" charset="0"/>
              <a:buChar char="•"/>
            </a:pPr>
            <a:r>
              <a:rPr lang="en-US" sz="2000" dirty="0"/>
              <a:t>An additional 32 beds at JMM – 6 ICU, 8 High Care and 18 general</a:t>
            </a:r>
            <a:endParaRPr lang="en-ZA" sz="2000" dirty="0"/>
          </a:p>
          <a:p>
            <a:pPr lvl="0" algn="l"/>
            <a:endParaRPr lang="en-US" sz="2000" dirty="0"/>
          </a:p>
          <a:p>
            <a:pPr marL="342900" lvl="0" indent="-342900" algn="l">
              <a:buFont typeface="Arial" panose="020B0604020202020204" pitchFamily="34" charset="0"/>
              <a:buChar char="•"/>
            </a:pPr>
            <a:r>
              <a:rPr lang="en-US" sz="2400" b="1" i="1" dirty="0"/>
              <a:t>Additional bed capacity that was realized to manage Covid-19 cases is now being used for the vaccination </a:t>
            </a:r>
            <a:r>
              <a:rPr lang="en-US" sz="2400" b="1" i="1" dirty="0" err="1"/>
              <a:t>programme</a:t>
            </a:r>
            <a:endParaRPr lang="en-ZA" sz="2400" b="1" i="1" dirty="0"/>
          </a:p>
          <a:p>
            <a:r>
              <a:rPr lang="en-US" dirty="0"/>
              <a:t> </a:t>
            </a:r>
            <a:endParaRPr lang="en-ZA" dirty="0"/>
          </a:p>
          <a:p>
            <a:r>
              <a:rPr lang="en-US" dirty="0"/>
              <a:t> </a:t>
            </a:r>
            <a:endParaRPr lang="en-ZA" dirty="0"/>
          </a:p>
          <a:p>
            <a:r>
              <a:rPr lang="en-US" dirty="0"/>
              <a:t> </a:t>
            </a:r>
            <a:endParaRPr lang="en-ZA" dirty="0"/>
          </a:p>
          <a:p>
            <a:pPr marL="1257300" lvl="2" indent="-342900" algn="l">
              <a:buFont typeface="Arial" panose="020B0604020202020204" pitchFamily="34" charset="0"/>
              <a:buChar char="•"/>
            </a:pPr>
            <a:endParaRPr lang="en-US" sz="1600" dirty="0"/>
          </a:p>
          <a:p>
            <a:pPr marL="800100" lvl="1" indent="-342900" algn="l">
              <a:buFont typeface="Arial" panose="020B0604020202020204" pitchFamily="34" charset="0"/>
              <a:buChar char="•"/>
            </a:pPr>
            <a:endParaRPr lang="en-US" sz="2000" dirty="0"/>
          </a:p>
          <a:p>
            <a:pPr marL="800100" lvl="1" indent="-342900" algn="l">
              <a:buFont typeface="Arial" panose="020B0604020202020204" pitchFamily="34" charset="0"/>
              <a:buChar char="•"/>
            </a:pPr>
            <a:endParaRPr lang="en-US" sz="2000" dirty="0"/>
          </a:p>
          <a:p>
            <a:pPr marL="800100" lvl="1" indent="-342900" algn="l">
              <a:buFont typeface="Arial" panose="020B0604020202020204" pitchFamily="34" charset="0"/>
              <a:buChar char="•"/>
            </a:pPr>
            <a:endParaRPr lang="en-US" sz="2000" dirty="0"/>
          </a:p>
          <a:p>
            <a:pPr algn="l"/>
            <a:endParaRPr lang="en-ZA" sz="2000" kern="0" dirty="0">
              <a:solidFill>
                <a:prstClr val="black"/>
              </a:solidFill>
            </a:endParaRPr>
          </a:p>
          <a:p>
            <a:pPr marL="342900" indent="-342900" algn="l">
              <a:buFont typeface="Arial" panose="020B0604020202020204" pitchFamily="34" charset="0"/>
              <a:buChar char="•"/>
            </a:pPr>
            <a:endParaRPr lang="en-ZA" sz="800" kern="0" dirty="0">
              <a:solidFill>
                <a:prstClr val="black"/>
              </a:solidFill>
            </a:endParaRPr>
          </a:p>
          <a:p>
            <a:pPr algn="l"/>
            <a:endParaRPr lang="en-ZA" sz="800" kern="0" dirty="0">
              <a:solidFill>
                <a:prstClr val="black"/>
              </a:solidFill>
            </a:endParaRPr>
          </a:p>
          <a:p>
            <a:pPr marL="457200" indent="-457200" algn="l">
              <a:buFont typeface="Arial" panose="020B0604020202020204" pitchFamily="34" charset="0"/>
              <a:buChar char="•"/>
            </a:pPr>
            <a:endParaRPr lang="en-US" kern="0" dirty="0">
              <a:solidFill>
                <a:prstClr val="black"/>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884249" y="6483350"/>
            <a:ext cx="2844800" cy="476250"/>
          </a:xfrm>
        </p:spPr>
        <p:txBody>
          <a:bodyPr/>
          <a:lstStyle/>
          <a:p>
            <a:pPr fontAlgn="base">
              <a:spcBef>
                <a:spcPct val="0"/>
              </a:spcBef>
              <a:spcAft>
                <a:spcPct val="0"/>
              </a:spcAft>
              <a:defRPr/>
            </a:pPr>
            <a:r>
              <a:rPr lang="en-US" altLang="en-US" dirty="0">
                <a:solidFill>
                  <a:srgbClr val="000000"/>
                </a:solidFill>
              </a:rPr>
              <a:t>27</a:t>
            </a:r>
          </a:p>
        </p:txBody>
      </p:sp>
    </p:spTree>
    <p:extLst>
      <p:ext uri="{BB962C8B-B14F-4D97-AF65-F5344CB8AC3E}">
        <p14:creationId xmlns:p14="http://schemas.microsoft.com/office/powerpoint/2010/main" xmlns="" val="1662971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bg1"/>
                </a:solidFill>
              </a:rPr>
              <a:t>EQUIPMENT AND STAFFING</a:t>
            </a:r>
            <a:endParaRPr lang="en-US" sz="2000" i="1" kern="0" dirty="0">
              <a:solidFill>
                <a:schemeClr val="bg1"/>
              </a:solidFill>
            </a:endParaRPr>
          </a:p>
        </p:txBody>
      </p:sp>
      <p:sp>
        <p:nvSpPr>
          <p:cNvPr id="8" name="Content Placeholder 2">
            <a:extLst>
              <a:ext uri="{FF2B5EF4-FFF2-40B4-BE49-F238E27FC236}">
                <a16:creationId xmlns:a16="http://schemas.microsoft.com/office/drawing/2014/main" xmlns="" id="{E1148041-5219-3640-8FE2-BAB46A045D58}"/>
              </a:ext>
            </a:extLst>
          </p:cNvPr>
          <p:cNvSpPr txBox="1">
            <a:spLocks/>
          </p:cNvSpPr>
          <p:nvPr/>
        </p:nvSpPr>
        <p:spPr bwMode="auto">
          <a:xfrm>
            <a:off x="89096" y="1016000"/>
            <a:ext cx="12013808" cy="579804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S PGothic" pitchFamily="34" charset="-128"/>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marL="342900" indent="-342900" algn="l">
              <a:buFont typeface="Arial" panose="020B0604020202020204" pitchFamily="34" charset="0"/>
              <a:buChar char="•"/>
            </a:pPr>
            <a:r>
              <a:rPr lang="en-US" sz="2000" dirty="0"/>
              <a:t>Currently have sufficient equipment, oxygen and ventilators</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r>
              <a:rPr lang="en-US" sz="2000" dirty="0"/>
              <a:t>Oxygen is mainly provide through cylinders and we have started a process of installing reticulated oxygen</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r>
              <a:rPr lang="en-US" sz="2000" dirty="0"/>
              <a:t>We do however plead with the community to adhere to the amended level 3 lockdown regulations and to the Red Toolbox so that current increase in daily numbers is halted because there is not an endless supply of beds and equipment</a:t>
            </a:r>
            <a:endParaRPr lang="en-ZA" sz="2000" dirty="0"/>
          </a:p>
          <a:p>
            <a:pPr marL="342900" indent="-342900" algn="l">
              <a:buFont typeface="Arial" panose="020B0604020202020204" pitchFamily="34" charset="0"/>
              <a:buChar char="•"/>
            </a:pPr>
            <a:endParaRPr lang="en-ZA" sz="2000" dirty="0"/>
          </a:p>
          <a:p>
            <a:pPr marL="342900" indent="-342900" algn="l">
              <a:buFont typeface="Arial" panose="020B0604020202020204" pitchFamily="34" charset="0"/>
              <a:buChar char="•"/>
            </a:pPr>
            <a:r>
              <a:rPr lang="en-US" sz="2000" dirty="0"/>
              <a:t>With regard to </a:t>
            </a:r>
            <a:r>
              <a:rPr lang="en-US" sz="2000" b="1" dirty="0"/>
              <a:t>staffing</a:t>
            </a:r>
            <a:r>
              <a:rPr lang="en-US" sz="2000" dirty="0"/>
              <a:t>, the three large hospitals namely Job </a:t>
            </a:r>
            <a:r>
              <a:rPr lang="en-US" sz="2000" dirty="0" err="1"/>
              <a:t>Shimankana</a:t>
            </a:r>
            <a:r>
              <a:rPr lang="en-US" sz="2000" dirty="0"/>
              <a:t> </a:t>
            </a:r>
            <a:r>
              <a:rPr lang="en-US" sz="2000" dirty="0" err="1"/>
              <a:t>Tabane</a:t>
            </a:r>
            <a:r>
              <a:rPr lang="en-US" sz="2000" dirty="0"/>
              <a:t>, Klerksdorp-</a:t>
            </a:r>
            <a:r>
              <a:rPr lang="en-US" sz="2000" dirty="0" err="1"/>
              <a:t>Tshepong</a:t>
            </a:r>
            <a:r>
              <a:rPr lang="en-US" sz="2000" dirty="0"/>
              <a:t> and </a:t>
            </a:r>
            <a:r>
              <a:rPr lang="en-US" sz="2000" dirty="0" err="1"/>
              <a:t>Mahikeng</a:t>
            </a:r>
            <a:r>
              <a:rPr lang="en-US" sz="2000" dirty="0"/>
              <a:t> were  experiencing pressure with regard to shortage of staff. This is because some of the staff also contract Covid-19 and then are off from work until they are well. The </a:t>
            </a:r>
            <a:r>
              <a:rPr lang="en-US" sz="2000" dirty="0" err="1"/>
              <a:t>NWDoH</a:t>
            </a:r>
            <a:r>
              <a:rPr lang="en-US" sz="2000" dirty="0"/>
              <a:t> continue to work with the Provincial Treasury to reprioritize available funds to be able to appoint additional staff where needed.</a:t>
            </a:r>
            <a:endParaRPr lang="en-ZA" sz="2000" dirty="0"/>
          </a:p>
          <a:p>
            <a:pPr algn="l"/>
            <a:endParaRPr lang="en-US" sz="1600" dirty="0"/>
          </a:p>
          <a:p>
            <a:pPr algn="l"/>
            <a:r>
              <a:rPr lang="en-US" sz="2400" b="1" i="1" dirty="0"/>
              <a:t>Additional staff are now required for the vaccination </a:t>
            </a:r>
            <a:r>
              <a:rPr lang="en-US" sz="2400" b="1" i="1" dirty="0" err="1"/>
              <a:t>programme</a:t>
            </a:r>
            <a:endParaRPr lang="en-ZA" sz="2400" b="1" i="1" dirty="0"/>
          </a:p>
          <a:p>
            <a:pPr algn="l"/>
            <a:endParaRPr lang="en-US" sz="1600" dirty="0"/>
          </a:p>
          <a:p>
            <a:pPr marL="800100" lvl="1" indent="-342900" algn="l">
              <a:buFont typeface="Arial" panose="020B0604020202020204" pitchFamily="34" charset="0"/>
              <a:buChar char="•"/>
            </a:pPr>
            <a:endParaRPr lang="en-US" sz="2000" dirty="0"/>
          </a:p>
          <a:p>
            <a:pPr marL="800100" lvl="1" indent="-342900" algn="l">
              <a:buFont typeface="Arial" panose="020B0604020202020204" pitchFamily="34" charset="0"/>
              <a:buChar char="•"/>
            </a:pPr>
            <a:endParaRPr lang="en-US" sz="2000" dirty="0"/>
          </a:p>
          <a:p>
            <a:pPr marL="800100" lvl="1" indent="-342900" algn="l">
              <a:buFont typeface="Arial" panose="020B0604020202020204" pitchFamily="34" charset="0"/>
              <a:buChar char="•"/>
            </a:pPr>
            <a:endParaRPr lang="en-US" sz="2000" dirty="0"/>
          </a:p>
          <a:p>
            <a:pPr algn="l"/>
            <a:endParaRPr lang="en-ZA" sz="2000" kern="0" dirty="0">
              <a:solidFill>
                <a:prstClr val="black"/>
              </a:solidFill>
            </a:endParaRPr>
          </a:p>
          <a:p>
            <a:pPr marL="342900" indent="-342900" algn="l">
              <a:buFont typeface="Arial" panose="020B0604020202020204" pitchFamily="34" charset="0"/>
              <a:buChar char="•"/>
            </a:pPr>
            <a:endParaRPr lang="en-ZA" sz="800" kern="0" dirty="0">
              <a:solidFill>
                <a:prstClr val="black"/>
              </a:solidFill>
            </a:endParaRPr>
          </a:p>
          <a:p>
            <a:pPr algn="l"/>
            <a:endParaRPr lang="en-ZA" sz="800" kern="0" dirty="0">
              <a:solidFill>
                <a:prstClr val="black"/>
              </a:solidFill>
            </a:endParaRPr>
          </a:p>
          <a:p>
            <a:pPr marL="457200" indent="-457200" algn="l">
              <a:buFont typeface="Arial" panose="020B0604020202020204" pitchFamily="34" charset="0"/>
              <a:buChar char="•"/>
            </a:pPr>
            <a:endParaRPr lang="en-US" kern="0" dirty="0">
              <a:solidFill>
                <a:prstClr val="black"/>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884249" y="6483350"/>
            <a:ext cx="2844800" cy="476250"/>
          </a:xfrm>
        </p:spPr>
        <p:txBody>
          <a:bodyPr/>
          <a:lstStyle/>
          <a:p>
            <a:pPr fontAlgn="base">
              <a:spcBef>
                <a:spcPct val="0"/>
              </a:spcBef>
              <a:spcAft>
                <a:spcPct val="0"/>
              </a:spcAft>
              <a:defRPr/>
            </a:pPr>
            <a:r>
              <a:rPr lang="en-US" altLang="en-US" dirty="0">
                <a:solidFill>
                  <a:srgbClr val="000000"/>
                </a:solidFill>
              </a:rPr>
              <a:t>27</a:t>
            </a:r>
          </a:p>
        </p:txBody>
      </p:sp>
    </p:spTree>
    <p:extLst>
      <p:ext uri="{BB962C8B-B14F-4D97-AF65-F5344CB8AC3E}">
        <p14:creationId xmlns:p14="http://schemas.microsoft.com/office/powerpoint/2010/main" xmlns="" val="4269339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054EA6-88A2-5345-936E-43F1A150CA07}"/>
              </a:ext>
            </a:extLst>
          </p:cNvPr>
          <p:cNvSpPr>
            <a:spLocks noGrp="1"/>
          </p:cNvSpPr>
          <p:nvPr>
            <p:ph type="title"/>
          </p:nvPr>
        </p:nvSpPr>
        <p:spPr>
          <a:xfrm>
            <a:off x="0" y="14150"/>
            <a:ext cx="12192000" cy="857388"/>
          </a:xfrm>
          <a:solidFill>
            <a:srgbClr val="00B050"/>
          </a:solidFill>
        </p:spPr>
        <p:txBody>
          <a:bodyPr/>
          <a:lstStyle/>
          <a:p>
            <a:r>
              <a:rPr lang="en-US" dirty="0"/>
              <a:t>CONTENT</a:t>
            </a:r>
          </a:p>
        </p:txBody>
      </p:sp>
      <p:sp>
        <p:nvSpPr>
          <p:cNvPr id="3" name="Content Placeholder 2">
            <a:extLst>
              <a:ext uri="{FF2B5EF4-FFF2-40B4-BE49-F238E27FC236}">
                <a16:creationId xmlns:a16="http://schemas.microsoft.com/office/drawing/2014/main" xmlns="" id="{8A489681-5D68-4140-B419-C7667C49DFFF}"/>
              </a:ext>
            </a:extLst>
          </p:cNvPr>
          <p:cNvSpPr>
            <a:spLocks noGrp="1"/>
          </p:cNvSpPr>
          <p:nvPr>
            <p:ph idx="1"/>
          </p:nvPr>
        </p:nvSpPr>
        <p:spPr>
          <a:xfrm>
            <a:off x="0" y="871538"/>
            <a:ext cx="12192000" cy="5983496"/>
          </a:xfrm>
          <a:solidFill>
            <a:schemeClr val="bg1"/>
          </a:solidFill>
        </p:spPr>
        <p:txBody>
          <a:bodyPr/>
          <a:lstStyle/>
          <a:p>
            <a:pPr>
              <a:lnSpc>
                <a:spcPct val="150000"/>
              </a:lnSpc>
            </a:pPr>
            <a:r>
              <a:rPr lang="en-US" sz="1800" dirty="0"/>
              <a:t>Definitions</a:t>
            </a:r>
          </a:p>
          <a:p>
            <a:pPr>
              <a:lnSpc>
                <a:spcPct val="150000"/>
              </a:lnSpc>
            </a:pPr>
            <a:r>
              <a:rPr lang="en-US" sz="1800" dirty="0"/>
              <a:t>Current  COVID 19 situation in South Africa and the North West</a:t>
            </a:r>
          </a:p>
          <a:p>
            <a:pPr>
              <a:lnSpc>
                <a:spcPct val="150000"/>
              </a:lnSpc>
            </a:pPr>
            <a:r>
              <a:rPr lang="en-US" sz="1800" dirty="0"/>
              <a:t>Weekly increase in COVID 19 cases</a:t>
            </a:r>
          </a:p>
          <a:p>
            <a:pPr>
              <a:lnSpc>
                <a:spcPct val="150000"/>
              </a:lnSpc>
            </a:pPr>
            <a:r>
              <a:rPr lang="en-US" sz="1800" dirty="0"/>
              <a:t>Hospital admissions</a:t>
            </a:r>
          </a:p>
          <a:p>
            <a:pPr>
              <a:lnSpc>
                <a:spcPct val="150000"/>
              </a:lnSpc>
            </a:pPr>
            <a:r>
              <a:rPr lang="en-US" sz="1800" dirty="0"/>
              <a:t>Morbidity data</a:t>
            </a:r>
          </a:p>
          <a:p>
            <a:pPr>
              <a:lnSpc>
                <a:spcPct val="150000"/>
              </a:lnSpc>
            </a:pPr>
            <a:r>
              <a:rPr lang="en-US" sz="1800" dirty="0"/>
              <a:t>Affected </a:t>
            </a:r>
            <a:r>
              <a:rPr lang="en-US" sz="1800" dirty="0" err="1"/>
              <a:t>NWDoH</a:t>
            </a:r>
            <a:r>
              <a:rPr lang="en-US" sz="1800" dirty="0"/>
              <a:t> Staff</a:t>
            </a:r>
          </a:p>
          <a:p>
            <a:pPr>
              <a:lnSpc>
                <a:spcPct val="150000"/>
              </a:lnSpc>
            </a:pPr>
            <a:r>
              <a:rPr lang="en-US" sz="1800" dirty="0"/>
              <a:t>Analytical Summary</a:t>
            </a:r>
          </a:p>
          <a:p>
            <a:pPr>
              <a:lnSpc>
                <a:spcPct val="150000"/>
              </a:lnSpc>
            </a:pPr>
            <a:r>
              <a:rPr lang="en-US" sz="1800" dirty="0"/>
              <a:t>Treatment Response</a:t>
            </a:r>
          </a:p>
          <a:p>
            <a:pPr>
              <a:lnSpc>
                <a:spcPct val="150000"/>
              </a:lnSpc>
            </a:pPr>
            <a:r>
              <a:rPr lang="en-US" sz="1800" dirty="0"/>
              <a:t>Challenges, Strengths, Risks</a:t>
            </a:r>
          </a:p>
          <a:p>
            <a:pPr>
              <a:lnSpc>
                <a:spcPct val="150000"/>
              </a:lnSpc>
            </a:pPr>
            <a:r>
              <a:rPr lang="en-US" sz="1800" dirty="0"/>
              <a:t>Benchmarking with Western Cape and Eastern Cape</a:t>
            </a:r>
          </a:p>
          <a:p>
            <a:pPr>
              <a:lnSpc>
                <a:spcPct val="150000"/>
              </a:lnSpc>
            </a:pPr>
            <a:r>
              <a:rPr lang="en-US" sz="1800" dirty="0"/>
              <a:t>Vaccine roll-out</a:t>
            </a:r>
          </a:p>
          <a:p>
            <a:pPr>
              <a:lnSpc>
                <a:spcPct val="150000"/>
              </a:lnSpc>
            </a:pPr>
            <a:r>
              <a:rPr lang="en-US" sz="1800" dirty="0"/>
              <a:t>Way Forward</a:t>
            </a:r>
          </a:p>
          <a:p>
            <a:endParaRPr lang="en-US" dirty="0"/>
          </a:p>
        </p:txBody>
      </p:sp>
      <p:sp>
        <p:nvSpPr>
          <p:cNvPr id="4" name="Slide Number Placeholder 3">
            <a:extLst>
              <a:ext uri="{FF2B5EF4-FFF2-40B4-BE49-F238E27FC236}">
                <a16:creationId xmlns:a16="http://schemas.microsoft.com/office/drawing/2014/main" xmlns="" id="{477200B7-8B2A-DF4B-AD99-4B945F5A0151}"/>
              </a:ext>
            </a:extLst>
          </p:cNvPr>
          <p:cNvSpPr>
            <a:spLocks noGrp="1"/>
          </p:cNvSpPr>
          <p:nvPr>
            <p:ph type="sldNum" sz="quarter" idx="12"/>
          </p:nvPr>
        </p:nvSpPr>
        <p:spPr/>
        <p:txBody>
          <a:bodyPr/>
          <a:lstStyle/>
          <a:p>
            <a:pPr>
              <a:defRPr/>
            </a:pPr>
            <a:fld id="{60BFD049-D2CF-4121-81F4-9F5F123E84AD}" type="slidenum">
              <a:rPr lang="en-US" altLang="en-US" smtClean="0">
                <a:solidFill>
                  <a:prstClr val="black"/>
                </a:solidFill>
              </a:rPr>
              <a:pPr>
                <a:defRPr/>
              </a:pPr>
              <a:t>3</a:t>
            </a:fld>
            <a:endParaRPr lang="en-US" altLang="en-US">
              <a:solidFill>
                <a:prstClr val="black"/>
              </a:solidFill>
            </a:endParaRPr>
          </a:p>
        </p:txBody>
      </p:sp>
    </p:spTree>
    <p:extLst>
      <p:ext uri="{BB962C8B-B14F-4D97-AF65-F5344CB8AC3E}">
        <p14:creationId xmlns:p14="http://schemas.microsoft.com/office/powerpoint/2010/main" xmlns="" val="2132554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tx1"/>
                </a:solidFill>
              </a:rPr>
              <a:t>CHALLENGES FOR THE NWDOH</a:t>
            </a:r>
            <a:endParaRPr lang="en-US" sz="2400" i="1" kern="0" dirty="0">
              <a:solidFill>
                <a:schemeClr val="tx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737600" y="6245225"/>
            <a:ext cx="2844800" cy="476250"/>
          </a:xfrm>
        </p:spPr>
        <p:txBody>
          <a:bodyPr/>
          <a:lstStyle/>
          <a:p>
            <a:pPr fontAlgn="base">
              <a:spcBef>
                <a:spcPct val="0"/>
              </a:spcBef>
              <a:spcAft>
                <a:spcPct val="0"/>
              </a:spcAft>
              <a:defRPr/>
            </a:pPr>
            <a:r>
              <a:rPr lang="en-US" altLang="en-US" dirty="0">
                <a:solidFill>
                  <a:srgbClr val="000000"/>
                </a:solidFill>
              </a:rPr>
              <a:t>26</a:t>
            </a:r>
          </a:p>
        </p:txBody>
      </p:sp>
      <p:sp>
        <p:nvSpPr>
          <p:cNvPr id="5" name="Text Placeholder 2">
            <a:extLst>
              <a:ext uri="{FF2B5EF4-FFF2-40B4-BE49-F238E27FC236}">
                <a16:creationId xmlns:a16="http://schemas.microsoft.com/office/drawing/2014/main" xmlns="" id="{EAA43E64-8977-4745-8341-C95C01AEC333}"/>
              </a:ext>
            </a:extLst>
          </p:cNvPr>
          <p:cNvSpPr txBox="1">
            <a:spLocks/>
          </p:cNvSpPr>
          <p:nvPr/>
        </p:nvSpPr>
        <p:spPr bwMode="auto">
          <a:xfrm>
            <a:off x="0" y="1231900"/>
            <a:ext cx="12191999" cy="5626099"/>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eaLnBrk="1" fontAlgn="base" hangingPunct="1">
              <a:spcBef>
                <a:spcPct val="20000"/>
              </a:spcBef>
              <a:spcAft>
                <a:spcPct val="0"/>
              </a:spcAft>
              <a:buNone/>
              <a:defRPr sz="2000">
                <a:solidFill>
                  <a:schemeClr val="tx1"/>
                </a:solidFill>
                <a:latin typeface="+mn-lt"/>
                <a:cs typeface="+mn-cs"/>
              </a:defRPr>
            </a:lvl6pPr>
            <a:lvl7pPr marL="2743200" indent="0" algn="ctr" rtl="0" eaLnBrk="1" fontAlgn="base" hangingPunct="1">
              <a:spcBef>
                <a:spcPct val="20000"/>
              </a:spcBef>
              <a:spcAft>
                <a:spcPct val="0"/>
              </a:spcAft>
              <a:buNone/>
              <a:defRPr sz="2000">
                <a:solidFill>
                  <a:schemeClr val="tx1"/>
                </a:solidFill>
                <a:latin typeface="+mn-lt"/>
                <a:cs typeface="+mn-cs"/>
              </a:defRPr>
            </a:lvl7pPr>
            <a:lvl8pPr marL="3200400" indent="0" algn="ctr" rtl="0" eaLnBrk="1" fontAlgn="base" hangingPunct="1">
              <a:spcBef>
                <a:spcPct val="20000"/>
              </a:spcBef>
              <a:spcAft>
                <a:spcPct val="0"/>
              </a:spcAft>
              <a:buNone/>
              <a:defRPr sz="2000">
                <a:solidFill>
                  <a:schemeClr val="tx1"/>
                </a:solidFill>
                <a:latin typeface="+mn-lt"/>
                <a:cs typeface="+mn-cs"/>
              </a:defRPr>
            </a:lvl8pPr>
            <a:lvl9pPr marL="3657600" indent="0" algn="ctr" rtl="0" eaLnBrk="1" fontAlgn="base" hangingPunct="1">
              <a:spcBef>
                <a:spcPct val="20000"/>
              </a:spcBef>
              <a:spcAft>
                <a:spcPct val="0"/>
              </a:spcAft>
              <a:buNone/>
              <a:defRPr sz="2000">
                <a:solidFill>
                  <a:schemeClr val="tx1"/>
                </a:solidFill>
                <a:latin typeface="+mn-lt"/>
                <a:cs typeface="+mn-cs"/>
              </a:defRPr>
            </a:lvl9pPr>
          </a:lstStyle>
          <a:p>
            <a:pPr algn="just">
              <a:defRPr/>
            </a:pPr>
            <a:r>
              <a:rPr lang="en-ZA" sz="2800" kern="0" dirty="0" err="1">
                <a:latin typeface="Arial" pitchFamily="34" charset="0"/>
                <a:ea typeface="Tahoma" panose="020B0604030504040204" pitchFamily="34" charset="0"/>
                <a:cs typeface="Arial" pitchFamily="34" charset="0"/>
              </a:rPr>
              <a:t>NWDoH</a:t>
            </a:r>
            <a:r>
              <a:rPr lang="en-ZA" sz="2800" kern="0" dirty="0">
                <a:latin typeface="Arial" pitchFamily="34" charset="0"/>
                <a:ea typeface="Tahoma" panose="020B0604030504040204" pitchFamily="34" charset="0"/>
                <a:cs typeface="Arial" pitchFamily="34" charset="0"/>
              </a:rPr>
              <a:t> Currently has only 2 challenges</a:t>
            </a:r>
          </a:p>
          <a:p>
            <a:pPr algn="just">
              <a:defRPr/>
            </a:pPr>
            <a:endParaRPr lang="en-ZA" sz="900" i="1"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r>
              <a:rPr lang="en-ZA" sz="2000" kern="0" dirty="0">
                <a:latin typeface="Arial" pitchFamily="34" charset="0"/>
                <a:ea typeface="Tahoma" panose="020B0604030504040204" pitchFamily="34" charset="0"/>
                <a:cs typeface="Arial" pitchFamily="34" charset="0"/>
              </a:rPr>
              <a:t>Contact tracing – wrong phone numbers, not found at addresses</a:t>
            </a:r>
          </a:p>
          <a:p>
            <a:pPr marL="342900"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r>
              <a:rPr lang="en-ZA" sz="2000" kern="0" dirty="0">
                <a:latin typeface="Arial" pitchFamily="34" charset="0"/>
                <a:ea typeface="Tahoma" panose="020B0604030504040204" pitchFamily="34" charset="0"/>
                <a:cs typeface="Arial" pitchFamily="34" charset="0"/>
              </a:rPr>
              <a:t>Limited Capacity of Environmental Health in Municipalities</a:t>
            </a:r>
          </a:p>
          <a:p>
            <a:pPr marL="342900"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r>
              <a:rPr lang="en-ZA" sz="2000" kern="0" dirty="0">
                <a:latin typeface="Arial" pitchFamily="34" charset="0"/>
                <a:ea typeface="Tahoma" panose="020B0604030504040204" pitchFamily="34" charset="0"/>
                <a:cs typeface="Arial" pitchFamily="34" charset="0"/>
              </a:rPr>
              <a:t>Staffing for vaccination programme</a:t>
            </a:r>
          </a:p>
          <a:p>
            <a:pPr marL="342900"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r>
              <a:rPr lang="en-ZA" sz="2000" kern="0" dirty="0">
                <a:latin typeface="Arial" pitchFamily="34" charset="0"/>
                <a:ea typeface="Tahoma" panose="020B0604030504040204" pitchFamily="34" charset="0"/>
                <a:cs typeface="Arial" pitchFamily="34" charset="0"/>
              </a:rPr>
              <a:t>Transport for persons to be vaccinated</a:t>
            </a:r>
          </a:p>
          <a:p>
            <a:pPr marL="342900"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algn="just">
              <a:defRPr/>
            </a:pPr>
            <a:r>
              <a:rPr lang="en-ZA" sz="2800" kern="0" dirty="0">
                <a:latin typeface="Arial" pitchFamily="34" charset="0"/>
                <a:ea typeface="Tahoma" panose="020B0604030504040204" pitchFamily="34" charset="0"/>
                <a:cs typeface="Arial" pitchFamily="34" charset="0"/>
              </a:rPr>
              <a:t>However, the following will arise as challenges if we do not flatten the curve</a:t>
            </a:r>
          </a:p>
          <a:p>
            <a:pPr marL="342900"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r>
              <a:rPr lang="en-ZA" sz="2000" kern="0" dirty="0">
                <a:latin typeface="Arial" pitchFamily="34" charset="0"/>
                <a:ea typeface="Tahoma" panose="020B0604030504040204" pitchFamily="34" charset="0"/>
                <a:cs typeface="Arial" pitchFamily="34" charset="0"/>
              </a:rPr>
              <a:t>Bed availability</a:t>
            </a:r>
          </a:p>
          <a:p>
            <a:pPr marL="342900"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r>
              <a:rPr lang="en-ZA" sz="2000" kern="0" dirty="0">
                <a:latin typeface="Arial" pitchFamily="34" charset="0"/>
                <a:ea typeface="Tahoma" panose="020B0604030504040204" pitchFamily="34" charset="0"/>
                <a:cs typeface="Arial" pitchFamily="34" charset="0"/>
              </a:rPr>
              <a:t>Reticulated Oxygen</a:t>
            </a:r>
          </a:p>
          <a:p>
            <a:pPr marL="342900"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marL="685800" lvl="2" algn="just">
              <a:buFont typeface="Wingdings" panose="05000000000000000000" pitchFamily="2" charset="2"/>
              <a:buChar char="§"/>
              <a:defRPr/>
            </a:pPr>
            <a:endParaRPr lang="en-US" sz="1600" kern="0" dirty="0">
              <a:solidFill>
                <a:srgbClr val="2D2D2D"/>
              </a:solidFill>
              <a:latin typeface="Tahoma" panose="020B0604030504040204" pitchFamily="34" charset="0"/>
              <a:ea typeface="Tahoma" panose="020B0604030504040204" pitchFamily="34" charset="0"/>
              <a:cs typeface="Tahoma" panose="020B0604030504040204" pitchFamily="34" charset="0"/>
            </a:endParaRPr>
          </a:p>
          <a:p>
            <a:pPr marL="685800" lvl="2" algn="just">
              <a:buFont typeface="Wingdings" panose="05000000000000000000" pitchFamily="2" charset="2"/>
              <a:buChar char="§"/>
              <a:defRPr/>
            </a:pPr>
            <a:endParaRPr lang="en-US" sz="1600" kern="0" dirty="0">
              <a:solidFill>
                <a:srgbClr val="2D2D2D"/>
              </a:solidFill>
              <a:latin typeface="Tahoma" panose="020B0604030504040204" pitchFamily="34" charset="0"/>
              <a:ea typeface="Tahoma" panose="020B0604030504040204" pitchFamily="34" charset="0"/>
              <a:cs typeface="Tahoma" panose="020B0604030504040204" pitchFamily="34" charset="0"/>
            </a:endParaRPr>
          </a:p>
          <a:p>
            <a:pPr marL="457200" lvl="2" algn="just">
              <a:buFont typeface="Arial" pitchFamily="34" charset="0"/>
              <a:buNone/>
              <a:defRPr/>
            </a:pPr>
            <a:endParaRPr lang="en-US" sz="1600" kern="0" dirty="0">
              <a:solidFill>
                <a:srgbClr val="2D2D2D"/>
              </a:solidFill>
              <a:latin typeface="Tahoma" panose="020B0604030504040204" pitchFamily="34" charset="0"/>
              <a:ea typeface="Tahoma" panose="020B0604030504040204" pitchFamily="34" charset="0"/>
              <a:cs typeface="Tahoma" panose="020B0604030504040204" pitchFamily="34" charset="0"/>
            </a:endParaRPr>
          </a:p>
          <a:p>
            <a:pPr marL="457200" lvl="2" algn="just">
              <a:buFont typeface="Arial" pitchFamily="34" charset="0"/>
              <a:buNone/>
              <a:defRPr/>
            </a:pPr>
            <a:endParaRPr lang="en-US" sz="1200" kern="0" dirty="0">
              <a:solidFill>
                <a:srgbClr val="2D2D2D"/>
              </a:solidFill>
              <a:latin typeface="inherit"/>
            </a:endParaRPr>
          </a:p>
          <a:p>
            <a:pPr marL="685800" lvl="2" algn="just">
              <a:buFont typeface="Wingdings" panose="05000000000000000000" pitchFamily="2" charset="2"/>
              <a:buChar char="§"/>
              <a:defRPr/>
            </a:pPr>
            <a:endParaRPr lang="en-US" sz="1200" kern="0" dirty="0">
              <a:solidFill>
                <a:srgbClr val="2D2D2D"/>
              </a:solidFill>
              <a:latin typeface="inherit"/>
            </a:endParaRPr>
          </a:p>
          <a:p>
            <a:pPr marL="457200" lvl="2" algn="just">
              <a:buFont typeface="Arial" pitchFamily="34" charset="0"/>
              <a:buNone/>
              <a:defRPr/>
            </a:pPr>
            <a:endParaRPr lang="en-US" sz="1200" kern="0" dirty="0">
              <a:solidFill>
                <a:srgbClr val="2D2D2D"/>
              </a:solidFill>
              <a:latin typeface="inherit"/>
            </a:endParaRPr>
          </a:p>
        </p:txBody>
      </p:sp>
    </p:spTree>
    <p:extLst>
      <p:ext uri="{BB962C8B-B14F-4D97-AF65-F5344CB8AC3E}">
        <p14:creationId xmlns:p14="http://schemas.microsoft.com/office/powerpoint/2010/main" xmlns="" val="897957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tx1"/>
                </a:solidFill>
              </a:rPr>
              <a:t>CHALLENGES FOR THE NWDOH</a:t>
            </a:r>
            <a:endParaRPr lang="en-US" sz="2400" i="1" kern="0" dirty="0">
              <a:solidFill>
                <a:schemeClr val="tx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737600" y="6245225"/>
            <a:ext cx="2844800" cy="476250"/>
          </a:xfrm>
        </p:spPr>
        <p:txBody>
          <a:bodyPr/>
          <a:lstStyle/>
          <a:p>
            <a:pPr fontAlgn="base">
              <a:spcBef>
                <a:spcPct val="0"/>
              </a:spcBef>
              <a:spcAft>
                <a:spcPct val="0"/>
              </a:spcAft>
              <a:defRPr/>
            </a:pPr>
            <a:r>
              <a:rPr lang="en-US" altLang="en-US" dirty="0">
                <a:solidFill>
                  <a:srgbClr val="000000"/>
                </a:solidFill>
              </a:rPr>
              <a:t>26</a:t>
            </a:r>
          </a:p>
        </p:txBody>
      </p:sp>
      <p:graphicFrame>
        <p:nvGraphicFramePr>
          <p:cNvPr id="6" name="Table 4">
            <a:extLst>
              <a:ext uri="{FF2B5EF4-FFF2-40B4-BE49-F238E27FC236}">
                <a16:creationId xmlns:a16="http://schemas.microsoft.com/office/drawing/2014/main" xmlns="" id="{FC622955-EB0B-9D40-BA24-18EB4521AB95}"/>
              </a:ext>
            </a:extLst>
          </p:cNvPr>
          <p:cNvGraphicFramePr>
            <a:graphicFrameLocks/>
          </p:cNvGraphicFramePr>
          <p:nvPr>
            <p:extLst>
              <p:ext uri="{D42A27DB-BD31-4B8C-83A1-F6EECF244321}">
                <p14:modId xmlns:p14="http://schemas.microsoft.com/office/powerpoint/2010/main" xmlns="" val="3881916966"/>
              </p:ext>
            </p:extLst>
          </p:nvPr>
        </p:nvGraphicFramePr>
        <p:xfrm>
          <a:off x="551328" y="1344613"/>
          <a:ext cx="10596283" cy="5163735"/>
        </p:xfrm>
        <a:graphic>
          <a:graphicData uri="http://schemas.openxmlformats.org/drawingml/2006/table">
            <a:tbl>
              <a:tblPr firstRow="1" bandRow="1"/>
              <a:tblGrid>
                <a:gridCol w="1881555">
                  <a:extLst>
                    <a:ext uri="{9D8B030D-6E8A-4147-A177-3AD203B41FA5}">
                      <a16:colId xmlns:a16="http://schemas.microsoft.com/office/drawing/2014/main" xmlns="" val="20000"/>
                    </a:ext>
                  </a:extLst>
                </a:gridCol>
                <a:gridCol w="2448601">
                  <a:extLst>
                    <a:ext uri="{9D8B030D-6E8A-4147-A177-3AD203B41FA5}">
                      <a16:colId xmlns:a16="http://schemas.microsoft.com/office/drawing/2014/main" xmlns="" val="20001"/>
                    </a:ext>
                  </a:extLst>
                </a:gridCol>
                <a:gridCol w="6266127">
                  <a:extLst>
                    <a:ext uri="{9D8B030D-6E8A-4147-A177-3AD203B41FA5}">
                      <a16:colId xmlns:a16="http://schemas.microsoft.com/office/drawing/2014/main" xmlns="" val="20002"/>
                    </a:ext>
                  </a:extLst>
                </a:gridCol>
              </a:tblGrid>
              <a:tr h="617285">
                <a:tc>
                  <a:txBody>
                    <a:bodyPr/>
                    <a:lstStyle/>
                    <a:p>
                      <a:r>
                        <a:rPr lang="en-ZA" sz="1800" b="1" dirty="0">
                          <a:latin typeface="Tahoma" panose="020B0604030504040204" pitchFamily="34" charset="0"/>
                          <a:ea typeface="Tahoma" panose="020B0604030504040204" pitchFamily="34" charset="0"/>
                          <a:cs typeface="Tahoma" panose="020B0604030504040204" pitchFamily="34" charset="0"/>
                        </a:rPr>
                        <a:t>Item</a:t>
                      </a:r>
                    </a:p>
                  </a:txBody>
                  <a:tcPr marL="68582" marR="68582" marT="34294" marB="34294">
                    <a:solidFill>
                      <a:schemeClr val="bg1">
                        <a:lumMod val="95000"/>
                      </a:schemeClr>
                    </a:solidFill>
                  </a:tcPr>
                </a:tc>
                <a:tc>
                  <a:txBody>
                    <a:bodyPr/>
                    <a:lstStyle/>
                    <a:p>
                      <a:r>
                        <a:rPr lang="en-ZA" sz="1800" b="1" dirty="0">
                          <a:latin typeface="Tahoma" panose="020B0604030504040204" pitchFamily="34" charset="0"/>
                          <a:ea typeface="Tahoma" panose="020B0604030504040204" pitchFamily="34" charset="0"/>
                          <a:cs typeface="Tahoma" panose="020B0604030504040204" pitchFamily="34" charset="0"/>
                        </a:rPr>
                        <a:t>Preparedness level</a:t>
                      </a:r>
                    </a:p>
                  </a:txBody>
                  <a:tcPr marL="68582" marR="68582" marT="34294" marB="34294">
                    <a:solidFill>
                      <a:schemeClr val="bg1">
                        <a:lumMod val="95000"/>
                      </a:schemeClr>
                    </a:solidFill>
                  </a:tcPr>
                </a:tc>
                <a:tc>
                  <a:txBody>
                    <a:bodyPr/>
                    <a:lstStyle/>
                    <a:p>
                      <a:r>
                        <a:rPr lang="en-ZA" sz="1800" b="1" dirty="0">
                          <a:latin typeface="Tahoma" panose="020B0604030504040204" pitchFamily="34" charset="0"/>
                          <a:ea typeface="Tahoma" panose="020B0604030504040204" pitchFamily="34" charset="0"/>
                          <a:cs typeface="Tahoma" panose="020B0604030504040204" pitchFamily="34" charset="0"/>
                        </a:rPr>
                        <a:t>Comment</a:t>
                      </a:r>
                    </a:p>
                  </a:txBody>
                  <a:tcPr marL="68582" marR="68582" marT="34294" marB="34294">
                    <a:solidFill>
                      <a:schemeClr val="bg1">
                        <a:lumMod val="95000"/>
                      </a:schemeClr>
                    </a:solidFill>
                  </a:tcPr>
                </a:tc>
                <a:extLst>
                  <a:ext uri="{0D108BD9-81ED-4DB2-BD59-A6C34878D82A}">
                    <a16:rowId xmlns:a16="http://schemas.microsoft.com/office/drawing/2014/main" xmlns="" val="10000"/>
                  </a:ext>
                </a:extLst>
              </a:tr>
              <a:tr h="617285">
                <a:tc>
                  <a:txBody>
                    <a:bodyPr/>
                    <a:lstStyle/>
                    <a:p>
                      <a:r>
                        <a:rPr lang="en-ZA" sz="1800" dirty="0">
                          <a:latin typeface="Tahoma" panose="020B0604030504040204" pitchFamily="34" charset="0"/>
                          <a:ea typeface="Tahoma" panose="020B0604030504040204" pitchFamily="34" charset="0"/>
                          <a:cs typeface="Tahoma" panose="020B0604030504040204" pitchFamily="34" charset="0"/>
                        </a:rPr>
                        <a:t>HR</a:t>
                      </a:r>
                    </a:p>
                  </a:txBody>
                  <a:tcPr marL="68582" marR="68582" marT="34294" marB="34294"/>
                </a:tc>
                <a:tc>
                  <a:txBody>
                    <a:bodyPr/>
                    <a:lstStyle/>
                    <a:p>
                      <a:endParaRPr lang="en-ZA" sz="1800" dirty="0">
                        <a:latin typeface="Tahoma" panose="020B0604030504040204" pitchFamily="34" charset="0"/>
                        <a:ea typeface="Tahoma" panose="020B0604030504040204" pitchFamily="34" charset="0"/>
                        <a:cs typeface="Tahoma" panose="020B0604030504040204" pitchFamily="34" charset="0"/>
                      </a:endParaRPr>
                    </a:p>
                  </a:txBody>
                  <a:tcPr marL="68582" marR="68582" marT="34294" marB="34294">
                    <a:solidFill>
                      <a:srgbClr val="FFC000"/>
                    </a:solidFill>
                  </a:tcPr>
                </a:tc>
                <a:tc>
                  <a:txBody>
                    <a:bodyPr/>
                    <a:lstStyle/>
                    <a:p>
                      <a:r>
                        <a:rPr lang="en-ZA" sz="1800" dirty="0">
                          <a:latin typeface="Tahoma" panose="020B0604030504040204" pitchFamily="34" charset="0"/>
                          <a:ea typeface="Tahoma" panose="020B0604030504040204" pitchFamily="34" charset="0"/>
                          <a:cs typeface="Tahoma" panose="020B0604030504040204" pitchFamily="34" charset="0"/>
                        </a:rPr>
                        <a:t>Recruitment of additional staff  is ongoing</a:t>
                      </a:r>
                    </a:p>
                  </a:txBody>
                  <a:tcPr marL="68582" marR="68582" marT="34294" marB="34294"/>
                </a:tc>
                <a:extLst>
                  <a:ext uri="{0D108BD9-81ED-4DB2-BD59-A6C34878D82A}">
                    <a16:rowId xmlns:a16="http://schemas.microsoft.com/office/drawing/2014/main" xmlns="" val="10001"/>
                  </a:ext>
                </a:extLst>
              </a:tr>
              <a:tr h="617285">
                <a:tc>
                  <a:txBody>
                    <a:bodyPr/>
                    <a:lstStyle/>
                    <a:p>
                      <a:r>
                        <a:rPr lang="en-ZA" sz="1800" dirty="0">
                          <a:latin typeface="Tahoma" panose="020B0604030504040204" pitchFamily="34" charset="0"/>
                          <a:ea typeface="Tahoma" panose="020B0604030504040204" pitchFamily="34" charset="0"/>
                          <a:cs typeface="Tahoma" panose="020B0604030504040204" pitchFamily="34" charset="0"/>
                        </a:rPr>
                        <a:t>Bed availability</a:t>
                      </a:r>
                    </a:p>
                  </a:txBody>
                  <a:tcPr marL="68582" marR="68582" marT="34294" marB="34294"/>
                </a:tc>
                <a:tc>
                  <a:txBody>
                    <a:bodyPr/>
                    <a:lstStyle/>
                    <a:p>
                      <a:endParaRPr lang="en-ZA" sz="1800" dirty="0">
                        <a:latin typeface="Tahoma" panose="020B0604030504040204" pitchFamily="34" charset="0"/>
                        <a:ea typeface="Tahoma" panose="020B0604030504040204" pitchFamily="34" charset="0"/>
                        <a:cs typeface="Tahoma" panose="020B0604030504040204" pitchFamily="34" charset="0"/>
                      </a:endParaRPr>
                    </a:p>
                  </a:txBody>
                  <a:tcPr marL="68582" marR="68582" marT="34294" marB="34294">
                    <a:solidFill>
                      <a:srgbClr val="00B050"/>
                    </a:solidFill>
                  </a:tcPr>
                </a:tc>
                <a:tc>
                  <a:txBody>
                    <a:bodyPr/>
                    <a:lstStyle/>
                    <a:p>
                      <a:r>
                        <a:rPr lang="en-ZA" sz="1800" dirty="0">
                          <a:latin typeface="Tahoma" panose="020B0604030504040204" pitchFamily="34" charset="0"/>
                          <a:ea typeface="Tahoma" panose="020B0604030504040204" pitchFamily="34" charset="0"/>
                          <a:cs typeface="Tahoma" panose="020B0604030504040204" pitchFamily="34" charset="0"/>
                        </a:rPr>
                        <a:t>Monitoring the situation closely.</a:t>
                      </a:r>
                      <a:r>
                        <a:rPr lang="en-ZA" sz="1800" baseline="0" dirty="0">
                          <a:latin typeface="Tahoma" panose="020B0604030504040204" pitchFamily="34" charset="0"/>
                          <a:ea typeface="Tahoma" panose="020B0604030504040204" pitchFamily="34" charset="0"/>
                          <a:cs typeface="Tahoma" panose="020B0604030504040204" pitchFamily="34" charset="0"/>
                        </a:rPr>
                        <a:t> Currently there are adequate beds</a:t>
                      </a:r>
                      <a:endParaRPr lang="en-ZA" sz="1800" dirty="0">
                        <a:latin typeface="Tahoma" panose="020B0604030504040204" pitchFamily="34" charset="0"/>
                        <a:ea typeface="Tahoma" panose="020B0604030504040204" pitchFamily="34" charset="0"/>
                        <a:cs typeface="Tahoma" panose="020B0604030504040204" pitchFamily="34" charset="0"/>
                      </a:endParaRPr>
                    </a:p>
                  </a:txBody>
                  <a:tcPr marL="68582" marR="68582" marT="34294" marB="34294"/>
                </a:tc>
                <a:extLst>
                  <a:ext uri="{0D108BD9-81ED-4DB2-BD59-A6C34878D82A}">
                    <a16:rowId xmlns:a16="http://schemas.microsoft.com/office/drawing/2014/main" xmlns="" val="10002"/>
                  </a:ext>
                </a:extLst>
              </a:tr>
              <a:tr h="362745">
                <a:tc>
                  <a:txBody>
                    <a:bodyPr/>
                    <a:lstStyle/>
                    <a:p>
                      <a:r>
                        <a:rPr lang="en-ZA" sz="1800" dirty="0">
                          <a:latin typeface="Tahoma" panose="020B0604030504040204" pitchFamily="34" charset="0"/>
                          <a:ea typeface="Tahoma" panose="020B0604030504040204" pitchFamily="34" charset="0"/>
                          <a:cs typeface="Tahoma" panose="020B0604030504040204" pitchFamily="34" charset="0"/>
                        </a:rPr>
                        <a:t>PPEs</a:t>
                      </a:r>
                    </a:p>
                  </a:txBody>
                  <a:tcPr marL="68582" marR="68582" marT="34294" marB="34294"/>
                </a:tc>
                <a:tc>
                  <a:txBody>
                    <a:bodyPr/>
                    <a:lstStyle/>
                    <a:p>
                      <a:endParaRPr lang="en-ZA" sz="1800" dirty="0">
                        <a:latin typeface="Tahoma" panose="020B0604030504040204" pitchFamily="34" charset="0"/>
                        <a:ea typeface="Tahoma" panose="020B0604030504040204" pitchFamily="34" charset="0"/>
                        <a:cs typeface="Tahoma" panose="020B0604030504040204" pitchFamily="34" charset="0"/>
                      </a:endParaRPr>
                    </a:p>
                  </a:txBody>
                  <a:tcPr marL="68582" marR="68582" marT="34294" marB="34294">
                    <a:solidFill>
                      <a:srgbClr val="00B050"/>
                    </a:solidFill>
                  </a:tcPr>
                </a:tc>
                <a:tc>
                  <a:txBody>
                    <a:bodyPr/>
                    <a:lstStyle/>
                    <a:p>
                      <a:r>
                        <a:rPr lang="en-ZA" sz="1800" dirty="0">
                          <a:latin typeface="Tahoma" panose="020B0604030504040204" pitchFamily="34" charset="0"/>
                          <a:ea typeface="Tahoma" panose="020B0604030504040204" pitchFamily="34" charset="0"/>
                          <a:cs typeface="Tahoma" panose="020B0604030504040204" pitchFamily="34" charset="0"/>
                        </a:rPr>
                        <a:t>There is a two month buffer</a:t>
                      </a:r>
                    </a:p>
                  </a:txBody>
                  <a:tcPr marL="68582" marR="68582" marT="34294" marB="34294"/>
                </a:tc>
                <a:extLst>
                  <a:ext uri="{0D108BD9-81ED-4DB2-BD59-A6C34878D82A}">
                    <a16:rowId xmlns:a16="http://schemas.microsoft.com/office/drawing/2014/main" xmlns="" val="10003"/>
                  </a:ext>
                </a:extLst>
              </a:tr>
              <a:tr h="891634">
                <a:tc>
                  <a:txBody>
                    <a:bodyPr/>
                    <a:lstStyle/>
                    <a:p>
                      <a:r>
                        <a:rPr lang="en-ZA" sz="1800" dirty="0">
                          <a:latin typeface="Tahoma" panose="020B0604030504040204" pitchFamily="34" charset="0"/>
                          <a:ea typeface="Tahoma" panose="020B0604030504040204" pitchFamily="34" charset="0"/>
                          <a:cs typeface="Tahoma" panose="020B0604030504040204" pitchFamily="34" charset="0"/>
                        </a:rPr>
                        <a:t>Equipment</a:t>
                      </a:r>
                    </a:p>
                  </a:txBody>
                  <a:tcPr marL="68582" marR="68582" marT="34294" marB="34294"/>
                </a:tc>
                <a:tc>
                  <a:txBody>
                    <a:bodyPr/>
                    <a:lstStyle/>
                    <a:p>
                      <a:endParaRPr lang="en-ZA" sz="1800" dirty="0">
                        <a:latin typeface="Tahoma" panose="020B0604030504040204" pitchFamily="34" charset="0"/>
                        <a:ea typeface="Tahoma" panose="020B0604030504040204" pitchFamily="34" charset="0"/>
                        <a:cs typeface="Tahoma" panose="020B0604030504040204" pitchFamily="34" charset="0"/>
                      </a:endParaRPr>
                    </a:p>
                  </a:txBody>
                  <a:tcPr marL="68582" marR="68582" marT="34294" marB="34294">
                    <a:solidFill>
                      <a:srgbClr val="00B050"/>
                    </a:solidFill>
                  </a:tcPr>
                </a:tc>
                <a:tc>
                  <a:txBody>
                    <a:bodyPr/>
                    <a:lstStyle/>
                    <a:p>
                      <a:r>
                        <a:rPr lang="en-ZA" sz="1800" dirty="0">
                          <a:latin typeface="Tahoma" panose="020B0604030504040204" pitchFamily="34" charset="0"/>
                          <a:ea typeface="Tahoma" panose="020B0604030504040204" pitchFamily="34" charset="0"/>
                          <a:cs typeface="Tahoma" panose="020B0604030504040204" pitchFamily="34" charset="0"/>
                        </a:rPr>
                        <a:t>Adequate number of beds, we continue to procure as demand grows</a:t>
                      </a:r>
                    </a:p>
                    <a:p>
                      <a:r>
                        <a:rPr lang="en-ZA" sz="1800" dirty="0">
                          <a:latin typeface="Tahoma" panose="020B0604030504040204" pitchFamily="34" charset="0"/>
                          <a:ea typeface="Tahoma" panose="020B0604030504040204" pitchFamily="34" charset="0"/>
                          <a:cs typeface="Tahoma" panose="020B0604030504040204" pitchFamily="34" charset="0"/>
                        </a:rPr>
                        <a:t>Sufficient ventilators, sufficient oxygen. Piped Oxygen needs attention – started project with </a:t>
                      </a:r>
                      <a:r>
                        <a:rPr lang="en-ZA" sz="1800" dirty="0" err="1">
                          <a:latin typeface="Tahoma" panose="020B0604030504040204" pitchFamily="34" charset="0"/>
                          <a:ea typeface="Tahoma" panose="020B0604030504040204" pitchFamily="34" charset="0"/>
                          <a:cs typeface="Tahoma" panose="020B0604030504040204" pitchFamily="34" charset="0"/>
                        </a:rPr>
                        <a:t>NDoH</a:t>
                      </a:r>
                      <a:r>
                        <a:rPr lang="en-ZA" sz="1800" dirty="0">
                          <a:latin typeface="Tahoma" panose="020B0604030504040204" pitchFamily="34" charset="0"/>
                          <a:ea typeface="Tahoma" panose="020B0604030504040204" pitchFamily="34" charset="0"/>
                          <a:cs typeface="Tahoma" panose="020B0604030504040204" pitchFamily="34" charset="0"/>
                        </a:rPr>
                        <a:t> in this regard</a:t>
                      </a:r>
                    </a:p>
                  </a:txBody>
                  <a:tcPr marL="68582" marR="68582" marT="34294" marB="34294"/>
                </a:tc>
                <a:extLst>
                  <a:ext uri="{0D108BD9-81ED-4DB2-BD59-A6C34878D82A}">
                    <a16:rowId xmlns:a16="http://schemas.microsoft.com/office/drawing/2014/main" xmlns="" val="10004"/>
                  </a:ext>
                </a:extLst>
              </a:tr>
              <a:tr h="617285">
                <a:tc>
                  <a:txBody>
                    <a:bodyPr/>
                    <a:lstStyle/>
                    <a:p>
                      <a:r>
                        <a:rPr lang="en-ZA" sz="1800" dirty="0">
                          <a:latin typeface="Tahoma" panose="020B0604030504040204" pitchFamily="34" charset="0"/>
                          <a:ea typeface="Tahoma" panose="020B0604030504040204" pitchFamily="34" charset="0"/>
                          <a:cs typeface="Tahoma" panose="020B0604030504040204" pitchFamily="34" charset="0"/>
                        </a:rPr>
                        <a:t>Drug availability</a:t>
                      </a:r>
                    </a:p>
                  </a:txBody>
                  <a:tcPr marL="68582" marR="68582" marT="34294" marB="34294"/>
                </a:tc>
                <a:tc>
                  <a:txBody>
                    <a:bodyPr/>
                    <a:lstStyle/>
                    <a:p>
                      <a:endParaRPr lang="en-ZA" sz="1800" dirty="0">
                        <a:latin typeface="Tahoma" panose="020B0604030504040204" pitchFamily="34" charset="0"/>
                        <a:ea typeface="Tahoma" panose="020B0604030504040204" pitchFamily="34" charset="0"/>
                        <a:cs typeface="Tahoma" panose="020B0604030504040204" pitchFamily="34" charset="0"/>
                      </a:endParaRPr>
                    </a:p>
                  </a:txBody>
                  <a:tcPr marL="68582" marR="68582" marT="34294" marB="34294">
                    <a:solidFill>
                      <a:srgbClr val="00B050"/>
                    </a:solidFill>
                  </a:tcPr>
                </a:tc>
                <a:tc>
                  <a:txBody>
                    <a:bodyPr/>
                    <a:lstStyle/>
                    <a:p>
                      <a:r>
                        <a:rPr lang="en-ZA" sz="1800" dirty="0">
                          <a:latin typeface="Tahoma" panose="020B0604030504040204" pitchFamily="34" charset="0"/>
                          <a:ea typeface="Tahoma" panose="020B0604030504040204" pitchFamily="34" charset="0"/>
                          <a:cs typeface="Tahoma" panose="020B0604030504040204" pitchFamily="34" charset="0"/>
                        </a:rPr>
                        <a:t>Medicines needed for COVID-19 symptomatic treatment is available</a:t>
                      </a:r>
                    </a:p>
                  </a:txBody>
                  <a:tcPr marL="68582" marR="68582" marT="34294" marB="34294"/>
                </a:tc>
                <a:extLst>
                  <a:ext uri="{0D108BD9-81ED-4DB2-BD59-A6C34878D82A}">
                    <a16:rowId xmlns:a16="http://schemas.microsoft.com/office/drawing/2014/main" xmlns="" val="10005"/>
                  </a:ext>
                </a:extLst>
              </a:tr>
              <a:tr h="1165982">
                <a:tc>
                  <a:txBody>
                    <a:bodyPr/>
                    <a:lstStyle/>
                    <a:p>
                      <a:r>
                        <a:rPr lang="en-ZA" sz="1800" dirty="0">
                          <a:latin typeface="Tahoma" panose="020B0604030504040204" pitchFamily="34" charset="0"/>
                          <a:ea typeface="Tahoma" panose="020B0604030504040204" pitchFamily="34" charset="0"/>
                          <a:cs typeface="Tahoma" panose="020B0604030504040204" pitchFamily="34" charset="0"/>
                        </a:rPr>
                        <a:t>Transport</a:t>
                      </a:r>
                    </a:p>
                  </a:txBody>
                  <a:tcPr marL="68582" marR="68582" marT="34294" marB="34294"/>
                </a:tc>
                <a:tc>
                  <a:txBody>
                    <a:bodyPr/>
                    <a:lstStyle/>
                    <a:p>
                      <a:endParaRPr lang="en-ZA" sz="1800" dirty="0">
                        <a:latin typeface="Tahoma" panose="020B0604030504040204" pitchFamily="34" charset="0"/>
                        <a:ea typeface="Tahoma" panose="020B0604030504040204" pitchFamily="34" charset="0"/>
                        <a:cs typeface="Tahoma" panose="020B0604030504040204" pitchFamily="34" charset="0"/>
                      </a:endParaRPr>
                    </a:p>
                  </a:txBody>
                  <a:tcPr marL="68582" marR="68582" marT="34294" marB="34294">
                    <a:solidFill>
                      <a:srgbClr val="FFC000"/>
                    </a:solidFill>
                  </a:tcPr>
                </a:tc>
                <a:tc>
                  <a:txBody>
                    <a:bodyPr/>
                    <a:lstStyle/>
                    <a:p>
                      <a:r>
                        <a:rPr lang="en-ZA" sz="1800" dirty="0">
                          <a:latin typeface="Tahoma" panose="020B0604030504040204" pitchFamily="34" charset="0"/>
                          <a:ea typeface="Tahoma" panose="020B0604030504040204" pitchFamily="34" charset="0"/>
                          <a:cs typeface="Tahoma" panose="020B0604030504040204" pitchFamily="34" charset="0"/>
                        </a:rPr>
                        <a:t>Inadequate transport particularly for contact tracers. The process of leasing additional transport</a:t>
                      </a:r>
                      <a:r>
                        <a:rPr lang="en-ZA" sz="1800" baseline="0" dirty="0">
                          <a:latin typeface="Tahoma" panose="020B0604030504040204" pitchFamily="34" charset="0"/>
                          <a:ea typeface="Tahoma" panose="020B0604030504040204" pitchFamily="34" charset="0"/>
                          <a:cs typeface="Tahoma" panose="020B0604030504040204" pitchFamily="34" charset="0"/>
                        </a:rPr>
                        <a:t> is at advanced stage. </a:t>
                      </a:r>
                      <a:endParaRPr lang="en-ZA" sz="1800" dirty="0">
                        <a:latin typeface="Tahoma" panose="020B0604030504040204" pitchFamily="34" charset="0"/>
                        <a:ea typeface="Tahoma" panose="020B0604030504040204" pitchFamily="34" charset="0"/>
                        <a:cs typeface="Tahoma" panose="020B0604030504040204" pitchFamily="34" charset="0"/>
                      </a:endParaRPr>
                    </a:p>
                  </a:txBody>
                  <a:tcPr marL="68582" marR="68582" marT="34294" marB="34294"/>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xmlns="" val="3399336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tx1"/>
                </a:solidFill>
              </a:rPr>
              <a:t>STRENGTHS OF THE NWDOH</a:t>
            </a:r>
            <a:endParaRPr lang="en-US" sz="2400" i="1" kern="0" dirty="0">
              <a:solidFill>
                <a:schemeClr val="tx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737600" y="6245225"/>
            <a:ext cx="2844800" cy="476250"/>
          </a:xfrm>
        </p:spPr>
        <p:txBody>
          <a:bodyPr/>
          <a:lstStyle/>
          <a:p>
            <a:pPr fontAlgn="base">
              <a:spcBef>
                <a:spcPct val="0"/>
              </a:spcBef>
              <a:spcAft>
                <a:spcPct val="0"/>
              </a:spcAft>
              <a:defRPr/>
            </a:pPr>
            <a:r>
              <a:rPr lang="en-US" altLang="en-US" dirty="0">
                <a:solidFill>
                  <a:srgbClr val="000000"/>
                </a:solidFill>
              </a:rPr>
              <a:t>26</a:t>
            </a:r>
          </a:p>
        </p:txBody>
      </p:sp>
      <p:sp>
        <p:nvSpPr>
          <p:cNvPr id="5" name="Text Placeholder 2">
            <a:extLst>
              <a:ext uri="{FF2B5EF4-FFF2-40B4-BE49-F238E27FC236}">
                <a16:creationId xmlns:a16="http://schemas.microsoft.com/office/drawing/2014/main" xmlns="" id="{EAA43E64-8977-4745-8341-C95C01AEC333}"/>
              </a:ext>
            </a:extLst>
          </p:cNvPr>
          <p:cNvSpPr txBox="1">
            <a:spLocks/>
          </p:cNvSpPr>
          <p:nvPr/>
        </p:nvSpPr>
        <p:spPr bwMode="auto">
          <a:xfrm>
            <a:off x="0" y="1231900"/>
            <a:ext cx="12191999" cy="5626099"/>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eaLnBrk="1" fontAlgn="base" hangingPunct="1">
              <a:spcBef>
                <a:spcPct val="20000"/>
              </a:spcBef>
              <a:spcAft>
                <a:spcPct val="0"/>
              </a:spcAft>
              <a:buNone/>
              <a:defRPr sz="2000">
                <a:solidFill>
                  <a:schemeClr val="tx1"/>
                </a:solidFill>
                <a:latin typeface="+mn-lt"/>
                <a:cs typeface="+mn-cs"/>
              </a:defRPr>
            </a:lvl6pPr>
            <a:lvl7pPr marL="2743200" indent="0" algn="ctr" rtl="0" eaLnBrk="1" fontAlgn="base" hangingPunct="1">
              <a:spcBef>
                <a:spcPct val="20000"/>
              </a:spcBef>
              <a:spcAft>
                <a:spcPct val="0"/>
              </a:spcAft>
              <a:buNone/>
              <a:defRPr sz="2000">
                <a:solidFill>
                  <a:schemeClr val="tx1"/>
                </a:solidFill>
                <a:latin typeface="+mn-lt"/>
                <a:cs typeface="+mn-cs"/>
              </a:defRPr>
            </a:lvl7pPr>
            <a:lvl8pPr marL="3200400" indent="0" algn="ctr" rtl="0" eaLnBrk="1" fontAlgn="base" hangingPunct="1">
              <a:spcBef>
                <a:spcPct val="20000"/>
              </a:spcBef>
              <a:spcAft>
                <a:spcPct val="0"/>
              </a:spcAft>
              <a:buNone/>
              <a:defRPr sz="2000">
                <a:solidFill>
                  <a:schemeClr val="tx1"/>
                </a:solidFill>
                <a:latin typeface="+mn-lt"/>
                <a:cs typeface="+mn-cs"/>
              </a:defRPr>
            </a:lvl8pPr>
            <a:lvl9pPr marL="3657600" indent="0" algn="ctr" rtl="0" eaLnBrk="1" fontAlgn="base" hangingPunct="1">
              <a:spcBef>
                <a:spcPct val="20000"/>
              </a:spcBef>
              <a:spcAft>
                <a:spcPct val="0"/>
              </a:spcAft>
              <a:buNone/>
              <a:defRPr sz="2000">
                <a:solidFill>
                  <a:schemeClr val="tx1"/>
                </a:solidFill>
                <a:latin typeface="+mn-lt"/>
                <a:cs typeface="+mn-cs"/>
              </a:defRPr>
            </a:lvl9pPr>
          </a:lstStyle>
          <a:p>
            <a:pPr marL="457200" indent="-457200" algn="just">
              <a:buFont typeface="Arial" panose="020B0604020202020204" pitchFamily="34" charset="0"/>
              <a:buChar char="•"/>
              <a:defRPr/>
            </a:pPr>
            <a:r>
              <a:rPr lang="en-ZA" sz="2400" kern="0" dirty="0">
                <a:latin typeface="Arial" pitchFamily="34" charset="0"/>
                <a:ea typeface="Tahoma" panose="020B0604030504040204" pitchFamily="34" charset="0"/>
                <a:cs typeface="Arial" pitchFamily="34" charset="0"/>
              </a:rPr>
              <a:t>Dedicated frontline staff and managers</a:t>
            </a:r>
            <a:endParaRPr lang="en-ZA" sz="2400" i="1" kern="0" dirty="0">
              <a:latin typeface="Arial" pitchFamily="34" charset="0"/>
              <a:ea typeface="Tahoma" panose="020B0604030504040204" pitchFamily="34" charset="0"/>
              <a:cs typeface="Arial" pitchFamily="34" charset="0"/>
            </a:endParaRPr>
          </a:p>
          <a:p>
            <a:pPr marL="800100" lvl="1" indent="-342900" algn="just">
              <a:buFont typeface="Arial" panose="020B0604020202020204" pitchFamily="34" charset="0"/>
              <a:buChar char="•"/>
              <a:defRPr/>
            </a:pPr>
            <a:r>
              <a:rPr lang="en-ZA" sz="2000" kern="0" dirty="0">
                <a:latin typeface="Arial" pitchFamily="34" charset="0"/>
                <a:ea typeface="Tahoma" panose="020B0604030504040204" pitchFamily="34" charset="0"/>
                <a:cs typeface="Arial" pitchFamily="34" charset="0"/>
              </a:rPr>
              <a:t>Willing to multi-task</a:t>
            </a:r>
          </a:p>
          <a:p>
            <a:pPr marL="800100" lvl="1"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marL="800100" lvl="1" indent="-342900" algn="just">
              <a:buFont typeface="Arial" panose="020B0604020202020204" pitchFamily="34" charset="0"/>
              <a:buChar char="•"/>
              <a:defRPr/>
            </a:pPr>
            <a:r>
              <a:rPr lang="en-ZA" sz="2000" kern="0" dirty="0">
                <a:latin typeface="Arial" pitchFamily="34" charset="0"/>
                <a:ea typeface="Tahoma" panose="020B0604030504040204" pitchFamily="34" charset="0"/>
                <a:cs typeface="Arial" pitchFamily="34" charset="0"/>
              </a:rPr>
              <a:t>Take problems in their stride, immediately think of options for solutions and act</a:t>
            </a:r>
          </a:p>
          <a:p>
            <a:pPr marL="1257300" lvl="2" indent="-342900" algn="just">
              <a:buFont typeface="Arial" panose="020B0604020202020204" pitchFamily="34" charset="0"/>
              <a:buChar char="•"/>
              <a:defRPr/>
            </a:pPr>
            <a:r>
              <a:rPr lang="en-ZA" sz="1600" kern="0" dirty="0">
                <a:latin typeface="Arial" pitchFamily="34" charset="0"/>
                <a:ea typeface="Tahoma" panose="020B0604030504040204" pitchFamily="34" charset="0"/>
                <a:cs typeface="Arial" pitchFamily="34" charset="0"/>
              </a:rPr>
              <a:t>Large numbers of staff testing positive</a:t>
            </a:r>
          </a:p>
          <a:p>
            <a:pPr marL="1257300" lvl="2" indent="-342900" algn="just">
              <a:buFont typeface="Arial" panose="020B0604020202020204" pitchFamily="34" charset="0"/>
              <a:buChar char="•"/>
              <a:defRPr/>
            </a:pPr>
            <a:endParaRPr lang="en-ZA" sz="12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r>
              <a:rPr lang="en-ZA" sz="2400" kern="0" dirty="0">
                <a:latin typeface="Arial" pitchFamily="34" charset="0"/>
                <a:ea typeface="Tahoma" panose="020B0604030504040204" pitchFamily="34" charset="0"/>
                <a:cs typeface="Arial" pitchFamily="34" charset="0"/>
              </a:rPr>
              <a:t>Guidance from NW Covid-19 Command Council</a:t>
            </a:r>
          </a:p>
          <a:p>
            <a:pPr marL="342900" indent="-342900" algn="just">
              <a:buFont typeface="Arial" panose="020B0604020202020204" pitchFamily="34" charset="0"/>
              <a:buChar char="•"/>
              <a:defRPr/>
            </a:pPr>
            <a:endParaRPr lang="en-ZA" sz="10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r>
              <a:rPr lang="en-ZA" sz="2400" kern="0" dirty="0">
                <a:latin typeface="Arial" pitchFamily="34" charset="0"/>
                <a:ea typeface="Tahoma" panose="020B0604030504040204" pitchFamily="34" charset="0"/>
                <a:cs typeface="Arial" pitchFamily="34" charset="0"/>
              </a:rPr>
              <a:t>Action from NW Covid-19 District Command Councils</a:t>
            </a:r>
          </a:p>
          <a:p>
            <a:pPr marL="342900" indent="-342900" algn="just">
              <a:buFont typeface="Arial" panose="020B0604020202020204" pitchFamily="34" charset="0"/>
              <a:buChar char="•"/>
              <a:defRPr/>
            </a:pPr>
            <a:endParaRPr lang="en-ZA" sz="10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r>
              <a:rPr lang="en-ZA" sz="2400" kern="0" dirty="0">
                <a:latin typeface="Arial" pitchFamily="34" charset="0"/>
                <a:ea typeface="Tahoma" panose="020B0604030504040204" pitchFamily="34" charset="0"/>
                <a:cs typeface="Arial" pitchFamily="34" charset="0"/>
              </a:rPr>
              <a:t>Good cooperation with Provincial Treasury</a:t>
            </a:r>
          </a:p>
          <a:p>
            <a:pPr marL="342900" indent="-342900" algn="just">
              <a:buFont typeface="Arial" panose="020B0604020202020204" pitchFamily="34" charset="0"/>
              <a:buChar char="•"/>
              <a:defRPr/>
            </a:pPr>
            <a:endParaRPr lang="en-ZA" sz="9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r>
              <a:rPr lang="en-ZA" sz="2400" kern="0" dirty="0">
                <a:latin typeface="Arial" pitchFamily="34" charset="0"/>
                <a:ea typeface="Tahoma" panose="020B0604030504040204" pitchFamily="34" charset="0"/>
                <a:cs typeface="Arial" pitchFamily="34" charset="0"/>
              </a:rPr>
              <a:t>Good cooperation with sister departments (provincial and national), other provincial departments, private sector, NGO sector, academia</a:t>
            </a:r>
          </a:p>
          <a:p>
            <a:pPr marL="342900" indent="-342900" algn="just">
              <a:buFont typeface="Arial" panose="020B0604020202020204" pitchFamily="34" charset="0"/>
              <a:buChar char="•"/>
              <a:defRPr/>
            </a:pPr>
            <a:endParaRPr lang="en-ZA" sz="9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r>
              <a:rPr lang="en-ZA" sz="2400" kern="0" dirty="0">
                <a:latin typeface="Arial" pitchFamily="34" charset="0"/>
                <a:ea typeface="Tahoma" panose="020B0604030504040204" pitchFamily="34" charset="0"/>
                <a:cs typeface="Arial" pitchFamily="34" charset="0"/>
              </a:rPr>
              <a:t>Consequence management</a:t>
            </a:r>
          </a:p>
          <a:p>
            <a:pPr marL="342900" indent="-342900" algn="just">
              <a:buFont typeface="Arial" panose="020B0604020202020204" pitchFamily="34" charset="0"/>
              <a:buChar char="•"/>
              <a:defRPr/>
            </a:pPr>
            <a:endParaRPr lang="en-ZA" sz="24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marL="685800" lvl="2" algn="just">
              <a:buFont typeface="Wingdings" panose="05000000000000000000" pitchFamily="2" charset="2"/>
              <a:buChar char="§"/>
              <a:defRPr/>
            </a:pPr>
            <a:endParaRPr lang="en-US" sz="1600" kern="0" dirty="0">
              <a:solidFill>
                <a:srgbClr val="2D2D2D"/>
              </a:solidFill>
              <a:latin typeface="Tahoma" panose="020B0604030504040204" pitchFamily="34" charset="0"/>
              <a:ea typeface="Tahoma" panose="020B0604030504040204" pitchFamily="34" charset="0"/>
              <a:cs typeface="Tahoma" panose="020B0604030504040204" pitchFamily="34" charset="0"/>
            </a:endParaRPr>
          </a:p>
          <a:p>
            <a:pPr marL="685800" lvl="2" algn="just">
              <a:buFont typeface="Wingdings" panose="05000000000000000000" pitchFamily="2" charset="2"/>
              <a:buChar char="§"/>
              <a:defRPr/>
            </a:pPr>
            <a:endParaRPr lang="en-US" sz="1600" kern="0" dirty="0">
              <a:solidFill>
                <a:srgbClr val="2D2D2D"/>
              </a:solidFill>
              <a:latin typeface="Tahoma" panose="020B0604030504040204" pitchFamily="34" charset="0"/>
              <a:ea typeface="Tahoma" panose="020B0604030504040204" pitchFamily="34" charset="0"/>
              <a:cs typeface="Tahoma" panose="020B0604030504040204" pitchFamily="34" charset="0"/>
            </a:endParaRPr>
          </a:p>
          <a:p>
            <a:pPr marL="457200" lvl="2" algn="just">
              <a:buFont typeface="Arial" pitchFamily="34" charset="0"/>
              <a:buNone/>
              <a:defRPr/>
            </a:pPr>
            <a:endParaRPr lang="en-US" sz="1600" kern="0" dirty="0">
              <a:solidFill>
                <a:srgbClr val="2D2D2D"/>
              </a:solidFill>
              <a:latin typeface="Tahoma" panose="020B0604030504040204" pitchFamily="34" charset="0"/>
              <a:ea typeface="Tahoma" panose="020B0604030504040204" pitchFamily="34" charset="0"/>
              <a:cs typeface="Tahoma" panose="020B0604030504040204" pitchFamily="34" charset="0"/>
            </a:endParaRPr>
          </a:p>
          <a:p>
            <a:pPr marL="457200" lvl="2" algn="just">
              <a:buFont typeface="Arial" pitchFamily="34" charset="0"/>
              <a:buNone/>
              <a:defRPr/>
            </a:pPr>
            <a:endParaRPr lang="en-US" sz="1200" kern="0" dirty="0">
              <a:solidFill>
                <a:srgbClr val="2D2D2D"/>
              </a:solidFill>
              <a:latin typeface="inherit"/>
            </a:endParaRPr>
          </a:p>
          <a:p>
            <a:pPr marL="685800" lvl="2" algn="just">
              <a:buFont typeface="Wingdings" panose="05000000000000000000" pitchFamily="2" charset="2"/>
              <a:buChar char="§"/>
              <a:defRPr/>
            </a:pPr>
            <a:endParaRPr lang="en-US" sz="1200" kern="0" dirty="0">
              <a:solidFill>
                <a:srgbClr val="2D2D2D"/>
              </a:solidFill>
              <a:latin typeface="inherit"/>
            </a:endParaRPr>
          </a:p>
          <a:p>
            <a:pPr marL="457200" lvl="2" algn="just">
              <a:buFont typeface="Arial" pitchFamily="34" charset="0"/>
              <a:buNone/>
              <a:defRPr/>
            </a:pPr>
            <a:endParaRPr lang="en-US" sz="1200" kern="0" dirty="0">
              <a:solidFill>
                <a:srgbClr val="2D2D2D"/>
              </a:solidFill>
              <a:latin typeface="inherit"/>
            </a:endParaRPr>
          </a:p>
        </p:txBody>
      </p:sp>
    </p:spTree>
    <p:extLst>
      <p:ext uri="{BB962C8B-B14F-4D97-AF65-F5344CB8AC3E}">
        <p14:creationId xmlns:p14="http://schemas.microsoft.com/office/powerpoint/2010/main" xmlns="" val="1322589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tx1"/>
                </a:solidFill>
              </a:rPr>
              <a:t>STRENGTHS OF THE NWDOH</a:t>
            </a:r>
            <a:endParaRPr lang="en-US" sz="2400" i="1" kern="0" dirty="0">
              <a:solidFill>
                <a:schemeClr val="tx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737600" y="6245225"/>
            <a:ext cx="2844800" cy="476250"/>
          </a:xfrm>
        </p:spPr>
        <p:txBody>
          <a:bodyPr/>
          <a:lstStyle/>
          <a:p>
            <a:pPr fontAlgn="base">
              <a:spcBef>
                <a:spcPct val="0"/>
              </a:spcBef>
              <a:spcAft>
                <a:spcPct val="0"/>
              </a:spcAft>
              <a:defRPr/>
            </a:pPr>
            <a:r>
              <a:rPr lang="en-US" altLang="en-US" dirty="0">
                <a:solidFill>
                  <a:srgbClr val="000000"/>
                </a:solidFill>
              </a:rPr>
              <a:t>26</a:t>
            </a:r>
          </a:p>
        </p:txBody>
      </p:sp>
      <p:sp>
        <p:nvSpPr>
          <p:cNvPr id="5" name="Text Placeholder 2">
            <a:extLst>
              <a:ext uri="{FF2B5EF4-FFF2-40B4-BE49-F238E27FC236}">
                <a16:creationId xmlns:a16="http://schemas.microsoft.com/office/drawing/2014/main" xmlns="" id="{EAA43E64-8977-4745-8341-C95C01AEC333}"/>
              </a:ext>
            </a:extLst>
          </p:cNvPr>
          <p:cNvSpPr txBox="1">
            <a:spLocks/>
          </p:cNvSpPr>
          <p:nvPr/>
        </p:nvSpPr>
        <p:spPr bwMode="auto">
          <a:xfrm>
            <a:off x="0" y="1231901"/>
            <a:ext cx="12191999" cy="5013324"/>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eaLnBrk="1" fontAlgn="base" hangingPunct="1">
              <a:spcBef>
                <a:spcPct val="20000"/>
              </a:spcBef>
              <a:spcAft>
                <a:spcPct val="0"/>
              </a:spcAft>
              <a:buNone/>
              <a:defRPr sz="2000">
                <a:solidFill>
                  <a:schemeClr val="tx1"/>
                </a:solidFill>
                <a:latin typeface="+mn-lt"/>
                <a:cs typeface="+mn-cs"/>
              </a:defRPr>
            </a:lvl6pPr>
            <a:lvl7pPr marL="2743200" indent="0" algn="ctr" rtl="0" eaLnBrk="1" fontAlgn="base" hangingPunct="1">
              <a:spcBef>
                <a:spcPct val="20000"/>
              </a:spcBef>
              <a:spcAft>
                <a:spcPct val="0"/>
              </a:spcAft>
              <a:buNone/>
              <a:defRPr sz="2000">
                <a:solidFill>
                  <a:schemeClr val="tx1"/>
                </a:solidFill>
                <a:latin typeface="+mn-lt"/>
                <a:cs typeface="+mn-cs"/>
              </a:defRPr>
            </a:lvl7pPr>
            <a:lvl8pPr marL="3200400" indent="0" algn="ctr" rtl="0" eaLnBrk="1" fontAlgn="base" hangingPunct="1">
              <a:spcBef>
                <a:spcPct val="20000"/>
              </a:spcBef>
              <a:spcAft>
                <a:spcPct val="0"/>
              </a:spcAft>
              <a:buNone/>
              <a:defRPr sz="2000">
                <a:solidFill>
                  <a:schemeClr val="tx1"/>
                </a:solidFill>
                <a:latin typeface="+mn-lt"/>
                <a:cs typeface="+mn-cs"/>
              </a:defRPr>
            </a:lvl8pPr>
            <a:lvl9pPr marL="3657600" indent="0" algn="ctr" rtl="0" eaLnBrk="1" fontAlgn="base" hangingPunct="1">
              <a:spcBef>
                <a:spcPct val="20000"/>
              </a:spcBef>
              <a:spcAft>
                <a:spcPct val="0"/>
              </a:spcAft>
              <a:buNone/>
              <a:defRPr sz="2000">
                <a:solidFill>
                  <a:schemeClr val="tx1"/>
                </a:solidFill>
                <a:latin typeface="+mn-lt"/>
                <a:cs typeface="+mn-cs"/>
              </a:defRPr>
            </a:lvl9pPr>
          </a:lstStyle>
          <a:p>
            <a:pPr marL="457200" indent="-457200" algn="just">
              <a:buFont typeface="Arial" panose="020B0604020202020204" pitchFamily="34" charset="0"/>
              <a:buChar char="•"/>
              <a:defRPr/>
            </a:pPr>
            <a:r>
              <a:rPr lang="en-ZA" sz="2800" kern="0" dirty="0">
                <a:latin typeface="Arial" pitchFamily="34" charset="0"/>
                <a:ea typeface="Tahoma" panose="020B0604030504040204" pitchFamily="34" charset="0"/>
                <a:cs typeface="Arial" pitchFamily="34" charset="0"/>
              </a:rPr>
              <a:t>Received the following Donations </a:t>
            </a:r>
            <a:endParaRPr lang="en-ZA" sz="2800" i="1" kern="0" dirty="0">
              <a:latin typeface="Arial" pitchFamily="34" charset="0"/>
              <a:ea typeface="Tahoma" panose="020B0604030504040204" pitchFamily="34" charset="0"/>
              <a:cs typeface="Arial" pitchFamily="34" charset="0"/>
            </a:endParaRPr>
          </a:p>
          <a:p>
            <a:pPr marL="800100" lvl="1" indent="-342900" algn="just">
              <a:buFont typeface="Arial" panose="020B0604020202020204" pitchFamily="34" charset="0"/>
              <a:buChar char="•"/>
              <a:defRPr/>
            </a:pPr>
            <a:r>
              <a:rPr lang="en-ZA" sz="2000" kern="0" dirty="0">
                <a:latin typeface="Arial" pitchFamily="34" charset="0"/>
                <a:ea typeface="Tahoma" panose="020B0604030504040204" pitchFamily="34" charset="0"/>
                <a:cs typeface="Arial" pitchFamily="34" charset="0"/>
              </a:rPr>
              <a:t>Field Hospital - </a:t>
            </a:r>
            <a:r>
              <a:rPr lang="en-ZA" sz="2000" kern="0" dirty="0" err="1">
                <a:latin typeface="Arial" pitchFamily="34" charset="0"/>
                <a:ea typeface="Tahoma" panose="020B0604030504040204" pitchFamily="34" charset="0"/>
                <a:cs typeface="Arial" pitchFamily="34" charset="0"/>
              </a:rPr>
              <a:t>NDoH</a:t>
            </a:r>
            <a:endParaRPr lang="en-ZA" sz="2000" kern="0" dirty="0">
              <a:latin typeface="Arial" pitchFamily="34" charset="0"/>
              <a:ea typeface="Tahoma" panose="020B0604030504040204" pitchFamily="34" charset="0"/>
              <a:cs typeface="Arial" pitchFamily="34" charset="0"/>
            </a:endParaRPr>
          </a:p>
          <a:p>
            <a:pPr marL="800100" lvl="1" indent="-342900" algn="just">
              <a:buFont typeface="Arial" panose="020B0604020202020204" pitchFamily="34" charset="0"/>
              <a:buChar char="•"/>
              <a:defRPr/>
            </a:pPr>
            <a:r>
              <a:rPr lang="en-ZA" sz="2000" kern="0" dirty="0">
                <a:latin typeface="Arial" pitchFamily="34" charset="0"/>
                <a:ea typeface="Tahoma" panose="020B0604030504040204" pitchFamily="34" charset="0"/>
                <a:cs typeface="Arial" pitchFamily="34" charset="0"/>
              </a:rPr>
              <a:t>Beds - </a:t>
            </a:r>
            <a:r>
              <a:rPr lang="en-ZA" sz="2000" kern="0" dirty="0" err="1">
                <a:latin typeface="Arial" pitchFamily="34" charset="0"/>
                <a:ea typeface="Tahoma" panose="020B0604030504040204" pitchFamily="34" charset="0"/>
                <a:cs typeface="Arial" pitchFamily="34" charset="0"/>
              </a:rPr>
              <a:t>NDoH</a:t>
            </a:r>
            <a:endParaRPr lang="en-ZA" sz="2000" kern="0" dirty="0">
              <a:latin typeface="Arial" pitchFamily="34" charset="0"/>
              <a:ea typeface="Tahoma" panose="020B0604030504040204" pitchFamily="34" charset="0"/>
              <a:cs typeface="Arial" pitchFamily="34" charset="0"/>
            </a:endParaRPr>
          </a:p>
          <a:p>
            <a:pPr marL="800100" lvl="1" indent="-342900" algn="just">
              <a:buFont typeface="Arial" panose="020B0604020202020204" pitchFamily="34" charset="0"/>
              <a:buChar char="•"/>
              <a:defRPr/>
            </a:pPr>
            <a:r>
              <a:rPr lang="en-ZA" sz="2000" kern="0" dirty="0">
                <a:latin typeface="Arial" pitchFamily="34" charset="0"/>
                <a:ea typeface="Tahoma" panose="020B0604030504040204" pitchFamily="34" charset="0"/>
                <a:cs typeface="Arial" pitchFamily="34" charset="0"/>
              </a:rPr>
              <a:t>PPE - </a:t>
            </a:r>
            <a:r>
              <a:rPr lang="en-ZA" sz="2000" kern="0" dirty="0" err="1">
                <a:latin typeface="Arial" pitchFamily="34" charset="0"/>
                <a:ea typeface="Tahoma" panose="020B0604030504040204" pitchFamily="34" charset="0"/>
                <a:cs typeface="Arial" pitchFamily="34" charset="0"/>
              </a:rPr>
              <a:t>NDoH</a:t>
            </a:r>
            <a:r>
              <a:rPr lang="en-ZA" sz="2000" kern="0" dirty="0">
                <a:latin typeface="Arial" pitchFamily="34" charset="0"/>
                <a:ea typeface="Tahoma" panose="020B0604030504040204" pitchFamily="34" charset="0"/>
                <a:cs typeface="Arial" pitchFamily="34" charset="0"/>
              </a:rPr>
              <a:t>, Mines, Insurance Companies</a:t>
            </a:r>
          </a:p>
          <a:p>
            <a:pPr marL="800100" lvl="1" indent="-342900" algn="just">
              <a:buFont typeface="Arial" panose="020B0604020202020204" pitchFamily="34" charset="0"/>
              <a:buChar char="•"/>
              <a:defRPr/>
            </a:pPr>
            <a:r>
              <a:rPr lang="en-ZA" sz="2000" kern="0" dirty="0">
                <a:latin typeface="Arial" pitchFamily="34" charset="0"/>
                <a:ea typeface="Tahoma" panose="020B0604030504040204" pitchFamily="34" charset="0"/>
                <a:cs typeface="Arial" pitchFamily="34" charset="0"/>
              </a:rPr>
              <a:t>Cuban Brigade - </a:t>
            </a:r>
            <a:r>
              <a:rPr lang="en-ZA" sz="2000" kern="0" dirty="0" err="1">
                <a:latin typeface="Arial" pitchFamily="34" charset="0"/>
                <a:ea typeface="Tahoma" panose="020B0604030504040204" pitchFamily="34" charset="0"/>
                <a:cs typeface="Arial" pitchFamily="34" charset="0"/>
              </a:rPr>
              <a:t>NDoH</a:t>
            </a:r>
            <a:endParaRPr lang="en-ZA" sz="2000" kern="0" dirty="0">
              <a:latin typeface="Arial" pitchFamily="34" charset="0"/>
              <a:ea typeface="Tahoma" panose="020B0604030504040204" pitchFamily="34" charset="0"/>
              <a:cs typeface="Arial" pitchFamily="34" charset="0"/>
            </a:endParaRPr>
          </a:p>
          <a:p>
            <a:pPr lvl="2" algn="just">
              <a:defRPr/>
            </a:pPr>
            <a:endParaRPr lang="en-ZA" sz="12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r>
              <a:rPr lang="en-ZA" sz="2800" kern="0" dirty="0">
                <a:latin typeface="Arial" pitchFamily="34" charset="0"/>
                <a:ea typeface="Tahoma" panose="020B0604030504040204" pitchFamily="34" charset="0"/>
                <a:cs typeface="Arial" pitchFamily="34" charset="0"/>
              </a:rPr>
              <a:t>These donations have been given and received following PFMA prescribed asset management procedures</a:t>
            </a:r>
          </a:p>
          <a:p>
            <a:pPr marL="342900"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marL="685800" lvl="2" algn="just">
              <a:buFont typeface="Wingdings" panose="05000000000000000000" pitchFamily="2" charset="2"/>
              <a:buChar char="§"/>
              <a:defRPr/>
            </a:pPr>
            <a:endParaRPr lang="en-US" sz="1600" kern="0" dirty="0">
              <a:solidFill>
                <a:srgbClr val="2D2D2D"/>
              </a:solidFill>
              <a:latin typeface="Tahoma" panose="020B0604030504040204" pitchFamily="34" charset="0"/>
              <a:ea typeface="Tahoma" panose="020B0604030504040204" pitchFamily="34" charset="0"/>
              <a:cs typeface="Tahoma" panose="020B0604030504040204" pitchFamily="34" charset="0"/>
            </a:endParaRPr>
          </a:p>
          <a:p>
            <a:pPr marL="685800" lvl="2" algn="just">
              <a:buFont typeface="Wingdings" panose="05000000000000000000" pitchFamily="2" charset="2"/>
              <a:buChar char="§"/>
              <a:defRPr/>
            </a:pPr>
            <a:endParaRPr lang="en-US" sz="1600" kern="0" dirty="0">
              <a:solidFill>
                <a:srgbClr val="2D2D2D"/>
              </a:solidFill>
              <a:latin typeface="Tahoma" panose="020B0604030504040204" pitchFamily="34" charset="0"/>
              <a:ea typeface="Tahoma" panose="020B0604030504040204" pitchFamily="34" charset="0"/>
              <a:cs typeface="Tahoma" panose="020B0604030504040204" pitchFamily="34" charset="0"/>
            </a:endParaRPr>
          </a:p>
          <a:p>
            <a:pPr marL="457200" lvl="2" algn="just">
              <a:buFont typeface="Arial" pitchFamily="34" charset="0"/>
              <a:buNone/>
              <a:defRPr/>
            </a:pPr>
            <a:endParaRPr lang="en-US" sz="1600" kern="0" dirty="0">
              <a:solidFill>
                <a:srgbClr val="2D2D2D"/>
              </a:solidFill>
              <a:latin typeface="Tahoma" panose="020B0604030504040204" pitchFamily="34" charset="0"/>
              <a:ea typeface="Tahoma" panose="020B0604030504040204" pitchFamily="34" charset="0"/>
              <a:cs typeface="Tahoma" panose="020B0604030504040204" pitchFamily="34" charset="0"/>
            </a:endParaRPr>
          </a:p>
          <a:p>
            <a:pPr marL="457200" lvl="2" algn="just">
              <a:buFont typeface="Arial" pitchFamily="34" charset="0"/>
              <a:buNone/>
              <a:defRPr/>
            </a:pPr>
            <a:endParaRPr lang="en-US" sz="1200" kern="0" dirty="0">
              <a:solidFill>
                <a:srgbClr val="2D2D2D"/>
              </a:solidFill>
              <a:latin typeface="inherit"/>
            </a:endParaRPr>
          </a:p>
          <a:p>
            <a:pPr marL="685800" lvl="2" algn="just">
              <a:buFont typeface="Wingdings" panose="05000000000000000000" pitchFamily="2" charset="2"/>
              <a:buChar char="§"/>
              <a:defRPr/>
            </a:pPr>
            <a:endParaRPr lang="en-US" sz="1200" kern="0" dirty="0">
              <a:solidFill>
                <a:srgbClr val="2D2D2D"/>
              </a:solidFill>
              <a:latin typeface="inherit"/>
            </a:endParaRPr>
          </a:p>
          <a:p>
            <a:pPr marL="457200" lvl="2" algn="just">
              <a:buFont typeface="Arial" pitchFamily="34" charset="0"/>
              <a:buNone/>
              <a:defRPr/>
            </a:pPr>
            <a:endParaRPr lang="en-US" sz="1200" kern="0" dirty="0">
              <a:solidFill>
                <a:srgbClr val="2D2D2D"/>
              </a:solidFill>
              <a:latin typeface="inherit"/>
            </a:endParaRPr>
          </a:p>
        </p:txBody>
      </p:sp>
    </p:spTree>
    <p:extLst>
      <p:ext uri="{BB962C8B-B14F-4D97-AF65-F5344CB8AC3E}">
        <p14:creationId xmlns:p14="http://schemas.microsoft.com/office/powerpoint/2010/main" xmlns="" val="2811241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tx1"/>
                </a:solidFill>
              </a:rPr>
              <a:t>STRENGTHS OF THE NWDOH </a:t>
            </a:r>
            <a:r>
              <a:rPr lang="en-US" sz="2800" kern="0" dirty="0">
                <a:solidFill>
                  <a:schemeClr val="tx1"/>
                </a:solidFill>
              </a:rPr>
              <a:t>continued</a:t>
            </a:r>
            <a:endParaRPr lang="en-US" sz="2800" i="1" kern="0" dirty="0">
              <a:solidFill>
                <a:schemeClr val="tx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737600" y="6245225"/>
            <a:ext cx="2844800" cy="476250"/>
          </a:xfrm>
        </p:spPr>
        <p:txBody>
          <a:bodyPr/>
          <a:lstStyle/>
          <a:p>
            <a:pPr fontAlgn="base">
              <a:spcBef>
                <a:spcPct val="0"/>
              </a:spcBef>
              <a:spcAft>
                <a:spcPct val="0"/>
              </a:spcAft>
              <a:defRPr/>
            </a:pPr>
            <a:r>
              <a:rPr lang="en-US" altLang="en-US" dirty="0">
                <a:solidFill>
                  <a:srgbClr val="000000"/>
                </a:solidFill>
              </a:rPr>
              <a:t>26</a:t>
            </a:r>
          </a:p>
        </p:txBody>
      </p:sp>
      <p:sp>
        <p:nvSpPr>
          <p:cNvPr id="5" name="Text Placeholder 2">
            <a:extLst>
              <a:ext uri="{FF2B5EF4-FFF2-40B4-BE49-F238E27FC236}">
                <a16:creationId xmlns:a16="http://schemas.microsoft.com/office/drawing/2014/main" xmlns="" id="{EAA43E64-8977-4745-8341-C95C01AEC333}"/>
              </a:ext>
            </a:extLst>
          </p:cNvPr>
          <p:cNvSpPr txBox="1">
            <a:spLocks/>
          </p:cNvSpPr>
          <p:nvPr/>
        </p:nvSpPr>
        <p:spPr bwMode="auto">
          <a:xfrm>
            <a:off x="0" y="1231900"/>
            <a:ext cx="12191999" cy="5626099"/>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eaLnBrk="1" fontAlgn="base" hangingPunct="1">
              <a:spcBef>
                <a:spcPct val="20000"/>
              </a:spcBef>
              <a:spcAft>
                <a:spcPct val="0"/>
              </a:spcAft>
              <a:buNone/>
              <a:defRPr sz="2000">
                <a:solidFill>
                  <a:schemeClr val="tx1"/>
                </a:solidFill>
                <a:latin typeface="+mn-lt"/>
                <a:cs typeface="+mn-cs"/>
              </a:defRPr>
            </a:lvl6pPr>
            <a:lvl7pPr marL="2743200" indent="0" algn="ctr" rtl="0" eaLnBrk="1" fontAlgn="base" hangingPunct="1">
              <a:spcBef>
                <a:spcPct val="20000"/>
              </a:spcBef>
              <a:spcAft>
                <a:spcPct val="0"/>
              </a:spcAft>
              <a:buNone/>
              <a:defRPr sz="2000">
                <a:solidFill>
                  <a:schemeClr val="tx1"/>
                </a:solidFill>
                <a:latin typeface="+mn-lt"/>
                <a:cs typeface="+mn-cs"/>
              </a:defRPr>
            </a:lvl7pPr>
            <a:lvl8pPr marL="3200400" indent="0" algn="ctr" rtl="0" eaLnBrk="1" fontAlgn="base" hangingPunct="1">
              <a:spcBef>
                <a:spcPct val="20000"/>
              </a:spcBef>
              <a:spcAft>
                <a:spcPct val="0"/>
              </a:spcAft>
              <a:buNone/>
              <a:defRPr sz="2000">
                <a:solidFill>
                  <a:schemeClr val="tx1"/>
                </a:solidFill>
                <a:latin typeface="+mn-lt"/>
                <a:cs typeface="+mn-cs"/>
              </a:defRPr>
            </a:lvl8pPr>
            <a:lvl9pPr marL="3657600" indent="0" algn="ctr" rtl="0" eaLnBrk="1" fontAlgn="base" hangingPunct="1">
              <a:spcBef>
                <a:spcPct val="20000"/>
              </a:spcBef>
              <a:spcAft>
                <a:spcPct val="0"/>
              </a:spcAft>
              <a:buNone/>
              <a:defRPr sz="2000">
                <a:solidFill>
                  <a:schemeClr val="tx1"/>
                </a:solidFill>
                <a:latin typeface="+mn-lt"/>
                <a:cs typeface="+mn-cs"/>
              </a:defRPr>
            </a:lvl9pPr>
          </a:lstStyle>
          <a:p>
            <a:pPr algn="l"/>
            <a:r>
              <a:rPr lang="en-ZA" dirty="0"/>
              <a:t>[01/28, 14:38] Person 1: </a:t>
            </a:r>
            <a:r>
              <a:rPr lang="en-ZA" sz="2400" dirty="0"/>
              <a:t>*PLEASE TAKE NOTE* That Covid-19 testing can no longer be done at </a:t>
            </a:r>
            <a:r>
              <a:rPr lang="en-ZA" sz="2400" dirty="0" err="1"/>
              <a:t>Tshepong</a:t>
            </a:r>
            <a:r>
              <a:rPr lang="en-ZA" sz="2400" dirty="0"/>
              <a:t> Hospital due to the computer used for the analysis having being stolen.  </a:t>
            </a:r>
          </a:p>
          <a:p>
            <a:pPr algn="l"/>
            <a:endParaRPr lang="en-ZA" sz="2400" dirty="0"/>
          </a:p>
          <a:p>
            <a:pPr algn="l"/>
            <a:r>
              <a:rPr lang="en-ZA" dirty="0"/>
              <a:t>[01/28, 14:39] </a:t>
            </a:r>
            <a:r>
              <a:rPr lang="en-ZA" sz="2400" dirty="0"/>
              <a:t>Any response on the above because it is trending</a:t>
            </a:r>
          </a:p>
          <a:p>
            <a:pPr algn="l"/>
            <a:endParaRPr lang="en-ZA" dirty="0"/>
          </a:p>
          <a:p>
            <a:pPr algn="l"/>
            <a:r>
              <a:rPr lang="en-ZA" dirty="0"/>
              <a:t>[01/28, 14:57] Person 2: </a:t>
            </a:r>
            <a:r>
              <a:rPr lang="en-ZA" sz="2400" dirty="0" err="1"/>
              <a:t>Covid</a:t>
            </a:r>
            <a:r>
              <a:rPr lang="en-ZA" sz="2400" dirty="0"/>
              <a:t> testing is done and has never stopped at </a:t>
            </a:r>
            <a:r>
              <a:rPr lang="en-ZA" sz="2400" dirty="0" err="1"/>
              <a:t>Tshepong</a:t>
            </a:r>
            <a:r>
              <a:rPr lang="en-ZA" sz="2400" dirty="0"/>
              <a:t>.  The computer was stolen but was retrieved after a day. The perpetrator was arrested. Laptop was retrieved on Tuesday from the police station, unfortunately all programs were deleted but the supplier managed to load all the programs again. The lab have processed all backlog samples. We no longer have any backlog and are testing today's samples.</a:t>
            </a:r>
          </a:p>
          <a:p>
            <a:pPr marL="342900"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marL="685800" lvl="2" algn="just">
              <a:buFont typeface="Wingdings" panose="05000000000000000000" pitchFamily="2" charset="2"/>
              <a:buChar char="§"/>
              <a:defRPr/>
            </a:pPr>
            <a:endParaRPr lang="en-US" sz="1600" kern="0" dirty="0">
              <a:solidFill>
                <a:srgbClr val="2D2D2D"/>
              </a:solidFill>
              <a:latin typeface="Tahoma" panose="020B0604030504040204" pitchFamily="34" charset="0"/>
              <a:ea typeface="Tahoma" panose="020B0604030504040204" pitchFamily="34" charset="0"/>
              <a:cs typeface="Tahoma" panose="020B0604030504040204" pitchFamily="34" charset="0"/>
            </a:endParaRPr>
          </a:p>
          <a:p>
            <a:pPr marL="685800" lvl="2" algn="just">
              <a:buFont typeface="Wingdings" panose="05000000000000000000" pitchFamily="2" charset="2"/>
              <a:buChar char="§"/>
              <a:defRPr/>
            </a:pPr>
            <a:endParaRPr lang="en-US" sz="1600" kern="0" dirty="0">
              <a:solidFill>
                <a:srgbClr val="2D2D2D"/>
              </a:solidFill>
              <a:latin typeface="Tahoma" panose="020B0604030504040204" pitchFamily="34" charset="0"/>
              <a:ea typeface="Tahoma" panose="020B0604030504040204" pitchFamily="34" charset="0"/>
              <a:cs typeface="Tahoma" panose="020B0604030504040204" pitchFamily="34" charset="0"/>
            </a:endParaRPr>
          </a:p>
          <a:p>
            <a:pPr marL="457200" lvl="2" algn="just">
              <a:buFont typeface="Arial" pitchFamily="34" charset="0"/>
              <a:buNone/>
              <a:defRPr/>
            </a:pPr>
            <a:endParaRPr lang="en-US" sz="1600" kern="0" dirty="0">
              <a:solidFill>
                <a:srgbClr val="2D2D2D"/>
              </a:solidFill>
              <a:latin typeface="Tahoma" panose="020B0604030504040204" pitchFamily="34" charset="0"/>
              <a:ea typeface="Tahoma" panose="020B0604030504040204" pitchFamily="34" charset="0"/>
              <a:cs typeface="Tahoma" panose="020B0604030504040204" pitchFamily="34" charset="0"/>
            </a:endParaRPr>
          </a:p>
          <a:p>
            <a:pPr marL="457200" lvl="2" algn="just">
              <a:buFont typeface="Arial" pitchFamily="34" charset="0"/>
              <a:buNone/>
              <a:defRPr/>
            </a:pPr>
            <a:endParaRPr lang="en-US" sz="1200" kern="0" dirty="0">
              <a:solidFill>
                <a:srgbClr val="2D2D2D"/>
              </a:solidFill>
              <a:latin typeface="inherit"/>
            </a:endParaRPr>
          </a:p>
          <a:p>
            <a:pPr marL="685800" lvl="2" algn="just">
              <a:buFont typeface="Wingdings" panose="05000000000000000000" pitchFamily="2" charset="2"/>
              <a:buChar char="§"/>
              <a:defRPr/>
            </a:pPr>
            <a:endParaRPr lang="en-US" sz="1200" kern="0" dirty="0">
              <a:solidFill>
                <a:srgbClr val="2D2D2D"/>
              </a:solidFill>
              <a:latin typeface="inherit"/>
            </a:endParaRPr>
          </a:p>
          <a:p>
            <a:pPr marL="457200" lvl="2" algn="just">
              <a:buFont typeface="Arial" pitchFamily="34" charset="0"/>
              <a:buNone/>
              <a:defRPr/>
            </a:pPr>
            <a:endParaRPr lang="en-US" sz="1200" kern="0" dirty="0">
              <a:solidFill>
                <a:srgbClr val="2D2D2D"/>
              </a:solidFill>
              <a:latin typeface="inherit"/>
            </a:endParaRPr>
          </a:p>
        </p:txBody>
      </p:sp>
    </p:spTree>
    <p:extLst>
      <p:ext uri="{BB962C8B-B14F-4D97-AF65-F5344CB8AC3E}">
        <p14:creationId xmlns:p14="http://schemas.microsoft.com/office/powerpoint/2010/main" xmlns="" val="501593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tx1"/>
                </a:solidFill>
              </a:rPr>
              <a:t>STRENGTHS OF THE NWDOH </a:t>
            </a:r>
            <a:r>
              <a:rPr lang="en-US" sz="2800" kern="0" dirty="0">
                <a:solidFill>
                  <a:schemeClr val="tx1"/>
                </a:solidFill>
              </a:rPr>
              <a:t>continued</a:t>
            </a:r>
            <a:endParaRPr lang="en-US" sz="2800" i="1" kern="0" dirty="0">
              <a:solidFill>
                <a:schemeClr val="tx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737600" y="6245225"/>
            <a:ext cx="2844800" cy="476250"/>
          </a:xfrm>
        </p:spPr>
        <p:txBody>
          <a:bodyPr/>
          <a:lstStyle/>
          <a:p>
            <a:pPr fontAlgn="base">
              <a:spcBef>
                <a:spcPct val="0"/>
              </a:spcBef>
              <a:spcAft>
                <a:spcPct val="0"/>
              </a:spcAft>
              <a:defRPr/>
            </a:pPr>
            <a:r>
              <a:rPr lang="en-US" altLang="en-US" dirty="0">
                <a:solidFill>
                  <a:srgbClr val="000000"/>
                </a:solidFill>
              </a:rPr>
              <a:t>26</a:t>
            </a:r>
          </a:p>
        </p:txBody>
      </p:sp>
      <p:pic>
        <p:nvPicPr>
          <p:cNvPr id="2" name="Picture 1">
            <a:extLst>
              <a:ext uri="{FF2B5EF4-FFF2-40B4-BE49-F238E27FC236}">
                <a16:creationId xmlns:a16="http://schemas.microsoft.com/office/drawing/2014/main" xmlns="" id="{35204E98-7A00-3741-885E-D29812F64753}"/>
              </a:ext>
            </a:extLst>
          </p:cNvPr>
          <p:cNvPicPr>
            <a:picLocks noChangeAspect="1"/>
          </p:cNvPicPr>
          <p:nvPr/>
        </p:nvPicPr>
        <p:blipFill>
          <a:blip r:embed="rId3"/>
          <a:stretch>
            <a:fillRect/>
          </a:stretch>
        </p:blipFill>
        <p:spPr>
          <a:xfrm>
            <a:off x="2846439" y="2113021"/>
            <a:ext cx="5503082" cy="4243534"/>
          </a:xfrm>
          <a:prstGeom prst="rect">
            <a:avLst/>
          </a:prstGeom>
        </p:spPr>
      </p:pic>
      <p:sp>
        <p:nvSpPr>
          <p:cNvPr id="5" name="Text Placeholder 2">
            <a:extLst>
              <a:ext uri="{FF2B5EF4-FFF2-40B4-BE49-F238E27FC236}">
                <a16:creationId xmlns:a16="http://schemas.microsoft.com/office/drawing/2014/main" xmlns="" id="{C52D3474-E268-9844-A52E-7FFBA1B83D4A}"/>
              </a:ext>
            </a:extLst>
          </p:cNvPr>
          <p:cNvSpPr txBox="1">
            <a:spLocks/>
          </p:cNvSpPr>
          <p:nvPr/>
        </p:nvSpPr>
        <p:spPr bwMode="auto">
          <a:xfrm>
            <a:off x="0" y="1231901"/>
            <a:ext cx="12191999" cy="610346"/>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eaLnBrk="1" fontAlgn="base" hangingPunct="1">
              <a:spcBef>
                <a:spcPct val="20000"/>
              </a:spcBef>
              <a:spcAft>
                <a:spcPct val="0"/>
              </a:spcAft>
              <a:buNone/>
              <a:defRPr sz="2000">
                <a:solidFill>
                  <a:schemeClr val="tx1"/>
                </a:solidFill>
                <a:latin typeface="+mn-lt"/>
                <a:cs typeface="+mn-cs"/>
              </a:defRPr>
            </a:lvl6pPr>
            <a:lvl7pPr marL="2743200" indent="0" algn="ctr" rtl="0" eaLnBrk="1" fontAlgn="base" hangingPunct="1">
              <a:spcBef>
                <a:spcPct val="20000"/>
              </a:spcBef>
              <a:spcAft>
                <a:spcPct val="0"/>
              </a:spcAft>
              <a:buNone/>
              <a:defRPr sz="2000">
                <a:solidFill>
                  <a:schemeClr val="tx1"/>
                </a:solidFill>
                <a:latin typeface="+mn-lt"/>
                <a:cs typeface="+mn-cs"/>
              </a:defRPr>
            </a:lvl7pPr>
            <a:lvl8pPr marL="3200400" indent="0" algn="ctr" rtl="0" eaLnBrk="1" fontAlgn="base" hangingPunct="1">
              <a:spcBef>
                <a:spcPct val="20000"/>
              </a:spcBef>
              <a:spcAft>
                <a:spcPct val="0"/>
              </a:spcAft>
              <a:buNone/>
              <a:defRPr sz="2000">
                <a:solidFill>
                  <a:schemeClr val="tx1"/>
                </a:solidFill>
                <a:latin typeface="+mn-lt"/>
                <a:cs typeface="+mn-cs"/>
              </a:defRPr>
            </a:lvl8pPr>
            <a:lvl9pPr marL="3657600" indent="0" algn="ctr" rtl="0" eaLnBrk="1" fontAlgn="base" hangingPunct="1">
              <a:spcBef>
                <a:spcPct val="20000"/>
              </a:spcBef>
              <a:spcAft>
                <a:spcPct val="0"/>
              </a:spcAft>
              <a:buNone/>
              <a:defRPr sz="2000">
                <a:solidFill>
                  <a:schemeClr val="tx1"/>
                </a:solidFill>
                <a:latin typeface="+mn-lt"/>
                <a:cs typeface="+mn-cs"/>
              </a:defRPr>
            </a:lvl9pPr>
          </a:lstStyle>
          <a:p>
            <a:pPr algn="just">
              <a:defRPr/>
            </a:pPr>
            <a:r>
              <a:rPr lang="en-ZA" sz="2800" kern="0" dirty="0" err="1">
                <a:latin typeface="Arial" pitchFamily="34" charset="0"/>
                <a:ea typeface="Tahoma" panose="020B0604030504040204" pitchFamily="34" charset="0"/>
                <a:cs typeface="Arial" pitchFamily="34" charset="0"/>
              </a:rPr>
              <a:t>NWDoH</a:t>
            </a:r>
            <a:r>
              <a:rPr lang="en-ZA" sz="2800" kern="0" dirty="0">
                <a:latin typeface="Arial" pitchFamily="34" charset="0"/>
                <a:ea typeface="Tahoma" panose="020B0604030504040204" pitchFamily="34" charset="0"/>
                <a:cs typeface="Arial" pitchFamily="34" charset="0"/>
              </a:rPr>
              <a:t> promptly deals with fake news</a:t>
            </a:r>
          </a:p>
          <a:p>
            <a:pPr algn="just">
              <a:defRPr/>
            </a:pPr>
            <a:endParaRPr lang="en-ZA" sz="20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marL="685800" lvl="2" algn="just">
              <a:buFont typeface="Wingdings" panose="05000000000000000000" pitchFamily="2" charset="2"/>
              <a:buChar char="§"/>
              <a:defRPr/>
            </a:pPr>
            <a:endParaRPr lang="en-US" sz="1600" kern="0" dirty="0">
              <a:solidFill>
                <a:srgbClr val="2D2D2D"/>
              </a:solidFill>
              <a:latin typeface="Tahoma" panose="020B0604030504040204" pitchFamily="34" charset="0"/>
              <a:ea typeface="Tahoma" panose="020B0604030504040204" pitchFamily="34" charset="0"/>
              <a:cs typeface="Tahoma" panose="020B0604030504040204" pitchFamily="34" charset="0"/>
            </a:endParaRPr>
          </a:p>
          <a:p>
            <a:pPr marL="685800" lvl="2" algn="just">
              <a:buFont typeface="Wingdings" panose="05000000000000000000" pitchFamily="2" charset="2"/>
              <a:buChar char="§"/>
              <a:defRPr/>
            </a:pPr>
            <a:endParaRPr lang="en-US" sz="1600" kern="0" dirty="0">
              <a:solidFill>
                <a:srgbClr val="2D2D2D"/>
              </a:solidFill>
              <a:latin typeface="Tahoma" panose="020B0604030504040204" pitchFamily="34" charset="0"/>
              <a:ea typeface="Tahoma" panose="020B0604030504040204" pitchFamily="34" charset="0"/>
              <a:cs typeface="Tahoma" panose="020B0604030504040204" pitchFamily="34" charset="0"/>
            </a:endParaRPr>
          </a:p>
          <a:p>
            <a:pPr marL="457200" lvl="2" algn="just">
              <a:buFont typeface="Arial" pitchFamily="34" charset="0"/>
              <a:buNone/>
              <a:defRPr/>
            </a:pPr>
            <a:endParaRPr lang="en-US" sz="1600" kern="0" dirty="0">
              <a:solidFill>
                <a:srgbClr val="2D2D2D"/>
              </a:solidFill>
              <a:latin typeface="Tahoma" panose="020B0604030504040204" pitchFamily="34" charset="0"/>
              <a:ea typeface="Tahoma" panose="020B0604030504040204" pitchFamily="34" charset="0"/>
              <a:cs typeface="Tahoma" panose="020B0604030504040204" pitchFamily="34" charset="0"/>
            </a:endParaRPr>
          </a:p>
          <a:p>
            <a:pPr marL="457200" lvl="2" algn="just">
              <a:buFont typeface="Arial" pitchFamily="34" charset="0"/>
              <a:buNone/>
              <a:defRPr/>
            </a:pPr>
            <a:endParaRPr lang="en-US" sz="1200" kern="0" dirty="0">
              <a:solidFill>
                <a:srgbClr val="2D2D2D"/>
              </a:solidFill>
              <a:latin typeface="inherit"/>
            </a:endParaRPr>
          </a:p>
          <a:p>
            <a:pPr marL="685800" lvl="2" algn="just">
              <a:buFont typeface="Wingdings" panose="05000000000000000000" pitchFamily="2" charset="2"/>
              <a:buChar char="§"/>
              <a:defRPr/>
            </a:pPr>
            <a:endParaRPr lang="en-US" sz="1200" kern="0" dirty="0">
              <a:solidFill>
                <a:srgbClr val="2D2D2D"/>
              </a:solidFill>
              <a:latin typeface="inherit"/>
            </a:endParaRPr>
          </a:p>
          <a:p>
            <a:pPr marL="457200" lvl="2" algn="just">
              <a:buFont typeface="Arial" pitchFamily="34" charset="0"/>
              <a:buNone/>
              <a:defRPr/>
            </a:pPr>
            <a:endParaRPr lang="en-US" sz="1200" kern="0" dirty="0">
              <a:solidFill>
                <a:srgbClr val="2D2D2D"/>
              </a:solidFill>
              <a:latin typeface="inherit"/>
            </a:endParaRPr>
          </a:p>
        </p:txBody>
      </p:sp>
    </p:spTree>
    <p:extLst>
      <p:ext uri="{BB962C8B-B14F-4D97-AF65-F5344CB8AC3E}">
        <p14:creationId xmlns:p14="http://schemas.microsoft.com/office/powerpoint/2010/main" xmlns="" val="1187554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tx1"/>
                </a:solidFill>
              </a:rPr>
              <a:t>CURRENT RISKS</a:t>
            </a:r>
            <a:endParaRPr lang="en-US" sz="2400" i="1" kern="0" dirty="0">
              <a:solidFill>
                <a:schemeClr val="tx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737600" y="6245225"/>
            <a:ext cx="2844800" cy="476250"/>
          </a:xfrm>
        </p:spPr>
        <p:txBody>
          <a:bodyPr/>
          <a:lstStyle/>
          <a:p>
            <a:pPr fontAlgn="base">
              <a:spcBef>
                <a:spcPct val="0"/>
              </a:spcBef>
              <a:spcAft>
                <a:spcPct val="0"/>
              </a:spcAft>
              <a:defRPr/>
            </a:pPr>
            <a:r>
              <a:rPr lang="en-US" altLang="en-US" dirty="0">
                <a:solidFill>
                  <a:srgbClr val="000000"/>
                </a:solidFill>
              </a:rPr>
              <a:t>26</a:t>
            </a:r>
          </a:p>
        </p:txBody>
      </p:sp>
      <p:sp>
        <p:nvSpPr>
          <p:cNvPr id="5" name="Text Placeholder 2">
            <a:extLst>
              <a:ext uri="{FF2B5EF4-FFF2-40B4-BE49-F238E27FC236}">
                <a16:creationId xmlns:a16="http://schemas.microsoft.com/office/drawing/2014/main" xmlns="" id="{EAA43E64-8977-4745-8341-C95C01AEC333}"/>
              </a:ext>
            </a:extLst>
          </p:cNvPr>
          <p:cNvSpPr txBox="1">
            <a:spLocks/>
          </p:cNvSpPr>
          <p:nvPr/>
        </p:nvSpPr>
        <p:spPr bwMode="auto">
          <a:xfrm>
            <a:off x="0" y="907436"/>
            <a:ext cx="12191999" cy="5950564"/>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eaLnBrk="1" fontAlgn="base" hangingPunct="1">
              <a:spcBef>
                <a:spcPct val="20000"/>
              </a:spcBef>
              <a:spcAft>
                <a:spcPct val="0"/>
              </a:spcAft>
              <a:buNone/>
              <a:defRPr sz="2000">
                <a:solidFill>
                  <a:schemeClr val="tx1"/>
                </a:solidFill>
                <a:latin typeface="+mn-lt"/>
                <a:cs typeface="+mn-cs"/>
              </a:defRPr>
            </a:lvl6pPr>
            <a:lvl7pPr marL="2743200" indent="0" algn="ctr" rtl="0" eaLnBrk="1" fontAlgn="base" hangingPunct="1">
              <a:spcBef>
                <a:spcPct val="20000"/>
              </a:spcBef>
              <a:spcAft>
                <a:spcPct val="0"/>
              </a:spcAft>
              <a:buNone/>
              <a:defRPr sz="2000">
                <a:solidFill>
                  <a:schemeClr val="tx1"/>
                </a:solidFill>
                <a:latin typeface="+mn-lt"/>
                <a:cs typeface="+mn-cs"/>
              </a:defRPr>
            </a:lvl7pPr>
            <a:lvl8pPr marL="3200400" indent="0" algn="ctr" rtl="0" eaLnBrk="1" fontAlgn="base" hangingPunct="1">
              <a:spcBef>
                <a:spcPct val="20000"/>
              </a:spcBef>
              <a:spcAft>
                <a:spcPct val="0"/>
              </a:spcAft>
              <a:buNone/>
              <a:defRPr sz="2000">
                <a:solidFill>
                  <a:schemeClr val="tx1"/>
                </a:solidFill>
                <a:latin typeface="+mn-lt"/>
                <a:cs typeface="+mn-cs"/>
              </a:defRPr>
            </a:lvl8pPr>
            <a:lvl9pPr marL="3657600" indent="0" algn="ctr" rtl="0" eaLnBrk="1" fontAlgn="base" hangingPunct="1">
              <a:spcBef>
                <a:spcPct val="20000"/>
              </a:spcBef>
              <a:spcAft>
                <a:spcPct val="0"/>
              </a:spcAft>
              <a:buNone/>
              <a:defRPr sz="2000">
                <a:solidFill>
                  <a:schemeClr val="tx1"/>
                </a:solidFill>
                <a:latin typeface="+mn-lt"/>
                <a:cs typeface="+mn-cs"/>
              </a:defRPr>
            </a:lvl9pPr>
          </a:lstStyle>
          <a:p>
            <a:pPr marL="342900" indent="-342900" algn="just">
              <a:buFont typeface="Arial" panose="020B0604020202020204" pitchFamily="34" charset="0"/>
              <a:buChar char="•"/>
              <a:defRPr/>
            </a:pPr>
            <a:r>
              <a:rPr lang="en-ZA" sz="2000" kern="0" dirty="0">
                <a:latin typeface="Arial" pitchFamily="34" charset="0"/>
                <a:ea typeface="Tahoma" panose="020B0604030504040204" pitchFamily="34" charset="0"/>
                <a:cs typeface="Arial" pitchFamily="34" charset="0"/>
              </a:rPr>
              <a:t>Cross border and inter- provincial travelling to hot-spot provinces</a:t>
            </a:r>
          </a:p>
          <a:p>
            <a:pPr marL="342900"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r>
              <a:rPr lang="en-ZA" sz="2000" kern="0" dirty="0">
                <a:latin typeface="Arial" pitchFamily="34" charset="0"/>
                <a:ea typeface="Tahoma" panose="020B0604030504040204" pitchFamily="34" charset="0"/>
                <a:cs typeface="Arial" pitchFamily="34" charset="0"/>
              </a:rPr>
              <a:t>The rapid rise of infections is being fuelled by so-called super spreader events including, family and social gatherings, music and cultural events</a:t>
            </a:r>
          </a:p>
          <a:p>
            <a:pPr marL="342900"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r>
              <a:rPr lang="en-ZA" sz="2000" kern="0" dirty="0">
                <a:latin typeface="Arial" pitchFamily="34" charset="0"/>
                <a:ea typeface="Tahoma" panose="020B0604030504040204" pitchFamily="34" charset="0"/>
                <a:cs typeface="Arial" pitchFamily="34" charset="0"/>
              </a:rPr>
              <a:t>Social Behaviour e.g. people are not wearing of masks, non -compliance to social distancing and not washing hands or sanitising – lack of adherence even from our own staff (frontline and management)</a:t>
            </a:r>
          </a:p>
          <a:p>
            <a:pPr marL="342900"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r>
              <a:rPr lang="en-ZA" sz="2000" kern="0" dirty="0">
                <a:latin typeface="Arial" pitchFamily="34" charset="0"/>
                <a:ea typeface="Tahoma" panose="020B0604030504040204" pitchFamily="34" charset="0"/>
                <a:cs typeface="Arial" pitchFamily="34" charset="0"/>
              </a:rPr>
              <a:t>Excessive alcohol consumption is also driving up the number of trauma cases in our hospitals</a:t>
            </a:r>
          </a:p>
          <a:p>
            <a:pPr marL="342900"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r>
              <a:rPr lang="en-ZA" sz="2000" kern="0" dirty="0">
                <a:latin typeface="Arial" pitchFamily="34" charset="0"/>
                <a:ea typeface="Tahoma" panose="020B0604030504040204" pitchFamily="34" charset="0"/>
                <a:cs typeface="Arial" pitchFamily="34" charset="0"/>
              </a:rPr>
              <a:t>Venues are often poorly ventilated and their permitted capacity is being exceeded </a:t>
            </a:r>
          </a:p>
          <a:p>
            <a:pPr marL="342900"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r>
              <a:rPr lang="en-ZA" sz="2000" kern="0" dirty="0">
                <a:latin typeface="Arial" pitchFamily="34" charset="0"/>
                <a:ea typeface="Tahoma" panose="020B0604030504040204" pitchFamily="34" charset="0"/>
                <a:cs typeface="Arial" pitchFamily="34" charset="0"/>
              </a:rPr>
              <a:t>Hand sanitizers not being used, and masks are being worn to gain entry, only to be taken off once inside</a:t>
            </a:r>
          </a:p>
          <a:p>
            <a:pPr marL="342900" indent="-342900" algn="just">
              <a:buFont typeface="Arial" panose="020B0604020202020204" pitchFamily="34" charset="0"/>
              <a:buChar char="•"/>
              <a:defRPr/>
            </a:pPr>
            <a:endParaRPr lang="en-ZA" sz="2000" kern="0" dirty="0">
              <a:latin typeface="Arial" pitchFamily="34" charset="0"/>
              <a:ea typeface="Tahoma" panose="020B0604030504040204" pitchFamily="34" charset="0"/>
              <a:cs typeface="Arial" pitchFamily="34" charset="0"/>
            </a:endParaRPr>
          </a:p>
          <a:p>
            <a:pPr marL="342900" indent="-342900" algn="just">
              <a:buFont typeface="Arial" panose="020B0604020202020204" pitchFamily="34" charset="0"/>
              <a:buChar char="•"/>
              <a:defRPr/>
            </a:pPr>
            <a:r>
              <a:rPr lang="en-ZA" sz="2000" kern="0" dirty="0">
                <a:latin typeface="Arial" pitchFamily="34" charset="0"/>
                <a:ea typeface="Tahoma" panose="020B0604030504040204" pitchFamily="34" charset="0"/>
                <a:cs typeface="Arial" pitchFamily="34" charset="0"/>
              </a:rPr>
              <a:t>Spike in </a:t>
            </a:r>
            <a:r>
              <a:rPr lang="en-ZA" sz="2000" kern="0" dirty="0" err="1">
                <a:latin typeface="Arial" pitchFamily="34" charset="0"/>
                <a:ea typeface="Tahoma" panose="020B0604030504040204" pitchFamily="34" charset="0"/>
                <a:cs typeface="Arial" pitchFamily="34" charset="0"/>
              </a:rPr>
              <a:t>Covid</a:t>
            </a:r>
            <a:r>
              <a:rPr lang="en-ZA" sz="2000" kern="0" dirty="0">
                <a:latin typeface="Arial" pitchFamily="34" charset="0"/>
                <a:ea typeface="Tahoma" panose="020B0604030504040204" pitchFamily="34" charset="0"/>
                <a:cs typeface="Arial" pitchFamily="34" charset="0"/>
              </a:rPr>
              <a:t> -19  cases as employees return to workplaces.  </a:t>
            </a:r>
          </a:p>
          <a:p>
            <a:pPr marL="685800" lvl="2" algn="just">
              <a:buFont typeface="Wingdings" panose="05000000000000000000" pitchFamily="2" charset="2"/>
              <a:buChar char="§"/>
              <a:defRPr/>
            </a:pPr>
            <a:endParaRPr lang="en-US" sz="1600" kern="0" dirty="0">
              <a:solidFill>
                <a:srgbClr val="2D2D2D"/>
              </a:solidFill>
              <a:latin typeface="Tahoma" panose="020B0604030504040204" pitchFamily="34" charset="0"/>
              <a:ea typeface="Tahoma" panose="020B0604030504040204" pitchFamily="34" charset="0"/>
              <a:cs typeface="Tahoma" panose="020B0604030504040204" pitchFamily="34" charset="0"/>
            </a:endParaRPr>
          </a:p>
          <a:p>
            <a:pPr marL="685800" lvl="2" algn="just">
              <a:buFont typeface="Wingdings" panose="05000000000000000000" pitchFamily="2" charset="2"/>
              <a:buChar char="§"/>
              <a:defRPr/>
            </a:pPr>
            <a:endParaRPr lang="en-US" sz="1600" kern="0" dirty="0">
              <a:solidFill>
                <a:srgbClr val="2D2D2D"/>
              </a:solidFill>
              <a:latin typeface="Tahoma" panose="020B0604030504040204" pitchFamily="34" charset="0"/>
              <a:ea typeface="Tahoma" panose="020B0604030504040204" pitchFamily="34" charset="0"/>
              <a:cs typeface="Tahoma" panose="020B0604030504040204" pitchFamily="34" charset="0"/>
            </a:endParaRPr>
          </a:p>
          <a:p>
            <a:pPr marL="457200" lvl="2" algn="just">
              <a:buFont typeface="Arial" pitchFamily="34" charset="0"/>
              <a:buNone/>
              <a:defRPr/>
            </a:pPr>
            <a:endParaRPr lang="en-US" sz="1600" kern="0" dirty="0">
              <a:solidFill>
                <a:srgbClr val="2D2D2D"/>
              </a:solidFill>
              <a:latin typeface="Tahoma" panose="020B0604030504040204" pitchFamily="34" charset="0"/>
              <a:ea typeface="Tahoma" panose="020B0604030504040204" pitchFamily="34" charset="0"/>
              <a:cs typeface="Tahoma" panose="020B0604030504040204" pitchFamily="34" charset="0"/>
            </a:endParaRPr>
          </a:p>
          <a:p>
            <a:pPr marL="457200" lvl="2" algn="just">
              <a:buFont typeface="Arial" pitchFamily="34" charset="0"/>
              <a:buNone/>
              <a:defRPr/>
            </a:pPr>
            <a:endParaRPr lang="en-US" sz="1200" kern="0" dirty="0">
              <a:solidFill>
                <a:srgbClr val="2D2D2D"/>
              </a:solidFill>
              <a:latin typeface="inherit"/>
            </a:endParaRPr>
          </a:p>
          <a:p>
            <a:pPr marL="685800" lvl="2" algn="just">
              <a:buFont typeface="Wingdings" panose="05000000000000000000" pitchFamily="2" charset="2"/>
              <a:buChar char="§"/>
              <a:defRPr/>
            </a:pPr>
            <a:endParaRPr lang="en-US" sz="1200" kern="0" dirty="0">
              <a:solidFill>
                <a:srgbClr val="2D2D2D"/>
              </a:solidFill>
              <a:latin typeface="inherit"/>
            </a:endParaRPr>
          </a:p>
          <a:p>
            <a:pPr marL="457200" lvl="2" algn="just">
              <a:buFont typeface="Arial" pitchFamily="34" charset="0"/>
              <a:buNone/>
              <a:defRPr/>
            </a:pPr>
            <a:endParaRPr lang="en-US" sz="1200" kern="0" dirty="0">
              <a:solidFill>
                <a:srgbClr val="2D2D2D"/>
              </a:solidFill>
              <a:latin typeface="inherit"/>
            </a:endParaRPr>
          </a:p>
        </p:txBody>
      </p:sp>
    </p:spTree>
    <p:extLst>
      <p:ext uri="{BB962C8B-B14F-4D97-AF65-F5344CB8AC3E}">
        <p14:creationId xmlns:p14="http://schemas.microsoft.com/office/powerpoint/2010/main" xmlns="" val="3385467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AC16A5-F805-434F-9FB4-93545BE27153}"/>
              </a:ext>
            </a:extLst>
          </p:cNvPr>
          <p:cNvSpPr>
            <a:spLocks noGrp="1"/>
          </p:cNvSpPr>
          <p:nvPr>
            <p:ph type="title"/>
          </p:nvPr>
        </p:nvSpPr>
        <p:spPr>
          <a:xfrm>
            <a:off x="0" y="-11491"/>
            <a:ext cx="12271248" cy="880171"/>
          </a:xfrm>
          <a:solidFill>
            <a:srgbClr val="00B050"/>
          </a:solidFill>
        </p:spPr>
        <p:txBody>
          <a:bodyPr/>
          <a:lstStyle/>
          <a:p>
            <a:r>
              <a:rPr lang="en-ZA" dirty="0"/>
              <a:t>Lessons Learned</a:t>
            </a:r>
          </a:p>
        </p:txBody>
      </p:sp>
      <p:sp>
        <p:nvSpPr>
          <p:cNvPr id="3" name="Content Placeholder 2">
            <a:extLst>
              <a:ext uri="{FF2B5EF4-FFF2-40B4-BE49-F238E27FC236}">
                <a16:creationId xmlns:a16="http://schemas.microsoft.com/office/drawing/2014/main" xmlns="" id="{9AB57828-7E91-4842-B9CD-94B539ADE0ED}"/>
              </a:ext>
            </a:extLst>
          </p:cNvPr>
          <p:cNvSpPr>
            <a:spLocks noGrp="1"/>
          </p:cNvSpPr>
          <p:nvPr>
            <p:ph idx="1"/>
          </p:nvPr>
        </p:nvSpPr>
        <p:spPr>
          <a:xfrm>
            <a:off x="173736" y="933893"/>
            <a:ext cx="11905488" cy="5787583"/>
          </a:xfrm>
        </p:spPr>
        <p:txBody>
          <a:bodyPr>
            <a:normAutofit fontScale="70000" lnSpcReduction="20000"/>
          </a:bodyPr>
          <a:lstStyle/>
          <a:p>
            <a:r>
              <a:rPr lang="en-GB" sz="2600" dirty="0"/>
              <a:t>Covid-19 is a new rapidly evolving disease and we have to work with the knowledge we have at any given time while being continually prepared to respond to the impact of new evidence provided by research</a:t>
            </a:r>
          </a:p>
          <a:p>
            <a:endParaRPr lang="en-ZA" sz="1600" dirty="0"/>
          </a:p>
          <a:p>
            <a:r>
              <a:rPr lang="en-GB" sz="2600" dirty="0"/>
              <a:t> COVID-19 is a societal matter that requires community participation and behavioural changes in the communities to combat spread</a:t>
            </a:r>
          </a:p>
          <a:p>
            <a:endParaRPr lang="en-GB" sz="1600" dirty="0"/>
          </a:p>
          <a:p>
            <a:r>
              <a:rPr lang="en-GB" sz="2600" dirty="0"/>
              <a:t>National and Provincial Command Councils are key to the required coordinated response</a:t>
            </a:r>
          </a:p>
          <a:p>
            <a:endParaRPr lang="en-GB" sz="1600" dirty="0"/>
          </a:p>
          <a:p>
            <a:r>
              <a:rPr lang="en-GB" sz="2900" dirty="0"/>
              <a:t>District Command Councils are key to facilitating the multi-sectoral approach at ground level which is required to address social determinants of health and the DCC should continue to function even after Covid-19 has been eliminated</a:t>
            </a:r>
          </a:p>
          <a:p>
            <a:endParaRPr lang="en-ZA" sz="1600" dirty="0"/>
          </a:p>
          <a:p>
            <a:pPr lvl="0"/>
            <a:r>
              <a:rPr lang="en-GB" sz="2900" dirty="0"/>
              <a:t>Lockdown measures, together with adherence to the RED TOOLBOX are hugely successful in minimising transmission </a:t>
            </a:r>
          </a:p>
          <a:p>
            <a:pPr lvl="0"/>
            <a:endParaRPr lang="en-ZA" sz="1600" dirty="0"/>
          </a:p>
          <a:p>
            <a:pPr lvl="0" algn="just"/>
            <a:r>
              <a:rPr lang="en-ZA" sz="2900" dirty="0"/>
              <a:t>Collaboration with other sectors and government departments facilitates effective responses in both prevention and treatment of Covid-19</a:t>
            </a:r>
          </a:p>
          <a:p>
            <a:pPr lvl="0" algn="just"/>
            <a:endParaRPr lang="en-ZA" sz="1600" dirty="0"/>
          </a:p>
          <a:p>
            <a:pPr lvl="0" algn="just"/>
            <a:r>
              <a:rPr lang="en-ZA" sz="2900" dirty="0"/>
              <a:t>Standardized COVID 19 protocols in both Public and Private sector are important for effective  management of the pandemic.</a:t>
            </a:r>
          </a:p>
          <a:p>
            <a:pPr lvl="0" algn="just"/>
            <a:endParaRPr lang="en-ZA" sz="1600" dirty="0"/>
          </a:p>
          <a:p>
            <a:pPr lvl="0" algn="just"/>
            <a:r>
              <a:rPr lang="en-ZA" sz="2900" dirty="0"/>
              <a:t>Adequate staffing is key</a:t>
            </a:r>
          </a:p>
          <a:p>
            <a:pPr lvl="0" algn="just"/>
            <a:endParaRPr lang="en-ZA" sz="1600" dirty="0"/>
          </a:p>
          <a:p>
            <a:pPr lvl="0" algn="just"/>
            <a:r>
              <a:rPr lang="en-ZA" sz="2900" dirty="0"/>
              <a:t>Provision of appropriate PPE and Psychosocial support for front line workers are key.</a:t>
            </a:r>
          </a:p>
        </p:txBody>
      </p:sp>
      <p:sp>
        <p:nvSpPr>
          <p:cNvPr id="4" name="Footer Placeholder 3">
            <a:extLst>
              <a:ext uri="{FF2B5EF4-FFF2-40B4-BE49-F238E27FC236}">
                <a16:creationId xmlns:a16="http://schemas.microsoft.com/office/drawing/2014/main" xmlns="" id="{60D7416C-E8B9-407A-82EF-04CCE32C6B48}"/>
              </a:ext>
            </a:extLst>
          </p:cNvPr>
          <p:cNvSpPr>
            <a:spLocks noGrp="1"/>
          </p:cNvSpPr>
          <p:nvPr>
            <p:ph type="ftr" sz="quarter" idx="11"/>
          </p:nvPr>
        </p:nvSpPr>
        <p:spPr/>
        <p:txBody>
          <a:bodyPr/>
          <a:lstStyle/>
          <a:p>
            <a:endParaRPr lang="en-US" dirty="0">
              <a:solidFill>
                <a:srgbClr val="000000"/>
              </a:solidFill>
            </a:endParaRPr>
          </a:p>
        </p:txBody>
      </p:sp>
    </p:spTree>
    <p:extLst>
      <p:ext uri="{BB962C8B-B14F-4D97-AF65-F5344CB8AC3E}">
        <p14:creationId xmlns:p14="http://schemas.microsoft.com/office/powerpoint/2010/main" xmlns="" val="1702259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AC16A5-F805-434F-9FB4-93545BE27153}"/>
              </a:ext>
            </a:extLst>
          </p:cNvPr>
          <p:cNvSpPr>
            <a:spLocks noGrp="1"/>
          </p:cNvSpPr>
          <p:nvPr>
            <p:ph type="title"/>
          </p:nvPr>
        </p:nvSpPr>
        <p:spPr>
          <a:xfrm>
            <a:off x="0" y="-11491"/>
            <a:ext cx="12271248" cy="880171"/>
          </a:xfrm>
          <a:solidFill>
            <a:srgbClr val="00B050"/>
          </a:solidFill>
        </p:spPr>
        <p:txBody>
          <a:bodyPr/>
          <a:lstStyle/>
          <a:p>
            <a:r>
              <a:rPr lang="en-ZA" dirty="0"/>
              <a:t>Lessons learned </a:t>
            </a:r>
            <a:r>
              <a:rPr lang="en-ZA" sz="2800" dirty="0"/>
              <a:t>continued</a:t>
            </a:r>
          </a:p>
        </p:txBody>
      </p:sp>
      <p:sp>
        <p:nvSpPr>
          <p:cNvPr id="3" name="Content Placeholder 2">
            <a:extLst>
              <a:ext uri="{FF2B5EF4-FFF2-40B4-BE49-F238E27FC236}">
                <a16:creationId xmlns:a16="http://schemas.microsoft.com/office/drawing/2014/main" xmlns="" id="{9AB57828-7E91-4842-B9CD-94B539ADE0ED}"/>
              </a:ext>
            </a:extLst>
          </p:cNvPr>
          <p:cNvSpPr>
            <a:spLocks noGrp="1"/>
          </p:cNvSpPr>
          <p:nvPr>
            <p:ph idx="1"/>
          </p:nvPr>
        </p:nvSpPr>
        <p:spPr>
          <a:xfrm>
            <a:off x="173736" y="933893"/>
            <a:ext cx="11905488" cy="5787583"/>
          </a:xfrm>
        </p:spPr>
        <p:txBody>
          <a:bodyPr>
            <a:normAutofit fontScale="92500"/>
          </a:bodyPr>
          <a:lstStyle/>
          <a:p>
            <a:pPr lvl="0" algn="just">
              <a:lnSpc>
                <a:spcPct val="200000"/>
              </a:lnSpc>
            </a:pPr>
            <a:r>
              <a:rPr lang="en-US" sz="2400" dirty="0"/>
              <a:t>Establishment of OHS committees at all levels including in mining and big businesses is key.</a:t>
            </a:r>
            <a:endParaRPr lang="en-ZA" sz="2400" dirty="0"/>
          </a:p>
          <a:p>
            <a:pPr lvl="0" algn="just">
              <a:lnSpc>
                <a:spcPct val="200000"/>
              </a:lnSpc>
            </a:pPr>
            <a:r>
              <a:rPr lang="en-US" sz="2400" dirty="0"/>
              <a:t>Establishment of workplace plans and continuous monitoring of implementation of workplans are key</a:t>
            </a:r>
          </a:p>
          <a:p>
            <a:pPr lvl="0" algn="just">
              <a:lnSpc>
                <a:spcPct val="200000"/>
              </a:lnSpc>
            </a:pPr>
            <a:r>
              <a:rPr lang="en-US" sz="2400" dirty="0"/>
              <a:t>Aggressive communication and social mobilization activities e.g. MEC led campaigns through different media platforms and community engagement and distribution of materials are key</a:t>
            </a:r>
          </a:p>
          <a:p>
            <a:pPr lvl="0" algn="just">
              <a:lnSpc>
                <a:spcPct val="200000"/>
              </a:lnSpc>
            </a:pPr>
            <a:r>
              <a:rPr lang="en-US" sz="2400" dirty="0"/>
              <a:t>Ward Based Response Teams are required to arrest the spread</a:t>
            </a:r>
            <a:endParaRPr lang="en-ZA" sz="2400" dirty="0"/>
          </a:p>
          <a:p>
            <a:endParaRPr lang="en-ZA" dirty="0"/>
          </a:p>
        </p:txBody>
      </p:sp>
    </p:spTree>
    <p:extLst>
      <p:ext uri="{BB962C8B-B14F-4D97-AF65-F5344CB8AC3E}">
        <p14:creationId xmlns:p14="http://schemas.microsoft.com/office/powerpoint/2010/main" xmlns="" val="1125744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xmlns="" id="{E1148041-5219-3640-8FE2-BAB46A045D58}"/>
              </a:ext>
            </a:extLst>
          </p:cNvPr>
          <p:cNvSpPr txBox="1">
            <a:spLocks/>
          </p:cNvSpPr>
          <p:nvPr/>
        </p:nvSpPr>
        <p:spPr bwMode="auto">
          <a:xfrm>
            <a:off x="0" y="936105"/>
            <a:ext cx="12192000" cy="59218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S PGothic" pitchFamily="34" charset="-128"/>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marL="342900" lvl="0" indent="-342900" algn="l">
              <a:buFont typeface="Arial" panose="020B0604020202020204" pitchFamily="34" charset="0"/>
              <a:buChar char="•"/>
            </a:pPr>
            <a:r>
              <a:rPr lang="en-CA" sz="2400" dirty="0"/>
              <a:t>NW province has a strong, comprehensive covid-19 management and resurgence management strategy including all the aspects of EC and WC plans</a:t>
            </a:r>
          </a:p>
          <a:p>
            <a:pPr marL="342900" lvl="0" indent="-342900" algn="l">
              <a:buFont typeface="Arial" panose="020B0604020202020204" pitchFamily="34" charset="0"/>
              <a:buChar char="•"/>
            </a:pPr>
            <a:endParaRPr lang="en-CA" sz="2400" dirty="0"/>
          </a:p>
          <a:p>
            <a:pPr marL="342900" indent="-342900" algn="l">
              <a:buFont typeface="Arial" panose="020B0604020202020204" pitchFamily="34" charset="0"/>
              <a:buChar char="•"/>
            </a:pPr>
            <a:r>
              <a:rPr lang="en-CA" sz="2400" dirty="0"/>
              <a:t>Similar to those two provinces, the NW also have Staffing pressure Nurses, doctors EMS Officers. This is less severe in NW because of the post filling drive that started in 2018 and continues to be addressed through consultations with Provincial Treasury</a:t>
            </a:r>
          </a:p>
          <a:p>
            <a:pPr marL="342900" indent="-342900" algn="l">
              <a:buFont typeface="Arial" panose="020B0604020202020204" pitchFamily="34" charset="0"/>
              <a:buChar char="•"/>
            </a:pPr>
            <a:endParaRPr lang="en-CA" sz="2400" dirty="0"/>
          </a:p>
          <a:p>
            <a:pPr marL="342900" indent="-342900" algn="l">
              <a:buFont typeface="Arial" panose="020B0604020202020204" pitchFamily="34" charset="0"/>
              <a:buChar char="•"/>
            </a:pPr>
            <a:r>
              <a:rPr lang="en-CA" sz="2400" dirty="0"/>
              <a:t>NW Province has to:</a:t>
            </a:r>
          </a:p>
          <a:p>
            <a:pPr marL="800100" lvl="1" indent="-342900" algn="l">
              <a:buFont typeface="Arial" panose="020B0604020202020204" pitchFamily="34" charset="0"/>
              <a:buChar char="•"/>
            </a:pPr>
            <a:r>
              <a:rPr lang="en-CA" sz="2400" dirty="0"/>
              <a:t>Increase compliance by citizens since this is a huge problem and compliance needs to be enforced through</a:t>
            </a:r>
          </a:p>
          <a:p>
            <a:pPr marL="1257300" lvl="2" indent="-342900" algn="l">
              <a:buFont typeface="Arial" panose="020B0604020202020204" pitchFamily="34" charset="0"/>
              <a:buChar char="•"/>
            </a:pPr>
            <a:r>
              <a:rPr lang="en-CA" sz="1800" dirty="0"/>
              <a:t>Strengthen environmental Health services at municipal level – the </a:t>
            </a:r>
            <a:r>
              <a:rPr lang="en-CA" sz="1800" dirty="0" err="1"/>
              <a:t>NWDoH</a:t>
            </a:r>
            <a:r>
              <a:rPr lang="en-CA" sz="1800" dirty="0"/>
              <a:t> contracted additional environmental Health Officers but this is not enough</a:t>
            </a:r>
          </a:p>
          <a:p>
            <a:pPr marL="1257300" lvl="2" indent="-342900" algn="l">
              <a:buFont typeface="Arial" panose="020B0604020202020204" pitchFamily="34" charset="0"/>
              <a:buChar char="•"/>
            </a:pPr>
            <a:endParaRPr lang="en-CA" sz="1800" dirty="0"/>
          </a:p>
          <a:p>
            <a:pPr marL="1257300" lvl="2" indent="-342900" algn="l">
              <a:buFont typeface="Arial" panose="020B0604020202020204" pitchFamily="34" charset="0"/>
              <a:buChar char="•"/>
            </a:pPr>
            <a:r>
              <a:rPr lang="en-CA" sz="1800" dirty="0"/>
              <a:t>Enforce compliance with Regulations  - SAPS</a:t>
            </a:r>
          </a:p>
          <a:p>
            <a:pPr marL="800100" lvl="1" indent="-342900" algn="l">
              <a:buFont typeface="Arial" panose="020B0604020202020204" pitchFamily="34" charset="0"/>
              <a:buChar char="•"/>
            </a:pPr>
            <a:endParaRPr lang="en-CA" sz="2000" dirty="0"/>
          </a:p>
          <a:p>
            <a:pPr marL="1257300" lvl="2" indent="-342900" algn="l">
              <a:buFont typeface="Arial" panose="020B0604020202020204" pitchFamily="34" charset="0"/>
              <a:buChar char="•"/>
            </a:pPr>
            <a:endParaRPr lang="en-US" sz="2000" dirty="0"/>
          </a:p>
          <a:p>
            <a:pPr marL="342900" lvl="0" indent="-342900" algn="l">
              <a:lnSpc>
                <a:spcPct val="150000"/>
              </a:lnSpc>
              <a:buFont typeface="Arial" panose="020B0604020202020204" pitchFamily="34" charset="0"/>
              <a:buChar char="•"/>
            </a:pPr>
            <a:endParaRPr lang="en-US" sz="2800" dirty="0"/>
          </a:p>
          <a:p>
            <a:pPr algn="l"/>
            <a:endParaRPr lang="en-ZA" sz="2400" kern="0" dirty="0">
              <a:solidFill>
                <a:prstClr val="black"/>
              </a:solidFill>
            </a:endParaRPr>
          </a:p>
          <a:p>
            <a:pPr marL="457200" indent="-457200" algn="l">
              <a:buFont typeface="Arial" panose="020B0604020202020204" pitchFamily="34" charset="0"/>
              <a:buChar char="•"/>
            </a:pPr>
            <a:endParaRPr lang="en-US" kern="0" dirty="0">
              <a:solidFill>
                <a:prstClr val="black"/>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737600" y="6245225"/>
            <a:ext cx="2844800" cy="476250"/>
          </a:xfrm>
        </p:spPr>
        <p:txBody>
          <a:bodyPr/>
          <a:lstStyle/>
          <a:p>
            <a:pPr fontAlgn="base">
              <a:spcBef>
                <a:spcPct val="0"/>
              </a:spcBef>
              <a:spcAft>
                <a:spcPct val="0"/>
              </a:spcAft>
              <a:defRPr/>
            </a:pPr>
            <a:r>
              <a:rPr lang="en-US" altLang="en-US" dirty="0">
                <a:solidFill>
                  <a:srgbClr val="000000"/>
                </a:solidFill>
              </a:rPr>
              <a:t>26</a:t>
            </a:r>
          </a:p>
        </p:txBody>
      </p:sp>
      <p:sp>
        <p:nvSpPr>
          <p:cNvPr id="5" name="Title 1">
            <a:extLst>
              <a:ext uri="{FF2B5EF4-FFF2-40B4-BE49-F238E27FC236}">
                <a16:creationId xmlns:a16="http://schemas.microsoft.com/office/drawing/2014/main" xmlns="" id="{3398831B-96EB-B94D-93D0-A319B64C3F1B}"/>
              </a:ext>
            </a:extLst>
          </p:cNvPr>
          <p:cNvSpPr txBox="1">
            <a:spLocks/>
          </p:cNvSpPr>
          <p:nvPr/>
        </p:nvSpPr>
        <p:spPr bwMode="auto">
          <a:xfrm>
            <a:off x="0" y="0"/>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2800" kern="0" dirty="0">
                <a:solidFill>
                  <a:schemeClr val="tx1"/>
                </a:solidFill>
              </a:rPr>
              <a:t>LESSONS FOR NW OUT OF BENCHMARKING WITH EC AND WC</a:t>
            </a:r>
            <a:endParaRPr lang="en-US" sz="2800" i="1" kern="0" dirty="0">
              <a:solidFill>
                <a:schemeClr val="tx1"/>
              </a:solidFill>
            </a:endParaRPr>
          </a:p>
        </p:txBody>
      </p:sp>
    </p:spTree>
    <p:extLst>
      <p:ext uri="{BB962C8B-B14F-4D97-AF65-F5344CB8AC3E}">
        <p14:creationId xmlns:p14="http://schemas.microsoft.com/office/powerpoint/2010/main" xmlns="" val="755031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defTabSz="685800">
              <a:defRPr/>
            </a:pPr>
            <a:fld id="{CA3B87A7-ABBF-49F7-899D-596AC2305A9F}" type="slidenum">
              <a:rPr lang="en-ZA">
                <a:solidFill>
                  <a:prstClr val="black">
                    <a:tint val="75000"/>
                  </a:prstClr>
                </a:solidFill>
                <a:latin typeface="Calibri" panose="020F0502020204030204"/>
                <a:cs typeface="Arial" charset="0"/>
              </a:rPr>
              <a:pPr defTabSz="685800">
                <a:defRPr/>
              </a:pPr>
              <a:t>4</a:t>
            </a:fld>
            <a:endParaRPr lang="en-ZA" dirty="0">
              <a:solidFill>
                <a:prstClr val="black">
                  <a:tint val="75000"/>
                </a:prstClr>
              </a:solidFill>
              <a:latin typeface="Calibri" panose="020F0502020204030204"/>
              <a:cs typeface="Arial" charset="0"/>
            </a:endParaRPr>
          </a:p>
        </p:txBody>
      </p:sp>
      <p:sp>
        <p:nvSpPr>
          <p:cNvPr id="7" name="Rectangle 6"/>
          <p:cNvSpPr/>
          <p:nvPr/>
        </p:nvSpPr>
        <p:spPr>
          <a:xfrm>
            <a:off x="1524001" y="1481348"/>
            <a:ext cx="7984298" cy="4524315"/>
          </a:xfrm>
          <a:prstGeom prst="rect">
            <a:avLst/>
          </a:prstGeom>
          <a:solidFill>
            <a:schemeClr val="accent2">
              <a:lumMod val="20000"/>
              <a:lumOff val="80000"/>
            </a:schemeClr>
          </a:solidFill>
          <a:ln>
            <a:solidFill>
              <a:srgbClr val="92D050"/>
            </a:solidFill>
          </a:ln>
        </p:spPr>
        <p:txBody>
          <a:bodyPr wrap="square">
            <a:spAutoFit/>
          </a:bodyPr>
          <a:lstStyle/>
          <a:p>
            <a:pPr marL="342900" indent="-342900" defTabSz="685800">
              <a:buFont typeface="Arial" pitchFamily="34" charset="0"/>
              <a:buChar char="•"/>
              <a:defRPr/>
            </a:pPr>
            <a:endParaRPr lang="en-US" dirty="0">
              <a:solidFill>
                <a:prstClr val="black"/>
              </a:solidFill>
              <a:latin typeface="Calibri" panose="020F0502020204030204"/>
              <a:cs typeface="Arial" charset="0"/>
            </a:endParaRPr>
          </a:p>
          <a:p>
            <a:pPr marL="342900" indent="-342900" defTabSz="685800">
              <a:buFont typeface="Arial" pitchFamily="34" charset="0"/>
              <a:buChar char="•"/>
              <a:defRPr/>
            </a:pPr>
            <a:endParaRPr lang="en-US" dirty="0">
              <a:solidFill>
                <a:prstClr val="black"/>
              </a:solidFill>
              <a:latin typeface="Calibri" panose="020F0502020204030204"/>
              <a:cs typeface="Arial" charset="0"/>
            </a:endParaRPr>
          </a:p>
          <a:p>
            <a:pPr marL="342900" indent="-342900" defTabSz="685800">
              <a:buFont typeface="Arial" pitchFamily="34" charset="0"/>
              <a:buChar char="•"/>
              <a:defRPr/>
            </a:pPr>
            <a:endParaRPr lang="en-US" dirty="0">
              <a:solidFill>
                <a:prstClr val="black"/>
              </a:solidFill>
              <a:latin typeface="Calibri" panose="020F0502020204030204"/>
              <a:cs typeface="Arial" charset="0"/>
            </a:endParaRPr>
          </a:p>
          <a:p>
            <a:pPr marL="342900" indent="-342900" defTabSz="685800">
              <a:buFont typeface="Arial" pitchFamily="34" charset="0"/>
              <a:buChar char="•"/>
              <a:defRPr/>
            </a:pPr>
            <a:endParaRPr lang="en-US" dirty="0">
              <a:solidFill>
                <a:prstClr val="black"/>
              </a:solidFill>
              <a:latin typeface="Calibri" panose="020F0502020204030204"/>
              <a:cs typeface="Arial" charset="0"/>
            </a:endParaRPr>
          </a:p>
          <a:p>
            <a:pPr marL="342900" indent="-342900" defTabSz="685800">
              <a:buFont typeface="Arial" pitchFamily="34" charset="0"/>
              <a:buChar char="•"/>
              <a:defRPr/>
            </a:pPr>
            <a:endParaRPr lang="en-US" dirty="0">
              <a:solidFill>
                <a:prstClr val="black"/>
              </a:solidFill>
              <a:latin typeface="Calibri" panose="020F0502020204030204"/>
              <a:cs typeface="Arial" charset="0"/>
            </a:endParaRPr>
          </a:p>
          <a:p>
            <a:pPr marL="342900" indent="-342900" defTabSz="685800">
              <a:buFont typeface="Arial" pitchFamily="34" charset="0"/>
              <a:buChar char="•"/>
              <a:defRPr/>
            </a:pPr>
            <a:endParaRPr lang="en-US" dirty="0">
              <a:solidFill>
                <a:prstClr val="black"/>
              </a:solidFill>
              <a:latin typeface="Calibri" panose="020F0502020204030204"/>
              <a:cs typeface="Arial" charset="0"/>
            </a:endParaRPr>
          </a:p>
          <a:p>
            <a:pPr marL="342900" indent="-342900" defTabSz="685800">
              <a:buFont typeface="Arial" pitchFamily="34" charset="0"/>
              <a:buChar char="•"/>
              <a:defRPr/>
            </a:pPr>
            <a:endParaRPr lang="en-US" dirty="0">
              <a:solidFill>
                <a:prstClr val="black"/>
              </a:solidFill>
              <a:latin typeface="Calibri" panose="020F0502020204030204"/>
              <a:cs typeface="Arial" charset="0"/>
            </a:endParaRPr>
          </a:p>
          <a:p>
            <a:pPr marL="342900" indent="-342900" defTabSz="685800">
              <a:buFont typeface="Arial" pitchFamily="34" charset="0"/>
              <a:buChar char="•"/>
              <a:defRPr/>
            </a:pPr>
            <a:endParaRPr lang="en-US" dirty="0">
              <a:solidFill>
                <a:prstClr val="black"/>
              </a:solidFill>
              <a:latin typeface="Calibri" panose="020F0502020204030204"/>
              <a:cs typeface="Arial" charset="0"/>
            </a:endParaRPr>
          </a:p>
          <a:p>
            <a:pPr marL="342900" indent="-342900" defTabSz="685800">
              <a:buFont typeface="Arial" pitchFamily="34" charset="0"/>
              <a:buChar char="•"/>
              <a:defRPr/>
            </a:pPr>
            <a:endParaRPr lang="en-US" dirty="0">
              <a:solidFill>
                <a:prstClr val="black"/>
              </a:solidFill>
              <a:latin typeface="Calibri" panose="020F0502020204030204"/>
              <a:cs typeface="Arial" charset="0"/>
            </a:endParaRPr>
          </a:p>
          <a:p>
            <a:pPr marL="342900" indent="-342900" defTabSz="685800">
              <a:buFont typeface="Arial" pitchFamily="34" charset="0"/>
              <a:buChar char="•"/>
              <a:defRPr/>
            </a:pPr>
            <a:endParaRPr lang="en-US" dirty="0">
              <a:solidFill>
                <a:prstClr val="black"/>
              </a:solidFill>
              <a:latin typeface="Calibri" panose="020F0502020204030204"/>
              <a:cs typeface="Arial" charset="0"/>
            </a:endParaRPr>
          </a:p>
          <a:p>
            <a:pPr marL="342900" indent="-342900" defTabSz="685800">
              <a:buFont typeface="Arial" pitchFamily="34" charset="0"/>
              <a:buChar char="•"/>
              <a:defRPr/>
            </a:pPr>
            <a:endParaRPr lang="en-US" dirty="0">
              <a:solidFill>
                <a:prstClr val="black"/>
              </a:solidFill>
              <a:latin typeface="Calibri" panose="020F0502020204030204"/>
              <a:cs typeface="Arial" charset="0"/>
            </a:endParaRPr>
          </a:p>
          <a:p>
            <a:pPr marL="342900" indent="-342900" defTabSz="685800">
              <a:buFont typeface="Arial" pitchFamily="34" charset="0"/>
              <a:buChar char="•"/>
              <a:defRPr/>
            </a:pPr>
            <a:endParaRPr lang="en-US" dirty="0">
              <a:solidFill>
                <a:prstClr val="black"/>
              </a:solidFill>
              <a:latin typeface="Calibri" panose="020F0502020204030204"/>
              <a:cs typeface="Arial" charset="0"/>
            </a:endParaRPr>
          </a:p>
          <a:p>
            <a:pPr marL="342900" indent="-342900" defTabSz="685800">
              <a:buFont typeface="Arial" pitchFamily="34" charset="0"/>
              <a:buChar char="•"/>
              <a:defRPr/>
            </a:pPr>
            <a:endParaRPr lang="en-US" dirty="0">
              <a:solidFill>
                <a:prstClr val="black"/>
              </a:solidFill>
              <a:latin typeface="Calibri" panose="020F0502020204030204"/>
              <a:cs typeface="Arial" charset="0"/>
            </a:endParaRPr>
          </a:p>
          <a:p>
            <a:pPr marL="342900" indent="-342900" defTabSz="685800">
              <a:buFont typeface="Arial" pitchFamily="34" charset="0"/>
              <a:buChar char="•"/>
              <a:defRPr/>
            </a:pPr>
            <a:endParaRPr lang="en-US" dirty="0">
              <a:solidFill>
                <a:prstClr val="black"/>
              </a:solidFill>
              <a:latin typeface="Calibri" panose="020F0502020204030204"/>
              <a:cs typeface="Arial" charset="0"/>
            </a:endParaRPr>
          </a:p>
          <a:p>
            <a:pPr marL="342900" indent="-342900" defTabSz="685800">
              <a:buFont typeface="Arial" pitchFamily="34" charset="0"/>
              <a:buChar char="•"/>
              <a:defRPr/>
            </a:pPr>
            <a:endParaRPr lang="en-US" dirty="0">
              <a:solidFill>
                <a:prstClr val="black"/>
              </a:solidFill>
              <a:latin typeface="Calibri" panose="020F0502020204030204"/>
              <a:cs typeface="Arial" charset="0"/>
            </a:endParaRPr>
          </a:p>
          <a:p>
            <a:pPr marL="342900" indent="-342900" defTabSz="685800">
              <a:buFont typeface="Arial" pitchFamily="34" charset="0"/>
              <a:buChar char="•"/>
              <a:defRPr/>
            </a:pPr>
            <a:endParaRPr lang="en-US" dirty="0">
              <a:solidFill>
                <a:prstClr val="black"/>
              </a:solidFill>
              <a:latin typeface="Calibri" panose="020F0502020204030204"/>
              <a:cs typeface="Arial" charset="0"/>
            </a:endParaRPr>
          </a:p>
        </p:txBody>
      </p:sp>
      <p:sp>
        <p:nvSpPr>
          <p:cNvPr id="5" name="Title 4">
            <a:extLst>
              <a:ext uri="{FF2B5EF4-FFF2-40B4-BE49-F238E27FC236}">
                <a16:creationId xmlns:a16="http://schemas.microsoft.com/office/drawing/2014/main" xmlns="" id="{056913F4-BF2E-FA4E-B392-EB997CE501B6}"/>
              </a:ext>
            </a:extLst>
          </p:cNvPr>
          <p:cNvSpPr>
            <a:spLocks noGrp="1"/>
          </p:cNvSpPr>
          <p:nvPr>
            <p:ph type="title"/>
          </p:nvPr>
        </p:nvSpPr>
        <p:spPr>
          <a:xfrm>
            <a:off x="1524000" y="488818"/>
            <a:ext cx="9144000" cy="970832"/>
          </a:xfrm>
          <a:solidFill>
            <a:srgbClr val="006C41"/>
          </a:solidFill>
        </p:spPr>
        <p:txBody>
          <a:bodyPr>
            <a:normAutofit/>
          </a:bodyPr>
          <a:lstStyle/>
          <a:p>
            <a:r>
              <a:rPr lang="en-US" sz="2400" dirty="0">
                <a:solidFill>
                  <a:schemeClr val="bg1"/>
                </a:solidFill>
                <a:latin typeface="Arial" panose="020B0604020202020204" pitchFamily="34" charset="0"/>
                <a:cs typeface="Arial" panose="020B0604020202020204" pitchFamily="34" charset="0"/>
              </a:rPr>
              <a:t>PILLARS OF THE NW COVID-19 STRATEGY</a:t>
            </a:r>
          </a:p>
        </p:txBody>
      </p:sp>
      <p:sp>
        <p:nvSpPr>
          <p:cNvPr id="24" name="Rectangle 23">
            <a:extLst>
              <a:ext uri="{FF2B5EF4-FFF2-40B4-BE49-F238E27FC236}">
                <a16:creationId xmlns:a16="http://schemas.microsoft.com/office/drawing/2014/main" xmlns="" id="{A4FFB4AB-2842-734C-9177-69F98DB78950}"/>
              </a:ext>
            </a:extLst>
          </p:cNvPr>
          <p:cNvSpPr/>
          <p:nvPr/>
        </p:nvSpPr>
        <p:spPr>
          <a:xfrm>
            <a:off x="1524002" y="4680740"/>
            <a:ext cx="7342015" cy="324036"/>
          </a:xfrm>
          <a:prstGeom prst="rect">
            <a:avLst/>
          </a:prstGeom>
          <a:solidFill>
            <a:srgbClr val="ACBF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dirty="0">
                <a:solidFill>
                  <a:prstClr val="white"/>
                </a:solidFill>
                <a:latin typeface="Calibri" panose="020F0502020204030204"/>
              </a:rPr>
              <a:t>Referral System</a:t>
            </a:r>
          </a:p>
        </p:txBody>
      </p:sp>
      <p:sp>
        <p:nvSpPr>
          <p:cNvPr id="26" name="Rectangle 25">
            <a:extLst>
              <a:ext uri="{FF2B5EF4-FFF2-40B4-BE49-F238E27FC236}">
                <a16:creationId xmlns:a16="http://schemas.microsoft.com/office/drawing/2014/main" xmlns="" id="{139EDF02-2739-6742-8CB1-DA56E4947BF8}"/>
              </a:ext>
            </a:extLst>
          </p:cNvPr>
          <p:cNvSpPr/>
          <p:nvPr/>
        </p:nvSpPr>
        <p:spPr>
          <a:xfrm>
            <a:off x="1524001" y="5011178"/>
            <a:ext cx="7342016" cy="324036"/>
          </a:xfrm>
          <a:prstGeom prst="rect">
            <a:avLst/>
          </a:prstGeom>
          <a:solidFill>
            <a:srgbClr val="81B3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b="1" dirty="0">
              <a:solidFill>
                <a:prstClr val="white"/>
              </a:solidFill>
              <a:latin typeface="Calibri" panose="020F0502020204030204"/>
            </a:endParaRPr>
          </a:p>
          <a:p>
            <a:pPr algn="ctr" defTabSz="685800">
              <a:defRPr/>
            </a:pPr>
            <a:r>
              <a:rPr lang="en-US" sz="1350" b="1" dirty="0">
                <a:solidFill>
                  <a:prstClr val="white"/>
                </a:solidFill>
                <a:latin typeface="Calibri" panose="020F0502020204030204"/>
              </a:rPr>
              <a:t>Administrative Processes HR, Finance, SCM, Discipline  </a:t>
            </a:r>
          </a:p>
          <a:p>
            <a:pPr algn="ctr" defTabSz="685800">
              <a:defRPr/>
            </a:pPr>
            <a:endParaRPr lang="en-US" sz="1350" dirty="0">
              <a:solidFill>
                <a:prstClr val="white"/>
              </a:solidFill>
              <a:latin typeface="Calibri" panose="020F0502020204030204"/>
            </a:endParaRPr>
          </a:p>
        </p:txBody>
      </p:sp>
      <p:sp>
        <p:nvSpPr>
          <p:cNvPr id="27" name="Rectangle 26">
            <a:extLst>
              <a:ext uri="{FF2B5EF4-FFF2-40B4-BE49-F238E27FC236}">
                <a16:creationId xmlns:a16="http://schemas.microsoft.com/office/drawing/2014/main" xmlns="" id="{646AD4F3-196A-0D4B-9326-1D52018B8B20}"/>
              </a:ext>
            </a:extLst>
          </p:cNvPr>
          <p:cNvSpPr/>
          <p:nvPr/>
        </p:nvSpPr>
        <p:spPr>
          <a:xfrm>
            <a:off x="1524000" y="5671281"/>
            <a:ext cx="7342016" cy="324036"/>
          </a:xfrm>
          <a:prstGeom prst="rect">
            <a:avLst/>
          </a:prstGeom>
          <a:solidFill>
            <a:srgbClr val="006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a:p>
            <a:pPr algn="ctr" defTabSz="685800">
              <a:defRPr/>
            </a:pPr>
            <a:r>
              <a:rPr lang="en-US" sz="1350" b="1" dirty="0">
                <a:solidFill>
                  <a:prstClr val="white"/>
                </a:solidFill>
                <a:latin typeface="Calibri" panose="020F0502020204030204"/>
              </a:rPr>
              <a:t>Governance and Community Participation</a:t>
            </a:r>
          </a:p>
          <a:p>
            <a:pPr algn="ctr" defTabSz="685800">
              <a:defRPr/>
            </a:pPr>
            <a:endParaRPr lang="en-US" sz="1350" dirty="0">
              <a:solidFill>
                <a:prstClr val="white"/>
              </a:solidFill>
              <a:latin typeface="Calibri" panose="020F0502020204030204"/>
            </a:endParaRPr>
          </a:p>
        </p:txBody>
      </p:sp>
      <p:sp>
        <p:nvSpPr>
          <p:cNvPr id="28" name="Rectangle 27">
            <a:extLst>
              <a:ext uri="{FF2B5EF4-FFF2-40B4-BE49-F238E27FC236}">
                <a16:creationId xmlns:a16="http://schemas.microsoft.com/office/drawing/2014/main" xmlns="" id="{25504779-D487-EF4E-87C3-EBFBCA8460E3}"/>
              </a:ext>
            </a:extLst>
          </p:cNvPr>
          <p:cNvSpPr/>
          <p:nvPr/>
        </p:nvSpPr>
        <p:spPr>
          <a:xfrm>
            <a:off x="1524001" y="5345435"/>
            <a:ext cx="7342016" cy="324036"/>
          </a:xfrm>
          <a:prstGeom prst="rect">
            <a:avLst/>
          </a:prstGeom>
          <a:solidFill>
            <a:srgbClr val="597D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dirty="0">
                <a:solidFill>
                  <a:prstClr val="white"/>
                </a:solidFill>
                <a:latin typeface="Calibri" panose="020F0502020204030204"/>
              </a:rPr>
              <a:t>Infrastructure (Buildings, Equipment, ICT)</a:t>
            </a:r>
          </a:p>
        </p:txBody>
      </p:sp>
      <p:sp>
        <p:nvSpPr>
          <p:cNvPr id="2" name="Pentagon 1">
            <a:extLst>
              <a:ext uri="{FF2B5EF4-FFF2-40B4-BE49-F238E27FC236}">
                <a16:creationId xmlns:a16="http://schemas.microsoft.com/office/drawing/2014/main" xmlns="" id="{EC8EDB66-2A25-F848-ABC0-E7B44E1FF886}"/>
              </a:ext>
            </a:extLst>
          </p:cNvPr>
          <p:cNvSpPr/>
          <p:nvPr/>
        </p:nvSpPr>
        <p:spPr>
          <a:xfrm>
            <a:off x="10220446" y="1481348"/>
            <a:ext cx="381181" cy="4513971"/>
          </a:xfrm>
          <a:prstGeom prst="homePlate">
            <a:avLst/>
          </a:prstGeom>
          <a:solidFill>
            <a:srgbClr val="006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500" b="1" dirty="0">
                <a:solidFill>
                  <a:prstClr val="white"/>
                </a:solidFill>
                <a:latin typeface="Calibri" panose="020F0502020204030204"/>
              </a:rPr>
              <a:t>DES</a:t>
            </a:r>
          </a:p>
          <a:p>
            <a:pPr algn="ctr" defTabSz="685800">
              <a:defRPr/>
            </a:pPr>
            <a:r>
              <a:rPr lang="en-US" sz="1500" b="1" dirty="0">
                <a:solidFill>
                  <a:prstClr val="white"/>
                </a:solidFill>
                <a:latin typeface="Calibri" panose="020F0502020204030204"/>
              </a:rPr>
              <a:t>IRED</a:t>
            </a:r>
          </a:p>
          <a:p>
            <a:pPr algn="ctr" defTabSz="685800">
              <a:defRPr/>
            </a:pPr>
            <a:endParaRPr lang="en-US" sz="1500" b="1" dirty="0">
              <a:solidFill>
                <a:prstClr val="white"/>
              </a:solidFill>
              <a:latin typeface="Calibri" panose="020F0502020204030204"/>
            </a:endParaRPr>
          </a:p>
          <a:p>
            <a:pPr algn="ctr" defTabSz="685800">
              <a:defRPr/>
            </a:pPr>
            <a:r>
              <a:rPr lang="en-US" sz="1500" b="1" dirty="0">
                <a:solidFill>
                  <a:prstClr val="white"/>
                </a:solidFill>
                <a:latin typeface="Calibri" panose="020F0502020204030204"/>
              </a:rPr>
              <a:t> OUTCOME</a:t>
            </a:r>
          </a:p>
        </p:txBody>
      </p:sp>
      <p:sp>
        <p:nvSpPr>
          <p:cNvPr id="20" name="Rectangle 19">
            <a:extLst>
              <a:ext uri="{FF2B5EF4-FFF2-40B4-BE49-F238E27FC236}">
                <a16:creationId xmlns:a16="http://schemas.microsoft.com/office/drawing/2014/main" xmlns="" id="{1696E554-31F0-A949-986D-A4BF48517051}"/>
              </a:ext>
            </a:extLst>
          </p:cNvPr>
          <p:cNvSpPr/>
          <p:nvPr/>
        </p:nvSpPr>
        <p:spPr>
          <a:xfrm>
            <a:off x="9541827" y="1481400"/>
            <a:ext cx="330746" cy="4513916"/>
          </a:xfrm>
          <a:prstGeom prst="rect">
            <a:avLst/>
          </a:prstGeom>
          <a:solidFill>
            <a:srgbClr val="81B3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500" b="1" dirty="0">
                <a:solidFill>
                  <a:prstClr val="white"/>
                </a:solidFill>
                <a:latin typeface="Calibri" panose="020F0502020204030204"/>
              </a:rPr>
              <a:t>COMMUN</a:t>
            </a:r>
          </a:p>
          <a:p>
            <a:pPr algn="ctr" defTabSz="685800">
              <a:defRPr/>
            </a:pPr>
            <a:r>
              <a:rPr lang="en-US" sz="1500" b="1" dirty="0">
                <a:solidFill>
                  <a:prstClr val="white"/>
                </a:solidFill>
                <a:latin typeface="Calibri" panose="020F0502020204030204"/>
              </a:rPr>
              <a:t>I</a:t>
            </a:r>
          </a:p>
          <a:p>
            <a:pPr algn="ctr" defTabSz="685800">
              <a:defRPr/>
            </a:pPr>
            <a:r>
              <a:rPr lang="en-US" sz="1500" b="1" dirty="0">
                <a:solidFill>
                  <a:prstClr val="white"/>
                </a:solidFill>
                <a:latin typeface="Calibri" panose="020F0502020204030204"/>
              </a:rPr>
              <a:t>CAT</a:t>
            </a:r>
          </a:p>
          <a:p>
            <a:pPr algn="ctr" defTabSz="685800">
              <a:defRPr/>
            </a:pPr>
            <a:r>
              <a:rPr lang="en-US" sz="1500" b="1" dirty="0">
                <a:solidFill>
                  <a:prstClr val="white"/>
                </a:solidFill>
                <a:latin typeface="Calibri" panose="020F0502020204030204"/>
              </a:rPr>
              <a:t>I</a:t>
            </a:r>
          </a:p>
          <a:p>
            <a:pPr algn="ctr" defTabSz="685800">
              <a:defRPr/>
            </a:pPr>
            <a:r>
              <a:rPr lang="en-US" sz="1500" b="1" dirty="0">
                <a:solidFill>
                  <a:prstClr val="white"/>
                </a:solidFill>
                <a:latin typeface="Calibri" panose="020F0502020204030204"/>
              </a:rPr>
              <a:t>ON</a:t>
            </a:r>
          </a:p>
        </p:txBody>
      </p:sp>
      <p:sp>
        <p:nvSpPr>
          <p:cNvPr id="19" name="Oval 18">
            <a:extLst>
              <a:ext uri="{FF2B5EF4-FFF2-40B4-BE49-F238E27FC236}">
                <a16:creationId xmlns:a16="http://schemas.microsoft.com/office/drawing/2014/main" xmlns="" id="{8EF6FD49-251E-B94D-9121-978EF09EFA36}"/>
              </a:ext>
            </a:extLst>
          </p:cNvPr>
          <p:cNvSpPr/>
          <p:nvPr/>
        </p:nvSpPr>
        <p:spPr>
          <a:xfrm>
            <a:off x="6019915" y="1548725"/>
            <a:ext cx="1821250" cy="2033333"/>
          </a:xfrm>
          <a:prstGeom prst="ellipse">
            <a:avLst/>
          </a:prstGeom>
          <a:solidFill>
            <a:schemeClr val="accent3">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dirty="0">
                <a:solidFill>
                  <a:prstClr val="black"/>
                </a:solidFill>
                <a:latin typeface="Calibri" panose="020F0502020204030204"/>
              </a:rPr>
              <a:t>MANAGEMENT OF HUMAN REMAINS</a:t>
            </a:r>
          </a:p>
          <a:p>
            <a:pPr algn="ctr" defTabSz="685800">
              <a:defRPr/>
            </a:pPr>
            <a:endParaRPr lang="en-US" sz="1350" b="1" dirty="0">
              <a:solidFill>
                <a:prstClr val="black"/>
              </a:solidFill>
              <a:latin typeface="Calibri" panose="020F0502020204030204"/>
            </a:endParaRPr>
          </a:p>
        </p:txBody>
      </p:sp>
      <p:sp>
        <p:nvSpPr>
          <p:cNvPr id="21" name="Oval 20">
            <a:extLst>
              <a:ext uri="{FF2B5EF4-FFF2-40B4-BE49-F238E27FC236}">
                <a16:creationId xmlns:a16="http://schemas.microsoft.com/office/drawing/2014/main" xmlns="" id="{AD7B3C5A-D2F6-E54C-9A59-F61A3B53F882}"/>
              </a:ext>
            </a:extLst>
          </p:cNvPr>
          <p:cNvSpPr/>
          <p:nvPr/>
        </p:nvSpPr>
        <p:spPr>
          <a:xfrm>
            <a:off x="4648201" y="1574538"/>
            <a:ext cx="1724977" cy="1912989"/>
          </a:xfrm>
          <a:prstGeom prst="ellipse">
            <a:avLst/>
          </a:prstGeom>
          <a:solidFill>
            <a:schemeClr val="accent3">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200" b="1" dirty="0">
                <a:solidFill>
                  <a:prstClr val="black"/>
                </a:solidFill>
                <a:latin typeface="Calibri" panose="020F0502020204030204"/>
              </a:rPr>
              <a:t>SURGE PREPAREDNESS</a:t>
            </a:r>
          </a:p>
          <a:p>
            <a:pPr algn="ctr" defTabSz="685800">
              <a:defRPr/>
            </a:pPr>
            <a:r>
              <a:rPr lang="en-US" sz="1200" dirty="0">
                <a:solidFill>
                  <a:prstClr val="black"/>
                </a:solidFill>
                <a:latin typeface="Calibri" panose="020F0502020204030204"/>
              </a:rPr>
              <a:t>Additional space for quarantine, isolation and treatment</a:t>
            </a:r>
          </a:p>
        </p:txBody>
      </p:sp>
      <p:sp>
        <p:nvSpPr>
          <p:cNvPr id="25" name="Oval 24">
            <a:extLst>
              <a:ext uri="{FF2B5EF4-FFF2-40B4-BE49-F238E27FC236}">
                <a16:creationId xmlns:a16="http://schemas.microsoft.com/office/drawing/2014/main" xmlns="" id="{ED46C11D-2E03-0648-92F2-4EB524053932}"/>
              </a:ext>
            </a:extLst>
          </p:cNvPr>
          <p:cNvSpPr/>
          <p:nvPr/>
        </p:nvSpPr>
        <p:spPr>
          <a:xfrm>
            <a:off x="3112050" y="1548265"/>
            <a:ext cx="1821250" cy="2027876"/>
          </a:xfrm>
          <a:prstGeom prst="ellipse">
            <a:avLst/>
          </a:prstGeom>
          <a:solidFill>
            <a:schemeClr val="accent3">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defRPr/>
            </a:pPr>
            <a:r>
              <a:rPr lang="en-US" sz="1200" b="1" dirty="0">
                <a:solidFill>
                  <a:prstClr val="black"/>
                </a:solidFill>
                <a:latin typeface="Calibri" panose="020F0502020204030204"/>
              </a:rPr>
              <a:t>TREATMENT </a:t>
            </a:r>
          </a:p>
          <a:p>
            <a:pPr algn="ctr" defTabSz="685800">
              <a:lnSpc>
                <a:spcPct val="150000"/>
              </a:lnSpc>
              <a:defRPr/>
            </a:pPr>
            <a:r>
              <a:rPr lang="en-US" sz="1200" dirty="0">
                <a:solidFill>
                  <a:prstClr val="black"/>
                </a:solidFill>
                <a:latin typeface="Calibri" panose="020F0502020204030204"/>
              </a:rPr>
              <a:t>Different degrees of illness persons general and ICU beds</a:t>
            </a:r>
          </a:p>
        </p:txBody>
      </p:sp>
      <p:sp>
        <p:nvSpPr>
          <p:cNvPr id="35" name="Rectangle 34">
            <a:extLst>
              <a:ext uri="{FF2B5EF4-FFF2-40B4-BE49-F238E27FC236}">
                <a16:creationId xmlns:a16="http://schemas.microsoft.com/office/drawing/2014/main" xmlns="" id="{7C1C0197-7911-C341-BDC6-060E2ECE9FB8}"/>
              </a:ext>
            </a:extLst>
          </p:cNvPr>
          <p:cNvSpPr/>
          <p:nvPr/>
        </p:nvSpPr>
        <p:spPr>
          <a:xfrm>
            <a:off x="9883360" y="1481401"/>
            <a:ext cx="330746" cy="4513917"/>
          </a:xfrm>
          <a:prstGeom prst="rect">
            <a:avLst/>
          </a:prstGeom>
          <a:solidFill>
            <a:srgbClr val="597D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500" b="1" dirty="0">
                <a:solidFill>
                  <a:prstClr val="white"/>
                </a:solidFill>
                <a:latin typeface="Calibri" panose="020F0502020204030204"/>
              </a:rPr>
              <a:t>COL</a:t>
            </a:r>
          </a:p>
          <a:p>
            <a:pPr algn="ctr" defTabSz="685800">
              <a:defRPr/>
            </a:pPr>
            <a:r>
              <a:rPr lang="en-US" sz="1500" b="1" dirty="0">
                <a:solidFill>
                  <a:prstClr val="white"/>
                </a:solidFill>
                <a:latin typeface="Calibri" panose="020F0502020204030204"/>
              </a:rPr>
              <a:t>LABORAT</a:t>
            </a:r>
          </a:p>
          <a:p>
            <a:pPr algn="ctr" defTabSz="685800">
              <a:defRPr/>
            </a:pPr>
            <a:r>
              <a:rPr lang="en-US" sz="1500" b="1" dirty="0">
                <a:solidFill>
                  <a:prstClr val="white"/>
                </a:solidFill>
                <a:latin typeface="Calibri" panose="020F0502020204030204"/>
              </a:rPr>
              <a:t>I</a:t>
            </a:r>
          </a:p>
          <a:p>
            <a:pPr algn="ctr" defTabSz="685800">
              <a:defRPr/>
            </a:pPr>
            <a:r>
              <a:rPr lang="en-US" sz="1500" b="1" dirty="0">
                <a:solidFill>
                  <a:prstClr val="white"/>
                </a:solidFill>
                <a:latin typeface="Calibri" panose="020F0502020204030204"/>
              </a:rPr>
              <a:t>ON</a:t>
            </a:r>
          </a:p>
        </p:txBody>
      </p:sp>
      <p:sp>
        <p:nvSpPr>
          <p:cNvPr id="36" name="Rectangle 35">
            <a:extLst>
              <a:ext uri="{FF2B5EF4-FFF2-40B4-BE49-F238E27FC236}">
                <a16:creationId xmlns:a16="http://schemas.microsoft.com/office/drawing/2014/main" xmlns="" id="{34C3C207-9A21-684B-AA8D-BD95FDD9C266}"/>
              </a:ext>
            </a:extLst>
          </p:cNvPr>
          <p:cNvSpPr/>
          <p:nvPr/>
        </p:nvSpPr>
        <p:spPr>
          <a:xfrm>
            <a:off x="9205688" y="1481400"/>
            <a:ext cx="330746" cy="4513916"/>
          </a:xfrm>
          <a:prstGeom prst="rect">
            <a:avLst/>
          </a:prstGeom>
          <a:solidFill>
            <a:srgbClr val="ACBF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500" b="1" dirty="0">
                <a:solidFill>
                  <a:prstClr val="white"/>
                </a:solidFill>
                <a:latin typeface="Calibri" panose="020F0502020204030204"/>
              </a:rPr>
              <a:t>TRA</a:t>
            </a:r>
          </a:p>
          <a:p>
            <a:pPr algn="ctr" defTabSz="685800">
              <a:defRPr/>
            </a:pPr>
            <a:r>
              <a:rPr lang="en-US" sz="1500" b="1" dirty="0">
                <a:solidFill>
                  <a:prstClr val="white"/>
                </a:solidFill>
                <a:latin typeface="Calibri" panose="020F0502020204030204"/>
              </a:rPr>
              <a:t>I</a:t>
            </a:r>
          </a:p>
          <a:p>
            <a:pPr algn="ctr" defTabSz="685800">
              <a:defRPr/>
            </a:pPr>
            <a:r>
              <a:rPr lang="en-US" sz="1500" b="1" dirty="0">
                <a:solidFill>
                  <a:prstClr val="white"/>
                </a:solidFill>
                <a:latin typeface="Calibri" panose="020F0502020204030204"/>
              </a:rPr>
              <a:t>N</a:t>
            </a:r>
          </a:p>
          <a:p>
            <a:pPr algn="ctr" defTabSz="685800">
              <a:defRPr/>
            </a:pPr>
            <a:r>
              <a:rPr lang="en-US" sz="1500" b="1" dirty="0">
                <a:solidFill>
                  <a:prstClr val="white"/>
                </a:solidFill>
                <a:latin typeface="Calibri" panose="020F0502020204030204"/>
              </a:rPr>
              <a:t>I</a:t>
            </a:r>
          </a:p>
          <a:p>
            <a:pPr algn="ctr" defTabSz="685800">
              <a:defRPr/>
            </a:pPr>
            <a:r>
              <a:rPr lang="en-US" sz="1500" b="1" dirty="0">
                <a:solidFill>
                  <a:prstClr val="white"/>
                </a:solidFill>
                <a:latin typeface="Calibri" panose="020F0502020204030204"/>
              </a:rPr>
              <a:t>NG</a:t>
            </a:r>
          </a:p>
        </p:txBody>
      </p:sp>
      <p:sp>
        <p:nvSpPr>
          <p:cNvPr id="18" name="Sun 17">
            <a:extLst>
              <a:ext uri="{FF2B5EF4-FFF2-40B4-BE49-F238E27FC236}">
                <a16:creationId xmlns:a16="http://schemas.microsoft.com/office/drawing/2014/main" xmlns="" id="{C9C1036D-62E0-0E45-B728-7F360B229CD4}"/>
              </a:ext>
            </a:extLst>
          </p:cNvPr>
          <p:cNvSpPr/>
          <p:nvPr/>
        </p:nvSpPr>
        <p:spPr>
          <a:xfrm>
            <a:off x="3046624" y="3428294"/>
            <a:ext cx="1724977" cy="987104"/>
          </a:xfrm>
          <a:prstGeom prst="sun">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750" dirty="0">
              <a:solidFill>
                <a:prstClr val="black"/>
              </a:solidFill>
              <a:latin typeface="Calibri" panose="020F0502020204030204"/>
            </a:endParaRPr>
          </a:p>
        </p:txBody>
      </p:sp>
      <p:sp>
        <p:nvSpPr>
          <p:cNvPr id="22" name="Sun 21">
            <a:extLst>
              <a:ext uri="{FF2B5EF4-FFF2-40B4-BE49-F238E27FC236}">
                <a16:creationId xmlns:a16="http://schemas.microsoft.com/office/drawing/2014/main" xmlns="" id="{1712E492-9EF6-F747-AB12-009BAC441B85}"/>
              </a:ext>
            </a:extLst>
          </p:cNvPr>
          <p:cNvSpPr/>
          <p:nvPr/>
        </p:nvSpPr>
        <p:spPr>
          <a:xfrm>
            <a:off x="5605735" y="3457893"/>
            <a:ext cx="1724977" cy="987104"/>
          </a:xfrm>
          <a:prstGeom prst="sun">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dirty="0">
              <a:solidFill>
                <a:prstClr val="black"/>
              </a:solidFill>
              <a:latin typeface="Calibri" panose="020F0502020204030204"/>
            </a:endParaRPr>
          </a:p>
        </p:txBody>
      </p:sp>
      <p:sp>
        <p:nvSpPr>
          <p:cNvPr id="23" name="Sun 22">
            <a:extLst>
              <a:ext uri="{FF2B5EF4-FFF2-40B4-BE49-F238E27FC236}">
                <a16:creationId xmlns:a16="http://schemas.microsoft.com/office/drawing/2014/main" xmlns="" id="{E5D0D7B2-C424-7E40-9837-328992D9CA74}"/>
              </a:ext>
            </a:extLst>
          </p:cNvPr>
          <p:cNvSpPr/>
          <p:nvPr/>
        </p:nvSpPr>
        <p:spPr>
          <a:xfrm>
            <a:off x="4371616" y="3135770"/>
            <a:ext cx="1724977" cy="987104"/>
          </a:xfrm>
          <a:prstGeom prst="sun">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dirty="0">
              <a:solidFill>
                <a:prstClr val="black"/>
              </a:solidFill>
              <a:latin typeface="Calibri" panose="020F0502020204030204"/>
            </a:endParaRPr>
          </a:p>
        </p:txBody>
      </p:sp>
      <p:sp>
        <p:nvSpPr>
          <p:cNvPr id="29" name="Sun 28">
            <a:extLst>
              <a:ext uri="{FF2B5EF4-FFF2-40B4-BE49-F238E27FC236}">
                <a16:creationId xmlns:a16="http://schemas.microsoft.com/office/drawing/2014/main" xmlns="" id="{B49B15ED-7A78-1D4F-838B-6DD31106670F}"/>
              </a:ext>
            </a:extLst>
          </p:cNvPr>
          <p:cNvSpPr/>
          <p:nvPr/>
        </p:nvSpPr>
        <p:spPr>
          <a:xfrm>
            <a:off x="7441648" y="1669842"/>
            <a:ext cx="1474909" cy="981652"/>
          </a:xfrm>
          <a:prstGeom prst="sun">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dirty="0">
              <a:solidFill>
                <a:prstClr val="black"/>
              </a:solidFill>
              <a:latin typeface="Calibri" panose="020F0502020204030204"/>
            </a:endParaRPr>
          </a:p>
        </p:txBody>
      </p:sp>
      <p:sp>
        <p:nvSpPr>
          <p:cNvPr id="30" name="Sun 29">
            <a:extLst>
              <a:ext uri="{FF2B5EF4-FFF2-40B4-BE49-F238E27FC236}">
                <a16:creationId xmlns:a16="http://schemas.microsoft.com/office/drawing/2014/main" xmlns="" id="{92382B8D-E6B8-4348-AC6B-CB831E626287}"/>
              </a:ext>
            </a:extLst>
          </p:cNvPr>
          <p:cNvSpPr/>
          <p:nvPr/>
        </p:nvSpPr>
        <p:spPr>
          <a:xfrm>
            <a:off x="7125456" y="2787061"/>
            <a:ext cx="1508792" cy="968827"/>
          </a:xfrm>
          <a:prstGeom prst="sun">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dirty="0">
              <a:solidFill>
                <a:prstClr val="black"/>
              </a:solidFill>
              <a:latin typeface="Calibri" panose="020F0502020204030204"/>
            </a:endParaRPr>
          </a:p>
        </p:txBody>
      </p:sp>
      <p:sp>
        <p:nvSpPr>
          <p:cNvPr id="32" name="Oval 31">
            <a:extLst>
              <a:ext uri="{FF2B5EF4-FFF2-40B4-BE49-F238E27FC236}">
                <a16:creationId xmlns:a16="http://schemas.microsoft.com/office/drawing/2014/main" xmlns="" id="{32ACC43A-3C8A-7D41-86C9-ED75C599F9F8}"/>
              </a:ext>
            </a:extLst>
          </p:cNvPr>
          <p:cNvSpPr/>
          <p:nvPr/>
        </p:nvSpPr>
        <p:spPr>
          <a:xfrm>
            <a:off x="1547548" y="1574537"/>
            <a:ext cx="1821250" cy="2877956"/>
          </a:xfrm>
          <a:prstGeom prst="ellipse">
            <a:avLst/>
          </a:prstGeom>
          <a:solidFill>
            <a:schemeClr val="accent3">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b="1" dirty="0">
              <a:solidFill>
                <a:prstClr val="black"/>
              </a:solidFill>
              <a:latin typeface="Calibri" panose="020F0502020204030204"/>
            </a:endParaRPr>
          </a:p>
          <a:p>
            <a:pPr algn="ctr" defTabSz="685800">
              <a:defRPr/>
            </a:pPr>
            <a:endParaRPr lang="en-US" sz="1350" b="1" dirty="0">
              <a:solidFill>
                <a:prstClr val="black"/>
              </a:solidFill>
              <a:latin typeface="Calibri" panose="020F0502020204030204"/>
            </a:endParaRPr>
          </a:p>
          <a:p>
            <a:pPr algn="ctr" defTabSz="685800">
              <a:defRPr/>
            </a:pPr>
            <a:r>
              <a:rPr lang="en-US" sz="1200" b="1" dirty="0">
                <a:solidFill>
                  <a:prstClr val="black"/>
                </a:solidFill>
                <a:latin typeface="Calibri" panose="020F0502020204030204"/>
              </a:rPr>
              <a:t>PREVENTION</a:t>
            </a:r>
          </a:p>
          <a:p>
            <a:pPr algn="ctr" defTabSz="685800">
              <a:defRPr/>
            </a:pPr>
            <a:r>
              <a:rPr lang="en-US" sz="1200" dirty="0">
                <a:solidFill>
                  <a:prstClr val="black"/>
                </a:solidFill>
                <a:latin typeface="Calibri" panose="020F0502020204030204"/>
              </a:rPr>
              <a:t>PPE</a:t>
            </a:r>
          </a:p>
          <a:p>
            <a:pPr algn="ctr" defTabSz="685800">
              <a:defRPr/>
            </a:pPr>
            <a:r>
              <a:rPr lang="en-US" sz="1200" dirty="0">
                <a:solidFill>
                  <a:prstClr val="black"/>
                </a:solidFill>
                <a:latin typeface="Calibri" panose="020F0502020204030204"/>
              </a:rPr>
              <a:t>Health Education, Screening, Screening</a:t>
            </a:r>
          </a:p>
          <a:p>
            <a:pPr algn="ctr" defTabSz="685800">
              <a:defRPr/>
            </a:pPr>
            <a:r>
              <a:rPr lang="en-US" sz="1200" dirty="0">
                <a:solidFill>
                  <a:prstClr val="black"/>
                </a:solidFill>
                <a:latin typeface="Calibri" panose="020F0502020204030204"/>
              </a:rPr>
              <a:t>Management of contacts, (Quarantine)</a:t>
            </a:r>
          </a:p>
          <a:p>
            <a:pPr algn="ctr" defTabSz="685800">
              <a:defRPr/>
            </a:pPr>
            <a:r>
              <a:rPr lang="en-US" sz="1200" dirty="0">
                <a:solidFill>
                  <a:prstClr val="black"/>
                </a:solidFill>
                <a:latin typeface="Calibri" panose="020F0502020204030204"/>
              </a:rPr>
              <a:t>Management of confirmed persons (isolation)</a:t>
            </a:r>
          </a:p>
          <a:p>
            <a:pPr algn="ctr" defTabSz="685800">
              <a:defRPr/>
            </a:pPr>
            <a:r>
              <a:rPr lang="en-US" sz="1200" dirty="0">
                <a:solidFill>
                  <a:prstClr val="black"/>
                </a:solidFill>
                <a:latin typeface="Calibri" panose="020F0502020204030204"/>
              </a:rPr>
              <a:t>Vaccination</a:t>
            </a:r>
          </a:p>
          <a:p>
            <a:pPr algn="ctr" defTabSz="685800">
              <a:defRPr/>
            </a:pPr>
            <a:endParaRPr lang="en-US" sz="1350" dirty="0">
              <a:solidFill>
                <a:prstClr val="black"/>
              </a:solidFill>
              <a:latin typeface="Calibri" panose="020F0502020204030204"/>
            </a:endParaRPr>
          </a:p>
          <a:p>
            <a:pPr algn="ctr" defTabSz="685800">
              <a:defRPr/>
            </a:pPr>
            <a:endParaRPr lang="en-US" sz="1350" dirty="0">
              <a:solidFill>
                <a:prstClr val="black"/>
              </a:solidFill>
              <a:latin typeface="Calibri" panose="020F0502020204030204"/>
            </a:endParaRPr>
          </a:p>
        </p:txBody>
      </p:sp>
      <p:sp>
        <p:nvSpPr>
          <p:cNvPr id="3" name="TextBox 2"/>
          <p:cNvSpPr txBox="1"/>
          <p:nvPr/>
        </p:nvSpPr>
        <p:spPr>
          <a:xfrm>
            <a:off x="3321985" y="3681017"/>
            <a:ext cx="1174250" cy="473206"/>
          </a:xfrm>
          <a:prstGeom prst="rect">
            <a:avLst/>
          </a:prstGeom>
          <a:noFill/>
        </p:spPr>
        <p:txBody>
          <a:bodyPr wrap="square" rtlCol="0">
            <a:spAutoFit/>
          </a:bodyPr>
          <a:lstStyle/>
          <a:p>
            <a:pPr algn="ctr" defTabSz="685800">
              <a:defRPr/>
            </a:pPr>
            <a:r>
              <a:rPr lang="en-ZA" sz="825" b="1" dirty="0">
                <a:solidFill>
                  <a:prstClr val="black"/>
                </a:solidFill>
                <a:latin typeface="Calibri"/>
                <a:cs typeface="Arial" charset="0"/>
              </a:rPr>
              <a:t>Mx of </a:t>
            </a:r>
          </a:p>
          <a:p>
            <a:pPr algn="ctr" defTabSz="685800">
              <a:defRPr/>
            </a:pPr>
            <a:r>
              <a:rPr lang="en-ZA" sz="825" b="1" dirty="0">
                <a:solidFill>
                  <a:prstClr val="black"/>
                </a:solidFill>
                <a:latin typeface="Calibri"/>
                <a:cs typeface="Arial" charset="0"/>
              </a:rPr>
              <a:t>other DB </a:t>
            </a:r>
          </a:p>
          <a:p>
            <a:pPr algn="ctr" defTabSz="685800">
              <a:defRPr/>
            </a:pPr>
            <a:r>
              <a:rPr lang="en-ZA" sz="825" b="1" dirty="0">
                <a:solidFill>
                  <a:prstClr val="black"/>
                </a:solidFill>
                <a:latin typeface="Calibri"/>
                <a:cs typeface="Arial" charset="0"/>
              </a:rPr>
              <a:t>contributors</a:t>
            </a:r>
          </a:p>
        </p:txBody>
      </p:sp>
      <p:sp>
        <p:nvSpPr>
          <p:cNvPr id="33" name="TextBox 32"/>
          <p:cNvSpPr txBox="1"/>
          <p:nvPr/>
        </p:nvSpPr>
        <p:spPr>
          <a:xfrm>
            <a:off x="4659301" y="3388311"/>
            <a:ext cx="1174250" cy="473206"/>
          </a:xfrm>
          <a:prstGeom prst="rect">
            <a:avLst/>
          </a:prstGeom>
          <a:noFill/>
        </p:spPr>
        <p:txBody>
          <a:bodyPr wrap="square" rtlCol="0">
            <a:spAutoFit/>
          </a:bodyPr>
          <a:lstStyle/>
          <a:p>
            <a:pPr algn="ctr" defTabSz="685800">
              <a:defRPr/>
            </a:pPr>
            <a:r>
              <a:rPr lang="en-ZA" sz="825" b="1" dirty="0">
                <a:solidFill>
                  <a:prstClr val="black"/>
                </a:solidFill>
                <a:latin typeface="Calibri"/>
                <a:cs typeface="Arial" charset="0"/>
              </a:rPr>
              <a:t>Mx of </a:t>
            </a:r>
          </a:p>
          <a:p>
            <a:pPr algn="ctr" defTabSz="685800">
              <a:defRPr/>
            </a:pPr>
            <a:r>
              <a:rPr lang="en-ZA" sz="825" b="1" dirty="0">
                <a:solidFill>
                  <a:prstClr val="black"/>
                </a:solidFill>
                <a:latin typeface="Calibri"/>
                <a:cs typeface="Arial" charset="0"/>
              </a:rPr>
              <a:t>other DB </a:t>
            </a:r>
          </a:p>
          <a:p>
            <a:pPr algn="ctr" defTabSz="685800">
              <a:defRPr/>
            </a:pPr>
            <a:r>
              <a:rPr lang="en-ZA" sz="825" b="1" dirty="0">
                <a:solidFill>
                  <a:prstClr val="black"/>
                </a:solidFill>
                <a:latin typeface="Calibri"/>
                <a:cs typeface="Arial" charset="0"/>
              </a:rPr>
              <a:t>contributors</a:t>
            </a:r>
          </a:p>
        </p:txBody>
      </p:sp>
      <p:sp>
        <p:nvSpPr>
          <p:cNvPr id="34" name="TextBox 33"/>
          <p:cNvSpPr txBox="1"/>
          <p:nvPr/>
        </p:nvSpPr>
        <p:spPr>
          <a:xfrm>
            <a:off x="5881097" y="3708038"/>
            <a:ext cx="1174250" cy="473206"/>
          </a:xfrm>
          <a:prstGeom prst="rect">
            <a:avLst/>
          </a:prstGeom>
          <a:noFill/>
        </p:spPr>
        <p:txBody>
          <a:bodyPr wrap="square" rtlCol="0">
            <a:spAutoFit/>
          </a:bodyPr>
          <a:lstStyle/>
          <a:p>
            <a:pPr algn="ctr" defTabSz="685800">
              <a:defRPr/>
            </a:pPr>
            <a:r>
              <a:rPr lang="en-ZA" sz="825" b="1" dirty="0">
                <a:solidFill>
                  <a:prstClr val="black"/>
                </a:solidFill>
                <a:latin typeface="Calibri"/>
                <a:cs typeface="Arial" charset="0"/>
              </a:rPr>
              <a:t>Mx of </a:t>
            </a:r>
          </a:p>
          <a:p>
            <a:pPr algn="ctr" defTabSz="685800">
              <a:defRPr/>
            </a:pPr>
            <a:r>
              <a:rPr lang="en-ZA" sz="825" b="1" dirty="0">
                <a:solidFill>
                  <a:prstClr val="black"/>
                </a:solidFill>
                <a:latin typeface="Calibri"/>
                <a:cs typeface="Arial" charset="0"/>
              </a:rPr>
              <a:t>other DB </a:t>
            </a:r>
          </a:p>
          <a:p>
            <a:pPr algn="ctr" defTabSz="685800">
              <a:defRPr/>
            </a:pPr>
            <a:r>
              <a:rPr lang="en-ZA" sz="825" b="1" dirty="0">
                <a:solidFill>
                  <a:prstClr val="black"/>
                </a:solidFill>
                <a:latin typeface="Calibri"/>
                <a:cs typeface="Arial" charset="0"/>
              </a:rPr>
              <a:t>contributors</a:t>
            </a:r>
          </a:p>
        </p:txBody>
      </p:sp>
      <p:sp>
        <p:nvSpPr>
          <p:cNvPr id="38" name="TextBox 37"/>
          <p:cNvSpPr txBox="1"/>
          <p:nvPr/>
        </p:nvSpPr>
        <p:spPr>
          <a:xfrm>
            <a:off x="7591976" y="1908489"/>
            <a:ext cx="1174250" cy="473206"/>
          </a:xfrm>
          <a:prstGeom prst="rect">
            <a:avLst/>
          </a:prstGeom>
          <a:noFill/>
        </p:spPr>
        <p:txBody>
          <a:bodyPr wrap="square" rtlCol="0">
            <a:spAutoFit/>
          </a:bodyPr>
          <a:lstStyle/>
          <a:p>
            <a:pPr algn="ctr" defTabSz="685800">
              <a:defRPr/>
            </a:pPr>
            <a:r>
              <a:rPr lang="en-ZA" sz="825" b="1" dirty="0">
                <a:solidFill>
                  <a:prstClr val="black"/>
                </a:solidFill>
                <a:latin typeface="Calibri"/>
                <a:cs typeface="Arial" charset="0"/>
              </a:rPr>
              <a:t>Mx of </a:t>
            </a:r>
          </a:p>
          <a:p>
            <a:pPr algn="ctr" defTabSz="685800">
              <a:defRPr/>
            </a:pPr>
            <a:r>
              <a:rPr lang="en-ZA" sz="825" b="1" dirty="0">
                <a:solidFill>
                  <a:prstClr val="black"/>
                </a:solidFill>
                <a:latin typeface="Calibri"/>
                <a:cs typeface="Arial" charset="0"/>
              </a:rPr>
              <a:t>other DB </a:t>
            </a:r>
          </a:p>
          <a:p>
            <a:pPr algn="ctr" defTabSz="685800">
              <a:defRPr/>
            </a:pPr>
            <a:r>
              <a:rPr lang="en-ZA" sz="825" b="1" dirty="0">
                <a:solidFill>
                  <a:prstClr val="black"/>
                </a:solidFill>
                <a:latin typeface="Calibri"/>
                <a:cs typeface="Arial" charset="0"/>
              </a:rPr>
              <a:t>contributors</a:t>
            </a:r>
          </a:p>
        </p:txBody>
      </p:sp>
      <p:sp>
        <p:nvSpPr>
          <p:cNvPr id="39" name="TextBox 38"/>
          <p:cNvSpPr txBox="1"/>
          <p:nvPr/>
        </p:nvSpPr>
        <p:spPr>
          <a:xfrm>
            <a:off x="7314762" y="3025188"/>
            <a:ext cx="1174250" cy="473206"/>
          </a:xfrm>
          <a:prstGeom prst="rect">
            <a:avLst/>
          </a:prstGeom>
          <a:noFill/>
        </p:spPr>
        <p:txBody>
          <a:bodyPr wrap="square" rtlCol="0">
            <a:spAutoFit/>
          </a:bodyPr>
          <a:lstStyle/>
          <a:p>
            <a:pPr algn="ctr" defTabSz="685800">
              <a:defRPr/>
            </a:pPr>
            <a:r>
              <a:rPr lang="en-ZA" sz="825" b="1" dirty="0">
                <a:solidFill>
                  <a:prstClr val="black"/>
                </a:solidFill>
                <a:latin typeface="Calibri"/>
                <a:cs typeface="Arial" charset="0"/>
              </a:rPr>
              <a:t>Mx of </a:t>
            </a:r>
          </a:p>
          <a:p>
            <a:pPr algn="ctr" defTabSz="685800">
              <a:defRPr/>
            </a:pPr>
            <a:r>
              <a:rPr lang="en-ZA" sz="825" b="1" dirty="0">
                <a:solidFill>
                  <a:prstClr val="black"/>
                </a:solidFill>
                <a:latin typeface="Calibri"/>
                <a:cs typeface="Arial" charset="0"/>
              </a:rPr>
              <a:t>other DB </a:t>
            </a:r>
          </a:p>
          <a:p>
            <a:pPr algn="ctr" defTabSz="685800">
              <a:defRPr/>
            </a:pPr>
            <a:r>
              <a:rPr lang="en-ZA" sz="825" b="1" dirty="0">
                <a:solidFill>
                  <a:prstClr val="black"/>
                </a:solidFill>
                <a:latin typeface="Calibri"/>
                <a:cs typeface="Arial" charset="0"/>
              </a:rPr>
              <a:t>contributors</a:t>
            </a:r>
          </a:p>
        </p:txBody>
      </p:sp>
      <p:sp>
        <p:nvSpPr>
          <p:cNvPr id="31" name="Rectangle 30">
            <a:extLst>
              <a:ext uri="{FF2B5EF4-FFF2-40B4-BE49-F238E27FC236}">
                <a16:creationId xmlns:a16="http://schemas.microsoft.com/office/drawing/2014/main" xmlns="" id="{7589FDE8-A36B-9946-940C-4AD505136828}"/>
              </a:ext>
            </a:extLst>
          </p:cNvPr>
          <p:cNvSpPr/>
          <p:nvPr/>
        </p:nvSpPr>
        <p:spPr>
          <a:xfrm>
            <a:off x="1524001" y="4351940"/>
            <a:ext cx="7342016" cy="324036"/>
          </a:xfrm>
          <a:prstGeom prst="rect">
            <a:avLst/>
          </a:prstGeom>
          <a:solidFill>
            <a:srgbClr val="D0D7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500" b="1" dirty="0">
                <a:solidFill>
                  <a:prstClr val="black"/>
                </a:solidFill>
                <a:latin typeface="Calibri" panose="020F0502020204030204"/>
              </a:rPr>
              <a:t>STAFF WELLNESS  - PHYSICALLY AND MENTALLY</a:t>
            </a:r>
          </a:p>
        </p:txBody>
      </p:sp>
      <p:sp>
        <p:nvSpPr>
          <p:cNvPr id="37" name="Rectangle 36">
            <a:extLst>
              <a:ext uri="{FF2B5EF4-FFF2-40B4-BE49-F238E27FC236}">
                <a16:creationId xmlns:a16="http://schemas.microsoft.com/office/drawing/2014/main" xmlns="" id="{6733F3C6-4EA1-CF45-A04E-070EA06D9920}"/>
              </a:ext>
            </a:extLst>
          </p:cNvPr>
          <p:cNvSpPr/>
          <p:nvPr/>
        </p:nvSpPr>
        <p:spPr>
          <a:xfrm>
            <a:off x="8866016" y="1481347"/>
            <a:ext cx="330746" cy="4513970"/>
          </a:xfrm>
          <a:prstGeom prst="rect">
            <a:avLst/>
          </a:prstGeom>
          <a:solidFill>
            <a:srgbClr val="D0D7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500" b="1" dirty="0">
                <a:solidFill>
                  <a:prstClr val="black"/>
                </a:solidFill>
                <a:latin typeface="Calibri" panose="020F0502020204030204"/>
              </a:rPr>
              <a:t>E</a:t>
            </a:r>
          </a:p>
          <a:p>
            <a:pPr algn="ctr" defTabSz="685800">
              <a:defRPr/>
            </a:pPr>
            <a:r>
              <a:rPr lang="en-US" sz="1500" b="1" dirty="0">
                <a:solidFill>
                  <a:prstClr val="black"/>
                </a:solidFill>
                <a:latin typeface="Calibri" panose="020F0502020204030204"/>
              </a:rPr>
              <a:t>P</a:t>
            </a:r>
          </a:p>
          <a:p>
            <a:pPr algn="ctr" defTabSz="685800">
              <a:defRPr/>
            </a:pPr>
            <a:r>
              <a:rPr lang="en-US" sz="1500" b="1" dirty="0">
                <a:solidFill>
                  <a:prstClr val="black"/>
                </a:solidFill>
                <a:latin typeface="Calibri" panose="020F0502020204030204"/>
              </a:rPr>
              <a:t>I</a:t>
            </a:r>
          </a:p>
          <a:p>
            <a:pPr algn="ctr" defTabSz="685800">
              <a:defRPr/>
            </a:pPr>
            <a:endParaRPr lang="en-US" sz="1500" b="1" dirty="0">
              <a:solidFill>
                <a:prstClr val="black"/>
              </a:solidFill>
              <a:latin typeface="Calibri" panose="020F0502020204030204"/>
            </a:endParaRPr>
          </a:p>
          <a:p>
            <a:pPr algn="ctr" defTabSz="685800">
              <a:defRPr/>
            </a:pPr>
            <a:endParaRPr lang="en-US" sz="1500" b="1" dirty="0">
              <a:solidFill>
                <a:prstClr val="black"/>
              </a:solidFill>
              <a:latin typeface="Calibri" panose="020F0502020204030204"/>
            </a:endParaRPr>
          </a:p>
          <a:p>
            <a:pPr algn="ctr" defTabSz="685800">
              <a:defRPr/>
            </a:pPr>
            <a:r>
              <a:rPr lang="en-US" sz="1500" b="1" dirty="0">
                <a:solidFill>
                  <a:prstClr val="black"/>
                </a:solidFill>
                <a:latin typeface="Calibri" panose="020F0502020204030204"/>
              </a:rPr>
              <a:t>AND</a:t>
            </a:r>
          </a:p>
          <a:p>
            <a:pPr algn="ctr" defTabSz="685800">
              <a:defRPr/>
            </a:pPr>
            <a:endParaRPr lang="en-US" sz="1500" b="1" dirty="0">
              <a:solidFill>
                <a:prstClr val="black"/>
              </a:solidFill>
              <a:latin typeface="Calibri" panose="020F0502020204030204"/>
            </a:endParaRPr>
          </a:p>
          <a:p>
            <a:pPr algn="ctr" defTabSz="685800">
              <a:defRPr/>
            </a:pPr>
            <a:endParaRPr lang="en-US" sz="1500" b="1" dirty="0">
              <a:solidFill>
                <a:prstClr val="black"/>
              </a:solidFill>
              <a:latin typeface="Calibri" panose="020F0502020204030204"/>
            </a:endParaRPr>
          </a:p>
          <a:p>
            <a:pPr algn="ctr" defTabSz="685800">
              <a:defRPr/>
            </a:pPr>
            <a:r>
              <a:rPr lang="en-US" sz="1500" b="1" dirty="0">
                <a:solidFill>
                  <a:prstClr val="black"/>
                </a:solidFill>
                <a:latin typeface="Calibri" panose="020F0502020204030204"/>
              </a:rPr>
              <a:t> I</a:t>
            </a:r>
          </a:p>
          <a:p>
            <a:pPr algn="ctr" defTabSz="685800">
              <a:defRPr/>
            </a:pPr>
            <a:r>
              <a:rPr lang="en-US" sz="1500" b="1" dirty="0">
                <a:solidFill>
                  <a:prstClr val="black"/>
                </a:solidFill>
                <a:latin typeface="Calibri" panose="020F0502020204030204"/>
              </a:rPr>
              <a:t>N</a:t>
            </a:r>
          </a:p>
          <a:p>
            <a:pPr algn="ctr" defTabSz="685800">
              <a:defRPr/>
            </a:pPr>
            <a:r>
              <a:rPr lang="en-US" sz="1500" b="1" dirty="0">
                <a:solidFill>
                  <a:prstClr val="black"/>
                </a:solidFill>
                <a:latin typeface="Calibri" panose="020F0502020204030204"/>
              </a:rPr>
              <a:t>F</a:t>
            </a:r>
          </a:p>
          <a:p>
            <a:pPr algn="ctr" defTabSz="685800">
              <a:defRPr/>
            </a:pPr>
            <a:r>
              <a:rPr lang="en-US" sz="1500" b="1" dirty="0">
                <a:solidFill>
                  <a:prstClr val="black"/>
                </a:solidFill>
                <a:latin typeface="Calibri" panose="020F0502020204030204"/>
              </a:rPr>
              <a:t>O</a:t>
            </a:r>
          </a:p>
          <a:p>
            <a:pPr algn="ctr" defTabSz="685800">
              <a:defRPr/>
            </a:pPr>
            <a:endParaRPr lang="en-US" sz="1500" b="1" dirty="0">
              <a:solidFill>
                <a:prstClr val="black"/>
              </a:solidFill>
              <a:latin typeface="Calibri" panose="020F0502020204030204"/>
            </a:endParaRPr>
          </a:p>
          <a:p>
            <a:pPr algn="ctr" defTabSz="685800">
              <a:defRPr/>
            </a:pPr>
            <a:r>
              <a:rPr lang="en-US" sz="1500" b="1" dirty="0">
                <a:solidFill>
                  <a:prstClr val="black"/>
                </a:solidFill>
                <a:latin typeface="Calibri" panose="020F0502020204030204"/>
              </a:rPr>
              <a:t> MX</a:t>
            </a:r>
          </a:p>
        </p:txBody>
      </p:sp>
      <p:sp>
        <p:nvSpPr>
          <p:cNvPr id="6" name="Footer Placeholder 5">
            <a:extLst>
              <a:ext uri="{FF2B5EF4-FFF2-40B4-BE49-F238E27FC236}">
                <a16:creationId xmlns:a16="http://schemas.microsoft.com/office/drawing/2014/main" xmlns="" id="{7F71C393-477A-4C4D-A9E2-8DC8CCE00CF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xmlns="" val="2456304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prstClr val="black"/>
                </a:solidFill>
              </a:rPr>
              <a:t>WAY FORWARD</a:t>
            </a:r>
            <a:endParaRPr lang="en-US" sz="2000" i="1" kern="0" dirty="0">
              <a:solidFill>
                <a:prstClr val="black"/>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884249" y="6483350"/>
            <a:ext cx="2844800" cy="476250"/>
          </a:xfrm>
        </p:spPr>
        <p:txBody>
          <a:bodyPr/>
          <a:lstStyle/>
          <a:p>
            <a:pPr fontAlgn="base">
              <a:spcBef>
                <a:spcPct val="0"/>
              </a:spcBef>
              <a:spcAft>
                <a:spcPct val="0"/>
              </a:spcAft>
              <a:defRPr/>
            </a:pPr>
            <a:r>
              <a:rPr lang="en-US" altLang="en-US" dirty="0">
                <a:solidFill>
                  <a:srgbClr val="000000"/>
                </a:solidFill>
              </a:rPr>
              <a:t>27</a:t>
            </a:r>
          </a:p>
        </p:txBody>
      </p:sp>
      <p:sp>
        <p:nvSpPr>
          <p:cNvPr id="5" name="TextBox 7">
            <a:extLst>
              <a:ext uri="{FF2B5EF4-FFF2-40B4-BE49-F238E27FC236}">
                <a16:creationId xmlns:a16="http://schemas.microsoft.com/office/drawing/2014/main" xmlns="" id="{CC1EABAF-4BF5-7743-8386-219A966C9F7D}"/>
              </a:ext>
            </a:extLst>
          </p:cNvPr>
          <p:cNvSpPr txBox="1">
            <a:spLocks noChangeArrowheads="1"/>
          </p:cNvSpPr>
          <p:nvPr/>
        </p:nvSpPr>
        <p:spPr bwMode="auto">
          <a:xfrm>
            <a:off x="2457450" y="2772062"/>
            <a:ext cx="72771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ZA" altLang="en-US" sz="5400" b="1" dirty="0">
                <a:solidFill>
                  <a:prstClr val="black"/>
                </a:solidFill>
              </a:rPr>
              <a:t>Vaccine Rollout Plan</a:t>
            </a:r>
          </a:p>
        </p:txBody>
      </p:sp>
    </p:spTree>
    <p:extLst>
      <p:ext uri="{BB962C8B-B14F-4D97-AF65-F5344CB8AC3E}">
        <p14:creationId xmlns:p14="http://schemas.microsoft.com/office/powerpoint/2010/main" xmlns="" val="421732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prstClr val="black"/>
                </a:solidFill>
              </a:rPr>
              <a:t>VACCINATION ROLL-OUT</a:t>
            </a:r>
            <a:endParaRPr lang="en-US" sz="2000" i="1" kern="0" dirty="0">
              <a:solidFill>
                <a:prstClr val="black"/>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884249" y="6483350"/>
            <a:ext cx="2844800" cy="476250"/>
          </a:xfrm>
        </p:spPr>
        <p:txBody>
          <a:bodyPr/>
          <a:lstStyle/>
          <a:p>
            <a:pPr fontAlgn="base">
              <a:spcBef>
                <a:spcPct val="0"/>
              </a:spcBef>
              <a:spcAft>
                <a:spcPct val="0"/>
              </a:spcAft>
              <a:defRPr/>
            </a:pPr>
            <a:r>
              <a:rPr lang="en-US" altLang="en-US" dirty="0">
                <a:solidFill>
                  <a:srgbClr val="000000"/>
                </a:solidFill>
              </a:rPr>
              <a:t>27</a:t>
            </a:r>
          </a:p>
        </p:txBody>
      </p:sp>
      <p:sp>
        <p:nvSpPr>
          <p:cNvPr id="5" name="Subtitle 2">
            <a:extLst>
              <a:ext uri="{FF2B5EF4-FFF2-40B4-BE49-F238E27FC236}">
                <a16:creationId xmlns:a16="http://schemas.microsoft.com/office/drawing/2014/main" xmlns="" id="{BBDC7314-BFDC-B042-ACE9-DD6955737B4B}"/>
              </a:ext>
            </a:extLst>
          </p:cNvPr>
          <p:cNvSpPr txBox="1">
            <a:spLocks/>
          </p:cNvSpPr>
          <p:nvPr/>
        </p:nvSpPr>
        <p:spPr>
          <a:xfrm>
            <a:off x="462951" y="1064979"/>
            <a:ext cx="11505618" cy="54183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Vaccination is one of many interventions required to prevent </a:t>
            </a:r>
            <a:r>
              <a:rPr lang="en-GB" sz="2000" b="1" dirty="0"/>
              <a:t>infection and death</a:t>
            </a:r>
          </a:p>
          <a:p>
            <a:endParaRPr lang="en-GB" sz="2000" dirty="0"/>
          </a:p>
          <a:p>
            <a:r>
              <a:rPr lang="en-GB" sz="2000" dirty="0"/>
              <a:t>Vaccination confers personal protection to a person who is vaccinated against a disease and it reduces the risk of infection </a:t>
            </a:r>
          </a:p>
          <a:p>
            <a:endParaRPr lang="en-GB" sz="900" dirty="0"/>
          </a:p>
          <a:p>
            <a:r>
              <a:rPr lang="en-GB" sz="2000" dirty="0"/>
              <a:t>Vaccination of communities aims to </a:t>
            </a:r>
            <a:r>
              <a:rPr lang="en-GB" sz="2000" b="1" dirty="0"/>
              <a:t>achieve herd (population) immunity </a:t>
            </a:r>
            <a:r>
              <a:rPr lang="en-GB" sz="2000" dirty="0"/>
              <a:t>and </a:t>
            </a:r>
            <a:r>
              <a:rPr lang="en-GB" sz="2000" b="1" dirty="0"/>
              <a:t>prevent ongoing transmission</a:t>
            </a:r>
            <a:r>
              <a:rPr lang="en-GB" sz="2000" dirty="0"/>
              <a:t>.</a:t>
            </a:r>
          </a:p>
          <a:p>
            <a:endParaRPr lang="en-GB" sz="900" dirty="0"/>
          </a:p>
          <a:p>
            <a:r>
              <a:rPr lang="en-GB" sz="2000" b="1" dirty="0"/>
              <a:t>'population immunity'</a:t>
            </a:r>
            <a:r>
              <a:rPr lang="en-GB" sz="2000" dirty="0"/>
              <a:t>, is the indirect protection from an infectious disease that happens when sufficient immunity develops in a population either through vaccination or through previous infection.</a:t>
            </a:r>
          </a:p>
          <a:p>
            <a:r>
              <a:rPr lang="en-GB" sz="2000" dirty="0"/>
              <a:t>Conventionally population immunity is achieved when more than 67% of the community develops immunity</a:t>
            </a:r>
            <a:endParaRPr lang="en-GB" sz="900" dirty="0"/>
          </a:p>
          <a:p>
            <a:endParaRPr lang="en-GB" sz="900" dirty="0"/>
          </a:p>
          <a:p>
            <a:r>
              <a:rPr lang="en-GB" sz="2000" b="1" dirty="0"/>
              <a:t>Population immunity Lowers the possibility for a pathogen to circulate in the community therefore protecting those who cannot be vaccinated </a:t>
            </a:r>
            <a:r>
              <a:rPr lang="en-GB" sz="2000" dirty="0"/>
              <a:t>(due to health conditions, like allergies, or their age) from the disease targeted by the vaccine</a:t>
            </a:r>
            <a:endParaRPr lang="en-ZA" sz="2000" dirty="0"/>
          </a:p>
        </p:txBody>
      </p:sp>
    </p:spTree>
    <p:extLst>
      <p:ext uri="{BB962C8B-B14F-4D97-AF65-F5344CB8AC3E}">
        <p14:creationId xmlns:p14="http://schemas.microsoft.com/office/powerpoint/2010/main" xmlns="" val="22374523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bg1"/>
                </a:solidFill>
              </a:rPr>
              <a:t>VACCINATION ROLL-OUT</a:t>
            </a:r>
            <a:endParaRPr lang="en-US" sz="2000" i="1" kern="0" dirty="0">
              <a:solidFill>
                <a:schemeClr val="bg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884249" y="6483350"/>
            <a:ext cx="2844800" cy="476250"/>
          </a:xfrm>
        </p:spPr>
        <p:txBody>
          <a:bodyPr/>
          <a:lstStyle/>
          <a:p>
            <a:pPr fontAlgn="base">
              <a:spcBef>
                <a:spcPct val="0"/>
              </a:spcBef>
              <a:spcAft>
                <a:spcPct val="0"/>
              </a:spcAft>
              <a:defRPr/>
            </a:pPr>
            <a:r>
              <a:rPr lang="en-US" altLang="en-US" dirty="0">
                <a:solidFill>
                  <a:srgbClr val="000000"/>
                </a:solidFill>
              </a:rPr>
              <a:t>27</a:t>
            </a:r>
          </a:p>
        </p:txBody>
      </p:sp>
      <p:sp>
        <p:nvSpPr>
          <p:cNvPr id="5" name="Content Placeholder 2">
            <a:extLst>
              <a:ext uri="{FF2B5EF4-FFF2-40B4-BE49-F238E27FC236}">
                <a16:creationId xmlns:a16="http://schemas.microsoft.com/office/drawing/2014/main" xmlns="" id="{9584C1C4-8CCC-AC4B-B5C5-09415607F682}"/>
              </a:ext>
            </a:extLst>
          </p:cNvPr>
          <p:cNvSpPr txBox="1">
            <a:spLocks/>
          </p:cNvSpPr>
          <p:nvPr/>
        </p:nvSpPr>
        <p:spPr bwMode="auto">
          <a:xfrm>
            <a:off x="0" y="1034681"/>
            <a:ext cx="12011186" cy="582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eaLnBrk="1" fontAlgn="base" hangingPunct="1">
              <a:spcBef>
                <a:spcPct val="20000"/>
              </a:spcBef>
              <a:spcAft>
                <a:spcPct val="0"/>
              </a:spcAft>
              <a:buNone/>
              <a:defRPr sz="2000">
                <a:solidFill>
                  <a:schemeClr val="tx1"/>
                </a:solidFill>
                <a:latin typeface="+mn-lt"/>
                <a:cs typeface="+mn-cs"/>
              </a:defRPr>
            </a:lvl6pPr>
            <a:lvl7pPr marL="2743200" indent="0" algn="ctr" rtl="0" eaLnBrk="1" fontAlgn="base" hangingPunct="1">
              <a:spcBef>
                <a:spcPct val="20000"/>
              </a:spcBef>
              <a:spcAft>
                <a:spcPct val="0"/>
              </a:spcAft>
              <a:buNone/>
              <a:defRPr sz="2000">
                <a:solidFill>
                  <a:schemeClr val="tx1"/>
                </a:solidFill>
                <a:latin typeface="+mn-lt"/>
                <a:cs typeface="+mn-cs"/>
              </a:defRPr>
            </a:lvl7pPr>
            <a:lvl8pPr marL="3200400" indent="0" algn="ctr" rtl="0" eaLnBrk="1" fontAlgn="base" hangingPunct="1">
              <a:spcBef>
                <a:spcPct val="20000"/>
              </a:spcBef>
              <a:spcAft>
                <a:spcPct val="0"/>
              </a:spcAft>
              <a:buNone/>
              <a:defRPr sz="2000">
                <a:solidFill>
                  <a:schemeClr val="tx1"/>
                </a:solidFill>
                <a:latin typeface="+mn-lt"/>
                <a:cs typeface="+mn-cs"/>
              </a:defRPr>
            </a:lvl8pPr>
            <a:lvl9pPr marL="3657600" indent="0" algn="ctr" rtl="0" eaLnBrk="1" fontAlgn="base" hangingPunct="1">
              <a:spcBef>
                <a:spcPct val="20000"/>
              </a:spcBef>
              <a:spcAft>
                <a:spcPct val="0"/>
              </a:spcAft>
              <a:buNone/>
              <a:defRPr sz="2000">
                <a:solidFill>
                  <a:schemeClr val="tx1"/>
                </a:solidFill>
                <a:latin typeface="+mn-lt"/>
                <a:cs typeface="+mn-cs"/>
              </a:defRPr>
            </a:lvl9pPr>
          </a:lstStyle>
          <a:p>
            <a:pPr marL="514350" indent="-514350">
              <a:buFont typeface="+mj-lt"/>
              <a:buAutoNum type="arabicPeriod"/>
            </a:pPr>
            <a:endParaRPr lang="en-ZA" kern="0" dirty="0"/>
          </a:p>
          <a:p>
            <a:pPr marL="514350" indent="-514350" algn="l">
              <a:buFont typeface="+mj-lt"/>
              <a:buAutoNum type="arabicPeriod"/>
            </a:pPr>
            <a:endParaRPr lang="en-ZA" kern="0" dirty="0"/>
          </a:p>
          <a:p>
            <a:pPr marL="514350" indent="-514350" algn="l">
              <a:buFont typeface="+mj-lt"/>
              <a:buAutoNum type="arabicPeriod"/>
            </a:pPr>
            <a:r>
              <a:rPr lang="en-ZA" kern="0" dirty="0"/>
              <a:t>Total Population of North West Province 	4.1 Million</a:t>
            </a:r>
          </a:p>
          <a:p>
            <a:pPr lvl="1" algn="l"/>
            <a:endParaRPr lang="en-ZA" kern="0" dirty="0"/>
          </a:p>
          <a:p>
            <a:pPr marL="514350" indent="-514350" algn="l">
              <a:buFont typeface="+mj-lt"/>
              <a:buAutoNum type="arabicPeriod"/>
            </a:pPr>
            <a:r>
              <a:rPr lang="en-ZA" kern="0" dirty="0"/>
              <a:t> Population immunity target				67%</a:t>
            </a:r>
          </a:p>
          <a:p>
            <a:pPr lvl="1" algn="l"/>
            <a:r>
              <a:rPr lang="en-ZA" kern="0" dirty="0"/>
              <a:t> </a:t>
            </a:r>
          </a:p>
          <a:p>
            <a:pPr lvl="1" algn="l"/>
            <a:endParaRPr lang="en-ZA" kern="0" dirty="0"/>
          </a:p>
          <a:p>
            <a:pPr marL="514350" indent="-514350" algn="l">
              <a:buFont typeface="+mj-lt"/>
              <a:buAutoNum type="arabicPeriod"/>
            </a:pPr>
            <a:r>
              <a:rPr lang="en-ZA" kern="0" dirty="0"/>
              <a:t>Population to be vaccinated to achieve population</a:t>
            </a:r>
          </a:p>
          <a:p>
            <a:pPr marL="1346200" indent="-857250" algn="l"/>
            <a:r>
              <a:rPr lang="en-ZA" kern="0" dirty="0"/>
              <a:t> immunity	                                                  2.7 million</a:t>
            </a:r>
          </a:p>
          <a:p>
            <a:endParaRPr lang="en-US" kern="0" dirty="0"/>
          </a:p>
        </p:txBody>
      </p:sp>
    </p:spTree>
    <p:extLst>
      <p:ext uri="{BB962C8B-B14F-4D97-AF65-F5344CB8AC3E}">
        <p14:creationId xmlns:p14="http://schemas.microsoft.com/office/powerpoint/2010/main" xmlns="" val="38391751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bg1"/>
                </a:solidFill>
              </a:rPr>
              <a:t>VACCINATION ROLL-OUT PILLARS</a:t>
            </a:r>
            <a:endParaRPr lang="en-US" sz="2000" i="1" kern="0" dirty="0">
              <a:solidFill>
                <a:schemeClr val="bg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884249" y="6483350"/>
            <a:ext cx="2844800" cy="476250"/>
          </a:xfrm>
        </p:spPr>
        <p:txBody>
          <a:bodyPr/>
          <a:lstStyle/>
          <a:p>
            <a:pPr fontAlgn="base">
              <a:spcBef>
                <a:spcPct val="0"/>
              </a:spcBef>
              <a:spcAft>
                <a:spcPct val="0"/>
              </a:spcAft>
              <a:defRPr/>
            </a:pPr>
            <a:r>
              <a:rPr lang="en-US" altLang="en-US" dirty="0">
                <a:solidFill>
                  <a:srgbClr val="000000"/>
                </a:solidFill>
              </a:rPr>
              <a:t>27</a:t>
            </a:r>
          </a:p>
        </p:txBody>
      </p:sp>
      <p:sp>
        <p:nvSpPr>
          <p:cNvPr id="5" name="Content Placeholder 2">
            <a:extLst>
              <a:ext uri="{FF2B5EF4-FFF2-40B4-BE49-F238E27FC236}">
                <a16:creationId xmlns:a16="http://schemas.microsoft.com/office/drawing/2014/main" xmlns="" id="{41351EC6-5972-BA4E-A578-9C51E575342C}"/>
              </a:ext>
            </a:extLst>
          </p:cNvPr>
          <p:cNvSpPr txBox="1">
            <a:spLocks/>
          </p:cNvSpPr>
          <p:nvPr/>
        </p:nvSpPr>
        <p:spPr>
          <a:xfrm>
            <a:off x="560047" y="1533724"/>
            <a:ext cx="10632356" cy="4323337"/>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ZA" sz="2400" dirty="0"/>
              <a:t>Governance, co-ordination and planning</a:t>
            </a:r>
          </a:p>
          <a:p>
            <a:pPr marL="514350" indent="-514350">
              <a:buFont typeface="+mj-lt"/>
              <a:buAutoNum type="arabicPeriod"/>
            </a:pPr>
            <a:r>
              <a:rPr lang="en-ZA" sz="2400" dirty="0"/>
              <a:t>Identification and prioritisation of target population</a:t>
            </a:r>
          </a:p>
          <a:p>
            <a:pPr marL="514350" indent="-514350">
              <a:buFont typeface="+mj-lt"/>
              <a:buAutoNum type="arabicPeriod"/>
            </a:pPr>
            <a:r>
              <a:rPr lang="en-ZA" sz="2400" dirty="0"/>
              <a:t>Vaccine allocation and vaccination site readiness</a:t>
            </a:r>
          </a:p>
          <a:p>
            <a:pPr marL="514350" indent="-514350">
              <a:buFont typeface="+mj-lt"/>
              <a:buAutoNum type="arabicPeriod"/>
            </a:pPr>
            <a:r>
              <a:rPr lang="en-ZA" sz="2400" dirty="0"/>
              <a:t>Human resources including training and supervision</a:t>
            </a:r>
          </a:p>
          <a:p>
            <a:pPr marL="514350" indent="-514350">
              <a:buFont typeface="+mj-lt"/>
              <a:buAutoNum type="arabicPeriod"/>
            </a:pPr>
            <a:r>
              <a:rPr lang="en-ZA" sz="2400" dirty="0"/>
              <a:t>Vaccine administration, cold chain, logistics and infrastructure</a:t>
            </a:r>
          </a:p>
          <a:p>
            <a:pPr marL="514350" indent="-514350">
              <a:buFont typeface="+mj-lt"/>
              <a:buAutoNum type="arabicPeriod"/>
            </a:pPr>
            <a:r>
              <a:rPr lang="en-ZA" sz="2400" dirty="0"/>
              <a:t>Safety surveillance</a:t>
            </a:r>
          </a:p>
          <a:p>
            <a:pPr marL="514350" indent="-514350">
              <a:buFont typeface="+mj-lt"/>
              <a:buAutoNum type="arabicPeriod"/>
            </a:pPr>
            <a:r>
              <a:rPr lang="en-ZA" sz="2400" dirty="0"/>
              <a:t>Data management, information systems and monitoring and evaluation</a:t>
            </a:r>
          </a:p>
          <a:p>
            <a:pPr marL="514350" indent="-514350">
              <a:buFont typeface="+mj-lt"/>
              <a:buAutoNum type="arabicPeriod"/>
            </a:pPr>
            <a:r>
              <a:rPr lang="en-ZA" sz="2400" dirty="0"/>
              <a:t>Communication and Demand creation</a:t>
            </a:r>
          </a:p>
          <a:p>
            <a:pPr marL="514350" indent="-514350">
              <a:buFont typeface="+mj-lt"/>
              <a:buAutoNum type="arabicPeriod"/>
            </a:pPr>
            <a:r>
              <a:rPr lang="en-ZA" sz="2400" dirty="0"/>
              <a:t>Financing and Budgeting</a:t>
            </a:r>
          </a:p>
          <a:p>
            <a:pPr marL="514350" indent="-514350">
              <a:buFont typeface="+mj-lt"/>
              <a:buAutoNum type="arabicPeriod"/>
            </a:pPr>
            <a:endParaRPr lang="en-ZA" sz="2400" dirty="0"/>
          </a:p>
          <a:p>
            <a:endParaRPr lang="en-US" sz="2400" dirty="0"/>
          </a:p>
          <a:p>
            <a:endParaRPr lang="en-US" sz="2400" dirty="0"/>
          </a:p>
        </p:txBody>
      </p:sp>
    </p:spTree>
    <p:extLst>
      <p:ext uri="{BB962C8B-B14F-4D97-AF65-F5344CB8AC3E}">
        <p14:creationId xmlns:p14="http://schemas.microsoft.com/office/powerpoint/2010/main" xmlns="" val="2075890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bg1"/>
                </a:solidFill>
              </a:rPr>
              <a:t>VACCINATION ROLL-OUT – PHASE 1</a:t>
            </a:r>
            <a:endParaRPr lang="en-US" sz="2000" i="1" kern="0" dirty="0">
              <a:solidFill>
                <a:schemeClr val="bg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884249" y="6483350"/>
            <a:ext cx="2844800" cy="476250"/>
          </a:xfrm>
        </p:spPr>
        <p:txBody>
          <a:bodyPr/>
          <a:lstStyle/>
          <a:p>
            <a:pPr fontAlgn="base">
              <a:spcBef>
                <a:spcPct val="0"/>
              </a:spcBef>
              <a:spcAft>
                <a:spcPct val="0"/>
              </a:spcAft>
              <a:defRPr/>
            </a:pPr>
            <a:r>
              <a:rPr lang="en-US" altLang="en-US" dirty="0">
                <a:solidFill>
                  <a:srgbClr val="000000"/>
                </a:solidFill>
              </a:rPr>
              <a:t>27</a:t>
            </a:r>
          </a:p>
        </p:txBody>
      </p:sp>
      <p:sp>
        <p:nvSpPr>
          <p:cNvPr id="5" name="Content Placeholder 2">
            <a:extLst>
              <a:ext uri="{FF2B5EF4-FFF2-40B4-BE49-F238E27FC236}">
                <a16:creationId xmlns:a16="http://schemas.microsoft.com/office/drawing/2014/main" xmlns="" id="{0D475C3E-A18A-E74F-9983-CD83AA00ADD5}"/>
              </a:ext>
            </a:extLst>
          </p:cNvPr>
          <p:cNvSpPr txBox="1">
            <a:spLocks/>
          </p:cNvSpPr>
          <p:nvPr/>
        </p:nvSpPr>
        <p:spPr bwMode="auto">
          <a:xfrm>
            <a:off x="319117" y="1034681"/>
            <a:ext cx="11678441" cy="5823320"/>
          </a:xfrm>
          <a:prstGeom prst="rect">
            <a:avLst/>
          </a:prstGeom>
          <a:solidFill>
            <a:schemeClr val="bg1"/>
          </a:solidFill>
          <a:ln>
            <a:noFill/>
          </a:ln>
        </p:spPr>
        <p:txBody>
          <a:bodyPr vert="horz" wrap="square" lIns="91440" tIns="45720" rIns="91440" bIns="45720" numCol="1" anchor="t" anchorCtr="0" compatLnSpc="1">
            <a:prstTxWarp prst="textNoShape">
              <a:avLst/>
            </a:prstTxWarp>
            <a:normAutofit fontScale="92500" lnSpcReduction="10000"/>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eaLnBrk="1" fontAlgn="base" hangingPunct="1">
              <a:spcBef>
                <a:spcPct val="20000"/>
              </a:spcBef>
              <a:spcAft>
                <a:spcPct val="0"/>
              </a:spcAft>
              <a:buNone/>
              <a:defRPr sz="2000">
                <a:solidFill>
                  <a:schemeClr val="tx1"/>
                </a:solidFill>
                <a:latin typeface="+mn-lt"/>
                <a:cs typeface="+mn-cs"/>
              </a:defRPr>
            </a:lvl6pPr>
            <a:lvl7pPr marL="2743200" indent="0" algn="ctr" rtl="0" eaLnBrk="1" fontAlgn="base" hangingPunct="1">
              <a:spcBef>
                <a:spcPct val="20000"/>
              </a:spcBef>
              <a:spcAft>
                <a:spcPct val="0"/>
              </a:spcAft>
              <a:buNone/>
              <a:defRPr sz="2000">
                <a:solidFill>
                  <a:schemeClr val="tx1"/>
                </a:solidFill>
                <a:latin typeface="+mn-lt"/>
                <a:cs typeface="+mn-cs"/>
              </a:defRPr>
            </a:lvl7pPr>
            <a:lvl8pPr marL="3200400" indent="0" algn="ctr" rtl="0" eaLnBrk="1" fontAlgn="base" hangingPunct="1">
              <a:spcBef>
                <a:spcPct val="20000"/>
              </a:spcBef>
              <a:spcAft>
                <a:spcPct val="0"/>
              </a:spcAft>
              <a:buNone/>
              <a:defRPr sz="2000">
                <a:solidFill>
                  <a:schemeClr val="tx1"/>
                </a:solidFill>
                <a:latin typeface="+mn-lt"/>
                <a:cs typeface="+mn-cs"/>
              </a:defRPr>
            </a:lvl8pPr>
            <a:lvl9pPr marL="3657600" indent="0" algn="ctr" rtl="0" eaLnBrk="1" fontAlgn="base" hangingPunct="1">
              <a:spcBef>
                <a:spcPct val="20000"/>
              </a:spcBef>
              <a:spcAft>
                <a:spcPct val="0"/>
              </a:spcAft>
              <a:buNone/>
              <a:defRPr sz="2000">
                <a:solidFill>
                  <a:schemeClr val="tx1"/>
                </a:solidFill>
                <a:latin typeface="+mn-lt"/>
                <a:cs typeface="+mn-cs"/>
              </a:defRPr>
            </a:lvl9pPr>
          </a:lstStyle>
          <a:p>
            <a:pPr marL="514350" indent="-514350" algn="l">
              <a:buFont typeface="+mj-lt"/>
              <a:buAutoNum type="arabicPeriod"/>
            </a:pPr>
            <a:r>
              <a:rPr lang="en-US" kern="0" dirty="0"/>
              <a:t>This phase is characterized by a situation where there is a limited supply of vaccines</a:t>
            </a:r>
          </a:p>
          <a:p>
            <a:pPr marL="514350" indent="-514350" algn="l">
              <a:buFont typeface="+mj-lt"/>
              <a:buAutoNum type="arabicPeriod"/>
            </a:pPr>
            <a:r>
              <a:rPr lang="en-US" kern="0" dirty="0"/>
              <a:t>It therefore targets the persons at highest risk of acquiring the COVID infection</a:t>
            </a:r>
          </a:p>
          <a:p>
            <a:pPr marL="514350" indent="-514350" algn="l">
              <a:buFont typeface="+mj-lt"/>
              <a:buAutoNum type="arabicPeriod"/>
            </a:pPr>
            <a:r>
              <a:rPr lang="en-US" kern="0" dirty="0"/>
              <a:t>In South Africa the target group in phase 1 is Frontline Health Care workers as they are highly exposed to persons having COVID 19 </a:t>
            </a:r>
          </a:p>
          <a:p>
            <a:pPr marL="514350" indent="-514350" algn="l">
              <a:buFont typeface="+mj-lt"/>
              <a:buAutoNum type="arabicPeriod"/>
            </a:pPr>
            <a:r>
              <a:rPr lang="en-US" kern="0" dirty="0"/>
              <a:t>In North West Province the priority health care workers are Health Care Professionals, Non Professionals, support staff in the Health facilities, Private Practitioners, Traditional Health Practitioners, Environmental Health Practitioners</a:t>
            </a:r>
          </a:p>
          <a:p>
            <a:pPr marL="514350" indent="-514350" algn="l">
              <a:buFont typeface="+mj-lt"/>
              <a:buAutoNum type="arabicPeriod"/>
            </a:pPr>
            <a:r>
              <a:rPr lang="en-US" kern="0" dirty="0"/>
              <a:t>The phase 1 vaccination that started on 17</a:t>
            </a:r>
            <a:r>
              <a:rPr lang="en-US" kern="0" baseline="30000" dirty="0"/>
              <a:t>th</a:t>
            </a:r>
            <a:r>
              <a:rPr lang="en-US" kern="0" dirty="0"/>
              <a:t> February 2021 will continue for 3 months </a:t>
            </a:r>
          </a:p>
        </p:txBody>
      </p:sp>
    </p:spTree>
    <p:extLst>
      <p:ext uri="{BB962C8B-B14F-4D97-AF65-F5344CB8AC3E}">
        <p14:creationId xmlns:p14="http://schemas.microsoft.com/office/powerpoint/2010/main" xmlns="" val="21162564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bg1"/>
                </a:solidFill>
              </a:rPr>
              <a:t>VACCINATION ROLL-OUT – PHASE 2</a:t>
            </a:r>
            <a:endParaRPr lang="en-US" sz="2000" i="1" kern="0" dirty="0">
              <a:solidFill>
                <a:schemeClr val="bg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884249" y="6483350"/>
            <a:ext cx="2844800" cy="476250"/>
          </a:xfrm>
        </p:spPr>
        <p:txBody>
          <a:bodyPr/>
          <a:lstStyle/>
          <a:p>
            <a:pPr fontAlgn="base">
              <a:spcBef>
                <a:spcPct val="0"/>
              </a:spcBef>
              <a:spcAft>
                <a:spcPct val="0"/>
              </a:spcAft>
              <a:defRPr/>
            </a:pPr>
            <a:r>
              <a:rPr lang="en-US" altLang="en-US" dirty="0">
                <a:solidFill>
                  <a:srgbClr val="000000"/>
                </a:solidFill>
              </a:rPr>
              <a:t>27</a:t>
            </a:r>
          </a:p>
        </p:txBody>
      </p:sp>
      <p:sp>
        <p:nvSpPr>
          <p:cNvPr id="6" name="Content Placeholder 2">
            <a:extLst>
              <a:ext uri="{FF2B5EF4-FFF2-40B4-BE49-F238E27FC236}">
                <a16:creationId xmlns:a16="http://schemas.microsoft.com/office/drawing/2014/main" xmlns="" id="{659B8364-54A5-604B-A7E8-013DB7BEBB10}"/>
              </a:ext>
            </a:extLst>
          </p:cNvPr>
          <p:cNvSpPr txBox="1">
            <a:spLocks/>
          </p:cNvSpPr>
          <p:nvPr/>
        </p:nvSpPr>
        <p:spPr bwMode="auto">
          <a:xfrm>
            <a:off x="0" y="1034681"/>
            <a:ext cx="12192000" cy="5823320"/>
          </a:xfrm>
          <a:prstGeom prst="rect">
            <a:avLst/>
          </a:prstGeom>
          <a:solidFill>
            <a:schemeClr val="bg1"/>
          </a:solidFill>
          <a:ln>
            <a:noFill/>
          </a:ln>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eaLnBrk="1" fontAlgn="base" hangingPunct="1">
              <a:spcBef>
                <a:spcPct val="20000"/>
              </a:spcBef>
              <a:spcAft>
                <a:spcPct val="0"/>
              </a:spcAft>
              <a:buNone/>
              <a:defRPr sz="2000">
                <a:solidFill>
                  <a:schemeClr val="tx1"/>
                </a:solidFill>
                <a:latin typeface="+mn-lt"/>
                <a:cs typeface="+mn-cs"/>
              </a:defRPr>
            </a:lvl6pPr>
            <a:lvl7pPr marL="2743200" indent="0" algn="ctr" rtl="0" eaLnBrk="1" fontAlgn="base" hangingPunct="1">
              <a:spcBef>
                <a:spcPct val="20000"/>
              </a:spcBef>
              <a:spcAft>
                <a:spcPct val="0"/>
              </a:spcAft>
              <a:buNone/>
              <a:defRPr sz="2000">
                <a:solidFill>
                  <a:schemeClr val="tx1"/>
                </a:solidFill>
                <a:latin typeface="+mn-lt"/>
                <a:cs typeface="+mn-cs"/>
              </a:defRPr>
            </a:lvl7pPr>
            <a:lvl8pPr marL="3200400" indent="0" algn="ctr" rtl="0" eaLnBrk="1" fontAlgn="base" hangingPunct="1">
              <a:spcBef>
                <a:spcPct val="20000"/>
              </a:spcBef>
              <a:spcAft>
                <a:spcPct val="0"/>
              </a:spcAft>
              <a:buNone/>
              <a:defRPr sz="2000">
                <a:solidFill>
                  <a:schemeClr val="tx1"/>
                </a:solidFill>
                <a:latin typeface="+mn-lt"/>
                <a:cs typeface="+mn-cs"/>
              </a:defRPr>
            </a:lvl8pPr>
            <a:lvl9pPr marL="3657600" indent="0" algn="ctr" rtl="0" eaLnBrk="1" fontAlgn="base" hangingPunct="1">
              <a:spcBef>
                <a:spcPct val="20000"/>
              </a:spcBef>
              <a:spcAft>
                <a:spcPct val="0"/>
              </a:spcAft>
              <a:buNone/>
              <a:defRPr sz="2000">
                <a:solidFill>
                  <a:schemeClr val="tx1"/>
                </a:solidFill>
                <a:latin typeface="+mn-lt"/>
                <a:cs typeface="+mn-cs"/>
              </a:defRPr>
            </a:lvl9pPr>
          </a:lstStyle>
          <a:p>
            <a:pPr marL="514350" indent="-514350" algn="l">
              <a:buFont typeface="+mj-lt"/>
              <a:buAutoNum type="arabicPeriod"/>
            </a:pPr>
            <a:r>
              <a:rPr lang="en-US" kern="0" dirty="0"/>
              <a:t>Phase 2 vaccination will occur when an increased number and types of vaccines </a:t>
            </a:r>
          </a:p>
          <a:p>
            <a:pPr marL="514350" indent="-514350" algn="l">
              <a:buFont typeface="+mj-lt"/>
              <a:buAutoNum type="arabicPeriod"/>
            </a:pPr>
            <a:r>
              <a:rPr lang="en-US" kern="0" dirty="0"/>
              <a:t>The target groups are:</a:t>
            </a:r>
          </a:p>
          <a:p>
            <a:pPr lvl="2" algn="l"/>
            <a:r>
              <a:rPr lang="en-US" kern="0" dirty="0"/>
              <a:t>-Essential workers including personnel in SAPS, Education, Social Development, SASSA, Judiciary, Traffic departments, Home Affairs</a:t>
            </a:r>
          </a:p>
          <a:p>
            <a:pPr lvl="2" algn="l"/>
            <a:r>
              <a:rPr lang="en-US" kern="0" dirty="0"/>
              <a:t>-Essential workers in Retail, mines, transport industry, big businesses, media</a:t>
            </a:r>
          </a:p>
          <a:p>
            <a:pPr lvl="2" algn="l"/>
            <a:r>
              <a:rPr lang="en-US" kern="0" dirty="0"/>
              <a:t>-Members of legislature, traditional authorities</a:t>
            </a:r>
          </a:p>
          <a:p>
            <a:pPr lvl="2" algn="l"/>
            <a:r>
              <a:rPr lang="en-US" kern="0" dirty="0"/>
              <a:t>-The elderly (&gt;60 years)</a:t>
            </a:r>
          </a:p>
          <a:p>
            <a:pPr lvl="2" algn="l"/>
            <a:r>
              <a:rPr lang="en-US" kern="0" dirty="0"/>
              <a:t>-Those in confinement such as prisons</a:t>
            </a:r>
          </a:p>
          <a:p>
            <a:pPr lvl="2" algn="l"/>
            <a:r>
              <a:rPr lang="en-US" kern="0" dirty="0"/>
              <a:t>-Those aged above 18 years with other illnesses</a:t>
            </a:r>
          </a:p>
          <a:p>
            <a:pPr algn="l"/>
            <a:r>
              <a:rPr lang="en-US" kern="0" dirty="0"/>
              <a:t>3. The phase will continue for 6 months</a:t>
            </a:r>
          </a:p>
        </p:txBody>
      </p:sp>
    </p:spTree>
    <p:extLst>
      <p:ext uri="{BB962C8B-B14F-4D97-AF65-F5344CB8AC3E}">
        <p14:creationId xmlns:p14="http://schemas.microsoft.com/office/powerpoint/2010/main" xmlns="" val="3870681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bg1"/>
                </a:solidFill>
              </a:rPr>
              <a:t>VACCINATION ROLL-OUT – PHASE 3</a:t>
            </a:r>
            <a:endParaRPr lang="en-US" sz="2000" i="1" kern="0" dirty="0">
              <a:solidFill>
                <a:schemeClr val="bg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884249" y="6483350"/>
            <a:ext cx="2844800" cy="476250"/>
          </a:xfrm>
        </p:spPr>
        <p:txBody>
          <a:bodyPr/>
          <a:lstStyle/>
          <a:p>
            <a:pPr fontAlgn="base">
              <a:spcBef>
                <a:spcPct val="0"/>
              </a:spcBef>
              <a:spcAft>
                <a:spcPct val="0"/>
              </a:spcAft>
              <a:defRPr/>
            </a:pPr>
            <a:r>
              <a:rPr lang="en-US" altLang="en-US" dirty="0">
                <a:solidFill>
                  <a:srgbClr val="000000"/>
                </a:solidFill>
              </a:rPr>
              <a:t>27</a:t>
            </a:r>
          </a:p>
        </p:txBody>
      </p:sp>
      <p:sp>
        <p:nvSpPr>
          <p:cNvPr id="6" name="Content Placeholder 2">
            <a:extLst>
              <a:ext uri="{FF2B5EF4-FFF2-40B4-BE49-F238E27FC236}">
                <a16:creationId xmlns:a16="http://schemas.microsoft.com/office/drawing/2014/main" xmlns="" id="{D9215918-C064-124D-BB68-DEFC7D4AC1EF}"/>
              </a:ext>
            </a:extLst>
          </p:cNvPr>
          <p:cNvSpPr txBox="1">
            <a:spLocks/>
          </p:cNvSpPr>
          <p:nvPr/>
        </p:nvSpPr>
        <p:spPr bwMode="auto">
          <a:xfrm>
            <a:off x="0" y="1034681"/>
            <a:ext cx="12076386" cy="5823320"/>
          </a:xfrm>
          <a:prstGeom prst="rect">
            <a:avLst/>
          </a:prstGeom>
          <a:solidFill>
            <a:schemeClr val="bg1"/>
          </a:solidFill>
          <a:ln>
            <a:noFill/>
          </a:ln>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eaLnBrk="1" fontAlgn="base" hangingPunct="1">
              <a:spcBef>
                <a:spcPct val="20000"/>
              </a:spcBef>
              <a:spcAft>
                <a:spcPct val="0"/>
              </a:spcAft>
              <a:buNone/>
              <a:defRPr sz="2000">
                <a:solidFill>
                  <a:schemeClr val="tx1"/>
                </a:solidFill>
                <a:latin typeface="+mn-lt"/>
                <a:cs typeface="+mn-cs"/>
              </a:defRPr>
            </a:lvl6pPr>
            <a:lvl7pPr marL="2743200" indent="0" algn="ctr" rtl="0" eaLnBrk="1" fontAlgn="base" hangingPunct="1">
              <a:spcBef>
                <a:spcPct val="20000"/>
              </a:spcBef>
              <a:spcAft>
                <a:spcPct val="0"/>
              </a:spcAft>
              <a:buNone/>
              <a:defRPr sz="2000">
                <a:solidFill>
                  <a:schemeClr val="tx1"/>
                </a:solidFill>
                <a:latin typeface="+mn-lt"/>
                <a:cs typeface="+mn-cs"/>
              </a:defRPr>
            </a:lvl7pPr>
            <a:lvl8pPr marL="3200400" indent="0" algn="ctr" rtl="0" eaLnBrk="1" fontAlgn="base" hangingPunct="1">
              <a:spcBef>
                <a:spcPct val="20000"/>
              </a:spcBef>
              <a:spcAft>
                <a:spcPct val="0"/>
              </a:spcAft>
              <a:buNone/>
              <a:defRPr sz="2000">
                <a:solidFill>
                  <a:schemeClr val="tx1"/>
                </a:solidFill>
                <a:latin typeface="+mn-lt"/>
                <a:cs typeface="+mn-cs"/>
              </a:defRPr>
            </a:lvl8pPr>
            <a:lvl9pPr marL="3657600" indent="0" algn="ctr" rtl="0" eaLnBrk="1" fontAlgn="base" hangingPunct="1">
              <a:spcBef>
                <a:spcPct val="20000"/>
              </a:spcBef>
              <a:spcAft>
                <a:spcPct val="0"/>
              </a:spcAft>
              <a:buNone/>
              <a:defRPr sz="2000">
                <a:solidFill>
                  <a:schemeClr val="tx1"/>
                </a:solidFill>
                <a:latin typeface="+mn-lt"/>
                <a:cs typeface="+mn-cs"/>
              </a:defRPr>
            </a:lvl9pPr>
          </a:lstStyle>
          <a:p>
            <a:pPr marL="514350" indent="-514350" algn="l">
              <a:buFont typeface="+mj-lt"/>
              <a:buAutoNum type="arabicPeriod"/>
            </a:pPr>
            <a:r>
              <a:rPr lang="en-US" sz="4000" kern="0" dirty="0"/>
              <a:t>This is the continuity phase aimed at vaccinating all other community members not covered in phase 1 and 2</a:t>
            </a:r>
          </a:p>
          <a:p>
            <a:pPr marL="514350" indent="-514350" algn="l">
              <a:buFont typeface="+mj-lt"/>
              <a:buAutoNum type="arabicPeriod"/>
            </a:pPr>
            <a:endParaRPr lang="en-US" sz="4000" kern="0" dirty="0"/>
          </a:p>
          <a:p>
            <a:pPr marL="514350" indent="-514350" algn="l">
              <a:buFont typeface="+mj-lt"/>
              <a:buAutoNum type="arabicPeriod"/>
            </a:pPr>
            <a:r>
              <a:rPr lang="en-US" sz="4000" kern="0" dirty="0"/>
              <a:t>There will be a high number of vaccine doses and type in this phase</a:t>
            </a:r>
          </a:p>
          <a:p>
            <a:pPr marL="514350" indent="-514350" algn="l">
              <a:buFont typeface="+mj-lt"/>
              <a:buAutoNum type="arabicPeriod"/>
            </a:pPr>
            <a:endParaRPr lang="en-US" sz="4000" kern="0" dirty="0"/>
          </a:p>
          <a:p>
            <a:pPr marL="514350" indent="-514350" algn="l">
              <a:buFont typeface="+mj-lt"/>
              <a:buAutoNum type="arabicPeriod"/>
            </a:pPr>
            <a:r>
              <a:rPr lang="en-US" sz="4000" kern="0" dirty="0"/>
              <a:t>The phase is expected to last 6 months</a:t>
            </a:r>
          </a:p>
        </p:txBody>
      </p:sp>
    </p:spTree>
    <p:extLst>
      <p:ext uri="{BB962C8B-B14F-4D97-AF65-F5344CB8AC3E}">
        <p14:creationId xmlns:p14="http://schemas.microsoft.com/office/powerpoint/2010/main" xmlns="" val="3132467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bg1"/>
                </a:solidFill>
              </a:rPr>
              <a:t>VACCINATION ROLL-OUT - GOVERNANCE</a:t>
            </a:r>
            <a:endParaRPr lang="en-US" sz="2000" i="1" kern="0" dirty="0">
              <a:solidFill>
                <a:schemeClr val="bg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884249" y="6483350"/>
            <a:ext cx="2844800" cy="476250"/>
          </a:xfrm>
        </p:spPr>
        <p:txBody>
          <a:bodyPr/>
          <a:lstStyle/>
          <a:p>
            <a:pPr fontAlgn="base">
              <a:spcBef>
                <a:spcPct val="0"/>
              </a:spcBef>
              <a:spcAft>
                <a:spcPct val="0"/>
              </a:spcAft>
              <a:defRPr/>
            </a:pPr>
            <a:r>
              <a:rPr lang="en-US" altLang="en-US" dirty="0">
                <a:solidFill>
                  <a:srgbClr val="000000"/>
                </a:solidFill>
              </a:rPr>
              <a:t>27</a:t>
            </a:r>
          </a:p>
        </p:txBody>
      </p:sp>
      <p:sp>
        <p:nvSpPr>
          <p:cNvPr id="5" name="Content Placeholder 2">
            <a:extLst>
              <a:ext uri="{FF2B5EF4-FFF2-40B4-BE49-F238E27FC236}">
                <a16:creationId xmlns:a16="http://schemas.microsoft.com/office/drawing/2014/main" xmlns="" id="{4D9DF856-943F-A64D-B4CF-AEF7AF2EA3DB}"/>
              </a:ext>
            </a:extLst>
          </p:cNvPr>
          <p:cNvSpPr txBox="1">
            <a:spLocks/>
          </p:cNvSpPr>
          <p:nvPr/>
        </p:nvSpPr>
        <p:spPr bwMode="auto">
          <a:xfrm>
            <a:off x="0" y="1034681"/>
            <a:ext cx="11776364" cy="5823320"/>
          </a:xfrm>
          <a:prstGeom prst="rect">
            <a:avLst/>
          </a:prstGeom>
          <a:solidFill>
            <a:schemeClr val="bg1"/>
          </a:solidFill>
          <a:ln>
            <a:noFill/>
          </a:ln>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eaLnBrk="1" fontAlgn="base" hangingPunct="1">
              <a:spcBef>
                <a:spcPct val="20000"/>
              </a:spcBef>
              <a:spcAft>
                <a:spcPct val="0"/>
              </a:spcAft>
              <a:buNone/>
              <a:defRPr sz="2000">
                <a:solidFill>
                  <a:schemeClr val="tx1"/>
                </a:solidFill>
                <a:latin typeface="+mn-lt"/>
                <a:cs typeface="+mn-cs"/>
              </a:defRPr>
            </a:lvl6pPr>
            <a:lvl7pPr marL="2743200" indent="0" algn="ctr" rtl="0" eaLnBrk="1" fontAlgn="base" hangingPunct="1">
              <a:spcBef>
                <a:spcPct val="20000"/>
              </a:spcBef>
              <a:spcAft>
                <a:spcPct val="0"/>
              </a:spcAft>
              <a:buNone/>
              <a:defRPr sz="2000">
                <a:solidFill>
                  <a:schemeClr val="tx1"/>
                </a:solidFill>
                <a:latin typeface="+mn-lt"/>
                <a:cs typeface="+mn-cs"/>
              </a:defRPr>
            </a:lvl7pPr>
            <a:lvl8pPr marL="3200400" indent="0" algn="ctr" rtl="0" eaLnBrk="1" fontAlgn="base" hangingPunct="1">
              <a:spcBef>
                <a:spcPct val="20000"/>
              </a:spcBef>
              <a:spcAft>
                <a:spcPct val="0"/>
              </a:spcAft>
              <a:buNone/>
              <a:defRPr sz="2000">
                <a:solidFill>
                  <a:schemeClr val="tx1"/>
                </a:solidFill>
                <a:latin typeface="+mn-lt"/>
                <a:cs typeface="+mn-cs"/>
              </a:defRPr>
            </a:lvl8pPr>
            <a:lvl9pPr marL="3657600" indent="0" algn="ctr" rtl="0" eaLnBrk="1" fontAlgn="base" hangingPunct="1">
              <a:spcBef>
                <a:spcPct val="20000"/>
              </a:spcBef>
              <a:spcAft>
                <a:spcPct val="0"/>
              </a:spcAft>
              <a:buNone/>
              <a:defRPr sz="2000">
                <a:solidFill>
                  <a:schemeClr val="tx1"/>
                </a:solidFill>
                <a:latin typeface="+mn-lt"/>
                <a:cs typeface="+mn-cs"/>
              </a:defRPr>
            </a:lvl9pPr>
          </a:lstStyle>
          <a:p>
            <a:pPr marL="514350" indent="-514350" algn="l">
              <a:buFont typeface="+mj-lt"/>
              <a:buAutoNum type="arabicPeriod"/>
            </a:pPr>
            <a:r>
              <a:rPr lang="en-ZA" kern="0" dirty="0"/>
              <a:t>Consultative Platform</a:t>
            </a:r>
          </a:p>
          <a:p>
            <a:pPr lvl="1" algn="l"/>
            <a:r>
              <a:rPr lang="en-ZA" kern="0" dirty="0"/>
              <a:t>Legislature members and Civil Society</a:t>
            </a:r>
          </a:p>
          <a:p>
            <a:pPr lvl="1" algn="l"/>
            <a:endParaRPr lang="en-ZA" kern="0" dirty="0"/>
          </a:p>
          <a:p>
            <a:pPr marL="514350" indent="-514350" algn="l">
              <a:buFont typeface="+mj-lt"/>
              <a:buAutoNum type="arabicPeriod"/>
            </a:pPr>
            <a:r>
              <a:rPr lang="en-ZA" kern="0" dirty="0"/>
              <a:t> Political Steering Committee</a:t>
            </a:r>
          </a:p>
          <a:p>
            <a:pPr lvl="1" algn="l"/>
            <a:r>
              <a:rPr lang="en-ZA" kern="0" dirty="0"/>
              <a:t>Exco members </a:t>
            </a:r>
          </a:p>
          <a:p>
            <a:pPr lvl="1" algn="l"/>
            <a:r>
              <a:rPr lang="en-ZA" kern="0" dirty="0"/>
              <a:t>chaired by the Premier </a:t>
            </a:r>
          </a:p>
          <a:p>
            <a:pPr lvl="1" algn="l"/>
            <a:endParaRPr lang="en-ZA" kern="0" dirty="0"/>
          </a:p>
          <a:p>
            <a:pPr marL="514350" indent="-514350" algn="l">
              <a:buFont typeface="+mj-lt"/>
              <a:buAutoNum type="arabicPeriod"/>
            </a:pPr>
            <a:r>
              <a:rPr lang="en-ZA" kern="0" dirty="0"/>
              <a:t>Vaccine Roll-out Coordinating Team</a:t>
            </a:r>
          </a:p>
          <a:p>
            <a:pPr lvl="1" algn="l"/>
            <a:r>
              <a:rPr lang="en-ZA" kern="0" dirty="0"/>
              <a:t>Departmental officials, officials from private sector, business, organized labour</a:t>
            </a:r>
          </a:p>
          <a:p>
            <a:pPr lvl="1" algn="l"/>
            <a:r>
              <a:rPr lang="en-ZA" kern="0" dirty="0"/>
              <a:t>Chaired by the Accounting Officer</a:t>
            </a:r>
          </a:p>
          <a:p>
            <a:pPr marL="514350" indent="-514350">
              <a:buFont typeface="+mj-lt"/>
              <a:buAutoNum type="arabicPeriod"/>
            </a:pPr>
            <a:endParaRPr lang="en-US" kern="0" dirty="0"/>
          </a:p>
        </p:txBody>
      </p:sp>
    </p:spTree>
    <p:extLst>
      <p:ext uri="{BB962C8B-B14F-4D97-AF65-F5344CB8AC3E}">
        <p14:creationId xmlns:p14="http://schemas.microsoft.com/office/powerpoint/2010/main" xmlns="" val="38957239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bg1"/>
                </a:solidFill>
              </a:rPr>
              <a:t>VACCINATION ROLL-OUT – FINANCING AND BUDGET</a:t>
            </a:r>
            <a:endParaRPr lang="en-US" sz="2000" i="1" kern="0" dirty="0">
              <a:solidFill>
                <a:schemeClr val="bg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884249" y="6483350"/>
            <a:ext cx="2844800" cy="476250"/>
          </a:xfrm>
        </p:spPr>
        <p:txBody>
          <a:bodyPr/>
          <a:lstStyle/>
          <a:p>
            <a:pPr fontAlgn="base">
              <a:spcBef>
                <a:spcPct val="0"/>
              </a:spcBef>
              <a:spcAft>
                <a:spcPct val="0"/>
              </a:spcAft>
              <a:defRPr/>
            </a:pPr>
            <a:r>
              <a:rPr lang="en-US" altLang="en-US" dirty="0">
                <a:solidFill>
                  <a:srgbClr val="000000"/>
                </a:solidFill>
              </a:rPr>
              <a:t>27</a:t>
            </a:r>
          </a:p>
        </p:txBody>
      </p:sp>
      <p:sp>
        <p:nvSpPr>
          <p:cNvPr id="5" name="Content Placeholder 2">
            <a:extLst>
              <a:ext uri="{FF2B5EF4-FFF2-40B4-BE49-F238E27FC236}">
                <a16:creationId xmlns:a16="http://schemas.microsoft.com/office/drawing/2014/main" xmlns="" id="{C433CE4B-1F2E-6944-86B4-C321910FF65B}"/>
              </a:ext>
            </a:extLst>
          </p:cNvPr>
          <p:cNvSpPr txBox="1">
            <a:spLocks/>
          </p:cNvSpPr>
          <p:nvPr/>
        </p:nvSpPr>
        <p:spPr bwMode="auto">
          <a:xfrm>
            <a:off x="204952" y="1119351"/>
            <a:ext cx="11824138" cy="5738649"/>
          </a:xfrm>
          <a:prstGeom prst="rect">
            <a:avLst/>
          </a:prstGeom>
          <a:solidFill>
            <a:schemeClr val="bg1"/>
          </a:solidFill>
          <a:ln>
            <a:noFill/>
          </a:ln>
        </p:spPr>
        <p:txBody>
          <a:bodyPr vert="horz" wrap="square" lIns="91440" tIns="45720" rIns="91440" bIns="45720" numCol="1" anchor="t" anchorCtr="0" compatLnSpc="1">
            <a:prstTxWarp prst="textNoShape">
              <a:avLst/>
            </a:prstTxWarp>
            <a:normAutofit fontScale="77500" lnSpcReduction="20000"/>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eaLnBrk="1" fontAlgn="base" hangingPunct="1">
              <a:spcBef>
                <a:spcPct val="20000"/>
              </a:spcBef>
              <a:spcAft>
                <a:spcPct val="0"/>
              </a:spcAft>
              <a:buNone/>
              <a:defRPr sz="2000">
                <a:solidFill>
                  <a:schemeClr val="tx1"/>
                </a:solidFill>
                <a:latin typeface="+mn-lt"/>
                <a:cs typeface="+mn-cs"/>
              </a:defRPr>
            </a:lvl6pPr>
            <a:lvl7pPr marL="2743200" indent="0" algn="ctr" rtl="0" eaLnBrk="1" fontAlgn="base" hangingPunct="1">
              <a:spcBef>
                <a:spcPct val="20000"/>
              </a:spcBef>
              <a:spcAft>
                <a:spcPct val="0"/>
              </a:spcAft>
              <a:buNone/>
              <a:defRPr sz="2000">
                <a:solidFill>
                  <a:schemeClr val="tx1"/>
                </a:solidFill>
                <a:latin typeface="+mn-lt"/>
                <a:cs typeface="+mn-cs"/>
              </a:defRPr>
            </a:lvl7pPr>
            <a:lvl8pPr marL="3200400" indent="0" algn="ctr" rtl="0" eaLnBrk="1" fontAlgn="base" hangingPunct="1">
              <a:spcBef>
                <a:spcPct val="20000"/>
              </a:spcBef>
              <a:spcAft>
                <a:spcPct val="0"/>
              </a:spcAft>
              <a:buNone/>
              <a:defRPr sz="2000">
                <a:solidFill>
                  <a:schemeClr val="tx1"/>
                </a:solidFill>
                <a:latin typeface="+mn-lt"/>
                <a:cs typeface="+mn-cs"/>
              </a:defRPr>
            </a:lvl8pPr>
            <a:lvl9pPr marL="3657600" indent="0" algn="ctr" rtl="0" eaLnBrk="1" fontAlgn="base" hangingPunct="1">
              <a:spcBef>
                <a:spcPct val="20000"/>
              </a:spcBef>
              <a:spcAft>
                <a:spcPct val="0"/>
              </a:spcAft>
              <a:buNone/>
              <a:defRPr sz="2000">
                <a:solidFill>
                  <a:schemeClr val="tx1"/>
                </a:solidFill>
                <a:latin typeface="+mn-lt"/>
                <a:cs typeface="+mn-cs"/>
              </a:defRPr>
            </a:lvl9pPr>
          </a:lstStyle>
          <a:p>
            <a:pPr marL="457200" indent="-457200" algn="l">
              <a:buFont typeface="Arial" panose="020B0604020202020204" pitchFamily="34" charset="0"/>
              <a:buChar char="•"/>
            </a:pPr>
            <a:r>
              <a:rPr lang="en-US" kern="0" dirty="0"/>
              <a:t>Vaccines are procured centrally by NDOH. Provinces are responsible for additional budgetary needs. NWP is Still in process of quantifying the budgetary needs</a:t>
            </a:r>
          </a:p>
          <a:p>
            <a:pPr marL="914400" lvl="1" indent="-457200" algn="l">
              <a:buFont typeface="Arial" panose="020B0604020202020204" pitchFamily="34" charset="0"/>
              <a:buChar char="•"/>
            </a:pPr>
            <a:r>
              <a:rPr lang="en-US" kern="0" dirty="0"/>
              <a:t>Additional staffing  </a:t>
            </a:r>
          </a:p>
          <a:p>
            <a:pPr marL="914400" lvl="1" indent="-457200" algn="l">
              <a:buFont typeface="Arial" panose="020B0604020202020204" pitchFamily="34" charset="0"/>
              <a:buChar char="•"/>
            </a:pPr>
            <a:endParaRPr lang="en-US" kern="0" dirty="0"/>
          </a:p>
          <a:p>
            <a:pPr marL="914400" lvl="1" indent="-457200" algn="l">
              <a:buFont typeface="Arial" panose="020B0604020202020204" pitchFamily="34" charset="0"/>
              <a:buChar char="•"/>
            </a:pPr>
            <a:r>
              <a:rPr lang="en-US" kern="0" dirty="0"/>
              <a:t>Pharmaceutical consumables</a:t>
            </a:r>
          </a:p>
          <a:p>
            <a:pPr marL="914400" lvl="1" indent="-457200" algn="l">
              <a:buFont typeface="Arial" panose="020B0604020202020204" pitchFamily="34" charset="0"/>
              <a:buChar char="•"/>
            </a:pPr>
            <a:endParaRPr lang="en-US" kern="0" dirty="0"/>
          </a:p>
          <a:p>
            <a:pPr marL="914400" lvl="1" indent="-457200" algn="l">
              <a:buFont typeface="Arial" panose="020B0604020202020204" pitchFamily="34" charset="0"/>
              <a:buChar char="•"/>
            </a:pPr>
            <a:r>
              <a:rPr lang="en-US" kern="0" dirty="0"/>
              <a:t>Networking and computer hardware</a:t>
            </a:r>
          </a:p>
          <a:p>
            <a:pPr marL="914400" lvl="1" indent="-457200" algn="l">
              <a:buFont typeface="Arial" panose="020B0604020202020204" pitchFamily="34" charset="0"/>
              <a:buChar char="•"/>
            </a:pPr>
            <a:endParaRPr lang="en-US" kern="0" dirty="0"/>
          </a:p>
          <a:p>
            <a:pPr marL="914400" lvl="1" indent="-457200" algn="l">
              <a:buFont typeface="Arial" panose="020B0604020202020204" pitchFamily="34" charset="0"/>
              <a:buChar char="•"/>
            </a:pPr>
            <a:r>
              <a:rPr lang="en-US" kern="0" dirty="0"/>
              <a:t>Transport of staff to and from vaccination sites</a:t>
            </a:r>
          </a:p>
          <a:p>
            <a:pPr marL="914400" lvl="1" indent="-457200" algn="l">
              <a:buFont typeface="Arial" panose="020B0604020202020204" pitchFamily="34" charset="0"/>
              <a:buChar char="•"/>
            </a:pPr>
            <a:endParaRPr lang="en-US" kern="0" dirty="0"/>
          </a:p>
          <a:p>
            <a:pPr marL="914400" lvl="1" indent="-457200" algn="l">
              <a:buFont typeface="Arial" panose="020B0604020202020204" pitchFamily="34" charset="0"/>
              <a:buChar char="•"/>
            </a:pPr>
            <a:r>
              <a:rPr lang="en-US" kern="0" dirty="0"/>
              <a:t>Transport of vaccine from storage points to vaccination points (phase two)</a:t>
            </a:r>
          </a:p>
          <a:p>
            <a:pPr marL="914400" lvl="1" indent="-457200" algn="l">
              <a:buFont typeface="Arial" panose="020B0604020202020204" pitchFamily="34" charset="0"/>
              <a:buChar char="•"/>
            </a:pPr>
            <a:endParaRPr lang="en-US" kern="0" dirty="0"/>
          </a:p>
          <a:p>
            <a:pPr marL="914400" lvl="1" indent="-457200" algn="l">
              <a:buFont typeface="Arial" panose="020B0604020202020204" pitchFamily="34" charset="0"/>
              <a:buChar char="•"/>
            </a:pPr>
            <a:r>
              <a:rPr lang="en-US" kern="0" dirty="0"/>
              <a:t>Additional security features</a:t>
            </a:r>
          </a:p>
          <a:p>
            <a:pPr marL="914400" lvl="1" indent="-457200" algn="l">
              <a:buFont typeface="Arial" panose="020B0604020202020204" pitchFamily="34" charset="0"/>
              <a:buChar char="•"/>
            </a:pPr>
            <a:endParaRPr lang="en-US" kern="0" dirty="0"/>
          </a:p>
          <a:p>
            <a:pPr marL="914400" lvl="1" indent="-457200" algn="l">
              <a:buFont typeface="Arial" panose="020B0604020202020204" pitchFamily="34" charset="0"/>
              <a:buChar char="•"/>
            </a:pPr>
            <a:r>
              <a:rPr lang="en-US" kern="0" dirty="0"/>
              <a:t>Communication particularly payment for radio slots </a:t>
            </a:r>
            <a:endParaRPr lang="en-ZA" kern="0" dirty="0"/>
          </a:p>
          <a:p>
            <a:pPr marL="914400" lvl="1" indent="-457200" algn="l">
              <a:buFont typeface="Arial" panose="020B0604020202020204" pitchFamily="34" charset="0"/>
              <a:buChar char="•"/>
            </a:pPr>
            <a:endParaRPr lang="en-US" kern="0" dirty="0"/>
          </a:p>
          <a:p>
            <a:pPr lvl="1"/>
            <a:endParaRPr lang="en-US" kern="0" dirty="0"/>
          </a:p>
          <a:p>
            <a:endParaRPr lang="en-US" kern="0" dirty="0"/>
          </a:p>
        </p:txBody>
      </p:sp>
    </p:spTree>
    <p:extLst>
      <p:ext uri="{BB962C8B-B14F-4D97-AF65-F5344CB8AC3E}">
        <p14:creationId xmlns:p14="http://schemas.microsoft.com/office/powerpoint/2010/main" xmlns="" val="1440251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bg1"/>
                </a:solidFill>
              </a:rPr>
              <a:t>VACCINATION SITES OF NW</a:t>
            </a:r>
            <a:endParaRPr lang="en-US" sz="2000" i="1" kern="0" dirty="0">
              <a:solidFill>
                <a:schemeClr val="bg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884249" y="6483350"/>
            <a:ext cx="2844800" cy="476250"/>
          </a:xfrm>
        </p:spPr>
        <p:txBody>
          <a:bodyPr/>
          <a:lstStyle/>
          <a:p>
            <a:pPr fontAlgn="base">
              <a:spcBef>
                <a:spcPct val="0"/>
              </a:spcBef>
              <a:spcAft>
                <a:spcPct val="0"/>
              </a:spcAft>
              <a:defRPr/>
            </a:pPr>
            <a:r>
              <a:rPr lang="en-US" altLang="en-US" dirty="0">
                <a:solidFill>
                  <a:srgbClr val="000000"/>
                </a:solidFill>
              </a:rPr>
              <a:t>27</a:t>
            </a:r>
          </a:p>
        </p:txBody>
      </p:sp>
      <p:sp>
        <p:nvSpPr>
          <p:cNvPr id="5" name="Content Placeholder 2">
            <a:extLst>
              <a:ext uri="{FF2B5EF4-FFF2-40B4-BE49-F238E27FC236}">
                <a16:creationId xmlns:a16="http://schemas.microsoft.com/office/drawing/2014/main" xmlns="" id="{3E832206-FC3F-B44F-9A3A-FDD904CD712E}"/>
              </a:ext>
            </a:extLst>
          </p:cNvPr>
          <p:cNvSpPr txBox="1">
            <a:spLocks/>
          </p:cNvSpPr>
          <p:nvPr/>
        </p:nvSpPr>
        <p:spPr bwMode="auto">
          <a:xfrm>
            <a:off x="183931" y="1832273"/>
            <a:ext cx="11824138" cy="3762615"/>
          </a:xfrm>
          <a:prstGeom prst="rect">
            <a:avLst/>
          </a:prstGeom>
          <a:solidFill>
            <a:schemeClr val="bg1"/>
          </a:solidFill>
          <a:ln>
            <a:noFill/>
          </a:ln>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eaLnBrk="1" fontAlgn="base" hangingPunct="1">
              <a:spcBef>
                <a:spcPct val="20000"/>
              </a:spcBef>
              <a:spcAft>
                <a:spcPct val="0"/>
              </a:spcAft>
              <a:buNone/>
              <a:defRPr sz="2000">
                <a:solidFill>
                  <a:schemeClr val="tx1"/>
                </a:solidFill>
                <a:latin typeface="+mn-lt"/>
                <a:cs typeface="+mn-cs"/>
              </a:defRPr>
            </a:lvl6pPr>
            <a:lvl7pPr marL="2743200" indent="0" algn="ctr" rtl="0" eaLnBrk="1" fontAlgn="base" hangingPunct="1">
              <a:spcBef>
                <a:spcPct val="20000"/>
              </a:spcBef>
              <a:spcAft>
                <a:spcPct val="0"/>
              </a:spcAft>
              <a:buNone/>
              <a:defRPr sz="2000">
                <a:solidFill>
                  <a:schemeClr val="tx1"/>
                </a:solidFill>
                <a:latin typeface="+mn-lt"/>
                <a:cs typeface="+mn-cs"/>
              </a:defRPr>
            </a:lvl7pPr>
            <a:lvl8pPr marL="3200400" indent="0" algn="ctr" rtl="0" eaLnBrk="1" fontAlgn="base" hangingPunct="1">
              <a:spcBef>
                <a:spcPct val="20000"/>
              </a:spcBef>
              <a:spcAft>
                <a:spcPct val="0"/>
              </a:spcAft>
              <a:buNone/>
              <a:defRPr sz="2000">
                <a:solidFill>
                  <a:schemeClr val="tx1"/>
                </a:solidFill>
                <a:latin typeface="+mn-lt"/>
                <a:cs typeface="+mn-cs"/>
              </a:defRPr>
            </a:lvl8pPr>
            <a:lvl9pPr marL="3657600" indent="0" algn="ctr" rtl="0" eaLnBrk="1" fontAlgn="base" hangingPunct="1">
              <a:spcBef>
                <a:spcPct val="20000"/>
              </a:spcBef>
              <a:spcAft>
                <a:spcPct val="0"/>
              </a:spcAft>
              <a:buNone/>
              <a:defRPr sz="2000">
                <a:solidFill>
                  <a:schemeClr val="tx1"/>
                </a:solidFill>
                <a:latin typeface="+mn-lt"/>
                <a:cs typeface="+mn-cs"/>
              </a:defRPr>
            </a:lvl9pPr>
          </a:lstStyle>
          <a:p>
            <a:pPr marL="457200" indent="-457200" algn="l">
              <a:buFont typeface="Arial" panose="020B0604020202020204" pitchFamily="34" charset="0"/>
              <a:buChar char="•"/>
            </a:pPr>
            <a:r>
              <a:rPr lang="en-CA" kern="0" dirty="0"/>
              <a:t>23 Public Sector Sites</a:t>
            </a:r>
          </a:p>
          <a:p>
            <a:pPr marL="457200" indent="-457200" algn="l">
              <a:buFont typeface="Arial" panose="020B0604020202020204" pitchFamily="34" charset="0"/>
              <a:buChar char="•"/>
            </a:pPr>
            <a:r>
              <a:rPr lang="en-CA" kern="0" dirty="0"/>
              <a:t>17 Private Sector Sites</a:t>
            </a:r>
          </a:p>
          <a:p>
            <a:pPr marL="457200" indent="-457200" algn="l">
              <a:buFont typeface="Arial" panose="020B0604020202020204" pitchFamily="34" charset="0"/>
              <a:buChar char="•"/>
            </a:pPr>
            <a:r>
              <a:rPr lang="en-CA" kern="0" dirty="0"/>
              <a:t>40 Sites in NWP</a:t>
            </a:r>
          </a:p>
          <a:p>
            <a:pPr marL="457200" indent="-457200" algn="l">
              <a:buFont typeface="Arial" panose="020B0604020202020204" pitchFamily="34" charset="0"/>
              <a:buChar char="•"/>
            </a:pPr>
            <a:endParaRPr lang="en-CA" kern="0" dirty="0"/>
          </a:p>
          <a:p>
            <a:pPr marL="457200" indent="-457200" algn="l">
              <a:buFont typeface="Arial" panose="020B0604020202020204" pitchFamily="34" charset="0"/>
              <a:buChar char="•"/>
            </a:pPr>
            <a:endParaRPr lang="en-ZA" kern="0" dirty="0"/>
          </a:p>
          <a:p>
            <a:pPr marL="914400" lvl="1" indent="-457200" algn="l">
              <a:buFont typeface="Arial" panose="020B0604020202020204" pitchFamily="34" charset="0"/>
              <a:buChar char="•"/>
            </a:pPr>
            <a:endParaRPr lang="en-US" kern="0" dirty="0"/>
          </a:p>
          <a:p>
            <a:pPr lvl="1"/>
            <a:endParaRPr lang="en-US" kern="0" dirty="0"/>
          </a:p>
          <a:p>
            <a:endParaRPr lang="en-US" kern="0" dirty="0"/>
          </a:p>
        </p:txBody>
      </p:sp>
    </p:spTree>
    <p:extLst>
      <p:ext uri="{BB962C8B-B14F-4D97-AF65-F5344CB8AC3E}">
        <p14:creationId xmlns:p14="http://schemas.microsoft.com/office/powerpoint/2010/main" xmlns="" val="3206240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751601"/>
            <a:ext cx="12192000" cy="1238508"/>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prstClr val="black"/>
                </a:solidFill>
              </a:rPr>
              <a:t>Key Data as at 22 February 2021</a:t>
            </a:r>
          </a:p>
          <a:p>
            <a:r>
              <a:rPr lang="en-US" sz="2800" kern="0" dirty="0">
                <a:solidFill>
                  <a:prstClr val="black"/>
                </a:solidFill>
              </a:rPr>
              <a:t>Routine data for week 6 and 7; Year 2021 – (8 to 21 February 2021)</a:t>
            </a:r>
          </a:p>
        </p:txBody>
      </p:sp>
    </p:spTree>
    <p:extLst>
      <p:ext uri="{BB962C8B-B14F-4D97-AF65-F5344CB8AC3E}">
        <p14:creationId xmlns:p14="http://schemas.microsoft.com/office/powerpoint/2010/main" xmlns="" val="22441848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bg1"/>
                </a:solidFill>
              </a:rPr>
              <a:t>VACCINATION SITES OF NW</a:t>
            </a:r>
            <a:endParaRPr lang="en-US" sz="2000" i="1" kern="0" dirty="0">
              <a:solidFill>
                <a:schemeClr val="bg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884249" y="6483350"/>
            <a:ext cx="2844800" cy="476250"/>
          </a:xfrm>
        </p:spPr>
        <p:txBody>
          <a:bodyPr/>
          <a:lstStyle/>
          <a:p>
            <a:pPr fontAlgn="base">
              <a:spcBef>
                <a:spcPct val="0"/>
              </a:spcBef>
              <a:spcAft>
                <a:spcPct val="0"/>
              </a:spcAft>
              <a:defRPr/>
            </a:pPr>
            <a:r>
              <a:rPr lang="en-US" altLang="en-US" dirty="0">
                <a:solidFill>
                  <a:srgbClr val="000000"/>
                </a:solidFill>
              </a:rPr>
              <a:t>27</a:t>
            </a:r>
          </a:p>
        </p:txBody>
      </p:sp>
      <p:graphicFrame>
        <p:nvGraphicFramePr>
          <p:cNvPr id="2" name="Table 1">
            <a:extLst>
              <a:ext uri="{FF2B5EF4-FFF2-40B4-BE49-F238E27FC236}">
                <a16:creationId xmlns:a16="http://schemas.microsoft.com/office/drawing/2014/main" xmlns="" id="{CA4E59E9-8693-B24F-9522-0FA2D44AE0D9}"/>
              </a:ext>
            </a:extLst>
          </p:cNvPr>
          <p:cNvGraphicFramePr>
            <a:graphicFrameLocks noGrp="1"/>
          </p:cNvGraphicFramePr>
          <p:nvPr/>
        </p:nvGraphicFramePr>
        <p:xfrm>
          <a:off x="790414" y="1224366"/>
          <a:ext cx="10724827" cy="4602997"/>
        </p:xfrm>
        <a:graphic>
          <a:graphicData uri="http://schemas.openxmlformats.org/drawingml/2006/table">
            <a:tbl>
              <a:tblPr firstRow="1" firstCol="1" bandRow="1"/>
              <a:tblGrid>
                <a:gridCol w="969693">
                  <a:extLst>
                    <a:ext uri="{9D8B030D-6E8A-4147-A177-3AD203B41FA5}">
                      <a16:colId xmlns:a16="http://schemas.microsoft.com/office/drawing/2014/main" xmlns="" val="2910975416"/>
                    </a:ext>
                  </a:extLst>
                </a:gridCol>
                <a:gridCol w="4124831">
                  <a:extLst>
                    <a:ext uri="{9D8B030D-6E8A-4147-A177-3AD203B41FA5}">
                      <a16:colId xmlns:a16="http://schemas.microsoft.com/office/drawing/2014/main" xmlns="" val="1631179471"/>
                    </a:ext>
                  </a:extLst>
                </a:gridCol>
                <a:gridCol w="1125795">
                  <a:extLst>
                    <a:ext uri="{9D8B030D-6E8A-4147-A177-3AD203B41FA5}">
                      <a16:colId xmlns:a16="http://schemas.microsoft.com/office/drawing/2014/main" xmlns="" val="3766865386"/>
                    </a:ext>
                  </a:extLst>
                </a:gridCol>
                <a:gridCol w="4504508">
                  <a:extLst>
                    <a:ext uri="{9D8B030D-6E8A-4147-A177-3AD203B41FA5}">
                      <a16:colId xmlns:a16="http://schemas.microsoft.com/office/drawing/2014/main" xmlns="" val="1158089100"/>
                    </a:ext>
                  </a:extLst>
                </a:gridCol>
              </a:tblGrid>
              <a:tr h="374124">
                <a:tc>
                  <a:txBody>
                    <a:bodyPr/>
                    <a:lstStyle/>
                    <a:p>
                      <a:pPr>
                        <a:spcAft>
                          <a:spcPts val="0"/>
                        </a:spcAft>
                      </a:pPr>
                      <a:r>
                        <a:rPr lang="en-ZA" sz="2000" b="1" dirty="0">
                          <a:effectLst/>
                          <a:latin typeface="Arial Narrow" panose="020B0604020202020204" pitchFamily="34" charset="0"/>
                          <a:ea typeface="Times New Roman" panose="02020603050405020304" pitchFamily="18" charset="0"/>
                          <a:cs typeface="Segoe UI"/>
                        </a:rPr>
                        <a:t>No</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spcAft>
                          <a:spcPts val="0"/>
                        </a:spcAft>
                      </a:pPr>
                      <a:r>
                        <a:rPr lang="en-ZA" sz="2000" b="1" dirty="0">
                          <a:solidFill>
                            <a:srgbClr val="000000"/>
                          </a:solidFill>
                          <a:effectLst/>
                          <a:latin typeface="Arial Narrow" panose="020B0604020202020204" pitchFamily="34" charset="0"/>
                          <a:ea typeface="Times New Roman" panose="02020603050405020304" pitchFamily="18" charset="0"/>
                          <a:cs typeface="Segoe UI"/>
                        </a:rPr>
                        <a:t>Vaccination Site </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E3BC"/>
                    </a:solidFill>
                  </a:tcPr>
                </a:tc>
                <a:tc>
                  <a:txBody>
                    <a:bodyPr/>
                    <a:lstStyle/>
                    <a:p>
                      <a:pPr>
                        <a:spcAft>
                          <a:spcPts val="0"/>
                        </a:spcAft>
                      </a:pPr>
                      <a:r>
                        <a:rPr lang="en-ZA" sz="2000" b="1">
                          <a:solidFill>
                            <a:srgbClr val="000000"/>
                          </a:solidFill>
                          <a:effectLst/>
                          <a:latin typeface="Arial Narrow" panose="020B0604020202020204" pitchFamily="34" charset="0"/>
                          <a:ea typeface="Times New Roman" panose="02020603050405020304" pitchFamily="18" charset="0"/>
                          <a:cs typeface="Segoe UI"/>
                        </a:rPr>
                        <a:t>No</a:t>
                      </a:r>
                      <a:endParaRPr lang="en-ZA"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E3BC"/>
                    </a:solidFill>
                  </a:tcPr>
                </a:tc>
                <a:tc>
                  <a:txBody>
                    <a:bodyPr/>
                    <a:lstStyle/>
                    <a:p>
                      <a:pPr>
                        <a:spcAft>
                          <a:spcPts val="0"/>
                        </a:spcAft>
                      </a:pPr>
                      <a:r>
                        <a:rPr lang="en-ZA" sz="2000" b="1">
                          <a:solidFill>
                            <a:srgbClr val="000000"/>
                          </a:solidFill>
                          <a:effectLst/>
                          <a:latin typeface="Arial Narrow" panose="020B0604020202020204" pitchFamily="34" charset="0"/>
                          <a:ea typeface="Times New Roman" panose="02020603050405020304" pitchFamily="18" charset="0"/>
                          <a:cs typeface="Segoe UI"/>
                        </a:rPr>
                        <a:t>Vaccination Site</a:t>
                      </a:r>
                      <a:endParaRPr lang="en-ZA"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xmlns="" val="3744597858"/>
                  </a:ext>
                </a:extLst>
              </a:tr>
              <a:tr h="308714">
                <a:tc>
                  <a:txBody>
                    <a:bodyPr/>
                    <a:lstStyle/>
                    <a:p>
                      <a:pPr marL="0" lvl="0" indent="0">
                        <a:spcAft>
                          <a:spcPts val="0"/>
                        </a:spcAft>
                        <a:buClr>
                          <a:srgbClr val="000000"/>
                        </a:buClr>
                        <a:buFont typeface="+mj-lt"/>
                        <a:buNone/>
                      </a:pPr>
                      <a:r>
                        <a:rPr lang="en-ZA" sz="2000" dirty="0">
                          <a:solidFill>
                            <a:srgbClr val="000000"/>
                          </a:solidFill>
                          <a:effectLst/>
                          <a:latin typeface="Arial Narrow" panose="020B0604020202020204" pitchFamily="34" charset="0"/>
                          <a:ea typeface="Calibri" panose="020F0502020204030204" pitchFamily="34" charset="0"/>
                          <a:cs typeface="Segoe UI"/>
                        </a:rPr>
                        <a:t>1 </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err="1">
                          <a:solidFill>
                            <a:srgbClr val="000000"/>
                          </a:solidFill>
                          <a:effectLst/>
                          <a:latin typeface="Arial Narrow" panose="020B0604020202020204" pitchFamily="34" charset="0"/>
                          <a:ea typeface="Calibri" panose="020F0502020204030204" pitchFamily="34" charset="0"/>
                        </a:rPr>
                        <a:t>Witrand</a:t>
                      </a:r>
                      <a:r>
                        <a:rPr lang="en-ZA" sz="2000" dirty="0">
                          <a:solidFill>
                            <a:srgbClr val="000000"/>
                          </a:solidFill>
                          <a:effectLst/>
                          <a:latin typeface="Arial Narrow" panose="020B0604020202020204" pitchFamily="34" charset="0"/>
                          <a:ea typeface="Calibri" panose="020F0502020204030204" pitchFamily="34" charset="0"/>
                        </a:rPr>
                        <a:t> Hospital</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Clr>
                          <a:srgbClr val="000000"/>
                        </a:buClr>
                        <a:buFont typeface="+mj-lt"/>
                        <a:buNone/>
                      </a:pPr>
                      <a:r>
                        <a:rPr lang="en-ZA" sz="2000" dirty="0">
                          <a:solidFill>
                            <a:srgbClr val="000000"/>
                          </a:solidFill>
                          <a:effectLst/>
                          <a:latin typeface="Arial Narrow" panose="020B0604020202020204" pitchFamily="34" charset="0"/>
                          <a:ea typeface="Calibri" panose="020F0502020204030204" pitchFamily="34" charset="0"/>
                        </a:rPr>
                        <a:t> 2</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a:solidFill>
                            <a:srgbClr val="000000"/>
                          </a:solidFill>
                          <a:effectLst/>
                          <a:latin typeface="Arial Narrow" panose="020B0604020202020204" pitchFamily="34" charset="0"/>
                          <a:ea typeface="Calibri" panose="020F0502020204030204" pitchFamily="34" charset="0"/>
                        </a:rPr>
                        <a:t>Potchefstroom Hospital</a:t>
                      </a:r>
                      <a:endParaRPr lang="en-ZA"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46781362"/>
                  </a:ext>
                </a:extLst>
              </a:tr>
              <a:tr h="373096">
                <a:tc>
                  <a:txBody>
                    <a:bodyPr/>
                    <a:lstStyle/>
                    <a:p>
                      <a:pPr marL="0" lvl="0" indent="0">
                        <a:spcAft>
                          <a:spcPts val="0"/>
                        </a:spcAft>
                        <a:buClr>
                          <a:srgbClr val="000000"/>
                        </a:buClr>
                        <a:buFont typeface="+mj-lt"/>
                        <a:buNone/>
                      </a:pPr>
                      <a:r>
                        <a:rPr lang="en-ZA" sz="2000" dirty="0">
                          <a:solidFill>
                            <a:srgbClr val="000000"/>
                          </a:solidFill>
                          <a:effectLst/>
                          <a:latin typeface="Arial Narrow" panose="020B0604020202020204" pitchFamily="34" charset="0"/>
                          <a:ea typeface="Calibri" panose="020F0502020204030204" pitchFamily="34" charset="0"/>
                          <a:cs typeface="Segoe UI"/>
                        </a:rPr>
                        <a:t>3</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a:solidFill>
                            <a:srgbClr val="000000"/>
                          </a:solidFill>
                          <a:effectLst/>
                          <a:latin typeface="Arial Narrow" panose="020B0604020202020204" pitchFamily="34" charset="0"/>
                          <a:ea typeface="Calibri" panose="020F0502020204030204" pitchFamily="34" charset="0"/>
                        </a:rPr>
                        <a:t>Klerksdorp-</a:t>
                      </a:r>
                      <a:r>
                        <a:rPr lang="en-ZA" sz="2000" dirty="0" err="1">
                          <a:solidFill>
                            <a:srgbClr val="000000"/>
                          </a:solidFill>
                          <a:effectLst/>
                          <a:latin typeface="Arial Narrow" panose="020B0604020202020204" pitchFamily="34" charset="0"/>
                          <a:ea typeface="Calibri" panose="020F0502020204030204" pitchFamily="34" charset="0"/>
                        </a:rPr>
                        <a:t>Tshepong</a:t>
                      </a:r>
                      <a:r>
                        <a:rPr lang="en-ZA" sz="2000" dirty="0">
                          <a:solidFill>
                            <a:srgbClr val="000000"/>
                          </a:solidFill>
                          <a:effectLst/>
                          <a:latin typeface="Arial Narrow" panose="020B0604020202020204" pitchFamily="34" charset="0"/>
                          <a:ea typeface="Calibri" panose="020F0502020204030204" pitchFamily="34" charset="0"/>
                        </a:rPr>
                        <a:t> Hospital</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Clr>
                          <a:srgbClr val="000000"/>
                        </a:buClr>
                        <a:buFont typeface="+mj-lt"/>
                        <a:buNone/>
                      </a:pPr>
                      <a:r>
                        <a:rPr lang="en-ZA" sz="2000" dirty="0">
                          <a:solidFill>
                            <a:srgbClr val="000000"/>
                          </a:solidFill>
                          <a:effectLst/>
                          <a:latin typeface="Arial Narrow" panose="020B0604020202020204" pitchFamily="34" charset="0"/>
                          <a:ea typeface="Calibri" panose="020F0502020204030204" pitchFamily="34" charset="0"/>
                        </a:rPr>
                        <a:t> 4</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a:solidFill>
                            <a:srgbClr val="000000"/>
                          </a:solidFill>
                          <a:effectLst/>
                          <a:latin typeface="Arial Narrow" panose="020B0604020202020204" pitchFamily="34" charset="0"/>
                          <a:ea typeface="Calibri" panose="020F0502020204030204" pitchFamily="34" charset="0"/>
                        </a:rPr>
                        <a:t>Venterdorp CHC</a:t>
                      </a:r>
                      <a:endParaRPr lang="en-ZA"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92833659"/>
                  </a:ext>
                </a:extLst>
              </a:tr>
              <a:tr h="395708">
                <a:tc>
                  <a:txBody>
                    <a:bodyPr/>
                    <a:lstStyle/>
                    <a:p>
                      <a:pPr marL="0" lvl="0" indent="0">
                        <a:spcAft>
                          <a:spcPts val="0"/>
                        </a:spcAft>
                        <a:buClr>
                          <a:srgbClr val="000000"/>
                        </a:buClr>
                        <a:buFont typeface="+mj-lt"/>
                        <a:buNone/>
                      </a:pPr>
                      <a:r>
                        <a:rPr lang="en-ZA" sz="2000" dirty="0">
                          <a:solidFill>
                            <a:srgbClr val="000000"/>
                          </a:solidFill>
                          <a:effectLst/>
                          <a:latin typeface="Arial Narrow" panose="020B0604020202020204" pitchFamily="34" charset="0"/>
                          <a:ea typeface="Calibri" panose="020F0502020204030204" pitchFamily="34" charset="0"/>
                          <a:cs typeface="Segoe UI"/>
                        </a:rPr>
                        <a:t>5 </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a:solidFill>
                            <a:srgbClr val="000000"/>
                          </a:solidFill>
                          <a:effectLst/>
                          <a:latin typeface="Arial Narrow" panose="020B0604020202020204" pitchFamily="34" charset="0"/>
                          <a:ea typeface="Calibri" panose="020F0502020204030204" pitchFamily="34" charset="0"/>
                        </a:rPr>
                        <a:t>Nic </a:t>
                      </a:r>
                      <a:r>
                        <a:rPr lang="en-ZA" sz="2000" dirty="0" err="1">
                          <a:solidFill>
                            <a:srgbClr val="000000"/>
                          </a:solidFill>
                          <a:effectLst/>
                          <a:latin typeface="Arial Narrow" panose="020B0604020202020204" pitchFamily="34" charset="0"/>
                          <a:ea typeface="Calibri" panose="020F0502020204030204" pitchFamily="34" charset="0"/>
                        </a:rPr>
                        <a:t>Bodestein</a:t>
                      </a:r>
                      <a:r>
                        <a:rPr lang="en-ZA" sz="2000" dirty="0">
                          <a:solidFill>
                            <a:srgbClr val="000000"/>
                          </a:solidFill>
                          <a:effectLst/>
                          <a:latin typeface="Arial Narrow" panose="020B0604020202020204" pitchFamily="34" charset="0"/>
                          <a:ea typeface="Calibri" panose="020F0502020204030204" pitchFamily="34" charset="0"/>
                        </a:rPr>
                        <a:t> Hospital</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Clr>
                          <a:srgbClr val="000000"/>
                        </a:buClr>
                        <a:buFont typeface="+mj-lt"/>
                        <a:buNone/>
                      </a:pPr>
                      <a:r>
                        <a:rPr lang="en-ZA" sz="2000" dirty="0">
                          <a:solidFill>
                            <a:srgbClr val="000000"/>
                          </a:solidFill>
                          <a:effectLst/>
                          <a:latin typeface="Arial Narrow" panose="020B0604020202020204" pitchFamily="34" charset="0"/>
                          <a:ea typeface="Calibri" panose="020F0502020204030204" pitchFamily="34" charset="0"/>
                        </a:rPr>
                        <a:t> 6</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a:solidFill>
                            <a:srgbClr val="000000"/>
                          </a:solidFill>
                          <a:effectLst/>
                          <a:latin typeface="Arial Narrow" panose="020B0604020202020204" pitchFamily="34" charset="0"/>
                          <a:ea typeface="Calibri" panose="020F0502020204030204" pitchFamily="34" charset="0"/>
                        </a:rPr>
                        <a:t>Sweizer-Reyneke Hospital</a:t>
                      </a:r>
                      <a:endParaRPr lang="en-ZA"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61190152"/>
                  </a:ext>
                </a:extLst>
              </a:tr>
              <a:tr h="311427">
                <a:tc>
                  <a:txBody>
                    <a:bodyPr/>
                    <a:lstStyle/>
                    <a:p>
                      <a:pPr marL="0" lvl="0" indent="0">
                        <a:spcAft>
                          <a:spcPts val="0"/>
                        </a:spcAft>
                        <a:buClr>
                          <a:srgbClr val="000000"/>
                        </a:buClr>
                        <a:buFont typeface="+mj-lt"/>
                        <a:buNone/>
                      </a:pPr>
                      <a:r>
                        <a:rPr lang="en-ZA" sz="2000" dirty="0">
                          <a:solidFill>
                            <a:srgbClr val="000000"/>
                          </a:solidFill>
                          <a:effectLst/>
                          <a:latin typeface="Arial Narrow" panose="020B0604020202020204" pitchFamily="34" charset="0"/>
                          <a:ea typeface="Calibri" panose="020F0502020204030204" pitchFamily="34" charset="0"/>
                          <a:cs typeface="Segoe UI"/>
                        </a:rPr>
                        <a:t> 7</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a:solidFill>
                            <a:srgbClr val="000000"/>
                          </a:solidFill>
                          <a:effectLst/>
                          <a:latin typeface="Arial Narrow" panose="020B0604020202020204" pitchFamily="34" charset="0"/>
                          <a:ea typeface="Calibri" panose="020F0502020204030204" pitchFamily="34" charset="0"/>
                        </a:rPr>
                        <a:t>Christiana Hospital</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Clr>
                          <a:srgbClr val="000000"/>
                        </a:buClr>
                        <a:buFont typeface="+mj-lt"/>
                        <a:buNone/>
                      </a:pPr>
                      <a:r>
                        <a:rPr lang="en-ZA" sz="2000" dirty="0">
                          <a:solidFill>
                            <a:srgbClr val="000000"/>
                          </a:solidFill>
                          <a:effectLst/>
                          <a:latin typeface="Arial Narrow" panose="020B0604020202020204" pitchFamily="34" charset="0"/>
                          <a:ea typeface="Calibri" panose="020F0502020204030204" pitchFamily="34" charset="0"/>
                        </a:rPr>
                        <a:t> 8</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a:effectLst/>
                          <a:latin typeface="Arial Narrow" panose="020B0604020202020204" pitchFamily="34" charset="0"/>
                          <a:ea typeface="Calibri" panose="020F0502020204030204" pitchFamily="34" charset="0"/>
                        </a:rPr>
                        <a:t>Taung Hospital</a:t>
                      </a:r>
                      <a:endParaRPr lang="en-ZA"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1043572"/>
                  </a:ext>
                </a:extLst>
              </a:tr>
              <a:tr h="431682">
                <a:tc>
                  <a:txBody>
                    <a:bodyPr/>
                    <a:lstStyle/>
                    <a:p>
                      <a:pPr marL="0" lvl="0" indent="0">
                        <a:spcAft>
                          <a:spcPts val="0"/>
                        </a:spcAft>
                        <a:buClr>
                          <a:srgbClr val="000000"/>
                        </a:buClr>
                        <a:buFont typeface="+mj-lt"/>
                        <a:buNone/>
                      </a:pPr>
                      <a:r>
                        <a:rPr lang="en-ZA" sz="2000" dirty="0">
                          <a:solidFill>
                            <a:srgbClr val="000000"/>
                          </a:solidFill>
                          <a:effectLst/>
                          <a:latin typeface="Arial" panose="020B0604020202020204" pitchFamily="34" charset="0"/>
                          <a:ea typeface="Calibri" panose="020F0502020204030204" pitchFamily="34" charset="0"/>
                        </a:rPr>
                        <a:t> 9</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err="1">
                          <a:effectLst/>
                          <a:latin typeface="Arial Narrow" panose="020B0604020202020204" pitchFamily="34" charset="0"/>
                          <a:ea typeface="Calibri" panose="020F0502020204030204" pitchFamily="34" charset="0"/>
                        </a:rPr>
                        <a:t>Ganyesa</a:t>
                      </a:r>
                      <a:r>
                        <a:rPr lang="en-ZA" sz="2000" dirty="0">
                          <a:effectLst/>
                          <a:latin typeface="Arial Narrow" panose="020B0604020202020204" pitchFamily="34" charset="0"/>
                          <a:ea typeface="Calibri" panose="020F0502020204030204" pitchFamily="34" charset="0"/>
                        </a:rPr>
                        <a:t> Hospital</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Clr>
                          <a:srgbClr val="000000"/>
                        </a:buClr>
                        <a:buFont typeface="+mj-lt"/>
                        <a:buNone/>
                      </a:pPr>
                      <a:r>
                        <a:rPr lang="en-ZA" sz="2000" dirty="0">
                          <a:solidFill>
                            <a:srgbClr val="000000"/>
                          </a:solidFill>
                          <a:effectLst/>
                          <a:latin typeface="Arial Narrow" panose="020B0604020202020204" pitchFamily="34" charset="0"/>
                          <a:ea typeface="Calibri" panose="020F0502020204030204" pitchFamily="34" charset="0"/>
                        </a:rPr>
                        <a:t> 10</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a:effectLst/>
                          <a:latin typeface="Arial Narrow" panose="020B0604020202020204" pitchFamily="34" charset="0"/>
                          <a:ea typeface="Calibri" panose="020F0502020204030204" pitchFamily="34" charset="0"/>
                        </a:rPr>
                        <a:t>Joe Morolong Memorial Hospital</a:t>
                      </a:r>
                      <a:endParaRPr lang="en-ZA"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51212401"/>
                  </a:ext>
                </a:extLst>
              </a:tr>
              <a:tr h="424487">
                <a:tc>
                  <a:txBody>
                    <a:bodyPr/>
                    <a:lstStyle/>
                    <a:p>
                      <a:pPr marL="0" lvl="0" indent="0">
                        <a:spcAft>
                          <a:spcPts val="0"/>
                        </a:spcAft>
                        <a:buClr>
                          <a:srgbClr val="000000"/>
                        </a:buClr>
                        <a:buFont typeface="+mj-lt"/>
                        <a:buNone/>
                      </a:pPr>
                      <a:r>
                        <a:rPr lang="en-US" sz="2000" dirty="0">
                          <a:solidFill>
                            <a:schemeClr val="tx1"/>
                          </a:solidFill>
                          <a:effectLst/>
                          <a:latin typeface="Arial" panose="020B0604020202020204" pitchFamily="34" charset="0"/>
                          <a:ea typeface="MS Mincho" panose="02020609040205080304" pitchFamily="49" charset="-128"/>
                        </a:rPr>
                        <a:t>11</a:t>
                      </a:r>
                      <a:endParaRPr lang="en-ZA"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a:solidFill>
                            <a:srgbClr val="000000"/>
                          </a:solidFill>
                          <a:effectLst/>
                          <a:latin typeface="Arial Narrow" panose="020B0604020202020204" pitchFamily="34" charset="0"/>
                          <a:ea typeface="Calibri" panose="020F0502020204030204" pitchFamily="34" charset="0"/>
                        </a:rPr>
                        <a:t>Delareyville CHC</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Clr>
                          <a:srgbClr val="000000"/>
                        </a:buClr>
                        <a:buFont typeface="+mj-lt"/>
                        <a:buNone/>
                      </a:pPr>
                      <a:r>
                        <a:rPr lang="en-ZA" sz="2000" dirty="0">
                          <a:solidFill>
                            <a:srgbClr val="000000"/>
                          </a:solidFill>
                          <a:effectLst/>
                          <a:latin typeface="Arial Narrow" panose="020B0604020202020204" pitchFamily="34" charset="0"/>
                          <a:ea typeface="Calibri" panose="020F0502020204030204" pitchFamily="34" charset="0"/>
                        </a:rPr>
                        <a:t> 12</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a:solidFill>
                            <a:srgbClr val="000000"/>
                          </a:solidFill>
                          <a:effectLst/>
                          <a:latin typeface="Arial Narrow" panose="020B0604020202020204" pitchFamily="34" charset="0"/>
                          <a:ea typeface="Calibri" panose="020F0502020204030204" pitchFamily="34" charset="0"/>
                        </a:rPr>
                        <a:t>Mafikeng Provincial Hospital</a:t>
                      </a:r>
                      <a:endParaRPr lang="en-ZA"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20884782"/>
                  </a:ext>
                </a:extLst>
              </a:tr>
              <a:tr h="308714">
                <a:tc>
                  <a:txBody>
                    <a:bodyPr/>
                    <a:lstStyle/>
                    <a:p>
                      <a:pPr marL="0" lvl="0" indent="0">
                        <a:spcAft>
                          <a:spcPts val="0"/>
                        </a:spcAft>
                        <a:buClr>
                          <a:srgbClr val="000000"/>
                        </a:buClr>
                        <a:buFont typeface="+mj-lt"/>
                        <a:buNone/>
                      </a:pPr>
                      <a:r>
                        <a:rPr lang="en-US" sz="2000" dirty="0">
                          <a:solidFill>
                            <a:schemeClr val="tx1"/>
                          </a:solidFill>
                          <a:effectLst/>
                          <a:latin typeface="Arial" panose="020B0604020202020204" pitchFamily="34" charset="0"/>
                          <a:ea typeface="MS Mincho" panose="02020609040205080304" pitchFamily="49" charset="-128"/>
                        </a:rPr>
                        <a:t>13</a:t>
                      </a:r>
                      <a:endParaRPr lang="en-ZA"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err="1">
                          <a:solidFill>
                            <a:srgbClr val="000000"/>
                          </a:solidFill>
                          <a:effectLst/>
                          <a:latin typeface="Arial Narrow" panose="020B0604020202020204" pitchFamily="34" charset="0"/>
                          <a:ea typeface="Calibri" panose="020F0502020204030204" pitchFamily="34" charset="0"/>
                        </a:rPr>
                        <a:t>Bophelong</a:t>
                      </a:r>
                      <a:r>
                        <a:rPr lang="en-ZA" sz="2000" dirty="0">
                          <a:solidFill>
                            <a:srgbClr val="000000"/>
                          </a:solidFill>
                          <a:effectLst/>
                          <a:latin typeface="Arial Narrow" panose="020B0604020202020204" pitchFamily="34" charset="0"/>
                          <a:ea typeface="Calibri" panose="020F0502020204030204" pitchFamily="34" charset="0"/>
                        </a:rPr>
                        <a:t> Psychiatric Hospital</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Clr>
                          <a:srgbClr val="000000"/>
                        </a:buClr>
                        <a:buFont typeface="+mj-lt"/>
                        <a:buNone/>
                      </a:pPr>
                      <a:r>
                        <a:rPr lang="en-ZA" sz="2000" dirty="0">
                          <a:solidFill>
                            <a:schemeClr val="tx1"/>
                          </a:solidFill>
                          <a:effectLst/>
                          <a:latin typeface="Arial Narrow" panose="020B0604020202020204" pitchFamily="34" charset="0"/>
                          <a:ea typeface="Calibri" panose="020F0502020204030204" pitchFamily="34" charset="0"/>
                        </a:rPr>
                        <a:t> 14</a:t>
                      </a:r>
                      <a:endParaRPr lang="en-ZA"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a:solidFill>
                            <a:srgbClr val="000000"/>
                          </a:solidFill>
                          <a:effectLst/>
                          <a:latin typeface="Arial Narrow" panose="020B0604020202020204" pitchFamily="34" charset="0"/>
                          <a:ea typeface="Calibri" panose="020F0502020204030204" pitchFamily="34" charset="0"/>
                        </a:rPr>
                        <a:t>Gelukspan Hospital</a:t>
                      </a:r>
                      <a:endParaRPr lang="en-ZA"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68722784"/>
                  </a:ext>
                </a:extLst>
              </a:tr>
              <a:tr h="308714">
                <a:tc>
                  <a:txBody>
                    <a:bodyPr/>
                    <a:lstStyle/>
                    <a:p>
                      <a:pPr marL="0" lvl="0" indent="0">
                        <a:spcAft>
                          <a:spcPts val="0"/>
                        </a:spcAft>
                        <a:buClr>
                          <a:srgbClr val="000000"/>
                        </a:buClr>
                        <a:buFont typeface="+mj-lt"/>
                        <a:buNone/>
                      </a:pPr>
                      <a:r>
                        <a:rPr lang="en-US" sz="2000" dirty="0">
                          <a:solidFill>
                            <a:schemeClr val="tx1"/>
                          </a:solidFill>
                          <a:effectLst/>
                          <a:latin typeface="Arial" panose="020B0604020202020204" pitchFamily="34" charset="0"/>
                          <a:ea typeface="MS Mincho" panose="02020609040205080304" pitchFamily="49" charset="-128"/>
                        </a:rPr>
                        <a:t>15</a:t>
                      </a:r>
                      <a:endParaRPr lang="en-ZA"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a:solidFill>
                            <a:srgbClr val="000000"/>
                          </a:solidFill>
                          <a:effectLst/>
                          <a:latin typeface="Arial Narrow" panose="020B0604020202020204" pitchFamily="34" charset="0"/>
                          <a:ea typeface="Calibri" panose="020F0502020204030204" pitchFamily="34" charset="0"/>
                        </a:rPr>
                        <a:t>General De la Rey Hospital</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Clr>
                          <a:srgbClr val="000000"/>
                        </a:buClr>
                        <a:buFont typeface="+mj-lt"/>
                        <a:buNone/>
                      </a:pPr>
                      <a:r>
                        <a:rPr lang="en-ZA" sz="2000" dirty="0">
                          <a:solidFill>
                            <a:schemeClr val="tx1"/>
                          </a:solidFill>
                          <a:effectLst/>
                          <a:latin typeface="Arial Narrow" panose="020B0604020202020204" pitchFamily="34" charset="0"/>
                          <a:ea typeface="Calibri" panose="020F0502020204030204" pitchFamily="34" charset="0"/>
                        </a:rPr>
                        <a:t> 16</a:t>
                      </a:r>
                      <a:endParaRPr lang="en-ZA"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a:solidFill>
                            <a:srgbClr val="000000"/>
                          </a:solidFill>
                          <a:effectLst/>
                          <a:latin typeface="Arial Narrow" panose="020B0604020202020204" pitchFamily="34" charset="0"/>
                          <a:ea typeface="Calibri" panose="020F0502020204030204" pitchFamily="34" charset="0"/>
                        </a:rPr>
                        <a:t>Lehurutshe Hospital</a:t>
                      </a:r>
                      <a:endParaRPr lang="en-ZA"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6938440"/>
                  </a:ext>
                </a:extLst>
              </a:tr>
              <a:tr h="308714">
                <a:tc>
                  <a:txBody>
                    <a:bodyPr/>
                    <a:lstStyle/>
                    <a:p>
                      <a:pPr marL="0" lvl="0" indent="0">
                        <a:spcAft>
                          <a:spcPts val="0"/>
                        </a:spcAft>
                        <a:buClr>
                          <a:srgbClr val="000000"/>
                        </a:buClr>
                        <a:buFont typeface="+mj-lt"/>
                        <a:buNone/>
                      </a:pPr>
                      <a:r>
                        <a:rPr lang="en-US" sz="2000" dirty="0">
                          <a:solidFill>
                            <a:schemeClr val="tx1"/>
                          </a:solidFill>
                          <a:effectLst/>
                          <a:latin typeface="Arial" panose="020B0604020202020204" pitchFamily="34" charset="0"/>
                          <a:ea typeface="MS Mincho" panose="02020609040205080304" pitchFamily="49" charset="-128"/>
                        </a:rPr>
                        <a:t>17</a:t>
                      </a:r>
                      <a:endParaRPr lang="en-ZA"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a:effectLst/>
                          <a:latin typeface="Arial Narrow" panose="020B0604020202020204" pitchFamily="34" charset="0"/>
                          <a:ea typeface="Calibri" panose="020F0502020204030204" pitchFamily="34" charset="0"/>
                        </a:rPr>
                        <a:t>Zeerust Hospital</a:t>
                      </a:r>
                      <a:endParaRPr lang="en-ZA"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Clr>
                          <a:srgbClr val="000000"/>
                        </a:buClr>
                        <a:buFont typeface="+mj-lt"/>
                        <a:buNone/>
                      </a:pPr>
                      <a:r>
                        <a:rPr lang="en-ZA" sz="2000" dirty="0">
                          <a:solidFill>
                            <a:schemeClr val="tx1"/>
                          </a:solidFill>
                          <a:effectLst/>
                          <a:latin typeface="Arial Narrow" panose="020B0604020202020204" pitchFamily="34" charset="0"/>
                          <a:ea typeface="Calibri" panose="020F0502020204030204" pitchFamily="34" charset="0"/>
                        </a:rPr>
                        <a:t> 18</a:t>
                      </a:r>
                      <a:endParaRPr lang="en-ZA"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a:effectLst/>
                          <a:latin typeface="Arial Narrow" panose="020B0604020202020204" pitchFamily="34" charset="0"/>
                          <a:ea typeface="Calibri" panose="020F0502020204030204" pitchFamily="34" charset="0"/>
                        </a:rPr>
                        <a:t>Swart Ruggens CHC</a:t>
                      </a:r>
                      <a:endParaRPr lang="en-ZA"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51481239"/>
                  </a:ext>
                </a:extLst>
              </a:tr>
              <a:tr h="352539">
                <a:tc>
                  <a:txBody>
                    <a:bodyPr/>
                    <a:lstStyle/>
                    <a:p>
                      <a:pPr marL="0" lvl="0" indent="0">
                        <a:spcAft>
                          <a:spcPts val="0"/>
                        </a:spcAft>
                        <a:buClr>
                          <a:srgbClr val="000000"/>
                        </a:buClr>
                        <a:buFont typeface="+mj-lt"/>
                        <a:buNone/>
                      </a:pPr>
                      <a:r>
                        <a:rPr lang="en-US" sz="2000" dirty="0">
                          <a:solidFill>
                            <a:schemeClr val="tx1"/>
                          </a:solidFill>
                          <a:effectLst/>
                          <a:latin typeface="Arial" panose="020B0604020202020204" pitchFamily="34" charset="0"/>
                          <a:ea typeface="MS Mincho" panose="02020609040205080304" pitchFamily="49" charset="-128"/>
                        </a:rPr>
                        <a:t>19</a:t>
                      </a:r>
                      <a:endParaRPr lang="en-ZA"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a:solidFill>
                            <a:srgbClr val="000000"/>
                          </a:solidFill>
                          <a:effectLst/>
                          <a:latin typeface="Arial Narrow" panose="020B0604020202020204" pitchFamily="34" charset="0"/>
                          <a:ea typeface="Calibri" panose="020F0502020204030204" pitchFamily="34" charset="0"/>
                        </a:rPr>
                        <a:t>Moses </a:t>
                      </a:r>
                      <a:r>
                        <a:rPr lang="en-ZA" sz="2000" dirty="0" err="1">
                          <a:solidFill>
                            <a:srgbClr val="000000"/>
                          </a:solidFill>
                          <a:effectLst/>
                          <a:latin typeface="Arial Narrow" panose="020B0604020202020204" pitchFamily="34" charset="0"/>
                          <a:ea typeface="Calibri" panose="020F0502020204030204" pitchFamily="34" charset="0"/>
                        </a:rPr>
                        <a:t>Kotane</a:t>
                      </a:r>
                      <a:r>
                        <a:rPr lang="en-ZA" sz="2000" dirty="0">
                          <a:solidFill>
                            <a:srgbClr val="000000"/>
                          </a:solidFill>
                          <a:effectLst/>
                          <a:latin typeface="Arial Narrow" panose="020B0604020202020204" pitchFamily="34" charset="0"/>
                          <a:ea typeface="Calibri" panose="020F0502020204030204" pitchFamily="34" charset="0"/>
                        </a:rPr>
                        <a:t> Hospital</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Clr>
                          <a:srgbClr val="000000"/>
                        </a:buClr>
                        <a:buFont typeface="+mj-lt"/>
                        <a:buNone/>
                      </a:pPr>
                      <a:r>
                        <a:rPr lang="en-ZA" sz="2000" dirty="0">
                          <a:solidFill>
                            <a:schemeClr val="tx1"/>
                          </a:solidFill>
                          <a:effectLst/>
                          <a:latin typeface="Arial Narrow" panose="020B0604020202020204" pitchFamily="34" charset="0"/>
                          <a:ea typeface="Calibri" panose="020F0502020204030204" pitchFamily="34" charset="0"/>
                        </a:rPr>
                        <a:t> 20</a:t>
                      </a:r>
                      <a:endParaRPr lang="en-ZA"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err="1">
                          <a:solidFill>
                            <a:srgbClr val="000000"/>
                          </a:solidFill>
                          <a:effectLst/>
                          <a:latin typeface="Arial Narrow" panose="020B0604020202020204" pitchFamily="34" charset="0"/>
                          <a:ea typeface="Calibri" panose="020F0502020204030204" pitchFamily="34" charset="0"/>
                        </a:rPr>
                        <a:t>Boitekong</a:t>
                      </a:r>
                      <a:r>
                        <a:rPr lang="en-ZA" sz="2000" dirty="0">
                          <a:solidFill>
                            <a:srgbClr val="000000"/>
                          </a:solidFill>
                          <a:effectLst/>
                          <a:latin typeface="Arial Narrow" panose="020B0604020202020204" pitchFamily="34" charset="0"/>
                          <a:ea typeface="Calibri" panose="020F0502020204030204" pitchFamily="34" charset="0"/>
                        </a:rPr>
                        <a:t> CHC</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2818980"/>
                  </a:ext>
                </a:extLst>
              </a:tr>
              <a:tr h="352539">
                <a:tc>
                  <a:txBody>
                    <a:bodyPr/>
                    <a:lstStyle/>
                    <a:p>
                      <a:pPr marL="0" lvl="0" indent="0">
                        <a:spcAft>
                          <a:spcPts val="0"/>
                        </a:spcAft>
                        <a:buClr>
                          <a:srgbClr val="000000"/>
                        </a:buClr>
                        <a:buFont typeface="+mj-lt"/>
                        <a:buNone/>
                      </a:pPr>
                      <a:r>
                        <a:rPr lang="en-US" sz="2000" dirty="0">
                          <a:solidFill>
                            <a:schemeClr val="tx1"/>
                          </a:solidFill>
                          <a:effectLst/>
                          <a:latin typeface="Arial" panose="020B0604020202020204" pitchFamily="34" charset="0"/>
                          <a:ea typeface="MS Mincho" panose="02020609040205080304" pitchFamily="49" charset="-128"/>
                        </a:rPr>
                        <a:t>21</a:t>
                      </a:r>
                      <a:endParaRPr lang="en-ZA"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a:solidFill>
                            <a:srgbClr val="000000"/>
                          </a:solidFill>
                          <a:effectLst/>
                          <a:latin typeface="Arial Narrow" panose="020B0604020202020204" pitchFamily="34" charset="0"/>
                          <a:ea typeface="Calibri" panose="020F0502020204030204" pitchFamily="34" charset="0"/>
                        </a:rPr>
                        <a:t>Brits Hospital</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Clr>
                          <a:srgbClr val="000000"/>
                        </a:buClr>
                        <a:buFont typeface="+mj-lt"/>
                        <a:buNone/>
                      </a:pPr>
                      <a:r>
                        <a:rPr lang="en-ZA" sz="2000" dirty="0">
                          <a:solidFill>
                            <a:schemeClr val="tx1"/>
                          </a:solidFill>
                          <a:effectLst/>
                          <a:latin typeface="Arial Narrow" panose="020B0604020202020204" pitchFamily="34" charset="0"/>
                          <a:ea typeface="Calibri" panose="020F0502020204030204" pitchFamily="34" charset="0"/>
                        </a:rPr>
                        <a:t> 22</a:t>
                      </a:r>
                      <a:endParaRPr lang="en-ZA"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a:solidFill>
                            <a:srgbClr val="000000"/>
                          </a:solidFill>
                          <a:effectLst/>
                          <a:latin typeface="Arial Narrow" panose="020B0604020202020204" pitchFamily="34" charset="0"/>
                          <a:ea typeface="Calibri" panose="020F0502020204030204" pitchFamily="34" charset="0"/>
                        </a:rPr>
                        <a:t>JST Hospital</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66149506"/>
                  </a:ext>
                </a:extLst>
              </a:tr>
              <a:tr h="352539">
                <a:tc>
                  <a:txBody>
                    <a:bodyPr/>
                    <a:lstStyle/>
                    <a:p>
                      <a:pPr marL="0" lvl="0" indent="0">
                        <a:spcAft>
                          <a:spcPts val="0"/>
                        </a:spcAft>
                        <a:buClr>
                          <a:srgbClr val="000000"/>
                        </a:buClr>
                        <a:buFont typeface="+mj-lt"/>
                        <a:buNone/>
                      </a:pPr>
                      <a:r>
                        <a:rPr lang="en-US" sz="2000" dirty="0">
                          <a:solidFill>
                            <a:schemeClr val="tx1"/>
                          </a:solidFill>
                          <a:effectLst/>
                          <a:latin typeface="Arial" panose="020B0604020202020204" pitchFamily="34" charset="0"/>
                          <a:ea typeface="MS Mincho" panose="02020609040205080304" pitchFamily="49" charset="-128"/>
                        </a:rPr>
                        <a:t>23</a:t>
                      </a:r>
                      <a:endParaRPr lang="en-ZA"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a:solidFill>
                            <a:srgbClr val="000000"/>
                          </a:solidFill>
                          <a:effectLst/>
                          <a:latin typeface="Arial Narrow" panose="020B0604020202020204" pitchFamily="34" charset="0"/>
                          <a:ea typeface="Calibri" panose="020F0502020204030204" pitchFamily="34" charset="0"/>
                        </a:rPr>
                        <a:t>Mathibestad Clinic</a:t>
                      </a:r>
                      <a:endParaRPr lang="en-ZA"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spcAft>
                          <a:spcPts val="0"/>
                        </a:spcAft>
                        <a:buFont typeface="+mj-lt"/>
                        <a:buNone/>
                      </a:pPr>
                      <a:r>
                        <a:rPr lang="en-ZA" sz="2000" dirty="0">
                          <a:solidFill>
                            <a:schemeClr val="tx1"/>
                          </a:solidFill>
                          <a:effectLst/>
                          <a:latin typeface="Arial Narrow" panose="020B0604020202020204" pitchFamily="34" charset="0"/>
                          <a:ea typeface="Calibri" panose="020F0502020204030204" pitchFamily="34" charset="0"/>
                        </a:rPr>
                        <a:t> </a:t>
                      </a:r>
                      <a:endParaRPr lang="en-ZA"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a:solidFill>
                            <a:srgbClr val="000000"/>
                          </a:solidFill>
                          <a:effectLst/>
                          <a:latin typeface="Arial Narrow" panose="020B0604020202020204" pitchFamily="34" charset="0"/>
                          <a:ea typeface="Calibri" panose="020F0502020204030204" pitchFamily="34" charset="0"/>
                        </a:rPr>
                        <a:t> </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15429506"/>
                  </a:ext>
                </a:extLst>
              </a:tr>
            </a:tbl>
          </a:graphicData>
        </a:graphic>
      </p:graphicFrame>
    </p:spTree>
    <p:extLst>
      <p:ext uri="{BB962C8B-B14F-4D97-AF65-F5344CB8AC3E}">
        <p14:creationId xmlns:p14="http://schemas.microsoft.com/office/powerpoint/2010/main" xmlns="" val="4057826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bg1"/>
                </a:solidFill>
              </a:rPr>
              <a:t>VACCINATION SITES OF NW</a:t>
            </a:r>
            <a:endParaRPr lang="en-US" sz="2000" i="1" kern="0" dirty="0">
              <a:solidFill>
                <a:schemeClr val="bg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884249" y="6483350"/>
            <a:ext cx="2844800" cy="476250"/>
          </a:xfrm>
        </p:spPr>
        <p:txBody>
          <a:bodyPr/>
          <a:lstStyle/>
          <a:p>
            <a:pPr fontAlgn="base">
              <a:spcBef>
                <a:spcPct val="0"/>
              </a:spcBef>
              <a:spcAft>
                <a:spcPct val="0"/>
              </a:spcAft>
              <a:defRPr/>
            </a:pPr>
            <a:r>
              <a:rPr lang="en-US" altLang="en-US" dirty="0">
                <a:solidFill>
                  <a:srgbClr val="000000"/>
                </a:solidFill>
              </a:rPr>
              <a:t>27</a:t>
            </a:r>
          </a:p>
        </p:txBody>
      </p:sp>
      <p:graphicFrame>
        <p:nvGraphicFramePr>
          <p:cNvPr id="2" name="Table 1">
            <a:extLst>
              <a:ext uri="{FF2B5EF4-FFF2-40B4-BE49-F238E27FC236}">
                <a16:creationId xmlns:a16="http://schemas.microsoft.com/office/drawing/2014/main" xmlns="" id="{CA4E59E9-8693-B24F-9522-0FA2D44AE0D9}"/>
              </a:ext>
            </a:extLst>
          </p:cNvPr>
          <p:cNvGraphicFramePr>
            <a:graphicFrameLocks noGrp="1"/>
          </p:cNvGraphicFramePr>
          <p:nvPr>
            <p:extLst>
              <p:ext uri="{D42A27DB-BD31-4B8C-83A1-F6EECF244321}">
                <p14:modId xmlns:p14="http://schemas.microsoft.com/office/powerpoint/2010/main" xmlns="" val="2304990207"/>
              </p:ext>
            </p:extLst>
          </p:nvPr>
        </p:nvGraphicFramePr>
        <p:xfrm>
          <a:off x="511444" y="1224365"/>
          <a:ext cx="11217605" cy="5139086"/>
        </p:xfrm>
        <a:graphic>
          <a:graphicData uri="http://schemas.openxmlformats.org/drawingml/2006/table">
            <a:tbl>
              <a:tblPr firstRow="1" firstCol="1" bandRow="1"/>
              <a:tblGrid>
                <a:gridCol w="1038387">
                  <a:extLst>
                    <a:ext uri="{9D8B030D-6E8A-4147-A177-3AD203B41FA5}">
                      <a16:colId xmlns:a16="http://schemas.microsoft.com/office/drawing/2014/main" xmlns="" val="2910975416"/>
                    </a:ext>
                  </a:extLst>
                </a:gridCol>
                <a:gridCol w="4290217">
                  <a:extLst>
                    <a:ext uri="{9D8B030D-6E8A-4147-A177-3AD203B41FA5}">
                      <a16:colId xmlns:a16="http://schemas.microsoft.com/office/drawing/2014/main" xmlns="" val="1631179471"/>
                    </a:ext>
                  </a:extLst>
                </a:gridCol>
                <a:gridCol w="1177523">
                  <a:extLst>
                    <a:ext uri="{9D8B030D-6E8A-4147-A177-3AD203B41FA5}">
                      <a16:colId xmlns:a16="http://schemas.microsoft.com/office/drawing/2014/main" xmlns="" val="3766865386"/>
                    </a:ext>
                  </a:extLst>
                </a:gridCol>
                <a:gridCol w="4711478">
                  <a:extLst>
                    <a:ext uri="{9D8B030D-6E8A-4147-A177-3AD203B41FA5}">
                      <a16:colId xmlns:a16="http://schemas.microsoft.com/office/drawing/2014/main" xmlns="" val="1158089100"/>
                    </a:ext>
                  </a:extLst>
                </a:gridCol>
              </a:tblGrid>
              <a:tr h="474280">
                <a:tc>
                  <a:txBody>
                    <a:bodyPr/>
                    <a:lstStyle/>
                    <a:p>
                      <a:pPr>
                        <a:spcAft>
                          <a:spcPts val="0"/>
                        </a:spcAft>
                      </a:pPr>
                      <a:r>
                        <a:rPr lang="en-ZA" sz="2000" b="1" dirty="0">
                          <a:effectLst/>
                          <a:latin typeface="Arial Narrow" panose="020B0604020202020204" pitchFamily="34" charset="0"/>
                          <a:ea typeface="Times New Roman" panose="02020603050405020304" pitchFamily="18" charset="0"/>
                          <a:cs typeface="Segoe UI"/>
                        </a:rPr>
                        <a:t>No</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spcAft>
                          <a:spcPts val="0"/>
                        </a:spcAft>
                      </a:pPr>
                      <a:r>
                        <a:rPr lang="en-ZA" sz="2000" b="1" dirty="0">
                          <a:solidFill>
                            <a:srgbClr val="000000"/>
                          </a:solidFill>
                          <a:effectLst/>
                          <a:latin typeface="Arial Narrow" panose="020B0604020202020204" pitchFamily="34" charset="0"/>
                          <a:ea typeface="Times New Roman" panose="02020603050405020304" pitchFamily="18" charset="0"/>
                          <a:cs typeface="Segoe UI"/>
                        </a:rPr>
                        <a:t>Vaccination Site </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E3BC"/>
                    </a:solidFill>
                  </a:tcPr>
                </a:tc>
                <a:tc>
                  <a:txBody>
                    <a:bodyPr/>
                    <a:lstStyle/>
                    <a:p>
                      <a:pPr>
                        <a:spcAft>
                          <a:spcPts val="0"/>
                        </a:spcAft>
                      </a:pPr>
                      <a:r>
                        <a:rPr lang="en-ZA" sz="2000" b="1">
                          <a:solidFill>
                            <a:srgbClr val="000000"/>
                          </a:solidFill>
                          <a:effectLst/>
                          <a:latin typeface="Arial Narrow" panose="020B0604020202020204" pitchFamily="34" charset="0"/>
                          <a:ea typeface="Times New Roman" panose="02020603050405020304" pitchFamily="18" charset="0"/>
                          <a:cs typeface="Segoe UI"/>
                        </a:rPr>
                        <a:t>No</a:t>
                      </a:r>
                      <a:endParaRPr lang="en-ZA"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E3BC"/>
                    </a:solidFill>
                  </a:tcPr>
                </a:tc>
                <a:tc>
                  <a:txBody>
                    <a:bodyPr/>
                    <a:lstStyle/>
                    <a:p>
                      <a:pPr>
                        <a:spcAft>
                          <a:spcPts val="0"/>
                        </a:spcAft>
                      </a:pPr>
                      <a:r>
                        <a:rPr lang="en-ZA" sz="2000" b="1">
                          <a:solidFill>
                            <a:srgbClr val="000000"/>
                          </a:solidFill>
                          <a:effectLst/>
                          <a:latin typeface="Arial Narrow" panose="020B0604020202020204" pitchFamily="34" charset="0"/>
                          <a:ea typeface="Times New Roman" panose="02020603050405020304" pitchFamily="18" charset="0"/>
                          <a:cs typeface="Segoe UI"/>
                        </a:rPr>
                        <a:t>Vaccination Site</a:t>
                      </a:r>
                      <a:endParaRPr lang="en-ZA"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xmlns="" val="3744597858"/>
                  </a:ext>
                </a:extLst>
              </a:tr>
              <a:tr h="391359">
                <a:tc>
                  <a:txBody>
                    <a:bodyPr/>
                    <a:lstStyle/>
                    <a:p>
                      <a:pPr marL="0" lvl="0" indent="0">
                        <a:spcAft>
                          <a:spcPts val="0"/>
                        </a:spcAft>
                        <a:buClr>
                          <a:srgbClr val="000000"/>
                        </a:buClr>
                        <a:buFont typeface="+mj-lt"/>
                        <a:buNone/>
                      </a:pPr>
                      <a:r>
                        <a:rPr lang="en-ZA" sz="2000" dirty="0">
                          <a:solidFill>
                            <a:srgbClr val="000000"/>
                          </a:solidFill>
                          <a:effectLst/>
                          <a:latin typeface="Arial Narrow" panose="020B0604020202020204" pitchFamily="34" charset="0"/>
                          <a:ea typeface="Calibri" panose="020F0502020204030204" pitchFamily="34" charset="0"/>
                          <a:cs typeface="Segoe UI"/>
                        </a:rPr>
                        <a:t>1 </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a:solidFill>
                            <a:srgbClr val="000000"/>
                          </a:solidFill>
                          <a:effectLst/>
                          <a:latin typeface="Arial Narrow" panose="020B0604020202020204" pitchFamily="34" charset="0"/>
                          <a:ea typeface="MS Mincho" panose="02020609040205080304" pitchFamily="49" charset="-128"/>
                        </a:rPr>
                        <a:t>Victoria Hospital</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Clr>
                          <a:srgbClr val="000000"/>
                        </a:buClr>
                        <a:buFont typeface="+mj-lt"/>
                        <a:buNone/>
                      </a:pPr>
                      <a:r>
                        <a:rPr lang="en-ZA" sz="2000" dirty="0">
                          <a:solidFill>
                            <a:srgbClr val="000000"/>
                          </a:solidFill>
                          <a:effectLst/>
                          <a:latin typeface="Arial Narrow" panose="020B0604020202020204" pitchFamily="34" charset="0"/>
                          <a:ea typeface="Calibri" panose="020F0502020204030204" pitchFamily="34" charset="0"/>
                        </a:rPr>
                        <a:t> 2</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a:solidFill>
                            <a:srgbClr val="000000"/>
                          </a:solidFill>
                          <a:effectLst/>
                          <a:latin typeface="Arial Narrow" panose="020B0604020202020204" pitchFamily="34" charset="0"/>
                          <a:ea typeface="Calibri" panose="020F0502020204030204" pitchFamily="34" charset="0"/>
                        </a:rPr>
                        <a:t>Life </a:t>
                      </a:r>
                      <a:r>
                        <a:rPr lang="en-ZA" sz="2000" dirty="0" err="1">
                          <a:solidFill>
                            <a:srgbClr val="000000"/>
                          </a:solidFill>
                          <a:effectLst/>
                          <a:latin typeface="Arial Narrow" panose="020B0604020202020204" pitchFamily="34" charset="0"/>
                          <a:ea typeface="Calibri" panose="020F0502020204030204" pitchFamily="34" charset="0"/>
                        </a:rPr>
                        <a:t>Anncron</a:t>
                      </a:r>
                      <a:r>
                        <a:rPr lang="en-ZA" sz="2000" dirty="0">
                          <a:solidFill>
                            <a:srgbClr val="000000"/>
                          </a:solidFill>
                          <a:effectLst/>
                          <a:latin typeface="Arial Narrow" panose="020B0604020202020204" pitchFamily="34" charset="0"/>
                          <a:ea typeface="Calibri" panose="020F0502020204030204" pitchFamily="34" charset="0"/>
                        </a:rPr>
                        <a:t> Hospital</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46781362"/>
                  </a:ext>
                </a:extLst>
              </a:tr>
              <a:tr h="472977">
                <a:tc>
                  <a:txBody>
                    <a:bodyPr/>
                    <a:lstStyle/>
                    <a:p>
                      <a:pPr marL="0" lvl="0" indent="0">
                        <a:spcAft>
                          <a:spcPts val="0"/>
                        </a:spcAft>
                        <a:buClr>
                          <a:srgbClr val="000000"/>
                        </a:buClr>
                        <a:buFont typeface="+mj-lt"/>
                        <a:buNone/>
                      </a:pPr>
                      <a:r>
                        <a:rPr lang="en-ZA" sz="2000" dirty="0">
                          <a:solidFill>
                            <a:srgbClr val="000000"/>
                          </a:solidFill>
                          <a:effectLst/>
                          <a:latin typeface="Arial Narrow" panose="020B0604020202020204" pitchFamily="34" charset="0"/>
                          <a:ea typeface="Calibri" panose="020F0502020204030204" pitchFamily="34" charset="0"/>
                          <a:cs typeface="Segoe UI"/>
                        </a:rPr>
                        <a:t>3</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dirty="0">
                          <a:solidFill>
                            <a:srgbClr val="000000"/>
                          </a:solidFill>
                          <a:effectLst/>
                          <a:latin typeface="Arial Narrow" panose="020B0604020202020204" pitchFamily="34" charset="0"/>
                          <a:ea typeface="Calibri" panose="020F0502020204030204" pitchFamily="34" charset="0"/>
                        </a:rPr>
                        <a:t>Mediclinic Brits</a:t>
                      </a:r>
                      <a:endParaRPr lang="en-ZA" sz="2000" dirty="0">
                        <a:effectLst/>
                        <a:latin typeface="Times New Roman" panose="02020603050405020304" pitchFamily="18" charset="0"/>
                        <a:ea typeface="MS Mincho" panose="02020609040205080304" pitchFamily="49" charset="-128"/>
                      </a:endParaRPr>
                    </a:p>
                    <a:p>
                      <a:pPr>
                        <a:spcAft>
                          <a:spcPts val="0"/>
                        </a:spcAft>
                      </a:pP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Clr>
                          <a:srgbClr val="000000"/>
                        </a:buClr>
                        <a:buFont typeface="+mj-lt"/>
                        <a:buNone/>
                      </a:pPr>
                      <a:r>
                        <a:rPr lang="en-ZA" sz="2000" dirty="0">
                          <a:solidFill>
                            <a:srgbClr val="000000"/>
                          </a:solidFill>
                          <a:effectLst/>
                          <a:latin typeface="Arial Narrow" panose="020B0604020202020204" pitchFamily="34" charset="0"/>
                          <a:ea typeface="Calibri" panose="020F0502020204030204" pitchFamily="34" charset="0"/>
                        </a:rPr>
                        <a:t> 4</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a:solidFill>
                            <a:srgbClr val="000000"/>
                          </a:solidFill>
                          <a:effectLst/>
                          <a:latin typeface="Arial Narrow" panose="020B0604020202020204" pitchFamily="34" charset="0"/>
                          <a:ea typeface="Calibri" panose="020F0502020204030204" pitchFamily="34" charset="0"/>
                        </a:rPr>
                        <a:t>Beethoven Recovery </a:t>
                      </a:r>
                      <a:r>
                        <a:rPr lang="en-ZA" sz="2000" dirty="0" err="1">
                          <a:solidFill>
                            <a:srgbClr val="000000"/>
                          </a:solidFill>
                          <a:effectLst/>
                          <a:latin typeface="Arial Narrow" panose="020B0604020202020204" pitchFamily="34" charset="0"/>
                          <a:ea typeface="Calibri" panose="020F0502020204030204" pitchFamily="34" charset="0"/>
                        </a:rPr>
                        <a:t>Center</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92833659"/>
                  </a:ext>
                </a:extLst>
              </a:tr>
              <a:tr h="501642">
                <a:tc>
                  <a:txBody>
                    <a:bodyPr/>
                    <a:lstStyle/>
                    <a:p>
                      <a:pPr marL="0" lvl="0" indent="0">
                        <a:spcAft>
                          <a:spcPts val="0"/>
                        </a:spcAft>
                        <a:buClr>
                          <a:srgbClr val="000000"/>
                        </a:buClr>
                        <a:buFont typeface="+mj-lt"/>
                        <a:buNone/>
                      </a:pPr>
                      <a:r>
                        <a:rPr lang="en-ZA" sz="2000" dirty="0">
                          <a:solidFill>
                            <a:srgbClr val="000000"/>
                          </a:solidFill>
                          <a:effectLst/>
                          <a:latin typeface="Arial Narrow" panose="020B0604020202020204" pitchFamily="34" charset="0"/>
                          <a:ea typeface="Calibri" panose="020F0502020204030204" pitchFamily="34" charset="0"/>
                          <a:cs typeface="Segoe UI"/>
                        </a:rPr>
                        <a:t>5 </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a:solidFill>
                            <a:srgbClr val="000000"/>
                          </a:solidFill>
                          <a:effectLst/>
                          <a:latin typeface="Arial Narrow" panose="020B0604020202020204" pitchFamily="34" charset="0"/>
                          <a:ea typeface="Calibri" panose="020F0502020204030204" pitchFamily="34" charset="0"/>
                        </a:rPr>
                        <a:t>Life La femme Hospital</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Clr>
                          <a:srgbClr val="000000"/>
                        </a:buClr>
                        <a:buFont typeface="+mj-lt"/>
                        <a:buNone/>
                      </a:pPr>
                      <a:r>
                        <a:rPr lang="en-ZA" sz="2000" dirty="0">
                          <a:solidFill>
                            <a:srgbClr val="000000"/>
                          </a:solidFill>
                          <a:effectLst/>
                          <a:latin typeface="Arial Narrow" panose="020B0604020202020204" pitchFamily="34" charset="0"/>
                          <a:ea typeface="Calibri" panose="020F0502020204030204" pitchFamily="34" charset="0"/>
                        </a:rPr>
                        <a:t> 6</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err="1">
                          <a:solidFill>
                            <a:srgbClr val="000000"/>
                          </a:solidFill>
                          <a:effectLst/>
                          <a:latin typeface="Arial Narrow" panose="020B0604020202020204" pitchFamily="34" charset="0"/>
                          <a:ea typeface="Calibri" panose="020F0502020204030204" pitchFamily="34" charset="0"/>
                        </a:rPr>
                        <a:t>Peglarae</a:t>
                      </a:r>
                      <a:r>
                        <a:rPr lang="en-ZA" sz="2000" dirty="0">
                          <a:solidFill>
                            <a:srgbClr val="000000"/>
                          </a:solidFill>
                          <a:effectLst/>
                          <a:latin typeface="Arial Narrow" panose="020B0604020202020204" pitchFamily="34" charset="0"/>
                          <a:ea typeface="Calibri" panose="020F0502020204030204" pitchFamily="34" charset="0"/>
                        </a:rPr>
                        <a:t> Hospital</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61190152"/>
                  </a:ext>
                </a:extLst>
              </a:tr>
              <a:tr h="394799">
                <a:tc>
                  <a:txBody>
                    <a:bodyPr/>
                    <a:lstStyle/>
                    <a:p>
                      <a:pPr marL="0" lvl="0" indent="0">
                        <a:spcAft>
                          <a:spcPts val="0"/>
                        </a:spcAft>
                        <a:buClr>
                          <a:srgbClr val="000000"/>
                        </a:buClr>
                        <a:buFont typeface="+mj-lt"/>
                        <a:buNone/>
                      </a:pPr>
                      <a:r>
                        <a:rPr lang="en-ZA" sz="2000" dirty="0">
                          <a:solidFill>
                            <a:srgbClr val="000000"/>
                          </a:solidFill>
                          <a:effectLst/>
                          <a:latin typeface="Arial Narrow" panose="020B0604020202020204" pitchFamily="34" charset="0"/>
                          <a:ea typeface="Calibri" panose="020F0502020204030204" pitchFamily="34" charset="0"/>
                          <a:cs typeface="Segoe UI"/>
                        </a:rPr>
                        <a:t> 7</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a:solidFill>
                            <a:srgbClr val="000000"/>
                          </a:solidFill>
                          <a:effectLst/>
                          <a:latin typeface="Arial Narrow" panose="020B0604020202020204" pitchFamily="34" charset="0"/>
                          <a:ea typeface="Calibri" panose="020F0502020204030204" pitchFamily="34" charset="0"/>
                        </a:rPr>
                        <a:t>Netcare </a:t>
                      </a:r>
                      <a:r>
                        <a:rPr lang="en-ZA" sz="2000" dirty="0" err="1">
                          <a:solidFill>
                            <a:srgbClr val="000000"/>
                          </a:solidFill>
                          <a:effectLst/>
                          <a:latin typeface="Arial Narrow" panose="020B0604020202020204" pitchFamily="34" charset="0"/>
                          <a:ea typeface="Calibri" panose="020F0502020204030204" pitchFamily="34" charset="0"/>
                        </a:rPr>
                        <a:t>Ferncrest</a:t>
                      </a:r>
                      <a:r>
                        <a:rPr lang="en-ZA" sz="2000" dirty="0">
                          <a:solidFill>
                            <a:srgbClr val="000000"/>
                          </a:solidFill>
                          <a:effectLst/>
                          <a:latin typeface="Arial Narrow" panose="020B0604020202020204" pitchFamily="34" charset="0"/>
                          <a:ea typeface="Calibri" panose="020F0502020204030204" pitchFamily="34" charset="0"/>
                        </a:rPr>
                        <a:t> Hospital</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Clr>
                          <a:srgbClr val="000000"/>
                        </a:buClr>
                        <a:buFont typeface="+mj-lt"/>
                        <a:buNone/>
                      </a:pPr>
                      <a:r>
                        <a:rPr lang="en-ZA" sz="2000" dirty="0">
                          <a:solidFill>
                            <a:srgbClr val="000000"/>
                          </a:solidFill>
                          <a:effectLst/>
                          <a:latin typeface="Arial Narrow" panose="020B0604020202020204" pitchFamily="34" charset="0"/>
                          <a:ea typeface="Calibri" panose="020F0502020204030204" pitchFamily="34" charset="0"/>
                        </a:rPr>
                        <a:t> 8</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err="1">
                          <a:effectLst/>
                          <a:latin typeface="Arial Narrow" panose="020B0604020202020204" pitchFamily="34" charset="0"/>
                          <a:ea typeface="Calibri" panose="020F0502020204030204" pitchFamily="34" charset="0"/>
                        </a:rPr>
                        <a:t>Kgatelopele</a:t>
                      </a:r>
                      <a:r>
                        <a:rPr lang="en-ZA" sz="2000" dirty="0">
                          <a:effectLst/>
                          <a:latin typeface="Arial Narrow" panose="020B0604020202020204" pitchFamily="34" charset="0"/>
                          <a:ea typeface="Calibri" panose="020F0502020204030204" pitchFamily="34" charset="0"/>
                        </a:rPr>
                        <a:t> Wellness </a:t>
                      </a:r>
                      <a:r>
                        <a:rPr lang="en-ZA" sz="2000" dirty="0" err="1">
                          <a:effectLst/>
                          <a:latin typeface="Arial Narrow" panose="020B0604020202020204" pitchFamily="34" charset="0"/>
                          <a:ea typeface="Calibri" panose="020F0502020204030204" pitchFamily="34" charset="0"/>
                        </a:rPr>
                        <a:t>Center</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1043572"/>
                  </a:ext>
                </a:extLst>
              </a:tr>
              <a:tr h="547247">
                <a:tc>
                  <a:txBody>
                    <a:bodyPr/>
                    <a:lstStyle/>
                    <a:p>
                      <a:pPr marL="0" lvl="0" indent="0">
                        <a:spcAft>
                          <a:spcPts val="0"/>
                        </a:spcAft>
                        <a:buClr>
                          <a:srgbClr val="000000"/>
                        </a:buClr>
                        <a:buFont typeface="+mj-lt"/>
                        <a:buNone/>
                      </a:pPr>
                      <a:r>
                        <a:rPr lang="en-ZA" sz="2000" dirty="0">
                          <a:solidFill>
                            <a:srgbClr val="000000"/>
                          </a:solidFill>
                          <a:effectLst/>
                          <a:latin typeface="Arial" panose="020B0604020202020204" pitchFamily="34" charset="0"/>
                          <a:ea typeface="Calibri" panose="020F0502020204030204" pitchFamily="34" charset="0"/>
                        </a:rPr>
                        <a:t> 9</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err="1">
                          <a:effectLst/>
                          <a:latin typeface="Arial Narrow" panose="020B0604020202020204" pitchFamily="34" charset="0"/>
                          <a:ea typeface="Calibri" panose="020F0502020204030204" pitchFamily="34" charset="0"/>
                        </a:rPr>
                        <a:t>Wilmed</a:t>
                      </a:r>
                      <a:r>
                        <a:rPr lang="en-ZA" sz="2000" dirty="0">
                          <a:effectLst/>
                          <a:latin typeface="Arial Narrow" panose="020B0604020202020204" pitchFamily="34" charset="0"/>
                          <a:ea typeface="Calibri" panose="020F0502020204030204" pitchFamily="34" charset="0"/>
                        </a:rPr>
                        <a:t> Park Hospital</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Clr>
                          <a:srgbClr val="000000"/>
                        </a:buClr>
                        <a:buFont typeface="+mj-lt"/>
                        <a:buNone/>
                      </a:pPr>
                      <a:r>
                        <a:rPr lang="en-ZA" sz="2000" dirty="0">
                          <a:solidFill>
                            <a:srgbClr val="000000"/>
                          </a:solidFill>
                          <a:effectLst/>
                          <a:latin typeface="Arial Narrow" panose="020B0604020202020204" pitchFamily="34" charset="0"/>
                          <a:ea typeface="Calibri" panose="020F0502020204030204" pitchFamily="34" charset="0"/>
                        </a:rPr>
                        <a:t> 10</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a:effectLst/>
                          <a:latin typeface="Arial Narrow" panose="020B0604020202020204" pitchFamily="34" charset="0"/>
                          <a:ea typeface="Calibri" panose="020F0502020204030204" pitchFamily="34" charset="0"/>
                        </a:rPr>
                        <a:t>Sunningdale Hospital</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51212401"/>
                  </a:ext>
                </a:extLst>
              </a:tr>
              <a:tr h="538126">
                <a:tc>
                  <a:txBody>
                    <a:bodyPr/>
                    <a:lstStyle/>
                    <a:p>
                      <a:pPr marL="0" lvl="0" indent="0">
                        <a:spcAft>
                          <a:spcPts val="0"/>
                        </a:spcAft>
                        <a:buClr>
                          <a:srgbClr val="000000"/>
                        </a:buClr>
                        <a:buFont typeface="+mj-lt"/>
                        <a:buNone/>
                      </a:pPr>
                      <a:r>
                        <a:rPr lang="en-US" sz="2000" dirty="0">
                          <a:solidFill>
                            <a:schemeClr val="tx1"/>
                          </a:solidFill>
                          <a:effectLst/>
                          <a:latin typeface="Arial" panose="020B0604020202020204" pitchFamily="34" charset="0"/>
                          <a:ea typeface="MS Mincho" panose="02020609040205080304" pitchFamily="49" charset="-128"/>
                        </a:rPr>
                        <a:t>11</a:t>
                      </a:r>
                      <a:endParaRPr lang="en-ZA"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dirty="0" err="1">
                          <a:solidFill>
                            <a:srgbClr val="000000"/>
                          </a:solidFill>
                          <a:effectLst/>
                          <a:latin typeface="Arial Narrow" panose="020B0604020202020204" pitchFamily="34" charset="0"/>
                          <a:ea typeface="Calibri" panose="020F0502020204030204" pitchFamily="34" charset="0"/>
                        </a:rPr>
                        <a:t>Mooimed</a:t>
                      </a:r>
                      <a:r>
                        <a:rPr lang="en-ZA" sz="2000" dirty="0">
                          <a:solidFill>
                            <a:srgbClr val="000000"/>
                          </a:solidFill>
                          <a:effectLst/>
                          <a:latin typeface="Arial Narrow" panose="020B0604020202020204" pitchFamily="34" charset="0"/>
                          <a:ea typeface="Calibri" panose="020F0502020204030204" pitchFamily="34" charset="0"/>
                        </a:rPr>
                        <a:t> Hospital</a:t>
                      </a:r>
                      <a:endParaRPr lang="en-ZA" sz="2000" dirty="0">
                        <a:effectLst/>
                        <a:latin typeface="Times New Roman" panose="02020603050405020304" pitchFamily="18" charset="0"/>
                        <a:ea typeface="MS Mincho" panose="02020609040205080304" pitchFamily="49" charset="-128"/>
                      </a:endParaRPr>
                    </a:p>
                    <a:p>
                      <a:pPr>
                        <a:spcAft>
                          <a:spcPts val="0"/>
                        </a:spcAft>
                      </a:pP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Clr>
                          <a:srgbClr val="000000"/>
                        </a:buClr>
                        <a:buFont typeface="+mj-lt"/>
                        <a:buNone/>
                      </a:pPr>
                      <a:r>
                        <a:rPr lang="en-ZA" sz="2000" dirty="0">
                          <a:solidFill>
                            <a:srgbClr val="000000"/>
                          </a:solidFill>
                          <a:effectLst/>
                          <a:latin typeface="Arial Narrow" panose="020B0604020202020204" pitchFamily="34" charset="0"/>
                          <a:ea typeface="Calibri" panose="020F0502020204030204" pitchFamily="34" charset="0"/>
                        </a:rPr>
                        <a:t> 12</a:t>
                      </a:r>
                      <a:endParaRPr lang="en-ZA" sz="2000" dirty="0">
                        <a:no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a:solidFill>
                            <a:srgbClr val="000000"/>
                          </a:solidFill>
                          <a:effectLst/>
                          <a:latin typeface="Arial Narrow" panose="020B0604020202020204" pitchFamily="34" charset="0"/>
                          <a:ea typeface="Calibri" panose="020F0502020204030204" pitchFamily="34" charset="0"/>
                        </a:rPr>
                        <a:t>Mediclinic </a:t>
                      </a:r>
                      <a:r>
                        <a:rPr lang="en-ZA" sz="2000" dirty="0" err="1">
                          <a:solidFill>
                            <a:srgbClr val="000000"/>
                          </a:solidFill>
                          <a:effectLst/>
                          <a:latin typeface="Arial Narrow" panose="020B0604020202020204" pitchFamily="34" charset="0"/>
                          <a:ea typeface="Calibri" panose="020F0502020204030204" pitchFamily="34" charset="0"/>
                        </a:rPr>
                        <a:t>Potch</a:t>
                      </a:r>
                      <a:r>
                        <a:rPr lang="en-ZA" sz="2000" dirty="0">
                          <a:solidFill>
                            <a:srgbClr val="000000"/>
                          </a:solidFill>
                          <a:effectLst/>
                          <a:latin typeface="Arial Narrow" panose="020B0604020202020204" pitchFamily="34" charset="0"/>
                          <a:ea typeface="Calibri" panose="020F0502020204030204" pitchFamily="34" charset="0"/>
                        </a:rPr>
                        <a:t> Hospital</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20884782"/>
                  </a:ext>
                </a:extLst>
              </a:tr>
              <a:tr h="391359">
                <a:tc>
                  <a:txBody>
                    <a:bodyPr/>
                    <a:lstStyle/>
                    <a:p>
                      <a:pPr marL="0" lvl="0" indent="0">
                        <a:spcAft>
                          <a:spcPts val="0"/>
                        </a:spcAft>
                        <a:buClr>
                          <a:srgbClr val="000000"/>
                        </a:buClr>
                        <a:buFont typeface="+mj-lt"/>
                        <a:buNone/>
                      </a:pPr>
                      <a:r>
                        <a:rPr lang="en-US" sz="2000" dirty="0">
                          <a:solidFill>
                            <a:schemeClr val="tx1"/>
                          </a:solidFill>
                          <a:effectLst/>
                          <a:latin typeface="Arial" panose="020B0604020202020204" pitchFamily="34" charset="0"/>
                          <a:ea typeface="MS Mincho" panose="02020609040205080304" pitchFamily="49" charset="-128"/>
                        </a:rPr>
                        <a:t>13</a:t>
                      </a:r>
                      <a:endParaRPr lang="en-ZA"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dirty="0">
                          <a:solidFill>
                            <a:srgbClr val="000000"/>
                          </a:solidFill>
                          <a:effectLst/>
                          <a:latin typeface="Arial Narrow" panose="020B0604020202020204" pitchFamily="34" charset="0"/>
                          <a:ea typeface="Calibri" panose="020F0502020204030204" pitchFamily="34" charset="0"/>
                        </a:rPr>
                        <a:t>Rustenburg Medicare Hospital</a:t>
                      </a:r>
                      <a:endParaRPr lang="en-ZA" sz="2000" dirty="0">
                        <a:effectLst/>
                        <a:latin typeface="Times New Roman" panose="02020603050405020304" pitchFamily="18" charset="0"/>
                        <a:ea typeface="MS Mincho" panose="02020609040205080304" pitchFamily="49" charset="-128"/>
                      </a:endParaRPr>
                    </a:p>
                    <a:p>
                      <a:pPr>
                        <a:spcAft>
                          <a:spcPts val="0"/>
                        </a:spcAft>
                      </a:pP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Clr>
                          <a:srgbClr val="000000"/>
                        </a:buClr>
                        <a:buFont typeface="+mj-lt"/>
                        <a:buNone/>
                      </a:pPr>
                      <a:r>
                        <a:rPr lang="en-ZA" sz="2000" dirty="0">
                          <a:solidFill>
                            <a:schemeClr val="tx1"/>
                          </a:solidFill>
                          <a:effectLst/>
                          <a:latin typeface="Arial Narrow" panose="020B0604020202020204" pitchFamily="34" charset="0"/>
                          <a:ea typeface="Calibri" panose="020F0502020204030204" pitchFamily="34" charset="0"/>
                        </a:rPr>
                        <a:t> 14</a:t>
                      </a:r>
                      <a:endParaRPr lang="en-ZA"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err="1">
                          <a:solidFill>
                            <a:srgbClr val="000000"/>
                          </a:solidFill>
                          <a:effectLst/>
                          <a:latin typeface="Arial Narrow" panose="020B0604020202020204" pitchFamily="34" charset="0"/>
                          <a:ea typeface="Calibri" panose="020F0502020204030204" pitchFamily="34" charset="0"/>
                        </a:rPr>
                        <a:t>Parkmed</a:t>
                      </a:r>
                      <a:r>
                        <a:rPr lang="en-ZA" sz="2000" dirty="0">
                          <a:solidFill>
                            <a:srgbClr val="000000"/>
                          </a:solidFill>
                          <a:effectLst/>
                          <a:latin typeface="Arial Narrow" panose="020B0604020202020204" pitchFamily="34" charset="0"/>
                          <a:ea typeface="Calibri" panose="020F0502020204030204" pitchFamily="34" charset="0"/>
                        </a:rPr>
                        <a:t> </a:t>
                      </a:r>
                      <a:r>
                        <a:rPr lang="en-ZA" sz="2000" dirty="0" err="1">
                          <a:solidFill>
                            <a:srgbClr val="000000"/>
                          </a:solidFill>
                          <a:effectLst/>
                          <a:latin typeface="Arial Narrow" panose="020B0604020202020204" pitchFamily="34" charset="0"/>
                          <a:ea typeface="Calibri" panose="020F0502020204030204" pitchFamily="34" charset="0"/>
                        </a:rPr>
                        <a:t>Neuroclinic</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68722784"/>
                  </a:ext>
                </a:extLst>
              </a:tr>
              <a:tr h="391359">
                <a:tc>
                  <a:txBody>
                    <a:bodyPr/>
                    <a:lstStyle/>
                    <a:p>
                      <a:pPr marL="0" lvl="0" indent="0">
                        <a:spcAft>
                          <a:spcPts val="0"/>
                        </a:spcAft>
                        <a:buClr>
                          <a:srgbClr val="000000"/>
                        </a:buClr>
                        <a:buFont typeface="+mj-lt"/>
                        <a:buNone/>
                      </a:pPr>
                      <a:r>
                        <a:rPr lang="en-US" sz="2000" dirty="0">
                          <a:solidFill>
                            <a:schemeClr val="tx1"/>
                          </a:solidFill>
                          <a:effectLst/>
                          <a:latin typeface="Arial" panose="020B0604020202020204" pitchFamily="34" charset="0"/>
                          <a:ea typeface="MS Mincho" panose="02020609040205080304" pitchFamily="49" charset="-128"/>
                        </a:rPr>
                        <a:t>15</a:t>
                      </a:r>
                      <a:endParaRPr lang="en-ZA"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dirty="0" err="1">
                          <a:effectLst/>
                          <a:latin typeface="Arial Narrow" panose="020B0604020202020204" pitchFamily="34" charset="0"/>
                          <a:ea typeface="Calibri" panose="020F0502020204030204" pitchFamily="34" charset="0"/>
                        </a:rPr>
                        <a:t>Vryburg</a:t>
                      </a:r>
                      <a:r>
                        <a:rPr lang="en-ZA" sz="2000" dirty="0">
                          <a:effectLst/>
                          <a:latin typeface="Arial Narrow" panose="020B0604020202020204" pitchFamily="34" charset="0"/>
                          <a:ea typeface="Calibri" panose="020F0502020204030204" pitchFamily="34" charset="0"/>
                        </a:rPr>
                        <a:t> Private Hospital</a:t>
                      </a:r>
                      <a:endParaRPr lang="en-ZA" sz="2000" dirty="0">
                        <a:effectLst/>
                        <a:latin typeface="Times New Roman" panose="02020603050405020304" pitchFamily="18" charset="0"/>
                        <a:ea typeface="MS Mincho" panose="02020609040205080304" pitchFamily="49" charset="-128"/>
                      </a:endParaRPr>
                    </a:p>
                    <a:p>
                      <a:pPr>
                        <a:spcAft>
                          <a:spcPts val="0"/>
                        </a:spcAft>
                      </a:pP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Clr>
                          <a:srgbClr val="000000"/>
                        </a:buClr>
                        <a:buFont typeface="+mj-lt"/>
                        <a:buNone/>
                      </a:pPr>
                      <a:r>
                        <a:rPr lang="en-ZA" sz="2000" dirty="0">
                          <a:solidFill>
                            <a:schemeClr val="tx1"/>
                          </a:solidFill>
                          <a:effectLst/>
                          <a:latin typeface="Arial Narrow" panose="020B0604020202020204" pitchFamily="34" charset="0"/>
                          <a:ea typeface="Calibri" panose="020F0502020204030204" pitchFamily="34" charset="0"/>
                        </a:rPr>
                        <a:t> 16</a:t>
                      </a:r>
                      <a:endParaRPr lang="en-ZA"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a:solidFill>
                            <a:srgbClr val="000000"/>
                          </a:solidFill>
                          <a:effectLst/>
                          <a:latin typeface="Arial Narrow" panose="020B0604020202020204" pitchFamily="34" charset="0"/>
                          <a:ea typeface="Calibri" panose="020F0502020204030204" pitchFamily="34" charset="0"/>
                        </a:rPr>
                        <a:t>Rustenburg Private Eye Clinic</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6938440"/>
                  </a:ext>
                </a:extLst>
              </a:tr>
              <a:tr h="391359">
                <a:tc>
                  <a:txBody>
                    <a:bodyPr/>
                    <a:lstStyle/>
                    <a:p>
                      <a:pPr marL="0" lvl="0" indent="0">
                        <a:spcAft>
                          <a:spcPts val="0"/>
                        </a:spcAft>
                        <a:buClr>
                          <a:srgbClr val="000000"/>
                        </a:buClr>
                        <a:buFont typeface="+mj-lt"/>
                        <a:buNone/>
                      </a:pPr>
                      <a:r>
                        <a:rPr lang="en-US" sz="2000" dirty="0">
                          <a:solidFill>
                            <a:schemeClr val="tx1"/>
                          </a:solidFill>
                          <a:effectLst/>
                          <a:latin typeface="Arial" panose="020B0604020202020204" pitchFamily="34" charset="0"/>
                          <a:ea typeface="MS Mincho" panose="02020609040205080304" pitchFamily="49" charset="-128"/>
                        </a:rPr>
                        <a:t>17</a:t>
                      </a:r>
                      <a:endParaRPr lang="en-ZA"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2000" dirty="0">
                          <a:effectLst/>
                          <a:latin typeface="Arial Narrow" panose="020B0604020202020204" pitchFamily="34" charset="0"/>
                          <a:ea typeface="Calibri" panose="020F0502020204030204" pitchFamily="34" charset="0"/>
                        </a:rPr>
                        <a:t>M-Care Potchefstroom</a:t>
                      </a: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spcAft>
                          <a:spcPts val="0"/>
                        </a:spcAft>
                        <a:buClr>
                          <a:srgbClr val="000000"/>
                        </a:buClr>
                        <a:buFont typeface="+mj-lt"/>
                        <a:buNone/>
                      </a:pPr>
                      <a:r>
                        <a:rPr lang="en-ZA" sz="2000" dirty="0">
                          <a:solidFill>
                            <a:schemeClr val="tx1"/>
                          </a:solidFill>
                          <a:effectLst/>
                          <a:latin typeface="Arial Narrow" panose="020B0604020202020204" pitchFamily="34" charset="0"/>
                          <a:ea typeface="Calibri" panose="020F0502020204030204" pitchFamily="34" charset="0"/>
                        </a:rPr>
                        <a:t> </a:t>
                      </a:r>
                      <a:endParaRPr lang="en-ZA" sz="2000" dirty="0">
                        <a:solidFill>
                          <a:schemeClr val="tx1"/>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ZA"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51481239"/>
                  </a:ext>
                </a:extLst>
              </a:tr>
            </a:tbl>
          </a:graphicData>
        </a:graphic>
      </p:graphicFrame>
    </p:spTree>
    <p:extLst>
      <p:ext uri="{BB962C8B-B14F-4D97-AF65-F5344CB8AC3E}">
        <p14:creationId xmlns:p14="http://schemas.microsoft.com/office/powerpoint/2010/main" xmlns="" val="1338998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bg1"/>
                </a:solidFill>
              </a:rPr>
              <a:t>VACCINATION ROLL-OUT – PERFORMANCE TO DATE</a:t>
            </a:r>
            <a:endParaRPr lang="en-US" sz="2000" i="1" kern="0" dirty="0">
              <a:solidFill>
                <a:schemeClr val="bg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884249" y="6483350"/>
            <a:ext cx="2844800" cy="476250"/>
          </a:xfrm>
        </p:spPr>
        <p:txBody>
          <a:bodyPr/>
          <a:lstStyle/>
          <a:p>
            <a:pPr fontAlgn="base">
              <a:spcBef>
                <a:spcPct val="0"/>
              </a:spcBef>
              <a:spcAft>
                <a:spcPct val="0"/>
              </a:spcAft>
              <a:defRPr/>
            </a:pPr>
            <a:r>
              <a:rPr lang="en-US" altLang="en-US" dirty="0">
                <a:solidFill>
                  <a:srgbClr val="000000"/>
                </a:solidFill>
              </a:rPr>
              <a:t>27</a:t>
            </a:r>
          </a:p>
        </p:txBody>
      </p:sp>
      <p:pic>
        <p:nvPicPr>
          <p:cNvPr id="3" name="Picture 2">
            <a:extLst>
              <a:ext uri="{FF2B5EF4-FFF2-40B4-BE49-F238E27FC236}">
                <a16:creationId xmlns:a16="http://schemas.microsoft.com/office/drawing/2014/main" xmlns="" id="{B0CE5028-B565-EF46-96D1-9B6BDEC6EE7A}"/>
              </a:ext>
            </a:extLst>
          </p:cNvPr>
          <p:cNvPicPr>
            <a:picLocks noChangeAspect="1"/>
          </p:cNvPicPr>
          <p:nvPr/>
        </p:nvPicPr>
        <p:blipFill>
          <a:blip r:embed="rId2"/>
          <a:stretch>
            <a:fillRect/>
          </a:stretch>
        </p:blipFill>
        <p:spPr>
          <a:xfrm>
            <a:off x="35560" y="907435"/>
            <a:ext cx="12156440" cy="5950565"/>
          </a:xfrm>
          <a:prstGeom prst="rect">
            <a:avLst/>
          </a:prstGeom>
        </p:spPr>
      </p:pic>
    </p:spTree>
    <p:extLst>
      <p:ext uri="{BB962C8B-B14F-4D97-AF65-F5344CB8AC3E}">
        <p14:creationId xmlns:p14="http://schemas.microsoft.com/office/powerpoint/2010/main" xmlns="" val="1758150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schemeClr val="bg1"/>
                </a:solidFill>
              </a:rPr>
              <a:t>VACCINATION ROLL-OUT – PERFORMANCE TO DATE</a:t>
            </a:r>
            <a:endParaRPr lang="en-US" sz="2000" i="1" kern="0" dirty="0">
              <a:solidFill>
                <a:schemeClr val="bg1"/>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884249" y="6483350"/>
            <a:ext cx="2844800" cy="476250"/>
          </a:xfrm>
        </p:spPr>
        <p:txBody>
          <a:bodyPr/>
          <a:lstStyle/>
          <a:p>
            <a:pPr fontAlgn="base">
              <a:spcBef>
                <a:spcPct val="0"/>
              </a:spcBef>
              <a:spcAft>
                <a:spcPct val="0"/>
              </a:spcAft>
              <a:defRPr/>
            </a:pPr>
            <a:r>
              <a:rPr lang="en-US" altLang="en-US" dirty="0">
                <a:solidFill>
                  <a:srgbClr val="000000"/>
                </a:solidFill>
              </a:rPr>
              <a:t>27</a:t>
            </a:r>
          </a:p>
        </p:txBody>
      </p:sp>
      <p:pic>
        <p:nvPicPr>
          <p:cNvPr id="3" name="Picture 2">
            <a:extLst>
              <a:ext uri="{FF2B5EF4-FFF2-40B4-BE49-F238E27FC236}">
                <a16:creationId xmlns:a16="http://schemas.microsoft.com/office/drawing/2014/main" xmlns="" id="{7DC2D000-2BEE-0940-9700-28D887A178FA}"/>
              </a:ext>
            </a:extLst>
          </p:cNvPr>
          <p:cNvPicPr>
            <a:picLocks noChangeAspect="1"/>
          </p:cNvPicPr>
          <p:nvPr/>
        </p:nvPicPr>
        <p:blipFill>
          <a:blip r:embed="rId2"/>
          <a:stretch>
            <a:fillRect/>
          </a:stretch>
        </p:blipFill>
        <p:spPr>
          <a:xfrm>
            <a:off x="-1" y="907435"/>
            <a:ext cx="12192000" cy="5950565"/>
          </a:xfrm>
          <a:prstGeom prst="rect">
            <a:avLst/>
          </a:prstGeom>
        </p:spPr>
      </p:pic>
    </p:spTree>
    <p:extLst>
      <p:ext uri="{BB962C8B-B14F-4D97-AF65-F5344CB8AC3E}">
        <p14:creationId xmlns:p14="http://schemas.microsoft.com/office/powerpoint/2010/main" xmlns="" val="16911977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kern="0" dirty="0">
                <a:solidFill>
                  <a:schemeClr val="bg1"/>
                </a:solidFill>
              </a:rPr>
              <a:t>WAY FORWARD</a:t>
            </a:r>
            <a:endParaRPr lang="en-US" i="1" kern="0" dirty="0">
              <a:solidFill>
                <a:schemeClr val="bg1"/>
              </a:solidFill>
            </a:endParaRPr>
          </a:p>
        </p:txBody>
      </p:sp>
      <p:sp>
        <p:nvSpPr>
          <p:cNvPr id="8" name="Content Placeholder 2">
            <a:extLst>
              <a:ext uri="{FF2B5EF4-FFF2-40B4-BE49-F238E27FC236}">
                <a16:creationId xmlns:a16="http://schemas.microsoft.com/office/drawing/2014/main" xmlns="" id="{E1148041-5219-3640-8FE2-BAB46A045D58}"/>
              </a:ext>
            </a:extLst>
          </p:cNvPr>
          <p:cNvSpPr txBox="1">
            <a:spLocks/>
          </p:cNvSpPr>
          <p:nvPr/>
        </p:nvSpPr>
        <p:spPr bwMode="auto">
          <a:xfrm>
            <a:off x="0" y="858266"/>
            <a:ext cx="12192000" cy="599973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S PGothic" pitchFamily="34" charset="-128"/>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marL="800100" lvl="1" indent="-342900" algn="l">
              <a:buFont typeface="Arial" panose="020B0604020202020204" pitchFamily="34" charset="0"/>
              <a:buChar char="•"/>
            </a:pPr>
            <a:r>
              <a:rPr lang="en-US" sz="2000" dirty="0"/>
              <a:t>Continued Implementation of the COVID 19 resurgence plans</a:t>
            </a:r>
          </a:p>
          <a:p>
            <a:pPr marL="800100" lvl="1" indent="-342900" algn="l">
              <a:buFont typeface="Arial" panose="020B0604020202020204" pitchFamily="34" charset="0"/>
              <a:buChar char="•"/>
            </a:pPr>
            <a:endParaRPr lang="en-US" sz="900" dirty="0"/>
          </a:p>
          <a:p>
            <a:pPr marL="800100" lvl="1" indent="-342900" algn="l">
              <a:buFont typeface="Arial" panose="020B0604020202020204" pitchFamily="34" charset="0"/>
              <a:buChar char="•"/>
            </a:pPr>
            <a:endParaRPr lang="en-US" sz="1000" dirty="0"/>
          </a:p>
          <a:p>
            <a:pPr marL="800100" lvl="1" indent="-342900" algn="l">
              <a:buFont typeface="Arial" panose="020B0604020202020204" pitchFamily="34" charset="0"/>
              <a:buChar char="•"/>
            </a:pPr>
            <a:r>
              <a:rPr lang="en-US" sz="2000" dirty="0"/>
              <a:t>Continued focused support and care of the front line health workers</a:t>
            </a:r>
          </a:p>
          <a:p>
            <a:pPr marL="800100" lvl="1" indent="-342900" algn="l">
              <a:buFont typeface="Arial" panose="020B0604020202020204" pitchFamily="34" charset="0"/>
              <a:buChar char="•"/>
            </a:pPr>
            <a:endParaRPr lang="en-US" sz="1000" dirty="0"/>
          </a:p>
          <a:p>
            <a:pPr marL="800100" lvl="1" indent="-342900" algn="l">
              <a:buFont typeface="Arial" panose="020B0604020202020204" pitchFamily="34" charset="0"/>
              <a:buChar char="•"/>
            </a:pPr>
            <a:r>
              <a:rPr lang="en-US" sz="2000" dirty="0"/>
              <a:t>Continue education to strengthen adherence to the red tool box</a:t>
            </a:r>
          </a:p>
          <a:p>
            <a:pPr marL="1257300" lvl="2" indent="-342900" algn="l">
              <a:buFont typeface="Arial" panose="020B0604020202020204" pitchFamily="34" charset="0"/>
              <a:buChar char="•"/>
            </a:pPr>
            <a:r>
              <a:rPr lang="en-US" sz="1800" dirty="0"/>
              <a:t>This must continue to be done through leaflets and posters printed in the languages used in NW, radio slots, health education in malls and on street corners, loud hailers, Health Education in clinics and schools</a:t>
            </a:r>
          </a:p>
          <a:p>
            <a:pPr marL="1257300" lvl="2" indent="-342900" algn="l">
              <a:buFont typeface="Arial" panose="020B0604020202020204" pitchFamily="34" charset="0"/>
              <a:buChar char="•"/>
            </a:pPr>
            <a:endParaRPr lang="en-US" sz="1000" dirty="0"/>
          </a:p>
          <a:p>
            <a:pPr marL="800100" lvl="1" indent="-342900" algn="l">
              <a:buFont typeface="Arial" panose="020B0604020202020204" pitchFamily="34" charset="0"/>
              <a:buChar char="•"/>
            </a:pPr>
            <a:r>
              <a:rPr lang="en-US" sz="2000" dirty="0"/>
              <a:t>Continue the current strong focus on contact tracing</a:t>
            </a:r>
          </a:p>
          <a:p>
            <a:pPr marL="1257300" lvl="2" indent="-342900" algn="l">
              <a:buFont typeface="Arial" panose="020B0604020202020204" pitchFamily="34" charset="0"/>
              <a:buChar char="•"/>
            </a:pPr>
            <a:r>
              <a:rPr lang="en-US" sz="1800" dirty="0"/>
              <a:t>Strengthen implementation of ward based interventions</a:t>
            </a:r>
          </a:p>
          <a:p>
            <a:pPr marL="1257300" lvl="2" indent="-342900" algn="l">
              <a:buFont typeface="Arial" panose="020B0604020202020204" pitchFamily="34" charset="0"/>
              <a:buChar char="•"/>
            </a:pPr>
            <a:r>
              <a:rPr lang="en-US" sz="1800" dirty="0"/>
              <a:t>The continued support of DEDECT and DPW to </a:t>
            </a:r>
            <a:r>
              <a:rPr lang="en-US" sz="1800" dirty="0" err="1"/>
              <a:t>DoH</a:t>
            </a:r>
            <a:r>
              <a:rPr lang="en-US" sz="1800" dirty="0"/>
              <a:t> with regard to quarantine facilities</a:t>
            </a:r>
          </a:p>
          <a:p>
            <a:pPr marL="1257300" lvl="2" indent="-342900" algn="l">
              <a:buFont typeface="Arial" panose="020B0604020202020204" pitchFamily="34" charset="0"/>
              <a:buChar char="•"/>
            </a:pPr>
            <a:endParaRPr lang="en-US" sz="900" dirty="0"/>
          </a:p>
          <a:p>
            <a:pPr marL="800100" lvl="1" indent="-342900" algn="l">
              <a:buFont typeface="Arial" panose="020B0604020202020204" pitchFamily="34" charset="0"/>
              <a:buChar char="•"/>
            </a:pPr>
            <a:r>
              <a:rPr lang="en-US" sz="2000" dirty="0"/>
              <a:t>Continued optimal management of sick persons in hospitals</a:t>
            </a:r>
          </a:p>
          <a:p>
            <a:pPr marL="1257300" lvl="2" indent="-342900" algn="l">
              <a:buFont typeface="Arial" panose="020B0604020202020204" pitchFamily="34" charset="0"/>
              <a:buChar char="•"/>
            </a:pPr>
            <a:r>
              <a:rPr lang="en-US" sz="1600" dirty="0"/>
              <a:t>Continued training of staff on treatment protocols</a:t>
            </a:r>
          </a:p>
          <a:p>
            <a:pPr marL="1257300" lvl="2" indent="-342900" algn="l">
              <a:buFont typeface="Arial" panose="020B0604020202020204" pitchFamily="34" charset="0"/>
              <a:buChar char="•"/>
            </a:pPr>
            <a:r>
              <a:rPr lang="en-US" sz="1600" dirty="0"/>
              <a:t>Provision of PPE for staff</a:t>
            </a:r>
          </a:p>
          <a:p>
            <a:pPr marL="1257300" lvl="2" indent="-342900" algn="l">
              <a:buFont typeface="Arial" panose="020B0604020202020204" pitchFamily="34" charset="0"/>
              <a:buChar char="•"/>
            </a:pPr>
            <a:r>
              <a:rPr lang="en-US" sz="1600" dirty="0"/>
              <a:t>Bed, equipment and medicine availability</a:t>
            </a:r>
          </a:p>
          <a:p>
            <a:pPr marL="1257300" lvl="2" indent="-342900" algn="l">
              <a:buFont typeface="Arial" panose="020B0604020202020204" pitchFamily="34" charset="0"/>
              <a:buChar char="•"/>
            </a:pPr>
            <a:r>
              <a:rPr lang="en-US" sz="1600" dirty="0"/>
              <a:t>Staff availability</a:t>
            </a:r>
          </a:p>
          <a:p>
            <a:pPr marL="1257300" lvl="2" indent="-342900" algn="l">
              <a:buFont typeface="Arial" panose="020B0604020202020204" pitchFamily="34" charset="0"/>
              <a:buChar char="•"/>
            </a:pPr>
            <a:r>
              <a:rPr lang="en-US" sz="1600" dirty="0"/>
              <a:t>Health education to patients and family members</a:t>
            </a:r>
          </a:p>
          <a:p>
            <a:pPr marL="1257300" lvl="2" indent="-342900" algn="l">
              <a:buFont typeface="Arial" panose="020B0604020202020204" pitchFamily="34" charset="0"/>
              <a:buChar char="•"/>
            </a:pPr>
            <a:endParaRPr lang="en-US" sz="900" dirty="0"/>
          </a:p>
          <a:p>
            <a:pPr marL="800100" lvl="1" indent="-342900" algn="l">
              <a:buFont typeface="Arial" panose="020B0604020202020204" pitchFamily="34" charset="0"/>
              <a:buChar char="•"/>
            </a:pPr>
            <a:r>
              <a:rPr lang="en-US" sz="2000" dirty="0"/>
              <a:t>Roll-out of the Coronavirus vaccination in three phases</a:t>
            </a:r>
          </a:p>
          <a:p>
            <a:pPr marL="800100" lvl="1" indent="-342900" algn="l">
              <a:buFont typeface="Arial" panose="020B0604020202020204" pitchFamily="34" charset="0"/>
              <a:buChar char="•"/>
            </a:pPr>
            <a:endParaRPr lang="en-US" sz="2000" dirty="0"/>
          </a:p>
          <a:p>
            <a:pPr marL="800100" lvl="1" indent="-342900" algn="l">
              <a:buFont typeface="Arial" panose="020B0604020202020204" pitchFamily="34" charset="0"/>
              <a:buChar char="•"/>
            </a:pPr>
            <a:endParaRPr lang="en-US" sz="2000" dirty="0"/>
          </a:p>
          <a:p>
            <a:pPr marL="800100" lvl="1" indent="-342900" algn="l">
              <a:buFont typeface="Arial" panose="020B0604020202020204" pitchFamily="34" charset="0"/>
              <a:buChar char="•"/>
            </a:pPr>
            <a:endParaRPr lang="en-US" sz="2000" dirty="0"/>
          </a:p>
          <a:p>
            <a:pPr marL="800100" lvl="1" indent="-342900" algn="l">
              <a:buFont typeface="Arial" panose="020B0604020202020204" pitchFamily="34" charset="0"/>
              <a:buChar char="•"/>
            </a:pPr>
            <a:endParaRPr lang="en-US" sz="2000" dirty="0"/>
          </a:p>
          <a:p>
            <a:pPr algn="l"/>
            <a:endParaRPr lang="en-ZA" sz="2000" kern="0" dirty="0">
              <a:solidFill>
                <a:prstClr val="black"/>
              </a:solidFill>
            </a:endParaRPr>
          </a:p>
          <a:p>
            <a:pPr marL="342900" indent="-342900" algn="l">
              <a:buFont typeface="Arial" panose="020B0604020202020204" pitchFamily="34" charset="0"/>
              <a:buChar char="•"/>
            </a:pPr>
            <a:endParaRPr lang="en-ZA" sz="800" kern="0" dirty="0">
              <a:solidFill>
                <a:prstClr val="black"/>
              </a:solidFill>
            </a:endParaRPr>
          </a:p>
          <a:p>
            <a:pPr algn="l"/>
            <a:endParaRPr lang="en-ZA" sz="800" kern="0" dirty="0">
              <a:solidFill>
                <a:prstClr val="black"/>
              </a:solidFill>
            </a:endParaRPr>
          </a:p>
          <a:p>
            <a:pPr marL="457200" indent="-457200" algn="l">
              <a:buFont typeface="Arial" panose="020B0604020202020204" pitchFamily="34" charset="0"/>
              <a:buChar char="•"/>
            </a:pPr>
            <a:endParaRPr lang="en-US" kern="0" dirty="0">
              <a:solidFill>
                <a:prstClr val="black"/>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884249" y="6483350"/>
            <a:ext cx="2844800" cy="476250"/>
          </a:xfrm>
        </p:spPr>
        <p:txBody>
          <a:bodyPr/>
          <a:lstStyle/>
          <a:p>
            <a:pPr fontAlgn="base">
              <a:spcBef>
                <a:spcPct val="0"/>
              </a:spcBef>
              <a:spcAft>
                <a:spcPct val="0"/>
              </a:spcAft>
              <a:defRPr/>
            </a:pPr>
            <a:r>
              <a:rPr lang="en-US" altLang="en-US" dirty="0">
                <a:solidFill>
                  <a:srgbClr val="000000"/>
                </a:solidFill>
              </a:rPr>
              <a:t>27</a:t>
            </a:r>
          </a:p>
        </p:txBody>
      </p:sp>
    </p:spTree>
    <p:extLst>
      <p:ext uri="{BB962C8B-B14F-4D97-AF65-F5344CB8AC3E}">
        <p14:creationId xmlns:p14="http://schemas.microsoft.com/office/powerpoint/2010/main" xmlns="" val="39590117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28669"/>
            <a:ext cx="12192000" cy="93610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kern="0" dirty="0">
                <a:solidFill>
                  <a:schemeClr val="bg1"/>
                </a:solidFill>
              </a:rPr>
              <a:t>WAY FORWARD</a:t>
            </a:r>
            <a:endParaRPr lang="en-US" i="1" kern="0" dirty="0">
              <a:solidFill>
                <a:schemeClr val="bg1"/>
              </a:solidFill>
            </a:endParaRPr>
          </a:p>
        </p:txBody>
      </p:sp>
      <p:sp>
        <p:nvSpPr>
          <p:cNvPr id="8" name="Content Placeholder 2">
            <a:extLst>
              <a:ext uri="{FF2B5EF4-FFF2-40B4-BE49-F238E27FC236}">
                <a16:creationId xmlns:a16="http://schemas.microsoft.com/office/drawing/2014/main" xmlns="" id="{E1148041-5219-3640-8FE2-BAB46A045D58}"/>
              </a:ext>
            </a:extLst>
          </p:cNvPr>
          <p:cNvSpPr txBox="1">
            <a:spLocks/>
          </p:cNvSpPr>
          <p:nvPr/>
        </p:nvSpPr>
        <p:spPr bwMode="auto">
          <a:xfrm>
            <a:off x="0" y="1974145"/>
            <a:ext cx="12192000" cy="2570734"/>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S PGothic" pitchFamily="34" charset="-128"/>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marL="342900" indent="-342900" algn="l">
              <a:buFont typeface="Arial" panose="020B0604020202020204" pitchFamily="34" charset="0"/>
              <a:buChar char="•"/>
            </a:pPr>
            <a:r>
              <a:rPr lang="en-CA" sz="2400" dirty="0"/>
              <a:t>RECOMMENDATIONS TO THE EXCO PLANNING LEKGOTLA</a:t>
            </a:r>
            <a:endParaRPr lang="en-CA" sz="2000" dirty="0"/>
          </a:p>
          <a:p>
            <a:pPr marL="342900" indent="-342900" algn="l">
              <a:buFont typeface="Arial" panose="020B0604020202020204" pitchFamily="34" charset="0"/>
              <a:buChar char="•"/>
            </a:pPr>
            <a:r>
              <a:rPr lang="en-CA" sz="2400" dirty="0"/>
              <a:t>That EXCO Lekgotla directs that COGTA</a:t>
            </a:r>
          </a:p>
          <a:p>
            <a:pPr marL="1257300" lvl="2" indent="-342900" algn="l">
              <a:buFont typeface="Arial" panose="020B0604020202020204" pitchFamily="34" charset="0"/>
              <a:buChar char="•"/>
            </a:pPr>
            <a:r>
              <a:rPr lang="en-CA" sz="1800" dirty="0"/>
              <a:t>Develop a plan to strengthen environmental Health services at municipal level</a:t>
            </a:r>
          </a:p>
          <a:p>
            <a:pPr marL="1257300" lvl="2" indent="-342900" algn="l">
              <a:buFont typeface="Arial" panose="020B0604020202020204" pitchFamily="34" charset="0"/>
              <a:buChar char="•"/>
            </a:pPr>
            <a:r>
              <a:rPr lang="en-US" sz="1600" dirty="0"/>
              <a:t>The development of a framework for converting current District Covid-19 Command Councils into a platform for managing the social determinants of Health post Covid-19</a:t>
            </a:r>
          </a:p>
          <a:p>
            <a:pPr marL="800100" lvl="1" indent="-342900" algn="l">
              <a:buFont typeface="Arial" panose="020B0604020202020204" pitchFamily="34" charset="0"/>
              <a:buChar char="•"/>
            </a:pPr>
            <a:endParaRPr lang="en-US" sz="2000" dirty="0"/>
          </a:p>
          <a:p>
            <a:pPr marL="800100" lvl="1" indent="-342900" algn="l">
              <a:buFont typeface="Arial" panose="020B0604020202020204" pitchFamily="34" charset="0"/>
              <a:buChar char="•"/>
            </a:pPr>
            <a:endParaRPr lang="en-US" sz="2000" dirty="0"/>
          </a:p>
          <a:p>
            <a:pPr marL="800100" lvl="1" indent="-342900" algn="l">
              <a:buFont typeface="Arial" panose="020B0604020202020204" pitchFamily="34" charset="0"/>
              <a:buChar char="•"/>
            </a:pPr>
            <a:endParaRPr lang="en-US" sz="2000" dirty="0"/>
          </a:p>
          <a:p>
            <a:pPr marL="800100" lvl="1" indent="-342900" algn="l">
              <a:buFont typeface="Arial" panose="020B0604020202020204" pitchFamily="34" charset="0"/>
              <a:buChar char="•"/>
            </a:pPr>
            <a:endParaRPr lang="en-US" sz="2000" dirty="0"/>
          </a:p>
          <a:p>
            <a:pPr marL="800100" lvl="1" indent="-342900" algn="l">
              <a:buFont typeface="Arial" panose="020B0604020202020204" pitchFamily="34" charset="0"/>
              <a:buChar char="•"/>
            </a:pPr>
            <a:endParaRPr lang="en-US" sz="2000" dirty="0"/>
          </a:p>
          <a:p>
            <a:pPr algn="l"/>
            <a:endParaRPr lang="en-ZA" sz="2000" kern="0" dirty="0">
              <a:solidFill>
                <a:prstClr val="black"/>
              </a:solidFill>
            </a:endParaRPr>
          </a:p>
          <a:p>
            <a:pPr marL="342900" indent="-342900" algn="l">
              <a:buFont typeface="Arial" panose="020B0604020202020204" pitchFamily="34" charset="0"/>
              <a:buChar char="•"/>
            </a:pPr>
            <a:endParaRPr lang="en-ZA" sz="800" kern="0" dirty="0">
              <a:solidFill>
                <a:prstClr val="black"/>
              </a:solidFill>
            </a:endParaRPr>
          </a:p>
          <a:p>
            <a:pPr algn="l"/>
            <a:endParaRPr lang="en-ZA" sz="800" kern="0" dirty="0">
              <a:solidFill>
                <a:prstClr val="black"/>
              </a:solidFill>
            </a:endParaRPr>
          </a:p>
          <a:p>
            <a:pPr marL="457200" indent="-457200" algn="l">
              <a:buFont typeface="Arial" panose="020B0604020202020204" pitchFamily="34" charset="0"/>
              <a:buChar char="•"/>
            </a:pPr>
            <a:endParaRPr lang="en-US" kern="0" dirty="0">
              <a:solidFill>
                <a:prstClr val="black"/>
              </a:solidFill>
            </a:endParaRPr>
          </a:p>
        </p:txBody>
      </p:sp>
      <p:sp>
        <p:nvSpPr>
          <p:cNvPr id="4"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884249" y="6483350"/>
            <a:ext cx="2844800" cy="476250"/>
          </a:xfrm>
        </p:spPr>
        <p:txBody>
          <a:bodyPr/>
          <a:lstStyle/>
          <a:p>
            <a:pPr fontAlgn="base">
              <a:spcBef>
                <a:spcPct val="0"/>
              </a:spcBef>
              <a:spcAft>
                <a:spcPct val="0"/>
              </a:spcAft>
              <a:defRPr/>
            </a:pPr>
            <a:r>
              <a:rPr lang="en-US" altLang="en-US" dirty="0">
                <a:solidFill>
                  <a:srgbClr val="000000"/>
                </a:solidFill>
              </a:rPr>
              <a:t>27</a:t>
            </a:r>
          </a:p>
        </p:txBody>
      </p:sp>
    </p:spTree>
    <p:extLst>
      <p:ext uri="{BB962C8B-B14F-4D97-AF65-F5344CB8AC3E}">
        <p14:creationId xmlns:p14="http://schemas.microsoft.com/office/powerpoint/2010/main" xmlns="" val="34918882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555" y="2120529"/>
            <a:ext cx="8352928" cy="1785104"/>
          </a:xfrm>
          <a:prstGeom prst="rect">
            <a:avLst/>
          </a:prstGeom>
        </p:spPr>
        <p:txBody>
          <a:bodyPr wrap="square">
            <a:spAutoFit/>
          </a:bodyPr>
          <a:lstStyle/>
          <a:p>
            <a:pPr algn="ctr"/>
            <a:r>
              <a:rPr lang="en-GB" sz="5400" b="1" kern="0" dirty="0"/>
              <a:t>THANK YOU </a:t>
            </a:r>
            <a:r>
              <a:rPr lang="en-GB" sz="4400" kern="0" dirty="0"/>
              <a:t/>
            </a:r>
            <a:br>
              <a:rPr lang="en-GB" sz="4400" kern="0" dirty="0"/>
            </a:br>
            <a:r>
              <a:rPr lang="en-GB" sz="2800" kern="0" dirty="0"/>
              <a:t>FOR YOUR CONTRIBUTION TOWARDS </a:t>
            </a:r>
          </a:p>
          <a:p>
            <a:pPr algn="ctr"/>
            <a:r>
              <a:rPr lang="en-GB" sz="2800" kern="0" dirty="0"/>
              <a:t>HEALTH SYSTEM STRENGTHENING!</a:t>
            </a:r>
          </a:p>
        </p:txBody>
      </p:sp>
      <p:pic>
        <p:nvPicPr>
          <p:cNvPr id="3" name="Picture 2" descr="sunflower-Vintage-GraphicsFairy2b.jpg">
            <a:extLst>
              <a:ext uri="{FF2B5EF4-FFF2-40B4-BE49-F238E27FC236}">
                <a16:creationId xmlns:a16="http://schemas.microsoft.com/office/drawing/2014/main" xmlns="" id="{F8D5E0B1-9E66-8C4D-9EC5-FF7CF66206E7}"/>
              </a:ext>
            </a:extLst>
          </p:cNvPr>
          <p:cNvPicPr>
            <a:picLocks noChangeAspect="1"/>
          </p:cNvPicPr>
          <p:nvPr/>
        </p:nvPicPr>
        <p:blipFill>
          <a:blip r:embed="rId3" cstate="print"/>
          <a:stretch>
            <a:fillRect/>
          </a:stretch>
        </p:blipFill>
        <p:spPr>
          <a:xfrm>
            <a:off x="9738483" y="1041853"/>
            <a:ext cx="1718411" cy="2157353"/>
          </a:xfrm>
          <a:prstGeom prst="rect">
            <a:avLst/>
          </a:prstGeom>
        </p:spPr>
      </p:pic>
      <p:sp>
        <p:nvSpPr>
          <p:cNvPr id="5" name="Rectangle 4">
            <a:extLst>
              <a:ext uri="{FF2B5EF4-FFF2-40B4-BE49-F238E27FC236}">
                <a16:creationId xmlns:a16="http://schemas.microsoft.com/office/drawing/2014/main" xmlns="" id="{C5F31F32-32B1-AE42-970F-43B805C44ECA}"/>
              </a:ext>
            </a:extLst>
          </p:cNvPr>
          <p:cNvSpPr/>
          <p:nvPr/>
        </p:nvSpPr>
        <p:spPr>
          <a:xfrm>
            <a:off x="9394175" y="2460870"/>
            <a:ext cx="2407025" cy="2308324"/>
          </a:xfrm>
          <a:prstGeom prst="rect">
            <a:avLst/>
          </a:prstGeom>
        </p:spPr>
        <p:txBody>
          <a:bodyPr wrap="square">
            <a:spAutoFit/>
          </a:bodyPr>
          <a:lstStyle/>
          <a:p>
            <a:pPr algn="ctr"/>
            <a:r>
              <a:rPr lang="en-GB" sz="4400" kern="0" dirty="0"/>
              <a:t/>
            </a:r>
            <a:br>
              <a:rPr lang="en-GB" sz="4400" kern="0" dirty="0"/>
            </a:br>
            <a:r>
              <a:rPr lang="en-GB" sz="2400" kern="0" dirty="0"/>
              <a:t>Doing good for others is not a duty…</a:t>
            </a:r>
          </a:p>
          <a:p>
            <a:pPr algn="ctr"/>
            <a:r>
              <a:rPr lang="en-GB" sz="2800" kern="0" dirty="0">
                <a:latin typeface="Apple Chancery" panose="03020702040506060504" pitchFamily="66" charset="-79"/>
                <a:cs typeface="Apple Chancery" panose="03020702040506060504" pitchFamily="66" charset="-79"/>
              </a:rPr>
              <a:t>It is a Joy!</a:t>
            </a:r>
          </a:p>
        </p:txBody>
      </p:sp>
    </p:spTree>
    <p:extLst>
      <p:ext uri="{BB962C8B-B14F-4D97-AF65-F5344CB8AC3E}">
        <p14:creationId xmlns:p14="http://schemas.microsoft.com/office/powerpoint/2010/main" xmlns="" val="3885120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108433" y="1710813"/>
            <a:ext cx="2836246" cy="204421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2800" kern="0" dirty="0">
                <a:solidFill>
                  <a:prstClr val="black"/>
                </a:solidFill>
              </a:rPr>
              <a:t>DISTRIBUTION</a:t>
            </a:r>
          </a:p>
          <a:p>
            <a:r>
              <a:rPr lang="en-US" sz="3600" dirty="0">
                <a:solidFill>
                  <a:srgbClr val="FFFFFF"/>
                </a:solidFill>
                <a:latin typeface="Arial" panose="020B0604020202020204" pitchFamily="34" charset="0"/>
              </a:rPr>
              <a:t>1 504 588</a:t>
            </a:r>
            <a:endParaRPr lang="en-ZA" sz="3600" dirty="0">
              <a:solidFill>
                <a:srgbClr val="FFFFFF"/>
              </a:solidFill>
              <a:latin typeface="Arial" panose="020B0604020202020204" pitchFamily="34" charset="0"/>
            </a:endParaRPr>
          </a:p>
        </p:txBody>
      </p:sp>
      <p:sp>
        <p:nvSpPr>
          <p:cNvPr id="5"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815238" y="6158661"/>
            <a:ext cx="2844800" cy="476250"/>
          </a:xfrm>
        </p:spPr>
        <p:txBody>
          <a:bodyPr/>
          <a:lstStyle/>
          <a:p>
            <a:pPr fontAlgn="base">
              <a:spcBef>
                <a:spcPct val="0"/>
              </a:spcBef>
              <a:spcAft>
                <a:spcPct val="0"/>
              </a:spcAft>
              <a:defRPr/>
            </a:pPr>
            <a:r>
              <a:rPr lang="en-US" altLang="en-US" dirty="0">
                <a:solidFill>
                  <a:srgbClr val="000000"/>
                </a:solidFill>
              </a:rPr>
              <a:t>6</a:t>
            </a:r>
          </a:p>
        </p:txBody>
      </p:sp>
      <p:pic>
        <p:nvPicPr>
          <p:cNvPr id="4" name="Picture 3">
            <a:extLst>
              <a:ext uri="{FF2B5EF4-FFF2-40B4-BE49-F238E27FC236}">
                <a16:creationId xmlns:a16="http://schemas.microsoft.com/office/drawing/2014/main" xmlns="" id="{0635ACAA-9E1D-8C41-A571-30B0E5DFFFE7}"/>
              </a:ext>
            </a:extLst>
          </p:cNvPr>
          <p:cNvPicPr>
            <a:picLocks noChangeAspect="1"/>
          </p:cNvPicPr>
          <p:nvPr/>
        </p:nvPicPr>
        <p:blipFill>
          <a:blip r:embed="rId2"/>
          <a:stretch>
            <a:fillRect/>
          </a:stretch>
        </p:blipFill>
        <p:spPr>
          <a:xfrm>
            <a:off x="3719592" y="0"/>
            <a:ext cx="8472407" cy="6858000"/>
          </a:xfrm>
          <a:prstGeom prst="rect">
            <a:avLst/>
          </a:prstGeom>
        </p:spPr>
      </p:pic>
    </p:spTree>
    <p:extLst>
      <p:ext uri="{BB962C8B-B14F-4D97-AF65-F5344CB8AC3E}">
        <p14:creationId xmlns:p14="http://schemas.microsoft.com/office/powerpoint/2010/main" xmlns="" val="452769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75D6D4F5-4017-F54D-BE0B-58C253A49F5A}"/>
              </a:ext>
            </a:extLst>
          </p:cNvPr>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9"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737600" y="6245225"/>
            <a:ext cx="2844800" cy="476250"/>
          </a:xfrm>
        </p:spPr>
        <p:txBody>
          <a:bodyPr/>
          <a:lstStyle/>
          <a:p>
            <a:pPr fontAlgn="base">
              <a:spcBef>
                <a:spcPct val="0"/>
              </a:spcBef>
              <a:spcAft>
                <a:spcPct val="0"/>
              </a:spcAft>
              <a:defRPr/>
            </a:pPr>
            <a:fld id="{A0A2C661-E02A-4849-8762-72DF88EA217B}" type="slidenum">
              <a:rPr lang="en-US" altLang="en-US" smtClean="0">
                <a:solidFill>
                  <a:srgbClr val="000000"/>
                </a:solidFill>
              </a:rPr>
              <a:pPr fontAlgn="base">
                <a:spcBef>
                  <a:spcPct val="0"/>
                </a:spcBef>
                <a:spcAft>
                  <a:spcPct val="0"/>
                </a:spcAft>
                <a:defRPr/>
              </a:pPr>
              <a:t>7</a:t>
            </a:fld>
            <a:endParaRPr lang="en-US" altLang="en-US" dirty="0">
              <a:solidFill>
                <a:srgbClr val="000000"/>
              </a:solidFill>
            </a:endParaRPr>
          </a:p>
        </p:txBody>
      </p:sp>
      <p:pic>
        <p:nvPicPr>
          <p:cNvPr id="5" name="Picture 4">
            <a:extLst>
              <a:ext uri="{FF2B5EF4-FFF2-40B4-BE49-F238E27FC236}">
                <a16:creationId xmlns:a16="http://schemas.microsoft.com/office/drawing/2014/main" xmlns="" id="{C5D108C6-BAA6-6049-A7A0-0A16684CC4FB}"/>
              </a:ext>
            </a:extLst>
          </p:cNvPr>
          <p:cNvPicPr>
            <a:picLocks noChangeAspect="1"/>
          </p:cNvPicPr>
          <p:nvPr/>
        </p:nvPicPr>
        <p:blipFill>
          <a:blip r:embed="rId2"/>
          <a:stretch>
            <a:fillRect/>
          </a:stretch>
        </p:blipFill>
        <p:spPr>
          <a:xfrm>
            <a:off x="-1" y="0"/>
            <a:ext cx="8331199" cy="6857998"/>
          </a:xfrm>
          <a:prstGeom prst="rect">
            <a:avLst/>
          </a:prstGeom>
        </p:spPr>
      </p:pic>
      <p:pic>
        <p:nvPicPr>
          <p:cNvPr id="6" name="Picture 5">
            <a:extLst>
              <a:ext uri="{FF2B5EF4-FFF2-40B4-BE49-F238E27FC236}">
                <a16:creationId xmlns:a16="http://schemas.microsoft.com/office/drawing/2014/main" xmlns="" id="{A5079909-6B2F-E847-B74F-7D231D1AE39B}"/>
              </a:ext>
            </a:extLst>
          </p:cNvPr>
          <p:cNvPicPr>
            <a:picLocks noChangeAspect="1"/>
          </p:cNvPicPr>
          <p:nvPr/>
        </p:nvPicPr>
        <p:blipFill>
          <a:blip r:embed="rId3"/>
          <a:stretch>
            <a:fillRect/>
          </a:stretch>
        </p:blipFill>
        <p:spPr>
          <a:xfrm>
            <a:off x="8331199" y="1"/>
            <a:ext cx="3860800" cy="6857998"/>
          </a:xfrm>
          <a:prstGeom prst="rect">
            <a:avLst/>
          </a:prstGeom>
        </p:spPr>
      </p:pic>
    </p:spTree>
    <p:extLst>
      <p:ext uri="{BB962C8B-B14F-4D97-AF65-F5344CB8AC3E}">
        <p14:creationId xmlns:p14="http://schemas.microsoft.com/office/powerpoint/2010/main" xmlns="" val="2000878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17CD42B-93EE-C347-B911-78D8256E27B2}"/>
              </a:ext>
            </a:extLst>
          </p:cNvPr>
          <p:cNvSpPr txBox="1">
            <a:spLocks/>
          </p:cNvSpPr>
          <p:nvPr/>
        </p:nvSpPr>
        <p:spPr bwMode="auto">
          <a:xfrm>
            <a:off x="0" y="0"/>
            <a:ext cx="12191999" cy="900545"/>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kern="0" dirty="0">
                <a:solidFill>
                  <a:prstClr val="black"/>
                </a:solidFill>
              </a:rPr>
              <a:t>National Weekly Increase/ Decrease</a:t>
            </a:r>
          </a:p>
          <a:p>
            <a:endParaRPr lang="en-US" sz="2000" i="1" kern="0" dirty="0">
              <a:solidFill>
                <a:prstClr val="black"/>
              </a:solidFill>
            </a:endParaRPr>
          </a:p>
        </p:txBody>
      </p:sp>
      <p:sp>
        <p:nvSpPr>
          <p:cNvPr id="10"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737600" y="6245225"/>
            <a:ext cx="2844800" cy="476250"/>
          </a:xfrm>
        </p:spPr>
        <p:txBody>
          <a:bodyPr/>
          <a:lstStyle/>
          <a:p>
            <a:pPr fontAlgn="base">
              <a:spcBef>
                <a:spcPct val="0"/>
              </a:spcBef>
              <a:spcAft>
                <a:spcPct val="0"/>
              </a:spcAft>
              <a:defRPr/>
            </a:pPr>
            <a:r>
              <a:rPr lang="en-US" altLang="en-US" dirty="0">
                <a:solidFill>
                  <a:srgbClr val="000000"/>
                </a:solidFill>
              </a:rPr>
              <a:t>9</a:t>
            </a:r>
          </a:p>
        </p:txBody>
      </p:sp>
      <p:pic>
        <p:nvPicPr>
          <p:cNvPr id="5" name="Picture 4">
            <a:extLst>
              <a:ext uri="{FF2B5EF4-FFF2-40B4-BE49-F238E27FC236}">
                <a16:creationId xmlns:a16="http://schemas.microsoft.com/office/drawing/2014/main" xmlns="" id="{BFFB249A-B922-CE46-AE53-9C86DC85E3CC}"/>
              </a:ext>
            </a:extLst>
          </p:cNvPr>
          <p:cNvPicPr>
            <a:picLocks noChangeAspect="1"/>
          </p:cNvPicPr>
          <p:nvPr/>
        </p:nvPicPr>
        <p:blipFill>
          <a:blip r:embed="rId3"/>
          <a:stretch>
            <a:fillRect/>
          </a:stretch>
        </p:blipFill>
        <p:spPr>
          <a:xfrm>
            <a:off x="0" y="900545"/>
            <a:ext cx="12191999" cy="5957455"/>
          </a:xfrm>
          <a:prstGeom prst="rect">
            <a:avLst/>
          </a:prstGeom>
        </p:spPr>
      </p:pic>
    </p:spTree>
    <p:extLst>
      <p:ext uri="{BB962C8B-B14F-4D97-AF65-F5344CB8AC3E}">
        <p14:creationId xmlns:p14="http://schemas.microsoft.com/office/powerpoint/2010/main" xmlns="" val="4129269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xmlns="" id="{27C7DB82-4A91-C647-BF9C-C64215DF4862}"/>
              </a:ext>
            </a:extLst>
          </p:cNvPr>
          <p:cNvSpPr>
            <a:spLocks noGrp="1"/>
          </p:cNvSpPr>
          <p:nvPr>
            <p:ph type="sldNum" sz="quarter" idx="12"/>
          </p:nvPr>
        </p:nvSpPr>
        <p:spPr>
          <a:xfrm>
            <a:off x="8737600" y="6245225"/>
            <a:ext cx="2844800" cy="476250"/>
          </a:xfrm>
        </p:spPr>
        <p:txBody>
          <a:bodyPr/>
          <a:lstStyle/>
          <a:p>
            <a:pPr fontAlgn="base">
              <a:spcBef>
                <a:spcPct val="0"/>
              </a:spcBef>
              <a:spcAft>
                <a:spcPct val="0"/>
              </a:spcAft>
              <a:defRPr/>
            </a:pPr>
            <a:r>
              <a:rPr lang="en-US" altLang="en-US" dirty="0">
                <a:solidFill>
                  <a:srgbClr val="000000"/>
                </a:solidFill>
              </a:rPr>
              <a:t>10</a:t>
            </a:r>
          </a:p>
        </p:txBody>
      </p:sp>
      <p:pic>
        <p:nvPicPr>
          <p:cNvPr id="3" name="Picture 2">
            <a:extLst>
              <a:ext uri="{FF2B5EF4-FFF2-40B4-BE49-F238E27FC236}">
                <a16:creationId xmlns:a16="http://schemas.microsoft.com/office/drawing/2014/main" xmlns="" id="{46B6E696-576B-FF48-8BE7-7A8A5AEA7D0E}"/>
              </a:ext>
            </a:extLst>
          </p:cNvPr>
          <p:cNvPicPr>
            <a:picLocks noChangeAspect="1"/>
          </p:cNvPicPr>
          <p:nvPr/>
        </p:nvPicPr>
        <p:blipFill>
          <a:blip r:embed="rId3"/>
          <a:stretch>
            <a:fillRect/>
          </a:stretch>
        </p:blipFill>
        <p:spPr>
          <a:xfrm>
            <a:off x="148303" y="263471"/>
            <a:ext cx="12043697" cy="6594529"/>
          </a:xfrm>
          <a:prstGeom prst="rect">
            <a:avLst/>
          </a:prstGeom>
        </p:spPr>
      </p:pic>
      <p:sp>
        <p:nvSpPr>
          <p:cNvPr id="9" name="Title 1">
            <a:extLst>
              <a:ext uri="{FF2B5EF4-FFF2-40B4-BE49-F238E27FC236}">
                <a16:creationId xmlns:a16="http://schemas.microsoft.com/office/drawing/2014/main" xmlns="" id="{A4560FC4-2E19-894A-84ED-DCBC6D9E1546}"/>
              </a:ext>
            </a:extLst>
          </p:cNvPr>
          <p:cNvSpPr txBox="1">
            <a:spLocks/>
          </p:cNvSpPr>
          <p:nvPr/>
        </p:nvSpPr>
        <p:spPr bwMode="auto">
          <a:xfrm>
            <a:off x="0" y="0"/>
            <a:ext cx="12192000" cy="789284"/>
          </a:xfrm>
          <a:prstGeom prst="rect">
            <a:avLst/>
          </a:prstGeom>
          <a:solidFill>
            <a:srgbClr val="00B05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endParaRPr lang="en-US" sz="3600" kern="0" dirty="0">
              <a:solidFill>
                <a:prstClr val="black"/>
              </a:solidFill>
            </a:endParaRPr>
          </a:p>
          <a:p>
            <a:r>
              <a:rPr lang="en-US" sz="3600" kern="0" dirty="0">
                <a:solidFill>
                  <a:prstClr val="black"/>
                </a:solidFill>
              </a:rPr>
              <a:t>Provincial Weekly Increase / Decrease</a:t>
            </a:r>
          </a:p>
          <a:p>
            <a:endParaRPr lang="en-US" sz="2000" i="1" kern="0" dirty="0">
              <a:solidFill>
                <a:prstClr val="black"/>
              </a:solidFill>
            </a:endParaRPr>
          </a:p>
        </p:txBody>
      </p:sp>
    </p:spTree>
    <p:extLst>
      <p:ext uri="{BB962C8B-B14F-4D97-AF65-F5344CB8AC3E}">
        <p14:creationId xmlns:p14="http://schemas.microsoft.com/office/powerpoint/2010/main" xmlns="" val="3039523869"/>
      </p:ext>
    </p:extLst>
  </p:cSld>
  <p:clrMapOvr>
    <a:masterClrMapping/>
  </p:clrMapOvr>
</p:sld>
</file>

<file path=ppt/theme/theme1.xml><?xml version="1.0" encoding="utf-8"?>
<a:theme xmlns:a="http://schemas.openxmlformats.org/drawingml/2006/main" name="Departmental Financial perfomance per 10_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6065</TotalTime>
  <Words>3329</Words>
  <Application>Microsoft Office PowerPoint</Application>
  <PresentationFormat>Custom</PresentationFormat>
  <Paragraphs>959</Paragraphs>
  <Slides>56</Slides>
  <Notes>20</Notes>
  <HiddenSlides>0</HiddenSlides>
  <MMClips>0</MMClips>
  <ScaleCrop>false</ScaleCrop>
  <HeadingPairs>
    <vt:vector size="4" baseType="variant">
      <vt:variant>
        <vt:lpstr>Theme</vt:lpstr>
      </vt:variant>
      <vt:variant>
        <vt:i4>2</vt:i4>
      </vt:variant>
      <vt:variant>
        <vt:lpstr>Slide Titles</vt:lpstr>
      </vt:variant>
      <vt:variant>
        <vt:i4>56</vt:i4>
      </vt:variant>
    </vt:vector>
  </HeadingPairs>
  <TitlesOfParts>
    <vt:vector size="58" baseType="lpstr">
      <vt:lpstr>Departmental Financial perfomance per 10_1</vt:lpstr>
      <vt:lpstr>Office Theme</vt:lpstr>
      <vt:lpstr>Slide 1</vt:lpstr>
      <vt:lpstr>Slide 2</vt:lpstr>
      <vt:lpstr>CONTENT</vt:lpstr>
      <vt:lpstr>PILLARS OF THE NW COVID-19 STRATEGY</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NWDOH STAFF STATUS </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Lessons Learned</vt:lpstr>
      <vt:lpstr>Lessons learned continued</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Monique</dc:creator>
  <cp:lastModifiedBy>Monique</cp:lastModifiedBy>
  <cp:revision>55</cp:revision>
  <dcterms:modified xsi:type="dcterms:W3CDTF">2021-02-24T07:12:10Z</dcterms:modified>
</cp:coreProperties>
</file>