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handoutMasterIdLst>
    <p:handoutMasterId r:id="rId77"/>
  </p:handoutMasterIdLst>
  <p:sldIdLst>
    <p:sldId id="423" r:id="rId2"/>
    <p:sldId id="449" r:id="rId3"/>
    <p:sldId id="450" r:id="rId4"/>
    <p:sldId id="459" r:id="rId5"/>
    <p:sldId id="451" r:id="rId6"/>
    <p:sldId id="489" r:id="rId7"/>
    <p:sldId id="453" r:id="rId8"/>
    <p:sldId id="454" r:id="rId9"/>
    <p:sldId id="455" r:id="rId10"/>
    <p:sldId id="456" r:id="rId11"/>
    <p:sldId id="457" r:id="rId12"/>
    <p:sldId id="458" r:id="rId13"/>
    <p:sldId id="490" r:id="rId14"/>
    <p:sldId id="460" r:id="rId15"/>
    <p:sldId id="491" r:id="rId16"/>
    <p:sldId id="534" r:id="rId17"/>
    <p:sldId id="492" r:id="rId18"/>
    <p:sldId id="493" r:id="rId19"/>
    <p:sldId id="494" r:id="rId20"/>
    <p:sldId id="495" r:id="rId21"/>
    <p:sldId id="497" r:id="rId22"/>
    <p:sldId id="498" r:id="rId23"/>
    <p:sldId id="499" r:id="rId24"/>
    <p:sldId id="500" r:id="rId25"/>
    <p:sldId id="501" r:id="rId26"/>
    <p:sldId id="502" r:id="rId27"/>
    <p:sldId id="503" r:id="rId28"/>
    <p:sldId id="505" r:id="rId29"/>
    <p:sldId id="506" r:id="rId30"/>
    <p:sldId id="507" r:id="rId31"/>
    <p:sldId id="508" r:id="rId32"/>
    <p:sldId id="510" r:id="rId33"/>
    <p:sldId id="511" r:id="rId34"/>
    <p:sldId id="512" r:id="rId35"/>
    <p:sldId id="513" r:id="rId36"/>
    <p:sldId id="535" r:id="rId37"/>
    <p:sldId id="514" r:id="rId38"/>
    <p:sldId id="515" r:id="rId39"/>
    <p:sldId id="516" r:id="rId40"/>
    <p:sldId id="517" r:id="rId41"/>
    <p:sldId id="519" r:id="rId42"/>
    <p:sldId id="520" r:id="rId43"/>
    <p:sldId id="521" r:id="rId44"/>
    <p:sldId id="522" r:id="rId45"/>
    <p:sldId id="523" r:id="rId46"/>
    <p:sldId id="524" r:id="rId47"/>
    <p:sldId id="526" r:id="rId48"/>
    <p:sldId id="527" r:id="rId49"/>
    <p:sldId id="528" r:id="rId50"/>
    <p:sldId id="529" r:id="rId51"/>
    <p:sldId id="531" r:id="rId52"/>
    <p:sldId id="532" r:id="rId53"/>
    <p:sldId id="533" r:id="rId54"/>
    <p:sldId id="538" r:id="rId55"/>
    <p:sldId id="540" r:id="rId56"/>
    <p:sldId id="541" r:id="rId57"/>
    <p:sldId id="542" r:id="rId58"/>
    <p:sldId id="543" r:id="rId59"/>
    <p:sldId id="544" r:id="rId60"/>
    <p:sldId id="545" r:id="rId61"/>
    <p:sldId id="546" r:id="rId62"/>
    <p:sldId id="547" r:id="rId63"/>
    <p:sldId id="548" r:id="rId64"/>
    <p:sldId id="549" r:id="rId65"/>
    <p:sldId id="550" r:id="rId66"/>
    <p:sldId id="551" r:id="rId67"/>
    <p:sldId id="539" r:id="rId68"/>
    <p:sldId id="556" r:id="rId69"/>
    <p:sldId id="552" r:id="rId70"/>
    <p:sldId id="553" r:id="rId71"/>
    <p:sldId id="557" r:id="rId72"/>
    <p:sldId id="554" r:id="rId73"/>
    <p:sldId id="555" r:id="rId74"/>
    <p:sldId id="435"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46"/>
  </p:normalViewPr>
  <p:slideViewPr>
    <p:cSldViewPr snapToGrid="0" snapToObjects="1">
      <p:cViewPr varScale="1">
        <p:scale>
          <a:sx n="55" d="100"/>
          <a:sy n="55" d="100"/>
        </p:scale>
        <p:origin x="-90"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lgn="ctr" rtl="0">
              <a:defRPr sz="1200" b="1" i="0" u="none" strike="noStrike" kern="1200" baseline="0">
                <a:solidFill>
                  <a:schemeClr val="dk1">
                    <a:lumMod val="75000"/>
                    <a:lumOff val="25000"/>
                  </a:schemeClr>
                </a:solidFill>
                <a:latin typeface="Arial Narrow" panose="020B0606020202030204" pitchFamily="34" charset="0"/>
                <a:ea typeface="+mn-ea"/>
                <a:cs typeface="+mn-cs"/>
              </a:defRPr>
            </a:pPr>
            <a:r>
              <a:rPr lang="en-ZA" sz="1200" dirty="0"/>
              <a:t>Percentage targets Achieved and Not Achieved (APP): 2nd Quarter (2020/21 FY)</a:t>
            </a:r>
          </a:p>
        </c:rich>
      </c:tx>
      <c:layout>
        <c:manualLayout>
          <c:xMode val="edge"/>
          <c:yMode val="edge"/>
          <c:x val="0.13831019256921245"/>
          <c:y val="2.5000000000000001E-2"/>
        </c:manualLayout>
      </c:layout>
      <c:spPr>
        <a:solidFill>
          <a:schemeClr val="lt1"/>
        </a:solidFill>
        <a:ln w="25400" cap="flat" cmpd="sng" algn="ctr">
          <a:solidFill>
            <a:schemeClr val="dk1"/>
          </a:solidFill>
          <a:prstDash val="solid"/>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17"/>
          <c:dPt>
            <c:idx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E573-432C-BD05-3DAA0C24BE00}"/>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E573-432C-BD05-3DAA0C24BE0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Arial Narrow" panose="020B0606020202030204" pitchFamily="34" charset="0"/>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'Pie Charts'!$C$22:$C$23</c:f>
              <c:strCache>
                <c:ptCount val="2"/>
                <c:pt idx="0">
                  <c:v>Percentage Targets Achieved</c:v>
                </c:pt>
                <c:pt idx="1">
                  <c:v>Percentage Targets Not Achieved</c:v>
                </c:pt>
              </c:strCache>
            </c:strRef>
          </c:cat>
          <c:val>
            <c:numRef>
              <c:f>'Pie Charts'!$D$22:$D$23</c:f>
              <c:numCache>
                <c:formatCode>0%</c:formatCode>
                <c:ptCount val="2"/>
                <c:pt idx="0">
                  <c:v>0.71000000000000008</c:v>
                </c:pt>
                <c:pt idx="1">
                  <c:v>0.29000000000000004</c:v>
                </c:pt>
              </c:numCache>
            </c:numRef>
          </c:val>
          <c:extLst xmlns:c16r2="http://schemas.microsoft.com/office/drawing/2015/06/chart">
            <c:ext xmlns:c16="http://schemas.microsoft.com/office/drawing/2014/chart" uri="{C3380CC4-5D6E-409C-BE32-E72D297353CC}">
              <c16:uniqueId val="{00000004-E573-432C-BD05-3DAA0C24BE00}"/>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tx2">
          <a:lumMod val="60000"/>
          <a:lumOff val="40000"/>
        </a:schemeClr>
      </a:solidFill>
      <a:round/>
    </a:ln>
    <a:effectLst/>
  </c:spPr>
  <c:txPr>
    <a:bodyPr/>
    <a:lstStyle/>
    <a:p>
      <a:pPr>
        <a:defRPr sz="900">
          <a:latin typeface="Arial Narrow" panose="020B0606020202030204"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a:t>Performance of Superior Court Services sub-programmes: Quarter 3 (2020/21 FY)</a:t>
            </a:r>
          </a:p>
        </c:rich>
      </c:tx>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'PRoGRAMME 2'!$B$7</c:f>
              <c:strCache>
                <c:ptCount val="1"/>
                <c:pt idx="0">
                  <c:v>Planned Targets </c:v>
                </c:pt>
              </c:strCache>
            </c:strRef>
          </c:tx>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2'!$B$8:$B$13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0-1286-4717-A5CB-B4861F503247}"/>
            </c:ext>
          </c:extLst>
        </c:ser>
        <c:ser>
          <c:idx val="1"/>
          <c:order val="1"/>
          <c:tx>
            <c:strRef>
              <c:f>'PRoGRAMME 2'!$C$7</c:f>
              <c:strCache>
                <c:ptCount val="1"/>
                <c:pt idx="0">
                  <c:v>Targets  Achieved </c:v>
                </c:pt>
              </c:strCache>
            </c:strRef>
          </c:tx>
          <c:spPr>
            <a:solidFill>
              <a:srgbClr val="00B050"/>
            </a:solidFill>
          </c:spPr>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2'!$C$8:$C$13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1-1286-4717-A5CB-B4861F503247}"/>
            </c:ext>
          </c:extLst>
        </c:ser>
        <c:ser>
          <c:idx val="2"/>
          <c:order val="2"/>
          <c:tx>
            <c:strRef>
              <c:f>'PRoGRAMME 2'!$D$7</c:f>
              <c:strCache>
                <c:ptCount val="1"/>
                <c:pt idx="0">
                  <c:v>Targets Not Achieved</c:v>
                </c:pt>
              </c:strCache>
            </c:strRef>
          </c:tx>
          <c:spPr>
            <a:solidFill>
              <a:srgbClr val="FF0000"/>
            </a:solidFill>
          </c:spPr>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2'!$D$8:$D$13</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2-1286-4717-A5CB-B4861F503247}"/>
            </c:ext>
          </c:extLst>
        </c:ser>
        <c:dLbls>
          <c:showVal val="1"/>
        </c:dLbls>
        <c:shape val="cylinder"/>
        <c:axId val="438860032"/>
        <c:axId val="438882304"/>
        <c:axId val="0"/>
      </c:bar3DChart>
      <c:catAx>
        <c:axId val="438860032"/>
        <c:scaling>
          <c:orientation val="minMax"/>
        </c:scaling>
        <c:axPos val="b"/>
        <c:majorGridlines/>
        <c:minorGridlines/>
        <c:numFmt formatCode="General" sourceLinked="0"/>
        <c:majorTickMark val="none"/>
        <c:tickLblPos val="nextTo"/>
        <c:txPr>
          <a:bodyPr/>
          <a:lstStyle/>
          <a:p>
            <a:pPr>
              <a:defRPr sz="1200"/>
            </a:pPr>
            <a:endParaRPr lang="en-US"/>
          </a:p>
        </c:txPr>
        <c:crossAx val="438882304"/>
        <c:crosses val="autoZero"/>
        <c:auto val="1"/>
        <c:lblAlgn val="ctr"/>
        <c:lblOffset val="100"/>
      </c:catAx>
      <c:valAx>
        <c:axId val="438882304"/>
        <c:scaling>
          <c:orientation val="minMax"/>
        </c:scaling>
        <c:delete val="1"/>
        <c:axPos val="l"/>
        <c:majorGridlines/>
        <c:minorGridlines/>
        <c:numFmt formatCode="General" sourceLinked="1"/>
        <c:tickLblPos val="none"/>
        <c:crossAx val="438860032"/>
        <c:crosses val="autoZero"/>
        <c:crossBetween val="between"/>
      </c:valAx>
    </c:plotArea>
    <c:legend>
      <c:legendPos val="t"/>
      <c:txPr>
        <a:bodyPr/>
        <a:lstStyle/>
        <a:p>
          <a:pPr>
            <a:defRPr sz="1200"/>
          </a:pPr>
          <a:endParaRPr lang="en-US"/>
        </a:p>
      </c:txPr>
    </c:legend>
    <c:plotVisOnly val="1"/>
    <c:dispBlanksAs val="gap"/>
  </c:chart>
  <c:spPr>
    <a:ln w="28575">
      <a:solidFill>
        <a:schemeClr val="tx1"/>
      </a:solidFill>
    </a:ln>
  </c:spPr>
  <c:txPr>
    <a:bodyPr/>
    <a:lstStyle/>
    <a:p>
      <a:pPr>
        <a:defRPr sz="900">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ZA" sz="1200" dirty="0"/>
              <a:t>Overall Performance of the OCJ per Programme (2nd </a:t>
            </a:r>
            <a:r>
              <a:rPr lang="en-ZA" sz="1400" dirty="0"/>
              <a:t>Quarter</a:t>
            </a:r>
            <a:r>
              <a:rPr lang="en-ZA" sz="1200" dirty="0"/>
              <a:t> 2020/21 FY)</a:t>
            </a:r>
          </a:p>
        </c:rich>
      </c:tx>
      <c:layout/>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PROGRAMME!$C$10</c:f>
              <c:strCache>
                <c:ptCount val="1"/>
                <c:pt idx="0">
                  <c:v>Planned Targets</c:v>
                </c:pt>
              </c:strCache>
            </c:strRef>
          </c:tx>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PROGRAMME!$C$11:$C$14</c:f>
              <c:numCache>
                <c:formatCode>General</c:formatCode>
                <c:ptCount val="4"/>
                <c:pt idx="0">
                  <c:v>11</c:v>
                </c:pt>
                <c:pt idx="1">
                  <c:v>6</c:v>
                </c:pt>
                <c:pt idx="2">
                  <c:v>4</c:v>
                </c:pt>
                <c:pt idx="3">
                  <c:v>21</c:v>
                </c:pt>
              </c:numCache>
            </c:numRef>
          </c:val>
          <c:extLst xmlns:c16r2="http://schemas.microsoft.com/office/drawing/2015/06/chart">
            <c:ext xmlns:c16="http://schemas.microsoft.com/office/drawing/2014/chart" uri="{C3380CC4-5D6E-409C-BE32-E72D297353CC}">
              <c16:uniqueId val="{00000000-81B0-43A4-9C88-616889FB6917}"/>
            </c:ext>
          </c:extLst>
        </c:ser>
        <c:ser>
          <c:idx val="1"/>
          <c:order val="1"/>
          <c:tx>
            <c:strRef>
              <c:f>PROGRAMME!$D$10</c:f>
              <c:strCache>
                <c:ptCount val="1"/>
                <c:pt idx="0">
                  <c:v>Targets Achieved</c:v>
                </c:pt>
              </c:strCache>
            </c:strRef>
          </c:tx>
          <c:spPr>
            <a:solidFill>
              <a:srgbClr val="00B050"/>
            </a:solidFill>
          </c:spPr>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PROGRAMME!$D$11:$D$14</c:f>
              <c:numCache>
                <c:formatCode>General</c:formatCode>
                <c:ptCount val="4"/>
                <c:pt idx="0">
                  <c:v>6</c:v>
                </c:pt>
                <c:pt idx="1">
                  <c:v>6</c:v>
                </c:pt>
                <c:pt idx="2">
                  <c:v>3</c:v>
                </c:pt>
                <c:pt idx="3">
                  <c:v>15</c:v>
                </c:pt>
              </c:numCache>
            </c:numRef>
          </c:val>
          <c:extLst xmlns:c16r2="http://schemas.microsoft.com/office/drawing/2015/06/chart">
            <c:ext xmlns:c16="http://schemas.microsoft.com/office/drawing/2014/chart" uri="{C3380CC4-5D6E-409C-BE32-E72D297353CC}">
              <c16:uniqueId val="{00000001-81B0-43A4-9C88-616889FB6917}"/>
            </c:ext>
          </c:extLst>
        </c:ser>
        <c:ser>
          <c:idx val="2"/>
          <c:order val="2"/>
          <c:tx>
            <c:strRef>
              <c:f>PROGRAMME!$E$10</c:f>
              <c:strCache>
                <c:ptCount val="1"/>
                <c:pt idx="0">
                  <c:v>Targets not Achieved</c:v>
                </c:pt>
              </c:strCache>
            </c:strRef>
          </c:tx>
          <c:spPr>
            <a:solidFill>
              <a:srgbClr val="FF0000"/>
            </a:solidFill>
          </c:spPr>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PROGRAMME!$E$11:$E$14</c:f>
              <c:numCache>
                <c:formatCode>General</c:formatCode>
                <c:ptCount val="4"/>
                <c:pt idx="0">
                  <c:v>5</c:v>
                </c:pt>
                <c:pt idx="1">
                  <c:v>0</c:v>
                </c:pt>
                <c:pt idx="2">
                  <c:v>1</c:v>
                </c:pt>
                <c:pt idx="3">
                  <c:v>6</c:v>
                </c:pt>
              </c:numCache>
            </c:numRef>
          </c:val>
          <c:extLst xmlns:c16r2="http://schemas.microsoft.com/office/drawing/2015/06/chart">
            <c:ext xmlns:c16="http://schemas.microsoft.com/office/drawing/2014/chart" uri="{C3380CC4-5D6E-409C-BE32-E72D297353CC}">
              <c16:uniqueId val="{00000002-81B0-43A4-9C88-616889FB6917}"/>
            </c:ext>
          </c:extLst>
        </c:ser>
        <c:dLbls>
          <c:showVal val="1"/>
        </c:dLbls>
        <c:shape val="cylinder"/>
        <c:axId val="170621568"/>
        <c:axId val="170635648"/>
        <c:axId val="0"/>
      </c:bar3DChart>
      <c:catAx>
        <c:axId val="170621568"/>
        <c:scaling>
          <c:orientation val="minMax"/>
        </c:scaling>
        <c:axPos val="b"/>
        <c:majorGridlines/>
        <c:minorGridlines/>
        <c:numFmt formatCode="General" sourceLinked="0"/>
        <c:majorTickMark val="none"/>
        <c:tickLblPos val="nextTo"/>
        <c:txPr>
          <a:bodyPr/>
          <a:lstStyle/>
          <a:p>
            <a:pPr>
              <a:defRPr sz="1200"/>
            </a:pPr>
            <a:endParaRPr lang="en-US"/>
          </a:p>
        </c:txPr>
        <c:crossAx val="170635648"/>
        <c:crosses val="autoZero"/>
        <c:auto val="1"/>
        <c:lblAlgn val="ctr"/>
        <c:lblOffset val="100"/>
      </c:catAx>
      <c:valAx>
        <c:axId val="170635648"/>
        <c:scaling>
          <c:orientation val="minMax"/>
        </c:scaling>
        <c:delete val="1"/>
        <c:axPos val="l"/>
        <c:majorGridlines/>
        <c:minorGridlines/>
        <c:numFmt formatCode="General" sourceLinked="1"/>
        <c:tickLblPos val="none"/>
        <c:crossAx val="170621568"/>
        <c:crosses val="autoZero"/>
        <c:crossBetween val="between"/>
      </c:valAx>
    </c:plotArea>
    <c:legend>
      <c:legendPos val="t"/>
      <c:layout/>
      <c:txPr>
        <a:bodyPr/>
        <a:lstStyle/>
        <a:p>
          <a:pPr>
            <a:defRPr sz="1200"/>
          </a:pPr>
          <a:endParaRPr lang="en-US"/>
        </a:p>
      </c:txPr>
    </c:legend>
    <c:plotVisOnly val="1"/>
    <c:dispBlanksAs val="gap"/>
  </c:chart>
  <c:spPr>
    <a:ln w="28575">
      <a:solidFill>
        <a:schemeClr val="tx1"/>
      </a:solidFill>
    </a:ln>
  </c:spPr>
  <c:txPr>
    <a:bodyPr/>
    <a:lstStyle/>
    <a:p>
      <a:pPr>
        <a:defRPr sz="1000">
          <a:latin typeface="Arial Narrow" panose="020B060602020203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GB" sz="1400"/>
              <a:t>Percentage Targets Achieved and Not Achieved per Programme</a:t>
            </a:r>
            <a:r>
              <a:rPr lang="en-US" sz="1400"/>
              <a:t>(APP): </a:t>
            </a:r>
            <a:endParaRPr lang="en-ZA" sz="1400"/>
          </a:p>
          <a:p>
            <a:pPr>
              <a:defRPr sz="1400"/>
            </a:pPr>
            <a:r>
              <a:rPr lang="en-US" sz="1400"/>
              <a:t>2nd</a:t>
            </a:r>
            <a:r>
              <a:rPr lang="en-US" sz="1400" baseline="0"/>
              <a:t> </a:t>
            </a:r>
            <a:r>
              <a:rPr lang="en-GB" sz="1400"/>
              <a:t>Quarter of the 2020/21 FY</a:t>
            </a:r>
            <a:endParaRPr lang="en-ZA" sz="1400"/>
          </a:p>
        </c:rich>
      </c:tx>
      <c:layout>
        <c:manualLayout>
          <c:xMode val="edge"/>
          <c:yMode val="edge"/>
          <c:x val="0.2985117423326587"/>
          <c:y val="3.240729473930077E-2"/>
        </c:manualLayout>
      </c:layout>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PROGRAMME!$C$4</c:f>
              <c:strCache>
                <c:ptCount val="1"/>
                <c:pt idx="0">
                  <c:v>% Targets Achieved</c:v>
                </c:pt>
              </c:strCache>
            </c:strRef>
          </c:tx>
          <c:spPr>
            <a:solidFill>
              <a:srgbClr val="00B050"/>
            </a:solidFill>
          </c:spPr>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PROGRAMME!$B$5:$B$8</c:f>
              <c:strCache>
                <c:ptCount val="4"/>
                <c:pt idx="0">
                  <c:v>Programme 1: Administration</c:v>
                </c:pt>
                <c:pt idx="1">
                  <c:v>Programme 2: Superior Court Services</c:v>
                </c:pt>
                <c:pt idx="2">
                  <c:v>Programme 3: Judicial Education and Support</c:v>
                </c:pt>
                <c:pt idx="3">
                  <c:v>Total</c:v>
                </c:pt>
              </c:strCache>
            </c:strRef>
          </c:cat>
          <c:val>
            <c:numRef>
              <c:f>PROGRAMME!$C$5:$C$8</c:f>
              <c:numCache>
                <c:formatCode>0%</c:formatCode>
                <c:ptCount val="4"/>
                <c:pt idx="0">
                  <c:v>0.54545454545454541</c:v>
                </c:pt>
                <c:pt idx="1">
                  <c:v>1</c:v>
                </c:pt>
                <c:pt idx="2">
                  <c:v>0.75000000000000011</c:v>
                </c:pt>
                <c:pt idx="3">
                  <c:v>0.71428571428571441</c:v>
                </c:pt>
              </c:numCache>
            </c:numRef>
          </c:val>
          <c:extLst xmlns:c16r2="http://schemas.microsoft.com/office/drawing/2015/06/chart">
            <c:ext xmlns:c16="http://schemas.microsoft.com/office/drawing/2014/chart" uri="{C3380CC4-5D6E-409C-BE32-E72D297353CC}">
              <c16:uniqueId val="{00000000-BAE3-44DB-9371-23594CAD61E8}"/>
            </c:ext>
          </c:extLst>
        </c:ser>
        <c:ser>
          <c:idx val="1"/>
          <c:order val="1"/>
          <c:tx>
            <c:strRef>
              <c:f>PROGRAMME!$D$4</c:f>
              <c:strCache>
                <c:ptCount val="1"/>
                <c:pt idx="0">
                  <c:v>% Targets not Achieved</c:v>
                </c:pt>
              </c:strCache>
            </c:strRef>
          </c:tx>
          <c:spPr>
            <a:solidFill>
              <a:srgbClr val="FF0000"/>
            </a:solidFill>
          </c:spPr>
          <c:dLbls>
            <c:spPr>
              <a:noFill/>
              <a:ln>
                <a:noFill/>
              </a:ln>
              <a:effectLst/>
            </c:spPr>
            <c:txPr>
              <a:bodyPr wrap="square" lIns="38100" tIns="19050" rIns="38100" bIns="19050" anchor="ctr">
                <a:spAutoFit/>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PROGRAMME!$B$5:$B$8</c:f>
              <c:strCache>
                <c:ptCount val="4"/>
                <c:pt idx="0">
                  <c:v>Programme 1: Administration</c:v>
                </c:pt>
                <c:pt idx="1">
                  <c:v>Programme 2: Superior Court Services</c:v>
                </c:pt>
                <c:pt idx="2">
                  <c:v>Programme 3: Judicial Education and Support</c:v>
                </c:pt>
                <c:pt idx="3">
                  <c:v>Total</c:v>
                </c:pt>
              </c:strCache>
            </c:strRef>
          </c:cat>
          <c:val>
            <c:numRef>
              <c:f>PROGRAMME!$D$5:$D$8</c:f>
              <c:numCache>
                <c:formatCode>0%</c:formatCode>
                <c:ptCount val="4"/>
                <c:pt idx="0">
                  <c:v>0.45454545454545453</c:v>
                </c:pt>
                <c:pt idx="1">
                  <c:v>0</c:v>
                </c:pt>
                <c:pt idx="2">
                  <c:v>0.25</c:v>
                </c:pt>
                <c:pt idx="3">
                  <c:v>0.28571428571428581</c:v>
                </c:pt>
              </c:numCache>
            </c:numRef>
          </c:val>
          <c:extLst xmlns:c16r2="http://schemas.microsoft.com/office/drawing/2015/06/chart">
            <c:ext xmlns:c16="http://schemas.microsoft.com/office/drawing/2014/chart" uri="{C3380CC4-5D6E-409C-BE32-E72D297353CC}">
              <c16:uniqueId val="{00000001-BAE3-44DB-9371-23594CAD61E8}"/>
            </c:ext>
          </c:extLst>
        </c:ser>
        <c:dLbls>
          <c:showVal val="1"/>
        </c:dLbls>
        <c:shape val="cylinder"/>
        <c:axId val="158360320"/>
        <c:axId val="158361856"/>
        <c:axId val="0"/>
      </c:bar3DChart>
      <c:catAx>
        <c:axId val="158360320"/>
        <c:scaling>
          <c:orientation val="minMax"/>
        </c:scaling>
        <c:axPos val="b"/>
        <c:majorGridlines/>
        <c:minorGridlines/>
        <c:numFmt formatCode="General" sourceLinked="0"/>
        <c:majorTickMark val="none"/>
        <c:tickLblPos val="nextTo"/>
        <c:crossAx val="158361856"/>
        <c:crosses val="autoZero"/>
        <c:auto val="1"/>
        <c:lblAlgn val="ctr"/>
        <c:lblOffset val="100"/>
      </c:catAx>
      <c:valAx>
        <c:axId val="158361856"/>
        <c:scaling>
          <c:orientation val="minMax"/>
        </c:scaling>
        <c:delete val="1"/>
        <c:axPos val="l"/>
        <c:majorGridlines/>
        <c:minorGridlines/>
        <c:numFmt formatCode="0%" sourceLinked="1"/>
        <c:tickLblPos val="none"/>
        <c:crossAx val="158360320"/>
        <c:crosses val="autoZero"/>
        <c:crossBetween val="between"/>
      </c:valAx>
    </c:plotArea>
    <c:legend>
      <c:legendPos val="t"/>
      <c:layout/>
      <c:txPr>
        <a:bodyPr/>
        <a:lstStyle/>
        <a:p>
          <a:pPr>
            <a:defRPr sz="1200"/>
          </a:pPr>
          <a:endParaRPr lang="en-US"/>
        </a:p>
      </c:txPr>
    </c:legend>
    <c:plotVisOnly val="1"/>
    <c:dispBlanksAs val="gap"/>
  </c:chart>
  <c:spPr>
    <a:ln w="28575">
      <a:solidFill>
        <a:schemeClr val="tx1"/>
      </a:solidFill>
    </a:ln>
  </c:spPr>
  <c:txPr>
    <a:bodyPr/>
    <a:lstStyle/>
    <a:p>
      <a:pPr>
        <a:defRPr>
          <a:latin typeface="Arial Narrow" panose="020B060602020203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a:t>Performance of Administration sub-programmes: Quarter 2 (2020/21 FY)</a:t>
            </a:r>
          </a:p>
        </c:rich>
      </c:tx>
      <c:layout/>
      <c:spPr>
        <a:solidFill>
          <a:schemeClr val="lt1"/>
        </a:solidFill>
        <a:ln w="25400" cap="flat" cmpd="sng" algn="ctr">
          <a:solidFill>
            <a:schemeClr val="dk1"/>
          </a:solidFill>
          <a:prstDash val="solid"/>
        </a:ln>
        <a:effectLst/>
      </c:spPr>
    </c:title>
    <c:view3D>
      <c:rAngAx val="1"/>
    </c:view3D>
    <c:plotArea>
      <c:layout>
        <c:manualLayout>
          <c:layoutTarget val="inner"/>
          <c:xMode val="edge"/>
          <c:yMode val="edge"/>
          <c:x val="4.4187447109209556E-2"/>
          <c:y val="0.20902052806313115"/>
          <c:w val="0.93180818846089419"/>
          <c:h val="0.62694303940484275"/>
        </c:manualLayout>
      </c:layout>
      <c:bar3DChart>
        <c:barDir val="col"/>
        <c:grouping val="clustered"/>
        <c:ser>
          <c:idx val="0"/>
          <c:order val="0"/>
          <c:tx>
            <c:strRef>
              <c:f>'PROGRAMME 1'!$C$3</c:f>
              <c:strCache>
                <c:ptCount val="1"/>
                <c:pt idx="0">
                  <c:v>Planned Targets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1'!$B$4:$B$10</c:f>
              <c:strCache>
                <c:ptCount val="7"/>
                <c:pt idx="0">
                  <c:v>Management</c:v>
                </c:pt>
                <c:pt idx="1">
                  <c:v>Corporate Services</c:v>
                </c:pt>
                <c:pt idx="2">
                  <c:v>Internal Audit</c:v>
                </c:pt>
                <c:pt idx="3">
                  <c:v>Financial Administration</c:v>
                </c:pt>
                <c:pt idx="4">
                  <c:v>Office Accomodation</c:v>
                </c:pt>
                <c:pt idx="5">
                  <c:v>COVID-19 targets</c:v>
                </c:pt>
                <c:pt idx="6">
                  <c:v>Total</c:v>
                </c:pt>
              </c:strCache>
            </c:strRef>
          </c:cat>
          <c:val>
            <c:numRef>
              <c:f>'PROGRAMME 1'!$C$4:$C$10</c:f>
              <c:numCache>
                <c:formatCode>General</c:formatCode>
                <c:ptCount val="7"/>
                <c:pt idx="0">
                  <c:v>0</c:v>
                </c:pt>
                <c:pt idx="1">
                  <c:v>4</c:v>
                </c:pt>
                <c:pt idx="2">
                  <c:v>1</c:v>
                </c:pt>
                <c:pt idx="3">
                  <c:v>1</c:v>
                </c:pt>
                <c:pt idx="4">
                  <c:v>0</c:v>
                </c:pt>
                <c:pt idx="5">
                  <c:v>5</c:v>
                </c:pt>
                <c:pt idx="6">
                  <c:v>11</c:v>
                </c:pt>
              </c:numCache>
            </c:numRef>
          </c:val>
          <c:extLst xmlns:c16r2="http://schemas.microsoft.com/office/drawing/2015/06/chart">
            <c:ext xmlns:c16="http://schemas.microsoft.com/office/drawing/2014/chart" uri="{C3380CC4-5D6E-409C-BE32-E72D297353CC}">
              <c16:uniqueId val="{00000000-EAE4-4DFB-BB41-E3B444AD1F01}"/>
            </c:ext>
          </c:extLst>
        </c:ser>
        <c:ser>
          <c:idx val="1"/>
          <c:order val="1"/>
          <c:tx>
            <c:strRef>
              <c:f>'PROGRAMME 1'!$D$3</c:f>
              <c:strCache>
                <c:ptCount val="1"/>
                <c:pt idx="0">
                  <c:v>Targets  Achieved </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1'!$B$4:$B$10</c:f>
              <c:strCache>
                <c:ptCount val="7"/>
                <c:pt idx="0">
                  <c:v>Management</c:v>
                </c:pt>
                <c:pt idx="1">
                  <c:v>Corporate Services</c:v>
                </c:pt>
                <c:pt idx="2">
                  <c:v>Internal Audit</c:v>
                </c:pt>
                <c:pt idx="3">
                  <c:v>Financial Administration</c:v>
                </c:pt>
                <c:pt idx="4">
                  <c:v>Office Accomodation</c:v>
                </c:pt>
                <c:pt idx="5">
                  <c:v>COVID-19 targets</c:v>
                </c:pt>
                <c:pt idx="6">
                  <c:v>Total</c:v>
                </c:pt>
              </c:strCache>
            </c:strRef>
          </c:cat>
          <c:val>
            <c:numRef>
              <c:f>'PROGRAMME 1'!$D$4:$D$10</c:f>
              <c:numCache>
                <c:formatCode>General</c:formatCode>
                <c:ptCount val="7"/>
                <c:pt idx="0">
                  <c:v>0</c:v>
                </c:pt>
                <c:pt idx="1">
                  <c:v>2</c:v>
                </c:pt>
                <c:pt idx="2">
                  <c:v>1</c:v>
                </c:pt>
                <c:pt idx="3">
                  <c:v>1</c:v>
                </c:pt>
                <c:pt idx="4">
                  <c:v>0</c:v>
                </c:pt>
                <c:pt idx="5">
                  <c:v>2</c:v>
                </c:pt>
                <c:pt idx="6">
                  <c:v>6</c:v>
                </c:pt>
              </c:numCache>
            </c:numRef>
          </c:val>
          <c:extLst xmlns:c16r2="http://schemas.microsoft.com/office/drawing/2015/06/chart">
            <c:ext xmlns:c16="http://schemas.microsoft.com/office/drawing/2014/chart" uri="{C3380CC4-5D6E-409C-BE32-E72D297353CC}">
              <c16:uniqueId val="{00000001-EAE4-4DFB-BB41-E3B444AD1F01}"/>
            </c:ext>
          </c:extLst>
        </c:ser>
        <c:ser>
          <c:idx val="2"/>
          <c:order val="2"/>
          <c:tx>
            <c:strRef>
              <c:f>'PROGRAMME 1'!$E$3</c:f>
              <c:strCache>
                <c:ptCount val="1"/>
                <c:pt idx="0">
                  <c:v>Targets Not Achieved</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1'!$B$4:$B$10</c:f>
              <c:strCache>
                <c:ptCount val="7"/>
                <c:pt idx="0">
                  <c:v>Management</c:v>
                </c:pt>
                <c:pt idx="1">
                  <c:v>Corporate Services</c:v>
                </c:pt>
                <c:pt idx="2">
                  <c:v>Internal Audit</c:v>
                </c:pt>
                <c:pt idx="3">
                  <c:v>Financial Administration</c:v>
                </c:pt>
                <c:pt idx="4">
                  <c:v>Office Accomodation</c:v>
                </c:pt>
                <c:pt idx="5">
                  <c:v>COVID-19 targets</c:v>
                </c:pt>
                <c:pt idx="6">
                  <c:v>Total</c:v>
                </c:pt>
              </c:strCache>
            </c:strRef>
          </c:cat>
          <c:val>
            <c:numRef>
              <c:f>'PROGRAMME 1'!$E$4:$E$10</c:f>
              <c:numCache>
                <c:formatCode>General</c:formatCode>
                <c:ptCount val="7"/>
                <c:pt idx="0">
                  <c:v>0</c:v>
                </c:pt>
                <c:pt idx="1">
                  <c:v>2</c:v>
                </c:pt>
                <c:pt idx="2">
                  <c:v>0</c:v>
                </c:pt>
                <c:pt idx="3">
                  <c:v>0</c:v>
                </c:pt>
                <c:pt idx="4">
                  <c:v>0</c:v>
                </c:pt>
                <c:pt idx="5">
                  <c:v>3</c:v>
                </c:pt>
                <c:pt idx="6">
                  <c:v>5</c:v>
                </c:pt>
              </c:numCache>
            </c:numRef>
          </c:val>
          <c:extLst xmlns:c16r2="http://schemas.microsoft.com/office/drawing/2015/06/chart">
            <c:ext xmlns:c16="http://schemas.microsoft.com/office/drawing/2014/chart" uri="{C3380CC4-5D6E-409C-BE32-E72D297353CC}">
              <c16:uniqueId val="{00000002-EAE4-4DFB-BB41-E3B444AD1F01}"/>
            </c:ext>
          </c:extLst>
        </c:ser>
        <c:dLbls>
          <c:showVal val="1"/>
        </c:dLbls>
        <c:shape val="cylinder"/>
        <c:axId val="171129856"/>
        <c:axId val="171148032"/>
        <c:axId val="0"/>
      </c:bar3DChart>
      <c:catAx>
        <c:axId val="171129856"/>
        <c:scaling>
          <c:orientation val="minMax"/>
        </c:scaling>
        <c:axPos val="b"/>
        <c:majorGridlines/>
        <c:minorGridlines/>
        <c:numFmt formatCode="General" sourceLinked="0"/>
        <c:majorTickMark val="none"/>
        <c:tickLblPos val="nextTo"/>
        <c:txPr>
          <a:bodyPr/>
          <a:lstStyle/>
          <a:p>
            <a:pPr>
              <a:defRPr sz="1200"/>
            </a:pPr>
            <a:endParaRPr lang="en-US"/>
          </a:p>
        </c:txPr>
        <c:crossAx val="171148032"/>
        <c:crosses val="autoZero"/>
        <c:auto val="1"/>
        <c:lblAlgn val="ctr"/>
        <c:lblOffset val="100"/>
      </c:catAx>
      <c:valAx>
        <c:axId val="171148032"/>
        <c:scaling>
          <c:orientation val="minMax"/>
        </c:scaling>
        <c:delete val="1"/>
        <c:axPos val="l"/>
        <c:majorGridlines/>
        <c:minorGridlines/>
        <c:numFmt formatCode="General" sourceLinked="1"/>
        <c:tickLblPos val="none"/>
        <c:crossAx val="171129856"/>
        <c:crosses val="autoZero"/>
        <c:crossBetween val="between"/>
      </c:valAx>
    </c:plotArea>
    <c:legend>
      <c:legendPos val="t"/>
      <c:layout/>
      <c:txPr>
        <a:bodyPr/>
        <a:lstStyle/>
        <a:p>
          <a:pPr>
            <a:defRPr sz="1200"/>
          </a:pPr>
          <a:endParaRPr lang="en-US"/>
        </a:p>
      </c:txPr>
    </c:legend>
    <c:plotVisOnly val="1"/>
    <c:dispBlanksAs val="gap"/>
  </c:chart>
  <c:spPr>
    <a:ln w="28575">
      <a:solidFill>
        <a:schemeClr val="tx1"/>
      </a:solidFill>
    </a:ln>
  </c:spPr>
  <c:txPr>
    <a:bodyPr/>
    <a:lstStyle/>
    <a:p>
      <a:pPr>
        <a:defRPr sz="900">
          <a:latin typeface="Arial Narrow" panose="020B060602020203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Performance of Superior Court Services sub-programmes: Quarter 2 (2020/21 FY)</a:t>
            </a:r>
          </a:p>
        </c:rich>
      </c:tx>
      <c:layout/>
      <c:spPr>
        <a:solidFill>
          <a:schemeClr val="lt1"/>
        </a:solidFill>
        <a:ln w="25400" cap="flat" cmpd="sng" algn="ctr">
          <a:solidFill>
            <a:schemeClr val="dk1"/>
          </a:solidFill>
          <a:prstDash val="solid"/>
        </a:ln>
        <a:effectLst/>
      </c:spPr>
    </c:title>
    <c:view3D>
      <c:rAngAx val="1"/>
    </c:view3D>
    <c:plotArea>
      <c:layout>
        <c:manualLayout>
          <c:layoutTarget val="inner"/>
          <c:xMode val="edge"/>
          <c:yMode val="edge"/>
          <c:x val="1.6619621360531935E-2"/>
          <c:y val="0.21614723558343849"/>
          <c:w val="0.96676075727893629"/>
          <c:h val="0.60701250031621201"/>
        </c:manualLayout>
      </c:layout>
      <c:bar3DChart>
        <c:barDir val="col"/>
        <c:grouping val="clustered"/>
        <c:ser>
          <c:idx val="0"/>
          <c:order val="0"/>
          <c:tx>
            <c:strRef>
              <c:f>'PRoGRAMME 2'!$B$7</c:f>
              <c:strCache>
                <c:ptCount val="1"/>
                <c:pt idx="0">
                  <c:v>Planned Targets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2'!$B$8:$B$13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0-7717-4A34-AD8D-B90C3A0151C7}"/>
            </c:ext>
          </c:extLst>
        </c:ser>
        <c:ser>
          <c:idx val="1"/>
          <c:order val="1"/>
          <c:tx>
            <c:strRef>
              <c:f>'PRoGRAMME 2'!$C$7</c:f>
              <c:strCache>
                <c:ptCount val="1"/>
                <c:pt idx="0">
                  <c:v>Targets  Achieved </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2'!$C$8:$C$13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1-7717-4A34-AD8D-B90C3A0151C7}"/>
            </c:ext>
          </c:extLst>
        </c:ser>
        <c:ser>
          <c:idx val="2"/>
          <c:order val="2"/>
          <c:tx>
            <c:strRef>
              <c:f>'PRoGRAMME 2'!$D$7</c:f>
              <c:strCache>
                <c:ptCount val="1"/>
                <c:pt idx="0">
                  <c:v>Targets Not Achieved</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2'!$D$8:$D$13</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2-7717-4A34-AD8D-B90C3A0151C7}"/>
            </c:ext>
          </c:extLst>
        </c:ser>
        <c:dLbls>
          <c:showVal val="1"/>
        </c:dLbls>
        <c:shape val="cylinder"/>
        <c:axId val="183337344"/>
        <c:axId val="183338880"/>
        <c:axId val="0"/>
      </c:bar3DChart>
      <c:catAx>
        <c:axId val="183337344"/>
        <c:scaling>
          <c:orientation val="minMax"/>
        </c:scaling>
        <c:axPos val="b"/>
        <c:majorGridlines/>
        <c:minorGridlines/>
        <c:numFmt formatCode="General" sourceLinked="0"/>
        <c:majorTickMark val="none"/>
        <c:tickLblPos val="nextTo"/>
        <c:crossAx val="183338880"/>
        <c:crosses val="autoZero"/>
        <c:auto val="1"/>
        <c:lblAlgn val="ctr"/>
        <c:lblOffset val="100"/>
      </c:catAx>
      <c:valAx>
        <c:axId val="183338880"/>
        <c:scaling>
          <c:orientation val="minMax"/>
        </c:scaling>
        <c:delete val="1"/>
        <c:axPos val="l"/>
        <c:majorGridlines/>
        <c:minorGridlines/>
        <c:numFmt formatCode="General" sourceLinked="1"/>
        <c:tickLblPos val="none"/>
        <c:crossAx val="183337344"/>
        <c:crosses val="autoZero"/>
        <c:crossBetween val="between"/>
      </c:valAx>
    </c:plotArea>
    <c:legend>
      <c:legendPos val="t"/>
      <c:layout/>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Arial Narrow" panose="020B0606020202030204" pitchFamily="34" charset="0"/>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Performance of Judicial Education and Supports sub-programmes: 2020/21 FY</a:t>
            </a:r>
          </a:p>
        </c:rich>
      </c:tx>
      <c:layout/>
      <c:spPr>
        <a:solidFill>
          <a:schemeClr val="lt1"/>
        </a:solidFill>
        <a:ln w="25400" cap="flat" cmpd="sng" algn="ctr">
          <a:solidFill>
            <a:schemeClr val="dk1"/>
          </a:solidFill>
          <a:prstDash val="solid"/>
        </a:ln>
        <a:effectLst/>
      </c:spPr>
    </c:title>
    <c:view3D>
      <c:rAngAx val="1"/>
    </c:view3D>
    <c:plotArea>
      <c:layout>
        <c:manualLayout>
          <c:layoutTarget val="inner"/>
          <c:xMode val="edge"/>
          <c:yMode val="edge"/>
          <c:x val="2.4083196496989603E-2"/>
          <c:y val="0.31172098279381744"/>
          <c:w val="0.95183360700602082"/>
          <c:h val="0.44107174103237096"/>
        </c:manualLayout>
      </c:layout>
      <c:bar3DChart>
        <c:barDir val="col"/>
        <c:grouping val="clustered"/>
        <c:ser>
          <c:idx val="0"/>
          <c:order val="0"/>
          <c:tx>
            <c:strRef>
              <c:f>'PROGRAMME 3'!$D$3</c:f>
              <c:strCache>
                <c:ptCount val="1"/>
                <c:pt idx="0">
                  <c:v>Planned Targets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3'!$C$4:$C$8</c:f>
              <c:strCache>
                <c:ptCount val="5"/>
                <c:pt idx="0">
                  <c:v>South African Judicial Education Institute</c:v>
                </c:pt>
                <c:pt idx="1">
                  <c:v>Judicial Policy, Research and Support</c:v>
                </c:pt>
                <c:pt idx="2">
                  <c:v>Judicial Services Commission</c:v>
                </c:pt>
                <c:pt idx="3">
                  <c:v>COVID-19 Targets</c:v>
                </c:pt>
                <c:pt idx="4">
                  <c:v>Total</c:v>
                </c:pt>
              </c:strCache>
            </c:strRef>
          </c:cat>
          <c:val>
            <c:numRef>
              <c:f>'PROGRAMME 3'!$D$4:$D$8</c:f>
              <c:numCache>
                <c:formatCode>General</c:formatCode>
                <c:ptCount val="5"/>
                <c:pt idx="0">
                  <c:v>2</c:v>
                </c:pt>
                <c:pt idx="1">
                  <c:v>1</c:v>
                </c:pt>
                <c:pt idx="2">
                  <c:v>0</c:v>
                </c:pt>
                <c:pt idx="3">
                  <c:v>1</c:v>
                </c:pt>
                <c:pt idx="4">
                  <c:v>4</c:v>
                </c:pt>
              </c:numCache>
            </c:numRef>
          </c:val>
          <c:extLst xmlns:c16r2="http://schemas.microsoft.com/office/drawing/2015/06/chart">
            <c:ext xmlns:c16="http://schemas.microsoft.com/office/drawing/2014/chart" uri="{C3380CC4-5D6E-409C-BE32-E72D297353CC}">
              <c16:uniqueId val="{00000000-1F7C-4E88-BB9A-805FA7B81ADC}"/>
            </c:ext>
          </c:extLst>
        </c:ser>
        <c:ser>
          <c:idx val="1"/>
          <c:order val="1"/>
          <c:tx>
            <c:strRef>
              <c:f>'PROGRAMME 3'!$E$3</c:f>
              <c:strCache>
                <c:ptCount val="1"/>
                <c:pt idx="0">
                  <c:v>Targets  Achieved </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3'!$C$4:$C$8</c:f>
              <c:strCache>
                <c:ptCount val="5"/>
                <c:pt idx="0">
                  <c:v>South African Judicial Education Institute</c:v>
                </c:pt>
                <c:pt idx="1">
                  <c:v>Judicial Policy, Research and Support</c:v>
                </c:pt>
                <c:pt idx="2">
                  <c:v>Judicial Services Commission</c:v>
                </c:pt>
                <c:pt idx="3">
                  <c:v>COVID-19 Targets</c:v>
                </c:pt>
                <c:pt idx="4">
                  <c:v>Total</c:v>
                </c:pt>
              </c:strCache>
            </c:strRef>
          </c:cat>
          <c:val>
            <c:numRef>
              <c:f>'PROGRAMME 3'!$E$4:$E$8</c:f>
              <c:numCache>
                <c:formatCode>General</c:formatCode>
                <c:ptCount val="5"/>
                <c:pt idx="0">
                  <c:v>1</c:v>
                </c:pt>
                <c:pt idx="1">
                  <c:v>1</c:v>
                </c:pt>
                <c:pt idx="2">
                  <c:v>0</c:v>
                </c:pt>
                <c:pt idx="3">
                  <c:v>1</c:v>
                </c:pt>
                <c:pt idx="4">
                  <c:v>3</c:v>
                </c:pt>
              </c:numCache>
            </c:numRef>
          </c:val>
          <c:extLst xmlns:c16r2="http://schemas.microsoft.com/office/drawing/2015/06/chart">
            <c:ext xmlns:c16="http://schemas.microsoft.com/office/drawing/2014/chart" uri="{C3380CC4-5D6E-409C-BE32-E72D297353CC}">
              <c16:uniqueId val="{00000001-1F7C-4E88-BB9A-805FA7B81ADC}"/>
            </c:ext>
          </c:extLst>
        </c:ser>
        <c:ser>
          <c:idx val="2"/>
          <c:order val="2"/>
          <c:tx>
            <c:strRef>
              <c:f>'PROGRAMME 3'!$F$3</c:f>
              <c:strCache>
                <c:ptCount val="1"/>
                <c:pt idx="0">
                  <c:v>Targets Not Achieved</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'PROGRAMME 3'!$C$4:$C$8</c:f>
              <c:strCache>
                <c:ptCount val="5"/>
                <c:pt idx="0">
                  <c:v>South African Judicial Education Institute</c:v>
                </c:pt>
                <c:pt idx="1">
                  <c:v>Judicial Policy, Research and Support</c:v>
                </c:pt>
                <c:pt idx="2">
                  <c:v>Judicial Services Commission</c:v>
                </c:pt>
                <c:pt idx="3">
                  <c:v>COVID-19 Targets</c:v>
                </c:pt>
                <c:pt idx="4">
                  <c:v>Total</c:v>
                </c:pt>
              </c:strCache>
            </c:strRef>
          </c:cat>
          <c:val>
            <c:numRef>
              <c:f>'PROGRAMME 3'!$F$4:$F$8</c:f>
              <c:numCache>
                <c:formatCode>General</c:formatCode>
                <c:ptCount val="5"/>
                <c:pt idx="0">
                  <c:v>1</c:v>
                </c:pt>
                <c:pt idx="1">
                  <c:v>0</c:v>
                </c:pt>
                <c:pt idx="2">
                  <c:v>0</c:v>
                </c:pt>
                <c:pt idx="3">
                  <c:v>0</c:v>
                </c:pt>
                <c:pt idx="4">
                  <c:v>1</c:v>
                </c:pt>
              </c:numCache>
            </c:numRef>
          </c:val>
          <c:extLst xmlns:c16r2="http://schemas.microsoft.com/office/drawing/2015/06/chart">
            <c:ext xmlns:c16="http://schemas.microsoft.com/office/drawing/2014/chart" uri="{C3380CC4-5D6E-409C-BE32-E72D297353CC}">
              <c16:uniqueId val="{00000002-1F7C-4E88-BB9A-805FA7B81ADC}"/>
            </c:ext>
          </c:extLst>
        </c:ser>
        <c:dLbls>
          <c:showVal val="1"/>
        </c:dLbls>
        <c:shape val="cylinder"/>
        <c:axId val="184091008"/>
        <c:axId val="184092544"/>
        <c:axId val="0"/>
      </c:bar3DChart>
      <c:catAx>
        <c:axId val="184091008"/>
        <c:scaling>
          <c:orientation val="minMax"/>
        </c:scaling>
        <c:axPos val="b"/>
        <c:majorGridlines/>
        <c:minorGridlines/>
        <c:numFmt formatCode="General" sourceLinked="0"/>
        <c:majorTickMark val="none"/>
        <c:tickLblPos val="nextTo"/>
        <c:crossAx val="184092544"/>
        <c:crosses val="autoZero"/>
        <c:auto val="1"/>
        <c:lblAlgn val="ctr"/>
        <c:lblOffset val="100"/>
      </c:catAx>
      <c:valAx>
        <c:axId val="184092544"/>
        <c:scaling>
          <c:orientation val="minMax"/>
        </c:scaling>
        <c:delete val="1"/>
        <c:axPos val="l"/>
        <c:majorGridlines/>
        <c:minorGridlines/>
        <c:numFmt formatCode="General" sourceLinked="1"/>
        <c:tickLblPos val="none"/>
        <c:crossAx val="184091008"/>
        <c:crosses val="autoZero"/>
        <c:crossBetween val="between"/>
      </c:valAx>
    </c:plotArea>
    <c:legend>
      <c:legendPos val="t"/>
      <c:layout/>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lgn="ctr" rtl="0">
              <a:defRPr sz="1800" b="1" i="0" u="none" strike="noStrike" kern="1200" baseline="0">
                <a:solidFill>
                  <a:schemeClr val="dk1">
                    <a:lumMod val="75000"/>
                    <a:lumOff val="25000"/>
                  </a:schemeClr>
                </a:solidFill>
                <a:latin typeface="Arial Narrow" panose="020B0606020202030204" pitchFamily="34" charset="0"/>
                <a:ea typeface="+mn-ea"/>
                <a:cs typeface="+mn-cs"/>
              </a:defRPr>
            </a:pPr>
            <a:r>
              <a:rPr lang="en-ZA" sz="1800"/>
              <a:t>Percentage targets Achieved and Not Achieved (APP): 3rd Quarter (2020/21 FY)</a:t>
            </a:r>
          </a:p>
        </c:rich>
      </c:tx>
      <c:spPr>
        <a:solidFill>
          <a:schemeClr val="lt1"/>
        </a:solidFill>
        <a:ln w="25400" cap="flat" cmpd="sng" algn="ctr">
          <a:solidFill>
            <a:schemeClr val="dk1"/>
          </a:solidFill>
          <a:prstDash val="solid"/>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17"/>
          <c:dPt>
            <c:idx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EA9-4680-A141-13C7AB0BC3D3}"/>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EA9-4680-A141-13C7AB0BC3D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Narrow" panose="020B0606020202030204" pitchFamily="34" charset="0"/>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'Pie Charts'!$C$24:$C$25</c:f>
              <c:strCache>
                <c:ptCount val="2"/>
                <c:pt idx="0">
                  <c:v>Percentage Targets Achieved</c:v>
                </c:pt>
                <c:pt idx="1">
                  <c:v>Percentage Targets Not Achieved</c:v>
                </c:pt>
              </c:strCache>
            </c:strRef>
          </c:cat>
          <c:val>
            <c:numRef>
              <c:f>'Pie Charts'!$D$24:$D$25</c:f>
              <c:numCache>
                <c:formatCode>0%</c:formatCode>
                <c:ptCount val="2"/>
                <c:pt idx="0">
                  <c:v>0.72000000000000008</c:v>
                </c:pt>
                <c:pt idx="1">
                  <c:v>0.28000000000000008</c:v>
                </c:pt>
              </c:numCache>
            </c:numRef>
          </c:val>
          <c:extLst xmlns:c16r2="http://schemas.microsoft.com/office/drawing/2015/06/chart">
            <c:ext xmlns:c16="http://schemas.microsoft.com/office/drawing/2014/chart" uri="{C3380CC4-5D6E-409C-BE32-E72D297353CC}">
              <c16:uniqueId val="{00000004-6EA9-4680-A141-13C7AB0BC3D3}"/>
            </c:ext>
          </c:extLst>
        </c:ser>
        <c:dLbls>
          <c:showPercent val="1"/>
        </c:dLbls>
      </c:pie3DChart>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Entry>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latin typeface="Arial Narrow" panose="020B0606020202030204"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ZA"/>
              <a:t>Overall Performance of the OCJ per Programme (3rd Quarter 2020/21 FY)</a:t>
            </a:r>
          </a:p>
        </c:rich>
      </c:tx>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PROGRAMME!$C$10</c:f>
              <c:strCache>
                <c:ptCount val="1"/>
                <c:pt idx="0">
                  <c:v>Planned Targets</c:v>
                </c:pt>
              </c:strCache>
            </c:strRef>
          </c:tx>
          <c:dLbls>
            <c:dLbl>
              <c:idx val="0"/>
              <c:tx>
                <c:rich>
                  <a:bodyPr/>
                  <a:lstStyle/>
                  <a:p>
                    <a:r>
                      <a:rPr lang="en-US"/>
                      <a:t>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E9-4589-984A-6D0AC5D14794}"/>
                </c:ext>
              </c:extLst>
            </c:dLbl>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PROGRAMME!$C$11:$C$14</c:f>
              <c:numCache>
                <c:formatCode>General</c:formatCode>
                <c:ptCount val="4"/>
                <c:pt idx="0">
                  <c:v>8</c:v>
                </c:pt>
                <c:pt idx="1">
                  <c:v>6</c:v>
                </c:pt>
                <c:pt idx="2">
                  <c:v>4</c:v>
                </c:pt>
                <c:pt idx="3">
                  <c:v>18</c:v>
                </c:pt>
              </c:numCache>
            </c:numRef>
          </c:val>
          <c:extLst xmlns:c16r2="http://schemas.microsoft.com/office/drawing/2015/06/chart">
            <c:ext xmlns:c16="http://schemas.microsoft.com/office/drawing/2014/chart" uri="{C3380CC4-5D6E-409C-BE32-E72D297353CC}">
              <c16:uniqueId val="{00000001-3DE9-4589-984A-6D0AC5D14794}"/>
            </c:ext>
          </c:extLst>
        </c:ser>
        <c:ser>
          <c:idx val="1"/>
          <c:order val="1"/>
          <c:tx>
            <c:strRef>
              <c:f>PROGRAMME!$D$10</c:f>
              <c:strCache>
                <c:ptCount val="1"/>
                <c:pt idx="0">
                  <c:v>Targets Achieved</c:v>
                </c:pt>
              </c:strCache>
            </c:strRef>
          </c:tx>
          <c:spPr>
            <a:solidFill>
              <a:srgbClr val="00B050"/>
            </a:solidFill>
          </c:spPr>
          <c:dLbls>
            <c:dLbl>
              <c:idx val="0"/>
              <c:tx>
                <c:rich>
                  <a:bodyPr/>
                  <a:lstStyle/>
                  <a:p>
                    <a:r>
                      <a:rPr lang="en-US"/>
                      <a:t>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DE9-4589-984A-6D0AC5D14794}"/>
                </c:ext>
              </c:extLst>
            </c:dLbl>
            <c:dLbl>
              <c:idx val="2"/>
              <c:tx>
                <c:rich>
                  <a:bodyPr/>
                  <a:lstStyle/>
                  <a:p>
                    <a:r>
                      <a:rPr lang="en-US"/>
                      <a:t>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E9-4589-984A-6D0AC5D14794}"/>
                </c:ext>
              </c:extLst>
            </c:dLbl>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PROGRAMME!$D$11:$D$14</c:f>
              <c:numCache>
                <c:formatCode>General</c:formatCode>
                <c:ptCount val="4"/>
                <c:pt idx="0">
                  <c:v>5</c:v>
                </c:pt>
                <c:pt idx="1">
                  <c:v>6</c:v>
                </c:pt>
                <c:pt idx="2">
                  <c:v>2</c:v>
                </c:pt>
                <c:pt idx="3">
                  <c:v>13</c:v>
                </c:pt>
              </c:numCache>
            </c:numRef>
          </c:val>
          <c:extLst xmlns:c16r2="http://schemas.microsoft.com/office/drawing/2015/06/chart">
            <c:ext xmlns:c16="http://schemas.microsoft.com/office/drawing/2014/chart" uri="{C3380CC4-5D6E-409C-BE32-E72D297353CC}">
              <c16:uniqueId val="{00000004-3DE9-4589-984A-6D0AC5D14794}"/>
            </c:ext>
          </c:extLst>
        </c:ser>
        <c:ser>
          <c:idx val="2"/>
          <c:order val="2"/>
          <c:tx>
            <c:strRef>
              <c:f>PROGRAMME!$E$10</c:f>
              <c:strCache>
                <c:ptCount val="1"/>
                <c:pt idx="0">
                  <c:v>Targets not Achieved</c:v>
                </c:pt>
              </c:strCache>
            </c:strRef>
          </c:tx>
          <c:spPr>
            <a:solidFill>
              <a:srgbClr val="FF0000"/>
            </a:solidFill>
          </c:spPr>
          <c:dLbls>
            <c:dLbl>
              <c:idx val="0"/>
              <c:tx>
                <c:rich>
                  <a:bodyPr/>
                  <a:lstStyle/>
                  <a:p>
                    <a:r>
                      <a:rPr lang="en-US"/>
                      <a:t>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E9-4589-984A-6D0AC5D14794}"/>
                </c:ext>
              </c:extLst>
            </c:dLbl>
            <c:dLbl>
              <c:idx val="2"/>
              <c:tx>
                <c:rich>
                  <a:bodyPr/>
                  <a:lstStyle/>
                  <a:p>
                    <a:r>
                      <a:rPr lang="en-US"/>
                      <a:t>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DE9-4589-984A-6D0AC5D14794}"/>
                </c:ext>
              </c:extLst>
            </c:dLbl>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PROGRAMME!$B$11:$B$14</c:f>
              <c:strCache>
                <c:ptCount val="4"/>
                <c:pt idx="0">
                  <c:v>Programme 1: Administration</c:v>
                </c:pt>
                <c:pt idx="1">
                  <c:v>Programme 2: Superior Court Services</c:v>
                </c:pt>
                <c:pt idx="2">
                  <c:v>Programme 3: Judicial Education and Support</c:v>
                </c:pt>
                <c:pt idx="3">
                  <c:v>Total</c:v>
                </c:pt>
              </c:strCache>
            </c:strRef>
          </c:cat>
          <c:val>
            <c:numRef>
              <c:f>PROGRAMME!$E$11:$E$14</c:f>
              <c:numCache>
                <c:formatCode>General</c:formatCode>
                <c:ptCount val="4"/>
                <c:pt idx="0">
                  <c:v>3</c:v>
                </c:pt>
                <c:pt idx="1">
                  <c:v>0</c:v>
                </c:pt>
                <c:pt idx="2">
                  <c:v>2</c:v>
                </c:pt>
                <c:pt idx="3">
                  <c:v>5</c:v>
                </c:pt>
              </c:numCache>
            </c:numRef>
          </c:val>
          <c:extLst xmlns:c16r2="http://schemas.microsoft.com/office/drawing/2015/06/chart">
            <c:ext xmlns:c16="http://schemas.microsoft.com/office/drawing/2014/chart" uri="{C3380CC4-5D6E-409C-BE32-E72D297353CC}">
              <c16:uniqueId val="{00000007-3DE9-4589-984A-6D0AC5D14794}"/>
            </c:ext>
          </c:extLst>
        </c:ser>
        <c:dLbls>
          <c:showVal val="1"/>
        </c:dLbls>
        <c:shape val="cylinder"/>
        <c:axId val="202148480"/>
        <c:axId val="202158464"/>
        <c:axId val="0"/>
      </c:bar3DChart>
      <c:catAx>
        <c:axId val="202148480"/>
        <c:scaling>
          <c:orientation val="minMax"/>
        </c:scaling>
        <c:axPos val="b"/>
        <c:majorGridlines/>
        <c:minorGridlines/>
        <c:numFmt formatCode="General" sourceLinked="0"/>
        <c:majorTickMark val="none"/>
        <c:tickLblPos val="nextTo"/>
        <c:txPr>
          <a:bodyPr/>
          <a:lstStyle/>
          <a:p>
            <a:pPr>
              <a:defRPr sz="1200"/>
            </a:pPr>
            <a:endParaRPr lang="en-US"/>
          </a:p>
        </c:txPr>
        <c:crossAx val="202158464"/>
        <c:crosses val="autoZero"/>
        <c:auto val="1"/>
        <c:lblAlgn val="ctr"/>
        <c:lblOffset val="100"/>
      </c:catAx>
      <c:valAx>
        <c:axId val="202158464"/>
        <c:scaling>
          <c:orientation val="minMax"/>
        </c:scaling>
        <c:delete val="1"/>
        <c:axPos val="l"/>
        <c:majorGridlines/>
        <c:minorGridlines/>
        <c:numFmt formatCode="General" sourceLinked="1"/>
        <c:tickLblPos val="none"/>
        <c:crossAx val="202148480"/>
        <c:crosses val="autoZero"/>
        <c:crossBetween val="between"/>
      </c:valAx>
    </c:plotArea>
    <c:legend>
      <c:legendPos val="t"/>
      <c:txPr>
        <a:bodyPr/>
        <a:lstStyle/>
        <a:p>
          <a:pPr>
            <a:defRPr sz="1200"/>
          </a:pPr>
          <a:endParaRPr lang="en-US"/>
        </a:p>
      </c:txPr>
    </c:legend>
    <c:plotVisOnly val="1"/>
    <c:dispBlanksAs val="gap"/>
  </c:chart>
  <c:spPr>
    <a:ln w="28575">
      <a:solidFill>
        <a:schemeClr val="tx1"/>
      </a:solidFill>
    </a:ln>
  </c:spPr>
  <c:txPr>
    <a:bodyPr/>
    <a:lstStyle/>
    <a:p>
      <a:pPr>
        <a:defRPr sz="1100">
          <a:latin typeface="Arial Narrow" panose="020B0606020202030204"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lgn="l">
              <a:defRPr sz="1400"/>
            </a:pPr>
            <a:r>
              <a:rPr lang="en-ZA" sz="1400" dirty="0"/>
              <a:t>Percentage of targets achieved and not achieved per programme (APP: 3rd Quarter 2020/21 FY) </a:t>
            </a:r>
          </a:p>
        </c:rich>
      </c:tx>
      <c:layout>
        <c:manualLayout>
          <c:xMode val="edge"/>
          <c:yMode val="edge"/>
          <c:x val="0.12374589781310169"/>
          <c:y val="4.9982879879726258E-2"/>
        </c:manualLayout>
      </c:layout>
      <c:spPr>
        <a:solidFill>
          <a:schemeClr val="lt1"/>
        </a:solidFill>
        <a:ln w="19050" cap="flat" cmpd="sng" algn="ctr">
          <a:solidFill>
            <a:schemeClr val="dk1"/>
          </a:solidFill>
          <a:prstDash val="solid"/>
          <a:miter lim="800000"/>
        </a:ln>
        <a:effectLst/>
      </c:spPr>
    </c:title>
    <c:view3D>
      <c:rAngAx val="1"/>
    </c:view3D>
    <c:plotArea>
      <c:layout/>
      <c:bar3DChart>
        <c:barDir val="col"/>
        <c:grouping val="clustered"/>
        <c:ser>
          <c:idx val="0"/>
          <c:order val="0"/>
          <c:tx>
            <c:strRef>
              <c:f>'Overall % distribution'!$C$27</c:f>
              <c:strCache>
                <c:ptCount val="1"/>
                <c:pt idx="0">
                  <c:v>% Targets Achieved</c:v>
                </c:pt>
              </c:strCache>
            </c:strRef>
          </c:tx>
          <c:spPr>
            <a:solidFill>
              <a:srgbClr val="00B050"/>
            </a:solidFill>
          </c:spPr>
          <c:dLbls>
            <c:spPr>
              <a:noFill/>
              <a:ln>
                <a:noFill/>
              </a:ln>
              <a:effectLst/>
            </c:spPr>
            <c:txPr>
              <a:bodyPr wrap="square" lIns="38100" tIns="19050" rIns="38100" bIns="19050" anchor="ctr">
                <a:spAutoFit/>
              </a:bodyPr>
              <a:lstStyle/>
              <a:p>
                <a:pPr>
                  <a:defRPr sz="14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distribution'!$B$28:$B$31</c:f>
              <c:strCache>
                <c:ptCount val="4"/>
                <c:pt idx="0">
                  <c:v>Programme 1: Administration</c:v>
                </c:pt>
                <c:pt idx="1">
                  <c:v>Programme 2: Superior Court Services </c:v>
                </c:pt>
                <c:pt idx="2">
                  <c:v>Programme 3: Judicial Education and Support</c:v>
                </c:pt>
                <c:pt idx="3">
                  <c:v>Total</c:v>
                </c:pt>
              </c:strCache>
            </c:strRef>
          </c:cat>
          <c:val>
            <c:numRef>
              <c:f>'Overall % distribution'!$C$28:$C$31</c:f>
              <c:numCache>
                <c:formatCode>0%</c:formatCode>
                <c:ptCount val="4"/>
                <c:pt idx="0" formatCode="0.0%">
                  <c:v>0.62500000000000011</c:v>
                </c:pt>
                <c:pt idx="1">
                  <c:v>1</c:v>
                </c:pt>
                <c:pt idx="2">
                  <c:v>0.5</c:v>
                </c:pt>
                <c:pt idx="3">
                  <c:v>0.72000000000000008</c:v>
                </c:pt>
              </c:numCache>
            </c:numRef>
          </c:val>
          <c:extLst xmlns:c16r2="http://schemas.microsoft.com/office/drawing/2015/06/chart">
            <c:ext xmlns:c16="http://schemas.microsoft.com/office/drawing/2014/chart" uri="{C3380CC4-5D6E-409C-BE32-E72D297353CC}">
              <c16:uniqueId val="{00000000-5897-4978-9175-0272C1FE7276}"/>
            </c:ext>
          </c:extLst>
        </c:ser>
        <c:ser>
          <c:idx val="1"/>
          <c:order val="1"/>
          <c:tx>
            <c:strRef>
              <c:f>'Overall % distribution'!$D$27</c:f>
              <c:strCache>
                <c:ptCount val="1"/>
                <c:pt idx="0">
                  <c:v>% Targets Not Achieved</c:v>
                </c:pt>
              </c:strCache>
            </c:strRef>
          </c:tx>
          <c:spPr>
            <a:solidFill>
              <a:srgbClr val="FF0000"/>
            </a:solidFill>
          </c:spPr>
          <c:dLbls>
            <c:dLbl>
              <c:idx val="0"/>
              <c:layout>
                <c:manualLayout>
                  <c:x val="1.7213555675094097E-2"/>
                  <c:y val="-9.440641963653528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897-4978-9175-0272C1FE7276}"/>
                </c:ext>
              </c:extLst>
            </c:dLbl>
            <c:spPr>
              <a:noFill/>
              <a:ln>
                <a:noFill/>
              </a:ln>
              <a:effectLst/>
            </c:spPr>
            <c:txPr>
              <a:bodyPr wrap="square" lIns="38100" tIns="19050" rIns="38100" bIns="19050" anchor="ctr">
                <a:spAutoFit/>
              </a:bodyPr>
              <a:lstStyle/>
              <a:p>
                <a:pPr>
                  <a:defRPr sz="14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distribution'!$B$28:$B$31</c:f>
              <c:strCache>
                <c:ptCount val="4"/>
                <c:pt idx="0">
                  <c:v>Programme 1: Administration</c:v>
                </c:pt>
                <c:pt idx="1">
                  <c:v>Programme 2: Superior Court Services </c:v>
                </c:pt>
                <c:pt idx="2">
                  <c:v>Programme 3: Judicial Education and Support</c:v>
                </c:pt>
                <c:pt idx="3">
                  <c:v>Total</c:v>
                </c:pt>
              </c:strCache>
            </c:strRef>
          </c:cat>
          <c:val>
            <c:numRef>
              <c:f>'Overall % distribution'!$D$28:$D$31</c:f>
              <c:numCache>
                <c:formatCode>0%</c:formatCode>
                <c:ptCount val="4"/>
                <c:pt idx="0" formatCode="0.0%">
                  <c:v>0.37500000000000006</c:v>
                </c:pt>
                <c:pt idx="1">
                  <c:v>0</c:v>
                </c:pt>
                <c:pt idx="2">
                  <c:v>0.5</c:v>
                </c:pt>
                <c:pt idx="3">
                  <c:v>0.28000000000000008</c:v>
                </c:pt>
              </c:numCache>
            </c:numRef>
          </c:val>
          <c:extLst xmlns:c16r2="http://schemas.microsoft.com/office/drawing/2015/06/chart">
            <c:ext xmlns:c16="http://schemas.microsoft.com/office/drawing/2014/chart" uri="{C3380CC4-5D6E-409C-BE32-E72D297353CC}">
              <c16:uniqueId val="{00000002-5897-4978-9175-0272C1FE7276}"/>
            </c:ext>
          </c:extLst>
        </c:ser>
        <c:dLbls>
          <c:showVal val="1"/>
        </c:dLbls>
        <c:shape val="cylinder"/>
        <c:axId val="202386816"/>
        <c:axId val="202392704"/>
        <c:axId val="0"/>
      </c:bar3DChart>
      <c:catAx>
        <c:axId val="202386816"/>
        <c:scaling>
          <c:orientation val="minMax"/>
        </c:scaling>
        <c:axPos val="b"/>
        <c:majorGridlines/>
        <c:minorGridlines/>
        <c:numFmt formatCode="General" sourceLinked="0"/>
        <c:majorTickMark val="none"/>
        <c:tickLblPos val="nextTo"/>
        <c:txPr>
          <a:bodyPr/>
          <a:lstStyle/>
          <a:p>
            <a:pPr>
              <a:defRPr sz="1200"/>
            </a:pPr>
            <a:endParaRPr lang="en-US"/>
          </a:p>
        </c:txPr>
        <c:crossAx val="202392704"/>
        <c:crosses val="autoZero"/>
        <c:auto val="1"/>
        <c:lblAlgn val="ctr"/>
        <c:lblOffset val="100"/>
      </c:catAx>
      <c:valAx>
        <c:axId val="202392704"/>
        <c:scaling>
          <c:orientation val="minMax"/>
        </c:scaling>
        <c:delete val="1"/>
        <c:axPos val="l"/>
        <c:majorGridlines/>
        <c:minorGridlines/>
        <c:numFmt formatCode="0.0%" sourceLinked="1"/>
        <c:tickLblPos val="none"/>
        <c:crossAx val="202386816"/>
        <c:crosses val="autoZero"/>
        <c:crossBetween val="between"/>
      </c:valAx>
    </c:plotArea>
    <c:legend>
      <c:legendPos val="t"/>
      <c:txPr>
        <a:bodyPr/>
        <a:lstStyle/>
        <a:p>
          <a:pPr>
            <a:defRPr sz="1200"/>
          </a:pPr>
          <a:endParaRPr lang="en-US"/>
        </a:p>
      </c:txPr>
    </c:legend>
    <c:plotVisOnly val="1"/>
    <c:dispBlanksAs val="gap"/>
  </c:chart>
  <c:spPr>
    <a:ln w="28575">
      <a:solidFill>
        <a:sysClr val="windowText" lastClr="000000"/>
      </a:solidFill>
    </a:ln>
  </c:spPr>
  <c:txPr>
    <a:bodyPr/>
    <a:lstStyle/>
    <a:p>
      <a:pPr>
        <a:defRPr sz="800" b="1">
          <a:latin typeface="Arial Narrow" panose="020B0606020202030204" pitchFamily="34" charset="0"/>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7AC922-7862-7040-86D0-66AD18B75593}" type="datetimeFigureOut">
              <a:rPr lang="en-US" smtClean="0"/>
              <a:pPr/>
              <a:t>2/24/2021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973D00-9A7C-654A-8EE5-CA5E20D6BC23}" type="slidenum">
              <a:rPr lang="en-US" smtClean="0"/>
              <a:pPr/>
              <a:t>‹#›</a:t>
            </a:fld>
            <a:endParaRPr lang="en-US"/>
          </a:p>
        </p:txBody>
      </p:sp>
    </p:spTree>
    <p:extLst>
      <p:ext uri="{BB962C8B-B14F-4D97-AF65-F5344CB8AC3E}">
        <p14:creationId xmlns:p14="http://schemas.microsoft.com/office/powerpoint/2010/main" xmlns="" val="3203812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0E85E1-1D0D-B040-8B1C-4E26F571ABDE}" type="datetimeFigureOut">
              <a:rPr lang="en-US" smtClean="0"/>
              <a:pPr/>
              <a:t>2/24/2021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A04700-4983-DD47-BE7F-E73641E9723B}" type="slidenum">
              <a:rPr lang="en-US" smtClean="0"/>
              <a:pPr/>
              <a:t>‹#›</a:t>
            </a:fld>
            <a:endParaRPr lang="en-US"/>
          </a:p>
        </p:txBody>
      </p:sp>
    </p:spTree>
    <p:extLst>
      <p:ext uri="{BB962C8B-B14F-4D97-AF65-F5344CB8AC3E}">
        <p14:creationId xmlns:p14="http://schemas.microsoft.com/office/powerpoint/2010/main" xmlns="" val="410865514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5</a:t>
            </a:fld>
            <a:endParaRPr lang="en-US"/>
          </a:p>
        </p:txBody>
      </p:sp>
    </p:spTree>
    <p:extLst>
      <p:ext uri="{BB962C8B-B14F-4D97-AF65-F5344CB8AC3E}">
        <p14:creationId xmlns:p14="http://schemas.microsoft.com/office/powerpoint/2010/main" xmlns="" val="151342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96925"/>
            <a:ext cx="5046662" cy="3784600"/>
          </a:xfrm>
        </p:spPr>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7</a:t>
            </a:fld>
            <a:endParaRPr lang="en-US"/>
          </a:p>
        </p:txBody>
      </p:sp>
      <p:sp>
        <p:nvSpPr>
          <p:cNvPr id="6" name="Notes Placeholder 5"/>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xmlns="" val="141489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96925"/>
            <a:ext cx="5046662" cy="3784600"/>
          </a:xfrm>
        </p:spPr>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8</a:t>
            </a:fld>
            <a:endParaRPr lang="en-US"/>
          </a:p>
        </p:txBody>
      </p:sp>
      <p:sp>
        <p:nvSpPr>
          <p:cNvPr id="6" name="Notes Placeholder 5"/>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xmlns="" val="350427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96925"/>
            <a:ext cx="5046662" cy="3784600"/>
          </a:xfrm>
        </p:spPr>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9</a:t>
            </a:fld>
            <a:endParaRPr lang="en-US"/>
          </a:p>
        </p:txBody>
      </p:sp>
      <p:sp>
        <p:nvSpPr>
          <p:cNvPr id="6" name="Notes Placeholder 5"/>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xmlns="" val="224527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10</a:t>
            </a:fld>
            <a:endParaRPr lang="en-US"/>
          </a:p>
        </p:txBody>
      </p:sp>
    </p:spTree>
    <p:extLst>
      <p:ext uri="{BB962C8B-B14F-4D97-AF65-F5344CB8AC3E}">
        <p14:creationId xmlns:p14="http://schemas.microsoft.com/office/powerpoint/2010/main" xmlns="" val="136259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11</a:t>
            </a:fld>
            <a:endParaRPr lang="en-US"/>
          </a:p>
        </p:txBody>
      </p:sp>
    </p:spTree>
    <p:extLst>
      <p:ext uri="{BB962C8B-B14F-4D97-AF65-F5344CB8AC3E}">
        <p14:creationId xmlns:p14="http://schemas.microsoft.com/office/powerpoint/2010/main" xmlns="" val="25399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12</a:t>
            </a:fld>
            <a:endParaRPr lang="en-US"/>
          </a:p>
        </p:txBody>
      </p:sp>
    </p:spTree>
    <p:extLst>
      <p:ext uri="{BB962C8B-B14F-4D97-AF65-F5344CB8AC3E}">
        <p14:creationId xmlns:p14="http://schemas.microsoft.com/office/powerpoint/2010/main" xmlns="" val="14988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13</a:t>
            </a:fld>
            <a:endParaRPr lang="en-US"/>
          </a:p>
        </p:txBody>
      </p:sp>
    </p:spTree>
    <p:extLst>
      <p:ext uri="{BB962C8B-B14F-4D97-AF65-F5344CB8AC3E}">
        <p14:creationId xmlns:p14="http://schemas.microsoft.com/office/powerpoint/2010/main" xmlns="" val="3526374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OCJ PowerPoint template-cov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xmlns="" val="21427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8219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428686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8"/>
            <a:ext cx="457200" cy="365125"/>
          </a:xfrm>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99227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6"/>
            <a:ext cx="457200" cy="365125"/>
          </a:xfrm>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52447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7690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623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8683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2802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505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9333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824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5632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46909" y="4981073"/>
            <a:ext cx="7426036" cy="1672389"/>
          </a:xfrm>
        </p:spPr>
        <p:txBody>
          <a:bodyPr>
            <a:normAutofit fontScale="85000" lnSpcReduction="20000"/>
          </a:bodyPr>
          <a:lstStyle/>
          <a:p>
            <a:pPr marL="0" indent="0" algn="ctr">
              <a:buNone/>
            </a:pPr>
            <a:r>
              <a:rPr lang="en-US" sz="2000" b="1" dirty="0" smtClean="0">
                <a:latin typeface="Avenir Black"/>
                <a:cs typeface="Avenir Black"/>
              </a:rPr>
              <a:t>PERFORMANCE OF THE OFFICE OF THE CHIEF JUSTICE (OCJ): </a:t>
            </a:r>
          </a:p>
          <a:p>
            <a:pPr marL="0" indent="0" algn="ctr">
              <a:buNone/>
            </a:pPr>
            <a:r>
              <a:rPr lang="en-US" sz="2000" b="1" dirty="0" smtClean="0">
                <a:latin typeface="Avenir Black"/>
                <a:cs typeface="Avenir Black"/>
              </a:rPr>
              <a:t>Q2 &amp; Q3 (2020/21 FY) </a:t>
            </a:r>
            <a:r>
              <a:rPr lang="en-US" sz="2000" b="1" dirty="0">
                <a:latin typeface="Avenir Black"/>
                <a:cs typeface="Avenir Black"/>
              </a:rPr>
              <a:t/>
            </a:r>
            <a:br>
              <a:rPr lang="en-US" sz="2000" b="1" dirty="0">
                <a:latin typeface="Avenir Black"/>
                <a:cs typeface="Avenir Black"/>
              </a:rPr>
            </a:br>
            <a:endParaRPr lang="en-US" sz="2000" b="1" dirty="0">
              <a:latin typeface="Avenir Black"/>
              <a:cs typeface="Avenir Black"/>
            </a:endParaRPr>
          </a:p>
          <a:p>
            <a:pPr marL="0" indent="0" algn="ctr">
              <a:buNone/>
            </a:pPr>
            <a:r>
              <a:rPr lang="en-US" sz="2000" b="1" dirty="0">
                <a:latin typeface="Avenir Black"/>
                <a:cs typeface="Avenir Black"/>
              </a:rPr>
              <a:t>Presentation to </a:t>
            </a:r>
            <a:r>
              <a:rPr lang="en-US" sz="2000" b="1" dirty="0" smtClean="0">
                <a:latin typeface="Avenir Black"/>
                <a:cs typeface="Avenir Black"/>
              </a:rPr>
              <a:t>the Portfolio Committee </a:t>
            </a:r>
          </a:p>
          <a:p>
            <a:pPr marL="0" indent="0" algn="ctr">
              <a:buNone/>
            </a:pPr>
            <a:endParaRPr lang="en-US" sz="2000" b="1" dirty="0">
              <a:latin typeface="Avenir Black"/>
              <a:cs typeface="Avenir Black"/>
            </a:endParaRPr>
          </a:p>
          <a:p>
            <a:pPr marL="0" indent="0" algn="ctr">
              <a:buNone/>
            </a:pPr>
            <a:r>
              <a:rPr lang="en-US" sz="2000" b="1" dirty="0" smtClean="0">
                <a:latin typeface="Avenir Black"/>
                <a:cs typeface="Avenir Black"/>
              </a:rPr>
              <a:t>February 2021</a:t>
            </a:r>
            <a:endParaRPr lang="en-US" sz="2000" b="1" dirty="0">
              <a:latin typeface="Avenir Black"/>
              <a:cs typeface="Avenir Black"/>
            </a:endParaRPr>
          </a:p>
        </p:txBody>
      </p:sp>
    </p:spTree>
    <p:extLst>
      <p:ext uri="{BB962C8B-B14F-4D97-AF65-F5344CB8AC3E}">
        <p14:creationId xmlns:p14="http://schemas.microsoft.com/office/powerpoint/2010/main" xmlns="" val="37377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10</a:t>
            </a:fld>
            <a:endParaRPr lang="en-US"/>
          </a:p>
        </p:txBody>
      </p:sp>
      <p:sp>
        <p:nvSpPr>
          <p:cNvPr id="7" name="Title 1"/>
          <p:cNvSpPr txBox="1">
            <a:spLocks/>
          </p:cNvSpPr>
          <p:nvPr/>
        </p:nvSpPr>
        <p:spPr>
          <a:xfrm>
            <a:off x="298889" y="434340"/>
            <a:ext cx="7306903" cy="610689"/>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LEGISLATIVE MANDATES</a:t>
            </a:r>
            <a:endParaRPr lang="en-ZA" sz="2400" b="1" dirty="0">
              <a:latin typeface="Avenir Black"/>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10548882"/>
              </p:ext>
            </p:extLst>
          </p:nvPr>
        </p:nvGraphicFramePr>
        <p:xfrm>
          <a:off x="298890" y="1381303"/>
          <a:ext cx="8628758" cy="5120640"/>
        </p:xfrm>
        <a:graphic>
          <a:graphicData uri="http://schemas.openxmlformats.org/drawingml/2006/table">
            <a:tbl>
              <a:tblPr firstRow="1" firstCol="1" bandRow="1">
                <a:tableStyleId>{5C22544A-7EE6-4342-B048-85BDC9FD1C3A}</a:tableStyleId>
              </a:tblPr>
              <a:tblGrid>
                <a:gridCol w="666940">
                  <a:extLst>
                    <a:ext uri="{9D8B030D-6E8A-4147-A177-3AD203B41FA5}">
                      <a16:colId xmlns:a16="http://schemas.microsoft.com/office/drawing/2014/main" xmlns="" val="3305036909"/>
                    </a:ext>
                  </a:extLst>
                </a:gridCol>
                <a:gridCol w="1959357">
                  <a:extLst>
                    <a:ext uri="{9D8B030D-6E8A-4147-A177-3AD203B41FA5}">
                      <a16:colId xmlns:a16="http://schemas.microsoft.com/office/drawing/2014/main" xmlns="" val="1138773468"/>
                    </a:ext>
                  </a:extLst>
                </a:gridCol>
                <a:gridCol w="1625886">
                  <a:extLst>
                    <a:ext uri="{9D8B030D-6E8A-4147-A177-3AD203B41FA5}">
                      <a16:colId xmlns:a16="http://schemas.microsoft.com/office/drawing/2014/main" xmlns="" val="1552731058"/>
                    </a:ext>
                  </a:extLst>
                </a:gridCol>
                <a:gridCol w="4376575">
                  <a:extLst>
                    <a:ext uri="{9D8B030D-6E8A-4147-A177-3AD203B41FA5}">
                      <a16:colId xmlns:a16="http://schemas.microsoft.com/office/drawing/2014/main" xmlns="" val="2213443722"/>
                    </a:ext>
                  </a:extLst>
                </a:gridCol>
              </a:tblGrid>
              <a:tr h="619127">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SER 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LEGISLATION / PRESCRIPT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FOCUS AREA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DESCRIPTION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2822174429"/>
                  </a:ext>
                </a:extLst>
              </a:tr>
              <a:tr h="1238253">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Judicial Service Commission (JSC), Act 9 of 1994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Nominations for Judicial Appointments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OCJ provides administrative and secretarial support to the JSC which is responsible for processing nominations and recommending to the President persons to be appointed as Judges in line with the Act</a:t>
                      </a:r>
                      <a:r>
                        <a:rPr lang="en-GB" sz="1400" dirty="0" smtClean="0">
                          <a:effectLst/>
                          <a:latin typeface="Arial" panose="020B0604020202020204" pitchFamily="34" charset="0"/>
                          <a:cs typeface="Arial" panose="020B0604020202020204" pitchFamily="34" charset="0"/>
                        </a:rPr>
                        <a:t>.</a:t>
                      </a:r>
                      <a:endParaRPr lang="en-ZA" sz="1400" dirty="0">
                        <a:effectLst/>
                        <a:latin typeface="Arial" panose="020B060402020202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3256236546"/>
                  </a:ext>
                </a:extLst>
              </a:tr>
              <a:tr h="1238253">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Code of Judicial Conduct adopted in terms of section 12 of the JSC Act, 1994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Judicial Conduct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OCJ provides administrative and secretarial support to the Judicial Conduct Committee. The Code provides for fair ethical and professional conduct which the Judges should uphold.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1903055265"/>
                  </a:ext>
                </a:extLst>
              </a:tr>
              <a:tr h="1857380">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Regulations on Judges for Registrable Interest (made in terms of section 13 (8) of the JSC Act, 1994)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Integrity and Ethics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a:t>
                      </a:r>
                      <a:r>
                        <a:rPr lang="en-GB" sz="1400" dirty="0">
                          <a:solidFill>
                            <a:schemeClr val="tx1"/>
                          </a:solidFill>
                          <a:effectLst/>
                          <a:latin typeface="Arial" panose="020B0604020202020204" pitchFamily="34" charset="0"/>
                          <a:cs typeface="Arial" panose="020B0604020202020204" pitchFamily="34" charset="0"/>
                        </a:rPr>
                        <a:t>Regulations </a:t>
                      </a:r>
                      <a:r>
                        <a:rPr lang="en-GB" sz="1400" dirty="0" smtClean="0">
                          <a:solidFill>
                            <a:schemeClr val="tx1"/>
                          </a:solidFill>
                          <a:effectLst/>
                          <a:latin typeface="Arial" panose="020B0604020202020204" pitchFamily="34" charset="0"/>
                          <a:cs typeface="Arial" panose="020B0604020202020204" pitchFamily="34" charset="0"/>
                        </a:rPr>
                        <a:t>require that </a:t>
                      </a:r>
                      <a:r>
                        <a:rPr lang="en-GB" sz="1400" dirty="0">
                          <a:solidFill>
                            <a:schemeClr val="tx1"/>
                          </a:solidFill>
                          <a:effectLst/>
                          <a:latin typeface="Arial" panose="020B0604020202020204" pitchFamily="34" charset="0"/>
                          <a:cs typeface="Arial" panose="020B0604020202020204" pitchFamily="34" charset="0"/>
                        </a:rPr>
                        <a:t>Judges disclose their registrable interests to the Registrar of Judges’ Registrable interests. </a:t>
                      </a:r>
                      <a:r>
                        <a:rPr lang="en-GB" sz="1400" dirty="0" smtClean="0">
                          <a:solidFill>
                            <a:schemeClr val="tx1"/>
                          </a:solidFill>
                          <a:effectLst/>
                          <a:latin typeface="Arial" panose="020B0604020202020204" pitchFamily="34" charset="0"/>
                          <a:cs typeface="Arial" panose="020B0604020202020204" pitchFamily="34" charset="0"/>
                        </a:rPr>
                        <a:t>A</a:t>
                      </a:r>
                      <a:r>
                        <a:rPr lang="en-GB" sz="1400" baseline="0" dirty="0" smtClean="0">
                          <a:solidFill>
                            <a:schemeClr val="tx1"/>
                          </a:solidFill>
                          <a:effectLst/>
                          <a:latin typeface="Arial" panose="020B0604020202020204" pitchFamily="34" charset="0"/>
                          <a:cs typeface="Arial" panose="020B0604020202020204" pitchFamily="34" charset="0"/>
                        </a:rPr>
                        <a:t> senior official of the OCJ has been appointed by the Minister, in consultation with the Chief </a:t>
                      </a:r>
                      <a:r>
                        <a:rPr lang="en-GB" sz="1400" strike="noStrike" baseline="0" dirty="0" smtClean="0">
                          <a:solidFill>
                            <a:schemeClr val="tx1"/>
                          </a:solidFill>
                          <a:effectLst/>
                          <a:latin typeface="Arial" panose="020B0604020202020204" pitchFamily="34" charset="0"/>
                          <a:cs typeface="Arial" panose="020B0604020202020204" pitchFamily="34" charset="0"/>
                        </a:rPr>
                        <a:t>Justice as </a:t>
                      </a:r>
                      <a:r>
                        <a:rPr lang="en-GB" sz="1400" dirty="0" smtClean="0">
                          <a:solidFill>
                            <a:schemeClr val="tx1"/>
                          </a:solidFill>
                          <a:effectLst/>
                          <a:latin typeface="Arial" panose="020B0604020202020204" pitchFamily="34" charset="0"/>
                          <a:cs typeface="Arial" panose="020B0604020202020204" pitchFamily="34" charset="0"/>
                        </a:rPr>
                        <a:t>t</a:t>
                      </a:r>
                      <a:r>
                        <a:rPr lang="en-GB" sz="1400" dirty="0" smtClean="0">
                          <a:effectLst/>
                          <a:latin typeface="Arial" panose="020B0604020202020204" pitchFamily="34" charset="0"/>
                          <a:cs typeface="Arial" panose="020B0604020202020204" pitchFamily="34" charset="0"/>
                        </a:rPr>
                        <a:t>he </a:t>
                      </a:r>
                      <a:r>
                        <a:rPr lang="en-GB" sz="1400" dirty="0">
                          <a:effectLst/>
                          <a:latin typeface="Arial" panose="020B0604020202020204" pitchFamily="34" charset="0"/>
                          <a:cs typeface="Arial" panose="020B0604020202020204" pitchFamily="34" charset="0"/>
                        </a:rPr>
                        <a:t>Registrar for Registrable Interests as required in terms of the Act.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799741185"/>
                  </a:ext>
                </a:extLst>
              </a:tr>
            </a:tbl>
          </a:graphicData>
        </a:graphic>
      </p:graphicFrame>
    </p:spTree>
    <p:extLst>
      <p:ext uri="{BB962C8B-B14F-4D97-AF65-F5344CB8AC3E}">
        <p14:creationId xmlns:p14="http://schemas.microsoft.com/office/powerpoint/2010/main" xmlns="" val="3758177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11</a:t>
            </a:fld>
            <a:endParaRPr lang="en-US"/>
          </a:p>
        </p:txBody>
      </p:sp>
      <p:sp>
        <p:nvSpPr>
          <p:cNvPr id="7" name="Title 1"/>
          <p:cNvSpPr txBox="1">
            <a:spLocks/>
          </p:cNvSpPr>
          <p:nvPr/>
        </p:nvSpPr>
        <p:spPr>
          <a:xfrm>
            <a:off x="256476" y="493391"/>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LEGISLATIVE </a:t>
            </a:r>
            <a:r>
              <a:rPr lang="en-ZA" sz="2400" b="1" dirty="0">
                <a:latin typeface="Avenir Black"/>
                <a:cs typeface="Arial" panose="020B0604020202020204" pitchFamily="34" charset="0"/>
              </a:rPr>
              <a:t>MANDATES </a:t>
            </a:r>
            <a:r>
              <a:rPr lang="en-ZA" sz="2400" b="1" dirty="0" smtClean="0">
                <a:latin typeface="Avenir Black"/>
                <a:cs typeface="Arial" panose="020B0604020202020204" pitchFamily="34" charset="0"/>
              </a:rPr>
              <a:t>(CONTINUES…)</a:t>
            </a:r>
            <a:endParaRPr lang="en-ZA" sz="2400" b="1" dirty="0">
              <a:latin typeface="Avenir Black"/>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047084392"/>
              </p:ext>
            </p:extLst>
          </p:nvPr>
        </p:nvGraphicFramePr>
        <p:xfrm>
          <a:off x="253987" y="1603628"/>
          <a:ext cx="8673661" cy="4480560"/>
        </p:xfrm>
        <a:graphic>
          <a:graphicData uri="http://schemas.openxmlformats.org/drawingml/2006/table">
            <a:tbl>
              <a:tblPr firstRow="1" firstCol="1" bandRow="1">
                <a:tableStyleId>{5C22544A-7EE6-4342-B048-85BDC9FD1C3A}</a:tableStyleId>
              </a:tblPr>
              <a:tblGrid>
                <a:gridCol w="670411">
                  <a:extLst>
                    <a:ext uri="{9D8B030D-6E8A-4147-A177-3AD203B41FA5}">
                      <a16:colId xmlns:a16="http://schemas.microsoft.com/office/drawing/2014/main" xmlns="" val="3305036909"/>
                    </a:ext>
                  </a:extLst>
                </a:gridCol>
                <a:gridCol w="1969553">
                  <a:extLst>
                    <a:ext uri="{9D8B030D-6E8A-4147-A177-3AD203B41FA5}">
                      <a16:colId xmlns:a16="http://schemas.microsoft.com/office/drawing/2014/main" xmlns="" val="1138773468"/>
                    </a:ext>
                  </a:extLst>
                </a:gridCol>
                <a:gridCol w="1634347">
                  <a:extLst>
                    <a:ext uri="{9D8B030D-6E8A-4147-A177-3AD203B41FA5}">
                      <a16:colId xmlns:a16="http://schemas.microsoft.com/office/drawing/2014/main" xmlns="" val="1552731058"/>
                    </a:ext>
                  </a:extLst>
                </a:gridCol>
                <a:gridCol w="4399350">
                  <a:extLst>
                    <a:ext uri="{9D8B030D-6E8A-4147-A177-3AD203B41FA5}">
                      <a16:colId xmlns:a16="http://schemas.microsoft.com/office/drawing/2014/main" xmlns="" val="2213443722"/>
                    </a:ext>
                  </a:extLst>
                </a:gridCol>
              </a:tblGrid>
              <a:tr h="220132">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SER 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LEGISLATION / PRESCRIPT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FOCUS AREA</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DESCRIPTION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2822174429"/>
                  </a:ext>
                </a:extLst>
              </a:tr>
              <a:tr h="440265">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South African Judicial Education Institute (SAJEI) Act 14, 2008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Judicial Education and Training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Act provides for the establishment of SAJEI to promote the independence, impartiality, dignity, accessibility and effectiveness of the courts through continuing judicial education.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1631362647"/>
                  </a:ext>
                </a:extLst>
              </a:tr>
              <a:tr h="880530">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Norms and Standards for Judicial Officers issued as contemplated section 165(6) of the Constitution, 1996 read with section 8 (2) of the Superior Courts Act, 10 of 2013.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Performance of Judicial Functions </a:t>
                      </a:r>
                      <a:endParaRPr lang="en-ZA" sz="1400">
                        <a:effectLst/>
                        <a:latin typeface="Arial" panose="020B0604020202020204" pitchFamily="34" charset="0"/>
                        <a:cs typeface="Arial" panose="020B0604020202020204" pitchFamily="34" charset="0"/>
                      </a:endParaRPr>
                    </a:p>
                    <a:p>
                      <a:pPr algn="just">
                        <a:lnSpc>
                          <a:spcPct val="150000"/>
                        </a:lnSpc>
                        <a:spcAft>
                          <a:spcPts val="0"/>
                        </a:spcAft>
                      </a:pPr>
                      <a:r>
                        <a:rPr lang="en-GB" sz="1400">
                          <a:effectLst/>
                          <a:latin typeface="Arial" panose="020B0604020202020204" pitchFamily="34" charset="0"/>
                          <a:cs typeface="Arial" panose="020B0604020202020204" pitchFamily="34" charset="0"/>
                        </a:rPr>
                        <a:t> </a:t>
                      </a:r>
                      <a:endParaRPr lang="en-ZA" sz="1400">
                        <a:effectLst/>
                        <a:latin typeface="Arial" panose="020B0604020202020204" pitchFamily="34" charset="0"/>
                        <a:cs typeface="Arial" panose="020B0604020202020204" pitchFamily="34" charset="0"/>
                      </a:endParaRPr>
                    </a:p>
                    <a:p>
                      <a:pPr algn="just">
                        <a:lnSpc>
                          <a:spcPct val="150000"/>
                        </a:lnSpc>
                        <a:spcAft>
                          <a:spcPts val="0"/>
                        </a:spcAft>
                      </a:pPr>
                      <a:r>
                        <a:rPr lang="en-GB" sz="1400" u="none" strike="noStrike">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The Norms and Standards seek to achieve the enhancement of access to quality justice for all users of the court system and ensure effective, efficient and expeditious adjudication and resolution of all disputes through the courts, where applicable. The OCJ provides support with the monitoring of the Norms and Standards implementation.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3373707545"/>
                  </a:ext>
                </a:extLst>
              </a:tr>
            </a:tbl>
          </a:graphicData>
        </a:graphic>
      </p:graphicFrame>
    </p:spTree>
    <p:extLst>
      <p:ext uri="{BB962C8B-B14F-4D97-AF65-F5344CB8AC3E}">
        <p14:creationId xmlns:p14="http://schemas.microsoft.com/office/powerpoint/2010/main" xmlns="" val="218258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12</a:t>
            </a:fld>
            <a:endParaRPr lang="en-US"/>
          </a:p>
        </p:txBody>
      </p:sp>
      <p:sp>
        <p:nvSpPr>
          <p:cNvPr id="7" name="Title 1"/>
          <p:cNvSpPr txBox="1">
            <a:spLocks/>
          </p:cNvSpPr>
          <p:nvPr/>
        </p:nvSpPr>
        <p:spPr>
          <a:xfrm>
            <a:off x="298889" y="354328"/>
            <a:ext cx="7306903" cy="53104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LEGISLATIVE </a:t>
            </a:r>
            <a:r>
              <a:rPr lang="en-ZA" sz="2400" b="1" dirty="0">
                <a:latin typeface="Avenir Black"/>
                <a:cs typeface="Arial" panose="020B0604020202020204" pitchFamily="34" charset="0"/>
              </a:rPr>
              <a:t>MANDATES (CONTINUES…)</a:t>
            </a:r>
          </a:p>
        </p:txBody>
      </p:sp>
      <p:graphicFrame>
        <p:nvGraphicFramePr>
          <p:cNvPr id="3" name="Table 2"/>
          <p:cNvGraphicFramePr>
            <a:graphicFrameLocks noGrp="1"/>
          </p:cNvGraphicFramePr>
          <p:nvPr>
            <p:extLst>
              <p:ext uri="{D42A27DB-BD31-4B8C-83A1-F6EECF244321}">
                <p14:modId xmlns:p14="http://schemas.microsoft.com/office/powerpoint/2010/main" xmlns="" val="3732353916"/>
              </p:ext>
            </p:extLst>
          </p:nvPr>
        </p:nvGraphicFramePr>
        <p:xfrm>
          <a:off x="282562" y="1365982"/>
          <a:ext cx="8616512" cy="5044660"/>
        </p:xfrm>
        <a:graphic>
          <a:graphicData uri="http://schemas.openxmlformats.org/drawingml/2006/table">
            <a:tbl>
              <a:tblPr firstRow="1" firstCol="1" bandRow="1">
                <a:tableStyleId>{5C22544A-7EE6-4342-B048-85BDC9FD1C3A}</a:tableStyleId>
              </a:tblPr>
              <a:tblGrid>
                <a:gridCol w="665994">
                  <a:extLst>
                    <a:ext uri="{9D8B030D-6E8A-4147-A177-3AD203B41FA5}">
                      <a16:colId xmlns:a16="http://schemas.microsoft.com/office/drawing/2014/main" xmlns="" val="3305036909"/>
                    </a:ext>
                  </a:extLst>
                </a:gridCol>
                <a:gridCol w="1792831">
                  <a:extLst>
                    <a:ext uri="{9D8B030D-6E8A-4147-A177-3AD203B41FA5}">
                      <a16:colId xmlns:a16="http://schemas.microsoft.com/office/drawing/2014/main" xmlns="" val="1138773468"/>
                    </a:ext>
                  </a:extLst>
                </a:gridCol>
                <a:gridCol w="1465943">
                  <a:extLst>
                    <a:ext uri="{9D8B030D-6E8A-4147-A177-3AD203B41FA5}">
                      <a16:colId xmlns:a16="http://schemas.microsoft.com/office/drawing/2014/main" xmlns="" val="1552731058"/>
                    </a:ext>
                  </a:extLst>
                </a:gridCol>
                <a:gridCol w="4691744">
                  <a:extLst>
                    <a:ext uri="{9D8B030D-6E8A-4147-A177-3AD203B41FA5}">
                      <a16:colId xmlns:a16="http://schemas.microsoft.com/office/drawing/2014/main" xmlns="" val="2213443722"/>
                    </a:ext>
                  </a:extLst>
                </a:gridCol>
              </a:tblGrid>
              <a:tr h="516136">
                <a:tc>
                  <a:txBody>
                    <a:bodyPr/>
                    <a:lstStyle/>
                    <a:p>
                      <a:pPr algn="just">
                        <a:lnSpc>
                          <a:spcPct val="150000"/>
                        </a:lnSpc>
                        <a:spcAft>
                          <a:spcPts val="0"/>
                        </a:spcAft>
                      </a:pPr>
                      <a:r>
                        <a:rPr lang="en-GB" sz="1350" dirty="0">
                          <a:effectLst/>
                          <a:latin typeface="Arial" panose="020B0604020202020204" pitchFamily="34" charset="0"/>
                          <a:cs typeface="Arial" panose="020B0604020202020204" pitchFamily="34" charset="0"/>
                        </a:rPr>
                        <a:t>SER NO</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LEGISLATION / PRESCRIPT </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FOCUS AREA</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DESCRIPTION</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2822174429"/>
                  </a:ext>
                </a:extLst>
              </a:tr>
              <a:tr h="1341340">
                <a:tc>
                  <a:txBody>
                    <a:bodyPr/>
                    <a:lstStyle/>
                    <a:p>
                      <a:pPr algn="just">
                        <a:lnSpc>
                          <a:spcPct val="150000"/>
                        </a:lnSpc>
                        <a:spcAft>
                          <a:spcPts val="0"/>
                        </a:spcAft>
                      </a:pPr>
                      <a:r>
                        <a:rPr lang="en-GB" sz="1350" dirty="0">
                          <a:effectLst/>
                          <a:latin typeface="Arial" panose="020B0604020202020204" pitchFamily="34" charset="0"/>
                          <a:cs typeface="Arial" panose="020B0604020202020204" pitchFamily="34" charset="0"/>
                        </a:rPr>
                        <a:t>6.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Judges’ Remuneration and Conditions of Employment Act, 2001 (Act 47 of 2001</a:t>
                      </a:r>
                      <a:r>
                        <a:rPr lang="en-US" sz="1350" dirty="0" smtClean="0">
                          <a:effectLst/>
                          <a:latin typeface="Arial" panose="020B0604020202020204" pitchFamily="34" charset="0"/>
                          <a:cs typeface="Arial" panose="020B0604020202020204" pitchFamily="34" charset="0"/>
                        </a:rPr>
                        <a:t>)</a:t>
                      </a:r>
                      <a:endParaRPr lang="en-ZA" sz="1350" dirty="0">
                        <a:effectLst/>
                        <a:latin typeface="Arial" panose="020B060402020202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Judges’ Remuneration and Conditions of Employment</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This Act deals with the remuneration and conditions of employment of Judges. The OCJ only </a:t>
                      </a:r>
                      <a:r>
                        <a:rPr lang="en-US" sz="1350" dirty="0" smtClean="0">
                          <a:solidFill>
                            <a:schemeClr val="tx1"/>
                          </a:solidFill>
                          <a:effectLst/>
                          <a:latin typeface="Arial" panose="020B0604020202020204" pitchFamily="34" charset="0"/>
                          <a:cs typeface="Arial" panose="020B0604020202020204" pitchFamily="34" charset="0"/>
                        </a:rPr>
                        <a:t>plays</a:t>
                      </a:r>
                      <a:r>
                        <a:rPr lang="en-US" sz="1350" dirty="0" smtClean="0">
                          <a:effectLst/>
                          <a:latin typeface="Arial" panose="020B0604020202020204" pitchFamily="34" charset="0"/>
                          <a:cs typeface="Arial" panose="020B0604020202020204" pitchFamily="34" charset="0"/>
                        </a:rPr>
                        <a:t> an </a:t>
                      </a:r>
                      <a:r>
                        <a:rPr lang="en-US" sz="1350" dirty="0">
                          <a:effectLst/>
                          <a:latin typeface="Arial" panose="020B0604020202020204" pitchFamily="34" charset="0"/>
                          <a:cs typeface="Arial" panose="020B0604020202020204" pitchFamily="34" charset="0"/>
                        </a:rPr>
                        <a:t>administrative role as part of the Judicial Support functions.</a:t>
                      </a:r>
                      <a:endParaRPr lang="en-ZA" sz="1350" dirty="0">
                        <a:effectLst/>
                        <a:latin typeface="Arial" panose="020B0604020202020204" pitchFamily="34" charset="0"/>
                        <a:cs typeface="Arial" panose="020B0604020202020204" pitchFamily="34" charset="0"/>
                      </a:endParaRPr>
                    </a:p>
                    <a:p>
                      <a:pPr algn="just">
                        <a:lnSpc>
                          <a:spcPct val="150000"/>
                        </a:lnSpc>
                        <a:spcAft>
                          <a:spcPts val="0"/>
                        </a:spcAft>
                      </a:pPr>
                      <a:r>
                        <a:rPr lang="en-GB" sz="1350" dirty="0">
                          <a:effectLst/>
                          <a:latin typeface="Arial" panose="020B0604020202020204" pitchFamily="34" charset="0"/>
                          <a:cs typeface="Arial" panose="020B0604020202020204" pitchFamily="34" charset="0"/>
                        </a:rPr>
                        <a:t>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1045503664"/>
                  </a:ext>
                </a:extLst>
              </a:tr>
              <a:tr h="2716682">
                <a:tc>
                  <a:txBody>
                    <a:bodyPr/>
                    <a:lstStyle/>
                    <a:p>
                      <a:pPr algn="just">
                        <a:lnSpc>
                          <a:spcPct val="150000"/>
                        </a:lnSpc>
                        <a:spcAft>
                          <a:spcPts val="0"/>
                        </a:spcAft>
                      </a:pPr>
                      <a:r>
                        <a:rPr lang="en-GB" sz="1350">
                          <a:effectLst/>
                          <a:latin typeface="Arial" panose="020B0604020202020204" pitchFamily="34" charset="0"/>
                          <a:cs typeface="Arial" panose="020B0604020202020204" pitchFamily="34" charset="0"/>
                        </a:rPr>
                        <a:t>7.</a:t>
                      </a:r>
                      <a:endParaRPr lang="en-ZA" sz="135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Judicial Matters Amendment Act, 2015 (Act 24 of 2015)</a:t>
                      </a:r>
                      <a:endParaRPr lang="en-ZA" sz="1350" dirty="0">
                        <a:effectLst/>
                        <a:latin typeface="Arial" panose="020B0604020202020204" pitchFamily="34" charset="0"/>
                        <a:cs typeface="Arial" panose="020B0604020202020204" pitchFamily="34" charset="0"/>
                      </a:endParaRPr>
                    </a:p>
                    <a:p>
                      <a:pPr algn="just">
                        <a:lnSpc>
                          <a:spcPct val="150000"/>
                        </a:lnSpc>
                        <a:spcAft>
                          <a:spcPts val="0"/>
                        </a:spcAft>
                      </a:pPr>
                      <a:r>
                        <a:rPr lang="en-GB" sz="1350" dirty="0">
                          <a:effectLst/>
                          <a:latin typeface="Arial" panose="020B0604020202020204" pitchFamily="34" charset="0"/>
                          <a:cs typeface="Arial" panose="020B0604020202020204" pitchFamily="34" charset="0"/>
                        </a:rPr>
                        <a:t>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US" sz="1350" dirty="0">
                          <a:effectLst/>
                          <a:latin typeface="Arial" panose="020B0604020202020204" pitchFamily="34" charset="0"/>
                          <a:cs typeface="Arial" panose="020B0604020202020204" pitchFamily="34" charset="0"/>
                        </a:rPr>
                        <a:t>Judges’ Remuneration and Conditions of Employment </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tc>
                  <a:txBody>
                    <a:bodyPr/>
                    <a:lstStyle/>
                    <a:p>
                      <a:pPr algn="just">
                        <a:lnSpc>
                          <a:spcPct val="150000"/>
                        </a:lnSpc>
                        <a:spcAft>
                          <a:spcPts val="0"/>
                        </a:spcAft>
                      </a:pPr>
                      <a:r>
                        <a:rPr lang="en-GB" sz="1350" dirty="0">
                          <a:effectLst/>
                          <a:latin typeface="Arial" panose="020B0604020202020204" pitchFamily="34" charset="0"/>
                          <a:cs typeface="Arial" panose="020B0604020202020204" pitchFamily="34" charset="0"/>
                        </a:rPr>
                        <a:t>In terms of the Judicial Matters Amendment Act, 2015 (Act 24 of 2015), the general administration of the Judges’ Remuneration and Conditions of Employment Act, 2001 (Act 47 of 2001) has been transferred from the Director-General (DG) of the DoJ&amp;CD to the SG of the OCJ with effect from 01 August 2016. </a:t>
                      </a:r>
                      <a:endParaRPr lang="en-ZA" sz="1350" dirty="0">
                        <a:effectLst/>
                        <a:latin typeface="Arial" panose="020B0604020202020204" pitchFamily="34" charset="0"/>
                        <a:cs typeface="Arial" panose="020B0604020202020204" pitchFamily="34" charset="0"/>
                      </a:endParaRPr>
                    </a:p>
                    <a:p>
                      <a:pPr algn="just">
                        <a:lnSpc>
                          <a:spcPct val="150000"/>
                        </a:lnSpc>
                        <a:spcAft>
                          <a:spcPts val="0"/>
                        </a:spcAft>
                      </a:pPr>
                      <a:r>
                        <a:rPr lang="en-GB" sz="1350" dirty="0">
                          <a:effectLst/>
                          <a:latin typeface="Arial" panose="020B0604020202020204" pitchFamily="34" charset="0"/>
                          <a:cs typeface="Arial" panose="020B0604020202020204" pitchFamily="34" charset="0"/>
                        </a:rPr>
                        <a:t>This Amendment Act also seeks to transfer certain functions and responsibilities to SAJEI that were previously allocated to the DoJ&amp;CD. Furthermore, the SG is responsible for accounting for JSC funds.</a:t>
                      </a:r>
                      <a:endParaRPr lang="en-ZA" sz="1350" dirty="0">
                        <a:effectLst/>
                        <a:latin typeface="Arial" panose="020B0604020202020204" pitchFamily="34" charset="0"/>
                        <a:ea typeface="Calibri" panose="020F0502020204030204" pitchFamily="34" charset="0"/>
                        <a:cs typeface="Arial" panose="020B0604020202020204" pitchFamily="34" charset="0"/>
                      </a:endParaRPr>
                    </a:p>
                  </a:txBody>
                  <a:tcPr marL="36689" marR="36689" marT="0" marB="0"/>
                </a:tc>
                <a:extLst>
                  <a:ext uri="{0D108BD9-81ED-4DB2-BD59-A6C34878D82A}">
                    <a16:rowId xmlns:a16="http://schemas.microsoft.com/office/drawing/2014/main" xmlns="" val="723518739"/>
                  </a:ext>
                </a:extLst>
              </a:tr>
            </a:tbl>
          </a:graphicData>
        </a:graphic>
      </p:graphicFrame>
    </p:spTree>
    <p:extLst>
      <p:ext uri="{BB962C8B-B14F-4D97-AF65-F5344CB8AC3E}">
        <p14:creationId xmlns:p14="http://schemas.microsoft.com/office/powerpoint/2010/main" xmlns="" val="209924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13</a:t>
            </a:fld>
            <a:endParaRPr lang="en-US"/>
          </a:p>
        </p:txBody>
      </p:sp>
      <p:sp>
        <p:nvSpPr>
          <p:cNvPr id="3" name="Rectangle 2"/>
          <p:cNvSpPr/>
          <p:nvPr/>
        </p:nvSpPr>
        <p:spPr>
          <a:xfrm>
            <a:off x="484481" y="305120"/>
            <a:ext cx="7394245" cy="67437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b="1" dirty="0" smtClean="0">
                <a:latin typeface="Arial" panose="020B0604020202020204" pitchFamily="34" charset="0"/>
                <a:cs typeface="Arial" panose="020B0604020202020204" pitchFamily="34" charset="0"/>
              </a:rPr>
              <a:t>COVID-19 RELATED LEGISLATIVE FOCUS AREAS</a:t>
            </a:r>
            <a:endParaRPr lang="en-ZA" b="1" dirty="0">
              <a:latin typeface="Arial" panose="020B0604020202020204" pitchFamily="34" charset="0"/>
              <a:cs typeface="Arial" panose="020B0604020202020204" pitchFamily="34" charset="0"/>
            </a:endParaRPr>
          </a:p>
        </p:txBody>
      </p:sp>
      <p:sp>
        <p:nvSpPr>
          <p:cNvPr id="4" name="Rectangle 3"/>
          <p:cNvSpPr/>
          <p:nvPr/>
        </p:nvSpPr>
        <p:spPr>
          <a:xfrm>
            <a:off x="486246" y="1348800"/>
            <a:ext cx="8525407" cy="4862870"/>
          </a:xfrm>
          <a:prstGeom prst="rect">
            <a:avLst/>
          </a:prstGeom>
        </p:spPr>
        <p:txBody>
          <a:bodyPr wrap="square">
            <a:spAutoFit/>
          </a:bodyPr>
          <a:lstStyle/>
          <a:p>
            <a:pPr algn="just"/>
            <a:r>
              <a:rPr lang="en-GB" sz="1550" b="1" dirty="0" smtClean="0">
                <a:latin typeface="Arial" panose="020B0604020202020204" pitchFamily="34" charset="0"/>
                <a:cs typeface="Arial" panose="020B0604020202020204" pitchFamily="34" charset="0"/>
              </a:rPr>
              <a:t>The President</a:t>
            </a:r>
          </a:p>
          <a:p>
            <a:pPr marL="285750" indent="-285750" algn="just">
              <a:buFont typeface="Arial" panose="020B0604020202020204" pitchFamily="34" charset="0"/>
              <a:buChar char="•"/>
            </a:pPr>
            <a:r>
              <a:rPr lang="en-GB" sz="1550" dirty="0" smtClean="0">
                <a:latin typeface="Arial" panose="020B0604020202020204" pitchFamily="34" charset="0"/>
                <a:cs typeface="Arial" panose="020B0604020202020204" pitchFamily="34" charset="0"/>
              </a:rPr>
              <a:t>The President of the Republic of South Africa announced a </a:t>
            </a:r>
            <a:r>
              <a:rPr lang="en-GB" sz="1550" dirty="0">
                <a:latin typeface="Arial" panose="020B0604020202020204" pitchFamily="34" charset="0"/>
                <a:cs typeface="Arial" panose="020B0604020202020204" pitchFamily="34" charset="0"/>
              </a:rPr>
              <a:t>national state of disaster </a:t>
            </a:r>
            <a:r>
              <a:rPr lang="en-GB" sz="1550" dirty="0" smtClean="0">
                <a:latin typeface="Arial" panose="020B0604020202020204" pitchFamily="34" charset="0"/>
                <a:cs typeface="Arial" panose="020B0604020202020204" pitchFamily="34" charset="0"/>
              </a:rPr>
              <a:t>and a national lockdown to curb and contain the spread of the COVID-19 pandemic.</a:t>
            </a:r>
          </a:p>
          <a:p>
            <a:pPr algn="just"/>
            <a:endParaRPr lang="en-GB" sz="1550" dirty="0">
              <a:latin typeface="Arial" panose="020B0604020202020204" pitchFamily="34" charset="0"/>
              <a:cs typeface="Arial" panose="020B0604020202020204" pitchFamily="34" charset="0"/>
            </a:endParaRPr>
          </a:p>
          <a:p>
            <a:pPr algn="just"/>
            <a:r>
              <a:rPr lang="en-GB" sz="1550" b="1" dirty="0" smtClean="0">
                <a:latin typeface="Arial" panose="020B0604020202020204" pitchFamily="34" charset="0"/>
                <a:cs typeface="Arial" panose="020B0604020202020204" pitchFamily="34" charset="0"/>
              </a:rPr>
              <a:t>The Chief Justice and the Judiciary</a:t>
            </a:r>
            <a:endParaRPr lang="en-GB" sz="1550" b="1" dirty="0">
              <a:latin typeface="Arial" panose="020B0604020202020204" pitchFamily="34" charset="0"/>
              <a:cs typeface="Arial" panose="020B0604020202020204" pitchFamily="34" charset="0"/>
            </a:endParaRPr>
          </a:p>
          <a:p>
            <a:pPr algn="just"/>
            <a:r>
              <a:rPr lang="en-GB" sz="1550" dirty="0" smtClean="0">
                <a:latin typeface="Arial" panose="020B0604020202020204" pitchFamily="34" charset="0"/>
                <a:cs typeface="Arial" panose="020B0604020202020204" pitchFamily="34" charset="0"/>
              </a:rPr>
              <a:t>The </a:t>
            </a:r>
            <a:r>
              <a:rPr lang="en-GB" sz="1550" dirty="0">
                <a:latin typeface="Arial" panose="020B0604020202020204" pitchFamily="34" charset="0"/>
                <a:cs typeface="Arial" panose="020B0604020202020204" pitchFamily="34" charset="0"/>
              </a:rPr>
              <a:t>Judiciary, led by Chief Justice and supported by </a:t>
            </a:r>
            <a:r>
              <a:rPr lang="en-GB" sz="1550" dirty="0" smtClean="0">
                <a:latin typeface="Arial" panose="020B0604020202020204" pitchFamily="34" charset="0"/>
                <a:cs typeface="Arial" panose="020B0604020202020204" pitchFamily="34" charset="0"/>
              </a:rPr>
              <a:t>the OCJ </a:t>
            </a:r>
            <a:r>
              <a:rPr lang="en-GB" sz="1550" dirty="0">
                <a:latin typeface="Arial" panose="020B0604020202020204" pitchFamily="34" charset="0"/>
                <a:cs typeface="Arial" panose="020B0604020202020204" pitchFamily="34" charset="0"/>
              </a:rPr>
              <a:t>introduced measures to manage the operations of the </a:t>
            </a:r>
            <a:r>
              <a:rPr lang="en-GB" sz="1550" dirty="0" smtClean="0">
                <a:latin typeface="Arial" panose="020B0604020202020204" pitchFamily="34" charset="0"/>
                <a:cs typeface="Arial" panose="020B0604020202020204" pitchFamily="34" charset="0"/>
              </a:rPr>
              <a:t>Superior Courts </a:t>
            </a:r>
            <a:r>
              <a:rPr lang="en-GB" sz="1550" dirty="0">
                <a:latin typeface="Arial" panose="020B0604020202020204" pitchFamily="34" charset="0"/>
                <a:cs typeface="Arial" panose="020B0604020202020204" pitchFamily="34" charset="0"/>
              </a:rPr>
              <a:t>during the period of the national state of </a:t>
            </a:r>
            <a:r>
              <a:rPr lang="en-GB" sz="1550" dirty="0" smtClean="0">
                <a:latin typeface="Arial" panose="020B0604020202020204" pitchFamily="34" charset="0"/>
                <a:cs typeface="Arial" panose="020B0604020202020204" pitchFamily="34" charset="0"/>
              </a:rPr>
              <a:t>disaster</a:t>
            </a:r>
            <a:r>
              <a:rPr lang="en-GB" sz="1550" dirty="0">
                <a:latin typeface="Arial" panose="020B0604020202020204" pitchFamily="34" charset="0"/>
                <a:cs typeface="Arial" panose="020B0604020202020204" pitchFamily="34" charset="0"/>
              </a:rPr>
              <a:t>:</a:t>
            </a:r>
            <a:endParaRPr lang="en-GB" sz="155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a:latin typeface="Arial" panose="020B0604020202020204" pitchFamily="34" charset="0"/>
                <a:cs typeface="Arial" panose="020B0604020202020204" pitchFamily="34" charset="0"/>
              </a:rPr>
              <a:t>The measures introduced take into account the legal obligations on the OCJ to comply with the Directives issued by the Chief Justice in terms of the Superior Courts Act, </a:t>
            </a:r>
            <a:r>
              <a:rPr lang="en-GB" sz="1550" dirty="0" smtClean="0">
                <a:latin typeface="Arial" panose="020B0604020202020204" pitchFamily="34" charset="0"/>
                <a:cs typeface="Arial" panose="020B0604020202020204" pitchFamily="34" charset="0"/>
              </a:rPr>
              <a:t>2013: and </a:t>
            </a:r>
            <a:endParaRPr lang="en-US" sz="15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Directions issued by the Heads of </a:t>
            </a:r>
            <a:r>
              <a:rPr lang="en-GB" sz="1550" dirty="0" smtClean="0">
                <a:latin typeface="Arial" panose="020B0604020202020204" pitchFamily="34" charset="0"/>
                <a:cs typeface="Arial" panose="020B0604020202020204" pitchFamily="34" charset="0"/>
              </a:rPr>
              <a:t>Court as delegated by the Chief Justice in terms of the Superior Courts Act, 2013.                                                                                                                                                                                                                                                                               </a:t>
            </a:r>
            <a:endParaRPr lang="en-US" sz="1550" dirty="0">
              <a:latin typeface="Arial" panose="020B0604020202020204" pitchFamily="34" charset="0"/>
              <a:cs typeface="Arial" panose="020B0604020202020204" pitchFamily="34" charset="0"/>
            </a:endParaRPr>
          </a:p>
          <a:p>
            <a:pPr algn="just"/>
            <a:endParaRPr lang="en-US" sz="1550" dirty="0">
              <a:latin typeface="Arial" panose="020B0604020202020204" pitchFamily="34" charset="0"/>
              <a:cs typeface="Arial" panose="020B0604020202020204" pitchFamily="34" charset="0"/>
            </a:endParaRPr>
          </a:p>
          <a:p>
            <a:pPr algn="just"/>
            <a:r>
              <a:rPr lang="en-US" sz="1550" b="1" dirty="0" smtClean="0">
                <a:latin typeface="Arial" panose="020B0604020202020204" pitchFamily="34" charset="0"/>
                <a:cs typeface="Arial" panose="020B0604020202020204" pitchFamily="34" charset="0"/>
              </a:rPr>
              <a:t>Ministers and Departments</a:t>
            </a:r>
            <a:endParaRPr lang="en-US" sz="155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a:latin typeface="Arial" panose="020B0604020202020204" pitchFamily="34" charset="0"/>
                <a:cs typeface="Arial" panose="020B0604020202020204" pitchFamily="34" charset="0"/>
              </a:rPr>
              <a:t>The Minister of Cooperative Governance and Traditional Affairs issued regulations in term of the Disaster Management Act, 2002 regarding the steps necessary to prevent an escalation of the disaster or to alleviate, contain and minimise the effects of the disaster.</a:t>
            </a:r>
          </a:p>
          <a:p>
            <a:pPr marL="285750" indent="-285750" algn="just">
              <a:buFont typeface="Arial" panose="020B0604020202020204" pitchFamily="34" charset="0"/>
              <a:buChar char="•"/>
            </a:pPr>
            <a:r>
              <a:rPr lang="en-GB" sz="1550" dirty="0" smtClean="0">
                <a:latin typeface="Arial" panose="020B0604020202020204" pitchFamily="34" charset="0"/>
                <a:cs typeface="Arial" panose="020B0604020202020204" pitchFamily="34" charset="0"/>
              </a:rPr>
              <a:t>Directions </a:t>
            </a:r>
            <a:r>
              <a:rPr lang="en-GB" sz="1550" dirty="0">
                <a:latin typeface="Arial" panose="020B0604020202020204" pitchFamily="34" charset="0"/>
                <a:cs typeface="Arial" panose="020B0604020202020204" pitchFamily="34" charset="0"/>
              </a:rPr>
              <a:t>issued by the Minister of Justice and Correctional </a:t>
            </a:r>
            <a:r>
              <a:rPr lang="en-GB" sz="1550" dirty="0" smtClean="0">
                <a:latin typeface="Arial" panose="020B0604020202020204" pitchFamily="34" charset="0"/>
                <a:cs typeface="Arial" panose="020B0604020202020204" pitchFamily="34" charset="0"/>
              </a:rPr>
              <a:t>Services relating to courts and court precincts.</a:t>
            </a:r>
            <a:endParaRPr lang="en-US" sz="15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smtClean="0">
                <a:latin typeface="Arial" panose="020B0604020202020204" pitchFamily="34" charset="0"/>
                <a:cs typeface="Arial" panose="020B0604020202020204" pitchFamily="34" charset="0"/>
              </a:rPr>
              <a:t>Directions issued by other Ministers.</a:t>
            </a:r>
            <a:endParaRPr lang="en-US" sz="15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550" dirty="0">
                <a:latin typeface="Arial" panose="020B0604020202020204" pitchFamily="34" charset="0"/>
                <a:cs typeface="Arial" panose="020B0604020202020204" pitchFamily="34" charset="0"/>
              </a:rPr>
              <a:t>Circulars </a:t>
            </a:r>
            <a:r>
              <a:rPr lang="en-GB" sz="1550" dirty="0" smtClean="0">
                <a:latin typeface="Arial" panose="020B0604020202020204" pitchFamily="34" charset="0"/>
                <a:cs typeface="Arial" panose="020B0604020202020204" pitchFamily="34" charset="0"/>
              </a:rPr>
              <a:t>issued by National Departments.</a:t>
            </a:r>
            <a:endParaRPr lang="en-US" sz="15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41729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14</a:t>
            </a:fld>
            <a:endParaRPr lang="en-US"/>
          </a:p>
        </p:txBody>
      </p:sp>
      <p:sp>
        <p:nvSpPr>
          <p:cNvPr id="3" name="Title 1"/>
          <p:cNvSpPr txBox="1">
            <a:spLocks/>
          </p:cNvSpPr>
          <p:nvPr/>
        </p:nvSpPr>
        <p:spPr>
          <a:xfrm>
            <a:off x="375557" y="1564105"/>
            <a:ext cx="8229599" cy="4596063"/>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B: PERFORMANCE INFORMATION</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2 (2020/21 FY)</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&amp;</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3 (2020/21 FY)</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xmlns="" val="213747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15</a:t>
            </a:fld>
            <a:endParaRPr lang="en-US"/>
          </a:p>
        </p:txBody>
      </p:sp>
      <p:sp>
        <p:nvSpPr>
          <p:cNvPr id="3" name="Subtitle 2"/>
          <p:cNvSpPr txBox="1">
            <a:spLocks/>
          </p:cNvSpPr>
          <p:nvPr/>
        </p:nvSpPr>
        <p:spPr>
          <a:xfrm>
            <a:off x="744672" y="2576945"/>
            <a:ext cx="7673158" cy="2424546"/>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OCJ QUARTER 2</a:t>
            </a:r>
            <a:r>
              <a:rPr lang="en-US" altLang="en-US" sz="2800" b="1" dirty="0" smtClean="0">
                <a:latin typeface="Arial" panose="020B0604020202020204" pitchFamily="34" charset="0"/>
                <a:cs typeface="Arial" panose="020B0604020202020204" pitchFamily="34" charset="0"/>
              </a:rPr>
              <a:t>: </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NON-FINANCIAL PERFORMANCE REPORT</a:t>
            </a:r>
            <a:endParaRPr lang="en-US" sz="2800" b="1" dirty="0">
              <a:latin typeface="Arial" panose="020B0604020202020204" pitchFamily="34" charset="0"/>
              <a:cs typeface="Arial" panose="020B0604020202020204" pitchFamily="34" charset="0"/>
            </a:endParaRPr>
          </a:p>
          <a:p>
            <a:pPr marL="0" indent="0">
              <a:buFont typeface="Arial"/>
              <a:buNone/>
            </a:pP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2409564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16</a:t>
            </a:fld>
            <a:endParaRPr lang="en-US"/>
          </a:p>
        </p:txBody>
      </p:sp>
      <p:sp>
        <p:nvSpPr>
          <p:cNvPr id="6" name="Subtitle 2"/>
          <p:cNvSpPr txBox="1">
            <a:spLocks/>
          </p:cNvSpPr>
          <p:nvPr/>
        </p:nvSpPr>
        <p:spPr>
          <a:xfrm>
            <a:off x="166255" y="515012"/>
            <a:ext cx="7910945" cy="81405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None/>
            </a:pPr>
            <a:r>
              <a:rPr lang="en-US" sz="2000" b="1" dirty="0" smtClean="0">
                <a:latin typeface="Arial" panose="020B0604020202020204" pitchFamily="34" charset="0"/>
                <a:cs typeface="Arial" panose="020B0604020202020204" pitchFamily="34" charset="0"/>
              </a:rPr>
              <a:t>OVERALL PERFORMANCE OF THE OCJ - </a:t>
            </a:r>
          </a:p>
          <a:p>
            <a:pPr algn="ctr">
              <a:spcBef>
                <a:spcPct val="0"/>
              </a:spcBef>
              <a:buNone/>
            </a:pPr>
            <a:r>
              <a:rPr lang="en-US" sz="2000" b="1" dirty="0" smtClean="0">
                <a:latin typeface="Arial" panose="020B0604020202020204" pitchFamily="34" charset="0"/>
                <a:cs typeface="Arial" panose="020B0604020202020204" pitchFamily="34" charset="0"/>
              </a:rPr>
              <a:t>Q2 (2020/21 FY)</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99042596"/>
              </p:ext>
            </p:extLst>
          </p:nvPr>
        </p:nvGraphicFramePr>
        <p:xfrm>
          <a:off x="166255" y="2174503"/>
          <a:ext cx="8530788" cy="2119746"/>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xmlns="" val="3982609603"/>
                    </a:ext>
                  </a:extLst>
                </a:gridCol>
                <a:gridCol w="2843596">
                  <a:extLst>
                    <a:ext uri="{9D8B030D-6E8A-4147-A177-3AD203B41FA5}">
                      <a16:colId xmlns:a16="http://schemas.microsoft.com/office/drawing/2014/main" xmlns="" val="1666284956"/>
                    </a:ext>
                  </a:extLst>
                </a:gridCol>
                <a:gridCol w="2843596">
                  <a:extLst>
                    <a:ext uri="{9D8B030D-6E8A-4147-A177-3AD203B41FA5}">
                      <a16:colId xmlns:a16="http://schemas.microsoft.com/office/drawing/2014/main" xmlns="" val="155005076"/>
                    </a:ext>
                  </a:extLst>
                </a:gridCol>
              </a:tblGrid>
              <a:tr h="721819">
                <a:tc>
                  <a:txBody>
                    <a:bodyPr/>
                    <a:lstStyle/>
                    <a:p>
                      <a:r>
                        <a:rPr lang="en-US" sz="2000" dirty="0" smtClean="0">
                          <a:latin typeface="Avenir Black"/>
                        </a:rPr>
                        <a:t>Planned Targets </a:t>
                      </a:r>
                      <a:endParaRPr lang="en-US" sz="2000" dirty="0">
                        <a:latin typeface="Avenir Black"/>
                      </a:endParaRPr>
                    </a:p>
                  </a:txBody>
                  <a:tcPr>
                    <a:solidFill>
                      <a:schemeClr val="tx2">
                        <a:lumMod val="60000"/>
                        <a:lumOff val="40000"/>
                      </a:schemeClr>
                    </a:solidFill>
                  </a:tcPr>
                </a:tc>
                <a:tc>
                  <a:txBody>
                    <a:bodyPr/>
                    <a:lstStyle/>
                    <a:p>
                      <a:r>
                        <a:rPr lang="en-US" sz="2000" dirty="0" smtClean="0">
                          <a:latin typeface="Avenir Black"/>
                        </a:rPr>
                        <a:t>Targets</a:t>
                      </a:r>
                      <a:r>
                        <a:rPr lang="en-US" sz="2000" baseline="0" dirty="0" smtClean="0">
                          <a:latin typeface="Avenir Black"/>
                        </a:rPr>
                        <a:t> Achieved </a:t>
                      </a:r>
                      <a:endParaRPr lang="en-US" sz="2000" dirty="0">
                        <a:latin typeface="Avenir Black"/>
                      </a:endParaRPr>
                    </a:p>
                  </a:txBody>
                  <a:tcPr>
                    <a:solidFill>
                      <a:srgbClr val="00B050"/>
                    </a:solidFill>
                  </a:tcPr>
                </a:tc>
                <a:tc>
                  <a:txBody>
                    <a:bodyPr/>
                    <a:lstStyle/>
                    <a:p>
                      <a:r>
                        <a:rPr lang="en-US" sz="2000" dirty="0" smtClean="0">
                          <a:latin typeface="Avenir Black"/>
                        </a:rPr>
                        <a:t>Targets Not Achieved</a:t>
                      </a:r>
                      <a:endParaRPr lang="en-US" sz="2000" dirty="0">
                        <a:latin typeface="Avenir Black"/>
                      </a:endParaRPr>
                    </a:p>
                  </a:txBody>
                  <a:tcPr>
                    <a:solidFill>
                      <a:srgbClr val="FF0000"/>
                    </a:solidFill>
                  </a:tcPr>
                </a:tc>
                <a:extLst>
                  <a:ext uri="{0D108BD9-81ED-4DB2-BD59-A6C34878D82A}">
                    <a16:rowId xmlns:a16="http://schemas.microsoft.com/office/drawing/2014/main" xmlns="" val="2444595917"/>
                  </a:ext>
                </a:extLst>
              </a:tr>
              <a:tr h="1397927">
                <a:tc>
                  <a:txBody>
                    <a:bodyPr/>
                    <a:lstStyle/>
                    <a:p>
                      <a:pPr algn="ctr"/>
                      <a:endParaRPr lang="en-US" sz="2200" b="1" dirty="0" smtClean="0">
                        <a:latin typeface="Avenir Black"/>
                      </a:endParaRPr>
                    </a:p>
                    <a:p>
                      <a:pPr algn="ctr"/>
                      <a:r>
                        <a:rPr lang="en-US" sz="2200" b="1" dirty="0" smtClean="0">
                          <a:latin typeface="Avenir Black"/>
                        </a:rPr>
                        <a:t>21</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15</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6</a:t>
                      </a:r>
                      <a:endParaRPr lang="en-US" sz="2200" b="1" dirty="0">
                        <a:latin typeface="Avenir Black"/>
                      </a:endParaRPr>
                    </a:p>
                  </a:txBody>
                  <a:tcPr/>
                </a:tc>
                <a:extLst>
                  <a:ext uri="{0D108BD9-81ED-4DB2-BD59-A6C34878D82A}">
                    <a16:rowId xmlns:a16="http://schemas.microsoft.com/office/drawing/2014/main" xmlns="" val="578684135"/>
                  </a:ext>
                </a:extLst>
              </a:tr>
            </a:tbl>
          </a:graphicData>
        </a:graphic>
      </p:graphicFrame>
    </p:spTree>
    <p:extLst>
      <p:ext uri="{BB962C8B-B14F-4D97-AF65-F5344CB8AC3E}">
        <p14:creationId xmlns:p14="http://schemas.microsoft.com/office/powerpoint/2010/main" xmlns="" val="334677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17</a:t>
            </a:fld>
            <a:endParaRPr lang="en-US"/>
          </a:p>
        </p:txBody>
      </p:sp>
      <p:sp>
        <p:nvSpPr>
          <p:cNvPr id="6" name="Subtitle 2"/>
          <p:cNvSpPr txBox="1">
            <a:spLocks/>
          </p:cNvSpPr>
          <p:nvPr/>
        </p:nvSpPr>
        <p:spPr>
          <a:xfrm>
            <a:off x="303805" y="515013"/>
            <a:ext cx="7697195"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smtClean="0">
                <a:latin typeface="Arial" panose="020B0604020202020204" pitchFamily="34" charset="0"/>
                <a:cs typeface="Arial" panose="020B0604020202020204" pitchFamily="34" charset="0"/>
              </a:rPr>
              <a:t>OVERALL PERFORMANCE OF THE OCJ: Q2 (2020/21 FY)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9" name="Content Placeholder 14"/>
          <p:cNvSpPr txBox="1">
            <a:spLocks/>
          </p:cNvSpPr>
          <p:nvPr/>
        </p:nvSpPr>
        <p:spPr>
          <a:xfrm>
            <a:off x="4648200" y="1294004"/>
            <a:ext cx="4038600" cy="5040312"/>
          </a:xfrm>
          <a:prstGeom prst="rect">
            <a:avLst/>
          </a:prstGeom>
        </p:spPr>
        <p:style>
          <a:lnRef idx="2">
            <a:schemeClr val="accent1"/>
          </a:lnRef>
          <a:fillRef idx="1">
            <a:schemeClr val="lt1"/>
          </a:fillRef>
          <a:effectRef idx="0">
            <a:schemeClr val="accent1"/>
          </a:effectRef>
          <a:fontRef idx="minor">
            <a:schemeClr val="dk1"/>
          </a:fontRef>
        </p:style>
        <p:txBody>
          <a:bodyPr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nSpc>
                <a:spcPct val="120000"/>
              </a:lnSpc>
              <a:buNone/>
              <a:defRPr/>
            </a:pPr>
            <a:r>
              <a:rPr lang="en-US" sz="1800" b="1" u="sng" dirty="0" smtClean="0">
                <a:latin typeface="Arial" pitchFamily="34" charset="0"/>
                <a:cs typeface="Arial" pitchFamily="34" charset="0"/>
              </a:rPr>
              <a:t>OVERALL PERFORMANCE OF THE OCJ:</a:t>
            </a:r>
          </a:p>
          <a:p>
            <a:pPr>
              <a:lnSpc>
                <a:spcPct val="120000"/>
              </a:lnSpc>
              <a:buFont typeface="Wingdings" panose="05000000000000000000" pitchFamily="2" charset="2"/>
              <a:buChar char="q"/>
              <a:defRPr/>
            </a:pPr>
            <a:r>
              <a:rPr lang="en-US" sz="1800" dirty="0" smtClean="0">
                <a:latin typeface="Arial" pitchFamily="34" charset="0"/>
                <a:cs typeface="Arial" pitchFamily="34" charset="0"/>
              </a:rPr>
              <a:t>OCJ had </a:t>
            </a:r>
            <a:r>
              <a:rPr lang="en-US" sz="1800" b="1" dirty="0" smtClean="0">
                <a:latin typeface="Arial" pitchFamily="34" charset="0"/>
                <a:cs typeface="Arial" pitchFamily="34" charset="0"/>
              </a:rPr>
              <a:t>21 planned </a:t>
            </a:r>
            <a:r>
              <a:rPr lang="en-US" sz="1800" b="1" dirty="0" smtClean="0">
                <a:solidFill>
                  <a:schemeClr val="tx1"/>
                </a:solidFill>
                <a:latin typeface="Arial" pitchFamily="34" charset="0"/>
                <a:cs typeface="Arial" pitchFamily="34" charset="0"/>
              </a:rPr>
              <a:t>targets </a:t>
            </a:r>
            <a:r>
              <a:rPr lang="en-US" sz="1800" dirty="0" smtClean="0">
                <a:solidFill>
                  <a:schemeClr val="tx1"/>
                </a:solidFill>
                <a:latin typeface="Arial" pitchFamily="34" charset="0"/>
                <a:cs typeface="Arial" pitchFamily="34" charset="0"/>
              </a:rPr>
              <a:t>for the 2</a:t>
            </a:r>
            <a:r>
              <a:rPr lang="en-US" sz="1800" baseline="30000" dirty="0">
                <a:solidFill>
                  <a:schemeClr val="tx1"/>
                </a:solidFill>
                <a:latin typeface="Arial" pitchFamily="34" charset="0"/>
                <a:cs typeface="Arial" pitchFamily="34" charset="0"/>
              </a:rPr>
              <a:t>n</a:t>
            </a:r>
            <a:r>
              <a:rPr lang="en-US" sz="1800" baseline="30000" dirty="0" smtClean="0">
                <a:solidFill>
                  <a:schemeClr val="tx1"/>
                </a:solidFill>
                <a:latin typeface="Arial" pitchFamily="34" charset="0"/>
                <a:cs typeface="Arial" pitchFamily="34" charset="0"/>
              </a:rPr>
              <a:t>d</a:t>
            </a:r>
            <a:r>
              <a:rPr lang="en-US" sz="1800" dirty="0" smtClean="0">
                <a:solidFill>
                  <a:schemeClr val="tx1"/>
                </a:solidFill>
                <a:latin typeface="Arial" pitchFamily="34" charset="0"/>
                <a:cs typeface="Arial" pitchFamily="34" charset="0"/>
              </a:rPr>
              <a:t>  Quarter of the 2020/2021 FY. </a:t>
            </a:r>
          </a:p>
          <a:p>
            <a:pPr>
              <a:lnSpc>
                <a:spcPct val="120000"/>
              </a:lnSpc>
              <a:buFont typeface="Wingdings" panose="05000000000000000000" pitchFamily="2" charset="2"/>
              <a:buChar char="q"/>
              <a:defRPr/>
            </a:pPr>
            <a:r>
              <a:rPr lang="en-US" sz="1800" dirty="0" smtClean="0">
                <a:solidFill>
                  <a:schemeClr val="tx1"/>
                </a:solidFill>
                <a:latin typeface="Arial" pitchFamily="34" charset="0"/>
                <a:cs typeface="Arial" pitchFamily="34" charset="0"/>
              </a:rPr>
              <a:t>15 targets (71%) were achieved.</a:t>
            </a:r>
          </a:p>
          <a:p>
            <a:pPr>
              <a:lnSpc>
                <a:spcPct val="120000"/>
              </a:lnSpc>
              <a:buFont typeface="Wingdings" panose="05000000000000000000" pitchFamily="2" charset="2"/>
              <a:buChar char="q"/>
              <a:defRPr/>
            </a:pPr>
            <a:r>
              <a:rPr lang="en-US" sz="1800" dirty="0">
                <a:solidFill>
                  <a:schemeClr val="tx1"/>
                </a:solidFill>
                <a:latin typeface="Arial" pitchFamily="34" charset="0"/>
                <a:cs typeface="Arial" pitchFamily="34" charset="0"/>
              </a:rPr>
              <a:t>6</a:t>
            </a:r>
            <a:r>
              <a:rPr lang="en-US" sz="1800" dirty="0" smtClean="0">
                <a:solidFill>
                  <a:schemeClr val="tx1"/>
                </a:solidFill>
                <a:latin typeface="Arial" pitchFamily="34" charset="0"/>
                <a:cs typeface="Arial" pitchFamily="34" charset="0"/>
              </a:rPr>
              <a:t> targets (29%) were not achieved.</a:t>
            </a:r>
          </a:p>
          <a:p>
            <a:pPr marL="0" indent="0">
              <a:lnSpc>
                <a:spcPct val="120000"/>
              </a:lnSpc>
              <a:buNone/>
              <a:defRPr/>
            </a:pPr>
            <a:endParaRPr lang="en-US" sz="1800" dirty="0" smtClean="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800" b="1" dirty="0" smtClean="0">
                <a:solidFill>
                  <a:schemeClr val="tx1"/>
                </a:solidFill>
                <a:latin typeface="Arial" pitchFamily="34" charset="0"/>
                <a:cs typeface="Arial" pitchFamily="34" charset="0"/>
              </a:rPr>
              <a:t>Programme 1: Administration </a:t>
            </a:r>
            <a:r>
              <a:rPr lang="en-US" sz="1800" dirty="0" smtClean="0">
                <a:solidFill>
                  <a:schemeClr val="tx1"/>
                </a:solidFill>
                <a:latin typeface="Arial" pitchFamily="34" charset="0"/>
                <a:cs typeface="Arial" pitchFamily="34" charset="0"/>
              </a:rPr>
              <a:t>had 11 targets; of which 6 targets (55%) were achieved and 5 targets (45%) were not achieved. </a:t>
            </a:r>
          </a:p>
          <a:p>
            <a:pPr marL="0" indent="0">
              <a:lnSpc>
                <a:spcPct val="120000"/>
              </a:lnSpc>
              <a:buNone/>
              <a:defRPr/>
            </a:pPr>
            <a:endParaRPr lang="en-US" sz="1800" dirty="0" smtClean="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800" b="1" dirty="0" smtClean="0">
                <a:solidFill>
                  <a:schemeClr val="tx1"/>
                </a:solidFill>
                <a:latin typeface="Arial" pitchFamily="34" charset="0"/>
                <a:cs typeface="Arial" pitchFamily="34" charset="0"/>
              </a:rPr>
              <a:t>Programme 2: Superior Court Services </a:t>
            </a:r>
            <a:r>
              <a:rPr lang="en-US" sz="1800" dirty="0" smtClean="0">
                <a:solidFill>
                  <a:schemeClr val="tx1"/>
                </a:solidFill>
                <a:latin typeface="Arial" pitchFamily="34" charset="0"/>
                <a:cs typeface="Arial" pitchFamily="34" charset="0"/>
              </a:rPr>
              <a:t>had 6 targets; of which all 6 targets were achieved (100%)  </a:t>
            </a:r>
          </a:p>
          <a:p>
            <a:pPr marL="0" indent="0">
              <a:lnSpc>
                <a:spcPct val="120000"/>
              </a:lnSpc>
              <a:buNone/>
              <a:defRPr/>
            </a:pPr>
            <a:endParaRPr lang="en-US" sz="1800" dirty="0" smtClean="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800" b="1" dirty="0" err="1" smtClean="0">
                <a:solidFill>
                  <a:schemeClr val="tx1"/>
                </a:solidFill>
                <a:latin typeface="Arial" pitchFamily="34" charset="0"/>
                <a:cs typeface="Arial" pitchFamily="34" charset="0"/>
              </a:rPr>
              <a:t>Programme</a:t>
            </a:r>
            <a:r>
              <a:rPr lang="en-US" sz="1800" b="1" dirty="0" smtClean="0">
                <a:solidFill>
                  <a:schemeClr val="tx1"/>
                </a:solidFill>
                <a:latin typeface="Arial" pitchFamily="34" charset="0"/>
                <a:cs typeface="Arial" pitchFamily="34" charset="0"/>
              </a:rPr>
              <a:t> 3: Judicial Education and Support </a:t>
            </a:r>
            <a:r>
              <a:rPr lang="en-US" sz="1800" dirty="0" smtClean="0">
                <a:solidFill>
                  <a:schemeClr val="tx1"/>
                </a:solidFill>
                <a:latin typeface="Arial" pitchFamily="34" charset="0"/>
                <a:cs typeface="Arial" pitchFamily="34" charset="0"/>
              </a:rPr>
              <a:t>had 4 targets; of which 3 targets (75%) were achieved and 1 target (25%) was not achieved. </a:t>
            </a:r>
          </a:p>
          <a:p>
            <a:pPr>
              <a:defRPr/>
            </a:pPr>
            <a:endParaRPr lang="en-US" sz="2000" dirty="0" smtClean="0"/>
          </a:p>
        </p:txBody>
      </p:sp>
      <p:graphicFrame>
        <p:nvGraphicFramePr>
          <p:cNvPr id="10" name="Chart 9"/>
          <p:cNvGraphicFramePr/>
          <p:nvPr>
            <p:extLst/>
          </p:nvPr>
        </p:nvGraphicFramePr>
        <p:xfrm>
          <a:off x="303805" y="1294004"/>
          <a:ext cx="4157359"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6825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18</a:t>
            </a:fld>
            <a:endParaRPr lang="en-US"/>
          </a:p>
        </p:txBody>
      </p:sp>
      <p:sp>
        <p:nvSpPr>
          <p:cNvPr id="6" name="Subtitle 2"/>
          <p:cNvSpPr txBox="1">
            <a:spLocks/>
          </p:cNvSpPr>
          <p:nvPr/>
        </p:nvSpPr>
        <p:spPr>
          <a:xfrm>
            <a:off x="303805" y="515013"/>
            <a:ext cx="7132319"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400" b="1" dirty="0">
                <a:latin typeface="Avenir Black"/>
                <a:cs typeface="Avenir Black"/>
              </a:rPr>
              <a:t>OVERALL PERFORMANCE PER PROGRAMME </a:t>
            </a:r>
            <a:endParaRPr lang="en-ZA" altLang="en-US" sz="24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237544" y="5023479"/>
            <a:ext cx="8515256"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Programme </a:t>
            </a:r>
            <a:r>
              <a:rPr lang="en-ZA" sz="1400" dirty="0">
                <a:latin typeface="Arial" panose="020B0604020202020204" pitchFamily="34" charset="0"/>
                <a:cs typeface="Arial" panose="020B0604020202020204" pitchFamily="34" charset="0"/>
              </a:rPr>
              <a:t>1 had </a:t>
            </a:r>
            <a:r>
              <a:rPr lang="en-ZA" sz="1400" dirty="0" smtClean="0">
                <a:latin typeface="Arial" panose="020B0604020202020204" pitchFamily="34" charset="0"/>
                <a:cs typeface="Arial" panose="020B0604020202020204" pitchFamily="34" charset="0"/>
              </a:rPr>
              <a:t>11</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targets, of which </a:t>
            </a:r>
            <a:r>
              <a:rPr lang="en-US" sz="1400" dirty="0" smtClean="0">
                <a:latin typeface="Arial" panose="020B0604020202020204" pitchFamily="34" charset="0"/>
                <a:cs typeface="Arial" panose="020B0604020202020204" pitchFamily="34" charset="0"/>
              </a:rPr>
              <a:t>6 </a:t>
            </a:r>
            <a:r>
              <a:rPr lang="en-US" sz="1400" dirty="0">
                <a:latin typeface="Arial" panose="020B0604020202020204" pitchFamily="34" charset="0"/>
                <a:cs typeface="Arial" panose="020B0604020202020204" pitchFamily="34" charset="0"/>
              </a:rPr>
              <a:t>targets were achieved and </a:t>
            </a:r>
            <a:r>
              <a:rPr lang="en-US" sz="1400" dirty="0" smtClean="0">
                <a:latin typeface="Arial" panose="020B0604020202020204" pitchFamily="34" charset="0"/>
                <a:cs typeface="Arial" panose="020B0604020202020204" pitchFamily="34" charset="0"/>
              </a:rPr>
              <a:t>5 targets were </a:t>
            </a:r>
            <a:r>
              <a:rPr lang="en-US" sz="1400" dirty="0">
                <a:latin typeface="Arial" panose="020B0604020202020204" pitchFamily="34" charset="0"/>
                <a:cs typeface="Arial" panose="020B0604020202020204" pitchFamily="34" charset="0"/>
              </a:rPr>
              <a:t>not achieved</a:t>
            </a:r>
            <a:r>
              <a:rPr lang="en-US" sz="1400" dirty="0" smtClean="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2 had </a:t>
            </a:r>
            <a:r>
              <a:rPr lang="en-ZA" sz="1400" dirty="0" smtClean="0">
                <a:latin typeface="Arial" panose="020B0604020202020204" pitchFamily="34" charset="0"/>
                <a:cs typeface="Arial" panose="020B0604020202020204" pitchFamily="34" charset="0"/>
              </a:rPr>
              <a:t>6 </a:t>
            </a:r>
            <a:r>
              <a:rPr lang="en-ZA" sz="1400" dirty="0">
                <a:latin typeface="Arial" panose="020B0604020202020204" pitchFamily="34" charset="0"/>
                <a:cs typeface="Arial" panose="020B0604020202020204" pitchFamily="34" charset="0"/>
              </a:rPr>
              <a:t>targets, </a:t>
            </a:r>
            <a:r>
              <a:rPr lang="en-US" sz="1400" dirty="0">
                <a:latin typeface="Arial" panose="020B0604020202020204" pitchFamily="34" charset="0"/>
                <a:cs typeface="Arial" panose="020B0604020202020204" pitchFamily="34" charset="0"/>
              </a:rPr>
              <a:t>of which </a:t>
            </a:r>
            <a:r>
              <a:rPr lang="en-US" sz="1400" dirty="0" smtClean="0">
                <a:latin typeface="Arial" panose="020B0604020202020204" pitchFamily="34" charset="0"/>
                <a:cs typeface="Arial" panose="020B0604020202020204" pitchFamily="34" charset="0"/>
              </a:rPr>
              <a:t>all 6 were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3</a:t>
            </a: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had </a:t>
            </a:r>
            <a:r>
              <a:rPr lang="en-ZA" sz="1400" dirty="0" smtClean="0">
                <a:latin typeface="Arial" panose="020B0604020202020204" pitchFamily="34" charset="0"/>
                <a:cs typeface="Arial" panose="020B0604020202020204" pitchFamily="34" charset="0"/>
              </a:rPr>
              <a:t>4 targets, of which 3 targets were achieved and 1 target was not achieved</a:t>
            </a:r>
            <a:r>
              <a:rPr lang="en-ZA" sz="1400" dirty="0">
                <a:latin typeface="Arial" panose="020B0604020202020204" pitchFamily="34" charset="0"/>
                <a:cs typeface="Arial" panose="020B0604020202020204" pitchFamily="34" charset="0"/>
              </a:rPr>
              <a:t>.  </a:t>
            </a:r>
          </a:p>
        </p:txBody>
      </p:sp>
      <p:graphicFrame>
        <p:nvGraphicFramePr>
          <p:cNvPr id="9" name="Chart 8">
            <a:extLst>
              <a:ext uri="{FF2B5EF4-FFF2-40B4-BE49-F238E27FC236}">
                <a16:creationId xmlns:a16="http://schemas.microsoft.com/office/drawing/2014/main" xmlns="" id="{00000000-0008-0000-0600-000003000000}"/>
              </a:ext>
            </a:extLst>
          </p:cNvPr>
          <p:cNvGraphicFramePr/>
          <p:nvPr>
            <p:extLst/>
          </p:nvPr>
        </p:nvGraphicFramePr>
        <p:xfrm>
          <a:off x="303806" y="1288473"/>
          <a:ext cx="8258303" cy="35121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79035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19</a:t>
            </a:fld>
            <a:endParaRPr lang="en-US"/>
          </a:p>
        </p:txBody>
      </p:sp>
      <p:sp>
        <p:nvSpPr>
          <p:cNvPr id="6" name="Subtitle 2"/>
          <p:cNvSpPr txBox="1">
            <a:spLocks/>
          </p:cNvSpPr>
          <p:nvPr/>
        </p:nvSpPr>
        <p:spPr>
          <a:xfrm>
            <a:off x="303805" y="515013"/>
            <a:ext cx="7132319"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400" b="1" dirty="0">
                <a:latin typeface="Avenir Black"/>
                <a:cs typeface="Avenir Black"/>
              </a:rPr>
              <a:t>OVERALL PERFORMANCE PER PROGRAMME </a:t>
            </a:r>
            <a:endParaRPr lang="en-ZA" altLang="en-US" sz="24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222404" y="5044360"/>
            <a:ext cx="8487547"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1 achieved </a:t>
            </a:r>
            <a:r>
              <a:rPr lang="en-ZA" sz="1400" dirty="0" smtClean="0">
                <a:latin typeface="Arial" panose="020B0604020202020204" pitchFamily="34" charset="0"/>
                <a:cs typeface="Arial" panose="020B0604020202020204" pitchFamily="34" charset="0"/>
              </a:rPr>
              <a:t>55% </a:t>
            </a:r>
            <a:r>
              <a:rPr lang="en-ZA" sz="1400" dirty="0">
                <a:latin typeface="Arial" panose="020B0604020202020204" pitchFamily="34" charset="0"/>
                <a:cs typeface="Arial" panose="020B0604020202020204" pitchFamily="34" charset="0"/>
              </a:rPr>
              <a:t>of its targets and did not achieve 4</a:t>
            </a:r>
            <a:r>
              <a:rPr lang="en-ZA" sz="1400" dirty="0" smtClean="0">
                <a:latin typeface="Arial" panose="020B0604020202020204" pitchFamily="34" charset="0"/>
                <a:cs typeface="Arial" panose="020B0604020202020204" pitchFamily="34" charset="0"/>
              </a:rPr>
              <a:t>5% </a:t>
            </a:r>
            <a:r>
              <a:rPr lang="en-ZA" sz="1400" dirty="0">
                <a:latin typeface="Arial" panose="020B0604020202020204" pitchFamily="34" charset="0"/>
                <a:cs typeface="Arial" panose="020B0604020202020204" pitchFamily="34" charset="0"/>
              </a:rPr>
              <a:t>of its set </a:t>
            </a:r>
            <a:r>
              <a:rPr lang="en-ZA" sz="1400" dirty="0" smtClean="0">
                <a:latin typeface="Arial" panose="020B0604020202020204" pitchFamily="34" charset="0"/>
                <a:cs typeface="Arial" panose="020B0604020202020204" pitchFamily="34" charset="0"/>
              </a:rPr>
              <a:t>targets</a:t>
            </a: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2 </a:t>
            </a:r>
            <a:r>
              <a:rPr lang="en-ZA" sz="1400" dirty="0">
                <a:latin typeface="Arial" panose="020B0604020202020204" pitchFamily="34" charset="0"/>
                <a:cs typeface="Arial" panose="020B0604020202020204" pitchFamily="34" charset="0"/>
              </a:rPr>
              <a:t>achieved </a:t>
            </a:r>
            <a:r>
              <a:rPr lang="en-US" sz="1400" dirty="0">
                <a:latin typeface="Arial" panose="020B0604020202020204" pitchFamily="34" charset="0"/>
                <a:cs typeface="Arial" panose="020B0604020202020204" pitchFamily="34" charset="0"/>
              </a:rPr>
              <a:t>100% of its quarterly targets</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3 </a:t>
            </a:r>
            <a:r>
              <a:rPr lang="en-ZA" sz="1400" dirty="0">
                <a:latin typeface="Arial" panose="020B0604020202020204" pitchFamily="34" charset="0"/>
                <a:cs typeface="Arial" panose="020B0604020202020204" pitchFamily="34" charset="0"/>
              </a:rPr>
              <a:t>achieved </a:t>
            </a:r>
            <a:r>
              <a:rPr lang="en-ZA" sz="1400" dirty="0" smtClean="0">
                <a:latin typeface="Arial" panose="020B0604020202020204" pitchFamily="34" charset="0"/>
                <a:cs typeface="Arial" panose="020B0604020202020204" pitchFamily="34" charset="0"/>
              </a:rPr>
              <a:t>75% </a:t>
            </a:r>
            <a:r>
              <a:rPr lang="en-ZA" sz="1400" dirty="0">
                <a:latin typeface="Arial" panose="020B0604020202020204" pitchFamily="34" charset="0"/>
                <a:cs typeface="Arial" panose="020B0604020202020204" pitchFamily="34" charset="0"/>
              </a:rPr>
              <a:t>of its targets and did not achieve </a:t>
            </a:r>
            <a:r>
              <a:rPr lang="en-ZA" sz="1400" dirty="0" smtClean="0">
                <a:latin typeface="Arial" panose="020B0604020202020204" pitchFamily="34" charset="0"/>
                <a:cs typeface="Arial" panose="020B0604020202020204" pitchFamily="34" charset="0"/>
              </a:rPr>
              <a:t>25% </a:t>
            </a:r>
            <a:r>
              <a:rPr lang="en-ZA" sz="1400" dirty="0">
                <a:latin typeface="Arial" panose="020B0604020202020204" pitchFamily="34" charset="0"/>
                <a:cs typeface="Arial" panose="020B0604020202020204" pitchFamily="34" charset="0"/>
              </a:rPr>
              <a:t>of its set </a:t>
            </a:r>
            <a:r>
              <a:rPr lang="en-ZA" sz="1400" dirty="0" smtClean="0">
                <a:latin typeface="Arial" panose="020B0604020202020204" pitchFamily="34" charset="0"/>
                <a:cs typeface="Arial" panose="020B0604020202020204" pitchFamily="34" charset="0"/>
              </a:rPr>
              <a:t>targets</a:t>
            </a:r>
            <a:endParaRPr lang="en-ZA" sz="14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xmlns="" id="{00000000-0008-0000-0600-000002000000}"/>
              </a:ext>
            </a:extLst>
          </p:cNvPr>
          <p:cNvGraphicFramePr/>
          <p:nvPr>
            <p:extLst/>
          </p:nvPr>
        </p:nvGraphicFramePr>
        <p:xfrm>
          <a:off x="303806" y="1316182"/>
          <a:ext cx="8408423" cy="3574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53508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a:t>
            </a:fld>
            <a:endParaRPr lang="en-US"/>
          </a:p>
        </p:txBody>
      </p:sp>
      <p:sp>
        <p:nvSpPr>
          <p:cNvPr id="6" name="Subtitle 2"/>
          <p:cNvSpPr txBox="1">
            <a:spLocks/>
          </p:cNvSpPr>
          <p:nvPr/>
        </p:nvSpPr>
        <p:spPr>
          <a:xfrm>
            <a:off x="386605" y="454390"/>
            <a:ext cx="7341004" cy="436291"/>
          </a:xfrm>
          <a:prstGeom prst="rect">
            <a:avLst/>
          </a:prstGeom>
          <a:solidFill>
            <a:schemeClr val="tx2">
              <a:lumMod val="60000"/>
              <a:lumOff val="40000"/>
            </a:schemeClr>
          </a:solidFill>
        </p:spPr>
        <p:txBody>
          <a:bodyPr vert="horz" lIns="91440" tIns="45720" rIns="91440" bIns="45720" rtlCol="0">
            <a:noAutofit/>
          </a:bodyPr>
          <a:lstStyle>
            <a:defPPr>
              <a:defRPr lang="en-US"/>
            </a:defPPr>
            <a:lvl1pPr indent="0" fontAlgn="auto">
              <a:spcBef>
                <a:spcPct val="20000"/>
              </a:spcBef>
              <a:spcAft>
                <a:spcPts val="0"/>
              </a:spcAft>
              <a:buFont typeface="Arial"/>
              <a:buNone/>
              <a:defRPr sz="2400" b="1">
                <a:solidFill>
                  <a:schemeClr val="tx1"/>
                </a:solidFill>
                <a:latin typeface="Arial" pitchFamily="34" charset="0"/>
                <a:cs typeface="Arial" pitchFamily="34" charset="0"/>
              </a:defRPr>
            </a:lvl1pPr>
            <a:lvl2pPr marL="742950" indent="-285750">
              <a:spcBef>
                <a:spcPct val="20000"/>
              </a:spcBef>
              <a:buFont typeface="Arial"/>
              <a:buChar char="–"/>
              <a:defRPr sz="2800">
                <a:solidFill>
                  <a:schemeClr val="tx1"/>
                </a:solidFill>
              </a:defRPr>
            </a:lvl2pPr>
            <a:lvl3pPr marL="1143000" indent="-228600">
              <a:spcBef>
                <a:spcPct val="20000"/>
              </a:spcBef>
              <a:buFont typeface="Arial"/>
              <a:buChar char="•"/>
              <a:defRPr sz="2400">
                <a:solidFill>
                  <a:schemeClr val="tx1"/>
                </a:solidFill>
              </a:defRPr>
            </a:lvl3pPr>
            <a:lvl4pPr marL="1600200" indent="-228600">
              <a:spcBef>
                <a:spcPct val="20000"/>
              </a:spcBef>
              <a:buFont typeface="Arial"/>
              <a:buChar char="–"/>
              <a:defRPr sz="2000">
                <a:solidFill>
                  <a:schemeClr val="tx1"/>
                </a:solidFill>
              </a:defRPr>
            </a:lvl4pPr>
            <a:lvl5pPr marL="2057400" indent="-228600">
              <a:spcBef>
                <a:spcPct val="20000"/>
              </a:spcBef>
              <a:buFont typeface="Arial"/>
              <a:buChar char="»"/>
              <a:defRPr sz="2000">
                <a:solidFill>
                  <a:schemeClr val="tx1"/>
                </a:solidFill>
              </a:defRPr>
            </a:lvl5pPr>
            <a:lvl6pPr marL="2514600" indent="-228600">
              <a:spcBef>
                <a:spcPct val="20000"/>
              </a:spcBef>
              <a:buFont typeface="Arial"/>
              <a:buChar char="•"/>
              <a:defRPr sz="2000">
                <a:solidFill>
                  <a:schemeClr val="tx1"/>
                </a:solidFill>
              </a:defRPr>
            </a:lvl6pPr>
            <a:lvl7pPr marL="2971800" indent="-228600">
              <a:spcBef>
                <a:spcPct val="20000"/>
              </a:spcBef>
              <a:buFont typeface="Arial"/>
              <a:buChar char="•"/>
              <a:defRPr sz="2000">
                <a:solidFill>
                  <a:schemeClr val="tx1"/>
                </a:solidFill>
              </a:defRPr>
            </a:lvl7pPr>
            <a:lvl8pPr marL="3429000" indent="-228600">
              <a:spcBef>
                <a:spcPct val="20000"/>
              </a:spcBef>
              <a:buFont typeface="Arial"/>
              <a:buChar char="•"/>
              <a:defRPr sz="2000">
                <a:solidFill>
                  <a:schemeClr val="tx1"/>
                </a:solidFill>
              </a:defRPr>
            </a:lvl8pPr>
            <a:lvl9pPr marL="3886200" indent="-228600">
              <a:spcBef>
                <a:spcPct val="20000"/>
              </a:spcBef>
              <a:buFont typeface="Arial"/>
              <a:buChar char="•"/>
              <a:defRPr sz="2000">
                <a:solidFill>
                  <a:schemeClr val="tx1"/>
                </a:solidFill>
              </a:defRPr>
            </a:lvl9pPr>
          </a:lstStyle>
          <a:p>
            <a:r>
              <a:rPr lang="en-US" dirty="0"/>
              <a:t>   PRESENTATION OUTLINE </a:t>
            </a:r>
          </a:p>
        </p:txBody>
      </p:sp>
      <p:sp>
        <p:nvSpPr>
          <p:cNvPr id="8" name="Subtitle 2"/>
          <p:cNvSpPr txBox="1">
            <a:spLocks/>
          </p:cNvSpPr>
          <p:nvPr/>
        </p:nvSpPr>
        <p:spPr>
          <a:xfrm>
            <a:off x="386605" y="1516085"/>
            <a:ext cx="8408425" cy="46717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Purpose of the presentation </a:t>
            </a: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PART A: Introduction</a:t>
            </a:r>
            <a:endParaRPr lang="en-ZA" sz="1500" dirty="0">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Mandate, Vision &amp; Mission</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Functions of the OCJ</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Values</a:t>
            </a:r>
            <a:endParaRPr lang="en-ZA" sz="1500" dirty="0">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Legislative Mandates</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PART B – Performance Information: </a:t>
            </a:r>
            <a:endParaRPr lang="en-ZA" sz="1500" dirty="0" smtClean="0">
              <a:solidFill>
                <a:srgbClr val="FF0000"/>
              </a:solidFill>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Quarter 2 – 2020/21 FY</a:t>
            </a:r>
          </a:p>
          <a:p>
            <a:pPr marL="685800" lvl="1">
              <a:buFont typeface="Wingdings" panose="05000000000000000000" pitchFamily="2" charset="2"/>
              <a:buChar char="§"/>
            </a:pPr>
            <a:r>
              <a:rPr lang="en-ZA" sz="1500" dirty="0" smtClean="0">
                <a:latin typeface="Arial" panose="020B0604020202020204" pitchFamily="34" charset="0"/>
                <a:cs typeface="Arial" panose="020B0604020202020204" pitchFamily="34" charset="0"/>
              </a:rPr>
              <a:t>Quarter 3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2020/21 </a:t>
            </a:r>
            <a:r>
              <a:rPr lang="en-ZA" sz="1500" dirty="0">
                <a:latin typeface="Arial" panose="020B0604020202020204" pitchFamily="34" charset="0"/>
                <a:cs typeface="Arial" panose="020B0604020202020204" pitchFamily="34" charset="0"/>
              </a:rPr>
              <a:t>FY</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PART </a:t>
            </a:r>
            <a:r>
              <a:rPr lang="en-ZA" sz="1500" dirty="0" smtClean="0">
                <a:latin typeface="Arial" panose="020B0604020202020204" pitchFamily="34" charset="0"/>
                <a:cs typeface="Arial" panose="020B0604020202020204" pitchFamily="34" charset="0"/>
              </a:rPr>
              <a:t>C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Financial </a:t>
            </a:r>
            <a:r>
              <a:rPr lang="en-ZA" sz="1500" dirty="0">
                <a:latin typeface="Arial" panose="020B0604020202020204" pitchFamily="34" charset="0"/>
                <a:cs typeface="Arial" panose="020B0604020202020204" pitchFamily="34" charset="0"/>
              </a:rPr>
              <a:t>Information: </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a:t>
            </a:r>
            <a:r>
              <a:rPr lang="en-ZA" sz="1500" dirty="0" smtClean="0">
                <a:latin typeface="Arial" panose="020B0604020202020204" pitchFamily="34" charset="0"/>
                <a:cs typeface="Arial" panose="020B0604020202020204" pitchFamily="34" charset="0"/>
              </a:rPr>
              <a:t>2 </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2020/21 </a:t>
            </a:r>
            <a:r>
              <a:rPr lang="en-ZA" sz="1500" dirty="0">
                <a:latin typeface="Arial" panose="020B0604020202020204" pitchFamily="34" charset="0"/>
                <a:cs typeface="Arial" panose="020B0604020202020204" pitchFamily="34" charset="0"/>
              </a:rPr>
              <a:t>FY</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a:t>
            </a:r>
            <a:r>
              <a:rPr lang="en-ZA" sz="1500" dirty="0" smtClean="0">
                <a:latin typeface="Arial" panose="020B0604020202020204" pitchFamily="34" charset="0"/>
                <a:cs typeface="Arial" panose="020B0604020202020204" pitchFamily="34" charset="0"/>
              </a:rPr>
              <a:t>3 </a:t>
            </a:r>
            <a:r>
              <a:rPr lang="en-ZA" sz="1500" dirty="0">
                <a:latin typeface="Arial" panose="020B0604020202020204" pitchFamily="34" charset="0"/>
                <a:cs typeface="Arial" panose="020B0604020202020204" pitchFamily="34" charset="0"/>
              </a:rPr>
              <a:t>– 2020/21 FY</a:t>
            </a:r>
          </a:p>
          <a:p>
            <a:pPr marL="285750" indent="-285750">
              <a:buFont typeface="Wingdings" panose="05000000000000000000" pitchFamily="2" charset="2"/>
              <a:buChar char="q"/>
            </a:pPr>
            <a:r>
              <a:rPr lang="en-ZA" sz="1500" dirty="0">
                <a:solidFill>
                  <a:srgbClr val="FF0000"/>
                </a:solidFill>
                <a:latin typeface="Arial" panose="020B0604020202020204" pitchFamily="34" charset="0"/>
                <a:cs typeface="Arial" panose="020B0604020202020204" pitchFamily="34" charset="0"/>
              </a:rPr>
              <a:t>PART </a:t>
            </a:r>
            <a:r>
              <a:rPr lang="en-ZA" sz="1500" dirty="0" smtClean="0">
                <a:solidFill>
                  <a:srgbClr val="FF0000"/>
                </a:solidFill>
                <a:latin typeface="Arial" panose="020B0604020202020204" pitchFamily="34" charset="0"/>
                <a:cs typeface="Arial" panose="020B0604020202020204" pitchFamily="34" charset="0"/>
              </a:rPr>
              <a:t>D </a:t>
            </a:r>
            <a:r>
              <a:rPr lang="en-ZA" sz="1500" dirty="0">
                <a:solidFill>
                  <a:srgbClr val="FF0000"/>
                </a:solidFill>
                <a:latin typeface="Arial" panose="020B0604020202020204" pitchFamily="34" charset="0"/>
                <a:cs typeface="Arial" panose="020B0604020202020204" pitchFamily="34" charset="0"/>
              </a:rPr>
              <a:t>– </a:t>
            </a:r>
            <a:r>
              <a:rPr lang="en-ZA" sz="1500" dirty="0" smtClean="0">
                <a:solidFill>
                  <a:srgbClr val="FF0000"/>
                </a:solidFill>
                <a:latin typeface="Arial" panose="020B0604020202020204" pitchFamily="34" charset="0"/>
                <a:cs typeface="Arial" panose="020B0604020202020204" pitchFamily="34" charset="0"/>
              </a:rPr>
              <a:t>Personnel </a:t>
            </a:r>
            <a:r>
              <a:rPr lang="en-ZA" sz="1500" dirty="0">
                <a:solidFill>
                  <a:srgbClr val="FF0000"/>
                </a:solidFill>
                <a:latin typeface="Arial" panose="020B0604020202020204" pitchFamily="34" charset="0"/>
                <a:cs typeface="Arial" panose="020B0604020202020204" pitchFamily="34" charset="0"/>
              </a:rPr>
              <a:t>Information: </a:t>
            </a:r>
            <a:endParaRPr lang="en-ZA" sz="1500" dirty="0" smtClean="0">
              <a:solidFill>
                <a:srgbClr val="FF0000"/>
              </a:solidFill>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smtClean="0">
                <a:solidFill>
                  <a:srgbClr val="FF0000"/>
                </a:solidFill>
                <a:latin typeface="Arial" panose="020B0604020202020204" pitchFamily="34" charset="0"/>
                <a:cs typeface="Arial" panose="020B0604020202020204" pitchFamily="34" charset="0"/>
              </a:rPr>
              <a:t>Quarter 2 – 2020/21 FY</a:t>
            </a:r>
          </a:p>
          <a:p>
            <a:pPr marL="685800" lvl="1">
              <a:buFont typeface="Wingdings" panose="05000000000000000000" pitchFamily="2" charset="2"/>
              <a:buChar char="§"/>
            </a:pPr>
            <a:r>
              <a:rPr lang="en-ZA" sz="1500" dirty="0" smtClean="0">
                <a:solidFill>
                  <a:srgbClr val="FF0000"/>
                </a:solidFill>
                <a:latin typeface="Arial" panose="020B0604020202020204" pitchFamily="34" charset="0"/>
                <a:cs typeface="Arial" panose="020B0604020202020204" pitchFamily="34" charset="0"/>
              </a:rPr>
              <a:t>Quarter 3 – </a:t>
            </a:r>
            <a:r>
              <a:rPr lang="en-ZA" sz="1500" dirty="0">
                <a:solidFill>
                  <a:srgbClr val="FF0000"/>
                </a:solidFill>
                <a:latin typeface="Arial" panose="020B0604020202020204" pitchFamily="34" charset="0"/>
                <a:cs typeface="Arial" panose="020B0604020202020204" pitchFamily="34" charset="0"/>
              </a:rPr>
              <a:t>2020/21 </a:t>
            </a:r>
            <a:r>
              <a:rPr lang="en-ZA" sz="1500" dirty="0" smtClean="0">
                <a:solidFill>
                  <a:srgbClr val="FF0000"/>
                </a:solidFill>
                <a:latin typeface="Arial" panose="020B0604020202020204" pitchFamily="34" charset="0"/>
                <a:cs typeface="Arial" panose="020B0604020202020204" pitchFamily="34" charset="0"/>
              </a:rPr>
              <a:t>FY</a:t>
            </a:r>
            <a:endParaRPr lang="en-ZA" sz="1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6663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20</a:t>
            </a:fld>
            <a:endParaRPr lang="en-US"/>
          </a:p>
        </p:txBody>
      </p:sp>
      <p:sp>
        <p:nvSpPr>
          <p:cNvPr id="3" name="Subtitle 2"/>
          <p:cNvSpPr txBox="1">
            <a:spLocks/>
          </p:cNvSpPr>
          <p:nvPr/>
        </p:nvSpPr>
        <p:spPr>
          <a:xfrm>
            <a:off x="744672" y="2576945"/>
            <a:ext cx="7673158" cy="2424546"/>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PERFORMANCE PER </a:t>
            </a:r>
            <a:r>
              <a:rPr lang="en-US" altLang="en-US" sz="2800" b="1" dirty="0" smtClean="0">
                <a:latin typeface="Arial" panose="020B0604020202020204" pitchFamily="34" charset="0"/>
                <a:cs typeface="Arial" panose="020B0604020202020204" pitchFamily="34" charset="0"/>
              </a:rPr>
              <a:t>PROGRAMME</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1</a:t>
            </a:r>
            <a:r>
              <a:rPr lang="en-US" altLang="en-US" sz="2800" b="1" dirty="0" smtClean="0">
                <a:latin typeface="Arial" panose="020B0604020202020204" pitchFamily="34" charset="0"/>
                <a:cs typeface="Arial" panose="020B0604020202020204" pitchFamily="34" charset="0"/>
              </a:rPr>
              <a:t>: ADMINISTRATION</a:t>
            </a: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753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21</a:t>
            </a:fld>
            <a:endParaRPr lang="en-US"/>
          </a:p>
        </p:txBody>
      </p:sp>
      <p:sp>
        <p:nvSpPr>
          <p:cNvPr id="6" name="Subtitle 2"/>
          <p:cNvSpPr txBox="1">
            <a:spLocks/>
          </p:cNvSpPr>
          <p:nvPr/>
        </p:nvSpPr>
        <p:spPr>
          <a:xfrm>
            <a:off x="303806" y="307957"/>
            <a:ext cx="7773395" cy="77269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smtClean="0">
                <a:latin typeface="Arial" panose="020B0604020202020204" pitchFamily="34" charset="0"/>
                <a:cs typeface="Arial" panose="020B0604020202020204" pitchFamily="34" charset="0"/>
              </a:rPr>
              <a:t>PROGRAMME 1: PERFORMANCE </a:t>
            </a:r>
            <a:r>
              <a:rPr lang="en-ZA" altLang="en-US" sz="2000" b="1" dirty="0">
                <a:latin typeface="Arial" panose="020B0604020202020204" pitchFamily="34" charset="0"/>
                <a:cs typeface="Arial" panose="020B0604020202020204" pitchFamily="34" charset="0"/>
              </a:rPr>
              <a:t>PER </a:t>
            </a:r>
            <a:r>
              <a:rPr lang="en-ZA" altLang="en-US" sz="2000" b="1" dirty="0" smtClean="0">
                <a:latin typeface="Arial" panose="020B0604020202020204" pitchFamily="34" charset="0"/>
                <a:cs typeface="Arial" panose="020B0604020202020204" pitchFamily="34" charset="0"/>
              </a:rPr>
              <a:t>SUB-PROGRAMME</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257102" y="4409722"/>
            <a:ext cx="8886898" cy="2065950"/>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200" b="1" dirty="0">
                <a:latin typeface="Arial" panose="020B0604020202020204" pitchFamily="34" charset="0"/>
                <a:cs typeface="Arial" panose="020B0604020202020204" pitchFamily="34" charset="0"/>
              </a:rPr>
              <a:t>Management </a:t>
            </a:r>
            <a:r>
              <a:rPr lang="en-ZA" sz="1200" dirty="0">
                <a:latin typeface="Arial" panose="020B0604020202020204" pitchFamily="34" charset="0"/>
                <a:cs typeface="Arial" panose="020B0604020202020204" pitchFamily="34" charset="0"/>
              </a:rPr>
              <a:t>did not have quarterly targets planned for during the quarter under review</a:t>
            </a:r>
            <a:r>
              <a:rPr lang="en-ZA"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200" b="1" dirty="0">
                <a:latin typeface="Arial" panose="020B0604020202020204" pitchFamily="34" charset="0"/>
                <a:cs typeface="Arial" panose="020B0604020202020204" pitchFamily="34" charset="0"/>
              </a:rPr>
              <a:t>Corporate </a:t>
            </a:r>
            <a:r>
              <a:rPr lang="en-ZA" sz="1200" b="1" dirty="0" smtClean="0">
                <a:latin typeface="Arial" panose="020B0604020202020204" pitchFamily="34" charset="0"/>
                <a:cs typeface="Arial" panose="020B0604020202020204" pitchFamily="34" charset="0"/>
              </a:rPr>
              <a:t>Services </a:t>
            </a:r>
            <a:r>
              <a:rPr lang="en-ZA" sz="1200" dirty="0" smtClean="0">
                <a:latin typeface="Arial" panose="020B0604020202020204" pitchFamily="34" charset="0"/>
                <a:cs typeface="Arial" panose="020B0604020202020204" pitchFamily="34" charset="0"/>
              </a:rPr>
              <a:t>had </a:t>
            </a:r>
            <a:r>
              <a:rPr lang="en-ZA" sz="1200" dirty="0">
                <a:latin typeface="Arial" panose="020B0604020202020204" pitchFamily="34" charset="0"/>
                <a:cs typeface="Arial" panose="020B0604020202020204" pitchFamily="34" charset="0"/>
              </a:rPr>
              <a:t>4</a:t>
            </a:r>
            <a:r>
              <a:rPr lang="en-ZA" sz="1200" dirty="0" smtClean="0">
                <a:latin typeface="Arial" panose="020B0604020202020204" pitchFamily="34" charset="0"/>
                <a:cs typeface="Arial" panose="020B0604020202020204" pitchFamily="34" charset="0"/>
              </a:rPr>
              <a:t> planned quarterly targets of which 2 targets were achieved and 2 targets were not achieved. </a:t>
            </a:r>
            <a:endParaRPr lang="en-US" sz="12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200" b="1" dirty="0">
                <a:latin typeface="Arial" panose="020B0604020202020204" pitchFamily="34" charset="0"/>
                <a:cs typeface="Arial" panose="020B0604020202020204" pitchFamily="34" charset="0"/>
              </a:rPr>
              <a:t>Internal Audit</a:t>
            </a:r>
            <a:r>
              <a:rPr lang="en-ZA" sz="1200" dirty="0">
                <a:solidFill>
                  <a:schemeClr val="lt1"/>
                </a:solidFill>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had 1 planned quarterly targets of which it was achieved.</a:t>
            </a:r>
            <a:endParaRPr lang="en-ZA" sz="12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200" b="1" dirty="0" smtClean="0">
                <a:latin typeface="Arial" panose="020B0604020202020204" pitchFamily="34" charset="0"/>
                <a:cs typeface="Arial" panose="020B0604020202020204" pitchFamily="34" charset="0"/>
              </a:rPr>
              <a:t>Financial </a:t>
            </a:r>
            <a:r>
              <a:rPr lang="en-ZA" sz="1200" b="1" dirty="0">
                <a:latin typeface="Arial" panose="020B0604020202020204" pitchFamily="34" charset="0"/>
                <a:cs typeface="Arial" panose="020B0604020202020204" pitchFamily="34" charset="0"/>
              </a:rPr>
              <a:t>Administration </a:t>
            </a:r>
            <a:r>
              <a:rPr lang="en-ZA" sz="1200" dirty="0">
                <a:latin typeface="Arial" panose="020B0604020202020204" pitchFamily="34" charset="0"/>
                <a:cs typeface="Arial" panose="020B0604020202020204" pitchFamily="34" charset="0"/>
              </a:rPr>
              <a:t>had 1 planned quarterly targets of which it was achieved.</a:t>
            </a:r>
          </a:p>
          <a:p>
            <a:pPr marL="285750" indent="-285750">
              <a:lnSpc>
                <a:spcPct val="150000"/>
              </a:lnSpc>
              <a:buFont typeface="Wingdings" panose="05000000000000000000" pitchFamily="2" charset="2"/>
              <a:buChar char="q"/>
            </a:pPr>
            <a:r>
              <a:rPr lang="en-ZA" sz="1200" b="1" dirty="0" smtClean="0">
                <a:latin typeface="Arial" panose="020B0604020202020204" pitchFamily="34" charset="0"/>
                <a:cs typeface="Arial" panose="020B0604020202020204" pitchFamily="34" charset="0"/>
              </a:rPr>
              <a:t>Office </a:t>
            </a:r>
            <a:r>
              <a:rPr lang="en-ZA" sz="1200" b="1" dirty="0">
                <a:latin typeface="Arial" panose="020B0604020202020204" pitchFamily="34" charset="0"/>
                <a:cs typeface="Arial" panose="020B0604020202020204" pitchFamily="34" charset="0"/>
              </a:rPr>
              <a:t>Accommodation </a:t>
            </a:r>
            <a:r>
              <a:rPr lang="en-ZA" sz="1200" dirty="0">
                <a:latin typeface="Arial" panose="020B0604020202020204" pitchFamily="34" charset="0"/>
                <a:cs typeface="Arial" panose="020B0604020202020204" pitchFamily="34" charset="0"/>
              </a:rPr>
              <a:t>did not have quarterly targets planned for during the quarter under review.  </a:t>
            </a:r>
            <a:endParaRPr lang="en-ZA" sz="12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200" b="1"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COVID-19 </a:t>
            </a:r>
            <a:r>
              <a:rPr lang="en-US" sz="1200" dirty="0">
                <a:latin typeface="Arial" panose="020B0604020202020204" pitchFamily="34" charset="0"/>
                <a:cs typeface="Arial" panose="020B0604020202020204" pitchFamily="34" charset="0"/>
              </a:rPr>
              <a:t>had 5 planned quarterly targets of which </a:t>
            </a:r>
            <a:r>
              <a:rPr lang="en-US" sz="1200" dirty="0" smtClean="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rPr>
              <a:t>targets were achieved and </a:t>
            </a:r>
            <a:r>
              <a:rPr lang="en-US" sz="1200" dirty="0" smtClean="0">
                <a:latin typeface="Arial" panose="020B0604020202020204" pitchFamily="34" charset="0"/>
                <a:cs typeface="Arial" panose="020B0604020202020204" pitchFamily="34" charset="0"/>
              </a:rPr>
              <a:t>3 </a:t>
            </a:r>
            <a:r>
              <a:rPr lang="en-US" sz="1200" dirty="0">
                <a:latin typeface="Arial" panose="020B0604020202020204" pitchFamily="34" charset="0"/>
                <a:cs typeface="Arial" panose="020B0604020202020204" pitchFamily="34" charset="0"/>
              </a:rPr>
              <a:t>targets were not achieved.</a:t>
            </a:r>
          </a:p>
          <a:p>
            <a:pPr marL="285750" indent="-285750">
              <a:lnSpc>
                <a:spcPct val="150000"/>
              </a:lnSpc>
              <a:buFont typeface="Wingdings" panose="05000000000000000000" pitchFamily="2" charset="2"/>
              <a:buChar char="q"/>
            </a:pPr>
            <a:endParaRPr lang="en-ZA" sz="135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xmlns="" id="{00000000-0008-0000-0400-000002000000}"/>
              </a:ext>
            </a:extLst>
          </p:cNvPr>
          <p:cNvGraphicFramePr/>
          <p:nvPr>
            <p:extLst/>
          </p:nvPr>
        </p:nvGraphicFramePr>
        <p:xfrm>
          <a:off x="303806" y="1432419"/>
          <a:ext cx="8408423" cy="2820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0990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22</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303802" y="1432419"/>
          <a:ext cx="8507688" cy="5200888"/>
        </p:xfrm>
        <a:graphic>
          <a:graphicData uri="http://schemas.openxmlformats.org/drawingml/2006/table">
            <a:tbl>
              <a:tblPr firstRow="1" firstCol="1" bandRow="1">
                <a:tableStyleId>{5C22544A-7EE6-4342-B048-85BDC9FD1C3A}</a:tableStyleId>
              </a:tblPr>
              <a:tblGrid>
                <a:gridCol w="2170988">
                  <a:extLst>
                    <a:ext uri="{9D8B030D-6E8A-4147-A177-3AD203B41FA5}">
                      <a16:colId xmlns:a16="http://schemas.microsoft.com/office/drawing/2014/main" xmlns="" val="487496520"/>
                    </a:ext>
                  </a:extLst>
                </a:gridCol>
                <a:gridCol w="1372783">
                  <a:extLst>
                    <a:ext uri="{9D8B030D-6E8A-4147-A177-3AD203B41FA5}">
                      <a16:colId xmlns:a16="http://schemas.microsoft.com/office/drawing/2014/main" xmlns="" val="3758521326"/>
                    </a:ext>
                  </a:extLst>
                </a:gridCol>
                <a:gridCol w="856634">
                  <a:extLst>
                    <a:ext uri="{9D8B030D-6E8A-4147-A177-3AD203B41FA5}">
                      <a16:colId xmlns:a16="http://schemas.microsoft.com/office/drawing/2014/main" xmlns="" val="2488866172"/>
                    </a:ext>
                  </a:extLst>
                </a:gridCol>
                <a:gridCol w="910173">
                  <a:extLst>
                    <a:ext uri="{9D8B030D-6E8A-4147-A177-3AD203B41FA5}">
                      <a16:colId xmlns:a16="http://schemas.microsoft.com/office/drawing/2014/main" xmlns="" val="3012336939"/>
                    </a:ext>
                  </a:extLst>
                </a:gridCol>
                <a:gridCol w="803094">
                  <a:extLst>
                    <a:ext uri="{9D8B030D-6E8A-4147-A177-3AD203B41FA5}">
                      <a16:colId xmlns:a16="http://schemas.microsoft.com/office/drawing/2014/main" xmlns="" val="3863412602"/>
                    </a:ext>
                  </a:extLst>
                </a:gridCol>
                <a:gridCol w="794172">
                  <a:extLst>
                    <a:ext uri="{9D8B030D-6E8A-4147-A177-3AD203B41FA5}">
                      <a16:colId xmlns:a16="http://schemas.microsoft.com/office/drawing/2014/main" xmlns="" val="749101441"/>
                    </a:ext>
                  </a:extLst>
                </a:gridCol>
                <a:gridCol w="98357">
                  <a:extLst>
                    <a:ext uri="{9D8B030D-6E8A-4147-A177-3AD203B41FA5}">
                      <a16:colId xmlns:a16="http://schemas.microsoft.com/office/drawing/2014/main" xmlns="" val="2406916907"/>
                    </a:ext>
                  </a:extLst>
                </a:gridCol>
                <a:gridCol w="983938">
                  <a:extLst>
                    <a:ext uri="{9D8B030D-6E8A-4147-A177-3AD203B41FA5}">
                      <a16:colId xmlns:a16="http://schemas.microsoft.com/office/drawing/2014/main" xmlns="" val="2423711889"/>
                    </a:ext>
                  </a:extLst>
                </a:gridCol>
                <a:gridCol w="517549">
                  <a:extLst>
                    <a:ext uri="{9D8B030D-6E8A-4147-A177-3AD203B41FA5}">
                      <a16:colId xmlns:a16="http://schemas.microsoft.com/office/drawing/2014/main" xmlns="" val="209493036"/>
                    </a:ext>
                  </a:extLst>
                </a:gridCol>
              </a:tblGrid>
              <a:tr h="759101">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 for 2020/21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a:t>
                      </a:r>
                      <a:r>
                        <a:rPr lang="en-ZA" sz="1200" baseline="0" dirty="0" smtClean="0">
                          <a:effectLst/>
                          <a:latin typeface="Arial Narrow" panose="020B0606020202030204" pitchFamily="34" charset="0"/>
                        </a:rPr>
                        <a:t> </a:t>
                      </a:r>
                      <a:r>
                        <a:rPr lang="en-ZA" sz="1200" dirty="0" smtClean="0">
                          <a:effectLst/>
                          <a:latin typeface="Arial Narrow" panose="020B0606020202030204" pitchFamily="34" charset="0"/>
                        </a:rPr>
                        <a:t>Actual </a:t>
                      </a:r>
                      <a:r>
                        <a:rPr lang="en-ZA" sz="1200" dirty="0">
                          <a:effectLst/>
                          <a:latin typeface="Arial Narrow" panose="020B0606020202030204" pitchFamily="34" charset="0"/>
                        </a:rPr>
                        <a:t>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Variance</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Reason for Deviation </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200">
                          <a:effectLst/>
                          <a:latin typeface="Arial Narrow" panose="020B0606020202030204" pitchFamily="34" charset="0"/>
                        </a:rPr>
                        <a:t>Corrective Measures</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2548686029"/>
                  </a:ext>
                </a:extLst>
              </a:tr>
              <a:tr h="212240">
                <a:tc gridSpan="9">
                  <a:txBody>
                    <a:bodyPr/>
                    <a:lstStyle/>
                    <a:p>
                      <a:pPr marL="0" marR="0" algn="ctr">
                        <a:lnSpc>
                          <a:spcPct val="107000"/>
                        </a:lnSpc>
                        <a:spcBef>
                          <a:spcPts val="0"/>
                        </a:spcBef>
                        <a:spcAft>
                          <a:spcPts val="0"/>
                        </a:spcAft>
                      </a:pPr>
                      <a:r>
                        <a:rPr lang="en-ZA" sz="1200" dirty="0">
                          <a:solidFill>
                            <a:schemeClr val="tx1"/>
                          </a:solidFill>
                          <a:effectLst/>
                          <a:latin typeface="Arial Narrow" panose="020B0606020202030204" pitchFamily="34" charset="0"/>
                        </a:rPr>
                        <a:t>Sub-Programme: Corporate Services</a:t>
                      </a:r>
                      <a:endPar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50428380"/>
                  </a:ext>
                </a:extLst>
              </a:tr>
              <a:tr h="330104">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vacant posts on funded</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Establishment</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10% or lower</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1434098877"/>
                  </a:ext>
                </a:extLst>
              </a:tr>
              <a:tr h="2386836">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staff in the department comprised of youth</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30%</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30%</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r>
                        <a:rPr lang="en-US" sz="1100" kern="1200" dirty="0" smtClean="0">
                          <a:solidFill>
                            <a:schemeClr val="dk1"/>
                          </a:solidFill>
                          <a:effectLst/>
                          <a:latin typeface="Arial Narrow" panose="020B0606020202030204" pitchFamily="34" charset="0"/>
                          <a:ea typeface="+mn-ea"/>
                          <a:cs typeface="+mn-cs"/>
                        </a:rPr>
                        <a:t>31%</a:t>
                      </a:r>
                      <a:endParaRPr lang="en-US" sz="1100" dirty="0" smtClean="0">
                        <a:effectLst/>
                        <a:latin typeface="Arial Narrow" panose="020B0606020202030204" pitchFamily="34" charset="0"/>
                      </a:endParaRPr>
                    </a:p>
                    <a:p>
                      <a:r>
                        <a:rPr lang="en-US" sz="1100" kern="1200" dirty="0" smtClean="0">
                          <a:solidFill>
                            <a:schemeClr val="dk1"/>
                          </a:solidFill>
                          <a:effectLst/>
                          <a:latin typeface="Arial Narrow" panose="020B0606020202030204" pitchFamily="34" charset="0"/>
                          <a:ea typeface="+mn-ea"/>
                          <a:cs typeface="+mn-cs"/>
                        </a:rPr>
                        <a:t>(614 of 1 952</a:t>
                      </a:r>
                      <a:r>
                        <a:rPr lang="en-US" sz="1800" kern="1200" dirty="0" smtClean="0">
                          <a:solidFill>
                            <a:schemeClr val="dk1"/>
                          </a:solidFill>
                          <a:effectLst/>
                          <a:latin typeface="Arial Narrow" panose="020B0606020202030204" pitchFamily="34" charset="0"/>
                          <a:ea typeface="+mn-ea"/>
                          <a:cs typeface="+mn-cs"/>
                        </a:rPr>
                        <a:t>)</a:t>
                      </a:r>
                      <a:endParaRPr lang="en-US" sz="1100" dirty="0">
                        <a:solidFill>
                          <a:schemeClr val="tx1"/>
                        </a:solidFill>
                        <a:effectLst/>
                        <a:latin typeface="Arial Narrow" panose="020B0606020202030204" pitchFamily="34" charset="0"/>
                        <a:cs typeface="Times New Roman" panose="02020603050405020304" pitchFamily="18" charset="0"/>
                      </a:endParaRPr>
                    </a:p>
                  </a:txBody>
                  <a:tcPr marL="49574" marR="49574" marT="0" marB="0"/>
                </a:tc>
                <a:tc>
                  <a:txBody>
                    <a:bodyPr/>
                    <a:lstStyle/>
                    <a:p>
                      <a:pPr algn="ctr">
                        <a:lnSpc>
                          <a:spcPct val="150000"/>
                        </a:lnSpc>
                        <a:spcAft>
                          <a:spcPts val="0"/>
                        </a:spcAft>
                      </a:pPr>
                      <a:r>
                        <a:rPr lang="en-ZA" sz="1100" dirty="0">
                          <a:solidFill>
                            <a:schemeClr val="tx1"/>
                          </a:solidFill>
                          <a:effectLst/>
                          <a:latin typeface="Arial Narrow" panose="020B0606020202030204" pitchFamily="34" charset="0"/>
                        </a:rPr>
                        <a:t>Exceeded by </a:t>
                      </a:r>
                      <a:r>
                        <a:rPr lang="en-ZA" sz="1100" dirty="0" smtClean="0">
                          <a:solidFill>
                            <a:schemeClr val="tx1"/>
                          </a:solidFill>
                          <a:effectLst/>
                          <a:latin typeface="Arial Narrow" panose="020B0606020202030204" pitchFamily="34" charset="0"/>
                        </a:rPr>
                        <a:t>1%</a:t>
                      </a:r>
                      <a:endParaRPr lang="en-US" sz="1100" dirty="0">
                        <a:solidFill>
                          <a:schemeClr val="tx1"/>
                        </a:solidFill>
                        <a:effectLst/>
                        <a:latin typeface="Arial Narrow" panose="020B0606020202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Emphasis was put on youth during the recruitment and selection process with an aim to ensure that the OCJ does not regress to a percentage that is below the National Target</a:t>
                      </a: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solidFill>
                            <a:schemeClr val="tx1"/>
                          </a:solidFill>
                          <a:effectLst/>
                          <a:latin typeface="Arial Narrow" panose="020B0606020202030204" pitchFamily="34" charset="0"/>
                        </a:rPr>
                        <a:t> </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00B050"/>
                    </a:solidFill>
                  </a:tcPr>
                </a:tc>
                <a:extLst>
                  <a:ext uri="{0D108BD9-81ED-4DB2-BD59-A6C34878D82A}">
                    <a16:rowId xmlns:a16="http://schemas.microsoft.com/office/drawing/2014/main" xmlns="" val="2983658558"/>
                  </a:ext>
                </a:extLst>
              </a:tr>
              <a:tr h="1460209">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women representation in Senior</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Management Service (SMS)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50%</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smtClean="0">
                          <a:solidFill>
                            <a:schemeClr val="tx1"/>
                          </a:solidFill>
                          <a:effectLst/>
                          <a:latin typeface="Arial Narrow" panose="020B0606020202030204" pitchFamily="34" charset="0"/>
                          <a:ea typeface="+mn-ea"/>
                          <a:cs typeface="+mn-cs"/>
                        </a:rPr>
                        <a:t>45%</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r>
                        <a:rPr lang="en-ZA" sz="1100" kern="1200" dirty="0" smtClean="0">
                          <a:solidFill>
                            <a:schemeClr val="dk1"/>
                          </a:solidFill>
                          <a:effectLst/>
                          <a:latin typeface="Arial Narrow" panose="020B0606020202030204" pitchFamily="34" charset="0"/>
                          <a:ea typeface="+mn-ea"/>
                          <a:cs typeface="+mn-cs"/>
                        </a:rPr>
                        <a:t>44%</a:t>
                      </a:r>
                      <a:endParaRPr lang="en-US" sz="1100" kern="1200" dirty="0" smtClean="0">
                        <a:solidFill>
                          <a:schemeClr val="dk1"/>
                        </a:solidFill>
                        <a:effectLst/>
                        <a:latin typeface="Arial Narrow" panose="020B0606020202030204" pitchFamily="34" charset="0"/>
                        <a:ea typeface="+mn-ea"/>
                        <a:cs typeface="+mn-cs"/>
                      </a:endParaRPr>
                    </a:p>
                    <a:p>
                      <a:r>
                        <a:rPr lang="en-ZA" sz="1100" kern="1200" dirty="0" smtClean="0">
                          <a:solidFill>
                            <a:schemeClr val="dk1"/>
                          </a:solidFill>
                          <a:effectLst/>
                          <a:latin typeface="Arial Narrow" panose="020B0606020202030204" pitchFamily="34" charset="0"/>
                          <a:ea typeface="+mn-ea"/>
                          <a:cs typeface="+mn-cs"/>
                        </a:rPr>
                        <a:t>(19 of 43)</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smtClean="0">
                          <a:solidFill>
                            <a:schemeClr val="tx1"/>
                          </a:solidFill>
                          <a:effectLst/>
                          <a:latin typeface="Arial Narrow" panose="020B0606020202030204" pitchFamily="34" charset="0"/>
                          <a:ea typeface="+mn-ea"/>
                          <a:cs typeface="+mn-cs"/>
                        </a:rPr>
                        <a:t>1%</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gn="l">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Due to COVID-19 restrictions there were delays in filling the vacant posts, including the SMS posts </a:t>
                      </a:r>
                      <a:endParaRPr lang="en-US" sz="105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gn="l">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Implement targeted strategies during the recruitment and selection process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xmlns="" val="868825348"/>
                  </a:ext>
                </a:extLst>
              </a:tr>
            </a:tbl>
          </a:graphicData>
        </a:graphic>
      </p:graphicFrame>
    </p:spTree>
    <p:extLst>
      <p:ext uri="{BB962C8B-B14F-4D97-AF65-F5344CB8AC3E}">
        <p14:creationId xmlns:p14="http://schemas.microsoft.com/office/powerpoint/2010/main" xmlns="" val="1440390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23</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656359878"/>
              </p:ext>
            </p:extLst>
          </p:nvPr>
        </p:nvGraphicFramePr>
        <p:xfrm>
          <a:off x="303806" y="1373212"/>
          <a:ext cx="8369931" cy="4733243"/>
        </p:xfrm>
        <a:graphic>
          <a:graphicData uri="http://schemas.openxmlformats.org/drawingml/2006/table">
            <a:tbl>
              <a:tblPr firstRow="1" firstCol="1" bandRow="1">
                <a:tableStyleId>{5C22544A-7EE6-4342-B048-85BDC9FD1C3A}</a:tableStyleId>
              </a:tblPr>
              <a:tblGrid>
                <a:gridCol w="1777926">
                  <a:extLst>
                    <a:ext uri="{9D8B030D-6E8A-4147-A177-3AD203B41FA5}">
                      <a16:colId xmlns:a16="http://schemas.microsoft.com/office/drawing/2014/main" xmlns="" val="487496520"/>
                    </a:ext>
                  </a:extLst>
                </a:gridCol>
                <a:gridCol w="1271900">
                  <a:extLst>
                    <a:ext uri="{9D8B030D-6E8A-4147-A177-3AD203B41FA5}">
                      <a16:colId xmlns:a16="http://schemas.microsoft.com/office/drawing/2014/main" xmlns="" val="1167349998"/>
                    </a:ext>
                  </a:extLst>
                </a:gridCol>
                <a:gridCol w="1025728">
                  <a:extLst>
                    <a:ext uri="{9D8B030D-6E8A-4147-A177-3AD203B41FA5}">
                      <a16:colId xmlns:a16="http://schemas.microsoft.com/office/drawing/2014/main" xmlns="" val="3802664349"/>
                    </a:ext>
                  </a:extLst>
                </a:gridCol>
                <a:gridCol w="902639">
                  <a:extLst>
                    <a:ext uri="{9D8B030D-6E8A-4147-A177-3AD203B41FA5}">
                      <a16:colId xmlns:a16="http://schemas.microsoft.com/office/drawing/2014/main" xmlns="" val="3435469371"/>
                    </a:ext>
                  </a:extLst>
                </a:gridCol>
                <a:gridCol w="861610">
                  <a:extLst>
                    <a:ext uri="{9D8B030D-6E8A-4147-A177-3AD203B41FA5}">
                      <a16:colId xmlns:a16="http://schemas.microsoft.com/office/drawing/2014/main" xmlns="" val="2079237402"/>
                    </a:ext>
                  </a:extLst>
                </a:gridCol>
                <a:gridCol w="987049">
                  <a:extLst>
                    <a:ext uri="{9D8B030D-6E8A-4147-A177-3AD203B41FA5}">
                      <a16:colId xmlns:a16="http://schemas.microsoft.com/office/drawing/2014/main" xmlns="" val="2154684686"/>
                    </a:ext>
                  </a:extLst>
                </a:gridCol>
                <a:gridCol w="94868">
                  <a:extLst>
                    <a:ext uri="{9D8B030D-6E8A-4147-A177-3AD203B41FA5}">
                      <a16:colId xmlns:a16="http://schemas.microsoft.com/office/drawing/2014/main" xmlns="" val="2406916907"/>
                    </a:ext>
                  </a:extLst>
                </a:gridCol>
                <a:gridCol w="791746">
                  <a:extLst>
                    <a:ext uri="{9D8B030D-6E8A-4147-A177-3AD203B41FA5}">
                      <a16:colId xmlns:a16="http://schemas.microsoft.com/office/drawing/2014/main" xmlns="" val="2423711889"/>
                    </a:ext>
                  </a:extLst>
                </a:gridCol>
                <a:gridCol w="656465">
                  <a:extLst>
                    <a:ext uri="{9D8B030D-6E8A-4147-A177-3AD203B41FA5}">
                      <a16:colId xmlns:a16="http://schemas.microsoft.com/office/drawing/2014/main" xmlns="" val="1108127352"/>
                    </a:ext>
                  </a:extLst>
                </a:gridCol>
              </a:tblGrid>
              <a:tr h="721996">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 for 2020/21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200">
                          <a:effectLst/>
                          <a:latin typeface="Arial Narrow" panose="020B0606020202030204" pitchFamily="34" charset="0"/>
                        </a:rPr>
                        <a:t>Corrective Measures</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2548686029"/>
                  </a:ext>
                </a:extLst>
              </a:tr>
              <a:tr h="248918">
                <a:tc gridSpan="9">
                  <a:txBody>
                    <a:bodyPr/>
                    <a:lstStyle/>
                    <a:p>
                      <a:pPr marL="0" marR="0" algn="ctr">
                        <a:lnSpc>
                          <a:spcPct val="107000"/>
                        </a:lnSpc>
                        <a:spcBef>
                          <a:spcPts val="0"/>
                        </a:spcBef>
                        <a:spcAft>
                          <a:spcPts val="0"/>
                        </a:spcAft>
                      </a:pPr>
                      <a:r>
                        <a:rPr lang="en-ZA" sz="1200" dirty="0">
                          <a:solidFill>
                            <a:schemeClr val="tx1"/>
                          </a:solidFill>
                          <a:effectLst/>
                          <a:latin typeface="Arial Narrow" panose="020B0606020202030204" pitchFamily="34" charset="0"/>
                        </a:rPr>
                        <a:t>Sub-Programme: Corporate </a:t>
                      </a:r>
                      <a:r>
                        <a:rPr lang="en-ZA" sz="1200" dirty="0" smtClean="0">
                          <a:solidFill>
                            <a:schemeClr val="tx1"/>
                          </a:solidFill>
                          <a:effectLst/>
                          <a:latin typeface="Arial Narrow" panose="020B0606020202030204" pitchFamily="34" charset="0"/>
                        </a:rPr>
                        <a:t>Services</a:t>
                      </a:r>
                    </a:p>
                  </a:txBody>
                  <a:tcPr marL="49574" marR="49574"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50428380"/>
                  </a:ext>
                </a:extLst>
              </a:tr>
              <a:tr h="1677903">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people with disabilities</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representation in the department</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mn-ea"/>
                          <a:cs typeface="+mn-cs"/>
                        </a:rPr>
                        <a:t>1.2%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r>
                        <a:rPr lang="en-ZA" sz="1100" kern="1200" dirty="0" smtClean="0">
                          <a:solidFill>
                            <a:schemeClr val="dk1"/>
                          </a:solidFill>
                          <a:effectLst/>
                          <a:latin typeface="Arial Narrow" panose="020B0606020202030204" pitchFamily="34" charset="0"/>
                          <a:ea typeface="+mn-ea"/>
                          <a:cs typeface="+mn-cs"/>
                        </a:rPr>
                        <a:t>1%</a:t>
                      </a:r>
                      <a:endParaRPr lang="en-US" sz="1100" kern="1200" dirty="0" smtClean="0">
                        <a:solidFill>
                          <a:schemeClr val="dk1"/>
                        </a:solidFill>
                        <a:effectLst/>
                        <a:latin typeface="Arial Narrow" panose="020B0606020202030204" pitchFamily="34" charset="0"/>
                        <a:ea typeface="+mn-ea"/>
                        <a:cs typeface="+mn-cs"/>
                      </a:endParaRPr>
                    </a:p>
                    <a:p>
                      <a:r>
                        <a:rPr lang="en-ZA" sz="1100" kern="1200" dirty="0" smtClean="0">
                          <a:solidFill>
                            <a:schemeClr val="dk1"/>
                          </a:solidFill>
                          <a:effectLst/>
                          <a:latin typeface="Arial Narrow" panose="020B0606020202030204" pitchFamily="34" charset="0"/>
                          <a:ea typeface="+mn-ea"/>
                          <a:cs typeface="+mn-cs"/>
                        </a:rPr>
                        <a:t>(20 of 1 952)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mn-ea"/>
                          <a:cs typeface="+mn-cs"/>
                        </a:rPr>
                        <a:t>0.2%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gn="l">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Due to COVID-19 restrictions there were delays in filling the vacant posts, including those posts that would include People with Disabilities hence the target was not met</a:t>
                      </a:r>
                      <a:r>
                        <a:rPr lang="en-ZA" sz="1800" kern="1200" dirty="0" smtClean="0">
                          <a:solidFill>
                            <a:schemeClr val="dk1"/>
                          </a:solidFill>
                          <a:effectLst/>
                          <a:latin typeface="+mn-lt"/>
                          <a:ea typeface="+mn-ea"/>
                          <a:cs typeface="+mn-cs"/>
                        </a:rPr>
                        <a: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gn="l">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Implement targeted strategies during the recruitment and selection process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xmlns="" val="667082634"/>
                  </a:ext>
                </a:extLst>
              </a:tr>
              <a:tr h="748627">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Employee Health and Wellness (EHW) awareness sessions conducted</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3</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mn-ea"/>
                          <a:cs typeface="+mn-cs"/>
                        </a:rPr>
                        <a:t>3</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mn-ea"/>
                          <a:cs typeface="+mn-cs"/>
                        </a:rPr>
                        <a:t>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GB"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mn-ea"/>
                          <a:cs typeface="+mn-cs"/>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00B050"/>
                    </a:solidFill>
                  </a:tcPr>
                </a:tc>
                <a:extLst>
                  <a:ext uri="{0D108BD9-81ED-4DB2-BD59-A6C34878D82A}">
                    <a16:rowId xmlns:a16="http://schemas.microsoft.com/office/drawing/2014/main" xmlns="" val="3516635920"/>
                  </a:ext>
                </a:extLst>
              </a:tr>
              <a:tr h="1118609">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Court online system Implemented at Service Centres.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nSpc>
                          <a:spcPct val="107000"/>
                        </a:lnSpc>
                        <a:spcBef>
                          <a:spcPts val="0"/>
                        </a:spcBef>
                        <a:spcAft>
                          <a:spcPts val="0"/>
                        </a:spcAft>
                      </a:pPr>
                      <a:r>
                        <a:rPr lang="en-ZA" sz="1100" dirty="0">
                          <a:effectLst/>
                          <a:latin typeface="Arial Narrow" panose="020B0606020202030204" pitchFamily="34" charset="0"/>
                        </a:rPr>
                        <a:t>Court online system rolled out at 1 Service Centre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mn-ea"/>
                          <a:cs typeface="+mn-cs"/>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smtClean="0">
                          <a:effectLst/>
                          <a:latin typeface="Arial Narrow" panose="020B0606020202030204" pitchFamily="34" charset="0"/>
                          <a:ea typeface="+mn-ea"/>
                          <a:cs typeface="+mn-cs"/>
                        </a:rPr>
                        <a:t>N/A</a:t>
                      </a:r>
                      <a:endParaRPr lang="en-US"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mn-ea"/>
                          <a:cs typeface="+mn-cs"/>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mn-ea"/>
                          <a:cs typeface="+mn-cs"/>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mn-ea"/>
                          <a:cs typeface="+mn-cs"/>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chemeClr val="bg1"/>
                    </a:solidFill>
                  </a:tcPr>
                </a:tc>
                <a:extLst>
                  <a:ext uri="{0D108BD9-81ED-4DB2-BD59-A6C34878D82A}">
                    <a16:rowId xmlns:a16="http://schemas.microsoft.com/office/drawing/2014/main" xmlns="" val="1578738389"/>
                  </a:ext>
                </a:extLst>
              </a:tr>
            </a:tbl>
          </a:graphicData>
        </a:graphic>
      </p:graphicFrame>
    </p:spTree>
    <p:extLst>
      <p:ext uri="{BB962C8B-B14F-4D97-AF65-F5344CB8AC3E}">
        <p14:creationId xmlns:p14="http://schemas.microsoft.com/office/powerpoint/2010/main" xmlns="" val="577902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24</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999311871"/>
              </p:ext>
            </p:extLst>
          </p:nvPr>
        </p:nvGraphicFramePr>
        <p:xfrm>
          <a:off x="303806" y="1421652"/>
          <a:ext cx="8448309" cy="4743621"/>
        </p:xfrm>
        <a:graphic>
          <a:graphicData uri="http://schemas.openxmlformats.org/drawingml/2006/table">
            <a:tbl>
              <a:tblPr firstRow="1" firstCol="1" bandRow="1">
                <a:tableStyleId>{5C22544A-7EE6-4342-B048-85BDC9FD1C3A}</a:tableStyleId>
              </a:tblPr>
              <a:tblGrid>
                <a:gridCol w="1324556">
                  <a:extLst>
                    <a:ext uri="{9D8B030D-6E8A-4147-A177-3AD203B41FA5}">
                      <a16:colId xmlns:a16="http://schemas.microsoft.com/office/drawing/2014/main" xmlns="" val="2304861190"/>
                    </a:ext>
                  </a:extLst>
                </a:gridCol>
                <a:gridCol w="1287373">
                  <a:extLst>
                    <a:ext uri="{9D8B030D-6E8A-4147-A177-3AD203B41FA5}">
                      <a16:colId xmlns:a16="http://schemas.microsoft.com/office/drawing/2014/main" xmlns="" val="4218647583"/>
                    </a:ext>
                  </a:extLst>
                </a:gridCol>
                <a:gridCol w="1070399">
                  <a:extLst>
                    <a:ext uri="{9D8B030D-6E8A-4147-A177-3AD203B41FA5}">
                      <a16:colId xmlns:a16="http://schemas.microsoft.com/office/drawing/2014/main" xmlns="" val="758237316"/>
                    </a:ext>
                  </a:extLst>
                </a:gridCol>
                <a:gridCol w="1316302">
                  <a:extLst>
                    <a:ext uri="{9D8B030D-6E8A-4147-A177-3AD203B41FA5}">
                      <a16:colId xmlns:a16="http://schemas.microsoft.com/office/drawing/2014/main" xmlns="" val="945694329"/>
                    </a:ext>
                  </a:extLst>
                </a:gridCol>
                <a:gridCol w="870705">
                  <a:extLst>
                    <a:ext uri="{9D8B030D-6E8A-4147-A177-3AD203B41FA5}">
                      <a16:colId xmlns:a16="http://schemas.microsoft.com/office/drawing/2014/main" xmlns="" val="871170749"/>
                    </a:ext>
                  </a:extLst>
                </a:gridCol>
                <a:gridCol w="1128259">
                  <a:extLst>
                    <a:ext uri="{9D8B030D-6E8A-4147-A177-3AD203B41FA5}">
                      <a16:colId xmlns:a16="http://schemas.microsoft.com/office/drawing/2014/main" xmlns="" val="524546385"/>
                    </a:ext>
                  </a:extLst>
                </a:gridCol>
                <a:gridCol w="801298">
                  <a:extLst>
                    <a:ext uri="{9D8B030D-6E8A-4147-A177-3AD203B41FA5}">
                      <a16:colId xmlns:a16="http://schemas.microsoft.com/office/drawing/2014/main" xmlns="" val="2756659929"/>
                    </a:ext>
                  </a:extLst>
                </a:gridCol>
                <a:gridCol w="649417">
                  <a:extLst>
                    <a:ext uri="{9D8B030D-6E8A-4147-A177-3AD203B41FA5}">
                      <a16:colId xmlns:a16="http://schemas.microsoft.com/office/drawing/2014/main" xmlns="" val="3073119180"/>
                    </a:ext>
                  </a:extLst>
                </a:gridCol>
              </a:tblGrid>
              <a:tr h="820420">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 for 2020/21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smtClean="0">
                          <a:effectLst/>
                          <a:latin typeface="Arial Narrow" panose="020B0606020202030204" pitchFamily="34" charset="0"/>
                        </a:rPr>
                        <a:t>Quarter</a:t>
                      </a:r>
                      <a:r>
                        <a:rPr lang="en-ZA" sz="1200" baseline="0" dirty="0" smtClean="0">
                          <a:effectLst/>
                          <a:latin typeface="Arial Narrow" panose="020B0606020202030204" pitchFamily="34" charset="0"/>
                        </a:rPr>
                        <a:t> 2</a:t>
                      </a:r>
                      <a:r>
                        <a:rPr lang="en-ZA" sz="1200" dirty="0" smtClean="0">
                          <a:effectLst/>
                          <a:latin typeface="Arial Narrow" panose="020B0606020202030204" pitchFamily="34" charset="0"/>
                        </a:rPr>
                        <a:t> </a:t>
                      </a:r>
                      <a:r>
                        <a:rPr lang="en-ZA" sz="1200" dirty="0">
                          <a:effectLst/>
                          <a:latin typeface="Arial Narrow" panose="020B0606020202030204" pitchFamily="34" charset="0"/>
                        </a:rPr>
                        <a:t>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Corrective Measures</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0840861"/>
                  </a:ext>
                </a:extLst>
              </a:tr>
              <a:tr h="276587">
                <a:tc gridSpan="8">
                  <a:txBody>
                    <a:bodyPr/>
                    <a:lstStyle/>
                    <a:p>
                      <a:pPr marL="0" marR="0" algn="ctr">
                        <a:lnSpc>
                          <a:spcPct val="107000"/>
                        </a:lnSpc>
                        <a:spcBef>
                          <a:spcPts val="0"/>
                        </a:spcBef>
                        <a:spcAft>
                          <a:spcPts val="0"/>
                        </a:spcAft>
                      </a:pPr>
                      <a:r>
                        <a:rPr lang="en-ZA" sz="1200" b="1" dirty="0">
                          <a:solidFill>
                            <a:schemeClr val="tx1"/>
                          </a:solidFill>
                          <a:effectLst/>
                          <a:latin typeface="Arial Narrow" panose="020B0606020202030204" pitchFamily="34" charset="0"/>
                        </a:rPr>
                        <a:t>Sub-Programme: Financial </a:t>
                      </a:r>
                      <a:r>
                        <a:rPr lang="en-ZA" sz="1200" b="1" dirty="0" smtClean="0">
                          <a:solidFill>
                            <a:schemeClr val="tx1"/>
                          </a:solidFill>
                          <a:effectLst/>
                          <a:latin typeface="Arial Narrow" panose="020B0606020202030204" pitchFamily="34" charset="0"/>
                        </a:rPr>
                        <a:t>Administration</a:t>
                      </a: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39639672"/>
                  </a:ext>
                </a:extLst>
              </a:tr>
              <a:tr h="601605">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Audit outcome</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for the OCJ</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Clean Audit Outcome for the 2019/20 financial year</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smtClean="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smtClean="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9092418"/>
                  </a:ext>
                </a:extLst>
              </a:tr>
              <a:tr h="1271182">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tenders in the department’s</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procurement plan awarded to suppliers with level</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4 and above BBBEE status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80%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32220524"/>
                  </a:ext>
                </a:extLst>
              </a:tr>
              <a:tr h="220159">
                <a:tc gridSpan="8">
                  <a:txBody>
                    <a:bodyPr/>
                    <a:lstStyle/>
                    <a:p>
                      <a:pPr marL="0" marR="0" algn="ctr">
                        <a:lnSpc>
                          <a:spcPct val="107000"/>
                        </a:lnSpc>
                        <a:spcBef>
                          <a:spcPts val="0"/>
                        </a:spcBef>
                        <a:spcAft>
                          <a:spcPts val="0"/>
                        </a:spcAft>
                      </a:pPr>
                      <a:r>
                        <a:rPr lang="en-ZA" sz="1200" b="1" dirty="0">
                          <a:solidFill>
                            <a:schemeClr val="tx1"/>
                          </a:solidFill>
                          <a:effectLst/>
                          <a:latin typeface="Arial Narrow" panose="020B0606020202030204" pitchFamily="34" charset="0"/>
                        </a:rPr>
                        <a:t>Sub-Programme: Internal </a:t>
                      </a:r>
                      <a:r>
                        <a:rPr lang="en-ZA" sz="1200" b="1" dirty="0" smtClean="0">
                          <a:solidFill>
                            <a:schemeClr val="tx1"/>
                          </a:solidFill>
                          <a:effectLst/>
                          <a:latin typeface="Arial Narrow" panose="020B0606020202030204" pitchFamily="34" charset="0"/>
                        </a:rPr>
                        <a:t>Audit</a:t>
                      </a: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23495230"/>
                  </a:ext>
                </a:extLst>
              </a:tr>
              <a:tr h="1553668">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designated employees (SMS members &amp; other categories) who submitted financial disclosures within timeframes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100%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smtClean="0">
                          <a:solidFill>
                            <a:schemeClr val="tx1"/>
                          </a:solidFill>
                          <a:effectLst/>
                          <a:latin typeface="Arial Narrow" panose="020B0606020202030204" pitchFamily="34" charset="0"/>
                          <a:ea typeface="+mn-ea"/>
                          <a:cs typeface="+mn-cs"/>
                        </a:rPr>
                        <a:t>100%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100" b="0" dirty="0" smtClean="0">
                          <a:solidFill>
                            <a:schemeClr val="tx1"/>
                          </a:solidFill>
                          <a:effectLst/>
                          <a:latin typeface="Arial Narrow" panose="020B0606020202030204" pitchFamily="34" charset="0"/>
                          <a:ea typeface="+mn-ea"/>
                          <a:cs typeface="+mn-cs"/>
                        </a:rPr>
                        <a:t>100%</a:t>
                      </a:r>
                      <a:r>
                        <a:rPr lang="en-ZA" sz="1100" b="0" baseline="0" dirty="0" smtClean="0">
                          <a:solidFill>
                            <a:schemeClr val="tx1"/>
                          </a:solidFill>
                          <a:effectLst/>
                          <a:latin typeface="Arial Narrow" panose="020B0606020202030204" pitchFamily="34" charset="0"/>
                          <a:ea typeface="+mn-ea"/>
                          <a:cs typeface="+mn-cs"/>
                        </a:rPr>
                        <a:t> (320 OF 320)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smtClean="0">
                          <a:solidFill>
                            <a:schemeClr val="tx1"/>
                          </a:solidFill>
                          <a:effectLst/>
                          <a:latin typeface="Arial Narrow" panose="020B0606020202030204" pitchFamily="34" charset="0"/>
                          <a:ea typeface="+mn-ea"/>
                          <a:cs typeface="+mn-cs"/>
                        </a:rPr>
                        <a:t>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26905494"/>
                  </a:ext>
                </a:extLst>
              </a:tr>
            </a:tbl>
          </a:graphicData>
        </a:graphic>
      </p:graphicFrame>
    </p:spTree>
    <p:extLst>
      <p:ext uri="{BB962C8B-B14F-4D97-AF65-F5344CB8AC3E}">
        <p14:creationId xmlns:p14="http://schemas.microsoft.com/office/powerpoint/2010/main" xmlns="" val="160797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25</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475162033"/>
              </p:ext>
            </p:extLst>
          </p:nvPr>
        </p:nvGraphicFramePr>
        <p:xfrm>
          <a:off x="303806" y="1314415"/>
          <a:ext cx="8343809" cy="5070158"/>
        </p:xfrm>
        <a:graphic>
          <a:graphicData uri="http://schemas.openxmlformats.org/drawingml/2006/table">
            <a:tbl>
              <a:tblPr firstRow="1" firstCol="1" bandRow="1">
                <a:tableStyleId>{5C22544A-7EE6-4342-B048-85BDC9FD1C3A}</a:tableStyleId>
              </a:tblPr>
              <a:tblGrid>
                <a:gridCol w="1063563">
                  <a:extLst>
                    <a:ext uri="{9D8B030D-6E8A-4147-A177-3AD203B41FA5}">
                      <a16:colId xmlns:a16="http://schemas.microsoft.com/office/drawing/2014/main" xmlns="" val="2584050869"/>
                    </a:ext>
                  </a:extLst>
                </a:gridCol>
                <a:gridCol w="844130">
                  <a:extLst>
                    <a:ext uri="{9D8B030D-6E8A-4147-A177-3AD203B41FA5}">
                      <a16:colId xmlns:a16="http://schemas.microsoft.com/office/drawing/2014/main" xmlns="" val="4022634265"/>
                    </a:ext>
                  </a:extLst>
                </a:gridCol>
                <a:gridCol w="1030314">
                  <a:extLst>
                    <a:ext uri="{9D8B030D-6E8A-4147-A177-3AD203B41FA5}">
                      <a16:colId xmlns:a16="http://schemas.microsoft.com/office/drawing/2014/main" xmlns="" val="1696035284"/>
                    </a:ext>
                  </a:extLst>
                </a:gridCol>
                <a:gridCol w="1043695">
                  <a:extLst>
                    <a:ext uri="{9D8B030D-6E8A-4147-A177-3AD203B41FA5}">
                      <a16:colId xmlns:a16="http://schemas.microsoft.com/office/drawing/2014/main" xmlns="" val="1859873185"/>
                    </a:ext>
                  </a:extLst>
                </a:gridCol>
                <a:gridCol w="816222">
                  <a:extLst>
                    <a:ext uri="{9D8B030D-6E8A-4147-A177-3AD203B41FA5}">
                      <a16:colId xmlns:a16="http://schemas.microsoft.com/office/drawing/2014/main" xmlns="" val="4238997060"/>
                    </a:ext>
                  </a:extLst>
                </a:gridCol>
                <a:gridCol w="1682434">
                  <a:extLst>
                    <a:ext uri="{9D8B030D-6E8A-4147-A177-3AD203B41FA5}">
                      <a16:colId xmlns:a16="http://schemas.microsoft.com/office/drawing/2014/main" xmlns="" val="3918896509"/>
                    </a:ext>
                  </a:extLst>
                </a:gridCol>
                <a:gridCol w="1220882">
                  <a:extLst>
                    <a:ext uri="{9D8B030D-6E8A-4147-A177-3AD203B41FA5}">
                      <a16:colId xmlns:a16="http://schemas.microsoft.com/office/drawing/2014/main" xmlns="" val="1430840843"/>
                    </a:ext>
                  </a:extLst>
                </a:gridCol>
                <a:gridCol w="642569">
                  <a:extLst>
                    <a:ext uri="{9D8B030D-6E8A-4147-A177-3AD203B41FA5}">
                      <a16:colId xmlns:a16="http://schemas.microsoft.com/office/drawing/2014/main" xmlns="" val="4015925394"/>
                    </a:ext>
                  </a:extLst>
                </a:gridCol>
              </a:tblGrid>
              <a:tr h="1123985">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Target for 2020/21 as per Annual Performance Plan (APP)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a:t>
                      </a:r>
                      <a:r>
                        <a:rPr lang="en-ZA" sz="1200" baseline="0" dirty="0" smtClean="0">
                          <a:effectLst/>
                          <a:latin typeface="Arial Narrow" panose="020B0606020202030204" pitchFamily="34" charset="0"/>
                        </a:rPr>
                        <a:t> </a:t>
                      </a:r>
                      <a:r>
                        <a:rPr lang="en-ZA" sz="1200" dirty="0" smtClean="0">
                          <a:effectLst/>
                          <a:latin typeface="Arial Narrow" panose="020B0606020202030204" pitchFamily="34" charset="0"/>
                        </a:rPr>
                        <a:t>Actual </a:t>
                      </a:r>
                      <a:r>
                        <a:rPr lang="en-ZA" sz="1200" dirty="0">
                          <a:effectLst/>
                          <a:latin typeface="Arial Narrow" panose="020B0606020202030204" pitchFamily="34" charset="0"/>
                        </a:rPr>
                        <a:t>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Corrective Measures</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extLst>
                  <a:ext uri="{0D108BD9-81ED-4DB2-BD59-A6C34878D82A}">
                    <a16:rowId xmlns:a16="http://schemas.microsoft.com/office/drawing/2014/main" xmlns="" val="1437732052"/>
                  </a:ext>
                </a:extLst>
              </a:tr>
              <a:tr h="217558">
                <a:tc gridSpan="8">
                  <a:txBody>
                    <a:bodyPr/>
                    <a:lstStyle/>
                    <a:p>
                      <a:pPr marL="0" marR="0" algn="ctr">
                        <a:lnSpc>
                          <a:spcPct val="107000"/>
                        </a:lnSpc>
                        <a:spcBef>
                          <a:spcPts val="0"/>
                        </a:spcBef>
                        <a:spcAft>
                          <a:spcPts val="0"/>
                        </a:spcAft>
                      </a:pPr>
                      <a:r>
                        <a:rPr lang="en-ZA" sz="1200" dirty="0" smtClean="0">
                          <a:solidFill>
                            <a:schemeClr val="tx1"/>
                          </a:solidFill>
                          <a:effectLst/>
                          <a:latin typeface="Arial Narrow" panose="020B0606020202030204" pitchFamily="34" charset="0"/>
                        </a:rPr>
                        <a:t>COVID-19 related indicators and targets</a:t>
                      </a:r>
                    </a:p>
                  </a:txBody>
                  <a:tcPr marL="64969" marR="64969"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56172905"/>
                  </a:ext>
                </a:extLst>
              </a:tr>
              <a:tr h="916634">
                <a:tc>
                  <a:txBody>
                    <a:bodyPr/>
                    <a:lstStyle/>
                    <a:p>
                      <a:pPr marL="0" marR="0">
                        <a:lnSpc>
                          <a:spcPct val="107000"/>
                        </a:lnSpc>
                        <a:spcBef>
                          <a:spcPts val="0"/>
                        </a:spcBef>
                        <a:spcAft>
                          <a:spcPts val="0"/>
                        </a:spcAft>
                      </a:pPr>
                      <a:r>
                        <a:rPr lang="en-ZA" sz="900" b="0" dirty="0">
                          <a:solidFill>
                            <a:schemeClr val="tx1"/>
                          </a:solidFill>
                          <a:effectLst/>
                          <a:latin typeface="Arial Narrow" panose="020B0606020202030204" pitchFamily="34" charset="0"/>
                        </a:rPr>
                        <a:t>Number of COVID-19 OHS inspections conducted at  the OCJ</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3</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1</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900" b="0" dirty="0" smtClean="0">
                          <a:solidFill>
                            <a:schemeClr val="tx1"/>
                          </a:solidFill>
                          <a:effectLst/>
                          <a:latin typeface="Arial Narrow" panose="020B0606020202030204" pitchFamily="34" charset="0"/>
                          <a:ea typeface="+mn-ea"/>
                          <a:cs typeface="+mn-cs"/>
                        </a:rPr>
                        <a:t>0</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0</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900" kern="1200" dirty="0" smtClean="0">
                          <a:solidFill>
                            <a:schemeClr val="dk1"/>
                          </a:solidFill>
                          <a:effectLst/>
                          <a:latin typeface="Arial Narrow" panose="020B0606020202030204" pitchFamily="34" charset="0"/>
                          <a:ea typeface="+mn-ea"/>
                          <a:cs typeface="+mn-cs"/>
                        </a:rPr>
                        <a:t>The following Service centres have not submitted OHS inspection report for Q2: Limpopo, Free State, North West, and Gauteng </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l">
                        <a:lnSpc>
                          <a:spcPct val="107000"/>
                        </a:lnSpc>
                        <a:spcBef>
                          <a:spcPts val="0"/>
                        </a:spcBef>
                        <a:spcAft>
                          <a:spcPts val="0"/>
                        </a:spcAft>
                      </a:pPr>
                      <a:r>
                        <a:rPr lang="en-ZA" sz="900" kern="1200" dirty="0" smtClean="0">
                          <a:solidFill>
                            <a:schemeClr val="dk1"/>
                          </a:solidFill>
                          <a:effectLst/>
                          <a:latin typeface="Arial Narrow" panose="020B0606020202030204" pitchFamily="34" charset="0"/>
                          <a:ea typeface="+mn-ea"/>
                          <a:cs typeface="+mn-cs"/>
                        </a:rPr>
                        <a:t>The Section 16 (2)  appointee will engage the provincial heads in writing to ensure OHS inspections are conducted as </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 </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FF0000"/>
                    </a:solidFill>
                  </a:tcPr>
                </a:tc>
                <a:extLst>
                  <a:ext uri="{0D108BD9-81ED-4DB2-BD59-A6C34878D82A}">
                    <a16:rowId xmlns:a16="http://schemas.microsoft.com/office/drawing/2014/main" xmlns="" val="3711454099"/>
                  </a:ext>
                </a:extLst>
              </a:tr>
              <a:tr h="1380862">
                <a:tc>
                  <a:txBody>
                    <a:bodyPr/>
                    <a:lstStyle/>
                    <a:p>
                      <a:pPr marL="0" marR="0">
                        <a:lnSpc>
                          <a:spcPct val="107000"/>
                        </a:lnSpc>
                        <a:spcBef>
                          <a:spcPts val="0"/>
                        </a:spcBef>
                        <a:spcAft>
                          <a:spcPts val="0"/>
                        </a:spcAft>
                      </a:pPr>
                      <a:r>
                        <a:rPr lang="en-ZA" sz="900" b="0" dirty="0">
                          <a:solidFill>
                            <a:schemeClr val="tx1"/>
                          </a:solidFill>
                          <a:effectLst/>
                          <a:latin typeface="Arial Narrow" panose="020B0606020202030204" pitchFamily="34" charset="0"/>
                        </a:rPr>
                        <a:t>Number of COVID-19 educational programmes implemented within the OCJ</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a:txBody>
                    <a:bodyPr/>
                    <a:lstStyle/>
                    <a:p>
                      <a:pPr marL="0" marR="0" algn="ctr">
                        <a:lnSpc>
                          <a:spcPct val="107000"/>
                        </a:lnSpc>
                        <a:spcBef>
                          <a:spcPts val="0"/>
                        </a:spcBef>
                        <a:spcAft>
                          <a:spcPts val="0"/>
                        </a:spcAft>
                      </a:pPr>
                      <a:r>
                        <a:rPr lang="en-ZA" sz="900" b="0">
                          <a:solidFill>
                            <a:schemeClr val="tx1"/>
                          </a:solidFill>
                          <a:effectLst/>
                          <a:latin typeface="Arial Narrow" panose="020B0606020202030204" pitchFamily="34" charset="0"/>
                        </a:rPr>
                        <a:t>3</a:t>
                      </a:r>
                      <a:endParaRPr lang="en-US" sz="9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1</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900" b="0" dirty="0" smtClean="0">
                          <a:solidFill>
                            <a:schemeClr val="tx1"/>
                          </a:solidFill>
                          <a:effectLst/>
                          <a:latin typeface="Arial Narrow" panose="020B0606020202030204" pitchFamily="34" charset="0"/>
                          <a:ea typeface="+mn-ea"/>
                          <a:cs typeface="+mn-cs"/>
                        </a:rPr>
                        <a:t>0</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1</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900" kern="1200" dirty="0" smtClean="0">
                          <a:solidFill>
                            <a:schemeClr val="dk1"/>
                          </a:solidFill>
                          <a:effectLst/>
                          <a:latin typeface="Arial Narrow" panose="020B0606020202030204" pitchFamily="34" charset="0"/>
                          <a:ea typeface="+mn-ea"/>
                          <a:cs typeface="+mn-cs"/>
                        </a:rPr>
                        <a:t>The needs assessment were  conducted during Q2 to identify which service centres need COVID-19 related educational programmes</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l">
                        <a:lnSpc>
                          <a:spcPct val="107000"/>
                        </a:lnSpc>
                        <a:spcBef>
                          <a:spcPts val="0"/>
                        </a:spcBef>
                        <a:spcAft>
                          <a:spcPts val="0"/>
                        </a:spcAft>
                      </a:pPr>
                      <a:r>
                        <a:rPr lang="en-ZA" sz="900" kern="1200" dirty="0" smtClean="0">
                          <a:solidFill>
                            <a:schemeClr val="dk1"/>
                          </a:solidFill>
                          <a:effectLst/>
                          <a:latin typeface="Arial Narrow" panose="020B0606020202030204" pitchFamily="34" charset="0"/>
                          <a:ea typeface="+mn-ea"/>
                          <a:cs typeface="+mn-cs"/>
                        </a:rPr>
                        <a:t>The reports on needs assessments were conducted during Q2. The project plan will be submitted for approval to the chairperson of the OHS committee by 30 October. </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900" b="0" dirty="0">
                          <a:solidFill>
                            <a:schemeClr val="tx1"/>
                          </a:solidFill>
                          <a:effectLst/>
                          <a:latin typeface="Arial Narrow" panose="020B0606020202030204" pitchFamily="34" charset="0"/>
                        </a:rPr>
                        <a:t> </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FF0000"/>
                    </a:solidFill>
                  </a:tcPr>
                </a:tc>
                <a:extLst>
                  <a:ext uri="{0D108BD9-81ED-4DB2-BD59-A6C34878D82A}">
                    <a16:rowId xmlns:a16="http://schemas.microsoft.com/office/drawing/2014/main" xmlns="" val="2442670740"/>
                  </a:ext>
                </a:extLst>
              </a:tr>
              <a:tr h="1380862">
                <a:tc>
                  <a:txBody>
                    <a:bodyPr/>
                    <a:lstStyle/>
                    <a:p>
                      <a:pPr marL="0" marR="0">
                        <a:lnSpc>
                          <a:spcPct val="107000"/>
                        </a:lnSpc>
                        <a:spcBef>
                          <a:spcPts val="0"/>
                        </a:spcBef>
                        <a:spcAft>
                          <a:spcPts val="0"/>
                        </a:spcAft>
                      </a:pPr>
                      <a:r>
                        <a:rPr lang="en-ZA" sz="900" b="0" kern="1200" dirty="0" smtClean="0">
                          <a:solidFill>
                            <a:schemeClr val="tx1"/>
                          </a:solidFill>
                          <a:effectLst/>
                          <a:latin typeface="Arial Narrow" panose="020B0606020202030204" pitchFamily="34" charset="0"/>
                          <a:ea typeface="+mn-ea"/>
                          <a:cs typeface="+mn-cs"/>
                        </a:rPr>
                        <a:t>Number of COVID-19 related training conducted for safety officers</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a:txBody>
                    <a:bodyPr/>
                    <a:lstStyle/>
                    <a:p>
                      <a:pPr marL="0" marR="0" algn="ctr">
                        <a:lnSpc>
                          <a:spcPct val="107000"/>
                        </a:lnSpc>
                        <a:spcBef>
                          <a:spcPts val="0"/>
                        </a:spcBef>
                        <a:spcAft>
                          <a:spcPts val="0"/>
                        </a:spcAft>
                      </a:pPr>
                      <a:r>
                        <a:rPr lang="en-GB" sz="9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GB" sz="9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GB" sz="9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GB" sz="9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900" kern="1200" dirty="0" smtClean="0">
                          <a:solidFill>
                            <a:schemeClr val="dk1"/>
                          </a:solidFill>
                          <a:effectLst/>
                          <a:latin typeface="Arial Narrow" panose="020B0606020202030204" pitchFamily="34" charset="0"/>
                          <a:ea typeface="+mn-ea"/>
                          <a:cs typeface="+mn-cs"/>
                        </a:rPr>
                        <a:t>The needs assessment were  conducted during Q2 to identify which service </a:t>
                      </a:r>
                      <a:r>
                        <a:rPr lang="en-ZA" sz="900" kern="1200" dirty="0" err="1" smtClean="0">
                          <a:solidFill>
                            <a:schemeClr val="dk1"/>
                          </a:solidFill>
                          <a:effectLst/>
                          <a:latin typeface="Arial Narrow" panose="020B0606020202030204" pitchFamily="34" charset="0"/>
                          <a:ea typeface="+mn-ea"/>
                          <a:cs typeface="+mn-cs"/>
                        </a:rPr>
                        <a:t>centers</a:t>
                      </a:r>
                      <a:r>
                        <a:rPr lang="en-ZA" sz="900" kern="1200" dirty="0" smtClean="0">
                          <a:solidFill>
                            <a:schemeClr val="dk1"/>
                          </a:solidFill>
                          <a:effectLst/>
                          <a:latin typeface="Arial Narrow" panose="020B0606020202030204" pitchFamily="34" charset="0"/>
                          <a:ea typeface="+mn-ea"/>
                          <a:cs typeface="+mn-cs"/>
                        </a:rPr>
                        <a:t> need COVID-19 related training </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l">
                        <a:lnSpc>
                          <a:spcPct val="107000"/>
                        </a:lnSpc>
                        <a:spcBef>
                          <a:spcPts val="0"/>
                        </a:spcBef>
                        <a:spcAft>
                          <a:spcPts val="0"/>
                        </a:spcAft>
                      </a:pPr>
                      <a:r>
                        <a:rPr lang="en-ZA" sz="900" kern="1200" dirty="0" smtClean="0">
                          <a:solidFill>
                            <a:schemeClr val="dk1"/>
                          </a:solidFill>
                          <a:effectLst/>
                          <a:latin typeface="Arial Narrow" panose="020B0606020202030204" pitchFamily="34" charset="0"/>
                          <a:ea typeface="+mn-ea"/>
                          <a:cs typeface="+mn-cs"/>
                        </a:rPr>
                        <a:t>The reports on needs assessments were conducted during Q2. The project plan will be submitted for approval to the chairperson of the OHS committee by 30 October</a:t>
                      </a: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endParaRPr lang="en-US"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FF0000"/>
                    </a:solidFill>
                  </a:tcPr>
                </a:tc>
                <a:extLst>
                  <a:ext uri="{0D108BD9-81ED-4DB2-BD59-A6C34878D82A}">
                    <a16:rowId xmlns:a16="http://schemas.microsoft.com/office/drawing/2014/main" xmlns="" val="3894641749"/>
                  </a:ext>
                </a:extLst>
              </a:tr>
            </a:tbl>
          </a:graphicData>
        </a:graphic>
      </p:graphicFrame>
    </p:spTree>
    <p:extLst>
      <p:ext uri="{BB962C8B-B14F-4D97-AF65-F5344CB8AC3E}">
        <p14:creationId xmlns:p14="http://schemas.microsoft.com/office/powerpoint/2010/main" xmlns="" val="2195836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26</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119961456"/>
              </p:ext>
            </p:extLst>
          </p:nvPr>
        </p:nvGraphicFramePr>
        <p:xfrm>
          <a:off x="303805" y="1314414"/>
          <a:ext cx="8343809" cy="3801752"/>
        </p:xfrm>
        <a:graphic>
          <a:graphicData uri="http://schemas.openxmlformats.org/drawingml/2006/table">
            <a:tbl>
              <a:tblPr firstRow="1" firstCol="1" bandRow="1">
                <a:tableStyleId>{5C22544A-7EE6-4342-B048-85BDC9FD1C3A}</a:tableStyleId>
              </a:tblPr>
              <a:tblGrid>
                <a:gridCol w="1063563">
                  <a:extLst>
                    <a:ext uri="{9D8B030D-6E8A-4147-A177-3AD203B41FA5}">
                      <a16:colId xmlns:a16="http://schemas.microsoft.com/office/drawing/2014/main" xmlns="" val="2584050869"/>
                    </a:ext>
                  </a:extLst>
                </a:gridCol>
                <a:gridCol w="844130">
                  <a:extLst>
                    <a:ext uri="{9D8B030D-6E8A-4147-A177-3AD203B41FA5}">
                      <a16:colId xmlns:a16="http://schemas.microsoft.com/office/drawing/2014/main" xmlns="" val="4022634265"/>
                    </a:ext>
                  </a:extLst>
                </a:gridCol>
                <a:gridCol w="1030314">
                  <a:extLst>
                    <a:ext uri="{9D8B030D-6E8A-4147-A177-3AD203B41FA5}">
                      <a16:colId xmlns:a16="http://schemas.microsoft.com/office/drawing/2014/main" xmlns="" val="1696035284"/>
                    </a:ext>
                  </a:extLst>
                </a:gridCol>
                <a:gridCol w="1043695">
                  <a:extLst>
                    <a:ext uri="{9D8B030D-6E8A-4147-A177-3AD203B41FA5}">
                      <a16:colId xmlns:a16="http://schemas.microsoft.com/office/drawing/2014/main" xmlns="" val="1859873185"/>
                    </a:ext>
                  </a:extLst>
                </a:gridCol>
                <a:gridCol w="816222">
                  <a:extLst>
                    <a:ext uri="{9D8B030D-6E8A-4147-A177-3AD203B41FA5}">
                      <a16:colId xmlns:a16="http://schemas.microsoft.com/office/drawing/2014/main" xmlns="" val="4238997060"/>
                    </a:ext>
                  </a:extLst>
                </a:gridCol>
                <a:gridCol w="1682434">
                  <a:extLst>
                    <a:ext uri="{9D8B030D-6E8A-4147-A177-3AD203B41FA5}">
                      <a16:colId xmlns:a16="http://schemas.microsoft.com/office/drawing/2014/main" xmlns="" val="3918896509"/>
                    </a:ext>
                  </a:extLst>
                </a:gridCol>
                <a:gridCol w="1220882">
                  <a:extLst>
                    <a:ext uri="{9D8B030D-6E8A-4147-A177-3AD203B41FA5}">
                      <a16:colId xmlns:a16="http://schemas.microsoft.com/office/drawing/2014/main" xmlns="" val="1430840843"/>
                    </a:ext>
                  </a:extLst>
                </a:gridCol>
                <a:gridCol w="642569">
                  <a:extLst>
                    <a:ext uri="{9D8B030D-6E8A-4147-A177-3AD203B41FA5}">
                      <a16:colId xmlns:a16="http://schemas.microsoft.com/office/drawing/2014/main" xmlns="" val="4015925394"/>
                    </a:ext>
                  </a:extLst>
                </a:gridCol>
              </a:tblGrid>
              <a:tr h="1108848">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Target for 2020/21 as per Annual Performance Plan (APP)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a:t>
                      </a:r>
                      <a:r>
                        <a:rPr lang="en-ZA" sz="1200" dirty="0" smtClean="0">
                          <a:effectLst/>
                          <a:latin typeface="Arial Narrow" panose="020B0606020202030204" pitchFamily="34" charset="0"/>
                        </a:rPr>
                        <a:t>2 </a:t>
                      </a:r>
                      <a:r>
                        <a:rPr lang="en-ZA" sz="1200" dirty="0">
                          <a:effectLst/>
                          <a:latin typeface="Arial Narrow" panose="020B0606020202030204" pitchFamily="34" charset="0"/>
                        </a:rPr>
                        <a:t>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Corrective Measures</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extLst>
                  <a:ext uri="{0D108BD9-81ED-4DB2-BD59-A6C34878D82A}">
                    <a16:rowId xmlns:a16="http://schemas.microsoft.com/office/drawing/2014/main" xmlns="" val="1437732052"/>
                  </a:ext>
                </a:extLst>
              </a:tr>
              <a:tr h="227286">
                <a:tc gridSpan="8">
                  <a:txBody>
                    <a:bodyPr/>
                    <a:lstStyle/>
                    <a:p>
                      <a:pPr marL="0" marR="0" algn="ctr">
                        <a:lnSpc>
                          <a:spcPct val="107000"/>
                        </a:lnSpc>
                        <a:spcBef>
                          <a:spcPts val="0"/>
                        </a:spcBef>
                        <a:spcAft>
                          <a:spcPts val="0"/>
                        </a:spcAft>
                      </a:pPr>
                      <a:r>
                        <a:rPr lang="en-ZA" sz="1200" dirty="0" smtClean="0">
                          <a:solidFill>
                            <a:schemeClr val="tx1"/>
                          </a:solidFill>
                          <a:effectLst/>
                          <a:latin typeface="Arial Narrow" panose="020B0606020202030204" pitchFamily="34" charset="0"/>
                        </a:rPr>
                        <a:t>COVID-19 related indicators and targets</a:t>
                      </a:r>
                    </a:p>
                  </a:txBody>
                  <a:tcPr marL="64969" marR="64969"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56172905"/>
                  </a:ext>
                </a:extLst>
              </a:tr>
              <a:tr h="957619">
                <a:tc>
                  <a:txBody>
                    <a:bodyPr/>
                    <a:lstStyle/>
                    <a:p>
                      <a:pPr marL="0" marR="0">
                        <a:lnSpc>
                          <a:spcPct val="107000"/>
                        </a:lnSpc>
                        <a:spcBef>
                          <a:spcPts val="0"/>
                        </a:spcBef>
                        <a:spcAft>
                          <a:spcPts val="0"/>
                        </a:spcAft>
                      </a:pPr>
                      <a:r>
                        <a:rPr lang="en-ZA" sz="1050" b="0" kern="1200" dirty="0" smtClean="0">
                          <a:solidFill>
                            <a:schemeClr val="tx1"/>
                          </a:solidFill>
                          <a:effectLst/>
                          <a:latin typeface="Arial Narrow" panose="020B0606020202030204" pitchFamily="34" charset="0"/>
                          <a:ea typeface="+mn-ea"/>
                          <a:cs typeface="+mn-cs"/>
                        </a:rPr>
                        <a:t>Number of compliance reports on COVID-19 measures produced</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3</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1</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1100" b="0" dirty="0" smtClean="0">
                          <a:solidFill>
                            <a:schemeClr val="tx1"/>
                          </a:solidFill>
                          <a:effectLst/>
                          <a:latin typeface="Arial Narrow" panose="020B0606020202030204" pitchFamily="34" charset="0"/>
                          <a:ea typeface="+mn-ea"/>
                          <a:cs typeface="+mn-cs"/>
                        </a:rPr>
                        <a:t>1</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N/A</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l">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N/A</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xmlns="" val="3711454099"/>
                  </a:ext>
                </a:extLst>
              </a:tr>
              <a:tr h="1442605">
                <a:tc>
                  <a:txBody>
                    <a:bodyPr/>
                    <a:lstStyle/>
                    <a:p>
                      <a:pPr marL="0" marR="0">
                        <a:lnSpc>
                          <a:spcPct val="107000"/>
                        </a:lnSpc>
                        <a:spcBef>
                          <a:spcPts val="0"/>
                        </a:spcBef>
                        <a:spcAft>
                          <a:spcPts val="0"/>
                        </a:spcAft>
                      </a:pPr>
                      <a:r>
                        <a:rPr lang="en-ZA" sz="1050" b="0" kern="1200" dirty="0" smtClean="0">
                          <a:solidFill>
                            <a:schemeClr val="tx1"/>
                          </a:solidFill>
                          <a:effectLst/>
                          <a:latin typeface="Arial Narrow" panose="020B0606020202030204" pitchFamily="34" charset="0"/>
                          <a:ea typeface="+mn-ea"/>
                          <a:cs typeface="+mn-cs"/>
                        </a:rPr>
                        <a:t>Number of pandemic risk mitigation reports produced</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3</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1</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1100" b="0" dirty="0" smtClean="0">
                          <a:solidFill>
                            <a:schemeClr val="tx1"/>
                          </a:solidFill>
                          <a:effectLst/>
                          <a:latin typeface="Arial Narrow" panose="020B0606020202030204" pitchFamily="34" charset="0"/>
                          <a:ea typeface="+mn-ea"/>
                          <a:cs typeface="+mn-cs"/>
                        </a:rPr>
                        <a:t>1</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smtClean="0">
                          <a:solidFill>
                            <a:schemeClr val="tx1"/>
                          </a:solidFill>
                          <a:effectLst/>
                          <a:latin typeface="Arial Narrow" panose="020B0606020202030204" pitchFamily="34" charset="0"/>
                          <a:ea typeface="+mn-ea"/>
                          <a:cs typeface="+mn-cs"/>
                        </a:rPr>
                        <a:t>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GB" sz="105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l">
                        <a:lnSpc>
                          <a:spcPct val="107000"/>
                        </a:lnSpc>
                        <a:spcBef>
                          <a:spcPts val="0"/>
                        </a:spcBef>
                        <a:spcAft>
                          <a:spcPts val="0"/>
                        </a:spcAft>
                      </a:pPr>
                      <a:r>
                        <a:rPr lang="en-ZA" sz="1050" kern="1200" dirty="0" smtClean="0">
                          <a:solidFill>
                            <a:schemeClr val="dk1"/>
                          </a:solidFill>
                          <a:effectLst/>
                          <a:latin typeface="Arial Narrow" panose="020B0606020202030204" pitchFamily="34" charset="0"/>
                          <a:ea typeface="+mn-ea"/>
                          <a:cs typeface="+mn-cs"/>
                        </a:rPr>
                        <a:t> N/A</a:t>
                      </a:r>
                      <a:endParaRPr lang="en-US" sz="105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xmlns="" val="2442670740"/>
                  </a:ext>
                </a:extLst>
              </a:tr>
            </a:tbl>
          </a:graphicData>
        </a:graphic>
      </p:graphicFrame>
    </p:spTree>
    <p:extLst>
      <p:ext uri="{BB962C8B-B14F-4D97-AF65-F5344CB8AC3E}">
        <p14:creationId xmlns:p14="http://schemas.microsoft.com/office/powerpoint/2010/main" xmlns="" val="2468918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27</a:t>
            </a:fld>
            <a:endParaRPr lang="en-US"/>
          </a:p>
        </p:txBody>
      </p:sp>
      <p:sp>
        <p:nvSpPr>
          <p:cNvPr id="3" name="Subtitle 2"/>
          <p:cNvSpPr txBox="1">
            <a:spLocks/>
          </p:cNvSpPr>
          <p:nvPr/>
        </p:nvSpPr>
        <p:spPr>
          <a:xfrm>
            <a:off x="744672" y="1708484"/>
            <a:ext cx="7673158" cy="329300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a:t>
            </a:r>
            <a:r>
              <a:rPr lang="en-US" altLang="en-US" sz="2800" b="1" dirty="0" smtClean="0">
                <a:latin typeface="Arial" panose="020B0604020202020204" pitchFamily="34" charset="0"/>
                <a:cs typeface="Arial" panose="020B0604020202020204" pitchFamily="34" charset="0"/>
              </a:rPr>
              <a:t>2: </a:t>
            </a:r>
          </a:p>
          <a:p>
            <a:pPr marL="0" indent="0" algn="ctr">
              <a:buNone/>
            </a:pPr>
            <a:endParaRPr lang="en-US" altLang="en-US" sz="2800" b="1" dirty="0" smtClean="0">
              <a:latin typeface="Arial" panose="020B0604020202020204" pitchFamily="34" charset="0"/>
              <a:cs typeface="Arial" panose="020B0604020202020204" pitchFamily="34" charset="0"/>
            </a:endParaRPr>
          </a:p>
          <a:p>
            <a:pPr marL="0" indent="0" algn="ctr">
              <a:buNone/>
            </a:pPr>
            <a:r>
              <a:rPr lang="en-US" altLang="en-US" sz="2800" b="1" dirty="0" smtClean="0">
                <a:latin typeface="Arial" panose="020B0604020202020204" pitchFamily="34" charset="0"/>
                <a:cs typeface="Arial" panose="020B0604020202020204" pitchFamily="34" charset="0"/>
              </a:rPr>
              <a:t>SUPERIOR COURT SERVICES</a:t>
            </a: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962164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28</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smtClean="0">
                <a:latin typeface="Arial" panose="020B0604020202020204" pitchFamily="34" charset="0"/>
                <a:cs typeface="Arial" panose="020B0604020202020204" pitchFamily="34" charset="0"/>
              </a:rPr>
              <a:t>PROGRAMME 2: PERFORMANCE </a:t>
            </a:r>
            <a:r>
              <a:rPr lang="en-ZA" altLang="en-US" sz="2000" b="1" dirty="0">
                <a:latin typeface="Arial" panose="020B0604020202020204" pitchFamily="34" charset="0"/>
                <a:cs typeface="Arial" panose="020B0604020202020204" pitchFamily="34" charset="0"/>
              </a:rPr>
              <a:t>PER </a:t>
            </a:r>
            <a:r>
              <a:rPr lang="en-ZA" altLang="en-US" sz="2000" b="1" dirty="0" smtClean="0">
                <a:latin typeface="Arial" panose="020B0604020202020204" pitchFamily="34" charset="0"/>
                <a:cs typeface="Arial" panose="020B0604020202020204" pitchFamily="34" charset="0"/>
              </a:rPr>
              <a:t>SUB-PROGRAMME</a:t>
            </a:r>
          </a:p>
          <a:p>
            <a:pPr>
              <a:spcBef>
                <a:spcPct val="0"/>
              </a:spcBef>
              <a:buNone/>
            </a:pP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06503" y="4954303"/>
            <a:ext cx="8568630" cy="415498"/>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b="1" dirty="0">
                <a:latin typeface="Avenir Light"/>
              </a:rPr>
              <a:t>Administration of Superior Courts </a:t>
            </a:r>
            <a:r>
              <a:rPr lang="en-ZA" sz="1400" dirty="0">
                <a:latin typeface="Avenir Light"/>
              </a:rPr>
              <a:t>had </a:t>
            </a:r>
            <a:r>
              <a:rPr lang="en-ZA" sz="1400" dirty="0" smtClean="0">
                <a:latin typeface="Avenir Light"/>
              </a:rPr>
              <a:t>6 </a:t>
            </a:r>
            <a:r>
              <a:rPr lang="en-ZA" sz="1400" dirty="0">
                <a:latin typeface="Avenir Light"/>
              </a:rPr>
              <a:t>planned quarterly targets of which </a:t>
            </a:r>
            <a:r>
              <a:rPr lang="en-ZA" sz="1400" dirty="0" smtClean="0">
                <a:latin typeface="Avenir Light"/>
              </a:rPr>
              <a:t>6 </a:t>
            </a:r>
            <a:r>
              <a:rPr lang="en-ZA" sz="1400" dirty="0">
                <a:latin typeface="Avenir Light"/>
              </a:rPr>
              <a:t>targets were </a:t>
            </a:r>
            <a:r>
              <a:rPr lang="en-ZA" sz="1400" dirty="0" smtClean="0">
                <a:latin typeface="Avenir Light"/>
              </a:rPr>
              <a:t>achieved</a:t>
            </a:r>
            <a:endParaRPr lang="en-ZA" sz="1400" dirty="0">
              <a:solidFill>
                <a:srgbClr val="FF0000"/>
              </a:solidFill>
              <a:latin typeface="Avenir Light"/>
            </a:endParaRPr>
          </a:p>
        </p:txBody>
      </p:sp>
      <p:graphicFrame>
        <p:nvGraphicFramePr>
          <p:cNvPr id="8" name="Chart 7"/>
          <p:cNvGraphicFramePr/>
          <p:nvPr>
            <p:extLst>
              <p:ext uri="{D42A27DB-BD31-4B8C-83A1-F6EECF244321}">
                <p14:modId xmlns:p14="http://schemas.microsoft.com/office/powerpoint/2010/main" xmlns="" val="1440972400"/>
              </p:ext>
            </p:extLst>
          </p:nvPr>
        </p:nvGraphicFramePr>
        <p:xfrm>
          <a:off x="306503" y="1432419"/>
          <a:ext cx="8405727" cy="3320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0749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29</a:t>
            </a:fld>
            <a:endParaRPr lang="en-US"/>
          </a:p>
        </p:txBody>
      </p:sp>
      <p:sp>
        <p:nvSpPr>
          <p:cNvPr id="6" name="Subtitle 2"/>
          <p:cNvSpPr txBox="1">
            <a:spLocks/>
          </p:cNvSpPr>
          <p:nvPr/>
        </p:nvSpPr>
        <p:spPr>
          <a:xfrm>
            <a:off x="96981" y="416187"/>
            <a:ext cx="7980219"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a:t>
            </a:r>
            <a:r>
              <a:rPr lang="en-US" sz="2000" b="1" dirty="0" smtClean="0">
                <a:latin typeface="Arial" panose="020B0604020202020204" pitchFamily="34" charset="0"/>
                <a:cs typeface="Arial" panose="020B0604020202020204" pitchFamily="34" charset="0"/>
              </a:rPr>
              <a:t>2: 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278303523"/>
              </p:ext>
            </p:extLst>
          </p:nvPr>
        </p:nvGraphicFramePr>
        <p:xfrm>
          <a:off x="96981" y="1306081"/>
          <a:ext cx="8615251" cy="5028235"/>
        </p:xfrm>
        <a:graphic>
          <a:graphicData uri="http://schemas.openxmlformats.org/drawingml/2006/table">
            <a:tbl>
              <a:tblPr firstRow="1" bandRow="1">
                <a:tableStyleId>{5C22544A-7EE6-4342-B048-85BDC9FD1C3A}</a:tableStyleId>
              </a:tblPr>
              <a:tblGrid>
                <a:gridCol w="1074199">
                  <a:extLst>
                    <a:ext uri="{9D8B030D-6E8A-4147-A177-3AD203B41FA5}">
                      <a16:colId xmlns:a16="http://schemas.microsoft.com/office/drawing/2014/main" xmlns="" val="3366397991"/>
                    </a:ext>
                  </a:extLst>
                </a:gridCol>
                <a:gridCol w="1074200">
                  <a:extLst>
                    <a:ext uri="{9D8B030D-6E8A-4147-A177-3AD203B41FA5}">
                      <a16:colId xmlns:a16="http://schemas.microsoft.com/office/drawing/2014/main" xmlns="" val="3346666210"/>
                    </a:ext>
                  </a:extLst>
                </a:gridCol>
                <a:gridCol w="1074200">
                  <a:extLst>
                    <a:ext uri="{9D8B030D-6E8A-4147-A177-3AD203B41FA5}">
                      <a16:colId xmlns:a16="http://schemas.microsoft.com/office/drawing/2014/main" xmlns="" val="257154128"/>
                    </a:ext>
                  </a:extLst>
                </a:gridCol>
                <a:gridCol w="1074199">
                  <a:extLst>
                    <a:ext uri="{9D8B030D-6E8A-4147-A177-3AD203B41FA5}">
                      <a16:colId xmlns:a16="http://schemas.microsoft.com/office/drawing/2014/main" xmlns="" val="3768825256"/>
                    </a:ext>
                  </a:extLst>
                </a:gridCol>
                <a:gridCol w="1074199">
                  <a:extLst>
                    <a:ext uri="{9D8B030D-6E8A-4147-A177-3AD203B41FA5}">
                      <a16:colId xmlns:a16="http://schemas.microsoft.com/office/drawing/2014/main" xmlns="" val="3563655920"/>
                    </a:ext>
                  </a:extLst>
                </a:gridCol>
                <a:gridCol w="1074199">
                  <a:extLst>
                    <a:ext uri="{9D8B030D-6E8A-4147-A177-3AD203B41FA5}">
                      <a16:colId xmlns:a16="http://schemas.microsoft.com/office/drawing/2014/main" xmlns="" val="2936997701"/>
                    </a:ext>
                  </a:extLst>
                </a:gridCol>
                <a:gridCol w="1301050">
                  <a:extLst>
                    <a:ext uri="{9D8B030D-6E8A-4147-A177-3AD203B41FA5}">
                      <a16:colId xmlns:a16="http://schemas.microsoft.com/office/drawing/2014/main" xmlns="" val="1296697770"/>
                    </a:ext>
                  </a:extLst>
                </a:gridCol>
                <a:gridCol w="869005">
                  <a:extLst>
                    <a:ext uri="{9D8B030D-6E8A-4147-A177-3AD203B41FA5}">
                      <a16:colId xmlns:a16="http://schemas.microsoft.com/office/drawing/2014/main" xmlns="" val="66364800"/>
                    </a:ext>
                  </a:extLst>
                </a:gridCol>
              </a:tblGrid>
              <a:tr h="1036411">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255533">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sz="1300" dirty="0">
                        <a:latin typeface="Arial Narrow" panose="020B0606020202030204" pitchFamily="34" charset="0"/>
                      </a:endParaRPr>
                    </a:p>
                  </a:txBody>
                  <a:tcPr/>
                </a:tc>
                <a:extLst>
                  <a:ext uri="{0D108BD9-81ED-4DB2-BD59-A6C34878D82A}">
                    <a16:rowId xmlns:a16="http://schemas.microsoft.com/office/drawing/2014/main" xmlns="" val="2416931653"/>
                  </a:ext>
                </a:extLst>
              </a:tr>
              <a:tr h="1519981">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Percentage of default judgments finalised by Registrars within 14 days from date of receipt of application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85</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a:t>
                      </a:r>
                      <a:r>
                        <a:rPr lang="en-ZA" sz="1100" kern="1200" dirty="0" smtClean="0">
                          <a:solidFill>
                            <a:schemeClr val="dk1"/>
                          </a:solidFill>
                          <a:effectLst/>
                          <a:latin typeface="Arial Narrow" panose="020B0606020202030204" pitchFamily="34" charset="0"/>
                          <a:ea typeface="+mn-ea"/>
                          <a:cs typeface="+mn-cs"/>
                        </a:rPr>
                        <a:t>(4 041 of 4 765)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Exceeded by 15%</a:t>
                      </a:r>
                      <a:endParaRPr lang="en-US"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kern="1200" dirty="0" smtClean="0">
                          <a:solidFill>
                            <a:schemeClr val="dk1"/>
                          </a:solidFill>
                          <a:effectLst/>
                          <a:latin typeface="Arial Narrow" panose="020B0606020202030204" pitchFamily="34" charset="0"/>
                          <a:ea typeface="+mn-ea"/>
                          <a:cs typeface="+mn-cs"/>
                        </a:rPr>
                        <a:t>Mentoring, teamwork and strict compliance with SOP’s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340635935"/>
                  </a:ext>
                </a:extLst>
              </a:tr>
              <a:tr h="1139985">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Percentage of taxations of legal bills of costs finalised within 60 days from date of set down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a:t>
                      </a:r>
                      <a:r>
                        <a:rPr lang="en-ZA" sz="100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100" kern="1200" dirty="0" smtClean="0">
                          <a:solidFill>
                            <a:schemeClr val="dk1"/>
                          </a:solidFill>
                          <a:effectLst/>
                          <a:latin typeface="Arial Narrow" panose="020B0606020202030204" pitchFamily="34" charset="0"/>
                          <a:ea typeface="+mn-ea"/>
                          <a:cs typeface="+mn-cs"/>
                        </a:rPr>
                        <a:t>(7 510 of 7 592)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Exceeded by 29%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kern="1200" dirty="0" smtClean="0">
                          <a:solidFill>
                            <a:schemeClr val="dk1"/>
                          </a:solidFill>
                          <a:effectLst/>
                          <a:latin typeface="Arial Narrow" panose="020B0606020202030204" pitchFamily="34" charset="0"/>
                          <a:ea typeface="+mn-ea"/>
                          <a:cs typeface="+mn-cs"/>
                        </a:rPr>
                        <a:t>Mentoring, teamwork and strict compliance with SOP’s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893727020"/>
                  </a:ext>
                </a:extLst>
              </a:tr>
              <a:tr h="949988">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Percentage of warrants of release (J1) delivered within one day of the release issued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(12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of </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387086529"/>
                  </a:ext>
                </a:extLst>
              </a:tr>
            </a:tbl>
          </a:graphicData>
        </a:graphic>
      </p:graphicFrame>
    </p:spTree>
    <p:extLst>
      <p:ext uri="{BB962C8B-B14F-4D97-AF65-F5344CB8AC3E}">
        <p14:creationId xmlns:p14="http://schemas.microsoft.com/office/powerpoint/2010/main" xmlns="" val="16423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a:t>
            </a:fld>
            <a:endParaRPr lang="en-US"/>
          </a:p>
        </p:txBody>
      </p:sp>
      <p:sp>
        <p:nvSpPr>
          <p:cNvPr id="3" name="Rectangle 2"/>
          <p:cNvSpPr/>
          <p:nvPr/>
        </p:nvSpPr>
        <p:spPr>
          <a:xfrm>
            <a:off x="484481" y="522952"/>
            <a:ext cx="7394245" cy="446276"/>
          </a:xfrm>
          <a:prstGeom prst="rect">
            <a:avLst/>
          </a:prstGeom>
          <a:solidFill>
            <a:schemeClr val="tx2">
              <a:lumMod val="60000"/>
              <a:lumOff val="40000"/>
            </a:schemeClr>
          </a:solidFill>
        </p:spPr>
        <p:txBody>
          <a:bodyPr vert="horz" lIns="91440" tIns="45720" rIns="91440" bIns="45720" rtlCol="0">
            <a:noAutofit/>
          </a:bodyPr>
          <a:lstStyle/>
          <a:p>
            <a:pPr>
              <a:spcBef>
                <a:spcPct val="20000"/>
              </a:spcBef>
              <a:buFont typeface="Arial"/>
              <a:buNone/>
            </a:pPr>
            <a:r>
              <a:rPr lang="en-ZA" sz="2400" b="1" dirty="0">
                <a:solidFill>
                  <a:schemeClr val="tx1"/>
                </a:solidFill>
                <a:latin typeface="Arial" pitchFamily="34" charset="0"/>
                <a:cs typeface="Arial" pitchFamily="34" charset="0"/>
              </a:rPr>
              <a:t>PURPOSE OF THE PRESENTATION</a:t>
            </a:r>
          </a:p>
        </p:txBody>
      </p:sp>
      <p:sp>
        <p:nvSpPr>
          <p:cNvPr id="4" name="Rectangle 3"/>
          <p:cNvSpPr/>
          <p:nvPr/>
        </p:nvSpPr>
        <p:spPr>
          <a:xfrm>
            <a:off x="484480" y="1306980"/>
            <a:ext cx="8332949" cy="4708981"/>
          </a:xfrm>
          <a:prstGeom prst="rect">
            <a:avLst/>
          </a:prstGeom>
        </p:spPr>
        <p:txBody>
          <a:bodyPr wrap="square">
            <a:spAutoFit/>
          </a:bodyPr>
          <a:lstStyle/>
          <a:p>
            <a:pPr>
              <a:defRPr/>
            </a:pPr>
            <a:r>
              <a:rPr lang="en-US" altLang="en-US" sz="2000" dirty="0">
                <a:latin typeface="Arial" charset="0"/>
                <a:cs typeface="Arial" charset="0"/>
              </a:rPr>
              <a:t>To present to the Portfolio Committee on Justice and Correctional Services:</a:t>
            </a:r>
          </a:p>
          <a:p>
            <a:pPr>
              <a:buFont typeface="Wingdings" panose="05000000000000000000" pitchFamily="2" charset="2"/>
              <a:buChar char="q"/>
              <a:defRPr/>
            </a:pPr>
            <a:endParaRPr lang="en-US" altLang="en-US" sz="2000" dirty="0">
              <a:latin typeface="Arial" charset="0"/>
              <a:cs typeface="Arial" charset="0"/>
            </a:endParaRPr>
          </a:p>
          <a:p>
            <a:pPr lvl="1">
              <a:buFont typeface="Wingdings" panose="05000000000000000000" pitchFamily="2" charset="2"/>
              <a:buChar char="q"/>
              <a:defRPr/>
            </a:pPr>
            <a:r>
              <a:rPr lang="en-US" altLang="en-US" sz="2000" dirty="0" smtClean="0">
                <a:latin typeface="Arial" charset="0"/>
                <a:cs typeface="Arial" charset="0"/>
              </a:rPr>
              <a:t>The 2</a:t>
            </a:r>
            <a:r>
              <a:rPr lang="en-US" altLang="en-US" sz="2000" baseline="30000" dirty="0" smtClean="0">
                <a:latin typeface="Arial" charset="0"/>
                <a:cs typeface="Arial" charset="0"/>
              </a:rPr>
              <a:t>nd</a:t>
            </a:r>
            <a:r>
              <a:rPr lang="en-US" altLang="en-US" sz="2000" dirty="0" smtClean="0">
                <a:latin typeface="Arial" charset="0"/>
                <a:cs typeface="Arial" charset="0"/>
              </a:rPr>
              <a:t> quarter </a:t>
            </a:r>
            <a:r>
              <a:rPr lang="en-US" altLang="en-US" sz="2000" dirty="0">
                <a:latin typeface="Arial" charset="0"/>
                <a:cs typeface="Arial" charset="0"/>
              </a:rPr>
              <a:t>Performance Report </a:t>
            </a:r>
            <a:r>
              <a:rPr lang="en-US" altLang="en-US" sz="2000" dirty="0" smtClean="0">
                <a:latin typeface="Arial" charset="0"/>
                <a:cs typeface="Arial" charset="0"/>
              </a:rPr>
              <a:t>2020/21 </a:t>
            </a:r>
            <a:r>
              <a:rPr lang="en-US" altLang="en-US" sz="2000" dirty="0">
                <a:latin typeface="Arial" charset="0"/>
                <a:cs typeface="Arial" charset="0"/>
              </a:rPr>
              <a:t>FY </a:t>
            </a:r>
            <a:r>
              <a:rPr lang="en-US" altLang="en-US" sz="2000" dirty="0" smtClean="0">
                <a:latin typeface="Arial" charset="0"/>
                <a:cs typeface="Arial" charset="0"/>
              </a:rPr>
              <a:t>(non-financial </a:t>
            </a:r>
            <a:r>
              <a:rPr lang="en-US" altLang="en-US" sz="2000" dirty="0">
                <a:latin typeface="Arial" charset="0"/>
                <a:cs typeface="Arial" charset="0"/>
              </a:rPr>
              <a:t>performance information); </a:t>
            </a:r>
            <a:r>
              <a:rPr lang="en-US" altLang="en-US" sz="2000" dirty="0" smtClean="0">
                <a:latin typeface="Arial" charset="0"/>
                <a:cs typeface="Arial" charset="0"/>
              </a:rPr>
              <a:t>and</a:t>
            </a:r>
            <a:endParaRPr lang="en-US" altLang="en-US" sz="2000" dirty="0">
              <a:latin typeface="Arial" charset="0"/>
              <a:cs typeface="Arial" charset="0"/>
            </a:endParaRPr>
          </a:p>
          <a:p>
            <a:pPr lvl="1">
              <a:buFont typeface="Wingdings" panose="05000000000000000000" pitchFamily="2" charset="2"/>
              <a:buChar char="§"/>
              <a:defRPr/>
            </a:pPr>
            <a:endParaRPr lang="en-US" altLang="en-US" sz="2000" dirty="0">
              <a:latin typeface="Arial" charset="0"/>
              <a:cs typeface="Arial" charset="0"/>
            </a:endParaRPr>
          </a:p>
          <a:p>
            <a:pPr lvl="1">
              <a:buFont typeface="Wingdings" panose="05000000000000000000" pitchFamily="2" charset="2"/>
              <a:buChar char="q"/>
              <a:defRPr/>
            </a:pPr>
            <a:r>
              <a:rPr lang="en-US" altLang="en-US" sz="2000" dirty="0" smtClean="0">
                <a:latin typeface="Arial" charset="0"/>
                <a:cs typeface="Arial" charset="0"/>
              </a:rPr>
              <a:t>The 2</a:t>
            </a:r>
            <a:r>
              <a:rPr lang="en-US" altLang="en-US" sz="2000" baseline="30000" dirty="0" smtClean="0">
                <a:latin typeface="Arial" charset="0"/>
                <a:cs typeface="Arial" charset="0"/>
              </a:rPr>
              <a:t>nd</a:t>
            </a:r>
            <a:r>
              <a:rPr lang="en-US" altLang="en-US" sz="2000" dirty="0" smtClean="0">
                <a:latin typeface="Arial" charset="0"/>
                <a:cs typeface="Arial" charset="0"/>
              </a:rPr>
              <a:t> quarter </a:t>
            </a:r>
            <a:r>
              <a:rPr lang="en-US" altLang="en-US" sz="2000" dirty="0">
                <a:latin typeface="Arial" charset="0"/>
                <a:cs typeface="Arial" charset="0"/>
              </a:rPr>
              <a:t>financial information </a:t>
            </a:r>
            <a:r>
              <a:rPr lang="en-US" altLang="en-US" sz="2000" dirty="0" smtClean="0">
                <a:latin typeface="Arial" charset="0"/>
                <a:cs typeface="Arial" charset="0"/>
              </a:rPr>
              <a:t>2020/21 FY;</a:t>
            </a:r>
          </a:p>
          <a:p>
            <a:pPr lvl="1">
              <a:buFont typeface="Wingdings" panose="05000000000000000000" pitchFamily="2" charset="2"/>
              <a:buChar char="q"/>
              <a:defRPr/>
            </a:pPr>
            <a:endParaRPr lang="en-US" altLang="en-US" sz="2000" dirty="0">
              <a:latin typeface="Arial" charset="0"/>
              <a:cs typeface="Arial" charset="0"/>
            </a:endParaRPr>
          </a:p>
          <a:p>
            <a:pPr lvl="1" algn="ctr">
              <a:defRPr/>
            </a:pPr>
            <a:r>
              <a:rPr lang="en-US" altLang="en-US" sz="2000" b="1" dirty="0" smtClean="0">
                <a:latin typeface="Arial" charset="0"/>
                <a:cs typeface="Arial" charset="0"/>
              </a:rPr>
              <a:t>AND</a:t>
            </a:r>
          </a:p>
          <a:p>
            <a:pPr lvl="1">
              <a:defRPr/>
            </a:pPr>
            <a:endParaRPr lang="en-US" altLang="en-US" sz="2000" dirty="0" smtClean="0">
              <a:latin typeface="Arial" charset="0"/>
              <a:cs typeface="Arial" charset="0"/>
            </a:endParaRPr>
          </a:p>
          <a:p>
            <a:pPr lvl="1">
              <a:buFont typeface="Wingdings" panose="05000000000000000000" pitchFamily="2" charset="2"/>
              <a:buChar char="q"/>
              <a:defRPr/>
            </a:pPr>
            <a:r>
              <a:rPr lang="en-US" altLang="en-US" sz="2000" dirty="0">
                <a:latin typeface="Arial" charset="0"/>
                <a:cs typeface="Arial" charset="0"/>
              </a:rPr>
              <a:t>The 3</a:t>
            </a:r>
            <a:r>
              <a:rPr lang="en-US" altLang="en-US" sz="2000" baseline="30000" dirty="0">
                <a:latin typeface="Arial" charset="0"/>
                <a:cs typeface="Arial" charset="0"/>
              </a:rPr>
              <a:t>rd</a:t>
            </a:r>
            <a:r>
              <a:rPr lang="en-US" altLang="en-US" sz="2000" dirty="0">
                <a:latin typeface="Arial" charset="0"/>
                <a:cs typeface="Arial" charset="0"/>
              </a:rPr>
              <a:t> quarter Performance Report </a:t>
            </a:r>
            <a:r>
              <a:rPr lang="en-US" altLang="en-US" sz="2000" dirty="0" smtClean="0">
                <a:latin typeface="Arial" charset="0"/>
                <a:cs typeface="Arial" charset="0"/>
              </a:rPr>
              <a:t>2020/21 </a:t>
            </a:r>
            <a:r>
              <a:rPr lang="en-US" altLang="en-US" sz="2000" dirty="0">
                <a:latin typeface="Arial" charset="0"/>
                <a:cs typeface="Arial" charset="0"/>
              </a:rPr>
              <a:t>FY </a:t>
            </a:r>
            <a:r>
              <a:rPr lang="en-US" altLang="en-US" sz="2000" dirty="0" smtClean="0">
                <a:latin typeface="Arial" charset="0"/>
                <a:cs typeface="Arial" charset="0"/>
              </a:rPr>
              <a:t>(non-financial </a:t>
            </a:r>
            <a:r>
              <a:rPr lang="en-US" altLang="en-US" sz="2000" dirty="0">
                <a:latin typeface="Arial" charset="0"/>
                <a:cs typeface="Arial" charset="0"/>
              </a:rPr>
              <a:t>performance information); </a:t>
            </a:r>
            <a:r>
              <a:rPr lang="en-US" altLang="en-US" sz="2000" dirty="0" smtClean="0">
                <a:latin typeface="Arial" charset="0"/>
                <a:cs typeface="Arial" charset="0"/>
              </a:rPr>
              <a:t>and</a:t>
            </a:r>
            <a:endParaRPr lang="en-US" altLang="en-US" sz="2000" dirty="0">
              <a:latin typeface="Arial" charset="0"/>
              <a:cs typeface="Arial" charset="0"/>
            </a:endParaRPr>
          </a:p>
          <a:p>
            <a:pPr lvl="1">
              <a:buFont typeface="Wingdings" panose="05000000000000000000" pitchFamily="2" charset="2"/>
              <a:buChar char="§"/>
              <a:defRPr/>
            </a:pPr>
            <a:endParaRPr lang="en-US" altLang="en-US" sz="2000" dirty="0">
              <a:latin typeface="Arial" charset="0"/>
              <a:cs typeface="Arial" charset="0"/>
            </a:endParaRPr>
          </a:p>
          <a:p>
            <a:pPr lvl="1">
              <a:buFont typeface="Wingdings" panose="05000000000000000000" pitchFamily="2" charset="2"/>
              <a:buChar char="q"/>
              <a:defRPr/>
            </a:pPr>
            <a:r>
              <a:rPr lang="en-US" altLang="en-US" sz="2000" dirty="0">
                <a:latin typeface="Arial" charset="0"/>
                <a:cs typeface="Arial" charset="0"/>
              </a:rPr>
              <a:t>The </a:t>
            </a:r>
            <a:r>
              <a:rPr lang="en-US" altLang="en-US" sz="2000" dirty="0" smtClean="0">
                <a:latin typeface="Arial" charset="0"/>
                <a:cs typeface="Arial" charset="0"/>
              </a:rPr>
              <a:t>3</a:t>
            </a:r>
            <a:r>
              <a:rPr lang="en-US" altLang="en-US" sz="2000" baseline="30000" dirty="0" smtClean="0">
                <a:latin typeface="Arial" charset="0"/>
                <a:cs typeface="Arial" charset="0"/>
              </a:rPr>
              <a:t>rd</a:t>
            </a:r>
            <a:r>
              <a:rPr lang="en-US" altLang="en-US" sz="2000" dirty="0" smtClean="0">
                <a:latin typeface="Arial" charset="0"/>
                <a:cs typeface="Arial" charset="0"/>
              </a:rPr>
              <a:t> quarter </a:t>
            </a:r>
            <a:r>
              <a:rPr lang="en-US" altLang="en-US" sz="2000" dirty="0">
                <a:latin typeface="Arial" charset="0"/>
                <a:cs typeface="Arial" charset="0"/>
              </a:rPr>
              <a:t>financial information 2020/21</a:t>
            </a:r>
            <a:r>
              <a:rPr lang="en-US" altLang="en-US" sz="2000" dirty="0" smtClean="0">
                <a:latin typeface="Arial" charset="0"/>
                <a:cs typeface="Arial" charset="0"/>
              </a:rPr>
              <a:t> FY</a:t>
            </a:r>
            <a:r>
              <a:rPr lang="en-US" altLang="en-US" sz="2000" dirty="0">
                <a:latin typeface="Arial" charset="0"/>
                <a:cs typeface="Arial" charset="0"/>
              </a:rPr>
              <a:t>.</a:t>
            </a:r>
          </a:p>
          <a:p>
            <a:pPr lvl="1">
              <a:buFont typeface="Wingdings" panose="05000000000000000000" pitchFamily="2" charset="2"/>
              <a:buChar char="q"/>
              <a:defRPr/>
            </a:pPr>
            <a:endParaRPr lang="en-US" sz="2000" dirty="0">
              <a:latin typeface="Avenir Light"/>
              <a:cs typeface="Avenir Light"/>
            </a:endParaRPr>
          </a:p>
        </p:txBody>
      </p:sp>
    </p:spTree>
    <p:extLst>
      <p:ext uri="{BB962C8B-B14F-4D97-AF65-F5344CB8AC3E}">
        <p14:creationId xmlns:p14="http://schemas.microsoft.com/office/powerpoint/2010/main" xmlns="" val="4084269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30</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a:t>
            </a:r>
            <a:r>
              <a:rPr lang="en-US" sz="2000" b="1" dirty="0" smtClean="0">
                <a:latin typeface="Arial" panose="020B0604020202020204" pitchFamily="34" charset="0"/>
                <a:cs typeface="Arial" panose="020B0604020202020204" pitchFamily="34" charset="0"/>
              </a:rPr>
              <a:t>2: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981270514"/>
              </p:ext>
            </p:extLst>
          </p:nvPr>
        </p:nvGraphicFramePr>
        <p:xfrm>
          <a:off x="152402" y="1432419"/>
          <a:ext cx="8559827" cy="4275654"/>
        </p:xfrm>
        <a:graphic>
          <a:graphicData uri="http://schemas.openxmlformats.org/drawingml/2006/table">
            <a:tbl>
              <a:tblPr firstRow="1" bandRow="1">
                <a:tableStyleId>{5C22544A-7EE6-4342-B048-85BDC9FD1C3A}</a:tableStyleId>
              </a:tblPr>
              <a:tblGrid>
                <a:gridCol w="1067288">
                  <a:extLst>
                    <a:ext uri="{9D8B030D-6E8A-4147-A177-3AD203B41FA5}">
                      <a16:colId xmlns:a16="http://schemas.microsoft.com/office/drawing/2014/main" xmlns="" val="3366397991"/>
                    </a:ext>
                  </a:extLst>
                </a:gridCol>
                <a:gridCol w="1067289">
                  <a:extLst>
                    <a:ext uri="{9D8B030D-6E8A-4147-A177-3AD203B41FA5}">
                      <a16:colId xmlns:a16="http://schemas.microsoft.com/office/drawing/2014/main" xmlns="" val="3346666210"/>
                    </a:ext>
                  </a:extLst>
                </a:gridCol>
                <a:gridCol w="1067289">
                  <a:extLst>
                    <a:ext uri="{9D8B030D-6E8A-4147-A177-3AD203B41FA5}">
                      <a16:colId xmlns:a16="http://schemas.microsoft.com/office/drawing/2014/main" xmlns="" val="257154128"/>
                    </a:ext>
                  </a:extLst>
                </a:gridCol>
                <a:gridCol w="1181804">
                  <a:extLst>
                    <a:ext uri="{9D8B030D-6E8A-4147-A177-3AD203B41FA5}">
                      <a16:colId xmlns:a16="http://schemas.microsoft.com/office/drawing/2014/main" xmlns="" val="3768825256"/>
                    </a:ext>
                  </a:extLst>
                </a:gridCol>
                <a:gridCol w="952773">
                  <a:extLst>
                    <a:ext uri="{9D8B030D-6E8A-4147-A177-3AD203B41FA5}">
                      <a16:colId xmlns:a16="http://schemas.microsoft.com/office/drawing/2014/main" xmlns="" val="2740957384"/>
                    </a:ext>
                  </a:extLst>
                </a:gridCol>
                <a:gridCol w="1226092">
                  <a:extLst>
                    <a:ext uri="{9D8B030D-6E8A-4147-A177-3AD203B41FA5}">
                      <a16:colId xmlns:a16="http://schemas.microsoft.com/office/drawing/2014/main" xmlns="" val="2936997701"/>
                    </a:ext>
                  </a:extLst>
                </a:gridCol>
                <a:gridCol w="1413668">
                  <a:extLst>
                    <a:ext uri="{9D8B030D-6E8A-4147-A177-3AD203B41FA5}">
                      <a16:colId xmlns:a16="http://schemas.microsoft.com/office/drawing/2014/main" xmlns="" val="845912635"/>
                    </a:ext>
                  </a:extLst>
                </a:gridCol>
                <a:gridCol w="583624">
                  <a:extLst>
                    <a:ext uri="{9D8B030D-6E8A-4147-A177-3AD203B41FA5}">
                      <a16:colId xmlns:a16="http://schemas.microsoft.com/office/drawing/2014/main" xmlns="" val="2000698162"/>
                    </a:ext>
                  </a:extLst>
                </a:gridCol>
              </a:tblGrid>
              <a:tr h="1079952">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a:t>
                      </a:r>
                      <a:r>
                        <a:rPr lang="en-ZA" sz="1200" b="1"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Target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266268">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16931653"/>
                  </a:ext>
                </a:extLst>
              </a:tr>
              <a:tr h="956226">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Number of monitoring reports on   law reporting project produced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 </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340635935"/>
                  </a:ext>
                </a:extLst>
              </a:tr>
              <a:tr h="1191381">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Judicial Case Flow Management Performance reports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 </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893727020"/>
                  </a:ext>
                </a:extLst>
              </a:tr>
              <a:tr h="781827">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reports on enhancement of court order integrity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387086529"/>
                  </a:ext>
                </a:extLst>
              </a:tr>
            </a:tbl>
          </a:graphicData>
        </a:graphic>
      </p:graphicFrame>
    </p:spTree>
    <p:extLst>
      <p:ext uri="{BB962C8B-B14F-4D97-AF65-F5344CB8AC3E}">
        <p14:creationId xmlns:p14="http://schemas.microsoft.com/office/powerpoint/2010/main" xmlns="" val="227264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31</a:t>
            </a:fld>
            <a:endParaRPr lang="en-US"/>
          </a:p>
        </p:txBody>
      </p:sp>
      <p:sp>
        <p:nvSpPr>
          <p:cNvPr id="3" name="Subtitle 2"/>
          <p:cNvSpPr txBox="1">
            <a:spLocks/>
          </p:cNvSpPr>
          <p:nvPr/>
        </p:nvSpPr>
        <p:spPr>
          <a:xfrm>
            <a:off x="744672" y="1828800"/>
            <a:ext cx="7673158" cy="317269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3</a:t>
            </a:r>
            <a:r>
              <a:rPr lang="en-US" altLang="en-US" sz="2800" b="1" dirty="0" smtClean="0">
                <a:latin typeface="Arial" panose="020B0604020202020204" pitchFamily="34" charset="0"/>
                <a:cs typeface="Arial" panose="020B0604020202020204" pitchFamily="34" charset="0"/>
              </a:rPr>
              <a:t>:</a:t>
            </a:r>
          </a:p>
          <a:p>
            <a:pPr marL="0" indent="0" algn="ctr">
              <a:buNone/>
            </a:pPr>
            <a:r>
              <a:rPr lang="en-US" altLang="en-US" sz="2800" b="1" dirty="0" smtClean="0">
                <a:latin typeface="Arial" panose="020B0604020202020204" pitchFamily="34" charset="0"/>
                <a:cs typeface="Arial" panose="020B0604020202020204" pitchFamily="34" charset="0"/>
              </a:rPr>
              <a:t> </a:t>
            </a:r>
          </a:p>
          <a:p>
            <a:pPr marL="0" indent="0" algn="ctr">
              <a:buNone/>
            </a:pPr>
            <a:r>
              <a:rPr lang="en-US" altLang="en-US" sz="2800" b="1" dirty="0" smtClean="0">
                <a:latin typeface="Arial" panose="020B0604020202020204" pitchFamily="34" charset="0"/>
                <a:cs typeface="Arial" panose="020B0604020202020204" pitchFamily="34" charset="0"/>
              </a:rPr>
              <a:t>JUDICIAL EDUCATION AND SUPPORT</a:t>
            </a: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1721783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32</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smtClean="0">
                <a:latin typeface="Arial" panose="020B0604020202020204" pitchFamily="34" charset="0"/>
                <a:cs typeface="Arial" panose="020B0604020202020204" pitchFamily="34" charset="0"/>
              </a:rPr>
              <a:t>PROGRAMME 3: PERFORMANCE </a:t>
            </a:r>
            <a:r>
              <a:rPr lang="en-ZA" altLang="en-US" sz="2000" b="1" dirty="0">
                <a:latin typeface="Arial" panose="020B0604020202020204" pitchFamily="34" charset="0"/>
                <a:cs typeface="Arial" panose="020B0604020202020204" pitchFamily="34" charset="0"/>
              </a:rPr>
              <a:t>PER </a:t>
            </a:r>
            <a:r>
              <a:rPr lang="en-ZA" altLang="en-US" sz="2000" b="1" dirty="0" smtClean="0">
                <a:latin typeface="Arial" panose="020B0604020202020204" pitchFamily="34" charset="0"/>
                <a:cs typeface="Arial" panose="020B0604020202020204" pitchFamily="34" charset="0"/>
              </a:rPr>
              <a:t>SUB-PROGRAMME</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03805" y="4850520"/>
            <a:ext cx="8568630" cy="2077492"/>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b="1" dirty="0">
                <a:latin typeface="Arial" panose="020B0604020202020204" pitchFamily="34" charset="0"/>
                <a:cs typeface="Arial" panose="020B0604020202020204" pitchFamily="34" charset="0"/>
              </a:rPr>
              <a:t>SAJEI </a:t>
            </a:r>
            <a:r>
              <a:rPr lang="en-ZA" sz="1400" dirty="0">
                <a:latin typeface="Arial" panose="020B0604020202020204" pitchFamily="34" charset="0"/>
                <a:cs typeface="Arial" panose="020B0604020202020204" pitchFamily="34" charset="0"/>
              </a:rPr>
              <a:t>had 2</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targets, of which 1</a:t>
            </a:r>
            <a:r>
              <a:rPr lang="en-US" sz="1400" dirty="0" smtClean="0">
                <a:latin typeface="Arial" panose="020B0604020202020204" pitchFamily="34" charset="0"/>
                <a:cs typeface="Arial" panose="020B0604020202020204" pitchFamily="34" charset="0"/>
              </a:rPr>
              <a:t> target was </a:t>
            </a:r>
            <a:r>
              <a:rPr lang="en-US" sz="1400" dirty="0">
                <a:latin typeface="Arial" panose="020B0604020202020204" pitchFamily="34" charset="0"/>
                <a:cs typeface="Arial" panose="020B0604020202020204" pitchFamily="34" charset="0"/>
              </a:rPr>
              <a:t>achieved and </a:t>
            </a:r>
            <a:r>
              <a:rPr lang="en-US" sz="1400" dirty="0" smtClean="0">
                <a:latin typeface="Arial" panose="020B0604020202020204" pitchFamily="34" charset="0"/>
                <a:cs typeface="Arial" panose="020B0604020202020204" pitchFamily="34" charset="0"/>
              </a:rPr>
              <a:t>1 target was </a:t>
            </a:r>
            <a:r>
              <a:rPr lang="en-US" sz="1400" dirty="0">
                <a:latin typeface="Arial" panose="020B0604020202020204" pitchFamily="34" charset="0"/>
                <a:cs typeface="Arial" panose="020B0604020202020204" pitchFamily="34" charset="0"/>
              </a:rPr>
              <a:t>not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b="1" dirty="0" smtClean="0">
                <a:latin typeface="Arial" panose="020B0604020202020204" pitchFamily="34" charset="0"/>
                <a:cs typeface="Arial" panose="020B0604020202020204" pitchFamily="34" charset="0"/>
              </a:rPr>
              <a:t>Judicial </a:t>
            </a:r>
            <a:r>
              <a:rPr lang="en-ZA" sz="1400" b="1" dirty="0">
                <a:latin typeface="Arial" panose="020B0604020202020204" pitchFamily="34" charset="0"/>
                <a:cs typeface="Arial" panose="020B0604020202020204" pitchFamily="34" charset="0"/>
              </a:rPr>
              <a:t>Policy, Research and Support</a:t>
            </a:r>
            <a:r>
              <a:rPr lang="en-ZA" sz="1400" dirty="0">
                <a:latin typeface="Arial" panose="020B0604020202020204" pitchFamily="34" charset="0"/>
                <a:cs typeface="Arial" panose="020B0604020202020204" pitchFamily="34" charset="0"/>
              </a:rPr>
              <a:t> had 1 quarterly target and it was achieved. </a:t>
            </a:r>
          </a:p>
          <a:p>
            <a:pPr marL="285750" indent="-285750">
              <a:lnSpc>
                <a:spcPct val="150000"/>
              </a:lnSpc>
              <a:buFont typeface="Wingdings" panose="05000000000000000000" pitchFamily="2" charset="2"/>
              <a:buChar char="q"/>
            </a:pPr>
            <a:r>
              <a:rPr lang="en-ZA" sz="1400" b="1" dirty="0">
                <a:latin typeface="Arial" panose="020B0604020202020204" pitchFamily="34" charset="0"/>
                <a:cs typeface="Arial" panose="020B0604020202020204" pitchFamily="34" charset="0"/>
              </a:rPr>
              <a:t>Judicial Service Commission</a:t>
            </a:r>
            <a:r>
              <a:rPr lang="en-ZA" sz="1400" dirty="0">
                <a:latin typeface="Arial" panose="020B0604020202020204" pitchFamily="34" charset="0"/>
                <a:cs typeface="Arial" panose="020B0604020202020204" pitchFamily="34" charset="0"/>
              </a:rPr>
              <a:t> did not have quarterly targets planned for during the quarter under review.</a:t>
            </a:r>
          </a:p>
          <a:p>
            <a:pPr marL="285750" indent="-285750">
              <a:lnSpc>
                <a:spcPct val="150000"/>
              </a:lnSpc>
              <a:buFont typeface="Wingdings" panose="05000000000000000000" pitchFamily="2" charset="2"/>
              <a:buChar char="q"/>
            </a:pPr>
            <a:r>
              <a:rPr lang="en-GB" sz="1400" b="1" dirty="0" smtClean="0">
                <a:latin typeface="Arial" panose="020B0604020202020204" pitchFamily="34" charset="0"/>
                <a:cs typeface="Arial" panose="020B0604020202020204" pitchFamily="34" charset="0"/>
              </a:rPr>
              <a:t>COVID related </a:t>
            </a:r>
            <a:r>
              <a:rPr lang="en-ZA" sz="1400" dirty="0">
                <a:latin typeface="Arial" panose="020B0604020202020204" pitchFamily="34" charset="0"/>
                <a:cs typeface="Arial" panose="020B0604020202020204" pitchFamily="34" charset="0"/>
              </a:rPr>
              <a:t>had 1 </a:t>
            </a:r>
            <a:r>
              <a:rPr lang="en-US" sz="1400" dirty="0">
                <a:latin typeface="Arial" panose="020B0604020202020204" pitchFamily="34" charset="0"/>
                <a:cs typeface="Arial" panose="020B0604020202020204" pitchFamily="34" charset="0"/>
              </a:rPr>
              <a:t>planned quarterly target of which it was </a:t>
            </a:r>
            <a:r>
              <a:rPr lang="en-US" sz="1400" dirty="0" smtClean="0">
                <a:latin typeface="Arial" panose="020B0604020202020204" pitchFamily="34" charset="0"/>
                <a:cs typeface="Arial" panose="020B0604020202020204" pitchFamily="34" charset="0"/>
              </a:rPr>
              <a:t>achieved</a:t>
            </a:r>
            <a:r>
              <a:rPr lang="en-US" sz="1400" dirty="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endParaRPr lang="en-ZA" sz="1600" b="1"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xmlns="" id="{00000000-0008-0000-0500-000002000000}"/>
              </a:ext>
            </a:extLst>
          </p:cNvPr>
          <p:cNvGraphicFramePr/>
          <p:nvPr>
            <p:extLst>
              <p:ext uri="{D42A27DB-BD31-4B8C-83A1-F6EECF244321}">
                <p14:modId xmlns:p14="http://schemas.microsoft.com/office/powerpoint/2010/main" xmlns="" val="2862727126"/>
              </p:ext>
            </p:extLst>
          </p:nvPr>
        </p:nvGraphicFramePr>
        <p:xfrm>
          <a:off x="306503" y="1432420"/>
          <a:ext cx="8568630" cy="3189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33672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33</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3</a:t>
            </a:r>
            <a:r>
              <a:rPr lang="en-US" sz="2000" b="1" dirty="0" smtClean="0">
                <a:latin typeface="Arial" panose="020B0604020202020204" pitchFamily="34" charset="0"/>
                <a:cs typeface="Arial" panose="020B0604020202020204" pitchFamily="34" charset="0"/>
              </a:rPr>
              <a:t>: 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55619732"/>
              </p:ext>
            </p:extLst>
          </p:nvPr>
        </p:nvGraphicFramePr>
        <p:xfrm>
          <a:off x="303806" y="1432418"/>
          <a:ext cx="8304617" cy="4456846"/>
        </p:xfrm>
        <a:graphic>
          <a:graphicData uri="http://schemas.openxmlformats.org/drawingml/2006/table">
            <a:tbl>
              <a:tblPr firstRow="1" bandRow="1">
                <a:tableStyleId>{5C22544A-7EE6-4342-B048-85BDC9FD1C3A}</a:tableStyleId>
              </a:tblPr>
              <a:tblGrid>
                <a:gridCol w="1323743">
                  <a:extLst>
                    <a:ext uri="{9D8B030D-6E8A-4147-A177-3AD203B41FA5}">
                      <a16:colId xmlns:a16="http://schemas.microsoft.com/office/drawing/2014/main" xmlns="" val="3366397991"/>
                    </a:ext>
                  </a:extLst>
                </a:gridCol>
                <a:gridCol w="944792">
                  <a:extLst>
                    <a:ext uri="{9D8B030D-6E8A-4147-A177-3AD203B41FA5}">
                      <a16:colId xmlns:a16="http://schemas.microsoft.com/office/drawing/2014/main" xmlns="" val="213691892"/>
                    </a:ext>
                  </a:extLst>
                </a:gridCol>
                <a:gridCol w="753597">
                  <a:extLst>
                    <a:ext uri="{9D8B030D-6E8A-4147-A177-3AD203B41FA5}">
                      <a16:colId xmlns:a16="http://schemas.microsoft.com/office/drawing/2014/main" xmlns="" val="4052361260"/>
                    </a:ext>
                  </a:extLst>
                </a:gridCol>
                <a:gridCol w="1336231">
                  <a:extLst>
                    <a:ext uri="{9D8B030D-6E8A-4147-A177-3AD203B41FA5}">
                      <a16:colId xmlns:a16="http://schemas.microsoft.com/office/drawing/2014/main" xmlns="" val="706810281"/>
                    </a:ext>
                  </a:extLst>
                </a:gridCol>
                <a:gridCol w="924124">
                  <a:extLst>
                    <a:ext uri="{9D8B030D-6E8A-4147-A177-3AD203B41FA5}">
                      <a16:colId xmlns:a16="http://schemas.microsoft.com/office/drawing/2014/main" xmlns="" val="1331551947"/>
                    </a:ext>
                  </a:extLst>
                </a:gridCol>
                <a:gridCol w="914615">
                  <a:extLst>
                    <a:ext uri="{9D8B030D-6E8A-4147-A177-3AD203B41FA5}">
                      <a16:colId xmlns:a16="http://schemas.microsoft.com/office/drawing/2014/main" xmlns="" val="1451036907"/>
                    </a:ext>
                  </a:extLst>
                </a:gridCol>
                <a:gridCol w="1358228">
                  <a:extLst>
                    <a:ext uri="{9D8B030D-6E8A-4147-A177-3AD203B41FA5}">
                      <a16:colId xmlns:a16="http://schemas.microsoft.com/office/drawing/2014/main" xmlns="" val="1934812339"/>
                    </a:ext>
                  </a:extLst>
                </a:gridCol>
                <a:gridCol w="749287">
                  <a:extLst>
                    <a:ext uri="{9D8B030D-6E8A-4147-A177-3AD203B41FA5}">
                      <a16:colId xmlns:a16="http://schemas.microsoft.com/office/drawing/2014/main" xmlns="" val="1987055818"/>
                    </a:ext>
                  </a:extLst>
                </a:gridCol>
              </a:tblGrid>
              <a:tr h="1073981">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214796">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SAJEI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16931653"/>
                  </a:ext>
                </a:extLst>
              </a:tr>
              <a:tr h="1378194">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judicial education courses conducted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Exceed</a:t>
                      </a:r>
                      <a:r>
                        <a:rPr lang="en-ZA" sz="1100" baseline="0" dirty="0" smtClean="0">
                          <a:effectLst/>
                          <a:latin typeface="Arial Narrow" panose="020B0606020202030204" pitchFamily="34" charset="0"/>
                          <a:ea typeface="Calibri" panose="020F0502020204030204" pitchFamily="34" charset="0"/>
                          <a:cs typeface="Times New Roman" panose="02020603050405020304" pitchFamily="18" charset="0"/>
                        </a:rPr>
                        <a:t>ed by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kern="1200" dirty="0" smtClean="0">
                          <a:solidFill>
                            <a:schemeClr val="dk1"/>
                          </a:solidFill>
                          <a:effectLst/>
                          <a:latin typeface="Arial Narrow" panose="020B0606020202030204" pitchFamily="34" charset="0"/>
                          <a:ea typeface="+mn-ea"/>
                          <a:cs typeface="+mn-cs"/>
                        </a:rPr>
                        <a:t>Additional virtual training needs submitted by Leadership of the Judiciary</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340635935"/>
                  </a:ext>
                </a:extLst>
              </a:tr>
              <a:tr h="984424">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research monographs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on judicial education produced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 year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kern="1200" dirty="0" smtClean="0">
                          <a:solidFill>
                            <a:schemeClr val="dk1"/>
                          </a:solidFill>
                          <a:effectLst/>
                          <a:latin typeface="Arial Narrow" panose="020B0606020202030204" pitchFamily="34" charset="0"/>
                          <a:ea typeface="+mn-ea"/>
                          <a:cs typeface="+mn-cs"/>
                        </a:rPr>
                        <a:t>Face  to face interviews cancelled due to Covid-19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kern="1200" dirty="0" smtClean="0">
                          <a:solidFill>
                            <a:schemeClr val="dk1"/>
                          </a:solidFill>
                          <a:effectLst/>
                          <a:latin typeface="Arial Narrow" panose="020B0606020202030204" pitchFamily="34" charset="0"/>
                          <a:ea typeface="+mn-ea"/>
                          <a:cs typeface="+mn-cs"/>
                        </a:rPr>
                        <a:t>Use of on-line data collection platforms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xmlns="" val="3830051030"/>
                  </a:ext>
                </a:extLst>
              </a:tr>
              <a:tr h="214796">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Judicial Policy, Research and Support </a:t>
                      </a:r>
                    </a:p>
                  </a:txBody>
                  <a:tcPr marL="68580" marR="68580" marT="0" marB="0"/>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93727020"/>
                  </a:ext>
                </a:extLst>
              </a:tr>
              <a:tr h="590655">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monitoring reports on litigation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algn="ctr">
                        <a:lnSpc>
                          <a:spcPct val="107000"/>
                        </a:lnSpc>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ctr">
                        <a:lnSpc>
                          <a:spcPct val="107000"/>
                        </a:lnSpc>
                        <a:spcBef>
                          <a:spcPts val="0"/>
                        </a:spcBef>
                        <a:spcAft>
                          <a:spcPts val="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387086529"/>
                  </a:ext>
                </a:extLst>
              </a:tr>
            </a:tbl>
          </a:graphicData>
        </a:graphic>
      </p:graphicFrame>
    </p:spTree>
    <p:extLst>
      <p:ext uri="{BB962C8B-B14F-4D97-AF65-F5344CB8AC3E}">
        <p14:creationId xmlns:p14="http://schemas.microsoft.com/office/powerpoint/2010/main" xmlns="" val="979706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34</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3</a:t>
            </a:r>
            <a:r>
              <a:rPr lang="en-US" sz="2000" b="1" dirty="0" smtClean="0">
                <a:latin typeface="Arial" panose="020B0604020202020204" pitchFamily="34" charset="0"/>
                <a:cs typeface="Arial" panose="020B0604020202020204" pitchFamily="34" charset="0"/>
              </a:rPr>
              <a:t>: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344440186"/>
              </p:ext>
            </p:extLst>
          </p:nvPr>
        </p:nvGraphicFramePr>
        <p:xfrm>
          <a:off x="303806" y="1432418"/>
          <a:ext cx="8304617" cy="4479414"/>
        </p:xfrm>
        <a:graphic>
          <a:graphicData uri="http://schemas.openxmlformats.org/drawingml/2006/table">
            <a:tbl>
              <a:tblPr firstRow="1" bandRow="1">
                <a:tableStyleId>{5C22544A-7EE6-4342-B048-85BDC9FD1C3A}</a:tableStyleId>
              </a:tblPr>
              <a:tblGrid>
                <a:gridCol w="1323743">
                  <a:extLst>
                    <a:ext uri="{9D8B030D-6E8A-4147-A177-3AD203B41FA5}">
                      <a16:colId xmlns:a16="http://schemas.microsoft.com/office/drawing/2014/main" xmlns="" val="3366397991"/>
                    </a:ext>
                  </a:extLst>
                </a:gridCol>
                <a:gridCol w="944792">
                  <a:extLst>
                    <a:ext uri="{9D8B030D-6E8A-4147-A177-3AD203B41FA5}">
                      <a16:colId xmlns:a16="http://schemas.microsoft.com/office/drawing/2014/main" xmlns="" val="213691892"/>
                    </a:ext>
                  </a:extLst>
                </a:gridCol>
                <a:gridCol w="753597">
                  <a:extLst>
                    <a:ext uri="{9D8B030D-6E8A-4147-A177-3AD203B41FA5}">
                      <a16:colId xmlns:a16="http://schemas.microsoft.com/office/drawing/2014/main" xmlns="" val="4052361260"/>
                    </a:ext>
                  </a:extLst>
                </a:gridCol>
                <a:gridCol w="1336231">
                  <a:extLst>
                    <a:ext uri="{9D8B030D-6E8A-4147-A177-3AD203B41FA5}">
                      <a16:colId xmlns:a16="http://schemas.microsoft.com/office/drawing/2014/main" xmlns="" val="706810281"/>
                    </a:ext>
                  </a:extLst>
                </a:gridCol>
                <a:gridCol w="924124">
                  <a:extLst>
                    <a:ext uri="{9D8B030D-6E8A-4147-A177-3AD203B41FA5}">
                      <a16:colId xmlns:a16="http://schemas.microsoft.com/office/drawing/2014/main" xmlns="" val="1331551947"/>
                    </a:ext>
                  </a:extLst>
                </a:gridCol>
                <a:gridCol w="914615">
                  <a:extLst>
                    <a:ext uri="{9D8B030D-6E8A-4147-A177-3AD203B41FA5}">
                      <a16:colId xmlns:a16="http://schemas.microsoft.com/office/drawing/2014/main" xmlns="" val="1451036907"/>
                    </a:ext>
                  </a:extLst>
                </a:gridCol>
                <a:gridCol w="1358228">
                  <a:extLst>
                    <a:ext uri="{9D8B030D-6E8A-4147-A177-3AD203B41FA5}">
                      <a16:colId xmlns:a16="http://schemas.microsoft.com/office/drawing/2014/main" xmlns="" val="1934812339"/>
                    </a:ext>
                  </a:extLst>
                </a:gridCol>
                <a:gridCol w="749287">
                  <a:extLst>
                    <a:ext uri="{9D8B030D-6E8A-4147-A177-3AD203B41FA5}">
                      <a16:colId xmlns:a16="http://schemas.microsoft.com/office/drawing/2014/main" xmlns="" val="1987055818"/>
                    </a:ext>
                  </a:extLst>
                </a:gridCol>
              </a:tblGrid>
              <a:tr h="940696">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2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188139">
                <a:tc gridSpan="8">
                  <a:txBody>
                    <a:bodyPr/>
                    <a:lstStyle/>
                    <a:p>
                      <a:pPr marL="0" marR="0" algn="ctr">
                        <a:lnSpc>
                          <a:spcPct val="107000"/>
                        </a:lnSpc>
                        <a:spcBef>
                          <a:spcPts val="0"/>
                        </a:spcBef>
                        <a:spcAft>
                          <a:spcPts val="0"/>
                        </a:spcAft>
                      </a:pPr>
                      <a:r>
                        <a:rPr lang="en-ZA"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Judicial Service Commission </a:t>
                      </a:r>
                      <a:endParaRPr lang="en-US"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8473073"/>
                  </a:ext>
                </a:extLst>
              </a:tr>
              <a:tr h="1552058">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reports on judicial appointments and judicial complaints </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produced</a:t>
                      </a: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42451188"/>
                  </a:ext>
                </a:extLst>
              </a:tr>
              <a:tr h="242615">
                <a:tc gridSpan="8">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COVID-19 Related Indicators and Targets</a:t>
                      </a:r>
                      <a:endParaRPr lang="en-ZA" sz="1200" b="0"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137467217"/>
                  </a:ext>
                </a:extLst>
              </a:tr>
              <a:tr h="1448069">
                <a:tc>
                  <a:txBody>
                    <a:bodyPr/>
                    <a:lstStyle/>
                    <a:p>
                      <a:pPr marL="0" marR="0" algn="l"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Percentage of planned judicial education courses conducted through virtual platforms</a:t>
                      </a: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(75 of 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30%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(30 of 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9</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(29 of 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Exceeded</a:t>
                      </a:r>
                      <a:r>
                        <a:rPr lang="en-ZA" sz="1100" baseline="0" dirty="0" smtClean="0">
                          <a:effectLst/>
                          <a:latin typeface="Arial Narrow" panose="020B0606020202030204" pitchFamily="34" charset="0"/>
                          <a:ea typeface="Calibri" panose="020F0502020204030204" pitchFamily="34" charset="0"/>
                          <a:cs typeface="Times New Roman" panose="02020603050405020304" pitchFamily="18" charset="0"/>
                        </a:rPr>
                        <a:t> by 4</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kern="1200" dirty="0" smtClean="0">
                          <a:solidFill>
                            <a:schemeClr val="dk1"/>
                          </a:solidFill>
                          <a:effectLst/>
                          <a:latin typeface="Arial Narrow" panose="020B0606020202030204" pitchFamily="34" charset="0"/>
                          <a:ea typeface="+mn-ea"/>
                          <a:cs typeface="+mn-cs"/>
                        </a:rPr>
                        <a:t>Additional virtual training needs submitted by Leadership of the Judiciary</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188016070"/>
                  </a:ext>
                </a:extLst>
              </a:tr>
            </a:tbl>
          </a:graphicData>
        </a:graphic>
      </p:graphicFrame>
    </p:spTree>
    <p:extLst>
      <p:ext uri="{BB962C8B-B14F-4D97-AF65-F5344CB8AC3E}">
        <p14:creationId xmlns:p14="http://schemas.microsoft.com/office/powerpoint/2010/main" xmlns="" val="3431296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35</a:t>
            </a:fld>
            <a:endParaRPr lang="en-US"/>
          </a:p>
        </p:txBody>
      </p:sp>
      <p:sp>
        <p:nvSpPr>
          <p:cNvPr id="3" name="Subtitle 2"/>
          <p:cNvSpPr txBox="1">
            <a:spLocks/>
          </p:cNvSpPr>
          <p:nvPr/>
        </p:nvSpPr>
        <p:spPr>
          <a:xfrm>
            <a:off x="744672" y="2576945"/>
            <a:ext cx="7673158" cy="2424546"/>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OCJ QUARTER </a:t>
            </a:r>
            <a:r>
              <a:rPr lang="en-US" altLang="en-US" sz="2800" b="1" dirty="0" smtClean="0">
                <a:latin typeface="Arial" panose="020B0604020202020204" pitchFamily="34" charset="0"/>
                <a:cs typeface="Arial" panose="020B0604020202020204" pitchFamily="34" charset="0"/>
              </a:rPr>
              <a:t>3: </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NON-FINANCIAL PERFORMANCE REPORT</a:t>
            </a:r>
            <a:endParaRPr lang="en-US" sz="2800" b="1" dirty="0">
              <a:latin typeface="Arial" panose="020B0604020202020204" pitchFamily="34" charset="0"/>
              <a:cs typeface="Arial" panose="020B0604020202020204" pitchFamily="34" charset="0"/>
            </a:endParaRPr>
          </a:p>
          <a:p>
            <a:pPr marL="0" indent="0">
              <a:buFont typeface="Arial"/>
              <a:buNone/>
            </a:pP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1237093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36</a:t>
            </a:fld>
            <a:endParaRPr lang="en-US"/>
          </a:p>
        </p:txBody>
      </p:sp>
      <p:sp>
        <p:nvSpPr>
          <p:cNvPr id="6" name="Subtitle 2"/>
          <p:cNvSpPr txBox="1">
            <a:spLocks/>
          </p:cNvSpPr>
          <p:nvPr/>
        </p:nvSpPr>
        <p:spPr>
          <a:xfrm>
            <a:off x="166255" y="515012"/>
            <a:ext cx="7910945" cy="81405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None/>
            </a:pPr>
            <a:r>
              <a:rPr lang="en-US" sz="2000" b="1" dirty="0" smtClean="0">
                <a:latin typeface="Arial" panose="020B0604020202020204" pitchFamily="34" charset="0"/>
                <a:cs typeface="Arial" panose="020B0604020202020204" pitchFamily="34" charset="0"/>
              </a:rPr>
              <a:t>OVERALL PERFORMANCE OF THE OCJ: </a:t>
            </a:r>
          </a:p>
          <a:p>
            <a:pPr algn="ctr">
              <a:spcBef>
                <a:spcPct val="0"/>
              </a:spcBef>
              <a:buNone/>
            </a:pPr>
            <a:r>
              <a:rPr lang="en-US" sz="2000" b="1" dirty="0" smtClean="0">
                <a:latin typeface="Arial" panose="020B0604020202020204" pitchFamily="34" charset="0"/>
                <a:cs typeface="Arial" panose="020B0604020202020204" pitchFamily="34" charset="0"/>
              </a:rPr>
              <a:t>Q3 (2020/21 FY)</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22682368"/>
              </p:ext>
            </p:extLst>
          </p:nvPr>
        </p:nvGraphicFramePr>
        <p:xfrm>
          <a:off x="166255" y="2174503"/>
          <a:ext cx="8530788" cy="2119746"/>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xmlns="" val="3982609603"/>
                    </a:ext>
                  </a:extLst>
                </a:gridCol>
                <a:gridCol w="2843596">
                  <a:extLst>
                    <a:ext uri="{9D8B030D-6E8A-4147-A177-3AD203B41FA5}">
                      <a16:colId xmlns:a16="http://schemas.microsoft.com/office/drawing/2014/main" xmlns="" val="1666284956"/>
                    </a:ext>
                  </a:extLst>
                </a:gridCol>
                <a:gridCol w="2843596">
                  <a:extLst>
                    <a:ext uri="{9D8B030D-6E8A-4147-A177-3AD203B41FA5}">
                      <a16:colId xmlns:a16="http://schemas.microsoft.com/office/drawing/2014/main" xmlns="" val="155005076"/>
                    </a:ext>
                  </a:extLst>
                </a:gridCol>
              </a:tblGrid>
              <a:tr h="721819">
                <a:tc>
                  <a:txBody>
                    <a:bodyPr/>
                    <a:lstStyle/>
                    <a:p>
                      <a:r>
                        <a:rPr lang="en-US" sz="2000" dirty="0" smtClean="0">
                          <a:latin typeface="Avenir Black"/>
                        </a:rPr>
                        <a:t>Planned Targets </a:t>
                      </a:r>
                      <a:endParaRPr lang="en-US" sz="2000" dirty="0">
                        <a:latin typeface="Avenir Black"/>
                      </a:endParaRPr>
                    </a:p>
                  </a:txBody>
                  <a:tcPr>
                    <a:solidFill>
                      <a:schemeClr val="tx2">
                        <a:lumMod val="60000"/>
                        <a:lumOff val="40000"/>
                      </a:schemeClr>
                    </a:solidFill>
                  </a:tcPr>
                </a:tc>
                <a:tc>
                  <a:txBody>
                    <a:bodyPr/>
                    <a:lstStyle/>
                    <a:p>
                      <a:r>
                        <a:rPr lang="en-US" sz="2000" dirty="0" smtClean="0">
                          <a:latin typeface="Avenir Black"/>
                        </a:rPr>
                        <a:t>Targets</a:t>
                      </a:r>
                      <a:r>
                        <a:rPr lang="en-US" sz="2000" baseline="0" dirty="0" smtClean="0">
                          <a:latin typeface="Avenir Black"/>
                        </a:rPr>
                        <a:t> Achieved </a:t>
                      </a:r>
                      <a:endParaRPr lang="en-US" sz="2000" dirty="0">
                        <a:latin typeface="Avenir Black"/>
                      </a:endParaRPr>
                    </a:p>
                  </a:txBody>
                  <a:tcPr>
                    <a:solidFill>
                      <a:srgbClr val="00B050"/>
                    </a:solidFill>
                  </a:tcPr>
                </a:tc>
                <a:tc>
                  <a:txBody>
                    <a:bodyPr/>
                    <a:lstStyle/>
                    <a:p>
                      <a:r>
                        <a:rPr lang="en-US" sz="2000" dirty="0" smtClean="0">
                          <a:latin typeface="Avenir Black"/>
                        </a:rPr>
                        <a:t>Targets Not Achieved</a:t>
                      </a:r>
                      <a:endParaRPr lang="en-US" sz="2000" dirty="0">
                        <a:latin typeface="Avenir Black"/>
                      </a:endParaRPr>
                    </a:p>
                  </a:txBody>
                  <a:tcPr>
                    <a:solidFill>
                      <a:srgbClr val="FF0000"/>
                    </a:solidFill>
                  </a:tcPr>
                </a:tc>
                <a:extLst>
                  <a:ext uri="{0D108BD9-81ED-4DB2-BD59-A6C34878D82A}">
                    <a16:rowId xmlns:a16="http://schemas.microsoft.com/office/drawing/2014/main" xmlns="" val="2444595917"/>
                  </a:ext>
                </a:extLst>
              </a:tr>
              <a:tr h="1397927">
                <a:tc>
                  <a:txBody>
                    <a:bodyPr/>
                    <a:lstStyle/>
                    <a:p>
                      <a:pPr algn="ctr"/>
                      <a:endParaRPr lang="en-US" sz="2200" b="1" dirty="0" smtClean="0">
                        <a:latin typeface="Avenir Black"/>
                      </a:endParaRPr>
                    </a:p>
                    <a:p>
                      <a:pPr algn="ctr"/>
                      <a:r>
                        <a:rPr lang="en-US" sz="2200" b="1" dirty="0" smtClean="0">
                          <a:latin typeface="Avenir Black"/>
                        </a:rPr>
                        <a:t>18</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13</a:t>
                      </a:r>
                      <a:endParaRPr lang="en-US" sz="2200" b="1" dirty="0">
                        <a:latin typeface="Avenir Black"/>
                      </a:endParaRPr>
                    </a:p>
                  </a:txBody>
                  <a:tcPr/>
                </a:tc>
                <a:tc>
                  <a:txBody>
                    <a:bodyPr/>
                    <a:lstStyle/>
                    <a:p>
                      <a:pPr algn="ctr"/>
                      <a:endParaRPr lang="en-US" sz="2200" b="1" dirty="0" smtClean="0">
                        <a:latin typeface="Avenir Black"/>
                      </a:endParaRPr>
                    </a:p>
                    <a:p>
                      <a:pPr algn="ctr"/>
                      <a:r>
                        <a:rPr lang="en-US" sz="2200" b="1" dirty="0" smtClean="0">
                          <a:latin typeface="Avenir Black"/>
                        </a:rPr>
                        <a:t>5</a:t>
                      </a:r>
                      <a:endParaRPr lang="en-US" sz="2200" b="1" dirty="0">
                        <a:latin typeface="Avenir Black"/>
                      </a:endParaRPr>
                    </a:p>
                  </a:txBody>
                  <a:tcPr/>
                </a:tc>
                <a:extLst>
                  <a:ext uri="{0D108BD9-81ED-4DB2-BD59-A6C34878D82A}">
                    <a16:rowId xmlns:a16="http://schemas.microsoft.com/office/drawing/2014/main" xmlns="" val="578684135"/>
                  </a:ext>
                </a:extLst>
              </a:tr>
            </a:tbl>
          </a:graphicData>
        </a:graphic>
      </p:graphicFrame>
    </p:spTree>
    <p:extLst>
      <p:ext uri="{BB962C8B-B14F-4D97-AF65-F5344CB8AC3E}">
        <p14:creationId xmlns:p14="http://schemas.microsoft.com/office/powerpoint/2010/main" xmlns="" val="659995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37</a:t>
            </a:fld>
            <a:endParaRPr lang="en-US"/>
          </a:p>
        </p:txBody>
      </p:sp>
      <p:sp>
        <p:nvSpPr>
          <p:cNvPr id="6" name="Subtitle 2"/>
          <p:cNvSpPr txBox="1">
            <a:spLocks/>
          </p:cNvSpPr>
          <p:nvPr/>
        </p:nvSpPr>
        <p:spPr>
          <a:xfrm>
            <a:off x="303805" y="515013"/>
            <a:ext cx="7612974"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smtClean="0">
                <a:latin typeface="Arial" panose="020B0604020202020204" pitchFamily="34" charset="0"/>
                <a:cs typeface="Arial" panose="020B0604020202020204" pitchFamily="34" charset="0"/>
              </a:rPr>
              <a:t>OVERALL PERFORMANCE OF THE OCJ: Q3 (2020/21 FY)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9" name="Content Placeholder 14"/>
          <p:cNvSpPr txBox="1">
            <a:spLocks/>
          </p:cNvSpPr>
          <p:nvPr/>
        </p:nvSpPr>
        <p:spPr>
          <a:xfrm>
            <a:off x="4648200" y="1294004"/>
            <a:ext cx="4038600" cy="5040312"/>
          </a:xfrm>
          <a:prstGeom prst="rect">
            <a:avLst/>
          </a:prstGeom>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nSpc>
                <a:spcPct val="120000"/>
              </a:lnSpc>
              <a:buNone/>
              <a:defRPr/>
            </a:pPr>
            <a:r>
              <a:rPr lang="en-US" sz="1950" b="1" u="sng" dirty="0" smtClean="0">
                <a:latin typeface="Arial" pitchFamily="34" charset="0"/>
                <a:cs typeface="Arial" pitchFamily="34" charset="0"/>
              </a:rPr>
              <a:t>OVERALL PERFORMANCE OF THE OCJ:</a:t>
            </a:r>
          </a:p>
          <a:p>
            <a:pPr>
              <a:lnSpc>
                <a:spcPct val="120000"/>
              </a:lnSpc>
              <a:buFont typeface="Wingdings" panose="05000000000000000000" pitchFamily="2" charset="2"/>
              <a:buChar char="q"/>
              <a:defRPr/>
            </a:pPr>
            <a:r>
              <a:rPr lang="en-US" sz="1950" dirty="0" smtClean="0">
                <a:latin typeface="Arial" pitchFamily="34" charset="0"/>
                <a:cs typeface="Arial" pitchFamily="34" charset="0"/>
              </a:rPr>
              <a:t>OCJ had </a:t>
            </a:r>
            <a:r>
              <a:rPr lang="en-US" sz="1950" b="1" dirty="0" smtClean="0">
                <a:latin typeface="Arial" pitchFamily="34" charset="0"/>
                <a:cs typeface="Arial" pitchFamily="34" charset="0"/>
              </a:rPr>
              <a:t>18 planned </a:t>
            </a:r>
            <a:r>
              <a:rPr lang="en-US" sz="1950" b="1" dirty="0" smtClean="0">
                <a:solidFill>
                  <a:schemeClr val="tx1"/>
                </a:solidFill>
                <a:latin typeface="Arial" pitchFamily="34" charset="0"/>
                <a:cs typeface="Arial" pitchFamily="34" charset="0"/>
              </a:rPr>
              <a:t>targets </a:t>
            </a:r>
            <a:r>
              <a:rPr lang="en-US" sz="1950" dirty="0" smtClean="0">
                <a:solidFill>
                  <a:schemeClr val="tx1"/>
                </a:solidFill>
                <a:latin typeface="Arial" pitchFamily="34" charset="0"/>
                <a:cs typeface="Arial" pitchFamily="34" charset="0"/>
              </a:rPr>
              <a:t>for the 3</a:t>
            </a:r>
            <a:r>
              <a:rPr lang="en-US" sz="1950" baseline="30000" dirty="0" smtClean="0">
                <a:solidFill>
                  <a:schemeClr val="tx1"/>
                </a:solidFill>
                <a:latin typeface="Arial" pitchFamily="34" charset="0"/>
                <a:cs typeface="Arial" pitchFamily="34" charset="0"/>
              </a:rPr>
              <a:t>rd</a:t>
            </a:r>
            <a:r>
              <a:rPr lang="en-US" sz="1950" dirty="0" smtClean="0">
                <a:solidFill>
                  <a:schemeClr val="tx1"/>
                </a:solidFill>
                <a:latin typeface="Arial" pitchFamily="34" charset="0"/>
                <a:cs typeface="Arial" pitchFamily="34" charset="0"/>
              </a:rPr>
              <a:t>  Quarter of the 2020/2021 FY. </a:t>
            </a:r>
          </a:p>
          <a:p>
            <a:pPr>
              <a:lnSpc>
                <a:spcPct val="120000"/>
              </a:lnSpc>
              <a:buFont typeface="Wingdings" panose="05000000000000000000" pitchFamily="2" charset="2"/>
              <a:buChar char="q"/>
              <a:defRPr/>
            </a:pPr>
            <a:r>
              <a:rPr lang="en-US" sz="1950" dirty="0" smtClean="0">
                <a:solidFill>
                  <a:schemeClr val="tx1"/>
                </a:solidFill>
                <a:latin typeface="Arial" pitchFamily="34" charset="0"/>
                <a:cs typeface="Arial" pitchFamily="34" charset="0"/>
              </a:rPr>
              <a:t>13 targets (72%) were achieved.</a:t>
            </a:r>
          </a:p>
          <a:p>
            <a:pPr>
              <a:lnSpc>
                <a:spcPct val="120000"/>
              </a:lnSpc>
              <a:buFont typeface="Wingdings" panose="05000000000000000000" pitchFamily="2" charset="2"/>
              <a:buChar char="q"/>
              <a:defRPr/>
            </a:pPr>
            <a:r>
              <a:rPr lang="en-US" sz="1950" dirty="0">
                <a:solidFill>
                  <a:schemeClr val="tx1"/>
                </a:solidFill>
                <a:latin typeface="Arial" pitchFamily="34" charset="0"/>
                <a:cs typeface="Arial" pitchFamily="34" charset="0"/>
              </a:rPr>
              <a:t>5</a:t>
            </a:r>
            <a:r>
              <a:rPr lang="en-US" sz="1950" dirty="0" smtClean="0">
                <a:solidFill>
                  <a:schemeClr val="tx1"/>
                </a:solidFill>
                <a:latin typeface="Arial" pitchFamily="34" charset="0"/>
                <a:cs typeface="Arial" pitchFamily="34" charset="0"/>
              </a:rPr>
              <a:t> targets (28%) were not achieved.</a:t>
            </a:r>
          </a:p>
          <a:p>
            <a:pPr marL="0" indent="0">
              <a:lnSpc>
                <a:spcPct val="120000"/>
              </a:lnSpc>
              <a:buNone/>
              <a:defRPr/>
            </a:pPr>
            <a:endParaRPr lang="en-US" sz="1950" dirty="0" smtClean="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950" b="1" dirty="0" smtClean="0">
                <a:solidFill>
                  <a:schemeClr val="tx1"/>
                </a:solidFill>
                <a:latin typeface="Arial" pitchFamily="34" charset="0"/>
                <a:cs typeface="Arial" pitchFamily="34" charset="0"/>
              </a:rPr>
              <a:t>Programme 1: Administration </a:t>
            </a:r>
            <a:r>
              <a:rPr lang="en-US" sz="1950" dirty="0" smtClean="0">
                <a:solidFill>
                  <a:schemeClr val="tx1"/>
                </a:solidFill>
                <a:latin typeface="Arial" pitchFamily="34" charset="0"/>
                <a:cs typeface="Arial" pitchFamily="34" charset="0"/>
              </a:rPr>
              <a:t>had 8 targets; of which 5 targets (62.5%) were achieved and 3 targets (37.5%) were not achieved. </a:t>
            </a:r>
          </a:p>
          <a:p>
            <a:pPr marL="0" indent="0">
              <a:lnSpc>
                <a:spcPct val="120000"/>
              </a:lnSpc>
              <a:buNone/>
              <a:defRPr/>
            </a:pPr>
            <a:endParaRPr lang="en-US" sz="1950" dirty="0" smtClean="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950" b="1" dirty="0" smtClean="0">
                <a:solidFill>
                  <a:schemeClr val="tx1"/>
                </a:solidFill>
                <a:latin typeface="Arial" pitchFamily="34" charset="0"/>
                <a:cs typeface="Arial" pitchFamily="34" charset="0"/>
              </a:rPr>
              <a:t>Programme 2: Superior Court Services </a:t>
            </a:r>
            <a:r>
              <a:rPr lang="en-US" sz="1950" dirty="0" smtClean="0">
                <a:solidFill>
                  <a:schemeClr val="tx1"/>
                </a:solidFill>
                <a:latin typeface="Arial" pitchFamily="34" charset="0"/>
                <a:cs typeface="Arial" pitchFamily="34" charset="0"/>
              </a:rPr>
              <a:t>had 6 targets; of which there were all achieved 3 targets (100%)  </a:t>
            </a:r>
          </a:p>
          <a:p>
            <a:pPr marL="0" indent="0">
              <a:lnSpc>
                <a:spcPct val="120000"/>
              </a:lnSpc>
              <a:buNone/>
              <a:defRPr/>
            </a:pPr>
            <a:endParaRPr lang="en-US" sz="1950" dirty="0" smtClean="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950" b="1" dirty="0" err="1" smtClean="0">
                <a:solidFill>
                  <a:schemeClr val="tx1"/>
                </a:solidFill>
                <a:latin typeface="Arial" pitchFamily="34" charset="0"/>
                <a:cs typeface="Arial" pitchFamily="34" charset="0"/>
              </a:rPr>
              <a:t>Programme</a:t>
            </a:r>
            <a:r>
              <a:rPr lang="en-US" sz="1950" b="1" dirty="0" smtClean="0">
                <a:solidFill>
                  <a:schemeClr val="tx1"/>
                </a:solidFill>
                <a:latin typeface="Arial" pitchFamily="34" charset="0"/>
                <a:cs typeface="Arial" pitchFamily="34" charset="0"/>
              </a:rPr>
              <a:t> 3: Judicial Education and Support </a:t>
            </a:r>
            <a:r>
              <a:rPr lang="en-US" sz="1950" dirty="0" smtClean="0">
                <a:solidFill>
                  <a:schemeClr val="tx1"/>
                </a:solidFill>
                <a:latin typeface="Arial" pitchFamily="34" charset="0"/>
                <a:cs typeface="Arial" pitchFamily="34" charset="0"/>
              </a:rPr>
              <a:t>had 4 targets; of which 2 targets (50%) were achieved and 2 targets (50%) were not achieved. </a:t>
            </a:r>
          </a:p>
          <a:p>
            <a:pPr>
              <a:defRPr/>
            </a:pPr>
            <a:endParaRPr lang="en-US" sz="2000" dirty="0" smtClean="0"/>
          </a:p>
        </p:txBody>
      </p:sp>
      <p:graphicFrame>
        <p:nvGraphicFramePr>
          <p:cNvPr id="11" name="Content Placeholder 6"/>
          <p:cNvGraphicFramePr>
            <a:graphicFrameLocks/>
          </p:cNvGraphicFramePr>
          <p:nvPr>
            <p:extLst/>
          </p:nvPr>
        </p:nvGraphicFramePr>
        <p:xfrm>
          <a:off x="303805" y="1294004"/>
          <a:ext cx="4191995"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77589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38</a:t>
            </a:fld>
            <a:endParaRPr lang="en-US"/>
          </a:p>
        </p:txBody>
      </p:sp>
      <p:sp>
        <p:nvSpPr>
          <p:cNvPr id="6" name="Subtitle 2"/>
          <p:cNvSpPr txBox="1">
            <a:spLocks/>
          </p:cNvSpPr>
          <p:nvPr/>
        </p:nvSpPr>
        <p:spPr>
          <a:xfrm>
            <a:off x="303804" y="515013"/>
            <a:ext cx="7685163" cy="66839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400" b="1" dirty="0">
                <a:latin typeface="Avenir Black"/>
                <a:cs typeface="Avenir Black"/>
              </a:rPr>
              <a:t>OVERALL PERFORMANCE PER PROGRAMME </a:t>
            </a:r>
            <a:endParaRPr lang="en-ZA" altLang="en-US" sz="24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237544" y="5023479"/>
            <a:ext cx="8515256" cy="1061829"/>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Programme </a:t>
            </a:r>
            <a:r>
              <a:rPr lang="en-ZA" sz="1400" dirty="0">
                <a:latin typeface="Arial" panose="020B0604020202020204" pitchFamily="34" charset="0"/>
                <a:cs typeface="Arial" panose="020B0604020202020204" pitchFamily="34" charset="0"/>
              </a:rPr>
              <a:t>1 had 8</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targets, of which 5</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targets were achieved and 3</a:t>
            </a:r>
            <a:r>
              <a:rPr lang="en-US" sz="1400" dirty="0" smtClean="0">
                <a:latin typeface="Arial" panose="020B0604020202020204" pitchFamily="34" charset="0"/>
                <a:cs typeface="Arial" panose="020B0604020202020204" pitchFamily="34" charset="0"/>
              </a:rPr>
              <a:t> targets were </a:t>
            </a:r>
            <a:r>
              <a:rPr lang="en-US" sz="1400" dirty="0">
                <a:latin typeface="Arial" panose="020B0604020202020204" pitchFamily="34" charset="0"/>
                <a:cs typeface="Arial" panose="020B0604020202020204" pitchFamily="34" charset="0"/>
              </a:rPr>
              <a:t>not achieved</a:t>
            </a:r>
            <a:r>
              <a:rPr lang="en-US" sz="1400" dirty="0" smtClean="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2 had </a:t>
            </a:r>
            <a:r>
              <a:rPr lang="en-ZA" sz="1400" dirty="0" smtClean="0">
                <a:latin typeface="Arial" panose="020B0604020202020204" pitchFamily="34" charset="0"/>
                <a:cs typeface="Arial" panose="020B0604020202020204" pitchFamily="34" charset="0"/>
              </a:rPr>
              <a:t>6 </a:t>
            </a:r>
            <a:r>
              <a:rPr lang="en-ZA" sz="1400" dirty="0">
                <a:latin typeface="Arial" panose="020B0604020202020204" pitchFamily="34" charset="0"/>
                <a:cs typeface="Arial" panose="020B0604020202020204" pitchFamily="34" charset="0"/>
              </a:rPr>
              <a:t>targets, </a:t>
            </a:r>
            <a:r>
              <a:rPr lang="en-US" sz="1400" dirty="0">
                <a:latin typeface="Arial" panose="020B0604020202020204" pitchFamily="34" charset="0"/>
                <a:cs typeface="Arial" panose="020B0604020202020204" pitchFamily="34" charset="0"/>
              </a:rPr>
              <a:t>of which </a:t>
            </a:r>
            <a:r>
              <a:rPr lang="en-US" sz="1400" dirty="0" smtClean="0">
                <a:latin typeface="Arial" panose="020B0604020202020204" pitchFamily="34" charset="0"/>
                <a:cs typeface="Arial" panose="020B0604020202020204" pitchFamily="34" charset="0"/>
              </a:rPr>
              <a:t>all 6 were achieved.</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3</a:t>
            </a: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had </a:t>
            </a:r>
            <a:r>
              <a:rPr lang="en-ZA" sz="1400" dirty="0" smtClean="0">
                <a:latin typeface="Arial" panose="020B0604020202020204" pitchFamily="34" charset="0"/>
                <a:cs typeface="Arial" panose="020B0604020202020204" pitchFamily="34" charset="0"/>
              </a:rPr>
              <a:t>4 targets, of which 2 targets were achieved and 2 targets were not achieved</a:t>
            </a:r>
            <a:r>
              <a:rPr lang="en-ZA" sz="1400" dirty="0">
                <a:latin typeface="Arial" panose="020B0604020202020204" pitchFamily="34" charset="0"/>
                <a:cs typeface="Arial" panose="020B0604020202020204" pitchFamily="34" charset="0"/>
              </a:rPr>
              <a:t>.  </a:t>
            </a:r>
          </a:p>
        </p:txBody>
      </p:sp>
      <p:graphicFrame>
        <p:nvGraphicFramePr>
          <p:cNvPr id="8" name="Chart 7">
            <a:extLst>
              <a:ext uri="{FF2B5EF4-FFF2-40B4-BE49-F238E27FC236}">
                <a16:creationId xmlns:a16="http://schemas.microsoft.com/office/drawing/2014/main" xmlns="" id="{00000000-0008-0000-0600-000003000000}"/>
              </a:ext>
            </a:extLst>
          </p:cNvPr>
          <p:cNvGraphicFramePr/>
          <p:nvPr>
            <p:extLst/>
          </p:nvPr>
        </p:nvGraphicFramePr>
        <p:xfrm>
          <a:off x="401782" y="1432419"/>
          <a:ext cx="8351018" cy="3591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26871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39</a:t>
            </a:fld>
            <a:endParaRPr lang="en-US"/>
          </a:p>
        </p:txBody>
      </p:sp>
      <p:sp>
        <p:nvSpPr>
          <p:cNvPr id="6" name="Subtitle 2"/>
          <p:cNvSpPr txBox="1">
            <a:spLocks/>
          </p:cNvSpPr>
          <p:nvPr/>
        </p:nvSpPr>
        <p:spPr>
          <a:xfrm>
            <a:off x="303805" y="515013"/>
            <a:ext cx="7132319"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400" b="1" dirty="0">
                <a:latin typeface="Avenir Black"/>
                <a:cs typeface="Avenir Black"/>
              </a:rPr>
              <a:t>OVERALL PERFORMANCE PER PROGRAMME </a:t>
            </a:r>
            <a:endParaRPr lang="en-ZA" altLang="en-US" sz="24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222404" y="5044360"/>
            <a:ext cx="8487547" cy="1021883"/>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1 achieved </a:t>
            </a:r>
            <a:r>
              <a:rPr lang="en-ZA" sz="1400" dirty="0" smtClean="0">
                <a:latin typeface="Arial" panose="020B0604020202020204" pitchFamily="34" charset="0"/>
                <a:cs typeface="Arial" panose="020B0604020202020204" pitchFamily="34" charset="0"/>
              </a:rPr>
              <a:t>62.5% </a:t>
            </a:r>
            <a:r>
              <a:rPr lang="en-ZA" sz="1400" dirty="0">
                <a:latin typeface="Arial" panose="020B0604020202020204" pitchFamily="34" charset="0"/>
                <a:cs typeface="Arial" panose="020B0604020202020204" pitchFamily="34" charset="0"/>
              </a:rPr>
              <a:t>of its targets and did not achieve </a:t>
            </a:r>
            <a:r>
              <a:rPr lang="en-ZA" sz="1400" dirty="0" smtClean="0">
                <a:latin typeface="Arial" panose="020B0604020202020204" pitchFamily="34" charset="0"/>
                <a:cs typeface="Arial" panose="020B0604020202020204" pitchFamily="34" charset="0"/>
              </a:rPr>
              <a:t>37.5% </a:t>
            </a:r>
            <a:r>
              <a:rPr lang="en-ZA" sz="1400" dirty="0">
                <a:latin typeface="Arial" panose="020B0604020202020204" pitchFamily="34" charset="0"/>
                <a:cs typeface="Arial" panose="020B0604020202020204" pitchFamily="34" charset="0"/>
              </a:rPr>
              <a:t>of its set </a:t>
            </a:r>
            <a:r>
              <a:rPr lang="en-ZA" sz="1400" dirty="0" smtClean="0">
                <a:latin typeface="Arial" panose="020B0604020202020204" pitchFamily="34" charset="0"/>
                <a:cs typeface="Arial" panose="020B0604020202020204" pitchFamily="34" charset="0"/>
              </a:rPr>
              <a:t>targets</a:t>
            </a: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2 </a:t>
            </a:r>
            <a:r>
              <a:rPr lang="en-ZA" sz="1400" dirty="0">
                <a:latin typeface="Arial" panose="020B0604020202020204" pitchFamily="34" charset="0"/>
                <a:cs typeface="Arial" panose="020B0604020202020204" pitchFamily="34" charset="0"/>
              </a:rPr>
              <a:t>achieved </a:t>
            </a:r>
            <a:r>
              <a:rPr lang="en-US" sz="1400" dirty="0">
                <a:latin typeface="Arial" panose="020B0604020202020204" pitchFamily="34" charset="0"/>
                <a:cs typeface="Arial" panose="020B0604020202020204" pitchFamily="34" charset="0"/>
              </a:rPr>
              <a:t>100% of its quarterly targets</a:t>
            </a: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dirty="0">
                <a:latin typeface="Arial" panose="020B0604020202020204" pitchFamily="34" charset="0"/>
                <a:cs typeface="Arial" panose="020B0604020202020204" pitchFamily="34" charset="0"/>
              </a:rPr>
              <a:t>Programme </a:t>
            </a:r>
            <a:r>
              <a:rPr lang="en-ZA" sz="1400" dirty="0" smtClean="0">
                <a:latin typeface="Arial" panose="020B0604020202020204" pitchFamily="34" charset="0"/>
                <a:cs typeface="Arial" panose="020B0604020202020204" pitchFamily="34" charset="0"/>
              </a:rPr>
              <a:t>3 </a:t>
            </a:r>
            <a:r>
              <a:rPr lang="en-ZA" sz="1400" dirty="0">
                <a:latin typeface="Arial" panose="020B0604020202020204" pitchFamily="34" charset="0"/>
                <a:cs typeface="Arial" panose="020B0604020202020204" pitchFamily="34" charset="0"/>
              </a:rPr>
              <a:t>achieved </a:t>
            </a:r>
            <a:r>
              <a:rPr lang="en-ZA" sz="1400" dirty="0" smtClean="0">
                <a:latin typeface="Arial" panose="020B0604020202020204" pitchFamily="34" charset="0"/>
                <a:cs typeface="Arial" panose="020B0604020202020204" pitchFamily="34" charset="0"/>
              </a:rPr>
              <a:t>50% </a:t>
            </a:r>
            <a:r>
              <a:rPr lang="en-ZA" sz="1400" dirty="0">
                <a:latin typeface="Arial" panose="020B0604020202020204" pitchFamily="34" charset="0"/>
                <a:cs typeface="Arial" panose="020B0604020202020204" pitchFamily="34" charset="0"/>
              </a:rPr>
              <a:t>of its targets and did not achieve </a:t>
            </a:r>
            <a:r>
              <a:rPr lang="en-ZA" sz="1400" dirty="0" smtClean="0">
                <a:latin typeface="Arial" panose="020B0604020202020204" pitchFamily="34" charset="0"/>
                <a:cs typeface="Arial" panose="020B0604020202020204" pitchFamily="34" charset="0"/>
              </a:rPr>
              <a:t>50% </a:t>
            </a:r>
            <a:r>
              <a:rPr lang="en-ZA" sz="1400" dirty="0">
                <a:latin typeface="Arial" panose="020B0604020202020204" pitchFamily="34" charset="0"/>
                <a:cs typeface="Arial" panose="020B0604020202020204" pitchFamily="34" charset="0"/>
              </a:rPr>
              <a:t>of its set </a:t>
            </a:r>
            <a:r>
              <a:rPr lang="en-ZA" sz="1400" dirty="0" smtClean="0">
                <a:latin typeface="Arial" panose="020B0604020202020204" pitchFamily="34" charset="0"/>
                <a:cs typeface="Arial" panose="020B0604020202020204" pitchFamily="34" charset="0"/>
              </a:rPr>
              <a:t>targets</a:t>
            </a:r>
            <a:endParaRPr lang="en-ZA" sz="1400" dirty="0">
              <a:latin typeface="Arial" panose="020B060402020202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xmlns="" val="2865648501"/>
              </p:ext>
            </p:extLst>
          </p:nvPr>
        </p:nvGraphicFramePr>
        <p:xfrm>
          <a:off x="303807" y="1233054"/>
          <a:ext cx="8487546" cy="3811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8833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a:t>
            </a:fld>
            <a:endParaRPr lang="en-US"/>
          </a:p>
        </p:txBody>
      </p:sp>
      <p:sp>
        <p:nvSpPr>
          <p:cNvPr id="3" name="Title 1"/>
          <p:cNvSpPr txBox="1">
            <a:spLocks/>
          </p:cNvSpPr>
          <p:nvPr/>
        </p:nvSpPr>
        <p:spPr>
          <a:xfrm>
            <a:off x="944812" y="3051008"/>
            <a:ext cx="6808538" cy="1197142"/>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A</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xmlns="" val="3410004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40</a:t>
            </a:fld>
            <a:endParaRPr lang="en-US"/>
          </a:p>
        </p:txBody>
      </p:sp>
      <p:sp>
        <p:nvSpPr>
          <p:cNvPr id="3" name="Subtitle 2"/>
          <p:cNvSpPr txBox="1">
            <a:spLocks/>
          </p:cNvSpPr>
          <p:nvPr/>
        </p:nvSpPr>
        <p:spPr>
          <a:xfrm>
            <a:off x="744672" y="1852863"/>
            <a:ext cx="7673158" cy="356134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PROGRAMME </a:t>
            </a:r>
            <a:r>
              <a:rPr lang="en-US" altLang="en-US" sz="2800" b="1" dirty="0">
                <a:latin typeface="Arial" panose="020B0604020202020204" pitchFamily="34" charset="0"/>
                <a:cs typeface="Arial" panose="020B0604020202020204" pitchFamily="34" charset="0"/>
              </a:rPr>
              <a:t>1</a:t>
            </a:r>
            <a:r>
              <a:rPr lang="en-US" altLang="en-US" sz="2800" b="1" dirty="0" smtClean="0">
                <a:latin typeface="Arial" panose="020B0604020202020204" pitchFamily="34" charset="0"/>
                <a:cs typeface="Arial" panose="020B0604020202020204" pitchFamily="34" charset="0"/>
              </a:rPr>
              <a:t>:</a:t>
            </a:r>
          </a:p>
          <a:p>
            <a:pPr marL="0" indent="0" algn="ctr">
              <a:buNone/>
            </a:pPr>
            <a:r>
              <a:rPr lang="en-US" altLang="en-US" sz="2800" b="1" dirty="0" smtClean="0">
                <a:latin typeface="Arial" panose="020B0604020202020204" pitchFamily="34" charset="0"/>
                <a:cs typeface="Arial" panose="020B0604020202020204" pitchFamily="34" charset="0"/>
              </a:rPr>
              <a:t> </a:t>
            </a:r>
          </a:p>
          <a:p>
            <a:pPr marL="0" indent="0" algn="ctr">
              <a:buNone/>
            </a:pPr>
            <a:r>
              <a:rPr lang="en-US" altLang="en-US" sz="2800" b="1" dirty="0" smtClean="0">
                <a:latin typeface="Arial" panose="020B0604020202020204" pitchFamily="34" charset="0"/>
                <a:cs typeface="Arial" panose="020B0604020202020204" pitchFamily="34" charset="0"/>
              </a:rPr>
              <a:t>ADMINISTRATION</a:t>
            </a: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1387046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42</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303804" y="1432418"/>
          <a:ext cx="8213178" cy="4863879"/>
        </p:xfrm>
        <a:graphic>
          <a:graphicData uri="http://schemas.openxmlformats.org/drawingml/2006/table">
            <a:tbl>
              <a:tblPr firstRow="1" firstCol="1" bandRow="1">
                <a:tableStyleId>{5C22544A-7EE6-4342-B048-85BDC9FD1C3A}</a:tableStyleId>
              </a:tblPr>
              <a:tblGrid>
                <a:gridCol w="2095835">
                  <a:extLst>
                    <a:ext uri="{9D8B030D-6E8A-4147-A177-3AD203B41FA5}">
                      <a16:colId xmlns:a16="http://schemas.microsoft.com/office/drawing/2014/main" xmlns="" val="487496520"/>
                    </a:ext>
                  </a:extLst>
                </a:gridCol>
                <a:gridCol w="1325262">
                  <a:extLst>
                    <a:ext uri="{9D8B030D-6E8A-4147-A177-3AD203B41FA5}">
                      <a16:colId xmlns:a16="http://schemas.microsoft.com/office/drawing/2014/main" xmlns="" val="3758521326"/>
                    </a:ext>
                  </a:extLst>
                </a:gridCol>
                <a:gridCol w="826980">
                  <a:extLst>
                    <a:ext uri="{9D8B030D-6E8A-4147-A177-3AD203B41FA5}">
                      <a16:colId xmlns:a16="http://schemas.microsoft.com/office/drawing/2014/main" xmlns="" val="2488866172"/>
                    </a:ext>
                  </a:extLst>
                </a:gridCol>
                <a:gridCol w="878666">
                  <a:extLst>
                    <a:ext uri="{9D8B030D-6E8A-4147-A177-3AD203B41FA5}">
                      <a16:colId xmlns:a16="http://schemas.microsoft.com/office/drawing/2014/main" xmlns="" val="3012336939"/>
                    </a:ext>
                  </a:extLst>
                </a:gridCol>
                <a:gridCol w="775293">
                  <a:extLst>
                    <a:ext uri="{9D8B030D-6E8A-4147-A177-3AD203B41FA5}">
                      <a16:colId xmlns:a16="http://schemas.microsoft.com/office/drawing/2014/main" xmlns="" val="3863412602"/>
                    </a:ext>
                  </a:extLst>
                </a:gridCol>
                <a:gridCol w="766680">
                  <a:extLst>
                    <a:ext uri="{9D8B030D-6E8A-4147-A177-3AD203B41FA5}">
                      <a16:colId xmlns:a16="http://schemas.microsoft.com/office/drawing/2014/main" xmlns="" val="749101441"/>
                    </a:ext>
                  </a:extLst>
                </a:gridCol>
                <a:gridCol w="94952">
                  <a:extLst>
                    <a:ext uri="{9D8B030D-6E8A-4147-A177-3AD203B41FA5}">
                      <a16:colId xmlns:a16="http://schemas.microsoft.com/office/drawing/2014/main" xmlns="" val="2406916907"/>
                    </a:ext>
                  </a:extLst>
                </a:gridCol>
                <a:gridCol w="949877">
                  <a:extLst>
                    <a:ext uri="{9D8B030D-6E8A-4147-A177-3AD203B41FA5}">
                      <a16:colId xmlns:a16="http://schemas.microsoft.com/office/drawing/2014/main" xmlns="" val="2423711889"/>
                    </a:ext>
                  </a:extLst>
                </a:gridCol>
                <a:gridCol w="499633">
                  <a:extLst>
                    <a:ext uri="{9D8B030D-6E8A-4147-A177-3AD203B41FA5}">
                      <a16:colId xmlns:a16="http://schemas.microsoft.com/office/drawing/2014/main" xmlns="" val="209493036"/>
                    </a:ext>
                  </a:extLst>
                </a:gridCol>
              </a:tblGrid>
              <a:tr h="1071625">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 for 2020/21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Quarter 3 Actual Output</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Variance</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Reason for Deviation </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200">
                          <a:effectLst/>
                          <a:latin typeface="Arial Narrow" panose="020B0606020202030204" pitchFamily="34" charset="0"/>
                        </a:rPr>
                        <a:t>Corrective Measures</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2548686029"/>
                  </a:ext>
                </a:extLst>
              </a:tr>
              <a:tr h="299620">
                <a:tc gridSpan="9">
                  <a:txBody>
                    <a:bodyPr/>
                    <a:lstStyle/>
                    <a:p>
                      <a:pPr marL="0" marR="0" algn="ctr">
                        <a:lnSpc>
                          <a:spcPct val="107000"/>
                        </a:lnSpc>
                        <a:spcBef>
                          <a:spcPts val="0"/>
                        </a:spcBef>
                        <a:spcAft>
                          <a:spcPts val="0"/>
                        </a:spcAft>
                      </a:pPr>
                      <a:r>
                        <a:rPr lang="en-ZA" sz="1200" dirty="0">
                          <a:solidFill>
                            <a:schemeClr val="tx1"/>
                          </a:solidFill>
                          <a:effectLst/>
                          <a:latin typeface="Arial Narrow" panose="020B0606020202030204" pitchFamily="34" charset="0"/>
                        </a:rPr>
                        <a:t>Sub-Programme: Corporate Services</a:t>
                      </a:r>
                      <a:endPar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50428380"/>
                  </a:ext>
                </a:extLst>
              </a:tr>
              <a:tr h="771501">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vacant posts on funded</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Establishment</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10% or lower</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1434098877"/>
                  </a:ext>
                </a:extLst>
              </a:tr>
              <a:tr h="1563878">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staff in the department comprised of youth</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30%</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solidFill>
                            <a:schemeClr val="tx1"/>
                          </a:solidFill>
                          <a:effectLst/>
                          <a:latin typeface="Arial Narrow" panose="020B0606020202030204" pitchFamily="34" charset="0"/>
                        </a:rPr>
                        <a:t>30%</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algn="ctr">
                        <a:lnSpc>
                          <a:spcPct val="150000"/>
                        </a:lnSpc>
                        <a:spcAft>
                          <a:spcPts val="0"/>
                        </a:spcAft>
                      </a:pPr>
                      <a:r>
                        <a:rPr lang="en-ZA" sz="1100">
                          <a:solidFill>
                            <a:schemeClr val="tx1"/>
                          </a:solidFill>
                          <a:effectLst/>
                          <a:latin typeface="Arial Narrow" panose="020B0606020202030204" pitchFamily="34" charset="0"/>
                        </a:rPr>
                        <a:t>32%</a:t>
                      </a:r>
                      <a:endParaRPr lang="en-US" sz="1100">
                        <a:solidFill>
                          <a:schemeClr val="tx1"/>
                        </a:solidFill>
                        <a:effectLst/>
                        <a:latin typeface="Arial Narrow" panose="020B0606020202030204" pitchFamily="34" charset="0"/>
                      </a:endParaRPr>
                    </a:p>
                    <a:p>
                      <a:pPr algn="ctr">
                        <a:lnSpc>
                          <a:spcPct val="150000"/>
                        </a:lnSpc>
                        <a:spcAft>
                          <a:spcPts val="0"/>
                        </a:spcAft>
                      </a:pPr>
                      <a:r>
                        <a:rPr lang="en-ZA" sz="1100">
                          <a:solidFill>
                            <a:schemeClr val="tx1"/>
                          </a:solidFill>
                          <a:effectLst/>
                          <a:latin typeface="Arial Narrow" panose="020B0606020202030204" pitchFamily="34" charset="0"/>
                        </a:rPr>
                        <a:t>(618 of 1 929)</a:t>
                      </a:r>
                      <a:endParaRPr lang="en-US" sz="1100">
                        <a:solidFill>
                          <a:schemeClr val="tx1"/>
                        </a:solidFill>
                        <a:effectLst/>
                        <a:latin typeface="Arial Narrow" panose="020B0606020202030204" pitchFamily="34" charset="0"/>
                        <a:cs typeface="Times New Roman" panose="02020603050405020304" pitchFamily="18" charset="0"/>
                      </a:endParaRPr>
                    </a:p>
                  </a:txBody>
                  <a:tcPr marL="49574" marR="49574" marT="0" marB="0"/>
                </a:tc>
                <a:tc>
                  <a:txBody>
                    <a:bodyPr/>
                    <a:lstStyle/>
                    <a:p>
                      <a:pPr algn="ctr">
                        <a:lnSpc>
                          <a:spcPct val="150000"/>
                        </a:lnSpc>
                        <a:spcAft>
                          <a:spcPts val="0"/>
                        </a:spcAft>
                      </a:pPr>
                      <a:r>
                        <a:rPr lang="en-ZA" sz="1100">
                          <a:solidFill>
                            <a:schemeClr val="tx1"/>
                          </a:solidFill>
                          <a:effectLst/>
                          <a:latin typeface="Arial Narrow" panose="020B0606020202030204" pitchFamily="34" charset="0"/>
                        </a:rPr>
                        <a:t>Exceeded by 2%</a:t>
                      </a:r>
                      <a:endParaRPr lang="en-US" sz="1100">
                        <a:solidFill>
                          <a:schemeClr val="tx1"/>
                        </a:solidFill>
                        <a:effectLst/>
                        <a:latin typeface="Arial Narrow" panose="020B0606020202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100" dirty="0">
                          <a:solidFill>
                            <a:schemeClr val="tx1"/>
                          </a:solidFill>
                          <a:effectLst/>
                          <a:latin typeface="Arial Narrow" panose="020B0606020202030204" pitchFamily="34" charset="0"/>
                        </a:rPr>
                        <a:t>Effective </a:t>
                      </a:r>
                      <a:r>
                        <a:rPr lang="en-ZA" sz="1100" dirty="0" smtClean="0">
                          <a:solidFill>
                            <a:schemeClr val="tx1"/>
                          </a:solidFill>
                          <a:effectLst/>
                          <a:latin typeface="Arial Narrow" panose="020B0606020202030204" pitchFamily="34" charset="0"/>
                        </a:rPr>
                        <a:t>recruitment </a:t>
                      </a:r>
                      <a:r>
                        <a:rPr lang="en-ZA" sz="1100" dirty="0">
                          <a:solidFill>
                            <a:schemeClr val="tx1"/>
                          </a:solidFill>
                          <a:effectLst/>
                          <a:latin typeface="Arial Narrow" panose="020B0606020202030204" pitchFamily="34" charset="0"/>
                        </a:rPr>
                        <a:t>plans and controls were put in place to expedite the filing of vacant funded posts</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100">
                          <a:solidFill>
                            <a:schemeClr val="tx1"/>
                          </a:solidFill>
                          <a:effectLst/>
                          <a:latin typeface="Arial Narrow" panose="020B0606020202030204" pitchFamily="34" charset="0"/>
                        </a:rPr>
                        <a:t>N/A</a:t>
                      </a:r>
                      <a:endParaRPr lang="en-US" sz="11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solidFill>
                            <a:schemeClr val="tx1"/>
                          </a:solidFill>
                          <a:effectLst/>
                          <a:latin typeface="Arial Narrow" panose="020B0606020202030204" pitchFamily="34" charset="0"/>
                        </a:rPr>
                        <a:t> </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00B050"/>
                    </a:solidFill>
                  </a:tcPr>
                </a:tc>
                <a:extLst>
                  <a:ext uri="{0D108BD9-81ED-4DB2-BD59-A6C34878D82A}">
                    <a16:rowId xmlns:a16="http://schemas.microsoft.com/office/drawing/2014/main" xmlns="" val="2983658558"/>
                  </a:ext>
                </a:extLst>
              </a:tr>
              <a:tr h="1157255">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women representation in Senior</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Management Service (SMS)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50%</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gn="ctr">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solidFill>
                            <a:schemeClr val="tx1"/>
                          </a:solidFill>
                          <a:effectLst/>
                          <a:latin typeface="Arial Narrow" panose="020B0606020202030204" pitchFamily="34" charset="0"/>
                        </a:rPr>
                        <a:t>N/A</a:t>
                      </a:r>
                      <a:endPar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868825348"/>
                  </a:ext>
                </a:extLst>
              </a:tr>
            </a:tbl>
          </a:graphicData>
        </a:graphic>
      </p:graphicFrame>
    </p:spTree>
    <p:extLst>
      <p:ext uri="{BB962C8B-B14F-4D97-AF65-F5344CB8AC3E}">
        <p14:creationId xmlns:p14="http://schemas.microsoft.com/office/powerpoint/2010/main" xmlns="" val="1021410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43</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9" name="Table 8"/>
          <p:cNvGraphicFramePr>
            <a:graphicFrameLocks noGrp="1"/>
          </p:cNvGraphicFramePr>
          <p:nvPr>
            <p:extLst/>
          </p:nvPr>
        </p:nvGraphicFramePr>
        <p:xfrm>
          <a:off x="303806" y="1373212"/>
          <a:ext cx="8369931" cy="4893436"/>
        </p:xfrm>
        <a:graphic>
          <a:graphicData uri="http://schemas.openxmlformats.org/drawingml/2006/table">
            <a:tbl>
              <a:tblPr firstRow="1" firstCol="1" bandRow="1">
                <a:tableStyleId>{5C22544A-7EE6-4342-B048-85BDC9FD1C3A}</a:tableStyleId>
              </a:tblPr>
              <a:tblGrid>
                <a:gridCol w="1777926">
                  <a:extLst>
                    <a:ext uri="{9D8B030D-6E8A-4147-A177-3AD203B41FA5}">
                      <a16:colId xmlns:a16="http://schemas.microsoft.com/office/drawing/2014/main" xmlns="" val="487496520"/>
                    </a:ext>
                  </a:extLst>
                </a:gridCol>
                <a:gridCol w="1271900">
                  <a:extLst>
                    <a:ext uri="{9D8B030D-6E8A-4147-A177-3AD203B41FA5}">
                      <a16:colId xmlns:a16="http://schemas.microsoft.com/office/drawing/2014/main" xmlns="" val="1167349998"/>
                    </a:ext>
                  </a:extLst>
                </a:gridCol>
                <a:gridCol w="1025728">
                  <a:extLst>
                    <a:ext uri="{9D8B030D-6E8A-4147-A177-3AD203B41FA5}">
                      <a16:colId xmlns:a16="http://schemas.microsoft.com/office/drawing/2014/main" xmlns="" val="3802664349"/>
                    </a:ext>
                  </a:extLst>
                </a:gridCol>
                <a:gridCol w="902639">
                  <a:extLst>
                    <a:ext uri="{9D8B030D-6E8A-4147-A177-3AD203B41FA5}">
                      <a16:colId xmlns:a16="http://schemas.microsoft.com/office/drawing/2014/main" xmlns="" val="3435469371"/>
                    </a:ext>
                  </a:extLst>
                </a:gridCol>
                <a:gridCol w="861610">
                  <a:extLst>
                    <a:ext uri="{9D8B030D-6E8A-4147-A177-3AD203B41FA5}">
                      <a16:colId xmlns:a16="http://schemas.microsoft.com/office/drawing/2014/main" xmlns="" val="2079237402"/>
                    </a:ext>
                  </a:extLst>
                </a:gridCol>
                <a:gridCol w="987049">
                  <a:extLst>
                    <a:ext uri="{9D8B030D-6E8A-4147-A177-3AD203B41FA5}">
                      <a16:colId xmlns:a16="http://schemas.microsoft.com/office/drawing/2014/main" xmlns="" val="2154684686"/>
                    </a:ext>
                  </a:extLst>
                </a:gridCol>
                <a:gridCol w="94868">
                  <a:extLst>
                    <a:ext uri="{9D8B030D-6E8A-4147-A177-3AD203B41FA5}">
                      <a16:colId xmlns:a16="http://schemas.microsoft.com/office/drawing/2014/main" xmlns="" val="2406916907"/>
                    </a:ext>
                  </a:extLst>
                </a:gridCol>
                <a:gridCol w="791746">
                  <a:extLst>
                    <a:ext uri="{9D8B030D-6E8A-4147-A177-3AD203B41FA5}">
                      <a16:colId xmlns:a16="http://schemas.microsoft.com/office/drawing/2014/main" xmlns="" val="2423711889"/>
                    </a:ext>
                  </a:extLst>
                </a:gridCol>
                <a:gridCol w="656465">
                  <a:extLst>
                    <a:ext uri="{9D8B030D-6E8A-4147-A177-3AD203B41FA5}">
                      <a16:colId xmlns:a16="http://schemas.microsoft.com/office/drawing/2014/main" xmlns="" val="1108127352"/>
                    </a:ext>
                  </a:extLst>
                </a:gridCol>
              </a:tblGrid>
              <a:tr h="748842">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 for 2020/21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200">
                          <a:effectLst/>
                          <a:latin typeface="Arial Narrow" panose="020B0606020202030204" pitchFamily="34" charset="0"/>
                        </a:rPr>
                        <a:t>Corrective Measures</a:t>
                      </a:r>
                      <a:endParaRPr lang="en-US" sz="1200">
                        <a:effectLst/>
                        <a:latin typeface="Arial Narrow" panose="020B0606020202030204" pitchFamily="34" charset="0"/>
                      </a:endParaRPr>
                    </a:p>
                    <a:p>
                      <a:pPr marL="0" marR="0">
                        <a:lnSpc>
                          <a:spcPct val="107000"/>
                        </a:lnSpc>
                        <a:spcBef>
                          <a:spcPts val="0"/>
                        </a:spcBef>
                        <a:spcAft>
                          <a:spcPts val="0"/>
                        </a:spcAft>
                      </a:pPr>
                      <a:r>
                        <a:rPr lang="en-ZA" sz="1200">
                          <a:effectLst/>
                          <a:latin typeface="Arial Narrow" panose="020B0606020202030204" pitchFamily="34"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2548686029"/>
                  </a:ext>
                </a:extLst>
              </a:tr>
              <a:tr h="269891">
                <a:tc gridSpan="9">
                  <a:txBody>
                    <a:bodyPr/>
                    <a:lstStyle/>
                    <a:p>
                      <a:pPr marL="0" marR="0" algn="ctr">
                        <a:lnSpc>
                          <a:spcPct val="107000"/>
                        </a:lnSpc>
                        <a:spcBef>
                          <a:spcPts val="0"/>
                        </a:spcBef>
                        <a:spcAft>
                          <a:spcPts val="0"/>
                        </a:spcAft>
                      </a:pPr>
                      <a:r>
                        <a:rPr lang="en-ZA" sz="1200" dirty="0">
                          <a:solidFill>
                            <a:schemeClr val="tx1"/>
                          </a:solidFill>
                          <a:effectLst/>
                          <a:latin typeface="Arial Narrow" panose="020B0606020202030204" pitchFamily="34" charset="0"/>
                        </a:rPr>
                        <a:t>Sub-Programme: Corporate </a:t>
                      </a:r>
                      <a:r>
                        <a:rPr lang="en-ZA" sz="1200" dirty="0" smtClean="0">
                          <a:solidFill>
                            <a:schemeClr val="tx1"/>
                          </a:solidFill>
                          <a:effectLst/>
                          <a:latin typeface="Arial Narrow" panose="020B0606020202030204" pitchFamily="34" charset="0"/>
                        </a:rPr>
                        <a:t>Services</a:t>
                      </a:r>
                    </a:p>
                  </a:txBody>
                  <a:tcPr marL="49574" marR="49574"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50428380"/>
                  </a:ext>
                </a:extLst>
              </a:tr>
              <a:tr h="808572">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people with disabilities</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representation in the department</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gn="ctr">
                        <a:lnSpc>
                          <a:spcPct val="107000"/>
                        </a:lnSpc>
                        <a:spcBef>
                          <a:spcPts val="0"/>
                        </a:spcBef>
                        <a:spcAft>
                          <a:spcPts val="0"/>
                        </a:spcAft>
                      </a:pPr>
                      <a:r>
                        <a:rPr lang="en-ZA" sz="1100" dirty="0">
                          <a:effectLst/>
                          <a:latin typeface="Arial Narrow" panose="020B060602020203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gn="ctr">
                        <a:lnSpc>
                          <a:spcPct val="107000"/>
                        </a:lnSpc>
                        <a:spcBef>
                          <a:spcPts val="0"/>
                        </a:spcBef>
                        <a:spcAft>
                          <a:spcPts val="0"/>
                        </a:spcAft>
                      </a:pPr>
                      <a:r>
                        <a:rPr lang="en-ZA" sz="1100">
                          <a:effectLst/>
                          <a:latin typeface="Arial Narrow" panose="020B0606020202030204" pitchFamily="34"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extLst>
                  <a:ext uri="{0D108BD9-81ED-4DB2-BD59-A6C34878D82A}">
                    <a16:rowId xmlns:a16="http://schemas.microsoft.com/office/drawing/2014/main" xmlns="" val="667082634"/>
                  </a:ext>
                </a:extLst>
              </a:tr>
              <a:tr h="1819287">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Employee Health and Wellness (EHW) awareness sessions conducted</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D0D8E8"/>
                    </a:solidFill>
                  </a:tcPr>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rPr>
                        <a:t>3</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100">
                          <a:effectLst/>
                          <a:latin typeface="Arial Narrow" panose="020B0606020202030204" pitchFamily="34" charset="0"/>
                        </a:rPr>
                        <a:t>Trauma de-briefing session scheduled for the 14th December at the Durban High Court did not take place due to increase in COVID-19 cases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100">
                          <a:effectLst/>
                          <a:latin typeface="Arial Narrow" panose="020B0606020202030204" pitchFamily="34" charset="0"/>
                        </a:rPr>
                        <a:t>A virtual session is planned for January 2021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xmlns="" val="3516635920"/>
                  </a:ext>
                </a:extLst>
              </a:tr>
              <a:tr h="1212858">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Court online system Implemented at Service Centres.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E9EDF4"/>
                    </a:solidFill>
                  </a:tcPr>
                </a:tc>
                <a:tc>
                  <a:txBody>
                    <a:bodyPr/>
                    <a:lstStyle/>
                    <a:p>
                      <a:pPr marL="0" marR="0">
                        <a:lnSpc>
                          <a:spcPct val="107000"/>
                        </a:lnSpc>
                        <a:spcBef>
                          <a:spcPts val="0"/>
                        </a:spcBef>
                        <a:spcAft>
                          <a:spcPts val="0"/>
                        </a:spcAft>
                      </a:pPr>
                      <a:r>
                        <a:rPr lang="en-ZA" sz="1100">
                          <a:effectLst/>
                          <a:latin typeface="Arial Narrow" panose="020B0606020202030204" pitchFamily="34" charset="0"/>
                        </a:rPr>
                        <a:t>Court online system rolled out at 1 Service Centre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a:effectLst/>
                          <a:latin typeface="Arial Narrow" panose="020B0606020202030204" pitchFamily="34" charset="0"/>
                        </a:rPr>
                        <a:t>Court online system rolled out at 1 Service Centre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a:effectLst/>
                          <a:latin typeface="Arial Narrow" panose="020B0606020202030204" pitchFamily="34" charset="0"/>
                        </a:rPr>
                        <a:t>Court Online system was not rolled out at one  (1) Service Centre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a:effectLst/>
                          <a:latin typeface="Arial Narrow" panose="020B0606020202030204" pitchFamily="34" charset="0"/>
                        </a:rPr>
                        <a:t>Court Online system not rolled out at one  (1) Service Centre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gridSpan="2">
                  <a:txBody>
                    <a:bodyPr/>
                    <a:lstStyle/>
                    <a:p>
                      <a:pPr marL="0" marR="0">
                        <a:lnSpc>
                          <a:spcPct val="107000"/>
                        </a:lnSpc>
                        <a:spcBef>
                          <a:spcPts val="0"/>
                        </a:spcBef>
                        <a:spcAft>
                          <a:spcPts val="0"/>
                        </a:spcAft>
                      </a:pPr>
                      <a:r>
                        <a:rPr lang="en-ZA" sz="1100">
                          <a:effectLst/>
                          <a:latin typeface="Arial Narrow" panose="020B0606020202030204" pitchFamily="34" charset="0"/>
                        </a:rPr>
                        <a:t>Delays due to COVID-19 and the ICT security breach causing system failure.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hMerge="1">
                  <a:txBody>
                    <a:bodyPr/>
                    <a:lstStyle/>
                    <a:p>
                      <a:endParaRPr lang="en-US"/>
                    </a:p>
                  </a:txBody>
                  <a:tcPr/>
                </a:tc>
                <a:tc>
                  <a:txBody>
                    <a:bodyPr/>
                    <a:lstStyle/>
                    <a:p>
                      <a:pPr marL="0" marR="0">
                        <a:lnSpc>
                          <a:spcPct val="107000"/>
                        </a:lnSpc>
                        <a:spcBef>
                          <a:spcPts val="0"/>
                        </a:spcBef>
                        <a:spcAft>
                          <a:spcPts val="0"/>
                        </a:spcAft>
                      </a:pPr>
                      <a:r>
                        <a:rPr lang="en-ZA" sz="1100" dirty="0">
                          <a:effectLst/>
                          <a:latin typeface="Arial Narrow" panose="020B0606020202030204" pitchFamily="34" charset="0"/>
                        </a:rPr>
                        <a:t>The roll out is planned for April 2021.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574" marR="49574" marT="0" marB="0">
                    <a:solidFill>
                      <a:srgbClr val="FF0000"/>
                    </a:solidFill>
                  </a:tcPr>
                </a:tc>
                <a:extLst>
                  <a:ext uri="{0D108BD9-81ED-4DB2-BD59-A6C34878D82A}">
                    <a16:rowId xmlns:a16="http://schemas.microsoft.com/office/drawing/2014/main" xmlns="" val="1578738389"/>
                  </a:ext>
                </a:extLst>
              </a:tr>
            </a:tbl>
          </a:graphicData>
        </a:graphic>
      </p:graphicFrame>
    </p:spTree>
    <p:extLst>
      <p:ext uri="{BB962C8B-B14F-4D97-AF65-F5344CB8AC3E}">
        <p14:creationId xmlns:p14="http://schemas.microsoft.com/office/powerpoint/2010/main" xmlns="" val="490321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44</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303806" y="1421652"/>
          <a:ext cx="8448309" cy="4743621"/>
        </p:xfrm>
        <a:graphic>
          <a:graphicData uri="http://schemas.openxmlformats.org/drawingml/2006/table">
            <a:tbl>
              <a:tblPr firstRow="1" firstCol="1" bandRow="1">
                <a:tableStyleId>{5C22544A-7EE6-4342-B048-85BDC9FD1C3A}</a:tableStyleId>
              </a:tblPr>
              <a:tblGrid>
                <a:gridCol w="1324556">
                  <a:extLst>
                    <a:ext uri="{9D8B030D-6E8A-4147-A177-3AD203B41FA5}">
                      <a16:colId xmlns:a16="http://schemas.microsoft.com/office/drawing/2014/main" xmlns="" val="2304861190"/>
                    </a:ext>
                  </a:extLst>
                </a:gridCol>
                <a:gridCol w="1287373">
                  <a:extLst>
                    <a:ext uri="{9D8B030D-6E8A-4147-A177-3AD203B41FA5}">
                      <a16:colId xmlns:a16="http://schemas.microsoft.com/office/drawing/2014/main" xmlns="" val="4218647583"/>
                    </a:ext>
                  </a:extLst>
                </a:gridCol>
                <a:gridCol w="1070399">
                  <a:extLst>
                    <a:ext uri="{9D8B030D-6E8A-4147-A177-3AD203B41FA5}">
                      <a16:colId xmlns:a16="http://schemas.microsoft.com/office/drawing/2014/main" xmlns="" val="758237316"/>
                    </a:ext>
                  </a:extLst>
                </a:gridCol>
                <a:gridCol w="1316302">
                  <a:extLst>
                    <a:ext uri="{9D8B030D-6E8A-4147-A177-3AD203B41FA5}">
                      <a16:colId xmlns:a16="http://schemas.microsoft.com/office/drawing/2014/main" xmlns="" val="945694329"/>
                    </a:ext>
                  </a:extLst>
                </a:gridCol>
                <a:gridCol w="870705">
                  <a:extLst>
                    <a:ext uri="{9D8B030D-6E8A-4147-A177-3AD203B41FA5}">
                      <a16:colId xmlns:a16="http://schemas.microsoft.com/office/drawing/2014/main" xmlns="" val="871170749"/>
                    </a:ext>
                  </a:extLst>
                </a:gridCol>
                <a:gridCol w="1128259">
                  <a:extLst>
                    <a:ext uri="{9D8B030D-6E8A-4147-A177-3AD203B41FA5}">
                      <a16:colId xmlns:a16="http://schemas.microsoft.com/office/drawing/2014/main" xmlns="" val="524546385"/>
                    </a:ext>
                  </a:extLst>
                </a:gridCol>
                <a:gridCol w="801298">
                  <a:extLst>
                    <a:ext uri="{9D8B030D-6E8A-4147-A177-3AD203B41FA5}">
                      <a16:colId xmlns:a16="http://schemas.microsoft.com/office/drawing/2014/main" xmlns="" val="2756659929"/>
                    </a:ext>
                  </a:extLst>
                </a:gridCol>
                <a:gridCol w="649417">
                  <a:extLst>
                    <a:ext uri="{9D8B030D-6E8A-4147-A177-3AD203B41FA5}">
                      <a16:colId xmlns:a16="http://schemas.microsoft.com/office/drawing/2014/main" xmlns="" val="3073119180"/>
                    </a:ext>
                  </a:extLst>
                </a:gridCol>
              </a:tblGrid>
              <a:tr h="820420">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Target for 2020/21 as per Annual Performance Plan (APP)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Corrective Measures</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0840861"/>
                  </a:ext>
                </a:extLst>
              </a:tr>
              <a:tr h="276587">
                <a:tc gridSpan="8">
                  <a:txBody>
                    <a:bodyPr/>
                    <a:lstStyle/>
                    <a:p>
                      <a:pPr marL="0" marR="0" algn="ctr">
                        <a:lnSpc>
                          <a:spcPct val="107000"/>
                        </a:lnSpc>
                        <a:spcBef>
                          <a:spcPts val="0"/>
                        </a:spcBef>
                        <a:spcAft>
                          <a:spcPts val="0"/>
                        </a:spcAft>
                      </a:pPr>
                      <a:r>
                        <a:rPr lang="en-ZA" sz="1200" b="1" dirty="0">
                          <a:solidFill>
                            <a:schemeClr val="tx1"/>
                          </a:solidFill>
                          <a:effectLst/>
                          <a:latin typeface="Arial Narrow" panose="020B0606020202030204" pitchFamily="34" charset="0"/>
                        </a:rPr>
                        <a:t>Sub-Programme: Financial </a:t>
                      </a:r>
                      <a:r>
                        <a:rPr lang="en-ZA" sz="1200" b="1" dirty="0" smtClean="0">
                          <a:solidFill>
                            <a:schemeClr val="tx1"/>
                          </a:solidFill>
                          <a:effectLst/>
                          <a:latin typeface="Arial Narrow" panose="020B0606020202030204" pitchFamily="34" charset="0"/>
                        </a:rPr>
                        <a:t>Administration</a:t>
                      </a: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39639672"/>
                  </a:ext>
                </a:extLst>
              </a:tr>
              <a:tr h="601605">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Audit outcome</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for the OCJ</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Clean Audit Outcome for the 2019/20 financial year</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9092418"/>
                  </a:ext>
                </a:extLst>
              </a:tr>
              <a:tr h="1271182">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tenders in the department’s</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procurement plan awarded to suppliers with level</a:t>
                      </a:r>
                      <a:endParaRPr lang="en-US" sz="1100" b="0" dirty="0">
                        <a:solidFill>
                          <a:schemeClr val="tx1"/>
                        </a:solidFill>
                        <a:effectLst/>
                        <a:latin typeface="Arial Narrow" panose="020B0606020202030204" pitchFamily="34" charset="0"/>
                      </a:endParaRPr>
                    </a:p>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4 and above BBBEE status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80%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32220524"/>
                  </a:ext>
                </a:extLst>
              </a:tr>
              <a:tr h="220159">
                <a:tc gridSpan="8">
                  <a:txBody>
                    <a:bodyPr/>
                    <a:lstStyle/>
                    <a:p>
                      <a:pPr marL="0" marR="0" algn="ctr">
                        <a:lnSpc>
                          <a:spcPct val="107000"/>
                        </a:lnSpc>
                        <a:spcBef>
                          <a:spcPts val="0"/>
                        </a:spcBef>
                        <a:spcAft>
                          <a:spcPts val="0"/>
                        </a:spcAft>
                      </a:pPr>
                      <a:r>
                        <a:rPr lang="en-ZA" sz="1200" b="1" dirty="0">
                          <a:solidFill>
                            <a:schemeClr val="tx1"/>
                          </a:solidFill>
                          <a:effectLst/>
                          <a:latin typeface="Arial Narrow" panose="020B0606020202030204" pitchFamily="34" charset="0"/>
                        </a:rPr>
                        <a:t>Sub-Programme: Internal </a:t>
                      </a:r>
                      <a:r>
                        <a:rPr lang="en-ZA" sz="1200" b="1" dirty="0" smtClean="0">
                          <a:solidFill>
                            <a:schemeClr val="tx1"/>
                          </a:solidFill>
                          <a:effectLst/>
                          <a:latin typeface="Arial Narrow" panose="020B0606020202030204" pitchFamily="34" charset="0"/>
                        </a:rPr>
                        <a:t>Audit</a:t>
                      </a:r>
                    </a:p>
                  </a:txBody>
                  <a:tcPr marL="68580" marR="68580"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23495230"/>
                  </a:ext>
                </a:extLst>
              </a:tr>
              <a:tr h="1553668">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Percentage of designated employees (SMS members &amp; other categories) who submitted financial disclosures within timeframes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100%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N/A</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905494"/>
                  </a:ext>
                </a:extLst>
              </a:tr>
            </a:tbl>
          </a:graphicData>
        </a:graphic>
      </p:graphicFrame>
    </p:spTree>
    <p:extLst>
      <p:ext uri="{BB962C8B-B14F-4D97-AF65-F5344CB8AC3E}">
        <p14:creationId xmlns:p14="http://schemas.microsoft.com/office/powerpoint/2010/main" xmlns="" val="41682636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45</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a:t>
            </a:r>
            <a:r>
              <a:rPr lang="en-US" sz="2000" b="1" dirty="0" smtClean="0">
                <a:latin typeface="Arial" panose="020B0604020202020204" pitchFamily="34" charset="0"/>
                <a:cs typeface="Arial" panose="020B0604020202020204" pitchFamily="34" charset="0"/>
              </a:rPr>
              <a:t>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303806" y="1314413"/>
          <a:ext cx="8343807" cy="4949886"/>
        </p:xfrm>
        <a:graphic>
          <a:graphicData uri="http://schemas.openxmlformats.org/drawingml/2006/table">
            <a:tbl>
              <a:tblPr firstRow="1" firstCol="1" bandRow="1">
                <a:tableStyleId>{5C22544A-7EE6-4342-B048-85BDC9FD1C3A}</a:tableStyleId>
              </a:tblPr>
              <a:tblGrid>
                <a:gridCol w="1063563">
                  <a:extLst>
                    <a:ext uri="{9D8B030D-6E8A-4147-A177-3AD203B41FA5}">
                      <a16:colId xmlns:a16="http://schemas.microsoft.com/office/drawing/2014/main" xmlns="" val="2584050869"/>
                    </a:ext>
                  </a:extLst>
                </a:gridCol>
                <a:gridCol w="844130">
                  <a:extLst>
                    <a:ext uri="{9D8B030D-6E8A-4147-A177-3AD203B41FA5}">
                      <a16:colId xmlns:a16="http://schemas.microsoft.com/office/drawing/2014/main" xmlns="" val="4022634265"/>
                    </a:ext>
                  </a:extLst>
                </a:gridCol>
                <a:gridCol w="1030313">
                  <a:extLst>
                    <a:ext uri="{9D8B030D-6E8A-4147-A177-3AD203B41FA5}">
                      <a16:colId xmlns:a16="http://schemas.microsoft.com/office/drawing/2014/main" xmlns="" val="1696035284"/>
                    </a:ext>
                  </a:extLst>
                </a:gridCol>
                <a:gridCol w="1043694">
                  <a:extLst>
                    <a:ext uri="{9D8B030D-6E8A-4147-A177-3AD203B41FA5}">
                      <a16:colId xmlns:a16="http://schemas.microsoft.com/office/drawing/2014/main" xmlns="" val="1859873185"/>
                    </a:ext>
                  </a:extLst>
                </a:gridCol>
                <a:gridCol w="816222">
                  <a:extLst>
                    <a:ext uri="{9D8B030D-6E8A-4147-A177-3AD203B41FA5}">
                      <a16:colId xmlns:a16="http://schemas.microsoft.com/office/drawing/2014/main" xmlns="" val="4238997060"/>
                    </a:ext>
                  </a:extLst>
                </a:gridCol>
                <a:gridCol w="1682434">
                  <a:extLst>
                    <a:ext uri="{9D8B030D-6E8A-4147-A177-3AD203B41FA5}">
                      <a16:colId xmlns:a16="http://schemas.microsoft.com/office/drawing/2014/main" xmlns="" val="3918896509"/>
                    </a:ext>
                  </a:extLst>
                </a:gridCol>
                <a:gridCol w="1220882">
                  <a:extLst>
                    <a:ext uri="{9D8B030D-6E8A-4147-A177-3AD203B41FA5}">
                      <a16:colId xmlns:a16="http://schemas.microsoft.com/office/drawing/2014/main" xmlns="" val="1430840843"/>
                    </a:ext>
                  </a:extLst>
                </a:gridCol>
                <a:gridCol w="642569">
                  <a:extLst>
                    <a:ext uri="{9D8B030D-6E8A-4147-A177-3AD203B41FA5}">
                      <a16:colId xmlns:a16="http://schemas.microsoft.com/office/drawing/2014/main" xmlns="" val="4015925394"/>
                    </a:ext>
                  </a:extLst>
                </a:gridCol>
              </a:tblGrid>
              <a:tr h="1119886">
                <a:tc>
                  <a:txBody>
                    <a:bodyPr/>
                    <a:lstStyle/>
                    <a:p>
                      <a:pPr marL="0" marR="0">
                        <a:lnSpc>
                          <a:spcPct val="107000"/>
                        </a:lnSpc>
                        <a:spcBef>
                          <a:spcPts val="0"/>
                        </a:spcBef>
                        <a:spcAft>
                          <a:spcPts val="0"/>
                        </a:spcAft>
                      </a:pPr>
                      <a:r>
                        <a:rPr lang="en-ZA" sz="1200" dirty="0">
                          <a:effectLst/>
                          <a:latin typeface="Arial Narrow" panose="020B0606020202030204" pitchFamily="34" charset="0"/>
                        </a:rPr>
                        <a:t>Output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Target for 2020/21 as per Annual Performance Plan (APP)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Target as per APP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Quarter 3 Actual 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Variance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Reason for Deviation </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Corrective Measures</a:t>
                      </a:r>
                      <a:endParaRPr lang="en-US" sz="1200" dirty="0">
                        <a:effectLst/>
                        <a:latin typeface="Arial Narrow" panose="020B0606020202030204" pitchFamily="34" charset="0"/>
                      </a:endParaRPr>
                    </a:p>
                    <a:p>
                      <a:pPr marL="0" marR="0">
                        <a:lnSpc>
                          <a:spcPct val="107000"/>
                        </a:lnSpc>
                        <a:spcBef>
                          <a:spcPts val="0"/>
                        </a:spcBef>
                        <a:spcAft>
                          <a:spcPts val="0"/>
                        </a:spcAft>
                      </a:pPr>
                      <a:r>
                        <a:rPr lang="en-ZA" sz="1200" dirty="0">
                          <a:effectLst/>
                          <a:latin typeface="Arial Narrow" panose="020B0606020202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extLst>
                  <a:ext uri="{0D108BD9-81ED-4DB2-BD59-A6C34878D82A}">
                    <a16:rowId xmlns:a16="http://schemas.microsoft.com/office/drawing/2014/main" xmlns="" val="1437732052"/>
                  </a:ext>
                </a:extLst>
              </a:tr>
              <a:tr h="240690">
                <a:tc gridSpan="8">
                  <a:txBody>
                    <a:bodyPr/>
                    <a:lstStyle/>
                    <a:p>
                      <a:pPr marL="0" marR="0" algn="ctr">
                        <a:lnSpc>
                          <a:spcPct val="107000"/>
                        </a:lnSpc>
                        <a:spcBef>
                          <a:spcPts val="0"/>
                        </a:spcBef>
                        <a:spcAft>
                          <a:spcPts val="0"/>
                        </a:spcAft>
                      </a:pPr>
                      <a:r>
                        <a:rPr lang="en-ZA" sz="1200" dirty="0" smtClean="0">
                          <a:solidFill>
                            <a:schemeClr val="tx1"/>
                          </a:solidFill>
                          <a:effectLst/>
                          <a:latin typeface="Arial Narrow" panose="020B0606020202030204" pitchFamily="34" charset="0"/>
                        </a:rPr>
                        <a:t>COVID-19 related indicators and targets</a:t>
                      </a:r>
                    </a:p>
                  </a:txBody>
                  <a:tcPr marL="64969" marR="64969" marT="0" marB="0">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56172905"/>
                  </a:ext>
                </a:extLst>
              </a:tr>
              <a:tr h="855418">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COVID-19 OHS inspections conducted at  the OCJ</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3</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1</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1100" b="0" dirty="0">
                          <a:solidFill>
                            <a:schemeClr val="tx1"/>
                          </a:solidFill>
                          <a:effectLst/>
                          <a:latin typeface="Arial Narrow" panose="020B0606020202030204" pitchFamily="34" charset="0"/>
                        </a:rPr>
                        <a:t>1</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0</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None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N/A </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xmlns="" val="3711454099"/>
                  </a:ext>
                </a:extLst>
              </a:tr>
              <a:tr h="1072314">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COVID-19 educational programmes implemented within the OCJ</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D0D8E8"/>
                    </a:solidFill>
                  </a:tcPr>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3</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1</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1100" b="0">
                          <a:solidFill>
                            <a:schemeClr val="tx1"/>
                          </a:solidFill>
                          <a:effectLst/>
                          <a:latin typeface="Arial Narrow" panose="020B0606020202030204" pitchFamily="34" charset="0"/>
                        </a:rPr>
                        <a:t>2</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1</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Due to increased number of reported COVID-19 cases, a need was seen to provide more awareness for officials within the OCJ</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N/A</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00B050"/>
                    </a:solidFill>
                  </a:tcPr>
                </a:tc>
                <a:extLst>
                  <a:ext uri="{0D108BD9-81ED-4DB2-BD59-A6C34878D82A}">
                    <a16:rowId xmlns:a16="http://schemas.microsoft.com/office/drawing/2014/main" xmlns="" val="2442670740"/>
                  </a:ext>
                </a:extLst>
              </a:tr>
              <a:tr h="1561691">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Number of COVID-19 related training conducted for safety officers</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E9EDF4"/>
                    </a:solidFill>
                  </a:tcPr>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3</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1</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50000"/>
                        </a:lnSpc>
                        <a:spcBef>
                          <a:spcPts val="0"/>
                        </a:spcBef>
                        <a:spcAft>
                          <a:spcPts val="0"/>
                        </a:spcAft>
                      </a:pPr>
                      <a:r>
                        <a:rPr lang="en-ZA" sz="1100" b="0">
                          <a:solidFill>
                            <a:schemeClr val="tx1"/>
                          </a:solidFill>
                          <a:effectLst/>
                          <a:latin typeface="Arial Narrow" panose="020B0606020202030204" pitchFamily="34" charset="0"/>
                        </a:rPr>
                        <a:t>0</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a:solidFill>
                            <a:schemeClr val="tx1"/>
                          </a:solidFill>
                          <a:effectLst/>
                          <a:latin typeface="Arial Narrow" panose="020B0606020202030204" pitchFamily="34" charset="0"/>
                        </a:rPr>
                        <a:t>1</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100" b="0" dirty="0">
                          <a:solidFill>
                            <a:schemeClr val="tx1"/>
                          </a:solidFill>
                          <a:effectLst/>
                          <a:latin typeface="Arial Narrow" panose="020B0606020202030204" pitchFamily="34" charset="0"/>
                        </a:rPr>
                        <a:t>The department has not been able to provide the required minimum number of employees required by the National Institution for Occupational Health (NIOH) due to operational demands.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nSpc>
                          <a:spcPct val="107000"/>
                        </a:lnSpc>
                        <a:spcBef>
                          <a:spcPts val="0"/>
                        </a:spcBef>
                        <a:spcAft>
                          <a:spcPts val="0"/>
                        </a:spcAft>
                      </a:pPr>
                      <a:r>
                        <a:rPr lang="en-ZA" sz="1100" b="0">
                          <a:solidFill>
                            <a:schemeClr val="tx1"/>
                          </a:solidFill>
                          <a:effectLst/>
                          <a:latin typeface="Arial Narrow" panose="020B0606020202030204" pitchFamily="34" charset="0"/>
                        </a:rPr>
                        <a:t>NIOH will provide a training schedule for the 2021 calendar year and a date will be identified in conjunction with the provincial heads to ensure attendance.</a:t>
                      </a:r>
                      <a:endParaRPr lang="en-US" sz="11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tc>
                <a:tc>
                  <a:txBody>
                    <a:bodyPr/>
                    <a:lstStyle/>
                    <a:p>
                      <a:pPr marL="0" marR="0" algn="ctr">
                        <a:lnSpc>
                          <a:spcPct val="107000"/>
                        </a:lnSpc>
                        <a:spcBef>
                          <a:spcPts val="0"/>
                        </a:spcBef>
                        <a:spcAft>
                          <a:spcPts val="0"/>
                        </a:spcAft>
                      </a:pPr>
                      <a:r>
                        <a:rPr lang="en-ZA" sz="1100" b="0" dirty="0">
                          <a:solidFill>
                            <a:schemeClr val="tx1"/>
                          </a:solidFill>
                          <a:effectLst/>
                          <a:latin typeface="Arial Narrow" panose="020B0606020202030204" pitchFamily="34" charset="0"/>
                        </a:rPr>
                        <a:t> </a:t>
                      </a:r>
                      <a:endPar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969" marR="64969" marT="0" marB="0">
                    <a:solidFill>
                      <a:srgbClr val="FF0000"/>
                    </a:solidFill>
                  </a:tcPr>
                </a:tc>
                <a:extLst>
                  <a:ext uri="{0D108BD9-81ED-4DB2-BD59-A6C34878D82A}">
                    <a16:rowId xmlns:a16="http://schemas.microsoft.com/office/drawing/2014/main" xmlns="" val="681168618"/>
                  </a:ext>
                </a:extLst>
              </a:tr>
            </a:tbl>
          </a:graphicData>
        </a:graphic>
      </p:graphicFrame>
    </p:spTree>
    <p:extLst>
      <p:ext uri="{BB962C8B-B14F-4D97-AF65-F5344CB8AC3E}">
        <p14:creationId xmlns:p14="http://schemas.microsoft.com/office/powerpoint/2010/main" xmlns="" val="1267093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46</a:t>
            </a:fld>
            <a:endParaRPr lang="en-US"/>
          </a:p>
        </p:txBody>
      </p:sp>
      <p:sp>
        <p:nvSpPr>
          <p:cNvPr id="3" name="Subtitle 2"/>
          <p:cNvSpPr txBox="1">
            <a:spLocks/>
          </p:cNvSpPr>
          <p:nvPr/>
        </p:nvSpPr>
        <p:spPr>
          <a:xfrm>
            <a:off x="744672" y="1973179"/>
            <a:ext cx="7673158" cy="3188368"/>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smtClean="0">
                <a:latin typeface="Arial" panose="020B0604020202020204" pitchFamily="34" charset="0"/>
                <a:cs typeface="Arial" panose="020B0604020202020204" pitchFamily="34" charset="0"/>
              </a:rPr>
              <a:t>PROGRAMME 2: </a:t>
            </a:r>
          </a:p>
          <a:p>
            <a:pPr marL="0" indent="0" algn="ctr">
              <a:buNone/>
            </a:pPr>
            <a:endParaRPr lang="en-US" altLang="en-US" sz="2800" b="1" dirty="0" smtClean="0">
              <a:latin typeface="Arial" panose="020B0604020202020204" pitchFamily="34" charset="0"/>
              <a:cs typeface="Arial" panose="020B0604020202020204" pitchFamily="34" charset="0"/>
            </a:endParaRPr>
          </a:p>
          <a:p>
            <a:pPr marL="0" indent="0" algn="ctr">
              <a:buNone/>
            </a:pPr>
            <a:r>
              <a:rPr lang="en-US" altLang="en-US" sz="2800" b="1" dirty="0" smtClean="0">
                <a:latin typeface="Arial" panose="020B0604020202020204" pitchFamily="34" charset="0"/>
                <a:cs typeface="Arial" panose="020B0604020202020204" pitchFamily="34" charset="0"/>
              </a:rPr>
              <a:t>SUPERIOR COURT SERVICES</a:t>
            </a: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3081859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47</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smtClean="0">
                <a:latin typeface="Arial" panose="020B0604020202020204" pitchFamily="34" charset="0"/>
                <a:cs typeface="Arial" panose="020B0604020202020204" pitchFamily="34" charset="0"/>
              </a:rPr>
              <a:t>PROGRAMME 2: PERFORMANCE </a:t>
            </a:r>
            <a:r>
              <a:rPr lang="en-ZA" altLang="en-US" sz="2000" b="1" dirty="0">
                <a:latin typeface="Arial" panose="020B0604020202020204" pitchFamily="34" charset="0"/>
                <a:cs typeface="Arial" panose="020B0604020202020204" pitchFamily="34" charset="0"/>
              </a:rPr>
              <a:t>PER </a:t>
            </a:r>
            <a:r>
              <a:rPr lang="en-ZA" altLang="en-US" sz="2000" b="1" dirty="0" smtClean="0">
                <a:latin typeface="Arial" panose="020B0604020202020204" pitchFamily="34" charset="0"/>
                <a:cs typeface="Arial" panose="020B0604020202020204" pitchFamily="34" charset="0"/>
              </a:rPr>
              <a:t>SUB-PROGRAMME</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306503" y="4954303"/>
            <a:ext cx="8568630" cy="415498"/>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400" b="1" dirty="0">
                <a:latin typeface="Avenir Light"/>
              </a:rPr>
              <a:t>Administration of Superior Courts </a:t>
            </a:r>
            <a:r>
              <a:rPr lang="en-ZA" sz="1400" dirty="0">
                <a:latin typeface="Avenir Light"/>
              </a:rPr>
              <a:t>had </a:t>
            </a:r>
            <a:r>
              <a:rPr lang="en-ZA" sz="1400" dirty="0" smtClean="0">
                <a:latin typeface="Avenir Light"/>
              </a:rPr>
              <a:t>6 </a:t>
            </a:r>
            <a:r>
              <a:rPr lang="en-ZA" sz="1400" dirty="0">
                <a:latin typeface="Avenir Light"/>
              </a:rPr>
              <a:t>planned quarterly targets of which </a:t>
            </a:r>
            <a:r>
              <a:rPr lang="en-ZA" sz="1400" dirty="0" smtClean="0">
                <a:latin typeface="Avenir Light"/>
              </a:rPr>
              <a:t>6 </a:t>
            </a:r>
            <a:r>
              <a:rPr lang="en-ZA" sz="1400" dirty="0">
                <a:latin typeface="Avenir Light"/>
              </a:rPr>
              <a:t>targets were </a:t>
            </a:r>
            <a:r>
              <a:rPr lang="en-ZA" sz="1400" dirty="0" smtClean="0">
                <a:latin typeface="Avenir Light"/>
              </a:rPr>
              <a:t>achieved</a:t>
            </a:r>
            <a:endParaRPr lang="en-ZA" sz="1400" dirty="0">
              <a:solidFill>
                <a:srgbClr val="FF0000"/>
              </a:solidFill>
              <a:latin typeface="Avenir Light"/>
            </a:endParaRPr>
          </a:p>
        </p:txBody>
      </p:sp>
      <p:graphicFrame>
        <p:nvGraphicFramePr>
          <p:cNvPr id="9" name="Chart 8"/>
          <p:cNvGraphicFramePr/>
          <p:nvPr>
            <p:extLst/>
          </p:nvPr>
        </p:nvGraphicFramePr>
        <p:xfrm>
          <a:off x="303805" y="1432419"/>
          <a:ext cx="8408425" cy="3521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13769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48</a:t>
            </a:fld>
            <a:endParaRPr lang="en-US"/>
          </a:p>
        </p:txBody>
      </p:sp>
      <p:sp>
        <p:nvSpPr>
          <p:cNvPr id="6" name="Subtitle 2"/>
          <p:cNvSpPr txBox="1">
            <a:spLocks/>
          </p:cNvSpPr>
          <p:nvPr/>
        </p:nvSpPr>
        <p:spPr>
          <a:xfrm>
            <a:off x="96981" y="416188"/>
            <a:ext cx="7980219" cy="77311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a:t>
            </a:r>
            <a:r>
              <a:rPr lang="en-US" sz="2000" b="1" dirty="0" smtClean="0">
                <a:latin typeface="Arial" panose="020B0604020202020204" pitchFamily="34" charset="0"/>
                <a:cs typeface="Arial" panose="020B0604020202020204" pitchFamily="34" charset="0"/>
              </a:rPr>
              <a:t>2: 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96981" y="1306081"/>
          <a:ext cx="8615251" cy="5028235"/>
        </p:xfrm>
        <a:graphic>
          <a:graphicData uri="http://schemas.openxmlformats.org/drawingml/2006/table">
            <a:tbl>
              <a:tblPr firstRow="1" bandRow="1">
                <a:tableStyleId>{5C22544A-7EE6-4342-B048-85BDC9FD1C3A}</a:tableStyleId>
              </a:tblPr>
              <a:tblGrid>
                <a:gridCol w="1074199">
                  <a:extLst>
                    <a:ext uri="{9D8B030D-6E8A-4147-A177-3AD203B41FA5}">
                      <a16:colId xmlns:a16="http://schemas.microsoft.com/office/drawing/2014/main" xmlns="" val="3366397991"/>
                    </a:ext>
                  </a:extLst>
                </a:gridCol>
                <a:gridCol w="1074200">
                  <a:extLst>
                    <a:ext uri="{9D8B030D-6E8A-4147-A177-3AD203B41FA5}">
                      <a16:colId xmlns:a16="http://schemas.microsoft.com/office/drawing/2014/main" xmlns="" val="3346666210"/>
                    </a:ext>
                  </a:extLst>
                </a:gridCol>
                <a:gridCol w="1074200">
                  <a:extLst>
                    <a:ext uri="{9D8B030D-6E8A-4147-A177-3AD203B41FA5}">
                      <a16:colId xmlns:a16="http://schemas.microsoft.com/office/drawing/2014/main" xmlns="" val="257154128"/>
                    </a:ext>
                  </a:extLst>
                </a:gridCol>
                <a:gridCol w="1074199">
                  <a:extLst>
                    <a:ext uri="{9D8B030D-6E8A-4147-A177-3AD203B41FA5}">
                      <a16:colId xmlns:a16="http://schemas.microsoft.com/office/drawing/2014/main" xmlns="" val="3768825256"/>
                    </a:ext>
                  </a:extLst>
                </a:gridCol>
                <a:gridCol w="1074199">
                  <a:extLst>
                    <a:ext uri="{9D8B030D-6E8A-4147-A177-3AD203B41FA5}">
                      <a16:colId xmlns:a16="http://schemas.microsoft.com/office/drawing/2014/main" xmlns="" val="3563655920"/>
                    </a:ext>
                  </a:extLst>
                </a:gridCol>
                <a:gridCol w="1074199">
                  <a:extLst>
                    <a:ext uri="{9D8B030D-6E8A-4147-A177-3AD203B41FA5}">
                      <a16:colId xmlns:a16="http://schemas.microsoft.com/office/drawing/2014/main" xmlns="" val="2936997701"/>
                    </a:ext>
                  </a:extLst>
                </a:gridCol>
                <a:gridCol w="1301050">
                  <a:extLst>
                    <a:ext uri="{9D8B030D-6E8A-4147-A177-3AD203B41FA5}">
                      <a16:colId xmlns:a16="http://schemas.microsoft.com/office/drawing/2014/main" xmlns="" val="1296697770"/>
                    </a:ext>
                  </a:extLst>
                </a:gridCol>
                <a:gridCol w="869005">
                  <a:extLst>
                    <a:ext uri="{9D8B030D-6E8A-4147-A177-3AD203B41FA5}">
                      <a16:colId xmlns:a16="http://schemas.microsoft.com/office/drawing/2014/main" xmlns="" val="66364800"/>
                    </a:ext>
                  </a:extLst>
                </a:gridCol>
              </a:tblGrid>
              <a:tr h="1036411">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255533">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sz="1300" dirty="0">
                        <a:latin typeface="Arial Narrow" panose="020B0606020202030204" pitchFamily="34" charset="0"/>
                      </a:endParaRPr>
                    </a:p>
                  </a:txBody>
                  <a:tcPr/>
                </a:tc>
                <a:extLst>
                  <a:ext uri="{0D108BD9-81ED-4DB2-BD59-A6C34878D82A}">
                    <a16:rowId xmlns:a16="http://schemas.microsoft.com/office/drawing/2014/main" xmlns="" val="2416931653"/>
                  </a:ext>
                </a:extLst>
              </a:tr>
              <a:tr h="1519981">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Percentage of default judgments finalised by Registrars within 14 days from date of receipt of application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74%</a:t>
                      </a:r>
                      <a:endParaRPr lang="en-US"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(4 801 of 6 483)</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Exceeded by 4%</a:t>
                      </a:r>
                      <a:endParaRPr lang="en-US"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Registrars dedicate additional time to ensure all targets are met</a:t>
                      </a:r>
                      <a:endParaRPr lang="en-US" sz="11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1100" dirty="0" smtClean="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340635935"/>
                  </a:ext>
                </a:extLst>
              </a:tr>
              <a:tr h="1139985">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Percentage of taxations of legal bills of costs finalised within 60 days from date of set down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99%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(7 189 of 7 250)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Exceeded by 29%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Registrars dedicate additional time to ensure all targets are met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893727020"/>
                  </a:ext>
                </a:extLst>
              </a:tr>
              <a:tr h="949988">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Percentage of warrants of release (J1) delivered within one day of the release issued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(9 of 9)</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387086529"/>
                  </a:ext>
                </a:extLst>
              </a:tr>
            </a:tbl>
          </a:graphicData>
        </a:graphic>
      </p:graphicFrame>
    </p:spTree>
    <p:extLst>
      <p:ext uri="{BB962C8B-B14F-4D97-AF65-F5344CB8AC3E}">
        <p14:creationId xmlns:p14="http://schemas.microsoft.com/office/powerpoint/2010/main" xmlns="" val="902384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49</a:t>
            </a:fld>
            <a:endParaRPr lang="en-US"/>
          </a:p>
        </p:txBody>
      </p:sp>
      <p:sp>
        <p:nvSpPr>
          <p:cNvPr id="6" name="Subtitle 2"/>
          <p:cNvSpPr txBox="1">
            <a:spLocks/>
          </p:cNvSpPr>
          <p:nvPr/>
        </p:nvSpPr>
        <p:spPr>
          <a:xfrm>
            <a:off x="152403" y="379582"/>
            <a:ext cx="7924798"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a:t>
            </a:r>
            <a:r>
              <a:rPr lang="en-US" sz="2000" b="1" dirty="0" smtClean="0">
                <a:latin typeface="Arial" panose="020B0604020202020204" pitchFamily="34" charset="0"/>
                <a:cs typeface="Arial" panose="020B0604020202020204" pitchFamily="34" charset="0"/>
              </a:rPr>
              <a:t>2: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152402" y="1432419"/>
          <a:ext cx="8559827" cy="4275654"/>
        </p:xfrm>
        <a:graphic>
          <a:graphicData uri="http://schemas.openxmlformats.org/drawingml/2006/table">
            <a:tbl>
              <a:tblPr firstRow="1" bandRow="1">
                <a:tableStyleId>{5C22544A-7EE6-4342-B048-85BDC9FD1C3A}</a:tableStyleId>
              </a:tblPr>
              <a:tblGrid>
                <a:gridCol w="1067288">
                  <a:extLst>
                    <a:ext uri="{9D8B030D-6E8A-4147-A177-3AD203B41FA5}">
                      <a16:colId xmlns:a16="http://schemas.microsoft.com/office/drawing/2014/main" xmlns="" val="3366397991"/>
                    </a:ext>
                  </a:extLst>
                </a:gridCol>
                <a:gridCol w="1067289">
                  <a:extLst>
                    <a:ext uri="{9D8B030D-6E8A-4147-A177-3AD203B41FA5}">
                      <a16:colId xmlns:a16="http://schemas.microsoft.com/office/drawing/2014/main" xmlns="" val="3346666210"/>
                    </a:ext>
                  </a:extLst>
                </a:gridCol>
                <a:gridCol w="1067289">
                  <a:extLst>
                    <a:ext uri="{9D8B030D-6E8A-4147-A177-3AD203B41FA5}">
                      <a16:colId xmlns:a16="http://schemas.microsoft.com/office/drawing/2014/main" xmlns="" val="257154128"/>
                    </a:ext>
                  </a:extLst>
                </a:gridCol>
                <a:gridCol w="1181804">
                  <a:extLst>
                    <a:ext uri="{9D8B030D-6E8A-4147-A177-3AD203B41FA5}">
                      <a16:colId xmlns:a16="http://schemas.microsoft.com/office/drawing/2014/main" xmlns="" val="3768825256"/>
                    </a:ext>
                  </a:extLst>
                </a:gridCol>
                <a:gridCol w="952773">
                  <a:extLst>
                    <a:ext uri="{9D8B030D-6E8A-4147-A177-3AD203B41FA5}">
                      <a16:colId xmlns:a16="http://schemas.microsoft.com/office/drawing/2014/main" xmlns="" val="2740957384"/>
                    </a:ext>
                  </a:extLst>
                </a:gridCol>
                <a:gridCol w="1226092">
                  <a:extLst>
                    <a:ext uri="{9D8B030D-6E8A-4147-A177-3AD203B41FA5}">
                      <a16:colId xmlns:a16="http://schemas.microsoft.com/office/drawing/2014/main" xmlns="" val="2936997701"/>
                    </a:ext>
                  </a:extLst>
                </a:gridCol>
                <a:gridCol w="1413668">
                  <a:extLst>
                    <a:ext uri="{9D8B030D-6E8A-4147-A177-3AD203B41FA5}">
                      <a16:colId xmlns:a16="http://schemas.microsoft.com/office/drawing/2014/main" xmlns="" val="845912635"/>
                    </a:ext>
                  </a:extLst>
                </a:gridCol>
                <a:gridCol w="583624">
                  <a:extLst>
                    <a:ext uri="{9D8B030D-6E8A-4147-A177-3AD203B41FA5}">
                      <a16:colId xmlns:a16="http://schemas.microsoft.com/office/drawing/2014/main" xmlns="" val="2000698162"/>
                    </a:ext>
                  </a:extLst>
                </a:gridCol>
              </a:tblGrid>
              <a:tr h="1079952">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a:t>
                      </a:r>
                      <a:r>
                        <a:rPr lang="en-ZA" sz="1200" b="1"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Target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266268">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Administration of Superior Courts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16931653"/>
                  </a:ext>
                </a:extLst>
              </a:tr>
              <a:tr h="956226">
                <a:tc>
                  <a:txBody>
                    <a:bodyPr/>
                    <a:lstStyle/>
                    <a:p>
                      <a:pPr marL="0" marR="0" algn="l">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Number of monitoring reports on   law reporting project produced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 </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340635935"/>
                  </a:ext>
                </a:extLst>
              </a:tr>
              <a:tr h="1191381">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Judicial Case Flow Management Performance reports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 </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893727020"/>
                  </a:ext>
                </a:extLst>
              </a:tr>
              <a:tr h="781827">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reports on enhancement of court order integrity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marL="0" marR="0" algn="ctr"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l">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387086529"/>
                  </a:ext>
                </a:extLst>
              </a:tr>
            </a:tbl>
          </a:graphicData>
        </a:graphic>
      </p:graphicFrame>
    </p:spTree>
    <p:extLst>
      <p:ext uri="{BB962C8B-B14F-4D97-AF65-F5344CB8AC3E}">
        <p14:creationId xmlns:p14="http://schemas.microsoft.com/office/powerpoint/2010/main" xmlns="" val="351920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a:t>
            </a:fld>
            <a:endParaRPr lang="en-US"/>
          </a:p>
        </p:txBody>
      </p:sp>
      <p:sp>
        <p:nvSpPr>
          <p:cNvPr id="5" name="Title 1"/>
          <p:cNvSpPr txBox="1">
            <a:spLocks/>
          </p:cNvSpPr>
          <p:nvPr/>
        </p:nvSpPr>
        <p:spPr>
          <a:xfrm>
            <a:off x="609600" y="427038"/>
            <a:ext cx="7263865" cy="715962"/>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smtClean="0">
                <a:latin typeface="Avenir Black"/>
                <a:cs typeface="Arial" panose="020B0604020202020204" pitchFamily="34" charset="0"/>
              </a:rPr>
              <a:t>INTRODUCTION</a:t>
            </a:r>
            <a:endParaRPr lang="en-ZA" sz="2300" b="1" dirty="0">
              <a:latin typeface="Avenir Black"/>
              <a:cs typeface="Arial" panose="020B0604020202020204" pitchFamily="34" charset="0"/>
            </a:endParaRPr>
          </a:p>
        </p:txBody>
      </p:sp>
      <p:sp>
        <p:nvSpPr>
          <p:cNvPr id="6" name="Content Placeholder 2"/>
          <p:cNvSpPr txBox="1">
            <a:spLocks/>
          </p:cNvSpPr>
          <p:nvPr/>
        </p:nvSpPr>
        <p:spPr>
          <a:xfrm>
            <a:off x="457200" y="1432937"/>
            <a:ext cx="8229600" cy="49990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None/>
              <a:defRPr/>
            </a:pPr>
            <a:endParaRPr lang="en-ZA" sz="900" b="1" dirty="0">
              <a:solidFill>
                <a:prstClr val="black"/>
              </a:solidFill>
              <a:latin typeface="Arial" pitchFamily="34" charset="0"/>
              <a:cs typeface="Arial" pitchFamily="34" charset="0"/>
            </a:endParaRPr>
          </a:p>
          <a:p>
            <a:pPr algn="just">
              <a:buFont typeface="Wingdings" panose="05000000000000000000" pitchFamily="2" charset="2"/>
              <a:buChar char="q"/>
              <a:defRP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OCJ </a:t>
            </a:r>
            <a:r>
              <a:rPr lang="en-ZA" sz="1600" dirty="0" smtClean="0">
                <a:latin typeface="Arial" panose="020B0604020202020204" pitchFamily="34" charset="0"/>
                <a:cs typeface="Arial" panose="020B0604020202020204" pitchFamily="34" charset="0"/>
              </a:rPr>
              <a:t>tabled its 2020-25 Strategic Plan and 2020/21 Annual Performance Plan in Parliament on 17 April 2020.</a:t>
            </a:r>
            <a:endParaRPr lang="en-ZA" sz="16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endParaRPr lang="en-ZA" sz="16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600" dirty="0" smtClean="0">
                <a:latin typeface="Arial" panose="020B0604020202020204" pitchFamily="34" charset="0"/>
                <a:cs typeface="Arial" panose="020B0604020202020204" pitchFamily="34" charset="0"/>
              </a:rPr>
              <a:t>The tabled plans were developed in line with the DPME’s guidelines and timeframes, which occurred before the COVID-19 pandemic. </a:t>
            </a:r>
          </a:p>
          <a:p>
            <a:pPr algn="just">
              <a:buFont typeface="Wingdings" panose="05000000000000000000" pitchFamily="2" charset="2"/>
              <a:buChar char="q"/>
              <a:defRPr/>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600" dirty="0" smtClean="0">
                <a:latin typeface="Arial" panose="020B0604020202020204" pitchFamily="34" charset="0"/>
                <a:cs typeface="Arial" panose="020B0604020202020204" pitchFamily="34" charset="0"/>
              </a:rPr>
              <a:t>The tabled plans were presented to the Portfolio Committee on Justice and Correctional Services on 12 May 2020.</a:t>
            </a:r>
          </a:p>
          <a:p>
            <a:pPr marL="0" indent="0" algn="just">
              <a:buNone/>
              <a:defRPr/>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US" sz="1600" dirty="0">
                <a:latin typeface="Arial" panose="020B0604020202020204" pitchFamily="34" charset="0"/>
                <a:cs typeface="Arial" panose="020B0604020202020204" pitchFamily="34" charset="0"/>
              </a:rPr>
              <a:t>The OCJ reviewed the planning documents </a:t>
            </a:r>
            <a:r>
              <a:rPr lang="en-US" sz="1600" dirty="0" smtClean="0">
                <a:latin typeface="Arial" panose="020B0604020202020204" pitchFamily="34" charset="0"/>
                <a:cs typeface="Arial" panose="020B0604020202020204" pitchFamily="34" charset="0"/>
              </a:rPr>
              <a:t>to integrate the impact of COVID-19. The revised SP </a:t>
            </a:r>
            <a:r>
              <a:rPr lang="en-US" sz="1600" dirty="0">
                <a:latin typeface="Arial" panose="020B0604020202020204" pitchFamily="34" charset="0"/>
                <a:cs typeface="Arial" panose="020B0604020202020204" pitchFamily="34" charset="0"/>
              </a:rPr>
              <a:t>&amp; </a:t>
            </a:r>
            <a:r>
              <a:rPr lang="en-US" sz="1600" dirty="0" smtClean="0">
                <a:latin typeface="Arial" panose="020B0604020202020204" pitchFamily="34" charset="0"/>
                <a:cs typeface="Arial" panose="020B0604020202020204" pitchFamily="34" charset="0"/>
              </a:rPr>
              <a:t>APP were re-tabled </a:t>
            </a:r>
            <a:r>
              <a:rPr lang="en-US" sz="1600" dirty="0">
                <a:latin typeface="Arial" panose="020B0604020202020204" pitchFamily="34" charset="0"/>
                <a:cs typeface="Arial" panose="020B0604020202020204" pitchFamily="34" charset="0"/>
              </a:rPr>
              <a:t>in Parliament on 08 July 2020.</a:t>
            </a:r>
          </a:p>
          <a:p>
            <a:pPr algn="just">
              <a:buFont typeface="Wingdings" panose="05000000000000000000" pitchFamily="2" charset="2"/>
              <a:buChar char="q"/>
              <a:defRPr/>
            </a:pPr>
            <a:endParaRPr lang="en-ZA" sz="1600" dirty="0" smtClean="0">
              <a:latin typeface="Arial" panose="020B0604020202020204" pitchFamily="34" charset="0"/>
              <a:cs typeface="Arial" panose="020B0604020202020204" pitchFamily="34" charset="0"/>
            </a:endParaRPr>
          </a:p>
          <a:p>
            <a:pPr marL="0" indent="0" algn="just">
              <a:buNone/>
              <a:defRPr/>
            </a:pPr>
            <a:endParaRPr lang="en-ZA"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12921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50</a:t>
            </a:fld>
            <a:endParaRPr lang="en-US"/>
          </a:p>
        </p:txBody>
      </p:sp>
      <p:sp>
        <p:nvSpPr>
          <p:cNvPr id="3" name="Subtitle 2"/>
          <p:cNvSpPr txBox="1">
            <a:spLocks/>
          </p:cNvSpPr>
          <p:nvPr/>
        </p:nvSpPr>
        <p:spPr>
          <a:xfrm>
            <a:off x="744672" y="1732546"/>
            <a:ext cx="7833844" cy="3934327"/>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3</a:t>
            </a:r>
            <a:r>
              <a:rPr lang="en-US" altLang="en-US" sz="2800" b="1" dirty="0" smtClean="0">
                <a:latin typeface="Arial" panose="020B0604020202020204" pitchFamily="34" charset="0"/>
                <a:cs typeface="Arial" panose="020B0604020202020204" pitchFamily="34" charset="0"/>
              </a:rPr>
              <a:t>: </a:t>
            </a:r>
          </a:p>
          <a:p>
            <a:pPr marL="0" indent="0" algn="ctr">
              <a:buNone/>
            </a:pPr>
            <a:endParaRPr lang="en-US" altLang="en-US" sz="2800" b="1" dirty="0" smtClean="0">
              <a:latin typeface="Arial" panose="020B0604020202020204" pitchFamily="34" charset="0"/>
              <a:cs typeface="Arial" panose="020B0604020202020204" pitchFamily="34" charset="0"/>
            </a:endParaRPr>
          </a:p>
          <a:p>
            <a:pPr marL="0" indent="0" algn="ctr">
              <a:buNone/>
            </a:pPr>
            <a:r>
              <a:rPr lang="en-US" altLang="en-US" sz="2800" b="1" dirty="0" smtClean="0">
                <a:latin typeface="Arial" panose="020B0604020202020204" pitchFamily="34" charset="0"/>
                <a:cs typeface="Arial" panose="020B0604020202020204" pitchFamily="34" charset="0"/>
              </a:rPr>
              <a:t>JUDICIAL EDUCATION AND SUPPORT</a:t>
            </a: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4002014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52</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3</a:t>
            </a:r>
            <a:r>
              <a:rPr lang="en-US" sz="2000" b="1" dirty="0" smtClean="0">
                <a:latin typeface="Arial" panose="020B0604020202020204" pitchFamily="34" charset="0"/>
                <a:cs typeface="Arial" panose="020B0604020202020204" pitchFamily="34" charset="0"/>
              </a:rPr>
              <a:t>: 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303806" y="1432418"/>
          <a:ext cx="8304617" cy="4456846"/>
        </p:xfrm>
        <a:graphic>
          <a:graphicData uri="http://schemas.openxmlformats.org/drawingml/2006/table">
            <a:tbl>
              <a:tblPr firstRow="1" bandRow="1">
                <a:tableStyleId>{5C22544A-7EE6-4342-B048-85BDC9FD1C3A}</a:tableStyleId>
              </a:tblPr>
              <a:tblGrid>
                <a:gridCol w="1323743">
                  <a:extLst>
                    <a:ext uri="{9D8B030D-6E8A-4147-A177-3AD203B41FA5}">
                      <a16:colId xmlns:a16="http://schemas.microsoft.com/office/drawing/2014/main" xmlns="" val="3366397991"/>
                    </a:ext>
                  </a:extLst>
                </a:gridCol>
                <a:gridCol w="944792">
                  <a:extLst>
                    <a:ext uri="{9D8B030D-6E8A-4147-A177-3AD203B41FA5}">
                      <a16:colId xmlns:a16="http://schemas.microsoft.com/office/drawing/2014/main" xmlns="" val="213691892"/>
                    </a:ext>
                  </a:extLst>
                </a:gridCol>
                <a:gridCol w="753597">
                  <a:extLst>
                    <a:ext uri="{9D8B030D-6E8A-4147-A177-3AD203B41FA5}">
                      <a16:colId xmlns:a16="http://schemas.microsoft.com/office/drawing/2014/main" xmlns="" val="4052361260"/>
                    </a:ext>
                  </a:extLst>
                </a:gridCol>
                <a:gridCol w="1336231">
                  <a:extLst>
                    <a:ext uri="{9D8B030D-6E8A-4147-A177-3AD203B41FA5}">
                      <a16:colId xmlns:a16="http://schemas.microsoft.com/office/drawing/2014/main" xmlns="" val="706810281"/>
                    </a:ext>
                  </a:extLst>
                </a:gridCol>
                <a:gridCol w="924124">
                  <a:extLst>
                    <a:ext uri="{9D8B030D-6E8A-4147-A177-3AD203B41FA5}">
                      <a16:colId xmlns:a16="http://schemas.microsoft.com/office/drawing/2014/main" xmlns="" val="1331551947"/>
                    </a:ext>
                  </a:extLst>
                </a:gridCol>
                <a:gridCol w="914615">
                  <a:extLst>
                    <a:ext uri="{9D8B030D-6E8A-4147-A177-3AD203B41FA5}">
                      <a16:colId xmlns:a16="http://schemas.microsoft.com/office/drawing/2014/main" xmlns="" val="1451036907"/>
                    </a:ext>
                  </a:extLst>
                </a:gridCol>
                <a:gridCol w="1358228">
                  <a:extLst>
                    <a:ext uri="{9D8B030D-6E8A-4147-A177-3AD203B41FA5}">
                      <a16:colId xmlns:a16="http://schemas.microsoft.com/office/drawing/2014/main" xmlns="" val="1934812339"/>
                    </a:ext>
                  </a:extLst>
                </a:gridCol>
                <a:gridCol w="749287">
                  <a:extLst>
                    <a:ext uri="{9D8B030D-6E8A-4147-A177-3AD203B41FA5}">
                      <a16:colId xmlns:a16="http://schemas.microsoft.com/office/drawing/2014/main" xmlns="" val="1987055818"/>
                    </a:ext>
                  </a:extLst>
                </a:gridCol>
              </a:tblGrid>
              <a:tr h="1073981">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214796">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SAJEI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16931653"/>
                  </a:ext>
                </a:extLst>
              </a:tr>
              <a:tr h="1378194">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judicial education courses conducted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Some courses postponed to March 2021 due to court backlog resulting from COVID-19.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Chief Magistrates were consulted on alternative dates for postponed courses. Postponed courses to be conducted in quarter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xmlns="" val="3340635935"/>
                  </a:ext>
                </a:extLst>
              </a:tr>
              <a:tr h="984424">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research monographs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on judicial education produced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per year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830051030"/>
                  </a:ext>
                </a:extLst>
              </a:tr>
              <a:tr h="214796">
                <a:tc gridSpan="8">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Sub-</a:t>
                      </a:r>
                      <a:r>
                        <a:rPr lang="en-US" sz="1200" b="1" dirty="0" err="1" smtClean="0">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 Judicial Policy, Research and Support </a:t>
                      </a:r>
                    </a:p>
                  </a:txBody>
                  <a:tcPr marL="68580" marR="68580" marT="0" marB="0"/>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93727020"/>
                  </a:ext>
                </a:extLst>
              </a:tr>
              <a:tr h="590655">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monitoring reports on litigation produced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algn="ctr">
                        <a:lnSpc>
                          <a:spcPct val="107000"/>
                        </a:lnSpc>
                        <a:spcAft>
                          <a:spcPts val="0"/>
                        </a:spcAft>
                      </a:pPr>
                      <a:r>
                        <a:rPr lang="en-ZA" sz="1100" kern="120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None</a:t>
                      </a:r>
                    </a:p>
                  </a:txBody>
                  <a:tcPr marL="68580" marR="68580" marT="0" marB="0"/>
                </a:tc>
                <a:tc>
                  <a:txBody>
                    <a:bodyPr/>
                    <a:lstStyle/>
                    <a:p>
                      <a:pPr algn="ctr">
                        <a:lnSpc>
                          <a:spcPct val="107000"/>
                        </a:lnSpc>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ctr">
                        <a:lnSpc>
                          <a:spcPct val="107000"/>
                        </a:lnSpc>
                        <a:spcBef>
                          <a:spcPts val="0"/>
                        </a:spcBef>
                        <a:spcAft>
                          <a:spcPts val="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387086529"/>
                  </a:ext>
                </a:extLst>
              </a:tr>
            </a:tbl>
          </a:graphicData>
        </a:graphic>
      </p:graphicFrame>
    </p:spTree>
    <p:extLst>
      <p:ext uri="{BB962C8B-B14F-4D97-AF65-F5344CB8AC3E}">
        <p14:creationId xmlns:p14="http://schemas.microsoft.com/office/powerpoint/2010/main" xmlns="" val="3922163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53</a:t>
            </a:fld>
            <a:endParaRPr lang="en-US"/>
          </a:p>
        </p:txBody>
      </p:sp>
      <p:sp>
        <p:nvSpPr>
          <p:cNvPr id="6" name="Subtitle 2"/>
          <p:cNvSpPr txBox="1">
            <a:spLocks/>
          </p:cNvSpPr>
          <p:nvPr/>
        </p:nvSpPr>
        <p:spPr>
          <a:xfrm>
            <a:off x="303805" y="416187"/>
            <a:ext cx="777339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3</a:t>
            </a:r>
            <a:r>
              <a:rPr lang="en-US" sz="2000" b="1" dirty="0" smtClean="0">
                <a:latin typeface="Arial" panose="020B0604020202020204" pitchFamily="34" charset="0"/>
                <a:cs typeface="Arial" panose="020B0604020202020204" pitchFamily="34" charset="0"/>
              </a:rPr>
              <a:t>: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303806" y="1432418"/>
          <a:ext cx="8304617" cy="4479414"/>
        </p:xfrm>
        <a:graphic>
          <a:graphicData uri="http://schemas.openxmlformats.org/drawingml/2006/table">
            <a:tbl>
              <a:tblPr firstRow="1" bandRow="1">
                <a:tableStyleId>{5C22544A-7EE6-4342-B048-85BDC9FD1C3A}</a:tableStyleId>
              </a:tblPr>
              <a:tblGrid>
                <a:gridCol w="1323743">
                  <a:extLst>
                    <a:ext uri="{9D8B030D-6E8A-4147-A177-3AD203B41FA5}">
                      <a16:colId xmlns:a16="http://schemas.microsoft.com/office/drawing/2014/main" xmlns="" val="3366397991"/>
                    </a:ext>
                  </a:extLst>
                </a:gridCol>
                <a:gridCol w="944792">
                  <a:extLst>
                    <a:ext uri="{9D8B030D-6E8A-4147-A177-3AD203B41FA5}">
                      <a16:colId xmlns:a16="http://schemas.microsoft.com/office/drawing/2014/main" xmlns="" val="213691892"/>
                    </a:ext>
                  </a:extLst>
                </a:gridCol>
                <a:gridCol w="753597">
                  <a:extLst>
                    <a:ext uri="{9D8B030D-6E8A-4147-A177-3AD203B41FA5}">
                      <a16:colId xmlns:a16="http://schemas.microsoft.com/office/drawing/2014/main" xmlns="" val="4052361260"/>
                    </a:ext>
                  </a:extLst>
                </a:gridCol>
                <a:gridCol w="1336231">
                  <a:extLst>
                    <a:ext uri="{9D8B030D-6E8A-4147-A177-3AD203B41FA5}">
                      <a16:colId xmlns:a16="http://schemas.microsoft.com/office/drawing/2014/main" xmlns="" val="706810281"/>
                    </a:ext>
                  </a:extLst>
                </a:gridCol>
                <a:gridCol w="924124">
                  <a:extLst>
                    <a:ext uri="{9D8B030D-6E8A-4147-A177-3AD203B41FA5}">
                      <a16:colId xmlns:a16="http://schemas.microsoft.com/office/drawing/2014/main" xmlns="" val="1331551947"/>
                    </a:ext>
                  </a:extLst>
                </a:gridCol>
                <a:gridCol w="914615">
                  <a:extLst>
                    <a:ext uri="{9D8B030D-6E8A-4147-A177-3AD203B41FA5}">
                      <a16:colId xmlns:a16="http://schemas.microsoft.com/office/drawing/2014/main" xmlns="" val="1451036907"/>
                    </a:ext>
                  </a:extLst>
                </a:gridCol>
                <a:gridCol w="1358228">
                  <a:extLst>
                    <a:ext uri="{9D8B030D-6E8A-4147-A177-3AD203B41FA5}">
                      <a16:colId xmlns:a16="http://schemas.microsoft.com/office/drawing/2014/main" xmlns="" val="1934812339"/>
                    </a:ext>
                  </a:extLst>
                </a:gridCol>
                <a:gridCol w="749287">
                  <a:extLst>
                    <a:ext uri="{9D8B030D-6E8A-4147-A177-3AD203B41FA5}">
                      <a16:colId xmlns:a16="http://schemas.microsoft.com/office/drawing/2014/main" xmlns="" val="1987055818"/>
                    </a:ext>
                  </a:extLst>
                </a:gridCol>
              </a:tblGrid>
              <a:tr h="940696">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Output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for 2020/21 as per Annual Performance Plan (APP)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Target as per APP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Quarter </a:t>
                      </a: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3 </a:t>
                      </a: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Variance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a:effectLst/>
                          <a:latin typeface="Arial Narrow" panose="020B0606020202030204" pitchFamily="34" charset="0"/>
                          <a:ea typeface="Calibri" panose="020F0502020204030204" pitchFamily="34" charset="0"/>
                          <a:cs typeface="Times New Roman" panose="02020603050405020304" pitchFamily="18" charset="0"/>
                        </a:rPr>
                        <a:t>Reason for Deviation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Corrective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9430126"/>
                  </a:ext>
                </a:extLst>
              </a:tr>
              <a:tr h="188139">
                <a:tc gridSpan="8">
                  <a:txBody>
                    <a:bodyPr/>
                    <a:lstStyle/>
                    <a:p>
                      <a:pPr marL="0" marR="0" algn="ctr">
                        <a:lnSpc>
                          <a:spcPct val="107000"/>
                        </a:lnSpc>
                        <a:spcBef>
                          <a:spcPts val="0"/>
                        </a:spcBef>
                        <a:spcAft>
                          <a:spcPts val="0"/>
                        </a:spcAft>
                      </a:pPr>
                      <a:r>
                        <a:rPr lang="en-ZA"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Sub-Programme : Judicial Service Commission </a:t>
                      </a:r>
                      <a:endParaRPr lang="en-US" sz="12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8473073"/>
                  </a:ext>
                </a:extLst>
              </a:tr>
              <a:tr h="1552058">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Number of reports on judicial appointments and judicial complaints </a:t>
                      </a:r>
                      <a:r>
                        <a:rPr lang="en-ZA" sz="1100" dirty="0" smtClean="0">
                          <a:effectLst/>
                          <a:latin typeface="Arial Narrow" panose="020B0606020202030204" pitchFamily="34" charset="0"/>
                          <a:ea typeface="Calibri" panose="020F0502020204030204" pitchFamily="34" charset="0"/>
                          <a:cs typeface="Times New Roman" panose="02020603050405020304" pitchFamily="18" charset="0"/>
                        </a:rPr>
                        <a:t>produced</a:t>
                      </a: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42451188"/>
                  </a:ext>
                </a:extLst>
              </a:tr>
              <a:tr h="242615">
                <a:tc gridSpan="8">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COVID-19 Related Indicators and Targets</a:t>
                      </a:r>
                      <a:endParaRPr lang="en-ZA" sz="1200" b="0"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137467217"/>
                  </a:ext>
                </a:extLst>
              </a:tr>
              <a:tr h="1448069">
                <a:tc>
                  <a:txBody>
                    <a:bodyPr/>
                    <a:lstStyle/>
                    <a:p>
                      <a:pPr marL="0" marR="0" algn="l" defTabSz="457200" rtl="0" eaLnBrk="1" latinLnBrk="0" hangingPunct="1">
                        <a:lnSpc>
                          <a:spcPct val="107000"/>
                        </a:lnSpc>
                        <a:spcBef>
                          <a:spcPts val="0"/>
                        </a:spcBef>
                        <a:spcAft>
                          <a:spcPts val="0"/>
                        </a:spcAft>
                      </a:pPr>
                      <a:r>
                        <a:rPr lang="en-ZA" sz="11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Percentage of planned judicial education courses conducted through virtual platforms</a:t>
                      </a: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(75 of 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30%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(30 of 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(29 of 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Some courses postponed to March 2021 due to court backlog resulting from COVID-19.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Chief Magistrates were consulted on alternative dates for postponed courses. Postponed courses to be conducted in quarter 4.</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xmlns="" val="1188016070"/>
                  </a:ext>
                </a:extLst>
              </a:tr>
            </a:tbl>
          </a:graphicData>
        </a:graphic>
      </p:graphicFrame>
    </p:spTree>
    <p:extLst>
      <p:ext uri="{BB962C8B-B14F-4D97-AF65-F5344CB8AC3E}">
        <p14:creationId xmlns:p14="http://schemas.microsoft.com/office/powerpoint/2010/main" xmlns="" val="2817694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54</a:t>
            </a:fld>
            <a:endParaRPr lang="en-US"/>
          </a:p>
        </p:txBody>
      </p:sp>
      <p:sp>
        <p:nvSpPr>
          <p:cNvPr id="3" name="Title 1"/>
          <p:cNvSpPr txBox="1">
            <a:spLocks/>
          </p:cNvSpPr>
          <p:nvPr/>
        </p:nvSpPr>
        <p:spPr>
          <a:xfrm>
            <a:off x="375557" y="1564105"/>
            <a:ext cx="8229599" cy="4596063"/>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C: FINANCIAL INFORMATION</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2 (2020/21 FY)</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&amp;</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3 (2020/21 FY)</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xmlns="" val="298186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55</a:t>
            </a:fld>
            <a:endParaRPr lang="en-US"/>
          </a:p>
        </p:txBody>
      </p:sp>
      <p:sp>
        <p:nvSpPr>
          <p:cNvPr id="3" name="Subtitle 2"/>
          <p:cNvSpPr txBox="1">
            <a:spLocks/>
          </p:cNvSpPr>
          <p:nvPr/>
        </p:nvSpPr>
        <p:spPr>
          <a:xfrm>
            <a:off x="1701504" y="2789959"/>
            <a:ext cx="5754869" cy="1371600"/>
          </a:xfrm>
          <a:prstGeom prst="rect">
            <a:avLst/>
          </a:prstGeom>
          <a:solidFill>
            <a:schemeClr val="accent1"/>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800" b="1" dirty="0">
              <a:latin typeface="Avenir Black"/>
              <a:cs typeface="Avenir Black"/>
            </a:endParaRPr>
          </a:p>
          <a:p>
            <a:pPr marL="0" indent="0" algn="ctr">
              <a:buNone/>
            </a:pPr>
            <a:r>
              <a:rPr lang="en-US" altLang="en-US" sz="2100" b="1" dirty="0">
                <a:latin typeface="Arial" panose="020B0604020202020204" pitchFamily="34" charset="0"/>
                <a:cs typeface="Arial" panose="020B0604020202020204" pitchFamily="34" charset="0"/>
              </a:rPr>
              <a:t>QUARTER 2 (2020/21 FY)</a:t>
            </a:r>
          </a:p>
          <a:p>
            <a:pPr marL="0" indent="0" algn="ctr">
              <a:buNone/>
            </a:pPr>
            <a:r>
              <a:rPr lang="en-US" altLang="en-US" sz="2100" b="1" dirty="0">
                <a:latin typeface="Arial" panose="020B0604020202020204" pitchFamily="34" charset="0"/>
                <a:cs typeface="Arial" panose="020B0604020202020204" pitchFamily="34" charset="0"/>
              </a:rPr>
              <a:t>FINANCIAL INFORMATION</a:t>
            </a:r>
            <a:endParaRPr lang="en-US" sz="2100" b="1" dirty="0">
              <a:latin typeface="Avenir Black"/>
              <a:cs typeface="Avenir Black"/>
            </a:endParaRPr>
          </a:p>
        </p:txBody>
      </p:sp>
    </p:spTree>
    <p:extLst>
      <p:ext uri="{BB962C8B-B14F-4D97-AF65-F5344CB8AC3E}">
        <p14:creationId xmlns:p14="http://schemas.microsoft.com/office/powerpoint/2010/main" xmlns="" val="443304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253225306"/>
              </p:ext>
            </p:extLst>
          </p:nvPr>
        </p:nvGraphicFramePr>
        <p:xfrm>
          <a:off x="431009" y="1301097"/>
          <a:ext cx="8437221" cy="5061773"/>
        </p:xfrm>
        <a:graphic>
          <a:graphicData uri="http://schemas.openxmlformats.org/drawingml/2006/table">
            <a:tbl>
              <a:tblPr firstRow="1" bandRow="1">
                <a:tableStyleId>{5C22544A-7EE6-4342-B048-85BDC9FD1C3A}</a:tableStyleId>
              </a:tblPr>
              <a:tblGrid>
                <a:gridCol w="2690079">
                  <a:extLst>
                    <a:ext uri="{9D8B030D-6E8A-4147-A177-3AD203B41FA5}">
                      <a16:colId xmlns:a16="http://schemas.microsoft.com/office/drawing/2014/main" xmlns="" val="2211659442"/>
                    </a:ext>
                  </a:extLst>
                </a:gridCol>
                <a:gridCol w="1200532">
                  <a:extLst>
                    <a:ext uri="{9D8B030D-6E8A-4147-A177-3AD203B41FA5}">
                      <a16:colId xmlns:a16="http://schemas.microsoft.com/office/drawing/2014/main" xmlns="" val="258968250"/>
                    </a:ext>
                  </a:extLst>
                </a:gridCol>
                <a:gridCol w="1193121">
                  <a:extLst>
                    <a:ext uri="{9D8B030D-6E8A-4147-A177-3AD203B41FA5}">
                      <a16:colId xmlns:a16="http://schemas.microsoft.com/office/drawing/2014/main" xmlns="" val="2029019806"/>
                    </a:ext>
                  </a:extLst>
                </a:gridCol>
                <a:gridCol w="1452496">
                  <a:extLst>
                    <a:ext uri="{9D8B030D-6E8A-4147-A177-3AD203B41FA5}">
                      <a16:colId xmlns:a16="http://schemas.microsoft.com/office/drawing/2014/main" xmlns="" val="2575528084"/>
                    </a:ext>
                  </a:extLst>
                </a:gridCol>
                <a:gridCol w="1251392">
                  <a:extLst>
                    <a:ext uri="{9D8B030D-6E8A-4147-A177-3AD203B41FA5}">
                      <a16:colId xmlns:a16="http://schemas.microsoft.com/office/drawing/2014/main" xmlns="" val="1839192749"/>
                    </a:ext>
                  </a:extLst>
                </a:gridCol>
                <a:gridCol w="649601">
                  <a:extLst>
                    <a:ext uri="{9D8B030D-6E8A-4147-A177-3AD203B41FA5}">
                      <a16:colId xmlns:a16="http://schemas.microsoft.com/office/drawing/2014/main" xmlns="" val="4220662115"/>
                    </a:ext>
                  </a:extLst>
                </a:gridCol>
              </a:tblGrid>
              <a:tr h="402647">
                <a:tc>
                  <a:txBody>
                    <a:bodyPr/>
                    <a:lstStyle/>
                    <a:p>
                      <a:r>
                        <a:rPr lang="en-ZA" sz="1150" dirty="0" smtClean="0">
                          <a:latin typeface="Arial" panose="020B0604020202020204" pitchFamily="34" charset="0"/>
                          <a:cs typeface="Arial" panose="020B0604020202020204" pitchFamily="34" charset="0"/>
                        </a:rPr>
                        <a:t>DETAILS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150" dirty="0" smtClean="0">
                          <a:latin typeface="Arial" panose="020B0604020202020204" pitchFamily="34" charset="0"/>
                          <a:cs typeface="Arial" panose="020B0604020202020204" pitchFamily="34" charset="0"/>
                        </a:rPr>
                        <a:t>ANNUAL BUDGET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150" dirty="0" smtClean="0">
                          <a:latin typeface="Arial" panose="020B0604020202020204" pitchFamily="34" charset="0"/>
                          <a:cs typeface="Arial" panose="020B0604020202020204" pitchFamily="34" charset="0"/>
                        </a:rPr>
                        <a:t>Q2 BUDGET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150" dirty="0" smtClean="0">
                          <a:latin typeface="Arial" panose="020B0604020202020204" pitchFamily="34" charset="0"/>
                          <a:cs typeface="Arial" panose="020B0604020202020204" pitchFamily="34" charset="0"/>
                        </a:rPr>
                        <a:t>Q2</a:t>
                      </a:r>
                      <a:r>
                        <a:rPr lang="en-ZA" sz="1150" baseline="0" dirty="0" smtClean="0">
                          <a:latin typeface="Arial" panose="020B0604020202020204" pitchFamily="34" charset="0"/>
                          <a:cs typeface="Arial" panose="020B0604020202020204" pitchFamily="34" charset="0"/>
                        </a:rPr>
                        <a:t> </a:t>
                      </a:r>
                      <a:r>
                        <a:rPr lang="en-ZA" sz="1150" dirty="0" smtClean="0">
                          <a:latin typeface="Arial" panose="020B0604020202020204" pitchFamily="34" charset="0"/>
                          <a:cs typeface="Arial" panose="020B0604020202020204" pitchFamily="34" charset="0"/>
                        </a:rPr>
                        <a:t> EXPENDITURE</a:t>
                      </a:r>
                      <a:endParaRPr lang="en-ZA" sz="1150" dirty="0">
                        <a:latin typeface="Arial" panose="020B0604020202020204" pitchFamily="34" charset="0"/>
                        <a:cs typeface="Arial" panose="020B0604020202020204" pitchFamily="34" charset="0"/>
                      </a:endParaRPr>
                    </a:p>
                  </a:txBody>
                  <a:tcPr marL="51435" marR="51435" marT="25718" marB="25718"/>
                </a:tc>
                <a:tc gridSpan="2">
                  <a:txBody>
                    <a:bodyPr/>
                    <a:lstStyle/>
                    <a:p>
                      <a:pPr algn="ctr"/>
                      <a:r>
                        <a:rPr lang="en-ZA" sz="1150" dirty="0" smtClean="0">
                          <a:latin typeface="Arial" panose="020B0604020202020204" pitchFamily="34" charset="0"/>
                          <a:cs typeface="Arial" panose="020B0604020202020204" pitchFamily="34" charset="0"/>
                        </a:rPr>
                        <a:t>UNDER/(</a:t>
                      </a:r>
                      <a:r>
                        <a:rPr lang="en-ZA" sz="1150" dirty="0" smtClean="0">
                          <a:solidFill>
                            <a:srgbClr val="FF0000"/>
                          </a:solidFill>
                          <a:latin typeface="Arial" panose="020B0604020202020204" pitchFamily="34" charset="0"/>
                          <a:cs typeface="Arial" panose="020B0604020202020204" pitchFamily="34" charset="0"/>
                        </a:rPr>
                        <a:t>OVERSPENDING</a:t>
                      </a: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hMerge="1">
                  <a:txBody>
                    <a:bodyPr/>
                    <a:lstStyle/>
                    <a:p>
                      <a:endParaRPr lang="en-ZA" dirty="0"/>
                    </a:p>
                  </a:txBody>
                  <a:tcPr/>
                </a:tc>
                <a:extLst>
                  <a:ext uri="{0D108BD9-81ED-4DB2-BD59-A6C34878D82A}">
                    <a16:rowId xmlns:a16="http://schemas.microsoft.com/office/drawing/2014/main" xmlns="" val="3374437478"/>
                  </a:ext>
                </a:extLst>
              </a:tr>
              <a:tr h="226145">
                <a:tc>
                  <a:txBody>
                    <a:bodyPr/>
                    <a:lstStyle/>
                    <a:p>
                      <a:r>
                        <a:rPr lang="en-ZA" sz="1150" b="1" dirty="0" smtClean="0">
                          <a:latin typeface="Arial" panose="020B0604020202020204" pitchFamily="34" charset="0"/>
                          <a:cs typeface="Arial" panose="020B0604020202020204" pitchFamily="34" charset="0"/>
                        </a:rPr>
                        <a:t>PROGRAMME</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50" b="1" dirty="0" smtClean="0">
                          <a:latin typeface="Arial" panose="020B0604020202020204" pitchFamily="34" charset="0"/>
                          <a:cs typeface="Arial" panose="020B0604020202020204" pitchFamily="34" charset="0"/>
                        </a:rPr>
                        <a:t>R’000</a:t>
                      </a: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R’000</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038752044"/>
                  </a:ext>
                </a:extLst>
              </a:tr>
              <a:tr h="226145">
                <a:tc>
                  <a:txBody>
                    <a:bodyPr/>
                    <a:lstStyle/>
                    <a:p>
                      <a:r>
                        <a:rPr lang="en-ZA" sz="1150" dirty="0" smtClean="0">
                          <a:latin typeface="Arial" panose="020B0604020202020204" pitchFamily="34" charset="0"/>
                          <a:cs typeface="Arial" panose="020B0604020202020204" pitchFamily="34" charset="0"/>
                        </a:rPr>
                        <a:t>Administration</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222 116</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60 473</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39 392</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21 081</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35</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723966549"/>
                  </a:ext>
                </a:extLst>
              </a:tr>
              <a:tr h="226145">
                <a:tc>
                  <a:txBody>
                    <a:bodyPr/>
                    <a:lstStyle/>
                    <a:p>
                      <a:r>
                        <a:rPr lang="en-ZA" sz="1150" dirty="0" smtClean="0">
                          <a:latin typeface="Arial" panose="020B0604020202020204" pitchFamily="34" charset="0"/>
                          <a:cs typeface="Arial" panose="020B0604020202020204" pitchFamily="34" charset="0"/>
                        </a:rPr>
                        <a:t>Superior Court Services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938 471</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230 254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190 283</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39 971</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17</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682381921"/>
                  </a:ext>
                </a:extLst>
              </a:tr>
              <a:tr h="226145">
                <a:tc>
                  <a:txBody>
                    <a:bodyPr/>
                    <a:lstStyle/>
                    <a:p>
                      <a:r>
                        <a:rPr lang="en-ZA" sz="1150" dirty="0" smtClean="0">
                          <a:latin typeface="Arial" panose="020B0604020202020204" pitchFamily="34" charset="0"/>
                          <a:cs typeface="Arial" panose="020B0604020202020204" pitchFamily="34" charset="0"/>
                        </a:rPr>
                        <a:t>Judicial Education and Support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69 254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18 867</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5 840</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13 027</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69</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770121050"/>
                  </a:ext>
                </a:extLst>
              </a:tr>
              <a:tr h="226145">
                <a:tc>
                  <a:txBody>
                    <a:bodyPr/>
                    <a:lstStyle/>
                    <a:p>
                      <a:r>
                        <a:rPr lang="en-ZA" sz="1150" b="1" dirty="0" smtClean="0">
                          <a:latin typeface="Arial" panose="020B0604020202020204" pitchFamily="34" charset="0"/>
                          <a:cs typeface="Arial" panose="020B0604020202020204" pitchFamily="34" charset="0"/>
                        </a:rPr>
                        <a:t>Total Voted</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1 229 841</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309 594</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235 515</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74 079</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b="1" dirty="0" smtClean="0">
                          <a:latin typeface="Arial" panose="020B0604020202020204" pitchFamily="34" charset="0"/>
                          <a:cs typeface="Arial" panose="020B0604020202020204" pitchFamily="34" charset="0"/>
                        </a:rPr>
                        <a:t>24</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685189773"/>
                  </a:ext>
                </a:extLst>
              </a:tr>
              <a:tr h="226145">
                <a:tc>
                  <a:txBody>
                    <a:bodyPr/>
                    <a:lstStyle/>
                    <a:p>
                      <a:r>
                        <a:rPr lang="en-ZA" sz="1150" dirty="0" smtClean="0">
                          <a:latin typeface="Arial" panose="020B0604020202020204" pitchFamily="34" charset="0"/>
                          <a:cs typeface="Arial" panose="020B0604020202020204" pitchFamily="34" charset="0"/>
                        </a:rPr>
                        <a:t>Direct Charges (Judges’ salaries)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1 190 937</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280 152</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263 864</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16 288</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US" sz="1150" dirty="0" smtClean="0">
                          <a:latin typeface="Arial" panose="020B0604020202020204" pitchFamily="34" charset="0"/>
                          <a:cs typeface="Arial" panose="020B0604020202020204" pitchFamily="34" charset="0"/>
                        </a:rPr>
                        <a:t>6</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21189520"/>
                  </a:ext>
                </a:extLst>
              </a:tr>
              <a:tr h="226145">
                <a:tc>
                  <a:txBody>
                    <a:bodyPr/>
                    <a:lstStyle/>
                    <a:p>
                      <a:r>
                        <a:rPr lang="en-ZA" sz="1150" b="1" dirty="0" smtClean="0">
                          <a:latin typeface="Arial" panose="020B0604020202020204" pitchFamily="34" charset="0"/>
                          <a:cs typeface="Arial" panose="020B0604020202020204" pitchFamily="34" charset="0"/>
                        </a:rPr>
                        <a:t>TOTAL</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2 420 778</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589 746</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499 379</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90 367</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15</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030679407"/>
                  </a:ext>
                </a:extLst>
              </a:tr>
              <a:tr h="226145">
                <a:tc>
                  <a:txBody>
                    <a:bodyPr/>
                    <a:lstStyle/>
                    <a:p>
                      <a:r>
                        <a:rPr lang="en-ZA" sz="1150" b="1" dirty="0" smtClean="0">
                          <a:latin typeface="Arial" panose="020B0604020202020204" pitchFamily="34" charset="0"/>
                          <a:cs typeface="Arial" panose="020B0604020202020204" pitchFamily="34" charset="0"/>
                        </a:rPr>
                        <a:t>ECONOMIC CLASSIFICATION</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688738062"/>
                  </a:ext>
                </a:extLst>
              </a:tr>
              <a:tr h="226145">
                <a:tc>
                  <a:txBody>
                    <a:bodyPr/>
                    <a:lstStyle/>
                    <a:p>
                      <a:r>
                        <a:rPr lang="en-ZA" sz="1150" dirty="0" smtClean="0">
                          <a:latin typeface="Arial" panose="020B0604020202020204" pitchFamily="34" charset="0"/>
                          <a:cs typeface="Arial" panose="020B0604020202020204" pitchFamily="34" charset="0"/>
                        </a:rPr>
                        <a:t>Compensation of employees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1 871 509</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444 616</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427 830</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16 786</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4</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175947724"/>
                  </a:ext>
                </a:extLst>
              </a:tr>
              <a:tr h="226145">
                <a:tc>
                  <a:txBody>
                    <a:bodyPr/>
                    <a:lstStyle/>
                    <a:p>
                      <a:pPr lvl="1"/>
                      <a:r>
                        <a:rPr lang="en-ZA" sz="1150" i="1" dirty="0" smtClean="0">
                          <a:latin typeface="Arial" panose="020B0604020202020204" pitchFamily="34" charset="0"/>
                          <a:cs typeface="Arial" panose="020B0604020202020204" pitchFamily="34" charset="0"/>
                        </a:rPr>
                        <a:t>Voted (Employees</a:t>
                      </a:r>
                      <a:r>
                        <a:rPr lang="en-ZA" sz="1150" i="1" baseline="0" dirty="0" smtClean="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     807 </a:t>
                      </a:r>
                      <a:r>
                        <a:rPr lang="en-ZA" sz="1150" i="1" kern="1200" dirty="0" smtClean="0">
                          <a:solidFill>
                            <a:schemeClr val="dk1"/>
                          </a:solidFill>
                          <a:latin typeface="Arial" panose="020B0604020202020204" pitchFamily="34" charset="0"/>
                          <a:ea typeface="+mn-ea"/>
                          <a:cs typeface="Arial" panose="020B0604020202020204" pitchFamily="34" charset="0"/>
                        </a:rPr>
                        <a:t>291</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191 828</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183 940</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7 888</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i="1" dirty="0" smtClean="0">
                          <a:latin typeface="Arial" panose="020B0604020202020204" pitchFamily="34" charset="0"/>
                          <a:cs typeface="Arial" panose="020B0604020202020204" pitchFamily="34" charset="0"/>
                        </a:rPr>
                        <a:t>4</a:t>
                      </a:r>
                      <a:endParaRPr lang="en-ZA" sz="1150" i="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626219303"/>
                  </a:ext>
                </a:extLst>
              </a:tr>
              <a:tr h="402647">
                <a:tc>
                  <a:txBody>
                    <a:bodyPr/>
                    <a:lstStyle/>
                    <a:p>
                      <a:pPr lvl="1"/>
                      <a:r>
                        <a:rPr lang="en-ZA" sz="1150" i="1" dirty="0" smtClean="0">
                          <a:latin typeface="Arial" panose="020B0604020202020204" pitchFamily="34" charset="0"/>
                          <a:cs typeface="Arial" panose="020B0604020202020204" pitchFamily="34" charset="0"/>
                        </a:rPr>
                        <a:t>Direct charges (Judges’ salaries)</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1 064 218</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252 788</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243 890</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8 898</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4</a:t>
                      </a:r>
                      <a:endParaRPr lang="en-ZA" sz="1150" i="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108109375"/>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Goods and services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310 933</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88 028</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32 683</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55 345</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63</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482857081"/>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Interest on land and rent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901717114"/>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Transfers and subsidies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128 135</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27 794</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20 300</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solidFill>
                            <a:schemeClr val="tx1"/>
                          </a:solidFill>
                          <a:latin typeface="Arial" panose="020B0604020202020204" pitchFamily="34" charset="0"/>
                          <a:cs typeface="Arial" panose="020B0604020202020204" pitchFamily="34" charset="0"/>
                        </a:rPr>
                        <a:t>7 494</a:t>
                      </a:r>
                      <a:endParaRPr lang="en-ZA" sz="1150"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solidFill>
                            <a:schemeClr val="tx1"/>
                          </a:solidFill>
                          <a:latin typeface="Arial" panose="020B0604020202020204" pitchFamily="34" charset="0"/>
                          <a:cs typeface="Arial" panose="020B0604020202020204" pitchFamily="34" charset="0"/>
                        </a:rPr>
                        <a:t>27</a:t>
                      </a:r>
                      <a:endParaRPr lang="en-ZA" sz="1150" dirty="0">
                        <a:solidFill>
                          <a:schemeClr val="tx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232817913"/>
                  </a:ext>
                </a:extLst>
              </a:tr>
              <a:tr h="226145">
                <a:tc>
                  <a:txBody>
                    <a:bodyPr/>
                    <a:lstStyle/>
                    <a:p>
                      <a:pPr lvl="1"/>
                      <a:r>
                        <a:rPr lang="en-ZA" sz="1150" i="1" dirty="0" smtClean="0">
                          <a:latin typeface="Arial" panose="020B0604020202020204" pitchFamily="34" charset="0"/>
                          <a:cs typeface="Arial" panose="020B0604020202020204" pitchFamily="34" charset="0"/>
                        </a:rPr>
                        <a:t>Voted (Employees</a:t>
                      </a:r>
                      <a:r>
                        <a:rPr lang="en-ZA" sz="1150" i="1" baseline="0" dirty="0" smtClean="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          1 </a:t>
                      </a:r>
                      <a:r>
                        <a:rPr lang="en-ZA" sz="1150" i="1" kern="1200" dirty="0" smtClean="0">
                          <a:solidFill>
                            <a:schemeClr val="dk1"/>
                          </a:solidFill>
                          <a:latin typeface="Arial" panose="020B0604020202020204" pitchFamily="34" charset="0"/>
                          <a:ea typeface="+mn-ea"/>
                          <a:cs typeface="Arial" panose="020B0604020202020204" pitchFamily="34" charset="0"/>
                        </a:rPr>
                        <a:t>416</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430</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326</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104</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i="1" dirty="0" smtClean="0">
                          <a:latin typeface="Arial" panose="020B0604020202020204" pitchFamily="34" charset="0"/>
                          <a:cs typeface="Arial" panose="020B0604020202020204" pitchFamily="34" charset="0"/>
                        </a:rPr>
                        <a:t>24</a:t>
                      </a:r>
                      <a:endParaRPr lang="en-ZA" sz="1150" i="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495136376"/>
                  </a:ext>
                </a:extLst>
              </a:tr>
              <a:tr h="402647">
                <a:tc>
                  <a:txBody>
                    <a:bodyPr/>
                    <a:lstStyle/>
                    <a:p>
                      <a:pPr lvl="1"/>
                      <a:r>
                        <a:rPr lang="en-ZA" sz="1150" i="1" dirty="0" smtClean="0">
                          <a:latin typeface="Arial" panose="020B0604020202020204" pitchFamily="34" charset="0"/>
                          <a:cs typeface="Arial" panose="020B0604020202020204" pitchFamily="34" charset="0"/>
                        </a:rPr>
                        <a:t>Direct charges (Judges’ salaries)</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126 719</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27 364</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19 974</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solidFill>
                            <a:schemeClr val="tx1"/>
                          </a:solidFill>
                          <a:latin typeface="Arial" panose="020B0604020202020204" pitchFamily="34" charset="0"/>
                          <a:cs typeface="Arial" panose="020B0604020202020204" pitchFamily="34" charset="0"/>
                        </a:rPr>
                        <a:t>7 390</a:t>
                      </a:r>
                      <a:endParaRPr lang="en-ZA" sz="1150" i="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solidFill>
                            <a:schemeClr val="tx1"/>
                          </a:solidFill>
                          <a:latin typeface="Arial" panose="020B0604020202020204" pitchFamily="34" charset="0"/>
                          <a:cs typeface="Arial" panose="020B0604020202020204" pitchFamily="34" charset="0"/>
                        </a:rPr>
                        <a:t>27</a:t>
                      </a:r>
                      <a:endParaRPr lang="en-ZA" sz="1150" i="1" dirty="0">
                        <a:solidFill>
                          <a:schemeClr val="tx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567417807"/>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Capital expenditure</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     110 </a:t>
                      </a:r>
                      <a:r>
                        <a:rPr lang="en-ZA" sz="1150" kern="1200" dirty="0" smtClean="0">
                          <a:solidFill>
                            <a:schemeClr val="dk1"/>
                          </a:solidFill>
                          <a:latin typeface="Arial" panose="020B0604020202020204" pitchFamily="34" charset="0"/>
                          <a:ea typeface="+mn-ea"/>
                          <a:cs typeface="Arial" panose="020B0604020202020204" pitchFamily="34" charset="0"/>
                        </a:rPr>
                        <a:t>201</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29 308</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18 566</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10 742</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37</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387052879"/>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Payment for financial</a:t>
                      </a:r>
                      <a:r>
                        <a:rPr lang="en-ZA" sz="1150" baseline="0" dirty="0" smtClean="0">
                          <a:latin typeface="Arial" panose="020B0604020202020204" pitchFamily="34" charset="0"/>
                          <a:cs typeface="Arial" panose="020B0604020202020204" pitchFamily="34" charset="0"/>
                        </a:rPr>
                        <a:t> assets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030567442"/>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b="1" dirty="0" smtClean="0">
                          <a:latin typeface="Arial" panose="020B0604020202020204" pitchFamily="34" charset="0"/>
                          <a:cs typeface="Arial" panose="020B0604020202020204" pitchFamily="34" charset="0"/>
                        </a:rPr>
                        <a:t>TOTAL</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2 420 778</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589 746</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499 379</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90 367</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15</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578129060"/>
                  </a:ext>
                </a:extLst>
              </a:tr>
            </a:tbl>
          </a:graphicData>
        </a:graphic>
      </p:graphicFrame>
      <p:sp>
        <p:nvSpPr>
          <p:cNvPr id="10" name="Subtitle 2"/>
          <p:cNvSpPr txBox="1">
            <a:spLocks/>
          </p:cNvSpPr>
          <p:nvPr/>
        </p:nvSpPr>
        <p:spPr>
          <a:xfrm>
            <a:off x="431009" y="522514"/>
            <a:ext cx="6773090" cy="675941"/>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FINANCIAL EXPENDITURE REPORT PER PROGRAMME AND ECONOMIC CLASSIFICATION – Q2 (2020/21 FY)</a:t>
            </a:r>
          </a:p>
        </p:txBody>
      </p:sp>
    </p:spTree>
    <p:extLst>
      <p:ext uri="{BB962C8B-B14F-4D97-AF65-F5344CB8AC3E}">
        <p14:creationId xmlns:p14="http://schemas.microsoft.com/office/powerpoint/2010/main" xmlns="" val="2842438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57</a:t>
            </a:fld>
            <a:endParaRPr lang="en-US"/>
          </a:p>
        </p:txBody>
      </p:sp>
      <p:sp>
        <p:nvSpPr>
          <p:cNvPr id="10" name="Subtitle 2"/>
          <p:cNvSpPr txBox="1">
            <a:spLocks/>
          </p:cNvSpPr>
          <p:nvPr/>
        </p:nvSpPr>
        <p:spPr>
          <a:xfrm>
            <a:off x="491186" y="598810"/>
            <a:ext cx="6960359" cy="660009"/>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b="1" dirty="0">
                <a:latin typeface="Arial" panose="020B0604020202020204" pitchFamily="34" charset="0"/>
                <a:cs typeface="Arial" panose="020B0604020202020204" pitchFamily="34" charset="0"/>
              </a:rPr>
              <a:t>FINANCIAL EXPENDITURE REPORT PER PROGRAMME AND ECONOMIC CLASSIFICATION (CONTINUES...) – Q2 (2020/21 FY)</a:t>
            </a:r>
          </a:p>
        </p:txBody>
      </p:sp>
      <p:sp>
        <p:nvSpPr>
          <p:cNvPr id="7" name="Content Placeholder 2"/>
          <p:cNvSpPr txBox="1">
            <a:spLocks/>
          </p:cNvSpPr>
          <p:nvPr/>
        </p:nvSpPr>
        <p:spPr>
          <a:xfrm>
            <a:off x="337783" y="2018096"/>
            <a:ext cx="8338385" cy="30353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2020/21 Q2 expenditure is 85% or R499.379 million against the Q2 budget of R589,746 million including the direct charges against the National Revenue Fund (Judges’ salaries).</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2020/21 Q2 expenditure on voted funds is 76% or R235.515 million against the Q2 budget of R309.594 million.</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2020/21 Q2 expenditure on direct charges is 94% or R263.864 million against the allocated budget of R280.152 million.</a:t>
            </a:r>
          </a:p>
        </p:txBody>
      </p:sp>
    </p:spTree>
    <p:extLst>
      <p:ext uri="{BB962C8B-B14F-4D97-AF65-F5344CB8AC3E}">
        <p14:creationId xmlns:p14="http://schemas.microsoft.com/office/powerpoint/2010/main" xmlns="" val="817538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58</a:t>
            </a:fld>
            <a:endParaRPr lang="en-US"/>
          </a:p>
        </p:txBody>
      </p:sp>
      <p:sp>
        <p:nvSpPr>
          <p:cNvPr id="6" name="Subtitle 2"/>
          <p:cNvSpPr txBox="1">
            <a:spLocks/>
          </p:cNvSpPr>
          <p:nvPr/>
        </p:nvSpPr>
        <p:spPr>
          <a:xfrm>
            <a:off x="389082" y="719583"/>
            <a:ext cx="6418714" cy="467050"/>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800" b="1" dirty="0">
                <a:latin typeface="Arial" panose="020B0604020202020204" pitchFamily="34" charset="0"/>
                <a:cs typeface="Arial" panose="020B0604020202020204" pitchFamily="34" charset="0"/>
              </a:rPr>
              <a:t>EXPENDITURE PER PROGRAMME – Q2 (2020/21 FY)</a:t>
            </a: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nvPr>
        </p:nvGraphicFramePr>
        <p:xfrm>
          <a:off x="284156" y="1852249"/>
          <a:ext cx="8587853" cy="4055416"/>
        </p:xfrm>
        <a:graphic>
          <a:graphicData uri="http://schemas.openxmlformats.org/drawingml/2006/table">
            <a:tbl>
              <a:tblPr firstRow="1" bandRow="1">
                <a:tableStyleId>{5C22544A-7EE6-4342-B048-85BDC9FD1C3A}</a:tableStyleId>
              </a:tblPr>
              <a:tblGrid>
                <a:gridCol w="1722065">
                  <a:extLst>
                    <a:ext uri="{9D8B030D-6E8A-4147-A177-3AD203B41FA5}">
                      <a16:colId xmlns:a16="http://schemas.microsoft.com/office/drawing/2014/main" xmlns="" val="20000"/>
                    </a:ext>
                  </a:extLst>
                </a:gridCol>
                <a:gridCol w="6865788">
                  <a:extLst>
                    <a:ext uri="{9D8B030D-6E8A-4147-A177-3AD203B41FA5}">
                      <a16:colId xmlns:a16="http://schemas.microsoft.com/office/drawing/2014/main" xmlns="" val="20001"/>
                    </a:ext>
                  </a:extLst>
                </a:gridCol>
              </a:tblGrid>
              <a:tr h="312091">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0"/>
                  </a:ext>
                </a:extLst>
              </a:tr>
              <a:tr h="3743325">
                <a:tc>
                  <a:txBody>
                    <a:bodyPr/>
                    <a:lstStyle/>
                    <a:p>
                      <a:r>
                        <a:rPr lang="en-ZA" sz="1400" b="1" dirty="0" smtClean="0">
                          <a:latin typeface="Arial" panose="020B0604020202020204" pitchFamily="34" charset="0"/>
                          <a:cs typeface="Arial" panose="020B0604020202020204" pitchFamily="34" charset="0"/>
                        </a:rPr>
                        <a:t>1 - Administration</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marL="58738" lvl="2" indent="0"/>
                      <a:r>
                        <a:rPr lang="en-ZA" sz="1400" dirty="0" smtClean="0">
                          <a:latin typeface="Arial" panose="020B0604020202020204" pitchFamily="34" charset="0"/>
                          <a:cs typeface="Arial" panose="020B0604020202020204" pitchFamily="34" charset="0"/>
                        </a:rPr>
                        <a:t>Programme 1 spent 65% of the Q2 budget of R60,473 million. </a:t>
                      </a:r>
                    </a:p>
                    <a:p>
                      <a:pPr marL="58738" lvl="2" indent="0"/>
                      <a:endParaRPr lang="en-ZA" sz="1400" dirty="0" smtClean="0">
                        <a:latin typeface="Arial" panose="020B0604020202020204" pitchFamily="34" charset="0"/>
                        <a:cs typeface="Arial" panose="020B0604020202020204" pitchFamily="34" charset="0"/>
                      </a:endParaRPr>
                    </a:p>
                    <a:p>
                      <a:pPr marL="58738" lvl="2" indent="0"/>
                      <a:r>
                        <a:rPr lang="en-ZA" sz="1400" dirty="0" smtClean="0">
                          <a:latin typeface="Arial" panose="020B0604020202020204" pitchFamily="34" charset="0"/>
                          <a:cs typeface="Arial" panose="020B0604020202020204" pitchFamily="34" charset="0"/>
                        </a:rPr>
                        <a:t>Underspending </a:t>
                      </a:r>
                    </a:p>
                    <a:p>
                      <a:pPr marL="360363" lvl="3" indent="-301625"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non implementation of the salary adjustment which is projected in the current budget,</a:t>
                      </a:r>
                    </a:p>
                    <a:p>
                      <a:pPr marL="360363" lvl="3"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Goods and services due to</a:t>
                      </a:r>
                    </a:p>
                    <a:p>
                      <a:pPr marL="541338" lvl="4" indent="-180975"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Re-imbursement claim from the Department of Justice and Constitutional Development (DoJ&amp;CD) for payment made in respect of training, which is budgeted for under the Integrated Justice Systems (IJS), which is under the DoJ&amp;CD budget. The claim transfers expenditure from OCJ to DoJ&amp;CD;</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Lesser than projected travelling by officials due to lockdown restrictions;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Delayed procurement of network switches which is dependent on the completion of the network refresh project which was delayed by the COVID-19 restrictions; and</a:t>
                      </a:r>
                    </a:p>
                    <a:p>
                      <a:pPr marL="360363" lvl="3"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Payment of capital assets due to delays in the finalising of awards for ICT tenders, such as the Anti-virus, Infrastructure refresh, and Provisioning of uninterrupted power supply.</a:t>
                      </a:r>
                      <a:endParaRPr lang="en-ZA" sz="1400"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064419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59</a:t>
            </a:fld>
            <a:endParaRPr lang="en-US"/>
          </a:p>
        </p:txBody>
      </p:sp>
      <p:sp>
        <p:nvSpPr>
          <p:cNvPr id="6" name="Subtitle 2"/>
          <p:cNvSpPr txBox="1">
            <a:spLocks/>
          </p:cNvSpPr>
          <p:nvPr/>
        </p:nvSpPr>
        <p:spPr>
          <a:xfrm>
            <a:off x="331168" y="665304"/>
            <a:ext cx="7100146" cy="604550"/>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Q2 (2020/21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nvPr>
        </p:nvGraphicFramePr>
        <p:xfrm>
          <a:off x="331168" y="1796121"/>
          <a:ext cx="8519302" cy="4011930"/>
        </p:xfrm>
        <a:graphic>
          <a:graphicData uri="http://schemas.openxmlformats.org/drawingml/2006/table">
            <a:tbl>
              <a:tblPr firstRow="1" bandRow="1">
                <a:tableStyleId>{5C22544A-7EE6-4342-B048-85BDC9FD1C3A}</a:tableStyleId>
              </a:tblPr>
              <a:tblGrid>
                <a:gridCol w="1358852">
                  <a:extLst>
                    <a:ext uri="{9D8B030D-6E8A-4147-A177-3AD203B41FA5}">
                      <a16:colId xmlns:a16="http://schemas.microsoft.com/office/drawing/2014/main" xmlns="" val="20000"/>
                    </a:ext>
                  </a:extLst>
                </a:gridCol>
                <a:gridCol w="7160450">
                  <a:extLst>
                    <a:ext uri="{9D8B030D-6E8A-4147-A177-3AD203B41FA5}">
                      <a16:colId xmlns:a16="http://schemas.microsoft.com/office/drawing/2014/main" xmlns="" val="20001"/>
                    </a:ext>
                  </a:extLst>
                </a:gridCol>
              </a:tblGrid>
              <a:tr h="268605">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0"/>
                  </a:ext>
                </a:extLst>
              </a:tr>
              <a:tr h="3743325">
                <a:tc>
                  <a:txBody>
                    <a:bodyPr/>
                    <a:lstStyle/>
                    <a:p>
                      <a:pPr marL="0" lvl="1" indent="0">
                        <a:buFont typeface="Wingdings" panose="05000000000000000000" pitchFamily="2" charset="2"/>
                        <a:buNone/>
                      </a:pPr>
                      <a:r>
                        <a:rPr lang="en-ZA" sz="1400" b="1" dirty="0" smtClean="0">
                          <a:latin typeface="Arial" panose="020B0604020202020204" pitchFamily="34" charset="0"/>
                          <a:cs typeface="Arial" panose="020B0604020202020204" pitchFamily="34" charset="0"/>
                        </a:rPr>
                        <a:t>2 -Superior Court Services</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marL="465138" lvl="2" indent="-406400"/>
                      <a:r>
                        <a:rPr lang="en-ZA" sz="1400" dirty="0" smtClean="0">
                          <a:latin typeface="Arial" panose="020B0604020202020204" pitchFamily="34" charset="0"/>
                          <a:cs typeface="Arial" panose="020B0604020202020204" pitchFamily="34" charset="0"/>
                        </a:rPr>
                        <a:t>Programme 2 spent 83% of the Q2 budget of R</a:t>
                      </a:r>
                      <a:r>
                        <a:rPr lang="en-ZA" sz="1400" dirty="0" smtClean="0">
                          <a:solidFill>
                            <a:schemeClr val="dk1"/>
                          </a:solidFill>
                          <a:latin typeface="Arial" panose="020B0604020202020204" pitchFamily="34" charset="0"/>
                          <a:cs typeface="Arial" panose="020B0604020202020204" pitchFamily="34" charset="0"/>
                        </a:rPr>
                        <a:t>230.254</a:t>
                      </a:r>
                      <a:r>
                        <a:rPr lang="en-ZA" sz="1400" dirty="0" smtClean="0">
                          <a:latin typeface="Arial" panose="020B0604020202020204" pitchFamily="34" charset="0"/>
                          <a:cs typeface="Arial" panose="020B0604020202020204" pitchFamily="34" charset="0"/>
                        </a:rPr>
                        <a:t> million. </a:t>
                      </a:r>
                    </a:p>
                    <a:p>
                      <a:pPr marL="465138" lvl="2" indent="-406400"/>
                      <a:endParaRPr lang="en-ZA" sz="1400" dirty="0" smtClean="0">
                        <a:latin typeface="Arial" panose="020B0604020202020204" pitchFamily="34" charset="0"/>
                        <a:cs typeface="Arial" panose="020B0604020202020204" pitchFamily="34" charset="0"/>
                      </a:endParaRPr>
                    </a:p>
                    <a:p>
                      <a:pPr marL="465138" lvl="2" indent="-406400"/>
                      <a:r>
                        <a:rPr lang="en-ZA" sz="1400" dirty="0" smtClean="0">
                          <a:latin typeface="Arial" panose="020B0604020202020204" pitchFamily="34" charset="0"/>
                          <a:cs typeface="Arial" panose="020B0604020202020204" pitchFamily="34" charset="0"/>
                        </a:rPr>
                        <a:t>Underspending </a:t>
                      </a:r>
                    </a:p>
                    <a:p>
                      <a:pPr marL="360363" lvl="2" indent="-301625"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non implementation of the salary adjustment which is projected in the current budget;</a:t>
                      </a:r>
                    </a:p>
                    <a:p>
                      <a:pPr marL="360363" lvl="2"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Goods and services due to lesser than projected spending on the following due to COVID-19 lockdown restrictions: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Library services;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Fleet services due to lesser usage of the leased Judges’ vehicles;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Stationery procured as Superior Courts operate on a skeleton staff and some of the Judges and staff members are working remotely; as well as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Travelling by the Judges and officials.</a:t>
                      </a:r>
                    </a:p>
                    <a:p>
                      <a:pPr marL="360363" lvl="2"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Households</a:t>
                      </a:r>
                      <a:r>
                        <a:rPr lang="en-US" sz="1400" kern="1200" baseline="0" dirty="0" smtClean="0">
                          <a:solidFill>
                            <a:schemeClr val="dk1"/>
                          </a:solidFill>
                          <a:latin typeface="Arial" panose="020B0604020202020204" pitchFamily="34" charset="0"/>
                          <a:ea typeface="+mn-ea"/>
                          <a:cs typeface="Arial" panose="020B0604020202020204" pitchFamily="34" charset="0"/>
                        </a:rPr>
                        <a:t> </a:t>
                      </a:r>
                      <a:r>
                        <a:rPr lang="en-US" sz="1400" kern="1200" dirty="0" smtClean="0">
                          <a:solidFill>
                            <a:schemeClr val="dk1"/>
                          </a:solidFill>
                          <a:latin typeface="Arial" panose="020B0604020202020204" pitchFamily="34" charset="0"/>
                          <a:ea typeface="+mn-ea"/>
                          <a:cs typeface="Arial" panose="020B0604020202020204" pitchFamily="34" charset="0"/>
                        </a:rPr>
                        <a:t>due to fewer than anticipated leave gratuities paid to officials who resigned; and</a:t>
                      </a:r>
                    </a:p>
                    <a:p>
                      <a:pPr marL="360363" lvl="2"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Capital payments due to less spending on leased vehicles because</a:t>
                      </a:r>
                      <a:r>
                        <a:rPr lang="en-US" sz="1400" kern="1200" baseline="0" dirty="0" smtClean="0">
                          <a:solidFill>
                            <a:schemeClr val="dk1"/>
                          </a:solidFill>
                          <a:latin typeface="Arial" panose="020B0604020202020204" pitchFamily="34" charset="0"/>
                          <a:ea typeface="+mn-ea"/>
                          <a:cs typeface="Arial" panose="020B0604020202020204" pitchFamily="34" charset="0"/>
                        </a:rPr>
                        <a:t> of </a:t>
                      </a:r>
                      <a:r>
                        <a:rPr lang="en-US" sz="1400" kern="1200" dirty="0" smtClean="0">
                          <a:solidFill>
                            <a:schemeClr val="dk1"/>
                          </a:solidFill>
                          <a:latin typeface="Arial" panose="020B0604020202020204" pitchFamily="34" charset="0"/>
                          <a:ea typeface="+mn-ea"/>
                          <a:cs typeface="Arial" panose="020B0604020202020204" pitchFamily="34" charset="0"/>
                        </a:rPr>
                        <a:t>month to month contracts which are operating leases in nature and therefore classified as goods and services.</a:t>
                      </a:r>
                    </a:p>
                  </a:txBody>
                  <a:tcPr marL="51435" marR="51435" marT="25718" marB="25718"/>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1417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a:t>
            </a:fld>
            <a:endParaRPr lang="en-US"/>
          </a:p>
        </p:txBody>
      </p:sp>
      <p:sp>
        <p:nvSpPr>
          <p:cNvPr id="5" name="Rectangle 4"/>
          <p:cNvSpPr/>
          <p:nvPr/>
        </p:nvSpPr>
        <p:spPr>
          <a:xfrm>
            <a:off x="360218" y="1565597"/>
            <a:ext cx="8575964" cy="4524315"/>
          </a:xfrm>
          <a:prstGeom prst="rect">
            <a:avLst/>
          </a:prstGeom>
        </p:spPr>
        <p:txBody>
          <a:bodyPr wrap="square">
            <a:spAutoFit/>
          </a:bodyPr>
          <a:lstStyle/>
          <a:p>
            <a:pPr marL="285750" indent="-285750" algn="just">
              <a:buFont typeface="Wingdings" panose="05000000000000000000" pitchFamily="2" charset="2"/>
              <a:buChar char="q"/>
            </a:pPr>
            <a:r>
              <a:rPr lang="en-GB" sz="1600" dirty="0">
                <a:latin typeface="Arial" panose="020B0604020202020204" pitchFamily="34" charset="0"/>
                <a:cs typeface="Arial" panose="020B0604020202020204" pitchFamily="34" charset="0"/>
              </a:rPr>
              <a:t>Pursuant to engagement between the Chief Justice and the </a:t>
            </a:r>
            <a:r>
              <a:rPr lang="en-GB" sz="1600" dirty="0" smtClean="0">
                <a:latin typeface="Arial" panose="020B0604020202020204" pitchFamily="34" charset="0"/>
                <a:cs typeface="Arial" panose="020B0604020202020204" pitchFamily="34" charset="0"/>
              </a:rPr>
              <a:t>former Minister of Justice &amp; Correctional Services, </a:t>
            </a:r>
            <a:r>
              <a:rPr lang="en-GB" sz="1600" dirty="0">
                <a:latin typeface="Arial" panose="020B0604020202020204" pitchFamily="34" charset="0"/>
                <a:cs typeface="Arial" panose="020B0604020202020204" pitchFamily="34" charset="0"/>
              </a:rPr>
              <a:t>indicators and targets relating to judicial functions </a:t>
            </a:r>
            <a:r>
              <a:rPr lang="en-GB" sz="1600" dirty="0" smtClean="0">
                <a:latin typeface="Arial" panose="020B0604020202020204" pitchFamily="34" charset="0"/>
                <a:cs typeface="Arial" panose="020B0604020202020204" pitchFamily="34" charset="0"/>
              </a:rPr>
              <a:t>on </a:t>
            </a:r>
            <a:r>
              <a:rPr lang="en-GB" sz="1600" dirty="0">
                <a:latin typeface="Arial" panose="020B0604020202020204" pitchFamily="34" charset="0"/>
                <a:cs typeface="Arial" panose="020B0604020202020204" pitchFamily="34" charset="0"/>
              </a:rPr>
              <a:t>court performance </a:t>
            </a:r>
            <a:r>
              <a:rPr lang="en-GB" sz="1600" dirty="0" smtClean="0">
                <a:latin typeface="Arial" panose="020B0604020202020204" pitchFamily="34" charset="0"/>
                <a:cs typeface="Arial" panose="020B0604020202020204" pitchFamily="34" charset="0"/>
              </a:rPr>
              <a:t>were </a:t>
            </a:r>
            <a:r>
              <a:rPr lang="en-GB" sz="1600" dirty="0">
                <a:latin typeface="Arial" panose="020B0604020202020204" pitchFamily="34" charset="0"/>
                <a:cs typeface="Arial" panose="020B0604020202020204" pitchFamily="34" charset="0"/>
              </a:rPr>
              <a:t>removed from </a:t>
            </a:r>
            <a:r>
              <a:rPr lang="en-GB" sz="1600" dirty="0" smtClean="0">
                <a:latin typeface="Arial" panose="020B0604020202020204" pitchFamily="34" charset="0"/>
                <a:cs typeface="Arial" panose="020B0604020202020204" pitchFamily="34" charset="0"/>
              </a:rPr>
              <a:t>the OCJ Strategic Plan as </a:t>
            </a:r>
            <a:r>
              <a:rPr lang="en-GB" sz="1600" dirty="0">
                <a:latin typeface="Arial" panose="020B0604020202020204" pitchFamily="34" charset="0"/>
                <a:cs typeface="Arial" panose="020B0604020202020204" pitchFamily="34" charset="0"/>
              </a:rPr>
              <a:t>they are within the control of the Judiciary and not the OCJ. </a:t>
            </a:r>
            <a:endParaRPr lang="en-GB"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This resolution was communicated at the meeting </a:t>
            </a:r>
            <a:r>
              <a:rPr lang="en-GB" sz="1600" dirty="0">
                <a:latin typeface="Arial" panose="020B0604020202020204" pitchFamily="34" charset="0"/>
                <a:cs typeface="Arial" panose="020B0604020202020204" pitchFamily="34" charset="0"/>
              </a:rPr>
              <a:t>held on 28 November </a:t>
            </a:r>
            <a:r>
              <a:rPr lang="en-GB" sz="1600" dirty="0" smtClean="0">
                <a:latin typeface="Arial" panose="020B0604020202020204" pitchFamily="34" charset="0"/>
                <a:cs typeface="Arial" panose="020B0604020202020204" pitchFamily="34" charset="0"/>
              </a:rPr>
              <a:t>2016, between the Chief Justice, Heads of Court as well as the Portfolio Committee on Justice and Correctional </a:t>
            </a:r>
            <a:r>
              <a:rPr lang="en-GB" sz="1600" dirty="0">
                <a:latin typeface="Arial" panose="020B0604020202020204" pitchFamily="34" charset="0"/>
                <a:cs typeface="Arial" panose="020B0604020202020204" pitchFamily="34" charset="0"/>
              </a:rPr>
              <a:t>Services</a:t>
            </a:r>
            <a:r>
              <a:rPr lang="en-GB" sz="1600" dirty="0" smtClean="0">
                <a:latin typeface="Arial" panose="020B0604020202020204" pitchFamily="34" charset="0"/>
                <a:cs typeface="Arial" panose="020B0604020202020204" pitchFamily="34" charset="0"/>
              </a:rPr>
              <a:t>.</a:t>
            </a:r>
            <a:r>
              <a:rPr lang="en-ZA" sz="1600" dirty="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p>
            <a:pPr algn="just"/>
            <a:endParaRPr lang="en-ZA"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600" dirty="0" smtClean="0">
                <a:latin typeface="Arial" panose="020B0604020202020204" pitchFamily="34" charset="0"/>
                <a:cs typeface="Arial" panose="020B0604020202020204" pitchFamily="34" charset="0"/>
              </a:rPr>
              <a:t>On </a:t>
            </a:r>
            <a:r>
              <a:rPr lang="en-ZA" sz="1600" dirty="0">
                <a:latin typeface="Arial" panose="020B0604020202020204" pitchFamily="34" charset="0"/>
                <a:cs typeface="Arial" panose="020B0604020202020204" pitchFamily="34" charset="0"/>
              </a:rPr>
              <a:t>an annual basis, a Judicial Accountability Session is convened, where the Judiciary accounts publicly by presenting an Annual </a:t>
            </a:r>
            <a:r>
              <a:rPr lang="en-ZA" sz="1600">
                <a:latin typeface="Arial" panose="020B0604020202020204" pitchFamily="34" charset="0"/>
                <a:cs typeface="Arial" panose="020B0604020202020204" pitchFamily="34" charset="0"/>
              </a:rPr>
              <a:t>Report </a:t>
            </a:r>
            <a:r>
              <a:rPr lang="en-ZA" sz="1600" smtClean="0">
                <a:latin typeface="Arial" panose="020B0604020202020204" pitchFamily="34" charset="0"/>
                <a:cs typeface="Arial" panose="020B0604020202020204" pitchFamily="34" charset="0"/>
              </a:rPr>
              <a:t>including </a:t>
            </a:r>
            <a:r>
              <a:rPr lang="en-ZA" sz="1600" dirty="0">
                <a:latin typeface="Arial" panose="020B0604020202020204" pitchFamily="34" charset="0"/>
                <a:cs typeface="Arial" panose="020B0604020202020204" pitchFamily="34" charset="0"/>
              </a:rPr>
              <a:t>court performance</a:t>
            </a:r>
            <a:r>
              <a:rPr lang="en-ZA" sz="1600" dirty="0" smtClean="0">
                <a:latin typeface="Arial" panose="020B0604020202020204" pitchFamily="34" charset="0"/>
                <a:cs typeface="Arial" panose="020B0604020202020204" pitchFamily="34" charset="0"/>
              </a:rPr>
              <a:t>.</a:t>
            </a:r>
          </a:p>
          <a:p>
            <a:pPr algn="just"/>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Relevant stakeholders, including members of the Portfolio Committee are invited to the event. Those present are invited to raise questions at the session.</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p:txBody>
      </p:sp>
      <p:sp>
        <p:nvSpPr>
          <p:cNvPr id="6" name="Title 1"/>
          <p:cNvSpPr txBox="1">
            <a:spLocks/>
          </p:cNvSpPr>
          <p:nvPr/>
        </p:nvSpPr>
        <p:spPr>
          <a:xfrm>
            <a:off x="360218" y="391607"/>
            <a:ext cx="7356035" cy="645957"/>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2300" b="1" dirty="0">
                <a:solidFill>
                  <a:prstClr val="black"/>
                </a:solidFill>
                <a:latin typeface="Avenir Black"/>
                <a:ea typeface="+mn-ea"/>
                <a:cs typeface="Arial" pitchFamily="34" charset="0"/>
              </a:rPr>
              <a:t>DELINEATION OF JUDICIAL </a:t>
            </a:r>
            <a:r>
              <a:rPr lang="en-ZA" sz="2300" b="1" dirty="0" smtClean="0">
                <a:solidFill>
                  <a:prstClr val="black"/>
                </a:solidFill>
                <a:latin typeface="Avenir Black"/>
                <a:ea typeface="+mn-ea"/>
                <a:cs typeface="Arial" pitchFamily="34" charset="0"/>
              </a:rPr>
              <a:t>FUNCTIONS</a:t>
            </a:r>
            <a:endParaRPr lang="en-ZA" sz="2300" b="1" dirty="0">
              <a:solidFill>
                <a:prstClr val="black"/>
              </a:solidFill>
              <a:latin typeface="Avenir Black"/>
              <a:ea typeface="+mn-ea"/>
              <a:cs typeface="Arial" pitchFamily="34" charset="0"/>
            </a:endParaRPr>
          </a:p>
        </p:txBody>
      </p:sp>
      <p:sp>
        <p:nvSpPr>
          <p:cNvPr id="7" name="Rectangle 6"/>
          <p:cNvSpPr/>
          <p:nvPr/>
        </p:nvSpPr>
        <p:spPr>
          <a:xfrm>
            <a:off x="360218" y="4569396"/>
            <a:ext cx="8086456" cy="1569660"/>
          </a:xfrm>
          <a:prstGeom prst="rect">
            <a:avLst/>
          </a:prstGeom>
        </p:spPr>
        <p:txBody>
          <a:bodyPr wrap="square">
            <a:spAutoFit/>
          </a:bodyPr>
          <a:lstStyle/>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81392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60</a:t>
            </a:fld>
            <a:endParaRPr lang="en-US"/>
          </a:p>
        </p:txBody>
      </p:sp>
      <p:sp>
        <p:nvSpPr>
          <p:cNvPr id="6" name="Subtitle 2"/>
          <p:cNvSpPr txBox="1">
            <a:spLocks/>
          </p:cNvSpPr>
          <p:nvPr/>
        </p:nvSpPr>
        <p:spPr>
          <a:xfrm>
            <a:off x="327546" y="679180"/>
            <a:ext cx="7328848" cy="467050"/>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Q2 (2020/21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ext uri="{D42A27DB-BD31-4B8C-83A1-F6EECF244321}">
                <p14:modId xmlns:p14="http://schemas.microsoft.com/office/powerpoint/2010/main" xmlns="" val="2631722484"/>
              </p:ext>
            </p:extLst>
          </p:nvPr>
        </p:nvGraphicFramePr>
        <p:xfrm>
          <a:off x="327546" y="2022674"/>
          <a:ext cx="8439083" cy="2790226"/>
        </p:xfrm>
        <a:graphic>
          <a:graphicData uri="http://schemas.openxmlformats.org/drawingml/2006/table">
            <a:tbl>
              <a:tblPr firstRow="1" bandRow="1">
                <a:tableStyleId>{5C22544A-7EE6-4342-B048-85BDC9FD1C3A}</a:tableStyleId>
              </a:tblPr>
              <a:tblGrid>
                <a:gridCol w="1522833">
                  <a:extLst>
                    <a:ext uri="{9D8B030D-6E8A-4147-A177-3AD203B41FA5}">
                      <a16:colId xmlns:a16="http://schemas.microsoft.com/office/drawing/2014/main" xmlns="" val="20000"/>
                    </a:ext>
                  </a:extLst>
                </a:gridCol>
                <a:gridCol w="6916250">
                  <a:extLst>
                    <a:ext uri="{9D8B030D-6E8A-4147-A177-3AD203B41FA5}">
                      <a16:colId xmlns:a16="http://schemas.microsoft.com/office/drawing/2014/main" xmlns="" val="20001"/>
                    </a:ext>
                  </a:extLst>
                </a:gridCol>
              </a:tblGrid>
              <a:tr h="276668">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0"/>
                  </a:ext>
                </a:extLst>
              </a:tr>
              <a:tr h="2513558">
                <a:tc>
                  <a:txBody>
                    <a:bodyPr/>
                    <a:lstStyle/>
                    <a:p>
                      <a:r>
                        <a:rPr lang="en-ZA" sz="1400" b="1" dirty="0" smtClean="0">
                          <a:latin typeface="Arial" panose="020B0604020202020204" pitchFamily="34" charset="0"/>
                          <a:cs typeface="Arial" panose="020B0604020202020204" pitchFamily="34" charset="0"/>
                        </a:rPr>
                        <a:t>3 -</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Judicial Education and Support</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marL="0" indent="0" algn="just">
                        <a:buFont typeface="Arial" panose="020B0604020202020204" pitchFamily="34" charset="0"/>
                        <a:buNone/>
                      </a:pPr>
                      <a:r>
                        <a:rPr lang="en-ZA" sz="1400" dirty="0" smtClean="0">
                          <a:latin typeface="Arial" panose="020B0604020202020204" pitchFamily="34" charset="0"/>
                          <a:cs typeface="Arial" panose="020B0604020202020204" pitchFamily="34" charset="0"/>
                        </a:rPr>
                        <a:t>Programme 3 spent 31% of the Q2 budget of R18</a:t>
                      </a:r>
                      <a:r>
                        <a:rPr lang="en-ZA" sz="1400" dirty="0" smtClean="0">
                          <a:solidFill>
                            <a:schemeClr val="dk1"/>
                          </a:solidFill>
                          <a:latin typeface="Arial" panose="020B0604020202020204" pitchFamily="34" charset="0"/>
                          <a:cs typeface="Arial" panose="020B0604020202020204" pitchFamily="34" charset="0"/>
                        </a:rPr>
                        <a:t>.867</a:t>
                      </a:r>
                      <a:r>
                        <a:rPr lang="en-ZA" sz="1400" dirty="0" smtClean="0">
                          <a:latin typeface="Arial" panose="020B0604020202020204" pitchFamily="34" charset="0"/>
                          <a:cs typeface="Arial" panose="020B0604020202020204" pitchFamily="34" charset="0"/>
                        </a:rPr>
                        <a:t> million</a:t>
                      </a: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400" dirty="0" smtClean="0">
                          <a:latin typeface="Arial" panose="020B0604020202020204" pitchFamily="34" charset="0"/>
                          <a:cs typeface="Arial" panose="020B0604020202020204" pitchFamily="34" charset="0"/>
                        </a:rPr>
                        <a:t>Underspending</a:t>
                      </a:r>
                    </a:p>
                    <a:p>
                      <a:pPr marL="355600" lvl="3" indent="-355600"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non implementation of the salary adjustment which is projected in the current budget;</a:t>
                      </a:r>
                    </a:p>
                    <a:p>
                      <a:pPr marL="355600" lvl="3" indent="-355600" algn="just">
                        <a:buFont typeface="+mj-lt"/>
                        <a:buAutoNum type="alphaLcPeriod"/>
                      </a:pPr>
                      <a:r>
                        <a:rPr lang="en-ZA" sz="1400" dirty="0" smtClean="0">
                          <a:latin typeface="Arial" panose="020B0604020202020204" pitchFamily="34" charset="0"/>
                          <a:cs typeface="Arial" panose="020B0604020202020204" pitchFamily="34" charset="0"/>
                        </a:rPr>
                        <a:t>Goods and services</a:t>
                      </a:r>
                      <a:r>
                        <a:rPr lang="en-ZA" sz="1400" baseline="0" dirty="0" smtClean="0">
                          <a:latin typeface="Arial" panose="020B0604020202020204" pitchFamily="34" charset="0"/>
                          <a:cs typeface="Arial" panose="020B0604020202020204" pitchFamily="34" charset="0"/>
                        </a:rPr>
                        <a:t> due to</a:t>
                      </a:r>
                      <a:r>
                        <a:rPr lang="en-ZA" sz="1400" dirty="0" smtClean="0">
                          <a:latin typeface="Arial" panose="020B0604020202020204" pitchFamily="34" charset="0"/>
                          <a:cs typeface="Arial" panose="020B0604020202020204" pitchFamily="34" charset="0"/>
                        </a:rPr>
                        <a:t> judicial training switched from the traditional way of training at hired venues to virtual training. The virtual training has less cost implications compared to the traditional way of training due to the COVID-19 lockdown restrictions; and</a:t>
                      </a:r>
                    </a:p>
                    <a:p>
                      <a:pPr marL="355600" lvl="3" indent="-355600" algn="just">
                        <a:buFont typeface="+mj-lt"/>
                        <a:buAutoNum type="alphaLcPeriod"/>
                      </a:pPr>
                      <a:r>
                        <a:rPr lang="en-US" sz="1400" dirty="0" smtClean="0">
                          <a:latin typeface="Arial" panose="020B0604020202020204" pitchFamily="34" charset="0"/>
                          <a:cs typeface="Arial" panose="020B0604020202020204" pitchFamily="34" charset="0"/>
                        </a:rPr>
                        <a:t>Payment of capital assets due to outstanding invoice for leased photocopy machines.</a:t>
                      </a:r>
                      <a:endParaRPr lang="en-GB" sz="1400" dirty="0" smtClean="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1010423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61</a:t>
            </a:fld>
            <a:endParaRPr lang="en-US"/>
          </a:p>
        </p:txBody>
      </p:sp>
      <p:sp>
        <p:nvSpPr>
          <p:cNvPr id="3" name="Subtitle 2"/>
          <p:cNvSpPr txBox="1">
            <a:spLocks/>
          </p:cNvSpPr>
          <p:nvPr/>
        </p:nvSpPr>
        <p:spPr>
          <a:xfrm>
            <a:off x="1701504" y="2789959"/>
            <a:ext cx="5754869" cy="1371600"/>
          </a:xfrm>
          <a:prstGeom prst="rect">
            <a:avLst/>
          </a:prstGeom>
          <a:solidFill>
            <a:schemeClr val="accent1"/>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800" b="1" dirty="0">
              <a:latin typeface="Avenir Black"/>
              <a:cs typeface="Avenir Black"/>
            </a:endParaRPr>
          </a:p>
          <a:p>
            <a:pPr marL="0" indent="0" algn="ctr">
              <a:buNone/>
            </a:pPr>
            <a:r>
              <a:rPr lang="en-US" altLang="en-US" sz="2100" b="1" dirty="0">
                <a:latin typeface="Arial" panose="020B0604020202020204" pitchFamily="34" charset="0"/>
                <a:cs typeface="Arial" panose="020B0604020202020204" pitchFamily="34" charset="0"/>
              </a:rPr>
              <a:t>QUARTER 3 (2020/21 FY)</a:t>
            </a:r>
          </a:p>
          <a:p>
            <a:pPr marL="0" indent="0" algn="ctr">
              <a:buNone/>
            </a:pPr>
            <a:r>
              <a:rPr lang="en-US" altLang="en-US" sz="2100" b="1" dirty="0">
                <a:latin typeface="Arial" panose="020B0604020202020204" pitchFamily="34" charset="0"/>
                <a:cs typeface="Arial" panose="020B0604020202020204" pitchFamily="34" charset="0"/>
              </a:rPr>
              <a:t>FINANCIAL INFORMATION</a:t>
            </a:r>
            <a:endParaRPr lang="en-US" sz="2100" b="1" dirty="0">
              <a:latin typeface="Avenir Black"/>
              <a:cs typeface="Avenir Black"/>
            </a:endParaRPr>
          </a:p>
        </p:txBody>
      </p:sp>
    </p:spTree>
    <p:extLst>
      <p:ext uri="{BB962C8B-B14F-4D97-AF65-F5344CB8AC3E}">
        <p14:creationId xmlns:p14="http://schemas.microsoft.com/office/powerpoint/2010/main" xmlns="" val="419391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2147056244"/>
              </p:ext>
            </p:extLst>
          </p:nvPr>
        </p:nvGraphicFramePr>
        <p:xfrm>
          <a:off x="561704" y="1274618"/>
          <a:ext cx="8210006" cy="5059700"/>
        </p:xfrm>
        <a:graphic>
          <a:graphicData uri="http://schemas.openxmlformats.org/drawingml/2006/table">
            <a:tbl>
              <a:tblPr firstRow="1" bandRow="1">
                <a:tableStyleId>{5C22544A-7EE6-4342-B048-85BDC9FD1C3A}</a:tableStyleId>
              </a:tblPr>
              <a:tblGrid>
                <a:gridCol w="2617635">
                  <a:extLst>
                    <a:ext uri="{9D8B030D-6E8A-4147-A177-3AD203B41FA5}">
                      <a16:colId xmlns:a16="http://schemas.microsoft.com/office/drawing/2014/main" xmlns="" val="2211659442"/>
                    </a:ext>
                  </a:extLst>
                </a:gridCol>
                <a:gridCol w="1168202">
                  <a:extLst>
                    <a:ext uri="{9D8B030D-6E8A-4147-A177-3AD203B41FA5}">
                      <a16:colId xmlns:a16="http://schemas.microsoft.com/office/drawing/2014/main" xmlns="" val="258968250"/>
                    </a:ext>
                  </a:extLst>
                </a:gridCol>
                <a:gridCol w="1160990">
                  <a:extLst>
                    <a:ext uri="{9D8B030D-6E8A-4147-A177-3AD203B41FA5}">
                      <a16:colId xmlns:a16="http://schemas.microsoft.com/office/drawing/2014/main" xmlns="" val="2029019806"/>
                    </a:ext>
                  </a:extLst>
                </a:gridCol>
                <a:gridCol w="1413380">
                  <a:extLst>
                    <a:ext uri="{9D8B030D-6E8A-4147-A177-3AD203B41FA5}">
                      <a16:colId xmlns:a16="http://schemas.microsoft.com/office/drawing/2014/main" xmlns="" val="2575528084"/>
                    </a:ext>
                  </a:extLst>
                </a:gridCol>
                <a:gridCol w="1217692">
                  <a:extLst>
                    <a:ext uri="{9D8B030D-6E8A-4147-A177-3AD203B41FA5}">
                      <a16:colId xmlns:a16="http://schemas.microsoft.com/office/drawing/2014/main" xmlns="" val="1839192749"/>
                    </a:ext>
                  </a:extLst>
                </a:gridCol>
                <a:gridCol w="632107">
                  <a:extLst>
                    <a:ext uri="{9D8B030D-6E8A-4147-A177-3AD203B41FA5}">
                      <a16:colId xmlns:a16="http://schemas.microsoft.com/office/drawing/2014/main" xmlns="" val="4220662115"/>
                    </a:ext>
                  </a:extLst>
                </a:gridCol>
              </a:tblGrid>
              <a:tr h="304735">
                <a:tc>
                  <a:txBody>
                    <a:bodyPr/>
                    <a:lstStyle/>
                    <a:p>
                      <a:r>
                        <a:rPr lang="en-ZA" sz="1150" dirty="0" smtClean="0">
                          <a:latin typeface="Arial" panose="020B0604020202020204" pitchFamily="34" charset="0"/>
                          <a:cs typeface="Arial" panose="020B0604020202020204" pitchFamily="34" charset="0"/>
                        </a:rPr>
                        <a:t>DETAILS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150" dirty="0" smtClean="0">
                          <a:latin typeface="Arial" panose="020B0604020202020204" pitchFamily="34" charset="0"/>
                          <a:cs typeface="Arial" panose="020B0604020202020204" pitchFamily="34" charset="0"/>
                        </a:rPr>
                        <a:t>ANNUAL BUDGET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150" dirty="0" smtClean="0">
                          <a:latin typeface="Arial" panose="020B0604020202020204" pitchFamily="34" charset="0"/>
                          <a:cs typeface="Arial" panose="020B0604020202020204" pitchFamily="34" charset="0"/>
                        </a:rPr>
                        <a:t>Q3 BUDGET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150" dirty="0" smtClean="0">
                          <a:latin typeface="Arial" panose="020B0604020202020204" pitchFamily="34" charset="0"/>
                          <a:cs typeface="Arial" panose="020B0604020202020204" pitchFamily="34" charset="0"/>
                        </a:rPr>
                        <a:t>Q3</a:t>
                      </a:r>
                      <a:r>
                        <a:rPr lang="en-ZA" sz="1150" baseline="0" dirty="0" smtClean="0">
                          <a:latin typeface="Arial" panose="020B0604020202020204" pitchFamily="34" charset="0"/>
                          <a:cs typeface="Arial" panose="020B0604020202020204" pitchFamily="34" charset="0"/>
                        </a:rPr>
                        <a:t> </a:t>
                      </a:r>
                      <a:r>
                        <a:rPr lang="en-ZA" sz="1150" dirty="0" smtClean="0">
                          <a:latin typeface="Arial" panose="020B0604020202020204" pitchFamily="34" charset="0"/>
                          <a:cs typeface="Arial" panose="020B0604020202020204" pitchFamily="34" charset="0"/>
                        </a:rPr>
                        <a:t> EXPENDITURE</a:t>
                      </a:r>
                      <a:endParaRPr lang="en-ZA" sz="1150" dirty="0">
                        <a:latin typeface="Arial" panose="020B0604020202020204" pitchFamily="34" charset="0"/>
                        <a:cs typeface="Arial" panose="020B0604020202020204" pitchFamily="34" charset="0"/>
                      </a:endParaRPr>
                    </a:p>
                  </a:txBody>
                  <a:tcPr marL="51435" marR="51435" marT="25718" marB="25718"/>
                </a:tc>
                <a:tc gridSpan="2">
                  <a:txBody>
                    <a:bodyPr/>
                    <a:lstStyle/>
                    <a:p>
                      <a:pPr algn="ctr"/>
                      <a:r>
                        <a:rPr lang="en-ZA" sz="1150" dirty="0" smtClean="0">
                          <a:latin typeface="Arial" panose="020B0604020202020204" pitchFamily="34" charset="0"/>
                          <a:cs typeface="Arial" panose="020B0604020202020204" pitchFamily="34" charset="0"/>
                        </a:rPr>
                        <a:t>UNDER/(</a:t>
                      </a:r>
                      <a:r>
                        <a:rPr lang="en-ZA" sz="1150" dirty="0" smtClean="0">
                          <a:solidFill>
                            <a:srgbClr val="FF0000"/>
                          </a:solidFill>
                          <a:latin typeface="Arial" panose="020B0604020202020204" pitchFamily="34" charset="0"/>
                          <a:cs typeface="Arial" panose="020B0604020202020204" pitchFamily="34" charset="0"/>
                        </a:rPr>
                        <a:t>OVERSPENDING</a:t>
                      </a: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hMerge="1">
                  <a:txBody>
                    <a:bodyPr/>
                    <a:lstStyle/>
                    <a:p>
                      <a:endParaRPr lang="en-ZA" dirty="0"/>
                    </a:p>
                  </a:txBody>
                  <a:tcPr/>
                </a:tc>
                <a:extLst>
                  <a:ext uri="{0D108BD9-81ED-4DB2-BD59-A6C34878D82A}">
                    <a16:rowId xmlns:a16="http://schemas.microsoft.com/office/drawing/2014/main" xmlns="" val="3374437478"/>
                  </a:ext>
                </a:extLst>
              </a:tr>
              <a:tr h="178241">
                <a:tc>
                  <a:txBody>
                    <a:bodyPr/>
                    <a:lstStyle/>
                    <a:p>
                      <a:r>
                        <a:rPr lang="en-ZA" sz="1150" b="1" dirty="0" smtClean="0">
                          <a:latin typeface="Arial" panose="020B0604020202020204" pitchFamily="34" charset="0"/>
                          <a:cs typeface="Arial" panose="020B0604020202020204" pitchFamily="34" charset="0"/>
                        </a:rPr>
                        <a:t>PROGRAMME</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50" b="1" dirty="0" smtClean="0">
                          <a:latin typeface="Arial" panose="020B0604020202020204" pitchFamily="34" charset="0"/>
                          <a:cs typeface="Arial" panose="020B0604020202020204" pitchFamily="34" charset="0"/>
                        </a:rPr>
                        <a:t>R’000</a:t>
                      </a: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R’000</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R’000</a:t>
                      </a:r>
                      <a:endPar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038752044"/>
                  </a:ext>
                </a:extLst>
              </a:tr>
              <a:tr h="187369">
                <a:tc>
                  <a:txBody>
                    <a:bodyPr/>
                    <a:lstStyle/>
                    <a:p>
                      <a:r>
                        <a:rPr lang="en-ZA" sz="1150" dirty="0" smtClean="0">
                          <a:latin typeface="Arial" panose="020B0604020202020204" pitchFamily="34" charset="0"/>
                          <a:cs typeface="Arial" panose="020B0604020202020204" pitchFamily="34" charset="0"/>
                        </a:rPr>
                        <a:t>Administration</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222 116</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59 044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73 239</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rgbClr val="FF0000"/>
                          </a:solidFill>
                          <a:latin typeface="Arial" panose="020B0604020202020204" pitchFamily="34" charset="0"/>
                          <a:ea typeface="+mn-ea"/>
                          <a:cs typeface="Arial" panose="020B0604020202020204" pitchFamily="34" charset="0"/>
                        </a:rPr>
                        <a:t>(14 195)</a:t>
                      </a:r>
                      <a:endParaRPr lang="en-ZA" sz="1150" kern="1200" dirty="0">
                        <a:solidFill>
                          <a:srgbClr val="FF0000"/>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solidFill>
                            <a:srgbClr val="FF0000"/>
                          </a:solidFill>
                          <a:latin typeface="Arial" panose="020B0604020202020204" pitchFamily="34" charset="0"/>
                          <a:cs typeface="Arial" panose="020B0604020202020204" pitchFamily="34" charset="0"/>
                        </a:rPr>
                        <a:t>(24)</a:t>
                      </a:r>
                      <a:endParaRPr lang="en-ZA" sz="1150"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723966549"/>
                  </a:ext>
                </a:extLst>
              </a:tr>
              <a:tr h="178241">
                <a:tc>
                  <a:txBody>
                    <a:bodyPr/>
                    <a:lstStyle/>
                    <a:p>
                      <a:r>
                        <a:rPr lang="en-ZA" sz="1150" dirty="0" smtClean="0">
                          <a:latin typeface="Arial" panose="020B0604020202020204" pitchFamily="34" charset="0"/>
                          <a:cs typeface="Arial" panose="020B0604020202020204" pitchFamily="34" charset="0"/>
                        </a:rPr>
                        <a:t>Superior Court Services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938 471</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250 030</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208 754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41 276</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17</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682381921"/>
                  </a:ext>
                </a:extLst>
              </a:tr>
              <a:tr h="178241">
                <a:tc>
                  <a:txBody>
                    <a:bodyPr/>
                    <a:lstStyle/>
                    <a:p>
                      <a:r>
                        <a:rPr lang="en-ZA" sz="1150" dirty="0" smtClean="0">
                          <a:latin typeface="Arial" panose="020B0604020202020204" pitchFamily="34" charset="0"/>
                          <a:cs typeface="Arial" panose="020B0604020202020204" pitchFamily="34" charset="0"/>
                        </a:rPr>
                        <a:t>Judicial Education and Support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69 254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18 139</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6 835</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11 304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62</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770121050"/>
                  </a:ext>
                </a:extLst>
              </a:tr>
              <a:tr h="178241">
                <a:tc>
                  <a:txBody>
                    <a:bodyPr/>
                    <a:lstStyle/>
                    <a:p>
                      <a:r>
                        <a:rPr lang="en-ZA" sz="1150" b="1" dirty="0" smtClean="0">
                          <a:latin typeface="Arial" panose="020B0604020202020204" pitchFamily="34" charset="0"/>
                          <a:cs typeface="Arial" panose="020B0604020202020204" pitchFamily="34" charset="0"/>
                        </a:rPr>
                        <a:t>Total Voted</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1 229 841</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327 213</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288 828</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b="1" kern="1200" dirty="0" smtClean="0">
                          <a:solidFill>
                            <a:schemeClr val="dk1"/>
                          </a:solidFill>
                          <a:latin typeface="Arial" panose="020B0604020202020204" pitchFamily="34" charset="0"/>
                          <a:ea typeface="+mn-ea"/>
                          <a:cs typeface="Arial" panose="020B0604020202020204" pitchFamily="34" charset="0"/>
                        </a:rPr>
                        <a:t>38 385</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b="1" dirty="0" smtClean="0">
                          <a:latin typeface="Arial" panose="020B0604020202020204" pitchFamily="34" charset="0"/>
                          <a:cs typeface="Arial" panose="020B0604020202020204" pitchFamily="34" charset="0"/>
                        </a:rPr>
                        <a:t>12</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685189773"/>
                  </a:ext>
                </a:extLst>
              </a:tr>
              <a:tr h="178241">
                <a:tc>
                  <a:txBody>
                    <a:bodyPr/>
                    <a:lstStyle/>
                    <a:p>
                      <a:r>
                        <a:rPr lang="en-ZA" sz="1150" dirty="0" smtClean="0">
                          <a:latin typeface="Arial" panose="020B0604020202020204" pitchFamily="34" charset="0"/>
                          <a:cs typeface="Arial" panose="020B0604020202020204" pitchFamily="34" charset="0"/>
                        </a:rPr>
                        <a:t>Direct Charges (Judges’ salaries)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1 190 937</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297 194</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255 654</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41 540</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US" sz="1150" dirty="0" smtClean="0">
                          <a:latin typeface="Arial" panose="020B0604020202020204" pitchFamily="34" charset="0"/>
                          <a:cs typeface="Arial" panose="020B0604020202020204" pitchFamily="34" charset="0"/>
                        </a:rPr>
                        <a:t>14</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21189520"/>
                  </a:ext>
                </a:extLst>
              </a:tr>
              <a:tr h="178241">
                <a:tc>
                  <a:txBody>
                    <a:bodyPr/>
                    <a:lstStyle/>
                    <a:p>
                      <a:r>
                        <a:rPr lang="en-ZA" sz="1150" b="1" dirty="0" smtClean="0">
                          <a:latin typeface="Arial" panose="020B0604020202020204" pitchFamily="34" charset="0"/>
                          <a:cs typeface="Arial" panose="020B0604020202020204" pitchFamily="34" charset="0"/>
                        </a:rPr>
                        <a:t>TOTAL</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2 420 778</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624 407</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544 482</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79 925</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13</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030679407"/>
                  </a:ext>
                </a:extLst>
              </a:tr>
              <a:tr h="178241">
                <a:tc>
                  <a:txBody>
                    <a:bodyPr/>
                    <a:lstStyle/>
                    <a:p>
                      <a:r>
                        <a:rPr lang="en-ZA" sz="1150" b="1" dirty="0" smtClean="0">
                          <a:latin typeface="Arial" panose="020B0604020202020204" pitchFamily="34" charset="0"/>
                          <a:cs typeface="Arial" panose="020B0604020202020204" pitchFamily="34" charset="0"/>
                        </a:rPr>
                        <a:t>ECONOMIC CLASSIFICATION</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688738062"/>
                  </a:ext>
                </a:extLst>
              </a:tr>
              <a:tr h="178241">
                <a:tc>
                  <a:txBody>
                    <a:bodyPr/>
                    <a:lstStyle/>
                    <a:p>
                      <a:r>
                        <a:rPr lang="en-ZA" sz="1150" dirty="0" smtClean="0">
                          <a:latin typeface="Arial" panose="020B0604020202020204" pitchFamily="34" charset="0"/>
                          <a:cs typeface="Arial" panose="020B0604020202020204" pitchFamily="34" charset="0"/>
                        </a:rPr>
                        <a:t>Compensation of employees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1 871 509</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482 925</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431 527</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51 398</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11</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175947724"/>
                  </a:ext>
                </a:extLst>
              </a:tr>
              <a:tr h="178241">
                <a:tc>
                  <a:txBody>
                    <a:bodyPr/>
                    <a:lstStyle/>
                    <a:p>
                      <a:pPr lvl="1"/>
                      <a:r>
                        <a:rPr lang="en-ZA" sz="1150" i="1" dirty="0" smtClean="0">
                          <a:latin typeface="Arial" panose="020B0604020202020204" pitchFamily="34" charset="0"/>
                          <a:cs typeface="Arial" panose="020B0604020202020204" pitchFamily="34" charset="0"/>
                        </a:rPr>
                        <a:t>Voted (Employees</a:t>
                      </a:r>
                      <a:r>
                        <a:rPr lang="en-ZA" sz="1150" i="1" baseline="0" dirty="0" smtClean="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     807 </a:t>
                      </a:r>
                      <a:r>
                        <a:rPr lang="en-ZA" sz="1150" i="1" kern="1200" dirty="0" smtClean="0">
                          <a:solidFill>
                            <a:schemeClr val="dk1"/>
                          </a:solidFill>
                          <a:latin typeface="Arial" panose="020B0604020202020204" pitchFamily="34" charset="0"/>
                          <a:ea typeface="+mn-ea"/>
                          <a:cs typeface="Arial" panose="020B0604020202020204" pitchFamily="34" charset="0"/>
                        </a:rPr>
                        <a:t>291</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213 984</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187 037</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26 947</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i="1" dirty="0" smtClean="0">
                          <a:latin typeface="Arial" panose="020B0604020202020204" pitchFamily="34" charset="0"/>
                          <a:cs typeface="Arial" panose="020B0604020202020204" pitchFamily="34" charset="0"/>
                        </a:rPr>
                        <a:t>13</a:t>
                      </a:r>
                      <a:endParaRPr lang="en-ZA" sz="1150" i="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626219303"/>
                  </a:ext>
                </a:extLst>
              </a:tr>
              <a:tr h="178241">
                <a:tc>
                  <a:txBody>
                    <a:bodyPr/>
                    <a:lstStyle/>
                    <a:p>
                      <a:pPr lvl="1"/>
                      <a:r>
                        <a:rPr lang="en-ZA" sz="1150" i="1" dirty="0" smtClean="0">
                          <a:latin typeface="Arial" panose="020B0604020202020204" pitchFamily="34" charset="0"/>
                          <a:cs typeface="Arial" panose="020B0604020202020204" pitchFamily="34" charset="0"/>
                        </a:rPr>
                        <a:t>Direct charges (Judges’ salaries)</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1 064 218</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268 941</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244 490</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kern="1200" dirty="0" smtClean="0">
                          <a:solidFill>
                            <a:schemeClr val="dk1"/>
                          </a:solidFill>
                          <a:latin typeface="Arial" panose="020B0604020202020204" pitchFamily="34" charset="0"/>
                          <a:ea typeface="+mn-ea"/>
                          <a:cs typeface="Arial" panose="020B0604020202020204" pitchFamily="34" charset="0"/>
                        </a:rPr>
                        <a:t>24 451</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9</a:t>
                      </a:r>
                      <a:endParaRPr lang="en-ZA" sz="1150" i="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108109375"/>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Goods and services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310 933</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82 725</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68 712</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14 013</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latin typeface="Arial" panose="020B0604020202020204" pitchFamily="34" charset="0"/>
                          <a:cs typeface="Arial" panose="020B0604020202020204" pitchFamily="34" charset="0"/>
                        </a:rPr>
                        <a:t>17</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482857081"/>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Interest on land and rent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901717114"/>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Transfers and subsidies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128 135</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28 737</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12 819</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solidFill>
                            <a:schemeClr val="tx1"/>
                          </a:solidFill>
                          <a:latin typeface="Arial" panose="020B0604020202020204" pitchFamily="34" charset="0"/>
                          <a:cs typeface="Arial" panose="020B0604020202020204" pitchFamily="34" charset="0"/>
                        </a:rPr>
                        <a:t>15 918</a:t>
                      </a:r>
                      <a:endParaRPr lang="en-ZA" sz="1150"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solidFill>
                            <a:schemeClr val="tx1"/>
                          </a:solidFill>
                          <a:latin typeface="Arial" panose="020B0604020202020204" pitchFamily="34" charset="0"/>
                          <a:cs typeface="Arial" panose="020B0604020202020204" pitchFamily="34" charset="0"/>
                        </a:rPr>
                        <a:t>55</a:t>
                      </a:r>
                      <a:endParaRPr lang="en-ZA" sz="1150" dirty="0">
                        <a:solidFill>
                          <a:schemeClr val="tx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232817913"/>
                  </a:ext>
                </a:extLst>
              </a:tr>
              <a:tr h="178241">
                <a:tc>
                  <a:txBody>
                    <a:bodyPr/>
                    <a:lstStyle/>
                    <a:p>
                      <a:pPr lvl="1"/>
                      <a:r>
                        <a:rPr lang="en-ZA" sz="1150" i="1" dirty="0" smtClean="0">
                          <a:latin typeface="Arial" panose="020B0604020202020204" pitchFamily="34" charset="0"/>
                          <a:cs typeface="Arial" panose="020B0604020202020204" pitchFamily="34" charset="0"/>
                        </a:rPr>
                        <a:t>Voted (Employees</a:t>
                      </a:r>
                      <a:r>
                        <a:rPr lang="en-ZA" sz="1150" i="1" baseline="0" dirty="0" smtClean="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          1 </a:t>
                      </a:r>
                      <a:r>
                        <a:rPr lang="en-ZA" sz="1150" i="1" kern="1200" dirty="0" smtClean="0">
                          <a:solidFill>
                            <a:schemeClr val="dk1"/>
                          </a:solidFill>
                          <a:latin typeface="Arial" panose="020B0604020202020204" pitchFamily="34" charset="0"/>
                          <a:ea typeface="+mn-ea"/>
                          <a:cs typeface="Arial" panose="020B0604020202020204" pitchFamily="34" charset="0"/>
                        </a:rPr>
                        <a:t>416</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484</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chemeClr val="dk1"/>
                          </a:solidFill>
                          <a:latin typeface="Arial" panose="020B0604020202020204" pitchFamily="34" charset="0"/>
                          <a:ea typeface="+mn-ea"/>
                          <a:cs typeface="Arial" panose="020B0604020202020204" pitchFamily="34" charset="0"/>
                        </a:rPr>
                        <a:t>1 655</a:t>
                      </a:r>
                      <a:endParaRPr lang="en-ZA" sz="1150" i="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i="1" kern="1200" dirty="0" smtClean="0">
                          <a:solidFill>
                            <a:srgbClr val="FF0000"/>
                          </a:solidFill>
                          <a:latin typeface="Arial" panose="020B0604020202020204" pitchFamily="34" charset="0"/>
                          <a:ea typeface="+mn-ea"/>
                          <a:cs typeface="Arial" panose="020B0604020202020204" pitchFamily="34" charset="0"/>
                        </a:rPr>
                        <a:t>(1 171)</a:t>
                      </a:r>
                      <a:endParaRPr lang="en-ZA" sz="1150" i="1" kern="1200" dirty="0">
                        <a:solidFill>
                          <a:srgbClr val="FF0000"/>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i="1" dirty="0" smtClean="0">
                          <a:solidFill>
                            <a:srgbClr val="FF0000"/>
                          </a:solidFill>
                          <a:latin typeface="Arial" panose="020B0604020202020204" pitchFamily="34" charset="0"/>
                          <a:cs typeface="Arial" panose="020B0604020202020204" pitchFamily="34" charset="0"/>
                        </a:rPr>
                        <a:t>(242)</a:t>
                      </a:r>
                      <a:endParaRPr lang="en-ZA" sz="1150" i="1"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495136376"/>
                  </a:ext>
                </a:extLst>
              </a:tr>
              <a:tr h="178241">
                <a:tc>
                  <a:txBody>
                    <a:bodyPr/>
                    <a:lstStyle/>
                    <a:p>
                      <a:pPr lvl="1"/>
                      <a:r>
                        <a:rPr lang="en-ZA" sz="1150" i="1" dirty="0" smtClean="0">
                          <a:latin typeface="Arial" panose="020B0604020202020204" pitchFamily="34" charset="0"/>
                          <a:cs typeface="Arial" panose="020B0604020202020204" pitchFamily="34" charset="0"/>
                        </a:rPr>
                        <a:t>Direct charges (Judges’ salaries)</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126 719</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28 253</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latin typeface="Arial" panose="020B0604020202020204" pitchFamily="34" charset="0"/>
                          <a:cs typeface="Arial" panose="020B0604020202020204" pitchFamily="34" charset="0"/>
                        </a:rPr>
                        <a:t>11 164</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solidFill>
                            <a:schemeClr val="tx1"/>
                          </a:solidFill>
                          <a:latin typeface="Arial" panose="020B0604020202020204" pitchFamily="34" charset="0"/>
                          <a:cs typeface="Arial" panose="020B0604020202020204" pitchFamily="34" charset="0"/>
                        </a:rPr>
                        <a:t>17 089</a:t>
                      </a:r>
                      <a:endParaRPr lang="en-ZA" sz="1150" i="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i="1" dirty="0" smtClean="0">
                          <a:solidFill>
                            <a:schemeClr val="tx1"/>
                          </a:solidFill>
                          <a:latin typeface="Arial" panose="020B0604020202020204" pitchFamily="34" charset="0"/>
                          <a:cs typeface="Arial" panose="020B0604020202020204" pitchFamily="34" charset="0"/>
                        </a:rPr>
                        <a:t>60</a:t>
                      </a:r>
                      <a:endParaRPr lang="en-ZA" sz="1150" i="1" dirty="0">
                        <a:solidFill>
                          <a:schemeClr val="tx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567417807"/>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Capital expenditure</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     110 </a:t>
                      </a:r>
                      <a:r>
                        <a:rPr lang="en-ZA" sz="1150" kern="1200" dirty="0" smtClean="0">
                          <a:solidFill>
                            <a:schemeClr val="dk1"/>
                          </a:solidFill>
                          <a:latin typeface="Arial" panose="020B0604020202020204" pitchFamily="34" charset="0"/>
                          <a:ea typeface="+mn-ea"/>
                          <a:cs typeface="Arial" panose="020B0604020202020204" pitchFamily="34" charset="0"/>
                        </a:rPr>
                        <a:t>201</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30 020</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chemeClr val="dk1"/>
                          </a:solidFill>
                          <a:latin typeface="Arial" panose="020B0604020202020204" pitchFamily="34" charset="0"/>
                          <a:ea typeface="+mn-ea"/>
                          <a:cs typeface="Arial" panose="020B0604020202020204" pitchFamily="34" charset="0"/>
                        </a:rPr>
                        <a:t>31 424</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smtClean="0">
                          <a:solidFill>
                            <a:srgbClr val="FF0000"/>
                          </a:solidFill>
                          <a:latin typeface="Arial" panose="020B0604020202020204" pitchFamily="34" charset="0"/>
                          <a:ea typeface="+mn-ea"/>
                          <a:cs typeface="Arial" panose="020B0604020202020204" pitchFamily="34" charset="0"/>
                        </a:rPr>
                        <a:t>(1 404)</a:t>
                      </a:r>
                      <a:endParaRPr lang="en-ZA" sz="1150" kern="1200" dirty="0">
                        <a:solidFill>
                          <a:srgbClr val="FF0000"/>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dirty="0" smtClean="0">
                          <a:solidFill>
                            <a:srgbClr val="FF0000"/>
                          </a:solidFill>
                          <a:latin typeface="Arial" panose="020B0604020202020204" pitchFamily="34" charset="0"/>
                          <a:cs typeface="Arial" panose="020B0604020202020204" pitchFamily="34" charset="0"/>
                        </a:rPr>
                        <a:t>(5)</a:t>
                      </a:r>
                      <a:endParaRPr lang="en-ZA" sz="1150"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387052879"/>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smtClean="0">
                          <a:latin typeface="Arial" panose="020B0604020202020204" pitchFamily="34" charset="0"/>
                          <a:cs typeface="Arial" panose="020B0604020202020204" pitchFamily="34" charset="0"/>
                        </a:rPr>
                        <a:t>Payment for financial</a:t>
                      </a:r>
                      <a:r>
                        <a:rPr lang="en-ZA" sz="1150" baseline="0" dirty="0" smtClean="0">
                          <a:latin typeface="Arial" panose="020B0604020202020204" pitchFamily="34" charset="0"/>
                          <a:cs typeface="Arial" panose="020B0604020202020204" pitchFamily="34" charset="0"/>
                        </a:rPr>
                        <a:t> assets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smtClean="0">
                          <a:latin typeface="Arial" panose="020B0604020202020204" pitchFamily="34" charset="0"/>
                          <a:cs typeface="Arial" panose="020B0604020202020204" pitchFamily="34" charset="0"/>
                        </a:rPr>
                        <a:t>-</a:t>
                      </a:r>
                      <a:endParaRPr lang="en-ZA" sz="115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2030567442"/>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b="1" dirty="0" smtClean="0">
                          <a:latin typeface="Arial" panose="020B0604020202020204" pitchFamily="34" charset="0"/>
                          <a:cs typeface="Arial" panose="020B0604020202020204" pitchFamily="34" charset="0"/>
                        </a:rPr>
                        <a:t>TOTAL</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2 420 778</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624 407</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544 482</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79 925</a:t>
                      </a: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b="1" dirty="0" smtClean="0">
                          <a:latin typeface="Arial" panose="020B0604020202020204" pitchFamily="34" charset="0"/>
                          <a:cs typeface="Arial" panose="020B0604020202020204" pitchFamily="34" charset="0"/>
                        </a:rPr>
                        <a:t>13</a:t>
                      </a: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578129060"/>
                  </a:ext>
                </a:extLst>
              </a:tr>
            </a:tbl>
          </a:graphicData>
        </a:graphic>
      </p:graphicFrame>
      <p:sp>
        <p:nvSpPr>
          <p:cNvPr id="10" name="Subtitle 2"/>
          <p:cNvSpPr txBox="1">
            <a:spLocks/>
          </p:cNvSpPr>
          <p:nvPr/>
        </p:nvSpPr>
        <p:spPr>
          <a:xfrm>
            <a:off x="561704" y="471744"/>
            <a:ext cx="6773090" cy="635064"/>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FINANCIAL EXPENDITURE REPORT PER PROGRAMME AND ECONOMIC CLASSIFICATION – Q3 (2020/21 FY)</a:t>
            </a:r>
          </a:p>
        </p:txBody>
      </p:sp>
    </p:spTree>
    <p:extLst>
      <p:ext uri="{BB962C8B-B14F-4D97-AF65-F5344CB8AC3E}">
        <p14:creationId xmlns:p14="http://schemas.microsoft.com/office/powerpoint/2010/main" xmlns="" val="30216986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63</a:t>
            </a:fld>
            <a:endParaRPr lang="en-US"/>
          </a:p>
        </p:txBody>
      </p:sp>
      <p:sp>
        <p:nvSpPr>
          <p:cNvPr id="10" name="Subtitle 2"/>
          <p:cNvSpPr txBox="1">
            <a:spLocks/>
          </p:cNvSpPr>
          <p:nvPr/>
        </p:nvSpPr>
        <p:spPr>
          <a:xfrm>
            <a:off x="491186" y="730640"/>
            <a:ext cx="6960359" cy="660009"/>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b="1" dirty="0">
                <a:latin typeface="Arial" panose="020B0604020202020204" pitchFamily="34" charset="0"/>
                <a:cs typeface="Arial" panose="020B0604020202020204" pitchFamily="34" charset="0"/>
              </a:rPr>
              <a:t>FINANCIAL EXPENDITURE REPORT PER PROGRAMME AND ECONOMIC CLASSIFICATION (CONTINUES...) – Q3 (2020/21 FY)</a:t>
            </a:r>
          </a:p>
        </p:txBody>
      </p:sp>
      <p:sp>
        <p:nvSpPr>
          <p:cNvPr id="7" name="Content Placeholder 2"/>
          <p:cNvSpPr txBox="1">
            <a:spLocks/>
          </p:cNvSpPr>
          <p:nvPr/>
        </p:nvSpPr>
        <p:spPr>
          <a:xfrm>
            <a:off x="337783" y="2044677"/>
            <a:ext cx="8338385" cy="287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2020/21 Q3 expenditure is 87% or R544,482 million against the Q3 budget of R642,407 million including the direct charges against the National Revenue Fund (Judges’ salaries).</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2020/21 Q3 expenditure on voted funds is 88% or R288.828 million against the Q3 budget of R327.213 million.</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2020/21 Q3 expenditure on direct charges is 86% or R255.654 million against the allocated budget of R297.194 million.</a:t>
            </a:r>
          </a:p>
        </p:txBody>
      </p:sp>
    </p:spTree>
    <p:extLst>
      <p:ext uri="{BB962C8B-B14F-4D97-AF65-F5344CB8AC3E}">
        <p14:creationId xmlns:p14="http://schemas.microsoft.com/office/powerpoint/2010/main" xmlns="" val="12114668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64</a:t>
            </a:fld>
            <a:endParaRPr lang="en-US"/>
          </a:p>
        </p:txBody>
      </p:sp>
      <p:sp>
        <p:nvSpPr>
          <p:cNvPr id="6" name="Subtitle 2"/>
          <p:cNvSpPr txBox="1">
            <a:spLocks/>
          </p:cNvSpPr>
          <p:nvPr/>
        </p:nvSpPr>
        <p:spPr>
          <a:xfrm>
            <a:off x="482168" y="610251"/>
            <a:ext cx="6418714" cy="467050"/>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 Q3 (2020/21 FY)</a:t>
            </a: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nvPr>
        </p:nvGraphicFramePr>
        <p:xfrm>
          <a:off x="253475" y="1796121"/>
          <a:ext cx="8743812" cy="4055416"/>
        </p:xfrm>
        <a:graphic>
          <a:graphicData uri="http://schemas.openxmlformats.org/drawingml/2006/table">
            <a:tbl>
              <a:tblPr firstRow="1" bandRow="1">
                <a:tableStyleId>{5C22544A-7EE6-4342-B048-85BDC9FD1C3A}</a:tableStyleId>
              </a:tblPr>
              <a:tblGrid>
                <a:gridCol w="1660624">
                  <a:extLst>
                    <a:ext uri="{9D8B030D-6E8A-4147-A177-3AD203B41FA5}">
                      <a16:colId xmlns:a16="http://schemas.microsoft.com/office/drawing/2014/main" xmlns="" val="20000"/>
                    </a:ext>
                  </a:extLst>
                </a:gridCol>
                <a:gridCol w="7083188">
                  <a:extLst>
                    <a:ext uri="{9D8B030D-6E8A-4147-A177-3AD203B41FA5}">
                      <a16:colId xmlns:a16="http://schemas.microsoft.com/office/drawing/2014/main" xmlns="" val="20001"/>
                    </a:ext>
                  </a:extLst>
                </a:gridCol>
              </a:tblGrid>
              <a:tr h="312091">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0"/>
                  </a:ext>
                </a:extLst>
              </a:tr>
              <a:tr h="3743325">
                <a:tc>
                  <a:txBody>
                    <a:bodyPr/>
                    <a:lstStyle/>
                    <a:p>
                      <a:r>
                        <a:rPr lang="en-ZA" sz="1400" b="1" dirty="0" smtClean="0">
                          <a:latin typeface="Arial" panose="020B0604020202020204" pitchFamily="34" charset="0"/>
                          <a:cs typeface="Arial" panose="020B0604020202020204" pitchFamily="34" charset="0"/>
                        </a:rPr>
                        <a:t>1 - Administration</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marL="58738" lvl="2" indent="0"/>
                      <a:r>
                        <a:rPr lang="en-ZA" sz="1400" dirty="0" smtClean="0">
                          <a:latin typeface="Arial" panose="020B0604020202020204" pitchFamily="34" charset="0"/>
                          <a:cs typeface="Arial" panose="020B0604020202020204" pitchFamily="34" charset="0"/>
                        </a:rPr>
                        <a:t>Programme 1 spent 124% of the Q3 budget of R59,044 million. </a:t>
                      </a:r>
                    </a:p>
                    <a:p>
                      <a:pPr marL="58738" lvl="2" indent="0"/>
                      <a:endParaRPr lang="en-ZA" sz="1400" dirty="0" smtClean="0">
                        <a:latin typeface="Arial" panose="020B0604020202020204" pitchFamily="34" charset="0"/>
                        <a:cs typeface="Arial" panose="020B0604020202020204" pitchFamily="34" charset="0"/>
                      </a:endParaRPr>
                    </a:p>
                    <a:p>
                      <a:pPr marL="58738" lvl="2" indent="0"/>
                      <a:r>
                        <a:rPr lang="en-ZA" sz="1400" dirty="0" smtClean="0">
                          <a:latin typeface="Arial" panose="020B0604020202020204" pitchFamily="34" charset="0"/>
                          <a:cs typeface="Arial" panose="020B0604020202020204" pitchFamily="34" charset="0"/>
                        </a:rPr>
                        <a:t>Overspending</a:t>
                      </a:r>
                    </a:p>
                    <a:p>
                      <a:pPr marL="360363" lvl="3"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Goods and services due to</a:t>
                      </a:r>
                    </a:p>
                    <a:p>
                      <a:pPr marL="541338" lvl="4" indent="-180975"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Payment of external audit fees which were projected to be paid in the second quarter, but due to the COVID-19 pandemic, the audit was conducted late in the second quarter; as well as</a:t>
                      </a:r>
                    </a:p>
                    <a:p>
                      <a:pPr marL="541338" lvl="4" indent="-180975"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Payment of Microsoft licenses renewal which was also projected to be paid in the second quarter but the invoice was delayed;</a:t>
                      </a:r>
                    </a:p>
                    <a:p>
                      <a:pPr marL="360363" lvl="3"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Households due to payment of leave gratuities which were more</a:t>
                      </a:r>
                      <a:r>
                        <a:rPr lang="en-US" sz="1400" kern="1200" baseline="0" dirty="0" smtClean="0">
                          <a:solidFill>
                            <a:schemeClr val="dk1"/>
                          </a:solidFill>
                          <a:latin typeface="Arial" panose="020B0604020202020204" pitchFamily="34" charset="0"/>
                          <a:ea typeface="+mn-ea"/>
                          <a:cs typeface="Arial" panose="020B0604020202020204" pitchFamily="34" charset="0"/>
                        </a:rPr>
                        <a:t> than anticipated;</a:t>
                      </a:r>
                    </a:p>
                    <a:p>
                      <a:pPr marL="360363" lvl="3" indent="-301625" algn="just" defTabSz="914400" rtl="0" eaLnBrk="1" latinLnBrk="0" hangingPunct="1">
                        <a:buFont typeface="+mj-lt"/>
                        <a:buAutoNum type="alphaLcPeriod"/>
                      </a:pPr>
                      <a:r>
                        <a:rPr lang="en-US" sz="1400" kern="1200" baseline="0" dirty="0" smtClean="0">
                          <a:solidFill>
                            <a:schemeClr val="dk1"/>
                          </a:solidFill>
                          <a:latin typeface="Arial" panose="020B0604020202020204" pitchFamily="34" charset="0"/>
                          <a:ea typeface="+mn-ea"/>
                          <a:cs typeface="Arial" panose="020B0604020202020204" pitchFamily="34" charset="0"/>
                        </a:rPr>
                        <a:t>Payment of </a:t>
                      </a:r>
                      <a:r>
                        <a:rPr lang="en-US" sz="1400" kern="1200" dirty="0" smtClean="0">
                          <a:solidFill>
                            <a:schemeClr val="dk1"/>
                          </a:solidFill>
                          <a:latin typeface="Arial" panose="020B0604020202020204" pitchFamily="34" charset="0"/>
                          <a:ea typeface="+mn-ea"/>
                          <a:cs typeface="Arial" panose="020B0604020202020204" pitchFamily="34" charset="0"/>
                        </a:rPr>
                        <a:t>capital assets due to</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Emergency procurement of antivirus and malware protection software as a result of an ICT security breach;</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Support and maintenance for Case Lines at the Gauteng Division of the High Court to ensure operations during the lockdown period; and</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Payment for ICT equipment procured last financial year and delivered late due to the COVID-19 pandemic.</a:t>
                      </a:r>
                      <a:endParaRPr lang="en-ZA" sz="1400"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330004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65</a:t>
            </a:fld>
            <a:endParaRPr lang="en-US"/>
          </a:p>
        </p:txBody>
      </p:sp>
      <p:sp>
        <p:nvSpPr>
          <p:cNvPr id="6" name="Subtitle 2"/>
          <p:cNvSpPr txBox="1">
            <a:spLocks/>
          </p:cNvSpPr>
          <p:nvPr/>
        </p:nvSpPr>
        <p:spPr>
          <a:xfrm>
            <a:off x="331168" y="726491"/>
            <a:ext cx="6418714" cy="467050"/>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a:t>
            </a:r>
            <a:r>
              <a:rPr lang="en-ZA" sz="1600" b="1" dirty="0" smtClean="0">
                <a:latin typeface="Arial" panose="020B0604020202020204" pitchFamily="34" charset="0"/>
                <a:cs typeface="Arial" panose="020B0604020202020204" pitchFamily="34" charset="0"/>
              </a:rPr>
              <a:t>Q3 </a:t>
            </a:r>
            <a:r>
              <a:rPr lang="en-ZA" sz="1600" b="1" dirty="0">
                <a:latin typeface="Arial" panose="020B0604020202020204" pitchFamily="34" charset="0"/>
                <a:cs typeface="Arial" panose="020B0604020202020204" pitchFamily="34" charset="0"/>
              </a:rPr>
              <a:t>(2020/21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nvPr>
        </p:nvGraphicFramePr>
        <p:xfrm>
          <a:off x="331168" y="1813228"/>
          <a:ext cx="8519302" cy="3360420"/>
        </p:xfrm>
        <a:graphic>
          <a:graphicData uri="http://schemas.openxmlformats.org/drawingml/2006/table">
            <a:tbl>
              <a:tblPr firstRow="1" bandRow="1">
                <a:tableStyleId>{5C22544A-7EE6-4342-B048-85BDC9FD1C3A}</a:tableStyleId>
              </a:tblPr>
              <a:tblGrid>
                <a:gridCol w="1358852">
                  <a:extLst>
                    <a:ext uri="{9D8B030D-6E8A-4147-A177-3AD203B41FA5}">
                      <a16:colId xmlns:a16="http://schemas.microsoft.com/office/drawing/2014/main" xmlns="" val="20000"/>
                    </a:ext>
                  </a:extLst>
                </a:gridCol>
                <a:gridCol w="7160450">
                  <a:extLst>
                    <a:ext uri="{9D8B030D-6E8A-4147-A177-3AD203B41FA5}">
                      <a16:colId xmlns:a16="http://schemas.microsoft.com/office/drawing/2014/main" xmlns="" val="20001"/>
                    </a:ext>
                  </a:extLst>
                </a:gridCol>
              </a:tblGrid>
              <a:tr h="268605">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0"/>
                  </a:ext>
                </a:extLst>
              </a:tr>
              <a:tr h="3091815">
                <a:tc>
                  <a:txBody>
                    <a:bodyPr/>
                    <a:lstStyle/>
                    <a:p>
                      <a:pPr marL="0" lvl="1" indent="0">
                        <a:buFont typeface="Wingdings" panose="05000000000000000000" pitchFamily="2" charset="2"/>
                        <a:buNone/>
                      </a:pPr>
                      <a:r>
                        <a:rPr lang="en-ZA" sz="1400" b="1" dirty="0" smtClean="0">
                          <a:latin typeface="Arial" panose="020B0604020202020204" pitchFamily="34" charset="0"/>
                          <a:cs typeface="Arial" panose="020B0604020202020204" pitchFamily="34" charset="0"/>
                        </a:rPr>
                        <a:t>2 -Superior Court Services</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marL="465138" lvl="2" indent="-406400"/>
                      <a:r>
                        <a:rPr lang="en-ZA" sz="1400" dirty="0" smtClean="0">
                          <a:latin typeface="Arial" panose="020B0604020202020204" pitchFamily="34" charset="0"/>
                          <a:cs typeface="Arial" panose="020B0604020202020204" pitchFamily="34" charset="0"/>
                        </a:rPr>
                        <a:t>Programme 2 spent 83% of the Q3 budget of R</a:t>
                      </a:r>
                      <a:r>
                        <a:rPr lang="en-ZA" sz="1400" dirty="0" smtClean="0">
                          <a:solidFill>
                            <a:schemeClr val="dk1"/>
                          </a:solidFill>
                          <a:latin typeface="Arial" panose="020B0604020202020204" pitchFamily="34" charset="0"/>
                          <a:cs typeface="Arial" panose="020B0604020202020204" pitchFamily="34" charset="0"/>
                        </a:rPr>
                        <a:t>250.030</a:t>
                      </a:r>
                      <a:r>
                        <a:rPr lang="en-ZA" sz="1400" dirty="0" smtClean="0">
                          <a:latin typeface="Arial" panose="020B0604020202020204" pitchFamily="34" charset="0"/>
                          <a:cs typeface="Arial" panose="020B0604020202020204" pitchFamily="34" charset="0"/>
                        </a:rPr>
                        <a:t> million. </a:t>
                      </a:r>
                    </a:p>
                    <a:p>
                      <a:pPr marL="465138" lvl="2" indent="-406400"/>
                      <a:endParaRPr lang="en-ZA" sz="1400" dirty="0" smtClean="0">
                        <a:latin typeface="Arial" panose="020B0604020202020204" pitchFamily="34" charset="0"/>
                        <a:cs typeface="Arial" panose="020B0604020202020204" pitchFamily="34" charset="0"/>
                      </a:endParaRPr>
                    </a:p>
                    <a:p>
                      <a:pPr marL="465138" lvl="2" indent="-406400"/>
                      <a:r>
                        <a:rPr lang="en-ZA" sz="1400" dirty="0" smtClean="0">
                          <a:latin typeface="Arial" panose="020B0604020202020204" pitchFamily="34" charset="0"/>
                          <a:cs typeface="Arial" panose="020B0604020202020204" pitchFamily="34" charset="0"/>
                        </a:rPr>
                        <a:t>Underspending </a:t>
                      </a:r>
                    </a:p>
                    <a:p>
                      <a:pPr marL="360363" lvl="2" indent="-301625"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non implementation of the salary adjustment which is projected in the current budget;</a:t>
                      </a:r>
                    </a:p>
                    <a:p>
                      <a:pPr marL="360363" lvl="2"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Goods and services due to lesser than projected spending on the following due to COVID-19 lockdown restrictions: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library services;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transcription and translation services;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fleet services due to lesser usage of the leased Judges’ vehicles, as well as</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travelling by the Judges and officials; and</a:t>
                      </a:r>
                    </a:p>
                    <a:p>
                      <a:pPr marL="360363" lvl="2" indent="-301625" algn="just" defTabSz="914400" rtl="0" eaLnBrk="1" latinLnBrk="0" hangingPunct="1">
                        <a:buFont typeface="+mj-lt"/>
                        <a:buAutoNum type="alphaLcPeriod"/>
                      </a:pPr>
                      <a:r>
                        <a:rPr lang="en-US" sz="1400" kern="1200" dirty="0" smtClean="0">
                          <a:solidFill>
                            <a:schemeClr val="dk1"/>
                          </a:solidFill>
                          <a:latin typeface="Arial" panose="020B0604020202020204" pitchFamily="34" charset="0"/>
                          <a:ea typeface="+mn-ea"/>
                          <a:cs typeface="Arial" panose="020B0604020202020204" pitchFamily="34" charset="0"/>
                        </a:rPr>
                        <a:t>Capital payments due to less spending on leased vehicles because</a:t>
                      </a:r>
                      <a:r>
                        <a:rPr lang="en-US" sz="1400" kern="1200" baseline="0" dirty="0" smtClean="0">
                          <a:solidFill>
                            <a:schemeClr val="dk1"/>
                          </a:solidFill>
                          <a:latin typeface="Arial" panose="020B0604020202020204" pitchFamily="34" charset="0"/>
                          <a:ea typeface="+mn-ea"/>
                          <a:cs typeface="Arial" panose="020B0604020202020204" pitchFamily="34" charset="0"/>
                        </a:rPr>
                        <a:t> of </a:t>
                      </a:r>
                      <a:r>
                        <a:rPr lang="en-US" sz="1400" kern="1200" dirty="0" smtClean="0">
                          <a:solidFill>
                            <a:schemeClr val="dk1"/>
                          </a:solidFill>
                          <a:latin typeface="Arial" panose="020B0604020202020204" pitchFamily="34" charset="0"/>
                          <a:ea typeface="+mn-ea"/>
                          <a:cs typeface="Arial" panose="020B0604020202020204" pitchFamily="34" charset="0"/>
                        </a:rPr>
                        <a:t>month to month contracts which are operating leases in nature and therefore classified as goods and services.</a:t>
                      </a:r>
                    </a:p>
                  </a:txBody>
                  <a:tcPr marL="51435" marR="51435" marT="25718" marB="25718"/>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312240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66</a:t>
            </a:fld>
            <a:endParaRPr lang="en-US"/>
          </a:p>
        </p:txBody>
      </p:sp>
      <p:sp>
        <p:nvSpPr>
          <p:cNvPr id="6" name="Subtitle 2"/>
          <p:cNvSpPr txBox="1">
            <a:spLocks/>
          </p:cNvSpPr>
          <p:nvPr/>
        </p:nvSpPr>
        <p:spPr>
          <a:xfrm>
            <a:off x="306942" y="800195"/>
            <a:ext cx="7328848" cy="467050"/>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Q3 (2020/21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extLst/>
          </p:nvPr>
        </p:nvGraphicFramePr>
        <p:xfrm>
          <a:off x="327546" y="2022674"/>
          <a:ext cx="8587855" cy="2926080"/>
        </p:xfrm>
        <a:graphic>
          <a:graphicData uri="http://schemas.openxmlformats.org/drawingml/2006/table">
            <a:tbl>
              <a:tblPr firstRow="1" bandRow="1">
                <a:tableStyleId>{5C22544A-7EE6-4342-B048-85BDC9FD1C3A}</a:tableStyleId>
              </a:tblPr>
              <a:tblGrid>
                <a:gridCol w="1549679">
                  <a:extLst>
                    <a:ext uri="{9D8B030D-6E8A-4147-A177-3AD203B41FA5}">
                      <a16:colId xmlns:a16="http://schemas.microsoft.com/office/drawing/2014/main" xmlns="" val="20000"/>
                    </a:ext>
                  </a:extLst>
                </a:gridCol>
                <a:gridCol w="7038176">
                  <a:extLst>
                    <a:ext uri="{9D8B030D-6E8A-4147-A177-3AD203B41FA5}">
                      <a16:colId xmlns:a16="http://schemas.microsoft.com/office/drawing/2014/main" xmlns="" val="20001"/>
                    </a:ext>
                  </a:extLst>
                </a:gridCol>
              </a:tblGrid>
              <a:tr h="268605">
                <a:tc>
                  <a:txBody>
                    <a:bodyPr/>
                    <a:lstStyle/>
                    <a:p>
                      <a:r>
                        <a:rPr lang="en-ZA" sz="1400" b="1" dirty="0" smtClean="0">
                          <a:latin typeface="Arial" panose="020B0604020202020204" pitchFamily="34" charset="0"/>
                          <a:cs typeface="Arial" panose="020B0604020202020204" pitchFamily="34" charset="0"/>
                        </a:rPr>
                        <a:t>PROGRAMME</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algn="ctr"/>
                      <a:r>
                        <a:rPr lang="en-ZA" sz="1400" b="1" dirty="0" smtClean="0">
                          <a:latin typeface="Arial" panose="020B0604020202020204" pitchFamily="34" charset="0"/>
                          <a:cs typeface="Arial" panose="020B0604020202020204" pitchFamily="34" charset="0"/>
                        </a:rPr>
                        <a:t>REASONS FOR DEVIATION</a:t>
                      </a:r>
                      <a:endParaRPr lang="en-ZA" sz="140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0"/>
                  </a:ext>
                </a:extLst>
              </a:tr>
              <a:tr h="2657475">
                <a:tc>
                  <a:txBody>
                    <a:bodyPr/>
                    <a:lstStyle/>
                    <a:p>
                      <a:r>
                        <a:rPr lang="en-ZA" sz="1400" b="1" dirty="0" smtClean="0">
                          <a:latin typeface="Arial" panose="020B0604020202020204" pitchFamily="34" charset="0"/>
                          <a:cs typeface="Arial" panose="020B0604020202020204" pitchFamily="34" charset="0"/>
                        </a:rPr>
                        <a:t>3 -</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Judicial Education and Support</a:t>
                      </a:r>
                      <a:endParaRPr lang="en-ZA" sz="1400" b="1" dirty="0">
                        <a:latin typeface="Arial" panose="020B0604020202020204" pitchFamily="34" charset="0"/>
                        <a:cs typeface="Arial" panose="020B0604020202020204" pitchFamily="34" charset="0"/>
                      </a:endParaRPr>
                    </a:p>
                  </a:txBody>
                  <a:tcPr marL="51435" marR="51435" marT="25718" marB="25718"/>
                </a:tc>
                <a:tc>
                  <a:txBody>
                    <a:bodyPr/>
                    <a:lstStyle/>
                    <a:p>
                      <a:pPr marL="0" indent="0" algn="just">
                        <a:buFont typeface="Arial" panose="020B0604020202020204" pitchFamily="34" charset="0"/>
                        <a:buNone/>
                      </a:pPr>
                      <a:r>
                        <a:rPr lang="en-ZA" sz="1400" dirty="0" smtClean="0">
                          <a:latin typeface="Arial" panose="020B0604020202020204" pitchFamily="34" charset="0"/>
                          <a:cs typeface="Arial" panose="020B0604020202020204" pitchFamily="34" charset="0"/>
                        </a:rPr>
                        <a:t>Programme 3 spent 38% of the Q3 budget of R18</a:t>
                      </a:r>
                      <a:r>
                        <a:rPr lang="en-ZA" sz="1400" dirty="0" smtClean="0">
                          <a:solidFill>
                            <a:schemeClr val="dk1"/>
                          </a:solidFill>
                          <a:latin typeface="Arial" panose="020B0604020202020204" pitchFamily="34" charset="0"/>
                          <a:cs typeface="Arial" panose="020B0604020202020204" pitchFamily="34" charset="0"/>
                        </a:rPr>
                        <a:t>.139</a:t>
                      </a:r>
                      <a:r>
                        <a:rPr lang="en-ZA" sz="1400" dirty="0" smtClean="0">
                          <a:latin typeface="Arial" panose="020B0604020202020204" pitchFamily="34" charset="0"/>
                          <a:cs typeface="Arial" panose="020B0604020202020204" pitchFamily="34" charset="0"/>
                        </a:rPr>
                        <a:t> million</a:t>
                      </a: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14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400" dirty="0" smtClean="0">
                          <a:latin typeface="Arial" panose="020B0604020202020204" pitchFamily="34" charset="0"/>
                          <a:cs typeface="Arial" panose="020B0604020202020204" pitchFamily="34" charset="0"/>
                        </a:rPr>
                        <a:t>Underspending</a:t>
                      </a:r>
                    </a:p>
                    <a:p>
                      <a:pPr marL="355600" lvl="3" indent="-355600" algn="just">
                        <a:buFont typeface="+mj-lt"/>
                        <a:buAutoNum type="alphaLcPeriod"/>
                      </a:pPr>
                      <a:r>
                        <a:rPr lang="en-ZA" sz="1400" dirty="0" smtClean="0">
                          <a:latin typeface="Arial" panose="020B0604020202020204" pitchFamily="34" charset="0"/>
                          <a:cs typeface="Arial" panose="020B0604020202020204" pitchFamily="34" charset="0"/>
                        </a:rPr>
                        <a:t>Compensation employees due to non implementation of the salary adjustment which is projected in the current budget;</a:t>
                      </a:r>
                    </a:p>
                    <a:p>
                      <a:pPr marL="355600" lvl="3" indent="-355600" algn="just">
                        <a:buFont typeface="+mj-lt"/>
                        <a:buAutoNum type="alphaLcPeriod"/>
                      </a:pPr>
                      <a:r>
                        <a:rPr lang="en-ZA" sz="1400" dirty="0" smtClean="0">
                          <a:latin typeface="Arial" panose="020B0604020202020204" pitchFamily="34" charset="0"/>
                          <a:cs typeface="Arial" panose="020B0604020202020204" pitchFamily="34" charset="0"/>
                        </a:rPr>
                        <a:t>Goods and services</a:t>
                      </a:r>
                      <a:r>
                        <a:rPr lang="en-ZA" sz="1400" baseline="0" dirty="0" smtClean="0">
                          <a:latin typeface="Arial" panose="020B0604020202020204" pitchFamily="34" charset="0"/>
                          <a:cs typeface="Arial" panose="020B0604020202020204" pitchFamily="34" charset="0"/>
                        </a:rPr>
                        <a:t> due to:</a:t>
                      </a:r>
                    </a:p>
                    <a:p>
                      <a:pPr marL="541338" lvl="4" indent="-180975" algn="just" defTabSz="914400" rtl="0" eaLnBrk="1" latinLnBrk="0" hangingPunct="1">
                        <a:buFont typeface="Arial" panose="020B0604020202020204" pitchFamily="34" charset="0"/>
                        <a:buChar char="•"/>
                      </a:pPr>
                      <a:r>
                        <a:rPr lang="en-ZA" sz="1400" kern="1200" dirty="0" smtClean="0">
                          <a:solidFill>
                            <a:schemeClr val="dk1"/>
                          </a:solidFill>
                          <a:latin typeface="Arial" panose="020B0604020202020204" pitchFamily="34" charset="0"/>
                          <a:ea typeface="+mn-ea"/>
                          <a:cs typeface="Arial" panose="020B0604020202020204" pitchFamily="34" charset="0"/>
                        </a:rPr>
                        <a:t>judicial training switched from the traditional way of training at hired venues to virtual training. The virtual training has less cost implications compared to the traditional way of training as a result of the COVID-19 lockdown restrictions; and</a:t>
                      </a:r>
                    </a:p>
                    <a:p>
                      <a:pPr marL="541338" lvl="4" indent="-180975" algn="just" defTabSz="914400" rtl="0" eaLnBrk="1" latinLnBrk="0" hangingPunct="1">
                        <a:buFont typeface="Arial" panose="020B0604020202020204" pitchFamily="34" charset="0"/>
                        <a:buChar char="•"/>
                      </a:pPr>
                      <a:r>
                        <a:rPr lang="en-US" sz="1400" kern="1200" dirty="0" smtClean="0">
                          <a:solidFill>
                            <a:schemeClr val="dk1"/>
                          </a:solidFill>
                          <a:latin typeface="Arial" panose="020B0604020202020204" pitchFamily="34" charset="0"/>
                          <a:ea typeface="+mn-ea"/>
                          <a:cs typeface="Arial" panose="020B0604020202020204" pitchFamily="34" charset="0"/>
                        </a:rPr>
                        <a:t>non-payment of legal costs as a result of pending court dates;</a:t>
                      </a:r>
                      <a:endParaRPr lang="en-ZA" sz="1400" kern="1200" dirty="0" smtClean="0">
                        <a:solidFill>
                          <a:schemeClr val="dk1"/>
                        </a:solidFill>
                        <a:latin typeface="Arial" panose="020B0604020202020204" pitchFamily="34" charset="0"/>
                        <a:ea typeface="+mn-ea"/>
                        <a:cs typeface="Arial" panose="020B0604020202020204" pitchFamily="34" charset="0"/>
                      </a:endParaRPr>
                    </a:p>
                    <a:p>
                      <a:pPr marL="355600" lvl="3" indent="-355600" algn="just">
                        <a:buFont typeface="+mj-lt"/>
                        <a:buAutoNum type="alphaLcPeriod"/>
                      </a:pPr>
                      <a:r>
                        <a:rPr lang="en-US" sz="1400" dirty="0" smtClean="0">
                          <a:latin typeface="Arial" panose="020B0604020202020204" pitchFamily="34" charset="0"/>
                          <a:cs typeface="Arial" panose="020B0604020202020204" pitchFamily="34" charset="0"/>
                        </a:rPr>
                        <a:t>Payment of capital assets due to outstanding invoice for leased photocopy machines.</a:t>
                      </a:r>
                      <a:endParaRPr lang="en-GB" sz="1400" dirty="0" smtClean="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07643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67</a:t>
            </a:fld>
            <a:endParaRPr lang="en-US"/>
          </a:p>
        </p:txBody>
      </p:sp>
      <p:sp>
        <p:nvSpPr>
          <p:cNvPr id="3" name="Title 1"/>
          <p:cNvSpPr txBox="1">
            <a:spLocks/>
          </p:cNvSpPr>
          <p:nvPr/>
        </p:nvSpPr>
        <p:spPr>
          <a:xfrm>
            <a:off x="375557" y="1564105"/>
            <a:ext cx="8229599" cy="4596063"/>
          </a:xfrm>
          <a:prstGeom prst="rect">
            <a:avLst/>
          </a:prstGeom>
          <a:solidFill>
            <a:schemeClr val="tx2">
              <a:lumMod val="60000"/>
              <a:lumOff val="4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smtClean="0">
                <a:solidFill>
                  <a:prstClr val="black"/>
                </a:solidFill>
                <a:latin typeface="Avenir Black"/>
                <a:ea typeface="+mn-ea"/>
                <a:cs typeface="Arial" pitchFamily="34" charset="0"/>
              </a:rPr>
              <a:t>PART </a:t>
            </a:r>
            <a:r>
              <a:rPr lang="en-ZA" sz="3200" b="1" dirty="0">
                <a:solidFill>
                  <a:prstClr val="black"/>
                </a:solidFill>
                <a:latin typeface="Avenir Black"/>
                <a:ea typeface="+mn-ea"/>
                <a:cs typeface="Arial" pitchFamily="34" charset="0"/>
              </a:rPr>
              <a:t>D</a:t>
            </a:r>
            <a:r>
              <a:rPr lang="en-ZA" sz="3200" b="1" dirty="0" smtClean="0">
                <a:solidFill>
                  <a:prstClr val="black"/>
                </a:solidFill>
                <a:latin typeface="Avenir Black"/>
                <a:ea typeface="+mn-ea"/>
                <a:cs typeface="Arial" pitchFamily="34" charset="0"/>
              </a:rPr>
              <a:t>: </a:t>
            </a:r>
            <a:r>
              <a:rPr lang="en-ZA" sz="3200" b="1" dirty="0">
                <a:solidFill>
                  <a:prstClr val="black"/>
                </a:solidFill>
                <a:latin typeface="Avenir Black"/>
                <a:cs typeface="Arial" pitchFamily="34" charset="0"/>
              </a:rPr>
              <a:t>PERSONNEL</a:t>
            </a:r>
            <a:r>
              <a:rPr lang="en-ZA" sz="3200" b="1" dirty="0" smtClean="0">
                <a:solidFill>
                  <a:prstClr val="black"/>
                </a:solidFill>
                <a:latin typeface="Avenir Black"/>
                <a:ea typeface="+mn-ea"/>
                <a:cs typeface="Arial" pitchFamily="34" charset="0"/>
              </a:rPr>
              <a:t> INFORMATION</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2 (2020/21 FY)</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&amp;</a:t>
            </a:r>
          </a:p>
          <a:p>
            <a:pPr>
              <a:spcBef>
                <a:spcPts val="0"/>
              </a:spcBef>
            </a:pPr>
            <a:endParaRPr lang="en-ZA" sz="3200" b="1" dirty="0" smtClean="0">
              <a:solidFill>
                <a:prstClr val="black"/>
              </a:solidFill>
              <a:latin typeface="Avenir Black"/>
              <a:ea typeface="+mn-ea"/>
              <a:cs typeface="Arial" pitchFamily="34" charset="0"/>
            </a:endParaRPr>
          </a:p>
          <a:p>
            <a:pPr>
              <a:spcBef>
                <a:spcPts val="0"/>
              </a:spcBef>
            </a:pPr>
            <a:r>
              <a:rPr lang="en-ZA" sz="3200" b="1" dirty="0" smtClean="0">
                <a:solidFill>
                  <a:prstClr val="black"/>
                </a:solidFill>
                <a:latin typeface="Avenir Black"/>
                <a:ea typeface="+mn-ea"/>
                <a:cs typeface="Arial" pitchFamily="34" charset="0"/>
              </a:rPr>
              <a:t>Quarter 3 (2020/21 FY)</a:t>
            </a:r>
            <a:endParaRPr lang="en-ZA" sz="3200" b="1" dirty="0">
              <a:solidFill>
                <a:prstClr val="black"/>
              </a:solidFill>
              <a:latin typeface="Avenir Black"/>
              <a:ea typeface="+mn-ea"/>
              <a:cs typeface="Arial" pitchFamily="34" charset="0"/>
            </a:endParaRPr>
          </a:p>
        </p:txBody>
      </p:sp>
    </p:spTree>
    <p:extLst>
      <p:ext uri="{BB962C8B-B14F-4D97-AF65-F5344CB8AC3E}">
        <p14:creationId xmlns:p14="http://schemas.microsoft.com/office/powerpoint/2010/main" xmlns="" val="2981915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68</a:t>
            </a:fld>
            <a:endParaRPr lang="en-US"/>
          </a:p>
        </p:txBody>
      </p:sp>
      <p:sp>
        <p:nvSpPr>
          <p:cNvPr id="3" name="Subtitle 2"/>
          <p:cNvSpPr txBox="1">
            <a:spLocks/>
          </p:cNvSpPr>
          <p:nvPr/>
        </p:nvSpPr>
        <p:spPr>
          <a:xfrm>
            <a:off x="744672" y="2576945"/>
            <a:ext cx="7673158" cy="2424546"/>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OCJ QUARTER 2</a:t>
            </a:r>
            <a:r>
              <a:rPr lang="en-US" altLang="en-US" sz="2800" b="1" dirty="0" smtClean="0">
                <a:latin typeface="Arial" panose="020B0604020202020204" pitchFamily="34" charset="0"/>
                <a:cs typeface="Arial" panose="020B0604020202020204" pitchFamily="34" charset="0"/>
              </a:rPr>
              <a:t>: </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smtClean="0">
                <a:latin typeface="Arial" panose="020B0604020202020204" pitchFamily="34" charset="0"/>
                <a:cs typeface="Arial" panose="020B0604020202020204" pitchFamily="34" charset="0"/>
              </a:rPr>
              <a:t>PERSONNEL INFORMATION</a:t>
            </a:r>
            <a:endParaRPr lang="en-US" sz="2800" b="1" dirty="0">
              <a:latin typeface="Arial" panose="020B0604020202020204" pitchFamily="34" charset="0"/>
              <a:cs typeface="Arial" panose="020B0604020202020204" pitchFamily="34" charset="0"/>
            </a:endParaRPr>
          </a:p>
          <a:p>
            <a:pPr marL="0" indent="0">
              <a:buFont typeface="Arial"/>
              <a:buNone/>
            </a:pP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2432065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69</a:t>
            </a:fld>
            <a:endParaRPr lang="en-US"/>
          </a:p>
        </p:txBody>
      </p:sp>
      <p:sp>
        <p:nvSpPr>
          <p:cNvPr id="5" name="Rectangle 4"/>
          <p:cNvSpPr/>
          <p:nvPr/>
        </p:nvSpPr>
        <p:spPr>
          <a:xfrm>
            <a:off x="247418" y="1287381"/>
            <a:ext cx="8567398" cy="4893647"/>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Arial" panose="020B0604020202020204" pitchFamily="34" charset="0"/>
              </a:rPr>
              <a:t>At the end of Quarter </a:t>
            </a:r>
            <a:r>
              <a:rPr lang="en-GB" sz="1600" dirty="0" smtClean="0">
                <a:latin typeface="Arial" panose="020B0604020202020204" pitchFamily="34" charset="0"/>
                <a:ea typeface="Calibri" panose="020F0502020204030204" pitchFamily="34" charset="0"/>
                <a:cs typeface="Arial" panose="020B0604020202020204" pitchFamily="34" charset="0"/>
              </a:rPr>
              <a:t>2 </a:t>
            </a:r>
            <a:r>
              <a:rPr lang="en-GB" sz="1600" dirty="0">
                <a:latin typeface="Arial" panose="020B0604020202020204" pitchFamily="34" charset="0"/>
                <a:ea typeface="Calibri" panose="020F0502020204030204" pitchFamily="34" charset="0"/>
                <a:cs typeface="Arial" panose="020B0604020202020204" pitchFamily="34" charset="0"/>
              </a:rPr>
              <a:t>of the 2020/21 </a:t>
            </a:r>
            <a:r>
              <a:rPr lang="en-GB" sz="1600" dirty="0" smtClean="0">
                <a:latin typeface="Arial" panose="020B0604020202020204" pitchFamily="34" charset="0"/>
                <a:ea typeface="Calibri" panose="020F0502020204030204" pitchFamily="34" charset="0"/>
                <a:cs typeface="Arial" panose="020B0604020202020204" pitchFamily="34" charset="0"/>
              </a:rPr>
              <a:t>financial year</a:t>
            </a:r>
            <a:r>
              <a:rPr lang="en-GB" sz="1600" dirty="0">
                <a:latin typeface="Arial" panose="020B0604020202020204" pitchFamily="34" charset="0"/>
                <a:ea typeface="Calibri" panose="020F0502020204030204" pitchFamily="34" charset="0"/>
                <a:cs typeface="Arial" panose="020B0604020202020204" pitchFamily="34" charset="0"/>
              </a:rPr>
              <a:t>, the </a:t>
            </a:r>
            <a:r>
              <a:rPr lang="en-GB" sz="1600" dirty="0" smtClean="0">
                <a:latin typeface="Arial" panose="020B0604020202020204" pitchFamily="34" charset="0"/>
                <a:ea typeface="Calibri" panose="020F0502020204030204" pitchFamily="34" charset="0"/>
                <a:cs typeface="Arial" panose="020B0604020202020204" pitchFamily="34" charset="0"/>
              </a:rPr>
              <a:t>post establishment reflected 2148 </a:t>
            </a:r>
            <a:r>
              <a:rPr lang="en-GB" sz="1600" dirty="0">
                <a:latin typeface="Arial" panose="020B0604020202020204" pitchFamily="34" charset="0"/>
                <a:ea typeface="Calibri" panose="020F0502020204030204" pitchFamily="34" charset="0"/>
                <a:cs typeface="Arial" panose="020B0604020202020204" pitchFamily="34" charset="0"/>
              </a:rPr>
              <a:t>approved posts of </a:t>
            </a:r>
            <a:r>
              <a:rPr lang="en-GB" sz="1600" dirty="0" smtClean="0">
                <a:latin typeface="Arial" panose="020B0604020202020204" pitchFamily="34" charset="0"/>
                <a:ea typeface="Calibri" panose="020F0502020204030204" pitchFamily="34" charset="0"/>
                <a:cs typeface="Arial" panose="020B0604020202020204" pitchFamily="34" charset="0"/>
              </a:rPr>
              <a:t>which </a:t>
            </a:r>
            <a:r>
              <a:rPr lang="en-GB" sz="1600" dirty="0">
                <a:latin typeface="Arial" panose="020B0604020202020204" pitchFamily="34" charset="0"/>
                <a:ea typeface="Calibri" panose="020F0502020204030204" pitchFamily="34" charset="0"/>
                <a:cs typeface="Arial" panose="020B0604020202020204" pitchFamily="34" charset="0"/>
              </a:rPr>
              <a:t>1931 </a:t>
            </a:r>
            <a:r>
              <a:rPr lang="en-GB" sz="1600" dirty="0" smtClean="0">
                <a:latin typeface="Arial" panose="020B0604020202020204" pitchFamily="34" charset="0"/>
                <a:ea typeface="Calibri" panose="020F0502020204030204" pitchFamily="34" charset="0"/>
                <a:cs typeface="Arial" panose="020B0604020202020204" pitchFamily="34" charset="0"/>
              </a:rPr>
              <a:t>were filled and 196 </a:t>
            </a:r>
            <a:r>
              <a:rPr lang="en-GB" sz="1600" dirty="0">
                <a:latin typeface="Arial" panose="020B0604020202020204" pitchFamily="34" charset="0"/>
                <a:ea typeface="Calibri" panose="020F0502020204030204" pitchFamily="34" charset="0"/>
                <a:cs typeface="Arial" panose="020B0604020202020204" pitchFamily="34" charset="0"/>
              </a:rPr>
              <a:t>were vacant and funded. </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Arial" panose="020B0604020202020204" pitchFamily="34" charset="0"/>
              </a:rPr>
              <a:t>As at the end of quarter 2, the vacancy rate was 9.1% (196 of 2 148) against the target of 10% or lower. </a:t>
            </a:r>
            <a:endParaRPr lang="en-GB"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Arial" panose="020B0604020202020204" pitchFamily="34" charset="0"/>
              </a:rPr>
              <a:t>At 30 September 2020, 1213 </a:t>
            </a:r>
            <a:r>
              <a:rPr lang="en-GB" sz="1600" dirty="0">
                <a:latin typeface="Arial" panose="020B0604020202020204" pitchFamily="34" charset="0"/>
                <a:ea typeface="Calibri" panose="020F0502020204030204" pitchFamily="34" charset="0"/>
                <a:cs typeface="Arial" panose="020B0604020202020204" pitchFamily="34" charset="0"/>
              </a:rPr>
              <a:t>(</a:t>
            </a:r>
            <a:r>
              <a:rPr lang="en-GB" sz="1600" dirty="0" smtClean="0">
                <a:latin typeface="Arial" panose="020B0604020202020204" pitchFamily="34" charset="0"/>
                <a:ea typeface="Calibri" panose="020F0502020204030204" pitchFamily="34" charset="0"/>
                <a:cs typeface="Arial" panose="020B0604020202020204" pitchFamily="34" charset="0"/>
              </a:rPr>
              <a:t>64%) employees </a:t>
            </a:r>
            <a:r>
              <a:rPr lang="en-GB" sz="1600" dirty="0">
                <a:latin typeface="Arial" panose="020B0604020202020204" pitchFamily="34" charset="0"/>
                <a:ea typeface="Calibri" panose="020F0502020204030204" pitchFamily="34" charset="0"/>
                <a:cs typeface="Arial" panose="020B0604020202020204" pitchFamily="34" charset="0"/>
              </a:rPr>
              <a:t>were females and </a:t>
            </a:r>
            <a:r>
              <a:rPr lang="en-GB" sz="1600" dirty="0" smtClean="0">
                <a:latin typeface="Arial" panose="020B0604020202020204" pitchFamily="34" charset="0"/>
                <a:ea typeface="Calibri" panose="020F0502020204030204" pitchFamily="34" charset="0"/>
                <a:cs typeface="Arial" panose="020B0604020202020204" pitchFamily="34" charset="0"/>
              </a:rPr>
              <a:t>696 </a:t>
            </a:r>
            <a:r>
              <a:rPr lang="en-GB" sz="1600" dirty="0">
                <a:latin typeface="Arial" panose="020B0604020202020204" pitchFamily="34" charset="0"/>
                <a:ea typeface="Calibri" panose="020F0502020204030204" pitchFamily="34" charset="0"/>
                <a:cs typeface="Arial" panose="020B0604020202020204" pitchFamily="34" charset="0"/>
              </a:rPr>
              <a:t>(</a:t>
            </a:r>
            <a:r>
              <a:rPr lang="en-GB" sz="1600" dirty="0" smtClean="0">
                <a:latin typeface="Arial" panose="020B0604020202020204" pitchFamily="34" charset="0"/>
                <a:ea typeface="Calibri" panose="020F0502020204030204" pitchFamily="34" charset="0"/>
                <a:cs typeface="Arial" panose="020B0604020202020204" pitchFamily="34" charset="0"/>
              </a:rPr>
              <a:t>36%) </a:t>
            </a:r>
            <a:r>
              <a:rPr lang="en-GB" sz="1600" dirty="0">
                <a:latin typeface="Arial" panose="020B0604020202020204" pitchFamily="34" charset="0"/>
                <a:ea typeface="Calibri" panose="020F0502020204030204" pitchFamily="34" charset="0"/>
                <a:cs typeface="Arial" panose="020B0604020202020204" pitchFamily="34" charset="0"/>
              </a:rPr>
              <a:t>were males. </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Arial" panose="020B0604020202020204" pitchFamily="34" charset="0"/>
              </a:rPr>
              <a:t>Out of </a:t>
            </a:r>
            <a:r>
              <a:rPr lang="en-GB" sz="1600" dirty="0" smtClean="0">
                <a:latin typeface="Arial" panose="020B0604020202020204" pitchFamily="34" charset="0"/>
                <a:ea typeface="Calibri" panose="020F0502020204030204" pitchFamily="34" charset="0"/>
                <a:cs typeface="Arial" panose="020B0604020202020204" pitchFamily="34" charset="0"/>
              </a:rPr>
              <a:t>43 </a:t>
            </a:r>
            <a:r>
              <a:rPr lang="en-GB" sz="1600" dirty="0">
                <a:latin typeface="Arial" panose="020B0604020202020204" pitchFamily="34" charset="0"/>
                <a:ea typeface="Calibri" panose="020F0502020204030204" pitchFamily="34" charset="0"/>
                <a:cs typeface="Arial" panose="020B0604020202020204" pitchFamily="34" charset="0"/>
              </a:rPr>
              <a:t>SMS members </a:t>
            </a:r>
            <a:r>
              <a:rPr lang="en-GB" sz="1600" dirty="0" smtClean="0">
                <a:latin typeface="Arial" panose="020B0604020202020204" pitchFamily="34" charset="0"/>
                <a:ea typeface="Calibri" panose="020F0502020204030204" pitchFamily="34" charset="0"/>
                <a:cs typeface="Arial" panose="020B0604020202020204" pitchFamily="34" charset="0"/>
              </a:rPr>
              <a:t>at the department, as </a:t>
            </a:r>
            <a:r>
              <a:rPr lang="en-GB" sz="1600" dirty="0">
                <a:latin typeface="Arial" panose="020B0604020202020204" pitchFamily="34" charset="0"/>
                <a:ea typeface="Calibri" panose="020F0502020204030204" pitchFamily="34" charset="0"/>
                <a:cs typeface="Arial" panose="020B0604020202020204" pitchFamily="34" charset="0"/>
              </a:rPr>
              <a:t>at </a:t>
            </a:r>
            <a:r>
              <a:rPr lang="en-GB" sz="1600" dirty="0" smtClean="0">
                <a:latin typeface="Arial" panose="020B0604020202020204" pitchFamily="34" charset="0"/>
                <a:ea typeface="Calibri" panose="020F0502020204030204" pitchFamily="34" charset="0"/>
                <a:cs typeface="Arial" panose="020B0604020202020204" pitchFamily="34" charset="0"/>
              </a:rPr>
              <a:t>the end of quarter 2 of 2020</a:t>
            </a:r>
            <a:r>
              <a:rPr lang="en-GB" sz="1600" dirty="0">
                <a:latin typeface="Arial" panose="020B0604020202020204" pitchFamily="34" charset="0"/>
                <a:ea typeface="Calibri" panose="020F0502020204030204" pitchFamily="34" charset="0"/>
                <a:cs typeface="Arial" panose="020B0604020202020204" pitchFamily="34" charset="0"/>
              </a:rPr>
              <a:t>, 19 (44%) were </a:t>
            </a:r>
            <a:r>
              <a:rPr lang="en-GB" sz="1600" dirty="0" smtClean="0">
                <a:latin typeface="Arial" panose="020B0604020202020204" pitchFamily="34" charset="0"/>
                <a:ea typeface="Calibri" panose="020F0502020204030204" pitchFamily="34" charset="0"/>
                <a:cs typeface="Arial" panose="020B0604020202020204" pitchFamily="34" charset="0"/>
              </a:rPr>
              <a:t>females </a:t>
            </a:r>
            <a:r>
              <a:rPr lang="en-GB" sz="1600" dirty="0">
                <a:latin typeface="Arial" panose="020B0604020202020204" pitchFamily="34" charset="0"/>
                <a:ea typeface="Calibri" panose="020F0502020204030204" pitchFamily="34" charset="0"/>
                <a:cs typeface="Arial" panose="020B0604020202020204" pitchFamily="34" charset="0"/>
              </a:rPr>
              <a:t>and </a:t>
            </a:r>
            <a:r>
              <a:rPr lang="en-GB" sz="1600" dirty="0" smtClean="0">
                <a:latin typeface="Arial" panose="020B0604020202020204" pitchFamily="34" charset="0"/>
                <a:ea typeface="Calibri" panose="020F0502020204030204" pitchFamily="34" charset="0"/>
                <a:cs typeface="Arial" panose="020B0604020202020204" pitchFamily="34" charset="0"/>
              </a:rPr>
              <a:t>25 </a:t>
            </a:r>
            <a:r>
              <a:rPr lang="en-GB" sz="1600" dirty="0">
                <a:latin typeface="Arial" panose="020B0604020202020204" pitchFamily="34" charset="0"/>
                <a:ea typeface="Calibri" panose="020F0502020204030204" pitchFamily="34" charset="0"/>
                <a:cs typeface="Arial" panose="020B0604020202020204" pitchFamily="34" charset="0"/>
              </a:rPr>
              <a:t>(56%) were </a:t>
            </a:r>
            <a:r>
              <a:rPr lang="en-GB" sz="1600" dirty="0" smtClean="0">
                <a:latin typeface="Arial" panose="020B0604020202020204" pitchFamily="34" charset="0"/>
                <a:ea typeface="Calibri" panose="020F0502020204030204" pitchFamily="34" charset="0"/>
                <a:cs typeface="Arial" panose="020B0604020202020204" pitchFamily="34" charset="0"/>
              </a:rPr>
              <a:t>males. </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Arial" panose="020B0604020202020204" pitchFamily="34" charset="0"/>
              </a:rPr>
              <a:t>The OCJ </a:t>
            </a:r>
            <a:r>
              <a:rPr lang="en-GB" sz="1600" dirty="0" smtClean="0">
                <a:latin typeface="Arial" panose="020B0604020202020204" pitchFamily="34" charset="0"/>
                <a:ea typeface="Calibri" panose="020F0502020204030204" pitchFamily="34" charset="0"/>
                <a:cs typeface="Arial" panose="020B0604020202020204" pitchFamily="34" charset="0"/>
              </a:rPr>
              <a:t>had 614 </a:t>
            </a:r>
            <a:r>
              <a:rPr lang="en-GB" sz="1600" dirty="0">
                <a:latin typeface="Arial" panose="020B0604020202020204" pitchFamily="34" charset="0"/>
                <a:ea typeface="Calibri" panose="020F0502020204030204" pitchFamily="34" charset="0"/>
                <a:cs typeface="Arial" panose="020B0604020202020204" pitchFamily="34" charset="0"/>
              </a:rPr>
              <a:t>youths (between the ages of 21 and 35) in the department’s establishment, translating to 31%, which exceeds the national target of 30%. </a:t>
            </a:r>
            <a:endParaRPr lang="en-GB"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Arial" panose="020B0604020202020204" pitchFamily="34" charset="0"/>
              </a:rPr>
              <a:t>The total staff turnover in quarter 2 was 70, which emanated from resignations, contract expiry and transfers to other government departments</a:t>
            </a:r>
            <a:r>
              <a:rPr lang="en-GB" sz="1600" dirty="0">
                <a:latin typeface="Arial" panose="020B0604020202020204" pitchFamily="34" charset="0"/>
                <a:ea typeface="Calibri" panose="020F0502020204030204" pitchFamily="34" charset="0"/>
                <a:cs typeface="Arial" panose="020B0604020202020204" pitchFamily="34" charset="0"/>
              </a:rPr>
              <a:t>. Of the 70 terminations, </a:t>
            </a:r>
            <a:r>
              <a:rPr lang="en-GB" sz="1600" dirty="0" smtClean="0">
                <a:latin typeface="Arial" panose="020B0604020202020204" pitchFamily="34" charset="0"/>
                <a:ea typeface="Calibri" panose="020F0502020204030204" pitchFamily="34" charset="0"/>
                <a:cs typeface="Arial" panose="020B0604020202020204" pitchFamily="34" charset="0"/>
              </a:rPr>
              <a:t>12 (17%) </a:t>
            </a:r>
            <a:r>
              <a:rPr lang="en-GB" sz="1600" dirty="0">
                <a:latin typeface="Arial" panose="020B0604020202020204" pitchFamily="34" charset="0"/>
                <a:ea typeface="Calibri" panose="020F0502020204030204" pitchFamily="34" charset="0"/>
                <a:cs typeface="Arial" panose="020B0604020202020204" pitchFamily="34" charset="0"/>
              </a:rPr>
              <a:t>were due to </a:t>
            </a:r>
            <a:r>
              <a:rPr lang="en-GB" sz="1600" dirty="0" smtClean="0">
                <a:latin typeface="Arial" panose="020B0604020202020204" pitchFamily="34" charset="0"/>
                <a:ea typeface="Calibri" panose="020F0502020204030204" pitchFamily="34" charset="0"/>
                <a:cs typeface="Arial" panose="020B0604020202020204" pitchFamily="34" charset="0"/>
              </a:rPr>
              <a:t>resignations, </a:t>
            </a:r>
            <a:r>
              <a:rPr lang="en-GB" sz="1600" dirty="0">
                <a:latin typeface="Arial" panose="020B0604020202020204" pitchFamily="34" charset="0"/>
                <a:ea typeface="Calibri" panose="020F0502020204030204" pitchFamily="34" charset="0"/>
                <a:cs typeface="Arial" panose="020B0604020202020204" pitchFamily="34" charset="0"/>
              </a:rPr>
              <a:t>44 </a:t>
            </a:r>
            <a:r>
              <a:rPr lang="en-GB" sz="1600" dirty="0" smtClean="0">
                <a:latin typeface="Arial" panose="020B0604020202020204" pitchFamily="34" charset="0"/>
                <a:ea typeface="Calibri" panose="020F0502020204030204" pitchFamily="34" charset="0"/>
                <a:cs typeface="Arial" panose="020B0604020202020204" pitchFamily="34" charset="0"/>
              </a:rPr>
              <a:t>(63%) were </a:t>
            </a:r>
            <a:r>
              <a:rPr lang="en-GB" sz="1600" dirty="0">
                <a:latin typeface="Arial" panose="020B0604020202020204" pitchFamily="34" charset="0"/>
                <a:ea typeface="Calibri" panose="020F0502020204030204" pitchFamily="34" charset="0"/>
                <a:cs typeface="Arial" panose="020B0604020202020204" pitchFamily="34" charset="0"/>
              </a:rPr>
              <a:t>due to contract expiry, 4 </a:t>
            </a:r>
            <a:r>
              <a:rPr lang="en-GB" sz="1600" dirty="0" smtClean="0">
                <a:latin typeface="Arial" panose="020B0604020202020204" pitchFamily="34" charset="0"/>
                <a:ea typeface="Calibri" panose="020F0502020204030204" pitchFamily="34" charset="0"/>
                <a:cs typeface="Arial" panose="020B0604020202020204" pitchFamily="34" charset="0"/>
              </a:rPr>
              <a:t>(6) were </a:t>
            </a:r>
            <a:r>
              <a:rPr lang="en-GB" sz="1600" dirty="0">
                <a:latin typeface="Arial" panose="020B0604020202020204" pitchFamily="34" charset="0"/>
                <a:ea typeface="Calibri" panose="020F0502020204030204" pitchFamily="34" charset="0"/>
                <a:cs typeface="Arial" panose="020B0604020202020204" pitchFamily="34" charset="0"/>
              </a:rPr>
              <a:t>retirement, </a:t>
            </a:r>
            <a:r>
              <a:rPr lang="en-GB" sz="1600" dirty="0" smtClean="0">
                <a:latin typeface="Arial" panose="020B0604020202020204" pitchFamily="34" charset="0"/>
                <a:ea typeface="Calibri" panose="020F0502020204030204" pitchFamily="34" charset="0"/>
                <a:cs typeface="Arial" panose="020B0604020202020204" pitchFamily="34" charset="0"/>
              </a:rPr>
              <a:t>5 (7%)  </a:t>
            </a:r>
            <a:r>
              <a:rPr lang="en-GB" sz="1600" dirty="0">
                <a:latin typeface="Arial" panose="020B0604020202020204" pitchFamily="34" charset="0"/>
                <a:ea typeface="Calibri" panose="020F0502020204030204" pitchFamily="34" charset="0"/>
                <a:cs typeface="Arial" panose="020B0604020202020204" pitchFamily="34" charset="0"/>
              </a:rPr>
              <a:t>were deceased, and </a:t>
            </a:r>
            <a:r>
              <a:rPr lang="en-GB" sz="1600" dirty="0" smtClean="0">
                <a:latin typeface="Arial" panose="020B0604020202020204" pitchFamily="34" charset="0"/>
                <a:ea typeface="Calibri" panose="020F0502020204030204" pitchFamily="34" charset="0"/>
                <a:cs typeface="Arial" panose="020B0604020202020204" pitchFamily="34" charset="0"/>
              </a:rPr>
              <a:t>5 (7%) </a:t>
            </a:r>
            <a:r>
              <a:rPr lang="en-GB" sz="1600" dirty="0">
                <a:latin typeface="Arial" panose="020B0604020202020204" pitchFamily="34" charset="0"/>
                <a:ea typeface="Calibri" panose="020F0502020204030204" pitchFamily="34" charset="0"/>
                <a:cs typeface="Arial" panose="020B0604020202020204" pitchFamily="34" charset="0"/>
              </a:rPr>
              <a:t>were transferred to other Departments. </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47418" y="472557"/>
            <a:ext cx="7817590" cy="507831"/>
          </a:xfrm>
          <a:prstGeom prst="rect">
            <a:avLst/>
          </a:prstGeom>
          <a:solidFill>
            <a:schemeClr val="accent1">
              <a:lumMod val="40000"/>
              <a:lumOff val="60000"/>
            </a:schemeClr>
          </a:solidFill>
          <a:ln>
            <a:solidFill>
              <a:schemeClr val="tx1"/>
            </a:solidFill>
          </a:ln>
        </p:spPr>
        <p:txBody>
          <a:bodyPr wrap="square">
            <a:spAutoFit/>
          </a:bodyPr>
          <a:lstStyle/>
          <a:p>
            <a:pPr algn="ctr">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OVERVIEW OF PERSONNEL RELATED MATTERS – Q2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4723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a:t>
            </a:fld>
            <a:endParaRPr lang="en-US"/>
          </a:p>
        </p:txBody>
      </p:sp>
      <p:sp>
        <p:nvSpPr>
          <p:cNvPr id="11" name="Title 1"/>
          <p:cNvSpPr txBox="1">
            <a:spLocks/>
          </p:cNvSpPr>
          <p:nvPr/>
        </p:nvSpPr>
        <p:spPr>
          <a:xfrm>
            <a:off x="682066" y="360314"/>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OCJ MANDATE,VISION AND MISSION </a:t>
            </a:r>
            <a:endParaRPr lang="en-ZA" sz="2400" b="1" dirty="0">
              <a:latin typeface="Avenir Black"/>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94689" y="1338146"/>
            <a:ext cx="8515495" cy="4996170"/>
          </a:xfrm>
          <a:prstGeom prst="rect">
            <a:avLst/>
          </a:prstGeom>
        </p:spPr>
      </p:pic>
    </p:spTree>
    <p:extLst>
      <p:ext uri="{BB962C8B-B14F-4D97-AF65-F5344CB8AC3E}">
        <p14:creationId xmlns:p14="http://schemas.microsoft.com/office/powerpoint/2010/main" xmlns="" val="3460805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70</a:t>
            </a:fld>
            <a:endParaRPr lang="en-US"/>
          </a:p>
        </p:txBody>
      </p:sp>
      <p:sp>
        <p:nvSpPr>
          <p:cNvPr id="5" name="Rectangle 4"/>
          <p:cNvSpPr/>
          <p:nvPr/>
        </p:nvSpPr>
        <p:spPr>
          <a:xfrm>
            <a:off x="420624" y="1332906"/>
            <a:ext cx="8467344" cy="4478149"/>
          </a:xfrm>
          <a:prstGeom prst="rect">
            <a:avLst/>
          </a:prstGeom>
        </p:spPr>
        <p:txBody>
          <a:bodyPr wrap="square">
            <a:spAutoFit/>
          </a:bodyPr>
          <a:lstStyle/>
          <a:p>
            <a:pPr algn="just">
              <a:lnSpc>
                <a:spcPct val="150000"/>
              </a:lnSpc>
            </a:pPr>
            <a:r>
              <a:rPr lang="en-GB" sz="1600" b="1" dirty="0" smtClean="0">
                <a:latin typeface="Arial" panose="020B0604020202020204" pitchFamily="34" charset="0"/>
                <a:ea typeface="Calibri" panose="020F0502020204030204" pitchFamily="34" charset="0"/>
                <a:cs typeface="Times New Roman" panose="02020603050405020304" pitchFamily="18" charset="0"/>
              </a:rPr>
              <a:t>People </a:t>
            </a:r>
            <a:r>
              <a:rPr lang="en-GB" sz="1600" b="1" dirty="0">
                <a:latin typeface="Arial" panose="020B0604020202020204" pitchFamily="34" charset="0"/>
                <a:ea typeface="Calibri" panose="020F0502020204030204" pitchFamily="34" charset="0"/>
                <a:cs typeface="Times New Roman" panose="02020603050405020304" pitchFamily="18" charset="0"/>
              </a:rPr>
              <a:t>with Disabilities (As at </a:t>
            </a:r>
            <a:r>
              <a:rPr lang="en-GB" sz="1600" b="1" dirty="0" smtClean="0">
                <a:latin typeface="Arial" panose="020B0604020202020204" pitchFamily="34" charset="0"/>
                <a:ea typeface="Calibri" panose="020F0502020204030204" pitchFamily="34" charset="0"/>
                <a:cs typeface="Times New Roman" panose="02020603050405020304" pitchFamily="18" charset="0"/>
              </a:rPr>
              <a:t>30 September 2020)</a:t>
            </a:r>
            <a:endParaRPr lang="en-US" sz="16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department had 20 employees who fall under the </a:t>
            </a:r>
            <a:r>
              <a:rPr lang="en-GB" sz="1600" dirty="0" err="1">
                <a:latin typeface="Arial" panose="020B0604020202020204" pitchFamily="34" charset="0"/>
                <a:ea typeface="Calibri" panose="020F0502020204030204" pitchFamily="34" charset="0"/>
                <a:cs typeface="Times New Roman" panose="02020603050405020304" pitchFamily="18" charset="0"/>
              </a:rPr>
              <a:t>PwDs</a:t>
            </a:r>
            <a:r>
              <a:rPr lang="en-GB" sz="1600" dirty="0">
                <a:latin typeface="Arial" panose="020B0604020202020204" pitchFamily="34" charset="0"/>
                <a:ea typeface="Calibri" panose="020F0502020204030204" pitchFamily="34" charset="0"/>
                <a:cs typeface="Times New Roman" panose="02020603050405020304" pitchFamily="18" charset="0"/>
              </a:rPr>
              <a:t> category in quarter 2, which translates to 1% against the target of 2% (National target and OCJ APP). </a:t>
            </a:r>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GB" sz="1600" b="1" dirty="0">
                <a:latin typeface="Arial" panose="020B0604020202020204" pitchFamily="34" charset="0"/>
                <a:ea typeface="Calibri" panose="020F0502020204030204" pitchFamily="34" charset="0"/>
                <a:cs typeface="Times New Roman" panose="02020603050405020304" pitchFamily="18" charset="0"/>
              </a:rPr>
              <a:t>Employee </a:t>
            </a:r>
            <a:r>
              <a:rPr lang="en-GB" sz="1600" b="1" dirty="0" smtClean="0">
                <a:latin typeface="Arial" panose="020B0604020202020204" pitchFamily="34" charset="0"/>
                <a:ea typeface="Calibri" panose="020F0502020204030204" pitchFamily="34" charset="0"/>
                <a:cs typeface="Times New Roman" panose="02020603050405020304" pitchFamily="18" charset="0"/>
              </a:rPr>
              <a:t>relations </a:t>
            </a:r>
            <a:r>
              <a:rPr lang="en-GB" sz="1600" b="1" dirty="0">
                <a:latin typeface="Arial" panose="020B0604020202020204" pitchFamily="34" charset="0"/>
                <a:ea typeface="Calibri" panose="020F0502020204030204" pitchFamily="34" charset="0"/>
                <a:cs typeface="Times New Roman" panose="02020603050405020304" pitchFamily="18" charset="0"/>
              </a:rPr>
              <a:t>(As at 30 September 2020)</a:t>
            </a: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Dependencies on external stakeholders to investigate, prosecute, preside over and defend alternate dispute resolution processes delayed the conclusion of employment relations matters which were aggravated by the onset of COVID-19 restrictions.</a:t>
            </a:r>
          </a:p>
          <a:p>
            <a:pPr marL="625475" lvl="1" indent="-336550" algn="just">
              <a:lnSpc>
                <a:spcPct val="150000"/>
              </a:lnSpc>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Disputes	 – 17 cases: 16 pending; 1 finalised	</a:t>
            </a:r>
          </a:p>
          <a:p>
            <a:pPr marL="625475" lvl="1" indent="-336550" algn="just">
              <a:lnSpc>
                <a:spcPct val="150000"/>
              </a:lnSpc>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Misconduct	 –  </a:t>
            </a:r>
            <a:r>
              <a:rPr lang="en-GB" sz="1600" dirty="0" smtClean="0">
                <a:latin typeface="Arial" panose="020B0604020202020204" pitchFamily="34" charset="0"/>
                <a:ea typeface="Calibri" panose="020F0502020204030204" pitchFamily="34" charset="0"/>
                <a:cs typeface="Times New Roman" panose="02020603050405020304" pitchFamily="18" charset="0"/>
              </a:rPr>
              <a:t>25 </a:t>
            </a:r>
            <a:r>
              <a:rPr lang="en-GB" sz="1600" dirty="0">
                <a:latin typeface="Arial" panose="020B0604020202020204" pitchFamily="34" charset="0"/>
                <a:ea typeface="Calibri" panose="020F0502020204030204" pitchFamily="34" charset="0"/>
                <a:cs typeface="Times New Roman" panose="02020603050405020304" pitchFamily="18" charset="0"/>
              </a:rPr>
              <a:t>cases: </a:t>
            </a:r>
            <a:r>
              <a:rPr lang="en-GB" sz="1600" dirty="0" smtClean="0">
                <a:latin typeface="Arial" panose="020B0604020202020204" pitchFamily="34" charset="0"/>
                <a:ea typeface="Calibri" panose="020F0502020204030204" pitchFamily="34" charset="0"/>
                <a:cs typeface="Times New Roman" panose="02020603050405020304" pitchFamily="18" charset="0"/>
              </a:rPr>
              <a:t>24 </a:t>
            </a:r>
            <a:r>
              <a:rPr lang="en-GB" sz="1600" dirty="0">
                <a:latin typeface="Arial" panose="020B0604020202020204" pitchFamily="34" charset="0"/>
                <a:ea typeface="Calibri" panose="020F0502020204030204" pitchFamily="34" charset="0"/>
                <a:cs typeface="Times New Roman" panose="02020603050405020304" pitchFamily="18" charset="0"/>
              </a:rPr>
              <a:t>pending; </a:t>
            </a:r>
            <a:r>
              <a:rPr lang="en-GB" sz="1600" dirty="0" smtClean="0">
                <a:latin typeface="Arial" panose="020B0604020202020204" pitchFamily="34" charset="0"/>
                <a:ea typeface="Calibri" panose="020F0502020204030204" pitchFamily="34" charset="0"/>
                <a:cs typeface="Times New Roman" panose="02020603050405020304" pitchFamily="18" charset="0"/>
              </a:rPr>
              <a:t>1 finalised</a:t>
            </a:r>
          </a:p>
          <a:p>
            <a:pPr marL="625475" lvl="1" indent="-336550" algn="just">
              <a:lnSpc>
                <a:spcPct val="150000"/>
              </a:lnSpc>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Times New Roman" panose="02020603050405020304" pitchFamily="18" charset="0"/>
              </a:rPr>
              <a:t>Grievance</a:t>
            </a:r>
            <a:r>
              <a:rPr lang="en-GB" sz="1600" dirty="0">
                <a:latin typeface="Arial" panose="020B0604020202020204" pitchFamily="34" charset="0"/>
                <a:ea typeface="Calibri" panose="020F0502020204030204" pitchFamily="34" charset="0"/>
                <a:cs typeface="Times New Roman" panose="02020603050405020304" pitchFamily="18" charset="0"/>
              </a:rPr>
              <a:t>	 – </a:t>
            </a:r>
            <a:r>
              <a:rPr lang="en-GB" sz="1600" dirty="0" smtClean="0">
                <a:latin typeface="Arial" panose="020B0604020202020204" pitchFamily="34" charset="0"/>
                <a:ea typeface="Calibri" panose="020F0502020204030204" pitchFamily="34" charset="0"/>
                <a:cs typeface="Times New Roman" panose="02020603050405020304" pitchFamily="18" charset="0"/>
              </a:rPr>
              <a:t>49 </a:t>
            </a:r>
            <a:r>
              <a:rPr lang="en-GB" sz="1600" dirty="0">
                <a:latin typeface="Arial" panose="020B0604020202020204" pitchFamily="34" charset="0"/>
                <a:ea typeface="Calibri" panose="020F0502020204030204" pitchFamily="34" charset="0"/>
                <a:cs typeface="Times New Roman" panose="02020603050405020304" pitchFamily="18" charset="0"/>
              </a:rPr>
              <a:t>cases: </a:t>
            </a:r>
            <a:r>
              <a:rPr lang="en-GB" sz="1600" dirty="0" smtClean="0">
                <a:latin typeface="Arial" panose="020B0604020202020204" pitchFamily="34" charset="0"/>
                <a:ea typeface="Calibri" panose="020F0502020204030204" pitchFamily="34" charset="0"/>
                <a:cs typeface="Times New Roman" panose="02020603050405020304" pitchFamily="18" charset="0"/>
              </a:rPr>
              <a:t>9 finalised</a:t>
            </a: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65760" y="448056"/>
            <a:ext cx="6949440" cy="507831"/>
          </a:xfrm>
          <a:prstGeom prst="rect">
            <a:avLst/>
          </a:prstGeom>
          <a:solidFill>
            <a:schemeClr val="accent1">
              <a:lumMod val="40000"/>
              <a:lumOff val="60000"/>
            </a:schemeClr>
          </a:solidFill>
          <a:ln>
            <a:solidFill>
              <a:schemeClr val="tx1"/>
            </a:solidFill>
          </a:ln>
        </p:spPr>
        <p:txBody>
          <a:bodyPr wrap="square">
            <a:spAutoFit/>
          </a:bodyPr>
          <a:lstStyle/>
          <a:p>
            <a:pPr algn="just">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PERSONNEL RELATED MATTERS – Q2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755977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71</a:t>
            </a:fld>
            <a:endParaRPr lang="en-US"/>
          </a:p>
        </p:txBody>
      </p:sp>
      <p:sp>
        <p:nvSpPr>
          <p:cNvPr id="3" name="Subtitle 2"/>
          <p:cNvSpPr txBox="1">
            <a:spLocks/>
          </p:cNvSpPr>
          <p:nvPr/>
        </p:nvSpPr>
        <p:spPr>
          <a:xfrm>
            <a:off x="744672" y="2576945"/>
            <a:ext cx="7673158" cy="2424546"/>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smtClean="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OCJ QUARTER </a:t>
            </a:r>
            <a:r>
              <a:rPr lang="en-US" altLang="en-US" sz="2800" b="1" dirty="0" smtClean="0">
                <a:latin typeface="Arial" panose="020B0604020202020204" pitchFamily="34" charset="0"/>
                <a:cs typeface="Arial" panose="020B0604020202020204" pitchFamily="34" charset="0"/>
              </a:rPr>
              <a:t>3: </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smtClean="0">
                <a:latin typeface="Arial" panose="020B0604020202020204" pitchFamily="34" charset="0"/>
                <a:cs typeface="Arial" panose="020B0604020202020204" pitchFamily="34" charset="0"/>
              </a:rPr>
              <a:t>PERSONNEL INFORMATION</a:t>
            </a:r>
            <a:endParaRPr lang="en-US" sz="2800" b="1" dirty="0">
              <a:latin typeface="Arial" panose="020B0604020202020204" pitchFamily="34" charset="0"/>
              <a:cs typeface="Arial" panose="020B0604020202020204" pitchFamily="34" charset="0"/>
            </a:endParaRPr>
          </a:p>
          <a:p>
            <a:pPr marL="0" indent="0">
              <a:buFont typeface="Arial"/>
              <a:buNone/>
            </a:pPr>
            <a:endParaRPr lang="en-US" sz="2400" b="1" dirty="0">
              <a:latin typeface="Avenir Black"/>
              <a:cs typeface="Avenir Black"/>
            </a:endParaRPr>
          </a:p>
          <a:p>
            <a:pPr marL="0" indent="0">
              <a:buFont typeface="Arial"/>
              <a:buNone/>
            </a:pPr>
            <a:endParaRPr lang="en-US" sz="2400" b="1" dirty="0" smtClean="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30510425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72</a:t>
            </a:fld>
            <a:endParaRPr lang="en-US"/>
          </a:p>
        </p:txBody>
      </p:sp>
      <p:sp>
        <p:nvSpPr>
          <p:cNvPr id="5" name="Rectangle 4"/>
          <p:cNvSpPr/>
          <p:nvPr/>
        </p:nvSpPr>
        <p:spPr>
          <a:xfrm>
            <a:off x="247418" y="1557482"/>
            <a:ext cx="8567398" cy="4893647"/>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At the end of Quarter 3</a:t>
            </a:r>
            <a:r>
              <a:rPr lang="en-GB" sz="1600" dirty="0" smtClean="0">
                <a:latin typeface="Arial" panose="020B0604020202020204" pitchFamily="34" charset="0"/>
                <a:ea typeface="Calibri" panose="020F0502020204030204" pitchFamily="34" charset="0"/>
                <a:cs typeface="Times New Roman" panose="02020603050405020304" pitchFamily="18" charset="0"/>
              </a:rPr>
              <a:t> </a:t>
            </a:r>
            <a:r>
              <a:rPr lang="en-GB" sz="1600" dirty="0">
                <a:latin typeface="Arial" panose="020B0604020202020204" pitchFamily="34" charset="0"/>
                <a:ea typeface="Calibri" panose="020F0502020204030204" pitchFamily="34" charset="0"/>
                <a:cs typeface="Times New Roman" panose="02020603050405020304" pitchFamily="18" charset="0"/>
              </a:rPr>
              <a:t>of the 2020/21 </a:t>
            </a:r>
            <a:r>
              <a:rPr lang="en-GB" sz="1600" dirty="0" smtClean="0">
                <a:latin typeface="Arial" panose="020B0604020202020204" pitchFamily="34" charset="0"/>
                <a:ea typeface="Calibri" panose="020F0502020204030204" pitchFamily="34" charset="0"/>
                <a:cs typeface="Times New Roman" panose="02020603050405020304" pitchFamily="18" charset="0"/>
              </a:rPr>
              <a:t>financial year</a:t>
            </a:r>
            <a:r>
              <a:rPr lang="en-GB" sz="1600" dirty="0">
                <a:latin typeface="Arial" panose="020B0604020202020204" pitchFamily="34" charset="0"/>
                <a:ea typeface="Calibri" panose="020F0502020204030204" pitchFamily="34" charset="0"/>
                <a:cs typeface="Times New Roman" panose="02020603050405020304" pitchFamily="18" charset="0"/>
              </a:rPr>
              <a:t>, the </a:t>
            </a:r>
            <a:r>
              <a:rPr lang="en-GB" sz="1600" dirty="0" smtClean="0">
                <a:latin typeface="Arial" panose="020B0604020202020204" pitchFamily="34" charset="0"/>
                <a:ea typeface="Calibri" panose="020F0502020204030204" pitchFamily="34" charset="0"/>
                <a:cs typeface="Times New Roman" panose="02020603050405020304" pitchFamily="18" charset="0"/>
              </a:rPr>
              <a:t>post establishment reflected 2148 </a:t>
            </a:r>
            <a:r>
              <a:rPr lang="en-GB" sz="1600" dirty="0">
                <a:latin typeface="Arial" panose="020B0604020202020204" pitchFamily="34" charset="0"/>
                <a:ea typeface="Calibri" panose="020F0502020204030204" pitchFamily="34" charset="0"/>
                <a:cs typeface="Times New Roman" panose="02020603050405020304" pitchFamily="18" charset="0"/>
              </a:rPr>
              <a:t>approved posts of </a:t>
            </a:r>
            <a:r>
              <a:rPr lang="en-GB" sz="1600" dirty="0" smtClean="0">
                <a:latin typeface="Arial" panose="020B0604020202020204" pitchFamily="34" charset="0"/>
                <a:ea typeface="Calibri" panose="020F0502020204030204" pitchFamily="34" charset="0"/>
                <a:cs typeface="Times New Roman" panose="02020603050405020304" pitchFamily="18" charset="0"/>
              </a:rPr>
              <a:t>which 1952 were filled and 217 </a:t>
            </a:r>
            <a:r>
              <a:rPr lang="en-GB" sz="1600" dirty="0">
                <a:latin typeface="Arial" panose="020B0604020202020204" pitchFamily="34" charset="0"/>
                <a:ea typeface="Calibri" panose="020F0502020204030204" pitchFamily="34" charset="0"/>
                <a:cs typeface="Times New Roman" panose="02020603050405020304" pitchFamily="18" charset="0"/>
              </a:rPr>
              <a:t>were vacant and funded.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As at the end of December 2020, the vacancy rate </a:t>
            </a:r>
            <a:r>
              <a:rPr lang="en-GB" sz="1600" dirty="0" smtClean="0">
                <a:latin typeface="Arial" panose="020B0604020202020204" pitchFamily="34" charset="0"/>
                <a:ea typeface="Calibri" panose="020F0502020204030204" pitchFamily="34" charset="0"/>
                <a:cs typeface="Times New Roman" panose="02020603050405020304" pitchFamily="18" charset="0"/>
              </a:rPr>
              <a:t>was 10.2</a:t>
            </a:r>
            <a:r>
              <a:rPr lang="en-GB" sz="1600" dirty="0">
                <a:latin typeface="Arial" panose="020B0604020202020204" pitchFamily="34" charset="0"/>
                <a:ea typeface="Calibri" panose="020F0502020204030204" pitchFamily="34" charset="0"/>
                <a:cs typeface="Times New Roman" panose="02020603050405020304" pitchFamily="18" charset="0"/>
              </a:rPr>
              <a:t>% (217/2135) against the target of 10% or </a:t>
            </a:r>
            <a:r>
              <a:rPr lang="en-GB" sz="1600" dirty="0" smtClean="0">
                <a:latin typeface="Arial" panose="020B0604020202020204" pitchFamily="34" charset="0"/>
                <a:ea typeface="Calibri" panose="020F0502020204030204" pitchFamily="34" charset="0"/>
                <a:cs typeface="Times New Roman" panose="02020603050405020304" pitchFamily="18" charset="0"/>
              </a:rPr>
              <a:t>lower. The </a:t>
            </a:r>
            <a:r>
              <a:rPr lang="en-GB" sz="1600" dirty="0">
                <a:latin typeface="Arial" panose="020B0604020202020204" pitchFamily="34" charset="0"/>
                <a:ea typeface="Calibri" panose="020F0502020204030204" pitchFamily="34" charset="0"/>
                <a:cs typeface="Times New Roman" panose="02020603050405020304" pitchFamily="18" charset="0"/>
              </a:rPr>
              <a:t>rise in percentage is due to a high number of terminations (35) in December 2020. </a:t>
            </a:r>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Times New Roman" panose="02020603050405020304" pitchFamily="18" charset="0"/>
              </a:rPr>
              <a:t>At 31 December </a:t>
            </a:r>
            <a:r>
              <a:rPr lang="en-GB" sz="1600" dirty="0">
                <a:latin typeface="Arial" panose="020B0604020202020204" pitchFamily="34" charset="0"/>
                <a:ea typeface="Calibri" panose="020F0502020204030204" pitchFamily="34" charset="0"/>
                <a:cs typeface="Times New Roman" panose="02020603050405020304" pitchFamily="18" charset="0"/>
              </a:rPr>
              <a:t>2020, </a:t>
            </a:r>
            <a:r>
              <a:rPr lang="en-GB" sz="1600" dirty="0" smtClean="0">
                <a:latin typeface="Arial" panose="020B0604020202020204" pitchFamily="34" charset="0"/>
                <a:ea typeface="Calibri" panose="020F0502020204030204" pitchFamily="34" charset="0"/>
                <a:cs typeface="Times New Roman" panose="02020603050405020304" pitchFamily="18" charset="0"/>
              </a:rPr>
              <a:t>1186 </a:t>
            </a:r>
            <a:r>
              <a:rPr lang="en-GB" sz="1600" dirty="0">
                <a:latin typeface="Arial" panose="020B0604020202020204" pitchFamily="34" charset="0"/>
                <a:ea typeface="Calibri" panose="020F0502020204030204" pitchFamily="34" charset="0"/>
                <a:cs typeface="Times New Roman" panose="02020603050405020304" pitchFamily="18" charset="0"/>
              </a:rPr>
              <a:t>(</a:t>
            </a:r>
            <a:r>
              <a:rPr lang="en-GB" sz="1600" dirty="0" smtClean="0">
                <a:latin typeface="Arial" panose="020B0604020202020204" pitchFamily="34" charset="0"/>
                <a:ea typeface="Calibri" panose="020F0502020204030204" pitchFamily="34" charset="0"/>
                <a:cs typeface="Times New Roman" panose="02020603050405020304" pitchFamily="18" charset="0"/>
              </a:rPr>
              <a:t>63%) employees </a:t>
            </a:r>
            <a:r>
              <a:rPr lang="en-GB" sz="1600" dirty="0">
                <a:latin typeface="Arial" panose="020B0604020202020204" pitchFamily="34" charset="0"/>
                <a:ea typeface="Calibri" panose="020F0502020204030204" pitchFamily="34" charset="0"/>
                <a:cs typeface="Times New Roman" panose="02020603050405020304" pitchFamily="18" charset="0"/>
              </a:rPr>
              <a:t>were females and </a:t>
            </a:r>
            <a:r>
              <a:rPr lang="en-GB" sz="1600" dirty="0" smtClean="0">
                <a:latin typeface="Arial" panose="020B0604020202020204" pitchFamily="34" charset="0"/>
                <a:ea typeface="Calibri" panose="020F0502020204030204" pitchFamily="34" charset="0"/>
                <a:cs typeface="Times New Roman" panose="02020603050405020304" pitchFamily="18" charset="0"/>
              </a:rPr>
              <a:t>688 </a:t>
            </a:r>
            <a:r>
              <a:rPr lang="en-GB" sz="1600" dirty="0">
                <a:latin typeface="Arial" panose="020B0604020202020204" pitchFamily="34" charset="0"/>
                <a:ea typeface="Calibri" panose="020F0502020204030204" pitchFamily="34" charset="0"/>
                <a:cs typeface="Times New Roman" panose="02020603050405020304" pitchFamily="18" charset="0"/>
              </a:rPr>
              <a:t>(</a:t>
            </a:r>
            <a:r>
              <a:rPr lang="en-GB" sz="1600" dirty="0" smtClean="0">
                <a:latin typeface="Arial" panose="020B0604020202020204" pitchFamily="34" charset="0"/>
                <a:ea typeface="Calibri" panose="020F0502020204030204" pitchFamily="34" charset="0"/>
                <a:cs typeface="Times New Roman" panose="02020603050405020304" pitchFamily="18" charset="0"/>
              </a:rPr>
              <a:t>37%) </a:t>
            </a:r>
            <a:r>
              <a:rPr lang="en-GB" sz="1600" dirty="0">
                <a:latin typeface="Arial" panose="020B0604020202020204" pitchFamily="34" charset="0"/>
                <a:ea typeface="Calibri" panose="020F0502020204030204" pitchFamily="34" charset="0"/>
                <a:cs typeface="Times New Roman" panose="02020603050405020304" pitchFamily="18" charset="0"/>
              </a:rPr>
              <a:t>were males.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Out of </a:t>
            </a:r>
            <a:r>
              <a:rPr lang="en-GB" sz="1600" dirty="0" smtClean="0">
                <a:latin typeface="Arial" panose="020B0604020202020204" pitchFamily="34" charset="0"/>
                <a:ea typeface="Calibri" panose="020F0502020204030204" pitchFamily="34" charset="0"/>
                <a:cs typeface="Times New Roman" panose="02020603050405020304" pitchFamily="18" charset="0"/>
              </a:rPr>
              <a:t>44 </a:t>
            </a:r>
            <a:r>
              <a:rPr lang="en-GB" sz="1600" dirty="0">
                <a:latin typeface="Arial" panose="020B0604020202020204" pitchFamily="34" charset="0"/>
                <a:ea typeface="Calibri" panose="020F0502020204030204" pitchFamily="34" charset="0"/>
                <a:cs typeface="Times New Roman" panose="02020603050405020304" pitchFamily="18" charset="0"/>
              </a:rPr>
              <a:t>SMS members </a:t>
            </a:r>
            <a:r>
              <a:rPr lang="en-GB" sz="1600" dirty="0" smtClean="0">
                <a:latin typeface="Arial" panose="020B0604020202020204" pitchFamily="34" charset="0"/>
                <a:ea typeface="Calibri" panose="020F0502020204030204" pitchFamily="34" charset="0"/>
                <a:cs typeface="Times New Roman" panose="02020603050405020304" pitchFamily="18" charset="0"/>
              </a:rPr>
              <a:t>at the department, as </a:t>
            </a:r>
            <a:r>
              <a:rPr lang="en-GB" sz="1600" dirty="0">
                <a:latin typeface="Arial" panose="020B0604020202020204" pitchFamily="34" charset="0"/>
                <a:ea typeface="Calibri" panose="020F0502020204030204" pitchFamily="34" charset="0"/>
                <a:cs typeface="Times New Roman" panose="02020603050405020304" pitchFamily="18" charset="0"/>
              </a:rPr>
              <a:t>at </a:t>
            </a:r>
            <a:r>
              <a:rPr lang="en-GB" sz="1600" dirty="0" smtClean="0">
                <a:latin typeface="Arial" panose="020B0604020202020204" pitchFamily="34" charset="0"/>
                <a:ea typeface="Calibri" panose="020F0502020204030204" pitchFamily="34" charset="0"/>
                <a:cs typeface="Times New Roman" panose="02020603050405020304" pitchFamily="18" charset="0"/>
              </a:rPr>
              <a:t>31 December 2020</a:t>
            </a:r>
            <a:r>
              <a:rPr lang="en-GB" sz="1600" dirty="0">
                <a:latin typeface="Arial" panose="020B0604020202020204" pitchFamily="34" charset="0"/>
                <a:ea typeface="Calibri" panose="020F0502020204030204" pitchFamily="34" charset="0"/>
                <a:cs typeface="Times New Roman" panose="02020603050405020304" pitchFamily="18" charset="0"/>
              </a:rPr>
              <a:t>, 19 (44%) were </a:t>
            </a:r>
            <a:r>
              <a:rPr lang="en-GB" sz="1600" dirty="0" smtClean="0">
                <a:latin typeface="Arial" panose="020B0604020202020204" pitchFamily="34" charset="0"/>
                <a:ea typeface="Calibri" panose="020F0502020204030204" pitchFamily="34" charset="0"/>
                <a:cs typeface="Times New Roman" panose="02020603050405020304" pitchFamily="18" charset="0"/>
              </a:rPr>
              <a:t>females </a:t>
            </a:r>
            <a:r>
              <a:rPr lang="en-GB" sz="1600" dirty="0">
                <a:latin typeface="Arial" panose="020B0604020202020204" pitchFamily="34" charset="0"/>
                <a:ea typeface="Calibri" panose="020F0502020204030204" pitchFamily="34" charset="0"/>
                <a:cs typeface="Times New Roman" panose="02020603050405020304" pitchFamily="18" charset="0"/>
              </a:rPr>
              <a:t>and </a:t>
            </a:r>
            <a:r>
              <a:rPr lang="en-GB" sz="1600" dirty="0" smtClean="0">
                <a:latin typeface="Arial" panose="020B0604020202020204" pitchFamily="34" charset="0"/>
                <a:ea typeface="Calibri" panose="020F0502020204030204" pitchFamily="34" charset="0"/>
                <a:cs typeface="Times New Roman" panose="02020603050405020304" pitchFamily="18" charset="0"/>
              </a:rPr>
              <a:t>25 </a:t>
            </a:r>
            <a:r>
              <a:rPr lang="en-GB" sz="1600" dirty="0">
                <a:latin typeface="Arial" panose="020B0604020202020204" pitchFamily="34" charset="0"/>
                <a:ea typeface="Calibri" panose="020F0502020204030204" pitchFamily="34" charset="0"/>
                <a:cs typeface="Times New Roman" panose="02020603050405020304" pitchFamily="18" charset="0"/>
              </a:rPr>
              <a:t>(56%) were </a:t>
            </a:r>
            <a:r>
              <a:rPr lang="en-GB" sz="1600" dirty="0" smtClean="0">
                <a:latin typeface="Arial" panose="020B0604020202020204" pitchFamily="34" charset="0"/>
                <a:ea typeface="Calibri" panose="020F0502020204030204" pitchFamily="34" charset="0"/>
                <a:cs typeface="Times New Roman" panose="02020603050405020304" pitchFamily="18" charset="0"/>
              </a:rPr>
              <a:t>males.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600" dirty="0">
                <a:latin typeface="Arial" panose="020B0604020202020204" pitchFamily="34" charset="0"/>
                <a:ea typeface="Calibri" panose="020F0502020204030204" pitchFamily="34" charset="0"/>
                <a:cs typeface="Times New Roman" panose="02020603050405020304" pitchFamily="18" charset="0"/>
              </a:rPr>
              <a:t>The OCJ maintained a </a:t>
            </a:r>
            <a:r>
              <a:rPr lang="en-GB" sz="1600" dirty="0" smtClean="0">
                <a:latin typeface="Arial" panose="020B0604020202020204" pitchFamily="34" charset="0"/>
                <a:ea typeface="Calibri" panose="020F0502020204030204" pitchFamily="34" charset="0"/>
                <a:cs typeface="Times New Roman" panose="02020603050405020304" pitchFamily="18" charset="0"/>
              </a:rPr>
              <a:t>32% </a:t>
            </a:r>
            <a:r>
              <a:rPr lang="en-GB" sz="1600" dirty="0">
                <a:latin typeface="Arial" panose="020B0604020202020204" pitchFamily="34" charset="0"/>
                <a:ea typeface="Calibri" panose="020F0502020204030204" pitchFamily="34" charset="0"/>
                <a:cs typeface="Times New Roman" panose="02020603050405020304" pitchFamily="18" charset="0"/>
              </a:rPr>
              <a:t>(</a:t>
            </a:r>
            <a:r>
              <a:rPr lang="en-GB" sz="1600" dirty="0" smtClean="0">
                <a:latin typeface="Arial" panose="020B0604020202020204" pitchFamily="34" charset="0"/>
                <a:ea typeface="Calibri" panose="020F0502020204030204" pitchFamily="34" charset="0"/>
                <a:cs typeface="Times New Roman" panose="02020603050405020304" pitchFamily="18" charset="0"/>
              </a:rPr>
              <a:t>618 </a:t>
            </a:r>
            <a:r>
              <a:rPr lang="en-GB" sz="1600" dirty="0">
                <a:latin typeface="Arial" panose="020B0604020202020204" pitchFamily="34" charset="0"/>
                <a:ea typeface="Calibri" panose="020F0502020204030204" pitchFamily="34" charset="0"/>
                <a:cs typeface="Times New Roman" panose="02020603050405020304" pitchFamily="18" charset="0"/>
              </a:rPr>
              <a:t>of </a:t>
            </a:r>
            <a:r>
              <a:rPr lang="en-GB" sz="1600" dirty="0" smtClean="0">
                <a:latin typeface="Arial" panose="020B0604020202020204" pitchFamily="34" charset="0"/>
                <a:ea typeface="Calibri" panose="020F0502020204030204" pitchFamily="34" charset="0"/>
                <a:cs typeface="Times New Roman" panose="02020603050405020304" pitchFamily="18" charset="0"/>
              </a:rPr>
              <a:t>1929 </a:t>
            </a:r>
            <a:r>
              <a:rPr lang="en-GB" sz="1600" dirty="0">
                <a:latin typeface="Arial" panose="020B0604020202020204" pitchFamily="34" charset="0"/>
                <a:ea typeface="Calibri" panose="020F0502020204030204" pitchFamily="34" charset="0"/>
                <a:cs typeface="Times New Roman" panose="02020603050405020304" pitchFamily="18" charset="0"/>
              </a:rPr>
              <a:t>employees) rate of youth employment against the national target of 30</a:t>
            </a:r>
            <a:r>
              <a:rPr lang="en-GB" sz="1600"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 typeface="Wingdings" panose="05000000000000000000" pitchFamily="2" charset="2"/>
              <a:buChar char="q"/>
            </a:pPr>
            <a:r>
              <a:rPr lang="en-GB" sz="1600" dirty="0" smtClean="0">
                <a:latin typeface="Arial" panose="020B0604020202020204" pitchFamily="34" charset="0"/>
                <a:ea typeface="Calibri" panose="020F0502020204030204" pitchFamily="34" charset="0"/>
                <a:cs typeface="Times New Roman" panose="02020603050405020304" pitchFamily="18" charset="0"/>
              </a:rPr>
              <a:t>The total staff turnover between 01 October and 31 December 2020 was 61, which emanated from resignations, contract expiry and transfers to other government departments.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47418" y="472557"/>
            <a:ext cx="7817590" cy="507831"/>
          </a:xfrm>
          <a:prstGeom prst="rect">
            <a:avLst/>
          </a:prstGeom>
          <a:solidFill>
            <a:schemeClr val="accent1">
              <a:lumMod val="40000"/>
              <a:lumOff val="60000"/>
            </a:schemeClr>
          </a:solidFill>
          <a:ln>
            <a:solidFill>
              <a:schemeClr val="tx1"/>
            </a:solidFill>
          </a:ln>
        </p:spPr>
        <p:txBody>
          <a:bodyPr wrap="square">
            <a:spAutoFit/>
          </a:bodyPr>
          <a:lstStyle/>
          <a:p>
            <a:pPr algn="ctr">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OVERVIEW OF PERSONNEL RELATED MATTERS –Q3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704699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73</a:t>
            </a:fld>
            <a:endParaRPr lang="en-US"/>
          </a:p>
        </p:txBody>
      </p:sp>
      <p:sp>
        <p:nvSpPr>
          <p:cNvPr id="5" name="Rectangle 4"/>
          <p:cNvSpPr/>
          <p:nvPr/>
        </p:nvSpPr>
        <p:spPr>
          <a:xfrm>
            <a:off x="273479" y="1007085"/>
            <a:ext cx="8467344" cy="5935792"/>
          </a:xfrm>
          <a:prstGeom prst="rect">
            <a:avLst/>
          </a:prstGeom>
        </p:spPr>
        <p:txBody>
          <a:bodyPr wrap="square">
            <a:spAutoFit/>
          </a:bodyPr>
          <a:lstStyle/>
          <a:p>
            <a:pPr algn="just">
              <a:lnSpc>
                <a:spcPct val="150000"/>
              </a:lnSpc>
            </a:pPr>
            <a:r>
              <a:rPr lang="en-GB" sz="1500" b="1" dirty="0" smtClean="0">
                <a:latin typeface="Arial" panose="020B0604020202020204" pitchFamily="34" charset="0"/>
                <a:ea typeface="Calibri" panose="020F0502020204030204" pitchFamily="34" charset="0"/>
                <a:cs typeface="Times New Roman" panose="02020603050405020304" pitchFamily="18" charset="0"/>
              </a:rPr>
              <a:t>People </a:t>
            </a:r>
            <a:r>
              <a:rPr lang="en-GB" sz="1500" b="1" dirty="0">
                <a:latin typeface="Arial" panose="020B0604020202020204" pitchFamily="34" charset="0"/>
                <a:ea typeface="Calibri" panose="020F0502020204030204" pitchFamily="34" charset="0"/>
                <a:cs typeface="Times New Roman" panose="02020603050405020304" pitchFamily="18" charset="0"/>
              </a:rPr>
              <a:t>with Disabilities (As at 31 December 2020</a:t>
            </a:r>
            <a:r>
              <a:rPr lang="en-GB" sz="1500" b="1" dirty="0" smtClean="0">
                <a:latin typeface="Arial" panose="020B0604020202020204" pitchFamily="34" charset="0"/>
                <a:ea typeface="Calibri" panose="020F0502020204030204" pitchFamily="34" charset="0"/>
                <a:cs typeface="Times New Roman" panose="02020603050405020304" pitchFamily="18" charset="0"/>
              </a:rPr>
              <a:t>)</a:t>
            </a:r>
            <a:endParaRPr lang="en-US" sz="15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500" dirty="0">
                <a:latin typeface="Arial" panose="020B0604020202020204" pitchFamily="34" charset="0"/>
                <a:ea typeface="Calibri" panose="020F0502020204030204" pitchFamily="34" charset="0"/>
                <a:cs typeface="Times New Roman" panose="02020603050405020304" pitchFamily="18" charset="0"/>
              </a:rPr>
              <a:t>The </a:t>
            </a:r>
            <a:r>
              <a:rPr lang="en-GB" sz="1500" dirty="0" smtClean="0">
                <a:latin typeface="Arial" panose="020B0604020202020204" pitchFamily="34" charset="0"/>
                <a:ea typeface="Calibri" panose="020F0502020204030204" pitchFamily="34" charset="0"/>
                <a:cs typeface="Times New Roman" panose="02020603050405020304" pitchFamily="18" charset="0"/>
              </a:rPr>
              <a:t>OCJ </a:t>
            </a:r>
            <a:r>
              <a:rPr lang="en-GB" sz="1500" dirty="0">
                <a:latin typeface="Arial" panose="020B0604020202020204" pitchFamily="34" charset="0"/>
                <a:ea typeface="Calibri" panose="020F0502020204030204" pitchFamily="34" charset="0"/>
                <a:cs typeface="Times New Roman" panose="02020603050405020304" pitchFamily="18" charset="0"/>
              </a:rPr>
              <a:t>had 19 employees who fall under the </a:t>
            </a:r>
            <a:r>
              <a:rPr lang="en-GB" sz="1500" dirty="0" err="1">
                <a:latin typeface="Arial" panose="020B0604020202020204" pitchFamily="34" charset="0"/>
                <a:ea typeface="Calibri" panose="020F0502020204030204" pitchFamily="34" charset="0"/>
                <a:cs typeface="Times New Roman" panose="02020603050405020304" pitchFamily="18" charset="0"/>
              </a:rPr>
              <a:t>PwDs</a:t>
            </a:r>
            <a:r>
              <a:rPr lang="en-GB" sz="1500" dirty="0">
                <a:latin typeface="Arial" panose="020B0604020202020204" pitchFamily="34" charset="0"/>
                <a:ea typeface="Calibri" panose="020F0502020204030204" pitchFamily="34" charset="0"/>
                <a:cs typeface="Times New Roman" panose="02020603050405020304" pitchFamily="18" charset="0"/>
              </a:rPr>
              <a:t> category </a:t>
            </a:r>
            <a:r>
              <a:rPr lang="en-GB" sz="1500" dirty="0" smtClean="0">
                <a:latin typeface="Arial" panose="020B0604020202020204" pitchFamily="34" charset="0"/>
                <a:ea typeface="Calibri" panose="020F0502020204030204" pitchFamily="34" charset="0"/>
                <a:cs typeface="Times New Roman" panose="02020603050405020304" pitchFamily="18" charset="0"/>
              </a:rPr>
              <a:t>as at the end of  </a:t>
            </a:r>
            <a:r>
              <a:rPr lang="en-GB" sz="1500" dirty="0">
                <a:latin typeface="Arial" panose="020B0604020202020204" pitchFamily="34" charset="0"/>
                <a:ea typeface="Calibri" panose="020F0502020204030204" pitchFamily="34" charset="0"/>
                <a:cs typeface="Times New Roman" panose="02020603050405020304" pitchFamily="18" charset="0"/>
              </a:rPr>
              <a:t>December 2020, which translates to 1% against the target of 2% (National target and OCJ APP). </a:t>
            </a:r>
            <a:r>
              <a:rPr lang="en-GB" sz="1500" dirty="0" smtClean="0">
                <a:latin typeface="Arial" panose="020B0604020202020204" pitchFamily="34" charset="0"/>
                <a:ea typeface="Calibri" panose="020F0502020204030204" pitchFamily="34" charset="0"/>
                <a:cs typeface="Times New Roman" panose="02020603050405020304" pitchFamily="18" charset="0"/>
              </a:rPr>
              <a:t>Strategies have been put in place to increase representation of </a:t>
            </a:r>
            <a:r>
              <a:rPr lang="en-GB" sz="1500" dirty="0" err="1" smtClean="0">
                <a:latin typeface="Arial" panose="020B0604020202020204" pitchFamily="34" charset="0"/>
                <a:ea typeface="Calibri" panose="020F0502020204030204" pitchFamily="34" charset="0"/>
                <a:cs typeface="Times New Roman" panose="02020603050405020304" pitchFamily="18" charset="0"/>
              </a:rPr>
              <a:t>PwD</a:t>
            </a:r>
            <a:r>
              <a:rPr lang="en-GB" sz="1500" dirty="0" smtClean="0">
                <a:latin typeface="Arial" panose="020B0604020202020204" pitchFamily="34" charset="0"/>
                <a:ea typeface="Calibri" panose="020F0502020204030204" pitchFamily="34" charset="0"/>
                <a:cs typeface="Times New Roman" panose="02020603050405020304" pitchFamily="18" charset="0"/>
              </a:rPr>
              <a:t> in the department’s establishment. </a:t>
            </a:r>
          </a:p>
          <a:p>
            <a:pPr marL="285750" indent="-285750" algn="just">
              <a:lnSpc>
                <a:spcPct val="150000"/>
              </a:lnSpc>
              <a:buFont typeface="Wingdings" panose="05000000000000000000" pitchFamily="2" charset="2"/>
              <a:buChar char="q"/>
            </a:pPr>
            <a:endParaRPr lang="en-GB"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GB" sz="1500" b="1" dirty="0">
                <a:latin typeface="Arial" panose="020B0604020202020204" pitchFamily="34" charset="0"/>
                <a:ea typeface="Calibri" panose="020F0502020204030204" pitchFamily="34" charset="0"/>
                <a:cs typeface="Times New Roman" panose="02020603050405020304" pitchFamily="18" charset="0"/>
              </a:rPr>
              <a:t>Employee </a:t>
            </a:r>
            <a:r>
              <a:rPr lang="en-GB" sz="1500" b="1" dirty="0" smtClean="0">
                <a:latin typeface="Arial" panose="020B0604020202020204" pitchFamily="34" charset="0"/>
                <a:ea typeface="Calibri" panose="020F0502020204030204" pitchFamily="34" charset="0"/>
                <a:cs typeface="Times New Roman" panose="02020603050405020304" pitchFamily="18" charset="0"/>
              </a:rPr>
              <a:t>relations (As at 31 December 2020)</a:t>
            </a:r>
            <a:endParaRPr lang="en-GB" sz="15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GB" sz="1500" dirty="0">
                <a:latin typeface="Arial" panose="020B0604020202020204" pitchFamily="34" charset="0"/>
                <a:ea typeface="Calibri" panose="020F0502020204030204" pitchFamily="34" charset="0"/>
                <a:cs typeface="Times New Roman" panose="02020603050405020304" pitchFamily="18" charset="0"/>
              </a:rPr>
              <a:t>Dependencies on external stakeholders to investigate, prosecute, preside over and defend alternate dispute resolution processes delayed the conclusion of employment relations matters which were aggravated by the onset of COVID-19 restrictions.</a:t>
            </a:r>
          </a:p>
          <a:p>
            <a:pPr marL="625475" lvl="1" indent="-336550" algn="just">
              <a:lnSpc>
                <a:spcPct val="150000"/>
              </a:lnSpc>
              <a:buFont typeface="Arial" panose="020B0604020202020204" pitchFamily="34" charset="0"/>
              <a:buChar char="•"/>
            </a:pPr>
            <a:r>
              <a:rPr lang="en-GB" sz="1500" dirty="0" smtClean="0">
                <a:latin typeface="Arial" panose="020B0604020202020204" pitchFamily="34" charset="0"/>
                <a:ea typeface="Calibri" panose="020F0502020204030204" pitchFamily="34" charset="0"/>
                <a:cs typeface="Times New Roman" panose="02020603050405020304" pitchFamily="18" charset="0"/>
              </a:rPr>
              <a:t>Disputes – </a:t>
            </a:r>
            <a:r>
              <a:rPr lang="en-GB" sz="1500" dirty="0">
                <a:latin typeface="Arial" panose="020B0604020202020204" pitchFamily="34" charset="0"/>
                <a:ea typeface="Calibri" panose="020F0502020204030204" pitchFamily="34" charset="0"/>
                <a:cs typeface="Times New Roman" panose="02020603050405020304" pitchFamily="18" charset="0"/>
              </a:rPr>
              <a:t>17 cases: 16 pending; 1 finalised	</a:t>
            </a:r>
          </a:p>
          <a:p>
            <a:pPr marL="625475" lvl="1" indent="-336550" algn="just">
              <a:lnSpc>
                <a:spcPct val="150000"/>
              </a:lnSpc>
              <a:buFont typeface="Arial" panose="020B0604020202020204" pitchFamily="34" charset="0"/>
              <a:buChar char="•"/>
            </a:pPr>
            <a:r>
              <a:rPr lang="en-GB" sz="1500" dirty="0" smtClean="0">
                <a:latin typeface="Arial" panose="020B0604020202020204" pitchFamily="34" charset="0"/>
                <a:ea typeface="Calibri" panose="020F0502020204030204" pitchFamily="34" charset="0"/>
                <a:cs typeface="Times New Roman" panose="02020603050405020304" pitchFamily="18" charset="0"/>
              </a:rPr>
              <a:t>Misconduct – 24 </a:t>
            </a:r>
            <a:r>
              <a:rPr lang="en-GB" sz="1500" dirty="0">
                <a:latin typeface="Arial" panose="020B0604020202020204" pitchFamily="34" charset="0"/>
                <a:ea typeface="Calibri" panose="020F0502020204030204" pitchFamily="34" charset="0"/>
                <a:cs typeface="Times New Roman" panose="02020603050405020304" pitchFamily="18" charset="0"/>
              </a:rPr>
              <a:t>cases: </a:t>
            </a:r>
            <a:r>
              <a:rPr lang="en-GB" sz="1500" dirty="0" smtClean="0">
                <a:latin typeface="Arial" panose="020B0604020202020204" pitchFamily="34" charset="0"/>
                <a:ea typeface="Calibri" panose="020F0502020204030204" pitchFamily="34" charset="0"/>
                <a:cs typeface="Times New Roman" panose="02020603050405020304" pitchFamily="18" charset="0"/>
              </a:rPr>
              <a:t>16 </a:t>
            </a:r>
            <a:r>
              <a:rPr lang="en-GB" sz="1500" dirty="0">
                <a:latin typeface="Arial" panose="020B0604020202020204" pitchFamily="34" charset="0"/>
                <a:ea typeface="Calibri" panose="020F0502020204030204" pitchFamily="34" charset="0"/>
                <a:cs typeface="Times New Roman" panose="02020603050405020304" pitchFamily="18" charset="0"/>
              </a:rPr>
              <a:t>pending; 7 finalised, </a:t>
            </a:r>
            <a:r>
              <a:rPr lang="en-GB" sz="1500" dirty="0" smtClean="0">
                <a:latin typeface="Arial" panose="020B0604020202020204" pitchFamily="34" charset="0"/>
                <a:ea typeface="Calibri" panose="020F0502020204030204" pitchFamily="34" charset="0"/>
                <a:cs typeface="Times New Roman" panose="02020603050405020304" pitchFamily="18" charset="0"/>
              </a:rPr>
              <a:t>1 </a:t>
            </a:r>
            <a:r>
              <a:rPr lang="en-GB" sz="1500" dirty="0">
                <a:latin typeface="Arial" panose="020B0604020202020204" pitchFamily="34" charset="0"/>
                <a:ea typeface="Calibri" panose="020F0502020204030204" pitchFamily="34" charset="0"/>
                <a:cs typeface="Times New Roman" panose="02020603050405020304" pitchFamily="18" charset="0"/>
              </a:rPr>
              <a:t>closed as Alleged Offender passed away</a:t>
            </a:r>
          </a:p>
          <a:p>
            <a:pPr marL="625475" lvl="1" indent="-336550" algn="just">
              <a:lnSpc>
                <a:spcPct val="150000"/>
              </a:lnSpc>
              <a:buFont typeface="Arial" panose="020B0604020202020204" pitchFamily="34" charset="0"/>
              <a:buChar char="•"/>
            </a:pPr>
            <a:r>
              <a:rPr lang="en-GB" sz="1500" dirty="0" smtClean="0">
                <a:latin typeface="Arial" panose="020B0604020202020204" pitchFamily="34" charset="0"/>
                <a:ea typeface="Calibri" panose="020F0502020204030204" pitchFamily="34" charset="0"/>
                <a:cs typeface="Times New Roman" panose="02020603050405020304" pitchFamily="18" charset="0"/>
              </a:rPr>
              <a:t>Grievance </a:t>
            </a:r>
            <a:r>
              <a:rPr lang="en-GB" sz="1500" dirty="0">
                <a:latin typeface="Arial" panose="020B0604020202020204" pitchFamily="34" charset="0"/>
                <a:ea typeface="Calibri" panose="020F0502020204030204" pitchFamily="34" charset="0"/>
                <a:cs typeface="Times New Roman" panose="02020603050405020304" pitchFamily="18" charset="0"/>
              </a:rPr>
              <a:t>– </a:t>
            </a:r>
            <a:r>
              <a:rPr lang="en-GB" sz="1500" dirty="0" smtClean="0">
                <a:latin typeface="Arial" panose="020B0604020202020204" pitchFamily="34" charset="0"/>
                <a:ea typeface="Calibri" panose="020F0502020204030204" pitchFamily="34" charset="0"/>
                <a:cs typeface="Times New Roman" panose="02020603050405020304" pitchFamily="18" charset="0"/>
              </a:rPr>
              <a:t>28 </a:t>
            </a:r>
            <a:r>
              <a:rPr lang="en-GB" sz="1500" dirty="0">
                <a:latin typeface="Arial" panose="020B0604020202020204" pitchFamily="34" charset="0"/>
                <a:ea typeface="Calibri" panose="020F0502020204030204" pitchFamily="34" charset="0"/>
                <a:cs typeface="Times New Roman" panose="02020603050405020304" pitchFamily="18" charset="0"/>
              </a:rPr>
              <a:t>cases: </a:t>
            </a:r>
            <a:r>
              <a:rPr lang="en-GB" sz="1500" dirty="0" smtClean="0">
                <a:latin typeface="Arial" panose="020B0604020202020204" pitchFamily="34" charset="0"/>
                <a:ea typeface="Calibri" panose="020F0502020204030204" pitchFamily="34" charset="0"/>
                <a:cs typeface="Times New Roman" panose="02020603050405020304" pitchFamily="18" charset="0"/>
              </a:rPr>
              <a:t>20 finalised; 7 </a:t>
            </a:r>
            <a:r>
              <a:rPr lang="en-ZA" sz="1500" dirty="0" smtClean="0">
                <a:latin typeface="Arial" panose="020B0604020202020204" pitchFamily="34" charset="0"/>
                <a:ea typeface="Calibri" panose="020F0502020204030204" pitchFamily="34" charset="0"/>
                <a:cs typeface="Times New Roman" panose="02020603050405020304" pitchFamily="18" charset="0"/>
              </a:rPr>
              <a:t>pending, </a:t>
            </a:r>
            <a:r>
              <a:rPr lang="en-GB" sz="1500" dirty="0" smtClean="0">
                <a:latin typeface="Arial" panose="020B0604020202020204" pitchFamily="34" charset="0"/>
                <a:ea typeface="Calibri" panose="020F0502020204030204" pitchFamily="34" charset="0"/>
                <a:cs typeface="Times New Roman" panose="02020603050405020304" pitchFamily="18" charset="0"/>
              </a:rPr>
              <a:t>1 closed </a:t>
            </a:r>
            <a:r>
              <a:rPr lang="en-GB" sz="1500" dirty="0">
                <a:latin typeface="Arial" panose="020B0604020202020204" pitchFamily="34" charset="0"/>
                <a:ea typeface="Calibri" panose="020F0502020204030204" pitchFamily="34" charset="0"/>
                <a:cs typeface="Times New Roman" panose="02020603050405020304" pitchFamily="18" charset="0"/>
              </a:rPr>
              <a:t>as aggrieved employee passed away</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500" dirty="0">
                <a:latin typeface="Arial" panose="020B0604020202020204" pitchFamily="34" charset="0"/>
                <a:ea typeface="Calibri" panose="020F0502020204030204" pitchFamily="34" charset="0"/>
                <a:cs typeface="Times New Roman" panose="02020603050405020304" pitchFamily="18" charset="0"/>
              </a:rPr>
              <a:t> </a:t>
            </a:r>
            <a:endParaRPr lang="en-US"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US" sz="15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65760" y="194140"/>
            <a:ext cx="6949440" cy="507831"/>
          </a:xfrm>
          <a:prstGeom prst="rect">
            <a:avLst/>
          </a:prstGeom>
          <a:solidFill>
            <a:schemeClr val="accent1">
              <a:lumMod val="40000"/>
              <a:lumOff val="60000"/>
            </a:schemeClr>
          </a:solidFill>
          <a:ln>
            <a:solidFill>
              <a:schemeClr val="tx1"/>
            </a:solidFill>
          </a:ln>
        </p:spPr>
        <p:txBody>
          <a:bodyPr wrap="square">
            <a:spAutoFit/>
          </a:bodyPr>
          <a:lstStyle/>
          <a:p>
            <a:pPr algn="just">
              <a:lnSpc>
                <a:spcPct val="150000"/>
              </a:lnSpc>
            </a:pPr>
            <a:r>
              <a:rPr lang="en-GB" b="1" dirty="0" smtClean="0">
                <a:latin typeface="Arial" panose="020B0604020202020204" pitchFamily="34" charset="0"/>
                <a:ea typeface="Calibri" panose="020F0502020204030204" pitchFamily="34" charset="0"/>
                <a:cs typeface="Times New Roman" panose="02020603050405020304" pitchFamily="18" charset="0"/>
              </a:rPr>
              <a:t>PERSONNEL RELATED MATTERS – Q3 (2020/21 FY)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71551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74</a:t>
            </a:fld>
            <a:endParaRPr lang="en-US"/>
          </a:p>
        </p:txBody>
      </p:sp>
      <p:sp>
        <p:nvSpPr>
          <p:cNvPr id="3" name="Rectangle 2"/>
          <p:cNvSpPr/>
          <p:nvPr/>
        </p:nvSpPr>
        <p:spPr>
          <a:xfrm>
            <a:off x="2073729" y="2155371"/>
            <a:ext cx="5470071" cy="1938992"/>
          </a:xfrm>
          <a:prstGeom prst="rect">
            <a:avLst/>
          </a:prstGeom>
        </p:spPr>
        <p:txBody>
          <a:bodyPr wrap="square">
            <a:spAutoFit/>
          </a:bodyPr>
          <a:lstStyle/>
          <a:p>
            <a:pPr algn="ctr">
              <a:lnSpc>
                <a:spcPct val="150000"/>
              </a:lnSpc>
              <a:defRPr/>
            </a:pPr>
            <a:endParaRPr lang="en-ZA" b="1" dirty="0" smtClean="0">
              <a:latin typeface="Arial Narrow" panose="020B0606020202030204" pitchFamily="34" charset="0"/>
            </a:endParaRPr>
          </a:p>
          <a:p>
            <a:pPr algn="ctr">
              <a:lnSpc>
                <a:spcPct val="150000"/>
              </a:lnSpc>
              <a:defRPr/>
            </a:pPr>
            <a:r>
              <a:rPr lang="en-ZA" sz="4400" b="1" dirty="0" smtClean="0">
                <a:latin typeface="Arial Narrow" panose="020B0606020202030204" pitchFamily="34" charset="0"/>
              </a:rPr>
              <a:t>THANK </a:t>
            </a:r>
            <a:r>
              <a:rPr lang="en-ZA" sz="4400" b="1" dirty="0">
                <a:latin typeface="Arial Narrow" panose="020B0606020202030204" pitchFamily="34" charset="0"/>
              </a:rPr>
              <a:t>YOU </a:t>
            </a:r>
            <a:endParaRPr lang="en-ZA" sz="4400" b="1" dirty="0" smtClean="0">
              <a:latin typeface="Arial Narrow" panose="020B0606020202030204" pitchFamily="34" charset="0"/>
            </a:endParaRPr>
          </a:p>
          <a:p>
            <a:pPr algn="ctr">
              <a:lnSpc>
                <a:spcPct val="150000"/>
              </a:lnSpc>
              <a:defRPr/>
            </a:pPr>
            <a:endParaRPr lang="en-ZA" b="1" dirty="0">
              <a:latin typeface="Arial Narrow" panose="020B0606020202030204" pitchFamily="34" charset="0"/>
            </a:endParaRPr>
          </a:p>
        </p:txBody>
      </p:sp>
    </p:spTree>
    <p:extLst>
      <p:ext uri="{BB962C8B-B14F-4D97-AF65-F5344CB8AC3E}">
        <p14:creationId xmlns:p14="http://schemas.microsoft.com/office/powerpoint/2010/main" xmlns="" val="296656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8</a:t>
            </a:fld>
            <a:endParaRPr lang="en-US"/>
          </a:p>
        </p:txBody>
      </p:sp>
      <p:sp>
        <p:nvSpPr>
          <p:cNvPr id="11" name="Title 1"/>
          <p:cNvSpPr txBox="1">
            <a:spLocks/>
          </p:cNvSpPr>
          <p:nvPr/>
        </p:nvSpPr>
        <p:spPr>
          <a:xfrm>
            <a:off x="682066" y="360314"/>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FUNCTIONS  OF THE OCJ </a:t>
            </a:r>
            <a:endParaRPr lang="en-ZA" sz="2400" b="1" dirty="0">
              <a:latin typeface="Avenir Black"/>
              <a:cs typeface="Arial" panose="020B0604020202020204" pitchFamily="34" charset="0"/>
            </a:endParaRPr>
          </a:p>
        </p:txBody>
      </p:sp>
      <p:sp>
        <p:nvSpPr>
          <p:cNvPr id="12" name="Rectangle 11"/>
          <p:cNvSpPr/>
          <p:nvPr/>
        </p:nvSpPr>
        <p:spPr>
          <a:xfrm>
            <a:off x="452846" y="1542739"/>
            <a:ext cx="8490858" cy="4715137"/>
          </a:xfrm>
          <a:prstGeom prst="rect">
            <a:avLst/>
          </a:prstGeom>
        </p:spPr>
        <p:txBody>
          <a:bodyPr wrap="square">
            <a:spAutoFit/>
          </a:bodyPr>
          <a:lstStyle/>
          <a:p>
            <a:pPr lvl="0" algn="just" defTabSz="914400">
              <a:spcBef>
                <a:spcPct val="20000"/>
              </a:spcBef>
            </a:pPr>
            <a:r>
              <a:rPr lang="en-US" sz="1850" dirty="0" smtClean="0">
                <a:solidFill>
                  <a:prstClr val="black"/>
                </a:solidFill>
                <a:latin typeface="Arial" panose="020B0604020202020204" pitchFamily="34" charset="0"/>
                <a:cs typeface="Arial" panose="020B0604020202020204" pitchFamily="34" charset="0"/>
              </a:rPr>
              <a:t>The OCJ has the following functions:</a:t>
            </a:r>
          </a:p>
          <a:p>
            <a:pPr lvl="0" algn="just" defTabSz="914400">
              <a:spcBef>
                <a:spcPct val="20000"/>
              </a:spcBef>
            </a:pPr>
            <a:endParaRPr lang="en-US" sz="1850" dirty="0">
              <a:solidFill>
                <a:prstClr val="black"/>
              </a:solidFill>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smtClean="0">
                <a:latin typeface="Arial" panose="020B0604020202020204" pitchFamily="34" charset="0"/>
                <a:cs typeface="Arial" panose="020B0604020202020204" pitchFamily="34" charset="0"/>
              </a:rPr>
              <a:t>To </a:t>
            </a:r>
            <a:r>
              <a:rPr lang="en-US" sz="1850" dirty="0">
                <a:latin typeface="Arial" panose="020B0604020202020204" pitchFamily="34" charset="0"/>
                <a:cs typeface="Arial" panose="020B0604020202020204" pitchFamily="34" charset="0"/>
              </a:rPr>
              <a:t>provide and coordinate legal and administrative support to the Chief Justice; </a:t>
            </a:r>
            <a:endParaRPr lang="en-ZA" sz="1850"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provide communication and relationship management services and inter-governmental and international coordination; </a:t>
            </a:r>
            <a:endParaRPr lang="en-ZA" sz="1850"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develop court administration policies, norms and standards; </a:t>
            </a:r>
            <a:endParaRPr lang="en-ZA" sz="1850"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support the development of Judicial policy, norms and standards;</a:t>
            </a:r>
          </a:p>
          <a:p>
            <a:pPr lvl="0" algn="just"/>
            <a:r>
              <a:rPr lang="en-US" sz="1850" b="1" dirty="0" smtClean="0">
                <a:latin typeface="Arial" panose="020B0604020202020204" pitchFamily="34" charset="0"/>
                <a:cs typeface="Arial" panose="020B0604020202020204" pitchFamily="34" charset="0"/>
              </a:rPr>
              <a:t>      </a:t>
            </a:r>
            <a:r>
              <a:rPr lang="en-US" sz="1850" b="1" i="1" dirty="0" smtClean="0">
                <a:latin typeface="Arial" panose="020B0604020202020204" pitchFamily="34" charset="0"/>
                <a:cs typeface="Arial" panose="020B0604020202020204" pitchFamily="34" charset="0"/>
              </a:rPr>
              <a:t>(</a:t>
            </a:r>
            <a:r>
              <a:rPr lang="en-US" sz="1850" b="1" i="1" dirty="0">
                <a:latin typeface="Arial" panose="020B0604020202020204" pitchFamily="34" charset="0"/>
                <a:cs typeface="Arial" panose="020B0604020202020204" pitchFamily="34" charset="0"/>
              </a:rPr>
              <a:t>As approved by Cabinet Decision, 18 September 2014 &amp; determined </a:t>
            </a:r>
            <a:r>
              <a:rPr lang="en-US" sz="1850" b="1" i="1" dirty="0" smtClean="0">
                <a:latin typeface="Arial" panose="020B0604020202020204" pitchFamily="34" charset="0"/>
                <a:cs typeface="Arial" panose="020B0604020202020204" pitchFamily="34" charset="0"/>
              </a:rPr>
              <a:t> </a:t>
            </a:r>
          </a:p>
          <a:p>
            <a:pPr lvl="0" algn="just"/>
            <a:r>
              <a:rPr lang="en-US" sz="1850" b="1" i="1" dirty="0">
                <a:latin typeface="Arial" panose="020B0604020202020204" pitchFamily="34" charset="0"/>
                <a:cs typeface="Arial" panose="020B0604020202020204" pitchFamily="34" charset="0"/>
              </a:rPr>
              <a:t> </a:t>
            </a:r>
            <a:r>
              <a:rPr lang="en-US" sz="1850" b="1" i="1" dirty="0" smtClean="0">
                <a:latin typeface="Arial" panose="020B0604020202020204" pitchFamily="34" charset="0"/>
                <a:cs typeface="Arial" panose="020B0604020202020204" pitchFamily="34" charset="0"/>
              </a:rPr>
              <a:t>     by the MPSA</a:t>
            </a:r>
            <a:r>
              <a:rPr lang="en-US" sz="1850" b="1" i="1" dirty="0">
                <a:latin typeface="Arial" panose="020B0604020202020204" pitchFamily="34" charset="0"/>
                <a:cs typeface="Arial" panose="020B0604020202020204" pitchFamily="34" charset="0"/>
              </a:rPr>
              <a:t>, 2015)</a:t>
            </a:r>
            <a:endParaRPr lang="en-ZA" sz="1850" b="1" i="1" dirty="0">
              <a:latin typeface="Arial" panose="020B0604020202020204" pitchFamily="34" charset="0"/>
              <a:cs typeface="Arial" panose="020B0604020202020204" pitchFamily="34" charset="0"/>
            </a:endParaRPr>
          </a:p>
          <a:p>
            <a:pPr marL="285750" lvl="0" indent="-285750" algn="just">
              <a:buFont typeface="Arial" pitchFamily="34" charset="0"/>
              <a:buChar char="•"/>
            </a:pPr>
            <a:r>
              <a:rPr lang="en-US" sz="1850" dirty="0">
                <a:latin typeface="Arial" panose="020B0604020202020204" pitchFamily="34" charset="0"/>
                <a:cs typeface="Arial" panose="020B0604020202020204" pitchFamily="34" charset="0"/>
              </a:rPr>
              <a:t>To support the Judicial function of the Superior Courts;</a:t>
            </a:r>
          </a:p>
          <a:p>
            <a:pPr marL="285750" indent="-285750" algn="just">
              <a:buFont typeface="Arial" pitchFamily="34" charset="0"/>
              <a:buChar char="•"/>
            </a:pPr>
            <a:r>
              <a:rPr lang="en-US" sz="1850" dirty="0">
                <a:latin typeface="Arial" panose="020B0604020202020204" pitchFamily="34" charset="0"/>
                <a:cs typeface="Arial" panose="020B0604020202020204" pitchFamily="34" charset="0"/>
              </a:rPr>
              <a:t>To support the Judicial Service Commission in the execution of its mandate; </a:t>
            </a:r>
          </a:p>
          <a:p>
            <a:pPr marL="285750" indent="-285750" algn="just">
              <a:buFont typeface="Arial" pitchFamily="34" charset="0"/>
              <a:buChar char="•"/>
            </a:pPr>
            <a:r>
              <a:rPr lang="en-US" sz="1850" dirty="0">
                <a:latin typeface="Arial" panose="020B0604020202020204" pitchFamily="34" charset="0"/>
                <a:cs typeface="Arial" panose="020B0604020202020204" pitchFamily="34" charset="0"/>
              </a:rPr>
              <a:t>To support South African Judicial Education Institute  in the execution of its mandate; and  </a:t>
            </a:r>
          </a:p>
          <a:p>
            <a:pPr marL="285750" indent="-285750" algn="just">
              <a:buFont typeface="Arial" pitchFamily="34" charset="0"/>
              <a:buChar char="•"/>
            </a:pPr>
            <a:r>
              <a:rPr lang="en-US" sz="1850" dirty="0">
                <a:latin typeface="Arial" panose="020B0604020202020204" pitchFamily="34" charset="0"/>
                <a:cs typeface="Arial" panose="020B0604020202020204" pitchFamily="34" charset="0"/>
              </a:rPr>
              <a:t>To administer Judges’ Remuneration and Conditions of Employment </a:t>
            </a:r>
            <a:r>
              <a:rPr lang="en-US" sz="1850" dirty="0" smtClean="0">
                <a:latin typeface="Arial" panose="020B0604020202020204" pitchFamily="34" charset="0"/>
                <a:cs typeface="Arial" panose="020B0604020202020204" pitchFamily="34" charset="0"/>
              </a:rPr>
              <a:t>Act. </a:t>
            </a:r>
            <a:endParaRPr lang="en-US" sz="1850" dirty="0">
              <a:latin typeface="Arial" panose="020B0604020202020204" pitchFamily="34" charset="0"/>
              <a:cs typeface="Arial" panose="020B0604020202020204" pitchFamily="34" charset="0"/>
            </a:endParaRPr>
          </a:p>
          <a:p>
            <a:pPr lvl="0" algn="just" defTabSz="914400">
              <a:spcBef>
                <a:spcPct val="20000"/>
              </a:spcBef>
            </a:pPr>
            <a:endParaRPr lang="en-US" sz="1600" b="1" dirty="0">
              <a:solidFill>
                <a:prstClr val="black"/>
              </a:solidFill>
              <a:latin typeface="Avenir Black"/>
              <a:cs typeface="Arial" pitchFamily="34" charset="0"/>
            </a:endParaRPr>
          </a:p>
        </p:txBody>
      </p:sp>
    </p:spTree>
    <p:extLst>
      <p:ext uri="{BB962C8B-B14F-4D97-AF65-F5344CB8AC3E}">
        <p14:creationId xmlns:p14="http://schemas.microsoft.com/office/powerpoint/2010/main" xmlns="" val="11973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9</a:t>
            </a:fld>
            <a:endParaRPr lang="en-US"/>
          </a:p>
        </p:txBody>
      </p:sp>
      <p:sp>
        <p:nvSpPr>
          <p:cNvPr id="11" name="Title 1"/>
          <p:cNvSpPr txBox="1">
            <a:spLocks/>
          </p:cNvSpPr>
          <p:nvPr/>
        </p:nvSpPr>
        <p:spPr>
          <a:xfrm>
            <a:off x="682066" y="360314"/>
            <a:ext cx="7306903" cy="571500"/>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venir Black"/>
                <a:cs typeface="Arial" panose="020B0604020202020204" pitchFamily="34" charset="0"/>
              </a:rPr>
              <a:t>VALUES </a:t>
            </a:r>
            <a:endParaRPr lang="en-ZA" sz="2400" b="1" dirty="0">
              <a:latin typeface="Avenir Black"/>
              <a:cs typeface="Arial" panose="020B0604020202020204" pitchFamily="34" charset="0"/>
            </a:endParaRPr>
          </a:p>
        </p:txBody>
      </p:sp>
      <p:sp>
        <p:nvSpPr>
          <p:cNvPr id="12" name="Rectangle 11"/>
          <p:cNvSpPr/>
          <p:nvPr/>
        </p:nvSpPr>
        <p:spPr>
          <a:xfrm>
            <a:off x="452846" y="1542739"/>
            <a:ext cx="8490858" cy="672492"/>
          </a:xfrm>
          <a:prstGeom prst="rect">
            <a:avLst/>
          </a:prstGeom>
        </p:spPr>
        <p:txBody>
          <a:bodyPr wrap="square">
            <a:spAutoFit/>
          </a:bodyPr>
          <a:lstStyle/>
          <a:p>
            <a:pPr lvl="0" algn="just" defTabSz="914400">
              <a:spcBef>
                <a:spcPct val="20000"/>
              </a:spcBef>
            </a:pPr>
            <a:r>
              <a:rPr lang="en-US" sz="1850" dirty="0" smtClean="0">
                <a:latin typeface="Arial" panose="020B0604020202020204" pitchFamily="34" charset="0"/>
                <a:cs typeface="Arial" panose="020B0604020202020204" pitchFamily="34" charset="0"/>
              </a:rPr>
              <a:t>. </a:t>
            </a:r>
            <a:endParaRPr lang="en-US" sz="1850" dirty="0">
              <a:latin typeface="Arial" panose="020B0604020202020204" pitchFamily="34" charset="0"/>
              <a:cs typeface="Arial" panose="020B0604020202020204" pitchFamily="34" charset="0"/>
            </a:endParaRPr>
          </a:p>
          <a:p>
            <a:pPr lvl="0" algn="just" defTabSz="914400">
              <a:spcBef>
                <a:spcPct val="20000"/>
              </a:spcBef>
            </a:pPr>
            <a:endParaRPr lang="en-US" sz="1600" b="1" dirty="0">
              <a:solidFill>
                <a:prstClr val="black"/>
              </a:solidFill>
              <a:latin typeface="Avenir Black"/>
              <a:cs typeface="Arial" pitchFamily="34" charset="0"/>
            </a:endParaRPr>
          </a:p>
        </p:txBody>
      </p:sp>
      <p:pic>
        <p:nvPicPr>
          <p:cNvPr id="4" name="Picture 3"/>
          <p:cNvPicPr>
            <a:picLocks noChangeAspect="1"/>
          </p:cNvPicPr>
          <p:nvPr/>
        </p:nvPicPr>
        <p:blipFill>
          <a:blip r:embed="rId3"/>
          <a:stretch>
            <a:fillRect/>
          </a:stretch>
        </p:blipFill>
        <p:spPr>
          <a:xfrm>
            <a:off x="567456" y="1137145"/>
            <a:ext cx="8261637" cy="5197171"/>
          </a:xfrm>
          <a:prstGeom prst="rect">
            <a:avLst/>
          </a:prstGeom>
        </p:spPr>
      </p:pic>
    </p:spTree>
    <p:extLst>
      <p:ext uri="{BB962C8B-B14F-4D97-AF65-F5344CB8AC3E}">
        <p14:creationId xmlns:p14="http://schemas.microsoft.com/office/powerpoint/2010/main" xmlns="" val="27818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3652</TotalTime>
  <Words>6749</Words>
  <Application>Microsoft Office PowerPoint</Application>
  <PresentationFormat>On-screen Show (4:3)</PresentationFormat>
  <Paragraphs>1343</Paragraphs>
  <Slides>74</Slides>
  <Notes>8</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Fingaz Media</dc:creator>
  <cp:lastModifiedBy>Monique</cp:lastModifiedBy>
  <cp:revision>338</cp:revision>
  <cp:lastPrinted>2020-10-07T14:07:50Z</cp:lastPrinted>
  <dcterms:created xsi:type="dcterms:W3CDTF">2017-06-01T13:53:08Z</dcterms:created>
  <dcterms:modified xsi:type="dcterms:W3CDTF">2021-02-24T08:08:30Z</dcterms:modified>
</cp:coreProperties>
</file>