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handoutMasterIdLst>
    <p:handoutMasterId r:id="rId19"/>
  </p:handoutMasterIdLst>
  <p:sldIdLst>
    <p:sldId id="501" r:id="rId3"/>
    <p:sldId id="569" r:id="rId4"/>
    <p:sldId id="547" r:id="rId5"/>
    <p:sldId id="570" r:id="rId6"/>
    <p:sldId id="571" r:id="rId7"/>
    <p:sldId id="572" r:id="rId8"/>
    <p:sldId id="575" r:id="rId9"/>
    <p:sldId id="573" r:id="rId10"/>
    <p:sldId id="574" r:id="rId11"/>
    <p:sldId id="576" r:id="rId12"/>
    <p:sldId id="577" r:id="rId13"/>
    <p:sldId id="578" r:id="rId14"/>
    <p:sldId id="579" r:id="rId15"/>
    <p:sldId id="580" r:id="rId16"/>
    <p:sldId id="543"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A06C68A-ECF7-47BE-8260-22711E747C89}">
          <p14:sldIdLst>
            <p14:sldId id="501"/>
            <p14:sldId id="569"/>
            <p14:sldId id="547"/>
            <p14:sldId id="570"/>
            <p14:sldId id="571"/>
            <p14:sldId id="572"/>
            <p14:sldId id="575"/>
            <p14:sldId id="573"/>
            <p14:sldId id="574"/>
            <p14:sldId id="576"/>
            <p14:sldId id="577"/>
            <p14:sldId id="578"/>
            <p14:sldId id="579"/>
            <p14:sldId id="580"/>
            <p14:sldId id="54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7188" autoAdjust="0"/>
  </p:normalViewPr>
  <p:slideViewPr>
    <p:cSldViewPr>
      <p:cViewPr varScale="1">
        <p:scale>
          <a:sx n="71" d="100"/>
          <a:sy n="71" d="100"/>
        </p:scale>
        <p:origin x="-1680" y="-96"/>
      </p:cViewPr>
      <p:guideLst>
        <p:guide orient="horz" pos="2160"/>
        <p:guide pos="2880"/>
      </p:guideLst>
    </p:cSldViewPr>
  </p:slideViewPr>
  <p:notesTextViewPr>
    <p:cViewPr>
      <p:scale>
        <a:sx n="1" d="1"/>
        <a:sy n="1" d="1"/>
      </p:scale>
      <p:origin x="0" y="0"/>
    </p:cViewPr>
  </p:notesTextViewPr>
  <p:sorterViewPr>
    <p:cViewPr>
      <p:scale>
        <a:sx n="100" d="100"/>
        <a:sy n="100" d="100"/>
      </p:scale>
      <p:origin x="0" y="-282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1"/>
          </a:xfrm>
          <a:prstGeom prst="rect">
            <a:avLst/>
          </a:prstGeom>
        </p:spPr>
        <p:txBody>
          <a:bodyPr vert="horz" lIns="91449" tIns="45725" rIns="91449" bIns="45725" rtlCol="0"/>
          <a:lstStyle>
            <a:lvl1pPr algn="l">
              <a:defRPr sz="1200"/>
            </a:lvl1pPr>
          </a:lstStyle>
          <a:p>
            <a:endParaRPr lang="en-ZA" dirty="0"/>
          </a:p>
        </p:txBody>
      </p:sp>
      <p:sp>
        <p:nvSpPr>
          <p:cNvPr id="3" name="Date Placeholder 2"/>
          <p:cNvSpPr>
            <a:spLocks noGrp="1"/>
          </p:cNvSpPr>
          <p:nvPr>
            <p:ph type="dt" sz="quarter" idx="1"/>
          </p:nvPr>
        </p:nvSpPr>
        <p:spPr>
          <a:xfrm>
            <a:off x="3850449" y="1"/>
            <a:ext cx="2945659" cy="496331"/>
          </a:xfrm>
          <a:prstGeom prst="rect">
            <a:avLst/>
          </a:prstGeom>
        </p:spPr>
        <p:txBody>
          <a:bodyPr vert="horz" lIns="91449" tIns="45725" rIns="91449" bIns="45725" rtlCol="0"/>
          <a:lstStyle>
            <a:lvl1pPr algn="r">
              <a:defRPr sz="1200"/>
            </a:lvl1pPr>
          </a:lstStyle>
          <a:p>
            <a:fld id="{DDABFB02-BABE-40C6-973F-A6FCD770DE74}" type="datetimeFigureOut">
              <a:rPr lang="en-ZA" smtClean="0"/>
              <a:pPr/>
              <a:t>2021/02/23</a:t>
            </a:fld>
            <a:endParaRPr lang="en-ZA" dirty="0"/>
          </a:p>
        </p:txBody>
      </p:sp>
      <p:sp>
        <p:nvSpPr>
          <p:cNvPr id="4" name="Footer Placeholder 3"/>
          <p:cNvSpPr>
            <a:spLocks noGrp="1"/>
          </p:cNvSpPr>
          <p:nvPr>
            <p:ph type="ftr" sz="quarter" idx="2"/>
          </p:nvPr>
        </p:nvSpPr>
        <p:spPr>
          <a:xfrm>
            <a:off x="5" y="9428585"/>
            <a:ext cx="2945659" cy="496331"/>
          </a:xfrm>
          <a:prstGeom prst="rect">
            <a:avLst/>
          </a:prstGeom>
        </p:spPr>
        <p:txBody>
          <a:bodyPr vert="horz" lIns="91449" tIns="45725" rIns="91449" bIns="4572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9" y="9428585"/>
            <a:ext cx="2945659" cy="496331"/>
          </a:xfrm>
          <a:prstGeom prst="rect">
            <a:avLst/>
          </a:prstGeom>
        </p:spPr>
        <p:txBody>
          <a:bodyPr vert="horz" lIns="91449" tIns="45725" rIns="91449" bIns="45725"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1"/>
          </a:xfrm>
          <a:prstGeom prst="rect">
            <a:avLst/>
          </a:prstGeom>
        </p:spPr>
        <p:txBody>
          <a:bodyPr vert="horz" lIns="91449" tIns="45725" rIns="91449" bIns="45725" rtlCol="0"/>
          <a:lstStyle>
            <a:lvl1pPr algn="l">
              <a:defRPr sz="1200"/>
            </a:lvl1pPr>
          </a:lstStyle>
          <a:p>
            <a:endParaRPr lang="en-ZA" dirty="0"/>
          </a:p>
        </p:txBody>
      </p:sp>
      <p:sp>
        <p:nvSpPr>
          <p:cNvPr id="3" name="Date Placeholder 2"/>
          <p:cNvSpPr>
            <a:spLocks noGrp="1"/>
          </p:cNvSpPr>
          <p:nvPr>
            <p:ph type="dt" idx="1"/>
          </p:nvPr>
        </p:nvSpPr>
        <p:spPr>
          <a:xfrm>
            <a:off x="3850449" y="1"/>
            <a:ext cx="2945659" cy="496331"/>
          </a:xfrm>
          <a:prstGeom prst="rect">
            <a:avLst/>
          </a:prstGeom>
        </p:spPr>
        <p:txBody>
          <a:bodyPr vert="horz" lIns="91449" tIns="45725" rIns="91449" bIns="45725" rtlCol="0"/>
          <a:lstStyle>
            <a:lvl1pPr algn="r">
              <a:defRPr sz="1200"/>
            </a:lvl1pPr>
          </a:lstStyle>
          <a:p>
            <a:fld id="{8FD1F4CF-9162-42C9-96F2-47DAB2DBAB68}" type="datetimeFigureOut">
              <a:rPr lang="en-ZA" smtClean="0"/>
              <a:pPr/>
              <a:t>2021/02/23</a:t>
            </a:fld>
            <a:endParaRPr lang="en-ZA" dirty="0"/>
          </a:p>
        </p:txBody>
      </p:sp>
      <p:sp>
        <p:nvSpPr>
          <p:cNvPr id="4" name="Slide Image Placeholder 3"/>
          <p:cNvSpPr>
            <a:spLocks noGrp="1" noRot="1" noChangeAspect="1"/>
          </p:cNvSpPr>
          <p:nvPr>
            <p:ph type="sldImg" idx="2"/>
          </p:nvPr>
        </p:nvSpPr>
        <p:spPr>
          <a:xfrm>
            <a:off x="917575" y="742950"/>
            <a:ext cx="4962525" cy="3721100"/>
          </a:xfrm>
          <a:prstGeom prst="rect">
            <a:avLst/>
          </a:prstGeom>
          <a:noFill/>
          <a:ln w="12700">
            <a:solidFill>
              <a:prstClr val="black"/>
            </a:solidFill>
          </a:ln>
        </p:spPr>
        <p:txBody>
          <a:bodyPr vert="horz" lIns="91449" tIns="45725" rIns="91449" bIns="45725"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9" tIns="45725" rIns="91449" bIns="457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9428585"/>
            <a:ext cx="2945659" cy="496331"/>
          </a:xfrm>
          <a:prstGeom prst="rect">
            <a:avLst/>
          </a:prstGeom>
        </p:spPr>
        <p:txBody>
          <a:bodyPr vert="horz" lIns="91449" tIns="45725" rIns="91449" bIns="4572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9" y="9428585"/>
            <a:ext cx="2945659" cy="496331"/>
          </a:xfrm>
          <a:prstGeom prst="rect">
            <a:avLst/>
          </a:prstGeom>
        </p:spPr>
        <p:txBody>
          <a:bodyPr vert="horz" lIns="91449" tIns="45725" rIns="91449" bIns="45725"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9</a:t>
            </a:fld>
            <a:endParaRPr lang="en-ZA" dirty="0"/>
          </a:p>
        </p:txBody>
      </p:sp>
    </p:spTree>
    <p:extLst>
      <p:ext uri="{BB962C8B-B14F-4D97-AF65-F5344CB8AC3E}">
        <p14:creationId xmlns:p14="http://schemas.microsoft.com/office/powerpoint/2010/main" xmlns="" val="371090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C50A682-6088-4107-A44A-DF0082CCC29D}" type="datetime1">
              <a:rPr lang="en-US" smtClean="0"/>
              <a:pPr>
                <a:defRPr/>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BB858B64-CFE5-4263-99F9-269A0A6252A6}" type="datetime1">
              <a:rPr lang="en-US" smtClean="0"/>
              <a:pPr>
                <a:defRPr/>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88635CFA-327B-494F-86BF-0696EAA416A1}" type="datetime1">
              <a:rPr lang="en-US" smtClean="0"/>
              <a:pPr>
                <a:defRPr/>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4D035E3-1E59-4FC5-9A6F-A7D1A866776A}" type="datetime1">
              <a:rPr lang="en-US" smtClean="0"/>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5447536-22AF-4143-81F6-C1A8AFE5AC92}" type="slidenum">
              <a:rPr lang="en-US"/>
              <a:pPr/>
              <a:t>‹#›</a:t>
            </a:fld>
            <a:endParaRPr lang="en-US" dirty="0"/>
          </a:p>
        </p:txBody>
      </p:sp>
    </p:spTree>
    <p:extLst>
      <p:ext uri="{BB962C8B-B14F-4D97-AF65-F5344CB8AC3E}">
        <p14:creationId xmlns:p14="http://schemas.microsoft.com/office/powerpoint/2010/main" xmlns="" val="2893076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D66A1C3B-432E-4250-934E-35ACFAB3B612}" type="datetime1">
              <a:rPr lang="en-US" smtClean="0"/>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6CA8298-9D91-4CF9-AB6A-504DBB769D5D}" type="slidenum">
              <a:rPr lang="en-US"/>
              <a:pPr/>
              <a:t>‹#›</a:t>
            </a:fld>
            <a:endParaRPr lang="en-US" dirty="0"/>
          </a:p>
        </p:txBody>
      </p:sp>
    </p:spTree>
    <p:extLst>
      <p:ext uri="{BB962C8B-B14F-4D97-AF65-F5344CB8AC3E}">
        <p14:creationId xmlns:p14="http://schemas.microsoft.com/office/powerpoint/2010/main" xmlns="" val="2604505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2089A7EA-E8F2-43A8-9BA6-3A19342FC800}" type="datetime1">
              <a:rPr lang="en-US" smtClean="0"/>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88F8AA9-DFB0-4371-BB00-DC18305C6D98}" type="slidenum">
              <a:rPr lang="en-US"/>
              <a:pPr/>
              <a:t>‹#›</a:t>
            </a:fld>
            <a:endParaRPr lang="en-US" dirty="0"/>
          </a:p>
        </p:txBody>
      </p:sp>
    </p:spTree>
    <p:extLst>
      <p:ext uri="{BB962C8B-B14F-4D97-AF65-F5344CB8AC3E}">
        <p14:creationId xmlns:p14="http://schemas.microsoft.com/office/powerpoint/2010/main" xmlns="" val="3581212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FF3406FD-78AD-4144-8CF2-F515F53D1746}" type="datetime1">
              <a:rPr lang="en-US" smtClean="0"/>
              <a:pPr/>
              <a:t>2/23/2021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B7FF367F-689C-4869-A227-B32F27F13C4D}" type="slidenum">
              <a:rPr lang="en-US"/>
              <a:pPr/>
              <a:t>‹#›</a:t>
            </a:fld>
            <a:endParaRPr lang="en-US" dirty="0"/>
          </a:p>
        </p:txBody>
      </p:sp>
    </p:spTree>
    <p:extLst>
      <p:ext uri="{BB962C8B-B14F-4D97-AF65-F5344CB8AC3E}">
        <p14:creationId xmlns:p14="http://schemas.microsoft.com/office/powerpoint/2010/main" xmlns="" val="299901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F2D44B63-B0D8-43F5-8C13-669CCC6A6DB4}" type="datetime1">
              <a:rPr lang="en-US" smtClean="0"/>
              <a:pPr/>
              <a:t>2/23/2021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E9BD2271-0387-4FF9-90FA-A25D3002F9D7}" type="slidenum">
              <a:rPr lang="en-US"/>
              <a:pPr/>
              <a:t>‹#›</a:t>
            </a:fld>
            <a:endParaRPr lang="en-US" dirty="0"/>
          </a:p>
        </p:txBody>
      </p:sp>
    </p:spTree>
    <p:extLst>
      <p:ext uri="{BB962C8B-B14F-4D97-AF65-F5344CB8AC3E}">
        <p14:creationId xmlns:p14="http://schemas.microsoft.com/office/powerpoint/2010/main" xmlns="" val="2840224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67722EE-A693-40AF-91DE-7DCFE4B00A62}" type="datetime1">
              <a:rPr lang="en-US" smtClean="0"/>
              <a:pPr/>
              <a:t>2/23/2021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F36DE7E9-D672-4467-B7E1-F53554DDBA46}" type="slidenum">
              <a:rPr lang="en-US"/>
              <a:pPr/>
              <a:t>‹#›</a:t>
            </a:fld>
            <a:endParaRPr lang="en-US" dirty="0"/>
          </a:p>
        </p:txBody>
      </p:sp>
    </p:spTree>
    <p:extLst>
      <p:ext uri="{BB962C8B-B14F-4D97-AF65-F5344CB8AC3E}">
        <p14:creationId xmlns:p14="http://schemas.microsoft.com/office/powerpoint/2010/main" xmlns="" val="899756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7F66E91-7C68-4B34-8A58-AAC711A09095}" type="datetime1">
              <a:rPr lang="en-US" smtClean="0"/>
              <a:pPr/>
              <a:t>2/23/2021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CDE42A9-6B77-4B39-81F0-B2DF67EB7C58}" type="slidenum">
              <a:rPr lang="en-US"/>
              <a:pPr/>
              <a:t>‹#›</a:t>
            </a:fld>
            <a:endParaRPr lang="en-US" dirty="0"/>
          </a:p>
        </p:txBody>
      </p:sp>
    </p:spTree>
    <p:extLst>
      <p:ext uri="{BB962C8B-B14F-4D97-AF65-F5344CB8AC3E}">
        <p14:creationId xmlns:p14="http://schemas.microsoft.com/office/powerpoint/2010/main" xmlns="" val="1265223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03EDC1FA-0630-4B70-A5CE-4D4A4307E8EB}" type="datetime1">
              <a:rPr lang="en-US" smtClean="0"/>
              <a:pPr/>
              <a:t>2/23/2021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5654062-A2B4-4338-9426-6948011D0162}" type="slidenum">
              <a:rPr lang="en-US"/>
              <a:pPr/>
              <a:t>‹#›</a:t>
            </a:fld>
            <a:endParaRPr lang="en-US" dirty="0"/>
          </a:p>
        </p:txBody>
      </p:sp>
    </p:spTree>
    <p:extLst>
      <p:ext uri="{BB962C8B-B14F-4D97-AF65-F5344CB8AC3E}">
        <p14:creationId xmlns:p14="http://schemas.microsoft.com/office/powerpoint/2010/main" xmlns="" val="249463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F895C918-933A-4573-AA2E-6AB69D58A1EF}" type="datetime1">
              <a:rPr lang="en-US" smtClean="0"/>
              <a:pPr>
                <a:defRPr/>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4D2746EC-2943-4EEE-AF28-E9CCEFC42E16}" type="datetime1">
              <a:rPr lang="en-US" smtClean="0"/>
              <a:pPr/>
              <a:t>2/23/2021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B750AA2-1139-4C4B-AE40-D9E7A6E10B37}" type="slidenum">
              <a:rPr lang="en-US"/>
              <a:pPr/>
              <a:t>‹#›</a:t>
            </a:fld>
            <a:endParaRPr lang="en-US" dirty="0"/>
          </a:p>
        </p:txBody>
      </p:sp>
    </p:spTree>
    <p:extLst>
      <p:ext uri="{BB962C8B-B14F-4D97-AF65-F5344CB8AC3E}">
        <p14:creationId xmlns:p14="http://schemas.microsoft.com/office/powerpoint/2010/main" xmlns="" val="3651698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36BEBE52-4615-4E93-8250-BB008392BBB1}" type="datetime1">
              <a:rPr lang="en-US" smtClean="0"/>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132E539-4C1F-4D8A-8F09-0C18F5ABABF1}" type="slidenum">
              <a:rPr lang="en-US"/>
              <a:pPr/>
              <a:t>‹#›</a:t>
            </a:fld>
            <a:endParaRPr lang="en-US" dirty="0"/>
          </a:p>
        </p:txBody>
      </p:sp>
    </p:spTree>
    <p:extLst>
      <p:ext uri="{BB962C8B-B14F-4D97-AF65-F5344CB8AC3E}">
        <p14:creationId xmlns:p14="http://schemas.microsoft.com/office/powerpoint/2010/main" xmlns="" val="2946225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2CBBEC36-D868-482C-9B4F-3336A11D1940}" type="datetime1">
              <a:rPr lang="en-US" smtClean="0"/>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129B2D1-C12C-470D-A867-9861C0A5562F}" type="slidenum">
              <a:rPr lang="en-US"/>
              <a:pPr/>
              <a:t>‹#›</a:t>
            </a:fld>
            <a:endParaRPr lang="en-US" dirty="0"/>
          </a:p>
        </p:txBody>
      </p:sp>
    </p:spTree>
    <p:extLst>
      <p:ext uri="{BB962C8B-B14F-4D97-AF65-F5344CB8AC3E}">
        <p14:creationId xmlns:p14="http://schemas.microsoft.com/office/powerpoint/2010/main" xmlns="" val="380431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6CDC9541-3165-4429-8444-D6556BA668D6}" type="datetime1">
              <a:rPr lang="en-US" smtClean="0"/>
              <a:pPr>
                <a:defRPr/>
              </a:pPr>
              <a:t>2/23/2021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0AD05460-74F8-426B-8A80-B97F955A5DD0}" type="datetime1">
              <a:rPr lang="en-US" smtClean="0"/>
              <a:pPr>
                <a:defRPr/>
              </a:pPr>
              <a:t>2/23/2021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C55B5784-5FBC-4713-A8F9-2AAD743CA267}" type="datetime1">
              <a:rPr lang="en-US" smtClean="0"/>
              <a:pPr>
                <a:defRPr/>
              </a:pPr>
              <a:t>2/23/2021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E7E8597-AFE8-46AA-881B-2C63301750E1}" type="datetime1">
              <a:rPr lang="en-US" smtClean="0"/>
              <a:pPr>
                <a:defRPr/>
              </a:pPr>
              <a:t>2/23/2021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1002D5-F9E7-4E53-8ABE-785007A604F0}" type="datetime1">
              <a:rPr lang="en-US" smtClean="0"/>
              <a:pPr>
                <a:defRPr/>
              </a:pPr>
              <a:t>2/23/2021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3BD3D187-F896-4359-8B4B-247216C29E54}" type="datetime1">
              <a:rPr lang="en-US" smtClean="0"/>
              <a:pPr>
                <a:defRPr/>
              </a:pPr>
              <a:t>2/23/2021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F06DFCA2-A091-4E2A-B722-40E10F1B050A}" type="datetime1">
              <a:rPr lang="en-US" smtClean="0"/>
              <a:pPr>
                <a:defRPr/>
              </a:pPr>
              <a:t>2/23/2021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1A98FA72-CC22-4073-B9C0-7B45574C0296}" type="datetime1">
              <a:rPr lang="en-US" smtClean="0"/>
              <a:pPr defTabSz="457200" fontAlgn="base">
                <a:spcBef>
                  <a:spcPct val="0"/>
                </a:spcBef>
                <a:spcAft>
                  <a:spcPct val="0"/>
                </a:spcAft>
                <a:defRPr/>
              </a:pPr>
              <a:t>2/23/2021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pPr defTabSz="457200" fontAlgn="base">
              <a:spcBef>
                <a:spcPct val="0"/>
              </a:spcBef>
              <a:spcAft>
                <a:spcPct val="0"/>
              </a:spcAft>
            </a:pPr>
            <a:fld id="{528D2E7E-B409-4667-A9F6-6690A0026243}" type="datetime1">
              <a:rPr lang="en-US" smtClean="0">
                <a:ea typeface="ＭＳ Ｐゴシック" pitchFamily="-111" charset="-128"/>
              </a:rPr>
              <a:pPr defTabSz="457200" fontAlgn="base">
                <a:spcBef>
                  <a:spcPct val="0"/>
                </a:spcBef>
                <a:spcAft>
                  <a:spcPct val="0"/>
                </a:spcAft>
              </a:pPr>
              <a:t>2/23/2021</a:t>
            </a:fld>
            <a:endParaRPr lang="en-US" dirty="0">
              <a:ea typeface="ＭＳ Ｐゴシック" pitchFamily="-11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cs typeface="ＭＳ Ｐゴシック" pitchFamily="-111" charset="-128"/>
              </a:defRPr>
            </a:lvl1pPr>
          </a:lstStyle>
          <a:p>
            <a:pPr defTabSz="457200" fontAlgn="base">
              <a:spcBef>
                <a:spcPct val="0"/>
              </a:spcBef>
              <a:spcAft>
                <a:spcPct val="0"/>
              </a:spcAft>
              <a:defRPr/>
            </a:pPr>
            <a:endParaRPr lang="en-US" dirty="0">
              <a:ea typeface="ＭＳ Ｐゴシック" pitchFamily="-111"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pPr defTabSz="457200" fontAlgn="base">
              <a:spcBef>
                <a:spcPct val="0"/>
              </a:spcBef>
              <a:spcAft>
                <a:spcPct val="0"/>
              </a:spcAft>
            </a:pPr>
            <a:fld id="{C7539224-21BC-4D61-B8DA-45C9DA586EF4}" type="slidenum">
              <a:rPr lang="en-US" smtClean="0">
                <a:ea typeface="ＭＳ Ｐゴシック" pitchFamily="-111" charset="-128"/>
              </a:rPr>
              <a:pPr defTabSz="457200" fontAlgn="base">
                <a:spcBef>
                  <a:spcPct val="0"/>
                </a:spcBef>
                <a:spcAft>
                  <a:spcPct val="0"/>
                </a:spcAft>
              </a:pPr>
              <a:t>‹#›</a:t>
            </a:fld>
            <a:endParaRPr lang="en-US" dirty="0">
              <a:ea typeface="ＭＳ Ｐゴシック" pitchFamily="-111" charset="-128"/>
            </a:endParaRPr>
          </a:p>
        </p:txBody>
      </p:sp>
    </p:spTree>
    <p:extLst>
      <p:ext uri="{BB962C8B-B14F-4D97-AF65-F5344CB8AC3E}">
        <p14:creationId xmlns:p14="http://schemas.microsoft.com/office/powerpoint/2010/main" xmlns="" val="21045923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New_Powerpoint presentation-01.jpg">
            <a:extLst>
              <a:ext uri="{FF2B5EF4-FFF2-40B4-BE49-F238E27FC236}">
                <a16:creationId xmlns:a16="http://schemas.microsoft.com/office/drawing/2014/main" xmlns="" id="{0DC63542-64BC-D14F-B745-D73B1ED109CF}"/>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b="15805"/>
          <a:stretch/>
        </p:blipFill>
        <p:spPr bwMode="auto">
          <a:xfrm>
            <a:off x="0" y="0"/>
            <a:ext cx="9144000" cy="5774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6">
            <a:extLst>
              <a:ext uri="{FF2B5EF4-FFF2-40B4-BE49-F238E27FC236}">
                <a16:creationId xmlns:a16="http://schemas.microsoft.com/office/drawing/2014/main" xmlns="" id="{689C141B-9D52-8A48-8A53-6B08F9E0092F}"/>
              </a:ext>
            </a:extLst>
          </p:cNvPr>
          <p:cNvSpPr txBox="1">
            <a:spLocks/>
          </p:cNvSpPr>
          <p:nvPr/>
        </p:nvSpPr>
        <p:spPr bwMode="auto">
          <a:xfrm>
            <a:off x="1619673" y="620688"/>
            <a:ext cx="6857578" cy="1296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lvl="0" algn="ctr" fontAlgn="base">
              <a:spcBef>
                <a:spcPct val="0"/>
              </a:spcBef>
              <a:spcAft>
                <a:spcPct val="0"/>
              </a:spcAft>
              <a:buNone/>
            </a:pPr>
            <a:endParaRPr lang="en-US" sz="2400" b="1" dirty="0">
              <a:solidFill>
                <a:srgbClr val="663300"/>
              </a:solidFill>
              <a:latin typeface="Arial Black" pitchFamily="34" charset="0"/>
              <a:ea typeface="+mn-ea"/>
            </a:endParaRPr>
          </a:p>
        </p:txBody>
      </p:sp>
      <p:sp>
        <p:nvSpPr>
          <p:cNvPr id="11" name="Subtitle 17">
            <a:extLst>
              <a:ext uri="{FF2B5EF4-FFF2-40B4-BE49-F238E27FC236}">
                <a16:creationId xmlns:a16="http://schemas.microsoft.com/office/drawing/2014/main" xmlns="" id="{9389A286-81DA-0D49-8E5A-1A07ABE4436B}"/>
              </a:ext>
            </a:extLst>
          </p:cNvPr>
          <p:cNvSpPr txBox="1">
            <a:spLocks/>
          </p:cNvSpPr>
          <p:nvPr/>
        </p:nvSpPr>
        <p:spPr bwMode="auto">
          <a:xfrm>
            <a:off x="0" y="2765061"/>
            <a:ext cx="19825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buFont typeface="Arial" charset="0"/>
              <a:buNone/>
            </a:pPr>
            <a:r>
              <a:rPr lang="en-US" altLang="en-US" sz="1600" b="1" dirty="0" smtClean="0">
                <a:solidFill>
                  <a:srgbClr val="404040"/>
                </a:solidFill>
                <a:latin typeface="Arial Bold" charset="0"/>
              </a:rPr>
              <a:t>24-02-2020</a:t>
            </a:r>
            <a:endParaRPr lang="en-US" altLang="en-US" sz="1600" b="1" dirty="0">
              <a:solidFill>
                <a:srgbClr val="404040"/>
              </a:solidFill>
              <a:latin typeface="Arial Bold" charset="0"/>
            </a:endParaRPr>
          </a:p>
        </p:txBody>
      </p:sp>
      <p:sp>
        <p:nvSpPr>
          <p:cNvPr id="12" name="Subtitle 17">
            <a:extLst>
              <a:ext uri="{FF2B5EF4-FFF2-40B4-BE49-F238E27FC236}">
                <a16:creationId xmlns:a16="http://schemas.microsoft.com/office/drawing/2014/main" xmlns="" id="{BBBF6199-60BB-CA43-9BE6-974014ED394A}"/>
              </a:ext>
            </a:extLst>
          </p:cNvPr>
          <p:cNvSpPr txBox="1">
            <a:spLocks/>
          </p:cNvSpPr>
          <p:nvPr/>
        </p:nvSpPr>
        <p:spPr bwMode="auto">
          <a:xfrm>
            <a:off x="6516216" y="2008188"/>
            <a:ext cx="1961034"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r" eaLnBrk="1" hangingPunct="1">
              <a:buFont typeface="Arial" charset="0"/>
              <a:buNone/>
            </a:pPr>
            <a:endParaRPr lang="en-US" altLang="en-US" sz="2500" b="1" u="sng" dirty="0">
              <a:solidFill>
                <a:srgbClr val="404040"/>
              </a:solidFill>
            </a:endParaRPr>
          </a:p>
        </p:txBody>
      </p:sp>
      <p:pic>
        <p:nvPicPr>
          <p:cNvPr id="13" name="Picture 12">
            <a:extLst>
              <a:ext uri="{FF2B5EF4-FFF2-40B4-BE49-F238E27FC236}">
                <a16:creationId xmlns:a16="http://schemas.microsoft.com/office/drawing/2014/main" xmlns="" id="{4AD35E89-6DC6-CD48-8CED-ACF88A61C37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56376" y="5773412"/>
            <a:ext cx="842908" cy="842908"/>
          </a:xfrm>
          <a:prstGeom prst="rect">
            <a:avLst/>
          </a:prstGeom>
        </p:spPr>
      </p:pic>
      <p:pic>
        <p:nvPicPr>
          <p:cNvPr id="14" name="Picture 13">
            <a:extLst>
              <a:ext uri="{FF2B5EF4-FFF2-40B4-BE49-F238E27FC236}">
                <a16:creationId xmlns:a16="http://schemas.microsoft.com/office/drawing/2014/main" xmlns="" id="{477A308C-C6F9-B245-8DC2-58B9323D1DF5}"/>
              </a:ext>
            </a:extLst>
          </p:cNvPr>
          <p:cNvPicPr>
            <a:picLocks noChangeAspect="1"/>
          </p:cNvPicPr>
          <p:nvPr/>
        </p:nvPicPr>
        <p:blipFill>
          <a:blip r:embed="rId4" cstate="print"/>
          <a:stretch>
            <a:fillRect/>
          </a:stretch>
        </p:blipFill>
        <p:spPr>
          <a:xfrm>
            <a:off x="196815" y="5773412"/>
            <a:ext cx="2845715" cy="842908"/>
          </a:xfrm>
          <a:prstGeom prst="rect">
            <a:avLst/>
          </a:prstGeom>
        </p:spPr>
      </p:pic>
      <p:sp>
        <p:nvSpPr>
          <p:cNvPr id="2" name="Slide Number Placeholder 1"/>
          <p:cNvSpPr>
            <a:spLocks noGrp="1"/>
          </p:cNvSpPr>
          <p:nvPr>
            <p:ph type="sldNum" sz="quarter" idx="12"/>
          </p:nvPr>
        </p:nvSpPr>
        <p:spPr/>
        <p:txBody>
          <a:bodyPr/>
          <a:lstStyle/>
          <a:p>
            <a:pPr>
              <a:defRPr/>
            </a:pPr>
            <a:fld id="{996106C2-BF0C-8046-9CFF-50B6C670F383}" type="slidenum">
              <a:rPr lang="en-US" altLang="en-US" smtClean="0"/>
              <a:pPr>
                <a:defRPr/>
              </a:pPr>
              <a:t>1</a:t>
            </a:fld>
            <a:endParaRPr lang="en-US" altLang="en-US"/>
          </a:p>
        </p:txBody>
      </p:sp>
      <p:sp>
        <p:nvSpPr>
          <p:cNvPr id="16" name="Title 16">
            <a:extLst>
              <a:ext uri="{FF2B5EF4-FFF2-40B4-BE49-F238E27FC236}">
                <a16:creationId xmlns:a16="http://schemas.microsoft.com/office/drawing/2014/main" xmlns="" id="{689C141B-9D52-8A48-8A53-6B08F9E0092F}"/>
              </a:ext>
            </a:extLst>
          </p:cNvPr>
          <p:cNvSpPr txBox="1">
            <a:spLocks/>
          </p:cNvSpPr>
          <p:nvPr/>
        </p:nvSpPr>
        <p:spPr bwMode="auto">
          <a:xfrm>
            <a:off x="323528" y="908720"/>
            <a:ext cx="8234322" cy="1693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lvl="0" algn="ctr" defTabSz="457200" fontAlgn="base">
              <a:spcBef>
                <a:spcPct val="0"/>
              </a:spcBef>
              <a:spcAft>
                <a:spcPct val="0"/>
              </a:spcAft>
              <a:buNone/>
            </a:pPr>
            <a:r>
              <a:rPr lang="en-US" altLang="en-US" sz="2800" b="1" u="sng" dirty="0">
                <a:solidFill>
                  <a:srgbClr val="000000"/>
                </a:solidFill>
                <a:latin typeface="Arial" panose="020B0604020202020204" pitchFamily="34" charset="0"/>
                <a:ea typeface="MS PGothic" panose="020B0600070205080204" pitchFamily="34" charset="-128"/>
              </a:rPr>
              <a:t>PRESENTATION TO </a:t>
            </a:r>
            <a:r>
              <a:rPr lang="en-US" altLang="en-US" sz="2800" b="1" u="sng" dirty="0" smtClean="0">
                <a:solidFill>
                  <a:srgbClr val="000000"/>
                </a:solidFill>
                <a:latin typeface="Arial" panose="020B0604020202020204" pitchFamily="34" charset="0"/>
                <a:ea typeface="MS PGothic" panose="020B0600070205080204" pitchFamily="34" charset="-128"/>
              </a:rPr>
              <a:t>THE PORTFOLIO COMMITTEE ON EMPLOYMENT AND LABOUR</a:t>
            </a:r>
          </a:p>
          <a:p>
            <a:pPr lvl="0" algn="ctr" defTabSz="457200" fontAlgn="base">
              <a:spcBef>
                <a:spcPct val="0"/>
              </a:spcBef>
              <a:spcAft>
                <a:spcPct val="0"/>
              </a:spcAft>
              <a:buNone/>
            </a:pPr>
            <a:endParaRPr lang="en-US" altLang="en-US" sz="2800" b="1" u="sng" dirty="0" smtClean="0">
              <a:solidFill>
                <a:srgbClr val="000000"/>
              </a:solidFill>
              <a:latin typeface="Arial" panose="020B0604020202020204" pitchFamily="34" charset="0"/>
              <a:ea typeface="MS PGothic" panose="020B0600070205080204" pitchFamily="34" charset="-128"/>
            </a:endParaRPr>
          </a:p>
          <a:p>
            <a:pPr lvl="0" algn="ctr" defTabSz="457200" fontAlgn="base">
              <a:spcBef>
                <a:spcPct val="0"/>
              </a:spcBef>
              <a:spcAft>
                <a:spcPct val="0"/>
              </a:spcAft>
              <a:buNone/>
            </a:pPr>
            <a:r>
              <a:rPr lang="en-US" altLang="en-US" sz="2800" b="1" u="sng" dirty="0" smtClean="0">
                <a:solidFill>
                  <a:srgbClr val="000000"/>
                </a:solidFill>
                <a:latin typeface="Arial" panose="020B0604020202020204" pitchFamily="34" charset="0"/>
                <a:ea typeface="MS PGothic" panose="020B0600070205080204" pitchFamily="34" charset="-128"/>
              </a:rPr>
              <a:t>NATIONAL MINIMUM WAGE</a:t>
            </a:r>
            <a:endParaRPr lang="en-US" altLang="en-US" sz="2800" b="1" u="sng" dirty="0">
              <a:solidFill>
                <a:srgbClr val="000000"/>
              </a:solidFill>
              <a:latin typeface="Arial" panose="020B0604020202020204" pitchFamily="34" charset="0"/>
              <a:ea typeface="MS PGothic" panose="020B0600070205080204" pitchFamily="34" charset="-128"/>
            </a:endParaRPr>
          </a:p>
          <a:p>
            <a:pPr lvl="0" defTabSz="457200" fontAlgn="base">
              <a:spcBef>
                <a:spcPct val="0"/>
              </a:spcBef>
              <a:spcAft>
                <a:spcPct val="0"/>
              </a:spcAft>
              <a:buNone/>
            </a:pPr>
            <a:endParaRPr lang="en-US" altLang="en-US" sz="2200" b="1" u="sng" dirty="0">
              <a:solidFill>
                <a:srgbClr val="000000"/>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xmlns="" val="4246134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CHANGES IN FARM &amp; DOMESTIC WAGES OVER TIME</a:t>
            </a:r>
            <a:endParaRPr lang="en-ZA" sz="3900" b="1" dirty="0"/>
          </a:p>
        </p:txBody>
      </p:sp>
      <p:sp>
        <p:nvSpPr>
          <p:cNvPr id="3" name="Content Placeholder 2"/>
          <p:cNvSpPr>
            <a:spLocks noGrp="1"/>
          </p:cNvSpPr>
          <p:nvPr>
            <p:ph idx="1"/>
          </p:nvPr>
        </p:nvSpPr>
        <p:spPr>
          <a:xfrm>
            <a:off x="323528" y="1417638"/>
            <a:ext cx="8568952" cy="5179714"/>
          </a:xfrm>
        </p:spPr>
        <p:txBody>
          <a:bodyPr/>
          <a:lstStyle/>
          <a:p>
            <a:r>
              <a:rPr lang="en-ZA" dirty="0" smtClean="0"/>
              <a:t>Below is a table that illustrates changes in wages in these two sectors over time:</a:t>
            </a:r>
          </a:p>
          <a:p>
            <a:pPr marL="0" indent="0">
              <a:buNone/>
            </a:pPr>
            <a:endParaRPr lang="en-ZA"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304163760"/>
              </p:ext>
            </p:extLst>
          </p:nvPr>
        </p:nvGraphicFramePr>
        <p:xfrm>
          <a:off x="323528" y="2420888"/>
          <a:ext cx="8568952" cy="4176463"/>
        </p:xfrm>
        <a:graphic>
          <a:graphicData uri="http://schemas.openxmlformats.org/drawingml/2006/table">
            <a:tbl>
              <a:tblPr firstRow="1" bandRow="1">
                <a:tableStyleId>{93296810-A885-4BE3-A3E7-6D5BEEA58F35}</a:tableStyleId>
              </a:tblPr>
              <a:tblGrid>
                <a:gridCol w="959126">
                  <a:extLst>
                    <a:ext uri="{9D8B030D-6E8A-4147-A177-3AD203B41FA5}">
                      <a16:colId xmlns:a16="http://schemas.microsoft.com/office/drawing/2014/main" xmlns="" val="3333174628"/>
                    </a:ext>
                  </a:extLst>
                </a:gridCol>
                <a:gridCol w="3325350">
                  <a:extLst>
                    <a:ext uri="{9D8B030D-6E8A-4147-A177-3AD203B41FA5}">
                      <a16:colId xmlns:a16="http://schemas.microsoft.com/office/drawing/2014/main" xmlns="" val="1158072039"/>
                    </a:ext>
                  </a:extLst>
                </a:gridCol>
                <a:gridCol w="880048">
                  <a:extLst>
                    <a:ext uri="{9D8B030D-6E8A-4147-A177-3AD203B41FA5}">
                      <a16:colId xmlns:a16="http://schemas.microsoft.com/office/drawing/2014/main" xmlns="" val="305092217"/>
                    </a:ext>
                  </a:extLst>
                </a:gridCol>
                <a:gridCol w="3404428">
                  <a:extLst>
                    <a:ext uri="{9D8B030D-6E8A-4147-A177-3AD203B41FA5}">
                      <a16:colId xmlns:a16="http://schemas.microsoft.com/office/drawing/2014/main" xmlns="" val="3272374831"/>
                    </a:ext>
                  </a:extLst>
                </a:gridCol>
              </a:tblGrid>
              <a:tr h="485635">
                <a:tc gridSpan="2">
                  <a:txBody>
                    <a:bodyPr/>
                    <a:lstStyle/>
                    <a:p>
                      <a:pPr algn="ctr"/>
                      <a:r>
                        <a:rPr lang="en-ZA" sz="2400" dirty="0" smtClean="0">
                          <a:solidFill>
                            <a:schemeClr val="tx1"/>
                          </a:solidFill>
                        </a:rPr>
                        <a:t>Farm Worker Sector</a:t>
                      </a:r>
                      <a:endParaRPr lang="en-ZA" sz="2400" dirty="0">
                        <a:solidFill>
                          <a:schemeClr val="tx1"/>
                        </a:solidFill>
                      </a:endParaRPr>
                    </a:p>
                  </a:txBody>
                  <a:tcPr/>
                </a:tc>
                <a:tc hMerge="1">
                  <a:txBody>
                    <a:bodyPr/>
                    <a:lstStyle/>
                    <a:p>
                      <a:endParaRPr lang="en-ZA" dirty="0"/>
                    </a:p>
                  </a:txBody>
                  <a:tcPr/>
                </a:tc>
                <a:tc gridSpan="2">
                  <a:txBody>
                    <a:bodyPr/>
                    <a:lstStyle/>
                    <a:p>
                      <a:pPr algn="ctr"/>
                      <a:r>
                        <a:rPr lang="en-ZA" sz="2400" dirty="0" smtClean="0">
                          <a:solidFill>
                            <a:schemeClr val="tx1"/>
                          </a:solidFill>
                        </a:rPr>
                        <a:t>Domestic Worker</a:t>
                      </a:r>
                      <a:r>
                        <a:rPr lang="en-ZA" sz="2400" baseline="0" dirty="0" smtClean="0">
                          <a:solidFill>
                            <a:schemeClr val="tx1"/>
                          </a:solidFill>
                        </a:rPr>
                        <a:t> Sector</a:t>
                      </a:r>
                      <a:endParaRPr lang="en-ZA" sz="2400" dirty="0">
                        <a:solidFill>
                          <a:schemeClr val="tx1"/>
                        </a:solidFill>
                      </a:endParaRPr>
                    </a:p>
                  </a:txBody>
                  <a:tcPr/>
                </a:tc>
                <a:tc hMerge="1">
                  <a:txBody>
                    <a:bodyPr/>
                    <a:lstStyle/>
                    <a:p>
                      <a:endParaRPr lang="en-ZA" dirty="0"/>
                    </a:p>
                  </a:txBody>
                  <a:tcPr/>
                </a:tc>
                <a:extLst>
                  <a:ext uri="{0D108BD9-81ED-4DB2-BD59-A6C34878D82A}">
                    <a16:rowId xmlns:a16="http://schemas.microsoft.com/office/drawing/2014/main" xmlns="" val="357804546"/>
                  </a:ext>
                </a:extLst>
              </a:tr>
              <a:tr h="485635">
                <a:tc>
                  <a:txBody>
                    <a:bodyPr/>
                    <a:lstStyle/>
                    <a:p>
                      <a:pPr algn="ctr"/>
                      <a:r>
                        <a:rPr lang="en-ZA" sz="2400" b="1" dirty="0" smtClean="0"/>
                        <a:t>Year</a:t>
                      </a:r>
                      <a:endParaRPr lang="en-ZA" sz="2400" b="1" dirty="0"/>
                    </a:p>
                  </a:txBody>
                  <a:tcPr>
                    <a:solidFill>
                      <a:schemeClr val="accent6">
                        <a:lumMod val="75000"/>
                      </a:schemeClr>
                    </a:solidFill>
                  </a:tcPr>
                </a:tc>
                <a:tc>
                  <a:txBody>
                    <a:bodyPr/>
                    <a:lstStyle/>
                    <a:p>
                      <a:pPr algn="ctr"/>
                      <a:r>
                        <a:rPr lang="en-ZA" sz="2400" b="1" dirty="0" smtClean="0">
                          <a:solidFill>
                            <a:schemeClr val="tx1"/>
                          </a:solidFill>
                        </a:rPr>
                        <a:t>Wage</a:t>
                      </a:r>
                      <a:endParaRPr lang="en-ZA" sz="2400" b="1" dirty="0">
                        <a:solidFill>
                          <a:schemeClr val="tx1"/>
                        </a:solidFill>
                      </a:endParaRPr>
                    </a:p>
                  </a:txBody>
                  <a:tcPr>
                    <a:solidFill>
                      <a:schemeClr val="accent6">
                        <a:lumMod val="75000"/>
                      </a:schemeClr>
                    </a:solidFill>
                  </a:tcPr>
                </a:tc>
                <a:tc>
                  <a:txBody>
                    <a:bodyPr/>
                    <a:lstStyle/>
                    <a:p>
                      <a:pPr algn="ctr"/>
                      <a:r>
                        <a:rPr lang="en-ZA" sz="2400" b="1" dirty="0" smtClean="0">
                          <a:solidFill>
                            <a:schemeClr val="tx1"/>
                          </a:solidFill>
                        </a:rPr>
                        <a:t>Year</a:t>
                      </a:r>
                      <a:endParaRPr lang="en-ZA" sz="2400" b="1" dirty="0">
                        <a:solidFill>
                          <a:schemeClr val="tx1"/>
                        </a:solidFill>
                      </a:endParaRPr>
                    </a:p>
                  </a:txBody>
                  <a:tcPr>
                    <a:solidFill>
                      <a:schemeClr val="accent6">
                        <a:lumMod val="75000"/>
                      </a:schemeClr>
                    </a:solidFill>
                  </a:tcPr>
                </a:tc>
                <a:tc>
                  <a:txBody>
                    <a:bodyPr/>
                    <a:lstStyle/>
                    <a:p>
                      <a:pPr algn="ctr"/>
                      <a:r>
                        <a:rPr lang="en-ZA" sz="2400" b="1" dirty="0" smtClean="0">
                          <a:solidFill>
                            <a:schemeClr val="tx1"/>
                          </a:solidFill>
                        </a:rPr>
                        <a:t>Wage</a:t>
                      </a:r>
                      <a:endParaRPr lang="en-ZA" sz="2400" b="1" dirty="0">
                        <a:solidFill>
                          <a:schemeClr val="tx1"/>
                        </a:solidFill>
                      </a:endParaRPr>
                    </a:p>
                  </a:txBody>
                  <a:tcPr>
                    <a:solidFill>
                      <a:schemeClr val="accent6">
                        <a:lumMod val="75000"/>
                      </a:schemeClr>
                    </a:solidFill>
                  </a:tcPr>
                </a:tc>
                <a:extLst>
                  <a:ext uri="{0D108BD9-81ED-4DB2-BD59-A6C34878D82A}">
                    <a16:rowId xmlns:a16="http://schemas.microsoft.com/office/drawing/2014/main" xmlns="" val="942669034"/>
                  </a:ext>
                </a:extLst>
              </a:tr>
              <a:tr h="874144">
                <a:tc>
                  <a:txBody>
                    <a:bodyPr/>
                    <a:lstStyle/>
                    <a:p>
                      <a:r>
                        <a:rPr lang="en-ZA" sz="2400" b="1" dirty="0" smtClean="0"/>
                        <a:t>2003</a:t>
                      </a:r>
                      <a:endParaRPr lang="en-ZA" sz="2400" b="1" dirty="0"/>
                    </a:p>
                  </a:txBody>
                  <a:tcPr/>
                </a:tc>
                <a:tc>
                  <a:txBody>
                    <a:bodyPr/>
                    <a:lstStyle/>
                    <a:p>
                      <a:r>
                        <a:rPr lang="en-ZA" sz="2400" b="1" dirty="0" smtClean="0"/>
                        <a:t>Area A</a:t>
                      </a:r>
                      <a:r>
                        <a:rPr lang="en-ZA" sz="2400" dirty="0" smtClean="0"/>
                        <a:t>: R4.10</a:t>
                      </a:r>
                    </a:p>
                    <a:p>
                      <a:r>
                        <a:rPr lang="en-ZA" sz="2400" b="1" dirty="0" smtClean="0"/>
                        <a:t>Area B</a:t>
                      </a:r>
                      <a:r>
                        <a:rPr lang="en-ZA" sz="2400" dirty="0" smtClean="0"/>
                        <a:t>: R3.33</a:t>
                      </a:r>
                      <a:endParaRPr lang="en-ZA" sz="2400" dirty="0"/>
                    </a:p>
                  </a:txBody>
                  <a:tcPr/>
                </a:tc>
                <a:tc>
                  <a:txBody>
                    <a:bodyPr/>
                    <a:lstStyle/>
                    <a:p>
                      <a:r>
                        <a:rPr lang="en-ZA" sz="2400" b="1" dirty="0" smtClean="0"/>
                        <a:t>2002</a:t>
                      </a:r>
                      <a:endParaRPr lang="en-ZA" sz="2400" b="1" dirty="0"/>
                    </a:p>
                  </a:txBody>
                  <a:tcPr/>
                </a:tc>
                <a:tc>
                  <a:txBody>
                    <a:bodyPr/>
                    <a:lstStyle/>
                    <a:p>
                      <a:r>
                        <a:rPr lang="en-ZA" sz="2400" b="1" dirty="0" smtClean="0"/>
                        <a:t>Area A</a:t>
                      </a:r>
                      <a:r>
                        <a:rPr lang="en-ZA" sz="2400" dirty="0" smtClean="0"/>
                        <a:t>: R6.88</a:t>
                      </a:r>
                    </a:p>
                    <a:p>
                      <a:r>
                        <a:rPr lang="en-ZA" sz="2400" b="1" dirty="0" smtClean="0"/>
                        <a:t>Area B</a:t>
                      </a:r>
                      <a:r>
                        <a:rPr lang="en-ZA" sz="2400" dirty="0" smtClean="0"/>
                        <a:t>: R5.63</a:t>
                      </a:r>
                    </a:p>
                  </a:txBody>
                  <a:tcPr/>
                </a:tc>
                <a:extLst>
                  <a:ext uri="{0D108BD9-81ED-4DB2-BD59-A6C34878D82A}">
                    <a16:rowId xmlns:a16="http://schemas.microsoft.com/office/drawing/2014/main" xmlns="" val="3567145087"/>
                  </a:ext>
                </a:extLst>
              </a:tr>
              <a:tr h="874144">
                <a:tc>
                  <a:txBody>
                    <a:bodyPr/>
                    <a:lstStyle/>
                    <a:p>
                      <a:r>
                        <a:rPr lang="en-ZA" sz="2400" b="1" dirty="0" smtClean="0"/>
                        <a:t>2013</a:t>
                      </a:r>
                      <a:endParaRPr lang="en-ZA" sz="2400" b="1" dirty="0"/>
                    </a:p>
                  </a:txBody>
                  <a:tcPr/>
                </a:tc>
                <a:tc>
                  <a:txBody>
                    <a:bodyPr/>
                    <a:lstStyle/>
                    <a:p>
                      <a:r>
                        <a:rPr lang="en-ZA" sz="2400" dirty="0" smtClean="0"/>
                        <a:t>R11.66</a:t>
                      </a:r>
                      <a:endParaRPr lang="en-ZA" sz="2400" dirty="0"/>
                    </a:p>
                  </a:txBody>
                  <a:tcPr/>
                </a:tc>
                <a:tc>
                  <a:txBody>
                    <a:bodyPr/>
                    <a:lstStyle/>
                    <a:p>
                      <a:r>
                        <a:rPr lang="en-ZA" sz="2400" b="1" dirty="0" smtClean="0"/>
                        <a:t>2012</a:t>
                      </a:r>
                      <a:endParaRPr lang="en-ZA" sz="2400" b="1" dirty="0"/>
                    </a:p>
                  </a:txBody>
                  <a:tcPr/>
                </a:tc>
                <a:tc>
                  <a:txBody>
                    <a:bodyPr/>
                    <a:lstStyle/>
                    <a:p>
                      <a:r>
                        <a:rPr lang="en-ZA" sz="2400" b="1" dirty="0" smtClean="0"/>
                        <a:t>Area A</a:t>
                      </a:r>
                      <a:r>
                        <a:rPr lang="en-ZA" sz="2400" dirty="0" smtClean="0"/>
                        <a:t>:</a:t>
                      </a:r>
                      <a:r>
                        <a:rPr lang="en-ZA" sz="2400" baseline="0" dirty="0" smtClean="0"/>
                        <a:t> R8.95</a:t>
                      </a:r>
                      <a:endParaRPr lang="en-ZA" sz="2400" dirty="0" smtClean="0"/>
                    </a:p>
                    <a:p>
                      <a:r>
                        <a:rPr lang="en-ZA" sz="2400" b="1" dirty="0" smtClean="0"/>
                        <a:t>Area B</a:t>
                      </a:r>
                      <a:r>
                        <a:rPr lang="en-ZA" sz="2400" dirty="0" smtClean="0"/>
                        <a:t>: R7.65</a:t>
                      </a:r>
                    </a:p>
                  </a:txBody>
                  <a:tcPr/>
                </a:tc>
                <a:extLst>
                  <a:ext uri="{0D108BD9-81ED-4DB2-BD59-A6C34878D82A}">
                    <a16:rowId xmlns:a16="http://schemas.microsoft.com/office/drawing/2014/main" xmlns="" val="4285046468"/>
                  </a:ext>
                </a:extLst>
              </a:tr>
              <a:tr h="485635">
                <a:tc>
                  <a:txBody>
                    <a:bodyPr/>
                    <a:lstStyle/>
                    <a:p>
                      <a:r>
                        <a:rPr lang="en-ZA" sz="2400" b="1" dirty="0" smtClean="0"/>
                        <a:t>2019</a:t>
                      </a:r>
                      <a:endParaRPr lang="en-ZA" sz="2400" b="1" dirty="0"/>
                    </a:p>
                  </a:txBody>
                  <a:tcPr/>
                </a:tc>
                <a:tc>
                  <a:txBody>
                    <a:bodyPr/>
                    <a:lstStyle/>
                    <a:p>
                      <a:r>
                        <a:rPr lang="en-ZA" sz="2400" dirty="0" smtClean="0"/>
                        <a:t>R18:00</a:t>
                      </a:r>
                      <a:endParaRPr lang="en-ZA" sz="2400" dirty="0"/>
                    </a:p>
                  </a:txBody>
                  <a:tcPr/>
                </a:tc>
                <a:tc>
                  <a:txBody>
                    <a:bodyPr/>
                    <a:lstStyle/>
                    <a:p>
                      <a:r>
                        <a:rPr lang="en-ZA" sz="2400" b="1" dirty="0" smtClean="0"/>
                        <a:t>2019</a:t>
                      </a:r>
                      <a:endParaRPr lang="en-ZA" sz="2400" b="1" dirty="0"/>
                    </a:p>
                  </a:txBody>
                  <a:tcPr/>
                </a:tc>
                <a:tc>
                  <a:txBody>
                    <a:bodyPr/>
                    <a:lstStyle/>
                    <a:p>
                      <a:r>
                        <a:rPr lang="en-ZA" sz="2400" dirty="0" smtClean="0"/>
                        <a:t>R15.00</a:t>
                      </a:r>
                      <a:endParaRPr lang="en-ZA" sz="2400" dirty="0"/>
                    </a:p>
                  </a:txBody>
                  <a:tcPr/>
                </a:tc>
                <a:extLst>
                  <a:ext uri="{0D108BD9-81ED-4DB2-BD59-A6C34878D82A}">
                    <a16:rowId xmlns:a16="http://schemas.microsoft.com/office/drawing/2014/main" xmlns="" val="1960515515"/>
                  </a:ext>
                </a:extLst>
              </a:tr>
              <a:tr h="485635">
                <a:tc>
                  <a:txBody>
                    <a:bodyPr/>
                    <a:lstStyle/>
                    <a:p>
                      <a:r>
                        <a:rPr lang="en-ZA" sz="2400" b="1" dirty="0" smtClean="0"/>
                        <a:t>2020</a:t>
                      </a:r>
                      <a:endParaRPr lang="en-ZA" sz="2400" b="1" dirty="0"/>
                    </a:p>
                  </a:txBody>
                  <a:tcPr/>
                </a:tc>
                <a:tc>
                  <a:txBody>
                    <a:bodyPr/>
                    <a:lstStyle/>
                    <a:p>
                      <a:r>
                        <a:rPr lang="en-ZA" sz="2400" dirty="0" smtClean="0"/>
                        <a:t>R18.68</a:t>
                      </a:r>
                      <a:endParaRPr lang="en-ZA" sz="2400" dirty="0"/>
                    </a:p>
                  </a:txBody>
                  <a:tcPr/>
                </a:tc>
                <a:tc>
                  <a:txBody>
                    <a:bodyPr/>
                    <a:lstStyle/>
                    <a:p>
                      <a:r>
                        <a:rPr lang="en-ZA" sz="2400" b="1" dirty="0" smtClean="0"/>
                        <a:t>2020</a:t>
                      </a:r>
                      <a:endParaRPr lang="en-ZA" sz="2400" b="1" dirty="0"/>
                    </a:p>
                  </a:txBody>
                  <a:tcPr/>
                </a:tc>
                <a:tc>
                  <a:txBody>
                    <a:bodyPr/>
                    <a:lstStyle/>
                    <a:p>
                      <a:r>
                        <a:rPr lang="en-ZA" sz="2400" dirty="0" smtClean="0"/>
                        <a:t>R15.57</a:t>
                      </a:r>
                      <a:endParaRPr lang="en-ZA" sz="2400" dirty="0"/>
                    </a:p>
                  </a:txBody>
                  <a:tcPr/>
                </a:tc>
                <a:extLst>
                  <a:ext uri="{0D108BD9-81ED-4DB2-BD59-A6C34878D82A}">
                    <a16:rowId xmlns:a16="http://schemas.microsoft.com/office/drawing/2014/main" xmlns="" val="455912023"/>
                  </a:ext>
                </a:extLst>
              </a:tr>
              <a:tr h="485635">
                <a:tc>
                  <a:txBody>
                    <a:bodyPr/>
                    <a:lstStyle/>
                    <a:p>
                      <a:r>
                        <a:rPr lang="en-ZA" sz="2400" b="1" dirty="0" smtClean="0"/>
                        <a:t>2021</a:t>
                      </a:r>
                      <a:endParaRPr lang="en-ZA" sz="2400" b="1" dirty="0"/>
                    </a:p>
                  </a:txBody>
                  <a:tcPr/>
                </a:tc>
                <a:tc>
                  <a:txBody>
                    <a:bodyPr/>
                    <a:lstStyle/>
                    <a:p>
                      <a:r>
                        <a:rPr lang="en-ZA" sz="2400" dirty="0" smtClean="0"/>
                        <a:t>R21.69</a:t>
                      </a:r>
                      <a:endParaRPr lang="en-ZA" sz="2400" dirty="0"/>
                    </a:p>
                  </a:txBody>
                  <a:tcPr/>
                </a:tc>
                <a:tc>
                  <a:txBody>
                    <a:bodyPr/>
                    <a:lstStyle/>
                    <a:p>
                      <a:r>
                        <a:rPr lang="en-ZA" sz="2400" b="1" dirty="0" smtClean="0"/>
                        <a:t>2021</a:t>
                      </a:r>
                      <a:endParaRPr lang="en-ZA" sz="2400" b="1" dirty="0"/>
                    </a:p>
                  </a:txBody>
                  <a:tcPr/>
                </a:tc>
                <a:tc>
                  <a:txBody>
                    <a:bodyPr/>
                    <a:lstStyle/>
                    <a:p>
                      <a:r>
                        <a:rPr lang="en-ZA" sz="2400" dirty="0" smtClean="0"/>
                        <a:t>R19.09</a:t>
                      </a:r>
                      <a:endParaRPr lang="en-ZA" sz="2400" dirty="0"/>
                    </a:p>
                  </a:txBody>
                  <a:tcPr/>
                </a:tc>
                <a:extLst>
                  <a:ext uri="{0D108BD9-81ED-4DB2-BD59-A6C34878D82A}">
                    <a16:rowId xmlns:a16="http://schemas.microsoft.com/office/drawing/2014/main" xmlns="" val="1682660078"/>
                  </a:ext>
                </a:extLst>
              </a:tr>
            </a:tbl>
          </a:graphicData>
        </a:graphic>
      </p:graphicFrame>
    </p:spTree>
    <p:extLst>
      <p:ext uri="{BB962C8B-B14F-4D97-AF65-F5344CB8AC3E}">
        <p14:creationId xmlns:p14="http://schemas.microsoft.com/office/powerpoint/2010/main" xmlns="" val="332288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MINORITY RECOMMENDATION &amp; PUBLIC COMMENTS</a:t>
            </a:r>
            <a:endParaRPr lang="en-ZA" sz="3900" b="1" dirty="0"/>
          </a:p>
        </p:txBody>
      </p:sp>
      <p:sp>
        <p:nvSpPr>
          <p:cNvPr id="3" name="Content Placeholder 2"/>
          <p:cNvSpPr>
            <a:spLocks noGrp="1"/>
          </p:cNvSpPr>
          <p:nvPr>
            <p:ph idx="1"/>
          </p:nvPr>
        </p:nvSpPr>
        <p:spPr>
          <a:xfrm>
            <a:off x="323528" y="1417638"/>
            <a:ext cx="8568952" cy="5179714"/>
          </a:xfrm>
        </p:spPr>
        <p:txBody>
          <a:bodyPr/>
          <a:lstStyle/>
          <a:p>
            <a:pPr algn="just"/>
            <a:r>
              <a:rPr lang="en-ZA" sz="2500" dirty="0"/>
              <a:t>A minority submission was </a:t>
            </a:r>
            <a:r>
              <a:rPr lang="en-ZA" sz="2500" dirty="0" smtClean="0"/>
              <a:t>received </a:t>
            </a:r>
            <a:r>
              <a:rPr lang="en-ZA" sz="2500" dirty="0"/>
              <a:t>from the three business representatives </a:t>
            </a:r>
            <a:r>
              <a:rPr lang="en-ZA" sz="2500" dirty="0" smtClean="0"/>
              <a:t>of </a:t>
            </a:r>
            <a:r>
              <a:rPr lang="en-ZA" sz="2500" dirty="0"/>
              <a:t>the Commission wherein they diverged from the majority recommendation and recommended that the </a:t>
            </a:r>
            <a:r>
              <a:rPr lang="en-ZA" sz="2500" dirty="0" smtClean="0"/>
              <a:t>NMW </a:t>
            </a:r>
            <a:r>
              <a:rPr lang="en-ZA" sz="2500" dirty="0"/>
              <a:t>be increased by 3</a:t>
            </a:r>
            <a:r>
              <a:rPr lang="en-ZA" sz="2500" dirty="0" smtClean="0"/>
              <a:t>%.</a:t>
            </a:r>
          </a:p>
          <a:p>
            <a:pPr algn="just"/>
            <a:r>
              <a:rPr lang="en-ZA" sz="2500" dirty="0" smtClean="0"/>
              <a:t>They further proposed a phase-in </a:t>
            </a:r>
            <a:r>
              <a:rPr lang="en-ZA" sz="2500" dirty="0"/>
              <a:t>approach over a period of four </a:t>
            </a:r>
            <a:r>
              <a:rPr lang="en-ZA" sz="2500" dirty="0" smtClean="0"/>
              <a:t>years for the farm and domestic sectors.</a:t>
            </a:r>
          </a:p>
          <a:p>
            <a:pPr algn="just"/>
            <a:r>
              <a:rPr lang="en-ZA" sz="2500" dirty="0" smtClean="0"/>
              <a:t>About 1520 written submission were also received from stakeholders around the country.</a:t>
            </a:r>
          </a:p>
          <a:p>
            <a:pPr algn="just"/>
            <a:r>
              <a:rPr lang="en-ZA" sz="2500" dirty="0" smtClean="0"/>
              <a:t>These written submission were divided, with some supporting </a:t>
            </a:r>
            <a:r>
              <a:rPr lang="en-ZA" sz="2500" dirty="0"/>
              <a:t>the recommended adjustments and arguing for an above inflation increase as well as immediate equalisation of the domestic and </a:t>
            </a:r>
            <a:r>
              <a:rPr lang="en-ZA" sz="2500" dirty="0" smtClean="0"/>
              <a:t>farm worker sectors and some against </a:t>
            </a:r>
            <a:r>
              <a:rPr lang="en-ZA" sz="2500" dirty="0"/>
              <a:t>the recommended </a:t>
            </a:r>
            <a:r>
              <a:rPr lang="en-ZA" sz="2500" dirty="0" smtClean="0"/>
              <a:t>adjustment and equalisation. </a:t>
            </a:r>
            <a:endParaRPr lang="en-ZA" sz="2500" dirty="0"/>
          </a:p>
          <a:p>
            <a:pPr algn="just"/>
            <a:endParaRPr lang="en-ZA" dirty="0"/>
          </a:p>
        </p:txBody>
      </p:sp>
    </p:spTree>
    <p:extLst>
      <p:ext uri="{BB962C8B-B14F-4D97-AF65-F5344CB8AC3E}">
        <p14:creationId xmlns:p14="http://schemas.microsoft.com/office/powerpoint/2010/main" xmlns="" val="2206686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ZA" sz="3900" b="1" dirty="0" smtClean="0"/>
              <a:t>FACTORS CONSIDERED IN THE REVIEW</a:t>
            </a:r>
            <a:endParaRPr lang="en-ZA" sz="3900" b="1" dirty="0"/>
          </a:p>
        </p:txBody>
      </p:sp>
      <p:sp>
        <p:nvSpPr>
          <p:cNvPr id="3" name="Content Placeholder 2"/>
          <p:cNvSpPr>
            <a:spLocks noGrp="1"/>
          </p:cNvSpPr>
          <p:nvPr>
            <p:ph idx="1"/>
          </p:nvPr>
        </p:nvSpPr>
        <p:spPr>
          <a:xfrm>
            <a:off x="287524" y="1235075"/>
            <a:ext cx="8568952" cy="5303837"/>
          </a:xfrm>
        </p:spPr>
        <p:txBody>
          <a:bodyPr/>
          <a:lstStyle/>
          <a:p>
            <a:pPr algn="just"/>
            <a:r>
              <a:rPr lang="en-ZA" sz="2800" dirty="0" smtClean="0"/>
              <a:t>In adjusting the NMW, a range of actual and potential economic impacts were considered: </a:t>
            </a:r>
          </a:p>
          <a:p>
            <a:pPr lvl="1" algn="just"/>
            <a:r>
              <a:rPr lang="en-ZA" sz="2400" dirty="0" smtClean="0"/>
              <a:t>inflation, the cost of living, the need to retain the value of the NMW, GDP, productivity, ability of employers to carry on their businesses successfully, operation of SMMEs, likely impact on employment and employment creation).</a:t>
            </a:r>
          </a:p>
          <a:p>
            <a:pPr algn="just"/>
            <a:r>
              <a:rPr lang="en-ZA" sz="2800" dirty="0" smtClean="0"/>
              <a:t>In addition, the Minister considered the following factors:</a:t>
            </a:r>
          </a:p>
          <a:p>
            <a:pPr lvl="1" algn="just"/>
            <a:r>
              <a:rPr lang="en-US" sz="2400" dirty="0" smtClean="0"/>
              <a:t>The legislative </a:t>
            </a:r>
            <a:r>
              <a:rPr lang="en-US" sz="2400" dirty="0"/>
              <a:t>requirement to align minimum wages in the agricultural sector with the general </a:t>
            </a:r>
            <a:r>
              <a:rPr lang="en-US" sz="2400" dirty="0" smtClean="0"/>
              <a:t>NMW</a:t>
            </a:r>
          </a:p>
          <a:p>
            <a:pPr lvl="1" algn="just"/>
            <a:r>
              <a:rPr lang="en-US" sz="2400" dirty="0"/>
              <a:t>The impact of the Covid-19 pandemic on worker’s wages, poverty and </a:t>
            </a:r>
            <a:r>
              <a:rPr lang="en-US" sz="2400" dirty="0" smtClean="0"/>
              <a:t>inequality, </a:t>
            </a:r>
            <a:r>
              <a:rPr lang="en-GB" sz="2400" dirty="0"/>
              <a:t>especially the informal workers and low income earning workers</a:t>
            </a:r>
            <a:endParaRPr lang="en-ZA" sz="24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12</a:t>
            </a:fld>
            <a:endParaRPr lang="en-US" dirty="0"/>
          </a:p>
        </p:txBody>
      </p:sp>
    </p:spTree>
    <p:extLst>
      <p:ext uri="{BB962C8B-B14F-4D97-AF65-F5344CB8AC3E}">
        <p14:creationId xmlns:p14="http://schemas.microsoft.com/office/powerpoint/2010/main" xmlns="" val="354477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NMW EXEMPTIONS</a:t>
            </a:r>
            <a:endParaRPr lang="en-ZA" sz="3900" b="1" dirty="0"/>
          </a:p>
        </p:txBody>
      </p:sp>
      <p:sp>
        <p:nvSpPr>
          <p:cNvPr id="3" name="Content Placeholder 2"/>
          <p:cNvSpPr>
            <a:spLocks noGrp="1"/>
          </p:cNvSpPr>
          <p:nvPr>
            <p:ph idx="1"/>
          </p:nvPr>
        </p:nvSpPr>
        <p:spPr>
          <a:xfrm>
            <a:off x="189856" y="1281113"/>
            <a:ext cx="8496944" cy="5440362"/>
          </a:xfrm>
        </p:spPr>
        <p:txBody>
          <a:bodyPr/>
          <a:lstStyle/>
          <a:p>
            <a:pPr algn="just"/>
            <a:r>
              <a:rPr lang="en-GB" sz="2800" dirty="0"/>
              <a:t>It is highly expected that some </a:t>
            </a:r>
            <a:r>
              <a:rPr lang="en-GB" sz="2800" dirty="0" smtClean="0"/>
              <a:t>employers, particularly small employers may </a:t>
            </a:r>
            <a:r>
              <a:rPr lang="en-GB" sz="2800" dirty="0"/>
              <a:t>face challenges as a result of the proposed </a:t>
            </a:r>
            <a:r>
              <a:rPr lang="en-GB" sz="2800" dirty="0" smtClean="0"/>
              <a:t>increases.</a:t>
            </a:r>
          </a:p>
          <a:p>
            <a:pPr algn="just"/>
            <a:r>
              <a:rPr lang="en-GB" sz="2800" dirty="0" smtClean="0"/>
              <a:t>These </a:t>
            </a:r>
            <a:r>
              <a:rPr lang="en-GB" sz="2800" dirty="0"/>
              <a:t>challenges should be mitigated by the exemption process that is provided for by the NMW Act and its Regulations</a:t>
            </a:r>
            <a:r>
              <a:rPr lang="en-GB" sz="2800" dirty="0" smtClean="0"/>
              <a:t>.</a:t>
            </a:r>
            <a:endParaRPr lang="en-ZA" sz="2800" dirty="0"/>
          </a:p>
          <a:p>
            <a:pPr algn="just"/>
            <a:r>
              <a:rPr lang="en-GB" sz="2800" dirty="0" smtClean="0"/>
              <a:t>An </a:t>
            </a:r>
            <a:r>
              <a:rPr lang="en-GB" sz="2800" dirty="0"/>
              <a:t>employer </a:t>
            </a:r>
            <a:r>
              <a:rPr lang="en-GB" sz="2800" dirty="0" smtClean="0"/>
              <a:t>who experiences distress or </a:t>
            </a:r>
            <a:r>
              <a:rPr lang="en-GB" sz="2800" dirty="0"/>
              <a:t>an an employer organisation acting on behalf of its members can apply for an exemption from the 1</a:t>
            </a:r>
            <a:r>
              <a:rPr lang="en-GB" sz="2800" baseline="30000" dirty="0"/>
              <a:t>st</a:t>
            </a:r>
            <a:r>
              <a:rPr lang="en-GB" sz="2800" dirty="0"/>
              <a:t> of </a:t>
            </a:r>
            <a:r>
              <a:rPr lang="en-GB" sz="2800" dirty="0" smtClean="0"/>
              <a:t>March.</a:t>
            </a:r>
          </a:p>
          <a:p>
            <a:pPr algn="just"/>
            <a:r>
              <a:rPr lang="en-GB" sz="2800" dirty="0" smtClean="0"/>
              <a:t>Employers are advised to initiate the process by conducting consultations with trade </a:t>
            </a:r>
            <a:r>
              <a:rPr lang="en-GB" sz="2800" dirty="0"/>
              <a:t>unions or affected </a:t>
            </a:r>
            <a:r>
              <a:rPr lang="en-GB" sz="2800" dirty="0" smtClean="0"/>
              <a:t>employees.  </a:t>
            </a:r>
            <a:endParaRPr lang="en-ZA" sz="2800" dirty="0"/>
          </a:p>
          <a:p>
            <a:endParaRPr lang="en-ZA"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13</a:t>
            </a:fld>
            <a:endParaRPr lang="en-US" dirty="0"/>
          </a:p>
        </p:txBody>
      </p:sp>
    </p:spTree>
    <p:extLst>
      <p:ext uri="{BB962C8B-B14F-4D97-AF65-F5344CB8AC3E}">
        <p14:creationId xmlns:p14="http://schemas.microsoft.com/office/powerpoint/2010/main" xmlns="" val="587665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CONCLUSION</a:t>
            </a:r>
            <a:endParaRPr lang="en-ZA" sz="3900" b="1" dirty="0"/>
          </a:p>
        </p:txBody>
      </p:sp>
      <p:sp>
        <p:nvSpPr>
          <p:cNvPr id="3" name="Content Placeholder 2"/>
          <p:cNvSpPr>
            <a:spLocks noGrp="1"/>
          </p:cNvSpPr>
          <p:nvPr>
            <p:ph idx="1"/>
          </p:nvPr>
        </p:nvSpPr>
        <p:spPr>
          <a:xfrm>
            <a:off x="220688" y="1342391"/>
            <a:ext cx="8702624" cy="5440362"/>
          </a:xfrm>
        </p:spPr>
        <p:txBody>
          <a:bodyPr/>
          <a:lstStyle/>
          <a:p>
            <a:pPr algn="just"/>
            <a:r>
              <a:rPr lang="en-GB" sz="2400" dirty="0" smtClean="0"/>
              <a:t>To </a:t>
            </a:r>
            <a:r>
              <a:rPr lang="en-GB" sz="2400" dirty="0"/>
              <a:t>reach consensus on wages and conditions of employment of vulnerable workers would be ideal for all the parties concerned, but if there is no consensus reached around these issues in the Commission, the </a:t>
            </a:r>
            <a:r>
              <a:rPr lang="en-GB" sz="2400" dirty="0" smtClean="0"/>
              <a:t>majority decision of the </a:t>
            </a:r>
            <a:r>
              <a:rPr lang="en-GB" sz="2400" smtClean="0"/>
              <a:t>commission prevails. </a:t>
            </a:r>
            <a:endParaRPr lang="en-GB" sz="2400" dirty="0" smtClean="0"/>
          </a:p>
          <a:p>
            <a:pPr algn="just"/>
            <a:r>
              <a:rPr lang="en-GB" sz="2400" dirty="0" smtClean="0"/>
              <a:t>Furthermore</a:t>
            </a:r>
            <a:r>
              <a:rPr lang="en-GB" sz="2400" dirty="0"/>
              <a:t>, in as much as the Act allows for written comments around any proposed adjustments, </a:t>
            </a:r>
            <a:r>
              <a:rPr lang="en-GB" sz="2400" dirty="0" smtClean="0"/>
              <a:t>the Minister’s </a:t>
            </a:r>
            <a:r>
              <a:rPr lang="en-GB" sz="2400" dirty="0"/>
              <a:t>decision is not influenced by the number of comments </a:t>
            </a:r>
            <a:r>
              <a:rPr lang="en-GB" sz="2400" dirty="0" smtClean="0"/>
              <a:t>received, </a:t>
            </a:r>
            <a:r>
              <a:rPr lang="en-GB" sz="2400" dirty="0"/>
              <a:t>but by the contents attached to those written inputs </a:t>
            </a:r>
            <a:r>
              <a:rPr lang="en-GB" sz="2400" dirty="0" smtClean="0"/>
              <a:t>as well as a </a:t>
            </a:r>
            <a:r>
              <a:rPr lang="en-GB" sz="2400" dirty="0"/>
              <a:t>range of </a:t>
            </a:r>
            <a:r>
              <a:rPr lang="en-GB" sz="2400" dirty="0" smtClean="0"/>
              <a:t>actual and potential </a:t>
            </a:r>
            <a:r>
              <a:rPr lang="en-GB" sz="2400" dirty="0"/>
              <a:t>economic </a:t>
            </a:r>
            <a:r>
              <a:rPr lang="en-GB" sz="2400" dirty="0" smtClean="0"/>
              <a:t>impacts.</a:t>
            </a:r>
          </a:p>
          <a:p>
            <a:pPr algn="just"/>
            <a:r>
              <a:rPr lang="en-GB" sz="2400" dirty="0" smtClean="0"/>
              <a:t>This increase will serve </a:t>
            </a:r>
            <a:r>
              <a:rPr lang="en-GB" sz="2400" dirty="0"/>
              <a:t>as a starting point to not only cushion the economic blow sustained by </a:t>
            </a:r>
            <a:r>
              <a:rPr lang="en-GB" sz="2400" dirty="0" smtClean="0"/>
              <a:t>workers, particularly the farm labourers and the domestic workers, </a:t>
            </a:r>
            <a:r>
              <a:rPr lang="en-GB" sz="2400" dirty="0"/>
              <a:t>but </a:t>
            </a:r>
            <a:r>
              <a:rPr lang="en-GB" sz="2400" dirty="0" smtClean="0"/>
              <a:t>will </a:t>
            </a:r>
            <a:r>
              <a:rPr lang="en-GB" sz="2400" dirty="0"/>
              <a:t>grant them the dignity of acknowledging their value in </a:t>
            </a:r>
            <a:r>
              <a:rPr lang="en-GB" sz="2400" dirty="0" smtClean="0"/>
              <a:t>society.</a:t>
            </a:r>
            <a:endParaRPr lang="en-ZA" sz="24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14</a:t>
            </a:fld>
            <a:endParaRPr lang="en-US" dirty="0"/>
          </a:p>
        </p:txBody>
      </p:sp>
    </p:spTree>
    <p:extLst>
      <p:ext uri="{BB962C8B-B14F-4D97-AF65-F5344CB8AC3E}">
        <p14:creationId xmlns:p14="http://schemas.microsoft.com/office/powerpoint/2010/main" xmlns="" val="548135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Extra3_3-01.jpg"/>
          <p:cNvPicPr>
            <a:picLocks noChangeAspect="1"/>
          </p:cNvPicPr>
          <p:nvPr/>
        </p:nvPicPr>
        <p:blipFill>
          <a:blip r:embed="rId2" cstate="print"/>
          <a:srcRect/>
          <a:stretch>
            <a:fillRect/>
          </a:stretch>
        </p:blipFill>
        <p:spPr bwMode="auto">
          <a:xfrm>
            <a:off x="-17537" y="0"/>
            <a:ext cx="9144000" cy="6858000"/>
          </a:xfrm>
          <a:prstGeom prst="rect">
            <a:avLst/>
          </a:prstGeom>
          <a:noFill/>
          <a:ln w="9525">
            <a:noFill/>
            <a:miter lim="800000"/>
            <a:headEnd/>
            <a:tailEnd/>
          </a:ln>
        </p:spPr>
      </p:pic>
      <p:sp>
        <p:nvSpPr>
          <p:cNvPr id="12291" name="Title 1"/>
          <p:cNvSpPr txBox="1">
            <a:spLocks/>
          </p:cNvSpPr>
          <p:nvPr/>
        </p:nvSpPr>
        <p:spPr bwMode="auto">
          <a:xfrm>
            <a:off x="6588224" y="4602276"/>
            <a:ext cx="2555776" cy="541338"/>
          </a:xfrm>
          <a:prstGeom prst="rect">
            <a:avLst/>
          </a:prstGeom>
          <a:noFill/>
          <a:ln w="9525">
            <a:noFill/>
            <a:miter lim="800000"/>
            <a:headEnd/>
            <a:tailEnd/>
          </a:ln>
        </p:spPr>
        <p:txBody>
          <a:bodyPr anchor="ctr"/>
          <a:lstStyle/>
          <a:p>
            <a:pPr defTabSz="457200" fontAlgn="base">
              <a:spcBef>
                <a:spcPct val="0"/>
              </a:spcBef>
              <a:spcAft>
                <a:spcPct val="0"/>
              </a:spcAft>
            </a:pPr>
            <a:r>
              <a:rPr lang="en-US" sz="3600" b="1" dirty="0">
                <a:solidFill>
                  <a:srgbClr val="FFAB16"/>
                </a:solidFill>
                <a:latin typeface="Arial" charset="0"/>
                <a:cs typeface="Arial" charset="0"/>
              </a:rPr>
              <a:t>Thank</a:t>
            </a:r>
            <a:r>
              <a:rPr lang="en-US" sz="2000" b="1" dirty="0">
                <a:solidFill>
                  <a:srgbClr val="FFAB16"/>
                </a:solidFill>
                <a:latin typeface="Arial" charset="0"/>
                <a:cs typeface="Arial" charset="0"/>
              </a:rPr>
              <a:t> </a:t>
            </a:r>
            <a:r>
              <a:rPr lang="en-US" sz="2000" b="1" dirty="0">
                <a:solidFill>
                  <a:prstClr val="white"/>
                </a:solidFill>
                <a:latin typeface="Arial" charset="0"/>
                <a:cs typeface="Arial" charset="0"/>
              </a:rPr>
              <a:t>You</a:t>
            </a:r>
            <a:r>
              <a:rPr lang="en-US" sz="2000" b="1" dirty="0">
                <a:solidFill>
                  <a:srgbClr val="FFAB16"/>
                </a:solidFill>
                <a:latin typeface="Arial" charset="0"/>
                <a:cs typeface="Arial" charset="0"/>
              </a:rPr>
              <a:t>…</a:t>
            </a:r>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15</a:t>
            </a:fld>
            <a:endParaRPr lang="en-US" dirty="0"/>
          </a:p>
        </p:txBody>
      </p:sp>
    </p:spTree>
    <p:extLst>
      <p:ext uri="{BB962C8B-B14F-4D97-AF65-F5344CB8AC3E}">
        <p14:creationId xmlns:p14="http://schemas.microsoft.com/office/powerpoint/2010/main" xmlns="" val="4285890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BACKROUND</a:t>
            </a:r>
            <a:endParaRPr lang="en-ZA" sz="3900" b="1" dirty="0"/>
          </a:p>
        </p:txBody>
      </p:sp>
      <p:sp>
        <p:nvSpPr>
          <p:cNvPr id="3" name="Content Placeholder 2"/>
          <p:cNvSpPr>
            <a:spLocks noGrp="1"/>
          </p:cNvSpPr>
          <p:nvPr>
            <p:ph idx="1"/>
          </p:nvPr>
        </p:nvSpPr>
        <p:spPr>
          <a:xfrm>
            <a:off x="251520" y="1248644"/>
            <a:ext cx="8640960" cy="5348708"/>
          </a:xfrm>
        </p:spPr>
        <p:txBody>
          <a:bodyPr/>
          <a:lstStyle/>
          <a:p>
            <a:pPr algn="just"/>
            <a:r>
              <a:rPr lang="en-ZA" sz="2800" dirty="0"/>
              <a:t>The National Minimum Wage (NMW) legislation </a:t>
            </a:r>
            <a:r>
              <a:rPr lang="en-ZA" sz="2800" dirty="0" smtClean="0"/>
              <a:t>was </a:t>
            </a:r>
            <a:r>
              <a:rPr lang="en-ZA" sz="2800" dirty="0"/>
              <a:t>first proclaimed in 2018 and came into effect in January </a:t>
            </a:r>
            <a:r>
              <a:rPr lang="en-ZA" sz="2800" dirty="0" smtClean="0"/>
              <a:t>2019.</a:t>
            </a:r>
          </a:p>
          <a:p>
            <a:pPr algn="just"/>
            <a:r>
              <a:rPr lang="en-ZA" sz="2800" dirty="0" smtClean="0"/>
              <a:t>It sets </a:t>
            </a:r>
            <a:r>
              <a:rPr lang="en-ZA" sz="2800" dirty="0"/>
              <a:t>a historic precedent in the protection of low-earning (vulnerable) workers and </a:t>
            </a:r>
            <a:r>
              <a:rPr lang="en-ZA" sz="2800" dirty="0" smtClean="0"/>
              <a:t>provides </a:t>
            </a:r>
            <a:r>
              <a:rPr lang="en-ZA" sz="2800" dirty="0"/>
              <a:t>a platform for reducing inequality and huge disparities in income in the </a:t>
            </a:r>
            <a:r>
              <a:rPr lang="en-ZA" sz="2800" dirty="0" smtClean="0"/>
              <a:t>labour </a:t>
            </a:r>
            <a:r>
              <a:rPr lang="en-ZA" sz="2800" dirty="0"/>
              <a:t>market. </a:t>
            </a:r>
          </a:p>
          <a:p>
            <a:pPr algn="just"/>
            <a:r>
              <a:rPr lang="en-US" sz="2800" dirty="0"/>
              <a:t>P</a:t>
            </a:r>
            <a:r>
              <a:rPr lang="en-US" sz="2800" dirty="0" smtClean="0"/>
              <a:t>rior </a:t>
            </a:r>
            <a:r>
              <a:rPr lang="en-US" sz="2800" dirty="0"/>
              <a:t>to the promulgation of the </a:t>
            </a:r>
            <a:r>
              <a:rPr lang="en-US" sz="2800" dirty="0" smtClean="0"/>
              <a:t>NMW, </a:t>
            </a:r>
            <a:r>
              <a:rPr lang="en-US" sz="2800" dirty="0"/>
              <a:t>minimum wages were set on a sector-by-sector basis through a combination of bargaining council agreements negotiated between trade unions and employers and sectoral </a:t>
            </a:r>
            <a:r>
              <a:rPr lang="en-US" sz="2800" dirty="0" smtClean="0"/>
              <a:t>determinations.  </a:t>
            </a:r>
            <a:endParaRPr lang="en-ZA"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2</a:t>
            </a:fld>
            <a:endParaRPr lang="en-US" dirty="0"/>
          </a:p>
        </p:txBody>
      </p:sp>
    </p:spTree>
    <p:extLst>
      <p:ext uri="{BB962C8B-B14F-4D97-AF65-F5344CB8AC3E}">
        <p14:creationId xmlns:p14="http://schemas.microsoft.com/office/powerpoint/2010/main" xmlns="" val="15867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994122"/>
          </a:xfrm>
        </p:spPr>
        <p:txBody>
          <a:bodyPr/>
          <a:lstStyle/>
          <a:p>
            <a:r>
              <a:rPr lang="en-ZA" sz="3900" b="1" dirty="0" smtClean="0"/>
              <a:t>SECTORAL DETERMINATIONS (SD)</a:t>
            </a:r>
            <a:endParaRPr lang="en-ZA" sz="3900" b="1" dirty="0"/>
          </a:p>
        </p:txBody>
      </p:sp>
      <p:sp>
        <p:nvSpPr>
          <p:cNvPr id="3" name="Content Placeholder 2"/>
          <p:cNvSpPr>
            <a:spLocks noGrp="1"/>
          </p:cNvSpPr>
          <p:nvPr>
            <p:ph idx="1"/>
          </p:nvPr>
        </p:nvSpPr>
        <p:spPr>
          <a:xfrm>
            <a:off x="179512" y="1268760"/>
            <a:ext cx="8856984" cy="5390654"/>
          </a:xfrm>
        </p:spPr>
        <p:txBody>
          <a:bodyPr/>
          <a:lstStyle/>
          <a:p>
            <a:pPr marL="0" indent="0" algn="just">
              <a:buNone/>
            </a:pPr>
            <a:r>
              <a:rPr lang="en-ZA" sz="2800" dirty="0" smtClean="0"/>
              <a:t>Currently, there are nine sectoral determinations:</a:t>
            </a:r>
            <a:endParaRPr lang="en-ZA" altLang="en-US" dirty="0" smtClean="0">
              <a:ea typeface="ＭＳ Ｐゴシック" panose="020B0600070205080204" pitchFamily="34" charset="-128"/>
            </a:endParaRPr>
          </a:p>
          <a:p>
            <a:pPr lvl="1"/>
            <a:endParaRPr lang="en-ZA" altLang="en-US" dirty="0">
              <a:ea typeface="ＭＳ Ｐゴシック" panose="020B0600070205080204" pitchFamily="34" charset="-128"/>
            </a:endParaRPr>
          </a:p>
          <a:p>
            <a:pPr lvl="1"/>
            <a:endParaRPr lang="en-ZA" altLang="en-US" dirty="0" smtClean="0">
              <a:ea typeface="ＭＳ Ｐゴシック" panose="020B0600070205080204" pitchFamily="34" charset="-128"/>
            </a:endParaRPr>
          </a:p>
          <a:p>
            <a:pPr lvl="1"/>
            <a:endParaRPr lang="en-ZA" altLang="en-US" dirty="0">
              <a:ea typeface="ＭＳ Ｐゴシック" panose="020B0600070205080204" pitchFamily="34" charset="-128"/>
            </a:endParaRPr>
          </a:p>
          <a:p>
            <a:pPr marL="457200" lvl="1" indent="0">
              <a:buNone/>
            </a:pPr>
            <a:endParaRPr lang="en-ZA"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1779170622"/>
              </p:ext>
            </p:extLst>
          </p:nvPr>
        </p:nvGraphicFramePr>
        <p:xfrm>
          <a:off x="179513" y="1784061"/>
          <a:ext cx="8784975" cy="4950809"/>
        </p:xfrm>
        <a:graphic>
          <a:graphicData uri="http://schemas.openxmlformats.org/drawingml/2006/table">
            <a:tbl>
              <a:tblPr firstRow="1" bandRow="1">
                <a:tableStyleId>{93296810-A885-4BE3-A3E7-6D5BEEA58F35}</a:tableStyleId>
              </a:tblPr>
              <a:tblGrid>
                <a:gridCol w="1669871">
                  <a:extLst>
                    <a:ext uri="{9D8B030D-6E8A-4147-A177-3AD203B41FA5}">
                      <a16:colId xmlns:a16="http://schemas.microsoft.com/office/drawing/2014/main" xmlns="" val="1949579372"/>
                    </a:ext>
                  </a:extLst>
                </a:gridCol>
                <a:gridCol w="4937011">
                  <a:extLst>
                    <a:ext uri="{9D8B030D-6E8A-4147-A177-3AD203B41FA5}">
                      <a16:colId xmlns:a16="http://schemas.microsoft.com/office/drawing/2014/main" xmlns="" val="1629067106"/>
                    </a:ext>
                  </a:extLst>
                </a:gridCol>
                <a:gridCol w="2178093">
                  <a:extLst>
                    <a:ext uri="{9D8B030D-6E8A-4147-A177-3AD203B41FA5}">
                      <a16:colId xmlns:a16="http://schemas.microsoft.com/office/drawing/2014/main" xmlns="" val="898013418"/>
                    </a:ext>
                  </a:extLst>
                </a:gridCol>
              </a:tblGrid>
              <a:tr h="54204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400" dirty="0" smtClean="0">
                          <a:solidFill>
                            <a:schemeClr val="tx1"/>
                          </a:solidFill>
                        </a:rPr>
                        <a:t>SD Number</a:t>
                      </a:r>
                      <a:endParaRPr lang="en-ZA" sz="2400" dirty="0">
                        <a:solidFill>
                          <a:schemeClr val="tx1"/>
                        </a:solidFill>
                      </a:endParaRPr>
                    </a:p>
                  </a:txBody>
                  <a:tcPr/>
                </a:tc>
                <a:tc>
                  <a:txBody>
                    <a:bodyPr/>
                    <a:lstStyle/>
                    <a:p>
                      <a:r>
                        <a:rPr lang="en-ZA" sz="2400" dirty="0" smtClean="0">
                          <a:solidFill>
                            <a:schemeClr val="tx1"/>
                          </a:solidFill>
                        </a:rPr>
                        <a:t>SD</a:t>
                      </a:r>
                      <a:r>
                        <a:rPr lang="en-ZA" sz="2400" baseline="0" dirty="0" smtClean="0">
                          <a:solidFill>
                            <a:schemeClr val="tx1"/>
                          </a:solidFill>
                        </a:rPr>
                        <a:t> </a:t>
                      </a:r>
                      <a:r>
                        <a:rPr lang="en-ZA" sz="2400" dirty="0" smtClean="0">
                          <a:solidFill>
                            <a:schemeClr val="tx1"/>
                          </a:solidFill>
                        </a:rPr>
                        <a:t>Name</a:t>
                      </a:r>
                      <a:endParaRPr lang="en-ZA" sz="2400" dirty="0">
                        <a:solidFill>
                          <a:schemeClr val="tx1"/>
                        </a:solidFill>
                      </a:endParaRPr>
                    </a:p>
                  </a:txBody>
                  <a:tcPr/>
                </a:tc>
                <a:tc>
                  <a:txBody>
                    <a:bodyPr/>
                    <a:lstStyle/>
                    <a:p>
                      <a:r>
                        <a:rPr lang="en-ZA" sz="2400" dirty="0" smtClean="0">
                          <a:solidFill>
                            <a:schemeClr val="tx1"/>
                          </a:solidFill>
                        </a:rPr>
                        <a:t>Date promulgated</a:t>
                      </a:r>
                      <a:endParaRPr lang="en-ZA" sz="2400" dirty="0">
                        <a:solidFill>
                          <a:schemeClr val="tx1"/>
                        </a:solidFill>
                      </a:endParaRPr>
                    </a:p>
                  </a:txBody>
                  <a:tcPr/>
                </a:tc>
                <a:extLst>
                  <a:ext uri="{0D108BD9-81ED-4DB2-BD59-A6C34878D82A}">
                    <a16:rowId xmlns:a16="http://schemas.microsoft.com/office/drawing/2014/main" xmlns="" val="1651271164"/>
                  </a:ext>
                </a:extLst>
              </a:tr>
              <a:tr h="3600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1</a:t>
                      </a:r>
                      <a:endParaRPr lang="en-ZA" sz="2100" dirty="0" smtClean="0"/>
                    </a:p>
                  </a:txBody>
                  <a:tcPr/>
                </a:tc>
                <a:tc>
                  <a:txBody>
                    <a:bodyPr/>
                    <a:lstStyle/>
                    <a:p>
                      <a:r>
                        <a:rPr lang="en-ZA" altLang="en-US" sz="2100" dirty="0" smtClean="0">
                          <a:ea typeface="ＭＳ Ｐゴシック" panose="020B0600070205080204" pitchFamily="34" charset="-128"/>
                        </a:rPr>
                        <a:t>Contract Cleaning</a:t>
                      </a:r>
                      <a:r>
                        <a:rPr lang="en-ZA" altLang="en-US" sz="2100" baseline="0" dirty="0" smtClean="0">
                          <a:ea typeface="ＭＳ Ｐゴシック" panose="020B0600070205080204" pitchFamily="34" charset="-128"/>
                        </a:rPr>
                        <a:t> Sector</a:t>
                      </a:r>
                      <a:endParaRPr lang="en-ZA" sz="2100" dirty="0"/>
                    </a:p>
                  </a:txBody>
                  <a:tcPr/>
                </a:tc>
                <a:tc>
                  <a:txBody>
                    <a:bodyPr/>
                    <a:lstStyle/>
                    <a:p>
                      <a:r>
                        <a:rPr lang="en-ZA" sz="2100" dirty="0" smtClean="0"/>
                        <a:t>14/05/1999</a:t>
                      </a:r>
                      <a:endParaRPr lang="en-ZA" sz="2100" dirty="0"/>
                    </a:p>
                  </a:txBody>
                  <a:tcPr/>
                </a:tc>
                <a:extLst>
                  <a:ext uri="{0D108BD9-81ED-4DB2-BD59-A6C34878D82A}">
                    <a16:rowId xmlns:a16="http://schemas.microsoft.com/office/drawing/2014/main" xmlns="" val="835333619"/>
                  </a:ext>
                </a:extLst>
              </a:tr>
              <a:tr h="3958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5</a:t>
                      </a:r>
                      <a:endParaRPr lang="en-ZA" sz="21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altLang="en-US" sz="2100" dirty="0" smtClean="0">
                          <a:ea typeface="ＭＳ Ｐゴシック" panose="020B0600070205080204" pitchFamily="34" charset="-128"/>
                        </a:rPr>
                        <a:t>Learnership</a:t>
                      </a:r>
                      <a:r>
                        <a:rPr lang="en-ZA" altLang="en-US" sz="2100" baseline="0" dirty="0" smtClean="0">
                          <a:ea typeface="ＭＳ Ｐゴシック" panose="020B0600070205080204" pitchFamily="34" charset="-128"/>
                        </a:rPr>
                        <a:t> Sector</a:t>
                      </a:r>
                      <a:endParaRPr lang="en-ZA" sz="21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15/06/2001</a:t>
                      </a:r>
                    </a:p>
                  </a:txBody>
                  <a:tcPr/>
                </a:tc>
                <a:extLst>
                  <a:ext uri="{0D108BD9-81ED-4DB2-BD59-A6C34878D82A}">
                    <a16:rowId xmlns:a16="http://schemas.microsoft.com/office/drawing/2014/main" xmlns="" val="1284548092"/>
                  </a:ext>
                </a:extLst>
              </a:tr>
              <a:tr h="4316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7</a:t>
                      </a:r>
                      <a:endParaRPr lang="en-ZA" sz="2100" dirty="0" smtClean="0"/>
                    </a:p>
                  </a:txBody>
                  <a:tcPr/>
                </a:tc>
                <a:tc>
                  <a:txBody>
                    <a:bodyPr/>
                    <a:lstStyle/>
                    <a:p>
                      <a:r>
                        <a:rPr lang="en-ZA" sz="2100" dirty="0" smtClean="0"/>
                        <a:t>Domestic Sector</a:t>
                      </a:r>
                      <a:endParaRPr lang="en-ZA" sz="2100" dirty="0"/>
                    </a:p>
                  </a:txBody>
                  <a:tcPr/>
                </a:tc>
                <a:tc>
                  <a:txBody>
                    <a:bodyPr/>
                    <a:lstStyle/>
                    <a:p>
                      <a:r>
                        <a:rPr lang="en-ZA" sz="2100" dirty="0" smtClean="0"/>
                        <a:t>15/08/2002</a:t>
                      </a:r>
                      <a:endParaRPr lang="en-ZA" sz="2100" dirty="0"/>
                    </a:p>
                  </a:txBody>
                  <a:tcPr/>
                </a:tc>
                <a:extLst>
                  <a:ext uri="{0D108BD9-81ED-4DB2-BD59-A6C34878D82A}">
                    <a16:rowId xmlns:a16="http://schemas.microsoft.com/office/drawing/2014/main" xmlns="" val="527531187"/>
                  </a:ext>
                </a:extLst>
              </a:tr>
              <a:tr h="3600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9</a:t>
                      </a:r>
                      <a:endParaRPr lang="en-ZA" sz="2100" dirty="0" smtClean="0"/>
                    </a:p>
                  </a:txBody>
                  <a:tcPr/>
                </a:tc>
                <a:tc>
                  <a:txBody>
                    <a:bodyPr/>
                    <a:lstStyle/>
                    <a:p>
                      <a:r>
                        <a:rPr lang="en-ZA" sz="2100" dirty="0" smtClean="0"/>
                        <a:t>Wholesale and Retail Sector</a:t>
                      </a:r>
                      <a:endParaRPr lang="en-ZA" sz="2100" dirty="0"/>
                    </a:p>
                  </a:txBody>
                  <a:tcPr/>
                </a:tc>
                <a:tc>
                  <a:txBody>
                    <a:bodyPr/>
                    <a:lstStyle/>
                    <a:p>
                      <a:r>
                        <a:rPr lang="en-ZA" sz="2100" dirty="0" smtClean="0"/>
                        <a:t>19/12/2002</a:t>
                      </a:r>
                      <a:endParaRPr lang="en-ZA" sz="2100" dirty="0"/>
                    </a:p>
                  </a:txBody>
                  <a:tcPr/>
                </a:tc>
                <a:extLst>
                  <a:ext uri="{0D108BD9-81ED-4DB2-BD59-A6C34878D82A}">
                    <a16:rowId xmlns:a16="http://schemas.microsoft.com/office/drawing/2014/main" xmlns="" val="4063060800"/>
                  </a:ext>
                </a:extLst>
              </a:tr>
              <a:tr h="75588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10</a:t>
                      </a:r>
                      <a:endParaRPr lang="en-ZA" sz="2100" dirty="0" smtClean="0"/>
                    </a:p>
                  </a:txBody>
                  <a:tcPr/>
                </a:tc>
                <a:tc>
                  <a:txBody>
                    <a:bodyPr/>
                    <a:lstStyle/>
                    <a:p>
                      <a:r>
                        <a:rPr lang="en-ZA" sz="2100" dirty="0" smtClean="0"/>
                        <a:t>Children in the Performance of Advertising, Artistic and Cultural</a:t>
                      </a:r>
                      <a:r>
                        <a:rPr lang="en-ZA" sz="2100" baseline="0" dirty="0" smtClean="0"/>
                        <a:t> Activities</a:t>
                      </a:r>
                      <a:endParaRPr lang="en-ZA" sz="2100" dirty="0"/>
                    </a:p>
                  </a:txBody>
                  <a:tcPr/>
                </a:tc>
                <a:tc>
                  <a:txBody>
                    <a:bodyPr/>
                    <a:lstStyle/>
                    <a:p>
                      <a:r>
                        <a:rPr lang="en-ZA" sz="2100" dirty="0" smtClean="0"/>
                        <a:t>29/07/2004</a:t>
                      </a:r>
                      <a:endParaRPr lang="en-ZA" sz="2100" dirty="0"/>
                    </a:p>
                  </a:txBody>
                  <a:tcPr/>
                </a:tc>
                <a:extLst>
                  <a:ext uri="{0D108BD9-81ED-4DB2-BD59-A6C34878D82A}">
                    <a16:rowId xmlns:a16="http://schemas.microsoft.com/office/drawing/2014/main" xmlns="" val="587190829"/>
                  </a:ext>
                </a:extLst>
              </a:tr>
              <a:tr h="3600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11</a:t>
                      </a:r>
                      <a:endParaRPr lang="en-ZA" sz="2100" dirty="0" smtClean="0"/>
                    </a:p>
                  </a:txBody>
                  <a:tcPr/>
                </a:tc>
                <a:tc>
                  <a:txBody>
                    <a:bodyPr/>
                    <a:lstStyle/>
                    <a:p>
                      <a:r>
                        <a:rPr lang="en-ZA" sz="2100" dirty="0" smtClean="0"/>
                        <a:t>Taxi Sector</a:t>
                      </a:r>
                      <a:endParaRPr lang="en-ZA" sz="2100" dirty="0"/>
                    </a:p>
                  </a:txBody>
                  <a:tcPr/>
                </a:tc>
                <a:tc>
                  <a:txBody>
                    <a:bodyPr/>
                    <a:lstStyle/>
                    <a:p>
                      <a:r>
                        <a:rPr lang="en-ZA" sz="2100" dirty="0" smtClean="0"/>
                        <a:t>28/04/2005</a:t>
                      </a:r>
                      <a:endParaRPr lang="en-ZA" sz="2100" dirty="0"/>
                    </a:p>
                  </a:txBody>
                  <a:tcPr/>
                </a:tc>
                <a:extLst>
                  <a:ext uri="{0D108BD9-81ED-4DB2-BD59-A6C34878D82A}">
                    <a16:rowId xmlns:a16="http://schemas.microsoft.com/office/drawing/2014/main" xmlns="" val="2724286401"/>
                  </a:ext>
                </a:extLst>
              </a:tr>
              <a:tr h="3958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12</a:t>
                      </a:r>
                      <a:endParaRPr lang="en-ZA" sz="2100" dirty="0" smtClean="0"/>
                    </a:p>
                  </a:txBody>
                  <a:tcPr/>
                </a:tc>
                <a:tc>
                  <a:txBody>
                    <a:bodyPr/>
                    <a:lstStyle/>
                    <a:p>
                      <a:r>
                        <a:rPr lang="en-ZA" sz="2100" dirty="0" smtClean="0"/>
                        <a:t>Forestry Sector</a:t>
                      </a:r>
                      <a:endParaRPr lang="en-ZA" sz="2100" dirty="0"/>
                    </a:p>
                  </a:txBody>
                  <a:tcPr/>
                </a:tc>
                <a:tc>
                  <a:txBody>
                    <a:bodyPr/>
                    <a:lstStyle/>
                    <a:p>
                      <a:r>
                        <a:rPr lang="en-ZA" sz="2100" dirty="0" smtClean="0"/>
                        <a:t>17/03/2006</a:t>
                      </a:r>
                      <a:endParaRPr lang="en-ZA" sz="2100" dirty="0"/>
                    </a:p>
                  </a:txBody>
                  <a:tcPr/>
                </a:tc>
                <a:extLst>
                  <a:ext uri="{0D108BD9-81ED-4DB2-BD59-A6C34878D82A}">
                    <a16:rowId xmlns:a16="http://schemas.microsoft.com/office/drawing/2014/main" xmlns="" val="3563271028"/>
                  </a:ext>
                </a:extLst>
              </a:tr>
              <a:tr h="4316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13</a:t>
                      </a:r>
                      <a:endParaRPr lang="en-ZA" sz="2100" dirty="0" smtClean="0"/>
                    </a:p>
                  </a:txBody>
                  <a:tcPr/>
                </a:tc>
                <a:tc>
                  <a:txBody>
                    <a:bodyPr/>
                    <a:lstStyle/>
                    <a:p>
                      <a:r>
                        <a:rPr lang="en-ZA" sz="2100" dirty="0" smtClean="0"/>
                        <a:t>Farm Sector</a:t>
                      </a:r>
                      <a:endParaRPr lang="en-ZA" sz="2100" dirty="0"/>
                    </a:p>
                  </a:txBody>
                  <a:tcPr/>
                </a:tc>
                <a:tc>
                  <a:txBody>
                    <a:bodyPr/>
                    <a:lstStyle/>
                    <a:p>
                      <a:r>
                        <a:rPr lang="en-ZA" sz="2100" dirty="0" smtClean="0"/>
                        <a:t>17/02/2006</a:t>
                      </a:r>
                      <a:endParaRPr lang="en-ZA" sz="2100" dirty="0"/>
                    </a:p>
                  </a:txBody>
                  <a:tcPr/>
                </a:tc>
                <a:extLst>
                  <a:ext uri="{0D108BD9-81ED-4DB2-BD59-A6C34878D82A}">
                    <a16:rowId xmlns:a16="http://schemas.microsoft.com/office/drawing/2014/main" xmlns="" val="2357796464"/>
                  </a:ext>
                </a:extLst>
              </a:tr>
              <a:tr h="4512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100" dirty="0" smtClean="0"/>
                        <a:t>SD No.</a:t>
                      </a:r>
                      <a:r>
                        <a:rPr lang="en-ZA" sz="2100" baseline="0" dirty="0" smtClean="0"/>
                        <a:t> 14</a:t>
                      </a:r>
                      <a:endParaRPr lang="en-ZA" sz="2100" dirty="0" smtClean="0"/>
                    </a:p>
                  </a:txBody>
                  <a:tcPr/>
                </a:tc>
                <a:tc>
                  <a:txBody>
                    <a:bodyPr/>
                    <a:lstStyle/>
                    <a:p>
                      <a:r>
                        <a:rPr lang="en-ZA" sz="2100" dirty="0" smtClean="0"/>
                        <a:t>Hospitality Sector</a:t>
                      </a:r>
                      <a:endParaRPr lang="en-ZA" sz="2100" dirty="0"/>
                    </a:p>
                  </a:txBody>
                  <a:tcPr/>
                </a:tc>
                <a:tc>
                  <a:txBody>
                    <a:bodyPr/>
                    <a:lstStyle/>
                    <a:p>
                      <a:r>
                        <a:rPr lang="en-ZA" sz="2100" dirty="0" smtClean="0"/>
                        <a:t>15/05/2007</a:t>
                      </a:r>
                      <a:endParaRPr lang="en-ZA" sz="2100" dirty="0"/>
                    </a:p>
                  </a:txBody>
                  <a:tcPr/>
                </a:tc>
                <a:extLst>
                  <a:ext uri="{0D108BD9-81ED-4DB2-BD59-A6C34878D82A}">
                    <a16:rowId xmlns:a16="http://schemas.microsoft.com/office/drawing/2014/main" xmlns="" val="223392555"/>
                  </a:ext>
                </a:extLst>
              </a:tr>
            </a:tbl>
          </a:graphicData>
        </a:graphic>
      </p:graphicFrame>
    </p:spTree>
    <p:extLst>
      <p:ext uri="{BB962C8B-B14F-4D97-AF65-F5344CB8AC3E}">
        <p14:creationId xmlns:p14="http://schemas.microsoft.com/office/powerpoint/2010/main" xmlns="" val="114223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RATIONALE FOR INTRODUCING THE NMW</a:t>
            </a:r>
            <a:endParaRPr lang="en-ZA" sz="3900" b="1" dirty="0"/>
          </a:p>
        </p:txBody>
      </p:sp>
      <p:sp>
        <p:nvSpPr>
          <p:cNvPr id="3" name="Content Placeholder 2"/>
          <p:cNvSpPr>
            <a:spLocks noGrp="1"/>
          </p:cNvSpPr>
          <p:nvPr>
            <p:ph idx="1"/>
          </p:nvPr>
        </p:nvSpPr>
        <p:spPr>
          <a:xfrm>
            <a:off x="323528" y="1417638"/>
            <a:ext cx="8568952" cy="5107706"/>
          </a:xfrm>
        </p:spPr>
        <p:txBody>
          <a:bodyPr/>
          <a:lstStyle/>
          <a:p>
            <a:pPr algn="just"/>
            <a:r>
              <a:rPr lang="en-ZA" sz="2800" dirty="0"/>
              <a:t>Despite </a:t>
            </a:r>
            <a:r>
              <a:rPr lang="en-ZA" sz="2800" dirty="0" smtClean="0"/>
              <a:t>the existence of these SDs, research indicated at the time that there was </a:t>
            </a:r>
            <a:r>
              <a:rPr lang="en-ZA" sz="2800" dirty="0"/>
              <a:t>still high wage violations and </a:t>
            </a:r>
            <a:r>
              <a:rPr lang="en-ZA" sz="2800" dirty="0" smtClean="0"/>
              <a:t>that </a:t>
            </a:r>
            <a:r>
              <a:rPr lang="en-ZA" sz="2800" dirty="0"/>
              <a:t>one of the causes for this </a:t>
            </a:r>
            <a:r>
              <a:rPr lang="en-ZA" sz="2800" dirty="0" smtClean="0"/>
              <a:t>was </a:t>
            </a:r>
            <a:r>
              <a:rPr lang="en-ZA" sz="2800" dirty="0"/>
              <a:t>the complexity in </a:t>
            </a:r>
            <a:r>
              <a:rPr lang="en-ZA" sz="2800" dirty="0" smtClean="0"/>
              <a:t>the </a:t>
            </a:r>
            <a:r>
              <a:rPr lang="en-ZA" sz="2800" dirty="0"/>
              <a:t>wage levels. </a:t>
            </a:r>
          </a:p>
          <a:p>
            <a:pPr algn="just"/>
            <a:r>
              <a:rPr lang="en-ZA" sz="2800" dirty="0"/>
              <a:t>A single minimum wage is preferred by minimum wage experts and ILO because:</a:t>
            </a:r>
          </a:p>
          <a:p>
            <a:pPr lvl="1" algn="just"/>
            <a:r>
              <a:rPr lang="en-ZA" dirty="0"/>
              <a:t>Covers all workers;</a:t>
            </a:r>
          </a:p>
          <a:p>
            <a:pPr lvl="1" algn="just"/>
            <a:r>
              <a:rPr lang="en-ZA" dirty="0"/>
              <a:t>Benefits all workers equally;</a:t>
            </a:r>
          </a:p>
          <a:p>
            <a:pPr lvl="1" algn="just"/>
            <a:r>
              <a:rPr lang="en-ZA" dirty="0"/>
              <a:t>Is easier to enforce and enjoys higher compliance;</a:t>
            </a:r>
          </a:p>
          <a:p>
            <a:pPr lvl="1" algn="just"/>
            <a:r>
              <a:rPr lang="en-ZA" dirty="0"/>
              <a:t>Can be set to serve broader policy objectives such as the reduction of poverty and inequality.</a:t>
            </a:r>
          </a:p>
          <a:p>
            <a:endParaRPr lang="en-ZA"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4</a:t>
            </a:fld>
            <a:endParaRPr lang="en-US" dirty="0"/>
          </a:p>
        </p:txBody>
      </p:sp>
    </p:spTree>
    <p:extLst>
      <p:ext uri="{BB962C8B-B14F-4D97-AF65-F5344CB8AC3E}">
        <p14:creationId xmlns:p14="http://schemas.microsoft.com/office/powerpoint/2010/main" xmlns="" val="286732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CURRENT LEGISLATIVE REQUIREMENT ON SDs</a:t>
            </a:r>
            <a:endParaRPr lang="en-ZA" sz="3900" b="1" dirty="0"/>
          </a:p>
        </p:txBody>
      </p:sp>
      <p:sp>
        <p:nvSpPr>
          <p:cNvPr id="3" name="Content Placeholder 2"/>
          <p:cNvSpPr>
            <a:spLocks noGrp="1"/>
          </p:cNvSpPr>
          <p:nvPr>
            <p:ph idx="1"/>
          </p:nvPr>
        </p:nvSpPr>
        <p:spPr>
          <a:xfrm>
            <a:off x="251520" y="1417638"/>
            <a:ext cx="8640960" cy="5179714"/>
          </a:xfrm>
        </p:spPr>
        <p:txBody>
          <a:bodyPr/>
          <a:lstStyle/>
          <a:p>
            <a:pPr algn="just"/>
            <a:r>
              <a:rPr lang="en-ZA" sz="2800" dirty="0" smtClean="0"/>
              <a:t>Sectoral Determinations remain in place as they also regulate conditions </a:t>
            </a:r>
            <a:r>
              <a:rPr lang="en-ZA" sz="2800" dirty="0"/>
              <a:t>of employment that are peculiar to a particular </a:t>
            </a:r>
            <a:r>
              <a:rPr lang="en-ZA" sz="2800" dirty="0" smtClean="0"/>
              <a:t>sector and different than what the Basic Conditions of Employment Act (BCEA) regulates.</a:t>
            </a:r>
            <a:endParaRPr lang="en-ZA" sz="2800" dirty="0"/>
          </a:p>
          <a:p>
            <a:pPr algn="just"/>
            <a:r>
              <a:rPr lang="en-ZA" sz="2800" dirty="0" smtClean="0"/>
              <a:t>Furthermore, section 51(3) of the BCEA provides that if any sectoral determination at the date of the promulgation of the NMW, prescribed wages that were higher than the NMW, the wages in that sectoral determination must be </a:t>
            </a:r>
            <a:r>
              <a:rPr lang="en-ZA" sz="2800" dirty="0"/>
              <a:t>increased proportionally to any adjustment of the </a:t>
            </a:r>
            <a:r>
              <a:rPr lang="en-ZA" sz="2800" dirty="0" smtClean="0"/>
              <a:t>NMW(Contract cleaning sector and Wholesale and Retail sector.</a:t>
            </a:r>
            <a:endParaRPr lang="en-ZA" sz="2800" dirty="0"/>
          </a:p>
          <a:p>
            <a:pPr algn="just"/>
            <a:endParaRPr lang="en-ZA"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5</a:t>
            </a:fld>
            <a:endParaRPr lang="en-US" dirty="0"/>
          </a:p>
        </p:txBody>
      </p:sp>
    </p:spTree>
    <p:extLst>
      <p:ext uri="{BB962C8B-B14F-4D97-AF65-F5344CB8AC3E}">
        <p14:creationId xmlns:p14="http://schemas.microsoft.com/office/powerpoint/2010/main" xmlns="" val="20335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ANNUAL REVIEW OF THE NMW</a:t>
            </a:r>
            <a:endParaRPr lang="en-ZA" sz="3900" b="1" dirty="0"/>
          </a:p>
        </p:txBody>
      </p:sp>
      <p:sp>
        <p:nvSpPr>
          <p:cNvPr id="3" name="Content Placeholder 2"/>
          <p:cNvSpPr>
            <a:spLocks noGrp="1"/>
          </p:cNvSpPr>
          <p:nvPr>
            <p:ph idx="1"/>
          </p:nvPr>
        </p:nvSpPr>
        <p:spPr>
          <a:xfrm>
            <a:off x="251520" y="1268759"/>
            <a:ext cx="8640960" cy="5452715"/>
          </a:xfrm>
        </p:spPr>
        <p:txBody>
          <a:bodyPr/>
          <a:lstStyle/>
          <a:p>
            <a:pPr algn="just"/>
            <a:r>
              <a:rPr lang="en-ZA" sz="2600" dirty="0" smtClean="0"/>
              <a:t>The NMW </a:t>
            </a:r>
            <a:r>
              <a:rPr lang="en-ZA" sz="2600" dirty="0"/>
              <a:t>Act requires the NMW Commission to review the </a:t>
            </a:r>
            <a:r>
              <a:rPr lang="en-ZA" sz="2600" dirty="0" smtClean="0"/>
              <a:t>NMW annually </a:t>
            </a:r>
            <a:r>
              <a:rPr lang="en-ZA" sz="2600" dirty="0"/>
              <a:t>and to make recommendations to </a:t>
            </a:r>
            <a:r>
              <a:rPr lang="en-ZA" sz="2600" dirty="0" smtClean="0"/>
              <a:t>the Minister </a:t>
            </a:r>
            <a:r>
              <a:rPr lang="en-ZA" sz="2600" dirty="0"/>
              <a:t>on any adjustment of the </a:t>
            </a:r>
            <a:r>
              <a:rPr lang="en-ZA" sz="2600" dirty="0" smtClean="0"/>
              <a:t>NMW. </a:t>
            </a:r>
          </a:p>
          <a:p>
            <a:pPr algn="just"/>
            <a:r>
              <a:rPr lang="en-ZA" sz="2600" dirty="0" smtClean="0"/>
              <a:t>These </a:t>
            </a:r>
            <a:r>
              <a:rPr lang="en-ZA" sz="2600" dirty="0"/>
              <a:t>adjustments should be made with regard to the evidence on the impact of the </a:t>
            </a:r>
            <a:r>
              <a:rPr lang="en-ZA" sz="2600" dirty="0" smtClean="0"/>
              <a:t>NMW on </a:t>
            </a:r>
            <a:r>
              <a:rPr lang="en-ZA" sz="2600" dirty="0"/>
              <a:t>collective bargaining and reduction in income differentials as well as the prevailing situation in the labour market, the broader economy and in household poverty and </a:t>
            </a:r>
            <a:r>
              <a:rPr lang="en-ZA" sz="2600" dirty="0" smtClean="0"/>
              <a:t>inequality.</a:t>
            </a:r>
          </a:p>
          <a:p>
            <a:pPr algn="just"/>
            <a:r>
              <a:rPr lang="en-ZA" sz="2600" dirty="0"/>
              <a:t>In undertaking this function, the Commission contracted the DPRU at the University of Cape Town and the CSDA at the University of Johannesburg to undertake a combination of quantitative and qualitative research regarding the impact of the introduction of the NMW.</a:t>
            </a:r>
          </a:p>
          <a:p>
            <a:pPr algn="just"/>
            <a:endParaRPr lang="en-ZA" sz="2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6</a:t>
            </a:fld>
            <a:endParaRPr lang="en-US" dirty="0"/>
          </a:p>
        </p:txBody>
      </p:sp>
    </p:spTree>
    <p:extLst>
      <p:ext uri="{BB962C8B-B14F-4D97-AF65-F5344CB8AC3E}">
        <p14:creationId xmlns:p14="http://schemas.microsoft.com/office/powerpoint/2010/main" xmlns="" val="339961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a:t>REVIEW OF THE NMW IN </a:t>
            </a:r>
            <a:r>
              <a:rPr lang="en-ZA" sz="3900" b="1" dirty="0" smtClean="0"/>
              <a:t>2020</a:t>
            </a:r>
            <a:endParaRPr lang="en-ZA" sz="3900" dirty="0"/>
          </a:p>
        </p:txBody>
      </p:sp>
      <p:sp>
        <p:nvSpPr>
          <p:cNvPr id="3" name="Content Placeholder 2"/>
          <p:cNvSpPr>
            <a:spLocks noGrp="1"/>
          </p:cNvSpPr>
          <p:nvPr>
            <p:ph idx="1"/>
          </p:nvPr>
        </p:nvSpPr>
        <p:spPr>
          <a:xfrm>
            <a:off x="251520" y="1264202"/>
            <a:ext cx="8640960" cy="5333150"/>
          </a:xfrm>
        </p:spPr>
        <p:txBody>
          <a:bodyPr/>
          <a:lstStyle/>
          <a:p>
            <a:pPr algn="just"/>
            <a:r>
              <a:rPr lang="en-ZA" sz="2800" dirty="0" smtClean="0"/>
              <a:t>In the first review of the NMW in 2020, the researchers experienced </a:t>
            </a:r>
            <a:r>
              <a:rPr lang="en-ZA" sz="2800" dirty="0"/>
              <a:t>delays in getting approval for an early release of the </a:t>
            </a:r>
            <a:r>
              <a:rPr lang="en-ZA" sz="2800" dirty="0" smtClean="0"/>
              <a:t>Labour </a:t>
            </a:r>
            <a:r>
              <a:rPr lang="en-ZA" sz="2800" dirty="0"/>
              <a:t>Market Dynamic Survey and the </a:t>
            </a:r>
            <a:r>
              <a:rPr lang="en-ZA" sz="2800" dirty="0" smtClean="0"/>
              <a:t>Quarterly </a:t>
            </a:r>
            <a:r>
              <a:rPr lang="en-ZA" sz="2800" dirty="0"/>
              <a:t>Labour Force Survey data from </a:t>
            </a:r>
            <a:r>
              <a:rPr lang="en-ZA" sz="2800" dirty="0" smtClean="0"/>
              <a:t>Stats SA.</a:t>
            </a:r>
          </a:p>
          <a:p>
            <a:pPr algn="just"/>
            <a:r>
              <a:rPr lang="en-ZA" sz="2800" dirty="0" smtClean="0"/>
              <a:t>The QLFS and the LMDS data is </a:t>
            </a:r>
            <a:r>
              <a:rPr lang="en-ZA" sz="2800" dirty="0"/>
              <a:t>the most appropriate labour market data that </a:t>
            </a:r>
            <a:r>
              <a:rPr lang="en-ZA" sz="2800" dirty="0" smtClean="0"/>
              <a:t>is needed to </a:t>
            </a:r>
            <a:r>
              <a:rPr lang="en-ZA" sz="2800" dirty="0"/>
              <a:t>assess the impact of the NMW and to</a:t>
            </a:r>
            <a:r>
              <a:rPr lang="en-US" sz="2800" dirty="0"/>
              <a:t> provide evidence-based </a:t>
            </a:r>
            <a:r>
              <a:rPr lang="en-US" sz="2800" dirty="0" smtClean="0"/>
              <a:t>advice. </a:t>
            </a:r>
          </a:p>
          <a:p>
            <a:pPr algn="just"/>
            <a:r>
              <a:rPr lang="en-ZA" sz="2800" dirty="0" smtClean="0"/>
              <a:t>The </a:t>
            </a:r>
            <a:r>
              <a:rPr lang="en-ZA" sz="2800" dirty="0"/>
              <a:t>Commission </a:t>
            </a:r>
            <a:r>
              <a:rPr lang="en-ZA" sz="2800" dirty="0" smtClean="0"/>
              <a:t>therefore recommended to increase the NMW by CPI (3.8%) </a:t>
            </a:r>
            <a:r>
              <a:rPr lang="en-US" sz="2800" dirty="0" smtClean="0"/>
              <a:t>to </a:t>
            </a:r>
            <a:r>
              <a:rPr lang="en-US" sz="2800" dirty="0"/>
              <a:t>raise the hourly NMW rate to </a:t>
            </a:r>
            <a:r>
              <a:rPr lang="en-US" sz="2800" dirty="0" smtClean="0"/>
              <a:t>R20,76</a:t>
            </a:r>
            <a:r>
              <a:rPr lang="en-ZA" sz="2800" dirty="0" smtClean="0"/>
              <a:t>, R18,68 for farm workers, R15.57 for domestic workers and R11,42 for workers under the expanded public works programme respectively.</a:t>
            </a:r>
            <a:endParaRPr lang="en-ZA" sz="2800" dirty="0"/>
          </a:p>
          <a:p>
            <a:pPr algn="just"/>
            <a:endParaRPr lang="en-ZA" sz="2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7</a:t>
            </a:fld>
            <a:endParaRPr lang="en-US" dirty="0"/>
          </a:p>
        </p:txBody>
      </p:sp>
    </p:spTree>
    <p:extLst>
      <p:ext uri="{BB962C8B-B14F-4D97-AF65-F5344CB8AC3E}">
        <p14:creationId xmlns:p14="http://schemas.microsoft.com/office/powerpoint/2010/main" xmlns="" val="375348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5375"/>
          </a:xfrm>
        </p:spPr>
        <p:txBody>
          <a:bodyPr/>
          <a:lstStyle/>
          <a:p>
            <a:r>
              <a:rPr lang="en-ZA" sz="3900" b="1" dirty="0"/>
              <a:t>REVIEW OF THE NMW IN </a:t>
            </a:r>
            <a:r>
              <a:rPr lang="en-ZA" sz="3900" b="1" dirty="0" smtClean="0"/>
              <a:t>2021</a:t>
            </a:r>
            <a:endParaRPr lang="en-ZA" sz="3900" dirty="0"/>
          </a:p>
        </p:txBody>
      </p:sp>
      <p:sp>
        <p:nvSpPr>
          <p:cNvPr id="3" name="Content Placeholder 2"/>
          <p:cNvSpPr>
            <a:spLocks noGrp="1"/>
          </p:cNvSpPr>
          <p:nvPr>
            <p:ph idx="1"/>
          </p:nvPr>
        </p:nvSpPr>
        <p:spPr>
          <a:xfrm>
            <a:off x="215516" y="1347565"/>
            <a:ext cx="8712968" cy="5134474"/>
          </a:xfrm>
        </p:spPr>
        <p:txBody>
          <a:bodyPr/>
          <a:lstStyle/>
          <a:p>
            <a:pPr lvl="0" algn="just"/>
            <a:r>
              <a:rPr lang="en-ZA" sz="2800" dirty="0" smtClean="0"/>
              <a:t>In the next review in 2021, the researchers presented findings to the Commission that held that: </a:t>
            </a:r>
          </a:p>
          <a:p>
            <a:pPr lvl="1" algn="just"/>
            <a:r>
              <a:rPr lang="en-ZA" sz="2400" dirty="0" smtClean="0"/>
              <a:t>There </a:t>
            </a:r>
            <a:r>
              <a:rPr lang="en-ZA" sz="2400" dirty="0"/>
              <a:t>has been no negative impact on employment as a result of the introduction of the </a:t>
            </a:r>
            <a:r>
              <a:rPr lang="en-ZA" sz="2400" dirty="0" smtClean="0"/>
              <a:t>NMW;</a:t>
            </a:r>
            <a:endParaRPr lang="en-ZA" dirty="0"/>
          </a:p>
          <a:p>
            <a:pPr lvl="1" algn="just"/>
            <a:r>
              <a:rPr lang="en-ZA" sz="2400" dirty="0"/>
              <a:t>The introduction of the </a:t>
            </a:r>
            <a:r>
              <a:rPr lang="en-ZA" sz="2400" dirty="0" smtClean="0"/>
              <a:t>NMW led </a:t>
            </a:r>
            <a:r>
              <a:rPr lang="en-ZA" sz="2400" dirty="0"/>
              <a:t>to a statistically significant increase but smaller than expected improvement in wages for the workers it </a:t>
            </a:r>
            <a:r>
              <a:rPr lang="en-ZA" sz="2400" dirty="0" smtClean="0"/>
              <a:t>covers</a:t>
            </a:r>
            <a:r>
              <a:rPr lang="en-ZA" sz="2400" dirty="0"/>
              <a:t>;</a:t>
            </a:r>
          </a:p>
          <a:p>
            <a:pPr lvl="1" algn="just"/>
            <a:r>
              <a:rPr lang="en-ZA" sz="2400" dirty="0" smtClean="0"/>
              <a:t>There is broad </a:t>
            </a:r>
            <a:r>
              <a:rPr lang="en-ZA" sz="2400" dirty="0"/>
              <a:t>compliance with the </a:t>
            </a:r>
            <a:r>
              <a:rPr lang="en-ZA" sz="2400" dirty="0" smtClean="0"/>
              <a:t>NMW in </a:t>
            </a:r>
            <a:r>
              <a:rPr lang="en-ZA" sz="2400" dirty="0"/>
              <a:t>agriculture, with slightly lower levels in domestic work. </a:t>
            </a:r>
          </a:p>
          <a:p>
            <a:pPr lvl="1" algn="just"/>
            <a:r>
              <a:rPr lang="en-ZA" sz="2400" dirty="0"/>
              <a:t>Employees considered that the minimum wage for farm and domestic workers was too low. Several argued that it was unfair that the minimum wage in their sectors was lower than the national minimum wage</a:t>
            </a:r>
            <a:r>
              <a:rPr lang="en-ZA" dirty="0"/>
              <a:t>. </a:t>
            </a:r>
          </a:p>
          <a:p>
            <a:pPr lvl="1" algn="just"/>
            <a:endParaRPr lang="en-ZA" sz="2400" dirty="0"/>
          </a:p>
          <a:p>
            <a:pPr algn="just"/>
            <a:endParaRPr lang="en-ZA" sz="2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8</a:t>
            </a:fld>
            <a:endParaRPr lang="en-US" dirty="0"/>
          </a:p>
        </p:txBody>
      </p:sp>
    </p:spTree>
    <p:extLst>
      <p:ext uri="{BB962C8B-B14F-4D97-AF65-F5344CB8AC3E}">
        <p14:creationId xmlns:p14="http://schemas.microsoft.com/office/powerpoint/2010/main" xmlns="" val="45961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900" b="1" dirty="0" smtClean="0"/>
              <a:t>EQUALISATION OF THE FARM &amp; DOMESTIC SECTORS WITH THE NMW</a:t>
            </a:r>
            <a:endParaRPr lang="en-ZA" sz="3900" dirty="0"/>
          </a:p>
        </p:txBody>
      </p:sp>
      <p:sp>
        <p:nvSpPr>
          <p:cNvPr id="3" name="Content Placeholder 2"/>
          <p:cNvSpPr>
            <a:spLocks noGrp="1"/>
          </p:cNvSpPr>
          <p:nvPr>
            <p:ph idx="1"/>
          </p:nvPr>
        </p:nvSpPr>
        <p:spPr>
          <a:xfrm>
            <a:off x="251520" y="1417637"/>
            <a:ext cx="8568952" cy="5303837"/>
          </a:xfrm>
        </p:spPr>
        <p:txBody>
          <a:bodyPr/>
          <a:lstStyle/>
          <a:p>
            <a:pPr algn="just"/>
            <a:r>
              <a:rPr lang="en-ZA" sz="2800" dirty="0"/>
              <a:t>Ideally, a </a:t>
            </a:r>
            <a:r>
              <a:rPr lang="en-ZA" sz="2800" dirty="0" smtClean="0"/>
              <a:t>NMW should </a:t>
            </a:r>
            <a:r>
              <a:rPr lang="en-ZA" sz="2800" dirty="0"/>
              <a:t>be applicable to all employees but in order to avoid excessive </a:t>
            </a:r>
            <a:r>
              <a:rPr lang="en-ZA" sz="2800" dirty="0" smtClean="0"/>
              <a:t>disruptions, </a:t>
            </a:r>
            <a:r>
              <a:rPr lang="en-ZA" sz="2800" dirty="0"/>
              <a:t>the </a:t>
            </a:r>
            <a:r>
              <a:rPr lang="en-ZA" sz="2800" dirty="0" smtClean="0"/>
              <a:t>Act on </a:t>
            </a:r>
            <a:r>
              <a:rPr lang="en-ZA" sz="2800" dirty="0"/>
              <a:t>its promulgation established lower minimums for the farm and domestic </a:t>
            </a:r>
            <a:r>
              <a:rPr lang="en-ZA" sz="2800" dirty="0" smtClean="0"/>
              <a:t>sectors.</a:t>
            </a:r>
          </a:p>
          <a:p>
            <a:pPr algn="just"/>
            <a:r>
              <a:rPr lang="en-ZA" sz="2800" dirty="0" smtClean="0"/>
              <a:t>The tiered system in these sectors was meant as a temporary measure to be gradually phased out within two years of the promulgation of the NMW. </a:t>
            </a:r>
          </a:p>
          <a:p>
            <a:pPr algn="just"/>
            <a:r>
              <a:rPr lang="en-ZA" sz="2800" dirty="0"/>
              <a:t>Following that transitional </a:t>
            </a:r>
            <a:r>
              <a:rPr lang="en-ZA" sz="2800" dirty="0" smtClean="0"/>
              <a:t>phase, a majority </a:t>
            </a:r>
            <a:r>
              <a:rPr lang="en-ZA" sz="2800" dirty="0"/>
              <a:t>of the Commissioners </a:t>
            </a:r>
            <a:r>
              <a:rPr lang="en-ZA" sz="2800" dirty="0" smtClean="0"/>
              <a:t>have recommended </a:t>
            </a:r>
            <a:r>
              <a:rPr lang="en-ZA" sz="2800" dirty="0"/>
              <a:t>that the minimum wage for the </a:t>
            </a:r>
            <a:r>
              <a:rPr lang="en-ZA" sz="2800" dirty="0" smtClean="0"/>
              <a:t>agricultural sector </a:t>
            </a:r>
            <a:r>
              <a:rPr lang="en-ZA" sz="2800" dirty="0"/>
              <a:t>be equalised with the NMW rate of R21,69 </a:t>
            </a:r>
            <a:r>
              <a:rPr lang="en-ZA" sz="2800" dirty="0" smtClean="0"/>
              <a:t>per hour &amp; domestic be pegged at 88% of the NMW which translates to R19.09 per hour. </a:t>
            </a:r>
            <a:endParaRPr lang="en-ZA" sz="2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9</a:t>
            </a:fld>
            <a:endParaRPr lang="en-US" dirty="0"/>
          </a:p>
        </p:txBody>
      </p:sp>
    </p:spTree>
    <p:extLst>
      <p:ext uri="{BB962C8B-B14F-4D97-AF65-F5344CB8AC3E}">
        <p14:creationId xmlns:p14="http://schemas.microsoft.com/office/powerpoint/2010/main" xmlns="" val="272833957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TotalTime>
  <Words>1387</Words>
  <Application>Microsoft Office PowerPoint</Application>
  <PresentationFormat>On-screen Show (4:3)</PresentationFormat>
  <Paragraphs>137</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4_Office Theme</vt:lpstr>
      <vt:lpstr>Slide 1</vt:lpstr>
      <vt:lpstr>BACKROUND</vt:lpstr>
      <vt:lpstr>SECTORAL DETERMINATIONS (SD)</vt:lpstr>
      <vt:lpstr>RATIONALE FOR INTRODUCING THE NMW</vt:lpstr>
      <vt:lpstr>CURRENT LEGISLATIVE REQUIREMENT ON SDs</vt:lpstr>
      <vt:lpstr>ANNUAL REVIEW OF THE NMW</vt:lpstr>
      <vt:lpstr>REVIEW OF THE NMW IN 2020</vt:lpstr>
      <vt:lpstr>REVIEW OF THE NMW IN 2021</vt:lpstr>
      <vt:lpstr>EQUALISATION OF THE FARM &amp; DOMESTIC SECTORS WITH THE NMW</vt:lpstr>
      <vt:lpstr>CHANGES IN FARM &amp; DOMESTIC WAGES OVER TIME</vt:lpstr>
      <vt:lpstr>MINORITY RECOMMENDATION &amp; PUBLIC COMMENTS</vt:lpstr>
      <vt:lpstr>FACTORS CONSIDERED IN THE REVIEW</vt:lpstr>
      <vt:lpstr>NMW EXEMPTIONS</vt:lpstr>
      <vt:lpstr>CONCLUSION</vt:lpstr>
      <vt:lpstr>Slide 15</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USER</cp:lastModifiedBy>
  <cp:revision>1043</cp:revision>
  <cp:lastPrinted>2019-11-06T14:37:03Z</cp:lastPrinted>
  <dcterms:created xsi:type="dcterms:W3CDTF">2012-07-27T11:56:16Z</dcterms:created>
  <dcterms:modified xsi:type="dcterms:W3CDTF">2021-02-23T14:18:45Z</dcterms:modified>
</cp:coreProperties>
</file>