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57" r:id="rId3"/>
    <p:sldId id="272" r:id="rId4"/>
    <p:sldId id="262" r:id="rId5"/>
    <p:sldId id="259" r:id="rId6"/>
    <p:sldId id="263" r:id="rId7"/>
    <p:sldId id="276" r:id="rId8"/>
    <p:sldId id="264" r:id="rId9"/>
    <p:sldId id="269" r:id="rId10"/>
    <p:sldId id="265" r:id="rId11"/>
    <p:sldId id="274" r:id="rId12"/>
    <p:sldId id="275" r:id="rId13"/>
  </p:sldIdLst>
  <p:sldSz cx="9906000" cy="6858000" type="A4"/>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79" autoAdjust="0"/>
    <p:restoredTop sz="86447" autoAdjust="0"/>
  </p:normalViewPr>
  <p:slideViewPr>
    <p:cSldViewPr>
      <p:cViewPr varScale="1">
        <p:scale>
          <a:sx n="50" d="100"/>
          <a:sy n="50" d="100"/>
        </p:scale>
        <p:origin x="-84" y="-46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6275" cy="493970"/>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sz="quarter" idx="1"/>
          </p:nvPr>
        </p:nvSpPr>
        <p:spPr>
          <a:xfrm>
            <a:off x="3849862" y="2"/>
            <a:ext cx="2946275" cy="493970"/>
          </a:xfrm>
          <a:prstGeom prst="rect">
            <a:avLst/>
          </a:prstGeom>
        </p:spPr>
        <p:txBody>
          <a:bodyPr vert="horz" lIns="91577" tIns="45789" rIns="91577" bIns="45789" rtlCol="0"/>
          <a:lstStyle>
            <a:lvl1pPr algn="r">
              <a:defRPr sz="1200"/>
            </a:lvl1pPr>
          </a:lstStyle>
          <a:p>
            <a:fld id="{E1C310F8-3D16-40EF-8A53-9AFD0C4B0FBC}" type="datetimeFigureOut">
              <a:rPr lang="en-US" smtClean="0"/>
              <a:pPr/>
              <a:t>2/23/2021</a:t>
            </a:fld>
            <a:endParaRPr lang="en-US"/>
          </a:p>
        </p:txBody>
      </p:sp>
      <p:sp>
        <p:nvSpPr>
          <p:cNvPr id="4" name="Footer Placeholder 3"/>
          <p:cNvSpPr>
            <a:spLocks noGrp="1"/>
          </p:cNvSpPr>
          <p:nvPr>
            <p:ph type="ftr" sz="quarter" idx="2"/>
          </p:nvPr>
        </p:nvSpPr>
        <p:spPr>
          <a:xfrm>
            <a:off x="1" y="9377009"/>
            <a:ext cx="2946275" cy="493970"/>
          </a:xfrm>
          <a:prstGeom prst="rect">
            <a:avLst/>
          </a:prstGeom>
        </p:spPr>
        <p:txBody>
          <a:bodyPr vert="horz" lIns="91577" tIns="45789" rIns="91577" bIns="45789" rtlCol="0" anchor="b"/>
          <a:lstStyle>
            <a:lvl1pPr algn="l">
              <a:defRPr sz="1200"/>
            </a:lvl1pPr>
          </a:lstStyle>
          <a:p>
            <a:endParaRPr lang="en-US"/>
          </a:p>
        </p:txBody>
      </p:sp>
      <p:sp>
        <p:nvSpPr>
          <p:cNvPr id="5" name="Slide Number Placeholder 4"/>
          <p:cNvSpPr>
            <a:spLocks noGrp="1"/>
          </p:cNvSpPr>
          <p:nvPr>
            <p:ph type="sldNum" sz="quarter" idx="3"/>
          </p:nvPr>
        </p:nvSpPr>
        <p:spPr>
          <a:xfrm>
            <a:off x="3849862" y="9377009"/>
            <a:ext cx="2946275" cy="493970"/>
          </a:xfrm>
          <a:prstGeom prst="rect">
            <a:avLst/>
          </a:prstGeom>
        </p:spPr>
        <p:txBody>
          <a:bodyPr vert="horz" lIns="91577" tIns="45789" rIns="91577" bIns="45789" rtlCol="0" anchor="b"/>
          <a:lstStyle>
            <a:lvl1pPr algn="r">
              <a:defRPr sz="1200"/>
            </a:lvl1pPr>
          </a:lstStyle>
          <a:p>
            <a:fld id="{7F024C80-3668-4481-8F33-69661AFA2B91}" type="slidenum">
              <a:rPr lang="en-US" smtClean="0"/>
              <a:pPr/>
              <a:t>‹#›</a:t>
            </a:fld>
            <a:endParaRPr lang="en-US"/>
          </a:p>
        </p:txBody>
      </p:sp>
    </p:spTree>
    <p:extLst>
      <p:ext uri="{BB962C8B-B14F-4D97-AF65-F5344CB8AC3E}">
        <p14:creationId xmlns:p14="http://schemas.microsoft.com/office/powerpoint/2010/main" xmlns="" val="4153498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6275" cy="493970"/>
          </a:xfrm>
          <a:prstGeom prst="rect">
            <a:avLst/>
          </a:prstGeom>
        </p:spPr>
        <p:txBody>
          <a:bodyPr vert="horz" lIns="91577" tIns="45789" rIns="91577" bIns="45789" rtlCol="0"/>
          <a:lstStyle>
            <a:lvl1pPr algn="l">
              <a:defRPr sz="1200"/>
            </a:lvl1pPr>
          </a:lstStyle>
          <a:p>
            <a:endParaRPr lang="en-ZA" dirty="0"/>
          </a:p>
        </p:txBody>
      </p:sp>
      <p:sp>
        <p:nvSpPr>
          <p:cNvPr id="3" name="Date Placeholder 2"/>
          <p:cNvSpPr>
            <a:spLocks noGrp="1"/>
          </p:cNvSpPr>
          <p:nvPr>
            <p:ph type="dt" idx="1"/>
          </p:nvPr>
        </p:nvSpPr>
        <p:spPr>
          <a:xfrm>
            <a:off x="3849862" y="2"/>
            <a:ext cx="2946275" cy="493970"/>
          </a:xfrm>
          <a:prstGeom prst="rect">
            <a:avLst/>
          </a:prstGeom>
        </p:spPr>
        <p:txBody>
          <a:bodyPr vert="horz" lIns="91577" tIns="45789" rIns="91577" bIns="45789" rtlCol="0"/>
          <a:lstStyle>
            <a:lvl1pPr algn="r">
              <a:defRPr sz="1200"/>
            </a:lvl1pPr>
          </a:lstStyle>
          <a:p>
            <a:fld id="{88C26A66-51A5-444D-92F3-F66BC0DFE791}" type="datetimeFigureOut">
              <a:rPr lang="en-ZA" smtClean="0"/>
              <a:pPr/>
              <a:t>2021/02/23</a:t>
            </a:fld>
            <a:endParaRPr lang="en-ZA" dirty="0"/>
          </a:p>
        </p:txBody>
      </p:sp>
      <p:sp>
        <p:nvSpPr>
          <p:cNvPr id="4" name="Slide Image Placeholder 3"/>
          <p:cNvSpPr>
            <a:spLocks noGrp="1" noRot="1" noChangeAspect="1"/>
          </p:cNvSpPr>
          <p:nvPr>
            <p:ph type="sldImg" idx="2"/>
          </p:nvPr>
        </p:nvSpPr>
        <p:spPr>
          <a:xfrm>
            <a:off x="723900" y="739775"/>
            <a:ext cx="5349875" cy="3703638"/>
          </a:xfrm>
          <a:prstGeom prst="rect">
            <a:avLst/>
          </a:prstGeom>
          <a:noFill/>
          <a:ln w="12700">
            <a:solidFill>
              <a:prstClr val="black"/>
            </a:solidFill>
          </a:ln>
        </p:spPr>
        <p:txBody>
          <a:bodyPr vert="horz" lIns="91577" tIns="45789" rIns="91577" bIns="45789" rtlCol="0" anchor="ctr"/>
          <a:lstStyle/>
          <a:p>
            <a:endParaRPr lang="en-ZA" dirty="0"/>
          </a:p>
        </p:txBody>
      </p:sp>
      <p:sp>
        <p:nvSpPr>
          <p:cNvPr id="5" name="Notes Placeholder 4"/>
          <p:cNvSpPr>
            <a:spLocks noGrp="1"/>
          </p:cNvSpPr>
          <p:nvPr>
            <p:ph type="body" sz="quarter" idx="3"/>
          </p:nvPr>
        </p:nvSpPr>
        <p:spPr>
          <a:xfrm>
            <a:off x="680384" y="4690191"/>
            <a:ext cx="5436909" cy="4442362"/>
          </a:xfrm>
          <a:prstGeom prst="rect">
            <a:avLst/>
          </a:prstGeom>
        </p:spPr>
        <p:txBody>
          <a:bodyPr vert="horz" lIns="91577" tIns="45789" rIns="91577" bIns="457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1" y="9377009"/>
            <a:ext cx="2946275" cy="493970"/>
          </a:xfrm>
          <a:prstGeom prst="rect">
            <a:avLst/>
          </a:prstGeom>
        </p:spPr>
        <p:txBody>
          <a:bodyPr vert="horz" lIns="91577" tIns="45789" rIns="91577" bIns="45789"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49862" y="9377009"/>
            <a:ext cx="2946275" cy="493970"/>
          </a:xfrm>
          <a:prstGeom prst="rect">
            <a:avLst/>
          </a:prstGeom>
        </p:spPr>
        <p:txBody>
          <a:bodyPr vert="horz" lIns="91577" tIns="45789" rIns="91577" bIns="45789" rtlCol="0" anchor="b"/>
          <a:lstStyle>
            <a:lvl1pPr algn="r">
              <a:defRPr sz="1200"/>
            </a:lvl1pPr>
          </a:lstStyle>
          <a:p>
            <a:fld id="{7CACEFDB-CE89-42C9-BD23-FBFE12CC2139}" type="slidenum">
              <a:rPr lang="en-ZA" smtClean="0"/>
              <a:pPr/>
              <a:t>‹#›</a:t>
            </a:fld>
            <a:endParaRPr lang="en-ZA" dirty="0"/>
          </a:p>
        </p:txBody>
      </p:sp>
    </p:spTree>
    <p:extLst>
      <p:ext uri="{BB962C8B-B14F-4D97-AF65-F5344CB8AC3E}">
        <p14:creationId xmlns:p14="http://schemas.microsoft.com/office/powerpoint/2010/main" xmlns="" val="2413827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DLR Powerpoint Presentation.jpg"/>
          <p:cNvPicPr>
            <a:picLocks noChangeAspect="1"/>
          </p:cNvPicPr>
          <p:nvPr userDrawn="1"/>
        </p:nvPicPr>
        <p:blipFill rotWithShape="1">
          <a:blip r:embed="rId2" cstate="print"/>
          <a:srcRect b="20133"/>
          <a:stretch/>
        </p:blipFill>
        <p:spPr>
          <a:xfrm>
            <a:off x="-6470" y="0"/>
            <a:ext cx="9912470" cy="5733256"/>
          </a:xfrm>
          <a:prstGeom prst="rect">
            <a:avLst/>
          </a:prstGeom>
        </p:spPr>
      </p:pic>
      <p:sp>
        <p:nvSpPr>
          <p:cNvPr id="2" name="Title 1"/>
          <p:cNvSpPr>
            <a:spLocks noGrp="1"/>
          </p:cNvSpPr>
          <p:nvPr>
            <p:ph type="ctrTitle"/>
          </p:nvPr>
        </p:nvSpPr>
        <p:spPr>
          <a:xfrm>
            <a:off x="742950" y="1295400"/>
            <a:ext cx="8420100" cy="1470025"/>
          </a:xfrm>
        </p:spPr>
        <p:txBody>
          <a:bodyPr/>
          <a:lstStyle>
            <a:lvl1pPr>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485900" y="3051174"/>
            <a:ext cx="6934200" cy="1752600"/>
          </a:xfrm>
        </p:spPr>
        <p:txBody>
          <a:bodyPr/>
          <a:lstStyle>
            <a:lvl1pPr marL="0" indent="0" algn="ctr">
              <a:buNone/>
              <a:defRPr>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2938F2-5168-4B3A-8FCA-5A188010D12C}" type="slidenum">
              <a:rPr lang="en-US" smtClean="0"/>
              <a:pPr/>
              <a:t>‹#›</a:t>
            </a:fld>
            <a:endParaRPr lang="en-US" dirty="0"/>
          </a:p>
        </p:txBody>
      </p:sp>
    </p:spTree>
    <p:extLst>
      <p:ext uri="{BB962C8B-B14F-4D97-AF65-F5344CB8AC3E}">
        <p14:creationId xmlns:p14="http://schemas.microsoft.com/office/powerpoint/2010/main" xmlns="" val="1274406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95300" y="1600201"/>
            <a:ext cx="8915400" cy="398903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2938F2-5168-4B3A-8FCA-5A188010D12C}" type="slidenum">
              <a:rPr lang="en-US" smtClean="0"/>
              <a:pPr/>
              <a:t>‹#›</a:t>
            </a:fld>
            <a:endParaRPr lang="en-US" dirty="0"/>
          </a:p>
        </p:txBody>
      </p:sp>
    </p:spTree>
    <p:extLst>
      <p:ext uri="{BB962C8B-B14F-4D97-AF65-F5344CB8AC3E}">
        <p14:creationId xmlns:p14="http://schemas.microsoft.com/office/powerpoint/2010/main" xmlns="" val="3429970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95300" y="1600201"/>
            <a:ext cx="4375150" cy="40385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35550" y="1600201"/>
            <a:ext cx="4375150" cy="41147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Footer Placeholder 4"/>
          <p:cNvSpPr>
            <a:spLocks noGrp="1"/>
          </p:cNvSpPr>
          <p:nvPr>
            <p:ph type="ftr" sz="quarter" idx="11"/>
          </p:nvPr>
        </p:nvSpPr>
        <p:spPr>
          <a:xfrm>
            <a:off x="3384550" y="6356351"/>
            <a:ext cx="3136900" cy="365125"/>
          </a:xfrm>
        </p:spPr>
        <p:txBody>
          <a:bodyPr/>
          <a:lstStyle/>
          <a:p>
            <a:endParaRPr lang="en-US" dirty="0"/>
          </a:p>
        </p:txBody>
      </p:sp>
      <p:sp>
        <p:nvSpPr>
          <p:cNvPr id="14" name="Slide Number Placeholder 5"/>
          <p:cNvSpPr>
            <a:spLocks noGrp="1"/>
          </p:cNvSpPr>
          <p:nvPr>
            <p:ph type="sldNum" sz="quarter" idx="12"/>
          </p:nvPr>
        </p:nvSpPr>
        <p:spPr>
          <a:xfrm>
            <a:off x="7099300" y="6356351"/>
            <a:ext cx="2311400" cy="365125"/>
          </a:xfrm>
        </p:spPr>
        <p:txBody>
          <a:bodyPr/>
          <a:lstStyle/>
          <a:p>
            <a:fld id="{3B2938F2-5168-4B3A-8FCA-5A188010D12C}" type="slidenum">
              <a:rPr lang="en-US" smtClean="0"/>
              <a:pPr/>
              <a:t>‹#›</a:t>
            </a:fld>
            <a:endParaRPr lang="en-US" dirty="0"/>
          </a:p>
        </p:txBody>
      </p:sp>
    </p:spTree>
    <p:extLst>
      <p:ext uri="{BB962C8B-B14F-4D97-AF65-F5344CB8AC3E}">
        <p14:creationId xmlns:p14="http://schemas.microsoft.com/office/powerpoint/2010/main" xmlns="" val="381362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5544312"/>
            <a:ext cx="9906000" cy="1313688"/>
          </a:xfrm>
          <a:prstGeom prst="rect">
            <a:avLst/>
          </a:prstGeom>
        </p:spPr>
      </p:pic>
      <p:sp>
        <p:nvSpPr>
          <p:cNvPr id="8" name="Footer Placeholder 4"/>
          <p:cNvSpPr>
            <a:spLocks noGrp="1"/>
          </p:cNvSpPr>
          <p:nvPr>
            <p:ph type="ftr" sz="quarter" idx="11"/>
          </p:nvPr>
        </p:nvSpPr>
        <p:spPr>
          <a:xfrm>
            <a:off x="3384550" y="6356351"/>
            <a:ext cx="3136900" cy="365125"/>
          </a:xfrm>
        </p:spPr>
        <p:txBody>
          <a:bodyPr/>
          <a:lstStyle/>
          <a:p>
            <a:endParaRPr lang="en-US" dirty="0"/>
          </a:p>
        </p:txBody>
      </p:sp>
      <p:sp>
        <p:nvSpPr>
          <p:cNvPr id="9" name="Slide Number Placeholder 5"/>
          <p:cNvSpPr>
            <a:spLocks noGrp="1"/>
          </p:cNvSpPr>
          <p:nvPr>
            <p:ph type="sldNum" sz="quarter" idx="12"/>
          </p:nvPr>
        </p:nvSpPr>
        <p:spPr>
          <a:xfrm>
            <a:off x="7099300" y="6356351"/>
            <a:ext cx="2311400" cy="365125"/>
          </a:xfrm>
        </p:spPr>
        <p:txBody>
          <a:bodyPr/>
          <a:lstStyle/>
          <a:p>
            <a:fld id="{3B2938F2-5168-4B3A-8FCA-5A188010D12C}" type="slidenum">
              <a:rPr lang="en-US" smtClean="0"/>
              <a:pPr/>
              <a:t>‹#›</a:t>
            </a:fld>
            <a:endParaRPr lang="en-US" dirty="0"/>
          </a:p>
        </p:txBody>
      </p:sp>
    </p:spTree>
    <p:extLst>
      <p:ext uri="{BB962C8B-B14F-4D97-AF65-F5344CB8AC3E}">
        <p14:creationId xmlns:p14="http://schemas.microsoft.com/office/powerpoint/2010/main" xmlns="" val="28936597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39441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938F2-5168-4B3A-8FCA-5A188010D12C}" type="slidenum">
              <a:rPr lang="en-US" smtClean="0"/>
              <a:pPr/>
              <a:t>‹#›</a:t>
            </a:fld>
            <a:endParaRPr lang="en-US" dirty="0"/>
          </a:p>
        </p:txBody>
      </p:sp>
      <p:pic>
        <p:nvPicPr>
          <p:cNvPr id="7" name="Picture 6"/>
          <p:cNvPicPr>
            <a:picLocks noChangeAspect="1"/>
          </p:cNvPicPr>
          <p:nvPr/>
        </p:nvPicPr>
        <p:blipFill rotWithShape="1">
          <a:blip r:embed="rId6" cstate="print">
            <a:extLst>
              <a:ext uri="{28A0092B-C50C-407E-A947-70E740481C1C}">
                <a14:useLocalDpi xmlns:a14="http://schemas.microsoft.com/office/drawing/2010/main" xmlns="" val="0"/>
              </a:ext>
            </a:extLst>
          </a:blip>
          <a:srcRect l="450"/>
          <a:stretch/>
        </p:blipFill>
        <p:spPr>
          <a:xfrm>
            <a:off x="0" y="5544312"/>
            <a:ext cx="9906000" cy="1313688"/>
          </a:xfrm>
          <a:prstGeom prst="rect">
            <a:avLst/>
          </a:prstGeom>
        </p:spPr>
      </p:pic>
      <p:sp>
        <p:nvSpPr>
          <p:cNvPr id="9" name="Slide Number Placeholder 5"/>
          <p:cNvSpPr txBox="1">
            <a:spLocks/>
          </p:cNvSpPr>
          <p:nvPr/>
        </p:nvSpPr>
        <p:spPr>
          <a:xfrm>
            <a:off x="7099300" y="6356351"/>
            <a:ext cx="2311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2938F2-5168-4B3A-8FCA-5A188010D12C}" type="slidenum">
              <a:rPr lang="en-US" sz="1200" smtClean="0"/>
              <a:pPr algn="r"/>
              <a:t>‹#›</a:t>
            </a:fld>
            <a:endParaRPr lang="en-US" dirty="0"/>
          </a:p>
        </p:txBody>
      </p:sp>
    </p:spTree>
    <p:extLst>
      <p:ext uri="{BB962C8B-B14F-4D97-AF65-F5344CB8AC3E}">
        <p14:creationId xmlns:p14="http://schemas.microsoft.com/office/powerpoint/2010/main" xmlns="" val="1484473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p:hf hd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762000"/>
            <a:ext cx="9372600" cy="4267200"/>
          </a:xfrm>
        </p:spPr>
        <p:txBody>
          <a:bodyPr>
            <a:noAutofit/>
          </a:bodyPr>
          <a:lstStyle/>
          <a:p>
            <a:pPr lvl="0" defTabSz="457200" eaLnBrk="0" fontAlgn="base" hangingPunct="0">
              <a:spcBef>
                <a:spcPct val="20000"/>
              </a:spcBef>
              <a:spcAft>
                <a:spcPct val="0"/>
              </a:spcAft>
              <a:defRPr/>
            </a:pPr>
            <a:r>
              <a:rPr lang="en-ZA" altLang="en-US" b="1" dirty="0">
                <a:latin typeface="Arial Black" pitchFamily="34" charset="0"/>
              </a:rPr>
              <a:t/>
            </a:r>
            <a:br>
              <a:rPr lang="en-ZA" altLang="en-US" b="1" dirty="0">
                <a:latin typeface="Arial Black" pitchFamily="34" charset="0"/>
              </a:rPr>
            </a:br>
            <a:r>
              <a:rPr lang="en-ZA" sz="3200" b="1" dirty="0">
                <a:solidFill>
                  <a:schemeClr val="tx1"/>
                </a:solidFill>
                <a:latin typeface="Arial Black" pitchFamily="34" charset="0"/>
              </a:rPr>
              <a:t>SECTIONAL TITLES AMENDMENT BILL, 2020</a:t>
            </a:r>
            <a:br>
              <a:rPr lang="en-ZA" sz="3200" b="1" dirty="0">
                <a:solidFill>
                  <a:schemeClr val="tx1"/>
                </a:solidFill>
                <a:latin typeface="Arial Black" pitchFamily="34" charset="0"/>
              </a:rPr>
            </a:br>
            <a:r>
              <a:rPr lang="en-ZA" sz="3200" b="1" dirty="0">
                <a:solidFill>
                  <a:schemeClr val="tx1"/>
                </a:solidFill>
                <a:latin typeface="Arial Black" pitchFamily="34" charset="0"/>
              </a:rPr>
              <a:t/>
            </a:r>
            <a:br>
              <a:rPr lang="en-ZA" sz="3200" b="1" dirty="0">
                <a:solidFill>
                  <a:schemeClr val="tx1"/>
                </a:solidFill>
                <a:latin typeface="Arial Black" pitchFamily="34" charset="0"/>
              </a:rPr>
            </a:br>
            <a:r>
              <a:rPr lang="en-ZA" sz="3200" b="1" dirty="0">
                <a:solidFill>
                  <a:schemeClr val="tx1"/>
                </a:solidFill>
                <a:latin typeface="Arial Black" pitchFamily="34" charset="0"/>
              </a:rPr>
              <a:t>PRESENTATION TO THE PORTFOLIO COMMIITTEE ON AGRICULTURE, LAND REFORM AND RURAL DEVELOPMENT</a:t>
            </a:r>
            <a:br>
              <a:rPr lang="en-ZA" sz="3200" b="1" dirty="0">
                <a:solidFill>
                  <a:schemeClr val="tx1"/>
                </a:solidFill>
                <a:latin typeface="Arial Black" pitchFamily="34" charset="0"/>
              </a:rPr>
            </a:br>
            <a:r>
              <a:rPr lang="en-ZA" sz="3200" b="1" dirty="0">
                <a:solidFill>
                  <a:schemeClr val="tx1"/>
                </a:solidFill>
                <a:latin typeface="Arial Black" pitchFamily="34" charset="0"/>
              </a:rPr>
              <a:t/>
            </a:r>
            <a:br>
              <a:rPr lang="en-ZA" sz="3200" b="1" dirty="0">
                <a:solidFill>
                  <a:schemeClr val="tx1"/>
                </a:solidFill>
                <a:latin typeface="Arial Black" pitchFamily="34" charset="0"/>
              </a:rPr>
            </a:br>
            <a:r>
              <a:rPr lang="en-ZA" sz="3200" b="1" dirty="0">
                <a:solidFill>
                  <a:schemeClr val="tx1"/>
                </a:solidFill>
                <a:latin typeface="Arial Black" pitchFamily="34" charset="0"/>
              </a:rPr>
              <a:t>23 FEBRUARY 2021</a:t>
            </a:r>
            <a:r>
              <a:rPr lang="en-ZA" b="1" dirty="0">
                <a:solidFill>
                  <a:prstClr val="black"/>
                </a:solidFill>
                <a:ea typeface="+mn-ea"/>
              </a:rPr>
              <a:t/>
            </a:r>
            <a:br>
              <a:rPr lang="en-ZA" b="1" dirty="0">
                <a:solidFill>
                  <a:prstClr val="black"/>
                </a:solidFill>
                <a:ea typeface="+mn-ea"/>
              </a:rPr>
            </a:br>
            <a:endParaRPr lang="en-ZA" dirty="0">
              <a:solidFill>
                <a:schemeClr val="tx1"/>
              </a:solidFill>
            </a:endParaRPr>
          </a:p>
        </p:txBody>
      </p:sp>
      <p:sp>
        <p:nvSpPr>
          <p:cNvPr id="8" name="Title 3"/>
          <p:cNvSpPr txBox="1">
            <a:spLocks/>
          </p:cNvSpPr>
          <p:nvPr/>
        </p:nvSpPr>
        <p:spPr>
          <a:xfrm>
            <a:off x="3009900" y="5845175"/>
            <a:ext cx="4191000" cy="10128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r>
              <a:rPr lang="en-ZA" sz="3600" dirty="0"/>
              <a:t>SECRET</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6065837"/>
            <a:ext cx="2541588" cy="792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28969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344"/>
            <a:ext cx="8915400" cy="944562"/>
          </a:xfrm>
        </p:spPr>
        <p:txBody>
          <a:bodyPr/>
          <a:lstStyle/>
          <a:p>
            <a:r>
              <a:rPr lang="en-ZA" b="1" dirty="0"/>
              <a:t>Clause 12 </a:t>
            </a:r>
            <a:endParaRPr lang="en-ZA" dirty="0"/>
          </a:p>
        </p:txBody>
      </p:sp>
      <p:sp>
        <p:nvSpPr>
          <p:cNvPr id="3" name="Content Placeholder 2"/>
          <p:cNvSpPr>
            <a:spLocks noGrp="1"/>
          </p:cNvSpPr>
          <p:nvPr>
            <p:ph idx="1"/>
          </p:nvPr>
        </p:nvSpPr>
        <p:spPr>
          <a:xfrm>
            <a:off x="152400" y="1061328"/>
            <a:ext cx="9525000" cy="5029200"/>
          </a:xfrm>
        </p:spPr>
        <p:txBody>
          <a:bodyPr>
            <a:normAutofit/>
          </a:bodyPr>
          <a:lstStyle/>
          <a:p>
            <a:pPr marL="0" indent="0" algn="just">
              <a:buNone/>
            </a:pPr>
            <a:r>
              <a:rPr lang="en-US" altLang="en-US" dirty="0">
                <a:solidFill>
                  <a:prstClr val="black"/>
                </a:solidFill>
              </a:rPr>
              <a:t>Section 25 deals with extensions of a scheme. Section 25(2) provides for filing in a deeds registry of a plan to scale, showing the part of the CP affected by the reservation and the manner in which buildings are to be subdivided into sections and EUA. Section 25 does not provide for replacement documentation to be filed in instances where such documentation has been lost or destroyed. The proposal in clause 12(</a:t>
            </a:r>
            <a:r>
              <a:rPr lang="en-US" altLang="en-US" i="1" dirty="0">
                <a:solidFill>
                  <a:prstClr val="black"/>
                </a:solidFill>
              </a:rPr>
              <a:t>a</a:t>
            </a:r>
            <a:r>
              <a:rPr lang="en-US" altLang="en-US" dirty="0">
                <a:solidFill>
                  <a:prstClr val="black"/>
                </a:solidFill>
              </a:rPr>
              <a:t>) of the Bill provides for this.</a:t>
            </a:r>
            <a:endParaRPr lang="en-ZA" dirty="0"/>
          </a:p>
        </p:txBody>
      </p:sp>
      <p:pic>
        <p:nvPicPr>
          <p:cNvPr id="6" name="Picture 3"/>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019800"/>
            <a:ext cx="254635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06856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t>Clause 16</a:t>
            </a:r>
            <a:endParaRPr lang="en-US" b="1" i="1" dirty="0"/>
          </a:p>
        </p:txBody>
      </p:sp>
      <p:sp>
        <p:nvSpPr>
          <p:cNvPr id="5" name="Content Placeholder 4"/>
          <p:cNvSpPr>
            <a:spLocks noGrp="1"/>
          </p:cNvSpPr>
          <p:nvPr>
            <p:ph idx="1"/>
          </p:nvPr>
        </p:nvSpPr>
        <p:spPr>
          <a:xfrm>
            <a:off x="304800" y="1295400"/>
            <a:ext cx="9525000" cy="4419600"/>
          </a:xfrm>
        </p:spPr>
        <p:txBody>
          <a:bodyPr>
            <a:normAutofit/>
          </a:bodyPr>
          <a:lstStyle/>
          <a:p>
            <a:pPr marL="0" indent="0" algn="just">
              <a:buNone/>
            </a:pPr>
            <a:r>
              <a:rPr lang="en-ZA" altLang="en-US" dirty="0">
                <a:solidFill>
                  <a:prstClr val="black"/>
                </a:solidFill>
                <a:latin typeface="Arial" charset="0"/>
                <a:cs typeface="Arial" charset="0"/>
              </a:rPr>
              <a:t>Section 54 provides for the establishment of a Sectional Titles Regulations Board. The amendment of section 54 provides for gender issues and the appointment of a Registrar and another conveyancer with practical knowledge on matters pertaining to the registration of sectional title units and the opening of sectional title registers</a:t>
            </a:r>
            <a:r>
              <a:rPr lang="en-US" altLang="en-US" dirty="0">
                <a:solidFill>
                  <a:prstClr val="black"/>
                </a:solidFill>
                <a:latin typeface="Arial" charset="0"/>
                <a:cs typeface="Arial" charset="0"/>
              </a:rPr>
              <a:t>.</a:t>
            </a:r>
            <a:endParaRPr lang="en-US" dirty="0">
              <a:solidFill>
                <a:prstClr val="black"/>
              </a:solidFill>
              <a:latin typeface="Arial" charset="0"/>
              <a:cs typeface="Arial" charset="0"/>
            </a:endParaRPr>
          </a:p>
          <a:p>
            <a:pPr>
              <a:buFont typeface="Wingdings" panose="05000000000000000000" pitchFamily="2" charset="2"/>
              <a:buChar char="Ø"/>
            </a:pPr>
            <a:endParaRPr lang="en-US" sz="2000" dirty="0"/>
          </a:p>
        </p:txBody>
      </p:sp>
      <p:pic>
        <p:nvPicPr>
          <p:cNvPr id="8" name="Picture 3"/>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23884" y="6065838"/>
            <a:ext cx="254635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17193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t>Clause 18</a:t>
            </a:r>
            <a:endParaRPr lang="en-US" b="1" i="1" dirty="0"/>
          </a:p>
        </p:txBody>
      </p:sp>
      <p:sp>
        <p:nvSpPr>
          <p:cNvPr id="5" name="Content Placeholder 4"/>
          <p:cNvSpPr>
            <a:spLocks noGrp="1"/>
          </p:cNvSpPr>
          <p:nvPr>
            <p:ph idx="1"/>
          </p:nvPr>
        </p:nvSpPr>
        <p:spPr>
          <a:xfrm>
            <a:off x="304800" y="1295400"/>
            <a:ext cx="9525000" cy="4419600"/>
          </a:xfrm>
        </p:spPr>
        <p:txBody>
          <a:bodyPr>
            <a:normAutofit fontScale="62500" lnSpcReduction="20000"/>
          </a:bodyPr>
          <a:lstStyle/>
          <a:p>
            <a:pPr marL="0" indent="0" algn="just">
              <a:lnSpc>
                <a:spcPct val="120000"/>
              </a:lnSpc>
              <a:buNone/>
            </a:pPr>
            <a:r>
              <a:rPr lang="en-US" altLang="en-US" sz="4600" dirty="0">
                <a:solidFill>
                  <a:prstClr val="black"/>
                </a:solidFill>
                <a:latin typeface="Arial" charset="0"/>
                <a:cs typeface="Arial" charset="0"/>
              </a:rPr>
              <a:t>Section 60 deals with transitional provisions in respect of transactions registered in terms of the Sectional Titles Act 66 of 1971. The amendment to section 60(3), as proposed in clause 18 of the Bill, provides for an owner who has acquired an EUA, to request the BC to transfer such right to such owner by means of a notarial deed of cession. Such use was under the 1971 Act created by means of Rules.</a:t>
            </a:r>
          </a:p>
          <a:p>
            <a:pPr marL="0" indent="0" algn="ctr">
              <a:lnSpc>
                <a:spcPct val="120000"/>
              </a:lnSpc>
              <a:buNone/>
            </a:pPr>
            <a:endParaRPr lang="en-US" b="1" i="1" dirty="0">
              <a:solidFill>
                <a:prstClr val="black"/>
              </a:solidFill>
              <a:latin typeface="Arial" charset="0"/>
              <a:cs typeface="Arial" charset="0"/>
            </a:endParaRPr>
          </a:p>
          <a:p>
            <a:pPr marL="0" indent="0" algn="ctr">
              <a:buNone/>
            </a:pPr>
            <a:r>
              <a:rPr lang="en-US" b="1" i="1" dirty="0">
                <a:solidFill>
                  <a:prstClr val="black"/>
                </a:solidFill>
                <a:latin typeface="Arial" charset="0"/>
                <a:cs typeface="Arial" charset="0"/>
              </a:rPr>
              <a:t>Thank you</a:t>
            </a:r>
            <a:endParaRPr lang="en-US" b="1" dirty="0">
              <a:solidFill>
                <a:prstClr val="black"/>
              </a:solidFill>
              <a:latin typeface="Arial" charset="0"/>
              <a:cs typeface="Arial" charset="0"/>
            </a:endParaRPr>
          </a:p>
        </p:txBody>
      </p:sp>
      <p:pic>
        <p:nvPicPr>
          <p:cNvPr id="8" name="Picture 3"/>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25021" y="6065838"/>
            <a:ext cx="254635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56037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09600"/>
            <a:ext cx="8915400" cy="1059064"/>
          </a:xfrm>
        </p:spPr>
        <p:txBody>
          <a:bodyPr>
            <a:noAutofit/>
          </a:bodyPr>
          <a:lstStyle/>
          <a:p>
            <a:r>
              <a:rPr lang="en-ZA" b="1" dirty="0"/>
              <a:t>OBJECTS OF THE BILL</a:t>
            </a:r>
          </a:p>
        </p:txBody>
      </p:sp>
      <p:sp>
        <p:nvSpPr>
          <p:cNvPr id="4" name="Title 3"/>
          <p:cNvSpPr txBox="1">
            <a:spLocks/>
          </p:cNvSpPr>
          <p:nvPr/>
        </p:nvSpPr>
        <p:spPr>
          <a:xfrm>
            <a:off x="3356658" y="34724"/>
            <a:ext cx="4191000" cy="10128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dirty="0"/>
          </a:p>
        </p:txBody>
      </p:sp>
      <p:sp>
        <p:nvSpPr>
          <p:cNvPr id="7" name="Content Placeholder 2"/>
          <p:cNvSpPr>
            <a:spLocks noGrp="1"/>
          </p:cNvSpPr>
          <p:nvPr>
            <p:ph idx="1"/>
          </p:nvPr>
        </p:nvSpPr>
        <p:spPr>
          <a:xfrm>
            <a:off x="228600" y="1905000"/>
            <a:ext cx="9372600" cy="3810000"/>
          </a:xfrm>
        </p:spPr>
        <p:txBody>
          <a:bodyPr>
            <a:noAutofit/>
          </a:bodyPr>
          <a:lstStyle/>
          <a:p>
            <a:pPr marL="0" lvl="0" indent="0" algn="just" defTabSz="457200" eaLnBrk="0" fontAlgn="base" hangingPunct="0">
              <a:spcAft>
                <a:spcPct val="0"/>
              </a:spcAft>
              <a:buNone/>
            </a:pPr>
            <a:r>
              <a:rPr lang="en-ZA" altLang="en-US" dirty="0">
                <a:solidFill>
                  <a:prstClr val="black"/>
                </a:solidFill>
                <a:latin typeface="Arial" charset="0"/>
                <a:cs typeface="Arial" charset="0"/>
              </a:rPr>
              <a:t>The Bill seeks to amend the Sectional Titles Act, 1986 (Act 95 of 1986) (‘the Act’), for the objective of improving and enhancing the application and implementation of the Act.</a:t>
            </a:r>
          </a:p>
          <a:p>
            <a:pPr marL="0" indent="0" algn="just">
              <a:buFont typeface="Arial" charset="0"/>
              <a:buNone/>
            </a:pPr>
            <a:endParaRPr lang="en-ZA" altLang="en-US" dirty="0">
              <a:latin typeface="Arial" charset="0"/>
              <a:cs typeface="Arial" charset="0"/>
            </a:endParaRPr>
          </a:p>
        </p:txBody>
      </p:sp>
      <p:pic>
        <p:nvPicPr>
          <p:cNvPr id="10" name="Picture 3"/>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065838"/>
            <a:ext cx="254635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78019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7833"/>
            <a:ext cx="8915400" cy="1059064"/>
          </a:xfrm>
        </p:spPr>
        <p:txBody>
          <a:bodyPr>
            <a:noAutofit/>
          </a:bodyPr>
          <a:lstStyle/>
          <a:p>
            <a:r>
              <a:rPr lang="en-ZA" altLang="en-US" b="1" dirty="0">
                <a:solidFill>
                  <a:prstClr val="black"/>
                </a:solidFill>
                <a:latin typeface="Arial" charset="0"/>
                <a:cs typeface="Arial" charset="0"/>
              </a:rPr>
              <a:t>Clause 1</a:t>
            </a:r>
            <a:endParaRPr lang="en-ZA" b="1" dirty="0"/>
          </a:p>
        </p:txBody>
      </p:sp>
      <p:sp>
        <p:nvSpPr>
          <p:cNvPr id="4" name="Title 3"/>
          <p:cNvSpPr txBox="1">
            <a:spLocks/>
          </p:cNvSpPr>
          <p:nvPr/>
        </p:nvSpPr>
        <p:spPr>
          <a:xfrm>
            <a:off x="3356658" y="78537"/>
            <a:ext cx="4191000" cy="82424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just"/>
            <a:endParaRPr lang="en-ZA" sz="3600" dirty="0"/>
          </a:p>
        </p:txBody>
      </p:sp>
      <p:sp>
        <p:nvSpPr>
          <p:cNvPr id="7" name="Content Placeholder 2"/>
          <p:cNvSpPr>
            <a:spLocks noGrp="1"/>
          </p:cNvSpPr>
          <p:nvPr>
            <p:ph idx="1"/>
          </p:nvPr>
        </p:nvSpPr>
        <p:spPr>
          <a:xfrm>
            <a:off x="114300" y="1143000"/>
            <a:ext cx="9372600" cy="4343400"/>
          </a:xfrm>
        </p:spPr>
        <p:txBody>
          <a:bodyPr>
            <a:noAutofit/>
          </a:bodyPr>
          <a:lstStyle/>
          <a:p>
            <a:pPr algn="just"/>
            <a:r>
              <a:rPr lang="en-US" altLang="en-US" dirty="0">
                <a:latin typeface="Arial" charset="0"/>
                <a:cs typeface="Arial" charset="0"/>
              </a:rPr>
              <a:t>Definition of ‘</a:t>
            </a:r>
            <a:r>
              <a:rPr lang="en-US" altLang="en-US" b="1" i="1" dirty="0">
                <a:latin typeface="Arial" charset="0"/>
                <a:cs typeface="Arial" charset="0"/>
              </a:rPr>
              <a:t>exclusive use areas</a:t>
            </a:r>
            <a:r>
              <a:rPr lang="en-US" altLang="en-US" dirty="0">
                <a:latin typeface="Arial" charset="0"/>
                <a:cs typeface="Arial" charset="0"/>
              </a:rPr>
              <a:t>’ (EUA) refers to exclusive use by only the owner of a section.  It can be interpreted to exclude any person other than the owner from using the EUA, i.e. lessees.</a:t>
            </a:r>
          </a:p>
          <a:p>
            <a:pPr algn="just"/>
            <a:r>
              <a:rPr lang="en-US" altLang="en-US" dirty="0">
                <a:latin typeface="Arial" charset="0"/>
                <a:cs typeface="Arial" charset="0"/>
              </a:rPr>
              <a:t>Definition of ‘</a:t>
            </a:r>
            <a:r>
              <a:rPr lang="en-US" altLang="en-US" b="1" i="1" dirty="0">
                <a:latin typeface="Arial" charset="0"/>
                <a:cs typeface="Arial" charset="0"/>
              </a:rPr>
              <a:t>Sectional Titles Schemes Management Act’</a:t>
            </a:r>
            <a:r>
              <a:rPr lang="en-US" altLang="en-US" dirty="0">
                <a:latin typeface="Arial" charset="0"/>
                <a:cs typeface="Arial" charset="0"/>
              </a:rPr>
              <a:t> incorrectly refers to it being a 2010 instead of a 2011 Act. The proposed amendments in clauses 1(a) and (b) seek to correct the position. </a:t>
            </a:r>
            <a:endParaRPr lang="en-ZA" altLang="en-US" dirty="0">
              <a:latin typeface="Arial" charset="0"/>
              <a:cs typeface="Arial" charset="0"/>
            </a:endParaRPr>
          </a:p>
        </p:txBody>
      </p:sp>
      <p:pic>
        <p:nvPicPr>
          <p:cNvPr id="10" name="Picture 3"/>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107906"/>
            <a:ext cx="254635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67364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0311"/>
            <a:ext cx="8915400" cy="1143000"/>
          </a:xfrm>
        </p:spPr>
        <p:txBody>
          <a:bodyPr/>
          <a:lstStyle/>
          <a:p>
            <a:r>
              <a:rPr lang="en-ZA" b="1" dirty="0"/>
              <a:t>Clause 2</a:t>
            </a:r>
            <a:endParaRPr lang="en-ZA" dirty="0"/>
          </a:p>
        </p:txBody>
      </p:sp>
      <p:sp>
        <p:nvSpPr>
          <p:cNvPr id="3" name="Content Placeholder 2"/>
          <p:cNvSpPr>
            <a:spLocks noGrp="1"/>
          </p:cNvSpPr>
          <p:nvPr>
            <p:ph idx="1"/>
          </p:nvPr>
        </p:nvSpPr>
        <p:spPr>
          <a:xfrm>
            <a:off x="228600" y="609600"/>
            <a:ext cx="9334500" cy="5553879"/>
          </a:xfrm>
        </p:spPr>
        <p:txBody>
          <a:bodyPr>
            <a:normAutofit/>
          </a:bodyPr>
          <a:lstStyle/>
          <a:p>
            <a:pPr marL="0" indent="0" algn="just">
              <a:spcBef>
                <a:spcPts val="0"/>
              </a:spcBef>
              <a:buFont typeface="Arial" charset="0"/>
              <a:buNone/>
              <a:defRPr/>
            </a:pPr>
            <a:endParaRPr lang="en-ZA" altLang="en-US" dirty="0">
              <a:solidFill>
                <a:prstClr val="black"/>
              </a:solidFill>
              <a:latin typeface="Arial" charset="0"/>
              <a:cs typeface="Arial" charset="0"/>
            </a:endParaRPr>
          </a:p>
          <a:p>
            <a:pPr marL="0" indent="0" algn="just">
              <a:spcBef>
                <a:spcPts val="0"/>
              </a:spcBef>
              <a:buFont typeface="Arial" charset="0"/>
              <a:buNone/>
              <a:defRPr/>
            </a:pPr>
            <a:endParaRPr lang="en-ZA" altLang="en-US" dirty="0">
              <a:solidFill>
                <a:prstClr val="black"/>
              </a:solidFill>
              <a:latin typeface="Arial" charset="0"/>
              <a:cs typeface="Arial" charset="0"/>
            </a:endParaRPr>
          </a:p>
          <a:p>
            <a:pPr marL="0" indent="0" algn="just">
              <a:spcBef>
                <a:spcPts val="0"/>
              </a:spcBef>
              <a:buFont typeface="Arial" charset="0"/>
              <a:buNone/>
              <a:defRPr/>
            </a:pPr>
            <a:r>
              <a:rPr lang="en-ZA" altLang="en-US" dirty="0">
                <a:solidFill>
                  <a:prstClr val="black"/>
                </a:solidFill>
                <a:latin typeface="Arial" charset="0"/>
                <a:cs typeface="Arial" charset="0"/>
              </a:rPr>
              <a:t>Section 4 deals with the </a:t>
            </a:r>
            <a:r>
              <a:rPr lang="en-ZA" altLang="en-US" u="sng" dirty="0">
                <a:solidFill>
                  <a:prstClr val="black"/>
                </a:solidFill>
                <a:latin typeface="Arial" charset="0"/>
                <a:cs typeface="Arial" charset="0"/>
              </a:rPr>
              <a:t>approval of development schemes </a:t>
            </a:r>
            <a:r>
              <a:rPr lang="en-ZA" altLang="en-US" dirty="0">
                <a:solidFill>
                  <a:prstClr val="black"/>
                </a:solidFill>
                <a:latin typeface="Arial" charset="0"/>
                <a:cs typeface="Arial" charset="0"/>
              </a:rPr>
              <a:t>and it provides for developers to have meetings with lessees where part of a building is to be wholly or partially let for residential purposes. There is a need to provide for a lessee’s representative to act on behalf of such a lessee in instances where a lessee is absent from such a meeting. Clause 2 provides for this insertion.</a:t>
            </a:r>
            <a:endParaRPr lang="en-ZA" dirty="0"/>
          </a:p>
          <a:p>
            <a:pPr marL="0" indent="0">
              <a:buNone/>
            </a:pPr>
            <a:endParaRPr lang="en-ZA" dirty="0"/>
          </a:p>
        </p:txBody>
      </p:sp>
      <p:pic>
        <p:nvPicPr>
          <p:cNvPr id="6" name="Picture 3"/>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079342"/>
            <a:ext cx="254635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26842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227676"/>
            <a:ext cx="9525000" cy="914400"/>
          </a:xfrm>
        </p:spPr>
        <p:txBody>
          <a:bodyPr>
            <a:noAutofit/>
          </a:bodyPr>
          <a:lstStyle/>
          <a:p>
            <a:r>
              <a:rPr lang="en-ZA" b="1" dirty="0"/>
              <a:t>Clause 4 </a:t>
            </a:r>
          </a:p>
        </p:txBody>
      </p:sp>
      <p:sp>
        <p:nvSpPr>
          <p:cNvPr id="6" name="Content Placeholder 5"/>
          <p:cNvSpPr>
            <a:spLocks noGrp="1"/>
          </p:cNvSpPr>
          <p:nvPr>
            <p:ph idx="1"/>
          </p:nvPr>
        </p:nvSpPr>
        <p:spPr>
          <a:xfrm>
            <a:off x="152400" y="609600"/>
            <a:ext cx="9601200" cy="5200010"/>
          </a:xfrm>
        </p:spPr>
        <p:txBody>
          <a:bodyPr>
            <a:noAutofit/>
          </a:bodyPr>
          <a:lstStyle/>
          <a:p>
            <a:pPr marL="0" indent="0" algn="just">
              <a:spcBef>
                <a:spcPts val="0"/>
              </a:spcBef>
              <a:buNone/>
            </a:pPr>
            <a:endParaRPr lang="en-ZA" altLang="en-US" dirty="0">
              <a:solidFill>
                <a:prstClr val="black"/>
              </a:solidFill>
              <a:latin typeface="Arial" charset="0"/>
              <a:cs typeface="Arial" charset="0"/>
            </a:endParaRPr>
          </a:p>
          <a:p>
            <a:pPr marL="0" indent="0" algn="just">
              <a:spcBef>
                <a:spcPts val="0"/>
              </a:spcBef>
              <a:buNone/>
            </a:pPr>
            <a:r>
              <a:rPr lang="en-ZA" altLang="en-US" dirty="0">
                <a:solidFill>
                  <a:prstClr val="black"/>
                </a:solidFill>
                <a:latin typeface="Arial" charset="0"/>
                <a:cs typeface="Arial" charset="0"/>
              </a:rPr>
              <a:t>Section 14 deals with amendment and cancellation of sectional plans (SP). However, it only provides for dealings with sections that are affected by incorrect SPs and not for EUA’s. Section 14(8) provides for cancellation, upon application by a developer, of a SP by court order. Section 14 must clarify the provisions to follow where a body corporate (BC) exists and the court makes an order for the cancellation of a SP. Clause 4 provides for this.</a:t>
            </a:r>
            <a:endParaRPr lang="en-ZA" dirty="0"/>
          </a:p>
          <a:p>
            <a:pPr marL="0" indent="0">
              <a:spcBef>
                <a:spcPts val="0"/>
              </a:spcBef>
              <a:buNone/>
            </a:pPr>
            <a:r>
              <a:rPr lang="en-ZA" dirty="0"/>
              <a:t> </a:t>
            </a:r>
          </a:p>
        </p:txBody>
      </p:sp>
      <p:pic>
        <p:nvPicPr>
          <p:cNvPr id="8" name="Picture 3"/>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9099" y="6105075"/>
            <a:ext cx="254635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15908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279" y="152400"/>
            <a:ext cx="8915400" cy="1143000"/>
          </a:xfrm>
        </p:spPr>
        <p:txBody>
          <a:bodyPr>
            <a:normAutofit/>
          </a:bodyPr>
          <a:lstStyle/>
          <a:p>
            <a:r>
              <a:rPr lang="en-ZA" b="1" dirty="0"/>
              <a:t>Clause 6</a:t>
            </a:r>
            <a:endParaRPr lang="en-ZA" dirty="0"/>
          </a:p>
        </p:txBody>
      </p:sp>
      <p:sp>
        <p:nvSpPr>
          <p:cNvPr id="3" name="Content Placeholder 2"/>
          <p:cNvSpPr>
            <a:spLocks noGrp="1"/>
          </p:cNvSpPr>
          <p:nvPr>
            <p:ph idx="1"/>
          </p:nvPr>
        </p:nvSpPr>
        <p:spPr>
          <a:xfrm>
            <a:off x="363879" y="1219200"/>
            <a:ext cx="9220200" cy="4347814"/>
          </a:xfrm>
        </p:spPr>
        <p:txBody>
          <a:bodyPr>
            <a:noAutofit/>
          </a:bodyPr>
          <a:lstStyle/>
          <a:p>
            <a:pPr marL="0" indent="0" algn="just">
              <a:spcBef>
                <a:spcPts val="0"/>
              </a:spcBef>
              <a:buNone/>
            </a:pPr>
            <a:r>
              <a:rPr lang="en-ZA" dirty="0">
                <a:solidFill>
                  <a:prstClr val="black"/>
                </a:solidFill>
                <a:latin typeface="Arial" charset="0"/>
                <a:cs typeface="Arial" charset="0"/>
              </a:rPr>
              <a:t>Section 17(4B) provides for alienation of a portion of CP on which an EUA or part thereof is registered. However, registration of transfer </a:t>
            </a:r>
            <a:r>
              <a:rPr lang="en-ZA" dirty="0">
                <a:latin typeface="Arial" charset="0"/>
                <a:cs typeface="Arial" charset="0"/>
              </a:rPr>
              <a:t>of CP can only be effected after cancellation of the EUA that is situated on the CP </a:t>
            </a:r>
            <a:r>
              <a:rPr lang="en-ZA" dirty="0">
                <a:solidFill>
                  <a:prstClr val="black"/>
                </a:solidFill>
                <a:latin typeface="Arial" charset="0"/>
                <a:cs typeface="Arial" charset="0"/>
              </a:rPr>
              <a:t>that is to be transferred. The Act does not provide for dealings with parts of EUAs and section 17 must be amended to provide clarity in this regard. Clause 6 of the Bill, aims to rectify the position.</a:t>
            </a:r>
            <a:endParaRPr lang="en-ZA" dirty="0"/>
          </a:p>
        </p:txBody>
      </p:sp>
      <p:pic>
        <p:nvPicPr>
          <p:cNvPr id="6" name="Picture 3"/>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019800"/>
            <a:ext cx="254635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76075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58"/>
            <a:ext cx="8915400" cy="1143000"/>
          </a:xfrm>
        </p:spPr>
        <p:txBody>
          <a:bodyPr>
            <a:normAutofit/>
          </a:bodyPr>
          <a:lstStyle/>
          <a:p>
            <a:r>
              <a:rPr lang="en-ZA" b="1" dirty="0"/>
              <a:t>Clause 8</a:t>
            </a:r>
            <a:endParaRPr lang="en-ZA" dirty="0"/>
          </a:p>
        </p:txBody>
      </p:sp>
      <p:sp>
        <p:nvSpPr>
          <p:cNvPr id="3" name="Content Placeholder 2"/>
          <p:cNvSpPr>
            <a:spLocks noGrp="1"/>
          </p:cNvSpPr>
          <p:nvPr>
            <p:ph idx="1"/>
          </p:nvPr>
        </p:nvSpPr>
        <p:spPr>
          <a:xfrm>
            <a:off x="287679" y="1066800"/>
            <a:ext cx="9372600" cy="4347814"/>
          </a:xfrm>
        </p:spPr>
        <p:txBody>
          <a:bodyPr>
            <a:noAutofit/>
          </a:bodyPr>
          <a:lstStyle/>
          <a:p>
            <a:pPr marL="0" indent="0" algn="just">
              <a:spcBef>
                <a:spcPts val="0"/>
              </a:spcBef>
              <a:buNone/>
            </a:pPr>
            <a:r>
              <a:rPr lang="en-US" altLang="en-US" dirty="0">
                <a:solidFill>
                  <a:prstClr val="black"/>
                </a:solidFill>
                <a:latin typeface="Arial" charset="0"/>
                <a:cs typeface="Arial" charset="0"/>
              </a:rPr>
              <a:t>Section 21 deals with the </a:t>
            </a:r>
            <a:r>
              <a:rPr lang="en-US" altLang="en-US" u="sng" dirty="0">
                <a:solidFill>
                  <a:prstClr val="black"/>
                </a:solidFill>
                <a:latin typeface="Arial" charset="0"/>
                <a:cs typeface="Arial" charset="0"/>
              </a:rPr>
              <a:t>approval of plans </a:t>
            </a:r>
            <a:r>
              <a:rPr lang="en-US" altLang="en-US" dirty="0">
                <a:solidFill>
                  <a:prstClr val="black"/>
                </a:solidFill>
                <a:latin typeface="Arial" charset="0"/>
                <a:cs typeface="Arial" charset="0"/>
              </a:rPr>
              <a:t>of subdivision or consolidation by the Surveyor-General (SG). However, section 21 does not provide for a developer, prior to the establishment of the body corporate (BC), to cause a land surveyor to submit a draft sectional plan of subdivision or consolidation to a SG for such approval. Clause 8 of the Bill aims to rectify the matter.</a:t>
            </a:r>
            <a:endParaRPr lang="en-ZA" dirty="0"/>
          </a:p>
        </p:txBody>
      </p:sp>
      <p:pic>
        <p:nvPicPr>
          <p:cNvPr id="6" name="Picture 3"/>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0" y="6065838"/>
            <a:ext cx="254635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71569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589" y="201612"/>
            <a:ext cx="8915400" cy="1143000"/>
          </a:xfrm>
        </p:spPr>
        <p:txBody>
          <a:bodyPr/>
          <a:lstStyle/>
          <a:p>
            <a:r>
              <a:rPr lang="en-ZA" altLang="en-US" b="1" dirty="0">
                <a:solidFill>
                  <a:prstClr val="black"/>
                </a:solidFill>
                <a:latin typeface="Arial" charset="0"/>
                <a:cs typeface="Arial" charset="0"/>
              </a:rPr>
              <a:t>Clauses 9, 10, 11 and 13</a:t>
            </a:r>
            <a:endParaRPr lang="en-ZA" dirty="0"/>
          </a:p>
        </p:txBody>
      </p:sp>
      <p:sp>
        <p:nvSpPr>
          <p:cNvPr id="3" name="Content Placeholder 2"/>
          <p:cNvSpPr>
            <a:spLocks noGrp="1"/>
          </p:cNvSpPr>
          <p:nvPr>
            <p:ph idx="1"/>
          </p:nvPr>
        </p:nvSpPr>
        <p:spPr>
          <a:xfrm>
            <a:off x="205854" y="1219200"/>
            <a:ext cx="9547746" cy="5029200"/>
          </a:xfrm>
        </p:spPr>
        <p:txBody>
          <a:bodyPr>
            <a:normAutofit lnSpcReduction="10000"/>
          </a:bodyPr>
          <a:lstStyle/>
          <a:p>
            <a:pPr marL="0" lvl="0" indent="0" algn="just" defTabSz="457200" eaLnBrk="0" fontAlgn="base" hangingPunct="0">
              <a:spcAft>
                <a:spcPct val="0"/>
              </a:spcAft>
              <a:buNone/>
            </a:pPr>
            <a:r>
              <a:rPr lang="en-US" dirty="0">
                <a:solidFill>
                  <a:prstClr val="black"/>
                </a:solidFill>
                <a:latin typeface="Arial" charset="0"/>
                <a:cs typeface="Arial" charset="0"/>
              </a:rPr>
              <a:t>Section 22 deals with </a:t>
            </a:r>
            <a:r>
              <a:rPr lang="en-US" u="sng" dirty="0">
                <a:solidFill>
                  <a:prstClr val="black"/>
                </a:solidFill>
                <a:latin typeface="Arial" charset="0"/>
                <a:cs typeface="Arial" charset="0"/>
              </a:rPr>
              <a:t>registration of subdivisions </a:t>
            </a:r>
            <a:r>
              <a:rPr lang="en-US" dirty="0">
                <a:solidFill>
                  <a:prstClr val="black"/>
                </a:solidFill>
                <a:latin typeface="Arial" charset="0"/>
                <a:cs typeface="Arial" charset="0"/>
              </a:rPr>
              <a:t>of sections. However, section 22 does not provide for developers, prior to establishment of BCs, to apply for registration of SPs of subdivisions of sections. The insertion of sections 22(1A) and 22(2)(</a:t>
            </a:r>
            <a:r>
              <a:rPr lang="en-US" dirty="0" err="1">
                <a:solidFill>
                  <a:prstClr val="black"/>
                </a:solidFill>
                <a:latin typeface="Arial" charset="0"/>
                <a:cs typeface="Arial" charset="0"/>
              </a:rPr>
              <a:t>eA</a:t>
            </a:r>
            <a:r>
              <a:rPr lang="en-US" dirty="0">
                <a:solidFill>
                  <a:prstClr val="black"/>
                </a:solidFill>
                <a:latin typeface="Arial" charset="0"/>
                <a:cs typeface="Arial" charset="0"/>
              </a:rPr>
              <a:t>), as proposed in clauses 9(</a:t>
            </a:r>
            <a:r>
              <a:rPr lang="en-US" i="1" dirty="0">
                <a:solidFill>
                  <a:prstClr val="black"/>
                </a:solidFill>
                <a:latin typeface="Arial" charset="0"/>
                <a:cs typeface="Arial" charset="0"/>
              </a:rPr>
              <a:t>a</a:t>
            </a:r>
            <a:r>
              <a:rPr lang="en-US" dirty="0">
                <a:solidFill>
                  <a:prstClr val="black"/>
                </a:solidFill>
                <a:latin typeface="Arial" charset="0"/>
                <a:cs typeface="Arial" charset="0"/>
              </a:rPr>
              <a:t>) and 9(</a:t>
            </a:r>
            <a:r>
              <a:rPr lang="en-US" i="1" dirty="0">
                <a:solidFill>
                  <a:prstClr val="black"/>
                </a:solidFill>
                <a:latin typeface="Arial" charset="0"/>
                <a:cs typeface="Arial" charset="0"/>
              </a:rPr>
              <a:t>e</a:t>
            </a:r>
            <a:r>
              <a:rPr lang="en-US" dirty="0">
                <a:solidFill>
                  <a:prstClr val="black"/>
                </a:solidFill>
                <a:latin typeface="Arial" charset="0"/>
                <a:cs typeface="Arial" charset="0"/>
              </a:rPr>
              <a:t>) of the Bill, aim to provide for this insertion.</a:t>
            </a:r>
          </a:p>
          <a:p>
            <a:pPr marL="0" lvl="0" indent="0" algn="just" defTabSz="457200" eaLnBrk="0" fontAlgn="base" hangingPunct="0">
              <a:spcAft>
                <a:spcPct val="0"/>
              </a:spcAft>
              <a:buNone/>
            </a:pPr>
            <a:r>
              <a:rPr lang="en-US" dirty="0">
                <a:solidFill>
                  <a:prstClr val="black"/>
                </a:solidFill>
                <a:latin typeface="Arial" charset="0"/>
                <a:cs typeface="Arial" charset="0"/>
              </a:rPr>
              <a:t>(Clauses 10(a) and (c), 11(a) and (c) and 13 contain similar proposals in respect of the consolidation and extension of sections.)</a:t>
            </a:r>
            <a:endParaRPr lang="en-ZA" dirty="0"/>
          </a:p>
        </p:txBody>
      </p:sp>
      <p:pic>
        <p:nvPicPr>
          <p:cNvPr id="6" name="Picture 3"/>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27296" y="6105075"/>
            <a:ext cx="254635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97129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1612"/>
            <a:ext cx="8915400" cy="838200"/>
          </a:xfrm>
        </p:spPr>
        <p:txBody>
          <a:bodyPr/>
          <a:lstStyle/>
          <a:p>
            <a:r>
              <a:rPr lang="en-ZA" altLang="en-US" b="1" dirty="0">
                <a:solidFill>
                  <a:prstClr val="black"/>
                </a:solidFill>
                <a:latin typeface="Arial" charset="0"/>
                <a:cs typeface="Arial" charset="0"/>
              </a:rPr>
              <a:t>Clauses 9, 10 and 11 - continue</a:t>
            </a:r>
            <a:endParaRPr lang="en-ZA" b="1" dirty="0"/>
          </a:p>
        </p:txBody>
      </p:sp>
      <p:sp>
        <p:nvSpPr>
          <p:cNvPr id="3" name="Content Placeholder 2"/>
          <p:cNvSpPr>
            <a:spLocks noGrp="1"/>
          </p:cNvSpPr>
          <p:nvPr>
            <p:ph idx="1"/>
          </p:nvPr>
        </p:nvSpPr>
        <p:spPr>
          <a:xfrm>
            <a:off x="94322" y="1007068"/>
            <a:ext cx="9677400" cy="5029200"/>
          </a:xfrm>
        </p:spPr>
        <p:txBody>
          <a:bodyPr>
            <a:noAutofit/>
          </a:bodyPr>
          <a:lstStyle/>
          <a:p>
            <a:pPr marL="0" lvl="0" indent="0" algn="just" defTabSz="457200" eaLnBrk="0" fontAlgn="base" hangingPunct="0">
              <a:spcAft>
                <a:spcPct val="0"/>
              </a:spcAft>
              <a:buNone/>
            </a:pPr>
            <a:r>
              <a:rPr lang="en-US" dirty="0">
                <a:solidFill>
                  <a:prstClr val="black"/>
                </a:solidFill>
                <a:latin typeface="Arial" charset="0"/>
                <a:cs typeface="Arial" charset="0"/>
              </a:rPr>
              <a:t>Section 22 provides for </a:t>
            </a:r>
            <a:r>
              <a:rPr lang="en-US" u="sng" dirty="0">
                <a:solidFill>
                  <a:prstClr val="black"/>
                </a:solidFill>
                <a:latin typeface="Arial" charset="0"/>
                <a:cs typeface="Arial" charset="0"/>
              </a:rPr>
              <a:t>endorsement of deeds </a:t>
            </a:r>
            <a:r>
              <a:rPr lang="en-US" dirty="0">
                <a:solidFill>
                  <a:prstClr val="black"/>
                </a:solidFill>
                <a:latin typeface="Arial" charset="0"/>
                <a:cs typeface="Arial" charset="0"/>
              </a:rPr>
              <a:t>that have been registered against title deeds of sections in order to reflect subdivisions of such sections. However, section 22(2), that provides for lodgment of the relevant title deeds, omits reference to leases. The insertion of section 22(2)(</a:t>
            </a:r>
            <a:r>
              <a:rPr lang="en-US" i="1" dirty="0" err="1">
                <a:solidFill>
                  <a:prstClr val="black"/>
                </a:solidFill>
                <a:latin typeface="Arial" charset="0"/>
                <a:cs typeface="Arial" charset="0"/>
              </a:rPr>
              <a:t>cA</a:t>
            </a:r>
            <a:r>
              <a:rPr lang="en-US" dirty="0">
                <a:solidFill>
                  <a:prstClr val="black"/>
                </a:solidFill>
                <a:latin typeface="Arial" charset="0"/>
                <a:cs typeface="Arial" charset="0"/>
              </a:rPr>
              <a:t>), as contained in clause 9(</a:t>
            </a:r>
            <a:r>
              <a:rPr lang="en-US" i="1" dirty="0">
                <a:solidFill>
                  <a:prstClr val="black"/>
                </a:solidFill>
                <a:latin typeface="Arial" charset="0"/>
                <a:cs typeface="Arial" charset="0"/>
              </a:rPr>
              <a:t>b</a:t>
            </a:r>
            <a:r>
              <a:rPr lang="en-US" dirty="0">
                <a:solidFill>
                  <a:prstClr val="black"/>
                </a:solidFill>
                <a:latin typeface="Arial" charset="0"/>
                <a:cs typeface="Arial" charset="0"/>
              </a:rPr>
              <a:t>) of the Bill, aims to rectify the position.</a:t>
            </a:r>
            <a:endParaRPr lang="en-ZA" dirty="0">
              <a:solidFill>
                <a:prstClr val="black"/>
              </a:solidFill>
              <a:latin typeface="Arial" charset="0"/>
              <a:cs typeface="Arial" charset="0"/>
            </a:endParaRPr>
          </a:p>
          <a:p>
            <a:pPr marL="0" lvl="0" indent="0" algn="just" defTabSz="457200" eaLnBrk="0" fontAlgn="base" hangingPunct="0">
              <a:spcAft>
                <a:spcPct val="0"/>
              </a:spcAft>
              <a:buNone/>
            </a:pPr>
            <a:r>
              <a:rPr lang="en-ZA" altLang="en-US" dirty="0">
                <a:solidFill>
                  <a:prstClr val="black"/>
                </a:solidFill>
                <a:latin typeface="Arial" charset="0"/>
                <a:cs typeface="Arial" charset="0"/>
              </a:rPr>
              <a:t>(Clauses 10(b) and 11(b) contain similar proposals for amendment of sections 23 and 24).</a:t>
            </a:r>
            <a:endParaRPr lang="en-ZA" sz="3200" dirty="0"/>
          </a:p>
          <a:p>
            <a:endParaRPr lang="en-ZA" dirty="0"/>
          </a:p>
          <a:p>
            <a:endParaRPr lang="en-ZA" dirty="0"/>
          </a:p>
          <a:p>
            <a:endParaRPr lang="en-ZA" dirty="0"/>
          </a:p>
        </p:txBody>
      </p:sp>
      <p:pic>
        <p:nvPicPr>
          <p:cNvPr id="6" name="Picture 3"/>
          <p:cNvPicPr>
            <a:picLocks noChangeAspect="1"/>
          </p:cNvPicPr>
          <p:nvPr/>
        </p:nvPicPr>
        <p:blipFill>
          <a:blip r:embed="rId2" cstate="print">
            <a:extLst>
              <a:ext uri="{28A0092B-C50C-407E-A947-70E740481C1C}">
                <a14:useLocalDpi xmlns:a14="http://schemas.microsoft.com/office/drawing/2010/main" xmlns="" val="0"/>
              </a:ext>
            </a:extLst>
          </a:blip>
          <a:srcRect t="24004" b="31992"/>
          <a:stretch>
            <a:fillRect/>
          </a:stretch>
        </p:blipFill>
        <p:spPr bwMode="auto">
          <a:xfrm>
            <a:off x="25021" y="6065838"/>
            <a:ext cx="254635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902992"/>
      </p:ext>
    </p:extLst>
  </p:cSld>
  <p:clrMapOvr>
    <a:masterClrMapping/>
  </p:clrMapOvr>
</p:sld>
</file>

<file path=ppt/theme/theme1.xml><?xml version="1.0" encoding="utf-8"?>
<a:theme xmlns:a="http://schemas.openxmlformats.org/drawingml/2006/main" name="DRDLR Powerpoint Template 20150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DRDLR Powerpoint Template 201506</Template>
  <TotalTime>864</TotalTime>
  <Words>795</Words>
  <Application>Microsoft Office PowerPoint</Application>
  <PresentationFormat>A4 Paper (210x297 mm)</PresentationFormat>
  <Paragraphs>34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DRDLR Powerpoint Template 201506</vt:lpstr>
      <vt:lpstr> SECTIONAL TITLES AMENDMENT BILL, 2020  PRESENTATION TO THE PORTFOLIO COMMIITTEE ON AGRICULTURE, LAND REFORM AND RURAL DEVELOPMENT  23 FEBRUARY 2021 </vt:lpstr>
      <vt:lpstr>OBJECTS OF THE BILL</vt:lpstr>
      <vt:lpstr>Clause 1</vt:lpstr>
      <vt:lpstr>Clause 2</vt:lpstr>
      <vt:lpstr>Clause 4 </vt:lpstr>
      <vt:lpstr>Clause 6</vt:lpstr>
      <vt:lpstr>Clause 8</vt:lpstr>
      <vt:lpstr>Clauses 9, 10, 11 and 13</vt:lpstr>
      <vt:lpstr>Clauses 9, 10 and 11 - continue</vt:lpstr>
      <vt:lpstr>Clause 12 </vt:lpstr>
      <vt:lpstr>Clause 16</vt:lpstr>
      <vt:lpstr>Clause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XXX</dc:title>
  <dc:creator>TMhlongo</dc:creator>
  <cp:lastModifiedBy>Monique</cp:lastModifiedBy>
  <cp:revision>102</cp:revision>
  <cp:lastPrinted>2021-02-18T08:08:41Z</cp:lastPrinted>
  <dcterms:created xsi:type="dcterms:W3CDTF">2015-06-02T11:23:14Z</dcterms:created>
  <dcterms:modified xsi:type="dcterms:W3CDTF">2021-02-23T07:38:21Z</dcterms:modified>
</cp:coreProperties>
</file>