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ags/tag166.xml" ContentType="application/vnd.openxmlformats-officedocument.presentationml.tags+xml"/>
  <Override PartName="/ppt/tags/tag167.xml" ContentType="application/vnd.openxmlformats-officedocument.presentationml.tags+xml"/>
  <Override PartName="/ppt/theme/themeOverride8.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2.xml" ContentType="application/vnd.openxmlformats-officedocument.themeOverride+xml"/>
  <Override PartName="/ppt/notesSlides/notesSlide8.xml" ContentType="application/vnd.openxmlformats-officedocument.presentationml.notesSlide+xml"/>
  <Override PartName="/ppt/theme/themeOverride23.xml" ContentType="application/vnd.openxmlformats-officedocument.themeOverride+xml"/>
  <Override PartName="/ppt/notesSlides/notesSlide9.xml" ContentType="application/vnd.openxmlformats-officedocument.presentationml.notesSlide+xml"/>
  <Override PartName="/ppt/theme/themeOverride24.xml" ContentType="application/vnd.openxmlformats-officedocument.themeOverride+xml"/>
  <Override PartName="/ppt/notesSlides/notesSlide10.xml" ContentType="application/vnd.openxmlformats-officedocument.presentationml.notesSlide+xml"/>
  <Override PartName="/ppt/theme/themeOverride25.xml" ContentType="application/vnd.openxmlformats-officedocument.themeOverride+xml"/>
  <Override PartName="/ppt/notesSlides/notesSlide11.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0" r:id="rId1"/>
    <p:sldMasterId id="2147486334" r:id="rId2"/>
    <p:sldMasterId id="2147486347" r:id="rId3"/>
    <p:sldMasterId id="2147486353" r:id="rId4"/>
    <p:sldMasterId id="2147486383" r:id="rId5"/>
    <p:sldMasterId id="2147486442" r:id="rId6"/>
    <p:sldMasterId id="2147486444" r:id="rId7"/>
    <p:sldMasterId id="2147486450" r:id="rId8"/>
    <p:sldMasterId id="2147486508" r:id="rId9"/>
    <p:sldMasterId id="2147486513" r:id="rId10"/>
    <p:sldMasterId id="2147486518" r:id="rId11"/>
    <p:sldMasterId id="2147486523" r:id="rId12"/>
    <p:sldMasterId id="2147486528" r:id="rId13"/>
    <p:sldMasterId id="2147486533" r:id="rId14"/>
    <p:sldMasterId id="2147486539" r:id="rId15"/>
  </p:sldMasterIdLst>
  <p:notesMasterIdLst>
    <p:notesMasterId r:id="rId48"/>
  </p:notesMasterIdLst>
  <p:handoutMasterIdLst>
    <p:handoutMasterId r:id="rId49"/>
  </p:handoutMasterIdLst>
  <p:sldIdLst>
    <p:sldId id="1414" r:id="rId16"/>
    <p:sldId id="1638" r:id="rId17"/>
    <p:sldId id="1635" r:id="rId18"/>
    <p:sldId id="1636" r:id="rId19"/>
    <p:sldId id="1619" r:id="rId20"/>
    <p:sldId id="1621" r:id="rId21"/>
    <p:sldId id="1643" r:id="rId22"/>
    <p:sldId id="1627" r:id="rId23"/>
    <p:sldId id="1651" r:id="rId24"/>
    <p:sldId id="1626" r:id="rId25"/>
    <p:sldId id="1509" r:id="rId26"/>
    <p:sldId id="1510" r:id="rId27"/>
    <p:sldId id="1511" r:id="rId28"/>
    <p:sldId id="1599" r:id="rId29"/>
    <p:sldId id="1600" r:id="rId30"/>
    <p:sldId id="1625" r:id="rId31"/>
    <p:sldId id="1560" r:id="rId32"/>
    <p:sldId id="1514" r:id="rId33"/>
    <p:sldId id="1624" r:id="rId34"/>
    <p:sldId id="1602" r:id="rId35"/>
    <p:sldId id="1631" r:id="rId36"/>
    <p:sldId id="1629" r:id="rId37"/>
    <p:sldId id="1652" r:id="rId38"/>
    <p:sldId id="1655" r:id="rId39"/>
    <p:sldId id="1653" r:id="rId40"/>
    <p:sldId id="1654" r:id="rId41"/>
    <p:sldId id="1645" r:id="rId42"/>
    <p:sldId id="1650" r:id="rId43"/>
    <p:sldId id="1611" r:id="rId44"/>
    <p:sldId id="1634" r:id="rId45"/>
    <p:sldId id="1644" r:id="rId46"/>
    <p:sldId id="1612" r:id="rId47"/>
  </p:sldIdLst>
  <p:sldSz cx="9144000" cy="6858000" type="screen4x3"/>
  <p:notesSz cx="6805613" cy="9939338"/>
  <p:custDataLst>
    <p:tags r:id="rId50"/>
  </p:custDataLst>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ilo Sofonia" initials="MS" lastIdx="10" clrIdx="0"/>
  <p:cmAuthor id="1" name="Bashni Muthaya" initials="BM" lastIdx="8" clrIdx="1">
    <p:extLst>
      <p:ext uri="{19B8F6BF-5375-455C-9EA6-DF929625EA0E}">
        <p15:presenceInfo xmlns:p15="http://schemas.microsoft.com/office/powerpoint/2012/main" userId="S-1-5-21-3646163066-3071612718-2677194310-1279" providerId="AD"/>
      </p:ext>
    </p:extLst>
  </p:cmAuthor>
  <p:cmAuthor id="2" name="Kaizer M. Dhliwayo" initials="KMD" lastIdx="6" clrIdx="2">
    <p:extLst>
      <p:ext uri="{19B8F6BF-5375-455C-9EA6-DF929625EA0E}">
        <p15:presenceInfo xmlns:p15="http://schemas.microsoft.com/office/powerpoint/2012/main" userId="S-1-5-21-3646163066-3071612718-2677194310-13142" providerId="AD"/>
      </p:ext>
    </p:extLst>
  </p:cmAuthor>
  <p:cmAuthor id="3" name="AManganye" initials="A" lastIdx="22" clrIdx="3">
    <p:extLst>
      <p:ext uri="{19B8F6BF-5375-455C-9EA6-DF929625EA0E}">
        <p15:presenceInfo xmlns:p15="http://schemas.microsoft.com/office/powerpoint/2012/main" userId="AMangan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00000"/>
    <a:srgbClr val="404040"/>
    <a:srgbClr val="3A4A6A"/>
    <a:srgbClr val="3A4960"/>
    <a:srgbClr val="EAEAEA"/>
    <a:srgbClr val="FFFFFF"/>
    <a:srgbClr val="F2F2F2"/>
    <a:srgbClr val="FFDC74"/>
    <a:srgbClr val="C61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3292" autoAdjust="0"/>
  </p:normalViewPr>
  <p:slideViewPr>
    <p:cSldViewPr snapToGrid="0">
      <p:cViewPr varScale="1">
        <p:scale>
          <a:sx n="57" d="100"/>
          <a:sy n="57" d="100"/>
        </p:scale>
        <p:origin x="858" y="4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1" d="100"/>
        <a:sy n="121" d="100"/>
      </p:scale>
      <p:origin x="0" y="-1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Performance Against APP FY19/20</c:v>
                </c:pt>
              </c:strCache>
            </c:strRef>
          </c:tx>
          <c:explosion val="2"/>
          <c:dPt>
            <c:idx val="0"/>
            <c:bubble3D val="0"/>
            <c:spPr>
              <a:solidFill>
                <a:srgbClr val="009900"/>
              </a:solidFill>
              <a:ln w="19050">
                <a:solidFill>
                  <a:schemeClr val="lt1"/>
                </a:solidFill>
              </a:ln>
              <a:effectLst/>
            </c:spPr>
            <c:extLst>
              <c:ext xmlns:c16="http://schemas.microsoft.com/office/drawing/2014/chart" uri="{C3380CC4-5D6E-409C-BE32-E72D297353CC}">
                <c16:uniqueId val="{00000001-45E2-4925-90B5-D227C4040126}"/>
              </c:ext>
            </c:extLst>
          </c:dPt>
          <c:dPt>
            <c:idx val="1"/>
            <c:bubble3D val="0"/>
            <c:explosion val="0"/>
            <c:spPr>
              <a:solidFill>
                <a:srgbClr val="FFC000"/>
              </a:solidFill>
              <a:ln w="19050">
                <a:solidFill>
                  <a:schemeClr val="lt1"/>
                </a:solidFill>
              </a:ln>
              <a:effectLst/>
            </c:spPr>
            <c:extLst>
              <c:ext xmlns:c16="http://schemas.microsoft.com/office/drawing/2014/chart" uri="{C3380CC4-5D6E-409C-BE32-E72D297353CC}">
                <c16:uniqueId val="{00000003-45E2-4925-90B5-D227C4040126}"/>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45E2-4925-90B5-D227C404012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Achieved</c:v>
                </c:pt>
                <c:pt idx="1">
                  <c:v>Partially Achieved</c:v>
                </c:pt>
                <c:pt idx="2">
                  <c:v>Not Achieved</c:v>
                </c:pt>
              </c:strCache>
            </c:strRef>
          </c:cat>
          <c:val>
            <c:numRef>
              <c:f>Sheet1!$B$2:$B$5</c:f>
              <c:numCache>
                <c:formatCode>General</c:formatCode>
                <c:ptCount val="3"/>
                <c:pt idx="0">
                  <c:v>62</c:v>
                </c:pt>
                <c:pt idx="1">
                  <c:v>11</c:v>
                </c:pt>
                <c:pt idx="2">
                  <c:v>27</c:v>
                </c:pt>
              </c:numCache>
            </c:numRef>
          </c:val>
          <c:extLst>
            <c:ext xmlns:c16="http://schemas.microsoft.com/office/drawing/2014/chart" uri="{C3380CC4-5D6E-409C-BE32-E72D297353CC}">
              <c16:uniqueId val="{00000006-45E2-4925-90B5-D227C404012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CCBD3-9B69-4D3D-8DA2-8D08D7DD59B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B28D006-8892-4523-B564-A377FBC4AFE3}">
      <dgm:prSet phldrT="[Text]" custT="1"/>
      <dgm:spPr/>
      <dgm:t>
        <a:bodyPr/>
        <a:lstStyle/>
        <a:p>
          <a:r>
            <a:rPr lang="en-US" sz="1800" b="1" dirty="0">
              <a:latin typeface="Trebuchet MS" panose="020B0603020202020204" pitchFamily="34" charset="0"/>
            </a:rPr>
            <a:t>Vision</a:t>
          </a:r>
        </a:p>
      </dgm:t>
    </dgm:pt>
    <dgm:pt modelId="{719F8666-525A-4F4A-9B9F-FDE87A4F4804}" type="parTrans" cxnId="{34963095-DC59-40BC-824C-EDCB5529D0DA}">
      <dgm:prSet/>
      <dgm:spPr/>
      <dgm:t>
        <a:bodyPr/>
        <a:lstStyle/>
        <a:p>
          <a:endParaRPr lang="en-US"/>
        </a:p>
      </dgm:t>
    </dgm:pt>
    <dgm:pt modelId="{E6F1E3A8-0520-4B0B-9D66-2C752C27EA56}" type="sibTrans" cxnId="{34963095-DC59-40BC-824C-EDCB5529D0DA}">
      <dgm:prSet/>
      <dgm:spPr/>
      <dgm:t>
        <a:bodyPr/>
        <a:lstStyle/>
        <a:p>
          <a:endParaRPr lang="en-US"/>
        </a:p>
      </dgm:t>
    </dgm:pt>
    <dgm:pt modelId="{DF13A301-3DEE-4284-931E-E4AFEE639293}">
      <dgm:prSet phldrT="[Text]" custT="1"/>
      <dgm:spPr/>
      <dgm:t>
        <a:bodyPr/>
        <a:lstStyle/>
        <a:p>
          <a:r>
            <a:rPr lang="en-US" sz="1600" dirty="0">
              <a:latin typeface="Trebuchet MS" panose="020B0603020202020204" pitchFamily="34" charset="0"/>
            </a:rPr>
            <a:t>To position South Africa as an exceptional tourist and business events destination that offers a value-for-money, quality tourist experience that is diverse and unique.</a:t>
          </a:r>
        </a:p>
      </dgm:t>
    </dgm:pt>
    <dgm:pt modelId="{F75FEA73-C7C8-4379-8619-9172D93D91CB}" type="parTrans" cxnId="{07DB240E-332E-4657-83CC-9639EE787AB1}">
      <dgm:prSet/>
      <dgm:spPr/>
      <dgm:t>
        <a:bodyPr/>
        <a:lstStyle/>
        <a:p>
          <a:endParaRPr lang="en-US"/>
        </a:p>
      </dgm:t>
    </dgm:pt>
    <dgm:pt modelId="{543C2AAD-D33E-434C-9EB7-31BB5D8AC47F}" type="sibTrans" cxnId="{07DB240E-332E-4657-83CC-9639EE787AB1}">
      <dgm:prSet/>
      <dgm:spPr/>
      <dgm:t>
        <a:bodyPr/>
        <a:lstStyle/>
        <a:p>
          <a:endParaRPr lang="en-US"/>
        </a:p>
      </dgm:t>
    </dgm:pt>
    <dgm:pt modelId="{01DB8765-434F-4D7F-93ED-F1F4B38E4060}">
      <dgm:prSet phldrT="[Text]" custT="1"/>
      <dgm:spPr/>
      <dgm:t>
        <a:bodyPr/>
        <a:lstStyle/>
        <a:p>
          <a:r>
            <a:rPr lang="en-US" sz="1800" b="1" dirty="0">
              <a:latin typeface="Trebuchet MS" panose="020B0603020202020204" pitchFamily="34" charset="0"/>
            </a:rPr>
            <a:t>Mission</a:t>
          </a:r>
        </a:p>
      </dgm:t>
    </dgm:pt>
    <dgm:pt modelId="{03ACBDFE-3C2B-42EA-9719-2E47F526907F}" type="parTrans" cxnId="{37B3BF80-F4B9-49ED-A6E3-C953370C6450}">
      <dgm:prSet/>
      <dgm:spPr/>
      <dgm:t>
        <a:bodyPr/>
        <a:lstStyle/>
        <a:p>
          <a:endParaRPr lang="en-US"/>
        </a:p>
      </dgm:t>
    </dgm:pt>
    <dgm:pt modelId="{63D18432-9B10-47A2-8699-D6E34608F80B}" type="sibTrans" cxnId="{37B3BF80-F4B9-49ED-A6E3-C953370C6450}">
      <dgm:prSet/>
      <dgm:spPr/>
      <dgm:t>
        <a:bodyPr/>
        <a:lstStyle/>
        <a:p>
          <a:endParaRPr lang="en-US"/>
        </a:p>
      </dgm:t>
    </dgm:pt>
    <dgm:pt modelId="{C604A418-E32F-40C1-89B2-DA0219820910}">
      <dgm:prSet phldrT="[Text]" custT="1"/>
      <dgm:spPr/>
      <dgm:t>
        <a:bodyPr/>
        <a:lstStyle/>
        <a:p>
          <a:r>
            <a:rPr lang="en-US" sz="1600" dirty="0">
              <a:latin typeface="Trebuchet MS" panose="020B0603020202020204" pitchFamily="34" charset="0"/>
            </a:rPr>
            <a:t>To contribute to inclusive economic growth by increasing the volume of tourists and the value they add to the South African economy.</a:t>
          </a:r>
        </a:p>
      </dgm:t>
    </dgm:pt>
    <dgm:pt modelId="{9B9DC6F2-4016-4EFE-A544-992E293ADD08}" type="parTrans" cxnId="{693BA53D-86FA-464D-80E5-CD0D3E3CAA5B}">
      <dgm:prSet/>
      <dgm:spPr/>
      <dgm:t>
        <a:bodyPr/>
        <a:lstStyle/>
        <a:p>
          <a:endParaRPr lang="en-US"/>
        </a:p>
      </dgm:t>
    </dgm:pt>
    <dgm:pt modelId="{2404E8DA-CDF4-4D8C-B6E5-E6326F2DF24E}" type="sibTrans" cxnId="{693BA53D-86FA-464D-80E5-CD0D3E3CAA5B}">
      <dgm:prSet/>
      <dgm:spPr/>
      <dgm:t>
        <a:bodyPr/>
        <a:lstStyle/>
        <a:p>
          <a:endParaRPr lang="en-US"/>
        </a:p>
      </dgm:t>
    </dgm:pt>
    <dgm:pt modelId="{2AE3E807-5F7B-4ECD-B112-89B3D4875ADB}" type="pres">
      <dgm:prSet presAssocID="{754CCBD3-9B69-4D3D-8DA2-8D08D7DD59B1}" presName="Name0" presStyleCnt="0">
        <dgm:presLayoutVars>
          <dgm:dir/>
          <dgm:resizeHandles val="exact"/>
        </dgm:presLayoutVars>
      </dgm:prSet>
      <dgm:spPr/>
      <dgm:t>
        <a:bodyPr/>
        <a:lstStyle/>
        <a:p>
          <a:endParaRPr lang="en-US"/>
        </a:p>
      </dgm:t>
    </dgm:pt>
    <dgm:pt modelId="{3A8FAF68-627B-42D5-BEC0-C9D82E2E14BB}" type="pres">
      <dgm:prSet presAssocID="{754CCBD3-9B69-4D3D-8DA2-8D08D7DD59B1}" presName="node1" presStyleLbl="node1" presStyleIdx="0" presStyleCnt="2">
        <dgm:presLayoutVars>
          <dgm:bulletEnabled val="1"/>
        </dgm:presLayoutVars>
      </dgm:prSet>
      <dgm:spPr/>
      <dgm:t>
        <a:bodyPr/>
        <a:lstStyle/>
        <a:p>
          <a:endParaRPr lang="en-US"/>
        </a:p>
      </dgm:t>
    </dgm:pt>
    <dgm:pt modelId="{51D80E1C-B776-44B6-8F6F-E6D503F98BB0}" type="pres">
      <dgm:prSet presAssocID="{754CCBD3-9B69-4D3D-8DA2-8D08D7DD59B1}" presName="sibTrans" presStyleLbl="bgShp" presStyleIdx="0" presStyleCnt="1" custLinFactNeighborX="-2310" custLinFactNeighborY="4918"/>
      <dgm:spPr/>
      <dgm:t>
        <a:bodyPr/>
        <a:lstStyle/>
        <a:p>
          <a:endParaRPr lang="en-US"/>
        </a:p>
      </dgm:t>
    </dgm:pt>
    <dgm:pt modelId="{086E9B70-51CD-4C57-8112-22DBF1687676}" type="pres">
      <dgm:prSet presAssocID="{754CCBD3-9B69-4D3D-8DA2-8D08D7DD59B1}" presName="node2" presStyleLbl="node1" presStyleIdx="1" presStyleCnt="2">
        <dgm:presLayoutVars>
          <dgm:bulletEnabled val="1"/>
        </dgm:presLayoutVars>
      </dgm:prSet>
      <dgm:spPr/>
      <dgm:t>
        <a:bodyPr/>
        <a:lstStyle/>
        <a:p>
          <a:endParaRPr lang="en-US"/>
        </a:p>
      </dgm:t>
    </dgm:pt>
    <dgm:pt modelId="{92647AF4-644C-45CC-8FB6-0AE213C72D19}" type="pres">
      <dgm:prSet presAssocID="{754CCBD3-9B69-4D3D-8DA2-8D08D7DD59B1}" presName="sp1" presStyleCnt="0"/>
      <dgm:spPr/>
    </dgm:pt>
    <dgm:pt modelId="{20DC3029-D9DF-4A37-9DD9-4FB3B9FDA712}" type="pres">
      <dgm:prSet presAssocID="{754CCBD3-9B69-4D3D-8DA2-8D08D7DD59B1}" presName="sp2" presStyleCnt="0"/>
      <dgm:spPr/>
    </dgm:pt>
  </dgm:ptLst>
  <dgm:cxnLst>
    <dgm:cxn modelId="{DB3D3C52-BBA5-4B67-BEAB-B9236C57D14E}" type="presOf" srcId="{2B28D006-8892-4523-B564-A377FBC4AFE3}" destId="{3A8FAF68-627B-42D5-BEC0-C9D82E2E14BB}" srcOrd="0" destOrd="0" presId="urn:microsoft.com/office/officeart/2005/8/layout/cycle3"/>
    <dgm:cxn modelId="{888B133A-67DC-4F46-9C15-9446F52F0A11}" type="presOf" srcId="{E6F1E3A8-0520-4B0B-9D66-2C752C27EA56}" destId="{51D80E1C-B776-44B6-8F6F-E6D503F98BB0}" srcOrd="0" destOrd="0" presId="urn:microsoft.com/office/officeart/2005/8/layout/cycle3"/>
    <dgm:cxn modelId="{12F2B0B5-4ACC-460F-8EC8-E4A82F2E8564}" type="presOf" srcId="{754CCBD3-9B69-4D3D-8DA2-8D08D7DD59B1}" destId="{2AE3E807-5F7B-4ECD-B112-89B3D4875ADB}" srcOrd="0" destOrd="0" presId="urn:microsoft.com/office/officeart/2005/8/layout/cycle3"/>
    <dgm:cxn modelId="{10526E7D-AD9A-49D2-BEEA-573521F35CEF}" type="presOf" srcId="{01DB8765-434F-4D7F-93ED-F1F4B38E4060}" destId="{086E9B70-51CD-4C57-8112-22DBF1687676}" srcOrd="0" destOrd="0" presId="urn:microsoft.com/office/officeart/2005/8/layout/cycle3"/>
    <dgm:cxn modelId="{34963095-DC59-40BC-824C-EDCB5529D0DA}" srcId="{754CCBD3-9B69-4D3D-8DA2-8D08D7DD59B1}" destId="{2B28D006-8892-4523-B564-A377FBC4AFE3}" srcOrd="0" destOrd="0" parTransId="{719F8666-525A-4F4A-9B9F-FDE87A4F4804}" sibTransId="{E6F1E3A8-0520-4B0B-9D66-2C752C27EA56}"/>
    <dgm:cxn modelId="{37B3BF80-F4B9-49ED-A6E3-C953370C6450}" srcId="{754CCBD3-9B69-4D3D-8DA2-8D08D7DD59B1}" destId="{01DB8765-434F-4D7F-93ED-F1F4B38E4060}" srcOrd="1" destOrd="0" parTransId="{03ACBDFE-3C2B-42EA-9719-2E47F526907F}" sibTransId="{63D18432-9B10-47A2-8699-D6E34608F80B}"/>
    <dgm:cxn modelId="{2E5BC323-92D7-436E-977B-A2E883F9C3C9}" type="presOf" srcId="{C604A418-E32F-40C1-89B2-DA0219820910}" destId="{086E9B70-51CD-4C57-8112-22DBF1687676}" srcOrd="0" destOrd="1" presId="urn:microsoft.com/office/officeart/2005/8/layout/cycle3"/>
    <dgm:cxn modelId="{693BA53D-86FA-464D-80E5-CD0D3E3CAA5B}" srcId="{01DB8765-434F-4D7F-93ED-F1F4B38E4060}" destId="{C604A418-E32F-40C1-89B2-DA0219820910}" srcOrd="0" destOrd="0" parTransId="{9B9DC6F2-4016-4EFE-A544-992E293ADD08}" sibTransId="{2404E8DA-CDF4-4D8C-B6E5-E6326F2DF24E}"/>
    <dgm:cxn modelId="{07DB240E-332E-4657-83CC-9639EE787AB1}" srcId="{2B28D006-8892-4523-B564-A377FBC4AFE3}" destId="{DF13A301-3DEE-4284-931E-E4AFEE639293}" srcOrd="0" destOrd="0" parTransId="{F75FEA73-C7C8-4379-8619-9172D93D91CB}" sibTransId="{543C2AAD-D33E-434C-9EB7-31BB5D8AC47F}"/>
    <dgm:cxn modelId="{AA256623-F42F-48A4-AA17-25CCDD77A7DE}" type="presOf" srcId="{DF13A301-3DEE-4284-931E-E4AFEE639293}" destId="{3A8FAF68-627B-42D5-BEC0-C9D82E2E14BB}" srcOrd="0" destOrd="1" presId="urn:microsoft.com/office/officeart/2005/8/layout/cycle3"/>
    <dgm:cxn modelId="{53A9ECEA-3A9E-4AEC-889D-B2E52E79AD23}" type="presParOf" srcId="{2AE3E807-5F7B-4ECD-B112-89B3D4875ADB}" destId="{3A8FAF68-627B-42D5-BEC0-C9D82E2E14BB}" srcOrd="0" destOrd="0" presId="urn:microsoft.com/office/officeart/2005/8/layout/cycle3"/>
    <dgm:cxn modelId="{D01083E0-554E-44C4-BA56-0A3C6B38F27D}" type="presParOf" srcId="{2AE3E807-5F7B-4ECD-B112-89B3D4875ADB}" destId="{51D80E1C-B776-44B6-8F6F-E6D503F98BB0}" srcOrd="1" destOrd="0" presId="urn:microsoft.com/office/officeart/2005/8/layout/cycle3"/>
    <dgm:cxn modelId="{03D101A1-F9C3-43FF-ACC4-D1C8F2808A4F}" type="presParOf" srcId="{2AE3E807-5F7B-4ECD-B112-89B3D4875ADB}" destId="{086E9B70-51CD-4C57-8112-22DBF1687676}" srcOrd="2" destOrd="0" presId="urn:microsoft.com/office/officeart/2005/8/layout/cycle3"/>
    <dgm:cxn modelId="{85C10897-D42B-496F-AC67-C029ED13FF4F}" type="presParOf" srcId="{2AE3E807-5F7B-4ECD-B112-89B3D4875ADB}" destId="{92647AF4-644C-45CC-8FB6-0AE213C72D19}" srcOrd="3" destOrd="0" presId="urn:microsoft.com/office/officeart/2005/8/layout/cycle3"/>
    <dgm:cxn modelId="{72903FF6-9C2A-4C84-9BEC-A528556ABF13}" type="presParOf" srcId="{2AE3E807-5F7B-4ECD-B112-89B3D4875ADB}" destId="{20DC3029-D9DF-4A37-9DD9-4FB3B9FDA71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4E22F-0D3D-47A6-B6AD-290F1689802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ZA"/>
        </a:p>
      </dgm:t>
    </dgm:pt>
    <dgm:pt modelId="{23154E37-E3ED-4F4A-A650-A3DBE8F804BC}">
      <dgm:prSet phldrT="[Text]" custT="1"/>
      <dgm:spPr/>
      <dgm:t>
        <a:bodyPr/>
        <a:lstStyle/>
        <a:p>
          <a:r>
            <a:rPr lang="en-ZA" sz="1400" b="1" dirty="0"/>
            <a:t>Areas of Collaboration</a:t>
          </a:r>
        </a:p>
      </dgm:t>
    </dgm:pt>
    <dgm:pt modelId="{F021DF68-63AC-42DD-AD0B-B9E1F35367DD}" type="parTrans" cxnId="{2063417E-B3AC-40D1-86E5-F12566096FD4}">
      <dgm:prSet/>
      <dgm:spPr/>
      <dgm:t>
        <a:bodyPr/>
        <a:lstStyle/>
        <a:p>
          <a:endParaRPr lang="en-ZA"/>
        </a:p>
      </dgm:t>
    </dgm:pt>
    <dgm:pt modelId="{C8A494C3-20CA-4C7B-AB68-0CF6A92AC608}" type="sibTrans" cxnId="{2063417E-B3AC-40D1-86E5-F12566096FD4}">
      <dgm:prSet/>
      <dgm:spPr/>
      <dgm:t>
        <a:bodyPr/>
        <a:lstStyle/>
        <a:p>
          <a:endParaRPr lang="en-ZA"/>
        </a:p>
      </dgm:t>
    </dgm:pt>
    <dgm:pt modelId="{9D1F8A54-7FE5-4059-ADD0-90CD7079DAFC}">
      <dgm:prSet phldrT="[Text]" custT="1"/>
      <dgm:spPr/>
      <dgm:t>
        <a:bodyPr/>
        <a:lstStyle/>
        <a:p>
          <a:r>
            <a:rPr lang="en-ZA" sz="1000" b="1" dirty="0"/>
            <a:t>Marketing</a:t>
          </a:r>
        </a:p>
        <a:p>
          <a:r>
            <a:rPr lang="en-ZA" sz="1000" b="1" dirty="0"/>
            <a:t>(international and Domestic)</a:t>
          </a:r>
        </a:p>
      </dgm:t>
    </dgm:pt>
    <dgm:pt modelId="{0BB1D23F-C879-4AB1-B5AF-F7846B11E4E4}" type="parTrans" cxnId="{08A92CA3-7F61-4E1B-B9D2-BB7725D69115}">
      <dgm:prSet/>
      <dgm:spPr/>
      <dgm:t>
        <a:bodyPr/>
        <a:lstStyle/>
        <a:p>
          <a:endParaRPr lang="en-ZA"/>
        </a:p>
      </dgm:t>
    </dgm:pt>
    <dgm:pt modelId="{FE2D2F52-3C5B-468E-9EFE-F98112A4F293}" type="sibTrans" cxnId="{08A92CA3-7F61-4E1B-B9D2-BB7725D69115}">
      <dgm:prSet/>
      <dgm:spPr/>
      <dgm:t>
        <a:bodyPr/>
        <a:lstStyle/>
        <a:p>
          <a:endParaRPr lang="en-ZA"/>
        </a:p>
      </dgm:t>
    </dgm:pt>
    <dgm:pt modelId="{2FB2AC77-1F87-4F59-957B-15165F2FF66D}">
      <dgm:prSet phldrT="[Text]" custT="1"/>
      <dgm:spPr/>
      <dgm:t>
        <a:bodyPr/>
        <a:lstStyle/>
        <a:p>
          <a:r>
            <a:rPr lang="en-ZA" sz="1000" b="1" dirty="0"/>
            <a:t>Events</a:t>
          </a:r>
        </a:p>
        <a:p>
          <a:r>
            <a:rPr lang="en-ZA" sz="1000" b="1" dirty="0"/>
            <a:t>(Provincial and National)</a:t>
          </a:r>
        </a:p>
      </dgm:t>
    </dgm:pt>
    <dgm:pt modelId="{4F96E867-BF01-4EB5-986F-56E77B22616E}" type="parTrans" cxnId="{B4B57A2A-167B-4CCA-8A8E-12B7DA478CB5}">
      <dgm:prSet/>
      <dgm:spPr/>
      <dgm:t>
        <a:bodyPr/>
        <a:lstStyle/>
        <a:p>
          <a:endParaRPr lang="en-ZA"/>
        </a:p>
      </dgm:t>
    </dgm:pt>
    <dgm:pt modelId="{056ECE8B-45FA-4520-9E1A-67CD3167D585}" type="sibTrans" cxnId="{B4B57A2A-167B-4CCA-8A8E-12B7DA478CB5}">
      <dgm:prSet/>
      <dgm:spPr/>
      <dgm:t>
        <a:bodyPr/>
        <a:lstStyle/>
        <a:p>
          <a:endParaRPr lang="en-ZA"/>
        </a:p>
      </dgm:t>
    </dgm:pt>
    <dgm:pt modelId="{ED39E3C7-65B7-4ECA-B255-72349B23D894}">
      <dgm:prSet phldrT="[Text]" custT="1"/>
      <dgm:spPr/>
      <dgm:t>
        <a:bodyPr/>
        <a:lstStyle/>
        <a:p>
          <a:r>
            <a:rPr lang="en-ZA" sz="1000" b="1" dirty="0"/>
            <a:t>Business Events</a:t>
          </a:r>
        </a:p>
      </dgm:t>
    </dgm:pt>
    <dgm:pt modelId="{7A20BD90-F50E-4823-9CBA-D2D17C0E63F7}" type="parTrans" cxnId="{3106D71D-0B21-4964-8B29-5B04A0F80F0B}">
      <dgm:prSet/>
      <dgm:spPr/>
      <dgm:t>
        <a:bodyPr/>
        <a:lstStyle/>
        <a:p>
          <a:endParaRPr lang="en-ZA"/>
        </a:p>
      </dgm:t>
    </dgm:pt>
    <dgm:pt modelId="{13639B77-02EF-4228-B79D-B59C61DBC620}" type="sibTrans" cxnId="{3106D71D-0B21-4964-8B29-5B04A0F80F0B}">
      <dgm:prSet/>
      <dgm:spPr/>
      <dgm:t>
        <a:bodyPr/>
        <a:lstStyle/>
        <a:p>
          <a:endParaRPr lang="en-ZA"/>
        </a:p>
      </dgm:t>
    </dgm:pt>
    <dgm:pt modelId="{98808442-0222-415A-8851-C2C149D9B9DD}">
      <dgm:prSet phldrT="[Text]" custT="1"/>
      <dgm:spPr/>
      <dgm:t>
        <a:bodyPr/>
        <a:lstStyle/>
        <a:p>
          <a:r>
            <a:rPr lang="en-ZA" sz="1000" b="1" dirty="0"/>
            <a:t>Market Access Platforms (International and Domestic)</a:t>
          </a:r>
        </a:p>
      </dgm:t>
    </dgm:pt>
    <dgm:pt modelId="{E2A4B22B-7428-4FAE-98A3-E0C66DB35C80}" type="parTrans" cxnId="{DFF97F56-A37E-4906-82EC-604E08004B18}">
      <dgm:prSet/>
      <dgm:spPr/>
      <dgm:t>
        <a:bodyPr/>
        <a:lstStyle/>
        <a:p>
          <a:endParaRPr lang="en-ZA"/>
        </a:p>
      </dgm:t>
    </dgm:pt>
    <dgm:pt modelId="{908C3280-4683-439D-B0BE-CBBAA0287307}" type="sibTrans" cxnId="{DFF97F56-A37E-4906-82EC-604E08004B18}">
      <dgm:prSet/>
      <dgm:spPr/>
      <dgm:t>
        <a:bodyPr/>
        <a:lstStyle/>
        <a:p>
          <a:endParaRPr lang="en-ZA"/>
        </a:p>
      </dgm:t>
    </dgm:pt>
    <dgm:pt modelId="{5B560B5C-4669-4AD3-BD61-0D3781EBA25D}">
      <dgm:prSet custT="1"/>
      <dgm:spPr/>
      <dgm:t>
        <a:bodyPr/>
        <a:lstStyle/>
        <a:p>
          <a:r>
            <a:rPr lang="en-ZA" sz="1000" b="1" dirty="0"/>
            <a:t>Quality Assurance and Visitor Experience</a:t>
          </a:r>
        </a:p>
      </dgm:t>
    </dgm:pt>
    <dgm:pt modelId="{83CAE100-35B0-42B9-B025-23581824C868}" type="parTrans" cxnId="{1DCAF972-71FA-415B-9437-6B639DDA12A8}">
      <dgm:prSet/>
      <dgm:spPr/>
      <dgm:t>
        <a:bodyPr/>
        <a:lstStyle/>
        <a:p>
          <a:endParaRPr lang="en-ZA"/>
        </a:p>
      </dgm:t>
    </dgm:pt>
    <dgm:pt modelId="{4B07F30E-B22B-4CE0-815F-E498DEE9E174}" type="sibTrans" cxnId="{1DCAF972-71FA-415B-9437-6B639DDA12A8}">
      <dgm:prSet/>
      <dgm:spPr/>
      <dgm:t>
        <a:bodyPr/>
        <a:lstStyle/>
        <a:p>
          <a:endParaRPr lang="en-ZA"/>
        </a:p>
      </dgm:t>
    </dgm:pt>
    <dgm:pt modelId="{9D2C954F-AD47-427D-B3F5-08718069014F}">
      <dgm:prSet custT="1"/>
      <dgm:spPr/>
      <dgm:t>
        <a:bodyPr/>
        <a:lstStyle/>
        <a:p>
          <a:r>
            <a:rPr lang="en-ZA" sz="1000" b="1" dirty="0"/>
            <a:t>Research and information Sharing</a:t>
          </a:r>
        </a:p>
      </dgm:t>
    </dgm:pt>
    <dgm:pt modelId="{5E75EED3-D43A-4134-857C-8C8C216C556D}" type="parTrans" cxnId="{B3944C92-ACC2-45C9-A686-158ED79EF224}">
      <dgm:prSet/>
      <dgm:spPr/>
      <dgm:t>
        <a:bodyPr/>
        <a:lstStyle/>
        <a:p>
          <a:endParaRPr lang="en-ZA"/>
        </a:p>
      </dgm:t>
    </dgm:pt>
    <dgm:pt modelId="{416B469A-C521-429D-BF20-100297E04ACF}" type="sibTrans" cxnId="{B3944C92-ACC2-45C9-A686-158ED79EF224}">
      <dgm:prSet/>
      <dgm:spPr/>
      <dgm:t>
        <a:bodyPr/>
        <a:lstStyle/>
        <a:p>
          <a:endParaRPr lang="en-ZA"/>
        </a:p>
      </dgm:t>
    </dgm:pt>
    <dgm:pt modelId="{57172BBE-5415-4F0C-BE14-D385CC4B5005}">
      <dgm:prSet custT="1"/>
      <dgm:spPr/>
      <dgm:t>
        <a:bodyPr/>
        <a:lstStyle/>
        <a:p>
          <a:r>
            <a:rPr lang="en-ZA" sz="1000" b="1" dirty="0"/>
            <a:t>Digital Platforms</a:t>
          </a:r>
        </a:p>
      </dgm:t>
    </dgm:pt>
    <dgm:pt modelId="{C9C9028E-0231-41FC-A3E8-4CF2C9C154AD}" type="parTrans" cxnId="{3E8278F4-3BBC-4C9C-8F61-9FB78C27415F}">
      <dgm:prSet/>
      <dgm:spPr/>
      <dgm:t>
        <a:bodyPr/>
        <a:lstStyle/>
        <a:p>
          <a:endParaRPr lang="en-ZA"/>
        </a:p>
      </dgm:t>
    </dgm:pt>
    <dgm:pt modelId="{61699383-0665-4B61-B057-011659EC8637}" type="sibTrans" cxnId="{3E8278F4-3BBC-4C9C-8F61-9FB78C27415F}">
      <dgm:prSet/>
      <dgm:spPr/>
      <dgm:t>
        <a:bodyPr/>
        <a:lstStyle/>
        <a:p>
          <a:endParaRPr lang="en-ZA"/>
        </a:p>
      </dgm:t>
    </dgm:pt>
    <dgm:pt modelId="{78351EF5-D981-49CB-9E9F-D1B65CEADA35}">
      <dgm:prSet custT="1"/>
      <dgm:spPr/>
      <dgm:t>
        <a:bodyPr/>
        <a:lstStyle/>
        <a:p>
          <a:r>
            <a:rPr lang="en-ZA" sz="1000" b="1" dirty="0"/>
            <a:t>Transformation and new entrants into the market</a:t>
          </a:r>
        </a:p>
      </dgm:t>
    </dgm:pt>
    <dgm:pt modelId="{6E140609-79D1-41DD-A102-11D9F0C9FC82}" type="parTrans" cxnId="{F996EEA1-6C2B-4A11-A08E-2FB3B625706F}">
      <dgm:prSet/>
      <dgm:spPr/>
      <dgm:t>
        <a:bodyPr/>
        <a:lstStyle/>
        <a:p>
          <a:endParaRPr lang="en-ZA"/>
        </a:p>
      </dgm:t>
    </dgm:pt>
    <dgm:pt modelId="{5ED792E7-2415-447F-935E-841256771BD4}" type="sibTrans" cxnId="{F996EEA1-6C2B-4A11-A08E-2FB3B625706F}">
      <dgm:prSet/>
      <dgm:spPr/>
      <dgm:t>
        <a:bodyPr/>
        <a:lstStyle/>
        <a:p>
          <a:endParaRPr lang="en-ZA"/>
        </a:p>
      </dgm:t>
    </dgm:pt>
    <dgm:pt modelId="{005B2672-C280-4728-A9AE-79BB55BBCC9D}">
      <dgm:prSet custT="1"/>
      <dgm:spPr/>
      <dgm:t>
        <a:bodyPr/>
        <a:lstStyle/>
        <a:p>
          <a:r>
            <a:rPr lang="en-ZA" sz="1000" b="1" dirty="0"/>
            <a:t>Capacity Building and Support</a:t>
          </a:r>
        </a:p>
      </dgm:t>
    </dgm:pt>
    <dgm:pt modelId="{3BA169E0-8104-406B-9FB1-01FC4BCF598A}" type="parTrans" cxnId="{7553F38E-F128-4F97-A26A-95A0703791EE}">
      <dgm:prSet/>
      <dgm:spPr/>
      <dgm:t>
        <a:bodyPr/>
        <a:lstStyle/>
        <a:p>
          <a:endParaRPr lang="en-ZA"/>
        </a:p>
      </dgm:t>
    </dgm:pt>
    <dgm:pt modelId="{50593D2D-DC56-4E62-8EDB-7E34F1E3E25B}" type="sibTrans" cxnId="{7553F38E-F128-4F97-A26A-95A0703791EE}">
      <dgm:prSet/>
      <dgm:spPr/>
      <dgm:t>
        <a:bodyPr/>
        <a:lstStyle/>
        <a:p>
          <a:endParaRPr lang="en-ZA"/>
        </a:p>
      </dgm:t>
    </dgm:pt>
    <dgm:pt modelId="{B75CB322-8E26-417B-9C28-499173AEE3E0}">
      <dgm:prSet custT="1"/>
      <dgm:spPr/>
      <dgm:t>
        <a:bodyPr/>
        <a:lstStyle/>
        <a:p>
          <a:r>
            <a:rPr lang="en-ZA" sz="1000" b="1" dirty="0"/>
            <a:t>Partnerships (Brand SA, DIRCO, SAA, </a:t>
          </a:r>
          <a:r>
            <a:rPr lang="en-ZA" sz="1000" b="1" dirty="0" err="1"/>
            <a:t>etc</a:t>
          </a:r>
          <a:r>
            <a:rPr lang="en-ZA" sz="1000" b="1" dirty="0"/>
            <a:t>)</a:t>
          </a:r>
        </a:p>
      </dgm:t>
    </dgm:pt>
    <dgm:pt modelId="{9CB260C8-45CF-41CE-B7E5-63F903DDFE14}" type="parTrans" cxnId="{474A5316-CF12-4768-8DC4-E08FCFB54242}">
      <dgm:prSet/>
      <dgm:spPr/>
      <dgm:t>
        <a:bodyPr/>
        <a:lstStyle/>
        <a:p>
          <a:endParaRPr lang="en-ZA"/>
        </a:p>
      </dgm:t>
    </dgm:pt>
    <dgm:pt modelId="{11BC2F99-7881-4414-B8CF-9EE2AE4105CA}" type="sibTrans" cxnId="{474A5316-CF12-4768-8DC4-E08FCFB54242}">
      <dgm:prSet/>
      <dgm:spPr/>
      <dgm:t>
        <a:bodyPr/>
        <a:lstStyle/>
        <a:p>
          <a:endParaRPr lang="en-ZA"/>
        </a:p>
      </dgm:t>
    </dgm:pt>
    <dgm:pt modelId="{0CC12BA4-CB6A-4FAF-AA36-D4DC2A384C5E}" type="pres">
      <dgm:prSet presAssocID="{6E24E22F-0D3D-47A6-B6AD-290F1689802F}" presName="Name0" presStyleCnt="0">
        <dgm:presLayoutVars>
          <dgm:chMax val="1"/>
          <dgm:dir/>
          <dgm:animLvl val="ctr"/>
          <dgm:resizeHandles val="exact"/>
        </dgm:presLayoutVars>
      </dgm:prSet>
      <dgm:spPr/>
      <dgm:t>
        <a:bodyPr/>
        <a:lstStyle/>
        <a:p>
          <a:endParaRPr lang="en-US"/>
        </a:p>
      </dgm:t>
    </dgm:pt>
    <dgm:pt modelId="{804AD127-46DC-4B08-81A9-976CC565EEF8}" type="pres">
      <dgm:prSet presAssocID="{23154E37-E3ED-4F4A-A650-A3DBE8F804BC}" presName="centerShape" presStyleLbl="node0" presStyleIdx="0" presStyleCnt="1" custScaleX="200895" custScaleY="153061"/>
      <dgm:spPr/>
      <dgm:t>
        <a:bodyPr/>
        <a:lstStyle/>
        <a:p>
          <a:endParaRPr lang="en-US"/>
        </a:p>
      </dgm:t>
    </dgm:pt>
    <dgm:pt modelId="{57151F56-4D7C-43DE-B155-36D714904591}" type="pres">
      <dgm:prSet presAssocID="{0BB1D23F-C879-4AB1-B5AF-F7846B11E4E4}" presName="parTrans" presStyleLbl="sibTrans2D1" presStyleIdx="0" presStyleCnt="10"/>
      <dgm:spPr/>
      <dgm:t>
        <a:bodyPr/>
        <a:lstStyle/>
        <a:p>
          <a:endParaRPr lang="en-US"/>
        </a:p>
      </dgm:t>
    </dgm:pt>
    <dgm:pt modelId="{AF477C69-3023-41F5-B9EE-E1EE6F46D8D7}" type="pres">
      <dgm:prSet presAssocID="{0BB1D23F-C879-4AB1-B5AF-F7846B11E4E4}" presName="connectorText" presStyleLbl="sibTrans2D1" presStyleIdx="0" presStyleCnt="10"/>
      <dgm:spPr/>
      <dgm:t>
        <a:bodyPr/>
        <a:lstStyle/>
        <a:p>
          <a:endParaRPr lang="en-US"/>
        </a:p>
      </dgm:t>
    </dgm:pt>
    <dgm:pt modelId="{013DE945-8A1A-4CCB-BB0B-1CC290A678A0}" type="pres">
      <dgm:prSet presAssocID="{9D1F8A54-7FE5-4059-ADD0-90CD7079DAFC}" presName="node" presStyleLbl="node1" presStyleIdx="0" presStyleCnt="10" custScaleX="126414" custScaleY="125635">
        <dgm:presLayoutVars>
          <dgm:bulletEnabled val="1"/>
        </dgm:presLayoutVars>
      </dgm:prSet>
      <dgm:spPr/>
      <dgm:t>
        <a:bodyPr/>
        <a:lstStyle/>
        <a:p>
          <a:endParaRPr lang="en-US"/>
        </a:p>
      </dgm:t>
    </dgm:pt>
    <dgm:pt modelId="{026672A2-BE10-4954-9A69-45DC616974CD}" type="pres">
      <dgm:prSet presAssocID="{4F96E867-BF01-4EB5-986F-56E77B22616E}" presName="parTrans" presStyleLbl="sibTrans2D1" presStyleIdx="1" presStyleCnt="10"/>
      <dgm:spPr/>
      <dgm:t>
        <a:bodyPr/>
        <a:lstStyle/>
        <a:p>
          <a:endParaRPr lang="en-US"/>
        </a:p>
      </dgm:t>
    </dgm:pt>
    <dgm:pt modelId="{FF15B247-DB87-49A5-BF04-D9DB881D05A1}" type="pres">
      <dgm:prSet presAssocID="{4F96E867-BF01-4EB5-986F-56E77B22616E}" presName="connectorText" presStyleLbl="sibTrans2D1" presStyleIdx="1" presStyleCnt="10"/>
      <dgm:spPr/>
      <dgm:t>
        <a:bodyPr/>
        <a:lstStyle/>
        <a:p>
          <a:endParaRPr lang="en-US"/>
        </a:p>
      </dgm:t>
    </dgm:pt>
    <dgm:pt modelId="{DE3925A2-9B80-4B46-8F5A-0A5590B285F3}" type="pres">
      <dgm:prSet presAssocID="{2FB2AC77-1F87-4F59-957B-15165F2FF66D}" presName="node" presStyleLbl="node1" presStyleIdx="1" presStyleCnt="10" custScaleX="131461" custScaleY="111320">
        <dgm:presLayoutVars>
          <dgm:bulletEnabled val="1"/>
        </dgm:presLayoutVars>
      </dgm:prSet>
      <dgm:spPr/>
      <dgm:t>
        <a:bodyPr/>
        <a:lstStyle/>
        <a:p>
          <a:endParaRPr lang="en-US"/>
        </a:p>
      </dgm:t>
    </dgm:pt>
    <dgm:pt modelId="{0C5149E8-33B4-495D-A593-037AA13EFA22}" type="pres">
      <dgm:prSet presAssocID="{7A20BD90-F50E-4823-9CBA-D2D17C0E63F7}" presName="parTrans" presStyleLbl="sibTrans2D1" presStyleIdx="2" presStyleCnt="10"/>
      <dgm:spPr/>
      <dgm:t>
        <a:bodyPr/>
        <a:lstStyle/>
        <a:p>
          <a:endParaRPr lang="en-US"/>
        </a:p>
      </dgm:t>
    </dgm:pt>
    <dgm:pt modelId="{D18E0268-759D-42D9-AA1A-FEEF5AF4B84B}" type="pres">
      <dgm:prSet presAssocID="{7A20BD90-F50E-4823-9CBA-D2D17C0E63F7}" presName="connectorText" presStyleLbl="sibTrans2D1" presStyleIdx="2" presStyleCnt="10"/>
      <dgm:spPr/>
      <dgm:t>
        <a:bodyPr/>
        <a:lstStyle/>
        <a:p>
          <a:endParaRPr lang="en-US"/>
        </a:p>
      </dgm:t>
    </dgm:pt>
    <dgm:pt modelId="{0B1A5CF4-D19D-48A7-9964-9E6EEB01F64C}" type="pres">
      <dgm:prSet presAssocID="{ED39E3C7-65B7-4ECA-B255-72349B23D894}" presName="node" presStyleLbl="node1" presStyleIdx="2" presStyleCnt="10" custScaleX="130394" custScaleY="114747">
        <dgm:presLayoutVars>
          <dgm:bulletEnabled val="1"/>
        </dgm:presLayoutVars>
      </dgm:prSet>
      <dgm:spPr/>
      <dgm:t>
        <a:bodyPr/>
        <a:lstStyle/>
        <a:p>
          <a:endParaRPr lang="en-US"/>
        </a:p>
      </dgm:t>
    </dgm:pt>
    <dgm:pt modelId="{1865EF7B-8FA7-4307-B6B3-1895A1D0FA01}" type="pres">
      <dgm:prSet presAssocID="{E2A4B22B-7428-4FAE-98A3-E0C66DB35C80}" presName="parTrans" presStyleLbl="sibTrans2D1" presStyleIdx="3" presStyleCnt="10"/>
      <dgm:spPr/>
      <dgm:t>
        <a:bodyPr/>
        <a:lstStyle/>
        <a:p>
          <a:endParaRPr lang="en-US"/>
        </a:p>
      </dgm:t>
    </dgm:pt>
    <dgm:pt modelId="{4CD2E31A-A97B-452D-9BED-7A87765BF231}" type="pres">
      <dgm:prSet presAssocID="{E2A4B22B-7428-4FAE-98A3-E0C66DB35C80}" presName="connectorText" presStyleLbl="sibTrans2D1" presStyleIdx="3" presStyleCnt="10"/>
      <dgm:spPr/>
      <dgm:t>
        <a:bodyPr/>
        <a:lstStyle/>
        <a:p>
          <a:endParaRPr lang="en-US"/>
        </a:p>
      </dgm:t>
    </dgm:pt>
    <dgm:pt modelId="{D18DD5EC-0761-4074-8519-D6DB5AE6E370}" type="pres">
      <dgm:prSet presAssocID="{98808442-0222-415A-8851-C2C149D9B9DD}" presName="node" presStyleLbl="node1" presStyleIdx="3" presStyleCnt="10" custScaleX="127481">
        <dgm:presLayoutVars>
          <dgm:bulletEnabled val="1"/>
        </dgm:presLayoutVars>
      </dgm:prSet>
      <dgm:spPr/>
      <dgm:t>
        <a:bodyPr/>
        <a:lstStyle/>
        <a:p>
          <a:endParaRPr lang="en-US"/>
        </a:p>
      </dgm:t>
    </dgm:pt>
    <dgm:pt modelId="{4B5DD6ED-DDEB-422E-B06C-27A544A7728D}" type="pres">
      <dgm:prSet presAssocID="{83CAE100-35B0-42B9-B025-23581824C868}" presName="parTrans" presStyleLbl="sibTrans2D1" presStyleIdx="4" presStyleCnt="10"/>
      <dgm:spPr/>
      <dgm:t>
        <a:bodyPr/>
        <a:lstStyle/>
        <a:p>
          <a:endParaRPr lang="en-US"/>
        </a:p>
      </dgm:t>
    </dgm:pt>
    <dgm:pt modelId="{9383020A-20ED-4C11-88B1-E933792B9D96}" type="pres">
      <dgm:prSet presAssocID="{83CAE100-35B0-42B9-B025-23581824C868}" presName="connectorText" presStyleLbl="sibTrans2D1" presStyleIdx="4" presStyleCnt="10"/>
      <dgm:spPr/>
      <dgm:t>
        <a:bodyPr/>
        <a:lstStyle/>
        <a:p>
          <a:endParaRPr lang="en-US"/>
        </a:p>
      </dgm:t>
    </dgm:pt>
    <dgm:pt modelId="{1E4FFD74-FF2C-40B5-93C6-D1A0D2C0C685}" type="pres">
      <dgm:prSet presAssocID="{5B560B5C-4669-4AD3-BD61-0D3781EBA25D}" presName="node" presStyleLbl="node1" presStyleIdx="4" presStyleCnt="10" custScaleX="127096">
        <dgm:presLayoutVars>
          <dgm:bulletEnabled val="1"/>
        </dgm:presLayoutVars>
      </dgm:prSet>
      <dgm:spPr/>
      <dgm:t>
        <a:bodyPr/>
        <a:lstStyle/>
        <a:p>
          <a:endParaRPr lang="en-US"/>
        </a:p>
      </dgm:t>
    </dgm:pt>
    <dgm:pt modelId="{88487DBE-D599-4477-AC11-FCAC2C925D02}" type="pres">
      <dgm:prSet presAssocID="{5E75EED3-D43A-4134-857C-8C8C216C556D}" presName="parTrans" presStyleLbl="sibTrans2D1" presStyleIdx="5" presStyleCnt="10"/>
      <dgm:spPr/>
      <dgm:t>
        <a:bodyPr/>
        <a:lstStyle/>
        <a:p>
          <a:endParaRPr lang="en-US"/>
        </a:p>
      </dgm:t>
    </dgm:pt>
    <dgm:pt modelId="{12A81C68-F7A6-4B53-A8B7-7F8B2D8B4978}" type="pres">
      <dgm:prSet presAssocID="{5E75EED3-D43A-4134-857C-8C8C216C556D}" presName="connectorText" presStyleLbl="sibTrans2D1" presStyleIdx="5" presStyleCnt="10"/>
      <dgm:spPr/>
      <dgm:t>
        <a:bodyPr/>
        <a:lstStyle/>
        <a:p>
          <a:endParaRPr lang="en-US"/>
        </a:p>
      </dgm:t>
    </dgm:pt>
    <dgm:pt modelId="{D71ABF1F-D92F-43EE-B2B2-7EBD21DF5A7A}" type="pres">
      <dgm:prSet presAssocID="{9D2C954F-AD47-427D-B3F5-08718069014F}" presName="node" presStyleLbl="node1" presStyleIdx="5" presStyleCnt="10" custScaleX="132144">
        <dgm:presLayoutVars>
          <dgm:bulletEnabled val="1"/>
        </dgm:presLayoutVars>
      </dgm:prSet>
      <dgm:spPr/>
      <dgm:t>
        <a:bodyPr/>
        <a:lstStyle/>
        <a:p>
          <a:endParaRPr lang="en-US"/>
        </a:p>
      </dgm:t>
    </dgm:pt>
    <dgm:pt modelId="{58C2579F-DE45-4B27-9F92-7609B0430A24}" type="pres">
      <dgm:prSet presAssocID="{C9C9028E-0231-41FC-A3E8-4CF2C9C154AD}" presName="parTrans" presStyleLbl="sibTrans2D1" presStyleIdx="6" presStyleCnt="10"/>
      <dgm:spPr/>
      <dgm:t>
        <a:bodyPr/>
        <a:lstStyle/>
        <a:p>
          <a:endParaRPr lang="en-US"/>
        </a:p>
      </dgm:t>
    </dgm:pt>
    <dgm:pt modelId="{895ED40F-9595-4C72-8470-2AFBD9058640}" type="pres">
      <dgm:prSet presAssocID="{C9C9028E-0231-41FC-A3E8-4CF2C9C154AD}" presName="connectorText" presStyleLbl="sibTrans2D1" presStyleIdx="6" presStyleCnt="10"/>
      <dgm:spPr/>
      <dgm:t>
        <a:bodyPr/>
        <a:lstStyle/>
        <a:p>
          <a:endParaRPr lang="en-US"/>
        </a:p>
      </dgm:t>
    </dgm:pt>
    <dgm:pt modelId="{305700B5-7CB7-4A96-AB8D-954AD30E4292}" type="pres">
      <dgm:prSet presAssocID="{57172BBE-5415-4F0C-BE14-D385CC4B5005}" presName="node" presStyleLbl="node1" presStyleIdx="6" presStyleCnt="10" custScaleX="135437">
        <dgm:presLayoutVars>
          <dgm:bulletEnabled val="1"/>
        </dgm:presLayoutVars>
      </dgm:prSet>
      <dgm:spPr/>
      <dgm:t>
        <a:bodyPr/>
        <a:lstStyle/>
        <a:p>
          <a:endParaRPr lang="en-US"/>
        </a:p>
      </dgm:t>
    </dgm:pt>
    <dgm:pt modelId="{F04E9763-9ABE-4C18-9FDB-CE30E5D2E983}" type="pres">
      <dgm:prSet presAssocID="{6E140609-79D1-41DD-A102-11D9F0C9FC82}" presName="parTrans" presStyleLbl="sibTrans2D1" presStyleIdx="7" presStyleCnt="10"/>
      <dgm:spPr/>
      <dgm:t>
        <a:bodyPr/>
        <a:lstStyle/>
        <a:p>
          <a:endParaRPr lang="en-US"/>
        </a:p>
      </dgm:t>
    </dgm:pt>
    <dgm:pt modelId="{0394F262-66F7-4906-9753-D0C2F1A49A10}" type="pres">
      <dgm:prSet presAssocID="{6E140609-79D1-41DD-A102-11D9F0C9FC82}" presName="connectorText" presStyleLbl="sibTrans2D1" presStyleIdx="7" presStyleCnt="10"/>
      <dgm:spPr/>
      <dgm:t>
        <a:bodyPr/>
        <a:lstStyle/>
        <a:p>
          <a:endParaRPr lang="en-US"/>
        </a:p>
      </dgm:t>
    </dgm:pt>
    <dgm:pt modelId="{374DAAFC-D02E-4CDD-9A19-91656FB35F14}" type="pres">
      <dgm:prSet presAssocID="{78351EF5-D981-49CB-9E9F-D1B65CEADA35}" presName="node" presStyleLbl="node1" presStyleIdx="7" presStyleCnt="10" custScaleX="142906" custScaleY="121623">
        <dgm:presLayoutVars>
          <dgm:bulletEnabled val="1"/>
        </dgm:presLayoutVars>
      </dgm:prSet>
      <dgm:spPr/>
      <dgm:t>
        <a:bodyPr/>
        <a:lstStyle/>
        <a:p>
          <a:endParaRPr lang="en-US"/>
        </a:p>
      </dgm:t>
    </dgm:pt>
    <dgm:pt modelId="{1D294C4A-0EDC-45B5-B21B-2AE7B2FED372}" type="pres">
      <dgm:prSet presAssocID="{3BA169E0-8104-406B-9FB1-01FC4BCF598A}" presName="parTrans" presStyleLbl="sibTrans2D1" presStyleIdx="8" presStyleCnt="10"/>
      <dgm:spPr/>
      <dgm:t>
        <a:bodyPr/>
        <a:lstStyle/>
        <a:p>
          <a:endParaRPr lang="en-US"/>
        </a:p>
      </dgm:t>
    </dgm:pt>
    <dgm:pt modelId="{798922D4-EA9E-4266-9BCF-99AD9629E992}" type="pres">
      <dgm:prSet presAssocID="{3BA169E0-8104-406B-9FB1-01FC4BCF598A}" presName="connectorText" presStyleLbl="sibTrans2D1" presStyleIdx="8" presStyleCnt="10"/>
      <dgm:spPr/>
      <dgm:t>
        <a:bodyPr/>
        <a:lstStyle/>
        <a:p>
          <a:endParaRPr lang="en-US"/>
        </a:p>
      </dgm:t>
    </dgm:pt>
    <dgm:pt modelId="{0DB1A6FA-6328-4ACA-B648-4D240DD1933F}" type="pres">
      <dgm:prSet presAssocID="{005B2672-C280-4728-A9AE-79BB55BBCC9D}" presName="node" presStyleLbl="node1" presStyleIdx="8" presStyleCnt="10" custScaleX="134966" custScaleY="113526">
        <dgm:presLayoutVars>
          <dgm:bulletEnabled val="1"/>
        </dgm:presLayoutVars>
      </dgm:prSet>
      <dgm:spPr/>
      <dgm:t>
        <a:bodyPr/>
        <a:lstStyle/>
        <a:p>
          <a:endParaRPr lang="en-US"/>
        </a:p>
      </dgm:t>
    </dgm:pt>
    <dgm:pt modelId="{89997948-CB9B-45D1-A4B4-1A50B4C05AA7}" type="pres">
      <dgm:prSet presAssocID="{9CB260C8-45CF-41CE-B7E5-63F903DDFE14}" presName="parTrans" presStyleLbl="sibTrans2D1" presStyleIdx="9" presStyleCnt="10"/>
      <dgm:spPr/>
      <dgm:t>
        <a:bodyPr/>
        <a:lstStyle/>
        <a:p>
          <a:endParaRPr lang="en-US"/>
        </a:p>
      </dgm:t>
    </dgm:pt>
    <dgm:pt modelId="{7E5A86E7-416B-4902-A43F-A8639567C643}" type="pres">
      <dgm:prSet presAssocID="{9CB260C8-45CF-41CE-B7E5-63F903DDFE14}" presName="connectorText" presStyleLbl="sibTrans2D1" presStyleIdx="9" presStyleCnt="10"/>
      <dgm:spPr/>
      <dgm:t>
        <a:bodyPr/>
        <a:lstStyle/>
        <a:p>
          <a:endParaRPr lang="en-US"/>
        </a:p>
      </dgm:t>
    </dgm:pt>
    <dgm:pt modelId="{78876871-7FAD-470A-B919-8244CC8F33B4}" type="pres">
      <dgm:prSet presAssocID="{B75CB322-8E26-417B-9C28-499173AEE3E0}" presName="node" presStyleLbl="node1" presStyleIdx="9" presStyleCnt="10" custScaleX="134840" custScaleY="117118">
        <dgm:presLayoutVars>
          <dgm:bulletEnabled val="1"/>
        </dgm:presLayoutVars>
      </dgm:prSet>
      <dgm:spPr/>
      <dgm:t>
        <a:bodyPr/>
        <a:lstStyle/>
        <a:p>
          <a:endParaRPr lang="en-US"/>
        </a:p>
      </dgm:t>
    </dgm:pt>
  </dgm:ptLst>
  <dgm:cxnLst>
    <dgm:cxn modelId="{5E725E06-3BA1-4F66-87E4-1C68265B1881}" type="presOf" srcId="{E2A4B22B-7428-4FAE-98A3-E0C66DB35C80}" destId="{4CD2E31A-A97B-452D-9BED-7A87765BF231}" srcOrd="1" destOrd="0" presId="urn:microsoft.com/office/officeart/2005/8/layout/radial5"/>
    <dgm:cxn modelId="{5BD78561-CA5B-401A-BE36-9373A3702FE0}" type="presOf" srcId="{6E140609-79D1-41DD-A102-11D9F0C9FC82}" destId="{F04E9763-9ABE-4C18-9FDB-CE30E5D2E983}" srcOrd="0" destOrd="0" presId="urn:microsoft.com/office/officeart/2005/8/layout/radial5"/>
    <dgm:cxn modelId="{5498235D-3996-4877-9552-33DFE295009B}" type="presOf" srcId="{5E75EED3-D43A-4134-857C-8C8C216C556D}" destId="{12A81C68-F7A6-4B53-A8B7-7F8B2D8B4978}" srcOrd="1" destOrd="0" presId="urn:microsoft.com/office/officeart/2005/8/layout/radial5"/>
    <dgm:cxn modelId="{7EE485EC-8597-4F93-8D83-37C182D30DD6}" type="presOf" srcId="{9D2C954F-AD47-427D-B3F5-08718069014F}" destId="{D71ABF1F-D92F-43EE-B2B2-7EBD21DF5A7A}" srcOrd="0" destOrd="0" presId="urn:microsoft.com/office/officeart/2005/8/layout/radial5"/>
    <dgm:cxn modelId="{3E8278F4-3BBC-4C9C-8F61-9FB78C27415F}" srcId="{23154E37-E3ED-4F4A-A650-A3DBE8F804BC}" destId="{57172BBE-5415-4F0C-BE14-D385CC4B5005}" srcOrd="6" destOrd="0" parTransId="{C9C9028E-0231-41FC-A3E8-4CF2C9C154AD}" sibTransId="{61699383-0665-4B61-B057-011659EC8637}"/>
    <dgm:cxn modelId="{89827ABB-F0DD-49D8-8004-E33D7AA5B66E}" type="presOf" srcId="{3BA169E0-8104-406B-9FB1-01FC4BCF598A}" destId="{1D294C4A-0EDC-45B5-B21B-2AE7B2FED372}" srcOrd="0" destOrd="0" presId="urn:microsoft.com/office/officeart/2005/8/layout/radial5"/>
    <dgm:cxn modelId="{CABD98A8-4481-4E95-BDE6-6F008C59B5C4}" type="presOf" srcId="{7A20BD90-F50E-4823-9CBA-D2D17C0E63F7}" destId="{0C5149E8-33B4-495D-A593-037AA13EFA22}" srcOrd="0" destOrd="0" presId="urn:microsoft.com/office/officeart/2005/8/layout/radial5"/>
    <dgm:cxn modelId="{7553F38E-F128-4F97-A26A-95A0703791EE}" srcId="{23154E37-E3ED-4F4A-A650-A3DBE8F804BC}" destId="{005B2672-C280-4728-A9AE-79BB55BBCC9D}" srcOrd="8" destOrd="0" parTransId="{3BA169E0-8104-406B-9FB1-01FC4BCF598A}" sibTransId="{50593D2D-DC56-4E62-8EDB-7E34F1E3E25B}"/>
    <dgm:cxn modelId="{88BD7C4E-C731-4643-AD53-FFB6DE568BA1}" type="presOf" srcId="{4F96E867-BF01-4EB5-986F-56E77B22616E}" destId="{026672A2-BE10-4954-9A69-45DC616974CD}" srcOrd="0" destOrd="0" presId="urn:microsoft.com/office/officeart/2005/8/layout/radial5"/>
    <dgm:cxn modelId="{F996EEA1-6C2B-4A11-A08E-2FB3B625706F}" srcId="{23154E37-E3ED-4F4A-A650-A3DBE8F804BC}" destId="{78351EF5-D981-49CB-9E9F-D1B65CEADA35}" srcOrd="7" destOrd="0" parTransId="{6E140609-79D1-41DD-A102-11D9F0C9FC82}" sibTransId="{5ED792E7-2415-447F-935E-841256771BD4}"/>
    <dgm:cxn modelId="{1967DC38-C775-449D-893A-B8DDF82CDE7C}" type="presOf" srcId="{C9C9028E-0231-41FC-A3E8-4CF2C9C154AD}" destId="{58C2579F-DE45-4B27-9F92-7609B0430A24}" srcOrd="0" destOrd="0" presId="urn:microsoft.com/office/officeart/2005/8/layout/radial5"/>
    <dgm:cxn modelId="{08A92CA3-7F61-4E1B-B9D2-BB7725D69115}" srcId="{23154E37-E3ED-4F4A-A650-A3DBE8F804BC}" destId="{9D1F8A54-7FE5-4059-ADD0-90CD7079DAFC}" srcOrd="0" destOrd="0" parTransId="{0BB1D23F-C879-4AB1-B5AF-F7846B11E4E4}" sibTransId="{FE2D2F52-3C5B-468E-9EFE-F98112A4F293}"/>
    <dgm:cxn modelId="{4684A7BB-5032-4CC4-B5DD-271CD2AB4F6A}" type="presOf" srcId="{6E24E22F-0D3D-47A6-B6AD-290F1689802F}" destId="{0CC12BA4-CB6A-4FAF-AA36-D4DC2A384C5E}" srcOrd="0" destOrd="0" presId="urn:microsoft.com/office/officeart/2005/8/layout/radial5"/>
    <dgm:cxn modelId="{0BA0A72C-FE19-4E86-BC62-C46AB5918243}" type="presOf" srcId="{78351EF5-D981-49CB-9E9F-D1B65CEADA35}" destId="{374DAAFC-D02E-4CDD-9A19-91656FB35F14}" srcOrd="0" destOrd="0" presId="urn:microsoft.com/office/officeart/2005/8/layout/radial5"/>
    <dgm:cxn modelId="{B4B57A2A-167B-4CCA-8A8E-12B7DA478CB5}" srcId="{23154E37-E3ED-4F4A-A650-A3DBE8F804BC}" destId="{2FB2AC77-1F87-4F59-957B-15165F2FF66D}" srcOrd="1" destOrd="0" parTransId="{4F96E867-BF01-4EB5-986F-56E77B22616E}" sibTransId="{056ECE8B-45FA-4520-9E1A-67CD3167D585}"/>
    <dgm:cxn modelId="{89FA375D-2058-4705-9D95-2C470F9A063C}" type="presOf" srcId="{0BB1D23F-C879-4AB1-B5AF-F7846B11E4E4}" destId="{57151F56-4D7C-43DE-B155-36D714904591}" srcOrd="0" destOrd="0" presId="urn:microsoft.com/office/officeart/2005/8/layout/radial5"/>
    <dgm:cxn modelId="{B9314DEA-FD97-4804-9DC9-AA9C29FA01A5}" type="presOf" srcId="{9CB260C8-45CF-41CE-B7E5-63F903DDFE14}" destId="{7E5A86E7-416B-4902-A43F-A8639567C643}" srcOrd="1" destOrd="0" presId="urn:microsoft.com/office/officeart/2005/8/layout/radial5"/>
    <dgm:cxn modelId="{EB831AC0-5D3F-42F3-A956-7162174F6673}" type="presOf" srcId="{7A20BD90-F50E-4823-9CBA-D2D17C0E63F7}" destId="{D18E0268-759D-42D9-AA1A-FEEF5AF4B84B}" srcOrd="1" destOrd="0" presId="urn:microsoft.com/office/officeart/2005/8/layout/radial5"/>
    <dgm:cxn modelId="{987AF3E4-7043-45F6-98E7-4340A2CA36BE}" type="presOf" srcId="{4F96E867-BF01-4EB5-986F-56E77B22616E}" destId="{FF15B247-DB87-49A5-BF04-D9DB881D05A1}" srcOrd="1" destOrd="0" presId="urn:microsoft.com/office/officeart/2005/8/layout/radial5"/>
    <dgm:cxn modelId="{BB386E6F-44F9-42EB-8093-C1860C3957A3}" type="presOf" srcId="{005B2672-C280-4728-A9AE-79BB55BBCC9D}" destId="{0DB1A6FA-6328-4ACA-B648-4D240DD1933F}" srcOrd="0" destOrd="0" presId="urn:microsoft.com/office/officeart/2005/8/layout/radial5"/>
    <dgm:cxn modelId="{DFF97F56-A37E-4906-82EC-604E08004B18}" srcId="{23154E37-E3ED-4F4A-A650-A3DBE8F804BC}" destId="{98808442-0222-415A-8851-C2C149D9B9DD}" srcOrd="3" destOrd="0" parTransId="{E2A4B22B-7428-4FAE-98A3-E0C66DB35C80}" sibTransId="{908C3280-4683-439D-B0BE-CBBAA0287307}"/>
    <dgm:cxn modelId="{C22A519C-D234-4F45-AA4F-09335A4F4C57}" type="presOf" srcId="{0BB1D23F-C879-4AB1-B5AF-F7846B11E4E4}" destId="{AF477C69-3023-41F5-B9EE-E1EE6F46D8D7}" srcOrd="1" destOrd="0" presId="urn:microsoft.com/office/officeart/2005/8/layout/radial5"/>
    <dgm:cxn modelId="{3928032F-F49A-4DE6-BFAE-DF78BC3F242B}" type="presOf" srcId="{6E140609-79D1-41DD-A102-11D9F0C9FC82}" destId="{0394F262-66F7-4906-9753-D0C2F1A49A10}" srcOrd="1" destOrd="0" presId="urn:microsoft.com/office/officeart/2005/8/layout/radial5"/>
    <dgm:cxn modelId="{BA67D527-EA5C-4364-BCCC-D8009FC25E5C}" type="presOf" srcId="{5B560B5C-4669-4AD3-BD61-0D3781EBA25D}" destId="{1E4FFD74-FF2C-40B5-93C6-D1A0D2C0C685}" srcOrd="0" destOrd="0" presId="urn:microsoft.com/office/officeart/2005/8/layout/radial5"/>
    <dgm:cxn modelId="{5870DC3B-ED5D-40FB-93F6-1840702EEC29}" type="presOf" srcId="{83CAE100-35B0-42B9-B025-23581824C868}" destId="{4B5DD6ED-DDEB-422E-B06C-27A544A7728D}" srcOrd="0" destOrd="0" presId="urn:microsoft.com/office/officeart/2005/8/layout/radial5"/>
    <dgm:cxn modelId="{6CCC88AC-4999-4C98-A77F-F93495606D21}" type="presOf" srcId="{98808442-0222-415A-8851-C2C149D9B9DD}" destId="{D18DD5EC-0761-4074-8519-D6DB5AE6E370}" srcOrd="0" destOrd="0" presId="urn:microsoft.com/office/officeart/2005/8/layout/radial5"/>
    <dgm:cxn modelId="{07C90EA4-9F91-4F51-BB71-8DBF4C48F1A2}" type="presOf" srcId="{9D1F8A54-7FE5-4059-ADD0-90CD7079DAFC}" destId="{013DE945-8A1A-4CCB-BB0B-1CC290A678A0}" srcOrd="0" destOrd="0" presId="urn:microsoft.com/office/officeart/2005/8/layout/radial5"/>
    <dgm:cxn modelId="{126480FC-3876-4254-BDBF-B5E44727BEE6}" type="presOf" srcId="{B75CB322-8E26-417B-9C28-499173AEE3E0}" destId="{78876871-7FAD-470A-B919-8244CC8F33B4}" srcOrd="0" destOrd="0" presId="urn:microsoft.com/office/officeart/2005/8/layout/radial5"/>
    <dgm:cxn modelId="{4067696E-52C2-487F-9D16-A05F6B7EFD07}" type="presOf" srcId="{83CAE100-35B0-42B9-B025-23581824C868}" destId="{9383020A-20ED-4C11-88B1-E933792B9D96}" srcOrd="1" destOrd="0" presId="urn:microsoft.com/office/officeart/2005/8/layout/radial5"/>
    <dgm:cxn modelId="{3E980453-11B9-436F-B044-2817E8904F18}" type="presOf" srcId="{5E75EED3-D43A-4134-857C-8C8C216C556D}" destId="{88487DBE-D599-4477-AC11-FCAC2C925D02}" srcOrd="0" destOrd="0" presId="urn:microsoft.com/office/officeart/2005/8/layout/radial5"/>
    <dgm:cxn modelId="{3106D71D-0B21-4964-8B29-5B04A0F80F0B}" srcId="{23154E37-E3ED-4F4A-A650-A3DBE8F804BC}" destId="{ED39E3C7-65B7-4ECA-B255-72349B23D894}" srcOrd="2" destOrd="0" parTransId="{7A20BD90-F50E-4823-9CBA-D2D17C0E63F7}" sibTransId="{13639B77-02EF-4228-B79D-B59C61DBC620}"/>
    <dgm:cxn modelId="{B3944C92-ACC2-45C9-A686-158ED79EF224}" srcId="{23154E37-E3ED-4F4A-A650-A3DBE8F804BC}" destId="{9D2C954F-AD47-427D-B3F5-08718069014F}" srcOrd="5" destOrd="0" parTransId="{5E75EED3-D43A-4134-857C-8C8C216C556D}" sibTransId="{416B469A-C521-429D-BF20-100297E04ACF}"/>
    <dgm:cxn modelId="{32445CDB-704F-4C1E-9A16-060680F5F608}" type="presOf" srcId="{9CB260C8-45CF-41CE-B7E5-63F903DDFE14}" destId="{89997948-CB9B-45D1-A4B4-1A50B4C05AA7}" srcOrd="0" destOrd="0" presId="urn:microsoft.com/office/officeart/2005/8/layout/radial5"/>
    <dgm:cxn modelId="{DF96A74D-7219-49B8-AE2E-866B707325CC}" type="presOf" srcId="{E2A4B22B-7428-4FAE-98A3-E0C66DB35C80}" destId="{1865EF7B-8FA7-4307-B6B3-1895A1D0FA01}" srcOrd="0" destOrd="0" presId="urn:microsoft.com/office/officeart/2005/8/layout/radial5"/>
    <dgm:cxn modelId="{3770CCBB-109F-42E2-BB0E-6843ACEA4809}" type="presOf" srcId="{23154E37-E3ED-4F4A-A650-A3DBE8F804BC}" destId="{804AD127-46DC-4B08-81A9-976CC565EEF8}" srcOrd="0" destOrd="0" presId="urn:microsoft.com/office/officeart/2005/8/layout/radial5"/>
    <dgm:cxn modelId="{1DCAF972-71FA-415B-9437-6B639DDA12A8}" srcId="{23154E37-E3ED-4F4A-A650-A3DBE8F804BC}" destId="{5B560B5C-4669-4AD3-BD61-0D3781EBA25D}" srcOrd="4" destOrd="0" parTransId="{83CAE100-35B0-42B9-B025-23581824C868}" sibTransId="{4B07F30E-B22B-4CE0-815F-E498DEE9E174}"/>
    <dgm:cxn modelId="{3EE7105D-98CD-44A6-A95E-06521DA6B649}" type="presOf" srcId="{57172BBE-5415-4F0C-BE14-D385CC4B5005}" destId="{305700B5-7CB7-4A96-AB8D-954AD30E4292}" srcOrd="0" destOrd="0" presId="urn:microsoft.com/office/officeart/2005/8/layout/radial5"/>
    <dgm:cxn modelId="{027BA755-CC06-4C5B-9505-F194C7B74358}" type="presOf" srcId="{C9C9028E-0231-41FC-A3E8-4CF2C9C154AD}" destId="{895ED40F-9595-4C72-8470-2AFBD9058640}" srcOrd="1" destOrd="0" presId="urn:microsoft.com/office/officeart/2005/8/layout/radial5"/>
    <dgm:cxn modelId="{474A5316-CF12-4768-8DC4-E08FCFB54242}" srcId="{23154E37-E3ED-4F4A-A650-A3DBE8F804BC}" destId="{B75CB322-8E26-417B-9C28-499173AEE3E0}" srcOrd="9" destOrd="0" parTransId="{9CB260C8-45CF-41CE-B7E5-63F903DDFE14}" sibTransId="{11BC2F99-7881-4414-B8CF-9EE2AE4105CA}"/>
    <dgm:cxn modelId="{D098E259-EE4F-4169-8CE5-4201A664FC44}" type="presOf" srcId="{ED39E3C7-65B7-4ECA-B255-72349B23D894}" destId="{0B1A5CF4-D19D-48A7-9964-9E6EEB01F64C}" srcOrd="0" destOrd="0" presId="urn:microsoft.com/office/officeart/2005/8/layout/radial5"/>
    <dgm:cxn modelId="{574C806A-8230-4533-AA0F-FC25EA6EFB0F}" type="presOf" srcId="{3BA169E0-8104-406B-9FB1-01FC4BCF598A}" destId="{798922D4-EA9E-4266-9BCF-99AD9629E992}" srcOrd="1" destOrd="0" presId="urn:microsoft.com/office/officeart/2005/8/layout/radial5"/>
    <dgm:cxn modelId="{2645C16F-6AC8-4890-A9E3-5E3F7CAFD0E7}" type="presOf" srcId="{2FB2AC77-1F87-4F59-957B-15165F2FF66D}" destId="{DE3925A2-9B80-4B46-8F5A-0A5590B285F3}" srcOrd="0" destOrd="0" presId="urn:microsoft.com/office/officeart/2005/8/layout/radial5"/>
    <dgm:cxn modelId="{2063417E-B3AC-40D1-86E5-F12566096FD4}" srcId="{6E24E22F-0D3D-47A6-B6AD-290F1689802F}" destId="{23154E37-E3ED-4F4A-A650-A3DBE8F804BC}" srcOrd="0" destOrd="0" parTransId="{F021DF68-63AC-42DD-AD0B-B9E1F35367DD}" sibTransId="{C8A494C3-20CA-4C7B-AB68-0CF6A92AC608}"/>
    <dgm:cxn modelId="{5E0E0998-37CC-4F04-88C5-9557517325C3}" type="presParOf" srcId="{0CC12BA4-CB6A-4FAF-AA36-D4DC2A384C5E}" destId="{804AD127-46DC-4B08-81A9-976CC565EEF8}" srcOrd="0" destOrd="0" presId="urn:microsoft.com/office/officeart/2005/8/layout/radial5"/>
    <dgm:cxn modelId="{F96950CD-D1B6-4015-8791-476D0CE8CC07}" type="presParOf" srcId="{0CC12BA4-CB6A-4FAF-AA36-D4DC2A384C5E}" destId="{57151F56-4D7C-43DE-B155-36D714904591}" srcOrd="1" destOrd="0" presId="urn:microsoft.com/office/officeart/2005/8/layout/radial5"/>
    <dgm:cxn modelId="{0685BFD2-DE6E-48FB-A53D-5ABFBF3D40C4}" type="presParOf" srcId="{57151F56-4D7C-43DE-B155-36D714904591}" destId="{AF477C69-3023-41F5-B9EE-E1EE6F46D8D7}" srcOrd="0" destOrd="0" presId="urn:microsoft.com/office/officeart/2005/8/layout/radial5"/>
    <dgm:cxn modelId="{A1617F7A-313D-47A4-879C-C74594074C80}" type="presParOf" srcId="{0CC12BA4-CB6A-4FAF-AA36-D4DC2A384C5E}" destId="{013DE945-8A1A-4CCB-BB0B-1CC290A678A0}" srcOrd="2" destOrd="0" presId="urn:microsoft.com/office/officeart/2005/8/layout/radial5"/>
    <dgm:cxn modelId="{0F31F717-8D6F-4AFD-BA44-E2680C50CFB5}" type="presParOf" srcId="{0CC12BA4-CB6A-4FAF-AA36-D4DC2A384C5E}" destId="{026672A2-BE10-4954-9A69-45DC616974CD}" srcOrd="3" destOrd="0" presId="urn:microsoft.com/office/officeart/2005/8/layout/radial5"/>
    <dgm:cxn modelId="{1BB59734-5BBF-4A8C-A045-968765558828}" type="presParOf" srcId="{026672A2-BE10-4954-9A69-45DC616974CD}" destId="{FF15B247-DB87-49A5-BF04-D9DB881D05A1}" srcOrd="0" destOrd="0" presId="urn:microsoft.com/office/officeart/2005/8/layout/radial5"/>
    <dgm:cxn modelId="{669677E9-45FB-40F6-9894-211AE9813FE9}" type="presParOf" srcId="{0CC12BA4-CB6A-4FAF-AA36-D4DC2A384C5E}" destId="{DE3925A2-9B80-4B46-8F5A-0A5590B285F3}" srcOrd="4" destOrd="0" presId="urn:microsoft.com/office/officeart/2005/8/layout/radial5"/>
    <dgm:cxn modelId="{15A964DF-6A40-4F38-BB75-0452F3F7CB39}" type="presParOf" srcId="{0CC12BA4-CB6A-4FAF-AA36-D4DC2A384C5E}" destId="{0C5149E8-33B4-495D-A593-037AA13EFA22}" srcOrd="5" destOrd="0" presId="urn:microsoft.com/office/officeart/2005/8/layout/radial5"/>
    <dgm:cxn modelId="{BD6B136C-947D-4E8C-824D-C606739B211A}" type="presParOf" srcId="{0C5149E8-33B4-495D-A593-037AA13EFA22}" destId="{D18E0268-759D-42D9-AA1A-FEEF5AF4B84B}" srcOrd="0" destOrd="0" presId="urn:microsoft.com/office/officeart/2005/8/layout/radial5"/>
    <dgm:cxn modelId="{0395A145-6504-4D39-BB8F-846A8061D914}" type="presParOf" srcId="{0CC12BA4-CB6A-4FAF-AA36-D4DC2A384C5E}" destId="{0B1A5CF4-D19D-48A7-9964-9E6EEB01F64C}" srcOrd="6" destOrd="0" presId="urn:microsoft.com/office/officeart/2005/8/layout/radial5"/>
    <dgm:cxn modelId="{9053AF6C-FCE2-40D0-A32D-461774EE240B}" type="presParOf" srcId="{0CC12BA4-CB6A-4FAF-AA36-D4DC2A384C5E}" destId="{1865EF7B-8FA7-4307-B6B3-1895A1D0FA01}" srcOrd="7" destOrd="0" presId="urn:microsoft.com/office/officeart/2005/8/layout/radial5"/>
    <dgm:cxn modelId="{6AA554AE-92EF-4551-8628-985E4BF03128}" type="presParOf" srcId="{1865EF7B-8FA7-4307-B6B3-1895A1D0FA01}" destId="{4CD2E31A-A97B-452D-9BED-7A87765BF231}" srcOrd="0" destOrd="0" presId="urn:microsoft.com/office/officeart/2005/8/layout/radial5"/>
    <dgm:cxn modelId="{0BC43E41-D051-4CF9-8CFD-03908FDD9C07}" type="presParOf" srcId="{0CC12BA4-CB6A-4FAF-AA36-D4DC2A384C5E}" destId="{D18DD5EC-0761-4074-8519-D6DB5AE6E370}" srcOrd="8" destOrd="0" presId="urn:microsoft.com/office/officeart/2005/8/layout/radial5"/>
    <dgm:cxn modelId="{3DD7ACC6-739E-4E16-B33F-4F5FEACFDF46}" type="presParOf" srcId="{0CC12BA4-CB6A-4FAF-AA36-D4DC2A384C5E}" destId="{4B5DD6ED-DDEB-422E-B06C-27A544A7728D}" srcOrd="9" destOrd="0" presId="urn:microsoft.com/office/officeart/2005/8/layout/radial5"/>
    <dgm:cxn modelId="{2DC6C4CC-17BE-40AA-BC3E-DEB73BC29428}" type="presParOf" srcId="{4B5DD6ED-DDEB-422E-B06C-27A544A7728D}" destId="{9383020A-20ED-4C11-88B1-E933792B9D96}" srcOrd="0" destOrd="0" presId="urn:microsoft.com/office/officeart/2005/8/layout/radial5"/>
    <dgm:cxn modelId="{5983EAB3-9E50-46CC-9C01-A2E6807D869F}" type="presParOf" srcId="{0CC12BA4-CB6A-4FAF-AA36-D4DC2A384C5E}" destId="{1E4FFD74-FF2C-40B5-93C6-D1A0D2C0C685}" srcOrd="10" destOrd="0" presId="urn:microsoft.com/office/officeart/2005/8/layout/radial5"/>
    <dgm:cxn modelId="{D33D8474-3824-4049-ADA8-578650FF2E4D}" type="presParOf" srcId="{0CC12BA4-CB6A-4FAF-AA36-D4DC2A384C5E}" destId="{88487DBE-D599-4477-AC11-FCAC2C925D02}" srcOrd="11" destOrd="0" presId="urn:microsoft.com/office/officeart/2005/8/layout/radial5"/>
    <dgm:cxn modelId="{F39D4696-62AF-4531-BECD-F79D90C9BB95}" type="presParOf" srcId="{88487DBE-D599-4477-AC11-FCAC2C925D02}" destId="{12A81C68-F7A6-4B53-A8B7-7F8B2D8B4978}" srcOrd="0" destOrd="0" presId="urn:microsoft.com/office/officeart/2005/8/layout/radial5"/>
    <dgm:cxn modelId="{EE5C6809-31C9-4435-B36A-25D7C54C4CE1}" type="presParOf" srcId="{0CC12BA4-CB6A-4FAF-AA36-D4DC2A384C5E}" destId="{D71ABF1F-D92F-43EE-B2B2-7EBD21DF5A7A}" srcOrd="12" destOrd="0" presId="urn:microsoft.com/office/officeart/2005/8/layout/radial5"/>
    <dgm:cxn modelId="{B77FC211-7B4D-4366-8497-58BDB29959E4}" type="presParOf" srcId="{0CC12BA4-CB6A-4FAF-AA36-D4DC2A384C5E}" destId="{58C2579F-DE45-4B27-9F92-7609B0430A24}" srcOrd="13" destOrd="0" presId="urn:microsoft.com/office/officeart/2005/8/layout/radial5"/>
    <dgm:cxn modelId="{D8DD0112-4090-428B-ABB0-B703C1C3B2B1}" type="presParOf" srcId="{58C2579F-DE45-4B27-9F92-7609B0430A24}" destId="{895ED40F-9595-4C72-8470-2AFBD9058640}" srcOrd="0" destOrd="0" presId="urn:microsoft.com/office/officeart/2005/8/layout/radial5"/>
    <dgm:cxn modelId="{6E193FB8-5FEE-48EE-A2BB-04A74A0B811E}" type="presParOf" srcId="{0CC12BA4-CB6A-4FAF-AA36-D4DC2A384C5E}" destId="{305700B5-7CB7-4A96-AB8D-954AD30E4292}" srcOrd="14" destOrd="0" presId="urn:microsoft.com/office/officeart/2005/8/layout/radial5"/>
    <dgm:cxn modelId="{B079B0D7-CB8F-4FC9-92A8-4EB0A7AA06BF}" type="presParOf" srcId="{0CC12BA4-CB6A-4FAF-AA36-D4DC2A384C5E}" destId="{F04E9763-9ABE-4C18-9FDB-CE30E5D2E983}" srcOrd="15" destOrd="0" presId="urn:microsoft.com/office/officeart/2005/8/layout/radial5"/>
    <dgm:cxn modelId="{443331E9-EEC1-4FA8-939E-B41450D21F7B}" type="presParOf" srcId="{F04E9763-9ABE-4C18-9FDB-CE30E5D2E983}" destId="{0394F262-66F7-4906-9753-D0C2F1A49A10}" srcOrd="0" destOrd="0" presId="urn:microsoft.com/office/officeart/2005/8/layout/radial5"/>
    <dgm:cxn modelId="{877113AE-1BBB-4A94-BA08-F028F2D2DF5C}" type="presParOf" srcId="{0CC12BA4-CB6A-4FAF-AA36-D4DC2A384C5E}" destId="{374DAAFC-D02E-4CDD-9A19-91656FB35F14}" srcOrd="16" destOrd="0" presId="urn:microsoft.com/office/officeart/2005/8/layout/radial5"/>
    <dgm:cxn modelId="{35B64B70-B9DF-49F6-9307-9575A43D5309}" type="presParOf" srcId="{0CC12BA4-CB6A-4FAF-AA36-D4DC2A384C5E}" destId="{1D294C4A-0EDC-45B5-B21B-2AE7B2FED372}" srcOrd="17" destOrd="0" presId="urn:microsoft.com/office/officeart/2005/8/layout/radial5"/>
    <dgm:cxn modelId="{285FFCFE-0F45-43CF-8336-BC8CC8215899}" type="presParOf" srcId="{1D294C4A-0EDC-45B5-B21B-2AE7B2FED372}" destId="{798922D4-EA9E-4266-9BCF-99AD9629E992}" srcOrd="0" destOrd="0" presId="urn:microsoft.com/office/officeart/2005/8/layout/radial5"/>
    <dgm:cxn modelId="{A2DEA0A4-C4DD-4713-BCEC-DF525FB227D7}" type="presParOf" srcId="{0CC12BA4-CB6A-4FAF-AA36-D4DC2A384C5E}" destId="{0DB1A6FA-6328-4ACA-B648-4D240DD1933F}" srcOrd="18" destOrd="0" presId="urn:microsoft.com/office/officeart/2005/8/layout/radial5"/>
    <dgm:cxn modelId="{4A832D6F-2A14-4C49-BC62-65B01CE95479}" type="presParOf" srcId="{0CC12BA4-CB6A-4FAF-AA36-D4DC2A384C5E}" destId="{89997948-CB9B-45D1-A4B4-1A50B4C05AA7}" srcOrd="19" destOrd="0" presId="urn:microsoft.com/office/officeart/2005/8/layout/radial5"/>
    <dgm:cxn modelId="{B97D5C8C-C836-4A3A-A867-BD9A1872732D}" type="presParOf" srcId="{89997948-CB9B-45D1-A4B4-1A50B4C05AA7}" destId="{7E5A86E7-416B-4902-A43F-A8639567C643}" srcOrd="0" destOrd="0" presId="urn:microsoft.com/office/officeart/2005/8/layout/radial5"/>
    <dgm:cxn modelId="{F1670C9D-4226-4B40-9CF4-7EF444BE165D}" type="presParOf" srcId="{0CC12BA4-CB6A-4FAF-AA36-D4DC2A384C5E}" destId="{78876871-7FAD-470A-B919-8244CC8F33B4}"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80E1C-B776-44B6-8F6F-E6D503F98BB0}">
      <dsp:nvSpPr>
        <dsp:cNvPr id="0" name=""/>
        <dsp:cNvSpPr/>
      </dsp:nvSpPr>
      <dsp:spPr>
        <a:xfrm>
          <a:off x="851661" y="47573"/>
          <a:ext cx="5642020" cy="5642020"/>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FAF68-627B-42D5-BEC0-C9D82E2E14BB}">
      <dsp:nvSpPr>
        <dsp:cNvPr id="0" name=""/>
        <dsp:cNvSpPr/>
      </dsp:nvSpPr>
      <dsp:spPr>
        <a:xfrm>
          <a:off x="1936483" y="0"/>
          <a:ext cx="3733038" cy="1866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Trebuchet MS" panose="020B0603020202020204" pitchFamily="34" charset="0"/>
            </a:rPr>
            <a:t>Vision</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To position South Africa as an exceptional tourist and business events destination that offers a value-for-money, quality tourist experience that is diverse and unique.</a:t>
          </a:r>
        </a:p>
      </dsp:txBody>
      <dsp:txXfrm>
        <a:off x="2027599" y="91116"/>
        <a:ext cx="3550806" cy="1684287"/>
      </dsp:txXfrm>
    </dsp:sp>
    <dsp:sp modelId="{086E9B70-51CD-4C57-8112-22DBF1687676}">
      <dsp:nvSpPr>
        <dsp:cNvPr id="0" name=""/>
        <dsp:cNvSpPr/>
      </dsp:nvSpPr>
      <dsp:spPr>
        <a:xfrm>
          <a:off x="1936483" y="3318256"/>
          <a:ext cx="3733038" cy="18665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Trebuchet MS" panose="020B0603020202020204" pitchFamily="34" charset="0"/>
            </a:rPr>
            <a:t>Mission</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To contribute to inclusive economic growth by increasing the volume of tourists and the value they add to the South African economy.</a:t>
          </a:r>
        </a:p>
      </dsp:txBody>
      <dsp:txXfrm>
        <a:off x="2027599" y="3409372"/>
        <a:ext cx="3550806" cy="1684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AD127-46DC-4B08-81A9-976CC565EEF8}">
      <dsp:nvSpPr>
        <dsp:cNvPr id="0" name=""/>
        <dsp:cNvSpPr/>
      </dsp:nvSpPr>
      <dsp:spPr>
        <a:xfrm>
          <a:off x="3361822" y="2022223"/>
          <a:ext cx="1816708" cy="13841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a:t>Areas of Collaboration</a:t>
          </a:r>
        </a:p>
      </dsp:txBody>
      <dsp:txXfrm>
        <a:off x="3627873" y="2224926"/>
        <a:ext cx="1284606" cy="978736"/>
      </dsp:txXfrm>
    </dsp:sp>
    <dsp:sp modelId="{57151F56-4D7C-43DE-B155-36D714904591}">
      <dsp:nvSpPr>
        <dsp:cNvPr id="0" name=""/>
        <dsp:cNvSpPr/>
      </dsp:nvSpPr>
      <dsp:spPr>
        <a:xfrm rot="16200000">
          <a:off x="4058448" y="1420380"/>
          <a:ext cx="423455"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4121966" y="1569634"/>
        <a:ext cx="296419" cy="257210"/>
      </dsp:txXfrm>
    </dsp:sp>
    <dsp:sp modelId="{013DE945-8A1A-4CCB-BB0B-1CC290A678A0}">
      <dsp:nvSpPr>
        <dsp:cNvPr id="0" name=""/>
        <dsp:cNvSpPr/>
      </dsp:nvSpPr>
      <dsp:spPr>
        <a:xfrm>
          <a:off x="3632629" y="-43985"/>
          <a:ext cx="1275094" cy="12672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Marketing</a:t>
          </a:r>
        </a:p>
        <a:p>
          <a:pPr lvl="0" algn="ctr" defTabSz="444500">
            <a:lnSpc>
              <a:spcPct val="90000"/>
            </a:lnSpc>
            <a:spcBef>
              <a:spcPct val="0"/>
            </a:spcBef>
            <a:spcAft>
              <a:spcPct val="35000"/>
            </a:spcAft>
          </a:pPr>
          <a:r>
            <a:rPr lang="en-ZA" sz="1000" b="1" kern="1200" dirty="0"/>
            <a:t>(international and Domestic)</a:t>
          </a:r>
        </a:p>
      </dsp:txBody>
      <dsp:txXfrm>
        <a:off x="3819362" y="141598"/>
        <a:ext cx="901628" cy="896071"/>
      </dsp:txXfrm>
    </dsp:sp>
    <dsp:sp modelId="{026672A2-BE10-4954-9A69-45DC616974CD}">
      <dsp:nvSpPr>
        <dsp:cNvPr id="0" name=""/>
        <dsp:cNvSpPr/>
      </dsp:nvSpPr>
      <dsp:spPr>
        <a:xfrm rot="18360000">
          <a:off x="4725856" y="1586377"/>
          <a:ext cx="416142"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4751587" y="1722613"/>
        <a:ext cx="291299" cy="257210"/>
      </dsp:txXfrm>
    </dsp:sp>
    <dsp:sp modelId="{DE3925A2-9B80-4B46-8F5A-0A5590B285F3}">
      <dsp:nvSpPr>
        <dsp:cNvPr id="0" name=""/>
        <dsp:cNvSpPr/>
      </dsp:nvSpPr>
      <dsp:spPr>
        <a:xfrm>
          <a:off x="4856020" y="433984"/>
          <a:ext cx="1326001" cy="1122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Events</a:t>
          </a:r>
        </a:p>
        <a:p>
          <a:pPr lvl="0" algn="ctr" defTabSz="444500">
            <a:lnSpc>
              <a:spcPct val="90000"/>
            </a:lnSpc>
            <a:spcBef>
              <a:spcPct val="0"/>
            </a:spcBef>
            <a:spcAft>
              <a:spcPct val="35000"/>
            </a:spcAft>
          </a:pPr>
          <a:r>
            <a:rPr lang="en-ZA" sz="1000" b="1" kern="1200" dirty="0"/>
            <a:t>(Provincial and National)</a:t>
          </a:r>
        </a:p>
      </dsp:txBody>
      <dsp:txXfrm>
        <a:off x="5050208" y="598421"/>
        <a:ext cx="937625" cy="793972"/>
      </dsp:txXfrm>
    </dsp:sp>
    <dsp:sp modelId="{0C5149E8-33B4-495D-A593-037AA13EFA22}">
      <dsp:nvSpPr>
        <dsp:cNvPr id="0" name=""/>
        <dsp:cNvSpPr/>
      </dsp:nvSpPr>
      <dsp:spPr>
        <a:xfrm rot="20520000">
          <a:off x="5222981" y="2138925"/>
          <a:ext cx="316652"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5225306" y="2239339"/>
        <a:ext cx="221656" cy="257210"/>
      </dsp:txXfrm>
    </dsp:sp>
    <dsp:sp modelId="{0B1A5CF4-D19D-48A7-9964-9E6EEB01F64C}">
      <dsp:nvSpPr>
        <dsp:cNvPr id="0" name=""/>
        <dsp:cNvSpPr/>
      </dsp:nvSpPr>
      <dsp:spPr>
        <a:xfrm>
          <a:off x="5633230" y="1479031"/>
          <a:ext cx="1315239" cy="11574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Business Events</a:t>
          </a:r>
        </a:p>
      </dsp:txBody>
      <dsp:txXfrm>
        <a:off x="5825842" y="1648530"/>
        <a:ext cx="930015" cy="818415"/>
      </dsp:txXfrm>
    </dsp:sp>
    <dsp:sp modelId="{1865EF7B-8FA7-4307-B6B3-1895A1D0FA01}">
      <dsp:nvSpPr>
        <dsp:cNvPr id="0" name=""/>
        <dsp:cNvSpPr/>
      </dsp:nvSpPr>
      <dsp:spPr>
        <a:xfrm rot="1080000">
          <a:off x="5227711" y="2864593"/>
          <a:ext cx="329426"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5230129" y="2935059"/>
        <a:ext cx="230598" cy="257210"/>
      </dsp:txXfrm>
    </dsp:sp>
    <dsp:sp modelId="{D18DD5EC-0761-4074-8519-D6DB5AE6E370}">
      <dsp:nvSpPr>
        <dsp:cNvPr id="0" name=""/>
        <dsp:cNvSpPr/>
      </dsp:nvSpPr>
      <dsp:spPr>
        <a:xfrm>
          <a:off x="5647921" y="2866518"/>
          <a:ext cx="1285856" cy="1008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Market Access Platforms (International and Domestic)</a:t>
          </a:r>
        </a:p>
      </dsp:txBody>
      <dsp:txXfrm>
        <a:off x="5836230" y="3014234"/>
        <a:ext cx="909238" cy="713233"/>
      </dsp:txXfrm>
    </dsp:sp>
    <dsp:sp modelId="{4B5DD6ED-DDEB-422E-B06C-27A544A7728D}">
      <dsp:nvSpPr>
        <dsp:cNvPr id="0" name=""/>
        <dsp:cNvSpPr/>
      </dsp:nvSpPr>
      <dsp:spPr>
        <a:xfrm rot="3240000">
          <a:off x="4726857" y="3433089"/>
          <a:ext cx="442564"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4753363" y="3466803"/>
        <a:ext cx="313959" cy="257210"/>
      </dsp:txXfrm>
    </dsp:sp>
    <dsp:sp modelId="{1E4FFD74-FF2C-40B5-93C6-D1A0D2C0C685}">
      <dsp:nvSpPr>
        <dsp:cNvPr id="0" name=""/>
        <dsp:cNvSpPr/>
      </dsp:nvSpPr>
      <dsp:spPr>
        <a:xfrm>
          <a:off x="4878034" y="3928849"/>
          <a:ext cx="1281973" cy="1008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Quality Assurance and Visitor Experience</a:t>
          </a:r>
        </a:p>
      </dsp:txBody>
      <dsp:txXfrm>
        <a:off x="5065775" y="4076565"/>
        <a:ext cx="906491" cy="713233"/>
      </dsp:txXfrm>
    </dsp:sp>
    <dsp:sp modelId="{88487DBE-D599-4477-AC11-FCAC2C925D02}">
      <dsp:nvSpPr>
        <dsp:cNvPr id="0" name=""/>
        <dsp:cNvSpPr/>
      </dsp:nvSpPr>
      <dsp:spPr>
        <a:xfrm rot="5400000">
          <a:off x="4024188" y="3642229"/>
          <a:ext cx="491976"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4088491" y="3663663"/>
        <a:ext cx="363371" cy="257210"/>
      </dsp:txXfrm>
    </dsp:sp>
    <dsp:sp modelId="{D71ABF1F-D92F-43EE-B2B2-7EBD21DF5A7A}">
      <dsp:nvSpPr>
        <dsp:cNvPr id="0" name=""/>
        <dsp:cNvSpPr/>
      </dsp:nvSpPr>
      <dsp:spPr>
        <a:xfrm>
          <a:off x="3603731" y="4334623"/>
          <a:ext cx="1332891" cy="1008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Research and information Sharing</a:t>
          </a:r>
        </a:p>
      </dsp:txBody>
      <dsp:txXfrm>
        <a:off x="3798928" y="4482339"/>
        <a:ext cx="942497" cy="713233"/>
      </dsp:txXfrm>
    </dsp:sp>
    <dsp:sp modelId="{58C2579F-DE45-4B27-9F92-7609B0430A24}">
      <dsp:nvSpPr>
        <dsp:cNvPr id="0" name=""/>
        <dsp:cNvSpPr/>
      </dsp:nvSpPr>
      <dsp:spPr>
        <a:xfrm rot="7560000">
          <a:off x="3375406" y="3429897"/>
          <a:ext cx="438252"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3477505" y="3463611"/>
        <a:ext cx="309647" cy="257210"/>
      </dsp:txXfrm>
    </dsp:sp>
    <dsp:sp modelId="{305700B5-7CB7-4A96-AB8D-954AD30E4292}">
      <dsp:nvSpPr>
        <dsp:cNvPr id="0" name=""/>
        <dsp:cNvSpPr/>
      </dsp:nvSpPr>
      <dsp:spPr>
        <a:xfrm>
          <a:off x="2338278" y="3928849"/>
          <a:ext cx="1366106" cy="1008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Digital Platforms</a:t>
          </a:r>
        </a:p>
      </dsp:txBody>
      <dsp:txXfrm>
        <a:off x="2538340" y="4076565"/>
        <a:ext cx="965982" cy="713233"/>
      </dsp:txXfrm>
    </dsp:sp>
    <dsp:sp modelId="{F04E9763-9ABE-4C18-9FDB-CE30E5D2E983}">
      <dsp:nvSpPr>
        <dsp:cNvPr id="0" name=""/>
        <dsp:cNvSpPr/>
      </dsp:nvSpPr>
      <dsp:spPr>
        <a:xfrm rot="9720000">
          <a:off x="3043795" y="2852092"/>
          <a:ext cx="285217"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3127266" y="2924607"/>
        <a:ext cx="199652" cy="257210"/>
      </dsp:txXfrm>
    </dsp:sp>
    <dsp:sp modelId="{374DAAFC-D02E-4CDD-9A19-91656FB35F14}">
      <dsp:nvSpPr>
        <dsp:cNvPr id="0" name=""/>
        <dsp:cNvSpPr/>
      </dsp:nvSpPr>
      <dsp:spPr>
        <a:xfrm>
          <a:off x="1528781" y="2757466"/>
          <a:ext cx="1441443" cy="1226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Transformation and new entrants into the market</a:t>
          </a:r>
        </a:p>
      </dsp:txBody>
      <dsp:txXfrm>
        <a:off x="1739875" y="2937122"/>
        <a:ext cx="1019255" cy="867457"/>
      </dsp:txXfrm>
    </dsp:sp>
    <dsp:sp modelId="{1D294C4A-0EDC-45B5-B21B-2AE7B2FED372}">
      <dsp:nvSpPr>
        <dsp:cNvPr id="0" name=""/>
        <dsp:cNvSpPr/>
      </dsp:nvSpPr>
      <dsp:spPr>
        <a:xfrm rot="11880000">
          <a:off x="3014496" y="2141768"/>
          <a:ext cx="306598"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3104224" y="2241716"/>
        <a:ext cx="214619" cy="257210"/>
      </dsp:txXfrm>
    </dsp:sp>
    <dsp:sp modelId="{0DB1A6FA-6328-4ACA-B648-4D240DD1933F}">
      <dsp:nvSpPr>
        <dsp:cNvPr id="0" name=""/>
        <dsp:cNvSpPr/>
      </dsp:nvSpPr>
      <dsp:spPr>
        <a:xfrm>
          <a:off x="1568825" y="1485189"/>
          <a:ext cx="1361355" cy="11450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Capacity Building and Support</a:t>
          </a:r>
        </a:p>
      </dsp:txBody>
      <dsp:txXfrm>
        <a:off x="1768191" y="1652885"/>
        <a:ext cx="962623" cy="809705"/>
      </dsp:txXfrm>
    </dsp:sp>
    <dsp:sp modelId="{89997948-CB9B-45D1-A4B4-1A50B4C05AA7}">
      <dsp:nvSpPr>
        <dsp:cNvPr id="0" name=""/>
        <dsp:cNvSpPr/>
      </dsp:nvSpPr>
      <dsp:spPr>
        <a:xfrm rot="14040000">
          <a:off x="3412866" y="1596730"/>
          <a:ext cx="402159" cy="42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3508648" y="1731269"/>
        <a:ext cx="281511" cy="257210"/>
      </dsp:txXfrm>
    </dsp:sp>
    <dsp:sp modelId="{78876871-7FAD-470A-B919-8244CC8F33B4}">
      <dsp:nvSpPr>
        <dsp:cNvPr id="0" name=""/>
        <dsp:cNvSpPr/>
      </dsp:nvSpPr>
      <dsp:spPr>
        <a:xfrm>
          <a:off x="2341289" y="404743"/>
          <a:ext cx="1360084" cy="1181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b="1" kern="1200" dirty="0"/>
            <a:t>Partnerships (Brand SA, DIRCO, SAA, </a:t>
          </a:r>
          <a:r>
            <a:rPr lang="en-ZA" sz="1000" b="1" kern="1200" dirty="0" err="1"/>
            <a:t>etc</a:t>
          </a:r>
          <a:r>
            <a:rPr lang="en-ZA" sz="1000" b="1" kern="1200" dirty="0"/>
            <a:t>)</a:t>
          </a:r>
        </a:p>
      </dsp:txBody>
      <dsp:txXfrm>
        <a:off x="2540469" y="577744"/>
        <a:ext cx="961724" cy="8353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2" y="2"/>
            <a:ext cx="2949395" cy="497953"/>
          </a:xfrm>
          <a:prstGeom prst="rect">
            <a:avLst/>
          </a:prstGeom>
          <a:noFill/>
          <a:ln w="9525">
            <a:noFill/>
            <a:miter lim="800000"/>
            <a:headEnd/>
            <a:tailEnd/>
          </a:ln>
          <a:effectLst/>
        </p:spPr>
        <p:txBody>
          <a:bodyPr vert="horz" wrap="square" lIns="88337" tIns="44169" rIns="88337" bIns="44169" numCol="1" anchor="t"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299" name="Rectangle 3"/>
          <p:cNvSpPr>
            <a:spLocks noGrp="1" noChangeArrowheads="1"/>
          </p:cNvSpPr>
          <p:nvPr>
            <p:ph type="dt" sz="quarter" idx="1"/>
          </p:nvPr>
        </p:nvSpPr>
        <p:spPr bwMode="auto">
          <a:xfrm>
            <a:off x="3854743" y="2"/>
            <a:ext cx="2949395" cy="497953"/>
          </a:xfrm>
          <a:prstGeom prst="rect">
            <a:avLst/>
          </a:prstGeom>
          <a:noFill/>
          <a:ln w="9525">
            <a:noFill/>
            <a:miter lim="800000"/>
            <a:headEnd/>
            <a:tailEnd/>
          </a:ln>
          <a:effectLst/>
        </p:spPr>
        <p:txBody>
          <a:bodyPr vert="horz" wrap="square" lIns="88337" tIns="44169" rIns="88337" bIns="44169" numCol="1" anchor="t" anchorCtr="0" compatLnSpc="1">
            <a:prstTxWarp prst="textNoShape">
              <a:avLst/>
            </a:prstTxWarp>
          </a:bodyPr>
          <a:lstStyle>
            <a:lvl1pPr algn="r"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0" name="Rectangle 4"/>
          <p:cNvSpPr>
            <a:spLocks noGrp="1" noChangeArrowheads="1"/>
          </p:cNvSpPr>
          <p:nvPr>
            <p:ph type="ftr" sz="quarter" idx="2"/>
          </p:nvPr>
        </p:nvSpPr>
        <p:spPr bwMode="auto">
          <a:xfrm>
            <a:off x="2" y="9439743"/>
            <a:ext cx="2949395" cy="497953"/>
          </a:xfrm>
          <a:prstGeom prst="rect">
            <a:avLst/>
          </a:prstGeom>
          <a:noFill/>
          <a:ln w="9525">
            <a:noFill/>
            <a:miter lim="800000"/>
            <a:headEnd/>
            <a:tailEnd/>
          </a:ln>
          <a:effectLst/>
        </p:spPr>
        <p:txBody>
          <a:bodyPr vert="horz" wrap="square" lIns="88337" tIns="44169" rIns="88337" bIns="44169" numCol="1" anchor="b"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1" name="Rectangle 5"/>
          <p:cNvSpPr>
            <a:spLocks noGrp="1" noChangeArrowheads="1"/>
          </p:cNvSpPr>
          <p:nvPr>
            <p:ph type="sldNum" sz="quarter" idx="3"/>
          </p:nvPr>
        </p:nvSpPr>
        <p:spPr bwMode="auto">
          <a:xfrm>
            <a:off x="3854743" y="9439743"/>
            <a:ext cx="2949395" cy="497953"/>
          </a:xfrm>
          <a:prstGeom prst="rect">
            <a:avLst/>
          </a:prstGeom>
          <a:noFill/>
          <a:ln w="9525">
            <a:noFill/>
            <a:miter lim="800000"/>
            <a:headEnd/>
            <a:tailEnd/>
          </a:ln>
          <a:effectLst/>
        </p:spPr>
        <p:txBody>
          <a:bodyPr vert="horz" wrap="square" lIns="88337" tIns="44169" rIns="88337" bIns="44169" numCol="1" anchor="b" anchorCtr="0" compatLnSpc="1">
            <a:prstTxWarp prst="textNoShape">
              <a:avLst/>
            </a:prstTxWarp>
          </a:bodyPr>
          <a:lstStyle>
            <a:lvl1pPr algn="r" eaLnBrk="1" hangingPunct="1">
              <a:spcBef>
                <a:spcPct val="0"/>
              </a:spcBef>
              <a:defRPr>
                <a:latin typeface="Arial" charset="0"/>
                <a:cs typeface="Arial" charset="0"/>
              </a:defRPr>
            </a:lvl1pPr>
          </a:lstStyle>
          <a:p>
            <a:pPr>
              <a:defRPr/>
            </a:pPr>
            <a:fld id="{AA421C41-7ECE-4C25-9FA9-82E7F0D9BA9E}" type="slidenum">
              <a:rPr lang="en-US">
                <a:latin typeface="Trebuchet MS" panose="020B0603020202020204" pitchFamily="34" charset="0"/>
              </a:rPr>
              <a:pPr>
                <a:defRPr/>
              </a:pPr>
              <a:t>‹#›</a:t>
            </a:fld>
            <a:endParaRPr lang="en-US" dirty="0">
              <a:latin typeface="Trebuchet MS" panose="020B0603020202020204" pitchFamily="34" charset="0"/>
            </a:endParaRPr>
          </a:p>
        </p:txBody>
      </p:sp>
    </p:spTree>
    <p:extLst>
      <p:ext uri="{BB962C8B-B14F-4D97-AF65-F5344CB8AC3E}">
        <p14:creationId xmlns:p14="http://schemas.microsoft.com/office/powerpoint/2010/main" val="372290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bwMode="auto">
          <a:xfrm>
            <a:off x="2" y="2"/>
            <a:ext cx="2949395" cy="497953"/>
          </a:xfrm>
          <a:prstGeom prst="rect">
            <a:avLst/>
          </a:prstGeom>
          <a:noFill/>
          <a:ln w="9525">
            <a:noFill/>
            <a:miter lim="800000"/>
            <a:headEnd/>
            <a:tailEnd/>
          </a:ln>
          <a:effectLst/>
        </p:spPr>
        <p:txBody>
          <a:bodyPr vert="horz" wrap="square" lIns="88337" tIns="44169" rIns="88337" bIns="44169" numCol="1" anchor="t"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39" name="Rectangle 3"/>
          <p:cNvSpPr>
            <a:spLocks noGrp="1" noChangeArrowheads="1"/>
          </p:cNvSpPr>
          <p:nvPr>
            <p:ph type="dt" idx="1"/>
          </p:nvPr>
        </p:nvSpPr>
        <p:spPr bwMode="auto">
          <a:xfrm>
            <a:off x="3854743" y="2"/>
            <a:ext cx="2949395" cy="497953"/>
          </a:xfrm>
          <a:prstGeom prst="rect">
            <a:avLst/>
          </a:prstGeom>
          <a:noFill/>
          <a:ln w="9525">
            <a:noFill/>
            <a:miter lim="800000"/>
            <a:headEnd/>
            <a:tailEnd/>
          </a:ln>
          <a:effectLst/>
        </p:spPr>
        <p:txBody>
          <a:bodyPr vert="horz" wrap="square" lIns="88337" tIns="44169" rIns="88337" bIns="44169" numCol="1" anchor="t"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endParaRPr lang="en-ZA" dirty="0"/>
          </a:p>
        </p:txBody>
      </p:sp>
      <p:sp>
        <p:nvSpPr>
          <p:cNvPr id="89092"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p:spPr>
      </p:sp>
      <p:sp>
        <p:nvSpPr>
          <p:cNvPr id="347141" name="Rectangle 5"/>
          <p:cNvSpPr>
            <a:spLocks noGrp="1" noChangeArrowheads="1"/>
          </p:cNvSpPr>
          <p:nvPr>
            <p:ph type="body" sz="quarter" idx="3"/>
          </p:nvPr>
        </p:nvSpPr>
        <p:spPr bwMode="auto">
          <a:xfrm>
            <a:off x="680859" y="4721516"/>
            <a:ext cx="5443899" cy="4471716"/>
          </a:xfrm>
          <a:prstGeom prst="rect">
            <a:avLst/>
          </a:prstGeom>
          <a:noFill/>
          <a:ln w="9525">
            <a:noFill/>
            <a:miter lim="800000"/>
            <a:headEnd/>
            <a:tailEnd/>
          </a:ln>
          <a:effectLst/>
        </p:spPr>
        <p:txBody>
          <a:bodyPr vert="horz" wrap="square" lIns="88337" tIns="44169" rIns="88337" bIns="44169"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endParaRPr lang="en-ZA" noProof="0" dirty="0"/>
          </a:p>
        </p:txBody>
      </p:sp>
      <p:sp>
        <p:nvSpPr>
          <p:cNvPr id="347142" name="Rectangle 6"/>
          <p:cNvSpPr>
            <a:spLocks noGrp="1" noChangeArrowheads="1"/>
          </p:cNvSpPr>
          <p:nvPr>
            <p:ph type="ftr" sz="quarter" idx="4"/>
          </p:nvPr>
        </p:nvSpPr>
        <p:spPr bwMode="auto">
          <a:xfrm>
            <a:off x="2" y="9439743"/>
            <a:ext cx="2949395" cy="497953"/>
          </a:xfrm>
          <a:prstGeom prst="rect">
            <a:avLst/>
          </a:prstGeom>
          <a:noFill/>
          <a:ln w="9525">
            <a:noFill/>
            <a:miter lim="800000"/>
            <a:headEnd/>
            <a:tailEnd/>
          </a:ln>
          <a:effectLst/>
        </p:spPr>
        <p:txBody>
          <a:bodyPr vert="horz" wrap="square" lIns="88337" tIns="44169" rIns="88337" bIns="44169" numCol="1" anchor="b"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43" name="Rectangle 7"/>
          <p:cNvSpPr>
            <a:spLocks noGrp="1" noChangeArrowheads="1"/>
          </p:cNvSpPr>
          <p:nvPr>
            <p:ph type="sldNum" sz="quarter" idx="5"/>
          </p:nvPr>
        </p:nvSpPr>
        <p:spPr bwMode="auto">
          <a:xfrm>
            <a:off x="3854743" y="9439743"/>
            <a:ext cx="2949395" cy="497953"/>
          </a:xfrm>
          <a:prstGeom prst="rect">
            <a:avLst/>
          </a:prstGeom>
          <a:noFill/>
          <a:ln w="9525">
            <a:noFill/>
            <a:miter lim="800000"/>
            <a:headEnd/>
            <a:tailEnd/>
          </a:ln>
          <a:effectLst/>
        </p:spPr>
        <p:txBody>
          <a:bodyPr vert="horz" wrap="square" lIns="88337" tIns="44169" rIns="88337" bIns="44169" numCol="1" anchor="b"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fld id="{6BD06715-9C83-4C16-92C0-13885824A6C1}" type="slidenum">
              <a:rPr lang="en-ZA" smtClean="0"/>
              <a:pPr>
                <a:defRPr/>
              </a:pPr>
              <a:t>‹#›</a:t>
            </a:fld>
            <a:endParaRPr lang="en-ZA" dirty="0"/>
          </a:p>
        </p:txBody>
      </p:sp>
    </p:spTree>
    <p:extLst>
      <p:ext uri="{BB962C8B-B14F-4D97-AF65-F5344CB8AC3E}">
        <p14:creationId xmlns:p14="http://schemas.microsoft.com/office/powerpoint/2010/main" val="248834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3767" indent="-286064">
              <a:spcBef>
                <a:spcPct val="30000"/>
              </a:spcBef>
              <a:defRPr sz="1200">
                <a:solidFill>
                  <a:schemeClr val="tx1"/>
                </a:solidFill>
                <a:latin typeface="Arial" panose="020B0604020202020204" pitchFamily="34" charset="0"/>
                <a:ea typeface="ヒラギノ角ゴ Pro W3"/>
                <a:cs typeface="ヒラギノ角ゴ Pro W3"/>
              </a:defRPr>
            </a:lvl2pPr>
            <a:lvl3pPr marL="1144257" indent="-228851">
              <a:spcBef>
                <a:spcPct val="30000"/>
              </a:spcBef>
              <a:defRPr sz="1200">
                <a:solidFill>
                  <a:schemeClr val="tx1"/>
                </a:solidFill>
                <a:latin typeface="Arial" panose="020B0604020202020204" pitchFamily="34" charset="0"/>
                <a:ea typeface="ヒラギノ角ゴ Pro W3"/>
                <a:cs typeface="ヒラギノ角ゴ Pro W3"/>
              </a:defRPr>
            </a:lvl3pPr>
            <a:lvl4pPr marL="1601959" indent="-228851">
              <a:spcBef>
                <a:spcPct val="30000"/>
              </a:spcBef>
              <a:defRPr sz="1200">
                <a:solidFill>
                  <a:schemeClr val="tx1"/>
                </a:solidFill>
                <a:latin typeface="Arial" panose="020B0604020202020204" pitchFamily="34" charset="0"/>
                <a:ea typeface="ヒラギノ角ゴ Pro W3"/>
                <a:cs typeface="ヒラギノ角ゴ Pro W3"/>
              </a:defRPr>
            </a:lvl4pPr>
            <a:lvl5pPr marL="2059662" indent="-228851">
              <a:spcBef>
                <a:spcPct val="30000"/>
              </a:spcBef>
              <a:defRPr sz="1200">
                <a:solidFill>
                  <a:schemeClr val="tx1"/>
                </a:solidFill>
                <a:latin typeface="Arial" panose="020B0604020202020204" pitchFamily="34" charset="0"/>
                <a:ea typeface="ヒラギノ角ゴ Pro W3"/>
                <a:cs typeface="ヒラギノ角ゴ Pro W3"/>
              </a:defRPr>
            </a:lvl5pPr>
            <a:lvl6pPr marL="2517365" indent="-228851"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5068" indent="-228851"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32771" indent="-228851"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90474" indent="-228851"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pPr>
            <a:fld id="{4B80DA60-49B9-4B2C-AC10-CEEFA82FE4DE}" type="slidenum">
              <a:rPr lang="en-US" altLang="en-US" smtClean="0">
                <a:solidFill>
                  <a:srgbClr val="000000"/>
                </a:solidFill>
                <a:ea typeface="MS PGothic" panose="020B0600070205080204" pitchFamily="34" charset="-128"/>
                <a:cs typeface="Arial" panose="020B0604020202020204" pitchFamily="34" charset="0"/>
              </a:rPr>
              <a:pPr eaLnBrk="1" hangingPunct="1">
                <a:spcBef>
                  <a:spcPct val="0"/>
                </a:spcBef>
              </a:pPr>
              <a:t>1</a:t>
            </a:fld>
            <a:endParaRPr lang="en-US" altLang="en-US" dirty="0">
              <a:solidFill>
                <a:srgbClr val="000000"/>
              </a:solidFill>
              <a:ea typeface="MS PGothic" panose="020B0600070205080204" pitchFamily="34" charset="-128"/>
              <a:cs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42493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29</a:t>
            </a:fld>
            <a:endParaRPr lang="en-ZA" dirty="0"/>
          </a:p>
        </p:txBody>
      </p:sp>
    </p:spTree>
    <p:extLst>
      <p:ext uri="{BB962C8B-B14F-4D97-AF65-F5344CB8AC3E}">
        <p14:creationId xmlns:p14="http://schemas.microsoft.com/office/powerpoint/2010/main" val="285503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30</a:t>
            </a:fld>
            <a:endParaRPr lang="en-ZA" dirty="0"/>
          </a:p>
        </p:txBody>
      </p:sp>
    </p:spTree>
    <p:extLst>
      <p:ext uri="{BB962C8B-B14F-4D97-AF65-F5344CB8AC3E}">
        <p14:creationId xmlns:p14="http://schemas.microsoft.com/office/powerpoint/2010/main" val="259231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4</a:t>
            </a:fld>
            <a:endParaRPr lang="en-ZA" dirty="0"/>
          </a:p>
        </p:txBody>
      </p:sp>
    </p:spTree>
    <p:extLst>
      <p:ext uri="{BB962C8B-B14F-4D97-AF65-F5344CB8AC3E}">
        <p14:creationId xmlns:p14="http://schemas.microsoft.com/office/powerpoint/2010/main" val="204381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6</a:t>
            </a:fld>
            <a:endParaRPr lang="en-ZA" dirty="0"/>
          </a:p>
        </p:txBody>
      </p:sp>
    </p:spTree>
    <p:extLst>
      <p:ext uri="{BB962C8B-B14F-4D97-AF65-F5344CB8AC3E}">
        <p14:creationId xmlns:p14="http://schemas.microsoft.com/office/powerpoint/2010/main" val="41018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9</a:t>
            </a:fld>
            <a:endParaRPr lang="en-ZA" dirty="0"/>
          </a:p>
        </p:txBody>
      </p:sp>
    </p:spTree>
    <p:extLst>
      <p:ext uri="{BB962C8B-B14F-4D97-AF65-F5344CB8AC3E}">
        <p14:creationId xmlns:p14="http://schemas.microsoft.com/office/powerpoint/2010/main" val="119375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14</a:t>
            </a:fld>
            <a:endParaRPr lang="en-ZA" dirty="0"/>
          </a:p>
        </p:txBody>
      </p:sp>
    </p:spTree>
    <p:extLst>
      <p:ext uri="{BB962C8B-B14F-4D97-AF65-F5344CB8AC3E}">
        <p14:creationId xmlns:p14="http://schemas.microsoft.com/office/powerpoint/2010/main" val="215640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15</a:t>
            </a:fld>
            <a:endParaRPr lang="en-ZA" dirty="0"/>
          </a:p>
        </p:txBody>
      </p:sp>
    </p:spTree>
    <p:extLst>
      <p:ext uri="{BB962C8B-B14F-4D97-AF65-F5344CB8AC3E}">
        <p14:creationId xmlns:p14="http://schemas.microsoft.com/office/powerpoint/2010/main" val="52226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21</a:t>
            </a:fld>
            <a:endParaRPr lang="en-ZA" dirty="0"/>
          </a:p>
        </p:txBody>
      </p:sp>
    </p:spTree>
    <p:extLst>
      <p:ext uri="{BB962C8B-B14F-4D97-AF65-F5344CB8AC3E}">
        <p14:creationId xmlns:p14="http://schemas.microsoft.com/office/powerpoint/2010/main" val="335943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27</a:t>
            </a:fld>
            <a:endParaRPr lang="en-ZA" dirty="0"/>
          </a:p>
        </p:txBody>
      </p:sp>
    </p:spTree>
    <p:extLst>
      <p:ext uri="{BB962C8B-B14F-4D97-AF65-F5344CB8AC3E}">
        <p14:creationId xmlns:p14="http://schemas.microsoft.com/office/powerpoint/2010/main" val="413441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28</a:t>
            </a:fld>
            <a:endParaRPr lang="en-ZA" dirty="0"/>
          </a:p>
        </p:txBody>
      </p:sp>
    </p:spTree>
    <p:extLst>
      <p:ext uri="{BB962C8B-B14F-4D97-AF65-F5344CB8AC3E}">
        <p14:creationId xmlns:p14="http://schemas.microsoft.com/office/powerpoint/2010/main" val="1508905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1.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2.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3.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oleObject" Target="../embeddings/oleObject2.bin"/><Relationship Id="rId2" Type="http://schemas.openxmlformats.org/officeDocument/2006/relationships/tags" Target="../tags/tag7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oleObject" Target="../embeddings/oleObject3.bin"/><Relationship Id="rId2" Type="http://schemas.openxmlformats.org/officeDocument/2006/relationships/tags" Target="../tags/tag8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oleObject" Target="../embeddings/oleObject2.bin"/><Relationship Id="rId2" Type="http://schemas.openxmlformats.org/officeDocument/2006/relationships/tags" Target="../tags/tag9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oleObject" Target="../embeddings/oleObject3.bin"/><Relationship Id="rId2" Type="http://schemas.openxmlformats.org/officeDocument/2006/relationships/tags" Target="../tags/tag9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oleObject" Target="../embeddings/oleObject2.bin"/><Relationship Id="rId2" Type="http://schemas.openxmlformats.org/officeDocument/2006/relationships/tags" Target="../tags/tag114.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oleObject" Target="../embeddings/oleObject3.bin"/><Relationship Id="rId2" Type="http://schemas.openxmlformats.org/officeDocument/2006/relationships/tags" Target="../tags/tag116.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oleObject" Target="../embeddings/oleObject2.bin"/><Relationship Id="rId2" Type="http://schemas.openxmlformats.org/officeDocument/2006/relationships/tags" Target="../tags/tag132.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oleObject" Target="../embeddings/oleObject3.bin"/><Relationship Id="rId2" Type="http://schemas.openxmlformats.org/officeDocument/2006/relationships/tags" Target="../tags/tag134.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6.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7.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oleObject" Target="../embeddings/oleObject2.bin"/><Relationship Id="rId2" Type="http://schemas.openxmlformats.org/officeDocument/2006/relationships/tags" Target="../tags/tag162.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oleObject" Target="../embeddings/oleObject3.bin"/><Relationship Id="rId2" Type="http://schemas.openxmlformats.org/officeDocument/2006/relationships/tags" Target="../tags/tag164.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267" name="think-cell Slide" r:id="rId4" imgW="338" imgH="338" progId="TCLayout.ActiveDocument.1">
                  <p:embed/>
                </p:oleObj>
              </mc:Choice>
              <mc:Fallback>
                <p:oleObj name="think-cell Slide" r:id="rId4" imgW="338" imgH="33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10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1"/>
          <p:cNvSpPr>
            <a:spLocks noGrp="1" noChangeArrowheads="1"/>
          </p:cNvSpPr>
          <p:nvPr>
            <p:ph type="dt" sz="half" idx="10"/>
          </p:nvPr>
        </p:nvSpPr>
        <p:spPr/>
        <p:txBody>
          <a:bodyPr/>
          <a:lstStyle>
            <a:lvl1pPr eaLnBrk="0" hangingPunct="0">
              <a:defRPr/>
            </a:lvl1pPr>
          </a:lstStyle>
          <a:p>
            <a:pPr>
              <a:defRPr/>
            </a:pPr>
            <a:fld id="{B0022A1A-5509-46CE-BE71-FFDA8FBF1D88}" type="slidenum">
              <a:rPr lang="en-US"/>
              <a:pPr>
                <a:defRPr/>
              </a:pPr>
              <a:t>‹#›</a:t>
            </a:fld>
            <a:endParaRPr lang="en-US" dirty="0"/>
          </a:p>
        </p:txBody>
      </p:sp>
    </p:spTree>
    <p:extLst>
      <p:ext uri="{BB962C8B-B14F-4D97-AF65-F5344CB8AC3E}">
        <p14:creationId xmlns:p14="http://schemas.microsoft.com/office/powerpoint/2010/main" val="28452105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11"/>
          <p:cNvSpPr>
            <a:spLocks noGrp="1" noChangeArrowheads="1"/>
          </p:cNvSpPr>
          <p:nvPr>
            <p:ph type="dt" sz="half" idx="10"/>
          </p:nvPr>
        </p:nvSpPr>
        <p:spPr/>
        <p:txBody>
          <a:bodyPr/>
          <a:lstStyle>
            <a:lvl1pPr eaLnBrk="0" hangingPunct="0">
              <a:defRPr/>
            </a:lvl1pPr>
          </a:lstStyle>
          <a:p>
            <a:pPr>
              <a:defRPr/>
            </a:pPr>
            <a:fld id="{8CA537C3-C84E-4604-B971-CA254D4ED3CF}" type="slidenum">
              <a:rPr lang="en-US"/>
              <a:pPr>
                <a:defRPr/>
              </a:pPr>
              <a:t>‹#›</a:t>
            </a:fld>
            <a:endParaRPr lang="en-US" dirty="0"/>
          </a:p>
        </p:txBody>
      </p:sp>
    </p:spTree>
    <p:extLst>
      <p:ext uri="{BB962C8B-B14F-4D97-AF65-F5344CB8AC3E}">
        <p14:creationId xmlns:p14="http://schemas.microsoft.com/office/powerpoint/2010/main" val="19304003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11"/>
          <p:cNvSpPr>
            <a:spLocks noGrp="1" noChangeArrowheads="1"/>
          </p:cNvSpPr>
          <p:nvPr>
            <p:ph type="dt" sz="half" idx="10"/>
          </p:nvPr>
        </p:nvSpPr>
        <p:spPr/>
        <p:txBody>
          <a:bodyPr/>
          <a:lstStyle>
            <a:lvl1pPr eaLnBrk="0" hangingPunct="0">
              <a:defRPr/>
            </a:lvl1pPr>
          </a:lstStyle>
          <a:p>
            <a:pPr>
              <a:defRPr/>
            </a:pPr>
            <a:fld id="{541E0939-5690-4192-99CB-C6670A36A75A}" type="slidenum">
              <a:rPr lang="en-US"/>
              <a:pPr>
                <a:defRPr/>
              </a:pPr>
              <a:t>‹#›</a:t>
            </a:fld>
            <a:endParaRPr lang="en-US" dirty="0"/>
          </a:p>
        </p:txBody>
      </p:sp>
    </p:spTree>
    <p:extLst>
      <p:ext uri="{BB962C8B-B14F-4D97-AF65-F5344CB8AC3E}">
        <p14:creationId xmlns:p14="http://schemas.microsoft.com/office/powerpoint/2010/main" val="11050923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eaLnBrk="0" hangingPunct="0">
              <a:defRPr/>
            </a:lvl1pPr>
          </a:lstStyle>
          <a:p>
            <a:pPr>
              <a:defRPr/>
            </a:pPr>
            <a:fld id="{FB6E82D4-B279-4406-A34D-A2D55DAD80C1}" type="slidenum">
              <a:rPr lang="en-US"/>
              <a:pPr>
                <a:defRPr/>
              </a:pPr>
              <a:t>‹#›</a:t>
            </a:fld>
            <a:endParaRPr lang="en-US" dirty="0"/>
          </a:p>
        </p:txBody>
      </p:sp>
    </p:spTree>
    <p:extLst>
      <p:ext uri="{BB962C8B-B14F-4D97-AF65-F5344CB8AC3E}">
        <p14:creationId xmlns:p14="http://schemas.microsoft.com/office/powerpoint/2010/main" val="21459029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A62E559B-328A-4F78-9977-87B125D97D9B}" type="slidenum">
              <a:rPr lang="en-US"/>
              <a:pPr>
                <a:defRPr/>
              </a:pPr>
              <a:t>‹#›</a:t>
            </a:fld>
            <a:endParaRPr lang="en-US" dirty="0"/>
          </a:p>
        </p:txBody>
      </p:sp>
    </p:spTree>
    <p:extLst>
      <p:ext uri="{BB962C8B-B14F-4D97-AF65-F5344CB8AC3E}">
        <p14:creationId xmlns:p14="http://schemas.microsoft.com/office/powerpoint/2010/main" val="26234179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1BFFC85D-8613-47F2-85A0-B2DD9FA674BF}" type="slidenum">
              <a:rPr lang="en-US"/>
              <a:pPr>
                <a:defRPr/>
              </a:pPr>
              <a:t>‹#›</a:t>
            </a:fld>
            <a:endParaRPr lang="en-US" dirty="0"/>
          </a:p>
        </p:txBody>
      </p:sp>
    </p:spTree>
    <p:extLst>
      <p:ext uri="{BB962C8B-B14F-4D97-AF65-F5344CB8AC3E}">
        <p14:creationId xmlns:p14="http://schemas.microsoft.com/office/powerpoint/2010/main" val="13555182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F409E0CD-240C-423D-B753-5E90833667BD}" type="slidenum">
              <a:rPr lang="en-US"/>
              <a:pPr>
                <a:defRPr/>
              </a:pPr>
              <a:t>‹#›</a:t>
            </a:fld>
            <a:endParaRPr lang="en-US" dirty="0"/>
          </a:p>
        </p:txBody>
      </p:sp>
    </p:spTree>
    <p:extLst>
      <p:ext uri="{BB962C8B-B14F-4D97-AF65-F5344CB8AC3E}">
        <p14:creationId xmlns:p14="http://schemas.microsoft.com/office/powerpoint/2010/main" val="38922114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1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1000" y="304800"/>
            <a:ext cx="6134100" cy="571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FC5C02CE-4D6D-4946-9CBB-4AD3770C0E99}" type="slidenum">
              <a:rPr lang="en-US"/>
              <a:pPr>
                <a:defRPr/>
              </a:pPr>
              <a:t>‹#›</a:t>
            </a:fld>
            <a:endParaRPr lang="en-US" dirty="0"/>
          </a:p>
        </p:txBody>
      </p:sp>
    </p:spTree>
    <p:extLst>
      <p:ext uri="{BB962C8B-B14F-4D97-AF65-F5344CB8AC3E}">
        <p14:creationId xmlns:p14="http://schemas.microsoft.com/office/powerpoint/2010/main" val="23060380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3"/>
            <a:ext cx="8382000" cy="784225"/>
          </a:xfrm>
        </p:spPr>
        <p:txBody>
          <a:bodyPr/>
          <a:lstStyle/>
          <a:p>
            <a:r>
              <a:rPr lang="en-US"/>
              <a:t>Click to edit Master title style</a:t>
            </a:r>
          </a:p>
        </p:txBody>
      </p:sp>
      <p:sp>
        <p:nvSpPr>
          <p:cNvPr id="3" name="Content Placeholder 2"/>
          <p:cNvSpPr>
            <a:spLocks noGrp="1"/>
          </p:cNvSpPr>
          <p:nvPr>
            <p:ph sz="half" idx="1"/>
          </p:nvPr>
        </p:nvSpPr>
        <p:spPr>
          <a:xfrm>
            <a:off x="381000" y="126365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63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0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70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764"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97450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68484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78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238865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8348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98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1942"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331473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909327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966"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2186494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145"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1899850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25205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169"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9146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136" name="think-cell Slide" r:id="rId4" imgW="338" imgH="338" progId="TCLayout.ActiveDocument.1">
                  <p:embed/>
                </p:oleObj>
              </mc:Choice>
              <mc:Fallback>
                <p:oleObj name="think-cell Slide" r:id="rId4" imgW="338" imgH="33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3193"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val="3062362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5582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311"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356088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313216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335"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332080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3359"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val="628405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534660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05579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378" name="think-cell Slide" r:id="rId5" imgW="338" imgH="338" progId="TCLayout.ActiveDocument.1">
                  <p:embed/>
                </p:oleObj>
              </mc:Choice>
              <mc:Fallback>
                <p:oleObj name="think-cell Slide" r:id="rId5"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379" name="think-cell Slide" r:id="rId7" imgW="338" imgH="338" progId="TCLayout.ActiveDocument.1">
                  <p:embed/>
                </p:oleObj>
              </mc:Choice>
              <mc:Fallback>
                <p:oleObj name="think-cell Slide" r:id="rId7"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7807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1891501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30333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402"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403" name="think-cell Slide" r:id="rId7" imgW="338" imgH="338" progId="TCLayout.ActiveDocument.1">
                  <p:embed/>
                </p:oleObj>
              </mc:Choice>
              <mc:Fallback>
                <p:oleObj name="think-cell Slide" r:id="rId7"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6971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1802620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05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99876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450" name="think-cell Slide" r:id="rId5" imgW="338" imgH="338" progId="TCLayout.ActiveDocument.1">
                  <p:embed/>
                </p:oleObj>
              </mc:Choice>
              <mc:Fallback>
                <p:oleObj name="think-cell Slide" r:id="rId5"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451" name="think-cell Slide" r:id="rId7" imgW="338" imgH="338" progId="TCLayout.ActiveDocument.1">
                  <p:embed/>
                </p:oleObj>
              </mc:Choice>
              <mc:Fallback>
                <p:oleObj name="think-cell Slide" r:id="rId7" imgW="338" imgH="338"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20885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755018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434795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474"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475" name="think-cell Slide" r:id="rId7" imgW="338" imgH="338" progId="TCLayout.ActiveDocument.1">
                  <p:embed/>
                </p:oleObj>
              </mc:Choice>
              <mc:Fallback>
                <p:oleObj name="think-cell Slide" r:id="rId7" imgW="338" imgH="338"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57835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910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810805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7522" name="think-cell Slide" r:id="rId5" imgW="338" imgH="338" progId="TCLayout.ActiveDocument.1">
                  <p:embed/>
                </p:oleObj>
              </mc:Choice>
              <mc:Fallback>
                <p:oleObj name="think-cell Slide" r:id="rId5"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7523" name="think-cell Slide" r:id="rId7" imgW="338" imgH="338" progId="TCLayout.ActiveDocument.1">
                  <p:embed/>
                </p:oleObj>
              </mc:Choice>
              <mc:Fallback>
                <p:oleObj name="think-cell Slide" r:id="rId7"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91256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2440091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652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46"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47" name="think-cell Slide" r:id="rId7" imgW="338" imgH="338" progId="TCLayout.ActiveDocument.1">
                  <p:embed/>
                </p:oleObj>
              </mc:Choice>
              <mc:Fallback>
                <p:oleObj name="think-cell Slide" r:id="rId7"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989784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272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740533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94" name="think-cell Slide" r:id="rId5" imgW="338" imgH="338" progId="TCLayout.ActiveDocument.1">
                  <p:embed/>
                </p:oleObj>
              </mc:Choice>
              <mc:Fallback>
                <p:oleObj name="think-cell Slide" r:id="rId5"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95" name="think-cell Slide" r:id="rId7" imgW="338" imgH="338" progId="TCLayout.ActiveDocument.1">
                  <p:embed/>
                </p:oleObj>
              </mc:Choice>
              <mc:Fallback>
                <p:oleObj name="think-cell Slide" r:id="rId7" imgW="338" imgH="338"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7941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356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400731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395188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618"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619" name="think-cell Slide" r:id="rId7" imgW="338" imgH="338" progId="TCLayout.ActiveDocument.1">
                  <p:embed/>
                </p:oleObj>
              </mc:Choice>
              <mc:Fallback>
                <p:oleObj name="think-cell Slide" r:id="rId7" imgW="338" imgH="338"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583125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16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602868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3594" name="think-cell Slide" r:id="rId4" imgW="338" imgH="338" progId="TCLayout.ActiveDocument.1">
                  <p:embed/>
                </p:oleObj>
              </mc:Choice>
              <mc:Fallback>
                <p:oleObj name="think-cell Slide" r:id="rId4" imgW="338" imgH="33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val="2238140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705830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3868286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1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val="2080301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316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58772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738" name="think-cell Slide" r:id="rId5" imgW="338" imgH="338" progId="TCLayout.ActiveDocument.1">
                  <p:embed/>
                </p:oleObj>
              </mc:Choice>
              <mc:Fallback>
                <p:oleObj name="think-cell Slide" r:id="rId5"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3030766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739" name="think-cell Slide" r:id="rId7" imgW="338" imgH="338" progId="TCLayout.ActiveDocument.1">
                  <p:embed/>
                </p:oleObj>
              </mc:Choice>
              <mc:Fallback>
                <p:oleObj name="think-cell Slide" r:id="rId7" imgW="338" imgH="338"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36291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val="324579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563599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762"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1192781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763" name="think-cell Slide" r:id="rId7" imgW="338" imgH="338" progId="TCLayout.ActiveDocument.1">
                  <p:embed/>
                </p:oleObj>
              </mc:Choice>
              <mc:Fallback>
                <p:oleObj name="think-cell Slide" r:id="rId7" imgW="338" imgH="338"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673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r>
              <a:rPr lang="en-US"/>
              <a:t>Click to edit Master title style</a:t>
            </a:r>
            <a:endParaRPr/>
          </a:p>
        </p:txBody>
      </p:sp>
      <p:sp>
        <p:nvSpPr>
          <p:cNvPr id="9" name="Shape 9"/>
          <p:cNvSpPr>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13216897"/>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408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4" name="Rectangle 3"/>
          <p:cNvSpPr/>
          <p:nvPr userDrawn="1"/>
        </p:nvSpPr>
        <p:spPr>
          <a:xfrm>
            <a:off x="1974101" y="250954"/>
            <a:ext cx="3840000" cy="498462"/>
          </a:xfrm>
          <a:prstGeom prst="rect">
            <a:avLst/>
          </a:prstGeom>
          <a:solidFill>
            <a:srgbClr val="D00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Tourism Market Size</a:t>
            </a:r>
          </a:p>
        </p:txBody>
      </p:sp>
      <p:sp>
        <p:nvSpPr>
          <p:cNvPr id="5" name="Rectangle 4"/>
          <p:cNvSpPr/>
          <p:nvPr userDrawn="1"/>
        </p:nvSpPr>
        <p:spPr>
          <a:xfrm>
            <a:off x="1974101" y="1714518"/>
            <a:ext cx="3840000" cy="498462"/>
          </a:xfrm>
          <a:prstGeom prst="rect">
            <a:avLst/>
          </a:prstGeom>
          <a:solidFill>
            <a:srgbClr val="FF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Length of Stay</a:t>
            </a:r>
          </a:p>
        </p:txBody>
      </p:sp>
      <p:sp>
        <p:nvSpPr>
          <p:cNvPr id="6" name="Rectangle 5"/>
          <p:cNvSpPr/>
          <p:nvPr userDrawn="1"/>
        </p:nvSpPr>
        <p:spPr>
          <a:xfrm>
            <a:off x="1974101" y="982736"/>
            <a:ext cx="3840000" cy="49846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Tourism Market Value</a:t>
            </a:r>
          </a:p>
        </p:txBody>
      </p:sp>
      <p:sp>
        <p:nvSpPr>
          <p:cNvPr id="7" name="Rectangle 6"/>
          <p:cNvSpPr/>
          <p:nvPr userDrawn="1"/>
        </p:nvSpPr>
        <p:spPr>
          <a:xfrm>
            <a:off x="1974101" y="3178081"/>
            <a:ext cx="3840000" cy="498462"/>
          </a:xfrm>
          <a:prstGeom prst="rect">
            <a:avLst/>
          </a:prstGeom>
          <a:solidFill>
            <a:srgbClr val="53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Geographic Spread</a:t>
            </a:r>
          </a:p>
        </p:txBody>
      </p:sp>
      <p:sp>
        <p:nvSpPr>
          <p:cNvPr id="8" name="Rectangle 7"/>
          <p:cNvSpPr/>
          <p:nvPr userDrawn="1"/>
        </p:nvSpPr>
        <p:spPr>
          <a:xfrm>
            <a:off x="1974101" y="2446299"/>
            <a:ext cx="3840000" cy="498462"/>
          </a:xfrm>
          <a:prstGeom prst="rect">
            <a:avLst/>
          </a:prstGeom>
          <a:solidFill>
            <a:srgbClr val="1A8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Bednights</a:t>
            </a:r>
          </a:p>
        </p:txBody>
      </p:sp>
      <p:sp>
        <p:nvSpPr>
          <p:cNvPr id="9" name="Rectangle 8"/>
          <p:cNvSpPr/>
          <p:nvPr userDrawn="1"/>
        </p:nvSpPr>
        <p:spPr>
          <a:xfrm>
            <a:off x="1974101" y="3909863"/>
            <a:ext cx="3840000" cy="49846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r>
              <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rPr>
              <a:t>Seasonality</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87" y="3178081"/>
            <a:ext cx="960000" cy="49846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87" y="1714518"/>
            <a:ext cx="960000" cy="49846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587" y="982736"/>
            <a:ext cx="960000" cy="498462"/>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1587" y="250954"/>
            <a:ext cx="960000" cy="498462"/>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1587" y="2446299"/>
            <a:ext cx="960000" cy="498462"/>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1587" y="4319896"/>
            <a:ext cx="960000" cy="498462"/>
          </a:xfrm>
          <a:prstGeom prst="rect">
            <a:avLst/>
          </a:prstGeom>
        </p:spPr>
      </p:pic>
      <p:sp>
        <p:nvSpPr>
          <p:cNvPr id="16" name="Rectangle 15"/>
          <p:cNvSpPr/>
          <p:nvPr userDrawn="1"/>
        </p:nvSpPr>
        <p:spPr>
          <a:xfrm>
            <a:off x="1974101" y="4641645"/>
            <a:ext cx="3840000" cy="49846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endParaRPr>
          </a:p>
        </p:txBody>
      </p:sp>
      <p:sp>
        <p:nvSpPr>
          <p:cNvPr id="17" name="Rectangle 16"/>
          <p:cNvSpPr/>
          <p:nvPr userDrawn="1"/>
        </p:nvSpPr>
        <p:spPr>
          <a:xfrm>
            <a:off x="1974101" y="5373426"/>
            <a:ext cx="3840000" cy="498462"/>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endParaRPr>
          </a:p>
        </p:txBody>
      </p:sp>
      <p:sp>
        <p:nvSpPr>
          <p:cNvPr id="18" name="Rectangle 17"/>
          <p:cNvSpPr/>
          <p:nvPr userDrawn="1"/>
        </p:nvSpPr>
        <p:spPr>
          <a:xfrm>
            <a:off x="1974101" y="6105208"/>
            <a:ext cx="3840000" cy="49846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dirty="0">
              <a:ln>
                <a:noFill/>
              </a:ln>
              <a:solidFill>
                <a:prstClr val="white"/>
              </a:solidFill>
              <a:effectLst/>
              <a:uLnTx/>
              <a:uFillTx/>
              <a:latin typeface="Source Sans Pro Black" panose="020B0803030403020204" pitchFamily="34" charset="0"/>
              <a:ea typeface="+mn-ea"/>
              <a:cs typeface="+mn-cs"/>
            </a:endParaRPr>
          </a:p>
        </p:txBody>
      </p:sp>
    </p:spTree>
    <p:extLst>
      <p:ext uri="{BB962C8B-B14F-4D97-AF65-F5344CB8AC3E}">
        <p14:creationId xmlns:p14="http://schemas.microsoft.com/office/powerpoint/2010/main" val="2593806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Title 1"/>
          <p:cNvSpPr>
            <a:spLocks noGrp="1"/>
          </p:cNvSpPr>
          <p:nvPr>
            <p:ph type="title"/>
          </p:nvPr>
        </p:nvSpPr>
        <p:spPr>
          <a:xfrm>
            <a:off x="1" y="5259025"/>
            <a:ext cx="9143999" cy="942975"/>
          </a:xfrm>
        </p:spPr>
        <p:txBody>
          <a:bodyPr lIns="540000" tIns="0" rIns="540000" bIns="0" anchor="t">
            <a:noAutofit/>
          </a:bodyPr>
          <a:lstStyle>
            <a:lvl1pPr algn="l">
              <a:lnSpc>
                <a:spcPct val="100000"/>
              </a:lnSpc>
              <a:defRPr sz="2215" b="0" cap="all">
                <a:solidFill>
                  <a:schemeClr val="bg1">
                    <a:lumMod val="65000"/>
                  </a:schemeClr>
                </a:solidFill>
                <a:latin typeface="Source Sans Pro Light" panose="020B0403030403020204" pitchFamily="34" charset="0"/>
              </a:defRPr>
            </a:lvl1pPr>
          </a:lstStyle>
          <a:p>
            <a:r>
              <a:rPr lang="en-US" dirty="0"/>
              <a:t>Click to edit Master title style</a:t>
            </a:r>
            <a:endParaRPr lang="en-ZA" dirty="0"/>
          </a:p>
        </p:txBody>
      </p:sp>
      <p:sp>
        <p:nvSpPr>
          <p:cNvPr id="11" name="Text Placeholder 2"/>
          <p:cNvSpPr>
            <a:spLocks noGrp="1"/>
          </p:cNvSpPr>
          <p:nvPr>
            <p:ph type="body" idx="1"/>
          </p:nvPr>
        </p:nvSpPr>
        <p:spPr>
          <a:xfrm>
            <a:off x="1" y="4020989"/>
            <a:ext cx="9143999" cy="1266672"/>
          </a:xfrm>
        </p:spPr>
        <p:txBody>
          <a:bodyPr lIns="540000" tIns="0" rIns="540000" bIns="0" anchor="b">
            <a:noAutofit/>
          </a:bodyPr>
          <a:lstStyle>
            <a:lvl1pPr marL="0" indent="0" algn="l">
              <a:buNone/>
              <a:defRPr sz="3323" b="0">
                <a:solidFill>
                  <a:srgbClr val="808080"/>
                </a:solidFill>
                <a:latin typeface="Source Sans Pro Black" panose="020B0803030403020204" pitchFamily="34" charset="0"/>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01202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1" y="5259025"/>
            <a:ext cx="9143999" cy="942975"/>
          </a:xfrm>
        </p:spPr>
        <p:txBody>
          <a:bodyPr lIns="540000" tIns="0" rIns="540000" bIns="0" anchor="t">
            <a:noAutofit/>
          </a:bodyPr>
          <a:lstStyle>
            <a:lvl1pPr algn="r">
              <a:lnSpc>
                <a:spcPct val="100000"/>
              </a:lnSpc>
              <a:defRPr sz="2215" b="0" cap="all">
                <a:solidFill>
                  <a:schemeClr val="bg1">
                    <a:lumMod val="65000"/>
                  </a:schemeClr>
                </a:solidFill>
                <a:latin typeface="Source Sans Pro Light" panose="020B0403030403020204" pitchFamily="34" charset="0"/>
              </a:defRPr>
            </a:lvl1pPr>
          </a:lstStyle>
          <a:p>
            <a:r>
              <a:rPr lang="en-US" dirty="0"/>
              <a:t>Click to edit Master title style</a:t>
            </a:r>
            <a:endParaRPr lang="en-ZA" dirty="0"/>
          </a:p>
        </p:txBody>
      </p:sp>
      <p:sp>
        <p:nvSpPr>
          <p:cNvPr id="11" name="Text Placeholder 2"/>
          <p:cNvSpPr>
            <a:spLocks noGrp="1"/>
          </p:cNvSpPr>
          <p:nvPr>
            <p:ph type="body" idx="1"/>
          </p:nvPr>
        </p:nvSpPr>
        <p:spPr>
          <a:xfrm>
            <a:off x="1" y="4020989"/>
            <a:ext cx="9143999" cy="1266672"/>
          </a:xfrm>
        </p:spPr>
        <p:txBody>
          <a:bodyPr lIns="540000" tIns="0" rIns="540000" bIns="0" anchor="b">
            <a:noAutofit/>
          </a:bodyPr>
          <a:lstStyle>
            <a:lvl1pPr marL="0" indent="0" algn="r">
              <a:buNone/>
              <a:defRPr sz="3323" b="0">
                <a:solidFill>
                  <a:srgbClr val="808080"/>
                </a:solidFill>
                <a:latin typeface="Source Sans Pro Black" panose="020B0803030403020204" pitchFamily="34" charset="0"/>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160529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732000" y="109866"/>
            <a:ext cx="7680000" cy="243000"/>
          </a:xfrm>
        </p:spPr>
        <p:txBody>
          <a:bodyPr lIns="72000" tIns="0" rIns="0" bIns="0" anchor="b">
            <a:noAutofit/>
          </a:bodyPr>
          <a:lstStyle>
            <a:lvl1pPr algn="l">
              <a:defRPr sz="1385">
                <a:solidFill>
                  <a:schemeClr val="tx1"/>
                </a:solidFill>
                <a:latin typeface="Source Sans Pro Black" panose="020B0803030403020204" pitchFamily="34" charset="0"/>
              </a:defRPr>
            </a:lvl1pPr>
          </a:lstStyle>
          <a:p>
            <a:r>
              <a:rPr lang="en-US" dirty="0"/>
              <a:t>CLICK TO EDIT MASTER TITLE STYLE</a:t>
            </a:r>
            <a:endParaRPr lang="en-ZA" dirty="0"/>
          </a:p>
        </p:txBody>
      </p:sp>
      <p:sp>
        <p:nvSpPr>
          <p:cNvPr id="20" name="Subtitle 2"/>
          <p:cNvSpPr>
            <a:spLocks noGrp="1"/>
          </p:cNvSpPr>
          <p:nvPr>
            <p:ph type="subTitle" idx="1" hasCustomPrompt="1"/>
          </p:nvPr>
        </p:nvSpPr>
        <p:spPr>
          <a:xfrm>
            <a:off x="732000" y="353098"/>
            <a:ext cx="7680000" cy="186944"/>
          </a:xfrm>
        </p:spPr>
        <p:txBody>
          <a:bodyPr lIns="72000" tIns="0" rIns="0" bIns="0">
            <a:normAutofit/>
          </a:bodyPr>
          <a:lstStyle>
            <a:lvl1pPr marL="0" indent="0" algn="l">
              <a:buNone/>
              <a:defRPr sz="969" b="0" i="0">
                <a:solidFill>
                  <a:srgbClr val="CC0000"/>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sp>
        <p:nvSpPr>
          <p:cNvPr id="21" name="Text Placeholder 7"/>
          <p:cNvSpPr>
            <a:spLocks noGrp="1"/>
          </p:cNvSpPr>
          <p:nvPr>
            <p:ph type="body" sz="quarter" idx="13"/>
          </p:nvPr>
        </p:nvSpPr>
        <p:spPr>
          <a:xfrm>
            <a:off x="732000" y="687157"/>
            <a:ext cx="7680000" cy="5612988"/>
          </a:xfrm>
        </p:spPr>
        <p:txBody>
          <a:bodyPr lIns="90000" tIns="0" bIns="90000">
            <a:noAutofit/>
          </a:bodyPr>
          <a:lstStyle>
            <a:lvl1pPr marL="128586" indent="-128586">
              <a:lnSpc>
                <a:spcPct val="110000"/>
              </a:lnSpc>
              <a:spcBef>
                <a:spcPts val="415"/>
              </a:spcBef>
              <a:buClr>
                <a:srgbClr val="C00000"/>
              </a:buClr>
              <a:buSzPct val="125000"/>
              <a:defRPr sz="692">
                <a:solidFill>
                  <a:schemeClr val="tx1"/>
                </a:solidFill>
                <a:latin typeface="Source Sans Pro" panose="020B0503030403020204" pitchFamily="34" charset="0"/>
                <a:ea typeface="Verdana" pitchFamily="34" charset="0"/>
                <a:cs typeface="Verdana" pitchFamily="34" charset="0"/>
              </a:defRPr>
            </a:lvl1pPr>
            <a:lvl2pPr marL="374768" indent="-128586">
              <a:lnSpc>
                <a:spcPct val="110000"/>
              </a:lnSpc>
              <a:spcBef>
                <a:spcPts val="415"/>
              </a:spcBef>
              <a:buClr>
                <a:srgbClr val="FF9900"/>
              </a:buClr>
              <a:buSzPct val="125000"/>
              <a:buFont typeface="Arial" pitchFamily="34" charset="0"/>
              <a:buChar char="•"/>
              <a:defRPr sz="623">
                <a:solidFill>
                  <a:schemeClr val="tx1"/>
                </a:solidFill>
                <a:latin typeface="Source Sans Pro" panose="020B0503030403020204" pitchFamily="34" charset="0"/>
                <a:ea typeface="Verdana" pitchFamily="34" charset="0"/>
                <a:cs typeface="Verdana" pitchFamily="34" charset="0"/>
              </a:defRPr>
            </a:lvl2pPr>
            <a:lvl3pPr marL="620950" indent="-128586">
              <a:lnSpc>
                <a:spcPct val="110000"/>
              </a:lnSpc>
              <a:spcBef>
                <a:spcPts val="415"/>
              </a:spcBef>
              <a:defRPr sz="623" i="0">
                <a:solidFill>
                  <a:schemeClr val="tx1">
                    <a:lumMod val="65000"/>
                    <a:lumOff val="35000"/>
                  </a:schemeClr>
                </a:solidFill>
                <a:latin typeface="Source Sans Pro" panose="020B0503030403020204" pitchFamily="34" charset="0"/>
                <a:ea typeface="Verdana" pitchFamily="34" charset="0"/>
                <a:cs typeface="Verdana" pitchFamily="34" charset="0"/>
              </a:defRPr>
            </a:lvl3pPr>
            <a:lvl4pPr>
              <a:lnSpc>
                <a:spcPct val="113000"/>
              </a:lnSpc>
              <a:defRPr sz="727">
                <a:solidFill>
                  <a:schemeClr val="tx1"/>
                </a:solidFill>
                <a:latin typeface="Verdana" pitchFamily="34" charset="0"/>
                <a:ea typeface="Verdana" pitchFamily="34" charset="0"/>
                <a:cs typeface="Verdana" pitchFamily="34" charset="0"/>
              </a:defRPr>
            </a:lvl4pPr>
            <a:lvl5pPr>
              <a:lnSpc>
                <a:spcPct val="113000"/>
              </a:lnSpc>
              <a:defRPr sz="727">
                <a:solidFill>
                  <a:schemeClr val="tx1"/>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p:cNvSpPr>
            <a:spLocks noGrp="1"/>
          </p:cNvSpPr>
          <p:nvPr>
            <p:ph type="sldNum" sz="quarter" idx="12"/>
          </p:nvPr>
        </p:nvSpPr>
        <p:spPr>
          <a:xfrm>
            <a:off x="3929930" y="6398495"/>
            <a:ext cx="1284143" cy="466250"/>
          </a:xfrm>
          <a:prstGeom prst="rect">
            <a:avLst/>
          </a:prstGeom>
        </p:spPr>
        <p:txBody>
          <a:bodyPr lIns="36000" tIns="36000" rIns="36000" bIns="36000"/>
          <a:lstStyle>
            <a:lvl1pPr algn="ctr">
              <a:defRPr sz="2215" b="0">
                <a:solidFill>
                  <a:schemeClr val="tx1">
                    <a:lumMod val="50000"/>
                    <a:lumOff val="50000"/>
                  </a:schemeClr>
                </a:solidFill>
                <a:latin typeface="Source Sans Pro Light" panose="020B0403030403020204" pitchFamily="34" charset="0"/>
              </a:defRPr>
            </a:lvl1pPr>
          </a:lstStyle>
          <a:p>
            <a:pPr defTabSz="497379" fontAlgn="auto">
              <a:spcBef>
                <a:spcPts val="0"/>
              </a:spcBef>
              <a:spcAft>
                <a:spcPts val="0"/>
              </a:spcAft>
              <a:defRPr/>
            </a:pPr>
            <a:fld id="{A969F91B-03B1-4262-A82F-19DE5EE6529B}" type="slidenum">
              <a:rPr lang="en-ZA" smtClean="0">
                <a:solidFill>
                  <a:prstClr val="black">
                    <a:lumMod val="50000"/>
                    <a:lumOff val="50000"/>
                  </a:prstClr>
                </a:solidFill>
                <a:cs typeface="+mn-cs"/>
              </a:rPr>
              <a:pPr defTabSz="497379" fontAlgn="auto">
                <a:spcBef>
                  <a:spcPts val="0"/>
                </a:spcBef>
                <a:spcAft>
                  <a:spcPts val="0"/>
                </a:spcAft>
                <a:defRPr/>
              </a:pPr>
              <a:t>‹#›</a:t>
            </a:fld>
            <a:endParaRPr lang="en-ZA" dirty="0">
              <a:solidFill>
                <a:prstClr val="black">
                  <a:lumMod val="50000"/>
                  <a:lumOff val="50000"/>
                </a:prstClr>
              </a:solidFill>
              <a:cs typeface="+mn-cs"/>
            </a:endParaRPr>
          </a:p>
        </p:txBody>
      </p:sp>
    </p:spTree>
    <p:extLst>
      <p:ext uri="{BB962C8B-B14F-4D97-AF65-F5344CB8AC3E}">
        <p14:creationId xmlns:p14="http://schemas.microsoft.com/office/powerpoint/2010/main" val="1039085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Blank">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20"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sp>
        <p:nvSpPr>
          <p:cNvPr id="5" name="Title 1"/>
          <p:cNvSpPr txBox="1">
            <a:spLocks/>
          </p:cNvSpPr>
          <p:nvPr userDrawn="1"/>
        </p:nvSpPr>
        <p:spPr>
          <a:xfrm>
            <a:off x="150005" y="284794"/>
            <a:ext cx="8256140" cy="298704"/>
          </a:xfrm>
          <a:prstGeom prst="rect">
            <a:avLst/>
          </a:prstGeom>
        </p:spPr>
        <p:txBody>
          <a:bodyPr vert="horz" lIns="63305" tIns="31652" rIns="63305" bIns="31652" rtlCol="0" anchor="ctr">
            <a:normAutofit fontScale="47500" lnSpcReduction="20000"/>
          </a:bodyPr>
          <a:lstStyle>
            <a:lvl1pPr algn="ctr" defTabSz="584310" rtl="0" eaLnBrk="1" latinLnBrk="0" hangingPunct="1">
              <a:spcBef>
                <a:spcPct val="0"/>
              </a:spcBef>
              <a:buNone/>
              <a:defRPr sz="2812" kern="1200">
                <a:solidFill>
                  <a:schemeClr val="tx1"/>
                </a:solidFill>
                <a:latin typeface="Source Sans Pro SemiBold" panose="020B0603030403020204" pitchFamily="34" charset="0"/>
                <a:ea typeface="+mj-ea"/>
                <a:cs typeface="+mj-cs"/>
              </a:defRPr>
            </a:lvl1pPr>
          </a:lstStyle>
          <a:p>
            <a:pPr marL="0" marR="0" lvl="0" indent="0" algn="ctr" defTabSz="404518" rtl="0" eaLnBrk="1" fontAlgn="auto" latinLnBrk="0" hangingPunct="1">
              <a:lnSpc>
                <a:spcPct val="100000"/>
              </a:lnSpc>
              <a:spcBef>
                <a:spcPct val="0"/>
              </a:spcBef>
              <a:spcAft>
                <a:spcPts val="0"/>
              </a:spcAft>
              <a:buClrTx/>
              <a:buSzTx/>
              <a:buFontTx/>
              <a:buNone/>
              <a:tabLst/>
              <a:defRPr/>
            </a:pPr>
            <a:r>
              <a:rPr kumimoji="0" lang="en-ZA" sz="1947" b="0" i="0" u="none" strike="noStrike" kern="1200" cap="none" spc="0" normalizeH="0" baseline="0" noProof="0" dirty="0">
                <a:ln>
                  <a:noFill/>
                </a:ln>
                <a:solidFill>
                  <a:prstClr val="black"/>
                </a:solidFill>
                <a:effectLst/>
                <a:uLnTx/>
                <a:uFillTx/>
                <a:latin typeface="Source Sans Pro SemiBold" panose="020B0603030403020204" pitchFamily="34" charset="0"/>
                <a:ea typeface="+mj-ea"/>
                <a:cs typeface="+mj-cs"/>
              </a:rPr>
              <a:t>INTERNATIONAL PERFORMANCE </a:t>
            </a:r>
            <a:br>
              <a:rPr kumimoji="0" lang="en-ZA" sz="1947" b="0" i="0" u="none" strike="noStrike" kern="1200" cap="none" spc="0" normalizeH="0" baseline="0" noProof="0" dirty="0">
                <a:ln>
                  <a:noFill/>
                </a:ln>
                <a:solidFill>
                  <a:prstClr val="black"/>
                </a:solidFill>
                <a:effectLst/>
                <a:uLnTx/>
                <a:uFillTx/>
                <a:latin typeface="Source Sans Pro SemiBold" panose="020B0603030403020204" pitchFamily="34" charset="0"/>
                <a:ea typeface="+mj-ea"/>
                <a:cs typeface="+mj-cs"/>
              </a:rPr>
            </a:br>
            <a:endParaRPr kumimoji="0" lang="en-ZA" sz="1947" b="0" i="0" u="none" strike="noStrike" kern="1200" cap="none" spc="0" normalizeH="0" baseline="0" noProof="0" dirty="0">
              <a:ln>
                <a:noFill/>
              </a:ln>
              <a:solidFill>
                <a:prstClr val="black"/>
              </a:solidFill>
              <a:effectLst/>
              <a:uLnTx/>
              <a:uFillTx/>
              <a:latin typeface="Source Sans Pro SemiBold" panose="020B0603030403020204" pitchFamily="34" charset="0"/>
              <a:ea typeface="+mj-ea"/>
              <a:cs typeface="+mj-cs"/>
            </a:endParaRPr>
          </a:p>
        </p:txBody>
      </p:sp>
    </p:spTree>
    <p:extLst>
      <p:ext uri="{BB962C8B-B14F-4D97-AF65-F5344CB8AC3E}">
        <p14:creationId xmlns:p14="http://schemas.microsoft.com/office/powerpoint/2010/main" val="209226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sp>
        <p:nvSpPr>
          <p:cNvPr id="21" name="Text Placeholder 7"/>
          <p:cNvSpPr>
            <a:spLocks noGrp="1"/>
          </p:cNvSpPr>
          <p:nvPr>
            <p:ph type="body" sz="quarter" idx="13"/>
          </p:nvPr>
        </p:nvSpPr>
        <p:spPr>
          <a:xfrm>
            <a:off x="0" y="911202"/>
            <a:ext cx="9144000" cy="5233846"/>
          </a:xfrm>
        </p:spPr>
        <p:txBody>
          <a:bodyPr lIns="360000" tIns="180000" rIns="360000" bIns="180000">
            <a:noAutofit/>
          </a:bodyPr>
          <a:lstStyle>
            <a:lvl1pPr marL="128586" indent="-128586">
              <a:lnSpc>
                <a:spcPct val="110000"/>
              </a:lnSpc>
              <a:spcBef>
                <a:spcPts val="415"/>
              </a:spcBef>
              <a:buClr>
                <a:srgbClr val="C00000"/>
              </a:buClr>
              <a:buSzPct val="125000"/>
              <a:defRPr sz="727">
                <a:solidFill>
                  <a:schemeClr val="tx1"/>
                </a:solidFill>
                <a:latin typeface="Source Sans Pro" panose="020B0503030403020204" pitchFamily="34" charset="0"/>
                <a:ea typeface="Verdana" pitchFamily="34" charset="0"/>
                <a:cs typeface="Verdana" pitchFamily="34" charset="0"/>
              </a:defRPr>
            </a:lvl1pPr>
            <a:lvl2pPr marL="374768" indent="-128586">
              <a:lnSpc>
                <a:spcPct val="110000"/>
              </a:lnSpc>
              <a:spcBef>
                <a:spcPts val="415"/>
              </a:spcBef>
              <a:buClr>
                <a:srgbClr val="FF9900"/>
              </a:buClr>
              <a:buSzPct val="125000"/>
              <a:buFont typeface="Arial" pitchFamily="34" charset="0"/>
              <a:buChar char="•"/>
              <a:defRPr sz="727">
                <a:solidFill>
                  <a:schemeClr val="tx1"/>
                </a:solidFill>
                <a:latin typeface="Source Sans Pro" panose="020B0503030403020204" pitchFamily="34" charset="0"/>
                <a:ea typeface="Verdana" pitchFamily="34" charset="0"/>
                <a:cs typeface="Verdana" pitchFamily="34" charset="0"/>
              </a:defRPr>
            </a:lvl2pPr>
            <a:lvl3pPr marL="620950" indent="-128586">
              <a:lnSpc>
                <a:spcPct val="110000"/>
              </a:lnSpc>
              <a:spcBef>
                <a:spcPts val="415"/>
              </a:spcBef>
              <a:defRPr sz="727" i="0">
                <a:solidFill>
                  <a:schemeClr val="tx1">
                    <a:lumMod val="65000"/>
                    <a:lumOff val="35000"/>
                  </a:schemeClr>
                </a:solidFill>
                <a:latin typeface="Source Sans Pro" panose="020B0503030403020204" pitchFamily="34" charset="0"/>
                <a:ea typeface="Verdana" pitchFamily="34" charset="0"/>
                <a:cs typeface="Verdana" pitchFamily="34" charset="0"/>
              </a:defRPr>
            </a:lvl3pPr>
            <a:lvl4pPr>
              <a:lnSpc>
                <a:spcPct val="113000"/>
              </a:lnSpc>
              <a:defRPr sz="727">
                <a:solidFill>
                  <a:schemeClr val="tx1"/>
                </a:solidFill>
                <a:latin typeface="Verdana" pitchFamily="34" charset="0"/>
                <a:ea typeface="Verdana" pitchFamily="34" charset="0"/>
                <a:cs typeface="Verdana" pitchFamily="34" charset="0"/>
              </a:defRPr>
            </a:lvl4pPr>
            <a:lvl5pPr>
              <a:lnSpc>
                <a:spcPct val="113000"/>
              </a:lnSpc>
              <a:defRPr sz="727">
                <a:solidFill>
                  <a:schemeClr val="tx1"/>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13"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1949321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Text Block">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0" y="911201"/>
            <a:ext cx="9144000" cy="1246154"/>
          </a:xfrm>
          <a:solidFill>
            <a:srgbClr val="F0F0F0"/>
          </a:solidFill>
        </p:spPr>
        <p:txBody>
          <a:bodyPr lIns="360000" tIns="180000" rIns="360000" bIns="180000">
            <a:noAutofit/>
          </a:bodyPr>
          <a:lstStyle>
            <a:lvl1pPr marL="0" indent="0">
              <a:lnSpc>
                <a:spcPct val="110000"/>
              </a:lnSpc>
              <a:spcBef>
                <a:spcPts val="415"/>
              </a:spcBef>
              <a:buSzPct val="125000"/>
              <a:buFont typeface="Arial" panose="020B0604020202020204" pitchFamily="34" charset="0"/>
              <a:buNone/>
              <a:defRPr/>
            </a:lvl1pPr>
            <a:lvl2pPr marL="124614" indent="0">
              <a:lnSpc>
                <a:spcPct val="110000"/>
              </a:lnSpc>
              <a:spcBef>
                <a:spcPts val="415"/>
              </a:spcBef>
              <a:buSzPct val="125000"/>
              <a:buFont typeface="Arial" panose="020B0604020202020204" pitchFamily="34" charset="0"/>
              <a:buNone/>
              <a:defRPr/>
            </a:lvl2pPr>
            <a:lvl3pPr marL="249228" indent="0">
              <a:lnSpc>
                <a:spcPct val="110000"/>
              </a:lnSpc>
              <a:spcBef>
                <a:spcPts val="415"/>
              </a:spcBef>
              <a:buSzPct val="125000"/>
              <a:buFont typeface="Arial" panose="020B0604020202020204" pitchFamily="34" charset="0"/>
              <a:buNone/>
              <a:defRPr/>
            </a:lvl3pPr>
            <a:lvl4pPr marL="707905" indent="-101129">
              <a:buSzPct val="125000"/>
              <a:buFont typeface="Arial" panose="020B0604020202020204" pitchFamily="34" charset="0"/>
              <a:buChar char="•"/>
              <a:defRPr/>
            </a:lvl4pPr>
            <a:lvl5pPr marL="910164" indent="-101129">
              <a:buSzPct val="125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11"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12"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sp>
        <p:nvSpPr>
          <p:cNvPr id="14" name="Slide Number Placeholder 5"/>
          <p:cNvSpPr>
            <a:spLocks noGrp="1"/>
          </p:cNvSpPr>
          <p:nvPr>
            <p:ph type="sldNum" sz="quarter" idx="12"/>
          </p:nvPr>
        </p:nvSpPr>
        <p:spPr>
          <a:xfrm>
            <a:off x="3929930" y="6398495"/>
            <a:ext cx="1284143" cy="466250"/>
          </a:xfrm>
          <a:prstGeom prst="rect">
            <a:avLst/>
          </a:prstGeom>
        </p:spPr>
        <p:txBody>
          <a:bodyPr lIns="36000" tIns="36000" rIns="36000" bIns="36000"/>
          <a:lstStyle>
            <a:lvl1pPr algn="ctr">
              <a:defRPr sz="2215" b="0">
                <a:solidFill>
                  <a:schemeClr val="tx1">
                    <a:lumMod val="50000"/>
                    <a:lumOff val="50000"/>
                  </a:schemeClr>
                </a:solidFill>
                <a:latin typeface="Source Sans Pro Light" panose="020B0403030403020204" pitchFamily="34" charset="0"/>
              </a:defRPr>
            </a:lvl1pPr>
          </a:lstStyle>
          <a:p>
            <a:pPr defTabSz="497379" fontAlgn="auto">
              <a:spcBef>
                <a:spcPts val="0"/>
              </a:spcBef>
              <a:spcAft>
                <a:spcPts val="0"/>
              </a:spcAft>
              <a:defRPr/>
            </a:pPr>
            <a:fld id="{A969F91B-03B1-4262-A82F-19DE5EE6529B}" type="slidenum">
              <a:rPr lang="en-ZA" smtClean="0">
                <a:solidFill>
                  <a:prstClr val="black">
                    <a:lumMod val="50000"/>
                    <a:lumOff val="50000"/>
                  </a:prstClr>
                </a:solidFill>
                <a:cs typeface="+mn-cs"/>
              </a:rPr>
              <a:pPr defTabSz="497379" fontAlgn="auto">
                <a:spcBef>
                  <a:spcPts val="0"/>
                </a:spcBef>
                <a:spcAft>
                  <a:spcPts val="0"/>
                </a:spcAft>
                <a:defRPr/>
              </a:pPr>
              <a:t>‹#›</a:t>
            </a:fld>
            <a:endParaRPr lang="en-ZA" dirty="0">
              <a:solidFill>
                <a:prstClr val="black">
                  <a:lumMod val="50000"/>
                  <a:lumOff val="50000"/>
                </a:prstClr>
              </a:solidFill>
              <a:cs typeface="+mn-cs"/>
            </a:endParaRPr>
          </a:p>
        </p:txBody>
      </p:sp>
    </p:spTree>
    <p:extLst>
      <p:ext uri="{BB962C8B-B14F-4D97-AF65-F5344CB8AC3E}">
        <p14:creationId xmlns:p14="http://schemas.microsoft.com/office/powerpoint/2010/main" val="3401697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8 Blank">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DAY TRIPS</a:t>
            </a:r>
            <a:endParaRPr lang="en-ZA" dirty="0"/>
          </a:p>
        </p:txBody>
      </p:sp>
      <p:sp>
        <p:nvSpPr>
          <p:cNvPr id="11"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2437720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Headlin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0" y="5119688"/>
            <a:ext cx="279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381000" y="928670"/>
            <a:ext cx="8382000" cy="990600"/>
          </a:xfrm>
        </p:spPr>
        <p:txBody>
          <a:bodyPr/>
          <a:lstStyle>
            <a:lvl1pPr algn="r">
              <a:defRPr sz="3600"/>
            </a:lvl1pPr>
          </a:lstStyle>
          <a:p>
            <a:r>
              <a:rPr lang="en-US" dirty="0"/>
              <a:t>Click to edit Master title style</a:t>
            </a:r>
          </a:p>
        </p:txBody>
      </p:sp>
      <p:sp>
        <p:nvSpPr>
          <p:cNvPr id="4107" name="Rectangle 11"/>
          <p:cNvSpPr>
            <a:spLocks noGrp="1" noChangeArrowheads="1"/>
          </p:cNvSpPr>
          <p:nvPr>
            <p:ph type="subTitle" idx="1"/>
          </p:nvPr>
        </p:nvSpPr>
        <p:spPr>
          <a:xfrm>
            <a:off x="381000" y="2571744"/>
            <a:ext cx="8382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spTree>
    <p:extLst>
      <p:ext uri="{BB962C8B-B14F-4D97-AF65-F5344CB8AC3E}">
        <p14:creationId xmlns:p14="http://schemas.microsoft.com/office/powerpoint/2010/main" val="213141594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Headline Blank">
    <p:spTree>
      <p:nvGrpSpPr>
        <p:cNvPr id="1" name=""/>
        <p:cNvGrpSpPr/>
        <p:nvPr/>
      </p:nvGrpSpPr>
      <p:grpSpPr>
        <a:xfrm>
          <a:off x="0" y="0"/>
          <a:ext cx="0" cy="0"/>
          <a:chOff x="0" y="0"/>
          <a:chExt cx="0" cy="0"/>
        </a:xfrm>
      </p:grpSpPr>
      <p:sp>
        <p:nvSpPr>
          <p:cNvPr id="2" name="Rectangle 1"/>
          <p:cNvSpPr/>
          <p:nvPr userDrawn="1"/>
        </p:nvSpPr>
        <p:spPr>
          <a:xfrm>
            <a:off x="0" y="0"/>
            <a:ext cx="9144000" cy="747692"/>
          </a:xfrm>
          <a:prstGeom prst="rect">
            <a:avLst/>
          </a:prstGeom>
          <a:solidFill>
            <a:srgbClr val="009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20"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0" y="24923"/>
            <a:ext cx="1344000" cy="697846"/>
          </a:xfrm>
          <a:prstGeom prst="rect">
            <a:avLst/>
          </a:prstGeom>
        </p:spPr>
      </p:pic>
    </p:spTree>
    <p:extLst>
      <p:ext uri="{BB962C8B-B14F-4D97-AF65-F5344CB8AC3E}">
        <p14:creationId xmlns:p14="http://schemas.microsoft.com/office/powerpoint/2010/main" val="37392117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Headline Blank">
    <p:spTree>
      <p:nvGrpSpPr>
        <p:cNvPr id="1" name=""/>
        <p:cNvGrpSpPr/>
        <p:nvPr/>
      </p:nvGrpSpPr>
      <p:grpSpPr>
        <a:xfrm>
          <a:off x="0" y="0"/>
          <a:ext cx="0" cy="0"/>
          <a:chOff x="0" y="0"/>
          <a:chExt cx="0" cy="0"/>
        </a:xfrm>
      </p:grpSpPr>
      <p:sp>
        <p:nvSpPr>
          <p:cNvPr id="2" name="Rectangle 1"/>
          <p:cNvSpPr/>
          <p:nvPr userDrawn="1"/>
        </p:nvSpPr>
        <p:spPr>
          <a:xfrm>
            <a:off x="0" y="0"/>
            <a:ext cx="9144000" cy="747692"/>
          </a:xfrm>
          <a:prstGeom prst="rect">
            <a:avLst/>
          </a:prstGeom>
          <a:solidFill>
            <a:srgbClr val="009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20"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0" y="24923"/>
            <a:ext cx="1344000" cy="697846"/>
          </a:xfrm>
          <a:prstGeom prst="rect">
            <a:avLst/>
          </a:prstGeom>
        </p:spPr>
      </p:pic>
    </p:spTree>
    <p:extLst>
      <p:ext uri="{BB962C8B-B14F-4D97-AF65-F5344CB8AC3E}">
        <p14:creationId xmlns:p14="http://schemas.microsoft.com/office/powerpoint/2010/main" val="30307721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Headline Blank">
    <p:spTree>
      <p:nvGrpSpPr>
        <p:cNvPr id="1" name=""/>
        <p:cNvGrpSpPr/>
        <p:nvPr/>
      </p:nvGrpSpPr>
      <p:grpSpPr>
        <a:xfrm>
          <a:off x="0" y="0"/>
          <a:ext cx="0" cy="0"/>
          <a:chOff x="0" y="0"/>
          <a:chExt cx="0" cy="0"/>
        </a:xfrm>
      </p:grpSpPr>
      <p:sp>
        <p:nvSpPr>
          <p:cNvPr id="2" name="Rectangle 1"/>
          <p:cNvSpPr/>
          <p:nvPr userDrawn="1"/>
        </p:nvSpPr>
        <p:spPr>
          <a:xfrm>
            <a:off x="0" y="0"/>
            <a:ext cx="9144000" cy="747692"/>
          </a:xfrm>
          <a:prstGeom prst="rect">
            <a:avLst/>
          </a:prstGeom>
          <a:solidFill>
            <a:srgbClr val="009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ZA" sz="979"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a:spLocks noGrp="1"/>
          </p:cNvSpPr>
          <p:nvPr>
            <p:ph type="ctrTitle" hasCustomPrompt="1"/>
          </p:nvPr>
        </p:nvSpPr>
        <p:spPr>
          <a:xfrm>
            <a:off x="1571667" y="163509"/>
            <a:ext cx="7080787" cy="243000"/>
          </a:xfrm>
        </p:spPr>
        <p:txBody>
          <a:bodyPr lIns="72000" tIns="0" rIns="0" bIns="0" anchor="b">
            <a:noAutofit/>
          </a:bodyPr>
          <a:lstStyle>
            <a:lvl1pPr algn="l">
              <a:defRPr sz="1523">
                <a:solidFill>
                  <a:schemeClr val="bg1"/>
                </a:solidFill>
                <a:latin typeface="Source Sans Pro Black" panose="020B0803030403020204" pitchFamily="34" charset="0"/>
              </a:defRPr>
            </a:lvl1pPr>
          </a:lstStyle>
          <a:p>
            <a:r>
              <a:rPr lang="en-US" dirty="0"/>
              <a:t>HEADLINE SUMMARY</a:t>
            </a:r>
            <a:endParaRPr lang="en-ZA" dirty="0"/>
          </a:p>
        </p:txBody>
      </p:sp>
      <p:sp>
        <p:nvSpPr>
          <p:cNvPr id="20" name="Subtitle 2"/>
          <p:cNvSpPr>
            <a:spLocks noGrp="1"/>
          </p:cNvSpPr>
          <p:nvPr>
            <p:ph type="subTitle" idx="1" hasCustomPrompt="1"/>
          </p:nvPr>
        </p:nvSpPr>
        <p:spPr>
          <a:xfrm>
            <a:off x="1571667" y="406741"/>
            <a:ext cx="7080787" cy="186944"/>
          </a:xfrm>
        </p:spPr>
        <p:txBody>
          <a:bodyPr lIns="72000" tIns="0" rIns="0" bIns="0">
            <a:normAutofit/>
          </a:bodyPr>
          <a:lstStyle>
            <a:lvl1pPr marL="0" indent="0" algn="l">
              <a:buNone/>
              <a:defRPr sz="969" b="0" i="0">
                <a:solidFill>
                  <a:schemeClr val="bg1"/>
                </a:solidFill>
                <a:latin typeface="Source Sans Pro" panose="020B0503030403020204" pitchFamily="34" charset="0"/>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dirty="0"/>
              <a:t>Click To Edit Master Subtitle Style</a:t>
            </a:r>
            <a:endParaRPr lang="en-Z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0" y="24923"/>
            <a:ext cx="1344000" cy="697846"/>
          </a:xfrm>
          <a:prstGeom prst="rect">
            <a:avLst/>
          </a:prstGeom>
        </p:spPr>
      </p:pic>
    </p:spTree>
    <p:extLst>
      <p:ext uri="{BB962C8B-B14F-4D97-AF65-F5344CB8AC3E}">
        <p14:creationId xmlns:p14="http://schemas.microsoft.com/office/powerpoint/2010/main" val="1592729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
        <p:cNvGrpSpPr/>
        <p:nvPr/>
      </p:nvGrpSpPr>
      <p:grpSpPr>
        <a:xfrm>
          <a:off x="0" y="0"/>
          <a:ext cx="0" cy="0"/>
          <a:chOff x="0" y="0"/>
          <a:chExt cx="0" cy="0"/>
        </a:xfrm>
      </p:grpSpPr>
      <p:sp>
        <p:nvSpPr>
          <p:cNvPr id="19" name="Google Shape;19;p16"/>
          <p:cNvSpPr txBox="1">
            <a:spLocks noGrp="1"/>
          </p:cNvSpPr>
          <p:nvPr>
            <p:ph type="ftr" idx="11"/>
          </p:nvPr>
        </p:nvSpPr>
        <p:spPr>
          <a:xfrm>
            <a:off x="5802438" y="6459107"/>
            <a:ext cx="2534740" cy="846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50" b="0" i="0">
                <a:solidFill>
                  <a:schemeClr val="dk1"/>
                </a:solidFill>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497379" fontAlgn="auto"/>
            <a:endParaRPr lang="en-ZA" dirty="0">
              <a:solidFill>
                <a:prstClr val="black"/>
              </a:solidFill>
            </a:endParaRPr>
          </a:p>
        </p:txBody>
      </p:sp>
      <p:sp>
        <p:nvSpPr>
          <p:cNvPr id="20" name="Google Shape;20;p1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99">
                <a:solidFill>
                  <a:srgbClr val="888888"/>
                </a:solidFill>
                <a:latin typeface="Calibri"/>
                <a:ea typeface="Calibri"/>
                <a:cs typeface="Calibri"/>
                <a:sym typeface="Calibri"/>
              </a:defRPr>
            </a:lvl1pPr>
            <a:lvl2pPr marR="0" lvl="1"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99" b="0" i="0" u="none" strike="noStrike" cap="none">
                <a:solidFill>
                  <a:schemeClr val="dk1"/>
                </a:solidFill>
                <a:latin typeface="Calibri"/>
                <a:ea typeface="Calibri"/>
                <a:cs typeface="Calibri"/>
                <a:sym typeface="Calibri"/>
              </a:defRPr>
            </a:lvl9pPr>
          </a:lstStyle>
          <a:p>
            <a:pPr defTabSz="497379" fontAlgn="auto"/>
            <a:endParaRPr lang="en-ZA" dirty="0"/>
          </a:p>
        </p:txBody>
      </p:sp>
      <p:sp>
        <p:nvSpPr>
          <p:cNvPr id="21" name="Google Shape;21;p16"/>
          <p:cNvSpPr txBox="1">
            <a:spLocks noGrp="1"/>
          </p:cNvSpPr>
          <p:nvPr>
            <p:ph type="sldNum" idx="12"/>
          </p:nvPr>
        </p:nvSpPr>
        <p:spPr>
          <a:xfrm>
            <a:off x="8003907" y="6167974"/>
            <a:ext cx="298076" cy="112788"/>
          </a:xfrm>
          <a:prstGeom prst="rect">
            <a:avLst/>
          </a:prstGeom>
          <a:noFill/>
          <a:ln>
            <a:noFill/>
          </a:ln>
        </p:spPr>
        <p:txBody>
          <a:bodyPr spcFirstLastPara="1" wrap="square" lIns="0" tIns="0" rIns="0" bIns="0" anchor="t" anchorCtr="0">
            <a:spAutoFit/>
          </a:bodyPr>
          <a:lstStyle>
            <a:lvl1pPr marL="77194" marR="0" lvl="0" indent="0" algn="l">
              <a:lnSpc>
                <a:spcPct val="100000"/>
              </a:lnSpc>
              <a:spcBef>
                <a:spcPts val="0"/>
              </a:spcBef>
              <a:buNone/>
              <a:defRPr sz="733" b="0" i="0">
                <a:solidFill>
                  <a:schemeClr val="dk1"/>
                </a:solidFill>
                <a:latin typeface="Lato"/>
                <a:ea typeface="Lato"/>
                <a:cs typeface="Lato"/>
                <a:sym typeface="Lato"/>
              </a:defRPr>
            </a:lvl1pPr>
            <a:lvl2pPr marL="77194" marR="0" lvl="1" indent="0" algn="l">
              <a:lnSpc>
                <a:spcPct val="100000"/>
              </a:lnSpc>
              <a:spcBef>
                <a:spcPts val="0"/>
              </a:spcBef>
              <a:buNone/>
              <a:defRPr sz="733" b="0" i="0">
                <a:solidFill>
                  <a:schemeClr val="dk1"/>
                </a:solidFill>
                <a:latin typeface="Lato"/>
                <a:ea typeface="Lato"/>
                <a:cs typeface="Lato"/>
                <a:sym typeface="Lato"/>
              </a:defRPr>
            </a:lvl2pPr>
            <a:lvl3pPr marL="77194" marR="0" lvl="2" indent="0" algn="l">
              <a:lnSpc>
                <a:spcPct val="100000"/>
              </a:lnSpc>
              <a:spcBef>
                <a:spcPts val="0"/>
              </a:spcBef>
              <a:buNone/>
              <a:defRPr sz="733" b="0" i="0">
                <a:solidFill>
                  <a:schemeClr val="dk1"/>
                </a:solidFill>
                <a:latin typeface="Lato"/>
                <a:ea typeface="Lato"/>
                <a:cs typeface="Lato"/>
                <a:sym typeface="Lato"/>
              </a:defRPr>
            </a:lvl3pPr>
            <a:lvl4pPr marL="77194" marR="0" lvl="3" indent="0" algn="l">
              <a:lnSpc>
                <a:spcPct val="100000"/>
              </a:lnSpc>
              <a:spcBef>
                <a:spcPts val="0"/>
              </a:spcBef>
              <a:buNone/>
              <a:defRPr sz="733" b="0" i="0">
                <a:solidFill>
                  <a:schemeClr val="dk1"/>
                </a:solidFill>
                <a:latin typeface="Lato"/>
                <a:ea typeface="Lato"/>
                <a:cs typeface="Lato"/>
                <a:sym typeface="Lato"/>
              </a:defRPr>
            </a:lvl4pPr>
            <a:lvl5pPr marL="77194" marR="0" lvl="4" indent="0" algn="l">
              <a:lnSpc>
                <a:spcPct val="100000"/>
              </a:lnSpc>
              <a:spcBef>
                <a:spcPts val="0"/>
              </a:spcBef>
              <a:buNone/>
              <a:defRPr sz="733" b="0" i="0">
                <a:solidFill>
                  <a:schemeClr val="dk1"/>
                </a:solidFill>
                <a:latin typeface="Lato"/>
                <a:ea typeface="Lato"/>
                <a:cs typeface="Lato"/>
                <a:sym typeface="Lato"/>
              </a:defRPr>
            </a:lvl5pPr>
            <a:lvl6pPr marL="77194" marR="0" lvl="5" indent="0" algn="l">
              <a:lnSpc>
                <a:spcPct val="100000"/>
              </a:lnSpc>
              <a:spcBef>
                <a:spcPts val="0"/>
              </a:spcBef>
              <a:buNone/>
              <a:defRPr sz="733" b="0" i="0">
                <a:solidFill>
                  <a:schemeClr val="dk1"/>
                </a:solidFill>
                <a:latin typeface="Lato"/>
                <a:ea typeface="Lato"/>
                <a:cs typeface="Lato"/>
                <a:sym typeface="Lato"/>
              </a:defRPr>
            </a:lvl6pPr>
            <a:lvl7pPr marL="77194" marR="0" lvl="6" indent="0" algn="l">
              <a:lnSpc>
                <a:spcPct val="100000"/>
              </a:lnSpc>
              <a:spcBef>
                <a:spcPts val="0"/>
              </a:spcBef>
              <a:buNone/>
              <a:defRPr sz="733" b="0" i="0">
                <a:solidFill>
                  <a:schemeClr val="dk1"/>
                </a:solidFill>
                <a:latin typeface="Lato"/>
                <a:ea typeface="Lato"/>
                <a:cs typeface="Lato"/>
                <a:sym typeface="Lato"/>
              </a:defRPr>
            </a:lvl7pPr>
            <a:lvl8pPr marL="77194" marR="0" lvl="7" indent="0" algn="l">
              <a:lnSpc>
                <a:spcPct val="100000"/>
              </a:lnSpc>
              <a:spcBef>
                <a:spcPts val="0"/>
              </a:spcBef>
              <a:buNone/>
              <a:defRPr sz="733" b="0" i="0">
                <a:solidFill>
                  <a:schemeClr val="dk1"/>
                </a:solidFill>
                <a:latin typeface="Lato"/>
                <a:ea typeface="Lato"/>
                <a:cs typeface="Lato"/>
                <a:sym typeface="Lato"/>
              </a:defRPr>
            </a:lvl8pPr>
            <a:lvl9pPr marL="77194" marR="0" lvl="8" indent="0" algn="l">
              <a:lnSpc>
                <a:spcPct val="100000"/>
              </a:lnSpc>
              <a:spcBef>
                <a:spcPts val="0"/>
              </a:spcBef>
              <a:buNone/>
              <a:defRPr sz="733" b="0" i="0">
                <a:solidFill>
                  <a:schemeClr val="dk1"/>
                </a:solidFill>
                <a:latin typeface="Lato"/>
                <a:ea typeface="Lato"/>
                <a:cs typeface="Lato"/>
                <a:sym typeface="Lato"/>
              </a:defRPr>
            </a:lvl9pPr>
          </a:lstStyle>
          <a:p>
            <a:pPr defTabSz="497379" fontAlgn="auto">
              <a:spcAft>
                <a:spcPts val="0"/>
              </a:spcAft>
            </a:pPr>
            <a:fld id="{00000000-1234-1234-1234-123412341234}" type="slidenum">
              <a:rPr lang="en-US" smtClean="0">
                <a:solidFill>
                  <a:prstClr val="black"/>
                </a:solidFill>
              </a:rPr>
              <a:pPr defTabSz="497379" fontAlgn="auto">
                <a:spcAft>
                  <a:spcPts val="0"/>
                </a:spcAft>
              </a:pPr>
              <a:t>‹#›</a:t>
            </a:fld>
            <a:endParaRPr lang="en-US" dirty="0">
              <a:solidFill>
                <a:prstClr val="black"/>
              </a:solidFill>
            </a:endParaRPr>
          </a:p>
        </p:txBody>
      </p:sp>
    </p:spTree>
    <p:extLst>
      <p:ext uri="{BB962C8B-B14F-4D97-AF65-F5344CB8AC3E}">
        <p14:creationId xmlns:p14="http://schemas.microsoft.com/office/powerpoint/2010/main" val="242657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3352687F-F06B-4B52-ABA3-186E814CE0EA}" type="slidenum">
              <a:rPr lang="en-US"/>
              <a:pPr>
                <a:defRPr/>
              </a:pPr>
              <a:t>‹#›</a:t>
            </a:fld>
            <a:endParaRPr lang="en-US" dirty="0"/>
          </a:p>
        </p:txBody>
      </p:sp>
    </p:spTree>
    <p:extLst>
      <p:ext uri="{BB962C8B-B14F-4D97-AF65-F5344CB8AC3E}">
        <p14:creationId xmlns:p14="http://schemas.microsoft.com/office/powerpoint/2010/main" val="13287367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11"/>
          <p:cNvSpPr>
            <a:spLocks noGrp="1" noChangeArrowheads="1"/>
          </p:cNvSpPr>
          <p:nvPr>
            <p:ph type="dt" sz="half" idx="10"/>
          </p:nvPr>
        </p:nvSpPr>
        <p:spPr/>
        <p:txBody>
          <a:bodyPr/>
          <a:lstStyle>
            <a:lvl1pPr eaLnBrk="0" hangingPunct="0">
              <a:defRPr/>
            </a:lvl1pPr>
          </a:lstStyle>
          <a:p>
            <a:pPr>
              <a:defRPr/>
            </a:pPr>
            <a:fld id="{94107481-0257-4384-8C32-99BDD9443EFA}" type="slidenum">
              <a:rPr lang="en-US"/>
              <a:pPr>
                <a:defRPr/>
              </a:pPr>
              <a:t>‹#›</a:t>
            </a:fld>
            <a:endParaRPr lang="en-US" dirty="0"/>
          </a:p>
        </p:txBody>
      </p:sp>
    </p:spTree>
    <p:extLst>
      <p:ext uri="{BB962C8B-B14F-4D97-AF65-F5344CB8AC3E}">
        <p14:creationId xmlns:p14="http://schemas.microsoft.com/office/powerpoint/2010/main" val="20895331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tags" Target="../tags/tag8.xml"/><Relationship Id="rId10" Type="http://schemas.openxmlformats.org/officeDocument/2006/relationships/tags" Target="../tags/tag3.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slideLayout" Target="../slideLayouts/slideLayout43.xml"/><Relationship Id="rId21" Type="http://schemas.openxmlformats.org/officeDocument/2006/relationships/oleObject" Target="../embeddings/oleObject15.bin"/><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slideLayout" Target="../slideLayouts/slideLayout42.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slideLayout" Target="../slideLayouts/slideLayout41.xml"/><Relationship Id="rId6" Type="http://schemas.openxmlformats.org/officeDocument/2006/relationships/vmlDrawing" Target="../drawings/vmlDrawing21.vml"/><Relationship Id="rId11" Type="http://schemas.openxmlformats.org/officeDocument/2006/relationships/tags" Target="../tags/tag86.xml"/><Relationship Id="rId5" Type="http://schemas.openxmlformats.org/officeDocument/2006/relationships/theme" Target="../theme/theme1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slideLayout" Target="../slideLayouts/slideLayout44.xml"/><Relationship Id="rId9" Type="http://schemas.openxmlformats.org/officeDocument/2006/relationships/tags" Target="../tags/tag84.xml"/><Relationship Id="rId14" Type="http://schemas.openxmlformats.org/officeDocument/2006/relationships/tags" Target="../tags/tag89.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slideLayout" Target="../slideLayouts/slideLayout47.xml"/><Relationship Id="rId21" Type="http://schemas.openxmlformats.org/officeDocument/2006/relationships/oleObject" Target="../embeddings/oleObject15.bin"/><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slideLayout" Target="../slideLayouts/slideLayout46.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slideLayout" Target="../slideLayouts/slideLayout45.xml"/><Relationship Id="rId6" Type="http://schemas.openxmlformats.org/officeDocument/2006/relationships/vmlDrawing" Target="../drawings/vmlDrawing24.vml"/><Relationship Id="rId11" Type="http://schemas.openxmlformats.org/officeDocument/2006/relationships/tags" Target="../tags/tag104.xml"/><Relationship Id="rId5" Type="http://schemas.openxmlformats.org/officeDocument/2006/relationships/theme" Target="../theme/theme11.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slideLayout" Target="../slideLayouts/slideLayout48.xml"/><Relationship Id="rId9" Type="http://schemas.openxmlformats.org/officeDocument/2006/relationships/tags" Target="../tags/tag102.xml"/><Relationship Id="rId14" Type="http://schemas.openxmlformats.org/officeDocument/2006/relationships/tags" Target="../tags/tag107.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3" Type="http://schemas.openxmlformats.org/officeDocument/2006/relationships/slideLayout" Target="../slideLayouts/slideLayout51.xml"/><Relationship Id="rId21" Type="http://schemas.openxmlformats.org/officeDocument/2006/relationships/oleObject" Target="../embeddings/oleObject15.bin"/><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 Type="http://schemas.openxmlformats.org/officeDocument/2006/relationships/slideLayout" Target="../slideLayouts/slideLayout50.xml"/><Relationship Id="rId16" Type="http://schemas.openxmlformats.org/officeDocument/2006/relationships/tags" Target="../tags/tag127.xml"/><Relationship Id="rId20" Type="http://schemas.openxmlformats.org/officeDocument/2006/relationships/tags" Target="../tags/tag131.xml"/><Relationship Id="rId1" Type="http://schemas.openxmlformats.org/officeDocument/2006/relationships/slideLayout" Target="../slideLayouts/slideLayout49.xml"/><Relationship Id="rId6" Type="http://schemas.openxmlformats.org/officeDocument/2006/relationships/vmlDrawing" Target="../drawings/vmlDrawing27.vml"/><Relationship Id="rId11" Type="http://schemas.openxmlformats.org/officeDocument/2006/relationships/tags" Target="../tags/tag122.xml"/><Relationship Id="rId5" Type="http://schemas.openxmlformats.org/officeDocument/2006/relationships/theme" Target="../theme/theme12.xml"/><Relationship Id="rId15" Type="http://schemas.openxmlformats.org/officeDocument/2006/relationships/tags" Target="../tags/tag126.xml"/><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slideLayout" Target="../slideLayouts/slideLayout52.xml"/><Relationship Id="rId9" Type="http://schemas.openxmlformats.org/officeDocument/2006/relationships/tags" Target="../tags/tag120.xml"/><Relationship Id="rId14" Type="http://schemas.openxmlformats.org/officeDocument/2006/relationships/tags" Target="../tags/tag125.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slideLayout" Target="../slideLayouts/slideLayout55.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oleObject" Target="../embeddings/oleObject15.bin"/><Relationship Id="rId2" Type="http://schemas.openxmlformats.org/officeDocument/2006/relationships/slideLayout" Target="../slideLayouts/slideLayout54.xml"/><Relationship Id="rId16" Type="http://schemas.openxmlformats.org/officeDocument/2006/relationships/tags" Target="../tags/tag145.xml"/><Relationship Id="rId1" Type="http://schemas.openxmlformats.org/officeDocument/2006/relationships/slideLayout" Target="../slideLayouts/slideLayout53.xml"/><Relationship Id="rId6" Type="http://schemas.openxmlformats.org/officeDocument/2006/relationships/vmlDrawing" Target="../drawings/vmlDrawing30.vml"/><Relationship Id="rId11" Type="http://schemas.openxmlformats.org/officeDocument/2006/relationships/tags" Target="../tags/tag140.xml"/><Relationship Id="rId5" Type="http://schemas.openxmlformats.org/officeDocument/2006/relationships/theme" Target="../theme/theme13.xml"/><Relationship Id="rId15" Type="http://schemas.openxmlformats.org/officeDocument/2006/relationships/tags" Target="../tags/tag144.xml"/><Relationship Id="rId10" Type="http://schemas.openxmlformats.org/officeDocument/2006/relationships/tags" Target="../tags/tag139.xml"/><Relationship Id="rId4" Type="http://schemas.openxmlformats.org/officeDocument/2006/relationships/slideLayout" Target="../slideLayouts/slideLayout56.xml"/><Relationship Id="rId9" Type="http://schemas.openxmlformats.org/officeDocument/2006/relationships/tags" Target="../tags/tag138.xml"/><Relationship Id="rId14" Type="http://schemas.openxmlformats.org/officeDocument/2006/relationships/tags" Target="../tags/tag143.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3" Type="http://schemas.openxmlformats.org/officeDocument/2006/relationships/slideLayout" Target="../slideLayouts/slideLayout59.xml"/><Relationship Id="rId21" Type="http://schemas.openxmlformats.org/officeDocument/2006/relationships/oleObject" Target="../embeddings/oleObject15.bin"/><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 Type="http://schemas.openxmlformats.org/officeDocument/2006/relationships/slideLayout" Target="../slideLayouts/slideLayout58.xml"/><Relationship Id="rId16" Type="http://schemas.openxmlformats.org/officeDocument/2006/relationships/tags" Target="../tags/tag157.xml"/><Relationship Id="rId20" Type="http://schemas.openxmlformats.org/officeDocument/2006/relationships/tags" Target="../tags/tag161.xml"/><Relationship Id="rId1" Type="http://schemas.openxmlformats.org/officeDocument/2006/relationships/slideLayout" Target="../slideLayouts/slideLayout57.xml"/><Relationship Id="rId6" Type="http://schemas.openxmlformats.org/officeDocument/2006/relationships/vmlDrawing" Target="../drawings/vmlDrawing33.vml"/><Relationship Id="rId11" Type="http://schemas.openxmlformats.org/officeDocument/2006/relationships/tags" Target="../tags/tag152.xml"/><Relationship Id="rId5" Type="http://schemas.openxmlformats.org/officeDocument/2006/relationships/theme" Target="../theme/theme14.xml"/><Relationship Id="rId15" Type="http://schemas.openxmlformats.org/officeDocument/2006/relationships/tags" Target="../tags/tag156.xml"/><Relationship Id="rId10" Type="http://schemas.openxmlformats.org/officeDocument/2006/relationships/tags" Target="../tags/tag151.xml"/><Relationship Id="rId19" Type="http://schemas.openxmlformats.org/officeDocument/2006/relationships/tags" Target="../tags/tag160.xml"/><Relationship Id="rId4" Type="http://schemas.openxmlformats.org/officeDocument/2006/relationships/slideLayout" Target="../slideLayouts/slideLayout60.xml"/><Relationship Id="rId9" Type="http://schemas.openxmlformats.org/officeDocument/2006/relationships/tags" Target="../tags/tag150.xml"/><Relationship Id="rId14" Type="http://schemas.openxmlformats.org/officeDocument/2006/relationships/tags" Target="../tags/tag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oleObject" Target="../embeddings/oleObject4.bin"/><Relationship Id="rId3" Type="http://schemas.openxmlformats.org/officeDocument/2006/relationships/slideLayout" Target="../slideLayouts/slideLayout21.xml"/><Relationship Id="rId7" Type="http://schemas.openxmlformats.org/officeDocument/2006/relationships/vmlDrawing" Target="../drawings/vmlDrawing4.v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slideLayout" Target="../slideLayouts/slideLayout20.xml"/><Relationship Id="rId16" Type="http://schemas.openxmlformats.org/officeDocument/2006/relationships/tags" Target="../tags/tag22.xml"/><Relationship Id="rId1" Type="http://schemas.openxmlformats.org/officeDocument/2006/relationships/slideLayout" Target="../slideLayouts/slideLayout19.xml"/><Relationship Id="rId6" Type="http://schemas.openxmlformats.org/officeDocument/2006/relationships/theme" Target="../theme/theme3.xml"/><Relationship Id="rId11" Type="http://schemas.openxmlformats.org/officeDocument/2006/relationships/tags" Target="../tags/tag17.xml"/><Relationship Id="rId5" Type="http://schemas.openxmlformats.org/officeDocument/2006/relationships/slideLayout" Target="../slideLayouts/slideLayout23.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slideLayout" Target="../slideLayouts/slideLayout22.xml"/><Relationship Id="rId9" Type="http://schemas.openxmlformats.org/officeDocument/2006/relationships/tags" Target="../tags/tag15.xml"/><Relationship Id="rId14" Type="http://schemas.openxmlformats.org/officeDocument/2006/relationships/tags" Target="../tags/tag2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slideLayout" Target="../slideLayouts/slideLayout26.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slideLayout" Target="../slideLayouts/slideLayout25.xml"/><Relationship Id="rId16" Type="http://schemas.openxmlformats.org/officeDocument/2006/relationships/oleObject" Target="../embeddings/oleObject7.bin"/><Relationship Id="rId1" Type="http://schemas.openxmlformats.org/officeDocument/2006/relationships/slideLayout" Target="../slideLayouts/slideLayout24.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vmlDrawing" Target="../drawings/vmlDrawing7.v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heme" Target="../theme/theme4.xml"/><Relationship Id="rId9" Type="http://schemas.openxmlformats.org/officeDocument/2006/relationships/tags" Target="../tags/tag29.xml"/><Relationship Id="rId14" Type="http://schemas.openxmlformats.org/officeDocument/2006/relationships/tags" Target="../tags/tag3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oleObject" Target="../embeddings/oleObject10.bin"/><Relationship Id="rId3" Type="http://schemas.openxmlformats.org/officeDocument/2006/relationships/slideLayout" Target="../slideLayouts/slideLayout29.xml"/><Relationship Id="rId7" Type="http://schemas.openxmlformats.org/officeDocument/2006/relationships/vmlDrawing" Target="../drawings/vmlDrawing10.v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slideLayout" Target="../slideLayouts/slideLayout28.xml"/><Relationship Id="rId16" Type="http://schemas.openxmlformats.org/officeDocument/2006/relationships/tags" Target="../tags/tag46.xml"/><Relationship Id="rId1" Type="http://schemas.openxmlformats.org/officeDocument/2006/relationships/slideLayout" Target="../slideLayouts/slideLayout27.xml"/><Relationship Id="rId6" Type="http://schemas.openxmlformats.org/officeDocument/2006/relationships/theme" Target="../theme/theme5.xml"/><Relationship Id="rId11" Type="http://schemas.openxmlformats.org/officeDocument/2006/relationships/tags" Target="../tags/tag41.xml"/><Relationship Id="rId5" Type="http://schemas.openxmlformats.org/officeDocument/2006/relationships/slideLayout" Target="../slideLayouts/slideLayout31.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slideLayout" Target="../slideLayouts/slideLayout30.xml"/><Relationship Id="rId9" Type="http://schemas.openxmlformats.org/officeDocument/2006/relationships/tags" Target="../tags/tag39.xml"/><Relationship Id="rId14" Type="http://schemas.openxmlformats.org/officeDocument/2006/relationships/tags" Target="../tags/tag4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oleObject" Target="../embeddings/oleObject1.bin"/><Relationship Id="rId3" Type="http://schemas.openxmlformats.org/officeDocument/2006/relationships/slideLayout" Target="../slideLayouts/slideLayout34.xml"/><Relationship Id="rId7" Type="http://schemas.openxmlformats.org/officeDocument/2006/relationships/vmlDrawing" Target="../drawings/vmlDrawing14.v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slideLayout" Target="../slideLayouts/slideLayout33.xml"/><Relationship Id="rId16" Type="http://schemas.openxmlformats.org/officeDocument/2006/relationships/tags" Target="../tags/tag59.xml"/><Relationship Id="rId1" Type="http://schemas.openxmlformats.org/officeDocument/2006/relationships/slideLayout" Target="../slideLayouts/slideLayout32.xml"/><Relationship Id="rId6" Type="http://schemas.openxmlformats.org/officeDocument/2006/relationships/theme" Target="../theme/theme8.xml"/><Relationship Id="rId11" Type="http://schemas.openxmlformats.org/officeDocument/2006/relationships/tags" Target="../tags/tag54.xml"/><Relationship Id="rId5" Type="http://schemas.openxmlformats.org/officeDocument/2006/relationships/slideLayout" Target="../slideLayouts/slideLayout36.xml"/><Relationship Id="rId15" Type="http://schemas.openxmlformats.org/officeDocument/2006/relationships/tags" Target="../tags/tag58.xml"/><Relationship Id="rId10" Type="http://schemas.openxmlformats.org/officeDocument/2006/relationships/tags" Target="../tags/tag53.xml"/><Relationship Id="rId4" Type="http://schemas.openxmlformats.org/officeDocument/2006/relationships/slideLayout" Target="../slideLayouts/slideLayout35.xml"/><Relationship Id="rId9" Type="http://schemas.openxmlformats.org/officeDocument/2006/relationships/tags" Target="../tags/tag52.xml"/><Relationship Id="rId14" Type="http://schemas.openxmlformats.org/officeDocument/2006/relationships/tags" Target="../tags/tag57.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slideLayout" Target="../slideLayouts/slideLayout39.xml"/><Relationship Id="rId21" Type="http://schemas.openxmlformats.org/officeDocument/2006/relationships/oleObject" Target="../embeddings/oleObject15.bin"/><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slideLayout" Target="../slideLayouts/slideLayout38.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slideLayout" Target="../slideLayouts/slideLayout37.xml"/><Relationship Id="rId6" Type="http://schemas.openxmlformats.org/officeDocument/2006/relationships/vmlDrawing" Target="../drawings/vmlDrawing18.vml"/><Relationship Id="rId11" Type="http://schemas.openxmlformats.org/officeDocument/2006/relationships/tags" Target="../tags/tag68.xml"/><Relationship Id="rId5" Type="http://schemas.openxmlformats.org/officeDocument/2006/relationships/theme" Target="../theme/theme9.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tags" Target="../tags/tag76.xml"/><Relationship Id="rId4" Type="http://schemas.openxmlformats.org/officeDocument/2006/relationships/slideLayout" Target="../slideLayouts/slideLayout40.xml"/><Relationship Id="rId9" Type="http://schemas.openxmlformats.org/officeDocument/2006/relationships/tags" Target="../tags/tag66.xml"/><Relationship Id="rId14" Type="http://schemas.openxmlformats.org/officeDocument/2006/relationships/tags" Target="../tags/tag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9"/>
            </p:custDataLst>
            <p:extLst>
              <p:ext uri="{D42A27DB-BD31-4B8C-83A1-F6EECF244321}">
                <p14:modId xmlns:p14="http://schemas.microsoft.com/office/powerpoint/2010/main" val="1094084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9379" name="think-cell Slide" r:id="rId19" imgW="0" imgH="0" progId="TCLayout.ActiveDocument.1">
                  <p:embed/>
                </p:oleObj>
              </mc:Choice>
              <mc:Fallback>
                <p:oleObj name="think-cell Slide" r:id="rId19" imgW="0" imgH="0" progId="TCLayout.ActiveDocument.1">
                  <p:embed/>
                  <p:pic>
                    <p:nvPicPr>
                      <p:cNvPr id="0" name="AutoShape 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0"/>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11"/>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2"/>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3"/>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4"/>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5"/>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6"/>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7"/>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8"/>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cSld>
  <p:clrMap bg1="lt1" tx1="dk1" bg2="lt2" tx2="dk2" accent1="accent1" accent2="accent2" accent3="accent3" accent4="accent4" accent5="accent5" accent6="accent6" hlink="hlink" folHlink="folHlink"/>
  <p:sldLayoutIdLst>
    <p:sldLayoutId id="2147486327" r:id="rId1"/>
    <p:sldLayoutId id="2147486328" r:id="rId2"/>
    <p:sldLayoutId id="2147486331" r:id="rId3"/>
    <p:sldLayoutId id="2147486333" r:id="rId4"/>
    <p:sldLayoutId id="2147486402" r:id="rId5"/>
    <p:sldLayoutId id="2147486483" r:id="rId6"/>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31107922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3354" name="think-cell Slide" r:id="rId21" imgW="0" imgH="0" progId="TCLayout.ActiveDocument.1">
                  <p:embed/>
                </p:oleObj>
              </mc:Choice>
              <mc:Fallback>
                <p:oleObj name="think-cell Slide" r:id="rId21"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2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
        <p:nvSpPr>
          <p:cNvPr id="15"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6" name="Group 1"/>
          <p:cNvGrpSpPr>
            <a:grpSpLocks/>
          </p:cNvGrpSpPr>
          <p:nvPr userDrawn="1"/>
        </p:nvGrpSpPr>
        <p:grpSpPr bwMode="auto">
          <a:xfrm>
            <a:off x="0" y="838200"/>
            <a:ext cx="9145588" cy="63500"/>
            <a:chOff x="0" y="838200"/>
            <a:chExt cx="9145588" cy="63500"/>
          </a:xfrm>
        </p:grpSpPr>
        <p:sp>
          <p:nvSpPr>
            <p:cNvPr id="17"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8"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9"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20"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1372168451"/>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392472200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6426" name="think-cell Slide" r:id="rId21" imgW="0" imgH="0" progId="TCLayout.ActiveDocument.1">
                  <p:embed/>
                </p:oleObj>
              </mc:Choice>
              <mc:Fallback>
                <p:oleObj name="think-cell Slide" r:id="rId21"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2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
        <p:nvSpPr>
          <p:cNvPr id="15"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6" name="Group 1"/>
          <p:cNvGrpSpPr>
            <a:grpSpLocks/>
          </p:cNvGrpSpPr>
          <p:nvPr userDrawn="1"/>
        </p:nvGrpSpPr>
        <p:grpSpPr bwMode="auto">
          <a:xfrm>
            <a:off x="0" y="838200"/>
            <a:ext cx="9145588" cy="63500"/>
            <a:chOff x="0" y="838200"/>
            <a:chExt cx="9145588" cy="63500"/>
          </a:xfrm>
        </p:grpSpPr>
        <p:sp>
          <p:nvSpPr>
            <p:cNvPr id="17"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8"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9"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20"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440005336"/>
      </p:ext>
    </p:extLst>
  </p:cSld>
  <p:clrMap bg1="lt1" tx1="dk1" bg2="lt2" tx2="dk2" accent1="accent1" accent2="accent2" accent3="accent3" accent4="accent4" accent5="accent5" accent6="accent6" hlink="hlink" folHlink="folHlink"/>
  <p:sldLayoutIdLst>
    <p:sldLayoutId id="2147486519" r:id="rId1"/>
    <p:sldLayoutId id="2147486520" r:id="rId2"/>
    <p:sldLayoutId id="2147486521" r:id="rId3"/>
    <p:sldLayoutId id="2147486522"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399390209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9498" name="think-cell Slide" r:id="rId21" imgW="0" imgH="0" progId="TCLayout.ActiveDocument.1">
                  <p:embed/>
                </p:oleObj>
              </mc:Choice>
              <mc:Fallback>
                <p:oleObj name="think-cell Slide" r:id="rId21"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2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
        <p:nvSpPr>
          <p:cNvPr id="15"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6" name="Group 1"/>
          <p:cNvGrpSpPr>
            <a:grpSpLocks/>
          </p:cNvGrpSpPr>
          <p:nvPr userDrawn="1"/>
        </p:nvGrpSpPr>
        <p:grpSpPr bwMode="auto">
          <a:xfrm>
            <a:off x="0" y="838200"/>
            <a:ext cx="9145588" cy="63500"/>
            <a:chOff x="0" y="838200"/>
            <a:chExt cx="9145588" cy="63500"/>
          </a:xfrm>
        </p:grpSpPr>
        <p:sp>
          <p:nvSpPr>
            <p:cNvPr id="17"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8"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9"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20"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3737835200"/>
      </p:ext>
    </p:extLst>
  </p:cSld>
  <p:clrMap bg1="lt1" tx1="dk1" bg2="lt2" tx2="dk2" accent1="accent1" accent2="accent2" accent3="accent3" accent4="accent4" accent5="accent5" accent6="accent6" hlink="hlink" folHlink="folHlink"/>
  <p:sldLayoutIdLst>
    <p:sldLayoutId id="2147486524" r:id="rId1"/>
    <p:sldLayoutId id="2147486525" r:id="rId2"/>
    <p:sldLayoutId id="2147486526" r:id="rId3"/>
    <p:sldLayoutId id="2147486527"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43980359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2572" name="think-cell Slide" r:id="rId17" imgW="0" imgH="0" progId="TCLayout.ActiveDocument.1">
                  <p:embed/>
                </p:oleObj>
              </mc:Choice>
              <mc:Fallback>
                <p:oleObj name="think-cell Slide" r:id="rId17"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381200681"/>
      </p:ext>
    </p:extLst>
  </p:cSld>
  <p:clrMap bg1="lt1" tx1="dk1" bg2="lt2" tx2="dk2" accent1="accent1" accent2="accent2" accent3="accent3" accent4="accent4" accent5="accent5" accent6="accent6" hlink="hlink" folHlink="folHlink"/>
  <p:sldLayoutIdLst>
    <p:sldLayoutId id="2147486529" r:id="rId1"/>
    <p:sldLayoutId id="2147486530" r:id="rId2"/>
    <p:sldLayoutId id="2147486531" r:id="rId3"/>
    <p:sldLayoutId id="2147486532"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264693002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5642" name="think-cell Slide" r:id="rId21" imgW="0" imgH="0" progId="TCLayout.ActiveDocument.1">
                  <p:embed/>
                </p:oleObj>
              </mc:Choice>
              <mc:Fallback>
                <p:oleObj name="think-cell Slide" r:id="rId21"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2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
        <p:nvSpPr>
          <p:cNvPr id="15"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6" name="Group 1"/>
          <p:cNvGrpSpPr>
            <a:grpSpLocks/>
          </p:cNvGrpSpPr>
          <p:nvPr userDrawn="1"/>
        </p:nvGrpSpPr>
        <p:grpSpPr bwMode="auto">
          <a:xfrm>
            <a:off x="0" y="838200"/>
            <a:ext cx="9145588" cy="63500"/>
            <a:chOff x="0" y="838200"/>
            <a:chExt cx="9145588" cy="63500"/>
          </a:xfrm>
        </p:grpSpPr>
        <p:sp>
          <p:nvSpPr>
            <p:cNvPr id="17"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8"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9"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20"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612725823"/>
      </p:ext>
    </p:extLst>
  </p:cSld>
  <p:clrMap bg1="lt1" tx1="dk1" bg2="lt2" tx2="dk2" accent1="accent1" accent2="accent2" accent3="accent3" accent4="accent4" accent5="accent5" accent6="accent6" hlink="hlink" folHlink="folHlink"/>
  <p:sldLayoutIdLst>
    <p:sldLayoutId id="2147486534" r:id="rId1"/>
    <p:sldLayoutId id="2147486535" r:id="rId2"/>
    <p:sldLayoutId id="2147486536" r:id="rId3"/>
    <p:sldLayoutId id="2147486537"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887"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722887" y="1600203"/>
            <a:ext cx="8229600" cy="4525963"/>
          </a:xfrm>
          <a:prstGeom prst="rect">
            <a:avLst/>
          </a:prstGeom>
        </p:spPr>
        <p:txBody>
          <a:bodyPr vert="horz" lIns="91440" tIns="45720" rIns="91440" bIns="45720" rtlCol="0">
            <a:normAutofit/>
          </a:bodyPr>
          <a:lstStyle/>
          <a:p>
            <a:pPr lvl="0"/>
            <a:r>
              <a:rPr lang="en-US" dirty="0"/>
              <a:t>Click to edit Master text styles</a:t>
            </a:r>
          </a:p>
          <a:p>
            <a:pPr marL="328670" marR="0" lvl="1" indent="-126412" algn="l" defTabSz="404518"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45356814-73C6-634B-A446-1A796052BC5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543" y="6521091"/>
            <a:ext cx="9144003" cy="336909"/>
          </a:xfrm>
          <a:prstGeom prst="rect">
            <a:avLst/>
          </a:prstGeom>
        </p:spPr>
      </p:pic>
      <p:sp>
        <p:nvSpPr>
          <p:cNvPr id="4" name="Oval 3">
            <a:extLst>
              <a:ext uri="{FF2B5EF4-FFF2-40B4-BE49-F238E27FC236}">
                <a16:creationId xmlns:a16="http://schemas.microsoft.com/office/drawing/2014/main" id="{CA44AACD-0CD4-4B4D-BFD3-BDE85745BCF5}"/>
              </a:ext>
            </a:extLst>
          </p:cNvPr>
          <p:cNvSpPr/>
          <p:nvPr userDrawn="1"/>
        </p:nvSpPr>
        <p:spPr>
          <a:xfrm>
            <a:off x="8362940" y="6660811"/>
            <a:ext cx="277293" cy="141728"/>
          </a:xfrm>
          <a:prstGeom prst="ellipse">
            <a:avLst/>
          </a:prstGeom>
          <a:solidFill>
            <a:schemeClr val="tx1">
              <a:lumMod val="65000"/>
              <a:lumOff val="3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7379" rtl="0" eaLnBrk="1" fontAlgn="auto" latinLnBrk="0" hangingPunct="1">
              <a:lnSpc>
                <a:spcPct val="100000"/>
              </a:lnSpc>
              <a:spcBef>
                <a:spcPts val="0"/>
              </a:spcBef>
              <a:spcAft>
                <a:spcPts val="0"/>
              </a:spcAft>
              <a:buClrTx/>
              <a:buSzTx/>
              <a:buFontTx/>
              <a:buNone/>
              <a:tabLst/>
              <a:defRPr/>
            </a:pPr>
            <a:endParaRPr kumimoji="0" lang="en-US" sz="979"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feld 5">
            <a:extLst>
              <a:ext uri="{FF2B5EF4-FFF2-40B4-BE49-F238E27FC236}">
                <a16:creationId xmlns:a16="http://schemas.microsoft.com/office/drawing/2014/main" id="{EC873EDA-375B-4183-A071-1F14709F80E1}"/>
              </a:ext>
            </a:extLst>
          </p:cNvPr>
          <p:cNvSpPr txBox="1"/>
          <p:nvPr userDrawn="1"/>
        </p:nvSpPr>
        <p:spPr>
          <a:xfrm>
            <a:off x="8454298" y="6683733"/>
            <a:ext cx="94578" cy="95860"/>
          </a:xfrm>
          <a:prstGeom prst="rect">
            <a:avLst/>
          </a:prstGeom>
          <a:noFill/>
        </p:spPr>
        <p:txBody>
          <a:bodyPr wrap="none" lIns="0" tIns="0" rIns="0" bIns="0" rtlCol="0">
            <a:spAutoFit/>
          </a:bodyPr>
          <a:lstStyle/>
          <a:p>
            <a:pPr marL="0" marR="0" lvl="0" indent="0" algn="ctr" defTabSz="497379" rtl="0" eaLnBrk="1" fontAlgn="auto" latinLnBrk="0" hangingPunct="1">
              <a:lnSpc>
                <a:spcPct val="100000"/>
              </a:lnSpc>
              <a:spcBef>
                <a:spcPts val="0"/>
              </a:spcBef>
              <a:spcAft>
                <a:spcPts val="0"/>
              </a:spcAft>
              <a:buClrTx/>
              <a:buSzTx/>
              <a:buFontTx/>
              <a:buNone/>
              <a:tabLst/>
              <a:defRPr/>
            </a:pPr>
            <a:fld id="{260E2A6B-A809-4840-BF14-8648BC0BDF87}" type="slidenum">
              <a:rPr kumimoji="0" lang="id-ID" sz="623" b="0" i="0" u="none" strike="noStrike" kern="1200" cap="none" spc="0" normalizeH="0" baseline="0" noProof="0" smtClean="0">
                <a:ln>
                  <a:noFill/>
                </a:ln>
                <a:solidFill>
                  <a:prstClr val="white"/>
                </a:solidFill>
                <a:effectLst/>
                <a:uLnTx/>
                <a:uFillTx/>
                <a:latin typeface="Calibri"/>
                <a:ea typeface="+mn-ea"/>
                <a:cs typeface="Calibri Light"/>
              </a:rPr>
              <a:pPr marL="0" marR="0" lvl="0" indent="0" algn="ctr" defTabSz="497379" rtl="0" eaLnBrk="1" fontAlgn="auto" latinLnBrk="0" hangingPunct="1">
                <a:lnSpc>
                  <a:spcPct val="100000"/>
                </a:lnSpc>
                <a:spcBef>
                  <a:spcPts val="0"/>
                </a:spcBef>
                <a:spcAft>
                  <a:spcPts val="0"/>
                </a:spcAft>
                <a:buClrTx/>
                <a:buSzTx/>
                <a:buFontTx/>
                <a:buNone/>
                <a:tabLst/>
                <a:defRPr/>
              </a:pPr>
              <a:t>‹#›</a:t>
            </a:fld>
            <a:endParaRPr kumimoji="0" lang="de-DE" sz="623"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10871562"/>
      </p:ext>
    </p:extLst>
  </p:cSld>
  <p:clrMap bg1="lt1" tx1="dk1" bg2="lt2" tx2="dk2" accent1="accent1" accent2="accent2" accent3="accent3" accent4="accent4" accent5="accent5" accent6="accent6" hlink="hlink" folHlink="folHlink"/>
  <p:sldLayoutIdLst>
    <p:sldLayoutId id="2147486540" r:id="rId1"/>
    <p:sldLayoutId id="2147486541" r:id="rId2"/>
    <p:sldLayoutId id="2147486542" r:id="rId3"/>
    <p:sldLayoutId id="2147486543" r:id="rId4"/>
    <p:sldLayoutId id="2147486544" r:id="rId5"/>
    <p:sldLayoutId id="2147486545" r:id="rId6"/>
    <p:sldLayoutId id="2147486546" r:id="rId7"/>
    <p:sldLayoutId id="2147486547" r:id="rId8"/>
    <p:sldLayoutId id="2147486549" r:id="rId9"/>
    <p:sldLayoutId id="2147486550" r:id="rId10"/>
    <p:sldLayoutId id="2147486551" r:id="rId11"/>
    <p:sldLayoutId id="2147486552" r:id="rId12"/>
    <p:sldLayoutId id="2147486553" r:id="rId13"/>
  </p:sldLayoutIdLst>
  <p:hf hdr="0" ftr="0" dt="0"/>
  <p:txStyles>
    <p:titleStyle>
      <a:lvl1pPr algn="ctr" defTabSz="404518" rtl="0" eaLnBrk="1" latinLnBrk="0" hangingPunct="1">
        <a:spcBef>
          <a:spcPct val="0"/>
        </a:spcBef>
        <a:buNone/>
        <a:defRPr sz="1947" kern="1200">
          <a:solidFill>
            <a:schemeClr val="tx1"/>
          </a:solidFill>
          <a:latin typeface="Source Sans Pro SemiBold" panose="020B0603030403020204" pitchFamily="34" charset="0"/>
          <a:ea typeface="+mj-ea"/>
          <a:cs typeface="+mj-cs"/>
        </a:defRPr>
      </a:lvl1pPr>
    </p:titleStyle>
    <p:bodyStyle>
      <a:lvl1pPr marL="124614" indent="-124614" algn="l" defTabSz="404518" rtl="0" eaLnBrk="1" latinLnBrk="0" hangingPunct="1">
        <a:spcBef>
          <a:spcPct val="20000"/>
        </a:spcBef>
        <a:buSzPct val="125000"/>
        <a:buFont typeface="Arial" panose="020B0604020202020204" pitchFamily="34" charset="0"/>
        <a:buChar char="•"/>
        <a:defRPr sz="727" kern="1200">
          <a:solidFill>
            <a:schemeClr val="tx1"/>
          </a:solidFill>
          <a:latin typeface="Source Sans Pro" panose="020B0503030403020204" pitchFamily="34" charset="0"/>
          <a:ea typeface="+mn-ea"/>
          <a:cs typeface="+mn-cs"/>
        </a:defRPr>
      </a:lvl1pPr>
      <a:lvl2pPr marL="249228" marR="0" indent="-124614" algn="l" defTabSz="404518" rtl="0" eaLnBrk="1" fontAlgn="auto" latinLnBrk="0" hangingPunct="1">
        <a:lnSpc>
          <a:spcPct val="100000"/>
        </a:lnSpc>
        <a:spcBef>
          <a:spcPct val="20000"/>
        </a:spcBef>
        <a:spcAft>
          <a:spcPts val="0"/>
        </a:spcAft>
        <a:buClrTx/>
        <a:buSzPct val="125000"/>
        <a:buFont typeface="Arial" panose="020B0604020202020204" pitchFamily="34" charset="0"/>
        <a:buChar char="•"/>
        <a:tabLst/>
        <a:defRPr sz="727" kern="1200">
          <a:solidFill>
            <a:schemeClr val="tx1"/>
          </a:solidFill>
          <a:latin typeface="Source Sans Pro" panose="020B0503030403020204" pitchFamily="34" charset="0"/>
          <a:ea typeface="+mn-ea"/>
          <a:cs typeface="+mn-cs"/>
        </a:defRPr>
      </a:lvl2pPr>
      <a:lvl3pPr marL="373842" indent="-124614" algn="l" defTabSz="404518" rtl="0" eaLnBrk="1" latinLnBrk="0" hangingPunct="1">
        <a:spcBef>
          <a:spcPct val="20000"/>
        </a:spcBef>
        <a:buSzPct val="125000"/>
        <a:buFont typeface="Arial" panose="020B0604020202020204" pitchFamily="34" charset="0"/>
        <a:buChar char="•"/>
        <a:defRPr sz="727" kern="1200">
          <a:solidFill>
            <a:schemeClr val="tx1"/>
          </a:solidFill>
          <a:latin typeface="Source Sans Pro" panose="020B0503030403020204" pitchFamily="34" charset="0"/>
          <a:ea typeface="+mn-ea"/>
          <a:cs typeface="+mn-cs"/>
        </a:defRPr>
      </a:lvl3pPr>
      <a:lvl4pPr marL="707905" indent="-101129" algn="l" defTabSz="404518" rtl="0" eaLnBrk="1" latinLnBrk="0" hangingPunct="1">
        <a:spcBef>
          <a:spcPct val="20000"/>
        </a:spcBef>
        <a:buFont typeface="Arial" pitchFamily="34" charset="0"/>
        <a:buChar char="–"/>
        <a:defRPr sz="727" kern="1200">
          <a:solidFill>
            <a:schemeClr val="tx1"/>
          </a:solidFill>
          <a:latin typeface="Source Sans Pro" panose="020B0503030403020204" pitchFamily="34" charset="0"/>
          <a:ea typeface="+mn-ea"/>
          <a:cs typeface="+mn-cs"/>
        </a:defRPr>
      </a:lvl4pPr>
      <a:lvl5pPr marL="910164" indent="-101129" algn="l" defTabSz="404518" rtl="0" eaLnBrk="1" latinLnBrk="0" hangingPunct="1">
        <a:spcBef>
          <a:spcPct val="20000"/>
        </a:spcBef>
        <a:buFont typeface="Arial" pitchFamily="34" charset="0"/>
        <a:buChar char="»"/>
        <a:defRPr sz="727" kern="1200">
          <a:solidFill>
            <a:schemeClr val="tx1"/>
          </a:solidFill>
          <a:latin typeface="Source Sans Pro" panose="020B0503030403020204" pitchFamily="34" charset="0"/>
          <a:ea typeface="+mn-ea"/>
          <a:cs typeface="+mn-cs"/>
        </a:defRPr>
      </a:lvl5pPr>
      <a:lvl6pPr marL="1112424" indent="-101129" algn="l" defTabSz="404518" rtl="0" eaLnBrk="1" latinLnBrk="0" hangingPunct="1">
        <a:spcBef>
          <a:spcPct val="20000"/>
        </a:spcBef>
        <a:buFont typeface="Arial" pitchFamily="34" charset="0"/>
        <a:buChar char="•"/>
        <a:defRPr sz="885" kern="1200">
          <a:solidFill>
            <a:schemeClr val="tx1"/>
          </a:solidFill>
          <a:latin typeface="+mn-lt"/>
          <a:ea typeface="+mn-ea"/>
          <a:cs typeface="+mn-cs"/>
        </a:defRPr>
      </a:lvl6pPr>
      <a:lvl7pPr marL="1314681" indent="-101129" algn="l" defTabSz="404518" rtl="0" eaLnBrk="1" latinLnBrk="0" hangingPunct="1">
        <a:spcBef>
          <a:spcPct val="20000"/>
        </a:spcBef>
        <a:buFont typeface="Arial" pitchFamily="34" charset="0"/>
        <a:buChar char="•"/>
        <a:defRPr sz="885" kern="1200">
          <a:solidFill>
            <a:schemeClr val="tx1"/>
          </a:solidFill>
          <a:latin typeface="+mn-lt"/>
          <a:ea typeface="+mn-ea"/>
          <a:cs typeface="+mn-cs"/>
        </a:defRPr>
      </a:lvl7pPr>
      <a:lvl8pPr marL="1516941" indent="-101129" algn="l" defTabSz="404518" rtl="0" eaLnBrk="1" latinLnBrk="0" hangingPunct="1">
        <a:spcBef>
          <a:spcPct val="20000"/>
        </a:spcBef>
        <a:buFont typeface="Arial" pitchFamily="34" charset="0"/>
        <a:buChar char="•"/>
        <a:defRPr sz="885" kern="1200">
          <a:solidFill>
            <a:schemeClr val="tx1"/>
          </a:solidFill>
          <a:latin typeface="+mn-lt"/>
          <a:ea typeface="+mn-ea"/>
          <a:cs typeface="+mn-cs"/>
        </a:defRPr>
      </a:lvl8pPr>
      <a:lvl9pPr marL="1719199" indent="-101129" algn="l" defTabSz="404518" rtl="0" eaLnBrk="1" latinLnBrk="0" hangingPunct="1">
        <a:spcBef>
          <a:spcPct val="20000"/>
        </a:spcBef>
        <a:buFont typeface="Arial" pitchFamily="34" charset="0"/>
        <a:buChar char="•"/>
        <a:defRPr sz="885" kern="1200">
          <a:solidFill>
            <a:schemeClr val="tx1"/>
          </a:solidFill>
          <a:latin typeface="+mn-lt"/>
          <a:ea typeface="+mn-ea"/>
          <a:cs typeface="+mn-cs"/>
        </a:defRPr>
      </a:lvl9pPr>
    </p:bodyStyle>
    <p:otherStyle>
      <a:defPPr>
        <a:defRPr lang="en-US"/>
      </a:defPPr>
      <a:lvl1pPr marL="0" algn="l" defTabSz="404518" rtl="0" eaLnBrk="1" latinLnBrk="0" hangingPunct="1">
        <a:defRPr sz="796" kern="1200">
          <a:solidFill>
            <a:schemeClr val="tx1"/>
          </a:solidFill>
          <a:latin typeface="+mn-lt"/>
          <a:ea typeface="+mn-ea"/>
          <a:cs typeface="+mn-cs"/>
        </a:defRPr>
      </a:lvl1pPr>
      <a:lvl2pPr marL="202259" algn="l" defTabSz="404518" rtl="0" eaLnBrk="1" latinLnBrk="0" hangingPunct="1">
        <a:defRPr sz="796" kern="1200">
          <a:solidFill>
            <a:schemeClr val="tx1"/>
          </a:solidFill>
          <a:latin typeface="+mn-lt"/>
          <a:ea typeface="+mn-ea"/>
          <a:cs typeface="+mn-cs"/>
        </a:defRPr>
      </a:lvl2pPr>
      <a:lvl3pPr marL="404518" algn="l" defTabSz="404518" rtl="0" eaLnBrk="1" latinLnBrk="0" hangingPunct="1">
        <a:defRPr sz="796" kern="1200">
          <a:solidFill>
            <a:schemeClr val="tx1"/>
          </a:solidFill>
          <a:latin typeface="+mn-lt"/>
          <a:ea typeface="+mn-ea"/>
          <a:cs typeface="+mn-cs"/>
        </a:defRPr>
      </a:lvl3pPr>
      <a:lvl4pPr marL="606776" algn="l" defTabSz="404518" rtl="0" eaLnBrk="1" latinLnBrk="0" hangingPunct="1">
        <a:defRPr sz="796" kern="1200">
          <a:solidFill>
            <a:schemeClr val="tx1"/>
          </a:solidFill>
          <a:latin typeface="+mn-lt"/>
          <a:ea typeface="+mn-ea"/>
          <a:cs typeface="+mn-cs"/>
        </a:defRPr>
      </a:lvl4pPr>
      <a:lvl5pPr marL="809035" algn="l" defTabSz="404518" rtl="0" eaLnBrk="1" latinLnBrk="0" hangingPunct="1">
        <a:defRPr sz="796" kern="1200">
          <a:solidFill>
            <a:schemeClr val="tx1"/>
          </a:solidFill>
          <a:latin typeface="+mn-lt"/>
          <a:ea typeface="+mn-ea"/>
          <a:cs typeface="+mn-cs"/>
        </a:defRPr>
      </a:lvl5pPr>
      <a:lvl6pPr marL="1011293" algn="l" defTabSz="404518" rtl="0" eaLnBrk="1" latinLnBrk="0" hangingPunct="1">
        <a:defRPr sz="796" kern="1200">
          <a:solidFill>
            <a:schemeClr val="tx1"/>
          </a:solidFill>
          <a:latin typeface="+mn-lt"/>
          <a:ea typeface="+mn-ea"/>
          <a:cs typeface="+mn-cs"/>
        </a:defRPr>
      </a:lvl6pPr>
      <a:lvl7pPr marL="1213553" algn="l" defTabSz="404518" rtl="0" eaLnBrk="1" latinLnBrk="0" hangingPunct="1">
        <a:defRPr sz="796" kern="1200">
          <a:solidFill>
            <a:schemeClr val="tx1"/>
          </a:solidFill>
          <a:latin typeface="+mn-lt"/>
          <a:ea typeface="+mn-ea"/>
          <a:cs typeface="+mn-cs"/>
        </a:defRPr>
      </a:lvl7pPr>
      <a:lvl8pPr marL="1415811" algn="l" defTabSz="404518" rtl="0" eaLnBrk="1" latinLnBrk="0" hangingPunct="1">
        <a:defRPr sz="796" kern="1200">
          <a:solidFill>
            <a:schemeClr val="tx1"/>
          </a:solidFill>
          <a:latin typeface="+mn-lt"/>
          <a:ea typeface="+mn-ea"/>
          <a:cs typeface="+mn-cs"/>
        </a:defRPr>
      </a:lvl8pPr>
      <a:lvl9pPr marL="1618071" algn="l" defTabSz="404518" rtl="0" eaLnBrk="1" latinLnBrk="0" hangingPunct="1">
        <a:defRPr sz="7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483"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3" name="Rectangle 11"/>
          <p:cNvSpPr>
            <a:spLocks noGrp="1" noChangeArrowheads="1"/>
          </p:cNvSpPr>
          <p:nvPr>
            <p:ph type="dt" sz="half" idx="2"/>
          </p:nvPr>
        </p:nvSpPr>
        <p:spPr bwMode="auto">
          <a:xfrm>
            <a:off x="381000" y="64770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000">
                <a:solidFill>
                  <a:srgbClr val="000000"/>
                </a:solidFill>
                <a:latin typeface="Trebuchet MS" charset="0"/>
                <a:ea typeface="ヒラギノ角ゴ Pro W3" pitchFamily="-84" charset="-128"/>
                <a:cs typeface="+mn-cs"/>
              </a:defRPr>
            </a:lvl1pPr>
          </a:lstStyle>
          <a:p>
            <a:pPr>
              <a:defRPr/>
            </a:pPr>
            <a:fld id="{330E38CF-3FF4-4AC8-829A-D2EDB9E5E02F}" type="slidenum">
              <a:rPr lang="en-US"/>
              <a:pPr>
                <a:defRPr/>
              </a:pPr>
              <a:t>‹#›</a:t>
            </a:fld>
            <a:endParaRPr lang="en-US" dirty="0"/>
          </a:p>
        </p:txBody>
      </p:sp>
      <p:pic>
        <p:nvPicPr>
          <p:cNvPr id="20485" name="Picture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5100" y="6015038"/>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066698"/>
      </p:ext>
    </p:extLst>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 id="2147486346" r:id="rId12"/>
  </p:sldLayoutIdLst>
  <p:transition/>
  <p:hf sldNum="0" hdr="0"/>
  <p:txStyles>
    <p:titleStyle>
      <a:lvl1pPr algn="l" rtl="0" eaLnBrk="0" fontAlgn="base" hangingPunct="0">
        <a:spcBef>
          <a:spcPct val="0"/>
        </a:spcBef>
        <a:spcAft>
          <a:spcPct val="0"/>
        </a:spcAft>
        <a:defRPr sz="2400">
          <a:solidFill>
            <a:schemeClr val="tx1"/>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5pPr>
      <a:lvl6pPr marL="457200" algn="l" rtl="0" fontAlgn="base">
        <a:spcBef>
          <a:spcPct val="0"/>
        </a:spcBef>
        <a:spcAft>
          <a:spcPct val="0"/>
        </a:spcAft>
        <a:defRPr sz="2400">
          <a:solidFill>
            <a:schemeClr val="tx1"/>
          </a:solidFill>
          <a:latin typeface="Trebuchet MS" pitchFamily="-112" charset="0"/>
        </a:defRPr>
      </a:lvl6pPr>
      <a:lvl7pPr marL="914400" algn="l" rtl="0" fontAlgn="base">
        <a:spcBef>
          <a:spcPct val="0"/>
        </a:spcBef>
        <a:spcAft>
          <a:spcPct val="0"/>
        </a:spcAft>
        <a:defRPr sz="2400">
          <a:solidFill>
            <a:schemeClr val="tx1"/>
          </a:solidFill>
          <a:latin typeface="Trebuchet MS" pitchFamily="-112" charset="0"/>
        </a:defRPr>
      </a:lvl7pPr>
      <a:lvl8pPr marL="1371600" algn="l" rtl="0" fontAlgn="base">
        <a:spcBef>
          <a:spcPct val="0"/>
        </a:spcBef>
        <a:spcAft>
          <a:spcPct val="0"/>
        </a:spcAft>
        <a:defRPr sz="2400">
          <a:solidFill>
            <a:schemeClr val="tx1"/>
          </a:solidFill>
          <a:latin typeface="Trebuchet MS" pitchFamily="-112" charset="0"/>
        </a:defRPr>
      </a:lvl8pPr>
      <a:lvl9pPr marL="1828800" algn="l" rtl="0" fontAlgn="base">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1740" name="think-cell Slide" r:id="rId18" imgW="0" imgH="0" progId="TCLayout.ActiveDocument.1">
                  <p:embed/>
                </p:oleObj>
              </mc:Choice>
              <mc:Fallback>
                <p:oleObj name="think-cell Slide" r:id="rId18"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9"/>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10"/>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1"/>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2"/>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3"/>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2018</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4"/>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5"/>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6"/>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7"/>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161979094"/>
      </p:ext>
    </p:extLst>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2" r:id="rId4"/>
    <p:sldLayoutId id="2147486403"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0918" name="think-cell Slide" r:id="rId16" imgW="0" imgH="0" progId="TCLayout.ActiveDocument.1">
                  <p:embed/>
                </p:oleObj>
              </mc:Choice>
              <mc:Fallback>
                <p:oleObj name="think-cell Slide" r:id="rId16"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7"/>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8"/>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9"/>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0"/>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1"/>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2018</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2"/>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3"/>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4"/>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5"/>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4188655178"/>
      </p:ext>
    </p:extLst>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0121" name="think-cell Slide" r:id="rId18" imgW="0" imgH="0" progId="TCLayout.ActiveDocument.1">
                  <p:embed/>
                </p:oleObj>
              </mc:Choice>
              <mc:Fallback>
                <p:oleObj name="think-cell Slide" r:id="rId18"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9"/>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10"/>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1"/>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2"/>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3"/>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4"/>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5"/>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6"/>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7"/>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349051360"/>
      </p:ext>
    </p:extLst>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5139"/>
            <a:ext cx="9144000" cy="6913139"/>
          </a:xfrm>
          <a:prstGeom prst="rect">
            <a:avLst/>
          </a:prstGeom>
          <a:solidFill>
            <a:srgbClr val="F3B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 y="6459272"/>
            <a:ext cx="6805353" cy="3987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4393" y="5418528"/>
            <a:ext cx="1433217" cy="990341"/>
          </a:xfrm>
          <a:prstGeom prst="rect">
            <a:avLst/>
          </a:prstGeom>
        </p:spPr>
      </p:pic>
      <p:sp>
        <p:nvSpPr>
          <p:cNvPr id="2" name="Title Placeholder 1"/>
          <p:cNvSpPr>
            <a:spLocks noGrp="1"/>
          </p:cNvSpPr>
          <p:nvPr>
            <p:ph type="title"/>
          </p:nvPr>
        </p:nvSpPr>
        <p:spPr>
          <a:xfrm>
            <a:off x="363006" y="365128"/>
            <a:ext cx="82250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72196" y="1825628"/>
            <a:ext cx="8225005" cy="37128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txBox="1">
            <a:spLocks/>
          </p:cNvSpPr>
          <p:nvPr userDrawn="1"/>
        </p:nvSpPr>
        <p:spPr>
          <a:xfrm>
            <a:off x="300790" y="5473207"/>
            <a:ext cx="2457005" cy="615019"/>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07 MAY 2018: BONDAY</a:t>
            </a:r>
          </a:p>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08 </a:t>
            </a:r>
            <a:r>
              <a:rPr kumimoji="0" lang="mr-IN"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a:t>
            </a: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 10 MAY 2018: EXHIBITION</a:t>
            </a:r>
          </a:p>
        </p:txBody>
      </p:sp>
    </p:spTree>
    <p:extLst>
      <p:ext uri="{BB962C8B-B14F-4D97-AF65-F5344CB8AC3E}">
        <p14:creationId xmlns:p14="http://schemas.microsoft.com/office/powerpoint/2010/main" val="3851067471"/>
      </p:ext>
    </p:extLst>
  </p:cSld>
  <p:clrMap bg1="lt1" tx1="dk1" bg2="lt2" tx2="dk2" accent1="accent1" accent2="accent2" accent3="accent3" accent4="accent4" accent5="accent5" accent6="accent6" hlink="hlink" folHlink="folHlink"/>
  <p:hf sldNum="0" hdr="0" ftr="0" dt="0"/>
  <p:txStyles>
    <p:titleStyle>
      <a:lvl1pPr algn="l" defTabSz="514337" rtl="0" eaLnBrk="1" latinLnBrk="0" hangingPunct="1">
        <a:lnSpc>
          <a:spcPct val="90000"/>
        </a:lnSpc>
        <a:spcBef>
          <a:spcPct val="0"/>
        </a:spcBef>
        <a:buNone/>
        <a:defRPr sz="2250" b="0" i="0" kern="1200">
          <a:solidFill>
            <a:srgbClr val="D91F41"/>
          </a:solidFill>
          <a:latin typeface="Helvetica" charset="0"/>
          <a:ea typeface="Helvetica" charset="0"/>
          <a:cs typeface="Helvetica"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900" b="0" i="0" kern="1200">
          <a:solidFill>
            <a:srgbClr val="D91F41"/>
          </a:solidFill>
          <a:latin typeface="Helvetica" charset="0"/>
          <a:ea typeface="Helvetica" charset="0"/>
          <a:cs typeface="Helvetica" charset="0"/>
        </a:defRPr>
      </a:lvl1pPr>
      <a:lvl2pPr marL="385753"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2pPr>
      <a:lvl3pPr marL="642921"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3pPr>
      <a:lvl4pPr marL="900090"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 y="6459272"/>
            <a:ext cx="6805353" cy="3987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9860" y="5791411"/>
            <a:ext cx="966528" cy="667861"/>
          </a:xfrm>
          <a:prstGeom prst="rect">
            <a:avLst/>
          </a:prstGeom>
        </p:spPr>
      </p:pic>
      <p:sp>
        <p:nvSpPr>
          <p:cNvPr id="10" name="Subtitle 2"/>
          <p:cNvSpPr txBox="1">
            <a:spLocks/>
          </p:cNvSpPr>
          <p:nvPr userDrawn="1"/>
        </p:nvSpPr>
        <p:spPr>
          <a:xfrm>
            <a:off x="381386" y="5999285"/>
            <a:ext cx="2376409" cy="459987"/>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07 MAY 2018: BONDAY</a:t>
            </a:r>
          </a:p>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08 </a:t>
            </a:r>
            <a:r>
              <a:rPr kumimoji="0" lang="mr-IN"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a:t>
            </a: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 10 MAY 2018: EXHIBITION</a:t>
            </a:r>
          </a:p>
        </p:txBody>
      </p:sp>
      <p:sp>
        <p:nvSpPr>
          <p:cNvPr id="2" name="Title Placeholder 1"/>
          <p:cNvSpPr>
            <a:spLocks noGrp="1"/>
          </p:cNvSpPr>
          <p:nvPr>
            <p:ph type="title"/>
          </p:nvPr>
        </p:nvSpPr>
        <p:spPr>
          <a:xfrm>
            <a:off x="372193" y="365128"/>
            <a:ext cx="8229600" cy="13564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386" y="1825628"/>
            <a:ext cx="8225005" cy="3682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376689"/>
      </p:ext>
    </p:extLst>
  </p:cSld>
  <p:clrMap bg1="lt1" tx1="dk1" bg2="lt2" tx2="dk2" accent1="accent1" accent2="accent2" accent3="accent3" accent4="accent4" accent5="accent5" accent6="accent6" hlink="hlink" folHlink="folHlink"/>
  <p:hf sldNum="0" hdr="0" ftr="0" dt="0"/>
  <p:txStyles>
    <p:titleStyle>
      <a:lvl1pPr algn="l" defTabSz="514337" rtl="0" eaLnBrk="1" latinLnBrk="0" hangingPunct="1">
        <a:lnSpc>
          <a:spcPct val="90000"/>
        </a:lnSpc>
        <a:spcBef>
          <a:spcPct val="0"/>
        </a:spcBef>
        <a:buNone/>
        <a:defRPr sz="2250" b="0" i="0" kern="1200">
          <a:solidFill>
            <a:srgbClr val="FFF101"/>
          </a:solidFill>
          <a:latin typeface="Helvetica" charset="0"/>
          <a:ea typeface="Helvetica" charset="0"/>
          <a:cs typeface="Helvetica"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900" b="0" i="0" kern="1200">
          <a:solidFill>
            <a:srgbClr val="FFF101"/>
          </a:solidFill>
          <a:latin typeface="Helvetica" charset="0"/>
          <a:ea typeface="Helvetica" charset="0"/>
          <a:cs typeface="Helvetica" charset="0"/>
        </a:defRPr>
      </a:lvl1pPr>
      <a:lvl2pPr marL="385753"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2pPr>
      <a:lvl3pPr marL="642921"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3pPr>
      <a:lvl4pPr marL="900090"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0287" name="think-cell Slide" r:id="rId18" imgW="0" imgH="0" progId="TCLayout.ActiveDocument.1">
                  <p:embed/>
                </p:oleObj>
              </mc:Choice>
              <mc:Fallback>
                <p:oleObj name="think-cell Slide" r:id="rId18"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9"/>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10"/>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1"/>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2"/>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3"/>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2019</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4"/>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5"/>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6"/>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7"/>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val="4012036470"/>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32998300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0282" name="think-cell Slide" r:id="rId21" imgW="0" imgH="0" progId="TCLayout.ActiveDocument.1">
                  <p:embed/>
                </p:oleObj>
              </mc:Choice>
              <mc:Fallback>
                <p:oleObj name="think-cell Slide" r:id="rId21" imgW="0" imgH="0" progId="TCLayout.ActiveDocument.1">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2020</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p:nvGrpSpPr>
        <p:grpSpPr bwMode="auto">
          <a:xfrm>
            <a:off x="0" y="838200"/>
            <a:ext cx="9145588" cy="63500"/>
            <a:chOff x="0" y="838200"/>
            <a:chExt cx="9145588" cy="63500"/>
          </a:xfrm>
        </p:grpSpPr>
        <p:sp>
          <p:nvSpPr>
            <p:cNvPr id="11" name="Rectangle 5"/>
            <p:cNvSpPr>
              <a:spLocks noChangeArrowheads="1"/>
            </p:cNvSpPr>
            <p:nvPr userDrawn="1">
              <p:custDataLst>
                <p:tags r:id="rId1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2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
        <p:nvSpPr>
          <p:cNvPr id="15"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6" name="Group 1"/>
          <p:cNvGrpSpPr>
            <a:grpSpLocks/>
          </p:cNvGrpSpPr>
          <p:nvPr userDrawn="1"/>
        </p:nvGrpSpPr>
        <p:grpSpPr bwMode="auto">
          <a:xfrm>
            <a:off x="0" y="838200"/>
            <a:ext cx="9145588" cy="63500"/>
            <a:chOff x="0" y="838200"/>
            <a:chExt cx="9145588" cy="63500"/>
          </a:xfrm>
        </p:grpSpPr>
        <p:sp>
          <p:nvSpPr>
            <p:cNvPr id="17"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8"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9"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20"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2377463992"/>
      </p:ext>
    </p:extLst>
  </p:cSld>
  <p:clrMap bg1="lt1" tx1="dk1" bg2="lt2" tx2="dk2" accent1="accent1" accent2="accent2" accent3="accent3" accent4="accent4" accent5="accent5" accent6="accent6" hlink="hlink" folHlink="folHlink"/>
  <p:sldLayoutIdLst>
    <p:sldLayoutId id="2147486509" r:id="rId1"/>
    <p:sldLayoutId id="2147486510" r:id="rId2"/>
    <p:sldLayoutId id="2147486511" r:id="rId3"/>
    <p:sldLayoutId id="2147486512" r:id="rId4"/>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outhafrica.net/" TargetMode="External"/><Relationship Id="rId2" Type="http://schemas.openxmlformats.org/officeDocument/2006/relationships/slideLayout" Target="../slideLayouts/slideLayout5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4.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4.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4.xml"/><Relationship Id="rId1" Type="http://schemas.openxmlformats.org/officeDocument/2006/relationships/themeOverride" Target="../theme/themeOverride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56.xml"/><Relationship Id="rId1" Type="http://schemas.openxmlformats.org/officeDocument/2006/relationships/themeOverride" Target="../theme/themeOverride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56.xml"/><Relationship Id="rId1" Type="http://schemas.openxmlformats.org/officeDocument/2006/relationships/themeOverride" Target="../theme/themeOverride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66.xml"/><Relationship Id="rId7" Type="http://schemas.openxmlformats.org/officeDocument/2006/relationships/image" Target="../media/image25.emf"/><Relationship Id="rId2" Type="http://schemas.openxmlformats.org/officeDocument/2006/relationships/vmlDrawing" Target="../drawings/vmlDrawing36.vml"/><Relationship Id="rId1" Type="http://schemas.openxmlformats.org/officeDocument/2006/relationships/themeOverride" Target="../theme/themeOverride7.xml"/><Relationship Id="rId6" Type="http://schemas.openxmlformats.org/officeDocument/2006/relationships/oleObject" Target="../embeddings/oleObject18.bin"/><Relationship Id="rId5" Type="http://schemas.openxmlformats.org/officeDocument/2006/relationships/slideLayout" Target="../slideLayouts/slideLayout54.xml"/><Relationship Id="rId4" Type="http://schemas.openxmlformats.org/officeDocument/2006/relationships/tags" Target="../tags/tag167.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4.xml"/><Relationship Id="rId1" Type="http://schemas.openxmlformats.org/officeDocument/2006/relationships/themeOverride" Target="../theme/themeOverride8.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619" t="-153" b="-1"/>
          <a:stretch/>
        </p:blipFill>
        <p:spPr>
          <a:xfrm>
            <a:off x="-47681" y="18662"/>
            <a:ext cx="9439335" cy="6954251"/>
          </a:xfrm>
          <a:prstGeom prst="rect">
            <a:avLst/>
          </a:prstGeom>
        </p:spPr>
      </p:pic>
      <p:sp>
        <p:nvSpPr>
          <p:cNvPr id="58370" name="Rectangle 2"/>
          <p:cNvSpPr>
            <a:spLocks noChangeArrowheads="1"/>
          </p:cNvSpPr>
          <p:nvPr/>
        </p:nvSpPr>
        <p:spPr bwMode="auto">
          <a:xfrm>
            <a:off x="1458913" y="90805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altLang="en-US" sz="3600" dirty="0">
              <a:solidFill>
                <a:srgbClr val="000000"/>
              </a:solidFill>
              <a:latin typeface="Trebuchet MS" panose="020B0603020202020204" pitchFamily="34" charset="0"/>
              <a:ea typeface="Osaka"/>
              <a:cs typeface="Osaka"/>
            </a:endParaRPr>
          </a:p>
        </p:txBody>
      </p:sp>
      <p:sp>
        <p:nvSpPr>
          <p:cNvPr id="58371" name="Rectangle 3"/>
          <p:cNvSpPr>
            <a:spLocks noChangeArrowheads="1"/>
          </p:cNvSpPr>
          <p:nvPr/>
        </p:nvSpPr>
        <p:spPr bwMode="auto">
          <a:xfrm>
            <a:off x="1458913" y="3213100"/>
            <a:ext cx="6858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altLang="en-US" sz="2400" dirty="0">
              <a:solidFill>
                <a:srgbClr val="000000"/>
              </a:solidFill>
              <a:latin typeface="Trebuchet MS" panose="020B0603020202020204" pitchFamily="34" charset="0"/>
              <a:ea typeface="Osaka"/>
              <a:cs typeface="Osaka"/>
            </a:endParaRPr>
          </a:p>
          <a:p>
            <a:pPr algn="r">
              <a:spcBef>
                <a:spcPct val="20000"/>
              </a:spcBef>
            </a:pPr>
            <a:endParaRPr lang="en-US" altLang="en-US" sz="2400" dirty="0">
              <a:solidFill>
                <a:srgbClr val="000000"/>
              </a:solidFill>
              <a:latin typeface="Trebuchet MS" panose="020B0603020202020204" pitchFamily="34" charset="0"/>
              <a:ea typeface="Osaka"/>
              <a:cs typeface="Osaka"/>
            </a:endParaRPr>
          </a:p>
        </p:txBody>
      </p:sp>
      <p:sp>
        <p:nvSpPr>
          <p:cNvPr id="58372" name="Rectangle 3"/>
          <p:cNvSpPr>
            <a:spLocks noChangeArrowheads="1"/>
          </p:cNvSpPr>
          <p:nvPr/>
        </p:nvSpPr>
        <p:spPr bwMode="auto">
          <a:xfrm>
            <a:off x="1458913" y="2640013"/>
            <a:ext cx="6858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altLang="en-US" sz="2400" dirty="0">
                <a:solidFill>
                  <a:srgbClr val="000000"/>
                </a:solidFill>
                <a:latin typeface="Trebuchet MS" panose="020B0603020202020204" pitchFamily="34" charset="0"/>
                <a:ea typeface="Osaka"/>
                <a:cs typeface="Osaka"/>
              </a:rPr>
              <a:t> </a:t>
            </a:r>
          </a:p>
        </p:txBody>
      </p:sp>
      <p:sp>
        <p:nvSpPr>
          <p:cNvPr id="2" name="Rectangle 1"/>
          <p:cNvSpPr/>
          <p:nvPr/>
        </p:nvSpPr>
        <p:spPr>
          <a:xfrm>
            <a:off x="-371603" y="316300"/>
            <a:ext cx="9441712" cy="4524315"/>
          </a:xfrm>
          <a:prstGeom prst="rect">
            <a:avLst/>
          </a:prstGeom>
        </p:spPr>
        <p:txBody>
          <a:bodyPr wrap="square">
            <a:spAutoFit/>
          </a:bodyPr>
          <a:lstStyle/>
          <a:p>
            <a:pPr algn="r" eaLnBrk="0" hangingPunct="0">
              <a:defRPr/>
            </a:pPr>
            <a:r>
              <a:rPr lang="en-US" altLang="en-US" sz="4400" b="1" dirty="0">
                <a:solidFill>
                  <a:schemeClr val="bg1"/>
                </a:solidFill>
                <a:latin typeface="Trebuchet MS"/>
                <a:ea typeface="ヒラギノ角ゴ Pro W3" pitchFamily="-84" charset="-128"/>
              </a:rPr>
              <a:t/>
            </a:r>
            <a:br>
              <a:rPr lang="en-US" altLang="en-US" sz="4400" b="1" dirty="0">
                <a:solidFill>
                  <a:schemeClr val="bg1"/>
                </a:solidFill>
                <a:latin typeface="Trebuchet MS"/>
                <a:ea typeface="ヒラギノ角ゴ Pro W3" pitchFamily="-84" charset="-128"/>
              </a:rPr>
            </a:br>
            <a:r>
              <a:rPr lang="en-US" altLang="en-US" sz="4000" b="1" dirty="0">
                <a:solidFill>
                  <a:schemeClr val="bg1"/>
                </a:solidFill>
                <a:latin typeface="Trebuchet MS"/>
                <a:ea typeface="ヒラギノ角ゴ Pro W3" pitchFamily="-84" charset="-128"/>
              </a:rPr>
              <a:t>SA Tourism Annual Report</a:t>
            </a:r>
            <a:br>
              <a:rPr lang="en-US" altLang="en-US" sz="4000" b="1" dirty="0">
                <a:solidFill>
                  <a:schemeClr val="bg1"/>
                </a:solidFill>
                <a:latin typeface="Trebuchet MS"/>
                <a:ea typeface="ヒラギノ角ゴ Pro W3" pitchFamily="-84" charset="-128"/>
              </a:rPr>
            </a:br>
            <a:r>
              <a:rPr lang="en-US" altLang="en-US" sz="4000" b="1" dirty="0">
                <a:solidFill>
                  <a:schemeClr val="bg1"/>
                </a:solidFill>
                <a:latin typeface="Trebuchet MS"/>
                <a:ea typeface="ヒラギノ角ゴ Pro W3" pitchFamily="-84" charset="-128"/>
              </a:rPr>
              <a:t>FY2019 – 20</a:t>
            </a:r>
          </a:p>
          <a:p>
            <a:pPr algn="r" eaLnBrk="0" hangingPunct="0">
              <a:defRPr/>
            </a:pPr>
            <a:endParaRPr lang="en-US" altLang="en-US" sz="4000" b="1" dirty="0">
              <a:solidFill>
                <a:schemeClr val="bg1"/>
              </a:solidFill>
              <a:latin typeface="Trebuchet MS"/>
              <a:ea typeface="ヒラギノ角ゴ Pro W3" pitchFamily="-84" charset="-128"/>
            </a:endParaRPr>
          </a:p>
          <a:p>
            <a:pPr algn="r" eaLnBrk="0" hangingPunct="0">
              <a:defRPr/>
            </a:pPr>
            <a:r>
              <a:rPr lang="en-US" altLang="en-US" sz="4000" b="1" dirty="0">
                <a:solidFill>
                  <a:schemeClr val="bg1"/>
                </a:solidFill>
                <a:latin typeface="Trebuchet MS"/>
                <a:ea typeface="ヒラギノ角ゴ Pro W3" pitchFamily="-84" charset="-128"/>
              </a:rPr>
              <a:t>Presentation to Select Committee</a:t>
            </a:r>
          </a:p>
          <a:p>
            <a:pPr algn="r" eaLnBrk="0" hangingPunct="0">
              <a:defRPr/>
            </a:pPr>
            <a:endParaRPr lang="en-US" altLang="en-US" sz="4400" b="1" dirty="0">
              <a:solidFill>
                <a:schemeClr val="bg1"/>
              </a:solidFill>
              <a:latin typeface="Trebuchet MS"/>
              <a:ea typeface="ヒラギノ角ゴ Pro W3" pitchFamily="-84" charset="-128"/>
            </a:endParaRPr>
          </a:p>
          <a:p>
            <a:pPr algn="r" eaLnBrk="0" hangingPunct="0">
              <a:defRPr/>
            </a:pPr>
            <a:r>
              <a:rPr lang="en-US" altLang="en-US" sz="4000" b="1" dirty="0">
                <a:solidFill>
                  <a:schemeClr val="bg1">
                    <a:lumMod val="85000"/>
                  </a:schemeClr>
                </a:solidFill>
                <a:latin typeface="Trebuchet MS"/>
                <a:ea typeface="ヒラギノ角ゴ Pro W3" pitchFamily="-84" charset="-128"/>
              </a:rPr>
              <a:t>23 February 2021</a:t>
            </a:r>
            <a:endParaRPr lang="en-ZA" sz="4000" dirty="0">
              <a:solidFill>
                <a:schemeClr val="bg1">
                  <a:lumMod val="85000"/>
                </a:schemeClr>
              </a:solidFill>
              <a:latin typeface="Trebuchet MS"/>
              <a:ea typeface="ヒラギノ角ゴ Pro W3" pitchFamily="-84"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419" y="5555476"/>
            <a:ext cx="2602235" cy="1891224"/>
          </a:xfrm>
          <a:prstGeom prst="rect">
            <a:avLst/>
          </a:prstGeom>
        </p:spPr>
      </p:pic>
    </p:spTree>
    <p:extLst>
      <p:ext uri="{BB962C8B-B14F-4D97-AF65-F5344CB8AC3E}">
        <p14:creationId xmlns:p14="http://schemas.microsoft.com/office/powerpoint/2010/main" val="1770779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107505" y="44624"/>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1</a:t>
            </a:r>
            <a:endParaRPr lang="en-ZA" altLang="en-US" sz="2000" b="1" dirty="0">
              <a:cs typeface="Arial" panose="020B0604020202020204" pitchFamily="34" charset="0"/>
            </a:endParaRPr>
          </a:p>
        </p:txBody>
      </p:sp>
      <p:graphicFrame>
        <p:nvGraphicFramePr>
          <p:cNvPr id="5" name="Table 4">
            <a:extLst>
              <a:ext uri="{FF2B5EF4-FFF2-40B4-BE49-F238E27FC236}">
                <a16:creationId xmlns:a16="http://schemas.microsoft.com/office/drawing/2014/main" id="{66C522FB-E9C1-4152-B031-336431216C73}"/>
              </a:ext>
            </a:extLst>
          </p:cNvPr>
          <p:cNvGraphicFramePr>
            <a:graphicFrameLocks noGrp="1"/>
          </p:cNvGraphicFramePr>
          <p:nvPr>
            <p:extLst>
              <p:ext uri="{D42A27DB-BD31-4B8C-83A1-F6EECF244321}">
                <p14:modId xmlns:p14="http://schemas.microsoft.com/office/powerpoint/2010/main" val="251622978"/>
              </p:ext>
            </p:extLst>
          </p:nvPr>
        </p:nvGraphicFramePr>
        <p:xfrm>
          <a:off x="107503" y="921128"/>
          <a:ext cx="8859215" cy="5458871"/>
        </p:xfrm>
        <a:graphic>
          <a:graphicData uri="http://schemas.openxmlformats.org/drawingml/2006/table">
            <a:tbl>
              <a:tblPr/>
              <a:tblGrid>
                <a:gridCol w="1311722">
                  <a:extLst>
                    <a:ext uri="{9D8B030D-6E8A-4147-A177-3AD203B41FA5}">
                      <a16:colId xmlns:a16="http://schemas.microsoft.com/office/drawing/2014/main" val="2033787968"/>
                    </a:ext>
                  </a:extLst>
                </a:gridCol>
                <a:gridCol w="600075">
                  <a:extLst>
                    <a:ext uri="{9D8B030D-6E8A-4147-A177-3AD203B41FA5}">
                      <a16:colId xmlns:a16="http://schemas.microsoft.com/office/drawing/2014/main" val="967953775"/>
                    </a:ext>
                  </a:extLst>
                </a:gridCol>
                <a:gridCol w="876300">
                  <a:extLst>
                    <a:ext uri="{9D8B030D-6E8A-4147-A177-3AD203B41FA5}">
                      <a16:colId xmlns:a16="http://schemas.microsoft.com/office/drawing/2014/main" val="3844061624"/>
                    </a:ext>
                  </a:extLst>
                </a:gridCol>
                <a:gridCol w="1447800">
                  <a:extLst>
                    <a:ext uri="{9D8B030D-6E8A-4147-A177-3AD203B41FA5}">
                      <a16:colId xmlns:a16="http://schemas.microsoft.com/office/drawing/2014/main" val="2696771308"/>
                    </a:ext>
                  </a:extLst>
                </a:gridCol>
                <a:gridCol w="4623318">
                  <a:extLst>
                    <a:ext uri="{9D8B030D-6E8A-4147-A177-3AD203B41FA5}">
                      <a16:colId xmlns:a16="http://schemas.microsoft.com/office/drawing/2014/main" val="3253506334"/>
                    </a:ext>
                  </a:extLst>
                </a:gridCol>
              </a:tblGrid>
              <a:tr h="254679">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1:</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 Corporate Support</a:t>
                      </a:r>
                    </a:p>
                  </a:txBody>
                  <a:tcPr marL="4431" marR="4431" marT="4431"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1609337"/>
                  </a:ext>
                </a:extLst>
              </a:tr>
              <a:tr h="346122">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24642965"/>
                  </a:ext>
                </a:extLst>
              </a:tr>
              <a:tr h="519924">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satisfaction score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3.60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due to efforts carried out, such as tem alignment sessions and manager training, that were carried out in order to address issues that were raised in the previous survey.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649009"/>
                  </a:ext>
                </a:extLst>
              </a:tr>
              <a:tr h="397919">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Labour turnover rate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38%</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as the staff find purpose in working at SA Tourism.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775268"/>
                  </a:ext>
                </a:extLst>
              </a:tr>
              <a:tr h="1172498">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Percentage vacancy rate maintained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-14%</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not achieved. </a:t>
                      </a:r>
                      <a:r>
                        <a:rPr lang="en-ZA" sz="1050" kern="1200" dirty="0">
                          <a:solidFill>
                            <a:schemeClr val="tx1"/>
                          </a:solidFill>
                          <a:effectLst/>
                          <a:latin typeface="Trebuchet MS" panose="020B0603020202020204" pitchFamily="34" charset="0"/>
                          <a:ea typeface="+mn-ea"/>
                          <a:cs typeface="+mn-cs"/>
                        </a:rPr>
                        <a:t>South African Tourism had a large number of vacancies following the organisational design process. Due to specialised skills required in in-country office positions, locally sourced recruitment agencies had to be used. At contracting stage, legal and financial implications arose that had to be negotiated to mitigate risks for the organisation. There were also several resignations occurring during reporting period. Following the appointment of a permanent Hub Head in South Europe, the business had to reconfigure the in-country operating model to ensure that a fit-for-purpose model was adopted, especially after several business challenges were experienced in market. Due to stringent country labour laws, legal advice had to be sought, after which recruiting commenced via locally sourced recruitment agencies, specifically to ensure compliance with local labour laws and mitigate language barriers. The recruitment process had begun by the end of the fiscal year in the respective markets.</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70600"/>
                  </a:ext>
                </a:extLst>
              </a:tr>
            </a:tbl>
          </a:graphicData>
        </a:graphic>
      </p:graphicFrame>
    </p:spTree>
    <p:extLst>
      <p:ext uri="{BB962C8B-B14F-4D97-AF65-F5344CB8AC3E}">
        <p14:creationId xmlns:p14="http://schemas.microsoft.com/office/powerpoint/2010/main" val="29440285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107505" y="44624"/>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1</a:t>
            </a:r>
            <a:endParaRPr lang="en-ZA" altLang="en-US" sz="2000" b="1" dirty="0">
              <a:cs typeface="Arial" panose="020B0604020202020204" pitchFamily="34" charset="0"/>
            </a:endParaRPr>
          </a:p>
        </p:txBody>
      </p:sp>
      <p:graphicFrame>
        <p:nvGraphicFramePr>
          <p:cNvPr id="5" name="Table 4">
            <a:extLst>
              <a:ext uri="{FF2B5EF4-FFF2-40B4-BE49-F238E27FC236}">
                <a16:creationId xmlns:a16="http://schemas.microsoft.com/office/drawing/2014/main" id="{66C522FB-E9C1-4152-B031-336431216C73}"/>
              </a:ext>
            </a:extLst>
          </p:cNvPr>
          <p:cNvGraphicFramePr>
            <a:graphicFrameLocks noGrp="1"/>
          </p:cNvGraphicFramePr>
          <p:nvPr>
            <p:extLst>
              <p:ext uri="{D42A27DB-BD31-4B8C-83A1-F6EECF244321}">
                <p14:modId xmlns:p14="http://schemas.microsoft.com/office/powerpoint/2010/main" val="318331765"/>
              </p:ext>
            </p:extLst>
          </p:nvPr>
        </p:nvGraphicFramePr>
        <p:xfrm>
          <a:off x="284784" y="1206900"/>
          <a:ext cx="8728588" cy="5353851"/>
        </p:xfrm>
        <a:graphic>
          <a:graphicData uri="http://schemas.openxmlformats.org/drawingml/2006/table">
            <a:tbl>
              <a:tblPr/>
              <a:tblGrid>
                <a:gridCol w="1570332">
                  <a:extLst>
                    <a:ext uri="{9D8B030D-6E8A-4147-A177-3AD203B41FA5}">
                      <a16:colId xmlns:a16="http://schemas.microsoft.com/office/drawing/2014/main" val="2033787968"/>
                    </a:ext>
                  </a:extLst>
                </a:gridCol>
                <a:gridCol w="945616">
                  <a:extLst>
                    <a:ext uri="{9D8B030D-6E8A-4147-A177-3AD203B41FA5}">
                      <a16:colId xmlns:a16="http://schemas.microsoft.com/office/drawing/2014/main" val="967953775"/>
                    </a:ext>
                  </a:extLst>
                </a:gridCol>
                <a:gridCol w="1901218">
                  <a:extLst>
                    <a:ext uri="{9D8B030D-6E8A-4147-A177-3AD203B41FA5}">
                      <a16:colId xmlns:a16="http://schemas.microsoft.com/office/drawing/2014/main" val="3844061624"/>
                    </a:ext>
                  </a:extLst>
                </a:gridCol>
                <a:gridCol w="1571873">
                  <a:extLst>
                    <a:ext uri="{9D8B030D-6E8A-4147-A177-3AD203B41FA5}">
                      <a16:colId xmlns:a16="http://schemas.microsoft.com/office/drawing/2014/main" val="2696771308"/>
                    </a:ext>
                  </a:extLst>
                </a:gridCol>
                <a:gridCol w="2739549">
                  <a:extLst>
                    <a:ext uri="{9D8B030D-6E8A-4147-A177-3AD203B41FA5}">
                      <a16:colId xmlns:a16="http://schemas.microsoft.com/office/drawing/2014/main" val="3253506334"/>
                    </a:ext>
                  </a:extLst>
                </a:gridCol>
              </a:tblGrid>
              <a:tr h="411723">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1:</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Corporate Support</a:t>
                      </a:r>
                    </a:p>
                  </a:txBody>
                  <a:tcPr marL="4431" marR="4431" marT="4431"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1609337"/>
                  </a:ext>
                </a:extLst>
              </a:tr>
              <a:tr h="346122">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24642965"/>
                  </a:ext>
                </a:extLst>
              </a:tr>
              <a:tr h="820737">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Compliance with Employment Equity Act</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Compliance with Employment Equity Act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Employment Equity Plan submitted to the Department of Labour as per statutory deadline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043740"/>
                  </a:ext>
                </a:extLst>
              </a:tr>
              <a:tr h="820737">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Unqualified audit report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Unqualified audit report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South African Tourism received an unqualified audit report with material compliance for the 2019/20 financial year from the Auditor-General of South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483480"/>
                  </a:ext>
                </a:extLst>
              </a:tr>
              <a:tr h="822370">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B-BBEE-level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Level 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Level  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-100%</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ZA" sz="105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Target not achieved. </a:t>
                      </a:r>
                    </a:p>
                    <a:p>
                      <a:pPr marL="0" marR="0" lvl="0" indent="0" algn="l" defTabSz="914400" rtl="0" eaLnBrk="1" fontAlgn="auto" latinLnBrk="0" hangingPunct="1">
                        <a:lnSpc>
                          <a:spcPct val="150000"/>
                        </a:lnSpc>
                        <a:spcBef>
                          <a:spcPts val="0"/>
                        </a:spcBef>
                        <a:spcAft>
                          <a:spcPts val="800"/>
                        </a:spcAft>
                        <a:buClrTx/>
                        <a:buSzTx/>
                        <a:buFontTx/>
                        <a:buNone/>
                        <a:tabLst/>
                        <a:defRPr/>
                      </a:pPr>
                      <a:r>
                        <a:rPr lang="en-US" sz="1050" b="0" i="0" u="none" strike="noStrike" kern="1200" dirty="0">
                          <a:solidFill>
                            <a:srgbClr val="000000"/>
                          </a:solidFill>
                          <a:effectLst/>
                          <a:latin typeface="Trebuchet MS" panose="020B0603020202020204" pitchFamily="34" charset="0"/>
                          <a:ea typeface="+mn-ea"/>
                          <a:cs typeface="+mn-cs"/>
                        </a:rPr>
                        <a:t>The  </a:t>
                      </a:r>
                      <a:r>
                        <a:rPr lang="en-US" sz="1050" b="0" i="0" u="none" strike="noStrike" kern="1200" dirty="0" err="1">
                          <a:solidFill>
                            <a:srgbClr val="000000"/>
                          </a:solidFill>
                          <a:effectLst/>
                          <a:latin typeface="Trebuchet MS" panose="020B0603020202020204" pitchFamily="34" charset="0"/>
                          <a:ea typeface="+mn-ea"/>
                          <a:cs typeface="+mn-cs"/>
                        </a:rPr>
                        <a:t>organisational</a:t>
                      </a:r>
                      <a:r>
                        <a:rPr lang="en-US" sz="1050" b="0" i="0" u="none" strike="noStrike" kern="1200" dirty="0">
                          <a:solidFill>
                            <a:srgbClr val="000000"/>
                          </a:solidFill>
                          <a:effectLst/>
                          <a:latin typeface="Trebuchet MS" panose="020B0603020202020204" pitchFamily="34" charset="0"/>
                          <a:ea typeface="+mn-ea"/>
                          <a:cs typeface="+mn-cs"/>
                        </a:rPr>
                        <a:t> assessment review process has been undertaken and this will assist in the development of the overall B-BBEE strategy to achieve the targeted level.</a:t>
                      </a:r>
                      <a:endParaRPr lang="en-ZA" sz="1050" b="0" i="0" u="none" strike="noStrike" kern="1200" dirty="0">
                        <a:solidFill>
                          <a:srgbClr val="000000"/>
                        </a:solidFill>
                        <a:effectLst/>
                        <a:latin typeface="Trebuchet MS" panose="020B0603020202020204" pitchFamily="34" charset="0"/>
                        <a:ea typeface="+mn-ea"/>
                        <a:cs typeface="+mn-cs"/>
                      </a:endParaRPr>
                    </a:p>
                    <a:p>
                      <a:pPr>
                        <a:lnSpc>
                          <a:spcPct val="150000"/>
                        </a:lnSpc>
                        <a:spcAft>
                          <a:spcPts val="800"/>
                        </a:spcAft>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056516"/>
                  </a:ext>
                </a:extLst>
              </a:tr>
            </a:tbl>
          </a:graphicData>
        </a:graphic>
      </p:graphicFrame>
    </p:spTree>
    <p:extLst>
      <p:ext uri="{BB962C8B-B14F-4D97-AF65-F5344CB8AC3E}">
        <p14:creationId xmlns:p14="http://schemas.microsoft.com/office/powerpoint/2010/main" val="157558827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62E1A4-D39A-4D23-BF70-646E7ACB769E}"/>
              </a:ext>
            </a:extLst>
          </p:cNvPr>
          <p:cNvGraphicFramePr>
            <a:graphicFrameLocks noGrp="1"/>
          </p:cNvGraphicFramePr>
          <p:nvPr>
            <p:extLst>
              <p:ext uri="{D42A27DB-BD31-4B8C-83A1-F6EECF244321}">
                <p14:modId xmlns:p14="http://schemas.microsoft.com/office/powerpoint/2010/main" val="85390913"/>
              </p:ext>
            </p:extLst>
          </p:nvPr>
        </p:nvGraphicFramePr>
        <p:xfrm>
          <a:off x="219695" y="1405284"/>
          <a:ext cx="8664797" cy="4462939"/>
        </p:xfrm>
        <a:graphic>
          <a:graphicData uri="http://schemas.openxmlformats.org/drawingml/2006/table">
            <a:tbl>
              <a:tblPr/>
              <a:tblGrid>
                <a:gridCol w="1550690">
                  <a:extLst>
                    <a:ext uri="{9D8B030D-6E8A-4147-A177-3AD203B41FA5}">
                      <a16:colId xmlns:a16="http://schemas.microsoft.com/office/drawing/2014/main" val="512635641"/>
                    </a:ext>
                  </a:extLst>
                </a:gridCol>
                <a:gridCol w="971572">
                  <a:extLst>
                    <a:ext uri="{9D8B030D-6E8A-4147-A177-3AD203B41FA5}">
                      <a16:colId xmlns:a16="http://schemas.microsoft.com/office/drawing/2014/main" val="2790617703"/>
                    </a:ext>
                  </a:extLst>
                </a:gridCol>
                <a:gridCol w="1242710">
                  <a:extLst>
                    <a:ext uri="{9D8B030D-6E8A-4147-A177-3AD203B41FA5}">
                      <a16:colId xmlns:a16="http://schemas.microsoft.com/office/drawing/2014/main" val="2891845049"/>
                    </a:ext>
                  </a:extLst>
                </a:gridCol>
                <a:gridCol w="1011489">
                  <a:extLst>
                    <a:ext uri="{9D8B030D-6E8A-4147-A177-3AD203B41FA5}">
                      <a16:colId xmlns:a16="http://schemas.microsoft.com/office/drawing/2014/main" val="172998343"/>
                    </a:ext>
                  </a:extLst>
                </a:gridCol>
                <a:gridCol w="3888336">
                  <a:extLst>
                    <a:ext uri="{9D8B030D-6E8A-4147-A177-3AD203B41FA5}">
                      <a16:colId xmlns:a16="http://schemas.microsoft.com/office/drawing/2014/main" val="334960424"/>
                    </a:ext>
                  </a:extLst>
                </a:gridCol>
              </a:tblGrid>
              <a:tr h="258027">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2: Business Enablement</a:t>
                      </a: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lnL w="12700" cmpd="sng">
                      <a:noFill/>
                      <a:prstDash val="solid"/>
                    </a:lnL>
                  </a:tcPr>
                </a:tc>
                <a:extLst>
                  <a:ext uri="{0D108BD9-81ED-4DB2-BD59-A6C34878D82A}">
                    <a16:rowId xmlns:a16="http://schemas.microsoft.com/office/drawing/2014/main" val="3083926105"/>
                  </a:ext>
                </a:extLst>
              </a:tr>
              <a:tr h="670209">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15377581"/>
                  </a:ext>
                </a:extLst>
              </a:tr>
              <a:tr h="922007">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Quarterly stakeholder meetings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200%</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due to engagement with multiple stakeholders in order to ensure alignment in building the five-year strategy.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5413"/>
                  </a:ext>
                </a:extLst>
              </a:tr>
              <a:tr h="474849">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Annual national stakeholder meeting</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748419"/>
                  </a:ext>
                </a:extLst>
              </a:tr>
              <a:tr h="640244">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Quarterly market insight reports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 A cumulative total of 956 downloads.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952446"/>
                  </a:ext>
                </a:extLst>
              </a:tr>
              <a:tr h="1497603">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Tourism performance dashboard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Develop and launch performance dashboard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tourism performance dashboard was developed but there was no external launch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800"/>
                        </a:spcAft>
                      </a:pPr>
                      <a:r>
                        <a:rPr lang="en-ZA" sz="1050" kern="1200" dirty="0">
                          <a:solidFill>
                            <a:schemeClr val="tx1"/>
                          </a:solidFill>
                          <a:effectLst/>
                          <a:latin typeface="Trebuchet MS" panose="020B0603020202020204" pitchFamily="34" charset="0"/>
                          <a:ea typeface="+mn-ea"/>
                          <a:cs typeface="+mn-cs"/>
                        </a:rPr>
                        <a:t>South African Tourism developed a performance dashboard. However, a public launch could not be held due to a potential conflict of interest with the NTVIS initiative. A soft launch was thus held instead and the dashboard is live and accessible at </a:t>
                      </a:r>
                      <a:r>
                        <a:rPr lang="en-ZA" sz="1050" u="sng" kern="1200" dirty="0">
                          <a:solidFill>
                            <a:schemeClr val="tx1"/>
                          </a:solidFill>
                          <a:effectLst/>
                          <a:latin typeface="Trebuchet MS" panose="020B0603020202020204" pitchFamily="34" charset="0"/>
                          <a:ea typeface="+mn-ea"/>
                          <a:cs typeface="+mn-cs"/>
                          <a:hlinkClick r:id="rId3"/>
                        </a:rPr>
                        <a:t>www.southafrica.net</a:t>
                      </a:r>
                      <a:r>
                        <a:rPr lang="en-ZA" sz="1050" kern="1200" dirty="0">
                          <a:solidFill>
                            <a:schemeClr val="tx1"/>
                          </a:solidFill>
                          <a:effectLst/>
                          <a:latin typeface="Trebuchet MS" panose="020B0603020202020204" pitchFamily="34" charset="0"/>
                          <a:ea typeface="+mn-ea"/>
                          <a:cs typeface="+mn-cs"/>
                        </a:rPr>
                        <a:t>. This dashboard will be incorporated into the Tech Hub value proposition.</a:t>
                      </a:r>
                      <a:endParaRPr lang="en-ZA" sz="105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368966"/>
                  </a:ext>
                </a:extLst>
              </a:tr>
            </a:tbl>
          </a:graphicData>
        </a:graphic>
      </p:graphicFrame>
      <p:sp>
        <p:nvSpPr>
          <p:cNvPr id="6" name="Title 1"/>
          <p:cNvSpPr>
            <a:spLocks noGrp="1" noChangeArrowheads="1"/>
          </p:cNvSpPr>
          <p:nvPr>
            <p:ph type="title"/>
          </p:nvPr>
        </p:nvSpPr>
        <p:spPr>
          <a:xfrm>
            <a:off x="260288" y="212789"/>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2</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181660353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90DE8C2-1D8C-48D7-9D6C-A10B90C1468D}"/>
              </a:ext>
            </a:extLst>
          </p:cNvPr>
          <p:cNvGraphicFramePr>
            <a:graphicFrameLocks noGrp="1"/>
          </p:cNvGraphicFramePr>
          <p:nvPr>
            <p:extLst>
              <p:ext uri="{D42A27DB-BD31-4B8C-83A1-F6EECF244321}">
                <p14:modId xmlns:p14="http://schemas.microsoft.com/office/powerpoint/2010/main" val="1943913124"/>
              </p:ext>
            </p:extLst>
          </p:nvPr>
        </p:nvGraphicFramePr>
        <p:xfrm>
          <a:off x="151536" y="1137853"/>
          <a:ext cx="8786869" cy="4583278"/>
        </p:xfrm>
        <a:graphic>
          <a:graphicData uri="http://schemas.openxmlformats.org/drawingml/2006/table">
            <a:tbl>
              <a:tblPr/>
              <a:tblGrid>
                <a:gridCol w="1720467">
                  <a:extLst>
                    <a:ext uri="{9D8B030D-6E8A-4147-A177-3AD203B41FA5}">
                      <a16:colId xmlns:a16="http://schemas.microsoft.com/office/drawing/2014/main" val="401835555"/>
                    </a:ext>
                  </a:extLst>
                </a:gridCol>
                <a:gridCol w="1424687">
                  <a:extLst>
                    <a:ext uri="{9D8B030D-6E8A-4147-A177-3AD203B41FA5}">
                      <a16:colId xmlns:a16="http://schemas.microsoft.com/office/drawing/2014/main" val="885190590"/>
                    </a:ext>
                  </a:extLst>
                </a:gridCol>
                <a:gridCol w="1622258">
                  <a:extLst>
                    <a:ext uri="{9D8B030D-6E8A-4147-A177-3AD203B41FA5}">
                      <a16:colId xmlns:a16="http://schemas.microsoft.com/office/drawing/2014/main" val="2517500754"/>
                    </a:ext>
                  </a:extLst>
                </a:gridCol>
                <a:gridCol w="1164611">
                  <a:extLst>
                    <a:ext uri="{9D8B030D-6E8A-4147-A177-3AD203B41FA5}">
                      <a16:colId xmlns:a16="http://schemas.microsoft.com/office/drawing/2014/main" val="1676041121"/>
                    </a:ext>
                  </a:extLst>
                </a:gridCol>
                <a:gridCol w="2854846">
                  <a:extLst>
                    <a:ext uri="{9D8B030D-6E8A-4147-A177-3AD203B41FA5}">
                      <a16:colId xmlns:a16="http://schemas.microsoft.com/office/drawing/2014/main" val="3752976635"/>
                    </a:ext>
                  </a:extLst>
                </a:gridCol>
              </a:tblGrid>
              <a:tr h="397924">
                <a:tc gridSpan="5">
                  <a:txBody>
                    <a:bodyPr/>
                    <a:lstStyle/>
                    <a:p>
                      <a:pPr algn="l" fontAlgn="ctr"/>
                      <a:r>
                        <a:rPr lang="en-ZA" sz="1000" b="1" i="0" u="none" strike="noStrike" dirty="0">
                          <a:solidFill>
                            <a:srgbClr val="FFFFFF"/>
                          </a:solidFill>
                          <a:effectLst/>
                          <a:latin typeface="Trebuchet MS" panose="020B0603020202020204" pitchFamily="34" charset="0"/>
                        </a:rPr>
                        <a:t>Programme</a:t>
                      </a:r>
                      <a:r>
                        <a:rPr lang="en-ZA" sz="1000" b="1" i="0" u="none" strike="noStrike" baseline="0" dirty="0">
                          <a:solidFill>
                            <a:srgbClr val="FFFFFF"/>
                          </a:solidFill>
                          <a:effectLst/>
                          <a:latin typeface="Trebuchet MS" panose="020B0603020202020204" pitchFamily="34" charset="0"/>
                        </a:rPr>
                        <a:t> </a:t>
                      </a:r>
                      <a:r>
                        <a:rPr lang="en-ZA" sz="1000" b="1" i="0" u="none" strike="noStrike" dirty="0">
                          <a:solidFill>
                            <a:srgbClr val="FFFFFF"/>
                          </a:solidFill>
                          <a:effectLst/>
                          <a:latin typeface="Trebuchet MS" panose="020B0603020202020204" pitchFamily="34" charset="0"/>
                        </a:rPr>
                        <a:t>3: Leisure Tourism Marketing</a:t>
                      </a:r>
                    </a:p>
                  </a:txBody>
                  <a:tcPr marL="4431" marR="4431" marT="4431"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pPr algn="l" fontAlgn="ctr"/>
                      <a:endParaRPr lang="en-ZA" sz="1000" b="1" i="0" u="none" strike="noStrike" dirty="0">
                        <a:solidFill>
                          <a:srgbClr val="FFFFFF"/>
                        </a:solidFill>
                        <a:effectLst/>
                        <a:latin typeface="Trebuchet MS" panose="020B0603020202020204" pitchFamily="34" charset="0"/>
                      </a:endParaRPr>
                    </a:p>
                  </a:txBody>
                  <a:tcPr marL="4431" marR="4431" marT="4431"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94327165"/>
                  </a:ext>
                </a:extLst>
              </a:tr>
              <a:tr h="799650">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28120649"/>
                  </a:ext>
                </a:extLst>
              </a:tr>
              <a:tr h="1449320">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international tourist arrivals (millions)</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11.4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11.3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10.0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10.2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Financial year: - 12%</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Calendar year:- 10%</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not achieved.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r>
                        <a:rPr lang="en-ZA" sz="1050" kern="1200" dirty="0">
                          <a:solidFill>
                            <a:schemeClr val="tx1"/>
                          </a:solidFill>
                          <a:effectLst/>
                          <a:latin typeface="Trebuchet MS" panose="020B0603020202020204" pitchFamily="34" charset="0"/>
                          <a:ea typeface="+mn-ea"/>
                          <a:cs typeface="+mn-cs"/>
                        </a:rPr>
                        <a:t>270,000 cancellations of tickets in travel to SA in the month of September  2019 due to</a:t>
                      </a:r>
                      <a:r>
                        <a:rPr lang="en-ZA" sz="1050" kern="1200" baseline="0" dirty="0">
                          <a:solidFill>
                            <a:schemeClr val="tx1"/>
                          </a:solidFill>
                          <a:effectLst/>
                          <a:latin typeface="Trebuchet MS" panose="020B0603020202020204" pitchFamily="34" charset="0"/>
                          <a:ea typeface="+mn-ea"/>
                          <a:cs typeface="+mn-cs"/>
                        </a:rPr>
                        <a:t> </a:t>
                      </a:r>
                      <a:r>
                        <a:rPr lang="en-ZA" sz="1050" kern="1200" dirty="0">
                          <a:solidFill>
                            <a:schemeClr val="tx1"/>
                          </a:solidFill>
                          <a:effectLst/>
                          <a:latin typeface="Trebuchet MS" panose="020B0603020202020204" pitchFamily="34" charset="0"/>
                          <a:ea typeface="+mn-ea"/>
                          <a:cs typeface="+mn-cs"/>
                        </a:rPr>
                        <a:t>attacks on foreign nationals. The banning of travel of key high-risk countries from entry in SA due to the spread of</a:t>
                      </a:r>
                      <a:r>
                        <a:rPr lang="en-ZA" sz="1050" kern="1200" baseline="0" dirty="0">
                          <a:solidFill>
                            <a:schemeClr val="tx1"/>
                          </a:solidFill>
                          <a:effectLst/>
                          <a:latin typeface="Trebuchet MS" panose="020B0603020202020204" pitchFamily="34" charset="0"/>
                          <a:ea typeface="+mn-ea"/>
                          <a:cs typeface="+mn-cs"/>
                        </a:rPr>
                        <a:t> </a:t>
                      </a:r>
                      <a:r>
                        <a:rPr lang="en-ZA" sz="1050" kern="1200" dirty="0">
                          <a:solidFill>
                            <a:schemeClr val="tx1"/>
                          </a:solidFill>
                          <a:effectLst/>
                          <a:latin typeface="Trebuchet MS" panose="020B0603020202020204" pitchFamily="34" charset="0"/>
                          <a:ea typeface="+mn-ea"/>
                          <a:cs typeface="+mn-cs"/>
                        </a:rPr>
                        <a:t>COVID-19 pandemic.</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844734"/>
                  </a:ext>
                </a:extLst>
              </a:tr>
              <a:tr h="1936384">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Total tourist foreign direct spend (TTFDS) (billion rand)</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90.7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88.4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75.0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84.1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Financial year: - 17.3%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Calendar year: -5%</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nSpc>
                          <a:spcPct val="150000"/>
                        </a:lnSpc>
                        <a:spcAft>
                          <a:spcPts val="800"/>
                        </a:spcAft>
                      </a:pPr>
                      <a:r>
                        <a:rPr lang="en-ZA" sz="105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Target not achieved. There is a linear relationship between spend and arrivals. When arrivals decrease or increase the spend is likely to follow. However, the rate of increase or decrease is not perfectly linear.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649606"/>
                  </a:ext>
                </a:extLst>
              </a:tr>
            </a:tbl>
          </a:graphicData>
        </a:graphic>
      </p:graphicFrame>
      <p:sp>
        <p:nvSpPr>
          <p:cNvPr id="6"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3</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31789970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9D5739-8D06-4E9E-B72E-0F96BF1B74F7}"/>
              </a:ext>
            </a:extLst>
          </p:cNvPr>
          <p:cNvGraphicFramePr>
            <a:graphicFrameLocks noGrp="1"/>
          </p:cNvGraphicFramePr>
          <p:nvPr>
            <p:extLst>
              <p:ext uri="{D42A27DB-BD31-4B8C-83A1-F6EECF244321}">
                <p14:modId xmlns:p14="http://schemas.microsoft.com/office/powerpoint/2010/main" val="2868226654"/>
              </p:ext>
            </p:extLst>
          </p:nvPr>
        </p:nvGraphicFramePr>
        <p:xfrm>
          <a:off x="164164" y="1047559"/>
          <a:ext cx="8761613" cy="5549230"/>
        </p:xfrm>
        <a:graphic>
          <a:graphicData uri="http://schemas.openxmlformats.org/drawingml/2006/table">
            <a:tbl>
              <a:tblPr/>
              <a:tblGrid>
                <a:gridCol w="1712814">
                  <a:extLst>
                    <a:ext uri="{9D8B030D-6E8A-4147-A177-3AD203B41FA5}">
                      <a16:colId xmlns:a16="http://schemas.microsoft.com/office/drawing/2014/main" val="401835555"/>
                    </a:ext>
                  </a:extLst>
                </a:gridCol>
                <a:gridCol w="947978">
                  <a:extLst>
                    <a:ext uri="{9D8B030D-6E8A-4147-A177-3AD203B41FA5}">
                      <a16:colId xmlns:a16="http://schemas.microsoft.com/office/drawing/2014/main" val="885190590"/>
                    </a:ext>
                  </a:extLst>
                </a:gridCol>
                <a:gridCol w="914400">
                  <a:extLst>
                    <a:ext uri="{9D8B030D-6E8A-4147-A177-3AD203B41FA5}">
                      <a16:colId xmlns:a16="http://schemas.microsoft.com/office/drawing/2014/main" val="2517500754"/>
                    </a:ext>
                  </a:extLst>
                </a:gridCol>
                <a:gridCol w="1239865">
                  <a:extLst>
                    <a:ext uri="{9D8B030D-6E8A-4147-A177-3AD203B41FA5}">
                      <a16:colId xmlns:a16="http://schemas.microsoft.com/office/drawing/2014/main" val="1676041121"/>
                    </a:ext>
                  </a:extLst>
                </a:gridCol>
                <a:gridCol w="3946556">
                  <a:extLst>
                    <a:ext uri="{9D8B030D-6E8A-4147-A177-3AD203B41FA5}">
                      <a16:colId xmlns:a16="http://schemas.microsoft.com/office/drawing/2014/main" val="3752976635"/>
                    </a:ext>
                  </a:extLst>
                </a:gridCol>
              </a:tblGrid>
              <a:tr h="411105">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3: Leisure Tourism Marketing</a:t>
                      </a:r>
                    </a:p>
                  </a:txBody>
                  <a:tcPr marL="4431" marR="4431" marT="4431"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94327165"/>
                  </a:ext>
                </a:extLst>
              </a:tr>
              <a:tr h="709115">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28120649"/>
                  </a:ext>
                </a:extLst>
              </a:tr>
              <a:tr h="1183660">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global impressions from digital channels (millions)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226%</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The launch of the two brand adverts in February supported by a media broadcast plan resulted in an exponential increase in impressions. In addition, a number of digital display adverts were also launched to support the brand adverts.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97850"/>
                  </a:ext>
                </a:extLst>
              </a:tr>
              <a:tr h="159163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SA specialist graduates</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3 019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303%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SA Specialist is promoted to tourism businesses to empower their sales force. Some big tour operators have incorporated SA Specialist as part of their training programmes. The programme was promoted to travel trade to keep the knowledge updated while their businesses were affected due to the COVID-19 pandemic.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044246"/>
                  </a:ext>
                </a:extLst>
              </a:tr>
              <a:tr h="813913">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Percentage geographic spread of international tourist arrivals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-17%</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800"/>
                        </a:spcAft>
                      </a:pPr>
                      <a:r>
                        <a:rPr lang="en-ZA" sz="1050" kern="1200" dirty="0">
                          <a:solidFill>
                            <a:schemeClr val="tx1"/>
                          </a:solidFill>
                          <a:effectLst/>
                          <a:latin typeface="Trebuchet MS" panose="020B0603020202020204" pitchFamily="34" charset="0"/>
                          <a:ea typeface="+mn-ea"/>
                          <a:cs typeface="+mn-cs"/>
                        </a:rPr>
                        <a:t>Target was not achieved due to the decline in tourist arrivals.</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937499"/>
                  </a:ext>
                </a:extLst>
              </a:tr>
              <a:tr h="839801">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Seasonality index of international tourist arrivals</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7%</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as the decline in arrivals led to less people visiting South Africa during the peak periods.</a:t>
                      </a: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74664"/>
                  </a:ext>
                </a:extLst>
              </a:tr>
            </a:tbl>
          </a:graphicData>
        </a:graphic>
      </p:graphicFrame>
      <p:sp>
        <p:nvSpPr>
          <p:cNvPr id="7"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3</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11960670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70CE95C-F3E5-4ECD-9B60-E775382BA40B}"/>
              </a:ext>
            </a:extLst>
          </p:cNvPr>
          <p:cNvGraphicFramePr>
            <a:graphicFrameLocks noGrp="1"/>
          </p:cNvGraphicFramePr>
          <p:nvPr>
            <p:extLst>
              <p:ext uri="{D42A27DB-BD31-4B8C-83A1-F6EECF244321}">
                <p14:modId xmlns:p14="http://schemas.microsoft.com/office/powerpoint/2010/main" val="3194542982"/>
              </p:ext>
            </p:extLst>
          </p:nvPr>
        </p:nvGraphicFramePr>
        <p:xfrm>
          <a:off x="263713" y="573087"/>
          <a:ext cx="8799005" cy="5975947"/>
        </p:xfrm>
        <a:graphic>
          <a:graphicData uri="http://schemas.openxmlformats.org/drawingml/2006/table">
            <a:tbl>
              <a:tblPr/>
              <a:tblGrid>
                <a:gridCol w="1285359">
                  <a:extLst>
                    <a:ext uri="{9D8B030D-6E8A-4147-A177-3AD203B41FA5}">
                      <a16:colId xmlns:a16="http://schemas.microsoft.com/office/drawing/2014/main" val="705725897"/>
                    </a:ext>
                  </a:extLst>
                </a:gridCol>
                <a:gridCol w="1405640">
                  <a:extLst>
                    <a:ext uri="{9D8B030D-6E8A-4147-A177-3AD203B41FA5}">
                      <a16:colId xmlns:a16="http://schemas.microsoft.com/office/drawing/2014/main" val="127691543"/>
                    </a:ext>
                  </a:extLst>
                </a:gridCol>
                <a:gridCol w="1921254">
                  <a:extLst>
                    <a:ext uri="{9D8B030D-6E8A-4147-A177-3AD203B41FA5}">
                      <a16:colId xmlns:a16="http://schemas.microsoft.com/office/drawing/2014/main" val="22948442"/>
                    </a:ext>
                  </a:extLst>
                </a:gridCol>
                <a:gridCol w="1104342">
                  <a:extLst>
                    <a:ext uri="{9D8B030D-6E8A-4147-A177-3AD203B41FA5}">
                      <a16:colId xmlns:a16="http://schemas.microsoft.com/office/drawing/2014/main" val="3596011684"/>
                    </a:ext>
                  </a:extLst>
                </a:gridCol>
                <a:gridCol w="3082410">
                  <a:extLst>
                    <a:ext uri="{9D8B030D-6E8A-4147-A177-3AD203B41FA5}">
                      <a16:colId xmlns:a16="http://schemas.microsoft.com/office/drawing/2014/main" val="678360702"/>
                    </a:ext>
                  </a:extLst>
                </a:gridCol>
              </a:tblGrid>
              <a:tr h="375620">
                <a:tc gridSpan="5">
                  <a:txBody>
                    <a:bodyPr/>
                    <a:lstStyle/>
                    <a:p>
                      <a:pPr algn="l" fontAlgn="ctr"/>
                      <a:r>
                        <a:rPr lang="en-ZA" sz="1000" b="1" i="0" u="none" strike="noStrike" dirty="0">
                          <a:solidFill>
                            <a:srgbClr val="FFFFFF"/>
                          </a:solidFill>
                          <a:effectLst/>
                          <a:latin typeface="Trebuchet MS" panose="020B0603020202020204" pitchFamily="34" charset="0"/>
                        </a:rPr>
                        <a:t>Programme</a:t>
                      </a:r>
                      <a:r>
                        <a:rPr lang="en-ZA" sz="1000" b="1" i="0" u="none" strike="noStrike" baseline="0" dirty="0">
                          <a:solidFill>
                            <a:srgbClr val="FFFFFF"/>
                          </a:solidFill>
                          <a:effectLst/>
                          <a:latin typeface="Trebuchet MS" panose="020B0603020202020204" pitchFamily="34" charset="0"/>
                        </a:rPr>
                        <a:t> </a:t>
                      </a:r>
                      <a:r>
                        <a:rPr lang="en-ZA" sz="1000" b="1" i="0" u="none" strike="noStrike" dirty="0">
                          <a:solidFill>
                            <a:srgbClr val="FFFFFF"/>
                          </a:solidFill>
                          <a:effectLst/>
                          <a:latin typeface="Trebuchet MS" panose="020B0603020202020204" pitchFamily="34" charset="0"/>
                        </a:rPr>
                        <a:t>3: Leisure Tourism Marketing</a:t>
                      </a: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00" b="1" i="0" u="none" strike="noStrike" dirty="0">
                        <a:solidFill>
                          <a:srgbClr val="FFFFFF"/>
                        </a:solidFill>
                        <a:effectLst/>
                        <a:latin typeface="Trebuchet MS" panose="020B0603020202020204" pitchFamily="34" charset="0"/>
                      </a:endParaRP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6530775"/>
                  </a:ext>
                </a:extLst>
              </a:tr>
              <a:tr h="608486">
                <a:tc>
                  <a:txBody>
                    <a:bodyPr/>
                    <a:lstStyle/>
                    <a:p>
                      <a:pPr marL="36000" algn="ctr" fontAlgn="ctr"/>
                      <a:r>
                        <a:rPr lang="en-ZA" sz="100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0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0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00" b="1" i="0" u="none" strike="noStrike" dirty="0">
                          <a:solidFill>
                            <a:srgbClr val="000000"/>
                          </a:solidFill>
                          <a:effectLst/>
                          <a:latin typeface="Trebuchet MS" panose="020B0603020202020204" pitchFamily="34" charset="0"/>
                        </a:rPr>
                        <a:t>Deviation from planned target to actual achievement</a:t>
                      </a:r>
                      <a:endParaRPr lang="en-ZA" sz="100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25686966"/>
                  </a:ext>
                </a:extLst>
              </a:tr>
              <a:tr h="1374883">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Percentage brand positivity achieved (average of Feb and Nov wave)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en-ZA" sz="1050" kern="1200" dirty="0">
                          <a:solidFill>
                            <a:schemeClr val="tx1"/>
                          </a:solidFill>
                          <a:effectLst/>
                          <a:latin typeface="Trebuchet MS" panose="020B0603020202020204" pitchFamily="34" charset="0"/>
                          <a:ea typeface="+mn-ea"/>
                          <a:cs typeface="+mn-cs"/>
                        </a:rPr>
                        <a:t>Target was not achieved due to media reports on crime negatively affecting how people perceive South Africa. In addition, there has been limited coverage of brand campaigns due to the transition between brand communication agencies.</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878909"/>
                  </a:ext>
                </a:extLst>
              </a:tr>
              <a:tr h="1219929">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Percentage brand awareness achieved (average of Feb and Nov wave)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SA Tourism had limited visibility globally due to the transition of media agencies.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19545">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domestic holiday trips (millions)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2.7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7.3(Apr 2019–Feb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n-US"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Financial year: 170%</a:t>
                      </a:r>
                    </a:p>
                    <a:p>
                      <a:pPr algn="l">
                        <a:lnSpc>
                          <a:spcPct val="150000"/>
                        </a:lnSpc>
                        <a:spcAft>
                          <a:spcPts val="800"/>
                        </a:spcAft>
                      </a:pPr>
                      <a:r>
                        <a:rPr lang="en-US"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Calendar year: 173%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deal-driven campaigns that were launched by SA Tourism and private sector were instrumental in driving demand in domestic travel. The number of travellers and people mentioning that they cannot afford travel reduced noticeably.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289247"/>
                  </a:ext>
                </a:extLst>
              </a:tr>
              <a:tr h="1079555">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Domestic holiday revenue (billion rand)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8.1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7.9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Financial year: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18.9 (Apr– Feb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Calendar year: 17.3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lnSpc>
                          <a:spcPct val="150000"/>
                        </a:lnSpc>
                        <a:spcAft>
                          <a:spcPts val="800"/>
                        </a:spcAft>
                      </a:pPr>
                      <a:r>
                        <a:rPr lang="en-US"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Financial year: 133%</a:t>
                      </a:r>
                    </a:p>
                    <a:p>
                      <a:pPr algn="l">
                        <a:lnSpc>
                          <a:spcPct val="150000"/>
                        </a:lnSpc>
                        <a:spcAft>
                          <a:spcPts val="800"/>
                        </a:spcAft>
                      </a:pPr>
                      <a:r>
                        <a:rPr lang="en-US"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Calendar year: 119%</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303532"/>
                  </a:ext>
                </a:extLst>
              </a:tr>
            </a:tbl>
          </a:graphicData>
        </a:graphic>
      </p:graphicFrame>
      <p:sp>
        <p:nvSpPr>
          <p:cNvPr id="6" name="Title 1"/>
          <p:cNvSpPr>
            <a:spLocks noGrp="1" noChangeArrowheads="1"/>
          </p:cNvSpPr>
          <p:nvPr>
            <p:ph type="title"/>
          </p:nvPr>
        </p:nvSpPr>
        <p:spPr>
          <a:xfrm>
            <a:off x="263713" y="0"/>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3</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95371139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70CE95C-F3E5-4ECD-9B60-E775382BA40B}"/>
              </a:ext>
            </a:extLst>
          </p:cNvPr>
          <p:cNvGraphicFramePr>
            <a:graphicFrameLocks noGrp="1"/>
          </p:cNvGraphicFramePr>
          <p:nvPr>
            <p:extLst>
              <p:ext uri="{D42A27DB-BD31-4B8C-83A1-F6EECF244321}">
                <p14:modId xmlns:p14="http://schemas.microsoft.com/office/powerpoint/2010/main" val="1535469860"/>
              </p:ext>
            </p:extLst>
          </p:nvPr>
        </p:nvGraphicFramePr>
        <p:xfrm>
          <a:off x="263713" y="1245103"/>
          <a:ext cx="8717724" cy="4898349"/>
        </p:xfrm>
        <a:graphic>
          <a:graphicData uri="http://schemas.openxmlformats.org/drawingml/2006/table">
            <a:tbl>
              <a:tblPr/>
              <a:tblGrid>
                <a:gridCol w="1273486">
                  <a:extLst>
                    <a:ext uri="{9D8B030D-6E8A-4147-A177-3AD203B41FA5}">
                      <a16:colId xmlns:a16="http://schemas.microsoft.com/office/drawing/2014/main" val="705725897"/>
                    </a:ext>
                  </a:extLst>
                </a:gridCol>
                <a:gridCol w="1392655">
                  <a:extLst>
                    <a:ext uri="{9D8B030D-6E8A-4147-A177-3AD203B41FA5}">
                      <a16:colId xmlns:a16="http://schemas.microsoft.com/office/drawing/2014/main" val="127691543"/>
                    </a:ext>
                  </a:extLst>
                </a:gridCol>
                <a:gridCol w="1903506">
                  <a:extLst>
                    <a:ext uri="{9D8B030D-6E8A-4147-A177-3AD203B41FA5}">
                      <a16:colId xmlns:a16="http://schemas.microsoft.com/office/drawing/2014/main" val="22948442"/>
                    </a:ext>
                  </a:extLst>
                </a:gridCol>
                <a:gridCol w="1094141">
                  <a:extLst>
                    <a:ext uri="{9D8B030D-6E8A-4147-A177-3AD203B41FA5}">
                      <a16:colId xmlns:a16="http://schemas.microsoft.com/office/drawing/2014/main" val="3596011684"/>
                    </a:ext>
                  </a:extLst>
                </a:gridCol>
                <a:gridCol w="3053936">
                  <a:extLst>
                    <a:ext uri="{9D8B030D-6E8A-4147-A177-3AD203B41FA5}">
                      <a16:colId xmlns:a16="http://schemas.microsoft.com/office/drawing/2014/main" val="678360702"/>
                    </a:ext>
                  </a:extLst>
                </a:gridCol>
              </a:tblGrid>
              <a:tr h="375620">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3: Leisure Tourism Marketing</a:t>
                      </a: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6530775"/>
                  </a:ext>
                </a:extLst>
              </a:tr>
              <a:tr h="608486">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25686966"/>
                  </a:ext>
                </a:extLst>
              </a:tr>
              <a:tr h="599265">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Reach of domestic campaign (millions)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223%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36000" algn="l" fontAlgn="ctr"/>
                      <a:r>
                        <a:rPr lang="en-US" sz="1100" b="0" i="0" u="none" strike="noStrike" dirty="0">
                          <a:solidFill>
                            <a:schemeClr val="tx1"/>
                          </a:solidFill>
                          <a:effectLst/>
                          <a:latin typeface="Trebuchet MS" panose="020B0603020202020204" pitchFamily="34" charset="0"/>
                        </a:rPr>
                        <a:t>Target exceeded due to  #TravelWeek, a deal driven campaign in partnership with the private sector was </a:t>
                      </a:r>
                      <a:r>
                        <a:rPr lang="en-US" sz="1100" b="0" i="0" u="none" strike="noStrike" dirty="0">
                          <a:solidFill>
                            <a:srgbClr val="000000"/>
                          </a:solidFill>
                          <a:effectLst/>
                          <a:latin typeface="Trebuchet MS" panose="020B0603020202020204" pitchFamily="34" charset="0"/>
                        </a:rPr>
                        <a:t>instrumental in driving demand in domestic travel. </a:t>
                      </a:r>
                    </a:p>
                    <a:p>
                      <a:pPr marL="36000" algn="l" fontAlgn="ctr"/>
                      <a:endParaRPr lang="en-US" sz="1100" b="0" i="0" u="none" strike="noStrike" dirty="0">
                        <a:solidFill>
                          <a:srgbClr val="000000"/>
                        </a:solidFill>
                        <a:effectLst/>
                        <a:latin typeface="Trebuchet MS" panose="020B0603020202020204" pitchFamily="34" charset="0"/>
                      </a:endParaRPr>
                    </a:p>
                    <a:p>
                      <a:pPr>
                        <a:lnSpc>
                          <a:spcPct val="150000"/>
                        </a:lnSpc>
                        <a:spcAft>
                          <a:spcPts val="800"/>
                        </a:spcAft>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878909"/>
                  </a:ext>
                </a:extLst>
              </a:tr>
              <a:tr h="913223">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Click-through to domestic tourism packages</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150 000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445 671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197%</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due to the success of the #TravelWeek and the Move with Cassper campaigns.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21751">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Geographic spread of domestic tourists</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23%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as domestic travellers took advantage of deals in different provinces.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289247"/>
                  </a:ext>
                </a:extLst>
              </a:tr>
              <a:tr h="1079555">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Seasonality index of domestic tourists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28.5%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-30%</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800"/>
                        </a:spcAft>
                      </a:pPr>
                      <a:r>
                        <a:rPr lang="en-ZA" sz="1050" kern="1200" dirty="0">
                          <a:solidFill>
                            <a:schemeClr val="tx1"/>
                          </a:solidFill>
                          <a:effectLst/>
                          <a:latin typeface="Trebuchet MS" panose="020B0603020202020204" pitchFamily="34" charset="0"/>
                          <a:ea typeface="+mn-ea"/>
                          <a:cs typeface="+mn-cs"/>
                        </a:rPr>
                        <a:t>Target was not achieved due to high number of domestic travel concentrated at some peak periods and not consistent throughout the year.</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303532"/>
                  </a:ext>
                </a:extLst>
              </a:tr>
            </a:tbl>
          </a:graphicData>
        </a:graphic>
      </p:graphicFrame>
      <p:sp>
        <p:nvSpPr>
          <p:cNvPr id="6" name="Title 1"/>
          <p:cNvSpPr>
            <a:spLocks noGrp="1" noChangeArrowheads="1"/>
          </p:cNvSpPr>
          <p:nvPr>
            <p:ph type="title"/>
          </p:nvPr>
        </p:nvSpPr>
        <p:spPr>
          <a:xfrm>
            <a:off x="263713" y="0"/>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3</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196014346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418C2AC-D4BA-4CEC-89F4-FD1C07966971}"/>
              </a:ext>
            </a:extLst>
          </p:cNvPr>
          <p:cNvGraphicFramePr>
            <a:graphicFrameLocks noGrp="1"/>
          </p:cNvGraphicFramePr>
          <p:nvPr>
            <p:extLst>
              <p:ext uri="{D42A27DB-BD31-4B8C-83A1-F6EECF244321}">
                <p14:modId xmlns:p14="http://schemas.microsoft.com/office/powerpoint/2010/main" val="3905501863"/>
              </p:ext>
            </p:extLst>
          </p:nvPr>
        </p:nvGraphicFramePr>
        <p:xfrm>
          <a:off x="253164" y="1799218"/>
          <a:ext cx="8583613" cy="2874942"/>
        </p:xfrm>
        <a:graphic>
          <a:graphicData uri="http://schemas.openxmlformats.org/drawingml/2006/table">
            <a:tbl>
              <a:tblPr/>
              <a:tblGrid>
                <a:gridCol w="1862700">
                  <a:extLst>
                    <a:ext uri="{9D8B030D-6E8A-4147-A177-3AD203B41FA5}">
                      <a16:colId xmlns:a16="http://schemas.microsoft.com/office/drawing/2014/main" val="705725897"/>
                    </a:ext>
                  </a:extLst>
                </a:gridCol>
                <a:gridCol w="1026874">
                  <a:extLst>
                    <a:ext uri="{9D8B030D-6E8A-4147-A177-3AD203B41FA5}">
                      <a16:colId xmlns:a16="http://schemas.microsoft.com/office/drawing/2014/main" val="127691543"/>
                    </a:ext>
                  </a:extLst>
                </a:gridCol>
                <a:gridCol w="1235601">
                  <a:extLst>
                    <a:ext uri="{9D8B030D-6E8A-4147-A177-3AD203B41FA5}">
                      <a16:colId xmlns:a16="http://schemas.microsoft.com/office/drawing/2014/main" val="22948442"/>
                    </a:ext>
                  </a:extLst>
                </a:gridCol>
                <a:gridCol w="1177890">
                  <a:extLst>
                    <a:ext uri="{9D8B030D-6E8A-4147-A177-3AD203B41FA5}">
                      <a16:colId xmlns:a16="http://schemas.microsoft.com/office/drawing/2014/main" val="3596011684"/>
                    </a:ext>
                  </a:extLst>
                </a:gridCol>
                <a:gridCol w="3280548">
                  <a:extLst>
                    <a:ext uri="{9D8B030D-6E8A-4147-A177-3AD203B41FA5}">
                      <a16:colId xmlns:a16="http://schemas.microsoft.com/office/drawing/2014/main" val="678360702"/>
                    </a:ext>
                  </a:extLst>
                </a:gridCol>
              </a:tblGrid>
              <a:tr h="352836">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3: Leisure Tourism Marketing</a:t>
                      </a: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3439" marR="3439" marT="34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36530775"/>
                  </a:ext>
                </a:extLst>
              </a:tr>
              <a:tr h="351922">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25686966"/>
                  </a:ext>
                </a:extLst>
              </a:tr>
              <a:tr h="94325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SMEs participating at South African Tourism Tradeshow Platforms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182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199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9%</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due to an additional platform created for SME Sustainability Village Vendors at Meetings Africa and Africa’s Travel Indaba.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020111"/>
                  </a:ext>
                </a:extLst>
              </a:tr>
              <a:tr h="63001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SMEs included in all South African Tourism hosting activities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53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43%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 as there has been a focus on increasing the number of provinces featured per hosting and for each province, a minimum of one SME product/experience is featured.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967407"/>
                  </a:ext>
                </a:extLst>
              </a:tr>
            </a:tbl>
          </a:graphicData>
        </a:graphic>
      </p:graphicFrame>
      <p:sp>
        <p:nvSpPr>
          <p:cNvPr id="6"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3</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82025273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E4A305-D85B-4816-B491-40F964D675D0}"/>
              </a:ext>
            </a:extLst>
          </p:cNvPr>
          <p:cNvGraphicFramePr>
            <a:graphicFrameLocks noGrp="1"/>
          </p:cNvGraphicFramePr>
          <p:nvPr>
            <p:extLst>
              <p:ext uri="{D42A27DB-BD31-4B8C-83A1-F6EECF244321}">
                <p14:modId xmlns:p14="http://schemas.microsoft.com/office/powerpoint/2010/main" val="3997055414"/>
              </p:ext>
            </p:extLst>
          </p:nvPr>
        </p:nvGraphicFramePr>
        <p:xfrm>
          <a:off x="327130" y="1233927"/>
          <a:ext cx="8713091" cy="4703298"/>
        </p:xfrm>
        <a:graphic>
          <a:graphicData uri="http://schemas.openxmlformats.org/drawingml/2006/table">
            <a:tbl>
              <a:tblPr/>
              <a:tblGrid>
                <a:gridCol w="1906478">
                  <a:extLst>
                    <a:ext uri="{9D8B030D-6E8A-4147-A177-3AD203B41FA5}">
                      <a16:colId xmlns:a16="http://schemas.microsoft.com/office/drawing/2014/main" val="1451654724"/>
                    </a:ext>
                  </a:extLst>
                </a:gridCol>
                <a:gridCol w="1051008">
                  <a:extLst>
                    <a:ext uri="{9D8B030D-6E8A-4147-A177-3AD203B41FA5}">
                      <a16:colId xmlns:a16="http://schemas.microsoft.com/office/drawing/2014/main" val="3404576383"/>
                    </a:ext>
                  </a:extLst>
                </a:gridCol>
                <a:gridCol w="1322771">
                  <a:extLst>
                    <a:ext uri="{9D8B030D-6E8A-4147-A177-3AD203B41FA5}">
                      <a16:colId xmlns:a16="http://schemas.microsoft.com/office/drawing/2014/main" val="82716681"/>
                    </a:ext>
                  </a:extLst>
                </a:gridCol>
                <a:gridCol w="1139872">
                  <a:extLst>
                    <a:ext uri="{9D8B030D-6E8A-4147-A177-3AD203B41FA5}">
                      <a16:colId xmlns:a16="http://schemas.microsoft.com/office/drawing/2014/main" val="2740645695"/>
                    </a:ext>
                  </a:extLst>
                </a:gridCol>
                <a:gridCol w="3292962">
                  <a:extLst>
                    <a:ext uri="{9D8B030D-6E8A-4147-A177-3AD203B41FA5}">
                      <a16:colId xmlns:a16="http://schemas.microsoft.com/office/drawing/2014/main" val="3642458909"/>
                    </a:ext>
                  </a:extLst>
                </a:gridCol>
              </a:tblGrid>
              <a:tr h="344617">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4: Business Events</a:t>
                      </a: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23217484"/>
                  </a:ext>
                </a:extLst>
              </a:tr>
              <a:tr h="638662">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58633499"/>
                  </a:ext>
                </a:extLst>
              </a:tr>
              <a:tr h="604121">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business events hosted in South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168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37%</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International conferences rotate around the world based on regional cycles; destinations are eligible to bid for these conferences based on its geographic location. South Africa hosted an increased amount of international conferences in 2019/20 based on the country’s eligibility to bid for international conferences within the African and Middle East rotation cycles.</a:t>
                      </a:r>
                    </a:p>
                    <a:p>
                      <a:pPr>
                        <a:lnSpc>
                          <a:spcPct val="150000"/>
                        </a:lnSpc>
                        <a:spcAft>
                          <a:spcPts val="800"/>
                        </a:spcAft>
                      </a:pP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293040"/>
                  </a:ext>
                </a:extLst>
              </a:tr>
              <a:tr h="830424">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international delegates hosted in South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90 300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100 019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11%</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pPr>
                        <a:lnSpc>
                          <a:spcPct val="150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192128"/>
                  </a:ext>
                </a:extLst>
              </a:tr>
              <a:tr h="783772">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bids supported for international and regional business events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005097"/>
                  </a:ext>
                </a:extLst>
              </a:tr>
              <a:tr h="67061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qualified leads generated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345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388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12%</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exceeded</a:t>
                      </a:r>
                      <a:r>
                        <a:rPr lang="en-ZA" sz="1050" baseline="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due to SA Tourism maximising its efforts at business events platforms in order to generate leads.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03701"/>
                  </a:ext>
                </a:extLst>
              </a:tr>
            </a:tbl>
          </a:graphicData>
        </a:graphic>
      </p:graphicFrame>
      <p:sp>
        <p:nvSpPr>
          <p:cNvPr id="5"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4</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262779392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E4A305-D85B-4816-B491-40F964D675D0}"/>
              </a:ext>
            </a:extLst>
          </p:cNvPr>
          <p:cNvGraphicFramePr>
            <a:graphicFrameLocks noGrp="1"/>
          </p:cNvGraphicFramePr>
          <p:nvPr>
            <p:extLst>
              <p:ext uri="{D42A27DB-BD31-4B8C-83A1-F6EECF244321}">
                <p14:modId xmlns:p14="http://schemas.microsoft.com/office/powerpoint/2010/main" val="825053037"/>
              </p:ext>
            </p:extLst>
          </p:nvPr>
        </p:nvGraphicFramePr>
        <p:xfrm>
          <a:off x="188425" y="1252588"/>
          <a:ext cx="8713091" cy="4538891"/>
        </p:xfrm>
        <a:graphic>
          <a:graphicData uri="http://schemas.openxmlformats.org/drawingml/2006/table">
            <a:tbl>
              <a:tblPr/>
              <a:tblGrid>
                <a:gridCol w="1906478">
                  <a:extLst>
                    <a:ext uri="{9D8B030D-6E8A-4147-A177-3AD203B41FA5}">
                      <a16:colId xmlns:a16="http://schemas.microsoft.com/office/drawing/2014/main" val="1451654724"/>
                    </a:ext>
                  </a:extLst>
                </a:gridCol>
                <a:gridCol w="1051008">
                  <a:extLst>
                    <a:ext uri="{9D8B030D-6E8A-4147-A177-3AD203B41FA5}">
                      <a16:colId xmlns:a16="http://schemas.microsoft.com/office/drawing/2014/main" val="3404576383"/>
                    </a:ext>
                  </a:extLst>
                </a:gridCol>
                <a:gridCol w="1322771">
                  <a:extLst>
                    <a:ext uri="{9D8B030D-6E8A-4147-A177-3AD203B41FA5}">
                      <a16:colId xmlns:a16="http://schemas.microsoft.com/office/drawing/2014/main" val="82716681"/>
                    </a:ext>
                  </a:extLst>
                </a:gridCol>
                <a:gridCol w="1139872">
                  <a:extLst>
                    <a:ext uri="{9D8B030D-6E8A-4147-A177-3AD203B41FA5}">
                      <a16:colId xmlns:a16="http://schemas.microsoft.com/office/drawing/2014/main" val="2740645695"/>
                    </a:ext>
                  </a:extLst>
                </a:gridCol>
                <a:gridCol w="3292962">
                  <a:extLst>
                    <a:ext uri="{9D8B030D-6E8A-4147-A177-3AD203B41FA5}">
                      <a16:colId xmlns:a16="http://schemas.microsoft.com/office/drawing/2014/main" val="3642458909"/>
                    </a:ext>
                  </a:extLst>
                </a:gridCol>
              </a:tblGrid>
              <a:tr h="344617">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4: Business Events</a:t>
                      </a: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4431" marR="4431" marT="44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23217484"/>
                  </a:ext>
                </a:extLst>
              </a:tr>
              <a:tr h="638662">
                <a:tc>
                  <a:txBody>
                    <a:bodyPr/>
                    <a:lstStyle/>
                    <a:p>
                      <a:pPr marL="36000" algn="ctr" fontAlgn="ctr"/>
                      <a:r>
                        <a:rPr lang="en-ZA" sz="1050" b="1" i="0" u="none" strike="noStrike" dirty="0">
                          <a:solidFill>
                            <a:srgbClr val="000000"/>
                          </a:solidFill>
                          <a:effectLst/>
                          <a:latin typeface="Trebuchet MS" panose="020B0603020202020204" pitchFamily="34" charset="0"/>
                        </a:rPr>
                        <a:t>Key 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58633499"/>
                  </a:ext>
                </a:extLst>
              </a:tr>
              <a:tr h="67061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meetings held at Meetings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13 700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8 164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-40%</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800"/>
                        </a:spcAft>
                      </a:pPr>
                      <a:r>
                        <a:rPr lang="en-ZA" sz="105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Target not achieved. There were enough buyers and exhibitors that attended the event as   space was 100% sold and buyer target was exceeded. Due to short duration of the event (two days) and constrained space floor, the anticipated meetings could not all happen. The target was set based on online matchmaking lead indicator.</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816655"/>
                  </a:ext>
                </a:extLst>
              </a:tr>
              <a:tr h="67061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meetings held at Indaba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20 000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18 842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800"/>
                        </a:spcAft>
                      </a:pPr>
                      <a:r>
                        <a:rPr lang="en-ZA" sz="1050" kern="1200" dirty="0">
                          <a:solidFill>
                            <a:schemeClr val="tx1"/>
                          </a:solidFill>
                          <a:effectLst/>
                          <a:latin typeface="Trebuchet MS" panose="020B0603020202020204" pitchFamily="34" charset="0"/>
                          <a:ea typeface="+mn-ea"/>
                          <a:cs typeface="+mn-cs"/>
                        </a:rPr>
                        <a:t>Target was not achieved due to the change of dates for Indaba to accommodate the national elections, there were a few cancellations from exhibitors and buyers. This affected the number of meetings held.</a:t>
                      </a:r>
                      <a:endParaRPr lang="en-ZA" sz="10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566667"/>
                  </a:ext>
                </a:extLst>
              </a:tr>
              <a:tr h="670616">
                <a:tc>
                  <a:txBody>
                    <a:bodyPr/>
                    <a:lstStyle/>
                    <a:p>
                      <a:pPr marL="0" algn="l" defTabSz="914400" rtl="0" eaLnBrk="1" fontAlgn="ctr" latinLnBrk="0" hangingPunct="1">
                        <a:lnSpc>
                          <a:spcPct val="150000"/>
                        </a:lnSpc>
                        <a:spcAft>
                          <a:spcPts val="800"/>
                        </a:spcAft>
                      </a:pPr>
                      <a:r>
                        <a:rPr lang="en-ZA" sz="1050" kern="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international tourism market access platforms where SA Tourism participates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649314"/>
                  </a:ext>
                </a:extLst>
              </a:tr>
            </a:tbl>
          </a:graphicData>
        </a:graphic>
      </p:graphicFrame>
      <p:sp>
        <p:nvSpPr>
          <p:cNvPr id="5"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4</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11036523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3434" y="304800"/>
            <a:ext cx="7467404" cy="457200"/>
          </a:xfrm>
        </p:spPr>
        <p:txBody>
          <a:bodyPr/>
          <a:lstStyle/>
          <a:p>
            <a:r>
              <a:rPr lang="en-US" sz="2400" dirty="0"/>
              <a:t>CONTENTS</a:t>
            </a:r>
          </a:p>
        </p:txBody>
      </p:sp>
      <p:sp>
        <p:nvSpPr>
          <p:cNvPr id="5" name="Rectangle 1"/>
          <p:cNvSpPr>
            <a:spLocks noGrp="1" noChangeArrowheads="1"/>
          </p:cNvSpPr>
          <p:nvPr>
            <p:ph idx="4294967295"/>
          </p:nvPr>
        </p:nvSpPr>
        <p:spPr bwMode="auto">
          <a:xfrm>
            <a:off x="619125" y="944563"/>
            <a:ext cx="8524875" cy="426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tabLst>
                <a:tab pos="6115050" algn="r"/>
              </a:tabLst>
              <a:defRPr>
                <a:solidFill>
                  <a:schemeClr val="tx1"/>
                </a:solidFill>
                <a:latin typeface="Arial" panose="020B0604020202020204" pitchFamily="34" charset="0"/>
              </a:defRPr>
            </a:lvl1pPr>
            <a:lvl2pPr eaLnBrk="0" hangingPunct="0">
              <a:tabLst>
                <a:tab pos="6115050" algn="r"/>
              </a:tabLst>
              <a:defRPr>
                <a:solidFill>
                  <a:schemeClr val="tx1"/>
                </a:solidFill>
                <a:latin typeface="Arial" panose="020B0604020202020204" pitchFamily="34" charset="0"/>
              </a:defRPr>
            </a:lvl2pPr>
            <a:lvl3pPr eaLnBrk="0" hangingPunct="0">
              <a:tabLst>
                <a:tab pos="6115050" algn="r"/>
              </a:tabLst>
              <a:defRPr>
                <a:solidFill>
                  <a:schemeClr val="tx1"/>
                </a:solidFill>
                <a:latin typeface="Arial" panose="020B0604020202020204" pitchFamily="34" charset="0"/>
              </a:defRPr>
            </a:lvl3pPr>
            <a:lvl4pPr eaLnBrk="0" hangingPunct="0">
              <a:tabLst>
                <a:tab pos="6115050" algn="r"/>
              </a:tabLst>
              <a:defRPr>
                <a:solidFill>
                  <a:schemeClr val="tx1"/>
                </a:solidFill>
                <a:latin typeface="Arial" panose="020B0604020202020204" pitchFamily="34" charset="0"/>
              </a:defRPr>
            </a:lvl4pPr>
            <a:lvl5pPr eaLnBrk="0" hangingPunct="0">
              <a:tabLst>
                <a:tab pos="6115050" algn="r"/>
              </a:tabLst>
              <a:defRPr>
                <a:solidFill>
                  <a:schemeClr val="tx1"/>
                </a:solidFill>
                <a:latin typeface="Arial" panose="020B0604020202020204" pitchFamily="34" charset="0"/>
              </a:defRPr>
            </a:lvl5pPr>
            <a:lvl6pPr eaLnBrk="0" fontAlgn="base" hangingPunct="0">
              <a:spcBef>
                <a:spcPct val="0"/>
              </a:spcBef>
              <a:spcAft>
                <a:spcPct val="0"/>
              </a:spcAft>
              <a:tabLst>
                <a:tab pos="6115050" algn="r"/>
              </a:tabLst>
              <a:defRPr>
                <a:solidFill>
                  <a:schemeClr val="tx1"/>
                </a:solidFill>
                <a:latin typeface="Arial" panose="020B0604020202020204" pitchFamily="34" charset="0"/>
              </a:defRPr>
            </a:lvl6pPr>
            <a:lvl7pPr eaLnBrk="0" fontAlgn="base" hangingPunct="0">
              <a:spcBef>
                <a:spcPct val="0"/>
              </a:spcBef>
              <a:spcAft>
                <a:spcPct val="0"/>
              </a:spcAft>
              <a:tabLst>
                <a:tab pos="6115050" algn="r"/>
              </a:tabLst>
              <a:defRPr>
                <a:solidFill>
                  <a:schemeClr val="tx1"/>
                </a:solidFill>
                <a:latin typeface="Arial" panose="020B0604020202020204" pitchFamily="34" charset="0"/>
              </a:defRPr>
            </a:lvl7pPr>
            <a:lvl8pPr eaLnBrk="0" fontAlgn="base" hangingPunct="0">
              <a:spcBef>
                <a:spcPct val="0"/>
              </a:spcBef>
              <a:spcAft>
                <a:spcPct val="0"/>
              </a:spcAft>
              <a:tabLst>
                <a:tab pos="6115050" algn="r"/>
              </a:tabLst>
              <a:defRPr>
                <a:solidFill>
                  <a:schemeClr val="tx1"/>
                </a:solidFill>
                <a:latin typeface="Arial" panose="020B0604020202020204" pitchFamily="34" charset="0"/>
              </a:defRPr>
            </a:lvl8pPr>
            <a:lvl9pPr eaLnBrk="0" fontAlgn="base" hangingPunct="0">
              <a:spcBef>
                <a:spcPct val="0"/>
              </a:spcBef>
              <a:spcAft>
                <a:spcPct val="0"/>
              </a:spcAft>
              <a:tabLst>
                <a:tab pos="6115050" algn="r"/>
              </a:tabLst>
              <a:defRPr>
                <a:solidFill>
                  <a:schemeClr val="tx1"/>
                </a:solidFill>
                <a:latin typeface="Arial" panose="020B0604020202020204" pitchFamily="34" charset="0"/>
              </a:defRPr>
            </a:lvl9pPr>
          </a:lstStyle>
          <a:p>
            <a:pPr marL="285750" indent="-285750">
              <a:lnSpc>
                <a:spcPct val="200000"/>
              </a:lnSpc>
              <a:spcBef>
                <a:spcPct val="0"/>
              </a:spcBef>
              <a:spcAft>
                <a:spcPct val="0"/>
              </a:spcAft>
            </a:pPr>
            <a:r>
              <a:rPr lang="en-US" altLang="en-US" sz="2800" b="1" dirty="0">
                <a:latin typeface="Trebuchet MS" panose="020B0603020202020204" pitchFamily="34" charset="0"/>
                <a:ea typeface="Calibri" panose="020F0502020204030204" pitchFamily="34" charset="0"/>
                <a:cs typeface="Calibri" panose="020F0502020204030204" pitchFamily="34" charset="0"/>
              </a:rPr>
              <a:t>Strategic Overview of SA Tourism </a:t>
            </a:r>
          </a:p>
          <a:p>
            <a:pPr marL="285750" indent="-285750">
              <a:lnSpc>
                <a:spcPct val="200000"/>
              </a:lnSpc>
              <a:spcBef>
                <a:spcPct val="0"/>
              </a:spcBef>
              <a:spcAft>
                <a:spcPct val="0"/>
              </a:spcAft>
            </a:pPr>
            <a:r>
              <a:rPr lang="en-US" altLang="en-US" sz="2800" dirty="0">
                <a:latin typeface="Trebuchet MS" panose="020B0603020202020204" pitchFamily="34" charset="0"/>
                <a:ea typeface="Calibri" panose="020F0502020204030204" pitchFamily="34" charset="0"/>
                <a:cs typeface="Calibri" panose="020F0502020204030204" pitchFamily="34" charset="0"/>
              </a:rPr>
              <a:t>Global P</a:t>
            </a:r>
            <a:r>
              <a:rPr lang="en-US" altLang="en-US" sz="2800" b="1" dirty="0">
                <a:latin typeface="Trebuchet MS" panose="020B0603020202020204" pitchFamily="34" charset="0"/>
                <a:ea typeface="Calibri" panose="020F0502020204030204" pitchFamily="34" charset="0"/>
                <a:cs typeface="Calibri" panose="020F0502020204030204" pitchFamily="34" charset="0"/>
              </a:rPr>
              <a:t>erformance of Tourism Sector</a:t>
            </a:r>
          </a:p>
          <a:p>
            <a:pPr marL="285750" indent="-285750">
              <a:lnSpc>
                <a:spcPct val="200000"/>
              </a:lnSpc>
              <a:spcBef>
                <a:spcPct val="0"/>
              </a:spcBef>
              <a:spcAft>
                <a:spcPct val="0"/>
              </a:spcAft>
            </a:pPr>
            <a:r>
              <a:rPr lang="en-US" altLang="en-US" sz="2800" b="1" dirty="0">
                <a:latin typeface="Trebuchet MS" panose="020B0603020202020204" pitchFamily="34" charset="0"/>
                <a:ea typeface="Calibri" panose="020F0502020204030204" pitchFamily="34" charset="0"/>
                <a:cs typeface="Calibri" panose="020F0502020204030204" pitchFamily="34" charset="0"/>
              </a:rPr>
              <a:t>Organisational Performance by Programme </a:t>
            </a:r>
          </a:p>
          <a:p>
            <a:pPr marL="285750" indent="-285750">
              <a:lnSpc>
                <a:spcPct val="200000"/>
              </a:lnSpc>
              <a:spcBef>
                <a:spcPct val="0"/>
              </a:spcBef>
              <a:spcAft>
                <a:spcPct val="0"/>
              </a:spcAft>
            </a:pPr>
            <a:r>
              <a:rPr lang="en-US" altLang="en-US" sz="2800" b="1" dirty="0">
                <a:latin typeface="Trebuchet MS" panose="020B0603020202020204" pitchFamily="34" charset="0"/>
                <a:ea typeface="Calibri" panose="020F0502020204030204" pitchFamily="34" charset="0"/>
                <a:cs typeface="Calibri" panose="020F0502020204030204" pitchFamily="34" charset="0"/>
              </a:rPr>
              <a:t>Financial Performance &amp; Audit Outcome</a:t>
            </a:r>
          </a:p>
          <a:p>
            <a:pPr marL="285750" indent="-285750">
              <a:lnSpc>
                <a:spcPct val="200000"/>
              </a:lnSpc>
              <a:spcBef>
                <a:spcPct val="0"/>
              </a:spcBef>
              <a:spcAft>
                <a:spcPct val="0"/>
              </a:spcAft>
            </a:pPr>
            <a:r>
              <a:rPr lang="en-US" altLang="en-US" sz="2800" b="1" dirty="0">
                <a:latin typeface="Trebuchet MS" panose="020B0603020202020204" pitchFamily="34" charset="0"/>
                <a:ea typeface="Calibri" panose="020F0502020204030204" pitchFamily="34" charset="0"/>
                <a:cs typeface="Calibri" panose="020F0502020204030204" pitchFamily="34" charset="0"/>
              </a:rPr>
              <a:t>Governance </a:t>
            </a:r>
          </a:p>
        </p:txBody>
      </p:sp>
    </p:spTree>
    <p:extLst>
      <p:ext uri="{BB962C8B-B14F-4D97-AF65-F5344CB8AC3E}">
        <p14:creationId xmlns:p14="http://schemas.microsoft.com/office/powerpoint/2010/main" val="369644980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85EB7F-D62F-4A01-91A1-6BCA999C8423}"/>
              </a:ext>
            </a:extLst>
          </p:cNvPr>
          <p:cNvGraphicFramePr>
            <a:graphicFrameLocks noGrp="1"/>
          </p:cNvGraphicFramePr>
          <p:nvPr>
            <p:extLst>
              <p:ext uri="{D42A27DB-BD31-4B8C-83A1-F6EECF244321}">
                <p14:modId xmlns:p14="http://schemas.microsoft.com/office/powerpoint/2010/main" val="4268729722"/>
              </p:ext>
            </p:extLst>
          </p:nvPr>
        </p:nvGraphicFramePr>
        <p:xfrm>
          <a:off x="294806" y="1158019"/>
          <a:ext cx="8541971" cy="4890883"/>
        </p:xfrm>
        <a:graphic>
          <a:graphicData uri="http://schemas.openxmlformats.org/drawingml/2006/table">
            <a:tbl>
              <a:tblPr/>
              <a:tblGrid>
                <a:gridCol w="1683892">
                  <a:extLst>
                    <a:ext uri="{9D8B030D-6E8A-4147-A177-3AD203B41FA5}">
                      <a16:colId xmlns:a16="http://schemas.microsoft.com/office/drawing/2014/main" val="1578972938"/>
                    </a:ext>
                  </a:extLst>
                </a:gridCol>
                <a:gridCol w="948897">
                  <a:extLst>
                    <a:ext uri="{9D8B030D-6E8A-4147-A177-3AD203B41FA5}">
                      <a16:colId xmlns:a16="http://schemas.microsoft.com/office/drawing/2014/main" val="1163572947"/>
                    </a:ext>
                  </a:extLst>
                </a:gridCol>
                <a:gridCol w="1368554">
                  <a:extLst>
                    <a:ext uri="{9D8B030D-6E8A-4147-A177-3AD203B41FA5}">
                      <a16:colId xmlns:a16="http://schemas.microsoft.com/office/drawing/2014/main" val="3153659891"/>
                    </a:ext>
                  </a:extLst>
                </a:gridCol>
                <a:gridCol w="1037695">
                  <a:extLst>
                    <a:ext uri="{9D8B030D-6E8A-4147-A177-3AD203B41FA5}">
                      <a16:colId xmlns:a16="http://schemas.microsoft.com/office/drawing/2014/main" val="1109427813"/>
                    </a:ext>
                  </a:extLst>
                </a:gridCol>
                <a:gridCol w="3502933">
                  <a:extLst>
                    <a:ext uri="{9D8B030D-6E8A-4147-A177-3AD203B41FA5}">
                      <a16:colId xmlns:a16="http://schemas.microsoft.com/office/drawing/2014/main" val="3206016917"/>
                    </a:ext>
                  </a:extLst>
                </a:gridCol>
              </a:tblGrid>
              <a:tr h="404779">
                <a:tc gridSpan="5">
                  <a:txBody>
                    <a:bodyPr/>
                    <a:lstStyle/>
                    <a:p>
                      <a:pPr algn="l" fontAlgn="ctr"/>
                      <a:r>
                        <a:rPr lang="en-ZA" sz="1050" b="1" i="0" u="none" strike="noStrike" dirty="0">
                          <a:solidFill>
                            <a:srgbClr val="FFFFFF"/>
                          </a:solidFill>
                          <a:effectLst/>
                          <a:latin typeface="Trebuchet MS" panose="020B0603020202020204" pitchFamily="34" charset="0"/>
                        </a:rPr>
                        <a:t>Programme</a:t>
                      </a:r>
                      <a:r>
                        <a:rPr lang="en-ZA" sz="1050" b="1" i="0" u="none" strike="noStrike" baseline="0" dirty="0">
                          <a:solidFill>
                            <a:srgbClr val="FFFFFF"/>
                          </a:solidFill>
                          <a:effectLst/>
                          <a:latin typeface="Trebuchet MS" panose="020B0603020202020204" pitchFamily="34" charset="0"/>
                        </a:rPr>
                        <a:t> </a:t>
                      </a:r>
                      <a:r>
                        <a:rPr lang="en-ZA" sz="1050" b="1" i="0" u="none" strike="noStrike" dirty="0">
                          <a:solidFill>
                            <a:srgbClr val="FFFFFF"/>
                          </a:solidFill>
                          <a:effectLst/>
                          <a:latin typeface="Trebuchet MS" panose="020B0603020202020204" pitchFamily="34" charset="0"/>
                        </a:rPr>
                        <a:t>5: Tourist Experience</a:t>
                      </a:r>
                    </a:p>
                  </a:txBody>
                  <a:tcPr marL="3568" marR="3568" marT="3568"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pPr algn="l" fontAlgn="ctr"/>
                      <a:endParaRPr lang="en-ZA" sz="1050" b="1" i="0" u="none" strike="noStrike" dirty="0">
                        <a:solidFill>
                          <a:srgbClr val="FFFFFF"/>
                        </a:solidFill>
                        <a:effectLst/>
                        <a:latin typeface="Trebuchet MS" panose="020B0603020202020204" pitchFamily="34" charset="0"/>
                      </a:endParaRPr>
                    </a:p>
                  </a:txBody>
                  <a:tcPr marL="3568" marR="3568" marT="3568" marB="0" anchor="ctr">
                    <a:lnL>
                      <a:noFill/>
                    </a:lnL>
                    <a:lnR>
                      <a:noFill/>
                    </a:lnR>
                    <a:lnT>
                      <a:noFill/>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99711214"/>
                  </a:ext>
                </a:extLst>
              </a:tr>
              <a:tr h="778240">
                <a:tc>
                  <a:txBody>
                    <a:bodyPr/>
                    <a:lstStyle/>
                    <a:p>
                      <a:pPr marL="36000" algn="ctr" fontAlgn="ctr"/>
                      <a:r>
                        <a:rPr lang="en-ZA" sz="1050" b="1" i="0" u="none" strike="noStrike" dirty="0">
                          <a:solidFill>
                            <a:srgbClr val="000000"/>
                          </a:solidFill>
                          <a:effectLst/>
                          <a:latin typeface="Trebuchet MS" panose="020B0603020202020204" pitchFamily="34" charset="0"/>
                        </a:rPr>
                        <a:t>Performance Indicator</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Annual Target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ZA" sz="1050" b="1" i="0" u="none" strike="noStrike" dirty="0">
                          <a:solidFill>
                            <a:srgbClr val="000000"/>
                          </a:solidFill>
                          <a:effectLst/>
                          <a:latin typeface="Trebuchet MS" panose="020B0603020202020204" pitchFamily="34" charset="0"/>
                        </a:rPr>
                        <a:t>Actual achievement</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FBFBF"/>
                    </a:solidFill>
                  </a:tcPr>
                </a:tc>
                <a:tc>
                  <a:txBody>
                    <a:bodyPr/>
                    <a:lstStyle/>
                    <a:p>
                      <a:pPr marL="36000" algn="ctr" fontAlgn="ctr"/>
                      <a:r>
                        <a:rPr lang="en-US" sz="1050" b="1" i="0" u="none" strike="noStrike" dirty="0">
                          <a:solidFill>
                            <a:srgbClr val="000000"/>
                          </a:solidFill>
                          <a:effectLst/>
                          <a:latin typeface="Trebuchet MS" panose="020B0603020202020204" pitchFamily="34" charset="0"/>
                        </a:rPr>
                        <a:t>Deviation from planned target to actual achievement</a:t>
                      </a:r>
                      <a:endParaRPr lang="en-ZA" sz="1050" b="1" i="0" u="none" strike="noStrike" dirty="0">
                        <a:solidFill>
                          <a:srgbClr val="000000"/>
                        </a:solidFill>
                        <a:effectLst/>
                        <a:latin typeface="Trebuchet MS" panose="020B0603020202020204" pitchFamily="34" charset="0"/>
                      </a:endParaRP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en-ZA" sz="1050" b="1" i="0" u="none" strike="noStrike" dirty="0">
                          <a:solidFill>
                            <a:srgbClr val="000000"/>
                          </a:solidFill>
                          <a:effectLst/>
                          <a:latin typeface="Trebuchet MS" panose="020B0603020202020204" pitchFamily="34" charset="0"/>
                        </a:rPr>
                        <a:t>Comment on deviations</a:t>
                      </a:r>
                    </a:p>
                  </a:txBody>
                  <a:tcPr marL="4431" marR="4431" marT="44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41847764"/>
                  </a:ext>
                </a:extLst>
              </a:tr>
              <a:tr h="1003866">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graded accommodation establishments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5 500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5 173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nSpc>
                          <a:spcPct val="150000"/>
                        </a:lnSpc>
                      </a:pPr>
                      <a:r>
                        <a:rPr lang="en-ZA" sz="1050" kern="1200" dirty="0">
                          <a:solidFill>
                            <a:schemeClr val="tx1"/>
                          </a:solidFill>
                          <a:effectLst/>
                          <a:latin typeface="Trebuchet MS" panose="020B0603020202020204" pitchFamily="34" charset="0"/>
                          <a:ea typeface="+mn-ea"/>
                          <a:cs typeface="+mn-cs"/>
                        </a:rPr>
                        <a:t>Target was not achieved due to the large number of cancellations, a lack of demand, a lack of value recognition in the voluntary grading process and expensive fees.</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568584"/>
                  </a:ext>
                </a:extLst>
              </a:tr>
              <a:tr h="506745">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graded rooms achieved</a:t>
                      </a:r>
                      <a:r>
                        <a:rPr lang="en-ZA" sz="1050" baseline="30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133 140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122 938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Z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582336167"/>
                  </a:ext>
                </a:extLst>
              </a:tr>
              <a:tr h="990811">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officials / frontline staff that attended the Welcome training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800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518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-35%</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nSpc>
                          <a:spcPct val="150000"/>
                        </a:lnSpc>
                        <a:spcAft>
                          <a:spcPts val="800"/>
                        </a:spcAft>
                      </a:pPr>
                      <a:r>
                        <a:rPr lang="en-ZA" sz="105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Target not achieved. The final training was planned for March. However, all confirmed travel plans to conduct the training had to be cancelled. This was a proactive decision made by SA Tourism leadership in response to the early threats posed by COVID19 pandemic.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605795"/>
                  </a:ext>
                </a:extLst>
              </a:tr>
              <a:tr h="990811">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Number of Speed Marketing sessions to promote tourism products and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05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nSpc>
                          <a:spcPct val="150000"/>
                        </a:lnSpc>
                        <a:spcAft>
                          <a:spcPts val="800"/>
                        </a:spcAft>
                      </a:pPr>
                      <a:r>
                        <a:rPr lang="en-ZA" sz="105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Target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78461"/>
                  </a:ext>
                </a:extLst>
              </a:tr>
            </a:tbl>
          </a:graphicData>
        </a:graphic>
      </p:graphicFrame>
      <p:sp>
        <p:nvSpPr>
          <p:cNvPr id="5" name="Title 1"/>
          <p:cNvSpPr>
            <a:spLocks noGrp="1" noChangeArrowheads="1"/>
          </p:cNvSpPr>
          <p:nvPr>
            <p:ph type="title"/>
          </p:nvPr>
        </p:nvSpPr>
        <p:spPr>
          <a:xfrm>
            <a:off x="253165" y="170748"/>
            <a:ext cx="8583612" cy="573087"/>
          </a:xfrm>
        </p:spPr>
        <p:txBody>
          <a:bodyPr/>
          <a:lstStyle/>
          <a:p>
            <a:r>
              <a:rPr lang="fr-FR" altLang="en-US" sz="2000" b="1" dirty="0">
                <a:cs typeface="Arial" panose="020B0604020202020204" pitchFamily="34" charset="0"/>
              </a:rPr>
              <a:t>2019/20 </a:t>
            </a:r>
            <a:r>
              <a:rPr lang="en-TT" altLang="en-US" sz="2000" b="1" dirty="0">
                <a:cs typeface="Arial" panose="020B0604020202020204" pitchFamily="34" charset="0"/>
              </a:rPr>
              <a:t>Organisational</a:t>
            </a:r>
            <a:r>
              <a:rPr lang="fr-FR" altLang="en-US" sz="2000" b="1" dirty="0">
                <a:cs typeface="Arial" panose="020B0604020202020204" pitchFamily="34" charset="0"/>
              </a:rPr>
              <a:t> Performance </a:t>
            </a:r>
            <a:r>
              <a:rPr lang="en-GB" altLang="en-US" sz="2000" b="1" dirty="0">
                <a:cs typeface="Arial" panose="020B0604020202020204" pitchFamily="34" charset="0"/>
              </a:rPr>
              <a:t>Results:</a:t>
            </a:r>
            <a:r>
              <a:rPr lang="fr-FR" altLang="en-US" sz="2000" b="1" dirty="0">
                <a:cs typeface="Arial" panose="020B0604020202020204" pitchFamily="34" charset="0"/>
              </a:rPr>
              <a:t> Programme 5</a:t>
            </a:r>
            <a:endParaRPr lang="en-ZA" altLang="en-US" sz="2000" b="1" dirty="0">
              <a:cs typeface="Arial" panose="020B0604020202020204" pitchFamily="34" charset="0"/>
            </a:endParaRPr>
          </a:p>
        </p:txBody>
      </p:sp>
    </p:spTree>
    <p:extLst>
      <p:ext uri="{BB962C8B-B14F-4D97-AF65-F5344CB8AC3E}">
        <p14:creationId xmlns:p14="http://schemas.microsoft.com/office/powerpoint/2010/main" val="32107225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REMEDIAL ACTIONS FOR NEW FY</a:t>
            </a:r>
            <a:endParaRPr lang="en-ZA" sz="2400" dirty="0"/>
          </a:p>
        </p:txBody>
      </p:sp>
      <p:sp>
        <p:nvSpPr>
          <p:cNvPr id="3" name="Content Placeholder 2"/>
          <p:cNvSpPr>
            <a:spLocks noGrp="1"/>
          </p:cNvSpPr>
          <p:nvPr>
            <p:ph idx="1"/>
          </p:nvPr>
        </p:nvSpPr>
        <p:spPr/>
        <p:txBody>
          <a:bodyPr/>
          <a:lstStyle/>
          <a:p>
            <a:pPr marL="285750" indent="-285750" algn="just"/>
            <a:r>
              <a:rPr lang="en-US" dirty="0"/>
              <a:t>The following remedial actions has been put in place in the new FY in order to improve the organisation’s level of performance per programme:</a:t>
            </a:r>
          </a:p>
          <a:p>
            <a:pPr marL="0" indent="0" algn="just">
              <a:buNone/>
            </a:pPr>
            <a:endParaRPr lang="en-US" dirty="0"/>
          </a:p>
          <a:p>
            <a:pPr marL="630237" lvl="1" indent="-285750" algn="just"/>
            <a:r>
              <a:rPr lang="en-US" dirty="0"/>
              <a:t>Institutional Architecture Programme underway to reposition SAT which includes review of organisational structure. Once this process is finalised, vacancies will be filled.</a:t>
            </a:r>
          </a:p>
          <a:p>
            <a:pPr marL="630237" lvl="1" indent="-285750" algn="just"/>
            <a:r>
              <a:rPr lang="en-US" dirty="0"/>
              <a:t>The Tourism Performance Dashboard, whilst not publicly launched, is being incorporated into the Tech Hub value proposition.</a:t>
            </a:r>
          </a:p>
          <a:p>
            <a:pPr marL="630237" lvl="1" indent="-285750" algn="just"/>
            <a:r>
              <a:rPr lang="en-US" dirty="0"/>
              <a:t>The Tourism Sector Recovery plan which is a multi pronged public &amp; private sector collaboration forms the basis and thrust for restoring international and domestic tourism activity.</a:t>
            </a:r>
          </a:p>
          <a:p>
            <a:pPr marL="630237" lvl="1" indent="-285750" algn="just"/>
            <a:r>
              <a:rPr lang="en-US" dirty="0"/>
              <a:t>Through the National Convention Bureau, a hybrid solution is being explored and will be introduced for business events, specifically for Meetings Africa and the Indaba, both of which are planned for May 2021, to achieve the planned number of meetings held at these key business events. </a:t>
            </a:r>
          </a:p>
          <a:p>
            <a:pPr marL="285750" indent="-285750"/>
            <a:endParaRPr lang="en-US" dirty="0"/>
          </a:p>
          <a:p>
            <a:pPr marL="285750" indent="-285750"/>
            <a:endParaRPr lang="en-US" dirty="0"/>
          </a:p>
          <a:p>
            <a:pPr marL="285750" indent="-285750"/>
            <a:endParaRPr lang="en-US" dirty="0"/>
          </a:p>
          <a:p>
            <a:pPr marL="0" indent="0">
              <a:buNone/>
            </a:pPr>
            <a:endParaRPr lang="en-ZA" dirty="0"/>
          </a:p>
        </p:txBody>
      </p:sp>
    </p:spTree>
    <p:extLst>
      <p:ext uri="{BB962C8B-B14F-4D97-AF65-F5344CB8AC3E}">
        <p14:creationId xmlns:p14="http://schemas.microsoft.com/office/powerpoint/2010/main" val="49378446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307910" y="206506"/>
            <a:ext cx="8686800" cy="849720"/>
          </a:xfrm>
        </p:spPr>
        <p:txBody>
          <a:bodyPr>
            <a:noAutofit/>
          </a:bodyPr>
          <a:lstStyle/>
          <a:p>
            <a:r>
              <a:rPr lang="en-US" sz="2400" dirty="0">
                <a:solidFill>
                  <a:srgbClr val="000000"/>
                </a:solidFill>
              </a:rPr>
              <a:t>FINANCIAL PERFORMANCE </a:t>
            </a:r>
            <a:r>
              <a:rPr lang="en-US" sz="2400" b="1" dirty="0">
                <a:solidFill>
                  <a:srgbClr val="000000"/>
                </a:solidFill>
                <a:latin typeface="Trebuchet MS" panose="020B0603020202020204" pitchFamily="34" charset="0"/>
              </a:rPr>
              <a:t>AS AT 31 MARCH 2020</a:t>
            </a:r>
            <a:endParaRPr lang="en-ZA" sz="2400" dirty="0">
              <a:latin typeface="Trebuchet MS" panose="020B0603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0958533"/>
              </p:ext>
            </p:extLst>
          </p:nvPr>
        </p:nvGraphicFramePr>
        <p:xfrm>
          <a:off x="853068" y="1166325"/>
          <a:ext cx="7510348" cy="3959781"/>
        </p:xfrm>
        <a:graphic>
          <a:graphicData uri="http://schemas.openxmlformats.org/drawingml/2006/table">
            <a:tbl>
              <a:tblPr/>
              <a:tblGrid>
                <a:gridCol w="485322">
                  <a:extLst>
                    <a:ext uri="{9D8B030D-6E8A-4147-A177-3AD203B41FA5}">
                      <a16:colId xmlns:a16="http://schemas.microsoft.com/office/drawing/2014/main" val="732701382"/>
                    </a:ext>
                  </a:extLst>
                </a:gridCol>
                <a:gridCol w="2431177">
                  <a:extLst>
                    <a:ext uri="{9D8B030D-6E8A-4147-A177-3AD203B41FA5}">
                      <a16:colId xmlns:a16="http://schemas.microsoft.com/office/drawing/2014/main" val="3861044972"/>
                    </a:ext>
                  </a:extLst>
                </a:gridCol>
                <a:gridCol w="1520890">
                  <a:extLst>
                    <a:ext uri="{9D8B030D-6E8A-4147-A177-3AD203B41FA5}">
                      <a16:colId xmlns:a16="http://schemas.microsoft.com/office/drawing/2014/main" val="3252539722"/>
                    </a:ext>
                  </a:extLst>
                </a:gridCol>
                <a:gridCol w="1455222">
                  <a:extLst>
                    <a:ext uri="{9D8B030D-6E8A-4147-A177-3AD203B41FA5}">
                      <a16:colId xmlns:a16="http://schemas.microsoft.com/office/drawing/2014/main" val="1421347403"/>
                    </a:ext>
                  </a:extLst>
                </a:gridCol>
                <a:gridCol w="1617737">
                  <a:extLst>
                    <a:ext uri="{9D8B030D-6E8A-4147-A177-3AD203B41FA5}">
                      <a16:colId xmlns:a16="http://schemas.microsoft.com/office/drawing/2014/main" val="1689087116"/>
                    </a:ext>
                  </a:extLst>
                </a:gridCol>
              </a:tblGrid>
              <a:tr h="1294173">
                <a:tc gridSpan="2">
                  <a:txBody>
                    <a:bodyPr/>
                    <a:lstStyle/>
                    <a:p>
                      <a:pPr algn="ctr" fontAlgn="ctr"/>
                      <a:r>
                        <a:rPr lang="en-ZA" sz="1400" b="1" i="0" u="none" strike="noStrike" dirty="0">
                          <a:solidFill>
                            <a:srgbClr val="FFFFFF"/>
                          </a:solidFill>
                          <a:effectLst/>
                          <a:latin typeface="Trebuchet MS" panose="020B0603020202020204" pitchFamily="34" charset="0"/>
                        </a:rPr>
                        <a:t>Programme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a:txBody>
                    <a:bodyPr/>
                    <a:lstStyle/>
                    <a:p>
                      <a:pPr algn="ctr" fontAlgn="ctr"/>
                      <a:r>
                        <a:rPr lang="en-ZA" sz="1400" b="1" i="0" u="none" strike="noStrike" dirty="0">
                          <a:solidFill>
                            <a:srgbClr val="FFFFFF"/>
                          </a:solidFill>
                          <a:effectLst/>
                          <a:latin typeface="Trebuchet MS" panose="020B0603020202020204" pitchFamily="34" charset="0"/>
                        </a:rPr>
                        <a:t>Annual Budget R'000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1400" b="1" i="0" u="none" strike="noStrike" dirty="0">
                          <a:solidFill>
                            <a:srgbClr val="FFFFFF"/>
                          </a:solidFill>
                          <a:effectLst/>
                          <a:latin typeface="Trebuchet MS" panose="020B0603020202020204" pitchFamily="34" charset="0"/>
                        </a:rPr>
                        <a:t>Audited </a:t>
                      </a:r>
                    </a:p>
                    <a:p>
                      <a:pPr algn="ctr" fontAlgn="ctr"/>
                      <a:r>
                        <a:rPr lang="en-ZA" sz="1400" b="1" i="0" u="none" strike="noStrike" dirty="0">
                          <a:solidFill>
                            <a:srgbClr val="FFFFFF"/>
                          </a:solidFill>
                          <a:effectLst/>
                          <a:latin typeface="Trebuchet MS" panose="020B0603020202020204" pitchFamily="34" charset="0"/>
                        </a:rPr>
                        <a:t>R’000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400" b="1" i="0" u="none" strike="noStrike" dirty="0">
                          <a:solidFill>
                            <a:srgbClr val="FFFFFF"/>
                          </a:solidFill>
                          <a:effectLst/>
                          <a:latin typeface="Trebuchet MS" panose="020B0603020202020204" pitchFamily="34" charset="0"/>
                        </a:rPr>
                        <a:t>% of Expenditure on Total Budget</a:t>
                      </a:r>
                      <a:br>
                        <a:rPr lang="en-US" sz="1400" b="1" i="0" u="none" strike="noStrike" dirty="0">
                          <a:solidFill>
                            <a:srgbClr val="FFFFFF"/>
                          </a:solidFill>
                          <a:effectLst/>
                          <a:latin typeface="Trebuchet MS" panose="020B0603020202020204" pitchFamily="34" charset="0"/>
                        </a:rPr>
                      </a:br>
                      <a:endParaRPr lang="en-US" sz="1400" b="1" i="0" u="none" strike="noStrike" dirty="0">
                        <a:solidFill>
                          <a:srgbClr val="FFFFFF"/>
                        </a:solidFill>
                        <a:effectLst/>
                        <a:latin typeface="Trebuchet MS" panose="020B0603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689147536"/>
                  </a:ext>
                </a:extLst>
              </a:tr>
              <a:tr h="444268">
                <a:tc>
                  <a:txBody>
                    <a:bodyPr/>
                    <a:lstStyle/>
                    <a:p>
                      <a:pPr algn="ctr" fontAlgn="ctr"/>
                      <a:r>
                        <a:rPr lang="en-ZA" sz="1400" b="0" i="0" u="none" strike="noStrike" dirty="0">
                          <a:solidFill>
                            <a:srgbClr val="000000"/>
                          </a:solidFill>
                          <a:effectLst/>
                          <a:latin typeface="Trebuchet MS" panose="020B0603020202020204" pitchFamily="34" charset="0"/>
                        </a:rPr>
                        <a:t>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ctr"/>
                      <a:r>
                        <a:rPr lang="en-ZA" sz="1400" b="0" i="0" u="none" strike="noStrike" dirty="0">
                          <a:solidFill>
                            <a:srgbClr val="000000"/>
                          </a:solidFill>
                          <a:effectLst/>
                          <a:latin typeface="Trebuchet MS" panose="020B0603020202020204" pitchFamily="34" charset="0"/>
                        </a:rPr>
                        <a:t>Corporate Support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130 023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152 190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117%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722477"/>
                  </a:ext>
                </a:extLst>
              </a:tr>
              <a:tr h="444268">
                <a:tc>
                  <a:txBody>
                    <a:bodyPr/>
                    <a:lstStyle/>
                    <a:p>
                      <a:pPr algn="ctr" fontAlgn="ctr"/>
                      <a:r>
                        <a:rPr lang="en-ZA" sz="1400" b="0" i="0" u="none" strike="noStrike" dirty="0">
                          <a:solidFill>
                            <a:srgbClr val="000000"/>
                          </a:solidFill>
                          <a:effectLst/>
                          <a:latin typeface="Trebuchet MS" panose="020B0603020202020204" pitchFamily="34" charset="0"/>
                        </a:rPr>
                        <a:t>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ctr"/>
                      <a:r>
                        <a:rPr lang="en-ZA" sz="1400" b="0" i="0" u="none" strike="noStrike" dirty="0">
                          <a:solidFill>
                            <a:srgbClr val="000000"/>
                          </a:solidFill>
                          <a:effectLst/>
                          <a:latin typeface="Trebuchet MS" panose="020B0603020202020204" pitchFamily="34" charset="0"/>
                        </a:rPr>
                        <a:t>Business Enablement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80 730</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79 059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98%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280505"/>
                  </a:ext>
                </a:extLst>
              </a:tr>
              <a:tr h="444268">
                <a:tc>
                  <a:txBody>
                    <a:bodyPr/>
                    <a:lstStyle/>
                    <a:p>
                      <a:pPr algn="ctr" fontAlgn="ctr"/>
                      <a:r>
                        <a:rPr lang="en-ZA" sz="1400" b="0" i="0" u="none" strike="noStrike" dirty="0">
                          <a:solidFill>
                            <a:srgbClr val="000000"/>
                          </a:solidFill>
                          <a:effectLst/>
                          <a:latin typeface="Trebuchet MS" panose="020B0603020202020204" pitchFamily="34" charset="0"/>
                        </a:rPr>
                        <a:t>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ctr"/>
                      <a:r>
                        <a:rPr lang="en-ZA" sz="1400" b="0" i="0" u="none" strike="noStrike" dirty="0">
                          <a:solidFill>
                            <a:srgbClr val="000000"/>
                          </a:solidFill>
                          <a:effectLst/>
                          <a:latin typeface="Trebuchet MS" panose="020B0603020202020204" pitchFamily="34" charset="0"/>
                        </a:rPr>
                        <a:t>Leisure Tourism Marketing</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1 005 446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960 976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96%</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49110"/>
                  </a:ext>
                </a:extLst>
              </a:tr>
              <a:tr h="444268">
                <a:tc>
                  <a:txBody>
                    <a:bodyPr/>
                    <a:lstStyle/>
                    <a:p>
                      <a:pPr algn="ctr" fontAlgn="ctr"/>
                      <a:r>
                        <a:rPr lang="en-ZA" sz="1400" b="0" i="0" u="none" strike="noStrike" dirty="0">
                          <a:solidFill>
                            <a:srgbClr val="000000"/>
                          </a:solidFill>
                          <a:effectLst/>
                          <a:latin typeface="Trebuchet MS" panose="020B0603020202020204" pitchFamily="34" charset="0"/>
                        </a:rPr>
                        <a:t>4</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ctr"/>
                      <a:r>
                        <a:rPr lang="en-ZA" sz="1400" b="0" i="0" u="none" strike="noStrike" dirty="0">
                          <a:solidFill>
                            <a:srgbClr val="000000"/>
                          </a:solidFill>
                          <a:effectLst/>
                          <a:latin typeface="Trebuchet MS" panose="020B0603020202020204" pitchFamily="34" charset="0"/>
                        </a:rPr>
                        <a:t>Business Events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180 068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178 855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99%</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474687"/>
                  </a:ext>
                </a:extLst>
              </a:tr>
              <a:tr h="444268">
                <a:tc>
                  <a:txBody>
                    <a:bodyPr/>
                    <a:lstStyle/>
                    <a:p>
                      <a:pPr algn="ctr" fontAlgn="ctr"/>
                      <a:r>
                        <a:rPr lang="en-ZA" sz="1400" b="0" i="0" u="none" strike="noStrike" dirty="0">
                          <a:solidFill>
                            <a:srgbClr val="000000"/>
                          </a:solidFill>
                          <a:effectLst/>
                          <a:latin typeface="Trebuchet MS" panose="020B0603020202020204" pitchFamily="34" charset="0"/>
                        </a:rPr>
                        <a:t>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fontAlgn="ctr"/>
                      <a:r>
                        <a:rPr lang="en-ZA" sz="1400" b="0" i="0" u="none" strike="noStrike" dirty="0">
                          <a:solidFill>
                            <a:srgbClr val="000000"/>
                          </a:solidFill>
                          <a:effectLst/>
                          <a:latin typeface="Trebuchet MS" panose="020B0603020202020204" pitchFamily="34" charset="0"/>
                        </a:rPr>
                        <a:t>Visitor Experience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102 031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77 021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rebuchet MS" panose="020B0603020202020204" pitchFamily="34" charset="0"/>
                        </a:rPr>
                        <a:t>75%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634106"/>
                  </a:ext>
                </a:extLst>
              </a:tr>
              <a:tr h="444268">
                <a:tc gridSpan="2">
                  <a:txBody>
                    <a:bodyPr/>
                    <a:lstStyle/>
                    <a:p>
                      <a:pPr marL="72000" algn="l" fontAlgn="ctr"/>
                      <a:r>
                        <a:rPr lang="en-ZA" sz="1400" b="1" i="0" u="none" strike="noStrike" dirty="0">
                          <a:solidFill>
                            <a:srgbClr val="000000"/>
                          </a:solidFill>
                          <a:effectLst/>
                          <a:latin typeface="Trebuchet MS" panose="020B0603020202020204" pitchFamily="34" charset="0"/>
                        </a:rPr>
                        <a:t>Total</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ctr" fontAlgn="ctr"/>
                      <a:r>
                        <a:rPr lang="en-ZA" sz="1400" b="1" i="0" u="none" strike="noStrike" dirty="0">
                          <a:solidFill>
                            <a:srgbClr val="000000"/>
                          </a:solidFill>
                          <a:effectLst/>
                          <a:latin typeface="Trebuchet MS" panose="020B0603020202020204" pitchFamily="34" charset="0"/>
                        </a:rPr>
                        <a:t>1 498 298</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400" b="1" i="0" u="none" strike="noStrike" dirty="0">
                          <a:solidFill>
                            <a:srgbClr val="000000"/>
                          </a:solidFill>
                          <a:effectLst/>
                          <a:latin typeface="Trebuchet MS" panose="020B0603020202020204" pitchFamily="34" charset="0"/>
                        </a:rPr>
                        <a:t>1 448 101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400" b="1" i="0" u="none" strike="noStrike" dirty="0">
                          <a:solidFill>
                            <a:srgbClr val="000000"/>
                          </a:solidFill>
                          <a:effectLst/>
                          <a:latin typeface="Trebuchet MS" panose="020B0603020202020204" pitchFamily="34" charset="0"/>
                        </a:rPr>
                        <a:t>97%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7797128"/>
                  </a:ext>
                </a:extLst>
              </a:tr>
            </a:tbl>
          </a:graphicData>
        </a:graphic>
      </p:graphicFrame>
    </p:spTree>
    <p:extLst>
      <p:ext uri="{BB962C8B-B14F-4D97-AF65-F5344CB8AC3E}">
        <p14:creationId xmlns:p14="http://schemas.microsoft.com/office/powerpoint/2010/main" val="168789634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Reasons for variances at programme level</a:t>
            </a:r>
            <a:endParaRPr lang="en-ZA" sz="2400" dirty="0"/>
          </a:p>
        </p:txBody>
      </p:sp>
      <p:sp>
        <p:nvSpPr>
          <p:cNvPr id="3" name="Content Placeholder 2"/>
          <p:cNvSpPr>
            <a:spLocks noGrp="1"/>
          </p:cNvSpPr>
          <p:nvPr>
            <p:ph idx="1"/>
          </p:nvPr>
        </p:nvSpPr>
        <p:spPr/>
        <p:txBody>
          <a:bodyPr/>
          <a:lstStyle/>
          <a:p>
            <a:pPr marL="0" indent="0">
              <a:buNone/>
            </a:pPr>
            <a:r>
              <a:rPr lang="en-US" sz="1400" b="1" dirty="0"/>
              <a:t>Programme 1</a:t>
            </a:r>
          </a:p>
          <a:p>
            <a:pPr marL="0" indent="0">
              <a:buNone/>
            </a:pPr>
            <a:r>
              <a:rPr lang="en-US" sz="1300" dirty="0"/>
              <a:t>Corporate support 117% - The variance is due to accounting for non-cash balance as part of the overall programme expenditure i.e., translation of foreign financial transactions into presentation currency, property, plant and equipment depreciation and amortisation of intangible assets</a:t>
            </a:r>
            <a:r>
              <a:rPr lang="en-US" sz="1400" dirty="0"/>
              <a:t>.  </a:t>
            </a:r>
            <a:endParaRPr lang="en-ZA" sz="1400" dirty="0"/>
          </a:p>
          <a:p>
            <a:pPr marL="0" indent="0">
              <a:buNone/>
            </a:pPr>
            <a:endParaRPr lang="en-US" sz="1400" dirty="0"/>
          </a:p>
          <a:p>
            <a:pPr marL="0" indent="0">
              <a:buNone/>
            </a:pPr>
            <a:r>
              <a:rPr lang="en-US" sz="1400" b="1" dirty="0"/>
              <a:t>Programme 2</a:t>
            </a:r>
          </a:p>
          <a:p>
            <a:pPr marL="0" indent="0">
              <a:buNone/>
            </a:pPr>
            <a:r>
              <a:rPr lang="en-US" sz="1300" dirty="0"/>
              <a:t>Business enablement 2% variance is due to suspension of fieldwork linked to departure survey as result of Covid-19 in Q4.</a:t>
            </a:r>
            <a:endParaRPr lang="en-ZA" sz="1300" dirty="0"/>
          </a:p>
          <a:p>
            <a:pPr marL="0" indent="0">
              <a:buNone/>
            </a:pPr>
            <a:endParaRPr lang="en-US" sz="1400" dirty="0"/>
          </a:p>
          <a:p>
            <a:pPr marL="0" indent="0">
              <a:buNone/>
            </a:pPr>
            <a:r>
              <a:rPr lang="en-US" sz="1400" b="1" dirty="0"/>
              <a:t>Programme 3</a:t>
            </a:r>
          </a:p>
          <a:p>
            <a:pPr marL="0" indent="0">
              <a:buNone/>
            </a:pPr>
            <a:r>
              <a:rPr lang="en-US" sz="1300" dirty="0"/>
              <a:t>The investment is mainly due to a decision to suspend extensive external facing marketing activities as a result of the impact of Covid-19 on the tourism sector. The entity made a tactical decision to keep the brand alive through minimum investment in social media marketing.</a:t>
            </a:r>
          </a:p>
          <a:p>
            <a:pPr marL="0" indent="0">
              <a:buNone/>
            </a:pPr>
            <a:endParaRPr lang="en-ZA" sz="1300" dirty="0"/>
          </a:p>
          <a:p>
            <a:pPr marL="0" indent="0">
              <a:buNone/>
            </a:pPr>
            <a:r>
              <a:rPr lang="en-US" sz="1400" b="1" dirty="0"/>
              <a:t>Programme 4</a:t>
            </a:r>
            <a:endParaRPr lang="en-ZA" sz="1400" b="1" dirty="0"/>
          </a:p>
          <a:p>
            <a:pPr marL="0" indent="0">
              <a:buNone/>
            </a:pPr>
            <a:r>
              <a:rPr lang="en-US" sz="1300" dirty="0"/>
              <a:t>Planned participation in one of our strategic exhibition platforms did not take place during February 2020. ITB Berlin was cancelled as a result of Covid-19. </a:t>
            </a:r>
            <a:endParaRPr lang="en-ZA" sz="1300" dirty="0"/>
          </a:p>
          <a:p>
            <a:pPr marL="0" indent="0">
              <a:buNone/>
            </a:pPr>
            <a:endParaRPr lang="en-US" sz="1400" dirty="0"/>
          </a:p>
          <a:p>
            <a:pPr marL="0" indent="0">
              <a:buNone/>
            </a:pPr>
            <a:r>
              <a:rPr lang="en-US" sz="1400" b="1" dirty="0"/>
              <a:t>Programme 5</a:t>
            </a:r>
            <a:endParaRPr lang="en-ZA" sz="1400" b="1" dirty="0"/>
          </a:p>
          <a:p>
            <a:pPr marL="0" indent="0">
              <a:buNone/>
            </a:pPr>
            <a:r>
              <a:rPr lang="en-US" sz="1300" dirty="0"/>
              <a:t>The entity made a decision to suspend all media and trade hosting during the global pandemic. The variance is due to no hosting and trade training taking place during this period</a:t>
            </a:r>
            <a:r>
              <a:rPr lang="en-US" sz="1400" dirty="0"/>
              <a:t>.</a:t>
            </a:r>
            <a:endParaRPr lang="en-ZA" sz="1400" dirty="0"/>
          </a:p>
          <a:p>
            <a:pPr marL="0" indent="0">
              <a:buNone/>
            </a:pPr>
            <a:r>
              <a:rPr lang="en-US" sz="1400" dirty="0"/>
              <a:t> </a:t>
            </a:r>
            <a:endParaRPr lang="en-ZA" sz="1400" dirty="0"/>
          </a:p>
          <a:p>
            <a:pPr marL="0" indent="0">
              <a:buNone/>
            </a:pPr>
            <a:r>
              <a:rPr lang="en-US" sz="1400" dirty="0"/>
              <a:t> </a:t>
            </a:r>
            <a:endParaRPr lang="en-ZA" sz="1400" dirty="0"/>
          </a:p>
          <a:p>
            <a:pPr marL="0" indent="0">
              <a:buNone/>
            </a:pPr>
            <a:r>
              <a:rPr lang="en-US" dirty="0"/>
              <a:t> </a:t>
            </a:r>
            <a:endParaRPr lang="en-ZA" dirty="0"/>
          </a:p>
          <a:p>
            <a:pPr marL="0" indent="0">
              <a:buNone/>
            </a:pPr>
            <a:r>
              <a:rPr lang="en-US" dirty="0"/>
              <a:t> </a:t>
            </a:r>
            <a:endParaRPr lang="en-ZA" dirty="0"/>
          </a:p>
        </p:txBody>
      </p:sp>
    </p:spTree>
    <p:extLst>
      <p:ext uri="{BB962C8B-B14F-4D97-AF65-F5344CB8AC3E}">
        <p14:creationId xmlns:p14="http://schemas.microsoft.com/office/powerpoint/2010/main" val="313690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AC0B-A681-4EE2-9F45-B3CA6059AE31}"/>
              </a:ext>
            </a:extLst>
          </p:cNvPr>
          <p:cNvSpPr>
            <a:spLocks noGrp="1"/>
          </p:cNvSpPr>
          <p:nvPr>
            <p:ph type="title"/>
          </p:nvPr>
        </p:nvSpPr>
        <p:spPr/>
        <p:txBody>
          <a:bodyPr/>
          <a:lstStyle/>
          <a:p>
            <a:r>
              <a:rPr lang="en-US" sz="2400" dirty="0"/>
              <a:t>Collaboration with Provinces</a:t>
            </a:r>
            <a:endParaRPr lang="en-ZA" sz="2400" dirty="0"/>
          </a:p>
        </p:txBody>
      </p:sp>
      <p:graphicFrame>
        <p:nvGraphicFramePr>
          <p:cNvPr id="4" name="Content Placeholder 3">
            <a:extLst>
              <a:ext uri="{FF2B5EF4-FFF2-40B4-BE49-F238E27FC236}">
                <a16:creationId xmlns:a16="http://schemas.microsoft.com/office/drawing/2014/main" id="{60F7D72C-A86E-49A7-9E0E-C875F9BECF43}"/>
              </a:ext>
            </a:extLst>
          </p:cNvPr>
          <p:cNvGraphicFramePr>
            <a:graphicFrameLocks noGrp="1"/>
          </p:cNvGraphicFramePr>
          <p:nvPr>
            <p:ph idx="1"/>
            <p:extLst>
              <p:ext uri="{D42A27DB-BD31-4B8C-83A1-F6EECF244321}">
                <p14:modId xmlns:p14="http://schemas.microsoft.com/office/powerpoint/2010/main" val="4234202323"/>
              </p:ext>
            </p:extLst>
          </p:nvPr>
        </p:nvGraphicFramePr>
        <p:xfrm>
          <a:off x="285750" y="1140431"/>
          <a:ext cx="8477251" cy="5299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05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&amp; Related Spending in Provinces</a:t>
            </a:r>
            <a:endParaRPr lang="en-ZA" dirty="0"/>
          </a:p>
        </p:txBody>
      </p:sp>
      <p:sp>
        <p:nvSpPr>
          <p:cNvPr id="3" name="Content Placeholder 2"/>
          <p:cNvSpPr>
            <a:spLocks noGrp="1"/>
          </p:cNvSpPr>
          <p:nvPr>
            <p:ph idx="1"/>
          </p:nvPr>
        </p:nvSpPr>
        <p:spPr/>
        <p:txBody>
          <a:bodyPr/>
          <a:lstStyle/>
          <a:p>
            <a:pPr marL="0" indent="0" algn="just">
              <a:buNone/>
            </a:pPr>
            <a:r>
              <a:rPr lang="en-ZA" dirty="0"/>
              <a:t>The engagement between SA Tourism and Provincial Tourism Authorities (PTAs) is through a collaborative MOU, implemented through the SAT PTAs CEOs Forum, Marketing Forum and Business Events Coordinating Forum.</a:t>
            </a:r>
          </a:p>
          <a:p>
            <a:pPr marL="0" indent="0">
              <a:buNone/>
            </a:pPr>
            <a:endParaRPr lang="en-US" dirty="0"/>
          </a:p>
          <a:p>
            <a:pPr marL="0" indent="0">
              <a:buNone/>
            </a:pPr>
            <a:r>
              <a:rPr lang="en-US" dirty="0"/>
              <a:t>For the period under review, the total spend in provinces was R156,2m on the following projects implemented in provinces:</a:t>
            </a:r>
          </a:p>
          <a:p>
            <a:pPr marL="0" indent="0">
              <a:buNone/>
            </a:pPr>
            <a:endParaRPr lang="en-US" dirty="0"/>
          </a:p>
          <a:p>
            <a:pPr marL="285750" indent="-285750"/>
            <a:r>
              <a:rPr lang="en-US" dirty="0"/>
              <a:t>Bid support 						R61m</a:t>
            </a:r>
          </a:p>
          <a:p>
            <a:pPr marL="285750" indent="-285750"/>
            <a:r>
              <a:rPr lang="en-US" dirty="0"/>
              <a:t>Sho’t Left Travel Week Media (9 provinces)			R25m</a:t>
            </a:r>
          </a:p>
          <a:p>
            <a:pPr marL="0" indent="0">
              <a:buNone/>
            </a:pPr>
            <a:r>
              <a:rPr lang="en-US" dirty="0"/>
              <a:t>    (TV, Radio, Outdoor, Digital, Print, Activations)			</a:t>
            </a:r>
          </a:p>
          <a:p>
            <a:pPr marL="285750" indent="-285750"/>
            <a:r>
              <a:rPr lang="en-US" dirty="0"/>
              <a:t>Move For Me Domestic Awareness Campaign in partnership 	R1.2m</a:t>
            </a:r>
            <a:br>
              <a:rPr lang="en-US" dirty="0"/>
            </a:br>
            <a:r>
              <a:rPr lang="en-US" dirty="0"/>
              <a:t>with Universal Music (9 provinces)	</a:t>
            </a:r>
          </a:p>
          <a:p>
            <a:pPr marL="285750" indent="-285750"/>
            <a:r>
              <a:rPr lang="en-US" dirty="0"/>
              <a:t>Speed Marketing </a:t>
            </a:r>
            <a:r>
              <a:rPr lang="en-US" dirty="0" err="1"/>
              <a:t>Programmes</a:t>
            </a:r>
            <a:r>
              <a:rPr lang="en-US" dirty="0"/>
              <a:t> 				R2m</a:t>
            </a:r>
            <a:br>
              <a:rPr lang="en-US" dirty="0"/>
            </a:br>
            <a:r>
              <a:rPr lang="en-US" dirty="0"/>
              <a:t>(Northern Cape, Eastern Cape, KwaZulu-Natal, Western Cape) 	</a:t>
            </a:r>
          </a:p>
          <a:p>
            <a:pPr marL="285750" indent="-285750"/>
            <a:r>
              <a:rPr lang="en-US" dirty="0"/>
              <a:t>Media support with CNBC (Business Events and Leisure)		R20m</a:t>
            </a:r>
          </a:p>
          <a:p>
            <a:pPr marL="0" indent="0">
              <a:buNone/>
            </a:pPr>
            <a:r>
              <a:rPr lang="en-US" dirty="0"/>
              <a:t>    (TV, Digital and Social media platforms)</a:t>
            </a:r>
          </a:p>
          <a:p>
            <a:pPr marL="285750" indent="-285750"/>
            <a:r>
              <a:rPr lang="en-US" dirty="0"/>
              <a:t>Hosting Programme (Trade and Media) – (9 provinces)		R47m</a:t>
            </a:r>
            <a:endParaRPr lang="en-ZA" dirty="0"/>
          </a:p>
          <a:p>
            <a:pPr marL="0" indent="0">
              <a:buNone/>
            </a:pPr>
            <a:r>
              <a:rPr lang="en-US" dirty="0"/>
              <a:t> </a:t>
            </a:r>
            <a:endParaRPr lang="en-ZA" dirty="0"/>
          </a:p>
          <a:p>
            <a:pPr marL="0" indent="0">
              <a:buNone/>
            </a:pPr>
            <a:r>
              <a:rPr lang="en-US" dirty="0"/>
              <a:t> </a:t>
            </a:r>
            <a:endParaRPr lang="en-ZA" dirty="0"/>
          </a:p>
          <a:p>
            <a:pPr marL="0" indent="0">
              <a:buNone/>
            </a:pPr>
            <a:r>
              <a:rPr lang="en-US" dirty="0"/>
              <a:t> </a:t>
            </a:r>
            <a:endParaRPr lang="en-ZA" dirty="0"/>
          </a:p>
          <a:p>
            <a:pPr marL="0" indent="0">
              <a:buNone/>
            </a:pPr>
            <a:r>
              <a:rPr lang="en-US" dirty="0"/>
              <a:t> </a:t>
            </a:r>
            <a:endParaRPr lang="en-ZA" dirty="0"/>
          </a:p>
        </p:txBody>
      </p:sp>
    </p:spTree>
    <p:extLst>
      <p:ext uri="{BB962C8B-B14F-4D97-AF65-F5344CB8AC3E}">
        <p14:creationId xmlns:p14="http://schemas.microsoft.com/office/powerpoint/2010/main" val="318008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Projects between SAT &amp; PTAs</a:t>
            </a:r>
            <a:endParaRPr lang="en-ZA" dirty="0"/>
          </a:p>
        </p:txBody>
      </p:sp>
      <p:sp>
        <p:nvSpPr>
          <p:cNvPr id="3" name="Content Placeholder 2"/>
          <p:cNvSpPr>
            <a:spLocks noGrp="1"/>
          </p:cNvSpPr>
          <p:nvPr>
            <p:ph idx="1"/>
          </p:nvPr>
        </p:nvSpPr>
        <p:spPr/>
        <p:txBody>
          <a:bodyPr/>
          <a:lstStyle/>
          <a:p>
            <a:pPr marL="0" indent="0" algn="just">
              <a:buNone/>
            </a:pPr>
            <a:r>
              <a:rPr lang="en-ZA" dirty="0"/>
              <a:t>In an endeavour to improve collaboration between SA Tourism and PTAs and to further drive the recovery of the sector, the following projects are currently being implemented:</a:t>
            </a:r>
          </a:p>
          <a:p>
            <a:pPr marL="0" indent="0">
              <a:buNone/>
            </a:pPr>
            <a:endParaRPr lang="en-US" dirty="0"/>
          </a:p>
          <a:p>
            <a:pPr marL="285750" indent="-285750"/>
            <a:r>
              <a:rPr lang="en-US" dirty="0"/>
              <a:t>The Summer Campaign was rolled out in 4 provinces during Quarter 3 of FY20/21: Northern Cape; Limpopo, North West &amp; Mpumalanga. </a:t>
            </a:r>
            <a:r>
              <a:rPr lang="en-ZA" dirty="0"/>
              <a:t>The objective of the campaign is to increase domestic tourism trips and spend among the core domestic traveller market within the VTSD. The next phase of the campaign is tentatively scheduled for April 2021 in the remaining provinces.</a:t>
            </a:r>
          </a:p>
          <a:p>
            <a:pPr marL="285750" indent="-285750"/>
            <a:r>
              <a:rPr lang="en-ZA" dirty="0"/>
              <a:t>The National Association Project seeks to develop a provincial bidding program for National Association conferences and meetings to host these business events in Villages, Townships, and Small Dorpies (VTSD).   </a:t>
            </a:r>
          </a:p>
          <a:p>
            <a:pPr marL="285750" indent="-285750"/>
            <a:r>
              <a:rPr lang="en-ZA" dirty="0"/>
              <a:t>Enterprise and Supplier Development (E&amp;SD) programme aimed at producing a singular pipeline for introducing SMMEs to the market.</a:t>
            </a:r>
          </a:p>
          <a:p>
            <a:pPr marL="285750" indent="-285750"/>
            <a:r>
              <a:rPr lang="en-ZA" dirty="0"/>
              <a:t>A partnership evaluation tool has been developed which focuses on the key pillars i.e. Economic Growth, Brand and Marketing, Enterprise impact - which focuses on how partnerships will benefit SMMEs development/empowerment.</a:t>
            </a:r>
          </a:p>
          <a:p>
            <a:pPr marL="285750" indent="-285750"/>
            <a:endParaRPr lang="en-ZA" dirty="0"/>
          </a:p>
          <a:p>
            <a:pPr marL="0" indent="0">
              <a:buNone/>
            </a:pPr>
            <a:endParaRPr lang="en-ZA" dirty="0"/>
          </a:p>
          <a:p>
            <a:pPr marL="0" indent="0">
              <a:buNone/>
            </a:pPr>
            <a:r>
              <a:rPr lang="en-US" dirty="0"/>
              <a:t> </a:t>
            </a:r>
            <a:endParaRPr lang="en-ZA" dirty="0"/>
          </a:p>
          <a:p>
            <a:pPr marL="0" indent="0">
              <a:buNone/>
            </a:pPr>
            <a:r>
              <a:rPr lang="en-US" dirty="0"/>
              <a:t> </a:t>
            </a:r>
            <a:endParaRPr lang="en-ZA" dirty="0"/>
          </a:p>
          <a:p>
            <a:pPr marL="0" indent="0">
              <a:buNone/>
            </a:pPr>
            <a:r>
              <a:rPr lang="en-US" dirty="0"/>
              <a:t> </a:t>
            </a:r>
            <a:endParaRPr lang="en-ZA" dirty="0"/>
          </a:p>
          <a:p>
            <a:pPr marL="0" indent="0">
              <a:buNone/>
            </a:pPr>
            <a:r>
              <a:rPr lang="en-US" dirty="0"/>
              <a:t> </a:t>
            </a:r>
            <a:endParaRPr lang="en-ZA" dirty="0"/>
          </a:p>
        </p:txBody>
      </p:sp>
    </p:spTree>
    <p:extLst>
      <p:ext uri="{BB962C8B-B14F-4D97-AF65-F5344CB8AC3E}">
        <p14:creationId xmlns:p14="http://schemas.microsoft.com/office/powerpoint/2010/main" val="301940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743" name="Rectangle 1"/>
          <p:cNvSpPr>
            <a:spLocks noChangeArrowheads="1"/>
          </p:cNvSpPr>
          <p:nvPr/>
        </p:nvSpPr>
        <p:spPr bwMode="auto">
          <a:xfrm>
            <a:off x="506413" y="152811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ZA" altLang="en-US" dirty="0">
                <a:ea typeface="ヒラギノ角ゴ Pro W3" pitchFamily="-84" charset="-128"/>
              </a:rPr>
              <a:t/>
            </a:r>
            <a:br>
              <a:rPr lang="en-ZA" altLang="en-US" dirty="0">
                <a:ea typeface="ヒラギノ角ゴ Pro W3" pitchFamily="-84" charset="-128"/>
              </a:rPr>
            </a:br>
            <a:endParaRPr lang="en-ZA" altLang="en-US" dirty="0">
              <a:ea typeface="ヒラギノ角ゴ Pro W3" pitchFamily="-84" charset="-128"/>
            </a:endParaRPr>
          </a:p>
        </p:txBody>
      </p:sp>
      <p:sp>
        <p:nvSpPr>
          <p:cNvPr id="2" name="Title 1"/>
          <p:cNvSpPr>
            <a:spLocks noGrp="1"/>
          </p:cNvSpPr>
          <p:nvPr>
            <p:ph type="title"/>
          </p:nvPr>
        </p:nvSpPr>
        <p:spPr>
          <a:xfrm>
            <a:off x="0" y="9144"/>
            <a:ext cx="8976359" cy="813816"/>
          </a:xfrm>
        </p:spPr>
        <p:txBody>
          <a:bodyPr/>
          <a:lstStyle/>
          <a:p>
            <a:r>
              <a:rPr lang="en-ZA" sz="2400" dirty="0"/>
              <a:t>AUDIT OUTCOME FOR THE PERIOD ENDED 31 MARCH 2020</a:t>
            </a:r>
          </a:p>
        </p:txBody>
      </p:sp>
      <p:sp>
        <p:nvSpPr>
          <p:cNvPr id="3" name="Content Placeholder 2">
            <a:extLst>
              <a:ext uri="{FF2B5EF4-FFF2-40B4-BE49-F238E27FC236}">
                <a16:creationId xmlns:a16="http://schemas.microsoft.com/office/drawing/2014/main" id="{A7F28324-4507-4A09-8090-A8F37B58B197}"/>
              </a:ext>
            </a:extLst>
          </p:cNvPr>
          <p:cNvSpPr>
            <a:spLocks noGrp="1"/>
          </p:cNvSpPr>
          <p:nvPr>
            <p:ph idx="1"/>
          </p:nvPr>
        </p:nvSpPr>
        <p:spPr>
          <a:xfrm>
            <a:off x="381000" y="1012980"/>
            <a:ext cx="8595359" cy="5529926"/>
          </a:xfrm>
        </p:spPr>
        <p:txBody>
          <a:bodyPr/>
          <a:lstStyle/>
          <a:p>
            <a:pPr marL="0" indent="0" algn="just">
              <a:buNone/>
            </a:pPr>
            <a:r>
              <a:rPr lang="en-US" sz="1400" dirty="0"/>
              <a:t>South African Tourism obtained an unqualified audit opinion with findings for the financial year-ended 31 March 2020. The 2019-20 audit highlighted a number of internal control deficiencies which are being addressed in order to improve South African Tourism’s audit outcomes. Findings for FY19/20 were raised in the following areas:</a:t>
            </a:r>
            <a:r>
              <a:rPr lang="en-US" altLang="en-US" sz="1400" dirty="0">
                <a:solidFill>
                  <a:srgbClr val="222222"/>
                </a:solidFill>
              </a:rPr>
              <a:t> </a:t>
            </a:r>
          </a:p>
          <a:p>
            <a:pPr marL="0" lvl="0" indent="0">
              <a:spcBef>
                <a:spcPct val="0"/>
              </a:spcBef>
              <a:spcAft>
                <a:spcPct val="0"/>
              </a:spcAft>
              <a:buNone/>
            </a:pPr>
            <a:endParaRPr lang="en-US" altLang="en-US" sz="1400" dirty="0">
              <a:solidFill>
                <a:srgbClr val="222222"/>
              </a:solidFill>
            </a:endParaRPr>
          </a:p>
          <a:p>
            <a:pPr marL="0" lvl="0" indent="0">
              <a:spcBef>
                <a:spcPct val="0"/>
              </a:spcBef>
              <a:spcAft>
                <a:spcPct val="0"/>
              </a:spcAft>
              <a:buNone/>
            </a:pPr>
            <a:endParaRPr lang="en-US" altLang="en-US" sz="1400" dirty="0">
              <a:solidFill>
                <a:srgbClr val="222222"/>
              </a:solidFill>
            </a:endParaRPr>
          </a:p>
          <a:p>
            <a:pPr marL="171450" lvl="0" indent="-171450">
              <a:spcBef>
                <a:spcPct val="0"/>
              </a:spcBef>
              <a:spcAft>
                <a:spcPct val="0"/>
              </a:spcAft>
            </a:pPr>
            <a:endParaRPr lang="en-US" altLang="en-US" sz="1400" dirty="0">
              <a:solidFill>
                <a:srgbClr val="222222"/>
              </a:solidFill>
              <a:cs typeface="+mn-cs"/>
            </a:endParaRPr>
          </a:p>
          <a:p>
            <a:pPr marL="171450" lvl="0" indent="-171450">
              <a:spcBef>
                <a:spcPct val="0"/>
              </a:spcBef>
              <a:spcAft>
                <a:spcPct val="0"/>
              </a:spcAft>
            </a:pPr>
            <a:endParaRPr lang="en-US" altLang="en-US" sz="1400" dirty="0">
              <a:solidFill>
                <a:srgbClr val="222222"/>
              </a:solidFill>
              <a:cs typeface="+mn-cs"/>
            </a:endParaRPr>
          </a:p>
          <a:p>
            <a:pPr marL="0" lvl="0" indent="0">
              <a:spcBef>
                <a:spcPct val="0"/>
              </a:spcBef>
              <a:spcAft>
                <a:spcPct val="0"/>
              </a:spcAft>
              <a:buNone/>
            </a:pPr>
            <a:endParaRPr lang="en-US" altLang="en-US" sz="1200" i="1" dirty="0">
              <a:solidFill>
                <a:prstClr val="black"/>
              </a:solidFill>
              <a:latin typeface="+mn-lt"/>
              <a:cs typeface="+mn-cs"/>
            </a:endParaRPr>
          </a:p>
          <a:p>
            <a:pPr marL="0" lvl="0" indent="0">
              <a:spcBef>
                <a:spcPct val="0"/>
              </a:spcBef>
              <a:spcAft>
                <a:spcPct val="0"/>
              </a:spcAft>
              <a:buNone/>
            </a:pPr>
            <a:endParaRPr lang="en-US" altLang="en-US" sz="1200" i="1" dirty="0">
              <a:solidFill>
                <a:prstClr val="black"/>
              </a:solidFill>
              <a:latin typeface="+mn-lt"/>
              <a:cs typeface="+mn-cs"/>
            </a:endParaRPr>
          </a:p>
          <a:p>
            <a:pPr marL="0" lvl="0" indent="0">
              <a:spcBef>
                <a:spcPct val="0"/>
              </a:spcBef>
              <a:spcAft>
                <a:spcPct val="0"/>
              </a:spcAft>
              <a:buNone/>
            </a:pPr>
            <a:endParaRPr lang="en-US" altLang="en-US" sz="1800" dirty="0">
              <a:solidFill>
                <a:prstClr val="black"/>
              </a:solidFill>
              <a:latin typeface="Calibri" panose="020F0502020204030204"/>
              <a:cs typeface="+mn-cs"/>
            </a:endParaRP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772893464"/>
              </p:ext>
            </p:extLst>
          </p:nvPr>
        </p:nvGraphicFramePr>
        <p:xfrm>
          <a:off x="170481" y="2073759"/>
          <a:ext cx="8805878" cy="4124960"/>
        </p:xfrm>
        <a:graphic>
          <a:graphicData uri="http://schemas.openxmlformats.org/drawingml/2006/table">
            <a:tbl>
              <a:tblPr firstRow="1" bandRow="1">
                <a:tableStyleId>{1E171933-4619-4E11-9A3F-F7608DF75F80}</a:tableStyleId>
              </a:tblPr>
              <a:tblGrid>
                <a:gridCol w="2541722">
                  <a:extLst>
                    <a:ext uri="{9D8B030D-6E8A-4147-A177-3AD203B41FA5}">
                      <a16:colId xmlns:a16="http://schemas.microsoft.com/office/drawing/2014/main" val="3206097963"/>
                    </a:ext>
                  </a:extLst>
                </a:gridCol>
                <a:gridCol w="6264156">
                  <a:extLst>
                    <a:ext uri="{9D8B030D-6E8A-4147-A177-3AD203B41FA5}">
                      <a16:colId xmlns:a16="http://schemas.microsoft.com/office/drawing/2014/main" val="3987675052"/>
                    </a:ext>
                  </a:extLst>
                </a:gridCol>
              </a:tblGrid>
              <a:tr h="370840">
                <a:tc>
                  <a:txBody>
                    <a:bodyPr/>
                    <a:lstStyle/>
                    <a:p>
                      <a:pPr algn="ctr"/>
                      <a:r>
                        <a:rPr lang="en-ZA" sz="1200" b="1" dirty="0"/>
                        <a:t>Internal control area</a:t>
                      </a:r>
                      <a:endParaRPr lang="en-ZA" sz="1200" b="1" dirty="0">
                        <a:latin typeface="Trebuchet MS" panose="020B0603020202020204" pitchFamily="34" charset="0"/>
                      </a:endParaRPr>
                    </a:p>
                  </a:txBody>
                  <a:tcPr/>
                </a:tc>
                <a:tc>
                  <a:txBody>
                    <a:bodyPr/>
                    <a:lstStyle/>
                    <a:p>
                      <a:pPr algn="ctr"/>
                      <a:r>
                        <a:rPr lang="en-ZA" sz="1200" b="1" dirty="0"/>
                        <a:t>Mitigations</a:t>
                      </a:r>
                      <a:endParaRPr lang="en-ZA" sz="1200" b="1" dirty="0">
                        <a:latin typeface="Trebuchet MS" panose="020B0603020202020204" pitchFamily="34" charset="0"/>
                      </a:endParaRPr>
                    </a:p>
                  </a:txBody>
                  <a:tcPr/>
                </a:tc>
                <a:extLst>
                  <a:ext uri="{0D108BD9-81ED-4DB2-BD59-A6C34878D82A}">
                    <a16:rowId xmlns:a16="http://schemas.microsoft.com/office/drawing/2014/main" val="905689120"/>
                  </a:ext>
                </a:extLst>
              </a:tr>
              <a:tr h="370840">
                <a:tc>
                  <a:txBody>
                    <a:bodyPr/>
                    <a:lstStyle/>
                    <a:p>
                      <a:r>
                        <a:rPr lang="en-ZA" sz="1200" b="1" dirty="0">
                          <a:latin typeface="Trebuchet MS" panose="020B0603020202020204" pitchFamily="34" charset="0"/>
                        </a:rPr>
                        <a:t>Performance Information Management</a:t>
                      </a:r>
                    </a:p>
                  </a:txBody>
                  <a:tcPr/>
                </a:tc>
                <a:tc>
                  <a:txBody>
                    <a:bodyPr/>
                    <a:lstStyle/>
                    <a:p>
                      <a:r>
                        <a:rPr lang="en-US" sz="1200" dirty="0">
                          <a:latin typeface="Trebuchet MS" panose="020B0603020202020204" pitchFamily="34" charset="0"/>
                        </a:rPr>
                        <a:t>The internal audit function will audit the accuracy, validity and completeness of Performance Information on a quarterly basis.</a:t>
                      </a:r>
                      <a:endParaRPr lang="en-ZA" sz="1200" dirty="0">
                        <a:latin typeface="Trebuchet MS" panose="020B0603020202020204" pitchFamily="34" charset="0"/>
                      </a:endParaRPr>
                    </a:p>
                  </a:txBody>
                  <a:tcPr/>
                </a:tc>
                <a:extLst>
                  <a:ext uri="{0D108BD9-81ED-4DB2-BD59-A6C34878D82A}">
                    <a16:rowId xmlns:a16="http://schemas.microsoft.com/office/drawing/2014/main" val="2638539293"/>
                  </a:ext>
                </a:extLst>
              </a:tr>
              <a:tr h="370840">
                <a:tc>
                  <a:txBody>
                    <a:bodyPr/>
                    <a:lstStyle/>
                    <a:p>
                      <a:r>
                        <a:rPr lang="en-ZA" sz="1200" b="1" dirty="0">
                          <a:latin typeface="Trebuchet MS" panose="020B0603020202020204" pitchFamily="34" charset="0"/>
                        </a:rPr>
                        <a:t>Supply Chain Management</a:t>
                      </a:r>
                    </a:p>
                  </a:txBody>
                  <a:tcPr/>
                </a:tc>
                <a:tc>
                  <a:txBody>
                    <a:bodyPr/>
                    <a:lstStyle/>
                    <a:p>
                      <a:r>
                        <a:rPr lang="en-US" sz="1200" u="none" strike="noStrike" kern="1200" baseline="0" dirty="0">
                          <a:latin typeface="Trebuchet MS" panose="020B0603020202020204" pitchFamily="34" charset="0"/>
                        </a:rPr>
                        <a:t>Non-compliance with NTR Practice note 7 of 2009/10</a:t>
                      </a:r>
                    </a:p>
                    <a:p>
                      <a:r>
                        <a:rPr lang="en-ZA" sz="1200" u="none" strike="noStrike" kern="1200" baseline="0" dirty="0">
                          <a:latin typeface="Trebuchet MS" panose="020B0603020202020204" pitchFamily="34" charset="0"/>
                        </a:rPr>
                        <a:t>paragraph 4.1.2 and 4.2</a:t>
                      </a:r>
                    </a:p>
                    <a:p>
                      <a:endParaRPr lang="en-US" sz="1200" dirty="0">
                        <a:latin typeface="Trebuchet MS" panose="020B0603020202020204" pitchFamily="34" charset="0"/>
                      </a:endParaRPr>
                    </a:p>
                    <a:p>
                      <a:r>
                        <a:rPr lang="en-US" sz="1200" dirty="0">
                          <a:latin typeface="Trebuchet MS" panose="020B0603020202020204" pitchFamily="34" charset="0"/>
                        </a:rPr>
                        <a:t>South African Tourism will formally write to Treasury to seek exemption from fully complying with the requirements of NTR Practice note 7 of 2009/10 paragraph 4.1.2 and 4.2</a:t>
                      </a:r>
                    </a:p>
                    <a:p>
                      <a:endParaRPr lang="en-US" sz="1200" u="none" strike="noStrike" kern="1200" baseline="0" dirty="0">
                        <a:latin typeface="Trebuchet MS" panose="020B0603020202020204" pitchFamily="34" charset="0"/>
                      </a:endParaRPr>
                    </a:p>
                    <a:p>
                      <a:r>
                        <a:rPr lang="en-US" sz="1200" u="none" strike="noStrike" kern="1200" baseline="0" dirty="0">
                          <a:latin typeface="Trebuchet MS" panose="020B0603020202020204" pitchFamily="34" charset="0"/>
                        </a:rPr>
                        <a:t>Preferential Procurement Policy Framework Act (PPPFA) section 6-Garona contract</a:t>
                      </a:r>
                    </a:p>
                    <a:p>
                      <a:endParaRPr lang="en-US" sz="1200" u="none" strike="noStrike" kern="1200" baseline="0" dirty="0">
                        <a:latin typeface="Trebuchet MS" panose="020B0603020202020204" pitchFamily="34" charset="0"/>
                      </a:endParaRPr>
                    </a:p>
                    <a:p>
                      <a:r>
                        <a:rPr lang="en-US" sz="1200" u="none" strike="noStrike" kern="1200" baseline="0" dirty="0">
                          <a:latin typeface="Trebuchet MS" panose="020B0603020202020204" pitchFamily="34" charset="0"/>
                        </a:rPr>
                        <a:t>The matter was referred to Internal audit for independent assessment in line with the Irregular Expenditure Framework.</a:t>
                      </a:r>
                    </a:p>
                    <a:p>
                      <a:r>
                        <a:rPr lang="en-US" sz="1200" u="none" strike="noStrike" kern="1200" baseline="0" dirty="0">
                          <a:latin typeface="Trebuchet MS" panose="020B0603020202020204" pitchFamily="34" charset="0"/>
                        </a:rPr>
                        <a:t>The assessment execution work has been completed. Internal audit consultations are being held to verify assessment findings.</a:t>
                      </a:r>
                      <a:endParaRPr lang="en-ZA" sz="1200" dirty="0">
                        <a:latin typeface="Trebuchet MS" panose="020B0603020202020204" pitchFamily="34" charset="0"/>
                      </a:endParaRPr>
                    </a:p>
                  </a:txBody>
                  <a:tcPr/>
                </a:tc>
                <a:extLst>
                  <a:ext uri="{0D108BD9-81ED-4DB2-BD59-A6C34878D82A}">
                    <a16:rowId xmlns:a16="http://schemas.microsoft.com/office/drawing/2014/main" val="4023878257"/>
                  </a:ext>
                </a:extLst>
              </a:tr>
              <a:tr h="370840">
                <a:tc>
                  <a:txBody>
                    <a:bodyPr/>
                    <a:lstStyle/>
                    <a:p>
                      <a:r>
                        <a:rPr lang="en-ZA" sz="1200" b="1" dirty="0">
                          <a:latin typeface="Trebuchet MS" panose="020B0603020202020204" pitchFamily="34" charset="0"/>
                        </a:rPr>
                        <a:t>ICT Management</a:t>
                      </a:r>
                    </a:p>
                  </a:txBody>
                  <a:tcPr/>
                </a:tc>
                <a:tc>
                  <a:txBody>
                    <a:bodyPr/>
                    <a:lstStyle/>
                    <a:p>
                      <a:r>
                        <a:rPr lang="en-US" sz="1200" dirty="0">
                          <a:latin typeface="Trebuchet MS" panose="020B0603020202020204" pitchFamily="34" charset="0"/>
                        </a:rPr>
                        <a:t>Remedial action dealt with in the ICT Governance report.</a:t>
                      </a:r>
                      <a:endParaRPr lang="en-ZA" sz="1200" dirty="0">
                        <a:latin typeface="Trebuchet MS" panose="020B0603020202020204" pitchFamily="34" charset="0"/>
                      </a:endParaRPr>
                    </a:p>
                  </a:txBody>
                  <a:tcPr/>
                </a:tc>
                <a:extLst>
                  <a:ext uri="{0D108BD9-81ED-4DB2-BD59-A6C34878D82A}">
                    <a16:rowId xmlns:a16="http://schemas.microsoft.com/office/drawing/2014/main" val="1689984684"/>
                  </a:ext>
                </a:extLst>
              </a:tr>
              <a:tr h="370840">
                <a:tc>
                  <a:txBody>
                    <a:bodyPr/>
                    <a:lstStyle/>
                    <a:p>
                      <a:r>
                        <a:rPr lang="en-ZA" sz="1200" b="1" dirty="0">
                          <a:latin typeface="Trebuchet MS" panose="020B0603020202020204" pitchFamily="34" charset="0"/>
                        </a:rPr>
                        <a:t>Annual Financial Statements</a:t>
                      </a:r>
                    </a:p>
                  </a:txBody>
                  <a:tcPr/>
                </a:tc>
                <a:tc>
                  <a:txBody>
                    <a:bodyPr/>
                    <a:lstStyle/>
                    <a:p>
                      <a:r>
                        <a:rPr lang="en-US" sz="1200" dirty="0">
                          <a:latin typeface="Trebuchet MS" panose="020B0603020202020204" pitchFamily="34" charset="0"/>
                        </a:rPr>
                        <a:t>All misstatements noted by the AGSA were corrected prior to the issuance of the audit report. The audit report reflects this.</a:t>
                      </a:r>
                      <a:endParaRPr lang="en-ZA" sz="1200" dirty="0">
                        <a:latin typeface="Trebuchet MS" panose="020B0603020202020204" pitchFamily="34" charset="0"/>
                      </a:endParaRPr>
                    </a:p>
                  </a:txBody>
                  <a:tcPr/>
                </a:tc>
                <a:extLst>
                  <a:ext uri="{0D108BD9-81ED-4DB2-BD59-A6C34878D82A}">
                    <a16:rowId xmlns:a16="http://schemas.microsoft.com/office/drawing/2014/main" val="3327282297"/>
                  </a:ext>
                </a:extLst>
              </a:tr>
            </a:tbl>
          </a:graphicData>
        </a:graphic>
      </p:graphicFrame>
    </p:spTree>
    <p:extLst>
      <p:ext uri="{BB962C8B-B14F-4D97-AF65-F5344CB8AC3E}">
        <p14:creationId xmlns:p14="http://schemas.microsoft.com/office/powerpoint/2010/main" val="297000930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MITIGATION OF AG AUDIT FINDINGS</a:t>
            </a:r>
            <a:endParaRPr lang="en-ZA" sz="2400" dirty="0"/>
          </a:p>
        </p:txBody>
      </p:sp>
      <p:sp>
        <p:nvSpPr>
          <p:cNvPr id="3" name="Content Placeholder 2"/>
          <p:cNvSpPr>
            <a:spLocks noGrp="1"/>
          </p:cNvSpPr>
          <p:nvPr>
            <p:ph idx="1"/>
          </p:nvPr>
        </p:nvSpPr>
        <p:spPr/>
        <p:txBody>
          <a:bodyPr/>
          <a:lstStyle/>
          <a:p>
            <a:pPr algn="just"/>
            <a:r>
              <a:rPr lang="en-US" dirty="0"/>
              <a:t>A detailed plan of action has been developed to mitigate audit findings raised by the AG for FY19/20.</a:t>
            </a:r>
          </a:p>
          <a:p>
            <a:pPr algn="just"/>
            <a:r>
              <a:rPr lang="en-ZA" dirty="0"/>
              <a:t>In line with the principles of combined assurance, the Audit and Risk Committee, EXCO, Internal Audit, as well as Governance, Risk and Compliance worked collaboratively to ensure quality assurance while maintaining independence. </a:t>
            </a:r>
          </a:p>
          <a:p>
            <a:pPr algn="just"/>
            <a:r>
              <a:rPr lang="en-ZA" dirty="0"/>
              <a:t>No matters were reported in the various reports of the internal auditors, the audit report on the annual financial statements or the management report of the Auditor-General of South Africa that indicate any material deficiencies in the systems of internal control or any deviations therefrom. </a:t>
            </a:r>
          </a:p>
          <a:p>
            <a:pPr algn="just"/>
            <a:r>
              <a:rPr lang="en-ZA" dirty="0"/>
              <a:t>The Audit and Risk Committee monitors the audit register, ensuring that corrective measures on findings raised by both the internal and external auditors are implemented. Accordingly, it may be reported that the internal controls over financial reporting for the period under review were efficient and effective.</a:t>
            </a:r>
          </a:p>
          <a:p>
            <a:pPr algn="just"/>
            <a:r>
              <a:rPr lang="en-ZA" dirty="0"/>
              <a:t>As part of the Audit and Risk Committee’s responsibilities, predetermined objectives and KPIs are reviewed quarterly in line with the approved strategic plan and annual performance plan. In addition to the financial and non-financial performance information, the Audit and Risk Committee ensures that South African Tourism complies with all applicable South African and international laws.</a:t>
            </a:r>
          </a:p>
          <a:p>
            <a:endParaRPr lang="en-ZA" dirty="0"/>
          </a:p>
        </p:txBody>
      </p:sp>
    </p:spTree>
    <p:extLst>
      <p:ext uri="{BB962C8B-B14F-4D97-AF65-F5344CB8AC3E}">
        <p14:creationId xmlns:p14="http://schemas.microsoft.com/office/powerpoint/2010/main" val="328814158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OVERVIEW OF GOVERNANCE</a:t>
            </a:r>
            <a:endParaRPr lang="en-ZA" sz="2000" dirty="0"/>
          </a:p>
        </p:txBody>
      </p:sp>
      <p:sp>
        <p:nvSpPr>
          <p:cNvPr id="3" name="Content Placeholder 2"/>
          <p:cNvSpPr>
            <a:spLocks noGrp="1"/>
          </p:cNvSpPr>
          <p:nvPr>
            <p:ph idx="1"/>
          </p:nvPr>
        </p:nvSpPr>
        <p:spPr/>
        <p:txBody>
          <a:bodyPr/>
          <a:lstStyle/>
          <a:p>
            <a:pPr algn="just"/>
            <a:r>
              <a:rPr lang="en-ZA" dirty="0"/>
              <a:t>The SAT strategy and corporate plan align and comply with the provisions of the PFMA and, to the extent applicable, the King IV Report on Corporate Governance for South Africa 2016 (King IV). </a:t>
            </a:r>
          </a:p>
          <a:p>
            <a:pPr algn="just"/>
            <a:r>
              <a:rPr lang="en-ZA" dirty="0"/>
              <a:t>The Department of Tourism and various parliamentary committees oversee its performance.</a:t>
            </a:r>
          </a:p>
          <a:p>
            <a:pPr algn="just"/>
            <a:r>
              <a:rPr lang="en-ZA" dirty="0"/>
              <a:t>The Board comprises 13 members, including a representative of the Department of Tourism. In accordance with the Tourism Act, the Minister of Tourism appoints Board members for a period of three years. </a:t>
            </a:r>
          </a:p>
          <a:p>
            <a:pPr algn="just"/>
            <a:r>
              <a:rPr lang="en-ZA" dirty="0"/>
              <a:t>The Board serves as the Accounting Authority of South African Tourism. </a:t>
            </a:r>
          </a:p>
          <a:p>
            <a:pPr lvl="1" algn="just"/>
            <a:r>
              <a:rPr lang="en-ZA" dirty="0"/>
              <a:t>The Board is governed by the provisions of the PFMA, Tourism Act, Board Charter and other governance protocols.</a:t>
            </a:r>
          </a:p>
          <a:p>
            <a:pPr lvl="1" algn="just"/>
            <a:r>
              <a:rPr lang="en-ZA" dirty="0"/>
              <a:t>Section 54 of the PFMA sets out its fiduciary duties and responsibilities. </a:t>
            </a:r>
          </a:p>
          <a:p>
            <a:pPr algn="just"/>
            <a:r>
              <a:rPr lang="en-ZA" dirty="0"/>
              <a:t>Four subcommittees help the Board fulfil its role:</a:t>
            </a:r>
          </a:p>
          <a:p>
            <a:pPr lvl="1" algn="just"/>
            <a:r>
              <a:rPr lang="en-ZA" dirty="0"/>
              <a:t>Marketing and Commercial Committee.</a:t>
            </a:r>
          </a:p>
          <a:p>
            <a:pPr lvl="1" algn="just"/>
            <a:r>
              <a:rPr lang="en-ZA" dirty="0"/>
              <a:t>Human Capital and Remuneration Committee.</a:t>
            </a:r>
          </a:p>
          <a:p>
            <a:pPr lvl="1" algn="just"/>
            <a:r>
              <a:rPr lang="en-ZA" dirty="0"/>
              <a:t>Audit and Risk Committee.</a:t>
            </a:r>
          </a:p>
          <a:p>
            <a:pPr lvl="1" algn="just"/>
            <a:r>
              <a:rPr lang="en-ZA" dirty="0"/>
              <a:t>TGCSA Awards Committee. </a:t>
            </a:r>
          </a:p>
        </p:txBody>
      </p:sp>
    </p:spTree>
    <p:extLst>
      <p:ext uri="{BB962C8B-B14F-4D97-AF65-F5344CB8AC3E}">
        <p14:creationId xmlns:p14="http://schemas.microsoft.com/office/powerpoint/2010/main" val="38135313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STRATEGIC OVERVIEW OF SAT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5666654"/>
              </p:ext>
            </p:extLst>
          </p:nvPr>
        </p:nvGraphicFramePr>
        <p:xfrm>
          <a:off x="2200470" y="1084424"/>
          <a:ext cx="7606004"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bwMode="auto">
          <a:xfrm>
            <a:off x="531845" y="1722195"/>
            <a:ext cx="2360645" cy="3754874"/>
          </a:xfrm>
          <a:prstGeom prst="rect">
            <a:avLst/>
          </a:prstGeom>
          <a:noFill/>
          <a:ln w="9525">
            <a:noFill/>
            <a:miter lim="800000"/>
            <a:headEnd/>
            <a:tailEnd/>
          </a:ln>
          <a:effectLst/>
        </p:spPr>
        <p:txBody>
          <a:bodyPr wrap="square" rtlCol="0" anchor="b">
            <a:spAutoFit/>
          </a:bodyPr>
          <a:lstStyle/>
          <a:p>
            <a:pPr algn="just"/>
            <a:r>
              <a:rPr lang="en-US" sz="1400" dirty="0">
                <a:latin typeface="Trebuchet MS" panose="020B0603020202020204" pitchFamily="34" charset="0"/>
              </a:rPr>
              <a:t>South African Tourism is mandated by the Tourism Act (2014) to market South Africa as a domestic &amp; international tourist destination by promoting the country’s tourism products, services and facilities. </a:t>
            </a:r>
          </a:p>
          <a:p>
            <a:pPr algn="just"/>
            <a:endParaRPr lang="en-US" sz="1400" dirty="0">
              <a:latin typeface="Trebuchet MS" panose="020B0603020202020204" pitchFamily="34" charset="0"/>
            </a:endParaRPr>
          </a:p>
          <a:p>
            <a:pPr algn="just"/>
            <a:r>
              <a:rPr lang="en-US" sz="1400" dirty="0">
                <a:latin typeface="Trebuchet MS" panose="020B0603020202020204" pitchFamily="34" charset="0"/>
              </a:rPr>
              <a:t>As a government entity, its purpose is to improve the lives of South Africans by contributing to the inclusive growth of the country’s economy through tourism.</a:t>
            </a:r>
          </a:p>
        </p:txBody>
      </p:sp>
    </p:spTree>
    <p:extLst>
      <p:ext uri="{BB962C8B-B14F-4D97-AF65-F5344CB8AC3E}">
        <p14:creationId xmlns:p14="http://schemas.microsoft.com/office/powerpoint/2010/main" val="66180943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RISK MANAGEMENT &amp; GOVERNANCE</a:t>
            </a:r>
            <a:endParaRPr lang="en-ZA" sz="2400" dirty="0"/>
          </a:p>
        </p:txBody>
      </p:sp>
      <p:sp>
        <p:nvSpPr>
          <p:cNvPr id="3" name="Content Placeholder 2"/>
          <p:cNvSpPr>
            <a:spLocks noGrp="1"/>
          </p:cNvSpPr>
          <p:nvPr>
            <p:ph idx="1"/>
          </p:nvPr>
        </p:nvSpPr>
        <p:spPr>
          <a:xfrm>
            <a:off x="381000" y="1017640"/>
            <a:ext cx="8595359" cy="5184775"/>
          </a:xfrm>
        </p:spPr>
        <p:txBody>
          <a:bodyPr/>
          <a:lstStyle/>
          <a:p>
            <a:pPr marL="342900" algn="just">
              <a:buFont typeface="Courier New" panose="02070309020205020404" pitchFamily="49" charset="0"/>
              <a:buChar char="o"/>
            </a:pPr>
            <a:r>
              <a:rPr lang="en-ZA" sz="1800" dirty="0"/>
              <a:t>Risk management forms part of SAT’s business strategy, ensuring that the organisation can identify and manage risks that impact on business performance and achieving objectives. </a:t>
            </a:r>
          </a:p>
          <a:p>
            <a:pPr marL="342900" algn="just">
              <a:buFont typeface="Courier New" panose="02070309020205020404" pitchFamily="49" charset="0"/>
              <a:buChar char="o"/>
            </a:pPr>
            <a:r>
              <a:rPr lang="en-ZA" sz="1800" dirty="0"/>
              <a:t>The SAT Board is ultimately accountable for risk governance within the organisation &amp; supports the organisation in setting and achieving its strategic objectives. </a:t>
            </a:r>
          </a:p>
          <a:p>
            <a:pPr marL="342900" algn="just">
              <a:buFont typeface="Courier New" panose="02070309020205020404" pitchFamily="49" charset="0"/>
              <a:buChar char="o"/>
            </a:pPr>
            <a:r>
              <a:rPr lang="en-ZA" sz="1800" dirty="0"/>
              <a:t>The Board approved a Risk Management Policy and Framework to guide the organisation with risk management.</a:t>
            </a:r>
          </a:p>
          <a:p>
            <a:pPr marL="342900" algn="just">
              <a:buFont typeface="Courier New" panose="02070309020205020404" pitchFamily="49" charset="0"/>
              <a:buChar char="o"/>
            </a:pPr>
            <a:r>
              <a:rPr lang="en-ZA" sz="1800" dirty="0"/>
              <a:t>The Board identified nine strategic risks that could threaten the achievement of SAT’s strategic goals and performance targets for 2019/20. </a:t>
            </a:r>
          </a:p>
          <a:p>
            <a:pPr marL="342900" algn="just">
              <a:buFont typeface="Courier New" panose="02070309020205020404" pitchFamily="49" charset="0"/>
              <a:buChar char="o"/>
            </a:pPr>
            <a:r>
              <a:rPr lang="en-ZA" sz="1800" dirty="0"/>
              <a:t>Risk assessments were conducted at a strategic and operational level as part of inculcating a risk culture within the organisation. </a:t>
            </a:r>
          </a:p>
          <a:p>
            <a:pPr marL="342900" algn="just">
              <a:buFont typeface="Courier New" panose="02070309020205020404" pitchFamily="49" charset="0"/>
              <a:buChar char="o"/>
            </a:pPr>
            <a:r>
              <a:rPr lang="en-ZA" sz="1800" dirty="0"/>
              <a:t>A risk appetite framework (which includes a risk-bearing capacity) has been established and forms part of the risk reporting and monitoring philosophy. </a:t>
            </a:r>
          </a:p>
          <a:p>
            <a:pPr marL="342900" algn="just">
              <a:buFont typeface="Courier New" panose="02070309020205020404" pitchFamily="49" charset="0"/>
              <a:buChar char="o"/>
            </a:pPr>
            <a:r>
              <a:rPr lang="en-US" sz="1800" dirty="0"/>
              <a:t>A risk maturity assessment was conducted mid the three-year risk management strategy and it highlighted that risk maturity within the organisation is at a repeatable Level 2. </a:t>
            </a:r>
            <a:endParaRPr lang="en-ZA" sz="1800" dirty="0"/>
          </a:p>
          <a:p>
            <a:pPr marL="342900">
              <a:buFont typeface="Courier New" panose="02070309020205020404" pitchFamily="49" charset="0"/>
              <a:buChar char="o"/>
            </a:pPr>
            <a:endParaRPr lang="en-ZA" sz="2000" dirty="0"/>
          </a:p>
          <a:p>
            <a:pPr marL="0" indent="0" algn="ctr">
              <a:buNone/>
            </a:pPr>
            <a:endParaRPr lang="en-ZA" sz="2000" dirty="0"/>
          </a:p>
          <a:p>
            <a:pPr marL="0" indent="0">
              <a:buNone/>
            </a:pPr>
            <a:endParaRPr lang="en-ZA" dirty="0"/>
          </a:p>
        </p:txBody>
      </p:sp>
    </p:spTree>
    <p:extLst>
      <p:ext uri="{BB962C8B-B14F-4D97-AF65-F5344CB8AC3E}">
        <p14:creationId xmlns:p14="http://schemas.microsoft.com/office/powerpoint/2010/main" val="385024647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INTERNAL AUDIT</a:t>
            </a:r>
            <a:endParaRPr lang="en-ZA" sz="2400" dirty="0"/>
          </a:p>
        </p:txBody>
      </p:sp>
      <p:sp>
        <p:nvSpPr>
          <p:cNvPr id="3" name="Content Placeholder 2"/>
          <p:cNvSpPr>
            <a:spLocks noGrp="1"/>
          </p:cNvSpPr>
          <p:nvPr>
            <p:ph idx="1"/>
          </p:nvPr>
        </p:nvSpPr>
        <p:spPr/>
        <p:txBody>
          <a:bodyPr/>
          <a:lstStyle/>
          <a:p>
            <a:pPr algn="just"/>
            <a:r>
              <a:rPr lang="en-ZA" sz="1800" dirty="0"/>
              <a:t>SAT Internal Audit unit provides independent, objective assurance and consulting services designed to add value and improve organisation`s operations. </a:t>
            </a:r>
          </a:p>
          <a:p>
            <a:pPr algn="just"/>
            <a:r>
              <a:rPr lang="en-ZA" sz="1800" dirty="0"/>
              <a:t>Based on the results of the audit engagements, consultancy services rendered and reports considered on governance, risk management and internal controls (financial and non-financial), the overall Internal Audit opinion is that, in all significant respects, SA Tourism control environment is adequate and/or effective to be relied upon except for specific areas that requires improvements.</a:t>
            </a:r>
          </a:p>
          <a:p>
            <a:pPr algn="just"/>
            <a:r>
              <a:rPr lang="en-ZA" sz="1800" dirty="0"/>
              <a:t>Except for the confirmed cases of irregular expenditure that have been reported to management which did not result in losses for the organisation, nothing has come to the attention of SA Tourism Internal Audit that suggests any critical breakdown in the functioning of controls that could have resulted in significant losses for the organisation in the year under review and up to the date of this report.</a:t>
            </a:r>
          </a:p>
          <a:p>
            <a:pPr algn="just"/>
            <a:r>
              <a:rPr lang="en-ZA" sz="1800" dirty="0"/>
              <a:t>The Audit and Risk Committee continued to oversee the Internal Audit function. Through the approval of the audit plan, the Audit and Risk Committee provided guidance on Internal Audit’s focus on the organisation’s key priorities and risks.</a:t>
            </a:r>
          </a:p>
          <a:p>
            <a:endParaRPr lang="en-ZA" dirty="0"/>
          </a:p>
          <a:p>
            <a:endParaRPr lang="en-ZA" dirty="0"/>
          </a:p>
          <a:p>
            <a:endParaRPr lang="en-ZA" dirty="0"/>
          </a:p>
        </p:txBody>
      </p:sp>
    </p:spTree>
    <p:extLst>
      <p:ext uri="{BB962C8B-B14F-4D97-AF65-F5344CB8AC3E}">
        <p14:creationId xmlns:p14="http://schemas.microsoft.com/office/powerpoint/2010/main" val="357315665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t>THANK YOU</a:t>
            </a:r>
            <a:endParaRPr lang="en-ZA" sz="1800" dirty="0"/>
          </a:p>
        </p:txBody>
      </p:sp>
    </p:spTree>
    <p:extLst>
      <p:ext uri="{BB962C8B-B14F-4D97-AF65-F5344CB8AC3E}">
        <p14:creationId xmlns:p14="http://schemas.microsoft.com/office/powerpoint/2010/main" val="675607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STRATEGIC OVERVIEW OF SAT </a:t>
            </a:r>
            <a:endParaRPr lang="en-ZA" sz="2400" dirty="0"/>
          </a:p>
        </p:txBody>
      </p:sp>
      <p:sp>
        <p:nvSpPr>
          <p:cNvPr id="4" name="Content Placeholder 3">
            <a:extLst>
              <a:ext uri="{FF2B5EF4-FFF2-40B4-BE49-F238E27FC236}">
                <a16:creationId xmlns:a16="http://schemas.microsoft.com/office/drawing/2014/main" id="{9228A14F-A725-44B9-89F0-FF9099D5D754}"/>
              </a:ext>
            </a:extLst>
          </p:cNvPr>
          <p:cNvSpPr>
            <a:spLocks noGrp="1"/>
          </p:cNvSpPr>
          <p:nvPr>
            <p:ph idx="1"/>
          </p:nvPr>
        </p:nvSpPr>
        <p:spPr/>
        <p:txBody>
          <a:bodyPr/>
          <a:lstStyle/>
          <a:p>
            <a:pPr marL="0" lvl="0" indent="0" defTabSz="533400">
              <a:lnSpc>
                <a:spcPct val="90000"/>
              </a:lnSpc>
              <a:spcBef>
                <a:spcPct val="0"/>
              </a:spcBef>
              <a:spcAft>
                <a:spcPct val="35000"/>
              </a:spcAft>
              <a:buNone/>
            </a:pPr>
            <a:r>
              <a:rPr lang="en-US" sz="1800" b="1" dirty="0"/>
              <a:t>South African Tourism has the following strategic objectives: </a:t>
            </a:r>
          </a:p>
          <a:p>
            <a:pPr marL="0" lvl="0" indent="0" defTabSz="533400">
              <a:lnSpc>
                <a:spcPct val="90000"/>
              </a:lnSpc>
              <a:spcBef>
                <a:spcPct val="0"/>
              </a:spcBef>
              <a:spcAft>
                <a:spcPct val="35000"/>
              </a:spcAft>
              <a:buNone/>
            </a:pPr>
            <a:endParaRPr lang="en-US" sz="1800" dirty="0"/>
          </a:p>
          <a:p>
            <a:pPr marL="285750" lvl="0" indent="-285750" defTabSz="533400">
              <a:lnSpc>
                <a:spcPct val="90000"/>
              </a:lnSpc>
              <a:spcBef>
                <a:spcPct val="0"/>
              </a:spcBef>
              <a:spcAft>
                <a:spcPct val="35000"/>
              </a:spcAft>
              <a:buFont typeface="Courier New" panose="02070309020205020404" pitchFamily="49" charset="0"/>
              <a:buChar char="o"/>
            </a:pPr>
            <a:r>
              <a:rPr lang="en-US" sz="1800" dirty="0"/>
              <a:t>Contribute to inclusive economic growth by increasing the number of international and domestic tourists. 	</a:t>
            </a:r>
          </a:p>
          <a:p>
            <a:pPr marL="285750" lvl="0" indent="-285750" defTabSz="533400">
              <a:lnSpc>
                <a:spcPct val="90000"/>
              </a:lnSpc>
              <a:spcBef>
                <a:spcPct val="0"/>
              </a:spcBef>
              <a:spcAft>
                <a:spcPct val="35000"/>
              </a:spcAft>
              <a:buFont typeface="Courier New" panose="02070309020205020404" pitchFamily="49" charset="0"/>
              <a:buChar char="o"/>
            </a:pPr>
            <a:r>
              <a:rPr lang="en-US" sz="1800" dirty="0"/>
              <a:t>Contribute to an enhanced, recognised, appealing, resilient and competitive tourism and business events brand for South Africa across the target markets and segments. </a:t>
            </a:r>
          </a:p>
          <a:p>
            <a:pPr marL="285750" lvl="0" indent="-285750" defTabSz="533400">
              <a:lnSpc>
                <a:spcPct val="90000"/>
              </a:lnSpc>
              <a:spcBef>
                <a:spcPct val="0"/>
              </a:spcBef>
              <a:spcAft>
                <a:spcPct val="35000"/>
              </a:spcAft>
              <a:buFont typeface="Courier New" panose="02070309020205020404" pitchFamily="49" charset="0"/>
              <a:buChar char="o"/>
            </a:pPr>
            <a:r>
              <a:rPr lang="en-US" sz="1800" dirty="0"/>
              <a:t>Enhance stakeholder and partner collaboration, both local and international, to improve delivery on South African Tourism’s mandate. </a:t>
            </a:r>
          </a:p>
          <a:p>
            <a:pPr marL="285750" lvl="0" indent="-285750" defTabSz="533400">
              <a:lnSpc>
                <a:spcPct val="90000"/>
              </a:lnSpc>
              <a:spcBef>
                <a:spcPct val="0"/>
              </a:spcBef>
              <a:spcAft>
                <a:spcPct val="35000"/>
              </a:spcAft>
              <a:buFont typeface="Courier New" panose="02070309020205020404" pitchFamily="49" charset="0"/>
              <a:buChar char="o"/>
            </a:pPr>
            <a:r>
              <a:rPr lang="en-US" sz="1800" dirty="0"/>
              <a:t>Contribute to an improved tourist experience in line with the brand promise. </a:t>
            </a:r>
          </a:p>
          <a:p>
            <a:pPr marL="285750" lvl="0" indent="-285750" defTabSz="533400">
              <a:lnSpc>
                <a:spcPct val="90000"/>
              </a:lnSpc>
              <a:spcBef>
                <a:spcPct val="0"/>
              </a:spcBef>
              <a:spcAft>
                <a:spcPct val="35000"/>
              </a:spcAft>
              <a:buFont typeface="Courier New" panose="02070309020205020404" pitchFamily="49" charset="0"/>
              <a:buChar char="o"/>
            </a:pPr>
            <a:r>
              <a:rPr lang="en-US" sz="1800" dirty="0"/>
              <a:t>Position South African Tourism’s corporate brand in such a way that it becomes recognised as a tourism and business events industry leader in market intelligence, insights and analytics.</a:t>
            </a:r>
          </a:p>
          <a:p>
            <a:pPr marL="285750" lvl="0" indent="-285750" defTabSz="533400">
              <a:lnSpc>
                <a:spcPct val="90000"/>
              </a:lnSpc>
              <a:spcBef>
                <a:spcPct val="0"/>
              </a:spcBef>
              <a:spcAft>
                <a:spcPct val="35000"/>
              </a:spcAft>
              <a:buFont typeface="Courier New" panose="02070309020205020404" pitchFamily="49" charset="0"/>
              <a:buChar char="o"/>
            </a:pPr>
            <a:r>
              <a:rPr lang="en-US" sz="1800" dirty="0"/>
              <a:t>Achieve operational efficiencies in all activities, including	  optimising human capital, marketing and other resources  available to South African Tourism.</a:t>
            </a:r>
          </a:p>
          <a:p>
            <a:endParaRPr lang="en-ZA" dirty="0"/>
          </a:p>
        </p:txBody>
      </p:sp>
    </p:spTree>
    <p:extLst>
      <p:ext uri="{BB962C8B-B14F-4D97-AF65-F5344CB8AC3E}">
        <p14:creationId xmlns:p14="http://schemas.microsoft.com/office/powerpoint/2010/main" val="17822121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F341B-7A81-4AE9-B857-4416AF8129F0}"/>
              </a:ext>
            </a:extLst>
          </p:cNvPr>
          <p:cNvSpPr>
            <a:spLocks noGrp="1"/>
          </p:cNvSpPr>
          <p:nvPr>
            <p:ph type="title"/>
          </p:nvPr>
        </p:nvSpPr>
        <p:spPr/>
        <p:txBody>
          <a:bodyPr/>
          <a:lstStyle/>
          <a:p>
            <a:r>
              <a:rPr lang="en-ZA" sz="2400" dirty="0"/>
              <a:t>GLOBAL PERFORMANCE OF THE TOURISM SECTOR</a:t>
            </a:r>
          </a:p>
        </p:txBody>
      </p:sp>
      <p:sp>
        <p:nvSpPr>
          <p:cNvPr id="5" name="Content Placeholder 4">
            <a:extLst>
              <a:ext uri="{FF2B5EF4-FFF2-40B4-BE49-F238E27FC236}">
                <a16:creationId xmlns:a16="http://schemas.microsoft.com/office/drawing/2014/main" id="{DC16A4DF-1BD8-424E-8FBC-5C0FAB66FB00}"/>
              </a:ext>
            </a:extLst>
          </p:cNvPr>
          <p:cNvSpPr>
            <a:spLocks noGrp="1"/>
          </p:cNvSpPr>
          <p:nvPr>
            <p:ph idx="1"/>
          </p:nvPr>
        </p:nvSpPr>
        <p:spPr/>
        <p:txBody>
          <a:bodyPr/>
          <a:lstStyle/>
          <a:p>
            <a:pPr algn="just"/>
            <a:r>
              <a:rPr lang="en-ZA" dirty="0"/>
              <a:t>Globally, tourism was on the rise as international tourism increased by 3.8% between January and December 2019 compared to the same period in 2018 reported the UNWTO, the World Tourism Organisation, although growth was slower compared to the exceptional rates of 2017 (+7%) and 2018 (+6%).  </a:t>
            </a:r>
          </a:p>
          <a:p>
            <a:pPr algn="just"/>
            <a:r>
              <a:rPr lang="en-ZA" dirty="0"/>
              <a:t>Demand was slower mainly in advanced economies, particularly Europe. </a:t>
            </a:r>
            <a:r>
              <a:rPr lang="en-US" dirty="0"/>
              <a:t>The Middle East (+8%) led growth, followed by Asia and the Pacific (+5%). International arrivals in Europe and Africa (both +4%) increased in line with the world average, while the Americas saw growth of 2%. </a:t>
            </a:r>
            <a:endParaRPr lang="en-ZA" dirty="0"/>
          </a:p>
          <a:p>
            <a:pPr algn="just"/>
            <a:r>
              <a:rPr lang="en-ZA" dirty="0"/>
              <a:t>While stronger economic growth, more affordable air travel, technological changes, new businesses models and greater visa facilitation around the word accelerated growth in recent years, it was widely believed that tourism had not yet reached its peak. </a:t>
            </a:r>
          </a:p>
          <a:p>
            <a:pPr algn="just"/>
            <a:r>
              <a:rPr lang="en-ZA" dirty="0"/>
              <a:t>However, in 2020, the world as we knew it changed with the outbreak of the coronavirus (COVID-19). The pandemic has seen many countries’ economies shut down and strict restrictions on movement of people introduced. Many sectors were adversely impacted, with the tourism completely shut down globally, with about 90% of all flights grounded. </a:t>
            </a:r>
          </a:p>
          <a:p>
            <a:pPr algn="just"/>
            <a:r>
              <a:rPr lang="en-ZA" dirty="0"/>
              <a:t>In South Africa, the impact on the domestic economy is severe, compounded by the downgrade of the country’s credit rating to sub-investment levels by Moody’s in March 2020. </a:t>
            </a:r>
          </a:p>
          <a:p>
            <a:pPr algn="just"/>
            <a:r>
              <a:rPr lang="en-ZA" dirty="0"/>
              <a:t>The rating agency predicted South Africa’s economy would shrink to -2.5% in 2020.</a:t>
            </a:r>
          </a:p>
          <a:p>
            <a:endParaRPr lang="en-ZA" sz="1400" dirty="0"/>
          </a:p>
          <a:p>
            <a:endParaRPr lang="en-ZA" sz="1400" dirty="0"/>
          </a:p>
        </p:txBody>
      </p:sp>
    </p:spTree>
    <p:extLst>
      <p:ext uri="{BB962C8B-B14F-4D97-AF65-F5344CB8AC3E}">
        <p14:creationId xmlns:p14="http://schemas.microsoft.com/office/powerpoint/2010/main" val="5642029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13433"/>
            <a:ext cx="9144000" cy="411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60" name="Title 2"/>
          <p:cNvSpPr txBox="1">
            <a:spLocks/>
          </p:cNvSpPr>
          <p:nvPr/>
        </p:nvSpPr>
        <p:spPr bwMode="auto">
          <a:xfrm>
            <a:off x="233009" y="5503935"/>
            <a:ext cx="8423939" cy="78105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pPr algn="just"/>
            <a:r>
              <a:rPr lang="en-US" sz="1400" b="0" dirty="0">
                <a:solidFill>
                  <a:sysClr val="windowText" lastClr="000000"/>
                </a:solidFill>
              </a:rPr>
              <a:t>International tourist arrivals to South Africa declined by 4.2% from 2018/19 to reach 10.0 million in 2019/20. Growth was recorded from the Middle East as well as Central and South America. </a:t>
            </a:r>
          </a:p>
        </p:txBody>
      </p:sp>
      <p:pic>
        <p:nvPicPr>
          <p:cNvPr id="6" name="Picture 5"/>
          <p:cNvPicPr>
            <a:picLocks noChangeAspect="1"/>
          </p:cNvPicPr>
          <p:nvPr/>
        </p:nvPicPr>
        <p:blipFill>
          <a:blip r:embed="rId4"/>
          <a:stretch>
            <a:fillRect/>
          </a:stretch>
        </p:blipFill>
        <p:spPr>
          <a:xfrm>
            <a:off x="98474" y="502418"/>
            <a:ext cx="5010778" cy="3740398"/>
          </a:xfrm>
          <a:prstGeom prst="rect">
            <a:avLst/>
          </a:prstGeom>
        </p:spPr>
      </p:pic>
      <p:pic>
        <p:nvPicPr>
          <p:cNvPr id="8" name="Picture 7"/>
          <p:cNvPicPr>
            <a:picLocks noChangeAspect="1"/>
          </p:cNvPicPr>
          <p:nvPr/>
        </p:nvPicPr>
        <p:blipFill>
          <a:blip r:embed="rId5"/>
          <a:stretch>
            <a:fillRect/>
          </a:stretch>
        </p:blipFill>
        <p:spPr>
          <a:xfrm>
            <a:off x="338609" y="107392"/>
            <a:ext cx="3181350" cy="266700"/>
          </a:xfrm>
          <a:prstGeom prst="rect">
            <a:avLst/>
          </a:prstGeom>
        </p:spPr>
      </p:pic>
      <p:pic>
        <p:nvPicPr>
          <p:cNvPr id="9" name="Picture 8"/>
          <p:cNvPicPr>
            <a:picLocks noChangeAspect="1"/>
          </p:cNvPicPr>
          <p:nvPr/>
        </p:nvPicPr>
        <p:blipFill>
          <a:blip r:embed="rId6"/>
          <a:stretch>
            <a:fillRect/>
          </a:stretch>
        </p:blipFill>
        <p:spPr>
          <a:xfrm>
            <a:off x="5162550" y="1763017"/>
            <a:ext cx="3981450" cy="1219200"/>
          </a:xfrm>
          <a:prstGeom prst="rect">
            <a:avLst/>
          </a:prstGeom>
        </p:spPr>
      </p:pic>
      <p:pic>
        <p:nvPicPr>
          <p:cNvPr id="10" name="Picture 9"/>
          <p:cNvPicPr>
            <a:picLocks noChangeAspect="1"/>
          </p:cNvPicPr>
          <p:nvPr/>
        </p:nvPicPr>
        <p:blipFill>
          <a:blip r:embed="rId7"/>
          <a:stretch>
            <a:fillRect/>
          </a:stretch>
        </p:blipFill>
        <p:spPr>
          <a:xfrm>
            <a:off x="5589898" y="3210826"/>
            <a:ext cx="3067050" cy="1114425"/>
          </a:xfrm>
          <a:prstGeom prst="rect">
            <a:avLst/>
          </a:prstGeom>
        </p:spPr>
      </p:pic>
      <p:pic>
        <p:nvPicPr>
          <p:cNvPr id="11" name="Picture 10"/>
          <p:cNvPicPr>
            <a:picLocks noChangeAspect="1"/>
          </p:cNvPicPr>
          <p:nvPr/>
        </p:nvPicPr>
        <p:blipFill>
          <a:blip r:embed="rId8"/>
          <a:stretch>
            <a:fillRect/>
          </a:stretch>
        </p:blipFill>
        <p:spPr>
          <a:xfrm>
            <a:off x="6110007" y="4632467"/>
            <a:ext cx="1771650" cy="781050"/>
          </a:xfrm>
          <a:prstGeom prst="rect">
            <a:avLst/>
          </a:prstGeom>
        </p:spPr>
      </p:pic>
    </p:spTree>
    <p:extLst>
      <p:ext uri="{BB962C8B-B14F-4D97-AF65-F5344CB8AC3E}">
        <p14:creationId xmlns:p14="http://schemas.microsoft.com/office/powerpoint/2010/main" val="19422113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91539" y="5572643"/>
            <a:ext cx="8574002" cy="523220"/>
          </a:xfrm>
          <a:prstGeom prst="rect">
            <a:avLst/>
          </a:prstGeom>
        </p:spPr>
        <p:txBody>
          <a:bodyPr wrap="square">
            <a:spAutoFit/>
          </a:bodyPr>
          <a:lstStyle/>
          <a:p>
            <a:pPr algn="just">
              <a:spcAft>
                <a:spcPts val="800"/>
              </a:spcAft>
            </a:pPr>
            <a:r>
              <a:rPr lang="en-US" sz="1400" dirty="0">
                <a:latin typeface="Trebuchet MS" pitchFamily="34" charset="0"/>
                <a:ea typeface="+mj-ea"/>
              </a:rPr>
              <a:t>On average, international tourists stayed 16.3 nights in South Africa in 2019/20, up from 11.7 nights in 2018/19. Tourists from Australasia and Africa stayed fewer nights in 2019/20 compared to 2018/19.</a:t>
            </a:r>
            <a:endParaRPr lang="en-ZA" sz="1400" dirty="0">
              <a:latin typeface="Trebuchet MS" pitchFamily="34" charset="0"/>
              <a:ea typeface="+mj-ea"/>
            </a:endParaRPr>
          </a:p>
        </p:txBody>
      </p:sp>
      <p:sp>
        <p:nvSpPr>
          <p:cNvPr id="4" name="Rectangle 3"/>
          <p:cNvSpPr/>
          <p:nvPr/>
        </p:nvSpPr>
        <p:spPr>
          <a:xfrm>
            <a:off x="0" y="6462941"/>
            <a:ext cx="3007555" cy="298351"/>
          </a:xfrm>
          <a:prstGeom prst="rect">
            <a:avLst/>
          </a:prstGeom>
        </p:spPr>
        <p:txBody>
          <a:bodyPr wrap="none">
            <a:spAutoFit/>
          </a:bodyPr>
          <a:lstStyle/>
          <a:p>
            <a:pPr>
              <a:lnSpc>
                <a:spcPct val="150000"/>
              </a:lnSpc>
              <a:spcAft>
                <a:spcPts val="800"/>
              </a:spcAft>
            </a:pPr>
            <a:r>
              <a:rPr lang="en-ZA" sz="1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Source: South African Tourism Departure Surveys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713433"/>
            <a:ext cx="9144000" cy="411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Picture 2"/>
          <p:cNvPicPr>
            <a:picLocks noChangeAspect="1"/>
          </p:cNvPicPr>
          <p:nvPr/>
        </p:nvPicPr>
        <p:blipFill>
          <a:blip r:embed="rId3"/>
          <a:stretch>
            <a:fillRect/>
          </a:stretch>
        </p:blipFill>
        <p:spPr>
          <a:xfrm>
            <a:off x="1693475" y="303110"/>
            <a:ext cx="5027232" cy="2936259"/>
          </a:xfrm>
          <a:prstGeom prst="rect">
            <a:avLst/>
          </a:prstGeom>
        </p:spPr>
      </p:pic>
      <p:pic>
        <p:nvPicPr>
          <p:cNvPr id="7" name="Picture 6"/>
          <p:cNvPicPr>
            <a:picLocks noChangeAspect="1"/>
          </p:cNvPicPr>
          <p:nvPr/>
        </p:nvPicPr>
        <p:blipFill>
          <a:blip r:embed="rId4"/>
          <a:stretch>
            <a:fillRect/>
          </a:stretch>
        </p:blipFill>
        <p:spPr>
          <a:xfrm>
            <a:off x="384619" y="3294530"/>
            <a:ext cx="4345158" cy="1329723"/>
          </a:xfrm>
          <a:prstGeom prst="rect">
            <a:avLst/>
          </a:prstGeom>
        </p:spPr>
      </p:pic>
      <p:pic>
        <p:nvPicPr>
          <p:cNvPr id="8" name="Picture 7"/>
          <p:cNvPicPr>
            <a:picLocks noChangeAspect="1"/>
          </p:cNvPicPr>
          <p:nvPr/>
        </p:nvPicPr>
        <p:blipFill>
          <a:blip r:embed="rId5"/>
          <a:stretch>
            <a:fillRect/>
          </a:stretch>
        </p:blipFill>
        <p:spPr>
          <a:xfrm>
            <a:off x="4805030" y="3458689"/>
            <a:ext cx="3563294" cy="1165564"/>
          </a:xfrm>
          <a:prstGeom prst="rect">
            <a:avLst/>
          </a:prstGeom>
        </p:spPr>
      </p:pic>
      <p:pic>
        <p:nvPicPr>
          <p:cNvPr id="9" name="Picture 8"/>
          <p:cNvPicPr>
            <a:picLocks noChangeAspect="1"/>
          </p:cNvPicPr>
          <p:nvPr/>
        </p:nvPicPr>
        <p:blipFill>
          <a:blip r:embed="rId6"/>
          <a:stretch>
            <a:fillRect/>
          </a:stretch>
        </p:blipFill>
        <p:spPr>
          <a:xfrm>
            <a:off x="3247332" y="4651833"/>
            <a:ext cx="2462415" cy="893229"/>
          </a:xfrm>
          <a:prstGeom prst="rect">
            <a:avLst/>
          </a:prstGeom>
        </p:spPr>
      </p:pic>
      <p:pic>
        <p:nvPicPr>
          <p:cNvPr id="10" name="Picture 9"/>
          <p:cNvPicPr>
            <a:picLocks noChangeAspect="1"/>
          </p:cNvPicPr>
          <p:nvPr/>
        </p:nvPicPr>
        <p:blipFill>
          <a:blip r:embed="rId7"/>
          <a:stretch>
            <a:fillRect/>
          </a:stretch>
        </p:blipFill>
        <p:spPr>
          <a:xfrm>
            <a:off x="191539" y="29957"/>
            <a:ext cx="4191000" cy="333375"/>
          </a:xfrm>
          <a:prstGeom prst="rect">
            <a:avLst/>
          </a:prstGeom>
        </p:spPr>
      </p:pic>
    </p:spTree>
    <p:extLst>
      <p:ext uri="{BB962C8B-B14F-4D97-AF65-F5344CB8AC3E}">
        <p14:creationId xmlns:p14="http://schemas.microsoft.com/office/powerpoint/2010/main" val="22021347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713433"/>
            <a:ext cx="9144000" cy="411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5" name="Object 14" hidden="1">
            <a:extLst>
              <a:ext uri="{FF2B5EF4-FFF2-40B4-BE49-F238E27FC236}">
                <a16:creationId xmlns:a16="http://schemas.microsoft.com/office/drawing/2014/main" id="{2E50597B-52C8-4714-A25D-0157804A01FE}"/>
              </a:ext>
            </a:extLst>
          </p:cNvPr>
          <p:cNvGraphicFramePr>
            <a:graphicFrameLocks noChangeAspect="1"/>
          </p:cNvGraphicFramePr>
          <p:nvPr>
            <p:custDataLst>
              <p:tags r:id="rId3"/>
            </p:custDataLst>
          </p:nvPr>
        </p:nvGraphicFramePr>
        <p:xfrm>
          <a:off x="1143627" y="-721268"/>
          <a:ext cx="627" cy="627"/>
        </p:xfrm>
        <a:graphic>
          <a:graphicData uri="http://schemas.openxmlformats.org/presentationml/2006/ole">
            <mc:AlternateContent xmlns:mc="http://schemas.openxmlformats.org/markup-compatibility/2006">
              <mc:Choice xmlns:v="urn:schemas-microsoft-com:vml" Requires="v">
                <p:oleObj spid="_x0000_s348427" name="think-cell Slide" r:id="rId6" imgW="421" imgH="423" progId="TCLayout.ActiveDocument.1">
                  <p:embed/>
                </p:oleObj>
              </mc:Choice>
              <mc:Fallback>
                <p:oleObj name="think-cell Slide" r:id="rId6" imgW="421" imgH="423" progId="TCLayout.ActiveDocument.1">
                  <p:embed/>
                  <p:pic>
                    <p:nvPicPr>
                      <p:cNvPr id="15" name="Object 14" hidden="1">
                        <a:extLst>
                          <a:ext uri="{FF2B5EF4-FFF2-40B4-BE49-F238E27FC236}">
                            <a16:creationId xmlns:a16="http://schemas.microsoft.com/office/drawing/2014/main" id="{2E50597B-52C8-4714-A25D-0157804A01FE}"/>
                          </a:ext>
                        </a:extLst>
                      </p:cNvPr>
                      <p:cNvPicPr/>
                      <p:nvPr/>
                    </p:nvPicPr>
                    <p:blipFill>
                      <a:blip r:embed="rId7"/>
                      <a:stretch>
                        <a:fillRect/>
                      </a:stretch>
                    </p:blipFill>
                    <p:spPr>
                      <a:xfrm>
                        <a:off x="1143627" y="-721268"/>
                        <a:ext cx="627" cy="62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E9A5A66-5566-4FA3-9219-99364A60D382}"/>
              </a:ext>
            </a:extLst>
          </p:cNvPr>
          <p:cNvSpPr/>
          <p:nvPr>
            <p:custDataLst>
              <p:tags r:id="rId4"/>
            </p:custDataLst>
          </p:nvPr>
        </p:nvSpPr>
        <p:spPr bwMode="auto">
          <a:xfrm>
            <a:off x="1143001" y="-721894"/>
            <a:ext cx="62664" cy="62664"/>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defTabSz="360914" eaLnBrk="0" fontAlgn="base" hangingPunct="0">
              <a:spcBef>
                <a:spcPct val="0"/>
              </a:spcBef>
              <a:spcAft>
                <a:spcPct val="0"/>
              </a:spcAft>
            </a:pPr>
            <a:endParaRPr lang="en-US" sz="553" dirty="0">
              <a:solidFill>
                <a:prstClr val="black"/>
              </a:solidFill>
              <a:latin typeface="Trebuchet MS"/>
              <a:ea typeface="MS PGothic" panose="020B0600070205080204" pitchFamily="34" charset="-128"/>
              <a:cs typeface="ヒラギノ角ゴ Pro W3" pitchFamily="-112" charset="-128"/>
              <a:sym typeface="+mn-lt"/>
            </a:endParaRPr>
          </a:p>
        </p:txBody>
      </p:sp>
      <p:sp>
        <p:nvSpPr>
          <p:cNvPr id="10" name="Title 9"/>
          <p:cNvSpPr>
            <a:spLocks noGrp="1"/>
          </p:cNvSpPr>
          <p:nvPr>
            <p:ph type="title"/>
          </p:nvPr>
        </p:nvSpPr>
        <p:spPr>
          <a:xfrm>
            <a:off x="261015" y="4212593"/>
            <a:ext cx="8327282" cy="2044855"/>
          </a:xfrm>
        </p:spPr>
        <p:txBody>
          <a:bodyPr wrap="square">
            <a:spAutoFit/>
          </a:bodyPr>
          <a:lstStyle/>
          <a:p>
            <a:pPr algn="just">
              <a:spcAft>
                <a:spcPts val="800"/>
              </a:spcAft>
            </a:pPr>
            <a:r>
              <a:rPr lang="en-US" sz="1400" b="0" dirty="0"/>
              <a:t>Visiting friends and family, exploring scenery and relaxing at the bush, berg or beach continued to be the main reasons for domestic travel. A “recommendation” by a friend or family member plays an important role in a traveller’s planning and consumption journey.  </a:t>
            </a:r>
            <a:br>
              <a:rPr lang="en-US" sz="1400" b="0" dirty="0"/>
            </a:br>
            <a:r>
              <a:rPr lang="en-US" sz="1400" b="0" dirty="0"/>
              <a:t/>
            </a:r>
            <a:br>
              <a:rPr lang="en-US" sz="1400" b="0" dirty="0"/>
            </a:br>
            <a:r>
              <a:rPr lang="en-US" sz="1400" b="0" dirty="0"/>
              <a:t>Domestic trips were more frequent in number but shorter in duration with a greater average spend per trip. Travel increased in the domestic market due to off-peak season product promotions. </a:t>
            </a:r>
            <a:r>
              <a:rPr lang="en-ZA" sz="1400" b="0" dirty="0"/>
              <a:t>The increased was driven by better partnerships between SA Tourism and trade; affordable deals have resulted in the spike in growth in this fiscal.</a:t>
            </a:r>
          </a:p>
        </p:txBody>
      </p:sp>
      <p:sp>
        <p:nvSpPr>
          <p:cNvPr id="7" name="Rectangle 6"/>
          <p:cNvSpPr/>
          <p:nvPr/>
        </p:nvSpPr>
        <p:spPr>
          <a:xfrm>
            <a:off x="112435" y="6286778"/>
            <a:ext cx="2954655" cy="323165"/>
          </a:xfrm>
          <a:prstGeom prst="rect">
            <a:avLst/>
          </a:prstGeom>
        </p:spPr>
        <p:txBody>
          <a:bodyPr wrap="none">
            <a:spAutoFit/>
          </a:bodyPr>
          <a:lstStyle/>
          <a:p>
            <a:pPr>
              <a:lnSpc>
                <a:spcPct val="150000"/>
              </a:lnSpc>
              <a:spcAft>
                <a:spcPts val="800"/>
              </a:spcAft>
            </a:pPr>
            <a:r>
              <a:rPr lang="en-ZA" sz="1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Source: South African Tourism Domestic Surveys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8"/>
          <a:stretch>
            <a:fillRect/>
          </a:stretch>
        </p:blipFill>
        <p:spPr>
          <a:xfrm>
            <a:off x="261015" y="307833"/>
            <a:ext cx="8621969" cy="1899355"/>
          </a:xfrm>
          <a:prstGeom prst="rect">
            <a:avLst/>
          </a:prstGeom>
        </p:spPr>
      </p:pic>
      <p:pic>
        <p:nvPicPr>
          <p:cNvPr id="3" name="Picture 2"/>
          <p:cNvPicPr>
            <a:picLocks noChangeAspect="1"/>
          </p:cNvPicPr>
          <p:nvPr/>
        </p:nvPicPr>
        <p:blipFill>
          <a:blip r:embed="rId9"/>
          <a:stretch>
            <a:fillRect/>
          </a:stretch>
        </p:blipFill>
        <p:spPr>
          <a:xfrm>
            <a:off x="226784" y="2300450"/>
            <a:ext cx="8646702" cy="1882813"/>
          </a:xfrm>
          <a:prstGeom prst="rect">
            <a:avLst/>
          </a:prstGeom>
        </p:spPr>
      </p:pic>
    </p:spTree>
    <p:extLst>
      <p:ext uri="{BB962C8B-B14F-4D97-AF65-F5344CB8AC3E}">
        <p14:creationId xmlns:p14="http://schemas.microsoft.com/office/powerpoint/2010/main" val="408020569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a:xfrm>
            <a:off x="349469" y="188248"/>
            <a:ext cx="8382000" cy="457200"/>
          </a:xfrm>
        </p:spPr>
        <p:txBody>
          <a:bodyPr/>
          <a:lstStyle/>
          <a:p>
            <a:pPr>
              <a:lnSpc>
                <a:spcPct val="100000"/>
              </a:lnSpc>
            </a:pPr>
            <a:r>
              <a:rPr lang="en-US" sz="2000" dirty="0"/>
              <a:t>FY19/20 Performance Dashboard</a:t>
            </a:r>
            <a:endParaRPr lang="en-US" altLang="en-US" sz="2000" dirty="0"/>
          </a:p>
        </p:txBody>
      </p:sp>
      <p:graphicFrame>
        <p:nvGraphicFramePr>
          <p:cNvPr id="15" name="Chart 14"/>
          <p:cNvGraphicFramePr/>
          <p:nvPr>
            <p:extLst>
              <p:ext uri="{D42A27DB-BD31-4B8C-83A1-F6EECF244321}">
                <p14:modId xmlns:p14="http://schemas.microsoft.com/office/powerpoint/2010/main" val="1074719637"/>
              </p:ext>
            </p:extLst>
          </p:nvPr>
        </p:nvGraphicFramePr>
        <p:xfrm>
          <a:off x="988541" y="1223319"/>
          <a:ext cx="7043351" cy="38058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bwMode="auto">
          <a:xfrm>
            <a:off x="1371600" y="5334111"/>
            <a:ext cx="6536724" cy="584775"/>
          </a:xfrm>
          <a:prstGeom prst="rect">
            <a:avLst/>
          </a:prstGeom>
          <a:noFill/>
          <a:ln w="9525">
            <a:noFill/>
            <a:miter lim="800000"/>
            <a:headEnd/>
            <a:tailEnd/>
          </a:ln>
          <a:effectLst/>
        </p:spPr>
        <p:txBody>
          <a:bodyPr wrap="square" rtlCol="0" anchor="b">
            <a:spAutoFit/>
          </a:bodyPr>
          <a:lstStyle/>
          <a:p>
            <a:pPr algn="ctr"/>
            <a:r>
              <a:rPr lang="en-US" sz="1600" b="1" dirty="0">
                <a:latin typeface="Trebuchet MS" panose="020B0603020202020204" pitchFamily="34" charset="0"/>
              </a:rPr>
              <a:t>In the FY19/20, SAT achieved 23 out of 37 KPIs, made significant progress on 4 and did not achieve 10.</a:t>
            </a:r>
            <a:endParaRPr lang="en-ZA" sz="1600" b="1" dirty="0">
              <a:latin typeface="Trebuchet MS" panose="020B0603020202020204" pitchFamily="34" charset="0"/>
            </a:endParaRPr>
          </a:p>
        </p:txBody>
      </p:sp>
    </p:spTree>
    <p:extLst>
      <p:ext uri="{BB962C8B-B14F-4D97-AF65-F5344CB8AC3E}">
        <p14:creationId xmlns:p14="http://schemas.microsoft.com/office/powerpoint/2010/main" val="362428656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1.00000000000000000000E+00&quot;&gt;&lt;m_msothmcolidx val=&quot;0&quot;/&gt;&lt;m_rgb r=&quot;C6&quot; g=&quot;12&quot; b=&quot;00&quot;/&gt;&lt;m_nBrightness val=&quot;0&quot;/&gt;&lt;/elem&gt;&lt;elem m_fUsage=&quot;9.00000000000000022204E-01&quot;&gt;&lt;m_msothmcolidx val=&quot;0&quot;/&gt;&lt;m_rgb r=&quot;FF&quot; g=&quot;C0&quot; b=&quot;00&quot;/&gt;&lt;m_nBrightness val=&quot;0&quot;/&gt;&lt;/elem&gt;&lt;elem m_fUsage=&quot;8.10000000000000053291E-01&quot;&gt;&lt;m_msothmcolidx val=&quot;0&quot;/&gt;&lt;m_rgb r=&quot;00&quot; g=&quot;99&quot; b=&quot;0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J_rBOMA6PqmQa22Z5D5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11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2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13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14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15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1_CS Theme">
  <a:themeElements>
    <a:clrScheme name="Custom 10">
      <a:dk1>
        <a:sysClr val="windowText" lastClr="000000"/>
      </a:dk1>
      <a:lt1>
        <a:sysClr val="window" lastClr="FFFFFF"/>
      </a:lt1>
      <a:dk2>
        <a:srgbClr val="323232"/>
      </a:dk2>
      <a:lt2>
        <a:srgbClr val="E3DED1"/>
      </a:lt2>
      <a:accent1>
        <a:srgbClr val="F07F09"/>
      </a:accent1>
      <a:accent2>
        <a:srgbClr val="C00000"/>
      </a:accent2>
      <a:accent3>
        <a:srgbClr val="1B587C"/>
      </a:accent3>
      <a:accent4>
        <a:srgbClr val="4E8542"/>
      </a:accent4>
      <a:accent5>
        <a:srgbClr val="604878"/>
      </a:accent5>
      <a:accent6>
        <a:srgbClr val="C19859"/>
      </a:accent6>
      <a:hlink>
        <a:srgbClr val="4EA5D8"/>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7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8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10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0.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1.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2.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3.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4.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5.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6.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7.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8.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19.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0.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1.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2.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3.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4.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5.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6.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27.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3.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4.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5.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6.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7.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8.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ppt/theme/themeOverride9.xml><?xml version="1.0" encoding="utf-8"?>
<a:themeOverride xmlns:a="http://schemas.openxmlformats.org/drawingml/2006/main">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themeOverride>
</file>

<file path=docProps/app.xml><?xml version="1.0" encoding="utf-8"?>
<Properties xmlns="http://schemas.openxmlformats.org/officeDocument/2006/extended-properties" xmlns:vt="http://schemas.openxmlformats.org/officeDocument/2006/docPropsVTypes">
  <Template/>
  <TotalTime>11500</TotalTime>
  <Words>4056</Words>
  <Application>Microsoft Office PowerPoint</Application>
  <PresentationFormat>On-screen Show (4:3)</PresentationFormat>
  <Paragraphs>512</Paragraphs>
  <Slides>32</Slides>
  <Notes>11</Notes>
  <HiddenSlides>0</HiddenSlides>
  <MMClips>0</MMClips>
  <ScaleCrop>false</ScaleCrop>
  <HeadingPairs>
    <vt:vector size="8" baseType="variant">
      <vt:variant>
        <vt:lpstr>Fonts Used</vt:lpstr>
      </vt:variant>
      <vt:variant>
        <vt:i4>16</vt:i4>
      </vt:variant>
      <vt:variant>
        <vt:lpstr>Theme</vt:lpstr>
      </vt:variant>
      <vt:variant>
        <vt:i4>15</vt:i4>
      </vt:variant>
      <vt:variant>
        <vt:lpstr>Embedded OLE Servers</vt:lpstr>
      </vt:variant>
      <vt:variant>
        <vt:i4>1</vt:i4>
      </vt:variant>
      <vt:variant>
        <vt:lpstr>Slide Titles</vt:lpstr>
      </vt:variant>
      <vt:variant>
        <vt:i4>32</vt:i4>
      </vt:variant>
    </vt:vector>
  </HeadingPairs>
  <TitlesOfParts>
    <vt:vector size="64" baseType="lpstr">
      <vt:lpstr>MS PGothic</vt:lpstr>
      <vt:lpstr>MS PGothic</vt:lpstr>
      <vt:lpstr>Arial</vt:lpstr>
      <vt:lpstr>Calibri</vt:lpstr>
      <vt:lpstr>Calibri Light</vt:lpstr>
      <vt:lpstr>Courier New</vt:lpstr>
      <vt:lpstr>Helvetica</vt:lpstr>
      <vt:lpstr>Osaka</vt:lpstr>
      <vt:lpstr>Source Sans Pro</vt:lpstr>
      <vt:lpstr>Source Sans Pro SemiBold</vt:lpstr>
      <vt:lpstr>Times</vt:lpstr>
      <vt:lpstr>Times New Roman</vt:lpstr>
      <vt:lpstr>Trebuchet MS</vt:lpstr>
      <vt:lpstr>Verdana</vt:lpstr>
      <vt:lpstr>Wingdings</vt:lpstr>
      <vt:lpstr>ヒラギノ角ゴ Pro W3</vt:lpstr>
      <vt:lpstr>5_blank</vt:lpstr>
      <vt:lpstr>6_Blends</vt:lpstr>
      <vt:lpstr>6_blank</vt:lpstr>
      <vt:lpstr>7_blank</vt:lpstr>
      <vt:lpstr>8_blank</vt:lpstr>
      <vt:lpstr>6_Office Theme</vt:lpstr>
      <vt:lpstr>7_Office Theme</vt:lpstr>
      <vt:lpstr>9_blank</vt:lpstr>
      <vt:lpstr>10_blank</vt:lpstr>
      <vt:lpstr>11_blank</vt:lpstr>
      <vt:lpstr>12_blank</vt:lpstr>
      <vt:lpstr>13_blank</vt:lpstr>
      <vt:lpstr>14_blank</vt:lpstr>
      <vt:lpstr>15_blank</vt:lpstr>
      <vt:lpstr>1_CS Theme</vt:lpstr>
      <vt:lpstr>think-cell Slide</vt:lpstr>
      <vt:lpstr>PowerPoint Presentation</vt:lpstr>
      <vt:lpstr>CONTENTS</vt:lpstr>
      <vt:lpstr>STRATEGIC OVERVIEW OF SAT  </vt:lpstr>
      <vt:lpstr>STRATEGIC OVERVIEW OF SAT </vt:lpstr>
      <vt:lpstr>GLOBAL PERFORMANCE OF THE TOURISM SECTOR</vt:lpstr>
      <vt:lpstr>PowerPoint Presentation</vt:lpstr>
      <vt:lpstr>PowerPoint Presentation</vt:lpstr>
      <vt:lpstr>Visiting friends and family, exploring scenery and relaxing at the bush, berg or beach continued to be the main reasons for domestic travel. A “recommendation” by a friend or family member plays an important role in a traveller’s planning and consumption journey.    Domestic trips were more frequent in number but shorter in duration with a greater average spend per trip. Travel increased in the domestic market due to off-peak season product promotions. The increased was driven by better partnerships between SA Tourism and trade; affordable deals have resulted in the spike in growth in this fiscal.</vt:lpstr>
      <vt:lpstr>FY19/20 Performance Dashboard</vt:lpstr>
      <vt:lpstr>2019/20 Organisational Performance Results: Programme 1</vt:lpstr>
      <vt:lpstr>2019/20 Organisational Performance Results: Programme 1</vt:lpstr>
      <vt:lpstr>2019/20 Organisational Performance Results: Programme 2</vt:lpstr>
      <vt:lpstr>2019/20 Organisational Performance Results: Programme 3</vt:lpstr>
      <vt:lpstr>2019/20 Organisational Performance Results: Programme 3</vt:lpstr>
      <vt:lpstr>2019/20 Organisational Performance Results: Programme 3</vt:lpstr>
      <vt:lpstr>2019/20 Organisational Performance Results: Programme 3</vt:lpstr>
      <vt:lpstr>2019/20 Organisational Performance Results: Programme 3</vt:lpstr>
      <vt:lpstr>2019/20 Organisational Performance Results: Programme 4</vt:lpstr>
      <vt:lpstr>2019/20 Organisational Performance Results: Programme 4</vt:lpstr>
      <vt:lpstr>2019/20 Organisational Performance Results: Programme 5</vt:lpstr>
      <vt:lpstr>REMEDIAL ACTIONS FOR NEW FY</vt:lpstr>
      <vt:lpstr>FINANCIAL PERFORMANCE AS AT 31 MARCH 2020</vt:lpstr>
      <vt:lpstr>Reasons for variances at programme level</vt:lpstr>
      <vt:lpstr>Collaboration with Provinces</vt:lpstr>
      <vt:lpstr>Collaboration &amp; Related Spending in Provinces</vt:lpstr>
      <vt:lpstr>Future Projects between SAT &amp; PTAs</vt:lpstr>
      <vt:lpstr>AUDIT OUTCOME FOR THE PERIOD ENDED 31 MARCH 2020</vt:lpstr>
      <vt:lpstr>MITIGATION OF AG AUDIT FINDINGS</vt:lpstr>
      <vt:lpstr>OVERVIEW OF GOVERNANCE</vt:lpstr>
      <vt:lpstr>RISK MANAGEMENT &amp; GOVERNANCE</vt:lpstr>
      <vt:lpstr>INTERNAL AUDIT</vt:lpstr>
      <vt:lpstr>THANK YOU</vt:lpstr>
    </vt:vector>
  </TitlesOfParts>
  <Company>Monitor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South African Tourism</dc:creator>
  <cp:lastModifiedBy>Noziphiwo Dinizulu</cp:lastModifiedBy>
  <cp:revision>3403</cp:revision>
  <cp:lastPrinted>2019-09-03T12:12:37Z</cp:lastPrinted>
  <dcterms:created xsi:type="dcterms:W3CDTF">2007-04-29T19:42:45Z</dcterms:created>
  <dcterms:modified xsi:type="dcterms:W3CDTF">2021-02-24T09:39:04Z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