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02" r:id="rId3"/>
    <p:sldMasterId id="2147483782" r:id="rId4"/>
    <p:sldMasterId id="2147483806" r:id="rId5"/>
    <p:sldMasterId id="2147483869" r:id="rId6"/>
    <p:sldMasterId id="2147483881" r:id="rId7"/>
  </p:sldMasterIdLst>
  <p:notesMasterIdLst>
    <p:notesMasterId r:id="rId23"/>
  </p:notesMasterIdLst>
  <p:handoutMasterIdLst>
    <p:handoutMasterId r:id="rId24"/>
  </p:handoutMasterIdLst>
  <p:sldIdLst>
    <p:sldId id="361" r:id="rId8"/>
    <p:sldId id="749" r:id="rId9"/>
    <p:sldId id="750" r:id="rId10"/>
    <p:sldId id="755" r:id="rId11"/>
    <p:sldId id="756" r:id="rId12"/>
    <p:sldId id="763" r:id="rId13"/>
    <p:sldId id="758" r:id="rId14"/>
    <p:sldId id="759" r:id="rId15"/>
    <p:sldId id="764" r:id="rId16"/>
    <p:sldId id="765" r:id="rId17"/>
    <p:sldId id="761" r:id="rId18"/>
    <p:sldId id="766" r:id="rId19"/>
    <p:sldId id="767" r:id="rId20"/>
    <p:sldId id="762" r:id="rId21"/>
    <p:sldId id="662"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pupa Joy" initials="M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050"/>
    <a:srgbClr val="E69800"/>
    <a:srgbClr val="2DCA02"/>
    <a:srgbClr val="0084A8"/>
    <a:srgbClr val="A900E6"/>
    <a:srgbClr val="FFCC66"/>
    <a:srgbClr val="A8C09C"/>
    <a:srgbClr val="FFFF99"/>
    <a:srgbClr val="CE6562"/>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45" autoAdjust="0"/>
    <p:restoredTop sz="95405" autoAdjust="0"/>
  </p:normalViewPr>
  <p:slideViewPr>
    <p:cSldViewPr snapToGrid="0">
      <p:cViewPr varScale="1">
        <p:scale>
          <a:sx n="73" d="100"/>
          <a:sy n="73" d="100"/>
        </p:scale>
        <p:origin x="-34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253"/>
          </a:xfrm>
          <a:prstGeom prst="rect">
            <a:avLst/>
          </a:prstGeom>
        </p:spPr>
        <p:txBody>
          <a:bodyPr vert="horz" lIns="91321" tIns="45661" rIns="91321" bIns="45661" rtlCol="0"/>
          <a:lstStyle>
            <a:lvl1pPr algn="l">
              <a:defRPr sz="1200"/>
            </a:lvl1pPr>
          </a:lstStyle>
          <a:p>
            <a:endParaRPr lang="en-ZA"/>
          </a:p>
        </p:txBody>
      </p:sp>
      <p:sp>
        <p:nvSpPr>
          <p:cNvPr id="3" name="Date Placeholder 2"/>
          <p:cNvSpPr>
            <a:spLocks noGrp="1"/>
          </p:cNvSpPr>
          <p:nvPr>
            <p:ph type="dt" sz="quarter" idx="1"/>
          </p:nvPr>
        </p:nvSpPr>
        <p:spPr>
          <a:xfrm>
            <a:off x="3849955" y="0"/>
            <a:ext cx="2946135" cy="496253"/>
          </a:xfrm>
          <a:prstGeom prst="rect">
            <a:avLst/>
          </a:prstGeom>
        </p:spPr>
        <p:txBody>
          <a:bodyPr vert="horz" lIns="91321" tIns="45661" rIns="91321" bIns="45661" rtlCol="0"/>
          <a:lstStyle>
            <a:lvl1pPr algn="r">
              <a:defRPr sz="1200"/>
            </a:lvl1pPr>
          </a:lstStyle>
          <a:p>
            <a:fld id="{C86CB001-600E-4017-9024-E8368D5C6B5C}" type="datetimeFigureOut">
              <a:rPr lang="en-ZA" smtClean="0"/>
              <a:pPr/>
              <a:t>2021/02/23</a:t>
            </a:fld>
            <a:endParaRPr lang="en-ZA"/>
          </a:p>
        </p:txBody>
      </p:sp>
      <p:sp>
        <p:nvSpPr>
          <p:cNvPr id="4" name="Footer Placeholder 3"/>
          <p:cNvSpPr>
            <a:spLocks noGrp="1"/>
          </p:cNvSpPr>
          <p:nvPr>
            <p:ph type="ftr" sz="quarter" idx="2"/>
          </p:nvPr>
        </p:nvSpPr>
        <p:spPr>
          <a:xfrm>
            <a:off x="0" y="9428800"/>
            <a:ext cx="2946135" cy="496252"/>
          </a:xfrm>
          <a:prstGeom prst="rect">
            <a:avLst/>
          </a:prstGeom>
        </p:spPr>
        <p:txBody>
          <a:bodyPr vert="horz" lIns="91321" tIns="45661" rIns="91321" bIns="45661" rtlCol="0" anchor="b"/>
          <a:lstStyle>
            <a:lvl1pPr algn="l">
              <a:defRPr sz="1200"/>
            </a:lvl1pPr>
          </a:lstStyle>
          <a:p>
            <a:endParaRPr lang="en-ZA"/>
          </a:p>
        </p:txBody>
      </p:sp>
      <p:sp>
        <p:nvSpPr>
          <p:cNvPr id="5" name="Slide Number Placeholder 4"/>
          <p:cNvSpPr>
            <a:spLocks noGrp="1"/>
          </p:cNvSpPr>
          <p:nvPr>
            <p:ph type="sldNum" sz="quarter" idx="3"/>
          </p:nvPr>
        </p:nvSpPr>
        <p:spPr>
          <a:xfrm>
            <a:off x="3849955" y="9428800"/>
            <a:ext cx="2946135" cy="496252"/>
          </a:xfrm>
          <a:prstGeom prst="rect">
            <a:avLst/>
          </a:prstGeom>
        </p:spPr>
        <p:txBody>
          <a:bodyPr vert="horz" lIns="91321" tIns="45661" rIns="91321" bIns="45661" rtlCol="0" anchor="b"/>
          <a:lstStyle>
            <a:lvl1pPr algn="r">
              <a:defRPr sz="1200"/>
            </a:lvl1pPr>
          </a:lstStyle>
          <a:p>
            <a:fld id="{5F0BBD08-31AF-4A36-A730-C37F7405FB57}" type="slidenum">
              <a:rPr lang="en-ZA" smtClean="0"/>
              <a:pPr/>
              <a:t>‹#›</a:t>
            </a:fld>
            <a:endParaRPr lang="en-ZA"/>
          </a:p>
        </p:txBody>
      </p:sp>
    </p:spTree>
    <p:extLst>
      <p:ext uri="{BB962C8B-B14F-4D97-AF65-F5344CB8AC3E}">
        <p14:creationId xmlns:p14="http://schemas.microsoft.com/office/powerpoint/2010/main" xmlns="" val="402729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135" cy="497838"/>
          </a:xfrm>
          <a:prstGeom prst="rect">
            <a:avLst/>
          </a:prstGeom>
        </p:spPr>
        <p:txBody>
          <a:bodyPr vert="horz" lIns="91313" tIns="45657" rIns="91313" bIns="45657" rtlCol="0"/>
          <a:lstStyle>
            <a:lvl1pPr algn="l">
              <a:defRPr sz="1200"/>
            </a:lvl1pPr>
          </a:lstStyle>
          <a:p>
            <a:endParaRPr lang="en-US"/>
          </a:p>
        </p:txBody>
      </p:sp>
      <p:sp>
        <p:nvSpPr>
          <p:cNvPr id="3" name="Date Placeholder 2"/>
          <p:cNvSpPr>
            <a:spLocks noGrp="1"/>
          </p:cNvSpPr>
          <p:nvPr>
            <p:ph type="dt" idx="1"/>
          </p:nvPr>
        </p:nvSpPr>
        <p:spPr>
          <a:xfrm>
            <a:off x="3849956" y="2"/>
            <a:ext cx="2946135" cy="497838"/>
          </a:xfrm>
          <a:prstGeom prst="rect">
            <a:avLst/>
          </a:prstGeom>
        </p:spPr>
        <p:txBody>
          <a:bodyPr vert="horz" lIns="91313" tIns="45657" rIns="91313" bIns="45657" rtlCol="0"/>
          <a:lstStyle>
            <a:lvl1pPr algn="r">
              <a:defRPr sz="1200"/>
            </a:lvl1pPr>
          </a:lstStyle>
          <a:p>
            <a:fld id="{39A66CE6-791A-4E6A-AAC1-79C860766D9B}" type="datetimeFigureOut">
              <a:rPr lang="en-US" smtClean="0"/>
              <a:pPr/>
              <a:t>2/23/2021</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313" tIns="45657" rIns="91313" bIns="45657" rtlCol="0" anchor="ctr"/>
          <a:lstStyle/>
          <a:p>
            <a:endParaRPr lang="en-US"/>
          </a:p>
        </p:txBody>
      </p:sp>
      <p:sp>
        <p:nvSpPr>
          <p:cNvPr id="5" name="Notes Placeholder 4"/>
          <p:cNvSpPr>
            <a:spLocks noGrp="1"/>
          </p:cNvSpPr>
          <p:nvPr>
            <p:ph type="body" sz="quarter" idx="3"/>
          </p:nvPr>
        </p:nvSpPr>
        <p:spPr>
          <a:xfrm>
            <a:off x="680245" y="4777028"/>
            <a:ext cx="5437188" cy="3908187"/>
          </a:xfrm>
          <a:prstGeom prst="rect">
            <a:avLst/>
          </a:prstGeom>
        </p:spPr>
        <p:txBody>
          <a:bodyPr vert="horz" lIns="91313" tIns="45657" rIns="91313" bIns="45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801"/>
            <a:ext cx="2946135" cy="497838"/>
          </a:xfrm>
          <a:prstGeom prst="rect">
            <a:avLst/>
          </a:prstGeom>
        </p:spPr>
        <p:txBody>
          <a:bodyPr vert="horz" lIns="91313" tIns="45657" rIns="91313" bIns="45657" rtlCol="0" anchor="b"/>
          <a:lstStyle>
            <a:lvl1pPr algn="l">
              <a:defRPr sz="1200"/>
            </a:lvl1pPr>
          </a:lstStyle>
          <a:p>
            <a:endParaRPr lang="en-US"/>
          </a:p>
        </p:txBody>
      </p:sp>
      <p:sp>
        <p:nvSpPr>
          <p:cNvPr id="7" name="Slide Number Placeholder 6"/>
          <p:cNvSpPr>
            <a:spLocks noGrp="1"/>
          </p:cNvSpPr>
          <p:nvPr>
            <p:ph type="sldNum" sz="quarter" idx="5"/>
          </p:nvPr>
        </p:nvSpPr>
        <p:spPr>
          <a:xfrm>
            <a:off x="3849956" y="9428801"/>
            <a:ext cx="2946135" cy="497838"/>
          </a:xfrm>
          <a:prstGeom prst="rect">
            <a:avLst/>
          </a:prstGeom>
        </p:spPr>
        <p:txBody>
          <a:bodyPr vert="horz" lIns="91313" tIns="45657" rIns="91313" bIns="45657" rtlCol="0" anchor="b"/>
          <a:lstStyle>
            <a:lvl1pPr algn="r">
              <a:defRPr sz="1200"/>
            </a:lvl1pPr>
          </a:lstStyle>
          <a:p>
            <a:fld id="{5E4E7995-BE77-4E15-99D6-471ECEECC4A5}" type="slidenum">
              <a:rPr lang="en-US" smtClean="0"/>
              <a:pPr/>
              <a:t>‹#›</a:t>
            </a:fld>
            <a:endParaRPr lang="en-US"/>
          </a:p>
        </p:txBody>
      </p:sp>
    </p:spTree>
    <p:extLst>
      <p:ext uri="{BB962C8B-B14F-4D97-AF65-F5344CB8AC3E}">
        <p14:creationId xmlns:p14="http://schemas.microsoft.com/office/powerpoint/2010/main" xmlns="" val="423499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xmlns="" val="2975560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1" y="0"/>
            <a:ext cx="12240684"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1" y="1512889"/>
            <a:ext cx="12240684" cy="503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ctrTitle" hasCustomPrompt="1"/>
          </p:nvPr>
        </p:nvSpPr>
        <p:spPr>
          <a:xfrm>
            <a:off x="1934305" y="2148009"/>
            <a:ext cx="9437076"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r>
              <a:rPr lang="en-US" dirty="0">
                <a:solidFill>
                  <a:schemeClr val="bg2">
                    <a:lumMod val="25000"/>
                  </a:schemeClr>
                </a:solidFill>
                <a:latin typeface="Gill Snas" charset="0"/>
                <a:cs typeface="Gill Snas" charset="0"/>
              </a:rPr>
              <a:t/>
            </a: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
            </a: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xmlns="" val="294080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44540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964354-F11D-445C-B1E7-EA27CEAC0B89}"/>
              </a:ext>
            </a:extLst>
          </p:cNvPr>
          <p:cNvSpPr>
            <a:spLocks noGrp="1"/>
          </p:cNvSpPr>
          <p:nvPr>
            <p:ph type="dt" sz="half" idx="10"/>
          </p:nvPr>
        </p:nvSpPr>
        <p:spPr>
          <a:xfrm>
            <a:off x="609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a:defRPr/>
            </a:pPr>
            <a:endParaRPr lang="en-US" dirty="0">
              <a:solidFill>
                <a:prstClr val="black"/>
              </a:solidFill>
              <a:ea typeface="ＭＳ Ｐゴシック" pitchFamily="34" charset="-128"/>
            </a:endParaRPr>
          </a:p>
        </p:txBody>
      </p:sp>
      <p:sp>
        <p:nvSpPr>
          <p:cNvPr id="5" name="Footer Placeholder 4">
            <a:extLst>
              <a:ext uri="{FF2B5EF4-FFF2-40B4-BE49-F238E27FC236}">
                <a16:creationId xmlns:a16="http://schemas.microsoft.com/office/drawing/2014/main" xmlns="" id="{A1F0AEE7-28D7-457D-BC0F-102C13AA6355}"/>
              </a:ext>
            </a:extLst>
          </p:cNvPr>
          <p:cNvSpPr>
            <a:spLocks noGrp="1"/>
          </p:cNvSpPr>
          <p:nvPr>
            <p:ph type="ftr" sz="quarter" idx="11"/>
          </p:nvPr>
        </p:nvSpPr>
        <p:spPr>
          <a:xfrm>
            <a:off x="4165600" y="6356352"/>
            <a:ext cx="38608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a:defRPr/>
            </a:pPr>
            <a:endParaRPr lang="en-US" dirty="0">
              <a:solidFill>
                <a:prstClr val="black"/>
              </a:solidFill>
            </a:endParaRPr>
          </a:p>
        </p:txBody>
      </p:sp>
      <p:sp>
        <p:nvSpPr>
          <p:cNvPr id="6" name="Slide Number Placeholder 5">
            <a:extLst>
              <a:ext uri="{FF2B5EF4-FFF2-40B4-BE49-F238E27FC236}">
                <a16:creationId xmlns:a16="http://schemas.microsoft.com/office/drawing/2014/main" xmlns="" id="{E144C0C3-9EA2-4D8A-BA66-AD55BA64F458}"/>
              </a:ext>
            </a:extLst>
          </p:cNvPr>
          <p:cNvSpPr>
            <a:spLocks noGrp="1"/>
          </p:cNvSpPr>
          <p:nvPr>
            <p:ph type="sldNum" sz="quarter" idx="12"/>
          </p:nvPr>
        </p:nvSpPr>
        <p:spPr>
          <a:xfrm>
            <a:off x="8737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a:defRPr/>
            </a:pPr>
            <a:fld id="{540752D1-C2C8-4EC9-B572-BE6D944B3108}" type="slidenum">
              <a:rPr lang="en-US" altLang="en-US">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4265648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A7AE78-081B-48E6-A2BA-C95E8451C002}"/>
              </a:ext>
            </a:extLst>
          </p:cNvPr>
          <p:cNvSpPr>
            <a:spLocks noGrp="1"/>
          </p:cNvSpPr>
          <p:nvPr>
            <p:ph type="dt" sz="half" idx="10"/>
          </p:nvPr>
        </p:nvSpPr>
        <p:spPr>
          <a:xfrm>
            <a:off x="609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a:defRPr/>
            </a:pPr>
            <a:endParaRPr lang="en-US" dirty="0">
              <a:solidFill>
                <a:prstClr val="black"/>
              </a:solidFill>
              <a:ea typeface="ＭＳ Ｐゴシック" pitchFamily="34" charset="-128"/>
            </a:endParaRPr>
          </a:p>
        </p:txBody>
      </p:sp>
      <p:sp>
        <p:nvSpPr>
          <p:cNvPr id="5" name="Footer Placeholder 4">
            <a:extLst>
              <a:ext uri="{FF2B5EF4-FFF2-40B4-BE49-F238E27FC236}">
                <a16:creationId xmlns:a16="http://schemas.microsoft.com/office/drawing/2014/main" xmlns="" id="{F5544B05-DBAF-413D-B5E7-1F6FDBD0C68B}"/>
              </a:ext>
            </a:extLst>
          </p:cNvPr>
          <p:cNvSpPr>
            <a:spLocks noGrp="1"/>
          </p:cNvSpPr>
          <p:nvPr>
            <p:ph type="ftr" sz="quarter" idx="11"/>
          </p:nvPr>
        </p:nvSpPr>
        <p:spPr>
          <a:xfrm>
            <a:off x="4165600" y="6356352"/>
            <a:ext cx="38608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a:defRPr/>
            </a:pPr>
            <a:endParaRPr lang="en-US" dirty="0">
              <a:solidFill>
                <a:prstClr val="black"/>
              </a:solidFill>
            </a:endParaRPr>
          </a:p>
        </p:txBody>
      </p:sp>
      <p:sp>
        <p:nvSpPr>
          <p:cNvPr id="6" name="Slide Number Placeholder 5">
            <a:extLst>
              <a:ext uri="{FF2B5EF4-FFF2-40B4-BE49-F238E27FC236}">
                <a16:creationId xmlns:a16="http://schemas.microsoft.com/office/drawing/2014/main" xmlns="" id="{CF9F5C7A-91A6-4B46-8EF4-506397056E61}"/>
              </a:ext>
            </a:extLst>
          </p:cNvPr>
          <p:cNvSpPr>
            <a:spLocks noGrp="1"/>
          </p:cNvSpPr>
          <p:nvPr>
            <p:ph type="sldNum" sz="quarter" idx="12"/>
          </p:nvPr>
        </p:nvSpPr>
        <p:spPr>
          <a:xfrm>
            <a:off x="8737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a:defRPr/>
            </a:pPr>
            <a:fld id="{400B1B1E-0A5D-497D-9106-DBC4A1E623CC}" type="slidenum">
              <a:rPr lang="en-US" altLang="en-US">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230578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1" descr="DWS Slide Cover3.pdf"/>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12240684"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 descr="DWS Slide Cover pic4.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 y="1512889"/>
            <a:ext cx="12240684" cy="503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ctrTitle"/>
          </p:nvPr>
        </p:nvSpPr>
        <p:spPr>
          <a:xfrm>
            <a:off x="1934305" y="2148009"/>
            <a:ext cx="9437076"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r>
              <a:rPr lang="en-US"/>
              <a:t>Click to edit Master title style</a:t>
            </a:r>
            <a:endParaRPr lang="en-US" dirty="0"/>
          </a:p>
        </p:txBody>
      </p:sp>
    </p:spTree>
    <p:extLst>
      <p:ext uri="{BB962C8B-B14F-4D97-AF65-F5344CB8AC3E}">
        <p14:creationId xmlns:p14="http://schemas.microsoft.com/office/powerpoint/2010/main" xmlns="" val="1620040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40D46574-B396-4706-AEBF-55424AEB0A4E}"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749360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86A9870A-26E1-4CED-8D78-8F53E77DC4E3}"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642475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20"/>
            <a:ext cx="103632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0137A18A-4986-4E52-B436-03358182C1F4}"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06728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BB018856-8159-4191-87D9-A1DC897DDD0E}"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622933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2"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39D7E930-9DB5-43A1-B875-0597BD45ED26}"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257099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9CC52BF6-15EE-4653-AE6F-D2085FD1B23E}"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79878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300658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CE60EBA3-D596-41AB-A1F5-ED2E4F3A14C6}"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084197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7" y="273057"/>
            <a:ext cx="6815668"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6238DB0C-5A24-4A9E-B728-0F3393070475}"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529185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846A983E-7CA7-407D-A234-6B1CEB9C1151}"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074681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fontAlgn="auto" hangingPunct="1">
              <a:spcBef>
                <a:spcPts val="0"/>
              </a:spcBef>
              <a:spcAft>
                <a:spcPts val="0"/>
              </a:spcAft>
              <a:defRPr sz="1662">
                <a:solidFill>
                  <a:prstClr val="black"/>
                </a:solidFill>
                <a:latin typeface="Calibri" pitchFamily="34" charset="0"/>
                <a:ea typeface="ＭＳ Ｐゴシック" pitchFamily="34" charset="-128"/>
                <a:cs typeface="+mn-cs"/>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defTabSz="914400" eaLnBrk="1" fontAlgn="auto" hangingPunct="1">
              <a:spcBef>
                <a:spcPts val="0"/>
              </a:spcBef>
              <a:spcAft>
                <a:spcPts val="0"/>
              </a:spcAft>
              <a:defRPr sz="1662">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600" smtClean="0">
                <a:solidFill>
                  <a:srgbClr val="000000"/>
                </a:solidFill>
                <a:latin typeface="Calibri" panose="020F0502020204030204" pitchFamily="34" charset="0"/>
              </a:defRPr>
            </a:lvl1pPr>
          </a:lstStyle>
          <a:p>
            <a:pPr fontAlgn="base">
              <a:spcBef>
                <a:spcPct val="0"/>
              </a:spcBef>
              <a:spcAft>
                <a:spcPct val="0"/>
              </a:spcAft>
              <a:defRPr/>
            </a:pPr>
            <a:fld id="{7FEBB0C9-FC5C-4FFA-854A-29067FF9F54A}"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xmlns="" val="4074766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fontAlgn="auto" hangingPunct="1">
              <a:spcBef>
                <a:spcPts val="0"/>
              </a:spcBef>
              <a:spcAft>
                <a:spcPts val="0"/>
              </a:spcAft>
              <a:defRPr sz="1662">
                <a:solidFill>
                  <a:prstClr val="black"/>
                </a:solidFill>
                <a:latin typeface="Calibri" pitchFamily="34" charset="0"/>
                <a:ea typeface="ＭＳ Ｐゴシック" pitchFamily="34" charset="-128"/>
                <a:cs typeface="+mn-cs"/>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defTabSz="914400" eaLnBrk="1" fontAlgn="auto" hangingPunct="1">
              <a:spcBef>
                <a:spcPts val="0"/>
              </a:spcBef>
              <a:spcAft>
                <a:spcPts val="0"/>
              </a:spcAft>
              <a:defRPr sz="1662">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600" smtClean="0">
                <a:solidFill>
                  <a:srgbClr val="000000"/>
                </a:solidFill>
                <a:latin typeface="Calibri" panose="020F0502020204030204" pitchFamily="34" charset="0"/>
              </a:defRPr>
            </a:lvl1pPr>
          </a:lstStyle>
          <a:p>
            <a:pPr fontAlgn="base">
              <a:spcBef>
                <a:spcPct val="0"/>
              </a:spcBef>
              <a:spcAft>
                <a:spcPct val="0"/>
              </a:spcAft>
              <a:defRPr/>
            </a:pPr>
            <a:fld id="{113E8DD3-7BA5-436D-809D-D3FD7F3EF1C6}"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xmlns="" val="4249187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BLACK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16052"/>
            <a:ext cx="10972800" cy="1603375"/>
          </a:xfrm>
          <a:prstGeom prst="rect">
            <a:avLst/>
          </a:prstGeom>
        </p:spPr>
        <p:txBody>
          <a:bodyPr/>
          <a:lstStyle>
            <a:lvl1pPr>
              <a:lnSpc>
                <a:spcPts val="4000"/>
              </a:lnSpc>
              <a:defRPr sz="3600" b="0"/>
            </a:lvl1pPr>
          </a:lstStyle>
          <a:p>
            <a:r>
              <a:rPr lang="en-US"/>
              <a:t>Click to edit Master title style</a:t>
            </a:r>
            <a:endParaRPr lang="en-US" dirty="0"/>
          </a:p>
        </p:txBody>
      </p:sp>
    </p:spTree>
    <p:extLst>
      <p:ext uri="{BB962C8B-B14F-4D97-AF65-F5344CB8AC3E}">
        <p14:creationId xmlns:p14="http://schemas.microsoft.com/office/powerpoint/2010/main" xmlns="" val="63376419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9634" y="4997450"/>
            <a:ext cx="2008717" cy="149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064576" y="-10026"/>
            <a:ext cx="10058400" cy="960437"/>
          </a:xfrm>
          <a:prstGeom prst="rect">
            <a:avLst/>
          </a:prstGeom>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2008720" y="1028862"/>
            <a:ext cx="10153936" cy="4800283"/>
          </a:xfrm>
          <a:prstGeom prst="rect">
            <a:avLst/>
          </a:prstGeom>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0" y="6538914"/>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prstClr val="black"/>
                </a:solidFill>
                <a:latin typeface="Calibri" pitchFamily="34" charset="0"/>
                <a:ea typeface="ＭＳ Ｐゴシック" pitchFamily="34" charset="-128"/>
                <a:cs typeface="+mn-cs"/>
              </a:defRPr>
            </a:lvl1pPr>
          </a:lstStyle>
          <a:p>
            <a:pPr defTabSz="457200" fontAlgn="base">
              <a:spcBef>
                <a:spcPct val="0"/>
              </a:spcBef>
              <a:spcAft>
                <a:spcPct val="0"/>
              </a:spcAft>
              <a:defRPr/>
            </a:pPr>
            <a:fld id="{6A2EC94C-8BCD-47EE-8C02-2618089EA1E2}" type="datetime5">
              <a:rPr lang="en-US" smtClean="0"/>
              <a:pPr defTabSz="457200" fontAlgn="base">
                <a:spcBef>
                  <a:spcPct val="0"/>
                </a:spcBef>
                <a:spcAft>
                  <a:spcPct val="0"/>
                </a:spcAft>
                <a:defRPr/>
              </a:pPr>
              <a:t>23-Feb-21</a:t>
            </a:fld>
            <a:endParaRPr lang="en-US" dirty="0"/>
          </a:p>
        </p:txBody>
      </p:sp>
      <p:sp>
        <p:nvSpPr>
          <p:cNvPr id="6" name="Slide Number Placeholder 5"/>
          <p:cNvSpPr>
            <a:spLocks noGrp="1"/>
          </p:cNvSpPr>
          <p:nvPr>
            <p:ph type="sldNum" sz="quarter" idx="11"/>
          </p:nvPr>
        </p:nvSpPr>
        <p:spPr>
          <a:xfrm>
            <a:off x="9347200" y="6126164"/>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800" b="1" smtClean="0">
                <a:solidFill>
                  <a:srgbClr val="E46C0A"/>
                </a:solidFill>
                <a:latin typeface="Calibri" panose="020F0502020204030204" pitchFamily="34" charset="0"/>
              </a:defRPr>
            </a:lvl1pPr>
          </a:lstStyle>
          <a:p>
            <a:pPr defTabSz="457200" fontAlgn="base">
              <a:spcBef>
                <a:spcPct val="0"/>
              </a:spcBef>
              <a:spcAft>
                <a:spcPct val="0"/>
              </a:spcAft>
              <a:defRPr/>
            </a:pPr>
            <a:fld id="{65CDE038-3E46-43A3-8BAA-CEEABB512F06}" type="slidenum">
              <a:rPr lang="en-US" altLang="en-US" smtClean="0">
                <a:ea typeface="ＭＳ Ｐゴシック" panose="020B0600070205080204" pitchFamily="34" charset="-128"/>
              </a:rPr>
              <a:pPr defTabSz="457200"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xmlns="" val="3469323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1" descr="DWS Slide Cover3.pdf"/>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12240684"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 descr="DWS Slide Cover pic4.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 y="1512889"/>
            <a:ext cx="12240684" cy="503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ctrTitle"/>
          </p:nvPr>
        </p:nvSpPr>
        <p:spPr>
          <a:xfrm>
            <a:off x="1934305" y="2148009"/>
            <a:ext cx="9437076"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r>
              <a:rPr lang="en-US"/>
              <a:t>Click to edit Master title style</a:t>
            </a:r>
            <a:endParaRPr lang="en-US" dirty="0"/>
          </a:p>
        </p:txBody>
      </p:sp>
    </p:spTree>
    <p:extLst>
      <p:ext uri="{BB962C8B-B14F-4D97-AF65-F5344CB8AC3E}">
        <p14:creationId xmlns:p14="http://schemas.microsoft.com/office/powerpoint/2010/main" xmlns="" val="904841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40D46574-B396-4706-AEBF-55424AEB0A4E}"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045685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86A9870A-26E1-4CED-8D78-8F53E77DC4E3}"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03703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068998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20"/>
            <a:ext cx="103632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0137A18A-4986-4E52-B436-03358182C1F4}"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241766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BB018856-8159-4191-87D9-A1DC897DDD0E}"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96779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2"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39D7E930-9DB5-43A1-B875-0597BD45ED26}"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221650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9CC52BF6-15EE-4653-AE6F-D2085FD1B23E}"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075698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CE60EBA3-D596-41AB-A1F5-ED2E4F3A14C6}"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201613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7" y="273057"/>
            <a:ext cx="6815668"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6238DB0C-5A24-4A9E-B728-0F3393070475}"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705959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Slide Number Placeholder 5"/>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hangingPunct="1">
              <a:defRPr sz="1400" smtClean="0">
                <a:solidFill>
                  <a:srgbClr val="000000"/>
                </a:solidFill>
              </a:defRPr>
            </a:lvl1pPr>
          </a:lstStyle>
          <a:p>
            <a:pPr fontAlgn="base">
              <a:spcBef>
                <a:spcPct val="0"/>
              </a:spcBef>
              <a:spcAft>
                <a:spcPct val="0"/>
              </a:spcAft>
              <a:defRPr/>
            </a:pPr>
            <a:fld id="{846A983E-7CA7-407D-A234-6B1CEB9C1151}"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617464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fontAlgn="auto" hangingPunct="1">
              <a:spcBef>
                <a:spcPts val="0"/>
              </a:spcBef>
              <a:spcAft>
                <a:spcPts val="0"/>
              </a:spcAft>
              <a:defRPr sz="1662">
                <a:solidFill>
                  <a:prstClr val="black"/>
                </a:solidFill>
                <a:latin typeface="Calibri" pitchFamily="34" charset="0"/>
                <a:ea typeface="ＭＳ Ｐゴシック" pitchFamily="34" charset="-128"/>
                <a:cs typeface="+mn-cs"/>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defTabSz="914400" eaLnBrk="1" fontAlgn="auto" hangingPunct="1">
              <a:spcBef>
                <a:spcPts val="0"/>
              </a:spcBef>
              <a:spcAft>
                <a:spcPts val="0"/>
              </a:spcAft>
              <a:defRPr sz="1662">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600" smtClean="0">
                <a:solidFill>
                  <a:srgbClr val="000000"/>
                </a:solidFill>
                <a:latin typeface="Calibri" panose="020F0502020204030204" pitchFamily="34" charset="0"/>
              </a:defRPr>
            </a:lvl1pPr>
          </a:lstStyle>
          <a:p>
            <a:pPr fontAlgn="base">
              <a:spcBef>
                <a:spcPct val="0"/>
              </a:spcBef>
              <a:spcAft>
                <a:spcPct val="0"/>
              </a:spcAft>
              <a:defRPr/>
            </a:pPr>
            <a:fld id="{7FEBB0C9-FC5C-4FFA-854A-29067FF9F54A}"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xmlns="" val="2455466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fontAlgn="auto" hangingPunct="1">
              <a:spcBef>
                <a:spcPts val="0"/>
              </a:spcBef>
              <a:spcAft>
                <a:spcPts val="0"/>
              </a:spcAft>
              <a:defRPr sz="1662">
                <a:solidFill>
                  <a:prstClr val="black"/>
                </a:solidFill>
                <a:latin typeface="Calibri" pitchFamily="34" charset="0"/>
                <a:ea typeface="ＭＳ Ｐゴシック" pitchFamily="34" charset="-128"/>
                <a:cs typeface="+mn-cs"/>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defTabSz="914400" eaLnBrk="1" fontAlgn="auto" hangingPunct="1">
              <a:spcBef>
                <a:spcPts val="0"/>
              </a:spcBef>
              <a:spcAft>
                <a:spcPts val="0"/>
              </a:spcAft>
              <a:defRPr sz="1662">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600" smtClean="0">
                <a:solidFill>
                  <a:srgbClr val="000000"/>
                </a:solidFill>
                <a:latin typeface="Calibri" panose="020F0502020204030204" pitchFamily="34" charset="0"/>
              </a:defRPr>
            </a:lvl1pPr>
          </a:lstStyle>
          <a:p>
            <a:pPr fontAlgn="base">
              <a:spcBef>
                <a:spcPct val="0"/>
              </a:spcBef>
              <a:spcAft>
                <a:spcPct val="0"/>
              </a:spcAft>
              <a:defRPr/>
            </a:pPr>
            <a:fld id="{113E8DD3-7BA5-436D-809D-D3FD7F3EF1C6}"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xmlns="" val="3797189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BLACK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16052"/>
            <a:ext cx="10972800" cy="1603375"/>
          </a:xfrm>
          <a:prstGeom prst="rect">
            <a:avLst/>
          </a:prstGeom>
        </p:spPr>
        <p:txBody>
          <a:bodyPr/>
          <a:lstStyle>
            <a:lvl1pPr>
              <a:lnSpc>
                <a:spcPts val="4000"/>
              </a:lnSpc>
              <a:defRPr sz="3600" b="0"/>
            </a:lvl1pPr>
          </a:lstStyle>
          <a:p>
            <a:r>
              <a:rPr lang="en-US"/>
              <a:t>Click to edit Master title style</a:t>
            </a:r>
            <a:endParaRPr lang="en-US" dirty="0"/>
          </a:p>
        </p:txBody>
      </p:sp>
    </p:spTree>
    <p:extLst>
      <p:ext uri="{BB962C8B-B14F-4D97-AF65-F5344CB8AC3E}">
        <p14:creationId xmlns:p14="http://schemas.microsoft.com/office/powerpoint/2010/main" xmlns="" val="294880328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20"/>
            <a:ext cx="103632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005366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9634" y="4997450"/>
            <a:ext cx="2008717" cy="149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064576" y="-10026"/>
            <a:ext cx="10058400" cy="960437"/>
          </a:xfrm>
          <a:prstGeom prst="rect">
            <a:avLst/>
          </a:prstGeom>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2008720" y="1028862"/>
            <a:ext cx="10153936" cy="4800283"/>
          </a:xfrm>
          <a:prstGeom prst="rect">
            <a:avLst/>
          </a:prstGeom>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0" y="6538914"/>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prstClr val="black"/>
                </a:solidFill>
                <a:latin typeface="Calibri" pitchFamily="34" charset="0"/>
                <a:ea typeface="ＭＳ Ｐゴシック" pitchFamily="34" charset="-128"/>
                <a:cs typeface="+mn-cs"/>
              </a:defRPr>
            </a:lvl1pPr>
          </a:lstStyle>
          <a:p>
            <a:pPr defTabSz="457200" fontAlgn="base">
              <a:spcBef>
                <a:spcPct val="0"/>
              </a:spcBef>
              <a:spcAft>
                <a:spcPct val="0"/>
              </a:spcAft>
              <a:defRPr/>
            </a:pPr>
            <a:fld id="{6A2EC94C-8BCD-47EE-8C02-2618089EA1E2}" type="datetime5">
              <a:rPr lang="en-US" smtClean="0"/>
              <a:pPr defTabSz="457200" fontAlgn="base">
                <a:spcBef>
                  <a:spcPct val="0"/>
                </a:spcBef>
                <a:spcAft>
                  <a:spcPct val="0"/>
                </a:spcAft>
                <a:defRPr/>
              </a:pPr>
              <a:t>23-Feb-21</a:t>
            </a:fld>
            <a:endParaRPr lang="en-US" dirty="0"/>
          </a:p>
        </p:txBody>
      </p:sp>
      <p:sp>
        <p:nvSpPr>
          <p:cNvPr id="6" name="Slide Number Placeholder 5"/>
          <p:cNvSpPr>
            <a:spLocks noGrp="1"/>
          </p:cNvSpPr>
          <p:nvPr>
            <p:ph type="sldNum" sz="quarter" idx="11"/>
          </p:nvPr>
        </p:nvSpPr>
        <p:spPr>
          <a:xfrm>
            <a:off x="9347200" y="6126164"/>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800" b="1" smtClean="0">
                <a:solidFill>
                  <a:srgbClr val="E46C0A"/>
                </a:solidFill>
                <a:latin typeface="Calibri" panose="020F0502020204030204" pitchFamily="34" charset="0"/>
              </a:defRPr>
            </a:lvl1pPr>
          </a:lstStyle>
          <a:p>
            <a:pPr defTabSz="457200" fontAlgn="base">
              <a:spcBef>
                <a:spcPct val="0"/>
              </a:spcBef>
              <a:spcAft>
                <a:spcPct val="0"/>
              </a:spcAft>
              <a:defRPr/>
            </a:pPr>
            <a:fld id="{65CDE038-3E46-43A3-8BAA-CEEABB512F06}" type="slidenum">
              <a:rPr lang="en-US" altLang="en-US" smtClean="0">
                <a:ea typeface="ＭＳ Ｐゴシック" panose="020B0600070205080204" pitchFamily="34" charset="-128"/>
              </a:rPr>
              <a:pPr defTabSz="457200"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xmlns="" val="3417633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2235" y="2130426"/>
            <a:ext cx="9305365" cy="1470025"/>
          </a:xfrm>
          <a:prstGeom prst="rect">
            <a:avLst/>
          </a:prstGeo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972235" y="3886200"/>
            <a:ext cx="8390965"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412348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2235" y="274638"/>
            <a:ext cx="9610165"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1972235" y="1600201"/>
            <a:ext cx="9610165"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192575"/>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3BABFDD9-386B-4635-A8AB-4BCCAEB4E35F}" type="slidenum">
              <a:rPr lang="en-US" smtClean="0">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636668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0165" y="4406901"/>
            <a:ext cx="9336119" cy="1362075"/>
          </a:xfrm>
          <a:prstGeom prst="rect">
            <a:avLst/>
          </a:prstGeom>
        </p:spPr>
        <p:txBody>
          <a:bodyPr anchor="t"/>
          <a:lstStyle>
            <a:lvl1pPr algn="l">
              <a:defRPr sz="2800" b="1" cap="a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1990165" y="2906713"/>
            <a:ext cx="9336119"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737600" y="6178927"/>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CAD041C9-F1BE-498E-A6B1-DAF350FEA22F}" type="slidenum">
              <a:rPr lang="en-US" smtClean="0">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387518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61409" y="274638"/>
            <a:ext cx="9620991"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2008090" y="1600201"/>
            <a:ext cx="4721412"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987" y="1600201"/>
            <a:ext cx="4721412"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178927"/>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EEC6507D-7A9B-4CBD-AECD-8A240EE11E8A}" type="slidenum">
              <a:rPr lang="en-US" smtClean="0">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247232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7398" y="274638"/>
            <a:ext cx="9585001"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1990161" y="1535113"/>
            <a:ext cx="4705600" cy="639762"/>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990161" y="2174875"/>
            <a:ext cx="4705600"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74952" y="1535113"/>
            <a:ext cx="4707448" cy="639762"/>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74952" y="2174875"/>
            <a:ext cx="4707448"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737600" y="6178927"/>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246718E0-1054-4BA3-B139-7AE800E79595}" type="slidenum">
              <a:rPr lang="en-US" smtClean="0">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176278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72235" y="274638"/>
            <a:ext cx="9610165"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5" name="Slide Number Placeholder 4"/>
          <p:cNvSpPr>
            <a:spLocks noGrp="1"/>
          </p:cNvSpPr>
          <p:nvPr>
            <p:ph type="sldNum" sz="quarter" idx="12"/>
          </p:nvPr>
        </p:nvSpPr>
        <p:spPr>
          <a:xfrm>
            <a:off x="8737600" y="6178927"/>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B26AA24C-6DF8-4126-814D-D4898393D0C1}" type="slidenum">
              <a:rPr lang="en-US" smtClean="0">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026482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165279"/>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2CCE0A75-9371-4C25-90ED-378BF618ADEB}" type="slidenum">
              <a:rPr lang="en-US" smtClean="0">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672807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8092" y="273050"/>
            <a:ext cx="3908613" cy="1162050"/>
          </a:xfrm>
          <a:prstGeom prst="rect">
            <a:avLst/>
          </a:prstGeom>
        </p:spPr>
        <p:txBody>
          <a:bodyPr anchor="b"/>
          <a:lstStyle>
            <a:lvl1pPr algn="l">
              <a:defRPr sz="20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137694" y="273051"/>
            <a:ext cx="5444705" cy="585311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08092" y="1435101"/>
            <a:ext cx="3908613"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178927"/>
            <a:ext cx="28448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defTabSz="457200" fontAlgn="base">
              <a:spcBef>
                <a:spcPct val="0"/>
              </a:spcBef>
              <a:spcAft>
                <a:spcPct val="0"/>
              </a:spcAft>
              <a:defRPr/>
            </a:pPr>
            <a:fld id="{C3ECCA2C-9511-432E-9294-71C39DD0C780}" type="datetimeFigureOut">
              <a:rPr lang="en-US" smtClean="0">
                <a:solidFill>
                  <a:prstClr val="black"/>
                </a:solidFill>
                <a:ea typeface="ＭＳ Ｐゴシック" pitchFamily="34" charset="-128"/>
              </a:rPr>
              <a:pPr defTabSz="457200" fontAlgn="base">
                <a:spcBef>
                  <a:spcPct val="0"/>
                </a:spcBef>
                <a:spcAft>
                  <a:spcPct val="0"/>
                </a:spcAft>
                <a:defRPr/>
              </a:pPr>
              <a:t>2/23/2021</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4165600" y="6178927"/>
            <a:ext cx="3860800" cy="365125"/>
          </a:xfrm>
          <a:prstGeom prst="rect">
            <a:avLst/>
          </a:prstGeom>
        </p:spPr>
        <p:txBody>
          <a:bodyPr/>
          <a:lstStyle>
            <a:lvl1pPr fontAlgn="auto">
              <a:spcBef>
                <a:spcPts val="0"/>
              </a:spcBef>
              <a:spcAft>
                <a:spcPts val="0"/>
              </a:spcAft>
              <a:defRPr sz="1400">
                <a:latin typeface="Arial" pitchFamily="34" charset="0"/>
                <a:ea typeface="+mn-ea"/>
                <a:cs typeface="Arial" pitchFamily="34" charset="0"/>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8737600" y="6178927"/>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7AFD5DE1-1848-48AE-9C2F-FB52CF72ACEA}" type="slidenum">
              <a:rPr lang="en-US" smtClean="0">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59968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pitchFamily="34" charset="0"/>
                <a:cs typeface="Arial"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8737600" y="6165279"/>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95AAAEF6-0C29-415D-9079-6FFC7BE16DD9}" type="slidenum">
              <a:rPr lang="en-US" smtClean="0">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20075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4073435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72235" y="274638"/>
            <a:ext cx="9610165"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1972235" y="1600201"/>
            <a:ext cx="9610165" cy="4525963"/>
          </a:xfrm>
          <a:prstGeom prst="rect">
            <a:avLst/>
          </a:prstGeo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165279"/>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95AAAEF6-0C29-415D-9079-6FFC7BE16DD9}" type="slidenum">
              <a:rPr lang="en-US" smtClean="0">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755746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9459" y="274639"/>
            <a:ext cx="1792940" cy="5851525"/>
          </a:xfrm>
          <a:prstGeom prst="rect">
            <a:avLst/>
          </a:prstGeom>
        </p:spPr>
        <p:txBody>
          <a:bodyPr vert="eaVert"/>
          <a:lstStyle>
            <a:lvl1pPr>
              <a:defRPr sz="3600">
                <a:latin typeface="Arial" pitchFamily="34" charset="0"/>
                <a:cs typeface="Arial"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954304" y="274639"/>
            <a:ext cx="7530355" cy="5851525"/>
          </a:xfrm>
          <a:prstGeom prst="rect">
            <a:avLst/>
          </a:prstGeo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737600" y="6165279"/>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95AAAEF6-0C29-415D-9079-6FFC7BE16DD9}" type="slidenum">
              <a:rPr lang="en-US" smtClean="0">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573902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2235" y="2130426"/>
            <a:ext cx="9305365" cy="1470025"/>
          </a:xfrm>
          <a:prstGeom prst="rect">
            <a:avLst/>
          </a:prstGeo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972235" y="3886200"/>
            <a:ext cx="8390965"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1899265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2235" y="274638"/>
            <a:ext cx="9610165"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1972235" y="1600201"/>
            <a:ext cx="9610165"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192575"/>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3BABFDD9-386B-4635-A8AB-4BCCAEB4E35F}" type="slidenum">
              <a:rPr lang="en-US" smtClean="0">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688262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0165" y="4406901"/>
            <a:ext cx="9336119" cy="1362075"/>
          </a:xfrm>
          <a:prstGeom prst="rect">
            <a:avLst/>
          </a:prstGeom>
        </p:spPr>
        <p:txBody>
          <a:bodyPr anchor="t"/>
          <a:lstStyle>
            <a:lvl1pPr algn="l">
              <a:defRPr sz="2800" b="1" cap="a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1990165" y="2906713"/>
            <a:ext cx="9336119"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737600" y="6178927"/>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CAD041C9-F1BE-498E-A6B1-DAF350FEA22F}" type="slidenum">
              <a:rPr lang="en-US" smtClean="0">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33140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61409" y="274638"/>
            <a:ext cx="9620991"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2008090" y="1600201"/>
            <a:ext cx="4721412"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987" y="1600201"/>
            <a:ext cx="4721412"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178927"/>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EEC6507D-7A9B-4CBD-AECD-8A240EE11E8A}" type="slidenum">
              <a:rPr lang="en-US" smtClean="0">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12796414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7398" y="274638"/>
            <a:ext cx="9585001"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1990161" y="1535113"/>
            <a:ext cx="4705600" cy="639762"/>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990161" y="2174875"/>
            <a:ext cx="4705600"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74952" y="1535113"/>
            <a:ext cx="4707448" cy="639762"/>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74952" y="2174875"/>
            <a:ext cx="4707448"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737600" y="6178927"/>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246718E0-1054-4BA3-B139-7AE800E79595}" type="slidenum">
              <a:rPr lang="en-US" smtClean="0">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2693922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72235" y="274638"/>
            <a:ext cx="9610165"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5" name="Slide Number Placeholder 4"/>
          <p:cNvSpPr>
            <a:spLocks noGrp="1"/>
          </p:cNvSpPr>
          <p:nvPr>
            <p:ph type="sldNum" sz="quarter" idx="12"/>
          </p:nvPr>
        </p:nvSpPr>
        <p:spPr>
          <a:xfrm>
            <a:off x="8737600" y="6178927"/>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B26AA24C-6DF8-4126-814D-D4898393D0C1}" type="slidenum">
              <a:rPr lang="en-US" smtClean="0">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775461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165279"/>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2CCE0A75-9371-4C25-90ED-378BF618ADEB}" type="slidenum">
              <a:rPr lang="en-US" smtClean="0">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17362383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8092" y="273050"/>
            <a:ext cx="3908613" cy="1162050"/>
          </a:xfrm>
          <a:prstGeom prst="rect">
            <a:avLst/>
          </a:prstGeom>
        </p:spPr>
        <p:txBody>
          <a:bodyPr anchor="b"/>
          <a:lstStyle>
            <a:lvl1pPr algn="l">
              <a:defRPr sz="20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137694" y="273051"/>
            <a:ext cx="5444705" cy="585311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08092" y="1435101"/>
            <a:ext cx="3908613"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178927"/>
            <a:ext cx="28448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defTabSz="457200" fontAlgn="base">
              <a:spcBef>
                <a:spcPct val="0"/>
              </a:spcBef>
              <a:spcAft>
                <a:spcPct val="0"/>
              </a:spcAft>
              <a:defRPr/>
            </a:pPr>
            <a:fld id="{C3ECCA2C-9511-432E-9294-71C39DD0C780}" type="datetimeFigureOut">
              <a:rPr lang="en-US" smtClean="0">
                <a:solidFill>
                  <a:prstClr val="black"/>
                </a:solidFill>
                <a:ea typeface="ＭＳ Ｐゴシック" pitchFamily="34" charset="-128"/>
              </a:rPr>
              <a:pPr defTabSz="457200" fontAlgn="base">
                <a:spcBef>
                  <a:spcPct val="0"/>
                </a:spcBef>
                <a:spcAft>
                  <a:spcPct val="0"/>
                </a:spcAft>
                <a:defRPr/>
              </a:pPr>
              <a:t>2/23/2021</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4165600" y="6178927"/>
            <a:ext cx="3860800" cy="365125"/>
          </a:xfrm>
          <a:prstGeom prst="rect">
            <a:avLst/>
          </a:prstGeom>
        </p:spPr>
        <p:txBody>
          <a:bodyPr/>
          <a:lstStyle>
            <a:lvl1pPr fontAlgn="auto">
              <a:spcBef>
                <a:spcPts val="0"/>
              </a:spcBef>
              <a:spcAft>
                <a:spcPts val="0"/>
              </a:spcAft>
              <a:defRPr sz="1400">
                <a:latin typeface="Arial" pitchFamily="34" charset="0"/>
                <a:ea typeface="+mn-ea"/>
                <a:cs typeface="Arial" pitchFamily="34" charset="0"/>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8737600" y="6178927"/>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7AFD5DE1-1848-48AE-9C2F-FB52CF72ACEA}" type="slidenum">
              <a:rPr lang="en-US" smtClean="0">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411169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2"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636401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pitchFamily="34" charset="0"/>
                <a:cs typeface="Arial"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8737600" y="6165279"/>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95AAAEF6-0C29-415D-9079-6FFC7BE16DD9}" type="slidenum">
              <a:rPr lang="en-US" smtClean="0">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32271855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72235" y="274638"/>
            <a:ext cx="9610165"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1972235" y="1600201"/>
            <a:ext cx="9610165" cy="4525963"/>
          </a:xfrm>
          <a:prstGeom prst="rect">
            <a:avLst/>
          </a:prstGeo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165279"/>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95AAAEF6-0C29-415D-9079-6FFC7BE16DD9}" type="slidenum">
              <a:rPr lang="en-US" smtClean="0">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1656407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9459" y="274639"/>
            <a:ext cx="1792940" cy="5851525"/>
          </a:xfrm>
          <a:prstGeom prst="rect">
            <a:avLst/>
          </a:prstGeom>
        </p:spPr>
        <p:txBody>
          <a:bodyPr vert="eaVert"/>
          <a:lstStyle>
            <a:lvl1pPr>
              <a:defRPr sz="3600">
                <a:latin typeface="Arial" pitchFamily="34" charset="0"/>
                <a:cs typeface="Arial"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954304" y="274639"/>
            <a:ext cx="7530355" cy="5851525"/>
          </a:xfrm>
          <a:prstGeom prst="rect">
            <a:avLst/>
          </a:prstGeo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737600" y="6165279"/>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fontAlgn="base">
              <a:spcBef>
                <a:spcPct val="0"/>
              </a:spcBef>
              <a:spcAft>
                <a:spcPct val="0"/>
              </a:spcAft>
              <a:defRPr/>
            </a:pPr>
            <a:fld id="{95AAAEF6-0C29-415D-9079-6FFC7BE16DD9}" type="slidenum">
              <a:rPr lang="en-US" smtClean="0">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11831006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910840" y="349886"/>
            <a:ext cx="8442960" cy="934550"/>
          </a:xfrm>
          <a:prstGeom prst="rect">
            <a:avLst/>
          </a:prstGeom>
        </p:spPr>
        <p:txBody>
          <a:bodyPr/>
          <a:lstStyle/>
          <a:p>
            <a:r>
              <a:rPr lang="en-US"/>
              <a:t>Click to edit Master title style</a:t>
            </a:r>
            <a:endParaRPr lang="en-ZA"/>
          </a:p>
        </p:txBody>
      </p:sp>
      <p:sp>
        <p:nvSpPr>
          <p:cNvPr id="3" name="Slide Number Placeholder 2"/>
          <p:cNvSpPr>
            <a:spLocks noGrp="1"/>
          </p:cNvSpPr>
          <p:nvPr>
            <p:ph type="sldNum" sz="quarter" idx="10"/>
          </p:nvPr>
        </p:nvSpPr>
        <p:spPr>
          <a:xfrm>
            <a:off x="96587" y="6429782"/>
            <a:ext cx="1016000" cy="365125"/>
          </a:xfrm>
          <a:prstGeom prst="rect">
            <a:avLst/>
          </a:prstGeom>
        </p:spPr>
        <p:txBody>
          <a:bodyPr/>
          <a:lstStyle/>
          <a:p>
            <a:pPr defTabSz="457200" fontAlgn="base">
              <a:spcBef>
                <a:spcPct val="0"/>
              </a:spcBef>
              <a:spcAft>
                <a:spcPct val="0"/>
              </a:spcAft>
            </a:pPr>
            <a:fld id="{17215C9A-8712-4889-842C-FC9D552D7C51}" type="slidenum">
              <a:rPr lang="en-ZA" sz="2400" smtClean="0">
                <a:solidFill>
                  <a:prstClr val="black"/>
                </a:solidFill>
                <a:ea typeface="ＭＳ Ｐゴシック" pitchFamily="34" charset="-128"/>
              </a:rPr>
              <a:pPr defTabSz="457200" fontAlgn="base">
                <a:spcBef>
                  <a:spcPct val="0"/>
                </a:spcBef>
                <a:spcAft>
                  <a:spcPct val="0"/>
                </a:spcAft>
              </a:pPr>
              <a:t>‹#›</a:t>
            </a:fld>
            <a:endParaRPr lang="en-ZA" sz="2400" dirty="0">
              <a:solidFill>
                <a:prstClr val="black"/>
              </a:solidFill>
              <a:ea typeface="ＭＳ Ｐゴシック" pitchFamily="34" charset="-128"/>
            </a:endParaRPr>
          </a:p>
        </p:txBody>
      </p:sp>
    </p:spTree>
    <p:extLst>
      <p:ext uri="{BB962C8B-B14F-4D97-AF65-F5344CB8AC3E}">
        <p14:creationId xmlns:p14="http://schemas.microsoft.com/office/powerpoint/2010/main" xmlns="" val="29778930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1" y="1"/>
            <a:ext cx="12187680" cy="6859620"/>
            <a:chOff x="0" y="0"/>
            <a:chExt cx="5643" cy="4235"/>
          </a:xfrm>
        </p:grpSpPr>
        <p:sp>
          <p:nvSpPr>
            <p:cNvPr id="5" name="McK Document type" hidden="1"/>
            <p:cNvSpPr txBox="1">
              <a:spLocks noChangeArrowheads="1"/>
            </p:cNvSpPr>
            <p:nvPr userDrawn="1"/>
          </p:nvSpPr>
          <p:spPr bwMode="auto">
            <a:xfrm>
              <a:off x="1663" y="3104"/>
              <a:ext cx="3109" cy="138"/>
            </a:xfrm>
            <a:prstGeom prst="rect">
              <a:avLst/>
            </a:prstGeom>
            <a:noFill/>
            <a:ln>
              <a:noFill/>
            </a:ln>
            <a:effectLst/>
          </p:spPr>
          <p:txBody>
            <a:bodyPr lIns="0" tIns="0" rIns="0" bIns="0" anchor="b">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defRPr/>
              </a:pPr>
              <a:r>
                <a:rPr lang="en-US" sz="1428" b="0" dirty="0">
                  <a:solidFill>
                    <a:srgbClr val="000000"/>
                  </a:solidFill>
                </a:rPr>
                <a:t>Document type</a:t>
              </a:r>
            </a:p>
          </p:txBody>
        </p:sp>
        <p:sp>
          <p:nvSpPr>
            <p:cNvPr id="6" name="McK Date" hidden="1"/>
            <p:cNvSpPr txBox="1">
              <a:spLocks noChangeArrowheads="1"/>
            </p:cNvSpPr>
            <p:nvPr userDrawn="1"/>
          </p:nvSpPr>
          <p:spPr bwMode="auto">
            <a:xfrm>
              <a:off x="1663" y="3275"/>
              <a:ext cx="3109" cy="138"/>
            </a:xfrm>
            <a:prstGeom prst="rect">
              <a:avLst/>
            </a:prstGeom>
            <a:noFill/>
            <a:ln>
              <a:noFill/>
            </a:ln>
            <a:effectLst/>
          </p:spPr>
          <p:txBody>
            <a:bodyPr lIns="0" tIns="0" rIns="0" bIns="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defRPr/>
              </a:pPr>
              <a:r>
                <a:rPr lang="en-US" sz="1428" b="0" dirty="0">
                  <a:solidFill>
                    <a:srgbClr val="000000"/>
                  </a:solidFill>
                </a:rPr>
                <a:t>Date</a:t>
              </a:r>
            </a:p>
          </p:txBody>
        </p:sp>
        <p:sp>
          <p:nvSpPr>
            <p:cNvPr id="7" name="McK Disclaimer" hidden="1"/>
            <p:cNvSpPr>
              <a:spLocks noChangeArrowheads="1"/>
            </p:cNvSpPr>
            <p:nvPr userDrawn="1"/>
          </p:nvSpPr>
          <p:spPr bwMode="auto">
            <a:xfrm>
              <a:off x="1663" y="3713"/>
              <a:ext cx="277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ZA" sz="1837" dirty="0">
                <a:solidFill>
                  <a:srgbClr val="000000"/>
                </a:solidFill>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ZA" sz="1837" dirty="0">
                <a:solidFill>
                  <a:srgbClr val="000000"/>
                </a:solidFill>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ZA" sz="1837" dirty="0">
                <a:solidFill>
                  <a:srgbClr val="000000"/>
                </a:solidFill>
              </a:endParaRPr>
            </a:p>
          </p:txBody>
        </p:sp>
      </p:grpSp>
      <p:pic>
        <p:nvPicPr>
          <p:cNvPr id="11" name="TitleBottomBarBW" hidden="1"/>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9760080" y="6574545"/>
            <a:ext cx="2226740" cy="19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oc id"/>
          <p:cNvSpPr txBox="1">
            <a:spLocks noChangeArrowheads="1"/>
          </p:cNvSpPr>
          <p:nvPr/>
        </p:nvSpPr>
        <p:spPr bwMode="auto">
          <a:xfrm>
            <a:off x="11485750" y="37255"/>
            <a:ext cx="401720" cy="124720"/>
          </a:xfrm>
          <a:prstGeom prst="rect">
            <a:avLst/>
          </a:prstGeom>
          <a:noFill/>
          <a:ln>
            <a:noFill/>
          </a:ln>
          <a:effectLst/>
        </p:spPr>
        <p:txBody>
          <a:bodyPr wrap="none" lIns="0" tIns="0" rIns="0" bIns="0"/>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defRPr/>
            </a:pPr>
            <a:endParaRPr lang="en-GB" sz="816" b="0" dirty="0">
              <a:solidFill>
                <a:srgbClr val="000000"/>
              </a:solidFill>
            </a:endParaRPr>
          </a:p>
        </p:txBody>
      </p:sp>
      <p:sp>
        <p:nvSpPr>
          <p:cNvPr id="13" name="AutoShape 2"/>
          <p:cNvSpPr>
            <a:spLocks noChangeArrowheads="1"/>
          </p:cNvSpPr>
          <p:nvPr userDrawn="1"/>
        </p:nvSpPr>
        <p:spPr bwMode="auto">
          <a:xfrm>
            <a:off x="1321791" y="3494785"/>
            <a:ext cx="272133" cy="458018"/>
          </a:xfrm>
          <a:prstGeom prst="roundRect">
            <a:avLst>
              <a:gd name="adj" fmla="val 50000"/>
            </a:avLst>
          </a:prstGeom>
          <a:solidFill>
            <a:schemeClr val="tx2">
              <a:lumMod val="25000"/>
              <a:lumOff val="75000"/>
            </a:schemeClr>
          </a:solidFill>
          <a:ln>
            <a:noFill/>
          </a:ln>
        </p:spPr>
        <p:txBody>
          <a:bodyPr lIns="97043" tIns="48523" rIns="97043" bIns="48523" anchor="ctr">
            <a:spAutoFit/>
          </a:bodyPr>
          <a:lstStyle/>
          <a:p>
            <a:pPr>
              <a:defRPr/>
            </a:pPr>
            <a:endParaRPr lang="en-ZA" sz="1837" dirty="0">
              <a:solidFill>
                <a:srgbClr val="000000"/>
              </a:solidFill>
            </a:endParaRPr>
          </a:p>
        </p:txBody>
      </p:sp>
      <p:sp>
        <p:nvSpPr>
          <p:cNvPr id="13314" name="Rectangle 1026"/>
          <p:cNvSpPr>
            <a:spLocks noGrp="1" noChangeArrowheads="1"/>
          </p:cNvSpPr>
          <p:nvPr>
            <p:ph type="ctrTitle"/>
          </p:nvPr>
        </p:nvSpPr>
        <p:spPr>
          <a:xfrm>
            <a:off x="1699754" y="2176938"/>
            <a:ext cx="8606752" cy="502445"/>
          </a:xfrm>
        </p:spPr>
        <p:txBody>
          <a:bodyPr/>
          <a:lstStyle>
            <a:lvl1pPr>
              <a:defRPr sz="3265" b="0"/>
            </a:lvl1pPr>
          </a:lstStyle>
          <a:p>
            <a:pPr lvl="0"/>
            <a:r>
              <a:rPr lang="en-US" noProof="0"/>
              <a:t>Click to edit Master title</a:t>
            </a:r>
          </a:p>
        </p:txBody>
      </p:sp>
      <p:sp>
        <p:nvSpPr>
          <p:cNvPr id="13315" name="Rectangle 1027"/>
          <p:cNvSpPr>
            <a:spLocks noGrp="1" noChangeArrowheads="1"/>
          </p:cNvSpPr>
          <p:nvPr>
            <p:ph type="subTitle" idx="1"/>
          </p:nvPr>
        </p:nvSpPr>
        <p:spPr>
          <a:xfrm>
            <a:off x="1699754" y="3945699"/>
            <a:ext cx="8606752" cy="219740"/>
          </a:xfrm>
        </p:spPr>
        <p:txBody>
          <a:bodyPr>
            <a:spAutoFit/>
          </a:bodyPr>
          <a:lstStyle>
            <a:lvl1pPr>
              <a:defRPr sz="1428"/>
            </a:lvl1pPr>
          </a:lstStyle>
          <a:p>
            <a:pPr lvl="0"/>
            <a:r>
              <a:rPr lang="en-US" noProof="0" dirty="0"/>
              <a:t>Click to edit Master subtitle style</a:t>
            </a:r>
          </a:p>
        </p:txBody>
      </p:sp>
      <p:sp>
        <p:nvSpPr>
          <p:cNvPr id="17" name="TextBox 16"/>
          <p:cNvSpPr txBox="1"/>
          <p:nvPr userDrawn="1"/>
        </p:nvSpPr>
        <p:spPr>
          <a:xfrm>
            <a:off x="5328938" y="6509870"/>
            <a:ext cx="928459" cy="312073"/>
          </a:xfrm>
          <a:prstGeom prst="rect">
            <a:avLst/>
          </a:prstGeom>
          <a:noFill/>
        </p:spPr>
        <p:txBody>
          <a:bodyPr wrap="none" rtlCol="0">
            <a:spAutoFit/>
          </a:bodyPr>
          <a:lstStyle/>
          <a:p>
            <a:r>
              <a:rPr lang="en-ZA" sz="1428" dirty="0">
                <a:solidFill>
                  <a:srgbClr val="FF0000"/>
                </a:solidFill>
              </a:rPr>
              <a:t>SECRET</a:t>
            </a:r>
          </a:p>
        </p:txBody>
      </p:sp>
    </p:spTree>
    <p:extLst>
      <p:ext uri="{BB962C8B-B14F-4D97-AF65-F5344CB8AC3E}">
        <p14:creationId xmlns:p14="http://schemas.microsoft.com/office/powerpoint/2010/main" xmlns="" val="1541087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869" y="272767"/>
            <a:ext cx="11725485" cy="298415"/>
          </a:xfrm>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280"/>
          <p:cNvSpPr>
            <a:spLocks noGrp="1" noChangeArrowheads="1"/>
          </p:cNvSpPr>
          <p:nvPr>
            <p:ph type="sldNum" sz="quarter" idx="10"/>
          </p:nvPr>
        </p:nvSpPr>
        <p:spPr/>
        <p:txBody>
          <a:bodyPr/>
          <a:lstStyle>
            <a:lvl1pPr>
              <a:defRPr/>
            </a:lvl1pPr>
          </a:lstStyle>
          <a:p>
            <a:pPr>
              <a:defRPr/>
            </a:pPr>
            <a:fld id="{75C2E3F5-8458-4FA0-9461-1CAFF44C43BB}" type="slidenum">
              <a:rPr lang="en-US"/>
              <a:pPr>
                <a:defRPr/>
              </a:pPr>
              <a:t>‹#›</a:t>
            </a:fld>
            <a:r>
              <a:rPr lang="en-US" dirty="0"/>
              <a:t> </a:t>
            </a:r>
          </a:p>
        </p:txBody>
      </p:sp>
      <p:sp>
        <p:nvSpPr>
          <p:cNvPr id="7" name="AutoShape 2"/>
          <p:cNvSpPr>
            <a:spLocks noChangeArrowheads="1"/>
          </p:cNvSpPr>
          <p:nvPr userDrawn="1"/>
        </p:nvSpPr>
        <p:spPr bwMode="auto">
          <a:xfrm>
            <a:off x="712731" y="6232381"/>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8" name="AutoShape 2"/>
          <p:cNvSpPr>
            <a:spLocks noChangeArrowheads="1"/>
          </p:cNvSpPr>
          <p:nvPr userDrawn="1"/>
        </p:nvSpPr>
        <p:spPr bwMode="auto">
          <a:xfrm flipV="1">
            <a:off x="712730" y="537358"/>
            <a:ext cx="11001957"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Tree>
    <p:extLst>
      <p:ext uri="{BB962C8B-B14F-4D97-AF65-F5344CB8AC3E}">
        <p14:creationId xmlns:p14="http://schemas.microsoft.com/office/powerpoint/2010/main" xmlns="" val="27543422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712731" y="6319037"/>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2" name="Title 1"/>
          <p:cNvSpPr>
            <a:spLocks noGrp="1"/>
          </p:cNvSpPr>
          <p:nvPr>
            <p:ph type="title"/>
          </p:nvPr>
        </p:nvSpPr>
        <p:spPr>
          <a:xfrm>
            <a:off x="963266" y="4407327"/>
            <a:ext cx="10362659" cy="627992"/>
          </a:xfrm>
        </p:spPr>
        <p:txBody>
          <a:bodyPr/>
          <a:lstStyle>
            <a:lvl1pPr algn="l">
              <a:defRPr sz="4081" b="1" cap="all"/>
            </a:lvl1pPr>
          </a:lstStyle>
          <a:p>
            <a:r>
              <a:rPr lang="en-US"/>
              <a:t>Click to edit Master title style</a:t>
            </a:r>
            <a:endParaRPr lang="en-ZA"/>
          </a:p>
        </p:txBody>
      </p:sp>
      <p:sp>
        <p:nvSpPr>
          <p:cNvPr id="3" name="Text Placeholder 2"/>
          <p:cNvSpPr>
            <a:spLocks noGrp="1"/>
          </p:cNvSpPr>
          <p:nvPr>
            <p:ph type="body" idx="1"/>
          </p:nvPr>
        </p:nvSpPr>
        <p:spPr>
          <a:xfrm>
            <a:off x="963266" y="2907443"/>
            <a:ext cx="10362659" cy="1499884"/>
          </a:xfrm>
        </p:spPr>
        <p:txBody>
          <a:bodyPr anchor="b"/>
          <a:lstStyle>
            <a:lvl1pPr marL="0" indent="0">
              <a:buNone/>
              <a:defRPr sz="2041"/>
            </a:lvl1pPr>
            <a:lvl2pPr marL="466481" indent="0">
              <a:buNone/>
              <a:defRPr sz="1837"/>
            </a:lvl2pPr>
            <a:lvl3pPr marL="932962" indent="0">
              <a:buNone/>
              <a:defRPr sz="1632"/>
            </a:lvl3pPr>
            <a:lvl4pPr marL="1399443" indent="0">
              <a:buNone/>
              <a:defRPr sz="1428"/>
            </a:lvl4pPr>
            <a:lvl5pPr marL="1865925" indent="0">
              <a:buNone/>
              <a:defRPr sz="1428"/>
            </a:lvl5pPr>
            <a:lvl6pPr marL="2332406" indent="0">
              <a:buNone/>
              <a:defRPr sz="1428"/>
            </a:lvl6pPr>
            <a:lvl7pPr marL="2798887" indent="0">
              <a:buNone/>
              <a:defRPr sz="1428"/>
            </a:lvl7pPr>
            <a:lvl8pPr marL="3265368" indent="0">
              <a:buNone/>
              <a:defRPr sz="1428"/>
            </a:lvl8pPr>
            <a:lvl9pPr marL="3731849" indent="0">
              <a:buNone/>
              <a:defRPr sz="1428"/>
            </a:lvl9pPr>
          </a:lstStyle>
          <a:p>
            <a:pPr lvl="0"/>
            <a:r>
              <a:rPr lang="en-US"/>
              <a:t>Click to edit Master text styles</a:t>
            </a:r>
          </a:p>
        </p:txBody>
      </p:sp>
      <p:sp>
        <p:nvSpPr>
          <p:cNvPr id="6" name="Rectangle 280"/>
          <p:cNvSpPr>
            <a:spLocks noGrp="1" noChangeArrowheads="1"/>
          </p:cNvSpPr>
          <p:nvPr>
            <p:ph type="sldNum" sz="quarter" idx="10"/>
          </p:nvPr>
        </p:nvSpPr>
        <p:spPr/>
        <p:txBody>
          <a:bodyPr/>
          <a:lstStyle>
            <a:lvl1pPr>
              <a:defRPr/>
            </a:lvl1pPr>
          </a:lstStyle>
          <a:p>
            <a:pPr>
              <a:defRPr/>
            </a:pPr>
            <a:fld id="{582F69E1-FDDA-4635-B9F6-DB505B977E5F}" type="slidenum">
              <a:rPr lang="en-US"/>
              <a:pPr>
                <a:defRPr/>
              </a:pPr>
              <a:t>‹#›</a:t>
            </a:fld>
            <a:r>
              <a:rPr lang="en-US" dirty="0"/>
              <a:t> </a:t>
            </a:r>
          </a:p>
        </p:txBody>
      </p:sp>
      <p:sp>
        <p:nvSpPr>
          <p:cNvPr id="7" name="Rectangle 6"/>
          <p:cNvSpPr/>
          <p:nvPr userDrawn="1"/>
        </p:nvSpPr>
        <p:spPr bwMode="auto">
          <a:xfrm>
            <a:off x="5978807" y="6628289"/>
            <a:ext cx="1262606" cy="32718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3297" tIns="46649" rIns="93297" bIns="46649" numCol="1" rtlCol="0" anchor="t" anchorCtr="0" compatLnSpc="1">
            <a:prstTxWarp prst="textNoShape">
              <a:avLst/>
            </a:prstTxWarp>
          </a:bodyPr>
          <a:lstStyle/>
          <a:p>
            <a:endParaRPr lang="en-US" sz="1837" dirty="0">
              <a:solidFill>
                <a:srgbClr val="000000"/>
              </a:solidFill>
            </a:endParaRPr>
          </a:p>
        </p:txBody>
      </p:sp>
      <p:sp>
        <p:nvSpPr>
          <p:cNvPr id="8" name="TextBox 7"/>
          <p:cNvSpPr txBox="1"/>
          <p:nvPr userDrawn="1"/>
        </p:nvSpPr>
        <p:spPr>
          <a:xfrm>
            <a:off x="5328938" y="6509870"/>
            <a:ext cx="928459" cy="312073"/>
          </a:xfrm>
          <a:prstGeom prst="rect">
            <a:avLst/>
          </a:prstGeom>
          <a:noFill/>
        </p:spPr>
        <p:txBody>
          <a:bodyPr wrap="none" rtlCol="0">
            <a:spAutoFit/>
          </a:bodyPr>
          <a:lstStyle/>
          <a:p>
            <a:r>
              <a:rPr lang="en-ZA" sz="1428" dirty="0">
                <a:solidFill>
                  <a:srgbClr val="FF0000"/>
                </a:solidFill>
              </a:rPr>
              <a:t>SECRET</a:t>
            </a:r>
          </a:p>
        </p:txBody>
      </p:sp>
    </p:spTree>
    <p:extLst>
      <p:ext uri="{BB962C8B-B14F-4D97-AF65-F5344CB8AC3E}">
        <p14:creationId xmlns:p14="http://schemas.microsoft.com/office/powerpoint/2010/main" xmlns="" val="12775677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1036698" y="318693"/>
            <a:ext cx="10781658"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7" name="AutoShape 2"/>
          <p:cNvSpPr>
            <a:spLocks noChangeArrowheads="1"/>
          </p:cNvSpPr>
          <p:nvPr userDrawn="1"/>
        </p:nvSpPr>
        <p:spPr bwMode="auto">
          <a:xfrm>
            <a:off x="712731" y="6319037"/>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sz="half" idx="1"/>
          </p:nvPr>
        </p:nvSpPr>
        <p:spPr>
          <a:xfrm>
            <a:off x="1976206" y="1990667"/>
            <a:ext cx="2822841" cy="1247204"/>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006387" y="1990667"/>
            <a:ext cx="2822843" cy="1247204"/>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Rectangle 280"/>
          <p:cNvSpPr>
            <a:spLocks noGrp="1" noChangeArrowheads="1"/>
          </p:cNvSpPr>
          <p:nvPr>
            <p:ph type="sldNum" sz="quarter" idx="10"/>
          </p:nvPr>
        </p:nvSpPr>
        <p:spPr/>
        <p:txBody>
          <a:bodyPr/>
          <a:lstStyle>
            <a:lvl1pPr>
              <a:defRPr/>
            </a:lvl1pPr>
          </a:lstStyle>
          <a:p>
            <a:pPr>
              <a:defRPr/>
            </a:pPr>
            <a:fld id="{038D8C36-9FD3-4751-B8A6-BF70E26B00E5}" type="slidenum">
              <a:rPr lang="en-US"/>
              <a:pPr>
                <a:defRPr/>
              </a:pPr>
              <a:t>‹#›</a:t>
            </a:fld>
            <a:r>
              <a:rPr lang="en-US" dirty="0"/>
              <a:t> </a:t>
            </a:r>
          </a:p>
        </p:txBody>
      </p:sp>
      <p:sp>
        <p:nvSpPr>
          <p:cNvPr id="9" name="Rectangle 8"/>
          <p:cNvSpPr/>
          <p:nvPr userDrawn="1"/>
        </p:nvSpPr>
        <p:spPr bwMode="auto">
          <a:xfrm>
            <a:off x="5978807" y="6614364"/>
            <a:ext cx="1262606" cy="32718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3297" tIns="46649" rIns="93297" bIns="46649" numCol="1" rtlCol="0" anchor="t" anchorCtr="0" compatLnSpc="1">
            <a:prstTxWarp prst="textNoShape">
              <a:avLst/>
            </a:prstTxWarp>
          </a:bodyPr>
          <a:lstStyle/>
          <a:p>
            <a:endParaRPr lang="en-US" sz="1837" dirty="0">
              <a:solidFill>
                <a:srgbClr val="000000"/>
              </a:solidFill>
            </a:endParaRPr>
          </a:p>
        </p:txBody>
      </p:sp>
      <p:sp>
        <p:nvSpPr>
          <p:cNvPr id="10" name="TextBox 9"/>
          <p:cNvSpPr txBox="1"/>
          <p:nvPr userDrawn="1"/>
        </p:nvSpPr>
        <p:spPr>
          <a:xfrm>
            <a:off x="5328938" y="6509870"/>
            <a:ext cx="928459" cy="312073"/>
          </a:xfrm>
          <a:prstGeom prst="rect">
            <a:avLst/>
          </a:prstGeom>
          <a:noFill/>
        </p:spPr>
        <p:txBody>
          <a:bodyPr wrap="none" rtlCol="0">
            <a:spAutoFit/>
          </a:bodyPr>
          <a:lstStyle/>
          <a:p>
            <a:r>
              <a:rPr lang="en-ZA" sz="1428" dirty="0">
                <a:solidFill>
                  <a:srgbClr val="FF0000"/>
                </a:solidFill>
              </a:rPr>
              <a:t>SECRET</a:t>
            </a:r>
          </a:p>
        </p:txBody>
      </p:sp>
    </p:spTree>
    <p:extLst>
      <p:ext uri="{BB962C8B-B14F-4D97-AF65-F5344CB8AC3E}">
        <p14:creationId xmlns:p14="http://schemas.microsoft.com/office/powerpoint/2010/main" xmlns="" val="3715476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8" name="AutoShape 2"/>
          <p:cNvSpPr>
            <a:spLocks noChangeArrowheads="1"/>
          </p:cNvSpPr>
          <p:nvPr userDrawn="1"/>
        </p:nvSpPr>
        <p:spPr bwMode="auto">
          <a:xfrm>
            <a:off x="712731" y="6232381"/>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9" name="AutoShape 2"/>
          <p:cNvSpPr>
            <a:spLocks noChangeArrowheads="1"/>
          </p:cNvSpPr>
          <p:nvPr userDrawn="1"/>
        </p:nvSpPr>
        <p:spPr bwMode="auto">
          <a:xfrm flipV="1">
            <a:off x="712730" y="537358"/>
            <a:ext cx="11001957"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2" name="Title 1"/>
          <p:cNvSpPr>
            <a:spLocks noGrp="1"/>
          </p:cNvSpPr>
          <p:nvPr>
            <p:ph type="title"/>
          </p:nvPr>
        </p:nvSpPr>
        <p:spPr>
          <a:xfrm>
            <a:off x="609060" y="275357"/>
            <a:ext cx="10973880" cy="298415"/>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060" y="1535519"/>
            <a:ext cx="5386510" cy="639800"/>
          </a:xfrm>
        </p:spPr>
        <p:txBody>
          <a:bodyPr anchor="b"/>
          <a:lstStyle>
            <a:lvl1pPr marL="0" indent="0">
              <a:buNone/>
              <a:defRPr sz="2449" b="1"/>
            </a:lvl1pPr>
            <a:lvl2pPr marL="466481" indent="0">
              <a:buNone/>
              <a:defRPr sz="2041" b="1"/>
            </a:lvl2pPr>
            <a:lvl3pPr marL="932962" indent="0">
              <a:buNone/>
              <a:defRPr sz="1837" b="1"/>
            </a:lvl3pPr>
            <a:lvl4pPr marL="1399443" indent="0">
              <a:buNone/>
              <a:defRPr sz="1632" b="1"/>
            </a:lvl4pPr>
            <a:lvl5pPr marL="1865925" indent="0">
              <a:buNone/>
              <a:defRPr sz="1632" b="1"/>
            </a:lvl5pPr>
            <a:lvl6pPr marL="2332406" indent="0">
              <a:buNone/>
              <a:defRPr sz="1632" b="1"/>
            </a:lvl6pPr>
            <a:lvl7pPr marL="2798887" indent="0">
              <a:buNone/>
              <a:defRPr sz="1632" b="1"/>
            </a:lvl7pPr>
            <a:lvl8pPr marL="3265368" indent="0">
              <a:buNone/>
              <a:defRPr sz="1632" b="1"/>
            </a:lvl8pPr>
            <a:lvl9pPr marL="3731849" indent="0">
              <a:buNone/>
              <a:defRPr sz="1632" b="1"/>
            </a:lvl9pPr>
          </a:lstStyle>
          <a:p>
            <a:pPr lvl="0"/>
            <a:r>
              <a:rPr lang="en-US"/>
              <a:t>Click to edit Master text styles</a:t>
            </a:r>
          </a:p>
        </p:txBody>
      </p:sp>
      <p:sp>
        <p:nvSpPr>
          <p:cNvPr id="4" name="Content Placeholder 3"/>
          <p:cNvSpPr>
            <a:spLocks noGrp="1"/>
          </p:cNvSpPr>
          <p:nvPr>
            <p:ph sz="half" idx="2"/>
          </p:nvPr>
        </p:nvSpPr>
        <p:spPr>
          <a:xfrm>
            <a:off x="609060" y="2175318"/>
            <a:ext cx="5386510" cy="3950557"/>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4271" y="1535519"/>
            <a:ext cx="5388670" cy="639800"/>
          </a:xfrm>
        </p:spPr>
        <p:txBody>
          <a:bodyPr anchor="b"/>
          <a:lstStyle>
            <a:lvl1pPr marL="0" indent="0">
              <a:buNone/>
              <a:defRPr sz="2449" b="1"/>
            </a:lvl1pPr>
            <a:lvl2pPr marL="466481" indent="0">
              <a:buNone/>
              <a:defRPr sz="2041" b="1"/>
            </a:lvl2pPr>
            <a:lvl3pPr marL="932962" indent="0">
              <a:buNone/>
              <a:defRPr sz="1837" b="1"/>
            </a:lvl3pPr>
            <a:lvl4pPr marL="1399443" indent="0">
              <a:buNone/>
              <a:defRPr sz="1632" b="1"/>
            </a:lvl4pPr>
            <a:lvl5pPr marL="1865925" indent="0">
              <a:buNone/>
              <a:defRPr sz="1632" b="1"/>
            </a:lvl5pPr>
            <a:lvl6pPr marL="2332406" indent="0">
              <a:buNone/>
              <a:defRPr sz="1632" b="1"/>
            </a:lvl6pPr>
            <a:lvl7pPr marL="2798887" indent="0">
              <a:buNone/>
              <a:defRPr sz="1632" b="1"/>
            </a:lvl7pPr>
            <a:lvl8pPr marL="3265368" indent="0">
              <a:buNone/>
              <a:defRPr sz="1632" b="1"/>
            </a:lvl8pPr>
            <a:lvl9pPr marL="3731849" indent="0">
              <a:buNone/>
              <a:defRPr sz="1632" b="1"/>
            </a:lvl9pPr>
          </a:lstStyle>
          <a:p>
            <a:pPr lvl="0"/>
            <a:r>
              <a:rPr lang="en-US"/>
              <a:t>Click to edit Master text styles</a:t>
            </a:r>
          </a:p>
        </p:txBody>
      </p:sp>
      <p:sp>
        <p:nvSpPr>
          <p:cNvPr id="6" name="Content Placeholder 5"/>
          <p:cNvSpPr>
            <a:spLocks noGrp="1"/>
          </p:cNvSpPr>
          <p:nvPr>
            <p:ph sz="quarter" idx="4"/>
          </p:nvPr>
        </p:nvSpPr>
        <p:spPr>
          <a:xfrm>
            <a:off x="6194271" y="2175318"/>
            <a:ext cx="5388670" cy="3950557"/>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Rectangle 280"/>
          <p:cNvSpPr>
            <a:spLocks noGrp="1" noChangeArrowheads="1"/>
          </p:cNvSpPr>
          <p:nvPr>
            <p:ph type="sldNum" sz="quarter" idx="10"/>
          </p:nvPr>
        </p:nvSpPr>
        <p:spPr>
          <a:xfrm>
            <a:off x="11626136" y="6504086"/>
            <a:ext cx="412519" cy="217856"/>
          </a:xfrm>
        </p:spPr>
        <p:txBody>
          <a:bodyPr/>
          <a:lstStyle>
            <a:lvl1pPr>
              <a:defRPr/>
            </a:lvl1pPr>
          </a:lstStyle>
          <a:p>
            <a:pPr>
              <a:defRPr/>
            </a:pPr>
            <a:fld id="{BB344D0A-1251-44BD-BA61-64C5025FFC4B}" type="slidenum">
              <a:rPr lang="en-US"/>
              <a:pPr>
                <a:defRPr/>
              </a:pPr>
              <a:t>‹#›</a:t>
            </a:fld>
            <a:r>
              <a:rPr lang="en-US" dirty="0"/>
              <a:t> </a:t>
            </a:r>
          </a:p>
        </p:txBody>
      </p:sp>
    </p:spTree>
    <p:extLst>
      <p:ext uri="{BB962C8B-B14F-4D97-AF65-F5344CB8AC3E}">
        <p14:creationId xmlns:p14="http://schemas.microsoft.com/office/powerpoint/2010/main" xmlns="" val="4283406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460036" y="90308"/>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7" name="AutoShape 2"/>
          <p:cNvSpPr>
            <a:spLocks noChangeArrowheads="1"/>
          </p:cNvSpPr>
          <p:nvPr userDrawn="1"/>
        </p:nvSpPr>
        <p:spPr bwMode="auto">
          <a:xfrm>
            <a:off x="712731" y="6282594"/>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2" name="Title 1"/>
          <p:cNvSpPr>
            <a:spLocks noGrp="1"/>
          </p:cNvSpPr>
          <p:nvPr>
            <p:ph type="title"/>
          </p:nvPr>
        </p:nvSpPr>
        <p:spPr>
          <a:xfrm>
            <a:off x="609060" y="1121035"/>
            <a:ext cx="4010726" cy="314060"/>
          </a:xfrm>
        </p:spPr>
        <p:txBody>
          <a:bodyPr anchor="b"/>
          <a:lstStyle>
            <a:lvl1pPr algn="l">
              <a:defRPr sz="2041" b="1"/>
            </a:lvl1pPr>
          </a:lstStyle>
          <a:p>
            <a:r>
              <a:rPr lang="en-US" dirty="0"/>
              <a:t>Click to edit Master title style</a:t>
            </a:r>
            <a:endParaRPr lang="en-ZA" dirty="0"/>
          </a:p>
        </p:txBody>
      </p:sp>
      <p:sp>
        <p:nvSpPr>
          <p:cNvPr id="3" name="Content Placeholder 2"/>
          <p:cNvSpPr>
            <a:spLocks noGrp="1"/>
          </p:cNvSpPr>
          <p:nvPr>
            <p:ph idx="1"/>
          </p:nvPr>
        </p:nvSpPr>
        <p:spPr>
          <a:xfrm>
            <a:off x="4766651" y="273738"/>
            <a:ext cx="6816289" cy="5852138"/>
          </a:xfrm>
        </p:spPr>
        <p:txBody>
          <a:bodyPr/>
          <a:lstStyle>
            <a:lvl1pPr>
              <a:defRPr sz="3265"/>
            </a:lvl1pPr>
            <a:lvl2pPr>
              <a:defRPr sz="2857"/>
            </a:lvl2pPr>
            <a:lvl3pPr>
              <a:defRPr sz="2449"/>
            </a:lvl3pPr>
            <a:lvl4pPr>
              <a:defRPr sz="2041"/>
            </a:lvl4pPr>
            <a:lvl5pPr>
              <a:defRPr sz="2041"/>
            </a:lvl5pPr>
            <a:lvl6pPr>
              <a:defRPr sz="2041"/>
            </a:lvl6pPr>
            <a:lvl7pPr>
              <a:defRPr sz="2041"/>
            </a:lvl7pPr>
            <a:lvl8pPr>
              <a:defRPr sz="2041"/>
            </a:lvl8pPr>
            <a:lvl9pPr>
              <a:defRPr sz="20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060" y="1435094"/>
            <a:ext cx="4010726" cy="4690781"/>
          </a:xfrm>
        </p:spPr>
        <p:txBody>
          <a:bodyPr/>
          <a:lstStyle>
            <a:lvl1pPr marL="0" indent="0">
              <a:buNone/>
              <a:defRPr sz="1428"/>
            </a:lvl1pPr>
            <a:lvl2pPr marL="466481" indent="0">
              <a:buNone/>
              <a:defRPr sz="1224"/>
            </a:lvl2pPr>
            <a:lvl3pPr marL="932962" indent="0">
              <a:buNone/>
              <a:defRPr sz="1020"/>
            </a:lvl3pPr>
            <a:lvl4pPr marL="1399443" indent="0">
              <a:buNone/>
              <a:defRPr sz="918"/>
            </a:lvl4pPr>
            <a:lvl5pPr marL="1865925" indent="0">
              <a:buNone/>
              <a:defRPr sz="918"/>
            </a:lvl5pPr>
            <a:lvl6pPr marL="2332406" indent="0">
              <a:buNone/>
              <a:defRPr sz="918"/>
            </a:lvl6pPr>
            <a:lvl7pPr marL="2798887" indent="0">
              <a:buNone/>
              <a:defRPr sz="918"/>
            </a:lvl7pPr>
            <a:lvl8pPr marL="3265368" indent="0">
              <a:buNone/>
              <a:defRPr sz="918"/>
            </a:lvl8pPr>
            <a:lvl9pPr marL="3731849" indent="0">
              <a:buNone/>
              <a:defRPr sz="918"/>
            </a:lvl9pPr>
          </a:lstStyle>
          <a:p>
            <a:pPr lvl="0"/>
            <a:r>
              <a:rPr lang="en-US"/>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DF9F6E7-3949-42DC-9A43-574C85897760}" type="slidenum">
              <a:rPr lang="en-US"/>
              <a:pPr>
                <a:defRPr/>
              </a:pPr>
              <a:t>‹#›</a:t>
            </a:fld>
            <a:r>
              <a:rPr lang="en-US" dirty="0"/>
              <a:t> </a:t>
            </a:r>
          </a:p>
        </p:txBody>
      </p:sp>
      <p:sp>
        <p:nvSpPr>
          <p:cNvPr id="9" name="Rectangle 8"/>
          <p:cNvSpPr/>
          <p:nvPr userDrawn="1"/>
        </p:nvSpPr>
        <p:spPr bwMode="auto">
          <a:xfrm>
            <a:off x="5978807" y="6600438"/>
            <a:ext cx="1262606" cy="32718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3297" tIns="46649" rIns="93297" bIns="46649" numCol="1" rtlCol="0" anchor="t" anchorCtr="0" compatLnSpc="1">
            <a:prstTxWarp prst="textNoShape">
              <a:avLst/>
            </a:prstTxWarp>
          </a:bodyPr>
          <a:lstStyle/>
          <a:p>
            <a:endParaRPr lang="en-US" sz="1837" dirty="0">
              <a:solidFill>
                <a:srgbClr val="000000"/>
              </a:solidFill>
            </a:endParaRPr>
          </a:p>
        </p:txBody>
      </p:sp>
      <p:sp>
        <p:nvSpPr>
          <p:cNvPr id="10" name="TextBox 9"/>
          <p:cNvSpPr txBox="1"/>
          <p:nvPr userDrawn="1"/>
        </p:nvSpPr>
        <p:spPr>
          <a:xfrm>
            <a:off x="5328938" y="6509870"/>
            <a:ext cx="928459" cy="312073"/>
          </a:xfrm>
          <a:prstGeom prst="rect">
            <a:avLst/>
          </a:prstGeom>
          <a:noFill/>
        </p:spPr>
        <p:txBody>
          <a:bodyPr wrap="none" rtlCol="0">
            <a:spAutoFit/>
          </a:bodyPr>
          <a:lstStyle/>
          <a:p>
            <a:r>
              <a:rPr lang="en-ZA" sz="1428" dirty="0">
                <a:solidFill>
                  <a:srgbClr val="FF0000"/>
                </a:solidFill>
              </a:rPr>
              <a:t>SECRET</a:t>
            </a:r>
          </a:p>
        </p:txBody>
      </p:sp>
    </p:spTree>
    <p:extLst>
      <p:ext uri="{BB962C8B-B14F-4D97-AF65-F5344CB8AC3E}">
        <p14:creationId xmlns:p14="http://schemas.microsoft.com/office/powerpoint/2010/main" xmlns="" val="79644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711550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712731" y="318693"/>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7" name="AutoShape 2"/>
          <p:cNvSpPr>
            <a:spLocks noChangeArrowheads="1"/>
          </p:cNvSpPr>
          <p:nvPr userDrawn="1"/>
        </p:nvSpPr>
        <p:spPr bwMode="auto">
          <a:xfrm>
            <a:off x="712731" y="6319037"/>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2" name="Title 1"/>
          <p:cNvSpPr>
            <a:spLocks noGrp="1"/>
          </p:cNvSpPr>
          <p:nvPr>
            <p:ph type="title"/>
          </p:nvPr>
        </p:nvSpPr>
        <p:spPr>
          <a:xfrm>
            <a:off x="2388726" y="5053775"/>
            <a:ext cx="7315200" cy="314060"/>
          </a:xfrm>
        </p:spPr>
        <p:txBody>
          <a:bodyPr anchor="b"/>
          <a:lstStyle>
            <a:lvl1pPr algn="l">
              <a:defRPr sz="2041" b="1"/>
            </a:lvl1pPr>
          </a:lstStyle>
          <a:p>
            <a:r>
              <a:rPr lang="en-US"/>
              <a:t>Click to edit Master title style</a:t>
            </a:r>
            <a:endParaRPr lang="en-ZA"/>
          </a:p>
        </p:txBody>
      </p:sp>
      <p:sp>
        <p:nvSpPr>
          <p:cNvPr id="3" name="Picture Placeholder 2"/>
          <p:cNvSpPr>
            <a:spLocks noGrp="1"/>
          </p:cNvSpPr>
          <p:nvPr>
            <p:ph type="pic" idx="1"/>
          </p:nvPr>
        </p:nvSpPr>
        <p:spPr>
          <a:xfrm>
            <a:off x="2388726" y="612264"/>
            <a:ext cx="7315200" cy="4115772"/>
          </a:xfrm>
        </p:spPr>
        <p:txBody>
          <a:bodyPr/>
          <a:lstStyle>
            <a:lvl1pPr marL="0" indent="0">
              <a:buNone/>
              <a:defRPr sz="3265"/>
            </a:lvl1pPr>
            <a:lvl2pPr marL="466481" indent="0">
              <a:buNone/>
              <a:defRPr sz="2857"/>
            </a:lvl2pPr>
            <a:lvl3pPr marL="932962" indent="0">
              <a:buNone/>
              <a:defRPr sz="2449"/>
            </a:lvl3pPr>
            <a:lvl4pPr marL="1399443" indent="0">
              <a:buNone/>
              <a:defRPr sz="2041"/>
            </a:lvl4pPr>
            <a:lvl5pPr marL="1865925" indent="0">
              <a:buNone/>
              <a:defRPr sz="2041"/>
            </a:lvl5pPr>
            <a:lvl6pPr marL="2332406" indent="0">
              <a:buNone/>
              <a:defRPr sz="2041"/>
            </a:lvl6pPr>
            <a:lvl7pPr marL="2798887" indent="0">
              <a:buNone/>
              <a:defRPr sz="2041"/>
            </a:lvl7pPr>
            <a:lvl8pPr marL="3265368" indent="0">
              <a:buNone/>
              <a:defRPr sz="2041"/>
            </a:lvl8pPr>
            <a:lvl9pPr marL="3731849" indent="0">
              <a:buNone/>
              <a:defRPr sz="2041"/>
            </a:lvl9pPr>
          </a:lstStyle>
          <a:p>
            <a:pPr lvl="0"/>
            <a:endParaRPr lang="en-ZA" noProof="0" dirty="0"/>
          </a:p>
        </p:txBody>
      </p:sp>
      <p:sp>
        <p:nvSpPr>
          <p:cNvPr id="4" name="Text Placeholder 3"/>
          <p:cNvSpPr>
            <a:spLocks noGrp="1"/>
          </p:cNvSpPr>
          <p:nvPr>
            <p:ph type="body" sz="half" idx="2"/>
          </p:nvPr>
        </p:nvSpPr>
        <p:spPr>
          <a:xfrm>
            <a:off x="2388726" y="5367835"/>
            <a:ext cx="7315200" cy="805014"/>
          </a:xfrm>
        </p:spPr>
        <p:txBody>
          <a:bodyPr/>
          <a:lstStyle>
            <a:lvl1pPr marL="0" indent="0">
              <a:buNone/>
              <a:defRPr sz="1428"/>
            </a:lvl1pPr>
            <a:lvl2pPr marL="466481" indent="0">
              <a:buNone/>
              <a:defRPr sz="1224"/>
            </a:lvl2pPr>
            <a:lvl3pPr marL="932962" indent="0">
              <a:buNone/>
              <a:defRPr sz="1020"/>
            </a:lvl3pPr>
            <a:lvl4pPr marL="1399443" indent="0">
              <a:buNone/>
              <a:defRPr sz="918"/>
            </a:lvl4pPr>
            <a:lvl5pPr marL="1865925" indent="0">
              <a:buNone/>
              <a:defRPr sz="918"/>
            </a:lvl5pPr>
            <a:lvl6pPr marL="2332406" indent="0">
              <a:buNone/>
              <a:defRPr sz="918"/>
            </a:lvl6pPr>
            <a:lvl7pPr marL="2798887" indent="0">
              <a:buNone/>
              <a:defRPr sz="918"/>
            </a:lvl7pPr>
            <a:lvl8pPr marL="3265368" indent="0">
              <a:buNone/>
              <a:defRPr sz="918"/>
            </a:lvl8pPr>
            <a:lvl9pPr marL="3731849" indent="0">
              <a:buNone/>
              <a:defRPr sz="918"/>
            </a:lvl9pPr>
          </a:lstStyle>
          <a:p>
            <a:pPr lvl="0"/>
            <a:r>
              <a:rPr lang="en-US"/>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F2F3DFD-C0BE-4F4C-A36A-8E0EAC91D3B3}" type="slidenum">
              <a:rPr lang="en-US"/>
              <a:pPr>
                <a:defRPr/>
              </a:pPr>
              <a:t>‹#›</a:t>
            </a:fld>
            <a:r>
              <a:rPr lang="en-US" dirty="0"/>
              <a:t> </a:t>
            </a:r>
          </a:p>
        </p:txBody>
      </p:sp>
    </p:spTree>
    <p:extLst>
      <p:ext uri="{BB962C8B-B14F-4D97-AF65-F5344CB8AC3E}">
        <p14:creationId xmlns:p14="http://schemas.microsoft.com/office/powerpoint/2010/main" xmlns="" val="1815569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712731" y="318693"/>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6" name="AutoShape 2"/>
          <p:cNvSpPr>
            <a:spLocks noChangeArrowheads="1"/>
          </p:cNvSpPr>
          <p:nvPr userDrawn="1"/>
        </p:nvSpPr>
        <p:spPr bwMode="auto">
          <a:xfrm>
            <a:off x="712731" y="6323087"/>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280"/>
          <p:cNvSpPr>
            <a:spLocks noGrp="1" noChangeArrowheads="1"/>
          </p:cNvSpPr>
          <p:nvPr>
            <p:ph type="sldNum" sz="quarter" idx="10"/>
          </p:nvPr>
        </p:nvSpPr>
        <p:spPr/>
        <p:txBody>
          <a:bodyPr/>
          <a:lstStyle>
            <a:lvl1pPr>
              <a:defRPr/>
            </a:lvl1pPr>
          </a:lstStyle>
          <a:p>
            <a:pPr>
              <a:defRPr/>
            </a:pPr>
            <a:fld id="{9E72D67B-465D-4F45-B9E9-2DFDE8296FF7}" type="slidenum">
              <a:rPr lang="en-US"/>
              <a:pPr>
                <a:defRPr/>
              </a:pPr>
              <a:t>‹#›</a:t>
            </a:fld>
            <a:r>
              <a:rPr lang="en-US" dirty="0"/>
              <a:t> </a:t>
            </a:r>
          </a:p>
        </p:txBody>
      </p:sp>
    </p:spTree>
    <p:extLst>
      <p:ext uri="{BB962C8B-B14F-4D97-AF65-F5344CB8AC3E}">
        <p14:creationId xmlns:p14="http://schemas.microsoft.com/office/powerpoint/2010/main" xmlns="" val="7255646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712731" y="6282594"/>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2" name="Vertical Title 1"/>
          <p:cNvSpPr>
            <a:spLocks noGrp="1"/>
          </p:cNvSpPr>
          <p:nvPr>
            <p:ph type="title" orient="vert"/>
          </p:nvPr>
        </p:nvSpPr>
        <p:spPr>
          <a:xfrm>
            <a:off x="11290640" y="234864"/>
            <a:ext cx="596830" cy="3003007"/>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161985" y="234864"/>
            <a:ext cx="8587314" cy="3003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Rectangle 280"/>
          <p:cNvSpPr>
            <a:spLocks noGrp="1" noChangeArrowheads="1"/>
          </p:cNvSpPr>
          <p:nvPr>
            <p:ph type="sldNum" sz="quarter" idx="10"/>
          </p:nvPr>
        </p:nvSpPr>
        <p:spPr/>
        <p:txBody>
          <a:bodyPr/>
          <a:lstStyle>
            <a:lvl1pPr>
              <a:defRPr/>
            </a:lvl1pPr>
          </a:lstStyle>
          <a:p>
            <a:pPr>
              <a:defRPr/>
            </a:pPr>
            <a:fld id="{E805170B-D928-4B89-9725-660093742F4A}" type="slidenum">
              <a:rPr lang="en-US"/>
              <a:pPr>
                <a:defRPr/>
              </a:pPr>
              <a:t>‹#›</a:t>
            </a:fld>
            <a:r>
              <a:rPr lang="en-US" dirty="0"/>
              <a:t> </a:t>
            </a:r>
          </a:p>
        </p:txBody>
      </p:sp>
    </p:spTree>
    <p:extLst>
      <p:ext uri="{BB962C8B-B14F-4D97-AF65-F5344CB8AC3E}">
        <p14:creationId xmlns:p14="http://schemas.microsoft.com/office/powerpoint/2010/main" xmlns="" val="3558260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0556" y="652463"/>
            <a:ext cx="8483600" cy="298327"/>
          </a:xfrm>
        </p:spPr>
        <p:txBody>
          <a:bodyPr/>
          <a:lstStyle/>
          <a:p>
            <a:r>
              <a:rPr lang="en-US"/>
              <a:t>Click to edit Master title style</a:t>
            </a:r>
          </a:p>
        </p:txBody>
      </p:sp>
      <p:sp>
        <p:nvSpPr>
          <p:cNvPr id="3" name="Text Placeholder 2"/>
          <p:cNvSpPr>
            <a:spLocks noGrp="1"/>
          </p:cNvSpPr>
          <p:nvPr>
            <p:ph type="body" sz="half" idx="1"/>
          </p:nvPr>
        </p:nvSpPr>
        <p:spPr>
          <a:xfrm>
            <a:off x="230554" y="1738314"/>
            <a:ext cx="5812693"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30815" y="1738314"/>
            <a:ext cx="5812692" cy="213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30815" y="4029076"/>
            <a:ext cx="5812692"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AutoShape 2"/>
          <p:cNvSpPr>
            <a:spLocks noChangeArrowheads="1"/>
          </p:cNvSpPr>
          <p:nvPr userDrawn="1"/>
        </p:nvSpPr>
        <p:spPr bwMode="auto">
          <a:xfrm>
            <a:off x="712731" y="6232381"/>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7" name="AutoShape 2"/>
          <p:cNvSpPr>
            <a:spLocks noChangeArrowheads="1"/>
          </p:cNvSpPr>
          <p:nvPr userDrawn="1"/>
        </p:nvSpPr>
        <p:spPr bwMode="auto">
          <a:xfrm flipV="1">
            <a:off x="712730" y="537358"/>
            <a:ext cx="11001957"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Tree>
    <p:extLst>
      <p:ext uri="{BB962C8B-B14F-4D97-AF65-F5344CB8AC3E}">
        <p14:creationId xmlns:p14="http://schemas.microsoft.com/office/powerpoint/2010/main" xmlns="" val="935892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30556" y="652463"/>
            <a:ext cx="8483600" cy="298327"/>
          </a:xfrm>
        </p:spPr>
        <p:txBody>
          <a:bodyPr/>
          <a:lstStyle/>
          <a:p>
            <a:r>
              <a:rPr lang="en-US"/>
              <a:t>Click to edit Master title style</a:t>
            </a:r>
          </a:p>
        </p:txBody>
      </p:sp>
      <p:sp>
        <p:nvSpPr>
          <p:cNvPr id="3" name="Content Placeholder 2"/>
          <p:cNvSpPr>
            <a:spLocks noGrp="1"/>
          </p:cNvSpPr>
          <p:nvPr>
            <p:ph sz="quarter" idx="1"/>
          </p:nvPr>
        </p:nvSpPr>
        <p:spPr>
          <a:xfrm>
            <a:off x="230554" y="1738314"/>
            <a:ext cx="5812693" cy="213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30815" y="1738314"/>
            <a:ext cx="5812692" cy="213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30554" y="4029076"/>
            <a:ext cx="5812693"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30815" y="4029076"/>
            <a:ext cx="5812692"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AutoShape 2"/>
          <p:cNvSpPr>
            <a:spLocks noChangeArrowheads="1"/>
          </p:cNvSpPr>
          <p:nvPr userDrawn="1"/>
        </p:nvSpPr>
        <p:spPr bwMode="auto">
          <a:xfrm>
            <a:off x="712731" y="6232381"/>
            <a:ext cx="11105626"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
        <p:nvSpPr>
          <p:cNvPr id="8" name="AutoShape 2"/>
          <p:cNvSpPr>
            <a:spLocks noChangeArrowheads="1"/>
          </p:cNvSpPr>
          <p:nvPr userDrawn="1"/>
        </p:nvSpPr>
        <p:spPr bwMode="auto">
          <a:xfrm flipV="1">
            <a:off x="712730" y="537358"/>
            <a:ext cx="11001957" cy="5434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97043" tIns="48523" rIns="97043" bIns="48523" anchor="ctr">
            <a:spAutoFit/>
          </a:bodyPr>
          <a:lstStyle/>
          <a:p>
            <a:endParaRPr lang="en-ZA" sz="1837" dirty="0">
              <a:solidFill>
                <a:srgbClr val="000000"/>
              </a:solidFill>
            </a:endParaRPr>
          </a:p>
        </p:txBody>
      </p:sp>
    </p:spTree>
    <p:extLst>
      <p:ext uri="{BB962C8B-B14F-4D97-AF65-F5344CB8AC3E}">
        <p14:creationId xmlns:p14="http://schemas.microsoft.com/office/powerpoint/2010/main" xmlns="" val="6230652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8CB1CDF5-E6BB-4DF8-B7B1-47607F36A412}" type="datetimeFigureOut">
              <a:rPr lang="en-ZA" smtClean="0">
                <a:solidFill>
                  <a:prstClr val="black">
                    <a:tint val="75000"/>
                  </a:prstClr>
                </a:solidFill>
              </a:rPr>
              <a:pPr/>
              <a:t>2021/02/23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258CFAF-F4FD-422E-A23B-E544DC57C5D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027220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CB1CDF5-E6BB-4DF8-B7B1-47607F36A412}" type="datetimeFigureOut">
              <a:rPr lang="en-ZA" smtClean="0">
                <a:solidFill>
                  <a:prstClr val="black">
                    <a:tint val="75000"/>
                  </a:prstClr>
                </a:solidFill>
              </a:rPr>
              <a:pPr/>
              <a:t>2021/02/23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258CFAF-F4FD-422E-A23B-E544DC57C5D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749293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B1CDF5-E6BB-4DF8-B7B1-47607F36A412}" type="datetimeFigureOut">
              <a:rPr lang="en-ZA" smtClean="0">
                <a:solidFill>
                  <a:prstClr val="black">
                    <a:tint val="75000"/>
                  </a:prstClr>
                </a:solidFill>
              </a:rPr>
              <a:pPr/>
              <a:t>2021/02/23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258CFAF-F4FD-422E-A23B-E544DC57C5D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381410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8CB1CDF5-E6BB-4DF8-B7B1-47607F36A412}" type="datetimeFigureOut">
              <a:rPr lang="en-ZA" smtClean="0">
                <a:solidFill>
                  <a:prstClr val="black">
                    <a:tint val="75000"/>
                  </a:prstClr>
                </a:solidFill>
              </a:rPr>
              <a:pPr/>
              <a:t>2021/02/23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0258CFAF-F4FD-422E-A23B-E544DC57C5D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8074168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CB1CDF5-E6BB-4DF8-B7B1-47607F36A412}" type="datetimeFigureOut">
              <a:rPr lang="en-ZA" smtClean="0">
                <a:solidFill>
                  <a:prstClr val="black">
                    <a:tint val="75000"/>
                  </a:prstClr>
                </a:solidFill>
              </a:rPr>
              <a:pPr/>
              <a:t>2021/02/23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0258CFAF-F4FD-422E-A23B-E544DC57C5D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6427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4398691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CB1CDF5-E6BB-4DF8-B7B1-47607F36A412}" type="datetimeFigureOut">
              <a:rPr lang="en-ZA" smtClean="0">
                <a:solidFill>
                  <a:prstClr val="black">
                    <a:tint val="75000"/>
                  </a:prstClr>
                </a:solidFill>
              </a:rPr>
              <a:pPr/>
              <a:t>2021/02/23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0258CFAF-F4FD-422E-A23B-E544DC57C5D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6761399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1CDF5-E6BB-4DF8-B7B1-47607F36A412}" type="datetimeFigureOut">
              <a:rPr lang="en-ZA" smtClean="0">
                <a:solidFill>
                  <a:prstClr val="black">
                    <a:tint val="75000"/>
                  </a:prstClr>
                </a:solidFill>
              </a:rPr>
              <a:pPr/>
              <a:t>2021/02/23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0258CFAF-F4FD-422E-A23B-E544DC57C5D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364290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B1CDF5-E6BB-4DF8-B7B1-47607F36A412}" type="datetimeFigureOut">
              <a:rPr lang="en-ZA" smtClean="0">
                <a:solidFill>
                  <a:prstClr val="black">
                    <a:tint val="75000"/>
                  </a:prstClr>
                </a:solidFill>
              </a:rPr>
              <a:pPr/>
              <a:t>2021/02/23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0258CFAF-F4FD-422E-A23B-E544DC57C5D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5472516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B1CDF5-E6BB-4DF8-B7B1-47607F36A412}" type="datetimeFigureOut">
              <a:rPr lang="en-ZA" smtClean="0">
                <a:solidFill>
                  <a:prstClr val="black">
                    <a:tint val="75000"/>
                  </a:prstClr>
                </a:solidFill>
              </a:rPr>
              <a:pPr/>
              <a:t>2021/02/23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0258CFAF-F4FD-422E-A23B-E544DC57C5D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8762410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CB1CDF5-E6BB-4DF8-B7B1-47607F36A412}" type="datetimeFigureOut">
              <a:rPr lang="en-ZA" smtClean="0">
                <a:solidFill>
                  <a:prstClr val="black">
                    <a:tint val="75000"/>
                  </a:prstClr>
                </a:solidFill>
              </a:rPr>
              <a:pPr/>
              <a:t>2021/02/23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258CFAF-F4FD-422E-A23B-E544DC57C5D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934008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CB1CDF5-E6BB-4DF8-B7B1-47607F36A412}" type="datetimeFigureOut">
              <a:rPr lang="en-ZA" smtClean="0">
                <a:solidFill>
                  <a:prstClr val="black">
                    <a:tint val="75000"/>
                  </a:prstClr>
                </a:solidFill>
              </a:rPr>
              <a:pPr/>
              <a:t>2021/02/23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258CFAF-F4FD-422E-A23B-E544DC57C5D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55795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7" y="273057"/>
            <a:ext cx="6815668"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76579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5.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xmlns="" id="{C34AC8D4-0DC5-4C56-97A6-7CB3254E2D72}"/>
              </a:ext>
            </a:extLst>
          </p:cNvPr>
          <p:cNvPicPr>
            <a:picLocks noChangeAspect="1"/>
          </p:cNvPicPr>
          <p:nvPr userDrawn="1"/>
        </p:nvPicPr>
        <p:blipFill rotWithShape="1">
          <a:blip r:embed="rId14" cstate="print">
            <a:extLst>
              <a:ext uri="{28A0092B-C50C-407E-A947-70E740481C1C}">
                <a14:useLocalDpi xmlns:a14="http://schemas.microsoft.com/office/drawing/2010/main" xmlns="" val="0"/>
              </a:ext>
            </a:extLst>
          </a:blip>
          <a:srcRect t="78636" r="-257"/>
          <a:stretch/>
        </p:blipFill>
        <p:spPr bwMode="auto">
          <a:xfrm>
            <a:off x="4597" y="6172200"/>
            <a:ext cx="122232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62990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S PGothic" pitchFamily="34" charset="-128"/>
          <a:cs typeface="MS PGothic"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S PGothic" pitchFamily="34" charset="-128"/>
          <a:cs typeface="MS PGothic"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S PGothic" pitchFamily="34" charset="-128"/>
          <a:cs typeface="MS PGothic"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16" cstate="print">
            <a:extLst>
              <a:ext uri="{28A0092B-C50C-407E-A947-70E740481C1C}">
                <a14:useLocalDpi xmlns:a14="http://schemas.microsoft.com/office/drawing/2010/main" xmlns="" val="0"/>
              </a:ext>
            </a:extLst>
          </a:blip>
          <a:srcRect t="78636" r="-256"/>
          <a:stretch>
            <a:fillRect/>
          </a:stretch>
        </p:blipFill>
        <p:spPr bwMode="auto">
          <a:xfrm>
            <a:off x="4234" y="6172200"/>
            <a:ext cx="12223751"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43012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lvl1pPr algn="ctr" defTabSz="420688" rtl="0" eaLnBrk="0" fontAlgn="base" hangingPunct="0">
        <a:spcBef>
          <a:spcPct val="0"/>
        </a:spcBef>
        <a:spcAft>
          <a:spcPct val="0"/>
        </a:spcAft>
        <a:defRPr sz="4000" kern="1200">
          <a:solidFill>
            <a:schemeClr val="tx1"/>
          </a:solidFill>
          <a:latin typeface="+mj-lt"/>
          <a:ea typeface="ＭＳ Ｐゴシック" panose="020B0600070205080204" pitchFamily="34" charset="-128"/>
          <a:cs typeface="MS PGothic" charset="0"/>
        </a:defRPr>
      </a:lvl1pPr>
      <a:lvl2pPr algn="ctr" defTabSz="420688" rtl="0" eaLnBrk="0" fontAlgn="base" hangingPunct="0">
        <a:spcBef>
          <a:spcPct val="0"/>
        </a:spcBef>
        <a:spcAft>
          <a:spcPct val="0"/>
        </a:spcAft>
        <a:defRPr sz="4000">
          <a:solidFill>
            <a:schemeClr val="tx1"/>
          </a:solidFill>
          <a:latin typeface="Calibri" pitchFamily="34" charset="0"/>
          <a:ea typeface="ＭＳ Ｐゴシック" panose="020B0600070205080204" pitchFamily="34" charset="-128"/>
          <a:cs typeface="MS PGothic" charset="0"/>
        </a:defRPr>
      </a:lvl2pPr>
      <a:lvl3pPr algn="ctr" defTabSz="420688" rtl="0" eaLnBrk="0" fontAlgn="base" hangingPunct="0">
        <a:spcBef>
          <a:spcPct val="0"/>
        </a:spcBef>
        <a:spcAft>
          <a:spcPct val="0"/>
        </a:spcAft>
        <a:defRPr sz="4000">
          <a:solidFill>
            <a:schemeClr val="tx1"/>
          </a:solidFill>
          <a:latin typeface="Calibri" pitchFamily="34" charset="0"/>
          <a:ea typeface="ＭＳ Ｐゴシック" panose="020B0600070205080204" pitchFamily="34" charset="-128"/>
          <a:cs typeface="MS PGothic" charset="0"/>
        </a:defRPr>
      </a:lvl3pPr>
      <a:lvl4pPr algn="ctr" defTabSz="420688" rtl="0" eaLnBrk="0" fontAlgn="base" hangingPunct="0">
        <a:spcBef>
          <a:spcPct val="0"/>
        </a:spcBef>
        <a:spcAft>
          <a:spcPct val="0"/>
        </a:spcAft>
        <a:defRPr sz="4000">
          <a:solidFill>
            <a:schemeClr val="tx1"/>
          </a:solidFill>
          <a:latin typeface="Calibri" pitchFamily="34" charset="0"/>
          <a:ea typeface="ＭＳ Ｐゴシック" panose="020B0600070205080204" pitchFamily="34" charset="-128"/>
          <a:cs typeface="MS PGothic" charset="0"/>
        </a:defRPr>
      </a:lvl4pPr>
      <a:lvl5pPr algn="ctr" defTabSz="420688" rtl="0" eaLnBrk="0" fontAlgn="base" hangingPunct="0">
        <a:spcBef>
          <a:spcPct val="0"/>
        </a:spcBef>
        <a:spcAft>
          <a:spcPct val="0"/>
        </a:spcAft>
        <a:defRPr sz="4000">
          <a:solidFill>
            <a:schemeClr val="tx1"/>
          </a:solidFill>
          <a:latin typeface="Calibri" pitchFamily="34" charset="0"/>
          <a:ea typeface="ＭＳ Ｐゴシック" panose="020B0600070205080204"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5913" indent="-315913" algn="l" defTabSz="420688"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anose="020B0600070205080204" pitchFamily="34" charset="-128"/>
          <a:cs typeface="MS PGothic" charset="0"/>
        </a:defRPr>
      </a:lvl1pPr>
      <a:lvl2pPr marL="685800" indent="-263525" algn="l" defTabSz="420688"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ＭＳ Ｐゴシック" panose="020B0600070205080204" pitchFamily="34" charset="-128"/>
          <a:cs typeface="MS PGothic" charset="0"/>
        </a:defRPr>
      </a:lvl2pPr>
      <a:lvl3pPr marL="1054100" indent="-209550" algn="l" defTabSz="42068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panose="020B0600070205080204" pitchFamily="34" charset="-128"/>
          <a:cs typeface="MS PGothic" charset="0"/>
        </a:defRPr>
      </a:lvl3pPr>
      <a:lvl4pPr marL="1476375" indent="-209550" algn="l" defTabSz="4206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S PGothic" charset="0"/>
        </a:defRPr>
      </a:lvl4pPr>
      <a:lvl5pPr marL="1898650" indent="-209550" algn="l" defTabSz="4206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16" cstate="print">
            <a:extLst>
              <a:ext uri="{28A0092B-C50C-407E-A947-70E740481C1C}">
                <a14:useLocalDpi xmlns:a14="http://schemas.microsoft.com/office/drawing/2010/main" xmlns="" val="0"/>
              </a:ext>
            </a:extLst>
          </a:blip>
          <a:srcRect t="78636" r="-256"/>
          <a:stretch>
            <a:fillRect/>
          </a:stretch>
        </p:blipFill>
        <p:spPr bwMode="auto">
          <a:xfrm>
            <a:off x="4234" y="6172200"/>
            <a:ext cx="12223751"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4231750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hdr="0" ftr="0" dt="0"/>
  <p:txStyles>
    <p:titleStyle>
      <a:lvl1pPr algn="ctr" defTabSz="420688" rtl="0" eaLnBrk="0" fontAlgn="base" hangingPunct="0">
        <a:spcBef>
          <a:spcPct val="0"/>
        </a:spcBef>
        <a:spcAft>
          <a:spcPct val="0"/>
        </a:spcAft>
        <a:defRPr sz="4000" kern="1200">
          <a:solidFill>
            <a:schemeClr val="tx1"/>
          </a:solidFill>
          <a:latin typeface="+mj-lt"/>
          <a:ea typeface="ＭＳ Ｐゴシック" panose="020B0600070205080204" pitchFamily="34" charset="-128"/>
          <a:cs typeface="MS PGothic" charset="0"/>
        </a:defRPr>
      </a:lvl1pPr>
      <a:lvl2pPr algn="ctr" defTabSz="420688" rtl="0" eaLnBrk="0" fontAlgn="base" hangingPunct="0">
        <a:spcBef>
          <a:spcPct val="0"/>
        </a:spcBef>
        <a:spcAft>
          <a:spcPct val="0"/>
        </a:spcAft>
        <a:defRPr sz="4000">
          <a:solidFill>
            <a:schemeClr val="tx1"/>
          </a:solidFill>
          <a:latin typeface="Calibri" pitchFamily="34" charset="0"/>
          <a:ea typeface="ＭＳ Ｐゴシック" panose="020B0600070205080204" pitchFamily="34" charset="-128"/>
          <a:cs typeface="MS PGothic" charset="0"/>
        </a:defRPr>
      </a:lvl2pPr>
      <a:lvl3pPr algn="ctr" defTabSz="420688" rtl="0" eaLnBrk="0" fontAlgn="base" hangingPunct="0">
        <a:spcBef>
          <a:spcPct val="0"/>
        </a:spcBef>
        <a:spcAft>
          <a:spcPct val="0"/>
        </a:spcAft>
        <a:defRPr sz="4000">
          <a:solidFill>
            <a:schemeClr val="tx1"/>
          </a:solidFill>
          <a:latin typeface="Calibri" pitchFamily="34" charset="0"/>
          <a:ea typeface="ＭＳ Ｐゴシック" panose="020B0600070205080204" pitchFamily="34" charset="-128"/>
          <a:cs typeface="MS PGothic" charset="0"/>
        </a:defRPr>
      </a:lvl3pPr>
      <a:lvl4pPr algn="ctr" defTabSz="420688" rtl="0" eaLnBrk="0" fontAlgn="base" hangingPunct="0">
        <a:spcBef>
          <a:spcPct val="0"/>
        </a:spcBef>
        <a:spcAft>
          <a:spcPct val="0"/>
        </a:spcAft>
        <a:defRPr sz="4000">
          <a:solidFill>
            <a:schemeClr val="tx1"/>
          </a:solidFill>
          <a:latin typeface="Calibri" pitchFamily="34" charset="0"/>
          <a:ea typeface="ＭＳ Ｐゴシック" panose="020B0600070205080204" pitchFamily="34" charset="-128"/>
          <a:cs typeface="MS PGothic" charset="0"/>
        </a:defRPr>
      </a:lvl4pPr>
      <a:lvl5pPr algn="ctr" defTabSz="420688" rtl="0" eaLnBrk="0" fontAlgn="base" hangingPunct="0">
        <a:spcBef>
          <a:spcPct val="0"/>
        </a:spcBef>
        <a:spcAft>
          <a:spcPct val="0"/>
        </a:spcAft>
        <a:defRPr sz="4000">
          <a:solidFill>
            <a:schemeClr val="tx1"/>
          </a:solidFill>
          <a:latin typeface="Calibri" pitchFamily="34" charset="0"/>
          <a:ea typeface="ＭＳ Ｐゴシック" panose="020B0600070205080204"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5913" indent="-315913" algn="l" defTabSz="420688"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anose="020B0600070205080204" pitchFamily="34" charset="-128"/>
          <a:cs typeface="MS PGothic" charset="0"/>
        </a:defRPr>
      </a:lvl1pPr>
      <a:lvl2pPr marL="685800" indent="-263525" algn="l" defTabSz="420688"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ＭＳ Ｐゴシック" panose="020B0600070205080204" pitchFamily="34" charset="-128"/>
          <a:cs typeface="MS PGothic" charset="0"/>
        </a:defRPr>
      </a:lvl2pPr>
      <a:lvl3pPr marL="1054100" indent="-209550" algn="l" defTabSz="42068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panose="020B0600070205080204" pitchFamily="34" charset="-128"/>
          <a:cs typeface="MS PGothic" charset="0"/>
        </a:defRPr>
      </a:lvl3pPr>
      <a:lvl4pPr marL="1476375" indent="-209550" algn="l" defTabSz="4206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S PGothic" charset="0"/>
        </a:defRPr>
      </a:lvl4pPr>
      <a:lvl5pPr marL="1898650" indent="-209550" algn="l" defTabSz="4206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cstate="print"/>
          <a:srcRect/>
          <a:stretch>
            <a:fillRect/>
          </a:stretch>
        </p:blipFill>
        <p:spPr bwMode="auto">
          <a:xfrm>
            <a:off x="0" y="0"/>
            <a:ext cx="12192000" cy="6859588"/>
          </a:xfrm>
          <a:prstGeom prst="rect">
            <a:avLst/>
          </a:prstGeom>
          <a:noFill/>
          <a:ln w="9525">
            <a:noFill/>
            <a:miter lim="800000"/>
            <a:headEnd/>
            <a:tailEnd/>
          </a:ln>
        </p:spPr>
      </p:pic>
    </p:spTree>
    <p:extLst>
      <p:ext uri="{BB962C8B-B14F-4D97-AF65-F5344CB8AC3E}">
        <p14:creationId xmlns:p14="http://schemas.microsoft.com/office/powerpoint/2010/main" xmlns="" val="385954165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4" cstate="print"/>
          <a:srcRect/>
          <a:stretch>
            <a:fillRect/>
          </a:stretch>
        </p:blipFill>
        <p:spPr bwMode="auto">
          <a:xfrm>
            <a:off x="0" y="0"/>
            <a:ext cx="12192000" cy="6859588"/>
          </a:xfrm>
          <a:prstGeom prst="rect">
            <a:avLst/>
          </a:prstGeom>
          <a:noFill/>
          <a:ln w="9525">
            <a:noFill/>
            <a:miter lim="800000"/>
            <a:headEnd/>
            <a:tailEnd/>
          </a:ln>
        </p:spPr>
      </p:pic>
    </p:spTree>
    <p:extLst>
      <p:ext uri="{BB962C8B-B14F-4D97-AF65-F5344CB8AC3E}">
        <p14:creationId xmlns:p14="http://schemas.microsoft.com/office/powerpoint/2010/main" xmlns="" val="277010267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61985" y="234864"/>
            <a:ext cx="11725485" cy="298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027" name="McK 1. On-page tracker" hidden="1"/>
          <p:cNvSpPr>
            <a:spLocks noChangeArrowheads="1"/>
          </p:cNvSpPr>
          <p:nvPr/>
        </p:nvSpPr>
        <p:spPr bwMode="auto">
          <a:xfrm>
            <a:off x="161986" y="27536"/>
            <a:ext cx="876843" cy="219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28" dirty="0">
                <a:solidFill>
                  <a:srgbClr val="808080"/>
                </a:solidFill>
              </a:rPr>
              <a:t>TRACKER</a:t>
            </a:r>
          </a:p>
        </p:txBody>
      </p:sp>
      <p:sp>
        <p:nvSpPr>
          <p:cNvPr id="1032" name="McK 3. Unit of measure" hidden="1"/>
          <p:cNvSpPr txBox="1">
            <a:spLocks noChangeArrowheads="1"/>
          </p:cNvSpPr>
          <p:nvPr/>
        </p:nvSpPr>
        <p:spPr bwMode="auto">
          <a:xfrm>
            <a:off x="161985" y="542615"/>
            <a:ext cx="4973989" cy="22420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428" dirty="0">
                <a:solidFill>
                  <a:srgbClr val="808080"/>
                </a:solidFill>
              </a:rPr>
              <a:t>Unit of measure</a:t>
            </a:r>
          </a:p>
        </p:txBody>
      </p:sp>
      <p:grpSp>
        <p:nvGrpSpPr>
          <p:cNvPr id="1029" name="McK Slide Elements"/>
          <p:cNvGrpSpPr>
            <a:grpSpLocks/>
          </p:cNvGrpSpPr>
          <p:nvPr/>
        </p:nvGrpSpPr>
        <p:grpSpPr bwMode="auto">
          <a:xfrm>
            <a:off x="161985" y="6198769"/>
            <a:ext cx="11630454" cy="526418"/>
            <a:chOff x="75" y="3827"/>
            <a:chExt cx="5385" cy="325"/>
          </a:xfrm>
        </p:grpSpPr>
        <p:sp>
          <p:nvSpPr>
            <p:cNvPr id="1151" name="McK 4. Footnote" hidden="1"/>
            <p:cNvSpPr txBox="1">
              <a:spLocks noChangeArrowheads="1"/>
            </p:cNvSpPr>
            <p:nvPr userDrawn="1"/>
          </p:nvSpPr>
          <p:spPr bwMode="auto">
            <a:xfrm>
              <a:off x="75" y="3827"/>
              <a:ext cx="5385" cy="99"/>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20" dirty="0">
                  <a:solidFill>
                    <a:srgbClr val="000000"/>
                  </a:solidFill>
                </a:rPr>
                <a:t>1 Footnote</a:t>
              </a:r>
            </a:p>
          </p:txBody>
        </p:sp>
        <p:sp>
          <p:nvSpPr>
            <p:cNvPr id="1037" name="McK 5. Source" hidden="1"/>
            <p:cNvSpPr>
              <a:spLocks noChangeArrowheads="1"/>
            </p:cNvSpPr>
            <p:nvPr userDrawn="1"/>
          </p:nvSpPr>
          <p:spPr bwMode="auto">
            <a:xfrm>
              <a:off x="75" y="4053"/>
              <a:ext cx="4323" cy="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621975" indent="-621975" defTabSz="913526">
                <a:tabLst>
                  <a:tab pos="625214" algn="l"/>
                </a:tabLst>
              </a:pPr>
              <a:r>
                <a:rPr lang="en-US" sz="1020" dirty="0">
                  <a:solidFill>
                    <a:srgbClr val="000000"/>
                  </a:solidFill>
                </a:rPr>
                <a:t>SOURCE: Source</a:t>
              </a:r>
            </a:p>
          </p:txBody>
        </p:sp>
      </p:grpSp>
      <p:grpSp>
        <p:nvGrpSpPr>
          <p:cNvPr id="1030" name="ACET" hidden="1"/>
          <p:cNvGrpSpPr>
            <a:grpSpLocks/>
          </p:cNvGrpSpPr>
          <p:nvPr/>
        </p:nvGrpSpPr>
        <p:grpSpPr bwMode="auto">
          <a:xfrm>
            <a:off x="1976207" y="1072271"/>
            <a:ext cx="5801189" cy="596066"/>
            <a:chOff x="915" y="662"/>
            <a:chExt cx="2686" cy="368"/>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035" name="AutoShape 250" hidden="1"/>
            <p:cNvSpPr>
              <a:spLocks noChangeArrowheads="1"/>
            </p:cNvSpPr>
            <p:nvPr/>
          </p:nvSpPr>
          <p:spPr bwMode="auto">
            <a:xfrm>
              <a:off x="915" y="662"/>
              <a:ext cx="2686" cy="368"/>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p>
              <a:r>
                <a:rPr lang="en-US" sz="1837" dirty="0">
                  <a:solidFill>
                    <a:srgbClr val="000000"/>
                  </a:solidFill>
                </a:rPr>
                <a:t>Title</a:t>
              </a:r>
            </a:p>
            <a:p>
              <a:r>
                <a:rPr lang="en-US" sz="1837" dirty="0">
                  <a:solidFill>
                    <a:srgbClr val="808080"/>
                  </a:solidFill>
                </a:rPr>
                <a:t>Unit of measure</a:t>
              </a:r>
            </a:p>
          </p:txBody>
        </p:sp>
      </p:grpSp>
      <p:sp>
        <p:nvSpPr>
          <p:cNvPr id="1304" name="Rectangle 280"/>
          <p:cNvSpPr>
            <a:spLocks noGrp="1" noChangeArrowheads="1"/>
          </p:cNvSpPr>
          <p:nvPr>
            <p:ph type="sldNum" sz="quarter" idx="4"/>
          </p:nvPr>
        </p:nvSpPr>
        <p:spPr bwMode="auto">
          <a:xfrm>
            <a:off x="11626136" y="6566446"/>
            <a:ext cx="265653" cy="155496"/>
          </a:xfrm>
          <a:prstGeom prst="rect">
            <a:avLst/>
          </a:prstGeom>
          <a:noFill/>
          <a:ln>
            <a:noFill/>
          </a:ln>
          <a:effectLst/>
        </p:spPr>
        <p:txBody>
          <a:bodyPr vert="horz" wrap="none" lIns="0" tIns="0" rIns="0" bIns="0" numCol="1" anchor="t" anchorCtr="0" compatLnSpc="1">
            <a:prstTxWarp prst="textNoShape">
              <a:avLst/>
            </a:prstTxWarp>
          </a:bodyPr>
          <a:lstStyle>
            <a:lvl1pPr>
              <a:defRPr sz="1020" b="0">
                <a:solidFill>
                  <a:srgbClr val="000000"/>
                </a:solidFill>
                <a:latin typeface="Arial" charset="0"/>
              </a:defRPr>
            </a:lvl1pPr>
          </a:lstStyle>
          <a:p>
            <a:pPr>
              <a:defRPr/>
            </a:pPr>
            <a:fld id="{068B7F83-970F-4382-8513-ACD5D79E3117}" type="slidenum">
              <a:rPr lang="en-US"/>
              <a:pPr>
                <a:defRPr/>
              </a:pPr>
              <a:t>‹#›</a:t>
            </a:fld>
            <a:r>
              <a:rPr lang="en-US" dirty="0"/>
              <a:t> </a:t>
            </a:r>
          </a:p>
        </p:txBody>
      </p:sp>
      <p:sp>
        <p:nvSpPr>
          <p:cNvPr id="2" name="Rectangle 286"/>
          <p:cNvSpPr>
            <a:spLocks noGrp="1" noChangeArrowheads="1"/>
          </p:cNvSpPr>
          <p:nvPr>
            <p:ph type="body" idx="1"/>
          </p:nvPr>
        </p:nvSpPr>
        <p:spPr bwMode="auto">
          <a:xfrm>
            <a:off x="1976207" y="1990667"/>
            <a:ext cx="5853024" cy="1247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doc id"/>
          <p:cNvSpPr>
            <a:spLocks noChangeArrowheads="1"/>
          </p:cNvSpPr>
          <p:nvPr/>
        </p:nvSpPr>
        <p:spPr bwMode="auto">
          <a:xfrm>
            <a:off x="10995478" y="37255"/>
            <a:ext cx="894152" cy="124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p>
            <a:pPr algn="r" defTabSz="913526"/>
            <a:endParaRPr lang="en-GB" sz="816" dirty="0">
              <a:solidFill>
                <a:srgbClr val="000000"/>
              </a:solidFill>
            </a:endParaRPr>
          </a:p>
        </p:txBody>
      </p:sp>
      <p:sp>
        <p:nvSpPr>
          <p:cNvPr id="14" name="TextBox 13"/>
          <p:cNvSpPr txBox="1"/>
          <p:nvPr userDrawn="1"/>
        </p:nvSpPr>
        <p:spPr>
          <a:xfrm>
            <a:off x="5923105" y="6516886"/>
            <a:ext cx="928459" cy="312073"/>
          </a:xfrm>
          <a:prstGeom prst="rect">
            <a:avLst/>
          </a:prstGeom>
          <a:noFill/>
        </p:spPr>
        <p:txBody>
          <a:bodyPr wrap="none" rtlCol="0">
            <a:spAutoFit/>
          </a:bodyPr>
          <a:lstStyle/>
          <a:p>
            <a:r>
              <a:rPr lang="en-ZA" sz="1428" dirty="0">
                <a:solidFill>
                  <a:srgbClr val="FF0000"/>
                </a:solidFill>
              </a:rPr>
              <a:t>SECRET</a:t>
            </a:r>
          </a:p>
        </p:txBody>
      </p:sp>
    </p:spTree>
    <p:extLst>
      <p:ext uri="{BB962C8B-B14F-4D97-AF65-F5344CB8AC3E}">
        <p14:creationId xmlns:p14="http://schemas.microsoft.com/office/powerpoint/2010/main" xmlns="" val="1576235595"/>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dt="0"/>
  <p:txStyles>
    <p:titleStyle>
      <a:lvl1pPr algn="l" defTabSz="913526" rtl="0" eaLnBrk="0" fontAlgn="base" hangingPunct="0">
        <a:spcBef>
          <a:spcPct val="0"/>
        </a:spcBef>
        <a:spcAft>
          <a:spcPct val="0"/>
        </a:spcAft>
        <a:defRPr sz="1939" b="1">
          <a:solidFill>
            <a:schemeClr val="tx2"/>
          </a:solidFill>
          <a:latin typeface="+mj-lt"/>
          <a:ea typeface="+mj-ea"/>
          <a:cs typeface="+mj-cs"/>
        </a:defRPr>
      </a:lvl1pPr>
      <a:lvl2pPr algn="l" defTabSz="913526" rtl="0" eaLnBrk="0" fontAlgn="base" hangingPunct="0">
        <a:spcBef>
          <a:spcPct val="0"/>
        </a:spcBef>
        <a:spcAft>
          <a:spcPct val="0"/>
        </a:spcAft>
        <a:defRPr sz="1939" b="1">
          <a:solidFill>
            <a:schemeClr val="tx2"/>
          </a:solidFill>
          <a:latin typeface="Arial" charset="0"/>
        </a:defRPr>
      </a:lvl2pPr>
      <a:lvl3pPr algn="l" defTabSz="913526" rtl="0" eaLnBrk="0" fontAlgn="base" hangingPunct="0">
        <a:spcBef>
          <a:spcPct val="0"/>
        </a:spcBef>
        <a:spcAft>
          <a:spcPct val="0"/>
        </a:spcAft>
        <a:defRPr sz="1939" b="1">
          <a:solidFill>
            <a:schemeClr val="tx2"/>
          </a:solidFill>
          <a:latin typeface="Arial" charset="0"/>
        </a:defRPr>
      </a:lvl3pPr>
      <a:lvl4pPr algn="l" defTabSz="913526" rtl="0" eaLnBrk="0" fontAlgn="base" hangingPunct="0">
        <a:spcBef>
          <a:spcPct val="0"/>
        </a:spcBef>
        <a:spcAft>
          <a:spcPct val="0"/>
        </a:spcAft>
        <a:defRPr sz="1939" b="1">
          <a:solidFill>
            <a:schemeClr val="tx2"/>
          </a:solidFill>
          <a:latin typeface="Arial" charset="0"/>
        </a:defRPr>
      </a:lvl4pPr>
      <a:lvl5pPr algn="l" defTabSz="913526" rtl="0" eaLnBrk="0" fontAlgn="base" hangingPunct="0">
        <a:spcBef>
          <a:spcPct val="0"/>
        </a:spcBef>
        <a:spcAft>
          <a:spcPct val="0"/>
        </a:spcAft>
        <a:defRPr sz="1939" b="1">
          <a:solidFill>
            <a:schemeClr val="tx2"/>
          </a:solidFill>
          <a:latin typeface="Arial" charset="0"/>
        </a:defRPr>
      </a:lvl5pPr>
      <a:lvl6pPr marL="466481" algn="l" defTabSz="913526" rtl="0" fontAlgn="base">
        <a:spcBef>
          <a:spcPct val="0"/>
        </a:spcBef>
        <a:spcAft>
          <a:spcPct val="0"/>
        </a:spcAft>
        <a:defRPr sz="1939" b="1">
          <a:solidFill>
            <a:schemeClr val="tx2"/>
          </a:solidFill>
          <a:latin typeface="Arial" charset="0"/>
        </a:defRPr>
      </a:lvl6pPr>
      <a:lvl7pPr marL="932962" algn="l" defTabSz="913526" rtl="0" fontAlgn="base">
        <a:spcBef>
          <a:spcPct val="0"/>
        </a:spcBef>
        <a:spcAft>
          <a:spcPct val="0"/>
        </a:spcAft>
        <a:defRPr sz="1939" b="1">
          <a:solidFill>
            <a:schemeClr val="tx2"/>
          </a:solidFill>
          <a:latin typeface="Arial" charset="0"/>
        </a:defRPr>
      </a:lvl7pPr>
      <a:lvl8pPr marL="1399443" algn="l" defTabSz="913526" rtl="0" fontAlgn="base">
        <a:spcBef>
          <a:spcPct val="0"/>
        </a:spcBef>
        <a:spcAft>
          <a:spcPct val="0"/>
        </a:spcAft>
        <a:defRPr sz="1939" b="1">
          <a:solidFill>
            <a:schemeClr val="tx2"/>
          </a:solidFill>
          <a:latin typeface="Arial" charset="0"/>
        </a:defRPr>
      </a:lvl8pPr>
      <a:lvl9pPr marL="1865925" algn="l" defTabSz="913526" rtl="0" fontAlgn="base">
        <a:spcBef>
          <a:spcPct val="0"/>
        </a:spcBef>
        <a:spcAft>
          <a:spcPct val="0"/>
        </a:spcAft>
        <a:defRPr sz="1939" b="1">
          <a:solidFill>
            <a:schemeClr val="tx2"/>
          </a:solidFill>
          <a:latin typeface="Arial" charset="0"/>
        </a:defRPr>
      </a:lvl9pPr>
    </p:titleStyle>
    <p:bodyStyle>
      <a:lvl1pPr marL="349861" indent="-349861" algn="l" defTabSz="913526" rtl="0" eaLnBrk="0" fontAlgn="base" hangingPunct="0">
        <a:spcBef>
          <a:spcPct val="0"/>
        </a:spcBef>
        <a:spcAft>
          <a:spcPct val="0"/>
        </a:spcAft>
        <a:buClr>
          <a:schemeClr val="tx2"/>
        </a:buClr>
        <a:buChar char="•"/>
        <a:defRPr sz="1632">
          <a:solidFill>
            <a:schemeClr val="tx1"/>
          </a:solidFill>
          <a:latin typeface="+mn-lt"/>
          <a:ea typeface="+mn-ea"/>
          <a:cs typeface="+mn-cs"/>
        </a:defRPr>
      </a:lvl1pPr>
      <a:lvl2pPr marL="197607" indent="-195987" algn="l" defTabSz="913526" rtl="0" eaLnBrk="0" fontAlgn="base" hangingPunct="0">
        <a:spcBef>
          <a:spcPct val="0"/>
        </a:spcBef>
        <a:spcAft>
          <a:spcPct val="0"/>
        </a:spcAft>
        <a:buClr>
          <a:schemeClr val="tx2"/>
        </a:buClr>
        <a:buSzPct val="125000"/>
        <a:buFont typeface="Arial" charset="0"/>
        <a:buChar char="▪"/>
        <a:defRPr sz="1632">
          <a:solidFill>
            <a:schemeClr val="tx1"/>
          </a:solidFill>
          <a:latin typeface="+mn-lt"/>
        </a:defRPr>
      </a:lvl2pPr>
      <a:lvl3pPr marL="466481" indent="-267255" algn="l" defTabSz="913526" rtl="0" eaLnBrk="0" fontAlgn="base" hangingPunct="0">
        <a:spcBef>
          <a:spcPct val="0"/>
        </a:spcBef>
        <a:spcAft>
          <a:spcPct val="0"/>
        </a:spcAft>
        <a:buClr>
          <a:schemeClr val="tx2"/>
        </a:buClr>
        <a:buSzPct val="120000"/>
        <a:buFont typeface="Arial" charset="0"/>
        <a:buChar char="–"/>
        <a:defRPr sz="1632">
          <a:solidFill>
            <a:schemeClr val="tx1"/>
          </a:solidFill>
          <a:latin typeface="+mn-lt"/>
        </a:defRPr>
      </a:lvl3pPr>
      <a:lvl4pPr marL="626835" indent="-158733" algn="l" defTabSz="913526" rtl="0" eaLnBrk="0" fontAlgn="base" hangingPunct="0">
        <a:spcBef>
          <a:spcPct val="0"/>
        </a:spcBef>
        <a:spcAft>
          <a:spcPct val="0"/>
        </a:spcAft>
        <a:buClr>
          <a:schemeClr val="tx2"/>
        </a:buClr>
        <a:buSzPct val="120000"/>
        <a:buFont typeface="Arial" charset="0"/>
        <a:buChar char="▫"/>
        <a:defRPr sz="1632">
          <a:solidFill>
            <a:schemeClr val="tx1"/>
          </a:solidFill>
          <a:latin typeface="+mn-lt"/>
        </a:defRPr>
      </a:lvl4pPr>
      <a:lvl5pPr marL="761271" indent="-132818" algn="l" defTabSz="913526" rtl="0" eaLnBrk="0" fontAlgn="base" hangingPunct="0">
        <a:spcBef>
          <a:spcPct val="0"/>
        </a:spcBef>
        <a:spcAft>
          <a:spcPct val="0"/>
        </a:spcAft>
        <a:buClr>
          <a:schemeClr val="tx2"/>
        </a:buClr>
        <a:buSzPct val="89000"/>
        <a:buFont typeface="Arial" charset="0"/>
        <a:buChar char="-"/>
        <a:defRPr sz="1632">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charset="0"/>
        <a:buChar char="-"/>
        <a:defRPr sz="1632">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charset="0"/>
        <a:buChar char="-"/>
        <a:defRPr sz="1632">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charset="0"/>
        <a:buChar char="-"/>
        <a:defRPr sz="1632">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charset="0"/>
        <a:buChar char="-"/>
        <a:defRPr sz="1632">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1CDF5-E6BB-4DF8-B7B1-47607F36A412}" type="datetimeFigureOut">
              <a:rPr lang="en-ZA" smtClean="0">
                <a:solidFill>
                  <a:prstClr val="black">
                    <a:tint val="75000"/>
                  </a:prstClr>
                </a:solidFill>
              </a:rPr>
              <a:pPr/>
              <a:t>2021/02/23</a:t>
            </a:fld>
            <a:endParaRPr lang="en-Z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8CFAF-F4FD-422E-A23B-E544DC57C5D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6569502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url=https://pnghunter.com/png/water-drops-32/&amp;psig=AOvVaw2x-sYTNyT21cHZxPDNjucf&amp;ust=1592895055162000&amp;source=images&amp;cd=vfe&amp;ved=0CAIQjRxqFwoTCIiZuMjqlOoCFQAAAAAdAAAAABAF" TargetMode="External"/><Relationship Id="rId2" Type="http://schemas.openxmlformats.org/officeDocument/2006/relationships/image" Target="../media/image9.jpeg"/><Relationship Id="rId1" Type="http://schemas.openxmlformats.org/officeDocument/2006/relationships/slideLayout" Target="../slideLayouts/slideLayout7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932518" y="2251076"/>
            <a:ext cx="6786033" cy="1908205"/>
          </a:xfrm>
          <a:prstGeom prst="rect">
            <a:avLst/>
          </a:prstGeom>
          <a:noFill/>
          <a:ln w="9525">
            <a:noFill/>
            <a:miter lim="800000"/>
            <a:headEnd/>
            <a:tailEnd/>
          </a:ln>
        </p:spPr>
        <p:txBody>
          <a:bodyPr lIns="91429" tIns="45715" rIns="91429" bIns="45715">
            <a:spAutoFit/>
          </a:bodyPr>
          <a:lstStyle/>
          <a:p>
            <a:pPr eaLnBrk="1" hangingPunct="1"/>
            <a:r>
              <a:rPr lang="en-US" altLang="en-US" b="1">
                <a:solidFill>
                  <a:srgbClr val="FFFFFF"/>
                </a:solidFill>
                <a:latin typeface="Gill Sans MT" pitchFamily="34" charset="0"/>
              </a:rPr>
              <a:t>PRESENTATION TITLE</a:t>
            </a:r>
          </a:p>
          <a:p>
            <a:pPr eaLnBrk="1" hangingPunct="1"/>
            <a:endParaRPr lang="en-US" altLang="en-US" sz="1800">
              <a:solidFill>
                <a:srgbClr val="FFFFFF"/>
              </a:solidFill>
              <a:latin typeface="Gill Sans"/>
            </a:endParaRPr>
          </a:p>
          <a:p>
            <a:pPr eaLnBrk="1" hangingPunct="1"/>
            <a:r>
              <a:rPr lang="en-US" altLang="en-US" sz="1800">
                <a:solidFill>
                  <a:srgbClr val="FFFFFF"/>
                </a:solidFill>
                <a:latin typeface="Gill Sans Light"/>
              </a:rPr>
              <a:t>Presented by:</a:t>
            </a:r>
          </a:p>
          <a:p>
            <a:pPr eaLnBrk="1" hangingPunct="1"/>
            <a:r>
              <a:rPr lang="en-US" altLang="en-US" sz="1800">
                <a:solidFill>
                  <a:srgbClr val="FFFFFF"/>
                </a:solidFill>
                <a:latin typeface="Gill Sans Light"/>
              </a:rPr>
              <a:t>Name Surname</a:t>
            </a:r>
          </a:p>
          <a:p>
            <a:pPr eaLnBrk="1" hangingPunct="1"/>
            <a:r>
              <a:rPr lang="en-US" altLang="en-US" sz="1800">
                <a:solidFill>
                  <a:srgbClr val="FFFFFF"/>
                </a:solidFill>
                <a:latin typeface="Gill Sans Light"/>
              </a:rPr>
              <a:t>Directorate</a:t>
            </a:r>
          </a:p>
          <a:p>
            <a:pPr eaLnBrk="1" hangingPunct="1"/>
            <a:endParaRPr lang="en-US" altLang="en-US" sz="1400">
              <a:solidFill>
                <a:srgbClr val="FFFFFF"/>
              </a:solidFill>
              <a:latin typeface="Gill Sans Light"/>
            </a:endParaRPr>
          </a:p>
          <a:p>
            <a:pPr eaLnBrk="1" hangingPunct="1"/>
            <a:r>
              <a:rPr lang="en-US" altLang="en-US" sz="1400">
                <a:solidFill>
                  <a:srgbClr val="FFFFFF"/>
                </a:solidFill>
                <a:latin typeface="Gill Sans Light"/>
              </a:rPr>
              <a:t>Date</a:t>
            </a:r>
          </a:p>
        </p:txBody>
      </p:sp>
      <p:pic>
        <p:nvPicPr>
          <p:cNvPr id="13315" name="Picture 1" descr="DWS Slide Cover3.pdf"/>
          <p:cNvPicPr>
            <a:picLocks noChangeAspect="1"/>
          </p:cNvPicPr>
          <p:nvPr/>
        </p:nvPicPr>
        <p:blipFill>
          <a:blip r:embed="rId4" cstate="print"/>
          <a:srcRect/>
          <a:stretch>
            <a:fillRect/>
          </a:stretch>
        </p:blipFill>
        <p:spPr bwMode="auto">
          <a:xfrm>
            <a:off x="1" y="0"/>
            <a:ext cx="12240684"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5" cstate="print"/>
          <a:srcRect/>
          <a:stretch>
            <a:fillRect/>
          </a:stretch>
        </p:blipFill>
        <p:spPr bwMode="auto">
          <a:xfrm>
            <a:off x="1" y="1632616"/>
            <a:ext cx="12240684" cy="5032375"/>
          </a:xfrm>
          <a:prstGeom prst="rect">
            <a:avLst/>
          </a:prstGeom>
          <a:noFill/>
          <a:ln w="9525">
            <a:noFill/>
            <a:miter lim="800000"/>
            <a:headEnd/>
            <a:tailEnd/>
          </a:ln>
        </p:spPr>
      </p:pic>
      <p:sp>
        <p:nvSpPr>
          <p:cNvPr id="13317" name="TextBox 1"/>
          <p:cNvSpPr txBox="1">
            <a:spLocks noChangeArrowheads="1"/>
          </p:cNvSpPr>
          <p:nvPr/>
        </p:nvSpPr>
        <p:spPr bwMode="auto">
          <a:xfrm>
            <a:off x="147109" y="2937618"/>
            <a:ext cx="11946467"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fontAlgn="ctr" hangingPunct="1">
              <a:spcBef>
                <a:spcPts val="0"/>
              </a:spcBef>
              <a:spcAft>
                <a:spcPts val="0"/>
              </a:spcAft>
              <a:defRPr/>
            </a:pPr>
            <a:endParaRPr lang="fr-FR" sz="2000" b="1" dirty="0">
              <a:latin typeface="Arial"/>
              <a:ea typeface="+mn-ea"/>
            </a:endParaRPr>
          </a:p>
          <a:p>
            <a:pPr algn="ctr" eaLnBrk="1" fontAlgn="ctr" hangingPunct="1">
              <a:spcBef>
                <a:spcPts val="0"/>
              </a:spcBef>
              <a:spcAft>
                <a:spcPts val="0"/>
              </a:spcAft>
              <a:defRPr/>
            </a:pPr>
            <a:endParaRPr lang="fr-FR" sz="2000" b="1" dirty="0">
              <a:latin typeface="Arial"/>
              <a:ea typeface="+mn-ea"/>
            </a:endParaRPr>
          </a:p>
          <a:p>
            <a:pPr algn="ctr" eaLnBrk="1" fontAlgn="ctr" hangingPunct="1">
              <a:spcBef>
                <a:spcPts val="0"/>
              </a:spcBef>
              <a:spcAft>
                <a:spcPts val="0"/>
              </a:spcAft>
              <a:defRPr/>
            </a:pPr>
            <a:endParaRPr lang="fr-FR" sz="2000" b="1" dirty="0">
              <a:latin typeface="Arial"/>
              <a:ea typeface="+mn-ea"/>
            </a:endParaRPr>
          </a:p>
          <a:p>
            <a:pPr algn="ctr" eaLnBrk="1" fontAlgn="ctr" hangingPunct="1">
              <a:spcBef>
                <a:spcPts val="0"/>
              </a:spcBef>
              <a:spcAft>
                <a:spcPts val="0"/>
              </a:spcAft>
              <a:defRPr/>
            </a:pPr>
            <a:endParaRPr lang="fr-FR" sz="2000" b="1" dirty="0">
              <a:solidFill>
                <a:schemeClr val="bg1"/>
              </a:solidFill>
              <a:latin typeface="Arial"/>
              <a:ea typeface="+mn-ea"/>
            </a:endParaRPr>
          </a:p>
          <a:p>
            <a:pPr algn="ctr" eaLnBrk="1" fontAlgn="ctr" hangingPunct="1">
              <a:spcBef>
                <a:spcPts val="0"/>
              </a:spcBef>
              <a:spcAft>
                <a:spcPts val="0"/>
              </a:spcAft>
              <a:defRPr/>
            </a:pPr>
            <a:endParaRPr lang="fr-FR" sz="2000" b="1" dirty="0">
              <a:solidFill>
                <a:schemeClr val="bg1"/>
              </a:solidFill>
              <a:latin typeface="Arial"/>
              <a:ea typeface="+mn-ea"/>
            </a:endParaRPr>
          </a:p>
          <a:p>
            <a:pPr algn="ctr" eaLnBrk="1" fontAlgn="ctr" hangingPunct="1">
              <a:spcBef>
                <a:spcPts val="0"/>
              </a:spcBef>
              <a:spcAft>
                <a:spcPts val="0"/>
              </a:spcAft>
              <a:defRPr/>
            </a:pPr>
            <a:endParaRPr lang="fr-FR" sz="2000" b="1" dirty="0">
              <a:solidFill>
                <a:schemeClr val="bg1"/>
              </a:solidFill>
              <a:latin typeface="Arial"/>
              <a:ea typeface="+mn-ea"/>
            </a:endParaRPr>
          </a:p>
          <a:p>
            <a:pPr algn="ctr" eaLnBrk="1" fontAlgn="ctr" hangingPunct="1">
              <a:spcBef>
                <a:spcPts val="0"/>
              </a:spcBef>
              <a:spcAft>
                <a:spcPts val="0"/>
              </a:spcAft>
              <a:defRPr/>
            </a:pPr>
            <a:endParaRPr lang="fr-FR" sz="2000" b="1" dirty="0">
              <a:solidFill>
                <a:schemeClr val="bg1"/>
              </a:solidFill>
              <a:latin typeface="Arial"/>
              <a:ea typeface="+mn-ea"/>
            </a:endParaRPr>
          </a:p>
          <a:p>
            <a:pPr algn="ctr" eaLnBrk="1" fontAlgn="ctr" hangingPunct="1">
              <a:spcBef>
                <a:spcPts val="0"/>
              </a:spcBef>
              <a:spcAft>
                <a:spcPts val="0"/>
              </a:spcAft>
              <a:defRPr/>
            </a:pPr>
            <a:endParaRPr lang="fr-FR" sz="2000" b="1" dirty="0">
              <a:solidFill>
                <a:schemeClr val="bg1"/>
              </a:solidFill>
              <a:latin typeface="Arial"/>
              <a:ea typeface="+mn-ea"/>
            </a:endParaRPr>
          </a:p>
          <a:p>
            <a:pPr algn="ctr" eaLnBrk="1" fontAlgn="ctr" hangingPunct="1">
              <a:spcBef>
                <a:spcPts val="0"/>
              </a:spcBef>
              <a:spcAft>
                <a:spcPts val="0"/>
              </a:spcAft>
              <a:defRPr/>
            </a:pPr>
            <a:endParaRPr lang="fr-FR" sz="2000" b="1" dirty="0">
              <a:solidFill>
                <a:schemeClr val="bg1"/>
              </a:solidFill>
              <a:latin typeface="Arial"/>
              <a:ea typeface="+mn-ea"/>
            </a:endParaRPr>
          </a:p>
          <a:p>
            <a:pPr algn="ctr" eaLnBrk="1" fontAlgn="ctr" hangingPunct="1">
              <a:spcBef>
                <a:spcPts val="0"/>
              </a:spcBef>
              <a:spcAft>
                <a:spcPts val="0"/>
              </a:spcAft>
              <a:defRPr/>
            </a:pPr>
            <a:endParaRPr lang="fr-FR" sz="2000" b="1" dirty="0">
              <a:solidFill>
                <a:schemeClr val="bg1"/>
              </a:solidFill>
              <a:latin typeface="Arial"/>
              <a:ea typeface="+mn-ea"/>
            </a:endParaRPr>
          </a:p>
          <a:p>
            <a:pPr algn="ctr" eaLnBrk="1" fontAlgn="ctr" hangingPunct="1">
              <a:spcBef>
                <a:spcPts val="0"/>
              </a:spcBef>
              <a:spcAft>
                <a:spcPts val="0"/>
              </a:spcAft>
              <a:defRPr/>
            </a:pPr>
            <a:endParaRPr lang="fr-FR" sz="2000" b="1" dirty="0">
              <a:solidFill>
                <a:schemeClr val="bg1"/>
              </a:solidFill>
              <a:latin typeface="Arial"/>
              <a:ea typeface="+mn-ea"/>
            </a:endParaRPr>
          </a:p>
          <a:p>
            <a:pPr algn="ctr" eaLnBrk="1" fontAlgn="ctr" hangingPunct="1">
              <a:spcBef>
                <a:spcPts val="0"/>
              </a:spcBef>
              <a:spcAft>
                <a:spcPts val="0"/>
              </a:spcAft>
              <a:defRPr/>
            </a:pPr>
            <a:endParaRPr lang="fr-FR" sz="2000" b="1" dirty="0">
              <a:solidFill>
                <a:schemeClr val="bg1"/>
              </a:solidFill>
              <a:latin typeface="Arial"/>
              <a:ea typeface="+mn-ea"/>
            </a:endParaRPr>
          </a:p>
          <a:p>
            <a:pPr algn="ctr" eaLnBrk="1" fontAlgn="ctr" hangingPunct="1">
              <a:spcBef>
                <a:spcPts val="0"/>
              </a:spcBef>
              <a:spcAft>
                <a:spcPts val="0"/>
              </a:spcAft>
              <a:defRPr/>
            </a:pPr>
            <a:endParaRPr lang="fr-FR" sz="2000" b="1" dirty="0">
              <a:solidFill>
                <a:schemeClr val="bg1"/>
              </a:solidFill>
              <a:latin typeface="Arial"/>
              <a:ea typeface="+mn-ea"/>
            </a:endParaRPr>
          </a:p>
          <a:p>
            <a:pPr algn="ctr" eaLnBrk="1" fontAlgn="ctr" hangingPunct="1">
              <a:spcBef>
                <a:spcPts val="0"/>
              </a:spcBef>
              <a:spcAft>
                <a:spcPts val="0"/>
              </a:spcAft>
              <a:defRPr/>
            </a:pPr>
            <a:endParaRPr lang="fr-FR" sz="2000" b="1" dirty="0">
              <a:solidFill>
                <a:schemeClr val="bg1"/>
              </a:solidFill>
              <a:latin typeface="Arial"/>
              <a:ea typeface="+mn-ea"/>
            </a:endParaRPr>
          </a:p>
        </p:txBody>
      </p:sp>
      <p:sp>
        <p:nvSpPr>
          <p:cNvPr id="7" name="Rectangle 6"/>
          <p:cNvSpPr/>
          <p:nvPr/>
        </p:nvSpPr>
        <p:spPr>
          <a:xfrm>
            <a:off x="205649" y="3848858"/>
            <a:ext cx="8334194" cy="1477328"/>
          </a:xfrm>
          <a:prstGeom prst="rect">
            <a:avLst/>
          </a:prstGeom>
        </p:spPr>
        <p:txBody>
          <a:bodyPr wrap="square">
            <a:spAutoFit/>
          </a:bodyPr>
          <a:lstStyle/>
          <a:p>
            <a:pPr>
              <a:defRPr/>
            </a:pPr>
            <a:r>
              <a:rPr lang="en-US" sz="2400" b="1" dirty="0">
                <a:latin typeface="Arial" pitchFamily="34" charset="0"/>
                <a:cs typeface="Arial" pitchFamily="34" charset="0"/>
              </a:rPr>
              <a:t>Presented by:  Ms D Mochotlhi</a:t>
            </a:r>
          </a:p>
          <a:p>
            <a:pPr>
              <a:defRPr/>
            </a:pPr>
            <a:r>
              <a:rPr lang="en-US" sz="2400" b="1" dirty="0">
                <a:latin typeface="Arial" pitchFamily="34" charset="0"/>
                <a:cs typeface="Arial" pitchFamily="34" charset="0"/>
              </a:rPr>
              <a:t>Acting Director-General</a:t>
            </a:r>
          </a:p>
          <a:p>
            <a:pPr>
              <a:defRPr/>
            </a:pPr>
            <a:r>
              <a:rPr lang="en-US" sz="2400" b="1" dirty="0">
                <a:latin typeface="Arial" pitchFamily="34" charset="0"/>
                <a:cs typeface="Arial" pitchFamily="34" charset="0"/>
              </a:rPr>
              <a:t>23 February 2021</a:t>
            </a:r>
            <a:endParaRPr lang="en-US" sz="2400" dirty="0"/>
          </a:p>
          <a:p>
            <a:pPr>
              <a:defRPr/>
            </a:pPr>
            <a:endParaRPr lang="en-US" dirty="0"/>
          </a:p>
        </p:txBody>
      </p:sp>
      <p:sp>
        <p:nvSpPr>
          <p:cNvPr id="2" name="Title 1"/>
          <p:cNvSpPr>
            <a:spLocks noGrp="1"/>
          </p:cNvSpPr>
          <p:nvPr>
            <p:ph type="ctrTitle"/>
          </p:nvPr>
        </p:nvSpPr>
        <p:spPr>
          <a:xfrm>
            <a:off x="205649" y="2086451"/>
            <a:ext cx="9437076" cy="1532574"/>
          </a:xfrm>
        </p:spPr>
        <p:txBody>
          <a:bodyPr/>
          <a:lstStyle/>
          <a:p>
            <a:r>
              <a:rPr lang="en-US" sz="3200">
                <a:solidFill>
                  <a:prstClr val="black"/>
                </a:solidFill>
                <a:latin typeface="Arial" pitchFamily="34" charset="0"/>
                <a:ea typeface="ＭＳ Ｐゴシック" pitchFamily="34" charset="-128"/>
                <a:cs typeface="Arial" pitchFamily="34" charset="0"/>
              </a:rPr>
              <a:t>Financial Relief </a:t>
            </a:r>
            <a:r>
              <a:rPr lang="en-US" sz="3200" dirty="0">
                <a:solidFill>
                  <a:prstClr val="black"/>
                </a:solidFill>
                <a:latin typeface="Arial" pitchFamily="34" charset="0"/>
                <a:ea typeface="ＭＳ Ｐゴシック" pitchFamily="34" charset="-128"/>
                <a:cs typeface="Arial" pitchFamily="34" charset="0"/>
              </a:rPr>
              <a:t>to Water Boards and Management of Municipal Debt</a:t>
            </a:r>
            <a:endParaRPr lang="en-ZA" dirty="0"/>
          </a:p>
        </p:txBody>
      </p:sp>
      <p:sp>
        <p:nvSpPr>
          <p:cNvPr id="12" name="Slide Number Placeholder 11"/>
          <p:cNvSpPr>
            <a:spLocks noGrp="1"/>
          </p:cNvSpPr>
          <p:nvPr>
            <p:ph type="sldNum" sz="quarter" idx="4294967295"/>
          </p:nvPr>
        </p:nvSpPr>
        <p:spPr>
          <a:xfrm>
            <a:off x="9347200" y="6351588"/>
            <a:ext cx="2844800" cy="365125"/>
          </a:xfrm>
          <a:prstGeom prst="rect">
            <a:avLst/>
          </a:prstGeom>
        </p:spPr>
        <p:txBody>
          <a:bodyPr/>
          <a:lstStyle/>
          <a:p>
            <a:fld id="{F0928AB2-B69A-47A6-B428-B66F316D88B4}" type="slidenum">
              <a:rPr lang="en-US" smtClean="0"/>
              <a:pPr/>
              <a:t>1</a:t>
            </a:fld>
            <a:endParaRPr lang="en-US"/>
          </a:p>
        </p:txBody>
      </p:sp>
    </p:spTree>
  </p:cSld>
  <p:clrMapOvr>
    <a:masterClrMapping/>
  </p:clrMapOvr>
  <p:transition spd="slow">
    <p:sndAc>
      <p:stSnd>
        <p:snd r:embed="rId3" name="applaus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48661" cy="692696"/>
          </a:xfrm>
        </p:spPr>
        <p:txBody>
          <a:bodyPr>
            <a:normAutofit/>
          </a:bodyPr>
          <a:lstStyle/>
          <a:p>
            <a:r>
              <a:rPr lang="en-ZA" sz="2800" b="1" dirty="0" smtClean="0"/>
              <a:t>Inter Ministerial Task Team (IMTT)</a:t>
            </a:r>
            <a:endParaRPr lang="en-ZA" sz="2800" b="1" dirty="0"/>
          </a:p>
        </p:txBody>
      </p:sp>
      <p:sp>
        <p:nvSpPr>
          <p:cNvPr id="3" name="Content Placeholder 2"/>
          <p:cNvSpPr>
            <a:spLocks noGrp="1"/>
          </p:cNvSpPr>
          <p:nvPr>
            <p:ph idx="1"/>
          </p:nvPr>
        </p:nvSpPr>
        <p:spPr>
          <a:xfrm>
            <a:off x="143339" y="692697"/>
            <a:ext cx="11905323" cy="5688632"/>
          </a:xfrm>
        </p:spPr>
        <p:txBody>
          <a:bodyPr>
            <a:normAutofit/>
          </a:bodyPr>
          <a:lstStyle/>
          <a:p>
            <a:pPr marL="0" indent="0" algn="just">
              <a:buNone/>
            </a:pPr>
            <a:r>
              <a:rPr lang="en-US" sz="2000" dirty="0" smtClean="0">
                <a:latin typeface="Arial" panose="020B0604020202020204" pitchFamily="34" charset="0"/>
                <a:cs typeface="Arial" panose="020B0604020202020204" pitchFamily="34" charset="0"/>
              </a:rPr>
              <a:t>The 5</a:t>
            </a:r>
            <a:r>
              <a:rPr lang="en-US" sz="2000" baseline="30000" dirty="0" smtClean="0">
                <a:latin typeface="Arial" panose="020B0604020202020204" pitchFamily="34" charset="0"/>
                <a:cs typeface="Arial" panose="020B0604020202020204" pitchFamily="34" charset="0"/>
              </a:rPr>
              <a:t>th</a:t>
            </a:r>
            <a:r>
              <a:rPr lang="en-US" sz="2000" dirty="0" smtClean="0">
                <a:latin typeface="Arial" panose="020B0604020202020204" pitchFamily="34" charset="0"/>
                <a:cs typeface="Arial" panose="020B0604020202020204" pitchFamily="34" charset="0"/>
              </a:rPr>
              <a:t> Administration established the </a:t>
            </a:r>
            <a:r>
              <a:rPr lang="en-ZA" sz="2000" dirty="0" smtClean="0"/>
              <a:t>Inter </a:t>
            </a:r>
            <a:r>
              <a:rPr lang="en-ZA" sz="2000" dirty="0"/>
              <a:t>Ministerial Task Team (IMTT) on Electricity Reticulation &amp; Distribution </a:t>
            </a:r>
            <a:r>
              <a:rPr lang="en-ZA" sz="2000" dirty="0" smtClean="0"/>
              <a:t>to </a:t>
            </a:r>
            <a:r>
              <a:rPr lang="en-ZA" sz="2000" dirty="0"/>
              <a:t>find solutions to the Constitutional, Systemic and Structural Challenges in electricity reticulation. It comprised of the following members: The Minister for Cooperative Governance </a:t>
            </a:r>
            <a:r>
              <a:rPr lang="en-ZA" sz="2000" dirty="0" smtClean="0"/>
              <a:t>(</a:t>
            </a:r>
            <a:r>
              <a:rPr lang="en-ZA" sz="2000" dirty="0"/>
              <a:t>as Chairperson); The Minister of Finance; The Minister of Energy; The Minister of Public Enterprises; The President of SALGA; and the Chairperson of the Eskom Board. </a:t>
            </a:r>
            <a:endParaRPr lang="en-ZA" sz="2000" dirty="0" smtClean="0"/>
          </a:p>
          <a:p>
            <a:pPr marL="0" indent="0" algn="just">
              <a:buNone/>
            </a:pPr>
            <a:endParaRPr lang="en-ZA" sz="2000" dirty="0"/>
          </a:p>
          <a:p>
            <a:r>
              <a:rPr lang="en-ZA" sz="2000" dirty="0" smtClean="0"/>
              <a:t>Following </a:t>
            </a:r>
            <a:r>
              <a:rPr lang="en-ZA" sz="2000" dirty="0"/>
              <a:t>the Portfolio Committee meeting held on the 29 November 2017, the IMTT on Electricity Reticulation &amp; Sanitation resolved to amend the mandate to include Water Debt Issues. This was done in order to devise a plan to resolve the outstanding debt in more structured way. The Minister of Water and Sanitation was then included in the membership of the IMTT</a:t>
            </a:r>
            <a:r>
              <a:rPr lang="en-ZA" sz="2000" dirty="0" smtClean="0"/>
              <a:t>. </a:t>
            </a:r>
            <a:r>
              <a:rPr lang="en-ZA" sz="2000" b="1" dirty="0"/>
              <a:t>The IMTT ended with the </a:t>
            </a:r>
            <a:r>
              <a:rPr lang="en-ZA" sz="2000" b="1" dirty="0" smtClean="0"/>
              <a:t>establishment of </a:t>
            </a:r>
            <a:r>
              <a:rPr lang="en-ZA" sz="2000" b="1" dirty="0"/>
              <a:t>the </a:t>
            </a:r>
            <a:r>
              <a:rPr lang="en-ZA" sz="2000" b="1" dirty="0" smtClean="0"/>
              <a:t>current </a:t>
            </a:r>
            <a:r>
              <a:rPr lang="en-ZA" sz="2000" b="1" dirty="0"/>
              <a:t>Administration and was not re-activated.</a:t>
            </a:r>
            <a:endParaRPr lang="en-ZA" sz="2000" dirty="0"/>
          </a:p>
          <a:p>
            <a:r>
              <a:rPr lang="en-US" sz="2000" b="1" dirty="0"/>
              <a:t>During the current Administration a </a:t>
            </a:r>
            <a:endParaRPr lang="en-ZA" sz="2000" dirty="0" smtClean="0"/>
          </a:p>
          <a:p>
            <a:pPr marL="0" indent="0" algn="just">
              <a:buNone/>
            </a:pPr>
            <a:endParaRPr lang="en-ZA" sz="2000" dirty="0"/>
          </a:p>
          <a:p>
            <a:pPr marL="0" lvl="1" indent="0" algn="just">
              <a:buNone/>
            </a:pPr>
            <a:r>
              <a:rPr lang="en-US" sz="2000" b="1" dirty="0"/>
              <a:t>During the current Administration a </a:t>
            </a:r>
            <a:r>
              <a:rPr lang="en-US" sz="2000" b="1" dirty="0" smtClean="0">
                <a:latin typeface="Arial" panose="020B0604020202020204" pitchFamily="34" charset="0"/>
                <a:cs typeface="Arial" panose="020B0604020202020204" pitchFamily="34" charset="0"/>
              </a:rPr>
              <a:t> Multi-disciplinary Revenue Task Team chaired by the Deputy President has been established with water participating at a Technical Level. </a:t>
            </a:r>
            <a:endParaRPr lang="en-ZA" sz="2000" dirty="0" smtClean="0"/>
          </a:p>
          <a:p>
            <a:pPr marL="0" indent="0" algn="just">
              <a:buNone/>
            </a:pPr>
            <a:endParaRPr lang="en-ZA" sz="2000" dirty="0"/>
          </a:p>
          <a:p>
            <a:pPr marL="0" indent="0" algn="just">
              <a:buNone/>
            </a:pPr>
            <a:endParaRPr lang="en-ZA" sz="2000" dirty="0"/>
          </a:p>
        </p:txBody>
      </p:sp>
      <p:sp>
        <p:nvSpPr>
          <p:cNvPr id="4" name="Slide Number Placeholder 3"/>
          <p:cNvSpPr>
            <a:spLocks noGrp="1"/>
          </p:cNvSpPr>
          <p:nvPr>
            <p:ph type="sldNum" sz="quarter" idx="4294967295"/>
          </p:nvPr>
        </p:nvSpPr>
        <p:spPr>
          <a:xfrm>
            <a:off x="7108166" y="6492876"/>
            <a:ext cx="977660" cy="365125"/>
          </a:xfrm>
          <a:prstGeom prst="rect">
            <a:avLst/>
          </a:prstGeom>
        </p:spPr>
        <p:txBody>
          <a:bodyPr/>
          <a:lstStyle/>
          <a:p>
            <a:pPr>
              <a:defRPr/>
            </a:pPr>
            <a:fld id="{3BABFDD9-386B-4635-A8AB-4BCCAEB4E35F}" type="slidenum">
              <a:rPr lang="en-US" smtClean="0"/>
              <a:pPr>
                <a:defRPr/>
              </a:pPr>
              <a:t>10</a:t>
            </a:fld>
            <a:endParaRPr lang="en-US" dirty="0"/>
          </a:p>
        </p:txBody>
      </p:sp>
    </p:spTree>
    <p:extLst>
      <p:ext uri="{BB962C8B-B14F-4D97-AF65-F5344CB8AC3E}">
        <p14:creationId xmlns:p14="http://schemas.microsoft.com/office/powerpoint/2010/main" xmlns="" val="3023703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3843" y="120091"/>
            <a:ext cx="10972800" cy="868368"/>
          </a:xfrm>
        </p:spPr>
        <p:txBody>
          <a:bodyPr/>
          <a:lstStyle/>
          <a:p>
            <a:pPr algn="l"/>
            <a:r>
              <a:rPr lang="en-ZA" sz="2000" b="1" cap="small" dirty="0" smtClean="0">
                <a:solidFill>
                  <a:prstClr val="black"/>
                </a:solidFill>
                <a:ea typeface="ＭＳ Ｐゴシック" charset="0"/>
              </a:rPr>
              <a:t>INTERGOVERNMENTAL AND </a:t>
            </a:r>
            <a:r>
              <a:rPr lang="en-ZA" sz="2000" b="1" cap="small" dirty="0" err="1" smtClean="0">
                <a:solidFill>
                  <a:prstClr val="black"/>
                </a:solidFill>
                <a:ea typeface="ＭＳ Ｐゴシック" charset="0"/>
              </a:rPr>
              <a:t>CONSULTATIO</a:t>
            </a:r>
            <a:r>
              <a:rPr lang="en-ZA" sz="2400" b="1" cap="small" dirty="0" err="1" smtClean="0">
                <a:solidFill>
                  <a:prstClr val="black"/>
                </a:solidFill>
                <a:ea typeface="ＭＳ Ｐゴシック" charset="0"/>
              </a:rPr>
              <a:t>n</a:t>
            </a:r>
            <a:r>
              <a:rPr lang="en-ZA" sz="2400" b="1" cap="small" dirty="0" smtClean="0">
                <a:solidFill>
                  <a:prstClr val="black"/>
                </a:solidFill>
                <a:ea typeface="ＭＳ Ｐゴシック" charset="0"/>
              </a:rPr>
              <a:t> </a:t>
            </a:r>
            <a:r>
              <a:rPr lang="en-ZA" sz="2400" b="1" cap="small" dirty="0">
                <a:solidFill>
                  <a:prstClr val="black"/>
                </a:solidFill>
                <a:ea typeface="ＭＳ Ｐゴシック" charset="0"/>
              </a:rPr>
              <a:t>meetings </a:t>
            </a:r>
            <a:r>
              <a:rPr lang="en-ZA" sz="2000" b="1" cap="small" dirty="0">
                <a:solidFill>
                  <a:prstClr val="black"/>
                </a:solidFill>
                <a:ea typeface="ＭＳ Ｐゴシック" charset="0"/>
              </a:rPr>
              <a:t>HELD ON DEBT AND FINANCIAL LIQUIDITY OF WATER BOARDS </a:t>
            </a:r>
            <a:endParaRPr lang="en-ZA" dirty="0"/>
          </a:p>
        </p:txBody>
      </p:sp>
      <p:pic>
        <p:nvPicPr>
          <p:cNvPr id="2" name="Content Placeholder 1"/>
          <p:cNvPicPr>
            <a:picLocks noGrp="1" noChangeAspect="1"/>
          </p:cNvPicPr>
          <p:nvPr>
            <p:ph idx="1"/>
          </p:nvPr>
        </p:nvPicPr>
        <p:blipFill>
          <a:blip r:embed="rId2" cstate="print">
            <a:duotone>
              <a:prstClr val="black"/>
              <a:schemeClr val="accent3">
                <a:lumMod val="40000"/>
                <a:lumOff val="60000"/>
                <a:tint val="45000"/>
                <a:satMod val="400000"/>
              </a:schemeClr>
            </a:duotone>
          </a:blip>
          <a:stretch>
            <a:fillRect/>
          </a:stretch>
        </p:blipFill>
        <p:spPr>
          <a:xfrm>
            <a:off x="609600" y="798490"/>
            <a:ext cx="10972800" cy="5327673"/>
          </a:xfrm>
          <a:prstGeom prst="rect">
            <a:avLst/>
          </a:prstGeom>
        </p:spPr>
        <p:style>
          <a:lnRef idx="1">
            <a:schemeClr val="accent3"/>
          </a:lnRef>
          <a:fillRef idx="2">
            <a:schemeClr val="accent3"/>
          </a:fillRef>
          <a:effectRef idx="1">
            <a:schemeClr val="accent3"/>
          </a:effectRef>
          <a:fontRef idx="minor">
            <a:schemeClr val="dk1"/>
          </a:fontRef>
        </p:style>
      </p:pic>
      <p:sp>
        <p:nvSpPr>
          <p:cNvPr id="4" name="Slide Number Placeholder 3"/>
          <p:cNvSpPr>
            <a:spLocks noGrp="1"/>
          </p:cNvSpPr>
          <p:nvPr>
            <p:ph type="sldNum" sz="quarter" idx="10"/>
          </p:nvPr>
        </p:nvSpPr>
        <p:spPr/>
        <p:txBody>
          <a:bodyPr/>
          <a:lstStyle/>
          <a:p>
            <a:pPr fontAlgn="base">
              <a:spcBef>
                <a:spcPct val="0"/>
              </a:spcBef>
              <a:spcAft>
                <a:spcPct val="0"/>
              </a:spcAft>
              <a:defRPr/>
            </a:pPr>
            <a:fld id="{40D46574-B396-4706-AEBF-55424AEB0A4E}"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defRPr/>
              </a:pPr>
              <a:t>11</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8523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97339"/>
          </a:xfrm>
        </p:spPr>
        <p:txBody>
          <a:bodyPr/>
          <a:lstStyle/>
          <a:p>
            <a:r>
              <a:rPr lang="en-US" dirty="0" smtClean="0"/>
              <a:t>Response from National Treasury </a:t>
            </a:r>
            <a:endParaRPr lang="en-ZA" dirty="0"/>
          </a:p>
        </p:txBody>
      </p:sp>
      <p:sp>
        <p:nvSpPr>
          <p:cNvPr id="3" name="Content Placeholder 2"/>
          <p:cNvSpPr>
            <a:spLocks noGrp="1"/>
          </p:cNvSpPr>
          <p:nvPr>
            <p:ph idx="1"/>
          </p:nvPr>
        </p:nvSpPr>
        <p:spPr>
          <a:xfrm>
            <a:off x="609600" y="1600206"/>
            <a:ext cx="10972800" cy="4130893"/>
          </a:xfrm>
        </p:spPr>
        <p:txBody>
          <a:bodyPr/>
          <a:lstStyle/>
          <a:p>
            <a:r>
              <a:rPr lang="en-US" dirty="0" smtClean="0"/>
              <a:t>DWS need to reprioritize within its budget allocation.</a:t>
            </a:r>
          </a:p>
          <a:p>
            <a:r>
              <a:rPr lang="en-US" dirty="0" smtClean="0"/>
              <a:t>The  available grant funding cannot be </a:t>
            </a:r>
            <a:r>
              <a:rPr lang="en-US" dirty="0" err="1" smtClean="0"/>
              <a:t>utilised</a:t>
            </a:r>
            <a:r>
              <a:rPr lang="en-US" dirty="0" smtClean="0"/>
              <a:t> for as Temporal Relief Facility to water boards operations .</a:t>
            </a:r>
            <a:endParaRPr lang="en-ZA"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86A9870A-26E1-4CED-8D78-8F53E77DC4E3}"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defRPr/>
              </a:pPr>
              <a:t>12</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854220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531" y="196657"/>
            <a:ext cx="9710869" cy="689006"/>
          </a:xfrm>
        </p:spPr>
        <p:txBody>
          <a:bodyPr>
            <a:normAutofit fontScale="90000"/>
          </a:bodyPr>
          <a:lstStyle/>
          <a:p>
            <a:pPr algn="l"/>
            <a:r>
              <a:rPr lang="en-ZA" sz="3200" dirty="0">
                <a:latin typeface="Arial" pitchFamily="34" charset="0"/>
                <a:cs typeface="Arial" pitchFamily="34" charset="0"/>
              </a:rPr>
              <a:t> </a:t>
            </a:r>
            <a:r>
              <a:rPr lang="en-ZA" sz="2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RECOMMENDATIONS </a:t>
            </a:r>
            <a:r>
              <a:rPr lang="en-ZA" sz="2700" dirty="0" smtClean="0">
                <a:effectLst>
                  <a:outerShdw blurRad="38100" dist="38100" dir="2700000" algn="tl">
                    <a:srgbClr val="000000">
                      <a:alpha val="43137"/>
                    </a:srgbClr>
                  </a:outerShdw>
                </a:effectLst>
                <a:cs typeface="Arial" pitchFamily="34" charset="0"/>
              </a:rPr>
              <a:t> </a:t>
            </a:r>
            <a:r>
              <a:rPr lang="en-ZA" sz="2700" dirty="0"/>
              <a:t/>
            </a:r>
            <a:br>
              <a:rPr lang="en-ZA" sz="2700" dirty="0"/>
            </a:br>
            <a:r>
              <a:rPr lang="en-ZA" dirty="0"/>
              <a:t/>
            </a:r>
            <a:br>
              <a:rPr lang="en-ZA" dirty="0"/>
            </a:br>
            <a:r>
              <a:rPr lang="en-ZA" sz="2400" dirty="0">
                <a:latin typeface="Arial" pitchFamily="34" charset="0"/>
                <a:cs typeface="Arial" pitchFamily="34" charset="0"/>
              </a:rPr>
              <a:t>     </a:t>
            </a:r>
            <a:r>
              <a:rPr lang="en-ZA" sz="3600" dirty="0">
                <a:effectLst>
                  <a:outerShdw blurRad="38100" dist="38100" dir="2700000" algn="tl">
                    <a:srgbClr val="000000">
                      <a:alpha val="43137"/>
                    </a:srgbClr>
                  </a:outerShdw>
                </a:effectLst>
                <a:latin typeface="+mn-lt"/>
                <a:cs typeface="Arial" pitchFamily="34" charset="0"/>
              </a:rPr>
              <a:t/>
            </a:r>
            <a:br>
              <a:rPr lang="en-ZA" sz="3600" dirty="0">
                <a:effectLst>
                  <a:outerShdw blurRad="38100" dist="38100" dir="2700000" algn="tl">
                    <a:srgbClr val="000000">
                      <a:alpha val="43137"/>
                    </a:srgbClr>
                  </a:outerShdw>
                </a:effectLst>
                <a:latin typeface="+mn-lt"/>
                <a:cs typeface="Arial" pitchFamily="34" charset="0"/>
              </a:rPr>
            </a:br>
            <a:r>
              <a:rPr lang="en-ZA" dirty="0"/>
              <a:t/>
            </a:r>
            <a:br>
              <a:rPr lang="en-ZA" dirty="0"/>
            </a:br>
            <a:endParaRPr lang="en-ZA" dirty="0"/>
          </a:p>
        </p:txBody>
      </p:sp>
      <p:sp>
        <p:nvSpPr>
          <p:cNvPr id="3" name="Content Placeholder 2"/>
          <p:cNvSpPr>
            <a:spLocks noGrp="1"/>
          </p:cNvSpPr>
          <p:nvPr>
            <p:ph idx="1"/>
          </p:nvPr>
        </p:nvSpPr>
        <p:spPr>
          <a:xfrm>
            <a:off x="748937" y="731204"/>
            <a:ext cx="11207536" cy="5812147"/>
          </a:xfrm>
        </p:spPr>
        <p:txBody>
          <a:bodyPr/>
          <a:lstStyle/>
          <a:p>
            <a:pPr lvl="1"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Temporal Relief Facility is being set up to assist financially distressed water boards until end of June 2021- thereafter a financial sustainable base is required. </a:t>
            </a:r>
          </a:p>
          <a:p>
            <a:pPr lvl="1" algn="just">
              <a:buFont typeface="Arial" panose="020B0604020202020204" pitchFamily="34" charset="0"/>
              <a:buChar char="•"/>
            </a:pPr>
            <a:endParaRPr lang="en-US" sz="900" dirty="0" smtClean="0">
              <a:latin typeface="Arial" panose="020B0604020202020204" pitchFamily="34" charset="0"/>
              <a:cs typeface="Arial" panose="020B0604020202020204" pitchFamily="34" charset="0"/>
            </a:endParaRPr>
          </a:p>
          <a:p>
            <a:pPr lvl="1"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MEC’s to assist on political intervention at municipal level and to unblock challenges and disputes between water boards and municipalities.</a:t>
            </a:r>
          </a:p>
          <a:p>
            <a:pPr lvl="1" algn="just">
              <a:buFont typeface="Arial" panose="020B0604020202020204" pitchFamily="34" charset="0"/>
              <a:buChar char="•"/>
            </a:pPr>
            <a:endParaRPr lang="en-US" sz="900" dirty="0" smtClean="0">
              <a:latin typeface="Arial" panose="020B0604020202020204" pitchFamily="34" charset="0"/>
              <a:cs typeface="Arial" panose="020B0604020202020204" pitchFamily="34" charset="0"/>
            </a:endParaRPr>
          </a:p>
          <a:p>
            <a:pPr lvl="1" algn="just">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CoGTA</a:t>
            </a:r>
            <a:r>
              <a:rPr lang="en-US" sz="2000" dirty="0" smtClean="0">
                <a:latin typeface="Arial" panose="020B0604020202020204" pitchFamily="34" charset="0"/>
                <a:cs typeface="Arial" panose="020B0604020202020204" pitchFamily="34" charset="0"/>
              </a:rPr>
              <a:t> to ensure that municipalities are professionalized in water services delivery to ensure better management of retail business as this affect entire water value chain.</a:t>
            </a:r>
          </a:p>
          <a:p>
            <a:pPr lvl="1" algn="just">
              <a:buFont typeface="Arial" panose="020B0604020202020204" pitchFamily="34" charset="0"/>
              <a:buChar char="•"/>
            </a:pPr>
            <a:endParaRPr lang="en-US" sz="900" dirty="0" smtClean="0">
              <a:latin typeface="Arial" panose="020B0604020202020204" pitchFamily="34" charset="0"/>
              <a:cs typeface="Arial" panose="020B0604020202020204" pitchFamily="34" charset="0"/>
            </a:endParaRPr>
          </a:p>
          <a:p>
            <a:pPr lvl="1" algn="just">
              <a:buFont typeface="Arial" panose="020B0604020202020204" pitchFamily="34" charset="0"/>
              <a:buChar char="•"/>
            </a:pPr>
            <a:r>
              <a:rPr lang="en-ZA" sz="2000" dirty="0">
                <a:latin typeface="Arial" panose="020B0604020202020204" pitchFamily="34" charset="0"/>
                <a:cs typeface="Arial" panose="020B0604020202020204" pitchFamily="34" charset="0"/>
              </a:rPr>
              <a:t>District Hub </a:t>
            </a:r>
            <a:r>
              <a:rPr lang="en-ZA" sz="2000" dirty="0" smtClean="0">
                <a:latin typeface="Arial" panose="020B0604020202020204" pitchFamily="34" charset="0"/>
                <a:cs typeface="Arial" panose="020B0604020202020204" pitchFamily="34" charset="0"/>
              </a:rPr>
              <a:t>consisting of multi-disciplinary team to </a:t>
            </a:r>
            <a:r>
              <a:rPr lang="en-ZA" sz="2000" dirty="0">
                <a:latin typeface="Arial" panose="020B0604020202020204" pitchFamily="34" charset="0"/>
                <a:cs typeface="Arial" panose="020B0604020202020204" pitchFamily="34" charset="0"/>
              </a:rPr>
              <a:t>intervene in an integrated approach to manage the entire </a:t>
            </a:r>
            <a:r>
              <a:rPr lang="en-ZA" sz="2000" dirty="0" smtClean="0">
                <a:latin typeface="Arial" panose="020B0604020202020204" pitchFamily="34" charset="0"/>
                <a:cs typeface="Arial" panose="020B0604020202020204" pitchFamily="34" charset="0"/>
              </a:rPr>
              <a:t>water value </a:t>
            </a:r>
            <a:r>
              <a:rPr lang="en-ZA" sz="2000" dirty="0">
                <a:latin typeface="Arial" panose="020B0604020202020204" pitchFamily="34" charset="0"/>
                <a:cs typeface="Arial" panose="020B0604020202020204" pitchFamily="34" charset="0"/>
              </a:rPr>
              <a:t>chain </a:t>
            </a:r>
            <a:r>
              <a:rPr lang="en-US" sz="2000" dirty="0" smtClean="0">
                <a:latin typeface="Arial" panose="020B0604020202020204" pitchFamily="34" charset="0"/>
                <a:cs typeface="Arial" panose="020B0604020202020204" pitchFamily="34" charset="0"/>
              </a:rPr>
              <a:t>.</a:t>
            </a:r>
          </a:p>
          <a:p>
            <a:pPr marL="457200" lvl="1" indent="0" algn="just">
              <a:buNone/>
            </a:pPr>
            <a:endParaRPr lang="en-US" sz="9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Water boards to implement credit control measures including water limitations or restrictions </a:t>
            </a:r>
            <a:r>
              <a:rPr lang="en-US" sz="2000" dirty="0" smtClean="0">
                <a:solidFill>
                  <a:srgbClr val="FF0000"/>
                </a:solidFill>
                <a:latin typeface="Arial" panose="020B0604020202020204" pitchFamily="34" charset="0"/>
                <a:cs typeface="Arial" panose="020B0604020202020204" pitchFamily="34" charset="0"/>
              </a:rPr>
              <a:t>(SALGA does not support this view) further discussion meeting is being arranged between SALGA, DWS, COGTA and NT on this matter.</a:t>
            </a:r>
            <a:endParaRPr lang="en-US" sz="2000" dirty="0">
              <a:solidFill>
                <a:srgbClr val="FF0000"/>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900" dirty="0" smtClean="0">
              <a:latin typeface="Arial" panose="020B0604020202020204" pitchFamily="34" charset="0"/>
              <a:cs typeface="Arial" panose="020B0604020202020204" pitchFamily="34" charset="0"/>
            </a:endParaRPr>
          </a:p>
          <a:p>
            <a:pPr lvl="1">
              <a:buFont typeface="Arial" panose="020B0604020202020204" pitchFamily="34" charset="0"/>
              <a:buChar char="•"/>
            </a:pPr>
            <a:endParaRPr lang="en-ZA" sz="2000" dirty="0" smtClean="0">
              <a:latin typeface="Arial" panose="020B0604020202020204" pitchFamily="34" charset="0"/>
              <a:cs typeface="Arial" panose="020B0604020202020204" pitchFamily="34" charset="0"/>
            </a:endParaRPr>
          </a:p>
          <a:p>
            <a:pPr lvl="1">
              <a:buFont typeface="Arial" panose="020B0604020202020204" pitchFamily="34" charset="0"/>
              <a:buChar char="•"/>
            </a:pPr>
            <a:endParaRPr lang="en-ZA" sz="2000" dirty="0"/>
          </a:p>
          <a:p>
            <a:pPr marL="457200" lvl="1" indent="0">
              <a:buNone/>
            </a:pPr>
            <a:endParaRPr lang="en-ZA" sz="2000" dirty="0"/>
          </a:p>
          <a:p>
            <a:endParaRPr lang="en-ZA" sz="1800" dirty="0"/>
          </a:p>
        </p:txBody>
      </p:sp>
      <p:sp>
        <p:nvSpPr>
          <p:cNvPr id="4" name="Slide Number Placeholder 3"/>
          <p:cNvSpPr txBox="1">
            <a:spLocks/>
          </p:cNvSpPr>
          <p:nvPr/>
        </p:nvSpPr>
        <p:spPr>
          <a:xfrm>
            <a:off x="4685320" y="5592452"/>
            <a:ext cx="2133600" cy="273844"/>
          </a:xfrm>
          <a:prstGeom prst="rect">
            <a:avLst/>
          </a:prstGeom>
        </p:spPr>
        <p:txBody>
          <a:bodyPr/>
          <a:lstStyle>
            <a:defPPr>
              <a:defRPr lang="en-ZA"/>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a:lstStyle>
          <a:p>
            <a:pPr algn="ctr"/>
            <a:fld id="{48F0A114-0370-4CC0-9313-334D49B2E98A}" type="slidenum">
              <a:rPr lang="en-ZA" sz="1050">
                <a:solidFill>
                  <a:schemeClr val="bg1"/>
                </a:solidFill>
                <a:latin typeface="Arial" pitchFamily="34" charset="0"/>
                <a:cs typeface="Arial" pitchFamily="34" charset="0"/>
              </a:rPr>
              <a:pPr algn="ctr"/>
              <a:t>13</a:t>
            </a:fld>
            <a:endParaRPr lang="en-ZA" sz="1050" dirty="0">
              <a:solidFill>
                <a:schemeClr val="bg1"/>
              </a:solidFill>
              <a:latin typeface="Arial" pitchFamily="34" charset="0"/>
              <a:cs typeface="Arial" pitchFamily="34" charset="0"/>
            </a:endParaRPr>
          </a:p>
        </p:txBody>
      </p:sp>
      <p:sp>
        <p:nvSpPr>
          <p:cNvPr id="5" name="Slide Number Placeholder 3">
            <a:extLst>
              <a:ext uri="{FF2B5EF4-FFF2-40B4-BE49-F238E27FC236}">
                <a16:creationId xmlns:a16="http://schemas.microsoft.com/office/drawing/2014/main" xmlns="" id="{3A9B591C-FF2C-401A-982D-E9D0744A4C0F}"/>
              </a:ext>
            </a:extLst>
          </p:cNvPr>
          <p:cNvSpPr txBox="1">
            <a:spLocks/>
          </p:cNvSpPr>
          <p:nvPr/>
        </p:nvSpPr>
        <p:spPr>
          <a:xfrm>
            <a:off x="8737600" y="6178226"/>
            <a:ext cx="28448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57200" rtl="0" fontAlgn="base">
              <a:spcBef>
                <a:spcPct val="0"/>
              </a:spcBef>
              <a:spcAft>
                <a:spcPct val="0"/>
              </a:spcAft>
              <a:defRPr sz="1400" kern="1200" smtClean="0">
                <a:solidFill>
                  <a:schemeClr val="tx1"/>
                </a:solidFill>
                <a:latin typeface="Arial" pitchFamily="34" charset="0"/>
                <a:ea typeface="ＭＳ Ｐゴシック" pitchFamily="34" charset="-128"/>
                <a:cs typeface="Arial" pitchFamily="34" charset="0"/>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BABFDD9-386B-4635-A8AB-4BCCAEB4E35F}" type="slidenum">
              <a:rPr lang="en-US" smtClean="0"/>
              <a:pPr>
                <a:defRPr/>
              </a:pPr>
              <a:t>13</a:t>
            </a:fld>
            <a:endParaRPr lang="en-US" dirty="0"/>
          </a:p>
        </p:txBody>
      </p:sp>
    </p:spTree>
    <p:extLst>
      <p:ext uri="{BB962C8B-B14F-4D97-AF65-F5344CB8AC3E}">
        <p14:creationId xmlns:p14="http://schemas.microsoft.com/office/powerpoint/2010/main" xmlns="" val="3527401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7744" y="146304"/>
            <a:ext cx="11344656" cy="997014"/>
          </a:xfrm>
        </p:spPr>
        <p:txBody>
          <a:bodyPr/>
          <a:lstStyle/>
          <a:p>
            <a:pPr algn="l"/>
            <a:r>
              <a:rPr lang="en-ZA" dirty="0"/>
              <a:t>RECOMMENDATIONS</a:t>
            </a:r>
          </a:p>
        </p:txBody>
      </p:sp>
      <p:sp>
        <p:nvSpPr>
          <p:cNvPr id="6" name="Content Placeholder 5"/>
          <p:cNvSpPr>
            <a:spLocks noGrp="1"/>
          </p:cNvSpPr>
          <p:nvPr>
            <p:ph idx="1"/>
          </p:nvPr>
        </p:nvSpPr>
        <p:spPr>
          <a:xfrm>
            <a:off x="423672" y="1143318"/>
            <a:ext cx="11158728" cy="4525963"/>
          </a:xfrm>
        </p:spPr>
        <p:txBody>
          <a:bodyPr/>
          <a:lstStyle/>
          <a:p>
            <a:pPr marL="373063" indent="-285750" algn="just" defTabSz="457200"/>
            <a:r>
              <a:rPr lang="en-ZA" sz="2800" dirty="0">
                <a:solidFill>
                  <a:prstClr val="black"/>
                </a:solidFill>
                <a:ea typeface="ＭＳ Ｐゴシック" charset="0"/>
              </a:rPr>
              <a:t>Water Boards Leg is being formed as part of Multidisciplinary Revenue Task Team (MRTT) –on non-payment of bulk water – similar to Eskom. SALGA, NT, COGTA and DWS agreed to develop TOR which is being drafted for water boards and Water Trading Entity. </a:t>
            </a:r>
          </a:p>
          <a:p>
            <a:endParaRPr lang="en-ZA"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40D46574-B396-4706-AEBF-55424AEB0A4E}"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defRPr/>
              </a:pPr>
              <a:t>14</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29753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5300" dirty="0"/>
              <a:t/>
            </a:r>
            <a:br>
              <a:rPr lang="en-ZA" sz="5300" dirty="0"/>
            </a:br>
            <a:r>
              <a:rPr lang="en-ZA" sz="8000" b="1" dirty="0">
                <a:effectLst>
                  <a:outerShdw blurRad="38100" dist="38100" dir="2700000" algn="tl">
                    <a:srgbClr val="000000">
                      <a:alpha val="43137"/>
                    </a:srgbClr>
                  </a:outerShdw>
                </a:effectLst>
              </a:rPr>
              <a:t>Thank You</a:t>
            </a:r>
            <a:endParaRPr lang="en-ZA" sz="9600" b="1" dirty="0">
              <a:effectLst>
                <a:outerShdw blurRad="38100" dist="38100" dir="2700000" algn="tl">
                  <a:srgbClr val="000000">
                    <a:alpha val="43137"/>
                  </a:srgbClr>
                </a:outerShdw>
              </a:effectLst>
            </a:endParaRPr>
          </a:p>
        </p:txBody>
      </p:sp>
      <p:pic>
        <p:nvPicPr>
          <p:cNvPr id="4" name="Picture 3" descr="DWAS%20Logo%20RGB"/>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6902" y="3897470"/>
            <a:ext cx="4241075" cy="1480455"/>
          </a:xfrm>
          <a:prstGeom prst="rect">
            <a:avLst/>
          </a:prstGeom>
          <a:noFill/>
          <a:ln>
            <a:noFill/>
          </a:ln>
        </p:spPr>
      </p:pic>
      <p:pic>
        <p:nvPicPr>
          <p:cNvPr id="5" name="Picture 2" descr="Download Water drops PNG Image for Free">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9020471" y="2995206"/>
            <a:ext cx="3284985" cy="3284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391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ZA" dirty="0"/>
              <a:t>Contents</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40D46574-B396-4706-AEBF-55424AEB0A4E}"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defRPr/>
              </a:pPr>
              <a:t>2</a:t>
            </a:fld>
            <a:endParaRPr lang="en-US" altLang="en-US">
              <a:latin typeface="Arial" panose="020B0604020202020204" pitchFamily="34" charset="0"/>
              <a:ea typeface="ＭＳ Ｐゴシック" panose="020B0600070205080204" pitchFamily="34" charset="-128"/>
            </a:endParaRPr>
          </a:p>
        </p:txBody>
      </p:sp>
      <p:sp>
        <p:nvSpPr>
          <p:cNvPr id="8" name="Content Placeholder 7"/>
          <p:cNvSpPr>
            <a:spLocks noGrp="1"/>
          </p:cNvSpPr>
          <p:nvPr>
            <p:ph idx="1"/>
          </p:nvPr>
        </p:nvSpPr>
        <p:spPr>
          <a:xfrm>
            <a:off x="353568" y="1179582"/>
            <a:ext cx="11533632" cy="4525963"/>
          </a:xfrm>
        </p:spPr>
        <p:txBody>
          <a:bodyPr/>
          <a:lstStyle/>
          <a:p>
            <a:pPr marL="342900" lvl="0" indent="-342900" defTabSz="457200"/>
            <a:r>
              <a:rPr lang="en-ZA" sz="1800" dirty="0">
                <a:solidFill>
                  <a:prstClr val="black"/>
                </a:solidFill>
                <a:ea typeface="ＭＳ Ｐゴシック" charset="0"/>
              </a:rPr>
              <a:t>Purpose………...…………………..…………………...…………………...….………………………………….3</a:t>
            </a:r>
          </a:p>
          <a:p>
            <a:pPr marL="342900" lvl="0" indent="-342900" defTabSz="457200"/>
            <a:r>
              <a:rPr lang="en-ZA" sz="1800" dirty="0">
                <a:solidFill>
                  <a:prstClr val="black"/>
                </a:solidFill>
                <a:ea typeface="ＭＳ Ｐゴシック" charset="0"/>
              </a:rPr>
              <a:t>We are facing critical times  ………………….....………..………………………………………………………4</a:t>
            </a:r>
            <a:r>
              <a:rPr lang="en-US" sz="1800" dirty="0">
                <a:solidFill>
                  <a:prstClr val="black"/>
                </a:solidFill>
                <a:ea typeface="ＭＳ Ｐゴシック" charset="0"/>
              </a:rPr>
              <a:t>  </a:t>
            </a:r>
          </a:p>
          <a:p>
            <a:pPr marL="342900" lvl="0" indent="-342900" defTabSz="457200"/>
            <a:r>
              <a:rPr lang="en-US" sz="1800" dirty="0">
                <a:solidFill>
                  <a:prstClr val="black"/>
                </a:solidFill>
                <a:ea typeface="ＭＳ Ｐゴシック" charset="0"/>
              </a:rPr>
              <a:t>Revenue loss as a result of 0% increase for bulk tariff for 2020/21 FY………………………………………5</a:t>
            </a:r>
          </a:p>
          <a:p>
            <a:pPr marL="342900" lvl="0" indent="-342900" defTabSz="457200"/>
            <a:r>
              <a:rPr lang="en-US" sz="1800" dirty="0">
                <a:solidFill>
                  <a:prstClr val="black"/>
                </a:solidFill>
                <a:ea typeface="ＭＳ Ｐゴシック" charset="0"/>
              </a:rPr>
              <a:t>Temporal Relief Facility…………………………………………………………………………………………....6</a:t>
            </a:r>
            <a:endParaRPr lang="en-ZA" sz="1800" dirty="0">
              <a:solidFill>
                <a:srgbClr val="FF0000"/>
              </a:solidFill>
              <a:ea typeface="ＭＳ Ｐゴシック" charset="0"/>
            </a:endParaRPr>
          </a:p>
          <a:p>
            <a:pPr marL="342900" lvl="0" indent="-342900" defTabSz="457200"/>
            <a:r>
              <a:rPr lang="en-US" sz="1800" dirty="0">
                <a:solidFill>
                  <a:prstClr val="black"/>
                </a:solidFill>
                <a:ea typeface="ＭＳ Ｐゴシック" charset="0"/>
              </a:rPr>
              <a:t>Water Boards debtors age analysis for Dec 2020…………………………..</a:t>
            </a:r>
            <a:r>
              <a:rPr lang="en-ZA" sz="1800" dirty="0">
                <a:solidFill>
                  <a:prstClr val="black"/>
                </a:solidFill>
                <a:ea typeface="ＭＳ Ｐゴシック" charset="0"/>
              </a:rPr>
              <a:t>……………………….…………7</a:t>
            </a:r>
          </a:p>
          <a:p>
            <a:pPr marL="342900" lvl="0" indent="-342900" defTabSz="457200"/>
            <a:r>
              <a:rPr lang="en-US" sz="1800" dirty="0">
                <a:solidFill>
                  <a:prstClr val="black"/>
                </a:solidFill>
                <a:ea typeface="ＭＳ Ｐゴシック" charset="0"/>
              </a:rPr>
              <a:t>Top 11 municipalities with largest arrear amount ……………………………………………..…….………….8</a:t>
            </a:r>
          </a:p>
          <a:p>
            <a:pPr marL="342900" lvl="0" indent="-342900" defTabSz="457200"/>
            <a:r>
              <a:rPr lang="en-US" sz="1800" dirty="0">
                <a:solidFill>
                  <a:prstClr val="black"/>
                </a:solidFill>
                <a:ea typeface="ＭＳ Ｐゴシック" charset="0"/>
              </a:rPr>
              <a:t>Key arrangements and actions July-Dec 2020………………………………………………………………....9</a:t>
            </a:r>
          </a:p>
          <a:p>
            <a:pPr marL="342900" lvl="0" indent="-342900" defTabSz="457200"/>
            <a:r>
              <a:rPr lang="en-US" sz="1800" dirty="0">
                <a:solidFill>
                  <a:prstClr val="black"/>
                </a:solidFill>
                <a:ea typeface="ＭＳ Ｐゴシック" charset="0"/>
              </a:rPr>
              <a:t>Water Trading Entity debtors age analysis……………………………………………………………………...10</a:t>
            </a:r>
          </a:p>
          <a:p>
            <a:pPr marL="342900" lvl="0" indent="-342900" defTabSz="457200"/>
            <a:r>
              <a:rPr lang="en-US" sz="1800" dirty="0">
                <a:solidFill>
                  <a:prstClr val="black"/>
                </a:solidFill>
                <a:ea typeface="ＭＳ Ｐゴシック" charset="0"/>
              </a:rPr>
              <a:t>List of meetings held on Debt Issue ……………………………………………………………………………..11</a:t>
            </a:r>
            <a:endParaRPr lang="en-ZA" sz="1800" dirty="0">
              <a:solidFill>
                <a:prstClr val="black"/>
              </a:solidFill>
              <a:ea typeface="ＭＳ Ｐゴシック" charset="0"/>
            </a:endParaRPr>
          </a:p>
          <a:p>
            <a:pPr marL="342900" lvl="0" indent="-342900" defTabSz="457200"/>
            <a:r>
              <a:rPr lang="en-US" sz="1800" dirty="0">
                <a:solidFill>
                  <a:prstClr val="black"/>
                </a:solidFill>
                <a:ea typeface="ＭＳ Ｐゴシック" charset="0"/>
              </a:rPr>
              <a:t>Proposed Recommendations …………………………………………………………………………………… 12</a:t>
            </a:r>
          </a:p>
          <a:p>
            <a:pPr marL="342900" lvl="0" indent="-342900" defTabSz="457200"/>
            <a:endParaRPr lang="en-ZA" sz="1800" dirty="0">
              <a:solidFill>
                <a:srgbClr val="FF0000"/>
              </a:solidFill>
              <a:ea typeface="ＭＳ Ｐゴシック" charset="0"/>
            </a:endParaRPr>
          </a:p>
          <a:p>
            <a:pPr marL="0" lvl="0" indent="0" defTabSz="457200">
              <a:buNone/>
            </a:pPr>
            <a:endParaRPr lang="en-ZA" sz="1800" dirty="0">
              <a:solidFill>
                <a:srgbClr val="FF0000"/>
              </a:solidFill>
              <a:ea typeface="ＭＳ Ｐゴシック" charset="0"/>
            </a:endParaRPr>
          </a:p>
        </p:txBody>
      </p:sp>
    </p:spTree>
    <p:extLst>
      <p:ext uri="{BB962C8B-B14F-4D97-AF65-F5344CB8AC3E}">
        <p14:creationId xmlns:p14="http://schemas.microsoft.com/office/powerpoint/2010/main" xmlns="" val="22931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843948"/>
          </a:xfrm>
        </p:spPr>
        <p:txBody>
          <a:bodyPr/>
          <a:lstStyle/>
          <a:p>
            <a:pPr algn="l"/>
            <a:r>
              <a:rPr lang="en-ZA" dirty="0"/>
              <a:t>Purpose</a:t>
            </a:r>
          </a:p>
        </p:txBody>
      </p:sp>
      <p:sp>
        <p:nvSpPr>
          <p:cNvPr id="6" name="Content Placeholder 5"/>
          <p:cNvSpPr>
            <a:spLocks noGrp="1"/>
          </p:cNvSpPr>
          <p:nvPr>
            <p:ph idx="1"/>
          </p:nvPr>
        </p:nvSpPr>
        <p:spPr>
          <a:xfrm>
            <a:off x="609600" y="1296140"/>
            <a:ext cx="10972800" cy="4510433"/>
          </a:xfrm>
        </p:spPr>
        <p:txBody>
          <a:bodyPr/>
          <a:lstStyle/>
          <a:p>
            <a:pPr marL="0" lvl="0" indent="0" algn="just" defTabSz="457200">
              <a:buNone/>
            </a:pPr>
            <a:r>
              <a:rPr lang="en-US" sz="2800" dirty="0">
                <a:solidFill>
                  <a:prstClr val="black"/>
                </a:solidFill>
                <a:ea typeface="ＭＳ Ｐゴシック" charset="0"/>
              </a:rPr>
              <a:t>To brief Portfolio Committee on the state of water boards that are in dire financial situation as result of non-payment by the municipalities for bulk potable water supply which require intervention.</a:t>
            </a:r>
          </a:p>
          <a:p>
            <a:endParaRPr lang="en-ZA"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40D46574-B396-4706-AEBF-55424AEB0A4E}"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defRPr/>
              </a:pPr>
              <a:t>3</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6544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6992" y="13938"/>
            <a:ext cx="11314176" cy="939006"/>
          </a:xfrm>
        </p:spPr>
        <p:txBody>
          <a:bodyPr/>
          <a:lstStyle/>
          <a:p>
            <a:pPr algn="l"/>
            <a:r>
              <a:rPr lang="en-US" sz="4400" dirty="0">
                <a:solidFill>
                  <a:prstClr val="black"/>
                </a:solidFill>
                <a:ea typeface="ＭＳ Ｐゴシック" charset="0"/>
              </a:rPr>
              <a:t>We are facing critical times </a:t>
            </a:r>
            <a:endParaRPr lang="en-ZA" sz="4800" dirty="0"/>
          </a:p>
        </p:txBody>
      </p:sp>
      <p:sp>
        <p:nvSpPr>
          <p:cNvPr id="6" name="Content Placeholder 5"/>
          <p:cNvSpPr>
            <a:spLocks noGrp="1"/>
          </p:cNvSpPr>
          <p:nvPr>
            <p:ph idx="1"/>
          </p:nvPr>
        </p:nvSpPr>
        <p:spPr>
          <a:xfrm>
            <a:off x="445008" y="771906"/>
            <a:ext cx="11746992" cy="5025390"/>
          </a:xfrm>
        </p:spPr>
        <p:txBody>
          <a:bodyPr/>
          <a:lstStyle/>
          <a:p>
            <a:pPr marL="342900" lvl="0" indent="-342900" algn="just" defTabSz="457200"/>
            <a:r>
              <a:rPr lang="en-US" sz="2100" dirty="0">
                <a:solidFill>
                  <a:prstClr val="black"/>
                </a:solidFill>
                <a:ea typeface="ＭＳ Ｐゴシック" charset="0"/>
              </a:rPr>
              <a:t>COVID-19 Impact on the water and sanitation sector has raised alarm on our capacity to deliver services during critical times.</a:t>
            </a:r>
          </a:p>
          <a:p>
            <a:pPr marL="316531" lvl="1" indent="-316531" algn="just" defTabSz="457200">
              <a:buFont typeface="Arial" pitchFamily="34" charset="0"/>
              <a:buChar char="•"/>
            </a:pPr>
            <a:r>
              <a:rPr lang="en-US" altLang="en-US" sz="2100" dirty="0">
                <a:solidFill>
                  <a:prstClr val="black"/>
                </a:solidFill>
                <a:ea typeface="ＭＳ Ｐゴシック" charset="0"/>
              </a:rPr>
              <a:t>The operating deficit in the sector as a whole requires attention.  </a:t>
            </a:r>
            <a:r>
              <a:rPr lang="en-US" altLang="en-US" sz="2100" u="sng" dirty="0">
                <a:solidFill>
                  <a:prstClr val="black"/>
                </a:solidFill>
                <a:ea typeface="ＭＳ Ｐゴシック" charset="0"/>
              </a:rPr>
              <a:t>We are facing a financial crunch </a:t>
            </a:r>
            <a:endParaRPr lang="en-US" altLang="en-US" sz="2100" dirty="0">
              <a:solidFill>
                <a:prstClr val="black"/>
              </a:solidFill>
              <a:ea typeface="ＭＳ Ｐゴシック" charset="0"/>
            </a:endParaRPr>
          </a:p>
          <a:p>
            <a:pPr marL="712186" lvl="2" indent="-342900" algn="just" defTabSz="457200">
              <a:buFontTx/>
              <a:buChar char="‒"/>
            </a:pPr>
            <a:r>
              <a:rPr lang="en-US" altLang="en-US" sz="2100" dirty="0">
                <a:solidFill>
                  <a:prstClr val="black"/>
                </a:solidFill>
                <a:ea typeface="ＭＳ Ｐゴシック" charset="0"/>
              </a:rPr>
              <a:t>Revenue and tariffs cannot sustain business .</a:t>
            </a:r>
          </a:p>
          <a:p>
            <a:pPr marL="712186" lvl="2" indent="-342900" algn="just" defTabSz="457200">
              <a:buFontTx/>
              <a:buChar char="‒"/>
            </a:pPr>
            <a:r>
              <a:rPr lang="en-US" altLang="en-US" sz="2100" dirty="0">
                <a:solidFill>
                  <a:prstClr val="black"/>
                </a:solidFill>
                <a:ea typeface="ＭＳ Ｐゴシック" charset="0"/>
              </a:rPr>
              <a:t>Water Trading Entity owed R13,3 </a:t>
            </a:r>
            <a:r>
              <a:rPr lang="en-US" altLang="en-US" sz="2100" dirty="0" err="1">
                <a:solidFill>
                  <a:prstClr val="black"/>
                </a:solidFill>
                <a:ea typeface="ＭＳ Ｐゴシック" charset="0"/>
              </a:rPr>
              <a:t>bn</a:t>
            </a:r>
            <a:r>
              <a:rPr lang="en-US" altLang="en-US" sz="2100" dirty="0">
                <a:solidFill>
                  <a:prstClr val="black"/>
                </a:solidFill>
                <a:ea typeface="ＭＳ Ｐゴシック" charset="0"/>
              </a:rPr>
              <a:t> by Municipalities as at 31 Dec 2020</a:t>
            </a:r>
          </a:p>
          <a:p>
            <a:pPr marL="712186" lvl="2" indent="-342900" algn="just" defTabSz="457200">
              <a:buFontTx/>
              <a:buChar char="‒"/>
            </a:pPr>
            <a:r>
              <a:rPr lang="en-US" altLang="en-US" sz="2100" dirty="0">
                <a:solidFill>
                  <a:prstClr val="black"/>
                </a:solidFill>
                <a:ea typeface="ＭＳ Ｐゴシック" charset="0"/>
              </a:rPr>
              <a:t>Water Boards owed almost R13 </a:t>
            </a:r>
            <a:r>
              <a:rPr lang="en-US" altLang="en-US" sz="2100" dirty="0" err="1">
                <a:solidFill>
                  <a:prstClr val="black"/>
                </a:solidFill>
                <a:ea typeface="ＭＳ Ｐゴシック" charset="0"/>
              </a:rPr>
              <a:t>bn</a:t>
            </a:r>
            <a:r>
              <a:rPr lang="en-US" altLang="en-US" sz="2100" dirty="0">
                <a:solidFill>
                  <a:prstClr val="black"/>
                </a:solidFill>
                <a:ea typeface="ＭＳ Ｐゴシック" charset="0"/>
              </a:rPr>
              <a:t> as at 31 Dec 2020</a:t>
            </a:r>
          </a:p>
          <a:p>
            <a:pPr marL="712186" lvl="2" indent="-342900" algn="just" defTabSz="457200">
              <a:buFontTx/>
              <a:buChar char="‒"/>
            </a:pPr>
            <a:r>
              <a:rPr lang="en-US" altLang="en-US" sz="2100" dirty="0">
                <a:solidFill>
                  <a:prstClr val="black"/>
                </a:solidFill>
                <a:ea typeface="ＭＳ Ｐゴシック" charset="0"/>
              </a:rPr>
              <a:t>Declining credit ratings and borrowing capacity </a:t>
            </a:r>
          </a:p>
          <a:p>
            <a:pPr marL="712186" lvl="2" indent="-342900" algn="just" defTabSz="457200">
              <a:buFontTx/>
              <a:buChar char="‒"/>
            </a:pPr>
            <a:r>
              <a:rPr lang="en-US" altLang="en-US" sz="2100" dirty="0">
                <a:solidFill>
                  <a:prstClr val="black"/>
                </a:solidFill>
                <a:ea typeface="ＭＳ Ｐゴシック" charset="0"/>
              </a:rPr>
              <a:t>Stringent rules on state guarantees  </a:t>
            </a:r>
          </a:p>
          <a:p>
            <a:pPr marL="712186" lvl="2" indent="-342900" algn="just" defTabSz="457200">
              <a:buFontTx/>
              <a:buChar char="‒"/>
            </a:pPr>
            <a:r>
              <a:rPr lang="en-US" altLang="en-US" sz="2100" dirty="0">
                <a:solidFill>
                  <a:prstClr val="black"/>
                </a:solidFill>
                <a:ea typeface="ＭＳ Ｐゴシック" charset="0"/>
              </a:rPr>
              <a:t>Inadequate investments in infrastructure </a:t>
            </a:r>
          </a:p>
          <a:p>
            <a:pPr marL="685817" lvl="2" indent="-316531" algn="just" defTabSz="457200">
              <a:buFontTx/>
              <a:buChar char="‒"/>
            </a:pPr>
            <a:r>
              <a:rPr lang="en-US" altLang="en-US" sz="2100" dirty="0">
                <a:solidFill>
                  <a:prstClr val="black"/>
                </a:solidFill>
                <a:ea typeface="ＭＳ Ｐゴシック" charset="0"/>
              </a:rPr>
              <a:t>Financial sustainability of Water </a:t>
            </a:r>
            <a:r>
              <a:rPr lang="en-GB" sz="2100" b="1" i="1" dirty="0">
                <a:solidFill>
                  <a:prstClr val="black"/>
                </a:solidFill>
                <a:ea typeface="ＭＳ Ｐゴシック" charset="0"/>
              </a:rPr>
              <a:t> boards under severe stress.</a:t>
            </a:r>
          </a:p>
          <a:p>
            <a:pPr marL="712186" lvl="2" indent="-342900" algn="just" defTabSz="457200">
              <a:buFontTx/>
              <a:buChar char="‒"/>
            </a:pPr>
            <a:r>
              <a:rPr lang="en-ZA" sz="2100" dirty="0">
                <a:solidFill>
                  <a:prstClr val="black"/>
                </a:solidFill>
                <a:ea typeface="ＭＳ Ｐゴシック" charset="0"/>
              </a:rPr>
              <a:t>Revenue loss of about 7% (R1,9 billion) due to 0% tariff increase during 2020/21 financial year</a:t>
            </a:r>
            <a:endParaRPr lang="en-US" altLang="en-US" sz="2100" dirty="0">
              <a:solidFill>
                <a:prstClr val="black"/>
              </a:solidFill>
              <a:ea typeface="ＭＳ Ｐゴシック" charset="0"/>
            </a:endParaRPr>
          </a:p>
          <a:p>
            <a:pPr marL="342900" lvl="0" indent="-342900" defTabSz="457200"/>
            <a:r>
              <a:rPr lang="en-US" sz="2100" dirty="0">
                <a:solidFill>
                  <a:prstClr val="black"/>
                </a:solidFill>
                <a:ea typeface="ＭＳ Ｐゴシック" charset="0"/>
              </a:rPr>
              <a:t>Looming labor unrest over moratorium on conditions of service </a:t>
            </a:r>
          </a:p>
          <a:p>
            <a:endParaRPr lang="en-ZA"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40D46574-B396-4706-AEBF-55424AEB0A4E}"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defRPr/>
              </a:pPr>
              <a:t>4</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36843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928" y="-53130"/>
            <a:ext cx="11411712" cy="830369"/>
          </a:xfrm>
        </p:spPr>
        <p:txBody>
          <a:bodyPr/>
          <a:lstStyle/>
          <a:p>
            <a:r>
              <a:rPr lang="en-ZA" sz="2400" b="0" dirty="0">
                <a:solidFill>
                  <a:prstClr val="black"/>
                </a:solidFill>
                <a:ea typeface="ＭＳ Ｐゴシック" charset="0"/>
              </a:rPr>
              <a:t>Detailed breakdown of Water Boards revenue loss as a result of 0% tariff increase during 2020/21</a:t>
            </a:r>
            <a:r>
              <a:rPr lang="en-ZA" sz="2000" b="0" cap="small" dirty="0">
                <a:solidFill>
                  <a:prstClr val="black"/>
                </a:solidFill>
                <a:ea typeface="ＭＳ Ｐゴシック" charset="0"/>
              </a:rPr>
              <a:t> </a:t>
            </a:r>
            <a:endParaRPr lang="en-ZA" sz="1800" b="0" dirty="0"/>
          </a:p>
        </p:txBody>
      </p:sp>
      <p:sp>
        <p:nvSpPr>
          <p:cNvPr id="7" name="Text Placeholder 6"/>
          <p:cNvSpPr>
            <a:spLocks noGrp="1"/>
          </p:cNvSpPr>
          <p:nvPr>
            <p:ph type="body" sz="half" idx="2"/>
          </p:nvPr>
        </p:nvSpPr>
        <p:spPr>
          <a:xfrm>
            <a:off x="676132" y="5148706"/>
            <a:ext cx="11302507" cy="1014350"/>
          </a:xfrm>
        </p:spPr>
        <p:txBody>
          <a:bodyPr/>
          <a:lstStyle/>
          <a:p>
            <a:pPr marL="298917" indent="-228600" algn="just" defTabSz="457200">
              <a:buFont typeface="Arial" pitchFamily="34" charset="0"/>
              <a:buChar char="•"/>
            </a:pPr>
            <a:r>
              <a:rPr lang="en-ZA" sz="1569" dirty="0">
                <a:solidFill>
                  <a:prstClr val="black"/>
                </a:solidFill>
                <a:ea typeface="ＭＳ Ｐゴシック" charset="0"/>
                <a:cs typeface="+mn-cs"/>
              </a:rPr>
              <a:t>Projected revenue loss of about 7% (R1,9 billion) due to 0% tariff increase during 2020/21 financial year. The revenue loss analysis above only considers the bulk water potable tariff not secondary activity revenue and other income. </a:t>
            </a:r>
            <a:r>
              <a:rPr lang="en-US" sz="1569" dirty="0">
                <a:solidFill>
                  <a:prstClr val="black"/>
                </a:solidFill>
                <a:ea typeface="ＭＳ Ｐゴシック" charset="0"/>
                <a:cs typeface="+mn-cs"/>
              </a:rPr>
              <a:t>There has been no funding injected to assist water boards to cope with a stress of no tariff increase for the 2020/21 financial year except the 5 water boards who are in deficit already</a:t>
            </a:r>
            <a:endParaRPr lang="en-US" sz="1569" dirty="0">
              <a:solidFill>
                <a:prstClr val="black"/>
              </a:solidFill>
              <a:latin typeface="Arial" panose="020B0604020202020204" pitchFamily="34" charset="0"/>
              <a:ea typeface="ＭＳ Ｐゴシック" charset="0"/>
              <a:cs typeface="Arial" panose="020B0604020202020204" pitchFamily="34" charset="0"/>
            </a:endParaRPr>
          </a:p>
          <a:p>
            <a:pPr marL="1143000" lvl="2" indent="-228600" algn="just" defTabSz="457200">
              <a:buFont typeface="Arial" pitchFamily="34" charset="0"/>
              <a:buChar char="•"/>
            </a:pPr>
            <a:endParaRPr lang="en-US" sz="1400" dirty="0">
              <a:solidFill>
                <a:prstClr val="black"/>
              </a:solidFill>
              <a:ea typeface="ＭＳ Ｐゴシック" charset="0"/>
              <a:cs typeface="+mn-cs"/>
            </a:endParaRPr>
          </a:p>
          <a:p>
            <a:endParaRPr lang="en-ZA"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40D46574-B396-4706-AEBF-55424AEB0A4E}"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defRPr/>
              </a:pPr>
              <a:t>5</a:t>
            </a:fld>
            <a:endParaRPr lang="en-US" altLang="en-US">
              <a:latin typeface="Arial" panose="020B0604020202020204" pitchFamily="34" charset="0"/>
              <a:ea typeface="ＭＳ Ｐゴシック" panose="020B0600070205080204" pitchFamily="34" charset="-128"/>
            </a:endParaRPr>
          </a:p>
        </p:txBody>
      </p:sp>
      <p:graphicFrame>
        <p:nvGraphicFramePr>
          <p:cNvPr id="10" name="Table 9"/>
          <p:cNvGraphicFramePr>
            <a:graphicFrameLocks noGrp="1"/>
          </p:cNvGraphicFramePr>
          <p:nvPr>
            <p:extLst>
              <p:ext uri="{D42A27DB-BD31-4B8C-83A1-F6EECF244321}">
                <p14:modId xmlns:p14="http://schemas.microsoft.com/office/powerpoint/2010/main" xmlns="" val="155688646"/>
              </p:ext>
            </p:extLst>
          </p:nvPr>
        </p:nvGraphicFramePr>
        <p:xfrm>
          <a:off x="566927" y="847455"/>
          <a:ext cx="11302506" cy="4358035"/>
        </p:xfrm>
        <a:graphic>
          <a:graphicData uri="http://schemas.openxmlformats.org/drawingml/2006/table">
            <a:tbl>
              <a:tblPr firstRow="1" firstCol="1" bandRow="1">
                <a:tableStyleId>{1FECB4D8-DB02-4DC6-A0A2-4F2EBAE1DC90}</a:tableStyleId>
              </a:tblPr>
              <a:tblGrid>
                <a:gridCol w="1386811">
                  <a:extLst>
                    <a:ext uri="{9D8B030D-6E8A-4147-A177-3AD203B41FA5}">
                      <a16:colId xmlns:a16="http://schemas.microsoft.com/office/drawing/2014/main" xmlns="" val="20000"/>
                    </a:ext>
                  </a:extLst>
                </a:gridCol>
                <a:gridCol w="1050339">
                  <a:extLst>
                    <a:ext uri="{9D8B030D-6E8A-4147-A177-3AD203B41FA5}">
                      <a16:colId xmlns:a16="http://schemas.microsoft.com/office/drawing/2014/main" xmlns="" val="20001"/>
                    </a:ext>
                  </a:extLst>
                </a:gridCol>
                <a:gridCol w="995774">
                  <a:extLst>
                    <a:ext uri="{9D8B030D-6E8A-4147-A177-3AD203B41FA5}">
                      <a16:colId xmlns:a16="http://schemas.microsoft.com/office/drawing/2014/main" xmlns="" val="20002"/>
                    </a:ext>
                  </a:extLst>
                </a:gridCol>
                <a:gridCol w="995774">
                  <a:extLst>
                    <a:ext uri="{9D8B030D-6E8A-4147-A177-3AD203B41FA5}">
                      <a16:colId xmlns:a16="http://schemas.microsoft.com/office/drawing/2014/main" xmlns="" val="20003"/>
                    </a:ext>
                  </a:extLst>
                </a:gridCol>
                <a:gridCol w="995774">
                  <a:extLst>
                    <a:ext uri="{9D8B030D-6E8A-4147-A177-3AD203B41FA5}">
                      <a16:colId xmlns:a16="http://schemas.microsoft.com/office/drawing/2014/main" xmlns="" val="20004"/>
                    </a:ext>
                  </a:extLst>
                </a:gridCol>
                <a:gridCol w="1386811">
                  <a:extLst>
                    <a:ext uri="{9D8B030D-6E8A-4147-A177-3AD203B41FA5}">
                      <a16:colId xmlns:a16="http://schemas.microsoft.com/office/drawing/2014/main" xmlns="" val="20005"/>
                    </a:ext>
                  </a:extLst>
                </a:gridCol>
                <a:gridCol w="985546">
                  <a:extLst>
                    <a:ext uri="{9D8B030D-6E8A-4147-A177-3AD203B41FA5}">
                      <a16:colId xmlns:a16="http://schemas.microsoft.com/office/drawing/2014/main" xmlns="" val="20006"/>
                    </a:ext>
                  </a:extLst>
                </a:gridCol>
                <a:gridCol w="1059433">
                  <a:extLst>
                    <a:ext uri="{9D8B030D-6E8A-4147-A177-3AD203B41FA5}">
                      <a16:colId xmlns:a16="http://schemas.microsoft.com/office/drawing/2014/main" xmlns="" val="20007"/>
                    </a:ext>
                  </a:extLst>
                </a:gridCol>
                <a:gridCol w="1059433">
                  <a:extLst>
                    <a:ext uri="{9D8B030D-6E8A-4147-A177-3AD203B41FA5}">
                      <a16:colId xmlns:a16="http://schemas.microsoft.com/office/drawing/2014/main" xmlns="" val="20008"/>
                    </a:ext>
                  </a:extLst>
                </a:gridCol>
                <a:gridCol w="1386811">
                  <a:extLst>
                    <a:ext uri="{9D8B030D-6E8A-4147-A177-3AD203B41FA5}">
                      <a16:colId xmlns:a16="http://schemas.microsoft.com/office/drawing/2014/main" xmlns="" val="20009"/>
                    </a:ext>
                  </a:extLst>
                </a:gridCol>
              </a:tblGrid>
              <a:tr h="242434">
                <a:tc rowSpan="4">
                  <a:txBody>
                    <a:bodyPr/>
                    <a:lstStyle/>
                    <a:p>
                      <a:pPr algn="ctr">
                        <a:spcAft>
                          <a:spcPts val="0"/>
                        </a:spcAft>
                      </a:pPr>
                      <a:r>
                        <a:rPr lang="en-ZA" sz="1000" dirty="0">
                          <a:effectLst/>
                        </a:rPr>
                        <a:t>Water Boards</a:t>
                      </a:r>
                      <a:endParaRPr lang="en-ZA" sz="1000" dirty="0">
                        <a:effectLst/>
                        <a:latin typeface="Times New Roman"/>
                        <a:ea typeface="Times New Roman"/>
                      </a:endParaRPr>
                    </a:p>
                  </a:txBody>
                  <a:tcPr marL="68580" marR="68580" marT="0" marB="0" anchor="ctr"/>
                </a:tc>
                <a:tc rowSpan="4">
                  <a:txBody>
                    <a:bodyPr/>
                    <a:lstStyle/>
                    <a:p>
                      <a:pPr algn="ctr">
                        <a:spcAft>
                          <a:spcPts val="0"/>
                        </a:spcAft>
                      </a:pPr>
                      <a:r>
                        <a:rPr lang="en-ZA" sz="1000" dirty="0">
                          <a:effectLst/>
                        </a:rPr>
                        <a:t>Audited 18/19 (</a:t>
                      </a:r>
                      <a:r>
                        <a:rPr lang="en-ZA" sz="1000" dirty="0" err="1">
                          <a:effectLst/>
                        </a:rPr>
                        <a:t>R'm</a:t>
                      </a:r>
                      <a:r>
                        <a:rPr lang="en-ZA" sz="1000" dirty="0">
                          <a:effectLst/>
                        </a:rPr>
                        <a:t>)</a:t>
                      </a:r>
                      <a:endParaRPr lang="en-ZA" sz="1000" dirty="0">
                        <a:effectLst/>
                        <a:latin typeface="Times New Roman"/>
                        <a:ea typeface="Times New Roman"/>
                      </a:endParaRPr>
                    </a:p>
                  </a:txBody>
                  <a:tcPr marL="68580" marR="68580" marT="0" marB="0" anchor="ctr"/>
                </a:tc>
                <a:tc rowSpan="3" gridSpan="4">
                  <a:txBody>
                    <a:bodyPr/>
                    <a:lstStyle/>
                    <a:p>
                      <a:pPr algn="ctr">
                        <a:spcAft>
                          <a:spcPts val="0"/>
                        </a:spcAft>
                      </a:pPr>
                      <a:r>
                        <a:rPr lang="en-ZA" sz="1000" dirty="0">
                          <a:effectLst/>
                        </a:rPr>
                        <a:t>WB Revenue Projection (</a:t>
                      </a:r>
                      <a:r>
                        <a:rPr lang="en-ZA" sz="1000" dirty="0" err="1">
                          <a:effectLst/>
                        </a:rPr>
                        <a:t>R'm</a:t>
                      </a:r>
                      <a:r>
                        <a:rPr lang="en-ZA" sz="1000" dirty="0">
                          <a:effectLst/>
                        </a:rPr>
                        <a:t>)</a:t>
                      </a:r>
                      <a:endParaRPr lang="en-ZA" sz="1000" dirty="0">
                        <a:effectLst/>
                        <a:latin typeface="Times New Roman"/>
                        <a:ea typeface="Times New Roman"/>
                      </a:endParaRPr>
                    </a:p>
                  </a:txBody>
                  <a:tcPr marL="68580" marR="68580" marT="0" marB="0" anchor="ctr"/>
                </a:tc>
                <a:tc rowSpan="3" hMerge="1">
                  <a:txBody>
                    <a:bodyPr/>
                    <a:lstStyle/>
                    <a:p>
                      <a:endParaRPr lang="en-ZA"/>
                    </a:p>
                  </a:txBody>
                  <a:tcPr/>
                </a:tc>
                <a:tc rowSpan="3" hMerge="1">
                  <a:txBody>
                    <a:bodyPr/>
                    <a:lstStyle/>
                    <a:p>
                      <a:endParaRPr lang="en-ZA"/>
                    </a:p>
                  </a:txBody>
                  <a:tcPr/>
                </a:tc>
                <a:tc rowSpan="3" hMerge="1">
                  <a:txBody>
                    <a:bodyPr/>
                    <a:lstStyle/>
                    <a:p>
                      <a:endParaRPr lang="en-ZA"/>
                    </a:p>
                  </a:txBody>
                  <a:tcPr/>
                </a:tc>
                <a:tc rowSpan="4">
                  <a:txBody>
                    <a:bodyPr/>
                    <a:lstStyle/>
                    <a:p>
                      <a:pPr algn="ctr">
                        <a:spcAft>
                          <a:spcPts val="0"/>
                        </a:spcAft>
                      </a:pPr>
                      <a:r>
                        <a:rPr lang="en-ZA" sz="1000">
                          <a:effectLst/>
                        </a:rPr>
                        <a:t>% 2019/20 vs 2020/21</a:t>
                      </a:r>
                      <a:endParaRPr lang="en-ZA" sz="1000">
                        <a:effectLst/>
                        <a:latin typeface="Times New Roman"/>
                        <a:ea typeface="Times New Roman"/>
                      </a:endParaRPr>
                    </a:p>
                  </a:txBody>
                  <a:tcPr marL="68580" marR="68580" marT="0" marB="0" anchor="ctr"/>
                </a:tc>
                <a:tc rowSpan="4">
                  <a:txBody>
                    <a:bodyPr/>
                    <a:lstStyle/>
                    <a:p>
                      <a:pPr algn="ctr">
                        <a:spcAft>
                          <a:spcPts val="0"/>
                        </a:spcAft>
                      </a:pPr>
                      <a:r>
                        <a:rPr lang="en-ZA" sz="1000">
                          <a:effectLst/>
                        </a:rPr>
                        <a:t>% 2020/21 vs 2021/22</a:t>
                      </a:r>
                      <a:endParaRPr lang="en-ZA" sz="1000">
                        <a:effectLst/>
                        <a:latin typeface="Times New Roman"/>
                        <a:ea typeface="Times New Roman"/>
                      </a:endParaRPr>
                    </a:p>
                  </a:txBody>
                  <a:tcPr marL="68580" marR="68580" marT="0" marB="0" anchor="ctr"/>
                </a:tc>
                <a:tc rowSpan="4">
                  <a:txBody>
                    <a:bodyPr/>
                    <a:lstStyle/>
                    <a:p>
                      <a:pPr algn="ctr">
                        <a:spcAft>
                          <a:spcPts val="0"/>
                        </a:spcAft>
                      </a:pPr>
                      <a:r>
                        <a:rPr lang="en-ZA" sz="1000" dirty="0">
                          <a:effectLst/>
                        </a:rPr>
                        <a:t>% 2021/22 vs 2022/23</a:t>
                      </a:r>
                      <a:endParaRPr lang="en-ZA" sz="1000" dirty="0">
                        <a:effectLst/>
                        <a:latin typeface="Times New Roman"/>
                        <a:ea typeface="Times New Roman"/>
                      </a:endParaRPr>
                    </a:p>
                  </a:txBody>
                  <a:tcPr marL="68580" marR="68580" marT="0" marB="0" anchor="ctr"/>
                </a:tc>
                <a:tc>
                  <a:txBody>
                    <a:bodyPr/>
                    <a:lstStyle/>
                    <a:p>
                      <a:endParaRPr lang="en-ZA"/>
                    </a:p>
                  </a:txBody>
                  <a:tcPr marL="68580" marR="68580" marT="0" marB="0" anchor="b"/>
                </a:tc>
                <a:extLst>
                  <a:ext uri="{0D108BD9-81ED-4DB2-BD59-A6C34878D82A}">
                    <a16:rowId xmlns:a16="http://schemas.microsoft.com/office/drawing/2014/main" xmlns="" val="10000"/>
                  </a:ext>
                </a:extLst>
              </a:tr>
              <a:tr h="0">
                <a:tc vMerge="1">
                  <a:txBody>
                    <a:bodyPr/>
                    <a:lstStyle/>
                    <a:p>
                      <a:endParaRPr lang="en-ZA"/>
                    </a:p>
                  </a:txBody>
                  <a:tcPr/>
                </a:tc>
                <a:tc vMerge="1">
                  <a:txBody>
                    <a:bodyPr/>
                    <a:lstStyle/>
                    <a:p>
                      <a:endParaRPr lang="en-ZA"/>
                    </a:p>
                  </a:txBody>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endParaRPr lang="en-ZA" sz="1000">
                        <a:effectLst/>
                        <a:latin typeface="Times New Roman"/>
                      </a:endParaRPr>
                    </a:p>
                  </a:txBody>
                  <a:tcPr marL="68580" marR="68580" marT="0" marB="0" anchor="b"/>
                </a:tc>
                <a:extLst>
                  <a:ext uri="{0D108BD9-81ED-4DB2-BD59-A6C34878D82A}">
                    <a16:rowId xmlns:a16="http://schemas.microsoft.com/office/drawing/2014/main" xmlns="" val="10001"/>
                  </a:ext>
                </a:extLst>
              </a:tr>
              <a:tr h="166891">
                <a:tc vMerge="1">
                  <a:txBody>
                    <a:bodyPr/>
                    <a:lstStyle/>
                    <a:p>
                      <a:endParaRPr lang="en-ZA"/>
                    </a:p>
                  </a:txBody>
                  <a:tcPr/>
                </a:tc>
                <a:tc vMerge="1">
                  <a:txBody>
                    <a:bodyPr/>
                    <a:lstStyle/>
                    <a:p>
                      <a:endParaRPr lang="en-ZA"/>
                    </a:p>
                  </a:txBody>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rowSpan="2">
                  <a:txBody>
                    <a:bodyPr/>
                    <a:lstStyle/>
                    <a:p>
                      <a:pPr algn="ctr">
                        <a:spcAft>
                          <a:spcPts val="0"/>
                        </a:spcAft>
                      </a:pPr>
                      <a:r>
                        <a:rPr lang="en-ZA" sz="1000" dirty="0">
                          <a:effectLst/>
                        </a:rPr>
                        <a:t>Revenue loss due to tariff reduction 20/21 </a:t>
                      </a:r>
                      <a:r>
                        <a:rPr lang="en-ZA" sz="1000" dirty="0" err="1">
                          <a:effectLst/>
                        </a:rPr>
                        <a:t>R'm</a:t>
                      </a:r>
                      <a:endParaRPr lang="en-ZA" sz="1000" dirty="0">
                        <a:effectLst/>
                        <a:latin typeface="Times New Roman"/>
                        <a:ea typeface="Times New Roman"/>
                      </a:endParaRPr>
                    </a:p>
                  </a:txBody>
                  <a:tcPr marL="68580" marR="68580" marT="0" marB="0" anchor="ctr"/>
                </a:tc>
                <a:extLst>
                  <a:ext uri="{0D108BD9-81ED-4DB2-BD59-A6C34878D82A}">
                    <a16:rowId xmlns:a16="http://schemas.microsoft.com/office/drawing/2014/main" xmlns="" val="10002"/>
                  </a:ext>
                </a:extLst>
              </a:tr>
              <a:tr h="676738">
                <a:tc vMerge="1">
                  <a:txBody>
                    <a:bodyPr/>
                    <a:lstStyle/>
                    <a:p>
                      <a:endParaRPr lang="en-ZA"/>
                    </a:p>
                  </a:txBody>
                  <a:tcPr/>
                </a:tc>
                <a:tc vMerge="1">
                  <a:txBody>
                    <a:bodyPr/>
                    <a:lstStyle/>
                    <a:p>
                      <a:endParaRPr lang="en-ZA"/>
                    </a:p>
                  </a:txBody>
                  <a:tcPr/>
                </a:tc>
                <a:tc>
                  <a:txBody>
                    <a:bodyPr/>
                    <a:lstStyle/>
                    <a:p>
                      <a:pPr algn="ctr">
                        <a:spcAft>
                          <a:spcPts val="0"/>
                        </a:spcAft>
                      </a:pPr>
                      <a:r>
                        <a:rPr lang="en-ZA" sz="1000" dirty="0">
                          <a:effectLst/>
                        </a:rPr>
                        <a:t> 2019/20 Draft AFS</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dirty="0">
                          <a:effectLst/>
                        </a:rPr>
                        <a:t>2020/21</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dirty="0">
                          <a:effectLst/>
                        </a:rPr>
                        <a:t> 2021/22</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dirty="0">
                          <a:effectLst/>
                        </a:rPr>
                        <a:t>2022/23</a:t>
                      </a:r>
                      <a:endParaRPr lang="en-ZA" sz="1000" dirty="0">
                        <a:effectLst/>
                        <a:latin typeface="Times New Roman"/>
                        <a:ea typeface="Times New Roman"/>
                      </a:endParaRPr>
                    </a:p>
                  </a:txBody>
                  <a:tcPr marL="68580" marR="68580" marT="0" marB="0" anchor="ct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pPr algn="ctr">
                        <a:spcAft>
                          <a:spcPts val="0"/>
                        </a:spcAft>
                      </a:pPr>
                      <a:endParaRPr lang="en-ZA"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3"/>
                  </a:ext>
                </a:extLst>
              </a:tr>
              <a:tr h="320485">
                <a:tc>
                  <a:txBody>
                    <a:bodyPr/>
                    <a:lstStyle/>
                    <a:p>
                      <a:pPr algn="l">
                        <a:spcAft>
                          <a:spcPts val="0"/>
                        </a:spcAft>
                      </a:pPr>
                      <a:r>
                        <a:rPr lang="en-ZA" sz="1000">
                          <a:effectLst/>
                        </a:rPr>
                        <a:t>Amatola Water</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423</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419</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419</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474</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528</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dirty="0">
                          <a:effectLst/>
                        </a:rPr>
                        <a:t>0%</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dirty="0">
                          <a:effectLst/>
                        </a:rPr>
                        <a:t>13%</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dirty="0">
                          <a:effectLst/>
                        </a:rPr>
                        <a:t>11%</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a:effectLst/>
                        </a:rPr>
                        <a:t>39</a:t>
                      </a:r>
                      <a:endParaRPr lang="en-ZA" sz="1000">
                        <a:effectLst/>
                        <a:latin typeface="Times New Roman"/>
                        <a:ea typeface="Times New Roman"/>
                      </a:endParaRPr>
                    </a:p>
                  </a:txBody>
                  <a:tcPr marL="68580" marR="68580" marT="0" marB="0" anchor="b"/>
                </a:tc>
                <a:extLst>
                  <a:ext uri="{0D108BD9-81ED-4DB2-BD59-A6C34878D82A}">
                    <a16:rowId xmlns:a16="http://schemas.microsoft.com/office/drawing/2014/main" xmlns="" val="10004"/>
                  </a:ext>
                </a:extLst>
              </a:tr>
              <a:tr h="320485">
                <a:tc>
                  <a:txBody>
                    <a:bodyPr/>
                    <a:lstStyle/>
                    <a:p>
                      <a:pPr algn="l">
                        <a:spcAft>
                          <a:spcPts val="0"/>
                        </a:spcAft>
                      </a:pPr>
                      <a:r>
                        <a:rPr lang="en-ZA" sz="1000">
                          <a:effectLst/>
                        </a:rPr>
                        <a:t>Bloem Water</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752</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dirty="0">
                          <a:effectLst/>
                        </a:rPr>
                        <a:t>818</a:t>
                      </a:r>
                      <a:endParaRPr lang="en-ZA" sz="1000" dirty="0">
                        <a:effectLst/>
                        <a:latin typeface="Times New Roman"/>
                        <a:ea typeface="Times New Roman"/>
                      </a:endParaRPr>
                    </a:p>
                  </a:txBody>
                  <a:tcPr marL="68580" marR="68580" marT="0" marB="0" anchor="ctr"/>
                </a:tc>
                <a:tc>
                  <a:txBody>
                    <a:bodyPr/>
                    <a:lstStyle/>
                    <a:p>
                      <a:pPr algn="r">
                        <a:spcAft>
                          <a:spcPts val="0"/>
                        </a:spcAft>
                      </a:pPr>
                      <a:r>
                        <a:rPr lang="en-ZA" sz="1000">
                          <a:effectLst/>
                        </a:rPr>
                        <a:t>812</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968</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dirty="0">
                          <a:effectLst/>
                        </a:rPr>
                        <a:t>1 066</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a:effectLst/>
                        </a:rPr>
                        <a:t>-1%</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dirty="0">
                          <a:effectLst/>
                        </a:rPr>
                        <a:t>19%</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dirty="0">
                          <a:effectLst/>
                        </a:rPr>
                        <a:t>10%</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dirty="0">
                          <a:effectLst/>
                        </a:rPr>
                        <a:t>74</a:t>
                      </a:r>
                      <a:endParaRPr lang="en-ZA" sz="1000" dirty="0">
                        <a:effectLst/>
                        <a:latin typeface="Times New Roman"/>
                        <a:ea typeface="Times New Roman"/>
                      </a:endParaRPr>
                    </a:p>
                  </a:txBody>
                  <a:tcPr marL="68580" marR="68580" marT="0" marB="0" anchor="b"/>
                </a:tc>
                <a:extLst>
                  <a:ext uri="{0D108BD9-81ED-4DB2-BD59-A6C34878D82A}">
                    <a16:rowId xmlns:a16="http://schemas.microsoft.com/office/drawing/2014/main" xmlns="" val="10005"/>
                  </a:ext>
                </a:extLst>
              </a:tr>
              <a:tr h="480727">
                <a:tc>
                  <a:txBody>
                    <a:bodyPr/>
                    <a:lstStyle/>
                    <a:p>
                      <a:pPr algn="l">
                        <a:spcAft>
                          <a:spcPts val="0"/>
                        </a:spcAft>
                      </a:pPr>
                      <a:r>
                        <a:rPr lang="en-ZA" sz="1000">
                          <a:effectLst/>
                        </a:rPr>
                        <a:t>Lepelle Northern Water</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591</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602</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602</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701</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dirty="0">
                          <a:effectLst/>
                        </a:rPr>
                        <a:t>769</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a:effectLst/>
                        </a:rPr>
                        <a:t>0%</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dirty="0">
                          <a:effectLst/>
                        </a:rPr>
                        <a:t>16%</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dirty="0">
                          <a:effectLst/>
                        </a:rPr>
                        <a:t>10%</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dirty="0">
                          <a:effectLst/>
                        </a:rPr>
                        <a:t>31</a:t>
                      </a:r>
                      <a:endParaRPr lang="en-ZA" sz="1000" dirty="0">
                        <a:effectLst/>
                        <a:latin typeface="Times New Roman"/>
                        <a:ea typeface="Times New Roman"/>
                      </a:endParaRPr>
                    </a:p>
                  </a:txBody>
                  <a:tcPr marL="68580" marR="68580" marT="0" marB="0" anchor="b"/>
                </a:tc>
                <a:extLst>
                  <a:ext uri="{0D108BD9-81ED-4DB2-BD59-A6C34878D82A}">
                    <a16:rowId xmlns:a16="http://schemas.microsoft.com/office/drawing/2014/main" xmlns="" val="10006"/>
                  </a:ext>
                </a:extLst>
              </a:tr>
              <a:tr h="320485">
                <a:tc>
                  <a:txBody>
                    <a:bodyPr/>
                    <a:lstStyle/>
                    <a:p>
                      <a:pPr algn="l">
                        <a:spcAft>
                          <a:spcPts val="0"/>
                        </a:spcAft>
                      </a:pPr>
                      <a:r>
                        <a:rPr lang="en-ZA" sz="1000">
                          <a:effectLst/>
                        </a:rPr>
                        <a:t>Magalies Water</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979</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dirty="0">
                          <a:effectLst/>
                        </a:rPr>
                        <a:t>789</a:t>
                      </a:r>
                      <a:endParaRPr lang="en-ZA" sz="1000" dirty="0">
                        <a:effectLst/>
                        <a:latin typeface="Times New Roman"/>
                        <a:ea typeface="Times New Roman"/>
                      </a:endParaRPr>
                    </a:p>
                  </a:txBody>
                  <a:tcPr marL="68580" marR="68580" marT="0" marB="0" anchor="ctr"/>
                </a:tc>
                <a:tc>
                  <a:txBody>
                    <a:bodyPr/>
                    <a:lstStyle/>
                    <a:p>
                      <a:pPr algn="r">
                        <a:spcAft>
                          <a:spcPts val="0"/>
                        </a:spcAft>
                      </a:pPr>
                      <a:r>
                        <a:rPr lang="en-ZA" sz="1000">
                          <a:effectLst/>
                        </a:rPr>
                        <a:t>693</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896</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1 000</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-12%</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29%</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12%</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dirty="0">
                          <a:effectLst/>
                        </a:rPr>
                        <a:t>78</a:t>
                      </a:r>
                      <a:endParaRPr lang="en-ZA" sz="1000" dirty="0">
                        <a:effectLst/>
                        <a:latin typeface="Times New Roman"/>
                        <a:ea typeface="Times New Roman"/>
                      </a:endParaRPr>
                    </a:p>
                  </a:txBody>
                  <a:tcPr marL="68580" marR="68580" marT="0" marB="0" anchor="b"/>
                </a:tc>
                <a:extLst>
                  <a:ext uri="{0D108BD9-81ED-4DB2-BD59-A6C34878D82A}">
                    <a16:rowId xmlns:a16="http://schemas.microsoft.com/office/drawing/2014/main" xmlns="" val="10007"/>
                  </a:ext>
                </a:extLst>
              </a:tr>
              <a:tr h="320485">
                <a:tc>
                  <a:txBody>
                    <a:bodyPr/>
                    <a:lstStyle/>
                    <a:p>
                      <a:pPr algn="l">
                        <a:spcAft>
                          <a:spcPts val="0"/>
                        </a:spcAft>
                      </a:pPr>
                      <a:r>
                        <a:rPr lang="en-ZA" sz="1000">
                          <a:effectLst/>
                        </a:rPr>
                        <a:t>Mhlatuze Water</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402</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664</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435</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789</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dirty="0">
                          <a:effectLst/>
                        </a:rPr>
                        <a:t>861</a:t>
                      </a:r>
                      <a:endParaRPr lang="en-ZA" sz="1000" dirty="0">
                        <a:effectLst/>
                        <a:latin typeface="Times New Roman"/>
                        <a:ea typeface="Times New Roman"/>
                      </a:endParaRPr>
                    </a:p>
                  </a:txBody>
                  <a:tcPr marL="68580" marR="68580" marT="0" marB="0" anchor="ctr"/>
                </a:tc>
                <a:tc>
                  <a:txBody>
                    <a:bodyPr/>
                    <a:lstStyle/>
                    <a:p>
                      <a:pPr algn="ctr">
                        <a:spcAft>
                          <a:spcPts val="0"/>
                        </a:spcAft>
                      </a:pPr>
                      <a:r>
                        <a:rPr lang="en-ZA" sz="1000">
                          <a:effectLst/>
                        </a:rPr>
                        <a:t>-34%</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81%</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9%</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dirty="0">
                          <a:effectLst/>
                        </a:rPr>
                        <a:t>126</a:t>
                      </a:r>
                      <a:endParaRPr lang="en-ZA" sz="1000" dirty="0">
                        <a:effectLst/>
                        <a:latin typeface="Times New Roman"/>
                        <a:ea typeface="Times New Roman"/>
                      </a:endParaRPr>
                    </a:p>
                  </a:txBody>
                  <a:tcPr marL="68580" marR="68580" marT="0" marB="0" anchor="b"/>
                </a:tc>
                <a:extLst>
                  <a:ext uri="{0D108BD9-81ED-4DB2-BD59-A6C34878D82A}">
                    <a16:rowId xmlns:a16="http://schemas.microsoft.com/office/drawing/2014/main" xmlns="" val="10008"/>
                  </a:ext>
                </a:extLst>
              </a:tr>
              <a:tr h="320485">
                <a:tc>
                  <a:txBody>
                    <a:bodyPr/>
                    <a:lstStyle/>
                    <a:p>
                      <a:pPr algn="l">
                        <a:spcAft>
                          <a:spcPts val="0"/>
                        </a:spcAft>
                      </a:pPr>
                      <a:r>
                        <a:rPr lang="en-ZA" sz="1000">
                          <a:effectLst/>
                        </a:rPr>
                        <a:t>Overberg Water</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56</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63</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63</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81</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80</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0%</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29%</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-1%</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dirty="0">
                          <a:effectLst/>
                        </a:rPr>
                        <a:t>14</a:t>
                      </a:r>
                      <a:endParaRPr lang="en-ZA" sz="1000" dirty="0">
                        <a:effectLst/>
                        <a:latin typeface="Times New Roman"/>
                        <a:ea typeface="Times New Roman"/>
                      </a:endParaRPr>
                    </a:p>
                  </a:txBody>
                  <a:tcPr marL="68580" marR="68580" marT="0" marB="0" anchor="b"/>
                </a:tc>
                <a:extLst>
                  <a:ext uri="{0D108BD9-81ED-4DB2-BD59-A6C34878D82A}">
                    <a16:rowId xmlns:a16="http://schemas.microsoft.com/office/drawing/2014/main" xmlns="" val="10009"/>
                  </a:ext>
                </a:extLst>
              </a:tr>
              <a:tr h="192291">
                <a:tc>
                  <a:txBody>
                    <a:bodyPr/>
                    <a:lstStyle/>
                    <a:p>
                      <a:pPr algn="l">
                        <a:spcAft>
                          <a:spcPts val="0"/>
                        </a:spcAft>
                      </a:pPr>
                      <a:r>
                        <a:rPr lang="en-ZA" sz="1000">
                          <a:effectLst/>
                        </a:rPr>
                        <a:t>Rand Water</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15 539</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16 423</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16 678</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19 507</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21 082</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2%</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17%</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8%</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dirty="0">
                          <a:effectLst/>
                        </a:rPr>
                        <a:t>1 084</a:t>
                      </a:r>
                      <a:endParaRPr lang="en-ZA" sz="1000" dirty="0">
                        <a:effectLst/>
                        <a:latin typeface="Times New Roman"/>
                        <a:ea typeface="Times New Roman"/>
                      </a:endParaRPr>
                    </a:p>
                  </a:txBody>
                  <a:tcPr marL="68580" marR="68580" marT="0" marB="0" anchor="ctr"/>
                </a:tc>
                <a:extLst>
                  <a:ext uri="{0D108BD9-81ED-4DB2-BD59-A6C34878D82A}">
                    <a16:rowId xmlns:a16="http://schemas.microsoft.com/office/drawing/2014/main" xmlns="" val="10010"/>
                  </a:ext>
                </a:extLst>
              </a:tr>
              <a:tr h="320485">
                <a:tc>
                  <a:txBody>
                    <a:bodyPr/>
                    <a:lstStyle/>
                    <a:p>
                      <a:pPr algn="l">
                        <a:spcAft>
                          <a:spcPts val="0"/>
                        </a:spcAft>
                      </a:pPr>
                      <a:r>
                        <a:rPr lang="en-ZA" sz="1000">
                          <a:effectLst/>
                        </a:rPr>
                        <a:t>Sedibeng Water</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1 648</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1 680</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1 423</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2 135</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2 551</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-15%</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50%</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19%</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dirty="0">
                          <a:effectLst/>
                        </a:rPr>
                        <a:t>100</a:t>
                      </a:r>
                      <a:endParaRPr lang="en-ZA" sz="1000" dirty="0">
                        <a:effectLst/>
                        <a:latin typeface="Times New Roman"/>
                        <a:ea typeface="Times New Roman"/>
                      </a:endParaRPr>
                    </a:p>
                  </a:txBody>
                  <a:tcPr marL="68580" marR="68580" marT="0" marB="0" anchor="b"/>
                </a:tc>
                <a:extLst>
                  <a:ext uri="{0D108BD9-81ED-4DB2-BD59-A6C34878D82A}">
                    <a16:rowId xmlns:a16="http://schemas.microsoft.com/office/drawing/2014/main" xmlns="" val="10011"/>
                  </a:ext>
                </a:extLst>
              </a:tr>
              <a:tr h="320485">
                <a:tc>
                  <a:txBody>
                    <a:bodyPr/>
                    <a:lstStyle/>
                    <a:p>
                      <a:pPr algn="l">
                        <a:spcAft>
                          <a:spcPts val="0"/>
                        </a:spcAft>
                      </a:pPr>
                      <a:r>
                        <a:rPr lang="en-ZA" sz="1000">
                          <a:effectLst/>
                        </a:rPr>
                        <a:t>Umgeni Water</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3 538</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4 118</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4 222</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4 512</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5 123</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3%</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7%</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14%</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dirty="0">
                          <a:effectLst/>
                        </a:rPr>
                        <a:t>376</a:t>
                      </a:r>
                      <a:endParaRPr lang="en-ZA" sz="1000" dirty="0">
                        <a:effectLst/>
                        <a:latin typeface="Times New Roman"/>
                        <a:ea typeface="Times New Roman"/>
                      </a:endParaRPr>
                    </a:p>
                  </a:txBody>
                  <a:tcPr marL="68580" marR="68580" marT="0" marB="0" anchor="b"/>
                </a:tc>
                <a:extLst>
                  <a:ext uri="{0D108BD9-81ED-4DB2-BD59-A6C34878D82A}">
                    <a16:rowId xmlns:a16="http://schemas.microsoft.com/office/drawing/2014/main" xmlns="" val="10012"/>
                  </a:ext>
                </a:extLst>
              </a:tr>
              <a:tr h="192291">
                <a:tc>
                  <a:txBody>
                    <a:bodyPr/>
                    <a:lstStyle/>
                    <a:p>
                      <a:pPr algn="l">
                        <a:spcAft>
                          <a:spcPts val="0"/>
                        </a:spcAft>
                      </a:pPr>
                      <a:r>
                        <a:rPr lang="en-ZA" sz="1000">
                          <a:effectLst/>
                        </a:rPr>
                        <a:t>Total</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23 928</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25 576</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25 347</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30 063</a:t>
                      </a:r>
                      <a:endParaRPr lang="en-ZA" sz="1000">
                        <a:effectLst/>
                        <a:latin typeface="Times New Roman"/>
                        <a:ea typeface="Times New Roman"/>
                      </a:endParaRPr>
                    </a:p>
                  </a:txBody>
                  <a:tcPr marL="68580" marR="68580" marT="0" marB="0" anchor="ctr"/>
                </a:tc>
                <a:tc>
                  <a:txBody>
                    <a:bodyPr/>
                    <a:lstStyle/>
                    <a:p>
                      <a:pPr algn="r">
                        <a:spcAft>
                          <a:spcPts val="0"/>
                        </a:spcAft>
                      </a:pPr>
                      <a:r>
                        <a:rPr lang="en-ZA" sz="1000">
                          <a:effectLst/>
                        </a:rPr>
                        <a:t>33 060</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-1%</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19%</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a:effectLst/>
                        </a:rPr>
                        <a:t>10%</a:t>
                      </a:r>
                      <a:endParaRPr lang="en-ZA" sz="1000">
                        <a:effectLst/>
                        <a:latin typeface="Times New Roman"/>
                        <a:ea typeface="Times New Roman"/>
                      </a:endParaRPr>
                    </a:p>
                  </a:txBody>
                  <a:tcPr marL="68580" marR="68580" marT="0" marB="0" anchor="ctr"/>
                </a:tc>
                <a:tc>
                  <a:txBody>
                    <a:bodyPr/>
                    <a:lstStyle/>
                    <a:p>
                      <a:pPr algn="ctr">
                        <a:spcAft>
                          <a:spcPts val="0"/>
                        </a:spcAft>
                      </a:pPr>
                      <a:r>
                        <a:rPr lang="en-ZA" sz="1000" dirty="0">
                          <a:effectLst/>
                        </a:rPr>
                        <a:t>1 922</a:t>
                      </a:r>
                      <a:endParaRPr lang="en-ZA" sz="1000" dirty="0">
                        <a:effectLst/>
                        <a:latin typeface="Times New Roman"/>
                        <a:ea typeface="Times New Roman"/>
                      </a:endParaRPr>
                    </a:p>
                  </a:txBody>
                  <a:tcPr marL="68580" marR="68580" marT="0" marB="0" anchor="ct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232869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928" y="-53130"/>
            <a:ext cx="11411712" cy="830369"/>
          </a:xfrm>
        </p:spPr>
        <p:txBody>
          <a:bodyPr/>
          <a:lstStyle/>
          <a:p>
            <a:r>
              <a:rPr lang="en-ZA" sz="2000" cap="small" dirty="0">
                <a:solidFill>
                  <a:prstClr val="black"/>
                </a:solidFill>
                <a:ea typeface="ＭＳ Ｐゴシック" charset="0"/>
              </a:rPr>
              <a:t>TEMPORARY RELIEF FACILITY SET UP TO ASSIST WATER BOARDS </a:t>
            </a:r>
            <a:r>
              <a:rPr lang="en-US" sz="2000" dirty="0">
                <a:solidFill>
                  <a:prstClr val="black"/>
                </a:solidFill>
                <a:ea typeface="ＭＳ Ｐゴシック" charset="0"/>
              </a:rPr>
              <a:t>HAS BEEN CONSIDERED TO SOFTEN THE IMPACT OF COVID AND NON PAYMENT BY MUNICIPALITIES</a:t>
            </a:r>
            <a:endParaRPr lang="en-ZA" sz="1800" dirty="0"/>
          </a:p>
        </p:txBody>
      </p:sp>
      <p:sp>
        <p:nvSpPr>
          <p:cNvPr id="7" name="Text Placeholder 6"/>
          <p:cNvSpPr>
            <a:spLocks noGrp="1"/>
          </p:cNvSpPr>
          <p:nvPr>
            <p:ph type="body" sz="half" idx="2"/>
          </p:nvPr>
        </p:nvSpPr>
        <p:spPr>
          <a:xfrm>
            <a:off x="676132" y="5148706"/>
            <a:ext cx="11302507" cy="1014350"/>
          </a:xfrm>
        </p:spPr>
        <p:txBody>
          <a:bodyPr/>
          <a:lstStyle/>
          <a:p>
            <a:pPr lvl="0" defTabSz="457200" eaLnBrk="1" hangingPunct="1">
              <a:spcBef>
                <a:spcPct val="0"/>
              </a:spcBef>
            </a:pPr>
            <a:r>
              <a:rPr lang="en-ZA" sz="1600" dirty="0">
                <a:solidFill>
                  <a:prstClr val="black"/>
                </a:solidFill>
                <a:cs typeface="+mn-cs"/>
              </a:rPr>
              <a:t>5 water boards need financial support in order to keep afloat with  operations, maintenance and payment of salaries. </a:t>
            </a:r>
          </a:p>
          <a:p>
            <a:pPr lvl="0" defTabSz="457200" eaLnBrk="1" hangingPunct="1">
              <a:spcBef>
                <a:spcPct val="0"/>
              </a:spcBef>
            </a:pPr>
            <a:r>
              <a:rPr lang="en-ZA" sz="1600" dirty="0">
                <a:solidFill>
                  <a:srgbClr val="FF0000"/>
                </a:solidFill>
                <a:cs typeface="+mn-cs"/>
              </a:rPr>
              <a:t>NT response on 26 Jan 21- argue that the recommended utilisation of unspent fund capital budget under RBIG is no longer feasible due to legal advise which concluded that the purpose of RBIG allocation cannot be changed. DWS does not have residual budget under goods and services to fund Water Boards</a:t>
            </a:r>
          </a:p>
          <a:p>
            <a:endParaRPr lang="en-ZA"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40D46574-B396-4706-AEBF-55424AEB0A4E}"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defRPr/>
              </a:pPr>
              <a:t>6</a:t>
            </a:fld>
            <a:endParaRPr lang="en-US" altLang="en-US">
              <a:latin typeface="Arial" panose="020B0604020202020204" pitchFamily="34" charset="0"/>
              <a:ea typeface="ＭＳ Ｐゴシック" panose="020B0600070205080204"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1392471672"/>
              </p:ext>
            </p:extLst>
          </p:nvPr>
        </p:nvGraphicFramePr>
        <p:xfrm>
          <a:off x="676132" y="966427"/>
          <a:ext cx="11028187" cy="4069083"/>
        </p:xfrm>
        <a:graphic>
          <a:graphicData uri="http://schemas.openxmlformats.org/drawingml/2006/table">
            <a:tbl>
              <a:tblPr firstRow="1" firstCol="1" bandRow="1">
                <a:tableStyleId>{1FECB4D8-DB02-4DC6-A0A2-4F2EBAE1DC90}</a:tableStyleId>
              </a:tblPr>
              <a:tblGrid>
                <a:gridCol w="4269591">
                  <a:extLst>
                    <a:ext uri="{9D8B030D-6E8A-4147-A177-3AD203B41FA5}">
                      <a16:colId xmlns:a16="http://schemas.microsoft.com/office/drawing/2014/main" xmlns="" val="20000"/>
                    </a:ext>
                  </a:extLst>
                </a:gridCol>
                <a:gridCol w="2510802">
                  <a:extLst>
                    <a:ext uri="{9D8B030D-6E8A-4147-A177-3AD203B41FA5}">
                      <a16:colId xmlns:a16="http://schemas.microsoft.com/office/drawing/2014/main" xmlns="" val="20001"/>
                    </a:ext>
                  </a:extLst>
                </a:gridCol>
                <a:gridCol w="2123897">
                  <a:extLst>
                    <a:ext uri="{9D8B030D-6E8A-4147-A177-3AD203B41FA5}">
                      <a16:colId xmlns:a16="http://schemas.microsoft.com/office/drawing/2014/main" xmlns="" val="20002"/>
                    </a:ext>
                  </a:extLst>
                </a:gridCol>
                <a:gridCol w="2123897">
                  <a:extLst>
                    <a:ext uri="{9D8B030D-6E8A-4147-A177-3AD203B41FA5}">
                      <a16:colId xmlns:a16="http://schemas.microsoft.com/office/drawing/2014/main" xmlns="" val="20003"/>
                    </a:ext>
                  </a:extLst>
                </a:gridCol>
              </a:tblGrid>
              <a:tr h="827964">
                <a:tc>
                  <a:txBody>
                    <a:bodyPr/>
                    <a:lstStyle/>
                    <a:p>
                      <a:pPr algn="just">
                        <a:lnSpc>
                          <a:spcPct val="115000"/>
                        </a:lnSpc>
                        <a:spcAft>
                          <a:spcPts val="0"/>
                        </a:spcAft>
                      </a:pPr>
                      <a:r>
                        <a:rPr lang="en-ZA" sz="1600" dirty="0">
                          <a:effectLst/>
                        </a:rPr>
                        <a:t>Water Board</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algn="ctr">
                        <a:lnSpc>
                          <a:spcPct val="115000"/>
                        </a:lnSpc>
                        <a:spcAft>
                          <a:spcPts val="0"/>
                        </a:spcAft>
                      </a:pPr>
                      <a:r>
                        <a:rPr lang="en-ZA" sz="1600" dirty="0">
                          <a:effectLst/>
                        </a:rPr>
                        <a:t>Requested funding</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algn="ctr">
                        <a:lnSpc>
                          <a:spcPct val="115000"/>
                        </a:lnSpc>
                        <a:spcAft>
                          <a:spcPts val="0"/>
                        </a:spcAft>
                      </a:pPr>
                      <a:r>
                        <a:rPr lang="en-ZA" sz="1600" dirty="0">
                          <a:effectLst/>
                        </a:rPr>
                        <a:t>Recommend funding</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algn="ctr">
                        <a:lnSpc>
                          <a:spcPct val="115000"/>
                        </a:lnSpc>
                        <a:spcAft>
                          <a:spcPts val="0"/>
                        </a:spcAft>
                      </a:pPr>
                      <a:r>
                        <a:rPr lang="en-ZA" sz="1600">
                          <a:effectLst/>
                        </a:rPr>
                        <a:t>Variance</a:t>
                      </a:r>
                      <a:endParaRPr lang="en-ZA" sz="1600">
                        <a:solidFill>
                          <a:srgbClr val="000000"/>
                        </a:solidFill>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465387">
                <a:tc>
                  <a:txBody>
                    <a:bodyPr/>
                    <a:lstStyle/>
                    <a:p>
                      <a:pPr>
                        <a:lnSpc>
                          <a:spcPct val="115000"/>
                        </a:lnSpc>
                      </a:pPr>
                      <a:endParaRPr lang="en-ZA" sz="1600" dirty="0">
                        <a:effectLst/>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ZA" sz="1600" dirty="0">
                          <a:effectLst/>
                        </a:rPr>
                        <a:t>R’000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algn="ctr">
                        <a:lnSpc>
                          <a:spcPct val="115000"/>
                        </a:lnSpc>
                        <a:spcAft>
                          <a:spcPts val="0"/>
                        </a:spcAft>
                      </a:pPr>
                      <a:r>
                        <a:rPr lang="en-ZA" sz="1600" dirty="0">
                          <a:effectLst/>
                        </a:rPr>
                        <a:t>R’000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algn="ctr">
                        <a:lnSpc>
                          <a:spcPct val="115000"/>
                        </a:lnSpc>
                        <a:spcAft>
                          <a:spcPts val="0"/>
                        </a:spcAft>
                      </a:pPr>
                      <a:r>
                        <a:rPr lang="en-ZA" sz="1600">
                          <a:effectLst/>
                        </a:rPr>
                        <a:t>R’000</a:t>
                      </a:r>
                      <a:endParaRPr lang="en-ZA" sz="1600">
                        <a:solidFill>
                          <a:srgbClr val="000000"/>
                        </a:solidFill>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462622">
                <a:tc>
                  <a:txBody>
                    <a:bodyPr/>
                    <a:lstStyle/>
                    <a:p>
                      <a:pPr algn="just">
                        <a:lnSpc>
                          <a:spcPct val="115000"/>
                        </a:lnSpc>
                        <a:spcAft>
                          <a:spcPts val="0"/>
                        </a:spcAft>
                      </a:pPr>
                      <a:r>
                        <a:rPr lang="en-ZA" sz="1600">
                          <a:effectLst/>
                        </a:rPr>
                        <a:t>Amatola Water </a:t>
                      </a:r>
                      <a:endParaRPr lang="en-ZA" sz="160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a:effectLst/>
                        </a:rPr>
                        <a:t>61 000</a:t>
                      </a:r>
                      <a:endParaRPr lang="en-ZA" sz="160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dirty="0">
                          <a:effectLst/>
                        </a:rPr>
                        <a:t>61 000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dirty="0">
                          <a:effectLst/>
                        </a:rPr>
                        <a:t>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extLst>
                  <a:ext uri="{0D108BD9-81ED-4DB2-BD59-A6C34878D82A}">
                    <a16:rowId xmlns:a16="http://schemas.microsoft.com/office/drawing/2014/main" xmlns="" val="10002"/>
                  </a:ext>
                </a:extLst>
              </a:tr>
              <a:tr h="462622">
                <a:tc>
                  <a:txBody>
                    <a:bodyPr/>
                    <a:lstStyle/>
                    <a:p>
                      <a:pPr algn="just">
                        <a:lnSpc>
                          <a:spcPct val="115000"/>
                        </a:lnSpc>
                        <a:spcAft>
                          <a:spcPts val="0"/>
                        </a:spcAft>
                      </a:pPr>
                      <a:r>
                        <a:rPr lang="en-ZA" sz="1600" dirty="0" err="1">
                          <a:effectLst/>
                        </a:rPr>
                        <a:t>Bloem</a:t>
                      </a:r>
                      <a:r>
                        <a:rPr lang="en-ZA" sz="1600" dirty="0">
                          <a:effectLst/>
                        </a:rPr>
                        <a:t> Water</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a:effectLst/>
                        </a:rPr>
                        <a:t>162 000</a:t>
                      </a:r>
                      <a:endParaRPr lang="en-ZA" sz="160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a:effectLst/>
                        </a:rPr>
                        <a:t>162 000</a:t>
                      </a:r>
                      <a:endParaRPr lang="en-ZA" sz="160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dirty="0">
                          <a:effectLst/>
                        </a:rPr>
                        <a:t>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extLst>
                  <a:ext uri="{0D108BD9-81ED-4DB2-BD59-A6C34878D82A}">
                    <a16:rowId xmlns:a16="http://schemas.microsoft.com/office/drawing/2014/main" xmlns="" val="10003"/>
                  </a:ext>
                </a:extLst>
              </a:tr>
              <a:tr h="462622">
                <a:tc>
                  <a:txBody>
                    <a:bodyPr/>
                    <a:lstStyle/>
                    <a:p>
                      <a:pPr algn="just">
                        <a:lnSpc>
                          <a:spcPct val="115000"/>
                        </a:lnSpc>
                        <a:spcAft>
                          <a:spcPts val="0"/>
                        </a:spcAft>
                      </a:pPr>
                      <a:r>
                        <a:rPr lang="en-ZA" sz="1600" dirty="0" err="1">
                          <a:effectLst/>
                        </a:rPr>
                        <a:t>Magalies</a:t>
                      </a:r>
                      <a:r>
                        <a:rPr lang="en-ZA" sz="1600" baseline="0" dirty="0">
                          <a:effectLst/>
                        </a:rPr>
                        <a:t> Water</a:t>
                      </a:r>
                      <a:endParaRPr lang="en-ZA" sz="1600" dirty="0">
                        <a:solidFill>
                          <a:schemeClr val="bg1"/>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dirty="0">
                          <a:effectLst/>
                        </a:rPr>
                        <a:t>92 000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dirty="0">
                          <a:effectLst/>
                        </a:rPr>
                        <a:t>72 000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dirty="0">
                          <a:effectLst/>
                        </a:rPr>
                        <a:t>20 000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extLst>
                  <a:ext uri="{0D108BD9-81ED-4DB2-BD59-A6C34878D82A}">
                    <a16:rowId xmlns:a16="http://schemas.microsoft.com/office/drawing/2014/main" xmlns="" val="10004"/>
                  </a:ext>
                </a:extLst>
              </a:tr>
              <a:tr h="462622">
                <a:tc>
                  <a:txBody>
                    <a:bodyPr/>
                    <a:lstStyle/>
                    <a:p>
                      <a:pPr algn="just">
                        <a:lnSpc>
                          <a:spcPct val="115000"/>
                        </a:lnSpc>
                        <a:spcAft>
                          <a:spcPts val="0"/>
                        </a:spcAft>
                      </a:pPr>
                      <a:r>
                        <a:rPr lang="en-ZA" sz="1600">
                          <a:effectLst/>
                        </a:rPr>
                        <a:t>Lepelle Northern Water</a:t>
                      </a:r>
                      <a:endParaRPr lang="en-ZA" sz="160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a:effectLst/>
                        </a:rPr>
                        <a:t>94 000</a:t>
                      </a:r>
                      <a:endParaRPr lang="en-ZA" sz="160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a:effectLst/>
                        </a:rPr>
                        <a:t>94 000</a:t>
                      </a:r>
                      <a:endParaRPr lang="en-ZA" sz="160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dirty="0">
                          <a:effectLst/>
                        </a:rPr>
                        <a:t>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extLst>
                  <a:ext uri="{0D108BD9-81ED-4DB2-BD59-A6C34878D82A}">
                    <a16:rowId xmlns:a16="http://schemas.microsoft.com/office/drawing/2014/main" xmlns="" val="10005"/>
                  </a:ext>
                </a:extLst>
              </a:tr>
              <a:tr h="462622">
                <a:tc>
                  <a:txBody>
                    <a:bodyPr/>
                    <a:lstStyle/>
                    <a:p>
                      <a:pPr algn="just">
                        <a:lnSpc>
                          <a:spcPct val="115000"/>
                        </a:lnSpc>
                        <a:spcAft>
                          <a:spcPts val="0"/>
                        </a:spcAft>
                      </a:pPr>
                      <a:r>
                        <a:rPr lang="en-ZA" sz="1600">
                          <a:effectLst/>
                        </a:rPr>
                        <a:t>Sedibeng Water Board</a:t>
                      </a:r>
                      <a:endParaRPr lang="en-ZA" sz="160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dirty="0">
                          <a:effectLst/>
                        </a:rPr>
                        <a:t>600 000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a:effectLst/>
                        </a:rPr>
                        <a:t>267 000</a:t>
                      </a:r>
                      <a:endParaRPr lang="en-ZA" sz="160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dirty="0">
                          <a:effectLst/>
                        </a:rPr>
                        <a:t>333</a:t>
                      </a:r>
                      <a:r>
                        <a:rPr lang="en-ZA" sz="1600" baseline="0" dirty="0">
                          <a:effectLst/>
                        </a:rPr>
                        <a:t> 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extLst>
                  <a:ext uri="{0D108BD9-81ED-4DB2-BD59-A6C34878D82A}">
                    <a16:rowId xmlns:a16="http://schemas.microsoft.com/office/drawing/2014/main" xmlns="" val="10006"/>
                  </a:ext>
                </a:extLst>
              </a:tr>
              <a:tr h="462622">
                <a:tc>
                  <a:txBody>
                    <a:bodyPr/>
                    <a:lstStyle/>
                    <a:p>
                      <a:pPr algn="just">
                        <a:lnSpc>
                          <a:spcPct val="115000"/>
                        </a:lnSpc>
                        <a:spcAft>
                          <a:spcPts val="0"/>
                        </a:spcAft>
                      </a:pPr>
                      <a:r>
                        <a:rPr lang="en-ZA" sz="1600" dirty="0">
                          <a:effectLst/>
                        </a:rPr>
                        <a:t>Total</a:t>
                      </a:r>
                      <a:endParaRPr lang="en-ZA" sz="1600" b="1"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dirty="0">
                          <a:effectLst/>
                        </a:rPr>
                        <a:t>989 000</a:t>
                      </a:r>
                      <a:endParaRPr lang="en-ZA" sz="1600" b="1"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dirty="0">
                          <a:effectLst/>
                        </a:rPr>
                        <a:t>656 000</a:t>
                      </a:r>
                      <a:endParaRPr lang="en-ZA" sz="1600" b="1"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tc>
                  <a:txBody>
                    <a:bodyPr/>
                    <a:lstStyle/>
                    <a:p>
                      <a:pPr algn="ctr">
                        <a:lnSpc>
                          <a:spcPct val="115000"/>
                        </a:lnSpc>
                        <a:spcAft>
                          <a:spcPts val="0"/>
                        </a:spcAft>
                      </a:pPr>
                      <a:r>
                        <a:rPr lang="en-ZA" sz="1600" dirty="0">
                          <a:effectLst/>
                        </a:rPr>
                        <a:t>353 000</a:t>
                      </a:r>
                      <a:endParaRPr lang="en-ZA" sz="1600" b="1" dirty="0">
                        <a:solidFill>
                          <a:srgbClr val="000000"/>
                        </a:solidFill>
                        <a:effectLst/>
                        <a:latin typeface="Arial" panose="020B0604020202020204" pitchFamily="34" charset="0"/>
                        <a:ea typeface="Arial"/>
                        <a:cs typeface="Arial" panose="020B0604020202020204" pitchFamily="34" charset="0"/>
                      </a:endParaRPr>
                    </a:p>
                  </a:txBody>
                  <a:tcPr marL="68580" marR="68580" marT="0" marB="0" anchor="b"/>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57921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2128" y="231786"/>
            <a:ext cx="11679936" cy="664326"/>
          </a:xfrm>
        </p:spPr>
        <p:txBody>
          <a:bodyPr/>
          <a:lstStyle/>
          <a:p>
            <a:pPr algn="l"/>
            <a:r>
              <a:rPr lang="en-ZA" sz="2400" b="1" dirty="0">
                <a:solidFill>
                  <a:prstClr val="black"/>
                </a:solidFill>
                <a:ea typeface="ＭＳ Ｐゴシック" charset="0"/>
              </a:rPr>
              <a:t>TOP 11 MUNICIPALITIES WITH LARGEST ARREAR AMOUNTS</a:t>
            </a:r>
            <a:endParaRPr lang="en-ZA" sz="2000" dirty="0"/>
          </a:p>
        </p:txBody>
      </p:sp>
      <p:pic>
        <p:nvPicPr>
          <p:cNvPr id="2" name="Content Placeholder 1"/>
          <p:cNvPicPr>
            <a:picLocks noGrp="1" noChangeAspect="1"/>
          </p:cNvPicPr>
          <p:nvPr>
            <p:ph idx="1"/>
          </p:nvPr>
        </p:nvPicPr>
        <p:blipFill>
          <a:blip r:embed="rId2" cstate="print"/>
          <a:stretch>
            <a:fillRect/>
          </a:stretch>
        </p:blipFill>
        <p:spPr>
          <a:xfrm>
            <a:off x="551688" y="896112"/>
            <a:ext cx="11100816" cy="4999153"/>
          </a:xfrm>
          <a:prstGeom prst="rect">
            <a:avLst/>
          </a:prstGeom>
          <a:solidFill>
            <a:schemeClr val="accent3">
              <a:lumMod val="40000"/>
              <a:lumOff val="60000"/>
            </a:schemeClr>
          </a:solidFill>
        </p:spPr>
      </p:pic>
      <p:sp>
        <p:nvSpPr>
          <p:cNvPr id="4" name="Slide Number Placeholder 3"/>
          <p:cNvSpPr>
            <a:spLocks noGrp="1"/>
          </p:cNvSpPr>
          <p:nvPr>
            <p:ph type="sldNum" sz="quarter" idx="10"/>
          </p:nvPr>
        </p:nvSpPr>
        <p:spPr/>
        <p:txBody>
          <a:bodyPr/>
          <a:lstStyle/>
          <a:p>
            <a:pPr fontAlgn="base">
              <a:spcBef>
                <a:spcPct val="0"/>
              </a:spcBef>
              <a:spcAft>
                <a:spcPct val="0"/>
              </a:spcAft>
              <a:defRPr/>
            </a:pPr>
            <a:fld id="{40D46574-B396-4706-AEBF-55424AEB0A4E}"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defRPr/>
              </a:pPr>
              <a:t>7</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69441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0"/>
            <a:ext cx="11631168" cy="634427"/>
          </a:xfrm>
        </p:spPr>
        <p:txBody>
          <a:bodyPr/>
          <a:lstStyle/>
          <a:p>
            <a:pPr algn="l"/>
            <a:r>
              <a:rPr lang="en-GB" sz="2800" b="1" dirty="0">
                <a:solidFill>
                  <a:prstClr val="black"/>
                </a:solidFill>
                <a:latin typeface="Calibri"/>
                <a:ea typeface="ＭＳ Ｐゴシック" charset="0"/>
              </a:rPr>
              <a:t>KEY PAYMENT AGREEMENTS BETWEEN MUNICIPALITIES AND WATER BOARDS </a:t>
            </a:r>
            <a:endParaRPr lang="en-ZA" sz="4800" dirty="0"/>
          </a:p>
        </p:txBody>
      </p:sp>
      <p:sp>
        <p:nvSpPr>
          <p:cNvPr id="6" name="Content Placeholder 5"/>
          <p:cNvSpPr>
            <a:spLocks noGrp="1"/>
          </p:cNvSpPr>
          <p:nvPr>
            <p:ph idx="1"/>
          </p:nvPr>
        </p:nvSpPr>
        <p:spPr>
          <a:xfrm>
            <a:off x="365760" y="634426"/>
            <a:ext cx="11631168" cy="5565205"/>
          </a:xfrm>
        </p:spPr>
        <p:txBody>
          <a:bodyPr/>
          <a:lstStyle/>
          <a:p>
            <a:pPr marL="0" lvl="0" indent="0" defTabSz="457200">
              <a:buNone/>
            </a:pPr>
            <a:r>
              <a:rPr lang="en-US" sz="1800" u="sng" dirty="0">
                <a:solidFill>
                  <a:prstClr val="black"/>
                </a:solidFill>
                <a:ea typeface="ＭＳ Ｐゴシック" charset="0"/>
              </a:rPr>
              <a:t>Mangaung Metro</a:t>
            </a:r>
          </a:p>
          <a:p>
            <a:pPr lvl="0" defTabSz="457200"/>
            <a:r>
              <a:rPr lang="en-US" sz="1800" dirty="0">
                <a:solidFill>
                  <a:prstClr val="black"/>
                </a:solidFill>
                <a:ea typeface="ＭＳ Ｐゴシック" charset="0"/>
              </a:rPr>
              <a:t>Agreed to pay current accounts on monthly basis &amp; R20m on arrear accounts </a:t>
            </a:r>
          </a:p>
          <a:p>
            <a:pPr lvl="0" defTabSz="457200"/>
            <a:r>
              <a:rPr lang="en-US" sz="1800" dirty="0">
                <a:solidFill>
                  <a:prstClr val="black"/>
                </a:solidFill>
                <a:ea typeface="ＭＳ Ｐゴシック" charset="0"/>
              </a:rPr>
              <a:t>Paid R128 million to Bloem Water between 30 November 2020 and 24 December 2020.</a:t>
            </a:r>
            <a:endParaRPr lang="en-US" sz="800" dirty="0">
              <a:solidFill>
                <a:prstClr val="black"/>
              </a:solidFill>
              <a:ea typeface="ＭＳ Ｐゴシック" charset="0"/>
            </a:endParaRPr>
          </a:p>
          <a:p>
            <a:pPr marL="0" lvl="0" indent="0" defTabSz="457200">
              <a:buNone/>
            </a:pPr>
            <a:r>
              <a:rPr lang="en-US" sz="1800" u="sng" dirty="0" err="1">
                <a:solidFill>
                  <a:prstClr val="black"/>
                </a:solidFill>
                <a:ea typeface="ＭＳ Ｐゴシック" charset="0"/>
              </a:rPr>
              <a:t>Kopanong</a:t>
            </a:r>
            <a:r>
              <a:rPr lang="en-US" sz="1800" u="sng" dirty="0">
                <a:solidFill>
                  <a:prstClr val="black"/>
                </a:solidFill>
                <a:ea typeface="ＭＳ Ｐゴシック" charset="0"/>
              </a:rPr>
              <a:t> Local Municipality </a:t>
            </a:r>
          </a:p>
          <a:p>
            <a:pPr defTabSz="457200"/>
            <a:r>
              <a:rPr lang="en-US" sz="1800" dirty="0">
                <a:solidFill>
                  <a:prstClr val="black"/>
                </a:solidFill>
                <a:ea typeface="ＭＳ Ｐゴシック" charset="0"/>
              </a:rPr>
              <a:t>Bloem Water has started water restrictions as a result of defaulting on the payment arrangement, the municipality paid R1,2 million between 3 November and 23 December 2020. New bulk supply contract arrangement expected to be signed on 10 Feb 2021</a:t>
            </a:r>
            <a:endParaRPr lang="en-US" sz="800" dirty="0">
              <a:solidFill>
                <a:prstClr val="black"/>
              </a:solidFill>
              <a:ea typeface="ＭＳ Ｐゴシック" charset="0"/>
            </a:endParaRPr>
          </a:p>
          <a:p>
            <a:pPr marL="0" lvl="0" indent="0" defTabSz="457200">
              <a:buNone/>
            </a:pPr>
            <a:r>
              <a:rPr lang="en-ZA" sz="1800" u="sng" dirty="0">
                <a:solidFill>
                  <a:prstClr val="black"/>
                </a:solidFill>
                <a:ea typeface="ＭＳ Ｐゴシック" charset="0"/>
              </a:rPr>
              <a:t>Mopani DM and Sekhukhune DM</a:t>
            </a:r>
            <a:r>
              <a:rPr lang="en-ZA" sz="1800" dirty="0">
                <a:solidFill>
                  <a:prstClr val="black"/>
                </a:solidFill>
                <a:ea typeface="ＭＳ Ｐゴシック" charset="0"/>
              </a:rPr>
              <a:t> </a:t>
            </a:r>
          </a:p>
          <a:p>
            <a:pPr defTabSz="457200"/>
            <a:r>
              <a:rPr lang="en-US" sz="1800" dirty="0">
                <a:solidFill>
                  <a:prstClr val="black"/>
                </a:solidFill>
                <a:ea typeface="ＭＳ Ｐゴシック" charset="0"/>
              </a:rPr>
              <a:t>Repayment agreement to settle debt amounting R509m was entered between Mopani DM and LNW in Sept 2020 </a:t>
            </a:r>
          </a:p>
          <a:p>
            <a:pPr defTabSz="457200"/>
            <a:r>
              <a:rPr lang="en-US" sz="1800" dirty="0">
                <a:solidFill>
                  <a:prstClr val="black"/>
                </a:solidFill>
                <a:ea typeface="ＭＳ Ｐゴシック" charset="0"/>
              </a:rPr>
              <a:t>Repayment agreement to settle the outstanding debt amounting R170m was entered into between Sekhukhune and LNW in December 2019</a:t>
            </a:r>
          </a:p>
          <a:p>
            <a:pPr marL="0" lvl="0" indent="0" defTabSz="457200">
              <a:buNone/>
            </a:pPr>
            <a:r>
              <a:rPr lang="en-US" sz="1800" u="sng" dirty="0">
                <a:solidFill>
                  <a:prstClr val="black"/>
                </a:solidFill>
                <a:ea typeface="ＭＳ Ｐゴシック" charset="0"/>
              </a:rPr>
              <a:t>Amatola DM</a:t>
            </a:r>
            <a:r>
              <a:rPr lang="en-US" sz="1800" dirty="0">
                <a:solidFill>
                  <a:prstClr val="black"/>
                </a:solidFill>
                <a:ea typeface="ＭＳ Ｐゴシック" charset="0"/>
              </a:rPr>
              <a:t> </a:t>
            </a:r>
          </a:p>
          <a:p>
            <a:pPr defTabSz="457200"/>
            <a:r>
              <a:rPr lang="en-US" sz="1800" dirty="0">
                <a:solidFill>
                  <a:prstClr val="black"/>
                </a:solidFill>
                <a:ea typeface="ＭＳ Ｐゴシック" charset="0"/>
              </a:rPr>
              <a:t>Amatola Water and Amatola DM are busy renegotiating on the payment arrangements which could not sustain the water board on the initial arrangement </a:t>
            </a:r>
          </a:p>
          <a:p>
            <a:pPr marL="0" lvl="0" indent="0" defTabSz="457200">
              <a:buNone/>
            </a:pPr>
            <a:r>
              <a:rPr lang="en-US" sz="1800" u="sng" dirty="0" err="1">
                <a:solidFill>
                  <a:prstClr val="black"/>
                </a:solidFill>
                <a:ea typeface="ＭＳ Ｐゴシック" charset="0"/>
              </a:rPr>
              <a:t>Matjhabeng</a:t>
            </a:r>
            <a:r>
              <a:rPr lang="en-US" sz="1800" u="sng" dirty="0">
                <a:solidFill>
                  <a:prstClr val="black"/>
                </a:solidFill>
                <a:ea typeface="ＭＳ Ｐゴシック" charset="0"/>
              </a:rPr>
              <a:t> LM</a:t>
            </a:r>
            <a:r>
              <a:rPr lang="en-US" sz="1800" dirty="0">
                <a:solidFill>
                  <a:prstClr val="black"/>
                </a:solidFill>
                <a:ea typeface="ＭＳ Ｐゴシック" charset="0"/>
              </a:rPr>
              <a:t> </a:t>
            </a:r>
          </a:p>
          <a:p>
            <a:pPr defTabSz="457200"/>
            <a:r>
              <a:rPr lang="en-US" sz="1800" dirty="0">
                <a:solidFill>
                  <a:prstClr val="black"/>
                </a:solidFill>
                <a:ea typeface="ＭＳ Ｐゴシック" charset="0"/>
              </a:rPr>
              <a:t>Sedibeng Water has started water restrictions as a result of defaulting on the payment arrangement by the municipality and negotiations are on-going  </a:t>
            </a:r>
            <a:endParaRPr lang="en-ZA" sz="1800" dirty="0">
              <a:solidFill>
                <a:prstClr val="black"/>
              </a:solidFill>
              <a:ea typeface="ＭＳ Ｐゴシック" charset="0"/>
            </a:endParaRPr>
          </a:p>
          <a:p>
            <a:endParaRPr lang="en-ZA"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40D46574-B396-4706-AEBF-55424AEB0A4E}"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defRPr/>
              </a:pPr>
              <a:t>8</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35040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49490"/>
          </a:xfrm>
        </p:spPr>
        <p:txBody>
          <a:bodyPr/>
          <a:lstStyle/>
          <a:p>
            <a:r>
              <a:rPr lang="en-ZA" sz="2800" b="1" dirty="0">
                <a:solidFill>
                  <a:prstClr val="black"/>
                </a:solidFill>
              </a:rPr>
              <a:t>WTE DEBTORS AGE ANALYSIS AS AT 31 DECEMBER 2020</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36337091"/>
              </p:ext>
            </p:extLst>
          </p:nvPr>
        </p:nvGraphicFramePr>
        <p:xfrm>
          <a:off x="609600" y="1024128"/>
          <a:ext cx="11314180" cy="4042590"/>
        </p:xfrm>
        <a:graphic>
          <a:graphicData uri="http://schemas.openxmlformats.org/drawingml/2006/table">
            <a:tbl>
              <a:tblPr firstRow="1" bandRow="1">
                <a:tableStyleId>{1FECB4D8-DB02-4DC6-A0A2-4F2EBAE1DC90}</a:tableStyleId>
              </a:tblPr>
              <a:tblGrid>
                <a:gridCol w="1255776">
                  <a:extLst>
                    <a:ext uri="{9D8B030D-6E8A-4147-A177-3AD203B41FA5}">
                      <a16:colId xmlns:a16="http://schemas.microsoft.com/office/drawing/2014/main" xmlns="" val="20000"/>
                    </a:ext>
                  </a:extLst>
                </a:gridCol>
                <a:gridCol w="1007060">
                  <a:extLst>
                    <a:ext uri="{9D8B030D-6E8A-4147-A177-3AD203B41FA5}">
                      <a16:colId xmlns:a16="http://schemas.microsoft.com/office/drawing/2014/main" xmlns="" val="20001"/>
                    </a:ext>
                  </a:extLst>
                </a:gridCol>
                <a:gridCol w="1131418">
                  <a:extLst>
                    <a:ext uri="{9D8B030D-6E8A-4147-A177-3AD203B41FA5}">
                      <a16:colId xmlns:a16="http://schemas.microsoft.com/office/drawing/2014/main" xmlns="" val="20002"/>
                    </a:ext>
                  </a:extLst>
                </a:gridCol>
                <a:gridCol w="1131418">
                  <a:extLst>
                    <a:ext uri="{9D8B030D-6E8A-4147-A177-3AD203B41FA5}">
                      <a16:colId xmlns:a16="http://schemas.microsoft.com/office/drawing/2014/main" xmlns="" val="20003"/>
                    </a:ext>
                  </a:extLst>
                </a:gridCol>
                <a:gridCol w="1131418">
                  <a:extLst>
                    <a:ext uri="{9D8B030D-6E8A-4147-A177-3AD203B41FA5}">
                      <a16:colId xmlns:a16="http://schemas.microsoft.com/office/drawing/2014/main" xmlns="" val="20004"/>
                    </a:ext>
                  </a:extLst>
                </a:gridCol>
                <a:gridCol w="1131418">
                  <a:extLst>
                    <a:ext uri="{9D8B030D-6E8A-4147-A177-3AD203B41FA5}">
                      <a16:colId xmlns:a16="http://schemas.microsoft.com/office/drawing/2014/main" xmlns="" val="20005"/>
                    </a:ext>
                  </a:extLst>
                </a:gridCol>
                <a:gridCol w="1131418">
                  <a:extLst>
                    <a:ext uri="{9D8B030D-6E8A-4147-A177-3AD203B41FA5}">
                      <a16:colId xmlns:a16="http://schemas.microsoft.com/office/drawing/2014/main" xmlns="" val="20006"/>
                    </a:ext>
                  </a:extLst>
                </a:gridCol>
                <a:gridCol w="1131418">
                  <a:extLst>
                    <a:ext uri="{9D8B030D-6E8A-4147-A177-3AD203B41FA5}">
                      <a16:colId xmlns:a16="http://schemas.microsoft.com/office/drawing/2014/main" xmlns="" val="20007"/>
                    </a:ext>
                  </a:extLst>
                </a:gridCol>
                <a:gridCol w="1131418">
                  <a:extLst>
                    <a:ext uri="{9D8B030D-6E8A-4147-A177-3AD203B41FA5}">
                      <a16:colId xmlns:a16="http://schemas.microsoft.com/office/drawing/2014/main" xmlns="" val="20008"/>
                    </a:ext>
                  </a:extLst>
                </a:gridCol>
                <a:gridCol w="1131418">
                  <a:extLst>
                    <a:ext uri="{9D8B030D-6E8A-4147-A177-3AD203B41FA5}">
                      <a16:colId xmlns:a16="http://schemas.microsoft.com/office/drawing/2014/main" xmlns="" val="20009"/>
                    </a:ext>
                  </a:extLst>
                </a:gridCol>
              </a:tblGrid>
              <a:tr h="511122">
                <a:tc>
                  <a:txBody>
                    <a:bodyPr/>
                    <a:lstStyle/>
                    <a:p>
                      <a:pPr algn="l" fontAlgn="t"/>
                      <a:r>
                        <a:rPr lang="en-ZA" sz="1050" b="1" i="0" u="none" strike="noStrike" dirty="0">
                          <a:effectLst/>
                          <a:latin typeface="Arial"/>
                        </a:rPr>
                        <a:t>Municipal Type</a:t>
                      </a:r>
                    </a:p>
                  </a:txBody>
                  <a:tcPr marL="3175" marR="3175" marT="3175" marB="0"/>
                </a:tc>
                <a:tc>
                  <a:txBody>
                    <a:bodyPr/>
                    <a:lstStyle/>
                    <a:p>
                      <a:pPr algn="l" fontAlgn="t"/>
                      <a:r>
                        <a:rPr lang="en-ZA" sz="1050" b="1" i="0" u="none" strike="noStrike" dirty="0">
                          <a:effectLst/>
                          <a:latin typeface="Arial"/>
                        </a:rPr>
                        <a:t>Sum of Current</a:t>
                      </a:r>
                    </a:p>
                  </a:txBody>
                  <a:tcPr marL="3175" marR="3175" marT="3175" marB="0"/>
                </a:tc>
                <a:tc>
                  <a:txBody>
                    <a:bodyPr/>
                    <a:lstStyle/>
                    <a:p>
                      <a:pPr algn="l" fontAlgn="t"/>
                      <a:r>
                        <a:rPr lang="en-ZA" sz="1050" b="1" i="0" u="none" strike="noStrike" dirty="0">
                          <a:effectLst/>
                          <a:latin typeface="Arial"/>
                        </a:rPr>
                        <a:t>Sum of 30+ Days</a:t>
                      </a:r>
                    </a:p>
                  </a:txBody>
                  <a:tcPr marL="3175" marR="3175" marT="3175" marB="0"/>
                </a:tc>
                <a:tc>
                  <a:txBody>
                    <a:bodyPr/>
                    <a:lstStyle/>
                    <a:p>
                      <a:pPr algn="l" fontAlgn="t"/>
                      <a:r>
                        <a:rPr lang="en-ZA" sz="1050" b="1" i="0" u="none" strike="noStrike" dirty="0">
                          <a:effectLst/>
                          <a:latin typeface="Arial"/>
                        </a:rPr>
                        <a:t>Sum of 60+ Days</a:t>
                      </a:r>
                    </a:p>
                  </a:txBody>
                  <a:tcPr marL="3175" marR="3175" marT="3175" marB="0"/>
                </a:tc>
                <a:tc>
                  <a:txBody>
                    <a:bodyPr/>
                    <a:lstStyle/>
                    <a:p>
                      <a:pPr algn="l" fontAlgn="t"/>
                      <a:r>
                        <a:rPr lang="en-ZA" sz="1050" b="1" i="0" u="none" strike="noStrike" dirty="0">
                          <a:effectLst/>
                          <a:latin typeface="Arial"/>
                        </a:rPr>
                        <a:t>Sum of 90+ Days</a:t>
                      </a:r>
                    </a:p>
                  </a:txBody>
                  <a:tcPr marL="3175" marR="3175" marT="3175" marB="0"/>
                </a:tc>
                <a:tc>
                  <a:txBody>
                    <a:bodyPr/>
                    <a:lstStyle/>
                    <a:p>
                      <a:pPr algn="l" fontAlgn="t"/>
                      <a:r>
                        <a:rPr lang="en-ZA" sz="1050" b="1" i="0" u="none" strike="noStrike" dirty="0">
                          <a:effectLst/>
                          <a:latin typeface="Arial"/>
                        </a:rPr>
                        <a:t>Sum of 120+ Days</a:t>
                      </a:r>
                    </a:p>
                  </a:txBody>
                  <a:tcPr marL="3175" marR="3175" marT="3175" marB="0"/>
                </a:tc>
                <a:tc>
                  <a:txBody>
                    <a:bodyPr/>
                    <a:lstStyle/>
                    <a:p>
                      <a:pPr algn="l" fontAlgn="t"/>
                      <a:r>
                        <a:rPr lang="en-ZA" sz="1050" b="1" i="0" u="none" strike="noStrike" dirty="0">
                          <a:effectLst/>
                          <a:latin typeface="Arial"/>
                        </a:rPr>
                        <a:t>Sum of 150+ Days</a:t>
                      </a:r>
                    </a:p>
                  </a:txBody>
                  <a:tcPr marL="3175" marR="3175" marT="3175" marB="0"/>
                </a:tc>
                <a:tc>
                  <a:txBody>
                    <a:bodyPr/>
                    <a:lstStyle/>
                    <a:p>
                      <a:pPr algn="l" fontAlgn="t"/>
                      <a:r>
                        <a:rPr lang="en-ZA" sz="1050" b="1" i="0" u="none" strike="noStrike" dirty="0">
                          <a:effectLst/>
                          <a:latin typeface="Arial"/>
                        </a:rPr>
                        <a:t>Sum of 180+ Days</a:t>
                      </a:r>
                    </a:p>
                  </a:txBody>
                  <a:tcPr marL="3175" marR="3175" marT="3175" marB="0"/>
                </a:tc>
                <a:tc>
                  <a:txBody>
                    <a:bodyPr/>
                    <a:lstStyle/>
                    <a:p>
                      <a:pPr algn="l" fontAlgn="t"/>
                      <a:r>
                        <a:rPr lang="en-ZA" sz="1050" b="1" i="0" u="none" strike="noStrike" dirty="0">
                          <a:effectLst/>
                          <a:latin typeface="Arial"/>
                        </a:rPr>
                        <a:t>Sum of Total</a:t>
                      </a:r>
                    </a:p>
                  </a:txBody>
                  <a:tcPr marL="3175" marR="3175" marT="3175" marB="0"/>
                </a:tc>
                <a:tc>
                  <a:txBody>
                    <a:bodyPr/>
                    <a:lstStyle/>
                    <a:p>
                      <a:pPr algn="l" fontAlgn="t"/>
                      <a:r>
                        <a:rPr lang="en-ZA" sz="1050" b="1" i="0" u="none" strike="noStrike" dirty="0">
                          <a:effectLst/>
                          <a:latin typeface="Arial"/>
                        </a:rPr>
                        <a:t>Total Balance Less Current</a:t>
                      </a:r>
                    </a:p>
                  </a:txBody>
                  <a:tcPr marL="3175" marR="3175" marT="3175" marB="0"/>
                </a:tc>
                <a:extLst>
                  <a:ext uri="{0D108BD9-81ED-4DB2-BD59-A6C34878D82A}">
                    <a16:rowId xmlns:a16="http://schemas.microsoft.com/office/drawing/2014/main" xmlns="" val="10000"/>
                  </a:ext>
                </a:extLst>
              </a:tr>
              <a:tr h="666034">
                <a:tc>
                  <a:txBody>
                    <a:bodyPr/>
                    <a:lstStyle/>
                    <a:p>
                      <a:pPr algn="l" fontAlgn="t"/>
                      <a:r>
                        <a:rPr lang="en-ZA" sz="1050" b="1" i="0" u="none" strike="noStrike" dirty="0" err="1">
                          <a:effectLst/>
                          <a:latin typeface="Arial"/>
                        </a:rPr>
                        <a:t>Dist</a:t>
                      </a:r>
                      <a:r>
                        <a:rPr lang="en-ZA" sz="1050" b="1" i="0" u="none" strike="noStrike" dirty="0">
                          <a:effectLst/>
                          <a:latin typeface="Arial"/>
                        </a:rPr>
                        <a:t> Municipalities (DM)</a:t>
                      </a:r>
                    </a:p>
                  </a:txBody>
                  <a:tcPr marL="3175" marR="3175" marT="3175" marB="0"/>
                </a:tc>
                <a:tc>
                  <a:txBody>
                    <a:bodyPr/>
                    <a:lstStyle/>
                    <a:p>
                      <a:pPr algn="l" fontAlgn="t"/>
                      <a:r>
                        <a:rPr lang="en-ZA" sz="1200" b="0" i="0" u="none" strike="noStrike" dirty="0">
                          <a:effectLst/>
                          <a:latin typeface="Arial"/>
                        </a:rPr>
                        <a:t>    22 846 </a:t>
                      </a:r>
                    </a:p>
                  </a:txBody>
                  <a:tcPr marL="3175" marR="3175" marT="3175" marB="0"/>
                </a:tc>
                <a:tc>
                  <a:txBody>
                    <a:bodyPr/>
                    <a:lstStyle/>
                    <a:p>
                      <a:pPr algn="l" fontAlgn="t"/>
                      <a:r>
                        <a:rPr lang="en-ZA" sz="1200" b="0" i="0" u="none" strike="noStrike" dirty="0">
                          <a:effectLst/>
                          <a:latin typeface="Arial"/>
                        </a:rPr>
                        <a:t>      32 798 </a:t>
                      </a:r>
                    </a:p>
                  </a:txBody>
                  <a:tcPr marL="3175" marR="3175" marT="3175" marB="0"/>
                </a:tc>
                <a:tc>
                  <a:txBody>
                    <a:bodyPr/>
                    <a:lstStyle/>
                    <a:p>
                      <a:pPr algn="l" fontAlgn="t"/>
                      <a:r>
                        <a:rPr lang="en-ZA" sz="1200" b="0" i="0" u="none" strike="noStrike" dirty="0">
                          <a:effectLst/>
                          <a:latin typeface="Arial"/>
                        </a:rPr>
                        <a:t>         75 162 </a:t>
                      </a:r>
                    </a:p>
                  </a:txBody>
                  <a:tcPr marL="3175" marR="3175" marT="3175" marB="0"/>
                </a:tc>
                <a:tc>
                  <a:txBody>
                    <a:bodyPr/>
                    <a:lstStyle/>
                    <a:p>
                      <a:pPr algn="l" fontAlgn="t"/>
                      <a:r>
                        <a:rPr lang="en-ZA" sz="1200" b="0" i="0" u="none" strike="noStrike" dirty="0">
                          <a:effectLst/>
                          <a:latin typeface="Arial"/>
                        </a:rPr>
                        <a:t>      41 481 </a:t>
                      </a:r>
                    </a:p>
                  </a:txBody>
                  <a:tcPr marL="3175" marR="3175" marT="3175" marB="0"/>
                </a:tc>
                <a:tc>
                  <a:txBody>
                    <a:bodyPr/>
                    <a:lstStyle/>
                    <a:p>
                      <a:pPr algn="l" fontAlgn="t"/>
                      <a:r>
                        <a:rPr lang="en-ZA" sz="1200" b="0" i="0" u="none" strike="noStrike">
                          <a:effectLst/>
                          <a:latin typeface="Arial"/>
                        </a:rPr>
                        <a:t>       23 107 </a:t>
                      </a:r>
                    </a:p>
                  </a:txBody>
                  <a:tcPr marL="3175" marR="3175" marT="3175" marB="0"/>
                </a:tc>
                <a:tc>
                  <a:txBody>
                    <a:bodyPr/>
                    <a:lstStyle/>
                    <a:p>
                      <a:pPr algn="l" fontAlgn="t"/>
                      <a:r>
                        <a:rPr lang="en-ZA" sz="1200" b="0" i="0" u="none" strike="noStrike" dirty="0">
                          <a:effectLst/>
                          <a:latin typeface="Arial"/>
                        </a:rPr>
                        <a:t>-       13 721 </a:t>
                      </a:r>
                    </a:p>
                  </a:txBody>
                  <a:tcPr marL="3175" marR="3175" marT="3175" marB="0"/>
                </a:tc>
                <a:tc>
                  <a:txBody>
                    <a:bodyPr/>
                    <a:lstStyle/>
                    <a:p>
                      <a:pPr algn="l" fontAlgn="t"/>
                      <a:r>
                        <a:rPr lang="en-ZA" sz="1200" b="0" i="0" u="none" strike="noStrike" dirty="0">
                          <a:effectLst/>
                          <a:latin typeface="Arial"/>
                        </a:rPr>
                        <a:t>   1 748 938 </a:t>
                      </a:r>
                    </a:p>
                  </a:txBody>
                  <a:tcPr marL="3175" marR="3175" marT="3175" marB="0"/>
                </a:tc>
                <a:tc>
                  <a:txBody>
                    <a:bodyPr/>
                    <a:lstStyle/>
                    <a:p>
                      <a:pPr algn="l" fontAlgn="t"/>
                      <a:r>
                        <a:rPr lang="en-ZA" sz="1200" b="0" i="0" u="none" strike="noStrike" dirty="0">
                          <a:effectLst/>
                          <a:latin typeface="Arial"/>
                        </a:rPr>
                        <a:t>   1 930 612 </a:t>
                      </a:r>
                    </a:p>
                  </a:txBody>
                  <a:tcPr marL="3175" marR="3175" marT="3175" marB="0"/>
                </a:tc>
                <a:tc>
                  <a:txBody>
                    <a:bodyPr/>
                    <a:lstStyle/>
                    <a:p>
                      <a:pPr algn="l" fontAlgn="t"/>
                      <a:r>
                        <a:rPr lang="en-ZA" sz="1200" b="0" i="0" u="none" strike="noStrike" dirty="0">
                          <a:effectLst/>
                          <a:latin typeface="Arial"/>
                        </a:rPr>
                        <a:t>       1 907 766 </a:t>
                      </a:r>
                    </a:p>
                  </a:txBody>
                  <a:tcPr marL="3175" marR="3175" marT="3175" marB="0"/>
                </a:tc>
                <a:extLst>
                  <a:ext uri="{0D108BD9-81ED-4DB2-BD59-A6C34878D82A}">
                    <a16:rowId xmlns:a16="http://schemas.microsoft.com/office/drawing/2014/main" xmlns="" val="10001"/>
                  </a:ext>
                </a:extLst>
              </a:tr>
              <a:tr h="666034">
                <a:tc>
                  <a:txBody>
                    <a:bodyPr/>
                    <a:lstStyle/>
                    <a:p>
                      <a:pPr algn="l" fontAlgn="t"/>
                      <a:r>
                        <a:rPr lang="en-ZA" sz="1050" b="1" i="0" u="none" strike="noStrike" dirty="0">
                          <a:effectLst/>
                          <a:latin typeface="Arial"/>
                        </a:rPr>
                        <a:t>Local Municipalities (LM)</a:t>
                      </a:r>
                    </a:p>
                  </a:txBody>
                  <a:tcPr marL="3175" marR="3175" marT="3175" marB="0"/>
                </a:tc>
                <a:tc>
                  <a:txBody>
                    <a:bodyPr/>
                    <a:lstStyle/>
                    <a:p>
                      <a:pPr algn="l" fontAlgn="t"/>
                      <a:r>
                        <a:rPr lang="en-ZA" sz="1200" b="0" i="0" u="none" strike="noStrike" dirty="0">
                          <a:effectLst/>
                          <a:latin typeface="Arial"/>
                        </a:rPr>
                        <a:t>    47 997 </a:t>
                      </a:r>
                    </a:p>
                  </a:txBody>
                  <a:tcPr marL="3175" marR="3175" marT="3175" marB="0"/>
                </a:tc>
                <a:tc>
                  <a:txBody>
                    <a:bodyPr/>
                    <a:lstStyle/>
                    <a:p>
                      <a:pPr algn="l" fontAlgn="t"/>
                      <a:r>
                        <a:rPr lang="en-ZA" sz="1200" b="0" i="0" u="none" strike="noStrike">
                          <a:effectLst/>
                          <a:latin typeface="Arial"/>
                        </a:rPr>
                        <a:t>    102 871 </a:t>
                      </a:r>
                    </a:p>
                  </a:txBody>
                  <a:tcPr marL="3175" marR="3175" marT="3175" marB="0"/>
                </a:tc>
                <a:tc>
                  <a:txBody>
                    <a:bodyPr/>
                    <a:lstStyle/>
                    <a:p>
                      <a:pPr algn="l" fontAlgn="t"/>
                      <a:r>
                        <a:rPr lang="en-ZA" sz="1200" b="0" i="0" u="none" strike="noStrike">
                          <a:effectLst/>
                          <a:latin typeface="Arial"/>
                        </a:rPr>
                        <a:t>       181 498 </a:t>
                      </a:r>
                    </a:p>
                  </a:txBody>
                  <a:tcPr marL="3175" marR="3175" marT="3175" marB="0"/>
                </a:tc>
                <a:tc>
                  <a:txBody>
                    <a:bodyPr/>
                    <a:lstStyle/>
                    <a:p>
                      <a:pPr algn="l" fontAlgn="t"/>
                      <a:r>
                        <a:rPr lang="en-ZA" sz="1200" b="0" i="0" u="none" strike="noStrike" dirty="0">
                          <a:effectLst/>
                          <a:latin typeface="Arial"/>
                        </a:rPr>
                        <a:t>    153 320 </a:t>
                      </a:r>
                    </a:p>
                  </a:txBody>
                  <a:tcPr marL="3175" marR="3175" marT="3175" marB="0"/>
                </a:tc>
                <a:tc>
                  <a:txBody>
                    <a:bodyPr/>
                    <a:lstStyle/>
                    <a:p>
                      <a:pPr algn="l" fontAlgn="t"/>
                      <a:r>
                        <a:rPr lang="en-ZA" sz="1200" b="0" i="0" u="none" strike="noStrike" dirty="0">
                          <a:effectLst/>
                          <a:latin typeface="Arial"/>
                        </a:rPr>
                        <a:t>       74 628 </a:t>
                      </a:r>
                    </a:p>
                  </a:txBody>
                  <a:tcPr marL="3175" marR="3175" marT="3175" marB="0"/>
                </a:tc>
                <a:tc>
                  <a:txBody>
                    <a:bodyPr/>
                    <a:lstStyle/>
                    <a:p>
                      <a:pPr algn="l" fontAlgn="t"/>
                      <a:r>
                        <a:rPr lang="en-ZA" sz="1200" b="0" i="0" u="none" strike="noStrike" dirty="0">
                          <a:effectLst/>
                          <a:latin typeface="Arial"/>
                        </a:rPr>
                        <a:t>        43 024 </a:t>
                      </a:r>
                    </a:p>
                  </a:txBody>
                  <a:tcPr marL="3175" marR="3175" marT="3175" marB="0"/>
                </a:tc>
                <a:tc>
                  <a:txBody>
                    <a:bodyPr/>
                    <a:lstStyle/>
                    <a:p>
                      <a:pPr algn="l" fontAlgn="t"/>
                      <a:r>
                        <a:rPr lang="en-ZA" sz="1200" b="0" i="0" u="none" strike="noStrike" dirty="0">
                          <a:effectLst/>
                          <a:latin typeface="Arial"/>
                        </a:rPr>
                        <a:t>   4 567 741 </a:t>
                      </a:r>
                    </a:p>
                  </a:txBody>
                  <a:tcPr marL="3175" marR="3175" marT="3175" marB="0"/>
                </a:tc>
                <a:tc>
                  <a:txBody>
                    <a:bodyPr/>
                    <a:lstStyle/>
                    <a:p>
                      <a:pPr algn="l" fontAlgn="t"/>
                      <a:r>
                        <a:rPr lang="en-ZA" sz="1200" b="0" i="0" u="none" strike="noStrike" dirty="0">
                          <a:effectLst/>
                          <a:latin typeface="Arial"/>
                        </a:rPr>
                        <a:t>   5 171 079 </a:t>
                      </a:r>
                    </a:p>
                  </a:txBody>
                  <a:tcPr marL="3175" marR="3175" marT="3175" marB="0"/>
                </a:tc>
                <a:tc>
                  <a:txBody>
                    <a:bodyPr/>
                    <a:lstStyle/>
                    <a:p>
                      <a:pPr algn="l" fontAlgn="t"/>
                      <a:r>
                        <a:rPr lang="en-ZA" sz="1200" b="0" i="0" u="none" strike="noStrike" dirty="0">
                          <a:effectLst/>
                          <a:latin typeface="Arial"/>
                        </a:rPr>
                        <a:t>       5 123 083 </a:t>
                      </a:r>
                    </a:p>
                  </a:txBody>
                  <a:tcPr marL="3175" marR="3175" marT="3175" marB="0"/>
                </a:tc>
                <a:extLst>
                  <a:ext uri="{0D108BD9-81ED-4DB2-BD59-A6C34878D82A}">
                    <a16:rowId xmlns:a16="http://schemas.microsoft.com/office/drawing/2014/main" xmlns="" val="10002"/>
                  </a:ext>
                </a:extLst>
              </a:tr>
              <a:tr h="666034">
                <a:tc>
                  <a:txBody>
                    <a:bodyPr/>
                    <a:lstStyle/>
                    <a:p>
                      <a:pPr algn="l" fontAlgn="t"/>
                      <a:r>
                        <a:rPr lang="en-ZA" sz="1050" b="1" i="0" u="none" strike="noStrike" dirty="0">
                          <a:effectLst/>
                          <a:latin typeface="Arial"/>
                        </a:rPr>
                        <a:t>Metro Municipalities (MM)</a:t>
                      </a:r>
                    </a:p>
                  </a:txBody>
                  <a:tcPr marL="3175" marR="3175" marT="3175" marB="0"/>
                </a:tc>
                <a:tc>
                  <a:txBody>
                    <a:bodyPr/>
                    <a:lstStyle/>
                    <a:p>
                      <a:pPr algn="l" fontAlgn="t"/>
                      <a:r>
                        <a:rPr lang="en-ZA" sz="1200" b="0" i="0" u="none" strike="noStrike" dirty="0">
                          <a:effectLst/>
                          <a:latin typeface="Arial"/>
                        </a:rPr>
                        <a:t>    26 021 </a:t>
                      </a:r>
                    </a:p>
                  </a:txBody>
                  <a:tcPr marL="3175" marR="3175" marT="3175" marB="0"/>
                </a:tc>
                <a:tc>
                  <a:txBody>
                    <a:bodyPr/>
                    <a:lstStyle/>
                    <a:p>
                      <a:pPr algn="l" fontAlgn="t"/>
                      <a:r>
                        <a:rPr lang="en-ZA" sz="1200" b="0" i="0" u="none" strike="noStrike">
                          <a:effectLst/>
                          <a:latin typeface="Arial"/>
                        </a:rPr>
                        <a:t>      31 348 </a:t>
                      </a:r>
                    </a:p>
                  </a:txBody>
                  <a:tcPr marL="3175" marR="3175" marT="3175" marB="0"/>
                </a:tc>
                <a:tc>
                  <a:txBody>
                    <a:bodyPr/>
                    <a:lstStyle/>
                    <a:p>
                      <a:pPr algn="l" fontAlgn="t"/>
                      <a:r>
                        <a:rPr lang="en-ZA" sz="1200" b="0" i="0" u="none" strike="noStrike">
                          <a:effectLst/>
                          <a:latin typeface="Arial"/>
                        </a:rPr>
                        <a:t>         24 639 </a:t>
                      </a:r>
                    </a:p>
                  </a:txBody>
                  <a:tcPr marL="3175" marR="3175" marT="3175" marB="0"/>
                </a:tc>
                <a:tc>
                  <a:txBody>
                    <a:bodyPr/>
                    <a:lstStyle/>
                    <a:p>
                      <a:pPr algn="l" fontAlgn="t"/>
                      <a:r>
                        <a:rPr lang="en-ZA" sz="1200" b="0" i="0" u="none" strike="noStrike" dirty="0">
                          <a:effectLst/>
                          <a:latin typeface="Arial"/>
                        </a:rPr>
                        <a:t>      21 026 </a:t>
                      </a:r>
                    </a:p>
                  </a:txBody>
                  <a:tcPr marL="3175" marR="3175" marT="3175" marB="0"/>
                </a:tc>
                <a:tc>
                  <a:txBody>
                    <a:bodyPr/>
                    <a:lstStyle/>
                    <a:p>
                      <a:pPr algn="l" fontAlgn="t"/>
                      <a:r>
                        <a:rPr lang="en-ZA" sz="1200" b="0" i="0" u="none" strike="noStrike">
                          <a:effectLst/>
                          <a:latin typeface="Arial"/>
                        </a:rPr>
                        <a:t>       26 465 </a:t>
                      </a:r>
                    </a:p>
                  </a:txBody>
                  <a:tcPr marL="3175" marR="3175" marT="3175" marB="0"/>
                </a:tc>
                <a:tc>
                  <a:txBody>
                    <a:bodyPr/>
                    <a:lstStyle/>
                    <a:p>
                      <a:pPr algn="l" fontAlgn="t"/>
                      <a:r>
                        <a:rPr lang="en-ZA" sz="1200" b="0" i="0" u="none" strike="noStrike">
                          <a:effectLst/>
                          <a:latin typeface="Arial"/>
                        </a:rPr>
                        <a:t>        22 436 </a:t>
                      </a:r>
                    </a:p>
                  </a:txBody>
                  <a:tcPr marL="3175" marR="3175" marT="3175" marB="0"/>
                </a:tc>
                <a:tc>
                  <a:txBody>
                    <a:bodyPr/>
                    <a:lstStyle/>
                    <a:p>
                      <a:pPr algn="l" fontAlgn="t"/>
                      <a:r>
                        <a:rPr lang="en-ZA" sz="1200" b="0" i="0" u="none" strike="noStrike" dirty="0">
                          <a:effectLst/>
                          <a:latin typeface="Arial"/>
                        </a:rPr>
                        <a:t>      160 536 </a:t>
                      </a:r>
                    </a:p>
                  </a:txBody>
                  <a:tcPr marL="3175" marR="3175" marT="3175" marB="0"/>
                </a:tc>
                <a:tc>
                  <a:txBody>
                    <a:bodyPr/>
                    <a:lstStyle/>
                    <a:p>
                      <a:pPr algn="l" fontAlgn="t"/>
                      <a:r>
                        <a:rPr lang="en-ZA" sz="1200" b="0" i="0" u="none" strike="noStrike" dirty="0">
                          <a:effectLst/>
                          <a:latin typeface="Arial"/>
                        </a:rPr>
                        <a:t>      312 471 </a:t>
                      </a:r>
                    </a:p>
                  </a:txBody>
                  <a:tcPr marL="3175" marR="3175" marT="3175" marB="0"/>
                </a:tc>
                <a:tc>
                  <a:txBody>
                    <a:bodyPr/>
                    <a:lstStyle/>
                    <a:p>
                      <a:pPr algn="l" fontAlgn="t"/>
                      <a:r>
                        <a:rPr lang="en-ZA" sz="1200" b="0" i="0" u="none" strike="noStrike" dirty="0">
                          <a:effectLst/>
                          <a:latin typeface="Arial"/>
                        </a:rPr>
                        <a:t>          286 450 </a:t>
                      </a:r>
                    </a:p>
                  </a:txBody>
                  <a:tcPr marL="3175" marR="3175" marT="3175" marB="0"/>
                </a:tc>
                <a:extLst>
                  <a:ext uri="{0D108BD9-81ED-4DB2-BD59-A6C34878D82A}">
                    <a16:rowId xmlns:a16="http://schemas.microsoft.com/office/drawing/2014/main" xmlns="" val="10003"/>
                  </a:ext>
                </a:extLst>
              </a:tr>
              <a:tr h="511122">
                <a:tc>
                  <a:txBody>
                    <a:bodyPr/>
                    <a:lstStyle/>
                    <a:p>
                      <a:pPr algn="l" fontAlgn="t"/>
                      <a:r>
                        <a:rPr lang="en-ZA" sz="1050" b="1" i="0" u="none" strike="noStrike" dirty="0">
                          <a:effectLst/>
                          <a:latin typeface="Arial"/>
                        </a:rPr>
                        <a:t>Water Board (WB)</a:t>
                      </a:r>
                    </a:p>
                  </a:txBody>
                  <a:tcPr marL="3175" marR="3175" marT="3175" marB="0"/>
                </a:tc>
                <a:tc>
                  <a:txBody>
                    <a:bodyPr/>
                    <a:lstStyle/>
                    <a:p>
                      <a:pPr algn="l" fontAlgn="t"/>
                      <a:r>
                        <a:rPr lang="en-ZA" sz="1200" b="0" i="0" u="none" strike="noStrike" dirty="0">
                          <a:effectLst/>
                          <a:latin typeface="Arial"/>
                        </a:rPr>
                        <a:t>  765 760 </a:t>
                      </a:r>
                    </a:p>
                  </a:txBody>
                  <a:tcPr marL="3175" marR="3175" marT="3175" marB="0"/>
                </a:tc>
                <a:tc>
                  <a:txBody>
                    <a:bodyPr/>
                    <a:lstStyle/>
                    <a:p>
                      <a:pPr algn="l" fontAlgn="t"/>
                      <a:r>
                        <a:rPr lang="en-ZA" sz="1200" b="0" i="0" u="none" strike="noStrike">
                          <a:effectLst/>
                          <a:latin typeface="Arial"/>
                        </a:rPr>
                        <a:t>    716 567 </a:t>
                      </a:r>
                    </a:p>
                  </a:txBody>
                  <a:tcPr marL="3175" marR="3175" marT="3175" marB="0"/>
                </a:tc>
                <a:tc>
                  <a:txBody>
                    <a:bodyPr/>
                    <a:lstStyle/>
                    <a:p>
                      <a:pPr algn="l" fontAlgn="t"/>
                      <a:r>
                        <a:rPr lang="en-ZA" sz="1200" b="0" i="0" u="none" strike="noStrike">
                          <a:effectLst/>
                          <a:latin typeface="Arial"/>
                        </a:rPr>
                        <a:t>       372 676 </a:t>
                      </a:r>
                    </a:p>
                  </a:txBody>
                  <a:tcPr marL="3175" marR="3175" marT="3175" marB="0"/>
                </a:tc>
                <a:tc>
                  <a:txBody>
                    <a:bodyPr/>
                    <a:lstStyle/>
                    <a:p>
                      <a:pPr algn="l" fontAlgn="t"/>
                      <a:r>
                        <a:rPr lang="en-ZA" sz="1200" b="0" i="0" u="none" strike="noStrike" dirty="0">
                          <a:effectLst/>
                          <a:latin typeface="Arial"/>
                        </a:rPr>
                        <a:t>    157 437 </a:t>
                      </a:r>
                    </a:p>
                  </a:txBody>
                  <a:tcPr marL="3175" marR="3175" marT="3175" marB="0"/>
                </a:tc>
                <a:tc>
                  <a:txBody>
                    <a:bodyPr/>
                    <a:lstStyle/>
                    <a:p>
                      <a:pPr algn="l" fontAlgn="t"/>
                      <a:r>
                        <a:rPr lang="en-ZA" sz="1200" b="0" i="0" u="none" strike="noStrike">
                          <a:effectLst/>
                          <a:latin typeface="Arial"/>
                        </a:rPr>
                        <a:t>       89 131 </a:t>
                      </a:r>
                    </a:p>
                  </a:txBody>
                  <a:tcPr marL="3175" marR="3175" marT="3175" marB="0"/>
                </a:tc>
                <a:tc>
                  <a:txBody>
                    <a:bodyPr/>
                    <a:lstStyle/>
                    <a:p>
                      <a:pPr algn="l" fontAlgn="t"/>
                      <a:r>
                        <a:rPr lang="en-ZA" sz="1200" b="0" i="0" u="none" strike="noStrike">
                          <a:effectLst/>
                          <a:latin typeface="Arial"/>
                        </a:rPr>
                        <a:t>        71 419 </a:t>
                      </a:r>
                    </a:p>
                  </a:txBody>
                  <a:tcPr marL="3175" marR="3175" marT="3175" marB="0"/>
                </a:tc>
                <a:tc>
                  <a:txBody>
                    <a:bodyPr/>
                    <a:lstStyle/>
                    <a:p>
                      <a:pPr algn="l" fontAlgn="t"/>
                      <a:r>
                        <a:rPr lang="en-ZA" sz="1200" b="0" i="0" u="none" strike="noStrike" dirty="0">
                          <a:effectLst/>
                          <a:latin typeface="Arial"/>
                        </a:rPr>
                        <a:t>   4 610 037 </a:t>
                      </a:r>
                    </a:p>
                  </a:txBody>
                  <a:tcPr marL="3175" marR="3175" marT="3175" marB="0"/>
                </a:tc>
                <a:tc>
                  <a:txBody>
                    <a:bodyPr/>
                    <a:lstStyle/>
                    <a:p>
                      <a:pPr algn="l" fontAlgn="t"/>
                      <a:r>
                        <a:rPr lang="en-ZA" sz="1200" b="0" i="0" u="none" strike="noStrike" dirty="0">
                          <a:effectLst/>
                          <a:latin typeface="Arial"/>
                        </a:rPr>
                        <a:t>   6 783 028 </a:t>
                      </a:r>
                    </a:p>
                  </a:txBody>
                  <a:tcPr marL="3175" marR="3175" marT="3175" marB="0"/>
                </a:tc>
                <a:tc>
                  <a:txBody>
                    <a:bodyPr/>
                    <a:lstStyle/>
                    <a:p>
                      <a:pPr algn="l" fontAlgn="t"/>
                      <a:r>
                        <a:rPr lang="en-ZA" sz="1200" b="0" i="0" u="none" strike="noStrike" dirty="0">
                          <a:effectLst/>
                          <a:latin typeface="Arial"/>
                        </a:rPr>
                        <a:t>       6 017 268 </a:t>
                      </a:r>
                    </a:p>
                  </a:txBody>
                  <a:tcPr marL="3175" marR="3175" marT="3175" marB="0"/>
                </a:tc>
                <a:extLst>
                  <a:ext uri="{0D108BD9-81ED-4DB2-BD59-A6C34878D82A}">
                    <a16:rowId xmlns:a16="http://schemas.microsoft.com/office/drawing/2014/main" xmlns="" val="10004"/>
                  </a:ext>
                </a:extLst>
              </a:tr>
              <a:tr h="511122">
                <a:tc>
                  <a:txBody>
                    <a:bodyPr/>
                    <a:lstStyle/>
                    <a:p>
                      <a:pPr algn="l" fontAlgn="t"/>
                      <a:r>
                        <a:rPr lang="en-ZA" sz="1050" b="0" i="0" u="none" strike="noStrike">
                          <a:effectLst/>
                          <a:latin typeface="Arial"/>
                        </a:rPr>
                        <a:t> </a:t>
                      </a:r>
                    </a:p>
                  </a:txBody>
                  <a:tcPr marL="3175" marR="3175" marT="3175" marB="0"/>
                </a:tc>
                <a:tc>
                  <a:txBody>
                    <a:bodyPr/>
                    <a:lstStyle/>
                    <a:p>
                      <a:pPr algn="l" fontAlgn="t"/>
                      <a:r>
                        <a:rPr lang="en-ZA" sz="1200" b="0" i="0" u="none" strike="noStrike" dirty="0">
                          <a:effectLst/>
                          <a:latin typeface="Arial"/>
                        </a:rPr>
                        <a:t>           -   </a:t>
                      </a:r>
                    </a:p>
                  </a:txBody>
                  <a:tcPr marL="3175" marR="3175" marT="3175" marB="0"/>
                </a:tc>
                <a:tc>
                  <a:txBody>
                    <a:bodyPr/>
                    <a:lstStyle/>
                    <a:p>
                      <a:pPr algn="l" fontAlgn="t"/>
                      <a:r>
                        <a:rPr lang="en-ZA" sz="1200" b="0" i="0" u="none" strike="noStrike" dirty="0">
                          <a:effectLst/>
                          <a:latin typeface="Arial"/>
                        </a:rPr>
                        <a:t>             -   </a:t>
                      </a:r>
                    </a:p>
                  </a:txBody>
                  <a:tcPr marL="3175" marR="3175" marT="3175" marB="0"/>
                </a:tc>
                <a:tc>
                  <a:txBody>
                    <a:bodyPr/>
                    <a:lstStyle/>
                    <a:p>
                      <a:pPr algn="l" fontAlgn="t"/>
                      <a:r>
                        <a:rPr lang="en-ZA" sz="1200" b="0" i="0" u="none" strike="noStrike" dirty="0">
                          <a:effectLst/>
                          <a:latin typeface="Arial"/>
                        </a:rPr>
                        <a:t>                 -   </a:t>
                      </a:r>
                    </a:p>
                  </a:txBody>
                  <a:tcPr marL="3175" marR="3175" marT="3175" marB="0"/>
                </a:tc>
                <a:tc>
                  <a:txBody>
                    <a:bodyPr/>
                    <a:lstStyle/>
                    <a:p>
                      <a:pPr algn="l" fontAlgn="t"/>
                      <a:r>
                        <a:rPr lang="en-ZA" sz="1200" b="0" i="0" u="none" strike="noStrike" dirty="0">
                          <a:effectLst/>
                          <a:latin typeface="Arial"/>
                        </a:rPr>
                        <a:t>              -   </a:t>
                      </a:r>
                    </a:p>
                  </a:txBody>
                  <a:tcPr marL="3175" marR="3175" marT="3175" marB="0"/>
                </a:tc>
                <a:tc>
                  <a:txBody>
                    <a:bodyPr/>
                    <a:lstStyle/>
                    <a:p>
                      <a:pPr algn="l" fontAlgn="t"/>
                      <a:r>
                        <a:rPr lang="en-ZA" sz="1200" b="0" i="0" u="none" strike="noStrike" dirty="0">
                          <a:effectLst/>
                          <a:latin typeface="Arial"/>
                        </a:rPr>
                        <a:t>               -   </a:t>
                      </a:r>
                    </a:p>
                  </a:txBody>
                  <a:tcPr marL="3175" marR="3175" marT="3175" marB="0"/>
                </a:tc>
                <a:tc>
                  <a:txBody>
                    <a:bodyPr/>
                    <a:lstStyle/>
                    <a:p>
                      <a:pPr algn="l" fontAlgn="t"/>
                      <a:r>
                        <a:rPr lang="en-ZA" sz="1200" b="0" i="0" u="none" strike="noStrike" dirty="0">
                          <a:effectLst/>
                          <a:latin typeface="Arial"/>
                        </a:rPr>
                        <a:t>                -   </a:t>
                      </a:r>
                    </a:p>
                  </a:txBody>
                  <a:tcPr marL="3175" marR="3175" marT="3175" marB="0"/>
                </a:tc>
                <a:tc>
                  <a:txBody>
                    <a:bodyPr/>
                    <a:lstStyle/>
                    <a:p>
                      <a:pPr algn="l" fontAlgn="t"/>
                      <a:r>
                        <a:rPr lang="en-ZA" sz="1200" b="0" i="0" u="none" strike="noStrike" dirty="0">
                          <a:effectLst/>
                          <a:latin typeface="Arial"/>
                        </a:rPr>
                        <a:t>                -   </a:t>
                      </a:r>
                    </a:p>
                  </a:txBody>
                  <a:tcPr marL="3175" marR="3175" marT="3175" marB="0"/>
                </a:tc>
                <a:tc>
                  <a:txBody>
                    <a:bodyPr/>
                    <a:lstStyle/>
                    <a:p>
                      <a:pPr algn="l" fontAlgn="t"/>
                      <a:r>
                        <a:rPr lang="en-ZA" sz="1200" b="0" i="0" u="none" strike="noStrike" dirty="0">
                          <a:effectLst/>
                          <a:latin typeface="Arial"/>
                        </a:rPr>
                        <a:t>                -   </a:t>
                      </a:r>
                    </a:p>
                  </a:txBody>
                  <a:tcPr marL="3175" marR="3175" marT="3175" marB="0"/>
                </a:tc>
                <a:tc>
                  <a:txBody>
                    <a:bodyPr/>
                    <a:lstStyle/>
                    <a:p>
                      <a:pPr algn="l" fontAlgn="t"/>
                      <a:r>
                        <a:rPr lang="en-ZA" sz="1200" b="0" i="0" u="none" strike="noStrike" dirty="0">
                          <a:effectLst/>
                          <a:latin typeface="Arial"/>
                        </a:rPr>
                        <a:t>                    -   </a:t>
                      </a:r>
                    </a:p>
                  </a:txBody>
                  <a:tcPr marL="3175" marR="3175" marT="3175" marB="0"/>
                </a:tc>
                <a:extLst>
                  <a:ext uri="{0D108BD9-81ED-4DB2-BD59-A6C34878D82A}">
                    <a16:rowId xmlns:a16="http://schemas.microsoft.com/office/drawing/2014/main" xmlns="" val="10005"/>
                  </a:ext>
                </a:extLst>
              </a:tr>
              <a:tr h="511122">
                <a:tc>
                  <a:txBody>
                    <a:bodyPr/>
                    <a:lstStyle/>
                    <a:p>
                      <a:pPr algn="l" fontAlgn="t"/>
                      <a:r>
                        <a:rPr lang="en-ZA" sz="1050" b="1" i="0" u="none" strike="noStrike">
                          <a:effectLst/>
                          <a:latin typeface="Arial"/>
                        </a:rPr>
                        <a:t>Grand Total</a:t>
                      </a:r>
                    </a:p>
                  </a:txBody>
                  <a:tcPr marL="3175" marR="3175" marT="3175" marB="0"/>
                </a:tc>
                <a:tc>
                  <a:txBody>
                    <a:bodyPr/>
                    <a:lstStyle/>
                    <a:p>
                      <a:pPr algn="l" fontAlgn="t"/>
                      <a:r>
                        <a:rPr lang="en-ZA" sz="1200" b="1" i="0" u="none" strike="noStrike">
                          <a:effectLst/>
                          <a:latin typeface="Arial"/>
                        </a:rPr>
                        <a:t>  862 624 </a:t>
                      </a:r>
                    </a:p>
                  </a:txBody>
                  <a:tcPr marL="3175" marR="3175" marT="3175" marB="0"/>
                </a:tc>
                <a:tc>
                  <a:txBody>
                    <a:bodyPr/>
                    <a:lstStyle/>
                    <a:p>
                      <a:pPr algn="l" fontAlgn="t"/>
                      <a:r>
                        <a:rPr lang="en-ZA" sz="1200" b="1" i="0" u="none" strike="noStrike" dirty="0">
                          <a:effectLst/>
                          <a:latin typeface="Arial"/>
                        </a:rPr>
                        <a:t>    883 585 </a:t>
                      </a:r>
                    </a:p>
                  </a:txBody>
                  <a:tcPr marL="3175" marR="3175" marT="3175" marB="0"/>
                </a:tc>
                <a:tc>
                  <a:txBody>
                    <a:bodyPr/>
                    <a:lstStyle/>
                    <a:p>
                      <a:pPr algn="l" fontAlgn="t"/>
                      <a:r>
                        <a:rPr lang="en-ZA" sz="1200" b="1" i="0" u="none" strike="noStrike">
                          <a:effectLst/>
                          <a:latin typeface="Arial"/>
                        </a:rPr>
                        <a:t>       653 975 </a:t>
                      </a:r>
                    </a:p>
                  </a:txBody>
                  <a:tcPr marL="3175" marR="3175" marT="3175" marB="0"/>
                </a:tc>
                <a:tc>
                  <a:txBody>
                    <a:bodyPr/>
                    <a:lstStyle/>
                    <a:p>
                      <a:pPr algn="l" fontAlgn="t"/>
                      <a:r>
                        <a:rPr lang="en-ZA" sz="1200" b="1" i="0" u="none" strike="noStrike">
                          <a:effectLst/>
                          <a:latin typeface="Arial"/>
                        </a:rPr>
                        <a:t>    373 265 </a:t>
                      </a:r>
                    </a:p>
                  </a:txBody>
                  <a:tcPr marL="3175" marR="3175" marT="3175" marB="0"/>
                </a:tc>
                <a:tc>
                  <a:txBody>
                    <a:bodyPr/>
                    <a:lstStyle/>
                    <a:p>
                      <a:pPr algn="l" fontAlgn="t"/>
                      <a:r>
                        <a:rPr lang="en-ZA" sz="1200" b="1" i="0" u="none" strike="noStrike">
                          <a:effectLst/>
                          <a:latin typeface="Arial"/>
                        </a:rPr>
                        <a:t>     213 331 </a:t>
                      </a:r>
                    </a:p>
                  </a:txBody>
                  <a:tcPr marL="3175" marR="3175" marT="3175" marB="0"/>
                </a:tc>
                <a:tc>
                  <a:txBody>
                    <a:bodyPr/>
                    <a:lstStyle/>
                    <a:p>
                      <a:pPr algn="l" fontAlgn="t"/>
                      <a:r>
                        <a:rPr lang="en-ZA" sz="1200" b="1" i="0" u="none" strike="noStrike">
                          <a:effectLst/>
                          <a:latin typeface="Arial"/>
                        </a:rPr>
                        <a:t>      123 159 </a:t>
                      </a:r>
                    </a:p>
                  </a:txBody>
                  <a:tcPr marL="3175" marR="3175" marT="3175" marB="0"/>
                </a:tc>
                <a:tc>
                  <a:txBody>
                    <a:bodyPr/>
                    <a:lstStyle/>
                    <a:p>
                      <a:pPr algn="l" fontAlgn="t"/>
                      <a:r>
                        <a:rPr lang="en-ZA" sz="1200" b="1" i="0" u="none" strike="noStrike">
                          <a:effectLst/>
                          <a:latin typeface="Arial"/>
                        </a:rPr>
                        <a:t> 11 087 252 </a:t>
                      </a:r>
                    </a:p>
                  </a:txBody>
                  <a:tcPr marL="3175" marR="3175" marT="3175" marB="0"/>
                </a:tc>
                <a:tc>
                  <a:txBody>
                    <a:bodyPr/>
                    <a:lstStyle/>
                    <a:p>
                      <a:pPr algn="l" fontAlgn="t"/>
                      <a:r>
                        <a:rPr lang="en-ZA" sz="1200" b="1" i="0" u="none" strike="noStrike" dirty="0">
                          <a:effectLst/>
                          <a:latin typeface="Arial"/>
                        </a:rPr>
                        <a:t> 14 197 190 </a:t>
                      </a:r>
                    </a:p>
                  </a:txBody>
                  <a:tcPr marL="3175" marR="3175" marT="3175" marB="0"/>
                </a:tc>
                <a:tc>
                  <a:txBody>
                    <a:bodyPr/>
                    <a:lstStyle/>
                    <a:p>
                      <a:pPr algn="l" fontAlgn="t"/>
                      <a:r>
                        <a:rPr lang="en-ZA" sz="1200" b="1" i="0" u="none" strike="noStrike" dirty="0">
                          <a:effectLst/>
                          <a:latin typeface="Arial"/>
                        </a:rPr>
                        <a:t>     13 334 566 </a:t>
                      </a:r>
                    </a:p>
                  </a:txBody>
                  <a:tcPr marL="3175" marR="3175" marT="3175" marB="0"/>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0"/>
          </p:nvPr>
        </p:nvSpPr>
        <p:spPr/>
        <p:txBody>
          <a:bodyPr/>
          <a:lstStyle/>
          <a:p>
            <a:pPr fontAlgn="base">
              <a:spcBef>
                <a:spcPct val="0"/>
              </a:spcBef>
              <a:spcAft>
                <a:spcPct val="0"/>
              </a:spcAft>
              <a:defRPr/>
            </a:pPr>
            <a:fld id="{86A9870A-26E1-4CED-8D78-8F53E77DC4E3}"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defRPr/>
              </a:pPr>
              <a:t>9</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139303771"/>
      </p:ext>
    </p:extLst>
  </p:cSld>
  <p:clrMapOvr>
    <a:masterClrMapping/>
  </p:clrMapOvr>
</p:sld>
</file>

<file path=ppt/theme/theme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13832</TotalTime>
  <Words>1582</Words>
  <Application>Microsoft Office PowerPoint</Application>
  <PresentationFormat>Custom</PresentationFormat>
  <Paragraphs>322</Paragraphs>
  <Slides>15</Slides>
  <Notes>1</Notes>
  <HiddenSlides>0</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17_Office Theme</vt:lpstr>
      <vt:lpstr>14_Office Theme</vt:lpstr>
      <vt:lpstr>15_Office Theme</vt:lpstr>
      <vt:lpstr>3_Office Theme</vt:lpstr>
      <vt:lpstr>1_Office Theme</vt:lpstr>
      <vt:lpstr>8_blank</vt:lpstr>
      <vt:lpstr>Office Theme</vt:lpstr>
      <vt:lpstr>Financial Relief to Water Boards and Management of Municipal Debt</vt:lpstr>
      <vt:lpstr>Contents</vt:lpstr>
      <vt:lpstr>Purpose</vt:lpstr>
      <vt:lpstr>We are facing critical times </vt:lpstr>
      <vt:lpstr>Detailed breakdown of Water Boards revenue loss as a result of 0% tariff increase during 2020/21 </vt:lpstr>
      <vt:lpstr>TEMPORARY RELIEF FACILITY SET UP TO ASSIST WATER BOARDS HAS BEEN CONSIDERED TO SOFTEN THE IMPACT OF COVID AND NON PAYMENT BY MUNICIPALITIES</vt:lpstr>
      <vt:lpstr>TOP 11 MUNICIPALITIES WITH LARGEST ARREAR AMOUNTS</vt:lpstr>
      <vt:lpstr>KEY PAYMENT AGREEMENTS BETWEEN MUNICIPALITIES AND WATER BOARDS </vt:lpstr>
      <vt:lpstr>WTE DEBTORS AGE ANALYSIS AS AT 31 DECEMBER 2020</vt:lpstr>
      <vt:lpstr>Inter Ministerial Task Team (IMTT)</vt:lpstr>
      <vt:lpstr>INTERGOVERNMENTAL AND CONSULTATIOn meetings HELD ON DEBT AND FINANCIAL LIQUIDITY OF WATER BOARDS </vt:lpstr>
      <vt:lpstr>Response from National Treasury </vt:lpstr>
      <vt:lpstr> RECOMMENDATIONS           </vt:lpstr>
      <vt:lpstr>RECOMMENDATIONS</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Stopforth</dc:creator>
  <cp:lastModifiedBy>USER</cp:lastModifiedBy>
  <cp:revision>614</cp:revision>
  <cp:lastPrinted>2020-10-09T09:20:59Z</cp:lastPrinted>
  <dcterms:created xsi:type="dcterms:W3CDTF">2018-04-24T08:22:30Z</dcterms:created>
  <dcterms:modified xsi:type="dcterms:W3CDTF">2021-02-23T09:48:12Z</dcterms:modified>
</cp:coreProperties>
</file>