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handoutMasterIdLst>
    <p:handoutMasterId r:id="rId43"/>
  </p:handoutMasterIdLst>
  <p:sldIdLst>
    <p:sldId id="423" r:id="rId3"/>
    <p:sldId id="422" r:id="rId4"/>
    <p:sldId id="353" r:id="rId5"/>
    <p:sldId id="338" r:id="rId6"/>
    <p:sldId id="340" r:id="rId7"/>
    <p:sldId id="341" r:id="rId8"/>
    <p:sldId id="342" r:id="rId9"/>
    <p:sldId id="378" r:id="rId10"/>
    <p:sldId id="415" r:id="rId11"/>
    <p:sldId id="369" r:id="rId12"/>
    <p:sldId id="379" r:id="rId13"/>
    <p:sldId id="389" r:id="rId14"/>
    <p:sldId id="348" r:id="rId15"/>
    <p:sldId id="419" r:id="rId16"/>
    <p:sldId id="418" r:id="rId17"/>
    <p:sldId id="370" r:id="rId18"/>
    <p:sldId id="381" r:id="rId19"/>
    <p:sldId id="356" r:id="rId20"/>
    <p:sldId id="357" r:id="rId21"/>
    <p:sldId id="385" r:id="rId22"/>
    <p:sldId id="358" r:id="rId23"/>
    <p:sldId id="371" r:id="rId24"/>
    <p:sldId id="354" r:id="rId25"/>
    <p:sldId id="401" r:id="rId26"/>
    <p:sldId id="383" r:id="rId27"/>
    <p:sldId id="425" r:id="rId28"/>
    <p:sldId id="388" r:id="rId29"/>
    <p:sldId id="405" r:id="rId30"/>
    <p:sldId id="420" r:id="rId31"/>
    <p:sldId id="406" r:id="rId32"/>
    <p:sldId id="408" r:id="rId33"/>
    <p:sldId id="407" r:id="rId34"/>
    <p:sldId id="409" r:id="rId35"/>
    <p:sldId id="410" r:id="rId36"/>
    <p:sldId id="411" r:id="rId37"/>
    <p:sldId id="412" r:id="rId38"/>
    <p:sldId id="413" r:id="rId39"/>
    <p:sldId id="414" r:id="rId40"/>
    <p:sldId id="424"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Ligege" initials="NL" lastIdx="13" clrIdx="0"/>
  <p:cmAuthor id="2" name="Mpho Mutshinya" initials="MM" lastIdx="12" clrIdx="1"/>
  <p:cmAuthor id="3" name="Mareka, Nandi" initials="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C00"/>
    <a:srgbClr val="003D00"/>
    <a:srgbClr val="003300"/>
    <a:srgbClr val="005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704" autoAdjust="0"/>
  </p:normalViewPr>
  <p:slideViewPr>
    <p:cSldViewPr snapToGrid="0" snapToObjects="1">
      <p:cViewPr varScale="1">
        <p:scale>
          <a:sx n="73" d="100"/>
          <a:sy n="73"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756"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bomoi\Desktop\1112%20Shared%20model%20%20lebo\IYM\SIGNED%20COPY\202021\DECEMBER\Graph%20IYMTemplate%20December%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bomoi\Desktop\1112%20Shared%20model%20%20lebo\IYM\SIGNED%20COPY\202021\DECEMBER\Graph%20IYMTemplate%20December%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3301817794296691"/>
          <c:y val="4.2094878047952561E-2"/>
          <c:w val="0.84736405490297317"/>
          <c:h val="0.65884688584543061"/>
        </c:manualLayout>
      </c:layout>
      <c:barChart>
        <c:barDir val="col"/>
        <c:grouping val="clustered"/>
        <c:ser>
          <c:idx val="1"/>
          <c:order val="0"/>
          <c:tx>
            <c:strRef>
              <c:f>'PER PROGRAMME  GRAPH'!$B$3</c:f>
              <c:strCache>
                <c:ptCount val="1"/>
                <c:pt idx="0">
                  <c:v>Revised budget </c:v>
                </c:pt>
              </c:strCache>
            </c:strRef>
          </c:tx>
          <c:cat>
            <c:strRef>
              <c:f>'PER PROGRAMME  GRAPH'!$A$4:$A$9</c:f>
              <c:strCache>
                <c:ptCount val="5"/>
                <c:pt idx="0">
                  <c:v>Administration</c:v>
                </c:pt>
                <c:pt idx="1">
                  <c:v>Incarceration</c:v>
                </c:pt>
                <c:pt idx="2">
                  <c:v>Rehabilitation</c:v>
                </c:pt>
                <c:pt idx="3">
                  <c:v>Care</c:v>
                </c:pt>
                <c:pt idx="4">
                  <c:v>Social Reintegration</c:v>
                </c:pt>
              </c:strCache>
            </c:strRef>
          </c:cat>
          <c:val>
            <c:numRef>
              <c:f>'PER PROGRAMME  GRAPH'!$B$4:$B$9</c:f>
              <c:numCache>
                <c:formatCode>#,##0</c:formatCode>
                <c:ptCount val="6"/>
                <c:pt idx="0">
                  <c:v>5302454</c:v>
                </c:pt>
                <c:pt idx="1">
                  <c:v>14729434</c:v>
                </c:pt>
                <c:pt idx="2">
                  <c:v>2009983</c:v>
                </c:pt>
                <c:pt idx="3">
                  <c:v>2562367</c:v>
                </c:pt>
                <c:pt idx="4">
                  <c:v>992599</c:v>
                </c:pt>
                <c:pt idx="5">
                  <c:v>25596837</c:v>
                </c:pt>
              </c:numCache>
            </c:numRef>
          </c:val>
          <c:extLst xmlns:c16r2="http://schemas.microsoft.com/office/drawing/2015/06/chart">
            <c:ext xmlns:c16="http://schemas.microsoft.com/office/drawing/2014/chart" uri="{C3380CC4-5D6E-409C-BE32-E72D297353CC}">
              <c16:uniqueId val="{00000000-6BAC-4DCA-AF79-67E34266D18F}"/>
            </c:ext>
          </c:extLst>
        </c:ser>
        <c:ser>
          <c:idx val="2"/>
          <c:order val="1"/>
          <c:tx>
            <c:strRef>
              <c:f>'PER PROGRAMME  GRAPH'!$C$3</c:f>
              <c:strCache>
                <c:ptCount val="1"/>
                <c:pt idx="0">
                  <c:v>Actual expenditure to date </c:v>
                </c:pt>
              </c:strCache>
            </c:strRef>
          </c:tx>
          <c:cat>
            <c:strRef>
              <c:f>'PER PROGRAMME  GRAPH'!$A$4:$A$9</c:f>
              <c:strCache>
                <c:ptCount val="5"/>
                <c:pt idx="0">
                  <c:v>Administration</c:v>
                </c:pt>
                <c:pt idx="1">
                  <c:v>Incarceration</c:v>
                </c:pt>
                <c:pt idx="2">
                  <c:v>Rehabilitation</c:v>
                </c:pt>
                <c:pt idx="3">
                  <c:v>Care</c:v>
                </c:pt>
                <c:pt idx="4">
                  <c:v>Social Reintegration</c:v>
                </c:pt>
              </c:strCache>
            </c:strRef>
          </c:cat>
          <c:val>
            <c:numRef>
              <c:f>'PER PROGRAMME  GRAPH'!$C$4:$C$9</c:f>
              <c:numCache>
                <c:formatCode>#,##0</c:formatCode>
                <c:ptCount val="6"/>
                <c:pt idx="0">
                  <c:v>3401883</c:v>
                </c:pt>
                <c:pt idx="1">
                  <c:v>10915842</c:v>
                </c:pt>
                <c:pt idx="2">
                  <c:v>1379092</c:v>
                </c:pt>
                <c:pt idx="3">
                  <c:v>1878785</c:v>
                </c:pt>
                <c:pt idx="4">
                  <c:v>729793</c:v>
                </c:pt>
                <c:pt idx="5">
                  <c:v>18305396</c:v>
                </c:pt>
              </c:numCache>
            </c:numRef>
          </c:val>
          <c:extLst xmlns:c16r2="http://schemas.microsoft.com/office/drawing/2015/06/chart">
            <c:ext xmlns:c16="http://schemas.microsoft.com/office/drawing/2014/chart" uri="{C3380CC4-5D6E-409C-BE32-E72D297353CC}">
              <c16:uniqueId val="{00000001-6BAC-4DCA-AF79-67E34266D18F}"/>
            </c:ext>
          </c:extLst>
        </c:ser>
        <c:ser>
          <c:idx val="3"/>
          <c:order val="2"/>
          <c:tx>
            <c:strRef>
              <c:f>'PER PROGRAMME  GRAPH'!$D$3</c:f>
              <c:strCache>
                <c:ptCount val="1"/>
                <c:pt idx="0">
                  <c:v>Revised Spending plan to date </c:v>
                </c:pt>
              </c:strCache>
            </c:strRef>
          </c:tx>
          <c:cat>
            <c:strRef>
              <c:f>'PER PROGRAMME  GRAPH'!$A$4:$A$9</c:f>
              <c:strCache>
                <c:ptCount val="5"/>
                <c:pt idx="0">
                  <c:v>Administration</c:v>
                </c:pt>
                <c:pt idx="1">
                  <c:v>Incarceration</c:v>
                </c:pt>
                <c:pt idx="2">
                  <c:v>Rehabilitation</c:v>
                </c:pt>
                <c:pt idx="3">
                  <c:v>Care</c:v>
                </c:pt>
                <c:pt idx="4">
                  <c:v>Social Reintegration</c:v>
                </c:pt>
              </c:strCache>
            </c:strRef>
          </c:cat>
          <c:val>
            <c:numRef>
              <c:f>'PER PROGRAMME  GRAPH'!$D$4:$D$9</c:f>
              <c:numCache>
                <c:formatCode>#,##0</c:formatCode>
                <c:ptCount val="6"/>
                <c:pt idx="0">
                  <c:v>4197174</c:v>
                </c:pt>
                <c:pt idx="1">
                  <c:v>11833253</c:v>
                </c:pt>
                <c:pt idx="2">
                  <c:v>1604454</c:v>
                </c:pt>
                <c:pt idx="3">
                  <c:v>1922360</c:v>
                </c:pt>
                <c:pt idx="4">
                  <c:v>806402</c:v>
                </c:pt>
                <c:pt idx="5">
                  <c:v>20363643</c:v>
                </c:pt>
              </c:numCache>
            </c:numRef>
          </c:val>
          <c:extLst xmlns:c16r2="http://schemas.microsoft.com/office/drawing/2015/06/chart">
            <c:ext xmlns:c16="http://schemas.microsoft.com/office/drawing/2014/chart" uri="{C3380CC4-5D6E-409C-BE32-E72D297353CC}">
              <c16:uniqueId val="{00000002-6BAC-4DCA-AF79-67E34266D18F}"/>
            </c:ext>
          </c:extLst>
        </c:ser>
        <c:ser>
          <c:idx val="4"/>
          <c:order val="3"/>
          <c:tx>
            <c:strRef>
              <c:f>'PER PROGRAMME  GRAPH'!$E$3</c:f>
              <c:strCache>
                <c:ptCount val="1"/>
                <c:pt idx="0">
                  <c:v>Available budget 
</c:v>
                </c:pt>
              </c:strCache>
            </c:strRef>
          </c:tx>
          <c:cat>
            <c:strRef>
              <c:f>'PER PROGRAMME  GRAPH'!$A$4:$A$9</c:f>
              <c:strCache>
                <c:ptCount val="5"/>
                <c:pt idx="0">
                  <c:v>Administration</c:v>
                </c:pt>
                <c:pt idx="1">
                  <c:v>Incarceration</c:v>
                </c:pt>
                <c:pt idx="2">
                  <c:v>Rehabilitation</c:v>
                </c:pt>
                <c:pt idx="3">
                  <c:v>Care</c:v>
                </c:pt>
                <c:pt idx="4">
                  <c:v>Social Reintegration</c:v>
                </c:pt>
              </c:strCache>
            </c:strRef>
          </c:cat>
          <c:val>
            <c:numRef>
              <c:f>'PER PROGRAMME  GRAPH'!$E$4:$E$9</c:f>
              <c:numCache>
                <c:formatCode>#,##0</c:formatCode>
                <c:ptCount val="6"/>
                <c:pt idx="0">
                  <c:v>1900571</c:v>
                </c:pt>
                <c:pt idx="1">
                  <c:v>3813592</c:v>
                </c:pt>
                <c:pt idx="2">
                  <c:v>630891</c:v>
                </c:pt>
                <c:pt idx="3">
                  <c:v>683582</c:v>
                </c:pt>
                <c:pt idx="4">
                  <c:v>262806</c:v>
                </c:pt>
                <c:pt idx="5">
                  <c:v>7291442</c:v>
                </c:pt>
              </c:numCache>
            </c:numRef>
          </c:val>
          <c:extLst xmlns:c16r2="http://schemas.microsoft.com/office/drawing/2015/06/chart">
            <c:ext xmlns:c16="http://schemas.microsoft.com/office/drawing/2014/chart" uri="{C3380CC4-5D6E-409C-BE32-E72D297353CC}">
              <c16:uniqueId val="{00000003-6BAC-4DCA-AF79-67E34266D18F}"/>
            </c:ext>
          </c:extLst>
        </c:ser>
        <c:dLbls/>
        <c:axId val="77095680"/>
        <c:axId val="77097216"/>
      </c:barChart>
      <c:catAx>
        <c:axId val="77095680"/>
        <c:scaling>
          <c:orientation val="minMax"/>
        </c:scaling>
        <c:axPos val="b"/>
        <c:numFmt formatCode="General" sourceLinked="0"/>
        <c:tickLblPos val="nextTo"/>
        <c:crossAx val="77097216"/>
        <c:crosses val="autoZero"/>
        <c:auto val="1"/>
        <c:lblAlgn val="ctr"/>
        <c:lblOffset val="100"/>
      </c:catAx>
      <c:valAx>
        <c:axId val="77097216"/>
        <c:scaling>
          <c:orientation val="minMax"/>
        </c:scaling>
        <c:axPos val="l"/>
        <c:majorGridlines>
          <c:spPr>
            <a:ln>
              <a:noFill/>
            </a:ln>
          </c:spPr>
        </c:majorGridlines>
        <c:numFmt formatCode="#,##0" sourceLinked="1"/>
        <c:tickLblPos val="nextTo"/>
        <c:crossAx val="77095680"/>
        <c:crosses val="autoZero"/>
        <c:crossBetween val="between"/>
      </c:valAx>
      <c:spPr>
        <a:noFill/>
        <a:ln>
          <a:noFill/>
        </a:ln>
      </c:spPr>
    </c:plotArea>
    <c:legend>
      <c:legendPos val="r"/>
      <c:layout>
        <c:manualLayout>
          <c:xMode val="edge"/>
          <c:yMode val="edge"/>
          <c:x val="0.5934970095951122"/>
          <c:y val="7.2353365648337165E-2"/>
          <c:w val="0.28006574588012562"/>
          <c:h val="0.29571396122508586"/>
        </c:manualLayout>
      </c:layout>
    </c:legend>
    <c:plotVisOnly val="1"/>
    <c:dispBlanksAs val="gap"/>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823033872277894"/>
          <c:y val="2.0683449729179737E-2"/>
          <c:w val="0.72596520122029862"/>
          <c:h val="0.84643807811189664"/>
        </c:manualLayout>
      </c:layout>
      <c:barChart>
        <c:barDir val="col"/>
        <c:grouping val="clustered"/>
        <c:ser>
          <c:idx val="1"/>
          <c:order val="0"/>
          <c:tx>
            <c:strRef>
              <c:f>'GFS GRAPH'!$B$3</c:f>
              <c:strCache>
                <c:ptCount val="1"/>
                <c:pt idx="0">
                  <c:v>Revisedl budget </c:v>
                </c:pt>
              </c:strCache>
            </c:strRef>
          </c:tx>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GRAPH'!$B$4:$B$10</c:f>
              <c:numCache>
                <c:formatCode>#,##0</c:formatCode>
                <c:ptCount val="7"/>
                <c:pt idx="0">
                  <c:v>17224493</c:v>
                </c:pt>
                <c:pt idx="1">
                  <c:v>6610972</c:v>
                </c:pt>
                <c:pt idx="2">
                  <c:v>0</c:v>
                </c:pt>
                <c:pt idx="3">
                  <c:v>1040581</c:v>
                </c:pt>
                <c:pt idx="4">
                  <c:v>720791</c:v>
                </c:pt>
                <c:pt idx="5">
                  <c:v>0</c:v>
                </c:pt>
                <c:pt idx="6">
                  <c:v>25596837</c:v>
                </c:pt>
              </c:numCache>
            </c:numRef>
          </c:val>
          <c:extLst xmlns:c16r2="http://schemas.microsoft.com/office/drawing/2015/06/chart">
            <c:ext xmlns:c16="http://schemas.microsoft.com/office/drawing/2014/chart" uri="{C3380CC4-5D6E-409C-BE32-E72D297353CC}">
              <c16:uniqueId val="{00000000-960A-411B-B3D6-0D3E5FE0328A}"/>
            </c:ext>
          </c:extLst>
        </c:ser>
        <c:ser>
          <c:idx val="2"/>
          <c:order val="1"/>
          <c:tx>
            <c:strRef>
              <c:f>'GFS GRAPH'!$C$3</c:f>
              <c:strCache>
                <c:ptCount val="1"/>
                <c:pt idx="0">
                  <c:v>Actual expenditure to date </c:v>
                </c:pt>
              </c:strCache>
            </c:strRef>
          </c:tx>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GRAPH'!$C$4:$C$10</c:f>
              <c:numCache>
                <c:formatCode>#,##0</c:formatCode>
                <c:ptCount val="7"/>
                <c:pt idx="0">
                  <c:v>13065835</c:v>
                </c:pt>
                <c:pt idx="1">
                  <c:v>4502556</c:v>
                </c:pt>
                <c:pt idx="2">
                  <c:v>1122</c:v>
                </c:pt>
                <c:pt idx="3">
                  <c:v>579640</c:v>
                </c:pt>
                <c:pt idx="4">
                  <c:v>156243</c:v>
                </c:pt>
                <c:pt idx="5">
                  <c:v>0</c:v>
                </c:pt>
                <c:pt idx="6">
                  <c:v>18305397</c:v>
                </c:pt>
              </c:numCache>
            </c:numRef>
          </c:val>
          <c:extLst xmlns:c16r2="http://schemas.microsoft.com/office/drawing/2015/06/chart">
            <c:ext xmlns:c16="http://schemas.microsoft.com/office/drawing/2014/chart" uri="{C3380CC4-5D6E-409C-BE32-E72D297353CC}">
              <c16:uniqueId val="{00000001-960A-411B-B3D6-0D3E5FE0328A}"/>
            </c:ext>
          </c:extLst>
        </c:ser>
        <c:ser>
          <c:idx val="3"/>
          <c:order val="2"/>
          <c:tx>
            <c:strRef>
              <c:f>'GFS GRAPH'!$D$3</c:f>
              <c:strCache>
                <c:ptCount val="1"/>
                <c:pt idx="0">
                  <c:v>Revised Spending plan to date </c:v>
                </c:pt>
              </c:strCache>
            </c:strRef>
          </c:tx>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GRAPH'!$D$4:$D$10</c:f>
              <c:numCache>
                <c:formatCode>#,##0</c:formatCode>
                <c:ptCount val="7"/>
                <c:pt idx="0">
                  <c:v>13779707</c:v>
                </c:pt>
                <c:pt idx="1">
                  <c:v>5363883</c:v>
                </c:pt>
                <c:pt idx="2">
                  <c:v>0</c:v>
                </c:pt>
                <c:pt idx="3">
                  <c:v>492810</c:v>
                </c:pt>
                <c:pt idx="4">
                  <c:v>727243</c:v>
                </c:pt>
                <c:pt idx="5">
                  <c:v>0</c:v>
                </c:pt>
                <c:pt idx="6">
                  <c:v>20363643</c:v>
                </c:pt>
              </c:numCache>
            </c:numRef>
          </c:val>
          <c:extLst xmlns:c16r2="http://schemas.microsoft.com/office/drawing/2015/06/chart">
            <c:ext xmlns:c16="http://schemas.microsoft.com/office/drawing/2014/chart" uri="{C3380CC4-5D6E-409C-BE32-E72D297353CC}">
              <c16:uniqueId val="{00000002-960A-411B-B3D6-0D3E5FE0328A}"/>
            </c:ext>
          </c:extLst>
        </c:ser>
        <c:ser>
          <c:idx val="4"/>
          <c:order val="3"/>
          <c:tx>
            <c:strRef>
              <c:f>'GFS GRAPH'!$E$3</c:f>
              <c:strCache>
                <c:ptCount val="1"/>
                <c:pt idx="0">
                  <c:v>Available budget 
</c:v>
                </c:pt>
              </c:strCache>
            </c:strRef>
          </c:tx>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GRAPH'!$E$4:$E$10</c:f>
              <c:numCache>
                <c:formatCode>#,##0</c:formatCode>
                <c:ptCount val="7"/>
                <c:pt idx="0">
                  <c:v>4158658</c:v>
                </c:pt>
                <c:pt idx="1">
                  <c:v>2108416</c:v>
                </c:pt>
                <c:pt idx="2">
                  <c:v>-1122</c:v>
                </c:pt>
                <c:pt idx="3">
                  <c:v>460941</c:v>
                </c:pt>
                <c:pt idx="4">
                  <c:v>564548</c:v>
                </c:pt>
                <c:pt idx="5">
                  <c:v>0</c:v>
                </c:pt>
                <c:pt idx="6">
                  <c:v>7291498</c:v>
                </c:pt>
              </c:numCache>
            </c:numRef>
          </c:val>
          <c:extLst xmlns:c16r2="http://schemas.microsoft.com/office/drawing/2015/06/chart">
            <c:ext xmlns:c16="http://schemas.microsoft.com/office/drawing/2014/chart" uri="{C3380CC4-5D6E-409C-BE32-E72D297353CC}">
              <c16:uniqueId val="{00000003-960A-411B-B3D6-0D3E5FE0328A}"/>
            </c:ext>
          </c:extLst>
        </c:ser>
        <c:dLbls/>
        <c:axId val="78561280"/>
        <c:axId val="78562816"/>
      </c:barChart>
      <c:catAx>
        <c:axId val="78561280"/>
        <c:scaling>
          <c:orientation val="minMax"/>
        </c:scaling>
        <c:axPos val="b"/>
        <c:numFmt formatCode="General" sourceLinked="0"/>
        <c:tickLblPos val="nextTo"/>
        <c:crossAx val="78562816"/>
        <c:crosses val="autoZero"/>
        <c:auto val="1"/>
        <c:lblAlgn val="ctr"/>
        <c:lblOffset val="100"/>
      </c:catAx>
      <c:valAx>
        <c:axId val="78562816"/>
        <c:scaling>
          <c:orientation val="minMax"/>
          <c:min val="0"/>
        </c:scaling>
        <c:axPos val="l"/>
        <c:majorGridlines>
          <c:spPr>
            <a:ln>
              <a:noFill/>
            </a:ln>
          </c:spPr>
        </c:majorGridlines>
        <c:numFmt formatCode="#,##0" sourceLinked="1"/>
        <c:tickLblPos val="nextTo"/>
        <c:crossAx val="78561280"/>
        <c:crosses val="autoZero"/>
        <c:crossBetween val="between"/>
      </c:valAx>
    </c:plotArea>
    <c:legend>
      <c:legendPos val="r"/>
      <c:layout>
        <c:manualLayout>
          <c:xMode val="edge"/>
          <c:yMode val="edge"/>
          <c:x val="0.27601441865221399"/>
          <c:y val="7.3540826853479582E-2"/>
          <c:w val="0.20800337457817775"/>
          <c:h val="0.29387180676911084"/>
        </c:manualLayout>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3471AD7C-0173-4710-A164-1DB3FB495F5C}" type="datetimeFigureOut">
              <a:rPr lang="en-ZA" smtClean="0"/>
              <a:pPr/>
              <a:t>2021/02/23</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65728D-F271-4D22-B7CF-18CECB3ABA08}" type="slidenum">
              <a:rPr lang="en-ZA" smtClean="0"/>
              <a:pPr/>
              <a:t>‹#›</a:t>
            </a:fld>
            <a:endParaRPr lang="en-ZA"/>
          </a:p>
        </p:txBody>
      </p:sp>
    </p:spTree>
    <p:extLst>
      <p:ext uri="{BB962C8B-B14F-4D97-AF65-F5344CB8AC3E}">
        <p14:creationId xmlns:p14="http://schemas.microsoft.com/office/powerpoint/2010/main" xmlns=""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7BAFD77-82C8-614A-8E7A-50E0B00609D4}" type="datetimeFigureOut">
              <a:rPr lang="en-US" smtClean="0"/>
              <a:pPr/>
              <a:t>2/23/2021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pPr/>
              <a:t>16</a:t>
            </a:fld>
            <a:endParaRPr lang="en-US"/>
          </a:p>
        </p:txBody>
      </p:sp>
    </p:spTree>
    <p:extLst>
      <p:ext uri="{BB962C8B-B14F-4D97-AF65-F5344CB8AC3E}">
        <p14:creationId xmlns:p14="http://schemas.microsoft.com/office/powerpoint/2010/main" xmlns="" val="96184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pPr/>
              <a:t>17</a:t>
            </a:fld>
            <a:endParaRPr lang="en-US"/>
          </a:p>
        </p:txBody>
      </p:sp>
    </p:spTree>
    <p:extLst>
      <p:ext uri="{BB962C8B-B14F-4D97-AF65-F5344CB8AC3E}">
        <p14:creationId xmlns:p14="http://schemas.microsoft.com/office/powerpoint/2010/main" xmlns="" val="230267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26519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04A2B2-ADC1-304F-87B1-F6F3F505C72C}"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7068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1356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7007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5753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2694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3608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217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1072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3282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7821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2021/02/23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2324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4A2B2-ADC1-304F-87B1-F6F3F505C72C}"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04A2B2-ADC1-304F-87B1-F6F3F505C72C}"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04A2B2-ADC1-304F-87B1-F6F3F505C72C}" type="datetimeFigureOut">
              <a:rPr lang="en-US" smtClean="0"/>
              <a:pPr/>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4A2B2-ADC1-304F-87B1-F6F3F505C72C}" type="datetimeFigureOut">
              <a:rPr lang="en-US" smtClean="0"/>
              <a:pPr/>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A2B2-ADC1-304F-87B1-F6F3F505C72C}" type="datetimeFigureOut">
              <a:rPr lang="en-US" smtClean="0"/>
              <a:pPr/>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4A2B2-ADC1-304F-87B1-F6F3F505C72C}" type="datetimeFigureOut">
              <a:rPr lang="en-US" smtClean="0"/>
              <a:pPr/>
              <a:t>2/23/2021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0C62E92-6513-4F55-8F52-006BD8FF5981}" type="datetimeFigureOut">
              <a:rPr lang="en-ZA" smtClean="0">
                <a:solidFill>
                  <a:prstClr val="black">
                    <a:tint val="75000"/>
                  </a:prstClr>
                </a:solidFill>
              </a:rPr>
              <a:pPr defTabSz="914400"/>
              <a:t>2021/02/23</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F53E0AF-42C4-4417-AF67-6027ABE0DA66}" type="slidenum">
              <a:rPr lang="en-ZA" smtClean="0">
                <a:solidFill>
                  <a:prstClr val="black">
                    <a:tint val="75000"/>
                  </a:prstClr>
                </a:solidFill>
              </a:rPr>
              <a:pPr defTabSz="914400"/>
              <a:t>‹#›</a:t>
            </a:fld>
            <a:endParaRPr lang="en-ZA">
              <a:solidFill>
                <a:prstClr val="black">
                  <a:tint val="75000"/>
                </a:prstClr>
              </a:solidFill>
            </a:endParaRPr>
          </a:p>
        </p:txBody>
      </p:sp>
    </p:spTree>
    <p:extLst>
      <p:ext uri="{BB962C8B-B14F-4D97-AF65-F5344CB8AC3E}">
        <p14:creationId xmlns:p14="http://schemas.microsoft.com/office/powerpoint/2010/main" xmlns="" val="205721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package" Target="../embeddings/Microsoft_Office_Excel_Worksheet5.xlsx"/></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package" Target="../embeddings/Microsoft_Office_Excel_Worksheet8.xlsx"/></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package" Target="../embeddings/Microsoft_Office_Excel_Worksheet9.xlsx"/><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package" Target="../embeddings/Microsoft_Office_Excel_Worksheet10.xlsx"/><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package" Target="../embeddings/Microsoft_Office_Excel_Worksheet11.xlsx"/></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package" Target="../embeddings/Microsoft_Office_Excel_Worksheet12.xlsx"/></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package" Target="../embeddings/Microsoft_Office_Excel_Worksheet13.xlsx"/></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package" Target="../embeddings/Microsoft_Office_Excel_Worksheet14.xlsx"/></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package" Target="../embeddings/Microsoft_Office_Excel_Worksheet15.xlsx"/><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package" Target="../embeddings/Microsoft_Office_Excel_Worksheet16.xlsx"/></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package" Target="../embeddings/Microsoft_Office_Excel_Worksheet17.xlsx"/></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package" Target="../embeddings/Microsoft_Office_Excel_Worksheet18.xlsx"/></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package" Target="../embeddings/Microsoft_Office_Excel_Worksheet19.xlsx"/></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package" Target="../embeddings/Microsoft_Office_Excel_Worksheet20.xlsx"/></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package" Target="../embeddings/Microsoft_Office_Excel_Worksheet21.xlsx"/></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package" Target="../embeddings/Microsoft_Office_Excel_Worksheet22.xlsx"/></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package" Target="../embeddings/Microsoft_Office_Excel_Worksheet23.xlsx"/></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package" Target="../embeddings/Microsoft_Office_Excel_Worksheet24.xlsx"/></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08004" cy="7271662"/>
          </a:xfrm>
          <a:prstGeom prst="rect">
            <a:avLst/>
          </a:prstGeom>
        </p:spPr>
      </p:pic>
      <p:sp>
        <p:nvSpPr>
          <p:cNvPr id="7" name="TextBox 6"/>
          <p:cNvSpPr txBox="1"/>
          <p:nvPr/>
        </p:nvSpPr>
        <p:spPr>
          <a:xfrm>
            <a:off x="262466" y="1435228"/>
            <a:ext cx="7422393" cy="3970318"/>
          </a:xfrm>
          <a:prstGeom prst="rect">
            <a:avLst/>
          </a:prstGeom>
          <a:noFill/>
        </p:spPr>
        <p:txBody>
          <a:bodyPr wrap="square" rtlCol="0">
            <a:spAutoFit/>
          </a:bodyPr>
          <a:lstStyle/>
          <a:p>
            <a:r>
              <a:rPr lang="en-ZA" altLang="en-US" sz="2800" dirty="0" smtClean="0">
                <a:solidFill>
                  <a:srgbClr val="005300"/>
                </a:solidFill>
                <a:latin typeface="Arial Black" panose="020B0A04020102020204" pitchFamily="34" charset="0"/>
              </a:rPr>
              <a:t>QUARTER 3 EXPENDITURE REPORT FOR </a:t>
            </a:r>
            <a:r>
              <a:rPr lang="en-ZA" altLang="en-US" sz="2800" dirty="0">
                <a:solidFill>
                  <a:srgbClr val="005300"/>
                </a:solidFill>
                <a:latin typeface="Arial Black" panose="020B0A04020102020204" pitchFamily="34" charset="0"/>
              </a:rPr>
              <a:t>2020/21 FINANCIAL YEAR</a:t>
            </a:r>
          </a:p>
          <a:p>
            <a:endParaRPr lang="en-ZA" altLang="en-US" sz="2800" dirty="0">
              <a:solidFill>
                <a:srgbClr val="005300"/>
              </a:solidFill>
              <a:latin typeface="Arial Black" panose="020B0A04020102020204" pitchFamily="34" charset="0"/>
            </a:endParaRPr>
          </a:p>
          <a:p>
            <a:r>
              <a:rPr lang="en-ZA" altLang="en-US" sz="2800" dirty="0">
                <a:solidFill>
                  <a:srgbClr val="005300"/>
                </a:solidFill>
                <a:latin typeface="Arial Black" panose="020B0A04020102020204" pitchFamily="34" charset="0"/>
              </a:rPr>
              <a:t/>
            </a:r>
            <a:br>
              <a:rPr lang="en-ZA" altLang="en-US" sz="2800" dirty="0">
                <a:solidFill>
                  <a:srgbClr val="005300"/>
                </a:solidFill>
                <a:latin typeface="Arial Black" panose="020B0A04020102020204" pitchFamily="34" charset="0"/>
              </a:rPr>
            </a:br>
            <a:r>
              <a:rPr lang="en-ZA" sz="2800" dirty="0" smtClean="0">
                <a:solidFill>
                  <a:srgbClr val="005300"/>
                </a:solidFill>
                <a:latin typeface="Arial Black" panose="020B0A04020102020204" pitchFamily="34" charset="0"/>
              </a:rPr>
              <a:t>PORTFOLIO COMMITTEE</a:t>
            </a:r>
          </a:p>
          <a:p>
            <a:r>
              <a:rPr lang="en-ZA" sz="2800" dirty="0" smtClean="0">
                <a:solidFill>
                  <a:srgbClr val="005300"/>
                </a:solidFill>
                <a:latin typeface="Arial Black" panose="020B0A04020102020204" pitchFamily="34" charset="0"/>
              </a:rPr>
              <a:t>ON JUSTICE AND CORRECTIONAL </a:t>
            </a:r>
          </a:p>
          <a:p>
            <a:r>
              <a:rPr lang="en-ZA" sz="2800" dirty="0" smtClean="0">
                <a:solidFill>
                  <a:srgbClr val="005300"/>
                </a:solidFill>
                <a:latin typeface="Arial Black" panose="020B0A04020102020204" pitchFamily="34" charset="0"/>
              </a:rPr>
              <a:t>SERVICES</a:t>
            </a:r>
          </a:p>
          <a:p>
            <a:endParaRPr lang="en-ZA" sz="2800" dirty="0">
              <a:solidFill>
                <a:srgbClr val="005300"/>
              </a:solidFill>
              <a:latin typeface="Arial Black" panose="020B0A04020102020204" pitchFamily="34" charset="0"/>
            </a:endParaRPr>
          </a:p>
          <a:p>
            <a:r>
              <a:rPr lang="en-ZA" sz="2800" smtClean="0">
                <a:solidFill>
                  <a:srgbClr val="005300"/>
                </a:solidFill>
                <a:latin typeface="Arial Black" panose="020B0A04020102020204" pitchFamily="34" charset="0"/>
              </a:rPr>
              <a:t>26 FEBRUARY 2021</a:t>
            </a:r>
            <a:endParaRPr lang="en-US" sz="2800" dirty="0">
              <a:solidFill>
                <a:srgbClr val="005300"/>
              </a:solidFill>
              <a:latin typeface="Arial Black" panose="020B0A04020102020204" pitchFamily="34" charset="0"/>
            </a:endParaRPr>
          </a:p>
        </p:txBody>
      </p:sp>
    </p:spTree>
    <p:extLst>
      <p:ext uri="{BB962C8B-B14F-4D97-AF65-F5344CB8AC3E}">
        <p14:creationId xmlns:p14="http://schemas.microsoft.com/office/powerpoint/2010/main" xmlns="" val="298430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10</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414328" y="185105"/>
            <a:ext cx="831997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a:p>
            <a:pPr algn="ctr" defTabSz="914400"/>
            <a:endParaRPr lang="en-US"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47362246"/>
              </p:ext>
            </p:extLst>
          </p:nvPr>
        </p:nvGraphicFramePr>
        <p:xfrm>
          <a:off x="758825" y="1570698"/>
          <a:ext cx="7300913" cy="4560536"/>
        </p:xfrm>
        <a:graphic>
          <a:graphicData uri="http://schemas.openxmlformats.org/presentationml/2006/ole">
            <p:oleObj spid="_x0000_s137281" name="Worksheet" r:id="rId4" imgW="8200949" imgH="3343275" progId="Excel.Sheet.12">
              <p:embed/>
            </p:oleObj>
          </a:graphicData>
        </a:graphic>
      </p:graphicFrame>
    </p:spTree>
    <p:extLst>
      <p:ext uri="{BB962C8B-B14F-4D97-AF65-F5344CB8AC3E}">
        <p14:creationId xmlns:p14="http://schemas.microsoft.com/office/powerpoint/2010/main" xmlns="" val="2580716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11</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591570" y="1367315"/>
            <a:ext cx="8095230" cy="624786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Programme Incarceration: </a:t>
            </a:r>
            <a:r>
              <a:rPr lang="en-ZA" sz="1150" dirty="0">
                <a:latin typeface="Arial" panose="020B0604020202020204" pitchFamily="34" charset="0"/>
                <a:ea typeface="Tahoma" panose="020B0604030504040204" pitchFamily="34" charset="0"/>
                <a:cs typeface="Arial" panose="020B0604020202020204" pitchFamily="34" charset="0"/>
              </a:rPr>
              <a:t>The actual spending of programme Incarceration is </a:t>
            </a:r>
            <a:r>
              <a:rPr lang="en-ZA" sz="1150" dirty="0" smtClean="0">
                <a:latin typeface="Arial" panose="020B0604020202020204" pitchFamily="34" charset="0"/>
                <a:ea typeface="Tahoma" panose="020B0604030504040204" pitchFamily="34" charset="0"/>
                <a:cs typeface="Arial" panose="020B0604020202020204" pitchFamily="34" charset="0"/>
              </a:rPr>
              <a:t>R10,916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(74.11%) </a:t>
            </a:r>
            <a:r>
              <a:rPr lang="en-ZA" sz="1150" dirty="0">
                <a:latin typeface="Arial" panose="020B0604020202020204" pitchFamily="34" charset="0"/>
                <a:ea typeface="Tahoma" panose="020B0604030504040204" pitchFamily="34" charset="0"/>
                <a:cs typeface="Arial" panose="020B0604020202020204" pitchFamily="34" charset="0"/>
              </a:rPr>
              <a:t>against the </a:t>
            </a:r>
            <a:r>
              <a:rPr lang="en-ZA" sz="1150" dirty="0" smtClean="0">
                <a:latin typeface="Arial" panose="020B0604020202020204" pitchFamily="34" charset="0"/>
                <a:ea typeface="Tahoma" panose="020B0604030504040204" pitchFamily="34" charset="0"/>
                <a:cs typeface="Arial" panose="020B0604020202020204" pitchFamily="34" charset="0"/>
              </a:rPr>
              <a:t>revised spending </a:t>
            </a:r>
            <a:r>
              <a:rPr lang="en-ZA" sz="1150" dirty="0">
                <a:latin typeface="Arial" panose="020B0604020202020204" pitchFamily="34" charset="0"/>
                <a:ea typeface="Tahoma" panose="020B0604030504040204" pitchFamily="34" charset="0"/>
                <a:cs typeface="Arial" panose="020B0604020202020204" pitchFamily="34" charset="0"/>
              </a:rPr>
              <a:t>plan of </a:t>
            </a:r>
            <a:r>
              <a:rPr lang="en-ZA" sz="1150" dirty="0" smtClean="0">
                <a:latin typeface="Arial" panose="020B0604020202020204" pitchFamily="34" charset="0"/>
                <a:ea typeface="Tahoma" panose="020B0604030504040204" pitchFamily="34" charset="0"/>
                <a:cs typeface="Arial" panose="020B0604020202020204" pitchFamily="34" charset="0"/>
              </a:rPr>
              <a:t>R11,833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(80.34%) </a:t>
            </a:r>
            <a:r>
              <a:rPr lang="en-ZA" sz="1150" dirty="0">
                <a:latin typeface="Arial" panose="020B0604020202020204" pitchFamily="34" charset="0"/>
                <a:ea typeface="Tahoma" panose="020B0604030504040204" pitchFamily="34" charset="0"/>
                <a:cs typeface="Arial" panose="020B0604020202020204" pitchFamily="34" charset="0"/>
              </a:rPr>
              <a:t>resulting in </a:t>
            </a:r>
            <a:r>
              <a:rPr lang="en-ZA" sz="1150" dirty="0" smtClean="0">
                <a:latin typeface="Arial" panose="020B0604020202020204" pitchFamily="34" charset="0"/>
                <a:ea typeface="Tahoma" panose="020B0604030504040204" pitchFamily="34" charset="0"/>
                <a:cs typeface="Arial" panose="020B0604020202020204" pitchFamily="34" charset="0"/>
              </a:rPr>
              <a:t>R917 </a:t>
            </a:r>
            <a:r>
              <a:rPr lang="en-ZA" sz="1150" dirty="0">
                <a:latin typeface="Arial" panose="020B0604020202020204" pitchFamily="34" charset="0"/>
                <a:ea typeface="Tahoma" panose="020B0604030504040204" pitchFamily="34" charset="0"/>
                <a:cs typeface="Arial" panose="020B0604020202020204" pitchFamily="34" charset="0"/>
              </a:rPr>
              <a:t>million underspending as a result of the following:</a:t>
            </a:r>
          </a:p>
          <a:p>
            <a:pPr lvl="0"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Compensation of Employees</a:t>
            </a:r>
            <a:r>
              <a:rPr lang="en-US" sz="1150" dirty="0">
                <a:latin typeface="Arial" panose="020B0604020202020204" pitchFamily="34" charset="0"/>
                <a:ea typeface="Tahoma" panose="020B0604030504040204" pitchFamily="34" charset="0"/>
                <a:cs typeface="Arial" panose="020B0604020202020204" pitchFamily="34" charset="0"/>
              </a:rPr>
              <a:t>: </a:t>
            </a:r>
            <a:r>
              <a:rPr lang="en-ZA" sz="1150" dirty="0">
                <a:latin typeface="Arial" panose="020B0604020202020204" pitchFamily="34" charset="0"/>
                <a:ea typeface="Tahoma" panose="020B0604030504040204" pitchFamily="34" charset="0"/>
                <a:cs typeface="Arial" panose="020B0604020202020204" pitchFamily="34" charset="0"/>
              </a:rPr>
              <a:t>The actual spending of </a:t>
            </a:r>
            <a:r>
              <a:rPr lang="en-ZA" sz="1150" dirty="0" smtClean="0">
                <a:latin typeface="Arial" panose="020B0604020202020204" pitchFamily="34" charset="0"/>
                <a:ea typeface="Tahoma" panose="020B0604030504040204" pitchFamily="34" charset="0"/>
                <a:cs typeface="Arial" panose="020B0604020202020204" pitchFamily="34" charset="0"/>
              </a:rPr>
              <a:t>R8,262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(75.45%) </a:t>
            </a:r>
            <a:r>
              <a:rPr lang="en-ZA" sz="1150" dirty="0">
                <a:latin typeface="Arial" panose="020B0604020202020204" pitchFamily="34" charset="0"/>
                <a:ea typeface="Tahoma" panose="020B0604030504040204" pitchFamily="34" charset="0"/>
                <a:cs typeface="Arial" panose="020B0604020202020204" pitchFamily="34" charset="0"/>
              </a:rPr>
              <a:t>against the </a:t>
            </a:r>
            <a:r>
              <a:rPr lang="en-ZA" sz="1150" dirty="0" smtClean="0">
                <a:latin typeface="Arial" panose="020B0604020202020204" pitchFamily="34" charset="0"/>
                <a:ea typeface="Tahoma" panose="020B0604030504040204" pitchFamily="34" charset="0"/>
                <a:cs typeface="Arial" panose="020B0604020202020204" pitchFamily="34" charset="0"/>
              </a:rPr>
              <a:t>revised spending </a:t>
            </a:r>
            <a:r>
              <a:rPr lang="en-ZA" sz="1150" dirty="0">
                <a:latin typeface="Arial" panose="020B0604020202020204" pitchFamily="34" charset="0"/>
                <a:ea typeface="Tahoma" panose="020B0604030504040204" pitchFamily="34" charset="0"/>
                <a:cs typeface="Arial" panose="020B0604020202020204" pitchFamily="34" charset="0"/>
              </a:rPr>
              <a:t>plan of </a:t>
            </a:r>
            <a:r>
              <a:rPr lang="en-ZA" sz="1150" dirty="0" smtClean="0">
                <a:latin typeface="Arial" panose="020B0604020202020204" pitchFamily="34" charset="0"/>
                <a:ea typeface="Tahoma" panose="020B0604030504040204" pitchFamily="34" charset="0"/>
                <a:cs typeface="Arial" panose="020B0604020202020204" pitchFamily="34" charset="0"/>
              </a:rPr>
              <a:t>R8,588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(78.42%) </a:t>
            </a:r>
            <a:r>
              <a:rPr lang="en-ZA" sz="1150" dirty="0">
                <a:latin typeface="Arial" panose="020B0604020202020204" pitchFamily="34" charset="0"/>
                <a:ea typeface="Tahoma" panose="020B0604030504040204" pitchFamily="34" charset="0"/>
                <a:cs typeface="Arial" panose="020B0604020202020204" pitchFamily="34" charset="0"/>
              </a:rPr>
              <a:t>resulting in </a:t>
            </a:r>
            <a:r>
              <a:rPr lang="en-ZA" sz="1150" dirty="0" smtClean="0">
                <a:latin typeface="Arial" panose="020B0604020202020204" pitchFamily="34" charset="0"/>
                <a:ea typeface="Tahoma" panose="020B0604030504040204" pitchFamily="34" charset="0"/>
                <a:cs typeface="Arial" panose="020B0604020202020204" pitchFamily="34" charset="0"/>
              </a:rPr>
              <a:t>R325 </a:t>
            </a:r>
            <a:r>
              <a:rPr lang="en-ZA" sz="1150" dirty="0">
                <a:latin typeface="Arial" panose="020B0604020202020204" pitchFamily="34" charset="0"/>
                <a:ea typeface="Tahoma" panose="020B0604030504040204" pitchFamily="34" charset="0"/>
                <a:cs typeface="Arial" panose="020B0604020202020204" pitchFamily="34" charset="0"/>
              </a:rPr>
              <a:t>million underspending due to </a:t>
            </a:r>
            <a:r>
              <a:rPr lang="en-US" sz="1150" dirty="0" smtClean="0">
                <a:latin typeface="Arial" panose="020B0604020202020204" pitchFamily="34" charset="0"/>
                <a:ea typeface="Tahoma" panose="020B0604030504040204" pitchFamily="34" charset="0"/>
                <a:cs typeface="Arial" panose="020B0604020202020204" pitchFamily="34" charset="0"/>
              </a:rPr>
              <a:t>the </a:t>
            </a:r>
            <a:r>
              <a:rPr lang="en-US" sz="1150" dirty="0">
                <a:latin typeface="Arial" panose="020B0604020202020204" pitchFamily="34" charset="0"/>
                <a:ea typeface="Tahoma" panose="020B0604030504040204" pitchFamily="34" charset="0"/>
                <a:cs typeface="Arial" panose="020B0604020202020204" pitchFamily="34" charset="0"/>
              </a:rPr>
              <a:t>spending plan which has a COLA projection</a:t>
            </a:r>
          </a:p>
          <a:p>
            <a:pPr algn="just" eaLnBrk="1" hangingPunct="1">
              <a:lnSpc>
                <a:spcPct val="150000"/>
              </a:lnSpc>
              <a:spcBef>
                <a:spcPts val="1200"/>
              </a:spcBef>
              <a:buClrTx/>
              <a:buFont typeface="Wingdings" panose="05000000000000000000" pitchFamily="2" charset="2"/>
              <a:buChar char="q"/>
            </a:pPr>
            <a:r>
              <a:rPr lang="en-ZA" sz="1150" kern="0" dirty="0" smtClean="0">
                <a:latin typeface="Arial" panose="020B0604020202020204" pitchFamily="34" charset="0"/>
                <a:ea typeface="Tahoma" panose="020B0604030504040204" pitchFamily="34" charset="0"/>
                <a:cs typeface="Arial" panose="020B0604020202020204" pitchFamily="34" charset="0"/>
              </a:rPr>
              <a:t>The </a:t>
            </a:r>
            <a:r>
              <a:rPr lang="en-ZA" sz="1150" kern="0" dirty="0">
                <a:latin typeface="Arial" panose="020B0604020202020204" pitchFamily="34" charset="0"/>
                <a:ea typeface="Tahoma" panose="020B0604030504040204" pitchFamily="34" charset="0"/>
                <a:cs typeface="Arial" panose="020B0604020202020204" pitchFamily="34" charset="0"/>
              </a:rPr>
              <a:t>Budget Committee resolved that Branch HR must clean up PERSAL so as to ensure a credible database for reconciliation with the HRBP tool. This process of aligning PERSAL to the HRBP Tool remains incomplete due to further cutting of posts </a:t>
            </a:r>
            <a:r>
              <a:rPr lang="en-ZA" sz="1150" kern="0" dirty="0" smtClean="0">
                <a:latin typeface="Arial" panose="020B0604020202020204" pitchFamily="34" charset="0"/>
                <a:ea typeface="Tahoma" panose="020B0604030504040204" pitchFamily="34" charset="0"/>
                <a:cs typeface="Arial" panose="020B0604020202020204" pitchFamily="34" charset="0"/>
              </a:rPr>
              <a:t>which </a:t>
            </a:r>
            <a:r>
              <a:rPr lang="en-ZA" sz="1150" kern="0" dirty="0">
                <a:latin typeface="Arial" panose="020B0604020202020204" pitchFamily="34" charset="0"/>
                <a:ea typeface="Tahoma" panose="020B0604030504040204" pitchFamily="34" charset="0"/>
                <a:cs typeface="Arial" panose="020B0604020202020204" pitchFamily="34" charset="0"/>
              </a:rPr>
              <a:t>must be incorporated into this alignment. </a:t>
            </a:r>
            <a:r>
              <a:rPr lang="en-ZA" sz="1150" kern="0" dirty="0" smtClean="0">
                <a:latin typeface="Arial" panose="020B0604020202020204" pitchFamily="34" charset="0"/>
                <a:ea typeface="Tahoma" panose="020B0604030504040204" pitchFamily="34" charset="0"/>
                <a:cs typeface="Arial" panose="020B0604020202020204" pitchFamily="34" charset="0"/>
              </a:rPr>
              <a:t>The </a:t>
            </a:r>
            <a:r>
              <a:rPr lang="en-ZA" sz="1150" kern="0" dirty="0">
                <a:latin typeface="Arial" panose="020B0604020202020204" pitchFamily="34" charset="0"/>
                <a:ea typeface="Tahoma" panose="020B0604030504040204" pitchFamily="34" charset="0"/>
                <a:cs typeface="Arial" panose="020B0604020202020204" pitchFamily="34" charset="0"/>
              </a:rPr>
              <a:t>permanent funded establishment as published in 2020 ENE was reported to be 26,184 against permanent PERSAL establishment of </a:t>
            </a:r>
            <a:r>
              <a:rPr lang="en-ZA" sz="1150" kern="0" dirty="0" smtClean="0">
                <a:latin typeface="Arial" panose="020B0604020202020204" pitchFamily="34" charset="0"/>
                <a:ea typeface="Tahoma" panose="020B0604030504040204" pitchFamily="34" charset="0"/>
                <a:cs typeface="Arial" panose="020B0604020202020204" pitchFamily="34" charset="0"/>
              </a:rPr>
              <a:t>28,730 </a:t>
            </a:r>
            <a:r>
              <a:rPr lang="en-ZA" sz="115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150" kern="0" dirty="0" smtClean="0">
                <a:latin typeface="Arial" panose="020B0604020202020204" pitchFamily="34" charset="0"/>
                <a:ea typeface="Tahoma" panose="020B0604030504040204" pitchFamily="34" charset="0"/>
                <a:cs typeface="Arial" panose="020B0604020202020204" pitchFamily="34" charset="0"/>
              </a:rPr>
              <a:t>2,546 </a:t>
            </a:r>
            <a:r>
              <a:rPr lang="en-ZA" sz="1150" kern="0" dirty="0">
                <a:latin typeface="Arial" panose="020B0604020202020204" pitchFamily="34" charset="0"/>
                <a:ea typeface="Tahoma" panose="020B0604030504040204" pitchFamily="34" charset="0"/>
                <a:cs typeface="Arial" panose="020B0604020202020204" pitchFamily="34" charset="0"/>
              </a:rPr>
              <a:t>posts</a:t>
            </a:r>
          </a:p>
          <a:p>
            <a:pPr lvl="0" algn="just" eaLnBrk="1" hangingPunct="1">
              <a:lnSpc>
                <a:spcPct val="150000"/>
              </a:lnSpc>
              <a:spcBef>
                <a:spcPts val="1200"/>
              </a:spcBef>
              <a:buClrTx/>
              <a:buFont typeface="Wingdings" panose="05000000000000000000" pitchFamily="2" charset="2"/>
              <a:buChar char="q"/>
            </a:pPr>
            <a:r>
              <a:rPr lang="en-ZA" sz="115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31 December 2020 :</a:t>
            </a:r>
          </a:p>
          <a:p>
            <a:pPr algn="just" eaLnBrk="1" hangingPunct="1">
              <a:lnSpc>
                <a:spcPct val="150000"/>
              </a:lnSpc>
              <a:spcBef>
                <a:spcPts val="1200"/>
              </a:spcBef>
              <a:buClrTx/>
              <a:buFont typeface="Wingdings" panose="05000000000000000000" pitchFamily="2" charset="2"/>
              <a:buChar char="q"/>
            </a:pPr>
            <a:endParaRPr lang="en-ZA" sz="1400" kern="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3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373850" y="528460"/>
            <a:ext cx="847263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31 DECEMBER 2020</a:t>
            </a:r>
          </a:p>
        </p:txBody>
      </p:sp>
      <p:graphicFrame>
        <p:nvGraphicFramePr>
          <p:cNvPr id="12" name="Object 11"/>
          <p:cNvGraphicFramePr>
            <a:graphicFrameLocks noChangeAspect="1"/>
          </p:cNvGraphicFramePr>
          <p:nvPr>
            <p:extLst>
              <p:ext uri="{D42A27DB-BD31-4B8C-83A1-F6EECF244321}">
                <p14:modId xmlns:p14="http://schemas.microsoft.com/office/powerpoint/2010/main" xmlns="" val="894080968"/>
              </p:ext>
            </p:extLst>
          </p:nvPr>
        </p:nvGraphicFramePr>
        <p:xfrm>
          <a:off x="748729" y="4525801"/>
          <a:ext cx="7539038" cy="1501775"/>
        </p:xfrm>
        <a:graphic>
          <a:graphicData uri="http://schemas.openxmlformats.org/presentationml/2006/ole">
            <p:oleObj spid="_x0000_s98229" name="Worksheet" r:id="rId4" imgW="12325502" imgH="1266814" progId="Excel.Sheet.12">
              <p:embed/>
            </p:oleObj>
          </a:graphicData>
        </a:graphic>
      </p:graphicFrame>
    </p:spTree>
    <p:extLst>
      <p:ext uri="{BB962C8B-B14F-4D97-AF65-F5344CB8AC3E}">
        <p14:creationId xmlns:p14="http://schemas.microsoft.com/office/powerpoint/2010/main" xmlns="" val="261792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12</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348959" y="1271295"/>
            <a:ext cx="8223250" cy="407803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Goods and Services: </a:t>
            </a:r>
            <a:r>
              <a:rPr lang="en-US" sz="1150" dirty="0">
                <a:latin typeface="Arial" panose="020B0604020202020204" pitchFamily="34" charset="0"/>
                <a:ea typeface="Tahoma" panose="020B0604030504040204" pitchFamily="34" charset="0"/>
                <a:cs typeface="Arial" panose="020B0604020202020204" pitchFamily="34" charset="0"/>
              </a:rPr>
              <a:t>The actual spending of </a:t>
            </a:r>
            <a:r>
              <a:rPr lang="en-US" sz="1150" dirty="0" smtClean="0">
                <a:latin typeface="Arial" panose="020B0604020202020204" pitchFamily="34" charset="0"/>
                <a:ea typeface="Tahoma" panose="020B0604030504040204" pitchFamily="34" charset="0"/>
                <a:cs typeface="Arial" panose="020B0604020202020204" pitchFamily="34" charset="0"/>
              </a:rPr>
              <a:t>R2,493 billion (73.84%)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R2,787 billion (82.55%)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R294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ZA" sz="1150" dirty="0">
                <a:latin typeface="Arial" panose="020B0604020202020204" pitchFamily="34" charset="0"/>
                <a:ea typeface="Tahoma" panose="020B0604030504040204" pitchFamily="34" charset="0"/>
                <a:cs typeface="Arial" panose="020B0604020202020204" pitchFamily="34" charset="0"/>
              </a:rPr>
              <a:t>underspending </a:t>
            </a:r>
            <a:r>
              <a:rPr lang="en-ZA" sz="1150" dirty="0" smtClean="0">
                <a:latin typeface="Arial" panose="020B0604020202020204" pitchFamily="34" charset="0"/>
                <a:ea typeface="Tahoma" panose="020B0604030504040204" pitchFamily="34" charset="0"/>
                <a:cs typeface="Arial" panose="020B0604020202020204" pitchFamily="34" charset="0"/>
              </a:rPr>
              <a:t>due </a:t>
            </a:r>
            <a:r>
              <a:rPr lang="en-ZA" sz="1150" dirty="0">
                <a:latin typeface="Arial" panose="020B0604020202020204" pitchFamily="34" charset="0"/>
                <a:ea typeface="Tahoma" panose="020B0604030504040204" pitchFamily="34" charset="0"/>
                <a:cs typeface="Arial" panose="020B0604020202020204" pitchFamily="34" charset="0"/>
              </a:rPr>
              <a:t>to lower than anticipated spending on item Property Payments</a:t>
            </a:r>
          </a:p>
          <a:p>
            <a:pPr lvl="0" algn="just" eaLnBrk="1" hangingPunct="1">
              <a:lnSpc>
                <a:spcPct val="150000"/>
              </a:lnSpc>
              <a:spcBef>
                <a:spcPts val="1200"/>
              </a:spcBef>
              <a:buClrTx/>
              <a:buFont typeface="Wingdings" panose="05000000000000000000" pitchFamily="2" charset="2"/>
              <a:buChar char="q"/>
            </a:pPr>
            <a:r>
              <a:rPr lang="en-ZA" sz="1150" b="1" dirty="0" smtClean="0">
                <a:latin typeface="Arial" panose="020B0604020202020204" pitchFamily="34" charset="0"/>
                <a:ea typeface="Tahoma" panose="020B0604030504040204" pitchFamily="34" charset="0"/>
                <a:cs typeface="Arial" panose="020B0604020202020204" pitchFamily="34" charset="0"/>
              </a:rPr>
              <a:t>Interest </a:t>
            </a:r>
            <a:r>
              <a:rPr lang="en-ZA" sz="1150" b="1" dirty="0">
                <a:latin typeface="Arial" panose="020B0604020202020204" pitchFamily="34" charset="0"/>
                <a:ea typeface="Tahoma" panose="020B0604030504040204" pitchFamily="34" charset="0"/>
                <a:cs typeface="Arial" panose="020B0604020202020204" pitchFamily="34" charset="0"/>
              </a:rPr>
              <a:t>and Rent on Land: </a:t>
            </a:r>
            <a:r>
              <a:rPr lang="en-ZA" sz="1150" dirty="0">
                <a:latin typeface="Arial" panose="020B0604020202020204" pitchFamily="34" charset="0"/>
                <a:ea typeface="Tahoma" panose="020B0604030504040204" pitchFamily="34" charset="0"/>
                <a:cs typeface="Arial" panose="020B0604020202020204" pitchFamily="34" charset="0"/>
              </a:rPr>
              <a:t>There was an expenditure of </a:t>
            </a:r>
            <a:r>
              <a:rPr lang="en-ZA" sz="1150" dirty="0" smtClean="0">
                <a:latin typeface="Arial" panose="020B0604020202020204" pitchFamily="34" charset="0"/>
                <a:ea typeface="Tahoma" panose="020B0604030504040204" pitchFamily="34" charset="0"/>
                <a:cs typeface="Arial" panose="020B0604020202020204" pitchFamily="34" charset="0"/>
              </a:rPr>
              <a:t>R124 </a:t>
            </a:r>
            <a:r>
              <a:rPr lang="en-ZA" sz="115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salary in </a:t>
            </a:r>
            <a:r>
              <a:rPr lang="en-ZA" sz="1150" dirty="0" smtClean="0">
                <a:latin typeface="Arial" panose="020B0604020202020204" pitchFamily="34" charset="0"/>
                <a:ea typeface="Tahoma" panose="020B0604030504040204" pitchFamily="34" charset="0"/>
                <a:cs typeface="Arial" panose="020B0604020202020204" pitchFamily="34" charset="0"/>
              </a:rPr>
              <a:t>KZN </a:t>
            </a:r>
            <a:r>
              <a:rPr lang="en-ZA" sz="1150" dirty="0">
                <a:latin typeface="Arial" panose="020B0604020202020204" pitchFamily="34" charset="0"/>
                <a:ea typeface="Tahoma" panose="020B0604030504040204" pitchFamily="34" charset="0"/>
                <a:cs typeface="Arial" panose="020B0604020202020204" pitchFamily="34" charset="0"/>
              </a:rPr>
              <a:t>region </a:t>
            </a:r>
          </a:p>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Transfers and subsidies: </a:t>
            </a:r>
            <a:r>
              <a:rPr lang="en-US" sz="1150" dirty="0">
                <a:latin typeface="Arial" panose="020B0604020202020204" pitchFamily="34" charset="0"/>
                <a:ea typeface="Tahoma" panose="020B0604030504040204" pitchFamily="34" charset="0"/>
                <a:cs typeface="Arial" panose="020B0604020202020204" pitchFamily="34" charset="0"/>
              </a:rPr>
              <a:t>The actual spending of </a:t>
            </a:r>
            <a:r>
              <a:rPr lang="en-US" sz="1150" dirty="0" smtClean="0">
                <a:latin typeface="Arial" panose="020B0604020202020204" pitchFamily="34" charset="0"/>
                <a:ea typeface="Tahoma" panose="020B0604030504040204" pitchFamily="34" charset="0"/>
                <a:cs typeface="Arial" panose="020B0604020202020204" pitchFamily="34" charset="0"/>
              </a:rPr>
              <a:t>R73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US" sz="1150" dirty="0" smtClean="0">
                <a:latin typeface="Arial" panose="020B0604020202020204" pitchFamily="34" charset="0"/>
                <a:ea typeface="Tahoma" panose="020B0604030504040204" pitchFamily="34" charset="0"/>
                <a:cs typeface="Arial" panose="020B0604020202020204" pitchFamily="34" charset="0"/>
              </a:rPr>
              <a:t>(44.94%)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R112 million (69.22%)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R39 </a:t>
            </a:r>
            <a:r>
              <a:rPr lang="en-US" sz="1150" dirty="0">
                <a:latin typeface="Arial" panose="020B0604020202020204" pitchFamily="34" charset="0"/>
                <a:ea typeface="Tahoma" panose="020B0604030504040204" pitchFamily="34" charset="0"/>
                <a:cs typeface="Arial" panose="020B0604020202020204" pitchFamily="34" charset="0"/>
              </a:rPr>
              <a:t>million underspending as a result of lower than anticipated leave </a:t>
            </a:r>
            <a:r>
              <a:rPr lang="en-US" sz="1150" dirty="0" smtClean="0">
                <a:latin typeface="Arial" panose="020B0604020202020204" pitchFamily="34" charset="0"/>
                <a:ea typeface="Tahoma" panose="020B0604030504040204" pitchFamily="34" charset="0"/>
                <a:cs typeface="Arial" panose="020B0604020202020204" pitchFamily="34" charset="0"/>
              </a:rPr>
              <a:t>gratuities due to service </a:t>
            </a:r>
            <a:r>
              <a:rPr lang="en-US" sz="1150" dirty="0">
                <a:latin typeface="Arial" panose="020B0604020202020204" pitchFamily="34" charset="0"/>
                <a:ea typeface="Tahoma" panose="020B0604030504040204" pitchFamily="34" charset="0"/>
                <a:cs typeface="Arial" panose="020B0604020202020204" pitchFamily="34" charset="0"/>
              </a:rPr>
              <a:t>terminations </a:t>
            </a:r>
          </a:p>
          <a:p>
            <a:pPr marL="266700" lvl="1" indent="-266700"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Payments for capital assets: </a:t>
            </a:r>
            <a:r>
              <a:rPr lang="en-US" sz="1150" dirty="0">
                <a:latin typeface="Arial" panose="020B0604020202020204" pitchFamily="34" charset="0"/>
                <a:ea typeface="Tahoma" panose="020B0604030504040204" pitchFamily="34" charset="0"/>
                <a:cs typeface="Arial" panose="020B0604020202020204" pitchFamily="34" charset="0"/>
              </a:rPr>
              <a:t>The actual </a:t>
            </a:r>
            <a:r>
              <a:rPr lang="en-US" sz="1150" dirty="0" smtClean="0">
                <a:latin typeface="Arial" panose="020B0604020202020204" pitchFamily="34" charset="0"/>
                <a:ea typeface="Tahoma" panose="020B0604030504040204" pitchFamily="34" charset="0"/>
                <a:cs typeface="Arial" panose="020B0604020202020204" pitchFamily="34" charset="0"/>
              </a:rPr>
              <a:t>spending </a:t>
            </a:r>
            <a:r>
              <a:rPr lang="en-US" sz="1150" dirty="0">
                <a:latin typeface="Arial" panose="020B0604020202020204" pitchFamily="34" charset="0"/>
                <a:ea typeface="Tahoma" panose="020B0604030504040204" pitchFamily="34" charset="0"/>
                <a:cs typeface="Arial" panose="020B0604020202020204" pitchFamily="34" charset="0"/>
              </a:rPr>
              <a:t>of </a:t>
            </a:r>
            <a:r>
              <a:rPr lang="en-US" sz="1150" dirty="0" smtClean="0">
                <a:latin typeface="Arial" panose="020B0604020202020204" pitchFamily="34" charset="0"/>
                <a:ea typeface="Tahoma" panose="020B0604030504040204" pitchFamily="34" charset="0"/>
                <a:cs typeface="Arial" panose="020B0604020202020204" pitchFamily="34" charset="0"/>
              </a:rPr>
              <a:t>R88 million (36.55%)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R347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US" sz="1150" dirty="0" smtClean="0">
                <a:latin typeface="Arial" panose="020B0604020202020204" pitchFamily="34" charset="0"/>
                <a:ea typeface="Tahoma" panose="020B0604030504040204" pitchFamily="34" charset="0"/>
                <a:cs typeface="Arial" panose="020B0604020202020204" pitchFamily="34" charset="0"/>
              </a:rPr>
              <a:t>(144.37%)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R259 </a:t>
            </a:r>
            <a:r>
              <a:rPr lang="en-US" sz="1150" dirty="0">
                <a:latin typeface="Arial" panose="020B0604020202020204" pitchFamily="34" charset="0"/>
                <a:ea typeface="Tahoma" panose="020B0604030504040204" pitchFamily="34" charset="0"/>
                <a:cs typeface="Arial" panose="020B0604020202020204" pitchFamily="34" charset="0"/>
              </a:rPr>
              <a:t>million under spending </a:t>
            </a:r>
            <a:r>
              <a:rPr lang="en-ZA" sz="1150" dirty="0">
                <a:latin typeface="Arial" panose="020B0604020202020204" pitchFamily="34" charset="0"/>
                <a:ea typeface="Tahoma" panose="020B0604030504040204" pitchFamily="34" charset="0"/>
                <a:cs typeface="Arial" panose="020B0604020202020204" pitchFamily="34" charset="0"/>
              </a:rPr>
              <a:t>was mainly on item: Buildings and Other Fixed Structures due to </a:t>
            </a:r>
            <a:r>
              <a:rPr lang="en-ZA" sz="1150" dirty="0" smtClean="0">
                <a:latin typeface="Arial" panose="020B0604020202020204" pitchFamily="34" charset="0"/>
                <a:ea typeface="Tahoma" panose="020B0604030504040204" pitchFamily="34" charset="0"/>
                <a:cs typeface="Arial" panose="020B0604020202020204" pitchFamily="34" charset="0"/>
              </a:rPr>
              <a:t>lockdown level 5 and poor performance on Capital Works Programme</a:t>
            </a:r>
          </a:p>
          <a:p>
            <a:pPr marL="266700" lvl="1" indent="-266700" algn="just" eaLnBrk="1" hangingPunct="1">
              <a:lnSpc>
                <a:spcPct val="150000"/>
              </a:lnSpc>
              <a:spcBef>
                <a:spcPts val="1200"/>
              </a:spcBef>
              <a:buClrTx/>
              <a:buFont typeface="Wingdings" panose="05000000000000000000" pitchFamily="2" charset="2"/>
              <a:buChar char="q"/>
            </a:pPr>
            <a:r>
              <a:rPr lang="en-ZA" sz="1150" dirty="0" smtClean="0">
                <a:latin typeface="Arial" panose="020B0604020202020204" pitchFamily="34" charset="0"/>
                <a:ea typeface="Tahoma" panose="020B0604030504040204" pitchFamily="34" charset="0"/>
                <a:cs typeface="Arial" panose="020B0604020202020204" pitchFamily="34" charset="0"/>
              </a:rPr>
              <a:t>An amount of R308,166 million was cut from Sub Programme: Facilities as part of funding South African Airways Business Rescue Plan as announced by Minister of Finance</a:t>
            </a:r>
            <a:r>
              <a:rPr lang="en-ZA" sz="1150" dirty="0">
                <a:latin typeface="Arial" panose="020B0604020202020204" pitchFamily="34" charset="0"/>
                <a:ea typeface="Tahoma" panose="020B0604030504040204" pitchFamily="34" charset="0"/>
                <a:cs typeface="Arial" panose="020B0604020202020204" pitchFamily="34" charset="0"/>
              </a:rPr>
              <a:t>. Of the R308,166 </a:t>
            </a:r>
            <a:r>
              <a:rPr lang="en-ZA" sz="1150" dirty="0" smtClean="0">
                <a:latin typeface="Arial" panose="020B0604020202020204" pitchFamily="34" charset="0"/>
                <a:ea typeface="Tahoma" panose="020B0604030504040204" pitchFamily="34" charset="0"/>
                <a:cs typeface="Arial" panose="020B0604020202020204" pitchFamily="34" charset="0"/>
              </a:rPr>
              <a:t>million, R200 million was cut from Capital Asset under item Building and other fixed structure and the remainder from Goods and Services under item Property Payments</a:t>
            </a:r>
          </a:p>
        </p:txBody>
      </p:sp>
      <p:sp>
        <p:nvSpPr>
          <p:cNvPr id="11" name="Rectangle 2"/>
          <p:cNvSpPr txBox="1">
            <a:spLocks noChangeArrowheads="1"/>
          </p:cNvSpPr>
          <p:nvPr/>
        </p:nvSpPr>
        <p:spPr bwMode="auto">
          <a:xfrm>
            <a:off x="65904" y="392858"/>
            <a:ext cx="886341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31 DECEMBER 2020</a:t>
            </a:r>
          </a:p>
        </p:txBody>
      </p:sp>
    </p:spTree>
    <p:extLst>
      <p:ext uri="{BB962C8B-B14F-4D97-AF65-F5344CB8AC3E}">
        <p14:creationId xmlns:p14="http://schemas.microsoft.com/office/powerpoint/2010/main" xmlns="" val="915415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13</a:t>
            </a:fld>
            <a:endParaRPr lang="en-US" dirty="0">
              <a:solidFill>
                <a:srgbClr val="000000"/>
              </a:solidFill>
              <a:latin typeface="Arial" pitchFamily="34" charset="0"/>
              <a:ea typeface="ヒラギノ角ゴ Pro W3"/>
              <a:cs typeface="ヒラギノ角ゴ Pro W3"/>
            </a:endParaRPr>
          </a:p>
        </p:txBody>
      </p:sp>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98853" y="173522"/>
            <a:ext cx="915926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p:txBody>
      </p:sp>
      <p:graphicFrame>
        <p:nvGraphicFramePr>
          <p:cNvPr id="3" name="Object 2"/>
          <p:cNvGraphicFramePr>
            <a:graphicFrameLocks noChangeAspect="1"/>
          </p:cNvGraphicFramePr>
          <p:nvPr>
            <p:extLst>
              <p:ext uri="{D42A27DB-BD31-4B8C-83A1-F6EECF244321}">
                <p14:modId xmlns:p14="http://schemas.microsoft.com/office/powerpoint/2010/main" xmlns="" val="1982883780"/>
              </p:ext>
            </p:extLst>
          </p:nvPr>
        </p:nvGraphicFramePr>
        <p:xfrm>
          <a:off x="625475" y="898525"/>
          <a:ext cx="7791450" cy="3197225"/>
        </p:xfrm>
        <a:graphic>
          <a:graphicData uri="http://schemas.openxmlformats.org/presentationml/2006/ole">
            <p:oleObj spid="_x0000_s107018" name="Worksheet" r:id="rId3" imgW="6848551" imgH="2543309" progId="Excel.Sheet.12">
              <p:embed/>
            </p:oleObj>
          </a:graphicData>
        </a:graphic>
      </p:graphicFrame>
      <p:sp>
        <p:nvSpPr>
          <p:cNvPr id="5" name="Rectangle 4"/>
          <p:cNvSpPr/>
          <p:nvPr/>
        </p:nvSpPr>
        <p:spPr>
          <a:xfrm>
            <a:off x="723268" y="3780932"/>
            <a:ext cx="7917945" cy="2500685"/>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endParaRPr lang="en-US" sz="1300" dirty="0" smtClean="0">
              <a:latin typeface="Arial" panose="020B0604020202020204" pitchFamily="34" charset="0"/>
              <a:ea typeface="Tahoma" panose="020B0604030504040204" pitchFamily="34" charset="0"/>
              <a:cs typeface="Arial" panose="020B0604020202020204" pitchFamily="34" charset="0"/>
            </a:endParaRPr>
          </a:p>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300" dirty="0" smtClean="0">
                <a:latin typeface="Arial" panose="020B0604020202020204" pitchFamily="34" charset="0"/>
                <a:ea typeface="Tahoma" panose="020B0604030504040204" pitchFamily="34" charset="0"/>
                <a:cs typeface="Arial" panose="020B0604020202020204" pitchFamily="34" charset="0"/>
              </a:rPr>
              <a:t>The </a:t>
            </a:r>
            <a:r>
              <a:rPr lang="en-US" sz="1300" dirty="0">
                <a:latin typeface="Arial" panose="020B0604020202020204" pitchFamily="34" charset="0"/>
                <a:ea typeface="Tahoma" panose="020B0604030504040204" pitchFamily="34" charset="0"/>
                <a:cs typeface="Arial" panose="020B0604020202020204" pitchFamily="34" charset="0"/>
              </a:rPr>
              <a:t>actual spending of programme Rehabilitation is </a:t>
            </a:r>
            <a:r>
              <a:rPr lang="en-US" sz="1300" dirty="0" smtClean="0">
                <a:latin typeface="Arial" panose="020B0604020202020204" pitchFamily="34" charset="0"/>
                <a:ea typeface="Tahoma" panose="020B0604030504040204" pitchFamily="34" charset="0"/>
                <a:cs typeface="Arial" panose="020B0604020202020204" pitchFamily="34" charset="0"/>
              </a:rPr>
              <a:t>R1,379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(68.61%)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R1,604 billion (79.82%)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R225 million </a:t>
            </a:r>
            <a:r>
              <a:rPr lang="en-US" sz="1300" dirty="0">
                <a:latin typeface="Arial" panose="020B0604020202020204" pitchFamily="34" charset="0"/>
                <a:ea typeface="Tahoma" panose="020B0604030504040204" pitchFamily="34" charset="0"/>
                <a:cs typeface="Arial" panose="020B0604020202020204" pitchFamily="34" charset="0"/>
              </a:rPr>
              <a:t>underspending as a result of the following</a:t>
            </a:r>
            <a:r>
              <a:rPr lang="en-US" sz="1300" b="1" dirty="0">
                <a:latin typeface="Arial" panose="020B0604020202020204" pitchFamily="34" charset="0"/>
                <a:ea typeface="Tahoma" panose="020B0604030504040204" pitchFamily="34" charset="0"/>
                <a:cs typeface="Arial" panose="020B0604020202020204" pitchFamily="34" charset="0"/>
              </a:rPr>
              <a:t>:</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dirty="0">
                <a:latin typeface="Arial" panose="020B0604020202020204" pitchFamily="34" charset="0"/>
                <a:ea typeface="Tahoma" panose="020B0604030504040204" pitchFamily="34" charset="0"/>
                <a:cs typeface="Arial" panose="020B0604020202020204" pitchFamily="34" charset="0"/>
              </a:rPr>
              <a:t> </a:t>
            </a:r>
            <a:r>
              <a:rPr lang="en-US" sz="13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R1,108 </a:t>
            </a:r>
            <a:r>
              <a:rPr lang="en-US" sz="1300" dirty="0">
                <a:latin typeface="Arial" panose="020B0604020202020204" pitchFamily="34" charset="0"/>
                <a:ea typeface="Tahoma" panose="020B0604030504040204" pitchFamily="34" charset="0"/>
                <a:cs typeface="Arial" panose="020B0604020202020204" pitchFamily="34" charset="0"/>
              </a:rPr>
              <a:t>b</a:t>
            </a:r>
            <a:r>
              <a:rPr lang="en-US" sz="1300" dirty="0" smtClean="0">
                <a:latin typeface="Arial" panose="020B0604020202020204" pitchFamily="34" charset="0"/>
                <a:ea typeface="Tahoma" panose="020B0604030504040204" pitchFamily="34" charset="0"/>
                <a:cs typeface="Arial" panose="020B0604020202020204" pitchFamily="34" charset="0"/>
              </a:rPr>
              <a:t>illion (76.00%)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R1,204 </a:t>
            </a:r>
            <a:r>
              <a:rPr lang="en-US" sz="1300" dirty="0">
                <a:latin typeface="Arial" panose="020B0604020202020204" pitchFamily="34" charset="0"/>
                <a:ea typeface="Tahoma" panose="020B0604030504040204" pitchFamily="34" charset="0"/>
                <a:cs typeface="Arial" panose="020B0604020202020204" pitchFamily="34" charset="0"/>
              </a:rPr>
              <a:t>b</a:t>
            </a:r>
            <a:r>
              <a:rPr lang="en-US" sz="1300" dirty="0" smtClean="0">
                <a:latin typeface="Arial" panose="020B0604020202020204" pitchFamily="34" charset="0"/>
                <a:ea typeface="Tahoma" panose="020B0604030504040204" pitchFamily="34" charset="0"/>
                <a:cs typeface="Arial" panose="020B0604020202020204" pitchFamily="34" charset="0"/>
              </a:rPr>
              <a:t>illion (82.58%)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R96 </a:t>
            </a:r>
            <a:r>
              <a:rPr lang="en-US" sz="1300" dirty="0">
                <a:latin typeface="Arial" panose="020B0604020202020204" pitchFamily="34" charset="0"/>
                <a:ea typeface="Tahoma" panose="020B0604030504040204" pitchFamily="34" charset="0"/>
                <a:cs typeface="Arial" panose="020B0604020202020204" pitchFamily="34" charset="0"/>
              </a:rPr>
              <a:t>million underspending </a:t>
            </a:r>
            <a:r>
              <a:rPr lang="en-ZA" sz="1300" dirty="0">
                <a:latin typeface="Arial" panose="020B0604020202020204" pitchFamily="34" charset="0"/>
                <a:ea typeface="Tahoma" panose="020B0604030504040204" pitchFamily="34" charset="0"/>
                <a:cs typeface="Arial" panose="020B0604020202020204" pitchFamily="34" charset="0"/>
              </a:rPr>
              <a:t>due </a:t>
            </a:r>
            <a:r>
              <a:rPr lang="en-ZA" sz="1300" dirty="0" smtClean="0">
                <a:latin typeface="Arial" panose="020B0604020202020204" pitchFamily="34" charset="0"/>
                <a:ea typeface="Tahoma" panose="020B0604030504040204" pitchFamily="34" charset="0"/>
                <a:cs typeface="Arial" panose="020B0604020202020204" pitchFamily="34" charset="0"/>
              </a:rPr>
              <a:t>to</a:t>
            </a:r>
            <a:r>
              <a:rPr lang="en-ZA" sz="1300" kern="0" dirty="0">
                <a:latin typeface="Arial" panose="020B0604020202020204" pitchFamily="34" charset="0"/>
                <a:ea typeface="Tahoma" panose="020B0604030504040204" pitchFamily="34" charset="0"/>
                <a:cs typeface="Arial" panose="020B0604020202020204" pitchFamily="34" charset="0"/>
              </a:rPr>
              <a:t> </a:t>
            </a:r>
            <a:r>
              <a:rPr lang="en-US" sz="1300" kern="0" dirty="0" smtClean="0">
                <a:latin typeface="Arial" panose="020B0604020202020204" pitchFamily="34" charset="0"/>
                <a:ea typeface="Tahoma" panose="020B0604030504040204" pitchFamily="34" charset="0"/>
                <a:cs typeface="Arial" panose="020B0604020202020204" pitchFamily="34" charset="0"/>
              </a:rPr>
              <a:t>the </a:t>
            </a:r>
            <a:r>
              <a:rPr lang="en-US" sz="1300" kern="0" dirty="0">
                <a:latin typeface="Arial" panose="020B0604020202020204" pitchFamily="34" charset="0"/>
                <a:ea typeface="Tahoma" panose="020B0604030504040204" pitchFamily="34" charset="0"/>
                <a:cs typeface="Arial" panose="020B0604020202020204" pitchFamily="34" charset="0"/>
              </a:rPr>
              <a:t>spending plan which has a COLA projection</a:t>
            </a:r>
            <a:endParaRPr lang="en-ZA" sz="1300" kern="0" dirty="0">
              <a:latin typeface="Arial" panose="020B0604020202020204" pitchFamily="34" charset="0"/>
              <a:ea typeface="Tahoma" panose="020B060403050404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830571" y="6504770"/>
            <a:ext cx="7378700" cy="38100"/>
          </a:xfrm>
          <a:prstGeom prst="rect">
            <a:avLst/>
          </a:prstGeom>
        </p:spPr>
      </p:pic>
    </p:spTree>
    <p:extLst>
      <p:ext uri="{BB962C8B-B14F-4D97-AF65-F5344CB8AC3E}">
        <p14:creationId xmlns:p14="http://schemas.microsoft.com/office/powerpoint/2010/main" xmlns="" val="1911918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14</a:t>
            </a:fld>
            <a:endParaRPr lang="en-US" dirty="0">
              <a:solidFill>
                <a:srgbClr val="000000"/>
              </a:solidFill>
              <a:latin typeface="Arial" pitchFamily="34" charset="0"/>
              <a:ea typeface="ヒラギノ角ゴ Pro W3"/>
              <a:cs typeface="ヒラギノ角ゴ Pro W3"/>
            </a:endParaRPr>
          </a:p>
        </p:txBody>
      </p:sp>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55373" y="173522"/>
            <a:ext cx="880503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p:txBody>
      </p:sp>
      <p:sp>
        <p:nvSpPr>
          <p:cNvPr id="5" name="Rectangle 4"/>
          <p:cNvSpPr/>
          <p:nvPr/>
        </p:nvSpPr>
        <p:spPr>
          <a:xfrm>
            <a:off x="463550" y="952503"/>
            <a:ext cx="7917945" cy="2946961"/>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process of aligning PERSAL to the HRBP Tool remains incomplete due to further cutting of posts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must be incorporated into this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alignment. Therefore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aligning PERSAL to HRBP tool is anticipated to be finalised by 30 September 2020. The permanent funded establishment as published in 2020 ENE was reported to be 2,163 against permanent PERSAL establishment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2,555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in a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variance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392 posts</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31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December 2020:</a:t>
            </a:r>
            <a:endPar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898062" y="5864032"/>
            <a:ext cx="7378700" cy="381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xmlns="" val="2223951404"/>
              </p:ext>
            </p:extLst>
          </p:nvPr>
        </p:nvGraphicFramePr>
        <p:xfrm>
          <a:off x="785559" y="3893750"/>
          <a:ext cx="7273925" cy="1592262"/>
        </p:xfrm>
        <a:graphic>
          <a:graphicData uri="http://schemas.openxmlformats.org/presentationml/2006/ole">
            <p:oleObj spid="_x0000_s133281" name="Worksheet" r:id="rId4" imgW="12211202" imgH="1266814" progId="Excel.Sheet.12">
              <p:embed/>
            </p:oleObj>
          </a:graphicData>
        </a:graphic>
      </p:graphicFrame>
    </p:spTree>
    <p:extLst>
      <p:ext uri="{BB962C8B-B14F-4D97-AF65-F5344CB8AC3E}">
        <p14:creationId xmlns:p14="http://schemas.microsoft.com/office/powerpoint/2010/main" xmlns="" val="1162679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15</a:t>
            </a:fld>
            <a:endParaRPr lang="en-US" dirty="0">
              <a:solidFill>
                <a:srgbClr val="000000"/>
              </a:solidFill>
              <a:latin typeface="Arial" pitchFamily="34" charset="0"/>
              <a:ea typeface="ヒラギノ角ゴ Pro W3"/>
              <a:cs typeface="ヒラギノ角ゴ Pro W3"/>
            </a:endParaRPr>
          </a:p>
        </p:txBody>
      </p:sp>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22423" y="173522"/>
            <a:ext cx="8837984"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p:txBody>
      </p:sp>
      <p:pic>
        <p:nvPicPr>
          <p:cNvPr id="10" name="Picture 9"/>
          <p:cNvPicPr>
            <a:picLocks noChangeAspect="1"/>
          </p:cNvPicPr>
          <p:nvPr/>
        </p:nvPicPr>
        <p:blipFill>
          <a:blip r:embed="rId2"/>
          <a:stretch>
            <a:fillRect/>
          </a:stretch>
        </p:blipFill>
        <p:spPr>
          <a:xfrm>
            <a:off x="830571" y="6504770"/>
            <a:ext cx="7378700" cy="38100"/>
          </a:xfrm>
          <a:prstGeom prst="rect">
            <a:avLst/>
          </a:prstGeom>
        </p:spPr>
      </p:pic>
      <p:sp>
        <p:nvSpPr>
          <p:cNvPr id="4" name="Rectangle 3"/>
          <p:cNvSpPr/>
          <p:nvPr/>
        </p:nvSpPr>
        <p:spPr>
          <a:xfrm>
            <a:off x="559161" y="1005907"/>
            <a:ext cx="7853319" cy="5055230"/>
          </a:xfrm>
          <a:prstGeom prst="rect">
            <a:avLst/>
          </a:prstGeom>
        </p:spPr>
        <p:txBody>
          <a:bodyPr wrap="square">
            <a:spAutoFit/>
          </a:bodyPr>
          <a:lstStyle/>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R253 million (48.24%)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R381 million (72.69%)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R128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underspending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on item Inventory: Farming Supplies due to less procurement of animal feed as well as on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item Consumable Supplies and Inventory: Clothing Materials and Accessories as a result of orders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for textile and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towelling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material that could not be placed early in the financial year due to the department awaiting for the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finalisation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of price adjustment process at National Treasury. However deliveries will mostly commence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at the beginning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of third quarter, as testing of material by SABS still needs to be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undertaken</a:t>
            </a: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Interest and Rent on Land: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R2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salary in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KZN region </a:t>
            </a: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R6,307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(8759.72%)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R59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thousand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(81.94%) 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R6,248 million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overspending as a result of payment of leave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gratuities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due to service terminations </a:t>
            </a: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R12,186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(43.13%)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R19,794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(70.06%)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R7,608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under</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spending on Machinery and Equipment as a result of delays in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procurement of agricultural and workshop equipment</a:t>
            </a: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83859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16</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25956" y="3746726"/>
            <a:ext cx="8260844" cy="2062103"/>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200" dirty="0">
                <a:latin typeface="Arial" panose="020B0604020202020204" pitchFamily="34" charset="0"/>
                <a:ea typeface="Tahoma" panose="020B0604030504040204" pitchFamily="34" charset="0"/>
                <a:cs typeface="Arial" panose="020B0604020202020204" pitchFamily="34" charset="0"/>
              </a:rPr>
              <a:t> The actual spending of programme Care is </a:t>
            </a:r>
            <a:r>
              <a:rPr lang="en-US" sz="1200" dirty="0" smtClean="0">
                <a:latin typeface="Arial" panose="020B0604020202020204" pitchFamily="34" charset="0"/>
                <a:ea typeface="Tahoma" panose="020B0604030504040204" pitchFamily="34" charset="0"/>
                <a:cs typeface="Arial" panose="020B0604020202020204" pitchFamily="34" charset="0"/>
              </a:rPr>
              <a:t>R1,879 billion (73.32%)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R1,922 billion (75.02%) </a:t>
            </a:r>
            <a:r>
              <a:rPr lang="en-US" sz="1200" dirty="0">
                <a:latin typeface="Arial" panose="020B0604020202020204" pitchFamily="34" charset="0"/>
                <a:ea typeface="Tahoma" panose="020B0604030504040204" pitchFamily="34" charset="0"/>
                <a:cs typeface="Arial" panose="020B0604020202020204" pitchFamily="34" charset="0"/>
              </a:rPr>
              <a:t>resulting in an underspending of </a:t>
            </a:r>
            <a:r>
              <a:rPr lang="en-US" sz="1200" dirty="0" smtClean="0">
                <a:latin typeface="Arial" panose="020B0604020202020204" pitchFamily="34" charset="0"/>
                <a:ea typeface="Tahoma" panose="020B0604030504040204" pitchFamily="34" charset="0"/>
                <a:cs typeface="Arial" panose="020B0604020202020204" pitchFamily="34" charset="0"/>
              </a:rPr>
              <a:t>R44 million </a:t>
            </a:r>
            <a:r>
              <a:rPr lang="en-US" sz="1200" dirty="0">
                <a:latin typeface="Arial" panose="020B0604020202020204" pitchFamily="34" charset="0"/>
                <a:ea typeface="Tahoma" panose="020B0604030504040204" pitchFamily="34" charset="0"/>
                <a:cs typeface="Arial" panose="020B0604020202020204" pitchFamily="34" charset="0"/>
              </a:rPr>
              <a:t>as a result of the following:</a:t>
            </a:r>
          </a:p>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2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R794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(80.73%)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R783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(79.64%) </a:t>
            </a:r>
            <a:r>
              <a:rPr lang="en-US" sz="1200" dirty="0">
                <a:latin typeface="Arial" panose="020B0604020202020204" pitchFamily="34" charset="0"/>
                <a:ea typeface="Tahoma" panose="020B0604030504040204" pitchFamily="34" charset="0"/>
                <a:cs typeface="Arial" panose="020B0604020202020204" pitchFamily="34" charset="0"/>
              </a:rPr>
              <a:t>resulting in </a:t>
            </a:r>
            <a:r>
              <a:rPr lang="en-US" sz="1200" dirty="0" smtClean="0">
                <a:latin typeface="Arial" panose="020B0604020202020204" pitchFamily="34" charset="0"/>
                <a:ea typeface="Tahoma" panose="020B0604030504040204" pitchFamily="34" charset="0"/>
                <a:cs typeface="Arial" panose="020B0604020202020204" pitchFamily="34" charset="0"/>
              </a:rPr>
              <a:t>R11 million overspending due to appointment of professional nurses for screening of officials. Approval was for R63,8 million and expenditure to date is R76,6 million</a:t>
            </a:r>
            <a:endParaRPr lang="en-ZA" sz="1200" dirty="0">
              <a:latin typeface="Arial" panose="020B0604020202020204" pitchFamily="34" charset="0"/>
              <a:ea typeface="Tahoma" panose="020B0604030504040204" pitchFamily="34" charset="0"/>
              <a:cs typeface="Arial" panose="020B0604020202020204" pitchFamily="34" charset="0"/>
            </a:endParaRPr>
          </a:p>
          <a:p>
            <a:pPr algn="just" fontAlgn="base">
              <a:lnSpc>
                <a:spcPct val="150000"/>
              </a:lnSpc>
              <a:spcBef>
                <a:spcPts val="1200"/>
              </a:spcBef>
              <a:spcAft>
                <a:spcPct val="0"/>
              </a:spcAft>
              <a:tabLst>
                <a:tab pos="1708150" algn="l"/>
              </a:tabLst>
            </a:pPr>
            <a:endParaRPr lang="en-ZA" sz="12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551935" y="267440"/>
            <a:ext cx="831232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466042391"/>
              </p:ext>
            </p:extLst>
          </p:nvPr>
        </p:nvGraphicFramePr>
        <p:xfrm>
          <a:off x="993552" y="1155700"/>
          <a:ext cx="7264400" cy="2476500"/>
        </p:xfrm>
        <a:graphic>
          <a:graphicData uri="http://schemas.openxmlformats.org/presentationml/2006/ole">
            <p:oleObj spid="_x0000_s134242" name="Worksheet" r:id="rId5" imgW="6619951" imgH="2486126" progId="Excel.Sheet.12">
              <p:embed/>
            </p:oleObj>
          </a:graphicData>
        </a:graphic>
      </p:graphicFrame>
    </p:spTree>
    <p:extLst>
      <p:ext uri="{BB962C8B-B14F-4D97-AF65-F5344CB8AC3E}">
        <p14:creationId xmlns:p14="http://schemas.microsoft.com/office/powerpoint/2010/main" xmlns="" val="204988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17</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63550" y="1011171"/>
            <a:ext cx="8186793" cy="2946961"/>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a:t>
            </a:r>
            <a:r>
              <a:rPr lang="en-ZA" sz="1300" kern="0" dirty="0" err="1">
                <a:solidFill>
                  <a:prstClr val="black"/>
                </a:solidFill>
                <a:latin typeface="Arial" panose="020B0604020202020204" pitchFamily="34" charset="0"/>
                <a:ea typeface="Tahoma" panose="020B0604030504040204" pitchFamily="34" charset="0"/>
                <a:cs typeface="Arial" panose="020B0604020202020204" pitchFamily="34" charset="0"/>
              </a:rPr>
              <a:t>ManCo</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 will monitor progress on PERSAL clean up project. This process of aligning PERSAL to the HRBP Tool remains incomplete due to further cutting of posts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must be incorporated into this alignment. Therefore aligning PERSAL to HRBP tool is anticipated to be finalised by 30 September 2020. The permanent funded establishment as published in 2019 ENE was reported to be 1,778 against permanent PERSAL establishment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2,054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276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posts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31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December 2020</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a:t>
            </a:r>
          </a:p>
        </p:txBody>
      </p:sp>
      <p:sp>
        <p:nvSpPr>
          <p:cNvPr id="10" name="Rectangle 2"/>
          <p:cNvSpPr txBox="1">
            <a:spLocks noChangeArrowheads="1"/>
          </p:cNvSpPr>
          <p:nvPr/>
        </p:nvSpPr>
        <p:spPr bwMode="auto">
          <a:xfrm>
            <a:off x="568411" y="263271"/>
            <a:ext cx="8214919"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1800" kern="0" dirty="0">
                <a:solidFill>
                  <a:prstClr val="black"/>
                </a:solidFill>
                <a:latin typeface="Arial" panose="020B0604020202020204" pitchFamily="34" charset="0"/>
                <a:ea typeface="Tahoma" panose="020B0604030504040204" pitchFamily="34" charset="0"/>
                <a:cs typeface="Arial" panose="020B0604020202020204" pitchFamily="34" charset="0"/>
              </a:rPr>
              <a:t>B. SUMMARY OF THE PRELIMINARY NATIONAL STATE OF EXPENDITURE PER PROGRAMME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31 DECEMBER   2020</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4603927"/>
              </p:ext>
            </p:extLst>
          </p:nvPr>
        </p:nvGraphicFramePr>
        <p:xfrm>
          <a:off x="670234" y="3958132"/>
          <a:ext cx="7539037" cy="1338263"/>
        </p:xfrm>
        <a:graphic>
          <a:graphicData uri="http://schemas.openxmlformats.org/presentationml/2006/ole">
            <p:oleObj spid="_x0000_s100274" name="Worksheet" r:id="rId5" imgW="12211202" imgH="1266814" progId="Excel.Sheet.12">
              <p:embed/>
            </p:oleObj>
          </a:graphicData>
        </a:graphic>
      </p:graphicFrame>
    </p:spTree>
    <p:extLst>
      <p:ext uri="{BB962C8B-B14F-4D97-AF65-F5344CB8AC3E}">
        <p14:creationId xmlns:p14="http://schemas.microsoft.com/office/powerpoint/2010/main" xmlns="" val="102638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18</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flipV="1">
            <a:off x="0" y="202532"/>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4" y="1297270"/>
            <a:ext cx="8647112" cy="278383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sz="1400" b="1" dirty="0">
                <a:latin typeface="Arial" panose="020B0604020202020204" pitchFamily="34" charset="0"/>
                <a:ea typeface="Tahoma" panose="020B0604030504040204" pitchFamily="34" charset="0"/>
                <a:cs typeface="Arial" panose="020B0604020202020204" pitchFamily="34" charset="0"/>
              </a:rPr>
              <a:t>Goods and Services: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R1,063 </a:t>
            </a:r>
            <a:r>
              <a:rPr lang="en-US" sz="1300" dirty="0">
                <a:latin typeface="Arial" panose="020B0604020202020204" pitchFamily="34" charset="0"/>
                <a:ea typeface="Tahoma" panose="020B0604030504040204" pitchFamily="34" charset="0"/>
                <a:cs typeface="Arial" panose="020B0604020202020204" pitchFamily="34" charset="0"/>
              </a:rPr>
              <a:t>b</a:t>
            </a:r>
            <a:r>
              <a:rPr lang="en-US" sz="1300" dirty="0" smtClean="0">
                <a:latin typeface="Arial" panose="020B0604020202020204" pitchFamily="34" charset="0"/>
                <a:ea typeface="Tahoma" panose="020B0604030504040204" pitchFamily="34" charset="0"/>
                <a:cs typeface="Arial" panose="020B0604020202020204" pitchFamily="34" charset="0"/>
              </a:rPr>
              <a:t>illion (68.98%)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R1,110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(71.96%)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R46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underspending mainly on item</a:t>
            </a:r>
            <a:r>
              <a:rPr lang="en-US" sz="1300" dirty="0">
                <a:latin typeface="Arial" panose="020B0604020202020204" pitchFamily="34" charset="0"/>
                <a:ea typeface="Tahoma" panose="020B0604030504040204" pitchFamily="34" charset="0"/>
                <a:cs typeface="Arial" panose="020B0604020202020204" pitchFamily="34" charset="0"/>
              </a:rPr>
              <a:t>: Food and food supplies </a:t>
            </a:r>
            <a:endParaRPr lang="en-US" sz="1300" dirty="0" smtClean="0">
              <a:latin typeface="Arial" panose="020B0604020202020204" pitchFamily="34" charset="0"/>
              <a:ea typeface="Tahoma" panose="020B0604030504040204" pitchFamily="34" charset="0"/>
              <a:cs typeface="Arial" panose="020B0604020202020204" pitchFamily="34" charset="0"/>
            </a:endParaRPr>
          </a:p>
          <a:p>
            <a:pPr algn="just">
              <a:lnSpc>
                <a:spcPct val="150000"/>
              </a:lnSpc>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Transfers </a:t>
            </a:r>
            <a:r>
              <a:rPr lang="en-US" sz="1300" b="1" dirty="0">
                <a:latin typeface="Arial" panose="020B0604020202020204" pitchFamily="34" charset="0"/>
                <a:ea typeface="Tahoma" panose="020B0604030504040204" pitchFamily="34" charset="0"/>
                <a:cs typeface="Arial" panose="020B0604020202020204" pitchFamily="34" charset="0"/>
              </a:rPr>
              <a:t>and subsidies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R5,572 million (1211.30%)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R386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(83.91%)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R5 </a:t>
            </a:r>
            <a:r>
              <a:rPr lang="en-US" sz="1300" dirty="0">
                <a:latin typeface="Arial" panose="020B0604020202020204" pitchFamily="34" charset="0"/>
                <a:ea typeface="Tahoma" panose="020B0604030504040204" pitchFamily="34" charset="0"/>
                <a:cs typeface="Arial" panose="020B0604020202020204" pitchFamily="34" charset="0"/>
              </a:rPr>
              <a:t>million overspending </a:t>
            </a:r>
            <a:r>
              <a:rPr lang="en-ZA" sz="1300" dirty="0">
                <a:latin typeface="Arial" panose="020B0604020202020204" pitchFamily="34" charset="0"/>
                <a:ea typeface="Tahoma" panose="020B0604030504040204" pitchFamily="34" charset="0"/>
                <a:cs typeface="Arial" panose="020B0604020202020204" pitchFamily="34" charset="0"/>
              </a:rPr>
              <a:t>as a result of payment of leave </a:t>
            </a:r>
            <a:r>
              <a:rPr lang="en-ZA" sz="1300" dirty="0" smtClean="0">
                <a:latin typeface="Arial" panose="020B0604020202020204" pitchFamily="34" charset="0"/>
                <a:ea typeface="Tahoma" panose="020B0604030504040204" pitchFamily="34" charset="0"/>
                <a:cs typeface="Arial" panose="020B0604020202020204" pitchFamily="34" charset="0"/>
              </a:rPr>
              <a:t>gratuities </a:t>
            </a:r>
            <a:r>
              <a:rPr lang="en-ZA" sz="1300" dirty="0">
                <a:latin typeface="Arial" panose="020B0604020202020204" pitchFamily="34" charset="0"/>
                <a:ea typeface="Tahoma" panose="020B0604030504040204" pitchFamily="34" charset="0"/>
                <a:cs typeface="Arial" panose="020B0604020202020204" pitchFamily="34" charset="0"/>
              </a:rPr>
              <a:t>due to service terminations higher than anticipated </a:t>
            </a:r>
          </a:p>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R16 million (42.78%)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R29 million (79.65%)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R13 million underspending due to provision made on the revised  spending plan for decontamination of Correctional Facilities</a:t>
            </a:r>
            <a:endParaRPr lang="en-US" sz="1400" dirty="0">
              <a:latin typeface="Arial" panose="020B0604020202020204" pitchFamily="34" charset="0"/>
              <a:ea typeface="Tahoma" panose="020B0604030504040204" pitchFamily="34" charset="0"/>
              <a:cs typeface="Arial" panose="020B0604020202020204" pitchFamily="34" charset="0"/>
            </a:endParaRPr>
          </a:p>
        </p:txBody>
      </p:sp>
      <p:sp>
        <p:nvSpPr>
          <p:cNvPr id="11" name="Title 2"/>
          <p:cNvSpPr txBox="1">
            <a:spLocks/>
          </p:cNvSpPr>
          <p:nvPr/>
        </p:nvSpPr>
        <p:spPr bwMode="auto">
          <a:xfrm>
            <a:off x="-83855" y="202532"/>
            <a:ext cx="8770655" cy="7755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ANALYSIS ON THE NATIONAL STATE OF EXPENDITURE PER PROGRAMME FOR THE YEAR TO DATE: </a:t>
            </a:r>
            <a:r>
              <a:rPr lang="en-ZA" kern="0" dirty="0">
                <a:latin typeface="Arial" panose="020B0604020202020204" pitchFamily="34" charset="0"/>
                <a:ea typeface="Tahoma" panose="020B0604030504040204" pitchFamily="34" charset="0"/>
                <a:cs typeface="Arial" panose="020B0604020202020204" pitchFamily="34" charset="0"/>
              </a:rPr>
              <a:t>31 DECEMBER 2020</a:t>
            </a:r>
          </a:p>
          <a:p>
            <a:pPr lvl="0" algn="ctr" defTabSz="914400">
              <a:defRPr/>
            </a:pPr>
            <a:endParaRPr kumimoji="0" lang="en-ZA" sz="1600"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xmlns="" val="145117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19</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63550" y="3774207"/>
            <a:ext cx="8133668" cy="2108269"/>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actual spending of programme Social Reintegration is </a:t>
            </a:r>
            <a:r>
              <a:rPr lang="en-US" sz="1200" dirty="0" smtClean="0">
                <a:latin typeface="Arial" panose="020B0604020202020204" pitchFamily="34" charset="0"/>
                <a:ea typeface="Tahoma" panose="020B0604030504040204" pitchFamily="34" charset="0"/>
                <a:cs typeface="Arial" panose="020B0604020202020204" pitchFamily="34" charset="0"/>
              </a:rPr>
              <a:t>R730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(73.52%)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R806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(81.24%) </a:t>
            </a:r>
            <a:r>
              <a:rPr lang="en-ZA" sz="1200" dirty="0">
                <a:latin typeface="Arial" panose="020B0604020202020204" pitchFamily="34" charset="0"/>
                <a:ea typeface="Tahoma" panose="020B0604030504040204" pitchFamily="34" charset="0"/>
                <a:cs typeface="Arial" panose="020B0604020202020204" pitchFamily="34" charset="0"/>
              </a:rPr>
              <a:t>resulting in </a:t>
            </a:r>
            <a:r>
              <a:rPr lang="en-ZA" sz="1200" dirty="0" smtClean="0">
                <a:latin typeface="Arial" panose="020B0604020202020204" pitchFamily="34" charset="0"/>
                <a:ea typeface="Tahoma" panose="020B0604030504040204" pitchFamily="34" charset="0"/>
                <a:cs typeface="Arial" panose="020B0604020202020204" pitchFamily="34" charset="0"/>
              </a:rPr>
              <a:t>R77 </a:t>
            </a:r>
            <a:r>
              <a:rPr lang="en-ZA" sz="1200" dirty="0">
                <a:latin typeface="Arial" panose="020B0604020202020204" pitchFamily="34" charset="0"/>
                <a:ea typeface="Tahoma" panose="020B0604030504040204" pitchFamily="34" charset="0"/>
                <a:cs typeface="Arial" panose="020B0604020202020204" pitchFamily="34" charset="0"/>
              </a:rPr>
              <a:t>million under spending as a result of the following</a:t>
            </a:r>
            <a:r>
              <a:rPr lang="en-US" sz="1200" dirty="0">
                <a:latin typeface="Arial" panose="020B0604020202020204" pitchFamily="34" charset="0"/>
                <a:ea typeface="Tahoma" panose="020B0604030504040204" pitchFamily="34" charset="0"/>
                <a:cs typeface="Arial" panose="020B0604020202020204" pitchFamily="34" charset="0"/>
              </a:rPr>
              <a:t>:</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2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a:t>
            </a:r>
            <a:r>
              <a:rPr lang="en-US" sz="1200" b="1" kern="0" dirty="0">
                <a:latin typeface="Arial" panose="020B0604020202020204" pitchFamily="34" charset="0"/>
                <a:ea typeface="Tahoma" panose="020B0604030504040204" pitchFamily="34" charset="0"/>
                <a:cs typeface="Arial" panose="020B0604020202020204" pitchFamily="34" charset="0"/>
              </a:rPr>
              <a:t>Employees: </a:t>
            </a: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R664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(75.20%)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R726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(82.24%) </a:t>
            </a:r>
            <a:r>
              <a:rPr lang="en-US" sz="1200" dirty="0">
                <a:latin typeface="Arial" panose="020B0604020202020204" pitchFamily="34" charset="0"/>
                <a:ea typeface="Tahoma" panose="020B0604030504040204" pitchFamily="34" charset="0"/>
                <a:cs typeface="Arial" panose="020B0604020202020204" pitchFamily="34" charset="0"/>
              </a:rPr>
              <a:t>resulting in </a:t>
            </a:r>
            <a:r>
              <a:rPr lang="en-US" sz="1200" dirty="0" smtClean="0">
                <a:latin typeface="Arial" panose="020B0604020202020204" pitchFamily="34" charset="0"/>
                <a:ea typeface="Tahoma" panose="020B0604030504040204" pitchFamily="34" charset="0"/>
                <a:cs typeface="Arial" panose="020B0604020202020204" pitchFamily="34" charset="0"/>
              </a:rPr>
              <a:t>R62 million </a:t>
            </a:r>
            <a:r>
              <a:rPr lang="en-US" sz="1200" dirty="0">
                <a:latin typeface="Arial" panose="020B0604020202020204" pitchFamily="34" charset="0"/>
                <a:ea typeface="Tahoma" panose="020B0604030504040204" pitchFamily="34" charset="0"/>
                <a:cs typeface="Arial" panose="020B0604020202020204" pitchFamily="34" charset="0"/>
              </a:rPr>
              <a:t>underspending was</a:t>
            </a:r>
            <a:r>
              <a:rPr lang="en-ZA" sz="1200" dirty="0">
                <a:latin typeface="Arial" panose="020B0604020202020204" pitchFamily="34" charset="0"/>
                <a:ea typeface="Tahoma" panose="020B0604030504040204" pitchFamily="34" charset="0"/>
                <a:cs typeface="Arial" panose="020B0604020202020204" pitchFamily="34" charset="0"/>
              </a:rPr>
              <a:t> due to </a:t>
            </a:r>
            <a:r>
              <a:rPr lang="en-US" sz="1200" dirty="0">
                <a:latin typeface="Arial" panose="020B0604020202020204" pitchFamily="34" charset="0"/>
                <a:ea typeface="Tahoma" panose="020B0604030504040204" pitchFamily="34" charset="0"/>
                <a:cs typeface="Arial" panose="020B0604020202020204" pitchFamily="34" charset="0"/>
              </a:rPr>
              <a:t>the spending plan which has a COLA projection</a:t>
            </a:r>
          </a:p>
          <a:p>
            <a:pPr marL="266700" indent="-266700" algn="just" defTabSz="914400" fontAlgn="base">
              <a:lnSpc>
                <a:spcPct val="150000"/>
              </a:lnSpc>
              <a:spcBef>
                <a:spcPts val="1200"/>
              </a:spcBef>
              <a:spcAft>
                <a:spcPct val="0"/>
              </a:spcAft>
              <a:buFont typeface="Wingdings" panose="05000000000000000000" pitchFamily="2" charset="2"/>
              <a:buChar char="q"/>
            </a:pPr>
            <a:endParaRPr lang="en-US" sz="14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0" y="218486"/>
            <a:ext cx="8783330" cy="8032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a:p>
            <a:pPr algn="ctr" defTabSz="914400"/>
            <a:endParaRPr lang="en-ZA" sz="1800"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685323253"/>
              </p:ext>
            </p:extLst>
          </p:nvPr>
        </p:nvGraphicFramePr>
        <p:xfrm>
          <a:off x="973138" y="1057275"/>
          <a:ext cx="7408862" cy="2433638"/>
        </p:xfrm>
        <a:graphic>
          <a:graphicData uri="http://schemas.openxmlformats.org/presentationml/2006/ole">
            <p:oleObj spid="_x0000_s108036" name="Worksheet" r:id="rId4" imgW="5772302" imgH="2476444" progId="Excel.Sheet.12">
              <p:embed/>
            </p:oleObj>
          </a:graphicData>
        </a:graphic>
      </p:graphicFrame>
    </p:spTree>
    <p:extLst>
      <p:ext uri="{BB962C8B-B14F-4D97-AF65-F5344CB8AC3E}">
        <p14:creationId xmlns:p14="http://schemas.microsoft.com/office/powerpoint/2010/main" xmlns="" val="4055079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927100" y="842010"/>
            <a:ext cx="7378700" cy="38100"/>
          </a:xfrm>
          <a:prstGeom prst="rect">
            <a:avLst/>
          </a:prstGeom>
        </p:spPr>
      </p:pic>
      <p:pic>
        <p:nvPicPr>
          <p:cNvPr id="8" name="Picture 7"/>
          <p:cNvPicPr>
            <a:picLocks noChangeAspect="1"/>
          </p:cNvPicPr>
          <p:nvPr/>
        </p:nvPicPr>
        <p:blipFill>
          <a:blip r:embed="rId3"/>
          <a:stretch>
            <a:fillRect/>
          </a:stretch>
        </p:blipFill>
        <p:spPr>
          <a:xfrm>
            <a:off x="830571" y="5986879"/>
            <a:ext cx="7378700" cy="38100"/>
          </a:xfrm>
          <a:prstGeom prst="rect">
            <a:avLst/>
          </a:prstGeom>
        </p:spPr>
      </p:pic>
      <p:sp>
        <p:nvSpPr>
          <p:cNvPr id="11" name="Content Placeholder 1"/>
          <p:cNvSpPr txBox="1">
            <a:spLocks/>
          </p:cNvSpPr>
          <p:nvPr/>
        </p:nvSpPr>
        <p:spPr bwMode="auto">
          <a:xfrm>
            <a:off x="720192" y="1339499"/>
            <a:ext cx="7800722" cy="376718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lvl="0" algn="just" defTabSz="914400">
              <a:buClr>
                <a:srgbClr val="7D0900"/>
              </a:buClr>
            </a:pPr>
            <a:r>
              <a:rPr lang="en-ZA" b="1" kern="0" dirty="0">
                <a:solidFill>
                  <a:srgbClr val="000000"/>
                </a:solidFill>
                <a:latin typeface="Arial"/>
                <a:cs typeface="Arial"/>
              </a:rPr>
              <a:t>Part A:	Summary of the National State of Expenditure up to </a:t>
            </a:r>
            <a:r>
              <a:rPr lang="en-ZA" b="1" kern="0" dirty="0" smtClean="0">
                <a:solidFill>
                  <a:srgbClr val="000000"/>
                </a:solidFill>
                <a:latin typeface="Arial"/>
                <a:cs typeface="Arial"/>
              </a:rPr>
              <a:t>31</a:t>
            </a:r>
            <a:r>
              <a:rPr lang="en-ZA" b="1" kern="0" dirty="0">
                <a:solidFill>
                  <a:srgbClr val="000000"/>
                </a:solidFill>
                <a:latin typeface="Arial"/>
                <a:cs typeface="Arial"/>
              </a:rPr>
              <a:t>			</a:t>
            </a:r>
            <a:r>
              <a:rPr lang="en-ZA" b="1" kern="0" dirty="0" smtClean="0">
                <a:solidFill>
                  <a:srgbClr val="000000"/>
                </a:solidFill>
                <a:latin typeface="Arial"/>
                <a:cs typeface="Arial"/>
              </a:rPr>
              <a:t>December 2020</a:t>
            </a:r>
            <a:endParaRPr lang="en-ZA" b="1" kern="0" dirty="0">
              <a:solidFill>
                <a:srgbClr val="000000"/>
              </a:solidFill>
              <a:latin typeface="Arial"/>
              <a:cs typeface="Arial"/>
            </a:endParaRPr>
          </a:p>
          <a:p>
            <a:pPr lvl="0" algn="just" defTabSz="914400">
              <a:buClr>
                <a:srgbClr val="7D0900"/>
              </a:buClr>
            </a:pPr>
            <a:r>
              <a:rPr lang="en-ZA" b="1" kern="0" dirty="0">
                <a:solidFill>
                  <a:srgbClr val="000000"/>
                </a:solidFill>
                <a:latin typeface="Arial"/>
                <a:cs typeface="Arial"/>
              </a:rPr>
              <a:t>Part B:	Summary of the National State of Expenditure per 			programme up to </a:t>
            </a:r>
            <a:r>
              <a:rPr lang="en-ZA" b="1" kern="0" dirty="0" smtClean="0">
                <a:solidFill>
                  <a:srgbClr val="000000"/>
                </a:solidFill>
                <a:latin typeface="Arial"/>
                <a:cs typeface="Arial"/>
              </a:rPr>
              <a:t>31 December 2020</a:t>
            </a:r>
            <a:endParaRPr lang="en-ZA" b="1" kern="0" dirty="0">
              <a:solidFill>
                <a:srgbClr val="000000"/>
              </a:solidFill>
              <a:latin typeface="Arial"/>
              <a:cs typeface="Arial"/>
            </a:endParaRPr>
          </a:p>
          <a:p>
            <a:pPr lvl="0" algn="just" defTabSz="914400">
              <a:buClr>
                <a:srgbClr val="7D0900"/>
              </a:buClr>
            </a:pPr>
            <a:r>
              <a:rPr lang="en-ZA" b="1" kern="0" dirty="0">
                <a:solidFill>
                  <a:srgbClr val="000000"/>
                </a:solidFill>
                <a:latin typeface="Arial"/>
                <a:cs typeface="Arial"/>
              </a:rPr>
              <a:t>Part C:	Summary of National State of Expenditure per 				economic classification up to </a:t>
            </a:r>
            <a:r>
              <a:rPr lang="en-ZA" b="1" kern="0" dirty="0" smtClean="0">
                <a:solidFill>
                  <a:srgbClr val="000000"/>
                </a:solidFill>
                <a:latin typeface="Arial"/>
                <a:cs typeface="Arial"/>
              </a:rPr>
              <a:t>31 December 2020</a:t>
            </a:r>
            <a:endParaRPr lang="en-ZA" b="1" kern="0" dirty="0">
              <a:solidFill>
                <a:srgbClr val="000000"/>
              </a:solidFill>
              <a:latin typeface="Arial"/>
              <a:cs typeface="Arial"/>
            </a:endParaRPr>
          </a:p>
          <a:p>
            <a:pPr lvl="0" algn="just" defTabSz="914400">
              <a:buClr>
                <a:srgbClr val="7D0900"/>
              </a:buClr>
            </a:pPr>
            <a:r>
              <a:rPr lang="en-ZA" b="1" kern="0" dirty="0">
                <a:solidFill>
                  <a:srgbClr val="000000"/>
                </a:solidFill>
                <a:latin typeface="Arial"/>
                <a:cs typeface="Arial"/>
              </a:rPr>
              <a:t>Part D:	Summary of Departmental Revenue up to </a:t>
            </a:r>
            <a:r>
              <a:rPr lang="en-ZA" b="1" kern="0" dirty="0" smtClean="0">
                <a:solidFill>
                  <a:srgbClr val="000000"/>
                </a:solidFill>
                <a:latin typeface="Arial"/>
                <a:cs typeface="Arial"/>
              </a:rPr>
              <a:t>31 December 2020</a:t>
            </a:r>
            <a:endParaRPr lang="en-ZA" b="1" kern="0" dirty="0">
              <a:solidFill>
                <a:srgbClr val="000000"/>
              </a:solidFill>
              <a:latin typeface="Arial"/>
              <a:cs typeface="Arial"/>
            </a:endParaRPr>
          </a:p>
          <a:p>
            <a:pPr lvl="0" algn="just" defTabSz="914400">
              <a:buClr>
                <a:srgbClr val="7D0900"/>
              </a:buClr>
            </a:pPr>
            <a:r>
              <a:rPr lang="en-ZA" b="1" kern="0" dirty="0">
                <a:solidFill>
                  <a:srgbClr val="000000"/>
                </a:solidFill>
                <a:latin typeface="Arial"/>
                <a:cs typeface="Arial"/>
              </a:rPr>
              <a:t>Part E:	COVID-19 Regional State of Expenditure per 				GFS up to </a:t>
            </a:r>
            <a:r>
              <a:rPr lang="en-ZA" b="1" kern="0" dirty="0" smtClean="0">
                <a:solidFill>
                  <a:srgbClr val="000000"/>
                </a:solidFill>
                <a:latin typeface="Arial"/>
                <a:cs typeface="Arial"/>
              </a:rPr>
              <a:t>31 December 2020</a:t>
            </a:r>
            <a:endParaRPr lang="en-ZA" b="1" kern="0" dirty="0">
              <a:solidFill>
                <a:srgbClr val="000000"/>
              </a:solidFill>
              <a:latin typeface="Arial"/>
              <a:cs typeface="Arial"/>
            </a:endParaRPr>
          </a:p>
          <a:p>
            <a:pPr lvl="0" algn="just" defTabSz="914400">
              <a:buClr>
                <a:srgbClr val="7D0900"/>
              </a:buClr>
            </a:pPr>
            <a:endParaRPr lang="en-ZA" b="1" kern="0" dirty="0">
              <a:solidFill>
                <a:srgbClr val="000000"/>
              </a:solidFill>
              <a:latin typeface="Arial"/>
              <a:cs typeface="Arial"/>
            </a:endParaRPr>
          </a:p>
          <a:p>
            <a:pPr marL="0" lvl="0" indent="0" algn="just" defTabSz="914400">
              <a:buClr>
                <a:srgbClr val="7D0900"/>
              </a:buClr>
              <a:buNone/>
            </a:pPr>
            <a:endParaRPr lang="en-ZA" b="1" kern="0" dirty="0">
              <a:solidFill>
                <a:srgbClr val="000000"/>
              </a:solidFill>
              <a:latin typeface="Arial"/>
              <a:cs typeface="Arial"/>
            </a:endParaRPr>
          </a:p>
        </p:txBody>
      </p:sp>
      <p:sp>
        <p:nvSpPr>
          <p:cNvPr id="12" name="Title 2"/>
          <p:cNvSpPr txBox="1">
            <a:spLocks/>
          </p:cNvSpPr>
          <p:nvPr/>
        </p:nvSpPr>
        <p:spPr bwMode="auto">
          <a:xfrm>
            <a:off x="246064" y="596902"/>
            <a:ext cx="8647112"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ZA"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Outline of the presentation</a:t>
            </a:r>
          </a:p>
        </p:txBody>
      </p:sp>
    </p:spTree>
    <p:extLst>
      <p:ext uri="{BB962C8B-B14F-4D97-AF65-F5344CB8AC3E}">
        <p14:creationId xmlns:p14="http://schemas.microsoft.com/office/powerpoint/2010/main" xmlns="" val="260587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20</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606598" y="3186548"/>
            <a:ext cx="8080203" cy="754053"/>
          </a:xfrm>
          <a:prstGeom prst="rect">
            <a:avLst/>
          </a:prstGeom>
        </p:spPr>
        <p:txBody>
          <a:bodyPr wrap="square">
            <a:spAutoFit/>
          </a:bodyPr>
          <a:lstStyle/>
          <a:p>
            <a:pPr algn="just" defTabSz="914400" fontAlgn="base">
              <a:lnSpc>
                <a:spcPct val="150000"/>
              </a:lnSpc>
              <a:spcBef>
                <a:spcPts val="1200"/>
              </a:spcBef>
              <a:spcAft>
                <a:spcPct val="0"/>
              </a:spcAft>
            </a:pPr>
            <a:endParaRPr lang="en-ZA" sz="1000" dirty="0">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endParaRPr lang="en-US" sz="12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477795" y="218486"/>
            <a:ext cx="8305535" cy="10802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t>
            </a:r>
            <a:r>
              <a:rPr lang="en-ZA" sz="1700" kern="0" dirty="0">
                <a:latin typeface="Arial" panose="020B0604020202020204" pitchFamily="34" charset="0"/>
                <a:ea typeface="Tahoma" panose="020B0604030504040204" pitchFamily="34" charset="0"/>
                <a:cs typeface="Arial" panose="020B0604020202020204" pitchFamily="34" charset="0"/>
              </a:rPr>
              <a:t>SUMMARY OF THE NATIONAL STATE OF EXPENDITURE PER </a:t>
            </a:r>
            <a:r>
              <a:rPr lang="en-ZA" sz="1700" kern="0" dirty="0" smtClean="0">
                <a:latin typeface="Arial" panose="020B0604020202020204" pitchFamily="34" charset="0"/>
                <a:ea typeface="Tahoma" panose="020B0604030504040204" pitchFamily="34" charset="0"/>
                <a:cs typeface="Arial" panose="020B0604020202020204" pitchFamily="34" charset="0"/>
              </a:rPr>
              <a:t>PROGRAMME FOR  </a:t>
            </a:r>
            <a:r>
              <a:rPr lang="en-ZA" sz="1700" kern="0" dirty="0">
                <a:latin typeface="Arial" panose="020B0604020202020204" pitchFamily="34" charset="0"/>
                <a:ea typeface="Tahoma" panose="020B0604030504040204" pitchFamily="34" charset="0"/>
                <a:cs typeface="Arial" panose="020B0604020202020204" pitchFamily="34" charset="0"/>
              </a:rPr>
              <a:t>THE YEAR TO DATE : </a:t>
            </a:r>
            <a:r>
              <a:rPr lang="en-ZA" sz="1800" kern="0" dirty="0">
                <a:latin typeface="Arial" panose="020B0604020202020204" pitchFamily="34" charset="0"/>
                <a:ea typeface="Tahoma" panose="020B0604030504040204" pitchFamily="34" charset="0"/>
                <a:cs typeface="Arial" panose="020B0604020202020204" pitchFamily="34" charset="0"/>
              </a:rPr>
              <a:t>31 DECEMBER 2020</a:t>
            </a:r>
            <a:endParaRPr lang="en-ZA" sz="1700" kern="0"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ZA" kern="0"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ZA" sz="1800" kern="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08656" y="896864"/>
            <a:ext cx="7697144" cy="2993127"/>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process of aligning PERSAL to the HRBP Tool remains incomplete due to further cutting of posts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which must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be incorporated into this alignment. Therefore aligning PERSAL to HRBP tool is anticipated to be finalised by 30 September 2020. The permanent funded establishment as published in 2020 ENE was reported to be 1,955 against permanent PERSAL establishment of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2,249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294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posts</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400" dirty="0">
                <a:latin typeface="Arial" panose="020B0604020202020204" pitchFamily="34" charset="0"/>
                <a:ea typeface="Tahoma" panose="020B0604030504040204" pitchFamily="34" charset="0"/>
                <a:cs typeface="Arial" panose="020B0604020202020204" pitchFamily="34" charset="0"/>
              </a:rPr>
              <a:t>31 December 2020 </a:t>
            </a:r>
            <a:endPar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1930801656"/>
              </p:ext>
            </p:extLst>
          </p:nvPr>
        </p:nvGraphicFramePr>
        <p:xfrm>
          <a:off x="781483" y="3902897"/>
          <a:ext cx="7351489" cy="1108075"/>
        </p:xfrm>
        <a:graphic>
          <a:graphicData uri="http://schemas.openxmlformats.org/presentationml/2006/ole">
            <p:oleObj spid="_x0000_s103259" name="Worksheet" r:id="rId4" imgW="12211202" imgH="1266814" progId="Excel.Sheet.12">
              <p:embed/>
            </p:oleObj>
          </a:graphicData>
        </a:graphic>
      </p:graphicFrame>
    </p:spTree>
    <p:extLst>
      <p:ext uri="{BB962C8B-B14F-4D97-AF65-F5344CB8AC3E}">
        <p14:creationId xmlns:p14="http://schemas.microsoft.com/office/powerpoint/2010/main" xmlns="" val="1468848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21</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flipV="1">
            <a:off x="1673" y="436970"/>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4" y="1068881"/>
            <a:ext cx="8647112" cy="4094967"/>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Goods and Services: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R60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(55.26%) </a:t>
            </a:r>
            <a:r>
              <a:rPr lang="en-US" sz="1300" dirty="0">
                <a:latin typeface="Arial" panose="020B0604020202020204" pitchFamily="34" charset="0"/>
                <a:ea typeface="Tahoma" panose="020B0604030504040204" pitchFamily="34" charset="0"/>
                <a:cs typeface="Arial" panose="020B0604020202020204" pitchFamily="34" charset="0"/>
              </a:rPr>
              <a:t>against the revised spending plan of </a:t>
            </a:r>
            <a:r>
              <a:rPr lang="en-US" sz="1300" dirty="0" smtClean="0">
                <a:latin typeface="Arial" panose="020B0604020202020204" pitchFamily="34" charset="0"/>
                <a:ea typeface="Tahoma" panose="020B0604030504040204" pitchFamily="34" charset="0"/>
                <a:cs typeface="Arial" panose="020B0604020202020204" pitchFamily="34" charset="0"/>
              </a:rPr>
              <a:t>R79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(73.23%)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R19 </a:t>
            </a:r>
            <a:r>
              <a:rPr lang="en-US" sz="1300" dirty="0">
                <a:latin typeface="Arial" panose="020B0604020202020204" pitchFamily="34" charset="0"/>
                <a:ea typeface="Tahoma" panose="020B0604030504040204" pitchFamily="34" charset="0"/>
                <a:cs typeface="Arial" panose="020B0604020202020204" pitchFamily="34" charset="0"/>
              </a:rPr>
              <a:t>million underspending </a:t>
            </a:r>
            <a:r>
              <a:rPr lang="en-ZA" sz="1300" dirty="0" smtClean="0">
                <a:latin typeface="Arial" panose="020B0604020202020204" pitchFamily="34" charset="0"/>
                <a:ea typeface="Tahoma" panose="020B0604030504040204" pitchFamily="34" charset="0"/>
                <a:cs typeface="Arial" panose="020B0604020202020204" pitchFamily="34" charset="0"/>
              </a:rPr>
              <a:t>on </a:t>
            </a:r>
            <a:r>
              <a:rPr lang="en-ZA" sz="1300" dirty="0">
                <a:latin typeface="Arial" panose="020B0604020202020204" pitchFamily="34" charset="0"/>
                <a:ea typeface="Tahoma" panose="020B0604030504040204" pitchFamily="34" charset="0"/>
                <a:cs typeface="Arial" panose="020B0604020202020204" pitchFamily="34" charset="0"/>
              </a:rPr>
              <a:t>items: Fleet Services and Travel and Subsistence due to National Lockdown as a result of COVID-19</a:t>
            </a:r>
          </a:p>
          <a:p>
            <a:pPr algn="just">
              <a:lnSpc>
                <a:spcPct val="150000"/>
              </a:lnSpc>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Transfers</a:t>
            </a:r>
            <a:r>
              <a:rPr lang="en-US" sz="1300" dirty="0" smtClean="0">
                <a:latin typeface="Arial" panose="020B0604020202020204" pitchFamily="34" charset="0"/>
                <a:ea typeface="Tahoma" panose="020B0604030504040204" pitchFamily="34" charset="0"/>
                <a:cs typeface="Arial" panose="020B0604020202020204" pitchFamily="34" charset="0"/>
              </a:rPr>
              <a:t> </a:t>
            </a:r>
            <a:r>
              <a:rPr lang="en-US" sz="1300" b="1" dirty="0">
                <a:latin typeface="Arial" panose="020B0604020202020204" pitchFamily="34" charset="0"/>
                <a:ea typeface="Tahoma" panose="020B0604030504040204" pitchFamily="34" charset="0"/>
                <a:cs typeface="Arial" panose="020B0604020202020204" pitchFamily="34" charset="0"/>
              </a:rPr>
              <a:t>and subsidies: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R5,041 million (2312.39%) </a:t>
            </a:r>
            <a:r>
              <a:rPr lang="en-US" sz="1300" dirty="0">
                <a:latin typeface="Arial" panose="020B0604020202020204" pitchFamily="34" charset="0"/>
                <a:ea typeface="Tahoma" panose="020B0604030504040204" pitchFamily="34" charset="0"/>
                <a:cs typeface="Arial" panose="020B0604020202020204" pitchFamily="34" charset="0"/>
              </a:rPr>
              <a:t>against </a:t>
            </a:r>
            <a:r>
              <a:rPr lang="en-US" sz="1300" dirty="0" smtClean="0">
                <a:latin typeface="Arial" panose="020B0604020202020204" pitchFamily="34" charset="0"/>
                <a:ea typeface="Tahoma" panose="020B0604030504040204" pitchFamily="34" charset="0"/>
                <a:cs typeface="Arial" panose="020B0604020202020204" pitchFamily="34" charset="0"/>
              </a:rPr>
              <a:t>R199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(91.28%) revised spending </a:t>
            </a:r>
            <a:r>
              <a:rPr lang="en-US" sz="1300" dirty="0">
                <a:latin typeface="Arial" panose="020B0604020202020204" pitchFamily="34" charset="0"/>
                <a:ea typeface="Tahoma" panose="020B0604030504040204" pitchFamily="34" charset="0"/>
                <a:cs typeface="Arial" panose="020B0604020202020204" pitchFamily="34" charset="0"/>
              </a:rPr>
              <a:t>plan </a:t>
            </a:r>
            <a:r>
              <a:rPr lang="en-US" sz="1300" dirty="0" smtClean="0">
                <a:latin typeface="Arial" panose="020B0604020202020204" pitchFamily="34" charset="0"/>
                <a:ea typeface="Tahoma" panose="020B0604030504040204" pitchFamily="34" charset="0"/>
                <a:cs typeface="Arial" panose="020B0604020202020204" pitchFamily="34" charset="0"/>
              </a:rPr>
              <a:t>resulting </a:t>
            </a:r>
            <a:r>
              <a:rPr lang="en-US" sz="1300" dirty="0">
                <a:latin typeface="Arial" panose="020B0604020202020204" pitchFamily="34" charset="0"/>
                <a:ea typeface="Tahoma" panose="020B0604030504040204" pitchFamily="34" charset="0"/>
                <a:cs typeface="Arial" panose="020B0604020202020204" pitchFamily="34" charset="0"/>
              </a:rPr>
              <a:t>in </a:t>
            </a:r>
            <a:r>
              <a:rPr lang="en-US" sz="1300" dirty="0" smtClean="0">
                <a:latin typeface="Arial" panose="020B0604020202020204" pitchFamily="34" charset="0"/>
                <a:ea typeface="Tahoma" panose="020B0604030504040204" pitchFamily="34" charset="0"/>
                <a:cs typeface="Arial" panose="020B0604020202020204" pitchFamily="34" charset="0"/>
              </a:rPr>
              <a:t>R5 million </a:t>
            </a:r>
            <a:r>
              <a:rPr lang="en-US" sz="1300" dirty="0">
                <a:latin typeface="Arial" panose="020B0604020202020204" pitchFamily="34" charset="0"/>
                <a:ea typeface="Tahoma" panose="020B0604030504040204" pitchFamily="34" charset="0"/>
                <a:cs typeface="Arial" panose="020B0604020202020204" pitchFamily="34" charset="0"/>
              </a:rPr>
              <a:t>overspending as result of payment of leave </a:t>
            </a:r>
            <a:r>
              <a:rPr lang="en-US" sz="1300" dirty="0" smtClean="0">
                <a:latin typeface="Arial" panose="020B0604020202020204" pitchFamily="34" charset="0"/>
                <a:ea typeface="Tahoma" panose="020B0604030504040204" pitchFamily="34" charset="0"/>
                <a:cs typeface="Arial" panose="020B0604020202020204" pitchFamily="34" charset="0"/>
              </a:rPr>
              <a:t>gratuities </a:t>
            </a:r>
            <a:r>
              <a:rPr lang="en-US" sz="1300" dirty="0">
                <a:latin typeface="Arial" panose="020B0604020202020204" pitchFamily="34" charset="0"/>
                <a:ea typeface="Tahoma" panose="020B0604030504040204" pitchFamily="34" charset="0"/>
                <a:cs typeface="Arial" panose="020B0604020202020204" pitchFamily="34" charset="0"/>
              </a:rPr>
              <a:t>due to service terminations that are higher than the anticipated</a:t>
            </a:r>
          </a:p>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R1,347 million (72.42%)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R1,326 million (71.29%)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R21 thousand </a:t>
            </a:r>
            <a:r>
              <a:rPr lang="en-ZA" sz="1300" dirty="0" smtClean="0">
                <a:latin typeface="Arial" panose="020B0604020202020204" pitchFamily="34" charset="0"/>
                <a:ea typeface="Tahoma" panose="020B0604030504040204" pitchFamily="34" charset="0"/>
                <a:cs typeface="Arial" panose="020B0604020202020204" pitchFamily="34" charset="0"/>
              </a:rPr>
              <a:t>overspending on </a:t>
            </a:r>
            <a:r>
              <a:rPr lang="en-ZA" sz="1300" dirty="0">
                <a:latin typeface="Arial" panose="020B0604020202020204" pitchFamily="34" charset="0"/>
                <a:ea typeface="Tahoma" panose="020B0604030504040204" pitchFamily="34" charset="0"/>
                <a:cs typeface="Arial" panose="020B0604020202020204" pitchFamily="34" charset="0"/>
              </a:rPr>
              <a:t>other: Machinery and Equipment </a:t>
            </a:r>
            <a:r>
              <a:rPr lang="en-ZA" sz="1300" dirty="0" smtClean="0">
                <a:latin typeface="Arial" panose="020B0604020202020204" pitchFamily="34" charset="0"/>
                <a:ea typeface="Tahoma" panose="020B0604030504040204" pitchFamily="34" charset="0"/>
                <a:cs typeface="Arial" panose="020B0604020202020204" pitchFamily="34" charset="0"/>
              </a:rPr>
              <a:t>due </a:t>
            </a:r>
            <a:r>
              <a:rPr lang="en-ZA" sz="1300" dirty="0">
                <a:latin typeface="Arial" panose="020B0604020202020204" pitchFamily="34" charset="0"/>
                <a:ea typeface="Tahoma" panose="020B0604030504040204" pitchFamily="34" charset="0"/>
                <a:cs typeface="Arial" panose="020B0604020202020204" pitchFamily="34" charset="0"/>
              </a:rPr>
              <a:t>to </a:t>
            </a:r>
            <a:r>
              <a:rPr lang="en-ZA" sz="1300" dirty="0" smtClean="0">
                <a:latin typeface="Arial" panose="020B0604020202020204" pitchFamily="34" charset="0"/>
                <a:ea typeface="Tahoma" panose="020B0604030504040204" pitchFamily="34" charset="0"/>
                <a:cs typeface="Arial" panose="020B0604020202020204" pitchFamily="34" charset="0"/>
              </a:rPr>
              <a:t>payment </a:t>
            </a:r>
            <a:r>
              <a:rPr lang="en-ZA" sz="1300" dirty="0">
                <a:latin typeface="Arial" panose="020B0604020202020204" pitchFamily="34" charset="0"/>
                <a:ea typeface="Tahoma" panose="020B0604030504040204" pitchFamily="34" charset="0"/>
                <a:cs typeface="Arial" panose="020B0604020202020204" pitchFamily="34" charset="0"/>
              </a:rPr>
              <a:t>for financial lease invoices</a:t>
            </a:r>
          </a:p>
          <a:p>
            <a:pPr marL="0" indent="0" algn="just">
              <a:lnSpc>
                <a:spcPct val="150000"/>
              </a:lnSpc>
              <a:buClrTx/>
              <a:buNone/>
            </a:pPr>
            <a:endParaRPr lang="en-ZA" sz="14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lvl="0" algn="just">
              <a:lnSpc>
                <a:spcPct val="150000"/>
              </a:lnSpc>
              <a:buClrTx/>
              <a:buFont typeface="Wingdings" panose="05000000000000000000" pitchFamily="2" charset="2"/>
              <a:buChar char="q"/>
            </a:pPr>
            <a:endParaRPr lang="en-ZA"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itle 2"/>
          <p:cNvSpPr txBox="1">
            <a:spLocks/>
          </p:cNvSpPr>
          <p:nvPr/>
        </p:nvSpPr>
        <p:spPr bwMode="auto">
          <a:xfrm>
            <a:off x="212042" y="218656"/>
            <a:ext cx="8647112"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lvl="0" algn="ctr" defTabSz="914400">
              <a:defRPr/>
            </a:pPr>
            <a:endParaRPr kumimoji="0" lang="en-ZA"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xmlns="" val="245754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22</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181232" y="324703"/>
            <a:ext cx="8673844"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dirty="0">
                <a:solidFill>
                  <a:prstClr val="black"/>
                </a:solidFill>
                <a:latin typeface="Arial" panose="020B0604020202020204" pitchFamily="34" charset="0"/>
                <a:ea typeface="Tahoma" panose="020B0604030504040204" pitchFamily="34" charset="0"/>
                <a:cs typeface="Arial" panose="020B0604020202020204" pitchFamily="34" charset="0"/>
              </a:rPr>
            </a:b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662566514"/>
              </p:ext>
            </p:extLst>
          </p:nvPr>
        </p:nvGraphicFramePr>
        <p:xfrm>
          <a:off x="671513" y="1570038"/>
          <a:ext cx="7664450" cy="3776662"/>
        </p:xfrm>
        <a:graphic>
          <a:graphicData uri="http://schemas.openxmlformats.org/presentationml/2006/ole">
            <p:oleObj spid="_x0000_s135243" name="Worksheet" r:id="rId4" imgW="8839200" imgH="2609872" progId="Excel.Sheet.12">
              <p:embed/>
            </p:oleObj>
          </a:graphicData>
        </a:graphic>
      </p:graphicFrame>
    </p:spTree>
    <p:extLst>
      <p:ext uri="{BB962C8B-B14F-4D97-AF65-F5344CB8AC3E}">
        <p14:creationId xmlns:p14="http://schemas.microsoft.com/office/powerpoint/2010/main" xmlns="" val="4149159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23</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0" y="593585"/>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131393" y="176660"/>
            <a:ext cx="9144000"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246063" eaLnBrk="1" hangingPunct="1">
              <a:tabLst>
                <a:tab pos="268288" algn="l"/>
                <a:tab pos="450850" algn="l"/>
              </a:tabLst>
            </a:pPr>
            <a:r>
              <a:rPr lang="en-ZA" kern="0" dirty="0">
                <a:latin typeface="Arial" panose="020B06040202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ZA" kern="0" dirty="0">
                <a:latin typeface="Arial" panose="020B0604020202020204" pitchFamily="34" charset="0"/>
                <a:ea typeface="Tahoma" panose="020B0604030504040204" pitchFamily="34" charset="0"/>
                <a:cs typeface="Arial" panose="020B0604020202020204" pitchFamily="34" charset="0"/>
              </a:rPr>
            </a:br>
            <a:r>
              <a:rPr lang="en-ZA" kern="0" dirty="0" smtClean="0">
                <a:latin typeface="Arial" panose="020B0604020202020204" pitchFamily="34" charset="0"/>
                <a:ea typeface="Tahoma" panose="020B0604030504040204" pitchFamily="34" charset="0"/>
                <a:cs typeface="Arial" panose="020B0604020202020204" pitchFamily="34" charset="0"/>
              </a:rPr>
              <a:t>31 </a:t>
            </a:r>
            <a:r>
              <a:rPr lang="en-ZA" kern="0" dirty="0">
                <a:latin typeface="Arial" panose="020B0604020202020204" pitchFamily="34" charset="0"/>
                <a:ea typeface="Tahoma" panose="020B0604030504040204" pitchFamily="34" charset="0"/>
                <a:cs typeface="Arial" panose="020B0604020202020204" pitchFamily="34" charset="0"/>
              </a:rPr>
              <a:t>DECEMBER 2020</a:t>
            </a:r>
          </a:p>
          <a:p>
            <a:pPr marL="268288" indent="-268288" algn="ctr" defTabSz="246063" eaLnBrk="1" hangingPunct="1">
              <a:tabLst>
                <a:tab pos="268288" algn="l"/>
                <a:tab pos="450850" algn="l"/>
              </a:tabLst>
            </a:pPr>
            <a:endParaRPr lang="en-ZA"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xmlns="" val="2147622222"/>
              </p:ext>
            </p:extLst>
          </p:nvPr>
        </p:nvGraphicFramePr>
        <p:xfrm>
          <a:off x="1175062" y="1284656"/>
          <a:ext cx="6793875" cy="4288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3158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24</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6"/>
            <a:ext cx="8802490" cy="5239896"/>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None/>
            </a:pPr>
            <a:r>
              <a:rPr lang="en-US" sz="1100" b="1" dirty="0">
                <a:latin typeface="Arial" panose="020B0604020202020204" pitchFamily="34" charset="0"/>
                <a:ea typeface="Tahoma" panose="020B0604030504040204" pitchFamily="34" charset="0"/>
                <a:cs typeface="Arial" panose="020B0604020202020204" pitchFamily="34" charset="0"/>
              </a:rPr>
              <a:t>Compensation of </a:t>
            </a:r>
            <a:r>
              <a:rPr lang="en-US" sz="1100" b="1" dirty="0" smtClean="0">
                <a:latin typeface="Arial" panose="020B0604020202020204" pitchFamily="34" charset="0"/>
                <a:ea typeface="Tahoma" panose="020B0604030504040204" pitchFamily="34" charset="0"/>
                <a:cs typeface="Arial" panose="020B0604020202020204" pitchFamily="34" charset="0"/>
              </a:rPr>
              <a:t>Employees </a:t>
            </a:r>
            <a:endParaRPr lang="en-US" sz="1100" b="1"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a:latin typeface="Arial" panose="020B0604020202020204" pitchFamily="34" charset="0"/>
                <a:ea typeface="Tahoma" panose="020B0604030504040204" pitchFamily="34" charset="0"/>
                <a:cs typeface="Arial" panose="020B0604020202020204" pitchFamily="34" charset="0"/>
              </a:rPr>
              <a:t>The actual spending of </a:t>
            </a:r>
            <a:r>
              <a:rPr lang="en-ZA" sz="1100" dirty="0" smtClean="0">
                <a:latin typeface="Arial" panose="020B0604020202020204" pitchFamily="34" charset="0"/>
                <a:ea typeface="Tahoma" panose="020B0604030504040204" pitchFamily="34" charset="0"/>
                <a:cs typeface="Arial" panose="020B0604020202020204" pitchFamily="34" charset="0"/>
              </a:rPr>
              <a:t>R13,066 </a:t>
            </a:r>
            <a:r>
              <a:rPr lang="en-ZA" sz="1100" dirty="0">
                <a:latin typeface="Arial" panose="020B0604020202020204" pitchFamily="34" charset="0"/>
                <a:ea typeface="Tahoma" panose="020B0604030504040204" pitchFamily="34" charset="0"/>
                <a:cs typeface="Arial" panose="020B0604020202020204" pitchFamily="34" charset="0"/>
              </a:rPr>
              <a:t>billion </a:t>
            </a:r>
            <a:r>
              <a:rPr lang="en-ZA" sz="1100" dirty="0" smtClean="0">
                <a:latin typeface="Arial" panose="020B0604020202020204" pitchFamily="34" charset="0"/>
                <a:ea typeface="Tahoma" panose="020B0604030504040204" pitchFamily="34" charset="0"/>
                <a:cs typeface="Arial" panose="020B0604020202020204" pitchFamily="34" charset="0"/>
              </a:rPr>
              <a:t>(75.86%) </a:t>
            </a:r>
            <a:r>
              <a:rPr lang="en-ZA" sz="1100" dirty="0">
                <a:latin typeface="Arial" panose="020B0604020202020204" pitchFamily="34" charset="0"/>
                <a:ea typeface="Tahoma" panose="020B0604030504040204" pitchFamily="34" charset="0"/>
                <a:cs typeface="Arial" panose="020B0604020202020204" pitchFamily="34" charset="0"/>
              </a:rPr>
              <a:t>against the </a:t>
            </a:r>
            <a:r>
              <a:rPr lang="en-ZA" sz="1100" dirty="0" smtClean="0">
                <a:latin typeface="Arial" panose="020B0604020202020204" pitchFamily="34" charset="0"/>
                <a:ea typeface="Tahoma" panose="020B0604030504040204" pitchFamily="34" charset="0"/>
                <a:cs typeface="Arial" panose="020B0604020202020204" pitchFamily="34" charset="0"/>
              </a:rPr>
              <a:t>revised spending </a:t>
            </a:r>
            <a:r>
              <a:rPr lang="en-ZA" sz="1100" dirty="0">
                <a:latin typeface="Arial" panose="020B0604020202020204" pitchFamily="34" charset="0"/>
                <a:ea typeface="Tahoma" panose="020B0604030504040204" pitchFamily="34" charset="0"/>
                <a:cs typeface="Arial" panose="020B0604020202020204" pitchFamily="34" charset="0"/>
              </a:rPr>
              <a:t>plan of </a:t>
            </a:r>
            <a:r>
              <a:rPr lang="en-ZA" sz="1100" dirty="0" smtClean="0">
                <a:latin typeface="Arial" panose="020B0604020202020204" pitchFamily="34" charset="0"/>
                <a:ea typeface="Tahoma" panose="020B0604030504040204" pitchFamily="34" charset="0"/>
                <a:cs typeface="Arial" panose="020B0604020202020204" pitchFamily="34" charset="0"/>
              </a:rPr>
              <a:t>R13,780 </a:t>
            </a:r>
            <a:r>
              <a:rPr lang="en-ZA" sz="1100" dirty="0">
                <a:latin typeface="Arial" panose="020B0604020202020204" pitchFamily="34" charset="0"/>
                <a:ea typeface="Tahoma" panose="020B0604030504040204" pitchFamily="34" charset="0"/>
                <a:cs typeface="Arial" panose="020B0604020202020204" pitchFamily="34" charset="0"/>
              </a:rPr>
              <a:t>billion </a:t>
            </a:r>
            <a:r>
              <a:rPr lang="en-ZA" sz="1100" dirty="0" smtClean="0">
                <a:latin typeface="Arial" panose="020B0604020202020204" pitchFamily="34" charset="0"/>
                <a:ea typeface="Tahoma" panose="020B0604030504040204" pitchFamily="34" charset="0"/>
                <a:cs typeface="Arial" panose="020B0604020202020204" pitchFamily="34" charset="0"/>
              </a:rPr>
              <a:t>(80.00%) </a:t>
            </a:r>
            <a:r>
              <a:rPr lang="en-ZA" sz="1100" dirty="0">
                <a:latin typeface="Arial" panose="020B0604020202020204" pitchFamily="34" charset="0"/>
                <a:ea typeface="Tahoma" panose="020B0604030504040204" pitchFamily="34" charset="0"/>
                <a:cs typeface="Arial" panose="020B0604020202020204" pitchFamily="34" charset="0"/>
              </a:rPr>
              <a:t>resulting in an underspending of </a:t>
            </a:r>
            <a:r>
              <a:rPr lang="en-ZA" sz="1100" dirty="0" smtClean="0">
                <a:latin typeface="Arial" panose="020B0604020202020204" pitchFamily="34" charset="0"/>
                <a:ea typeface="Tahoma" panose="020B0604030504040204" pitchFamily="34" charset="0"/>
                <a:cs typeface="Arial" panose="020B0604020202020204" pitchFamily="34" charset="0"/>
              </a:rPr>
              <a:t>R714 million </a:t>
            </a:r>
            <a:r>
              <a:rPr lang="en-ZA" sz="1100" dirty="0">
                <a:latin typeface="Arial" panose="020B0604020202020204" pitchFamily="34" charset="0"/>
                <a:ea typeface="Tahoma" panose="020B0604030504040204" pitchFamily="34" charset="0"/>
                <a:cs typeface="Arial" panose="020B0604020202020204" pitchFamily="34" charset="0"/>
              </a:rPr>
              <a:t>due to </a:t>
            </a:r>
            <a:r>
              <a:rPr lang="en-US" sz="1100" dirty="0">
                <a:latin typeface="Arial" panose="020B0604020202020204" pitchFamily="34" charset="0"/>
                <a:ea typeface="Tahoma" panose="020B0604030504040204" pitchFamily="34" charset="0"/>
                <a:cs typeface="Arial" panose="020B0604020202020204" pitchFamily="34" charset="0"/>
              </a:rPr>
              <a:t>the spending plan which has a COLA </a:t>
            </a:r>
            <a:r>
              <a:rPr lang="en-US" sz="1100" dirty="0" smtClean="0">
                <a:latin typeface="Arial" panose="020B0604020202020204" pitchFamily="34" charset="0"/>
                <a:ea typeface="Tahoma" panose="020B0604030504040204" pitchFamily="34" charset="0"/>
                <a:cs typeface="Arial" panose="020B0604020202020204" pitchFamily="34" charset="0"/>
              </a:rPr>
              <a:t>projection. The budget for 2020/21 COLA has been cut during the 2020 AENE</a:t>
            </a:r>
            <a:endParaRPr lang="en-US"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a:t>
            </a:r>
            <a:r>
              <a:rPr lang="en-ZA" sz="1100" dirty="0">
                <a:latin typeface="Arial" panose="020B0604020202020204" pitchFamily="34" charset="0"/>
                <a:ea typeface="Tahoma" panose="020B0604030504040204" pitchFamily="34" charset="0"/>
                <a:cs typeface="Arial" panose="020B0604020202020204" pitchFamily="34" charset="0"/>
              </a:rPr>
              <a:t>department enrolled 1 032 students in learnership programme in the previous financial year  effective from 28 October 2019. These 1 032 learners  were </a:t>
            </a:r>
            <a:r>
              <a:rPr lang="en-ZA" sz="1100" dirty="0" smtClean="0">
                <a:latin typeface="Arial" panose="020B0604020202020204" pitchFamily="34" charset="0"/>
                <a:ea typeface="Tahoma" panose="020B0604030504040204" pitchFamily="34" charset="0"/>
                <a:cs typeface="Arial" panose="020B0604020202020204" pitchFamily="34" charset="0"/>
              </a:rPr>
              <a:t>supposed </a:t>
            </a:r>
            <a:r>
              <a:rPr lang="en-ZA" sz="1100" dirty="0">
                <a:latin typeface="Arial" panose="020B0604020202020204" pitchFamily="34" charset="0"/>
                <a:ea typeface="Tahoma" panose="020B0604030504040204" pitchFamily="34" charset="0"/>
                <a:cs typeface="Arial" panose="020B0604020202020204" pitchFamily="34" charset="0"/>
              </a:rPr>
              <a:t>to complete the learnership programme by end of October 2020 but due to suspension of experiential learning phase as a result of COVID-19, the completion date </a:t>
            </a:r>
            <a:r>
              <a:rPr lang="en-ZA" sz="1100" dirty="0" smtClean="0">
                <a:latin typeface="Arial" panose="020B0604020202020204" pitchFamily="34" charset="0"/>
                <a:ea typeface="Tahoma" panose="020B0604030504040204" pitchFamily="34" charset="0"/>
                <a:cs typeface="Arial" panose="020B0604020202020204" pitchFamily="34" charset="0"/>
              </a:rPr>
              <a:t>was revised to 31 December 2020</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National Commissioner approved 843 application of Early Retirement without penalisation of pension benefits in line with DPSA circular dated 25 February 2019. The estimated financial implications for 2019/20 was R 225,738 million and in March 2019 invoices of R95,993 million and R104,637 million were paid over to GEPF. In this current financial year an estimated amount of R374,355 million will be paid over GEPF</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A virement of R374,355 million from Compensation of Employees to Transfers and Subsidies was approved  by National Treasury on 7 </a:t>
            </a:r>
            <a:r>
              <a:rPr lang="en-ZA" sz="1100" dirty="0">
                <a:latin typeface="Arial" panose="020B0604020202020204" pitchFamily="34" charset="0"/>
                <a:ea typeface="Tahoma" panose="020B0604030504040204" pitchFamily="34" charset="0"/>
                <a:cs typeface="Arial" panose="020B0604020202020204" pitchFamily="34" charset="0"/>
              </a:rPr>
              <a:t>September </a:t>
            </a:r>
            <a:r>
              <a:rPr lang="en-ZA" sz="1100" dirty="0" smtClean="0">
                <a:latin typeface="Arial" panose="020B0604020202020204" pitchFamily="34" charset="0"/>
                <a:ea typeface="Tahoma" panose="020B0604030504040204" pitchFamily="34" charset="0"/>
                <a:cs typeface="Arial" panose="020B0604020202020204" pitchFamily="34" charset="0"/>
              </a:rPr>
              <a:t>2020 for early </a:t>
            </a:r>
            <a:r>
              <a:rPr lang="en-ZA" sz="1100" dirty="0">
                <a:latin typeface="Arial" panose="020B0604020202020204" pitchFamily="34" charset="0"/>
                <a:ea typeface="Tahoma" panose="020B0604030504040204" pitchFamily="34" charset="0"/>
                <a:cs typeface="Arial" panose="020B0604020202020204" pitchFamily="34" charset="0"/>
              </a:rPr>
              <a:t>retirement without penalisation of pension benefits </a:t>
            </a:r>
            <a:r>
              <a:rPr lang="en-ZA" sz="1100" dirty="0" smtClean="0">
                <a:latin typeface="Arial" panose="020B0604020202020204" pitchFamily="34" charset="0"/>
                <a:ea typeface="Tahoma" panose="020B0604030504040204" pitchFamily="34" charset="0"/>
                <a:cs typeface="Arial" panose="020B0604020202020204" pitchFamily="34" charset="0"/>
              </a:rPr>
              <a:t>cases. This virement</a:t>
            </a:r>
            <a:r>
              <a:rPr lang="en-ZA" sz="1100" dirty="0">
                <a:latin typeface="Arial" panose="020B0604020202020204" pitchFamily="34" charset="0"/>
                <a:ea typeface="Tahoma" panose="020B0604030504040204" pitchFamily="34" charset="0"/>
                <a:cs typeface="Arial" panose="020B0604020202020204" pitchFamily="34" charset="0"/>
              </a:rPr>
              <a:t> </a:t>
            </a:r>
            <a:r>
              <a:rPr lang="en-ZA" sz="1100" dirty="0" smtClean="0">
                <a:latin typeface="Arial" panose="020B0604020202020204" pitchFamily="34" charset="0"/>
                <a:ea typeface="Tahoma" panose="020B0604030504040204" pitchFamily="34" charset="0"/>
                <a:cs typeface="Arial" panose="020B0604020202020204" pitchFamily="34" charset="0"/>
              </a:rPr>
              <a:t>forms part of  the approved 2020 AENE </a:t>
            </a:r>
            <a:endParaRPr lang="en-ZA"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b="1" dirty="0" smtClean="0">
                <a:latin typeface="Arial" panose="020B0604020202020204" pitchFamily="34" charset="0"/>
                <a:ea typeface="Tahoma" panose="020B0604030504040204" pitchFamily="34" charset="0"/>
                <a:cs typeface="Arial" panose="020B0604020202020204" pitchFamily="34" charset="0"/>
              </a:rPr>
              <a:t> OSD phase 2</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a:t>
            </a:r>
            <a:r>
              <a:rPr lang="en-ZA" sz="1100" dirty="0">
                <a:latin typeface="Arial" panose="020B0604020202020204" pitchFamily="34" charset="0"/>
                <a:ea typeface="Tahoma" panose="020B0604030504040204" pitchFamily="34" charset="0"/>
                <a:cs typeface="Arial" panose="020B0604020202020204" pitchFamily="34" charset="0"/>
              </a:rPr>
              <a:t>department has not yet finalised implementing OSD as per DBC resolution of 1 of 2016 which was signed on the 21 November 2016 for 23% in lieu of salary back pay for service termination cases. It is estimated that an amount of R81,906  million will be paid for OSD </a:t>
            </a:r>
            <a:r>
              <a:rPr lang="en-ZA" sz="1100" dirty="0" smtClean="0">
                <a:latin typeface="Arial" panose="020B0604020202020204" pitchFamily="34" charset="0"/>
                <a:ea typeface="Tahoma" panose="020B0604030504040204" pitchFamily="34" charset="0"/>
                <a:cs typeface="Arial" panose="020B0604020202020204" pitchFamily="34" charset="0"/>
              </a:rPr>
              <a:t>phase2. The bid for engagement of service provider for verification of OSD claims has been advertised</a:t>
            </a:r>
            <a:r>
              <a:rPr lang="en-ZA" sz="1100" b="1" dirty="0" smtClean="0">
                <a:latin typeface="Arial" panose="020B0604020202020204" pitchFamily="34" charset="0"/>
                <a:ea typeface="Tahoma" panose="020B0604030504040204" pitchFamily="34" charset="0"/>
                <a:cs typeface="Arial" panose="020B0604020202020204" pitchFamily="34" charset="0"/>
              </a:rPr>
              <a:t>  </a:t>
            </a:r>
            <a:endParaRPr lang="en-US" sz="8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0" y="83401"/>
            <a:ext cx="9017536"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sz="1800" dirty="0">
                <a:latin typeface="Arial" panose="020B0604020202020204" pitchFamily="34" charset="0"/>
                <a:ea typeface="Tahoma" panose="020B0604030504040204" pitchFamily="34" charset="0"/>
                <a:cs typeface="Arial" panose="020B0604020202020204" pitchFamily="34" charset="0"/>
              </a:rPr>
              <a:t>C. ANALYSIS OF THE PRELIMINARY STATE OF EXPENDITURE PER ECONOMIC CLASSIFICATION FOR THE YEAR TO DATE: </a:t>
            </a:r>
            <a:r>
              <a:rPr lang="en-ZA" sz="1800" kern="0" dirty="0">
                <a:latin typeface="Arial" panose="020B0604020202020204" pitchFamily="34" charset="0"/>
                <a:ea typeface="Tahoma" panose="020B0604030504040204" pitchFamily="34" charset="0"/>
                <a:cs typeface="Arial" panose="020B0604020202020204" pitchFamily="34" charset="0"/>
              </a:rPr>
              <a:t>31 DECEMBER </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43393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25</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4"/>
            <a:ext cx="8802490" cy="574003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None/>
            </a:pPr>
            <a:r>
              <a:rPr lang="en-US" sz="1200" b="1" dirty="0">
                <a:latin typeface="Arial" panose="020B0604020202020204" pitchFamily="34" charset="0"/>
                <a:ea typeface="Tahoma" panose="020B0604030504040204" pitchFamily="34" charset="0"/>
                <a:cs typeface="Arial" panose="020B0604020202020204" pitchFamily="34" charset="0"/>
              </a:rPr>
              <a:t>Compensation of Employees (cont): </a:t>
            </a:r>
            <a:endParaRPr lang="en-ZA" sz="12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fontAlgn="auto" hangingPunct="1">
              <a:lnSpc>
                <a:spcPct val="150000"/>
              </a:lnSpc>
              <a:spcBef>
                <a:spcPts val="1200"/>
              </a:spcBef>
              <a:spcAft>
                <a:spcPts val="0"/>
              </a:spcAft>
              <a:buClrTx/>
              <a:buFont typeface="Wingdings" panose="05000000000000000000" pitchFamily="2" charset="2"/>
              <a:buChar char="q"/>
            </a:pP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Budget Committee resolved that Branch HR must clean up PERSAL so as to ensure a credible database for reconciliation with the HRBP tool. This process of aligning PERSAL to the HRBP Tool remains incomplete due to further cutting of posts which must be incorporated into this alignment. Therefore aligning PERSAL to HRBP tool is anticipated to be finalised by 30 September 2020.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permanent funded establishment as published in 2020 ENE was reported to be 37,758 against permanent PERSAL establishment of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42,431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4,673 posts</a:t>
            </a: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Hereunder </a:t>
            </a:r>
            <a:r>
              <a:rPr lang="en-ZA" sz="1100" dirty="0">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PERSAL as at 31 December </a:t>
            </a:r>
            <a:r>
              <a:rPr lang="en-ZA" sz="1100" dirty="0" smtClean="0">
                <a:latin typeface="Arial" panose="020B0604020202020204" pitchFamily="34" charset="0"/>
                <a:ea typeface="Tahoma" panose="020B0604030504040204" pitchFamily="34" charset="0"/>
                <a:cs typeface="Arial" panose="020B0604020202020204" pitchFamily="34" charset="0"/>
              </a:rPr>
              <a:t>2020</a:t>
            </a:r>
            <a:r>
              <a:rPr lang="en-ZA" sz="1100" dirty="0">
                <a:latin typeface="Arial" panose="020B0604020202020204" pitchFamily="34" charset="0"/>
                <a:ea typeface="Tahoma" panose="020B0604030504040204" pitchFamily="34" charset="0"/>
                <a:cs typeface="Arial" panose="020B0604020202020204" pitchFamily="34" charset="0"/>
              </a:rPr>
              <a:t>:</a:t>
            </a:r>
          </a:p>
          <a:p>
            <a:pPr algn="just" eaLnBrk="1" hangingPunct="1">
              <a:lnSpc>
                <a:spcPct val="150000"/>
              </a:lnSpc>
              <a:spcBef>
                <a:spcPts val="1200"/>
              </a:spcBef>
              <a:buClrTx/>
              <a:buFont typeface="Wingdings" panose="05000000000000000000" pitchFamily="2" charset="2"/>
              <a:buChar char="q"/>
            </a:pPr>
            <a:endParaRPr lang="en-ZA" sz="10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smtClean="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PERSAL </a:t>
            </a:r>
            <a:r>
              <a:rPr lang="en-ZA" sz="1100" dirty="0">
                <a:latin typeface="Arial" panose="020B0604020202020204" pitchFamily="34" charset="0"/>
                <a:ea typeface="Tahoma" panose="020B0604030504040204" pitchFamily="34" charset="0"/>
                <a:cs typeface="Arial" panose="020B0604020202020204" pitchFamily="34" charset="0"/>
              </a:rPr>
              <a:t>reported a funded permanent establishment of </a:t>
            </a:r>
            <a:r>
              <a:rPr lang="en-ZA" sz="1100" dirty="0" smtClean="0">
                <a:latin typeface="Arial" panose="020B0604020202020204" pitchFamily="34" charset="0"/>
                <a:ea typeface="Tahoma" panose="020B0604030504040204" pitchFamily="34" charset="0"/>
                <a:cs typeface="Arial" panose="020B0604020202020204" pitchFamily="34" charset="0"/>
              </a:rPr>
              <a:t>42,431 </a:t>
            </a:r>
            <a:r>
              <a:rPr lang="en-ZA" sz="1100" dirty="0">
                <a:latin typeface="Arial" panose="020B0604020202020204" pitchFamily="34" charset="0"/>
                <a:ea typeface="Tahoma" panose="020B0604030504040204" pitchFamily="34" charset="0"/>
                <a:cs typeface="Arial" panose="020B0604020202020204" pitchFamily="34" charset="0"/>
              </a:rPr>
              <a:t>of which </a:t>
            </a:r>
            <a:r>
              <a:rPr lang="en-ZA" sz="1100" dirty="0" smtClean="0">
                <a:latin typeface="Arial" panose="020B0604020202020204" pitchFamily="34" charset="0"/>
                <a:ea typeface="Tahoma" panose="020B0604030504040204" pitchFamily="34" charset="0"/>
                <a:cs typeface="Arial" panose="020B0604020202020204" pitchFamily="34" charset="0"/>
              </a:rPr>
              <a:t>38,878 </a:t>
            </a:r>
            <a:r>
              <a:rPr lang="en-ZA" sz="1100" dirty="0">
                <a:latin typeface="Arial" panose="020B0604020202020204" pitchFamily="34" charset="0"/>
                <a:ea typeface="Tahoma" panose="020B0604030504040204" pitchFamily="34" charset="0"/>
                <a:cs typeface="Arial" panose="020B0604020202020204" pitchFamily="34" charset="0"/>
              </a:rPr>
              <a:t>are funded filled posts, </a:t>
            </a:r>
            <a:r>
              <a:rPr lang="en-ZA" sz="1100" dirty="0" smtClean="0">
                <a:latin typeface="Arial" panose="020B0604020202020204" pitchFamily="34" charset="0"/>
                <a:ea typeface="Tahoma" panose="020B0604030504040204" pitchFamily="34" charset="0"/>
                <a:cs typeface="Arial" panose="020B0604020202020204" pitchFamily="34" charset="0"/>
              </a:rPr>
              <a:t>1,905 </a:t>
            </a:r>
            <a:r>
              <a:rPr lang="en-ZA" sz="1100" dirty="0">
                <a:latin typeface="Arial" panose="020B0604020202020204" pitchFamily="34" charset="0"/>
                <a:ea typeface="Tahoma" panose="020B0604030504040204" pitchFamily="34" charset="0"/>
                <a:cs typeface="Arial" panose="020B0604020202020204" pitchFamily="34" charset="0"/>
              </a:rPr>
              <a:t>posts are filled additional to the funded establishment, mostly on entry level, resulting in a total PERSAL head count of </a:t>
            </a:r>
            <a:r>
              <a:rPr lang="en-ZA" sz="1100" dirty="0" smtClean="0">
                <a:latin typeface="Arial" panose="020B0604020202020204" pitchFamily="34" charset="0"/>
                <a:ea typeface="Tahoma" panose="020B0604030504040204" pitchFamily="34" charset="0"/>
                <a:cs typeface="Arial" panose="020B0604020202020204" pitchFamily="34" charset="0"/>
              </a:rPr>
              <a:t>40,784, </a:t>
            </a:r>
            <a:r>
              <a:rPr lang="en-ZA" sz="1100" dirty="0">
                <a:latin typeface="Arial" panose="020B0604020202020204" pitchFamily="34" charset="0"/>
                <a:ea typeface="Tahoma" panose="020B0604030504040204" pitchFamily="34" charset="0"/>
                <a:cs typeface="Arial" panose="020B0604020202020204" pitchFamily="34" charset="0"/>
              </a:rPr>
              <a:t>but leaving </a:t>
            </a:r>
            <a:r>
              <a:rPr lang="en-ZA" sz="1100" dirty="0" smtClean="0">
                <a:latin typeface="Arial" panose="020B0604020202020204" pitchFamily="34" charset="0"/>
                <a:ea typeface="Tahoma" panose="020B0604030504040204" pitchFamily="34" charset="0"/>
                <a:cs typeface="Arial" panose="020B0604020202020204" pitchFamily="34" charset="0"/>
              </a:rPr>
              <a:t>3,553 </a:t>
            </a:r>
            <a:r>
              <a:rPr lang="en-ZA" sz="1100" dirty="0">
                <a:latin typeface="Arial" panose="020B0604020202020204" pitchFamily="34" charset="0"/>
                <a:ea typeface="Tahoma" panose="020B0604030504040204" pitchFamily="34" charset="0"/>
                <a:cs typeface="Arial" panose="020B0604020202020204" pitchFamily="34" charset="0"/>
              </a:rPr>
              <a:t>vacant funded posts </a:t>
            </a:r>
            <a:r>
              <a:rPr lang="en-ZA" sz="1100" dirty="0" smtClean="0">
                <a:latin typeface="Arial" panose="020B0604020202020204" pitchFamily="34" charset="0"/>
                <a:ea typeface="Tahoma" panose="020B0604030504040204" pitchFamily="34" charset="0"/>
                <a:cs typeface="Arial" panose="020B0604020202020204" pitchFamily="34" charset="0"/>
              </a:rPr>
              <a:t>(8.37%)</a:t>
            </a:r>
            <a:endParaRPr lang="en-ZA"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endParaRPr lang="en-US" sz="11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584886" y="72114"/>
            <a:ext cx="935264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31 DECEMBER 2020</a:t>
            </a:r>
          </a:p>
        </p:txBody>
      </p:sp>
      <p:graphicFrame>
        <p:nvGraphicFramePr>
          <p:cNvPr id="4" name="Object 3"/>
          <p:cNvGraphicFramePr>
            <a:graphicFrameLocks noChangeAspect="1"/>
          </p:cNvGraphicFramePr>
          <p:nvPr>
            <p:extLst>
              <p:ext uri="{D42A27DB-BD31-4B8C-83A1-F6EECF244321}">
                <p14:modId xmlns:p14="http://schemas.microsoft.com/office/powerpoint/2010/main" xmlns="" val="1887252055"/>
              </p:ext>
            </p:extLst>
          </p:nvPr>
        </p:nvGraphicFramePr>
        <p:xfrm>
          <a:off x="303213" y="3348038"/>
          <a:ext cx="8464550" cy="2228850"/>
        </p:xfrm>
        <a:graphic>
          <a:graphicData uri="http://schemas.openxmlformats.org/presentationml/2006/ole">
            <p:oleObj spid="_x0000_s102325" name="Worksheet" r:id="rId4" imgW="12382500" imgH="2028959" progId="Excel.Sheet.12">
              <p:embed/>
            </p:oleObj>
          </a:graphicData>
        </a:graphic>
      </p:graphicFrame>
    </p:spTree>
    <p:extLst>
      <p:ext uri="{BB962C8B-B14F-4D97-AF65-F5344CB8AC3E}">
        <p14:creationId xmlns:p14="http://schemas.microsoft.com/office/powerpoint/2010/main" xmlns="" val="1472702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26</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653661" y="914400"/>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6"/>
            <a:ext cx="8802490" cy="3270126"/>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Font typeface="Wingdings" pitchFamily="2" charset="2"/>
              <a:buNone/>
            </a:pPr>
            <a:r>
              <a:rPr lang="en-US" sz="12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a:t>
            </a:r>
            <a:r>
              <a:rPr lang="en-US"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Employees – Projected Over Expenditure</a:t>
            </a:r>
            <a:endParaRPr lang="en-US" sz="12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Currently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the CoE is projected to overspend due to the payment of additional standard and special danger allowances; appointment of SANDF members; and additional payment of overtime above the 30%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threshold</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solidFill>
                  <a:prstClr val="black"/>
                </a:solidFill>
                <a:latin typeface="Arial"/>
                <a:ea typeface="Calibri"/>
              </a:rPr>
              <a:t>The </a:t>
            </a:r>
            <a:r>
              <a:rPr lang="en-ZA" sz="1200" dirty="0">
                <a:solidFill>
                  <a:prstClr val="black"/>
                </a:solidFill>
                <a:latin typeface="Arial"/>
                <a:ea typeface="Calibri"/>
              </a:rPr>
              <a:t>CoE </a:t>
            </a:r>
            <a:r>
              <a:rPr lang="en-ZA" sz="1200" dirty="0" smtClean="0">
                <a:solidFill>
                  <a:prstClr val="black"/>
                </a:solidFill>
                <a:latin typeface="Arial"/>
                <a:ea typeface="Calibri"/>
              </a:rPr>
              <a:t>projections, as at end December 2020, were </a:t>
            </a:r>
            <a:r>
              <a:rPr lang="en-ZA" sz="1200" dirty="0">
                <a:solidFill>
                  <a:prstClr val="black"/>
                </a:solidFill>
                <a:latin typeface="Arial"/>
                <a:ea typeface="Calibri"/>
              </a:rPr>
              <a:t>reviewed and it is estimated that the CoE budget ceiling will be exceeded by </a:t>
            </a:r>
            <a:r>
              <a:rPr lang="en-ZA" sz="1200" dirty="0" smtClean="0">
                <a:solidFill>
                  <a:prstClr val="black"/>
                </a:solidFill>
                <a:latin typeface="Arial"/>
                <a:ea typeface="Calibri"/>
              </a:rPr>
              <a:t>R143,322 million</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solidFill>
                  <a:prstClr val="black"/>
                </a:solidFill>
                <a:latin typeface="Arial"/>
                <a:ea typeface="Calibri"/>
              </a:rPr>
              <a:t> The projections will be monthly reviewed so as to ensure that we down-manage the projected over expenditure</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solidFill>
                  <a:prstClr val="black"/>
                </a:solidFill>
                <a:latin typeface="Arial"/>
                <a:ea typeface="Tahoma" panose="020B0604030504040204" pitchFamily="34" charset="0"/>
                <a:cs typeface="Arial" panose="020B0604020202020204" pitchFamily="34" charset="0"/>
              </a:rPr>
              <a:t>With the directive to stop, effective 01 November 2020, the additional standard and special danger allowances the projections have been revised down</a:t>
            </a:r>
            <a:endParaRPr lang="en-ZA" sz="1200" dirty="0">
              <a:solidFill>
                <a:prstClr val="black"/>
              </a:solidFill>
              <a:latin typeface="Arial"/>
              <a:ea typeface="Tahoma" panose="020B0604030504040204" pitchFamily="34" charset="0"/>
              <a:cs typeface="Arial" panose="020B0604020202020204" pitchFamily="34" charset="0"/>
            </a:endParaRPr>
          </a:p>
          <a:p>
            <a:pPr marL="541338" marR="10795" lvl="1" indent="-447675" algn="just">
              <a:lnSpc>
                <a:spcPct val="150000"/>
              </a:lnSpc>
              <a:spcAft>
                <a:spcPts val="0"/>
              </a:spcAft>
              <a:buClr>
                <a:srgbClr val="000000"/>
              </a:buClr>
              <a:buSzPts val="1100"/>
              <a:buFont typeface="Wingdings" panose="05000000000000000000" pitchFamily="2" charset="2"/>
              <a:buChar char="q"/>
            </a:pPr>
            <a:endParaRPr lang="en-ZA"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endParaRPr lang="en-US" sz="8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653660" y="83401"/>
            <a:ext cx="8363876" cy="10525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C. ANALYSIS OF THE PRELIMINARY STATE OF EXPENDITURE PER ECONOMIC CLASSIFICATION FOR THE YEAR TO DATE: </a:t>
            </a:r>
            <a:r>
              <a:rPr lang="en-ZA" sz="1800" kern="0" dirty="0">
                <a:solidFill>
                  <a:prstClr val="black"/>
                </a:solidFill>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lgn="ctr" defTabSz="914400" eaLnBrk="1" hangingPunct="1">
              <a:tabLst>
                <a:tab pos="900113" algn="l"/>
              </a:tabLst>
            </a:pPr>
            <a:endParaRPr lang="en-ZA"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712463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27</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34006" y="1131049"/>
            <a:ext cx="8802490" cy="5232202"/>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None/>
            </a:pPr>
            <a:r>
              <a:rPr lang="en-US" sz="1200" b="1" dirty="0">
                <a:latin typeface="Arial" panose="020B0604020202020204" pitchFamily="34" charset="0"/>
                <a:ea typeface="Tahoma" panose="020B0604030504040204" pitchFamily="34" charset="0"/>
                <a:cs typeface="Arial" panose="020B0604020202020204" pitchFamily="34" charset="0"/>
              </a:rPr>
              <a:t>Goods and Services: </a:t>
            </a:r>
          </a:p>
          <a:p>
            <a:pPr marL="266700" lvl="1" indent="-266700" algn="just" eaLnBrk="1" hangingPunct="1">
              <a:lnSpc>
                <a:spcPct val="150000"/>
              </a:lnSpc>
              <a:spcBef>
                <a:spcPts val="1200"/>
              </a:spcBef>
              <a:buClrTx/>
              <a:buFont typeface="Wingdings" panose="05000000000000000000" pitchFamily="2" charset="2"/>
              <a:buChar char="q"/>
            </a:pPr>
            <a:r>
              <a:rPr lang="en-US" sz="1200" dirty="0" smtClean="0">
                <a:latin typeface="Arial" panose="020B0604020202020204" pitchFamily="34" charset="0"/>
                <a:ea typeface="Tahoma" panose="020B0604030504040204" pitchFamily="34" charset="0"/>
                <a:cs typeface="Arial" panose="020B0604020202020204" pitchFamily="34" charset="0"/>
              </a:rPr>
              <a:t>The actual spending of R4,503 billion (68.11%) against the revised spending plan of R5,364 billion (81.14%) resulting in an underspending of R861 million was mainly  </a:t>
            </a:r>
            <a:r>
              <a:rPr lang="en-ZA" sz="1200" dirty="0" smtClean="0">
                <a:latin typeface="Arial" panose="020B0604020202020204" pitchFamily="34" charset="0"/>
                <a:ea typeface="Tahoma" panose="020B0604030504040204" pitchFamily="34" charset="0"/>
                <a:cs typeface="Arial" panose="020B0604020202020204" pitchFamily="34" charset="0"/>
              </a:rPr>
              <a:t>due to:</a:t>
            </a:r>
          </a:p>
          <a:p>
            <a:pPr marL="0" lvl="1" indent="0" algn="just" eaLnBrk="1" hangingPunct="1">
              <a:lnSpc>
                <a:spcPct val="150000"/>
              </a:lnSpc>
              <a:spcBef>
                <a:spcPts val="1200"/>
              </a:spcBef>
              <a:buClrTx/>
              <a:buNone/>
            </a:pPr>
            <a:r>
              <a:rPr lang="en-US" sz="1200" dirty="0" smtClean="0">
                <a:latin typeface="Arial" panose="020B0604020202020204" pitchFamily="34" charset="0"/>
                <a:ea typeface="Tahoma" panose="020B0604030504040204" pitchFamily="34" charset="0"/>
                <a:cs typeface="Arial" panose="020B0604020202020204" pitchFamily="34" charset="0"/>
              </a:rPr>
              <a:t>	•</a:t>
            </a:r>
            <a:r>
              <a:rPr lang="en-US" sz="1200" dirty="0">
                <a:latin typeface="Arial" panose="020B0604020202020204" pitchFamily="34" charset="0"/>
                <a:ea typeface="Tahoma" panose="020B0604030504040204" pitchFamily="34" charset="0"/>
                <a:cs typeface="Arial" panose="020B0604020202020204" pitchFamily="34" charset="0"/>
              </a:rPr>
              <a:t>	</a:t>
            </a:r>
            <a:r>
              <a:rPr lang="en-US" sz="1200" dirty="0" smtClean="0">
                <a:latin typeface="Arial" panose="020B0604020202020204" pitchFamily="34" charset="0"/>
                <a:ea typeface="Tahoma" panose="020B0604030504040204" pitchFamily="34" charset="0"/>
                <a:cs typeface="Arial" panose="020B0604020202020204" pitchFamily="34" charset="0"/>
              </a:rPr>
              <a:t>Fleet </a:t>
            </a:r>
            <a:r>
              <a:rPr lang="en-US" sz="1200" dirty="0">
                <a:latin typeface="Arial" panose="020B0604020202020204" pitchFamily="34" charset="0"/>
                <a:ea typeface="Tahoma" panose="020B0604030504040204" pitchFamily="34" charset="0"/>
                <a:cs typeface="Arial" panose="020B0604020202020204" pitchFamily="34" charset="0"/>
              </a:rPr>
              <a:t>Services, Travel and Subsistence due to National Lockdown as  a result of COVID-19, the other </a:t>
            </a:r>
            <a:r>
              <a:rPr lang="en-US" sz="1200" dirty="0" smtClean="0">
                <a:latin typeface="Arial" panose="020B0604020202020204" pitchFamily="34" charset="0"/>
                <a:ea typeface="Tahoma" panose="020B0604030504040204" pitchFamily="34" charset="0"/>
                <a:cs typeface="Arial" panose="020B0604020202020204" pitchFamily="34" charset="0"/>
              </a:rPr>
              <a:t>					contributing </a:t>
            </a:r>
            <a:r>
              <a:rPr lang="en-US" sz="1200" dirty="0">
                <a:latin typeface="Arial" panose="020B0604020202020204" pitchFamily="34" charset="0"/>
                <a:ea typeface="Tahoma" panose="020B0604030504040204" pitchFamily="34" charset="0"/>
                <a:cs typeface="Arial" panose="020B0604020202020204" pitchFamily="34" charset="0"/>
              </a:rPr>
              <a:t>factors were on items Computer Services due to delays of invoices from SITA for BAS/ PERSAL/ LOGIS </a:t>
            </a:r>
            <a:r>
              <a:rPr lang="en-US" sz="1200" dirty="0" smtClean="0">
                <a:latin typeface="Arial" panose="020B0604020202020204" pitchFamily="34" charset="0"/>
                <a:ea typeface="Tahoma" panose="020B0604030504040204" pitchFamily="34" charset="0"/>
                <a:cs typeface="Arial" panose="020B0604020202020204" pitchFamily="34" charset="0"/>
              </a:rPr>
              <a:t>		systems</a:t>
            </a:r>
            <a:r>
              <a:rPr lang="en-US" sz="1200" dirty="0">
                <a:latin typeface="Arial" panose="020B0604020202020204" pitchFamily="34" charset="0"/>
                <a:ea typeface="Tahoma" panose="020B0604030504040204" pitchFamily="34" charset="0"/>
                <a:cs typeface="Arial" panose="020B0604020202020204" pitchFamily="34" charset="0"/>
              </a:rPr>
              <a:t>, Inventory: Food and Food Supplies and Consumables: Stationery, Printing and Office Supplies </a:t>
            </a:r>
          </a:p>
          <a:p>
            <a:pPr marL="0" lvl="1" indent="0" algn="just" eaLnBrk="1" hangingPunct="1">
              <a:lnSpc>
                <a:spcPct val="150000"/>
              </a:lnSpc>
              <a:spcBef>
                <a:spcPts val="1200"/>
              </a:spcBef>
              <a:buClrTx/>
              <a:buNone/>
            </a:pPr>
            <a:r>
              <a:rPr lang="en-US" sz="1200" dirty="0" smtClean="0">
                <a:latin typeface="Arial" panose="020B0604020202020204" pitchFamily="34" charset="0"/>
                <a:ea typeface="Tahoma" panose="020B0604030504040204" pitchFamily="34" charset="0"/>
                <a:cs typeface="Arial" panose="020B0604020202020204" pitchFamily="34" charset="0"/>
              </a:rPr>
              <a:t>	•</a:t>
            </a:r>
            <a:r>
              <a:rPr lang="en-US" sz="1200" dirty="0">
                <a:latin typeface="Arial" panose="020B0604020202020204" pitchFamily="34" charset="0"/>
                <a:ea typeface="Tahoma" panose="020B0604030504040204" pitchFamily="34" charset="0"/>
                <a:cs typeface="Arial" panose="020B0604020202020204" pitchFamily="34" charset="0"/>
              </a:rPr>
              <a:t>	</a:t>
            </a:r>
            <a:r>
              <a:rPr lang="en-US" sz="1200" dirty="0" smtClean="0">
                <a:latin typeface="Arial" panose="020B0604020202020204" pitchFamily="34" charset="0"/>
                <a:ea typeface="Tahoma" panose="020B0604030504040204" pitchFamily="34" charset="0"/>
                <a:cs typeface="Arial" panose="020B0604020202020204" pitchFamily="34" charset="0"/>
              </a:rPr>
              <a:t>lower </a:t>
            </a:r>
            <a:r>
              <a:rPr lang="en-US" sz="1200" dirty="0">
                <a:latin typeface="Arial" panose="020B0604020202020204" pitchFamily="34" charset="0"/>
                <a:ea typeface="Tahoma" panose="020B0604030504040204" pitchFamily="34" charset="0"/>
                <a:cs typeface="Arial" panose="020B0604020202020204" pitchFamily="34" charset="0"/>
              </a:rPr>
              <a:t>than anticipated spending on item Property Payments</a:t>
            </a:r>
          </a:p>
          <a:p>
            <a:pPr marL="0" lvl="1" indent="0" algn="just" eaLnBrk="1" hangingPunct="1">
              <a:lnSpc>
                <a:spcPct val="150000"/>
              </a:lnSpc>
              <a:spcBef>
                <a:spcPts val="1200"/>
              </a:spcBef>
              <a:buClrTx/>
              <a:buNone/>
            </a:pPr>
            <a:r>
              <a:rPr lang="en-US" sz="1200" dirty="0" smtClean="0">
                <a:latin typeface="Arial" panose="020B0604020202020204" pitchFamily="34" charset="0"/>
                <a:ea typeface="Tahoma" panose="020B0604030504040204" pitchFamily="34" charset="0"/>
                <a:cs typeface="Arial" panose="020B0604020202020204" pitchFamily="34" charset="0"/>
              </a:rPr>
              <a:t>	•</a:t>
            </a:r>
            <a:r>
              <a:rPr lang="en-US" sz="1200" dirty="0">
                <a:latin typeface="Arial" panose="020B0604020202020204" pitchFamily="34" charset="0"/>
                <a:ea typeface="Tahoma" panose="020B0604030504040204" pitchFamily="34" charset="0"/>
                <a:cs typeface="Arial" panose="020B0604020202020204" pitchFamily="34" charset="0"/>
              </a:rPr>
              <a:t>	Inventory: Farming Supplies </a:t>
            </a:r>
            <a:r>
              <a:rPr lang="en-US" sz="1200" dirty="0" smtClean="0">
                <a:latin typeface="Arial" panose="020B0604020202020204" pitchFamily="34" charset="0"/>
                <a:ea typeface="Tahoma" panose="020B0604030504040204" pitchFamily="34" charset="0"/>
                <a:cs typeface="Arial" panose="020B0604020202020204" pitchFamily="34" charset="0"/>
              </a:rPr>
              <a:t>as a results of less </a:t>
            </a:r>
            <a:r>
              <a:rPr lang="en-US" sz="1200" dirty="0">
                <a:latin typeface="Arial" panose="020B0604020202020204" pitchFamily="34" charset="0"/>
                <a:ea typeface="Tahoma" panose="020B0604030504040204" pitchFamily="34" charset="0"/>
                <a:cs typeface="Arial" panose="020B0604020202020204" pitchFamily="34" charset="0"/>
              </a:rPr>
              <a:t>procurement of animal feed as well as on item Consumable Supplies </a:t>
            </a:r>
            <a:r>
              <a:rPr lang="en-US" sz="1200" dirty="0" smtClean="0">
                <a:latin typeface="Arial" panose="020B0604020202020204" pitchFamily="34" charset="0"/>
                <a:ea typeface="Tahoma" panose="020B0604030504040204" pitchFamily="34" charset="0"/>
                <a:cs typeface="Arial" panose="020B0604020202020204" pitchFamily="34" charset="0"/>
              </a:rPr>
              <a:t>		and Inventory</a:t>
            </a:r>
            <a:r>
              <a:rPr lang="en-US" sz="1200" dirty="0">
                <a:latin typeface="Arial" panose="020B0604020202020204" pitchFamily="34" charset="0"/>
                <a:ea typeface="Tahoma" panose="020B0604030504040204" pitchFamily="34" charset="0"/>
                <a:cs typeface="Arial" panose="020B0604020202020204" pitchFamily="34" charset="0"/>
              </a:rPr>
              <a:t>: Clothing Materials and Accessories as a result of orders for textile and </a:t>
            </a:r>
            <a:r>
              <a:rPr lang="en-US" sz="1200" dirty="0" smtClean="0">
                <a:latin typeface="Arial" panose="020B0604020202020204" pitchFamily="34" charset="0"/>
                <a:ea typeface="Tahoma" panose="020B0604030504040204" pitchFamily="34" charset="0"/>
                <a:cs typeface="Arial" panose="020B0604020202020204" pitchFamily="34" charset="0"/>
              </a:rPr>
              <a:t>toweling </a:t>
            </a:r>
            <a:r>
              <a:rPr lang="en-US" sz="1200" dirty="0">
                <a:latin typeface="Arial" panose="020B0604020202020204" pitchFamily="34" charset="0"/>
                <a:ea typeface="Tahoma" panose="020B0604030504040204" pitchFamily="34" charset="0"/>
                <a:cs typeface="Arial" panose="020B0604020202020204" pitchFamily="34" charset="0"/>
              </a:rPr>
              <a:t>material that could not </a:t>
            </a:r>
            <a:r>
              <a:rPr lang="en-US" sz="1200" dirty="0" smtClean="0">
                <a:latin typeface="Arial" panose="020B0604020202020204" pitchFamily="34" charset="0"/>
                <a:ea typeface="Tahoma" panose="020B0604030504040204" pitchFamily="34" charset="0"/>
                <a:cs typeface="Arial" panose="020B0604020202020204" pitchFamily="34" charset="0"/>
              </a:rPr>
              <a:t>		be placed </a:t>
            </a:r>
            <a:r>
              <a:rPr lang="en-US" sz="1200" dirty="0">
                <a:latin typeface="Arial" panose="020B0604020202020204" pitchFamily="34" charset="0"/>
                <a:ea typeface="Tahoma" panose="020B0604030504040204" pitchFamily="34" charset="0"/>
                <a:cs typeface="Arial" panose="020B0604020202020204" pitchFamily="34" charset="0"/>
              </a:rPr>
              <a:t>early in the financial year due to the department awaiting for the finalisation of price adjustment process at </a:t>
            </a:r>
            <a:r>
              <a:rPr lang="en-US" sz="1200" dirty="0" smtClean="0">
                <a:latin typeface="Arial" panose="020B0604020202020204" pitchFamily="34" charset="0"/>
                <a:ea typeface="Tahoma" panose="020B0604030504040204" pitchFamily="34" charset="0"/>
                <a:cs typeface="Arial" panose="020B0604020202020204" pitchFamily="34" charset="0"/>
              </a:rPr>
              <a:t>		National </a:t>
            </a:r>
            <a:r>
              <a:rPr lang="en-US" sz="1200" dirty="0">
                <a:latin typeface="Arial" panose="020B0604020202020204" pitchFamily="34" charset="0"/>
                <a:ea typeface="Tahoma" panose="020B0604030504040204" pitchFamily="34" charset="0"/>
                <a:cs typeface="Arial" panose="020B0604020202020204" pitchFamily="34" charset="0"/>
              </a:rPr>
              <a:t>Treasury. </a:t>
            </a:r>
            <a:endParaRPr lang="en-US" sz="1200" dirty="0" smtClean="0">
              <a:latin typeface="Arial" panose="020B0604020202020204" pitchFamily="34" charset="0"/>
              <a:ea typeface="Tahoma" panose="020B0604030504040204" pitchFamily="34" charset="0"/>
              <a:cs typeface="Arial" panose="020B0604020202020204" pitchFamily="34" charset="0"/>
            </a:endParaRPr>
          </a:p>
          <a:p>
            <a:pPr marL="0" lvl="1" indent="0" algn="just" eaLnBrk="1" hangingPunct="1">
              <a:lnSpc>
                <a:spcPct val="150000"/>
              </a:lnSpc>
              <a:spcBef>
                <a:spcPts val="1200"/>
              </a:spcBef>
              <a:buClrTx/>
              <a:buNone/>
            </a:pPr>
            <a:r>
              <a:rPr lang="en-ZA" sz="1200" b="1" kern="0" dirty="0" smtClean="0">
                <a:latin typeface="Arial" panose="020B0604020202020204" pitchFamily="34" charset="0"/>
                <a:ea typeface="Tahoma" panose="020B0604030504040204" pitchFamily="34" charset="0"/>
                <a:cs typeface="Arial" panose="020B0604020202020204" pitchFamily="34" charset="0"/>
              </a:rPr>
              <a:t>Interest </a:t>
            </a:r>
            <a:r>
              <a:rPr lang="en-ZA" sz="1200" b="1" kern="0" dirty="0">
                <a:latin typeface="Arial" panose="020B0604020202020204" pitchFamily="34" charset="0"/>
                <a:ea typeface="Tahoma" panose="020B0604030504040204" pitchFamily="34" charset="0"/>
                <a:cs typeface="Arial" panose="020B0604020202020204" pitchFamily="34" charset="0"/>
              </a:rPr>
              <a:t>and Rent on Land</a:t>
            </a:r>
            <a:r>
              <a:rPr lang="en-ZA" sz="1200" kern="0" dirty="0">
                <a:latin typeface="Arial" panose="020B0604020202020204" pitchFamily="34" charset="0"/>
                <a:ea typeface="Tahoma" panose="020B0604030504040204" pitchFamily="34" charset="0"/>
                <a:cs typeface="Arial" panose="020B0604020202020204" pitchFamily="34" charset="0"/>
              </a:rPr>
              <a:t>: </a:t>
            </a:r>
            <a:endParaRPr lang="en-ZA" sz="1200" kern="0" dirty="0" smtClean="0">
              <a:latin typeface="Arial" panose="020B0604020202020204" pitchFamily="34" charset="0"/>
              <a:ea typeface="Tahoma" panose="020B0604030504040204" pitchFamily="34" charset="0"/>
              <a:cs typeface="Arial" panose="020B0604020202020204" pitchFamily="34" charset="0"/>
            </a:endParaRPr>
          </a:p>
          <a:p>
            <a:pPr marL="271463" lvl="1" indent="-271463" algn="just" eaLnBrk="1" hangingPunct="1">
              <a:lnSpc>
                <a:spcPct val="150000"/>
              </a:lnSpc>
              <a:spcBef>
                <a:spcPts val="1200"/>
              </a:spcBef>
              <a:buClrTx/>
              <a:buFont typeface="Wingdings" panose="05000000000000000000" pitchFamily="2" charset="2"/>
              <a:buChar char="q"/>
            </a:pPr>
            <a:r>
              <a:rPr lang="en-ZA" sz="1200" dirty="0">
                <a:latin typeface="Arial" panose="020B0604020202020204" pitchFamily="34" charset="0"/>
                <a:ea typeface="Tahoma" panose="020B0604030504040204" pitchFamily="34" charset="0"/>
                <a:cs typeface="Arial" panose="020B0604020202020204" pitchFamily="34" charset="0"/>
              </a:rPr>
              <a:t> There was an expenditure of R1,122 million incurred against a zero budget mainly due to interest paid on </a:t>
            </a:r>
            <a:r>
              <a:rPr lang="en-ZA" sz="1200" dirty="0" smtClean="0">
                <a:latin typeface="Arial" panose="020B0604020202020204" pitchFamily="34" charset="0"/>
                <a:ea typeface="Tahoma" panose="020B0604030504040204" pitchFamily="34" charset="0"/>
                <a:cs typeface="Arial" panose="020B0604020202020204" pitchFamily="34" charset="0"/>
              </a:rPr>
              <a:t>arrear salaries </a:t>
            </a:r>
            <a:r>
              <a:rPr lang="en-ZA" sz="1200" dirty="0">
                <a:latin typeface="Arial" panose="020B0604020202020204" pitchFamily="34" charset="0"/>
                <a:ea typeface="Tahoma" panose="020B0604030504040204" pitchFamily="34" charset="0"/>
                <a:cs typeface="Arial" panose="020B0604020202020204" pitchFamily="34" charset="0"/>
              </a:rPr>
              <a:t>in Head Office and KZN region</a:t>
            </a:r>
          </a:p>
          <a:p>
            <a:pPr marL="0" lvl="1" indent="0" algn="just" eaLnBrk="1" hangingPunct="1">
              <a:lnSpc>
                <a:spcPct val="150000"/>
              </a:lnSpc>
              <a:spcBef>
                <a:spcPts val="1200"/>
              </a:spcBef>
              <a:buClrTx/>
              <a:buNone/>
            </a:pPr>
            <a:endParaRPr lang="en-ZA" sz="1200" kern="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752475" y="231941"/>
            <a:ext cx="809400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31 DECEMBER 2020</a:t>
            </a:r>
          </a:p>
        </p:txBody>
      </p:sp>
    </p:spTree>
    <p:extLst>
      <p:ext uri="{BB962C8B-B14F-4D97-AF65-F5344CB8AC3E}">
        <p14:creationId xmlns:p14="http://schemas.microsoft.com/office/powerpoint/2010/main" xmlns="" val="3907109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28</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34006" y="1131049"/>
            <a:ext cx="8802490" cy="5149102"/>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None/>
            </a:pPr>
            <a:r>
              <a:rPr lang="en-ZA" sz="1200" b="1" dirty="0">
                <a:latin typeface="Arial" panose="020B0604020202020204" pitchFamily="34" charset="0"/>
                <a:ea typeface="Tahoma" panose="020B0604030504040204" pitchFamily="34" charset="0"/>
                <a:cs typeface="Arial" panose="020B0604020202020204" pitchFamily="34" charset="0"/>
              </a:rPr>
              <a:t>Transfers and Subsidies:  </a:t>
            </a:r>
          </a:p>
          <a:p>
            <a:pPr algn="just">
              <a:lnSpc>
                <a:spcPct val="150000"/>
              </a:lnSpc>
              <a:buClrTx/>
              <a:buFont typeface="Wingdings" panose="05000000000000000000" pitchFamily="2" charset="2"/>
              <a:buChar char="q"/>
            </a:pPr>
            <a:r>
              <a:rPr lang="en-ZA" sz="1200" dirty="0">
                <a:latin typeface="Arial" panose="020B0604020202020204" pitchFamily="34" charset="0"/>
                <a:ea typeface="Tahoma" panose="020B0604030504040204" pitchFamily="34" charset="0"/>
                <a:cs typeface="Arial" panose="020B0604020202020204" pitchFamily="34" charset="0"/>
              </a:rPr>
              <a:t>The actual spending of </a:t>
            </a:r>
            <a:r>
              <a:rPr lang="en-ZA" sz="1200" dirty="0" smtClean="0">
                <a:latin typeface="Arial" panose="020B0604020202020204" pitchFamily="34" charset="0"/>
                <a:ea typeface="Tahoma" panose="020B0604030504040204" pitchFamily="34" charset="0"/>
                <a:cs typeface="Arial" panose="020B0604020202020204" pitchFamily="34" charset="0"/>
              </a:rPr>
              <a:t>R579,640 </a:t>
            </a:r>
            <a:r>
              <a:rPr lang="en-ZA" sz="1200" dirty="0">
                <a:latin typeface="Arial" panose="020B0604020202020204" pitchFamily="34" charset="0"/>
                <a:ea typeface="Tahoma" panose="020B0604030504040204" pitchFamily="34" charset="0"/>
                <a:cs typeface="Arial" panose="020B0604020202020204" pitchFamily="34" charset="0"/>
              </a:rPr>
              <a:t>million </a:t>
            </a:r>
            <a:r>
              <a:rPr lang="en-ZA" sz="1200" dirty="0" smtClean="0">
                <a:latin typeface="Arial" panose="020B0604020202020204" pitchFamily="34" charset="0"/>
                <a:ea typeface="Tahoma" panose="020B0604030504040204" pitchFamily="34" charset="0"/>
                <a:cs typeface="Arial" panose="020B0604020202020204" pitchFamily="34" charset="0"/>
              </a:rPr>
              <a:t>(55.70%) </a:t>
            </a:r>
            <a:r>
              <a:rPr lang="en-ZA" sz="1200" dirty="0">
                <a:latin typeface="Arial" panose="020B0604020202020204" pitchFamily="34" charset="0"/>
                <a:ea typeface="Tahoma" panose="020B0604030504040204" pitchFamily="34" charset="0"/>
                <a:cs typeface="Arial" panose="020B0604020202020204" pitchFamily="34" charset="0"/>
              </a:rPr>
              <a:t>against the </a:t>
            </a:r>
            <a:r>
              <a:rPr lang="en-ZA" sz="1200" dirty="0" smtClean="0">
                <a:latin typeface="Arial" panose="020B0604020202020204" pitchFamily="34" charset="0"/>
                <a:ea typeface="Tahoma" panose="020B0604030504040204" pitchFamily="34" charset="0"/>
                <a:cs typeface="Arial" panose="020B0604020202020204" pitchFamily="34" charset="0"/>
              </a:rPr>
              <a:t>revised spending </a:t>
            </a:r>
            <a:r>
              <a:rPr lang="en-ZA" sz="1200" dirty="0">
                <a:latin typeface="Arial" panose="020B0604020202020204" pitchFamily="34" charset="0"/>
                <a:ea typeface="Tahoma" panose="020B0604030504040204" pitchFamily="34" charset="0"/>
                <a:cs typeface="Arial" panose="020B0604020202020204" pitchFamily="34" charset="0"/>
              </a:rPr>
              <a:t>plan of </a:t>
            </a:r>
            <a:r>
              <a:rPr lang="en-ZA" sz="1200" dirty="0" smtClean="0">
                <a:latin typeface="Arial" panose="020B0604020202020204" pitchFamily="34" charset="0"/>
                <a:ea typeface="Tahoma" panose="020B0604030504040204" pitchFamily="34" charset="0"/>
                <a:cs typeface="Arial" panose="020B0604020202020204" pitchFamily="34" charset="0"/>
              </a:rPr>
              <a:t>R492 </a:t>
            </a:r>
            <a:r>
              <a:rPr lang="en-ZA" sz="1200" dirty="0">
                <a:latin typeface="Arial" panose="020B0604020202020204" pitchFamily="34" charset="0"/>
                <a:ea typeface="Tahoma" panose="020B0604030504040204" pitchFamily="34" charset="0"/>
                <a:cs typeface="Arial" panose="020B0604020202020204" pitchFamily="34" charset="0"/>
              </a:rPr>
              <a:t>million </a:t>
            </a:r>
            <a:r>
              <a:rPr lang="en-ZA" sz="1200" dirty="0" smtClean="0">
                <a:latin typeface="Arial" panose="020B0604020202020204" pitchFamily="34" charset="0"/>
                <a:ea typeface="Tahoma" panose="020B0604030504040204" pitchFamily="34" charset="0"/>
                <a:cs typeface="Arial" panose="020B0604020202020204" pitchFamily="34" charset="0"/>
              </a:rPr>
              <a:t>(47.36%) </a:t>
            </a:r>
            <a:r>
              <a:rPr lang="en-ZA" sz="1200" dirty="0">
                <a:latin typeface="Arial" panose="020B0604020202020204" pitchFamily="34" charset="0"/>
                <a:ea typeface="Tahoma" panose="020B0604030504040204" pitchFamily="34" charset="0"/>
                <a:cs typeface="Arial" panose="020B0604020202020204" pitchFamily="34" charset="0"/>
              </a:rPr>
              <a:t>resulting in an </a:t>
            </a:r>
            <a:r>
              <a:rPr lang="en-US" sz="1300" dirty="0">
                <a:latin typeface="Arial" panose="020B0604020202020204" pitchFamily="34" charset="0"/>
                <a:ea typeface="Tahoma" panose="020B0604030504040204" pitchFamily="34" charset="0"/>
                <a:cs typeface="Arial" panose="020B0604020202020204" pitchFamily="34" charset="0"/>
              </a:rPr>
              <a:t>overspending </a:t>
            </a:r>
            <a:r>
              <a:rPr lang="en-US" sz="1300" dirty="0" smtClean="0">
                <a:latin typeface="Arial" panose="020B0604020202020204" pitchFamily="34" charset="0"/>
                <a:ea typeface="Tahoma" panose="020B0604030504040204" pitchFamily="34" charset="0"/>
                <a:cs typeface="Arial" panose="020B0604020202020204" pitchFamily="34" charset="0"/>
              </a:rPr>
              <a:t>of R86,830 million as </a:t>
            </a:r>
            <a:r>
              <a:rPr lang="en-US" sz="1300" dirty="0">
                <a:latin typeface="Arial" panose="020B0604020202020204" pitchFamily="34" charset="0"/>
                <a:ea typeface="Tahoma" panose="020B0604030504040204" pitchFamily="34" charset="0"/>
                <a:cs typeface="Arial" panose="020B0604020202020204" pitchFamily="34" charset="0"/>
              </a:rPr>
              <a:t>result of payment of leave </a:t>
            </a:r>
            <a:r>
              <a:rPr lang="en-US" sz="1300" dirty="0" smtClean="0">
                <a:latin typeface="Arial" panose="020B0604020202020204" pitchFamily="34" charset="0"/>
                <a:ea typeface="Tahoma" panose="020B0604030504040204" pitchFamily="34" charset="0"/>
                <a:cs typeface="Arial" panose="020B0604020202020204" pitchFamily="34" charset="0"/>
              </a:rPr>
              <a:t>gratuities </a:t>
            </a:r>
            <a:r>
              <a:rPr lang="en-US" sz="1300" dirty="0">
                <a:latin typeface="Arial" panose="020B0604020202020204" pitchFamily="34" charset="0"/>
                <a:ea typeface="Tahoma" panose="020B0604030504040204" pitchFamily="34" charset="0"/>
                <a:cs typeface="Arial" panose="020B0604020202020204" pitchFamily="34" charset="0"/>
              </a:rPr>
              <a:t>due to service terminations that are higher </a:t>
            </a:r>
            <a:r>
              <a:rPr lang="en-US" sz="1300" dirty="0" smtClean="0">
                <a:latin typeface="Arial" panose="020B0604020202020204" pitchFamily="34" charset="0"/>
                <a:ea typeface="Tahoma" panose="020B0604030504040204" pitchFamily="34" charset="0"/>
                <a:cs typeface="Arial" panose="020B0604020202020204" pitchFamily="34" charset="0"/>
              </a:rPr>
              <a:t>than anticipated </a:t>
            </a:r>
          </a:p>
          <a:p>
            <a:pPr marL="0" indent="0" algn="just">
              <a:lnSpc>
                <a:spcPct val="150000"/>
              </a:lnSpc>
              <a:buClrTx/>
              <a:buNone/>
            </a:pPr>
            <a:r>
              <a:rPr lang="en-ZA" sz="1200" b="1" dirty="0" smtClean="0">
                <a:latin typeface="Arial" panose="020B0604020202020204" pitchFamily="34" charset="0"/>
                <a:ea typeface="Tahoma" panose="020B0604030504040204" pitchFamily="34" charset="0"/>
                <a:cs typeface="Arial" panose="020B0604020202020204" pitchFamily="34" charset="0"/>
              </a:rPr>
              <a:t>Payments </a:t>
            </a:r>
            <a:r>
              <a:rPr lang="en-ZA" sz="1200" b="1" dirty="0">
                <a:latin typeface="Arial" panose="020B0604020202020204" pitchFamily="34" charset="0"/>
                <a:ea typeface="Tahoma" panose="020B0604030504040204" pitchFamily="34" charset="0"/>
                <a:cs typeface="Arial" panose="020B0604020202020204" pitchFamily="34" charset="0"/>
              </a:rPr>
              <a:t>for Capital Assets: </a:t>
            </a:r>
          </a:p>
          <a:p>
            <a:pPr marL="266700" lvl="1" indent="-266700" algn="just" eaLnBrk="1" hangingPunct="1">
              <a:lnSpc>
                <a:spcPct val="150000"/>
              </a:lnSpc>
              <a:spcBef>
                <a:spcPts val="1200"/>
              </a:spcBef>
              <a:buClrTx/>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R156 million (21.68%) </a:t>
            </a:r>
            <a:r>
              <a:rPr lang="en-US" sz="1200" dirty="0">
                <a:latin typeface="Arial" panose="020B0604020202020204" pitchFamily="34" charset="0"/>
                <a:ea typeface="Tahoma" panose="020B0604030504040204" pitchFamily="34" charset="0"/>
                <a:cs typeface="Arial" panose="020B0604020202020204" pitchFamily="34" charset="0"/>
              </a:rPr>
              <a:t>against </a:t>
            </a:r>
            <a:r>
              <a:rPr lang="en-US" sz="1200" dirty="0" smtClean="0">
                <a:latin typeface="Arial" panose="020B0604020202020204" pitchFamily="34" charset="0"/>
                <a:ea typeface="Tahoma" panose="020B0604030504040204" pitchFamily="34" charset="0"/>
                <a:cs typeface="Arial" panose="020B0604020202020204" pitchFamily="34" charset="0"/>
              </a:rPr>
              <a:t>the 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R727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(100.90%) </a:t>
            </a:r>
            <a:r>
              <a:rPr lang="en-US" sz="1200" dirty="0">
                <a:latin typeface="Arial" panose="020B0604020202020204" pitchFamily="34" charset="0"/>
                <a:ea typeface="Tahoma" panose="020B0604030504040204" pitchFamily="34" charset="0"/>
                <a:cs typeface="Arial" panose="020B0604020202020204" pitchFamily="34" charset="0"/>
              </a:rPr>
              <a:t>resulting in an underspending of </a:t>
            </a:r>
            <a:r>
              <a:rPr lang="en-US" sz="1200" dirty="0" smtClean="0">
                <a:latin typeface="Arial" panose="020B0604020202020204" pitchFamily="34" charset="0"/>
                <a:ea typeface="Tahoma" panose="020B0604030504040204" pitchFamily="34" charset="0"/>
                <a:cs typeface="Arial" panose="020B0604020202020204" pitchFamily="34" charset="0"/>
              </a:rPr>
              <a:t>R571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ZA" sz="1200" dirty="0">
                <a:latin typeface="Arial" panose="020B0604020202020204" pitchFamily="34" charset="0"/>
                <a:ea typeface="Tahoma" panose="020B0604030504040204" pitchFamily="34" charset="0"/>
                <a:cs typeface="Arial" panose="020B0604020202020204" pitchFamily="34" charset="0"/>
              </a:rPr>
              <a:t>mainly on item: Buildings and Other Fixed Structures </a:t>
            </a:r>
            <a:r>
              <a:rPr lang="en-ZA" sz="1200" dirty="0" smtClean="0">
                <a:latin typeface="Arial" panose="020B0604020202020204" pitchFamily="34" charset="0"/>
                <a:ea typeface="Tahoma" panose="020B0604030504040204" pitchFamily="34" charset="0"/>
                <a:cs typeface="Arial" panose="020B0604020202020204" pitchFamily="34" charset="0"/>
              </a:rPr>
              <a:t>due </a:t>
            </a:r>
            <a:r>
              <a:rPr lang="en-ZA" sz="1200" dirty="0">
                <a:latin typeface="Arial" panose="020B0604020202020204" pitchFamily="34" charset="0"/>
                <a:ea typeface="Tahoma" panose="020B0604030504040204" pitchFamily="34" charset="0"/>
                <a:cs typeface="Arial" panose="020B0604020202020204" pitchFamily="34" charset="0"/>
              </a:rPr>
              <a:t>to </a:t>
            </a:r>
            <a:r>
              <a:rPr lang="en-ZA" sz="1200" dirty="0" smtClean="0">
                <a:latin typeface="Arial" panose="020B0604020202020204" pitchFamily="34" charset="0"/>
                <a:ea typeface="Tahoma" panose="020B0604030504040204" pitchFamily="34" charset="0"/>
                <a:cs typeface="Arial" panose="020B0604020202020204" pitchFamily="34" charset="0"/>
              </a:rPr>
              <a:t>lockdown level 5 and poor performance on Capital Works Programme as well as under Transport Equipment and Other Machinery and Equipment due to delays in procurement of vehicles, IT Equipment, Production Workshops and Agricultural Equipment. </a:t>
            </a:r>
          </a:p>
          <a:p>
            <a:pPr marL="266700" lvl="1" indent="-266700" algn="just" eaLnBrk="1" hangingPunct="1">
              <a:lnSpc>
                <a:spcPct val="150000"/>
              </a:lnSpc>
              <a:spcBef>
                <a:spcPts val="1200"/>
              </a:spcBef>
              <a:buClrTx/>
              <a:buFont typeface="Wingdings" panose="05000000000000000000" pitchFamily="2" charset="2"/>
              <a:buChar char="q"/>
            </a:pPr>
            <a:r>
              <a:rPr lang="en-US" sz="1200" dirty="0" smtClean="0">
                <a:latin typeface="Arial" panose="020B0604020202020204" pitchFamily="34" charset="0"/>
                <a:ea typeface="Tahoma" panose="020B0604030504040204" pitchFamily="34" charset="0"/>
                <a:cs typeface="Arial" panose="020B0604020202020204" pitchFamily="34" charset="0"/>
              </a:rPr>
              <a:t>An </a:t>
            </a:r>
            <a:r>
              <a:rPr lang="en-US" sz="1200" dirty="0">
                <a:latin typeface="Arial" panose="020B0604020202020204" pitchFamily="34" charset="0"/>
                <a:ea typeface="Tahoma" panose="020B0604030504040204" pitchFamily="34" charset="0"/>
                <a:cs typeface="Arial" panose="020B0604020202020204" pitchFamily="34" charset="0"/>
              </a:rPr>
              <a:t>amount of R308,166 million was cut from Sub Programme: Facilities as part of funding South African Airways Business Rescue Plan as announced </a:t>
            </a:r>
            <a:r>
              <a:rPr lang="en-US" sz="1200" dirty="0" smtClean="0">
                <a:latin typeface="Arial" panose="020B0604020202020204" pitchFamily="34" charset="0"/>
                <a:ea typeface="Tahoma" panose="020B0604030504040204" pitchFamily="34" charset="0"/>
                <a:cs typeface="Arial" panose="020B0604020202020204" pitchFamily="34" charset="0"/>
              </a:rPr>
              <a:t>by the </a:t>
            </a:r>
            <a:r>
              <a:rPr lang="en-US" sz="1200" dirty="0">
                <a:latin typeface="Arial" panose="020B0604020202020204" pitchFamily="34" charset="0"/>
                <a:ea typeface="Tahoma" panose="020B0604030504040204" pitchFamily="34" charset="0"/>
                <a:cs typeface="Arial" panose="020B0604020202020204" pitchFamily="34" charset="0"/>
              </a:rPr>
              <a:t>Minister of </a:t>
            </a:r>
            <a:r>
              <a:rPr lang="en-US" sz="1200" dirty="0" smtClean="0">
                <a:latin typeface="Arial" panose="020B0604020202020204" pitchFamily="34" charset="0"/>
                <a:ea typeface="Tahoma" panose="020B0604030504040204" pitchFamily="34" charset="0"/>
                <a:cs typeface="Arial" panose="020B0604020202020204" pitchFamily="34" charset="0"/>
              </a:rPr>
              <a:t>Finance. Of the R308,166 million; R200 </a:t>
            </a:r>
            <a:r>
              <a:rPr lang="en-US" sz="1200" dirty="0">
                <a:latin typeface="Arial" panose="020B0604020202020204" pitchFamily="34" charset="0"/>
                <a:ea typeface="Tahoma" panose="020B0604030504040204" pitchFamily="34" charset="0"/>
                <a:cs typeface="Arial" panose="020B0604020202020204" pitchFamily="34" charset="0"/>
              </a:rPr>
              <a:t>million was cut </a:t>
            </a:r>
            <a:r>
              <a:rPr lang="en-US" sz="1200" dirty="0" smtClean="0">
                <a:latin typeface="Arial" panose="020B0604020202020204" pitchFamily="34" charset="0"/>
                <a:ea typeface="Tahoma" panose="020B0604030504040204" pitchFamily="34" charset="0"/>
                <a:cs typeface="Arial" panose="020B0604020202020204" pitchFamily="34" charset="0"/>
              </a:rPr>
              <a:t>from Payments for  </a:t>
            </a:r>
            <a:r>
              <a:rPr lang="en-US" sz="1200" dirty="0">
                <a:latin typeface="Arial" panose="020B0604020202020204" pitchFamily="34" charset="0"/>
                <a:ea typeface="Tahoma" panose="020B0604030504040204" pitchFamily="34" charset="0"/>
                <a:cs typeface="Arial" panose="020B0604020202020204" pitchFamily="34" charset="0"/>
              </a:rPr>
              <a:t>Capital </a:t>
            </a:r>
            <a:r>
              <a:rPr lang="en-US" sz="1200" dirty="0" smtClean="0">
                <a:latin typeface="Arial" panose="020B0604020202020204" pitchFamily="34" charset="0"/>
                <a:ea typeface="Tahoma" panose="020B0604030504040204" pitchFamily="34" charset="0"/>
                <a:cs typeface="Arial" panose="020B0604020202020204" pitchFamily="34" charset="0"/>
              </a:rPr>
              <a:t>Assets  </a:t>
            </a:r>
            <a:r>
              <a:rPr lang="en-US" sz="1200" dirty="0">
                <a:latin typeface="Arial" panose="020B0604020202020204" pitchFamily="34" charset="0"/>
                <a:ea typeface="Tahoma" panose="020B0604030504040204" pitchFamily="34" charset="0"/>
                <a:cs typeface="Arial" panose="020B0604020202020204" pitchFamily="34" charset="0"/>
              </a:rPr>
              <a:t>under item Building and </a:t>
            </a:r>
            <a:r>
              <a:rPr lang="en-US" sz="1200" dirty="0" smtClean="0">
                <a:latin typeface="Arial" panose="020B0604020202020204" pitchFamily="34" charset="0"/>
                <a:ea typeface="Tahoma" panose="020B0604030504040204" pitchFamily="34" charset="0"/>
                <a:cs typeface="Arial" panose="020B0604020202020204" pitchFamily="34" charset="0"/>
              </a:rPr>
              <a:t>Other Fixed Structures </a:t>
            </a:r>
            <a:r>
              <a:rPr lang="en-US" sz="1200" dirty="0">
                <a:latin typeface="Arial" panose="020B0604020202020204" pitchFamily="34" charset="0"/>
                <a:ea typeface="Tahoma" panose="020B0604030504040204" pitchFamily="34" charset="0"/>
                <a:cs typeface="Arial" panose="020B0604020202020204" pitchFamily="34" charset="0"/>
              </a:rPr>
              <a:t>and the remainder from Goods and Services under item Property Payments</a:t>
            </a:r>
          </a:p>
          <a:p>
            <a:pPr marL="266700" lvl="1" indent="-266700" algn="just" eaLnBrk="1" hangingPunct="1">
              <a:lnSpc>
                <a:spcPct val="150000"/>
              </a:lnSpc>
              <a:spcBef>
                <a:spcPts val="1200"/>
              </a:spcBef>
              <a:buClrTx/>
              <a:buFont typeface="Wingdings" panose="05000000000000000000" pitchFamily="2" charset="2"/>
              <a:buChar char="q"/>
            </a:pPr>
            <a:endParaRPr lang="en-ZA" sz="1200" dirty="0" smtClean="0">
              <a:latin typeface="Arial" panose="020B0604020202020204" pitchFamily="34" charset="0"/>
              <a:ea typeface="Tahoma" panose="020B0604030504040204" pitchFamily="34" charset="0"/>
              <a:cs typeface="Arial" panose="020B0604020202020204" pitchFamily="34" charset="0"/>
            </a:endParaRPr>
          </a:p>
          <a:p>
            <a:pPr marL="266700" lvl="1" indent="-266700" algn="just" eaLnBrk="1" hangingPunct="1">
              <a:lnSpc>
                <a:spcPct val="150000"/>
              </a:lnSpc>
              <a:spcBef>
                <a:spcPts val="1200"/>
              </a:spcBef>
              <a:buClrTx/>
              <a:buFont typeface="Wingdings" panose="05000000000000000000" pitchFamily="2" charset="2"/>
              <a:buChar char="q"/>
            </a:pPr>
            <a:endParaRPr lang="en-ZA" sz="1200" dirty="0" smtClean="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420129" y="231941"/>
            <a:ext cx="926661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31 DECEMBER 2020</a:t>
            </a:r>
          </a:p>
        </p:txBody>
      </p:sp>
    </p:spTree>
    <p:extLst>
      <p:ext uri="{BB962C8B-B14F-4D97-AF65-F5344CB8AC3E}">
        <p14:creationId xmlns:p14="http://schemas.microsoft.com/office/powerpoint/2010/main" xmlns="" val="129950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29</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467713" y="135370"/>
            <a:ext cx="7856229"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D. SUMMARY OF THE DEPARTMENTAL REVENUE FOR THE YEAR TO DATE: </a:t>
            </a:r>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31 DECEMBER 2020</a:t>
            </a:r>
          </a:p>
          <a:p>
            <a:pPr algn="ctr" defTabSz="914400"/>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35217" y="3715941"/>
            <a:ext cx="8766062" cy="2769989"/>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 revenue estimated was revised down from R147,869 million to R144,959  due to Covid-19 lockdown</a:t>
            </a:r>
          </a:p>
          <a:p>
            <a:pPr marL="266700" indent="-266700" algn="just" fontAlgn="base">
              <a:lnSpc>
                <a:spcPct val="150000"/>
              </a:lnSpc>
              <a:spcBef>
                <a:spcPts val="1200"/>
              </a:spcBef>
              <a:spcAft>
                <a:spcPct val="0"/>
              </a:spcAft>
              <a:buFont typeface="Wingdings" panose="05000000000000000000" pitchFamily="2" charset="2"/>
              <a:buChar char="q"/>
            </a:pP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In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2020/21 financial year, the actual revenue for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30 December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2020 is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R81,921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(56.51%)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against the estimated revenue collection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of R82,122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(56.65%)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resulting in under collection of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R201 thousand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mainly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on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Fines, penalties and forfeits and I</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nterest, dividend and rent on land</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indent="-266700" algn="just" fontAlgn="base">
              <a:lnSpc>
                <a:spcPct val="150000"/>
              </a:lnSpc>
              <a:spcBef>
                <a:spcPts val="1200"/>
              </a:spcBef>
              <a:spcAft>
                <a:spcPct val="0"/>
              </a:spcAft>
              <a:buFont typeface="Wingdings" panose="05000000000000000000" pitchFamily="2" charset="2"/>
              <a:buChar char="q"/>
            </a:pP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The department is mostly generating revenue from letting of accommodation facilities to personnel, selling of products made in correctional </a:t>
            </a:r>
            <a:r>
              <a:rPr lang="en-GB" sz="1200" dirty="0">
                <a:solidFill>
                  <a:prstClr val="black"/>
                </a:solidFill>
                <a:latin typeface="Arial" panose="020B0604020202020204" pitchFamily="34" charset="0"/>
                <a:ea typeface="Tahoma" panose="020B0604030504040204" pitchFamily="34" charset="0"/>
                <a:cs typeface="Arial" panose="020B0604020202020204" pitchFamily="34" charset="0"/>
              </a:rPr>
              <a:t>centres</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 workshops and hiring out of offender labour</a:t>
            </a:r>
          </a:p>
          <a:p>
            <a:pPr marL="266700" indent="-266700" algn="just" fontAlgn="base">
              <a:lnSpc>
                <a:spcPct val="150000"/>
              </a:lnSpc>
              <a:spcBef>
                <a:spcPts val="1200"/>
              </a:spcBef>
              <a:spcAft>
                <a:spcPct val="0"/>
              </a:spcAft>
              <a:buFont typeface="Wingdings" panose="05000000000000000000" pitchFamily="2" charset="2"/>
              <a:buChar char="q"/>
            </a:pP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gratuities. An amount of R623 thousand will additionally be allocated to offender gratuity, this amount is included in the AENE</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518144694"/>
              </p:ext>
            </p:extLst>
          </p:nvPr>
        </p:nvGraphicFramePr>
        <p:xfrm>
          <a:off x="543736" y="991259"/>
          <a:ext cx="7562295" cy="2680395"/>
        </p:xfrm>
        <a:graphic>
          <a:graphicData uri="http://schemas.openxmlformats.org/presentationml/2006/ole">
            <p:oleObj spid="_x0000_s136262" name="Worksheet" r:id="rId5" imgW="7515149" imgH="3591071" progId="Excel.Sheet.12">
              <p:embed/>
            </p:oleObj>
          </a:graphicData>
        </a:graphic>
      </p:graphicFrame>
    </p:spTree>
    <p:extLst>
      <p:ext uri="{BB962C8B-B14F-4D97-AF65-F5344CB8AC3E}">
        <p14:creationId xmlns:p14="http://schemas.microsoft.com/office/powerpoint/2010/main" xmlns="" val="186600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94425"/>
            <a:ext cx="9036496" cy="4910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550107672"/>
              </p:ext>
            </p:extLst>
          </p:nvPr>
        </p:nvGraphicFramePr>
        <p:xfrm>
          <a:off x="1550988" y="1491849"/>
          <a:ext cx="5626100" cy="3292475"/>
        </p:xfrm>
        <a:graphic>
          <a:graphicData uri="http://schemas.openxmlformats.org/presentationml/2006/ole">
            <p:oleObj spid="_x0000_s120240" name="Worksheet" r:id="rId4" imgW="3143402" imgH="1409622" progId="Excel.Sheet.12">
              <p:embed/>
            </p:oleObj>
          </a:graphicData>
        </a:graphic>
      </p:graphicFrame>
      <p:sp>
        <p:nvSpPr>
          <p:cNvPr id="12" name="Rectangle 2"/>
          <p:cNvSpPr txBox="1">
            <a:spLocks noChangeArrowheads="1"/>
          </p:cNvSpPr>
          <p:nvPr/>
        </p:nvSpPr>
        <p:spPr bwMode="auto">
          <a:xfrm>
            <a:off x="830571" y="394425"/>
            <a:ext cx="7914548"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spcBef>
                <a:spcPct val="50000"/>
              </a:spcBef>
            </a:pPr>
            <a:r>
              <a:rPr lang="en-ZA" kern="0" dirty="0">
                <a:latin typeface="Arial" panose="020B0604020202020204" pitchFamily="34" charset="0"/>
                <a:ea typeface="Tahoma" panose="020B0604030504040204" pitchFamily="34" charset="0"/>
                <a:cs typeface="Arial" panose="020B0604020202020204" pitchFamily="34" charset="0"/>
              </a:rPr>
              <a:t>A. SUMMARY OF THE NATIONAL STATE OF EXPENDITURE FOR THE YEAR TO DATE: </a:t>
            </a:r>
            <a:r>
              <a:rPr lang="en-ZA" kern="0" dirty="0" smtClean="0">
                <a:latin typeface="Arial" panose="020B0604020202020204" pitchFamily="34" charset="0"/>
                <a:ea typeface="Tahoma" panose="020B0604030504040204" pitchFamily="34" charset="0"/>
                <a:cs typeface="Arial" panose="020B0604020202020204" pitchFamily="34" charset="0"/>
              </a:rPr>
              <a:t>31 DECEMBER </a:t>
            </a:r>
            <a:r>
              <a:rPr lang="en-ZA" kern="0" dirty="0">
                <a:latin typeface="Arial" panose="020B0604020202020204" pitchFamily="34" charset="0"/>
                <a:ea typeface="Tahoma" panose="020B0604030504040204" pitchFamily="34" charset="0"/>
                <a:cs typeface="Arial" panose="020B0604020202020204" pitchFamily="34" charset="0"/>
              </a:rPr>
              <a:t>2020</a:t>
            </a:r>
            <a:endParaRPr lang="en-US" kern="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11663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30</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1765928" y="6504770"/>
            <a:ext cx="5534025" cy="38100"/>
          </a:xfrm>
          <a:prstGeom prst="rect">
            <a:avLst/>
          </a:prstGeom>
        </p:spPr>
      </p:pic>
      <p:sp>
        <p:nvSpPr>
          <p:cNvPr id="9" name="Title 1"/>
          <p:cNvSpPr txBox="1">
            <a:spLocks/>
          </p:cNvSpPr>
          <p:nvPr/>
        </p:nvSpPr>
        <p:spPr bwMode="auto">
          <a:xfrm>
            <a:off x="1144255" y="118318"/>
            <a:ext cx="6777372"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47134" y="385032"/>
            <a:ext cx="8644466"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SUMMARY COVID -19 REGIONAL STATE OF EXPENDITURE PER ITEM LEVEL 4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31 DECEMBER 2020</a:t>
            </a:r>
            <a:endPar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517023898"/>
              </p:ext>
            </p:extLst>
          </p:nvPr>
        </p:nvGraphicFramePr>
        <p:xfrm>
          <a:off x="1228725" y="1476375"/>
          <a:ext cx="7248525" cy="4879975"/>
        </p:xfrm>
        <a:graphic>
          <a:graphicData uri="http://schemas.openxmlformats.org/presentationml/2006/ole">
            <p:oleObj spid="_x0000_s124247" name="Worksheet" r:id="rId4" imgW="7905902" imgH="4810080" progId="Excel.Sheet.12">
              <p:embed/>
            </p:oleObj>
          </a:graphicData>
        </a:graphic>
      </p:graphicFrame>
      <p:sp>
        <p:nvSpPr>
          <p:cNvPr id="4" name="Rectangle 3"/>
          <p:cNvSpPr/>
          <p:nvPr/>
        </p:nvSpPr>
        <p:spPr>
          <a:xfrm>
            <a:off x="1144255" y="1011279"/>
            <a:ext cx="6753987" cy="464871"/>
          </a:xfrm>
          <a:prstGeom prst="rect">
            <a:avLst/>
          </a:prstGeom>
        </p:spPr>
        <p:txBody>
          <a:bodyPr wrap="square">
            <a:spAutoFit/>
          </a:bodyPr>
          <a:lstStyle/>
          <a:p>
            <a:pPr lvl="0" algn="just" fontAlgn="base">
              <a:lnSpc>
                <a:spcPct val="150000"/>
              </a:lnSpc>
              <a:spcBef>
                <a:spcPts val="1200"/>
              </a:spcBef>
              <a:spcAft>
                <a:spcPct val="0"/>
              </a:spcAft>
            </a:pP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b="1" dirty="0" smtClean="0">
                <a:solidFill>
                  <a:prstClr val="black"/>
                </a:solidFill>
                <a:ea typeface="Tahoma" panose="020B0604030504040204" pitchFamily="34" charset="0"/>
                <a:cs typeface="Arial" panose="020B0604020202020204" pitchFamily="34" charset="0"/>
              </a:rPr>
              <a:t>Economic </a:t>
            </a:r>
            <a:r>
              <a:rPr lang="en-ZA" b="1" dirty="0">
                <a:solidFill>
                  <a:prstClr val="black"/>
                </a:solidFill>
                <a:ea typeface="Tahoma" panose="020B0604030504040204" pitchFamily="34" charset="0"/>
                <a:cs typeface="Arial" panose="020B0604020202020204" pitchFamily="34" charset="0"/>
              </a:rPr>
              <a:t>Classification</a:t>
            </a:r>
            <a:r>
              <a:rPr lang="en-ZA" sz="1200" b="1" dirty="0">
                <a:solidFill>
                  <a:prstClr val="black"/>
                </a:solidFill>
                <a:latin typeface="Arial" panose="020B0604020202020204" pitchFamily="34" charset="0"/>
                <a:ea typeface="Tahoma" panose="020B0604030504040204" pitchFamily="34" charset="0"/>
                <a:cs typeface="Arial" panose="020B0604020202020204" pitchFamily="34" charset="0"/>
              </a:rPr>
              <a:t>:</a:t>
            </a:r>
          </a:p>
        </p:txBody>
      </p:sp>
    </p:spTree>
    <p:extLst>
      <p:ext uri="{BB962C8B-B14F-4D97-AF65-F5344CB8AC3E}">
        <p14:creationId xmlns:p14="http://schemas.microsoft.com/office/powerpoint/2010/main" xmlns="" val="564427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6423674" y="6360307"/>
            <a:ext cx="2057400" cy="365125"/>
          </a:xfrm>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31</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1765928" y="6504770"/>
            <a:ext cx="5534025" cy="38100"/>
          </a:xfrm>
          <a:prstGeom prst="rect">
            <a:avLst/>
          </a:prstGeom>
        </p:spPr>
      </p:pic>
      <p:sp>
        <p:nvSpPr>
          <p:cNvPr id="10" name="Rectangle 2"/>
          <p:cNvSpPr txBox="1">
            <a:spLocks noChangeArrowheads="1"/>
          </p:cNvSpPr>
          <p:nvPr/>
        </p:nvSpPr>
        <p:spPr bwMode="auto">
          <a:xfrm>
            <a:off x="347134" y="385032"/>
            <a:ext cx="8644466"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SUMMARY COVID -19 REGIONAL STATE OF EXPENDITURE PER ITEM LEVEL 4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31 DECEMBER </a:t>
            </a:r>
            <a:r>
              <a:rPr lang="en-ZA" sz="18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2020</a:t>
            </a:r>
            <a:endPar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768042419"/>
              </p:ext>
            </p:extLst>
          </p:nvPr>
        </p:nvGraphicFramePr>
        <p:xfrm>
          <a:off x="1266825" y="1497013"/>
          <a:ext cx="6805613" cy="3963987"/>
        </p:xfrm>
        <a:graphic>
          <a:graphicData uri="http://schemas.openxmlformats.org/presentationml/2006/ole">
            <p:oleObj spid="_x0000_s125278" name="Worksheet" r:id="rId4" imgW="7905902" imgH="4800701" progId="Excel.Sheet.12">
              <p:embed/>
            </p:oleObj>
          </a:graphicData>
        </a:graphic>
      </p:graphicFrame>
      <p:sp>
        <p:nvSpPr>
          <p:cNvPr id="4" name="Rectangle 3"/>
          <p:cNvSpPr/>
          <p:nvPr/>
        </p:nvSpPr>
        <p:spPr>
          <a:xfrm>
            <a:off x="1146705" y="5650690"/>
            <a:ext cx="7045324" cy="854080"/>
          </a:xfrm>
          <a:prstGeom prst="rect">
            <a:avLst/>
          </a:prstGeom>
        </p:spPr>
        <p:txBody>
          <a:bodyPr wrap="square">
            <a:spAutoFit/>
          </a:bodyPr>
          <a:lstStyle/>
          <a:p>
            <a:pPr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is an actual spending of R283,441 million against the budget of </a:t>
            </a:r>
            <a:r>
              <a:rPr lang="en-ZA" sz="1100" dirty="0" smtClean="0">
                <a:latin typeface="Arial" panose="020B0604020202020204" pitchFamily="34" charset="0"/>
                <a:ea typeface="Tahoma" panose="020B0604030504040204" pitchFamily="34" charset="0"/>
                <a:cs typeface="Arial" panose="020B0604020202020204" pitchFamily="34" charset="0"/>
              </a:rPr>
              <a:t>R606,947 million. Up to 31 December 2020 there were 366 nurses appointed on contract in head office and regions. The non personnel expenditure is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a:t>
            </a:r>
            <a:r>
              <a:rPr lang="en-ZA" sz="1100" dirty="0" smtClean="0">
                <a:latin typeface="Arial" panose="020B0604020202020204" pitchFamily="34" charset="0"/>
                <a:ea typeface="Tahoma" panose="020B0604030504040204" pitchFamily="34" charset="0"/>
                <a:cs typeface="Arial" panose="020B0604020202020204" pitchFamily="34" charset="0"/>
              </a:rPr>
              <a:t>Goods and Services for provision of PPEs, leasing of quarantine/isolation sites and medical supplies</a:t>
            </a:r>
            <a:endParaRPr lang="en-ZA" sz="11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10"/>
          <p:cNvSpPr/>
          <p:nvPr/>
        </p:nvSpPr>
        <p:spPr>
          <a:xfrm>
            <a:off x="1285102" y="1175741"/>
            <a:ext cx="6494917" cy="369332"/>
          </a:xfrm>
          <a:prstGeom prst="rect">
            <a:avLst/>
          </a:prstGeom>
        </p:spPr>
        <p:txBody>
          <a:bodyPr wrap="square">
            <a:spAutoFit/>
          </a:bodyPr>
          <a:lstStyle/>
          <a:p>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b="1" dirty="0">
                <a:solidFill>
                  <a:prstClr val="black"/>
                </a:solidFill>
                <a:ea typeface="Tahoma" panose="020B0604030504040204" pitchFamily="34" charset="0"/>
                <a:cs typeface="Arial" panose="020B0604020202020204" pitchFamily="34" charset="0"/>
              </a:rPr>
              <a:t>Economic </a:t>
            </a:r>
            <a:r>
              <a:rPr lang="en-ZA" b="1" dirty="0" smtClean="0">
                <a:solidFill>
                  <a:prstClr val="black"/>
                </a:solidFill>
                <a:ea typeface="Tahoma" panose="020B0604030504040204" pitchFamily="34" charset="0"/>
                <a:cs typeface="Arial" panose="020B0604020202020204" pitchFamily="34" charset="0"/>
              </a:rPr>
              <a:t>Classification (Cont…)</a:t>
            </a:r>
            <a:r>
              <a:rPr lang="en-ZA"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endParaRPr lang="en-ZA" b="1" dirty="0"/>
          </a:p>
        </p:txBody>
      </p:sp>
    </p:spTree>
    <p:extLst>
      <p:ext uri="{BB962C8B-B14F-4D97-AF65-F5344CB8AC3E}">
        <p14:creationId xmlns:p14="http://schemas.microsoft.com/office/powerpoint/2010/main" xmlns="" val="210956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32</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10" name="Rectangle 2"/>
          <p:cNvSpPr txBox="1">
            <a:spLocks noChangeArrowheads="1"/>
          </p:cNvSpPr>
          <p:nvPr/>
        </p:nvSpPr>
        <p:spPr bwMode="auto">
          <a:xfrm>
            <a:off x="-23765" y="213248"/>
            <a:ext cx="8986486"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REGIONAL STATE OF EXPENDITURE </a:t>
            </a:r>
          </a:p>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090075857"/>
              </p:ext>
            </p:extLst>
          </p:nvPr>
        </p:nvGraphicFramePr>
        <p:xfrm>
          <a:off x="628650" y="1096900"/>
          <a:ext cx="7861300" cy="4636839"/>
        </p:xfrm>
        <a:graphic>
          <a:graphicData uri="http://schemas.openxmlformats.org/presentationml/2006/ole">
            <p:oleObj spid="_x0000_s126298" name="Worksheet" r:id="rId4" imgW="7486802" imgH="4581648" progId="Excel.Sheet.12">
              <p:embed/>
            </p:oleObj>
          </a:graphicData>
        </a:graphic>
      </p:graphicFrame>
      <p:sp>
        <p:nvSpPr>
          <p:cNvPr id="4" name="Rectangle 3"/>
          <p:cNvSpPr/>
          <p:nvPr/>
        </p:nvSpPr>
        <p:spPr>
          <a:xfrm>
            <a:off x="628650" y="5733739"/>
            <a:ext cx="7681656" cy="854080"/>
          </a:xfrm>
          <a:prstGeom prst="rect">
            <a:avLst/>
          </a:prstGeom>
        </p:spPr>
        <p:txBody>
          <a:bodyPr wrap="square">
            <a:spAutoFit/>
          </a:bodyPr>
          <a:lstStyle/>
          <a:p>
            <a:pPr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R71,375 million incurred mostly under Goods and Services on items Inventory: Other supplies and Consumable Supplies due to procurement of mattresses and also for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provision of PPEs and leasing of quarantine/isolation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sites</a:t>
            </a:r>
            <a:endParaRPr lang="en-ZA"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075792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33</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1480232" y="299375"/>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87313" y="73120"/>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778141488"/>
              </p:ext>
            </p:extLst>
          </p:nvPr>
        </p:nvGraphicFramePr>
        <p:xfrm>
          <a:off x="766763" y="1344613"/>
          <a:ext cx="7785100" cy="4097337"/>
        </p:xfrm>
        <a:graphic>
          <a:graphicData uri="http://schemas.openxmlformats.org/presentationml/2006/ole">
            <p:oleObj spid="_x0000_s127318" name="Worksheet" r:id="rId4" imgW="7848600" imgH="4562587" progId="Excel.Sheet.12">
              <p:embed/>
            </p:oleObj>
          </a:graphicData>
        </a:graphic>
      </p:graphicFrame>
      <p:sp>
        <p:nvSpPr>
          <p:cNvPr id="4" name="Rectangle 3"/>
          <p:cNvSpPr/>
          <p:nvPr/>
        </p:nvSpPr>
        <p:spPr>
          <a:xfrm>
            <a:off x="830571" y="5554216"/>
            <a:ext cx="7195408" cy="600164"/>
          </a:xfrm>
          <a:prstGeom prst="rect">
            <a:avLst/>
          </a:prstGeom>
        </p:spPr>
        <p:txBody>
          <a:bodyPr wrap="square">
            <a:spAutoFit/>
          </a:bodyPr>
          <a:lstStyle/>
          <a:p>
            <a:pPr lvl="0"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R36,808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was incurred due to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C</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ompensation of Employee for nurses and also for provision of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501341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34</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553132" y="-573875"/>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05946" y="194313"/>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xmlns="" val="821840582"/>
              </p:ext>
            </p:extLst>
          </p:nvPr>
        </p:nvGraphicFramePr>
        <p:xfrm>
          <a:off x="803275" y="1304118"/>
          <a:ext cx="7624763" cy="4357928"/>
        </p:xfrm>
        <a:graphic>
          <a:graphicData uri="http://schemas.openxmlformats.org/presentationml/2006/ole">
            <p:oleObj spid="_x0000_s128336" name="Worksheet" r:id="rId4" imgW="7686751" imgH="4629150" progId="Excel.Sheet.12">
              <p:embed/>
            </p:oleObj>
          </a:graphicData>
        </a:graphic>
      </p:graphicFrame>
      <p:sp>
        <p:nvSpPr>
          <p:cNvPr id="4" name="Rectangle 3"/>
          <p:cNvSpPr/>
          <p:nvPr/>
        </p:nvSpPr>
        <p:spPr>
          <a:xfrm>
            <a:off x="638432" y="5736468"/>
            <a:ext cx="7401697" cy="430887"/>
          </a:xfrm>
          <a:prstGeom prst="rect">
            <a:avLst/>
          </a:prstGeom>
        </p:spPr>
        <p:txBody>
          <a:bodyPr wrap="square">
            <a:spAutoFit/>
          </a:bodyPr>
          <a:lstStyle/>
          <a:p>
            <a:pPr lvl="0" algn="just" fontAlgn="base">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R35,376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incurred under Compensation of Employees for nurses and also for  provision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of 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24535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35</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553132" y="-53439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41153" y="214426"/>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531526584"/>
              </p:ext>
            </p:extLst>
          </p:nvPr>
        </p:nvGraphicFramePr>
        <p:xfrm>
          <a:off x="754063" y="1067700"/>
          <a:ext cx="7645400" cy="4933050"/>
        </p:xfrm>
        <a:graphic>
          <a:graphicData uri="http://schemas.openxmlformats.org/presentationml/2006/ole">
            <p:oleObj spid="_x0000_s129363" name="Worksheet" r:id="rId4" imgW="7705649" imgH="5134121" progId="Excel.Sheet.12">
              <p:embed/>
            </p:oleObj>
          </a:graphicData>
        </a:graphic>
      </p:graphicFrame>
      <p:sp>
        <p:nvSpPr>
          <p:cNvPr id="4" name="Rectangle 3"/>
          <p:cNvSpPr/>
          <p:nvPr/>
        </p:nvSpPr>
        <p:spPr>
          <a:xfrm>
            <a:off x="708454" y="5204297"/>
            <a:ext cx="7461555" cy="1323439"/>
          </a:xfrm>
          <a:prstGeom prst="rect">
            <a:avLst/>
          </a:prstGeom>
        </p:spPr>
        <p:txBody>
          <a:bodyPr wrap="square">
            <a:spAutoFit/>
          </a:bodyPr>
          <a:lstStyle/>
          <a:p>
            <a:pPr marL="266700" lvl="0" indent="-266700" algn="just" fontAlgn="base">
              <a:lnSpc>
                <a:spcPct val="150000"/>
              </a:lnSpc>
              <a:spcBef>
                <a:spcPts val="1200"/>
              </a:spcBef>
              <a:spcAft>
                <a:spcPct val="0"/>
              </a:spcAft>
              <a:buFont typeface="Wingdings" panose="05000000000000000000" pitchFamily="2" charset="2"/>
              <a:buChar char="q"/>
            </a:pPr>
            <a:endParaRPr lang="en-ZA"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lnSpc>
                <a:spcPct val="150000"/>
              </a:lnSpc>
              <a:spcBef>
                <a:spcPts val="1200"/>
              </a:spcBef>
              <a:spcAft>
                <a:spcPct val="0"/>
              </a:spcAft>
            </a:pPr>
            <a:endPar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latin typeface="Arial" panose="020B0604020202020204" pitchFamily="34" charset="0"/>
                <a:ea typeface="Tahoma" panose="020B0604030504040204" pitchFamily="34" charset="0"/>
                <a:cs typeface="Arial" panose="020B0604020202020204" pitchFamily="34" charset="0"/>
              </a:rPr>
              <a:t>R24,348</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 million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incurred under Compensation of Employees for nurses and also for  provision of 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883249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36</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65867" y="192296"/>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998092200"/>
              </p:ext>
            </p:extLst>
          </p:nvPr>
        </p:nvGraphicFramePr>
        <p:xfrm>
          <a:off x="812800" y="1216025"/>
          <a:ext cx="7843838" cy="4680515"/>
        </p:xfrm>
        <a:graphic>
          <a:graphicData uri="http://schemas.openxmlformats.org/presentationml/2006/ole">
            <p:oleObj spid="_x0000_s130389" name="Worksheet" r:id="rId4" imgW="7905902" imgH="4448220" progId="Excel.Sheet.12">
              <p:embed/>
            </p:oleObj>
          </a:graphicData>
        </a:graphic>
      </p:graphicFrame>
      <p:sp>
        <p:nvSpPr>
          <p:cNvPr id="4" name="Rectangle 3"/>
          <p:cNvSpPr/>
          <p:nvPr/>
        </p:nvSpPr>
        <p:spPr>
          <a:xfrm>
            <a:off x="830571" y="5896540"/>
            <a:ext cx="7490469" cy="600164"/>
          </a:xfrm>
          <a:prstGeom prst="rect">
            <a:avLst/>
          </a:prstGeom>
        </p:spPr>
        <p:txBody>
          <a:bodyPr wrap="square">
            <a:spAutoFit/>
          </a:bodyPr>
          <a:lstStyle/>
          <a:p>
            <a:pPr lvl="0"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R51,555 million incurred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for  provision of 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908053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37</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0017" y="306520"/>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665195240"/>
              </p:ext>
            </p:extLst>
          </p:nvPr>
        </p:nvGraphicFramePr>
        <p:xfrm>
          <a:off x="553132" y="1198555"/>
          <a:ext cx="8246873" cy="4106613"/>
        </p:xfrm>
        <a:graphic>
          <a:graphicData uri="http://schemas.openxmlformats.org/presentationml/2006/ole">
            <p:oleObj spid="_x0000_s131408" name="Worksheet" r:id="rId4" imgW="7905902" imgH="4752897" progId="Excel.Sheet.12">
              <p:embed/>
            </p:oleObj>
          </a:graphicData>
        </a:graphic>
      </p:graphicFrame>
      <p:sp>
        <p:nvSpPr>
          <p:cNvPr id="4" name="Rectangle 3"/>
          <p:cNvSpPr/>
          <p:nvPr/>
        </p:nvSpPr>
        <p:spPr>
          <a:xfrm>
            <a:off x="486813" y="5466472"/>
            <a:ext cx="8066836" cy="568810"/>
          </a:xfrm>
          <a:prstGeom prst="rect">
            <a:avLst/>
          </a:prstGeom>
        </p:spPr>
        <p:txBody>
          <a:bodyPr wrap="square">
            <a:spAutoFit/>
          </a:bodyPr>
          <a:lstStyle/>
          <a:p>
            <a:pPr lvl="0"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R41,169 million incurred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for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provision of 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659166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38</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70294" y="-457155"/>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8784"/>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104423291"/>
              </p:ext>
            </p:extLst>
          </p:nvPr>
        </p:nvGraphicFramePr>
        <p:xfrm>
          <a:off x="811213" y="1068388"/>
          <a:ext cx="7721600" cy="4772025"/>
        </p:xfrm>
        <a:graphic>
          <a:graphicData uri="http://schemas.openxmlformats.org/presentationml/2006/ole">
            <p:oleObj spid="_x0000_s132427" name="Worksheet" r:id="rId4" imgW="7905902" imgH="3895747" progId="Excel.Sheet.12">
              <p:embed/>
            </p:oleObj>
          </a:graphicData>
        </a:graphic>
      </p:graphicFrame>
      <p:sp>
        <p:nvSpPr>
          <p:cNvPr id="4" name="Rectangle 3"/>
          <p:cNvSpPr/>
          <p:nvPr/>
        </p:nvSpPr>
        <p:spPr>
          <a:xfrm>
            <a:off x="764943" y="5693405"/>
            <a:ext cx="7815177" cy="784830"/>
          </a:xfrm>
          <a:prstGeom prst="rect">
            <a:avLst/>
          </a:prstGeom>
        </p:spPr>
        <p:txBody>
          <a:bodyPr wrap="square">
            <a:spAutoFit/>
          </a:bodyPr>
          <a:lstStyle/>
          <a:p>
            <a:pPr lvl="0" algn="just" fontAlgn="base">
              <a:spcBef>
                <a:spcPts val="1200"/>
              </a:spcBef>
              <a:spcAft>
                <a:spcPct val="0"/>
              </a:spcAft>
            </a:pPr>
            <a:endPar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of R22,808 million incurred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for  provision of 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40718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234529" y="271596"/>
            <a:ext cx="4522887" cy="707894"/>
          </a:xfrm>
          <a:prstGeom prst="rect">
            <a:avLst/>
          </a:prstGeom>
          <a:noFill/>
        </p:spPr>
        <p:txBody>
          <a:bodyPr wrap="square" rtlCol="0">
            <a:spAutoFit/>
          </a:bodyPr>
          <a:lstStyle/>
          <a:p>
            <a:r>
              <a:rPr lang="en-US" sz="4000" dirty="0">
                <a:solidFill>
                  <a:prstClr val="white"/>
                </a:solidFill>
                <a:cs typeface="Arial Black"/>
              </a:rPr>
              <a:t>Thank You</a:t>
            </a:r>
          </a:p>
        </p:txBody>
      </p:sp>
      <p:sp>
        <p:nvSpPr>
          <p:cNvPr id="13" name="TextBox 12"/>
          <p:cNvSpPr txBox="1"/>
          <p:nvPr/>
        </p:nvSpPr>
        <p:spPr>
          <a:xfrm>
            <a:off x="1079501" y="423997"/>
            <a:ext cx="6338176" cy="1323439"/>
          </a:xfrm>
          <a:prstGeom prst="rect">
            <a:avLst/>
          </a:prstGeom>
          <a:noFill/>
        </p:spPr>
        <p:txBody>
          <a:bodyPr wrap="square" rtlCol="0">
            <a:spAutoFit/>
          </a:bodyPr>
          <a:lstStyle/>
          <a:p>
            <a:pPr algn="ctr"/>
            <a:r>
              <a:rPr lang="en-ZA" sz="2000" b="1" dirty="0">
                <a:solidFill>
                  <a:srgbClr val="005300"/>
                </a:solidFill>
                <a:cs typeface="Arial Black"/>
              </a:rPr>
              <a:t>THANK YOU</a:t>
            </a:r>
          </a:p>
          <a:p>
            <a:pPr algn="ctr"/>
            <a:endParaRPr lang="en-ZA" sz="2000" b="1" dirty="0">
              <a:solidFill>
                <a:srgbClr val="005300"/>
              </a:solidFill>
              <a:cs typeface="Arial Black"/>
            </a:endParaRPr>
          </a:p>
          <a:p>
            <a:pPr algn="ctr"/>
            <a:r>
              <a:rPr lang="en-ZA" sz="2000" b="1" dirty="0">
                <a:solidFill>
                  <a:srgbClr val="005300"/>
                </a:solidFill>
                <a:cs typeface="Arial Black"/>
              </a:rPr>
              <a:t>STRIVING FOR A SOUTH AFRICA IN WHICH PEOPLE ARE AND FEEL SAFE</a:t>
            </a:r>
          </a:p>
        </p:txBody>
      </p:sp>
    </p:spTree>
    <p:extLst>
      <p:ext uri="{BB962C8B-B14F-4D97-AF65-F5344CB8AC3E}">
        <p14:creationId xmlns:p14="http://schemas.microsoft.com/office/powerpoint/2010/main" xmlns="" val="343756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4</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132072" y="125498"/>
            <a:ext cx="8912630" cy="690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r>
              <a:rPr lang="en-US" sz="1600" b="1" kern="0" dirty="0">
                <a:solidFill>
                  <a:srgbClr val="000000"/>
                </a:solidFill>
                <a:latin typeface="Arial"/>
                <a:ea typeface="ヒラギノ角ゴ Pro W3"/>
                <a:cs typeface="Arial"/>
              </a:rPr>
              <a:t>A. SUMMARY OF THE NATIONAL STATE OF EXPENDITURE PER PROGRAMME  FOR  </a:t>
            </a:r>
            <a:r>
              <a:rPr lang="en-US" sz="1600" b="1" kern="0" dirty="0" smtClean="0">
                <a:solidFill>
                  <a:srgbClr val="000000"/>
                </a:solidFill>
                <a:latin typeface="Arial"/>
                <a:ea typeface="ヒラギノ角ゴ Pro W3"/>
                <a:cs typeface="Arial"/>
              </a:rPr>
              <a:t>THE YEAR </a:t>
            </a:r>
            <a:r>
              <a:rPr lang="en-US" sz="1600" b="1" kern="0" dirty="0">
                <a:solidFill>
                  <a:srgbClr val="000000"/>
                </a:solidFill>
                <a:latin typeface="Arial"/>
                <a:ea typeface="ヒラギノ角ゴ Pro W3"/>
                <a:cs typeface="Arial"/>
              </a:rPr>
              <a:t>TO DATE : </a:t>
            </a:r>
            <a:r>
              <a:rPr lang="en-US" sz="1600" b="1" kern="0" dirty="0" smtClean="0">
                <a:solidFill>
                  <a:srgbClr val="000000"/>
                </a:solidFill>
                <a:latin typeface="Arial"/>
                <a:ea typeface="ヒラギノ角ゴ Pro W3"/>
                <a:cs typeface="Arial"/>
              </a:rPr>
              <a:t>31 DECEMBER </a:t>
            </a:r>
            <a:r>
              <a:rPr lang="en-US" sz="1600" b="1" kern="0" dirty="0">
                <a:solidFill>
                  <a:srgbClr val="000000"/>
                </a:solidFill>
                <a:latin typeface="Arial"/>
                <a:ea typeface="ヒラギノ角ゴ Pro W3"/>
                <a:cs typeface="Arial"/>
              </a:rPr>
              <a:t>2020</a:t>
            </a:r>
          </a:p>
        </p:txBody>
      </p:sp>
      <p:sp>
        <p:nvSpPr>
          <p:cNvPr id="10" name="Rectangle 3"/>
          <p:cNvSpPr txBox="1">
            <a:spLocks noChangeArrowheads="1"/>
          </p:cNvSpPr>
          <p:nvPr/>
        </p:nvSpPr>
        <p:spPr bwMode="auto">
          <a:xfrm>
            <a:off x="224647" y="938220"/>
            <a:ext cx="8590547" cy="520604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just" defTabSz="914400">
              <a:lnSpc>
                <a:spcPct val="150000"/>
              </a:lnSpc>
              <a:buClrTx/>
              <a:buNone/>
              <a:defRPr/>
            </a:pPr>
            <a:r>
              <a:rPr lang="en-ZA" sz="1400" b="1" kern="0" dirty="0" smtClean="0">
                <a:solidFill>
                  <a:srgbClr val="000000">
                    <a:lumMod val="95000"/>
                    <a:lumOff val="5000"/>
                  </a:srgbClr>
                </a:solidFill>
                <a:latin typeface="Tahoma" panose="020B0604030504040204" pitchFamily="34" charset="0"/>
                <a:ea typeface="Tahoma" panose="020B0604030504040204" pitchFamily="34" charset="0"/>
                <a:cs typeface="Tahoma" panose="020B0604030504040204" pitchFamily="34" charset="0"/>
              </a:rPr>
              <a:t>OVERVIEW:</a:t>
            </a:r>
          </a:p>
          <a:p>
            <a:pPr marL="0" lvl="0" indent="0" algn="just" defTabSz="914400">
              <a:lnSpc>
                <a:spcPct val="150000"/>
              </a:lnSpc>
              <a:buClrTx/>
              <a:buNone/>
              <a:defRPr/>
            </a:pP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year-to-date expenditure of the Department as at 31 December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2020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was R18,305 billion (63.51%) against the  revised spending plan of R20,364 billion (70.79%) resulting in R2,058 billion underspending of the projected expenditure</a:t>
            </a:r>
          </a:p>
          <a:p>
            <a:pPr lvl="0" algn="just" defTabSz="914400">
              <a:lnSpc>
                <a:spcPct val="150000"/>
              </a:lnSpc>
              <a:buClrTx/>
              <a:buFont typeface="Wingdings" pitchFamily="2" charset="2"/>
              <a:buChar char="q"/>
              <a:defRPr/>
            </a:pP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spending plan included in this analysis is the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revised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spending plan as approved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by National Treasury on 20 August 2020 after the implementation of Special Budget Adjustment </a:t>
            </a:r>
          </a:p>
          <a:p>
            <a:pPr lvl="0" algn="just" defTabSz="914400">
              <a:lnSpc>
                <a:spcPct val="150000"/>
              </a:lnSpc>
              <a:buClrTx/>
              <a:buFont typeface="Wingdings" pitchFamily="2" charset="2"/>
              <a:buChar char="q"/>
              <a:defRPr/>
            </a:pPr>
            <a:r>
              <a:rPr lang="en-US"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Minister of Finance tabled the 2020 Special Adjustment Budget on 24 June </a:t>
            </a: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2020</a:t>
            </a:r>
          </a:p>
          <a:p>
            <a:pPr lvl="0" algn="just" defTabSz="914400">
              <a:lnSpc>
                <a:spcPct val="150000"/>
              </a:lnSpc>
              <a:buClrTx/>
              <a:buFont typeface="Wingdings" pitchFamily="2" charset="2"/>
              <a:buChar char="q"/>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During the AENE process, the following budget adjustments have been effected;</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a:t>
            </a:r>
            <a:r>
              <a:rPr lang="en-US" sz="950" kern="0" dirty="0" err="1"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virememt</a:t>
            </a: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of R374,355 million from item: Compensation of Employees(Salaries and Wages) to Households: Post Retirement Benefits</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a:t>
            </a:r>
            <a:r>
              <a:rPr lang="en-US" sz="950" kern="0" dirty="0" err="1"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virement</a:t>
            </a: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of R1,476 million to fund Judicial Inspectorate on Correctional Services (JICS) for Information technology services</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a:t>
            </a:r>
            <a:r>
              <a:rPr lang="en-US" sz="950" kern="0" dirty="0" err="1"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virement</a:t>
            </a: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of R2,540 million shifted from Goods and Services to Machinery and Equipment for procurement of vehicles under JICS</a:t>
            </a:r>
          </a:p>
          <a:p>
            <a:pPr lvl="1" algn="just" defTabSz="914400">
              <a:lnSpc>
                <a:spcPct val="150000"/>
              </a:lnSpc>
              <a:buClrTx/>
              <a:buFont typeface="Wingdings" panose="05000000000000000000" pitchFamily="2" charset="2"/>
              <a:buChar char="Ø"/>
              <a:defRPr/>
            </a:pPr>
            <a:r>
              <a:rPr lang="en-US"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Self financing amounting to R623 thousand for offender gratuity</a:t>
            </a:r>
          </a:p>
          <a:p>
            <a:pPr marL="269875" lvl="1" indent="0" algn="just" defTabSz="914400">
              <a:lnSpc>
                <a:spcPct val="150000"/>
              </a:lnSpc>
              <a:buClrTx/>
              <a:buNone/>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Corrections on level 4 items that were approved in SAB adjustments;</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R23,193 million for procurement of mattresses</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R600 thousand for procurement of generators</a:t>
            </a:r>
          </a:p>
          <a:p>
            <a:pPr lvl="1" algn="just" defTabSz="914400">
              <a:lnSpc>
                <a:spcPct val="150000"/>
              </a:lnSpc>
              <a:buClrTx/>
              <a:buFont typeface="Wingdings" panose="05000000000000000000" pitchFamily="2" charset="2"/>
              <a:buChar char="Ø"/>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R21,041 million for funding leasing of quarantine sites (installation and rental)</a:t>
            </a:r>
          </a:p>
          <a:p>
            <a:pPr algn="just" defTabSz="914400">
              <a:lnSpc>
                <a:spcPct val="150000"/>
              </a:lnSpc>
              <a:buClrTx/>
              <a:buFont typeface="Wingdings" pitchFamily="2" charset="2"/>
              <a:buChar char="q"/>
              <a:defRPr/>
            </a:pP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Adjusted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2020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AENE was tabled by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Minister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of Finance on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28th </a:t>
            </a:r>
            <a:r>
              <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October </a:t>
            </a:r>
            <a:r>
              <a:rPr lang="en-ZA"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2020   </a:t>
            </a:r>
            <a:endParaRPr lang="en-ZA" sz="9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a:p>
            <a:pPr algn="just" defTabSz="914400">
              <a:lnSpc>
                <a:spcPct val="150000"/>
              </a:lnSpc>
              <a:buClrTx/>
              <a:buFont typeface="Wingdings" pitchFamily="2" charset="2"/>
              <a:buChar char="q"/>
              <a:defRPr/>
            </a:pPr>
            <a:r>
              <a:rPr lang="en-US" sz="9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spending plan will be revised further later in the financial year after the AENE Bill has been enacted</a:t>
            </a:r>
            <a:endParaRPr lang="en-ZA"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91191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5</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10" name="Rectangle 2"/>
          <p:cNvSpPr txBox="1">
            <a:spLocks noChangeArrowheads="1"/>
          </p:cNvSpPr>
          <p:nvPr/>
        </p:nvSpPr>
        <p:spPr bwMode="auto">
          <a:xfrm>
            <a:off x="51683" y="333512"/>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31 DECEMBER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021074858"/>
              </p:ext>
            </p:extLst>
          </p:nvPr>
        </p:nvGraphicFramePr>
        <p:xfrm>
          <a:off x="715963" y="1590675"/>
          <a:ext cx="7664450" cy="3890963"/>
        </p:xfrm>
        <a:graphic>
          <a:graphicData uri="http://schemas.openxmlformats.org/presentationml/2006/ole">
            <p:oleObj spid="_x0000_s109021" name="Worksheet" r:id="rId4" imgW="7724851" imgH="3400459" progId="Excel.Sheet.12">
              <p:embed/>
            </p:oleObj>
          </a:graphicData>
        </a:graphic>
      </p:graphicFrame>
    </p:spTree>
    <p:extLst>
      <p:ext uri="{BB962C8B-B14F-4D97-AF65-F5344CB8AC3E}">
        <p14:creationId xmlns:p14="http://schemas.microsoft.com/office/powerpoint/2010/main" xmlns="" val="191191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a:t>
            </a:fld>
            <a:endParaRPr lang="en-US" dirty="0">
              <a:solidFill>
                <a:srgbClr val="000000"/>
              </a:solidFill>
              <a:latin typeface="Arial" pitchFamily="34" charset="0"/>
              <a:ea typeface="ヒラギノ角ゴ Pro W3"/>
              <a:cs typeface="ヒラギノ角ゴ Pro W3"/>
            </a:endParaRPr>
          </a:p>
        </p:txBody>
      </p:sp>
      <p:sp>
        <p:nvSpPr>
          <p:cNvPr id="9" name="Title 1"/>
          <p:cNvSpPr txBox="1">
            <a:spLocks/>
          </p:cNvSpPr>
          <p:nvPr/>
        </p:nvSpPr>
        <p:spPr bwMode="auto">
          <a:xfrm>
            <a:off x="771277" y="0"/>
            <a:ext cx="9036496" cy="10494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2" name="Rectangle 2"/>
          <p:cNvSpPr txBox="1">
            <a:spLocks noChangeArrowheads="1"/>
          </p:cNvSpPr>
          <p:nvPr/>
        </p:nvSpPr>
        <p:spPr bwMode="auto">
          <a:xfrm>
            <a:off x="0" y="110058"/>
            <a:ext cx="8372723"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a:p>
            <a:pPr marL="268288" indent="-268288" algn="ctr" defTabSz="914400" eaLnBrk="1" hangingPunct="1"/>
            <a:endParaRPr lang="en-ZA" kern="0" dirty="0">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latin typeface="Arial" panose="020B0604020202020204" pitchFamily="34" charset="0"/>
              <a:ea typeface="Tahoma" panose="020B0604030504040204" pitchFamily="34" charset="0"/>
              <a:cs typeface="Arial" panose="020B0604020202020204" pitchFamily="34" charset="0"/>
            </a:endParaRPr>
          </a:p>
        </p:txBody>
      </p:sp>
      <p:sp>
        <p:nvSpPr>
          <p:cNvPr id="2" name="Rectangle 1"/>
          <p:cNvSpPr/>
          <p:nvPr/>
        </p:nvSpPr>
        <p:spPr>
          <a:xfrm>
            <a:off x="1118505" y="5416319"/>
            <a:ext cx="7111093" cy="335156"/>
          </a:xfrm>
          <a:prstGeom prst="rect">
            <a:avLst/>
          </a:prstGeom>
        </p:spPr>
        <p:txBody>
          <a:bodyPr wrap="square">
            <a:spAutoFit/>
          </a:bodyPr>
          <a:lstStyle/>
          <a:p>
            <a:pPr lvl="0" algn="just" defTabSz="914400">
              <a:lnSpc>
                <a:spcPct val="150000"/>
              </a:lnSpc>
              <a:buClrTx/>
              <a:buFont typeface="Wingdings" pitchFamily="2" charset="2"/>
              <a:buChar char="q"/>
              <a:defRPr/>
            </a:pPr>
            <a:r>
              <a:rPr lang="en-ZA" sz="11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a:t>
            </a:r>
            <a:r>
              <a:rPr lang="en-ZA" sz="12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Factors </a:t>
            </a:r>
            <a:r>
              <a:rPr lang="en-ZA" sz="12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that contributed to the under-/ over spending per Programme are as follows:</a:t>
            </a:r>
          </a:p>
        </p:txBody>
      </p:sp>
      <p:graphicFrame>
        <p:nvGraphicFramePr>
          <p:cNvPr id="11" name="Chart 10"/>
          <p:cNvGraphicFramePr>
            <a:graphicFrameLocks/>
          </p:cNvGraphicFramePr>
          <p:nvPr>
            <p:extLst>
              <p:ext uri="{D42A27DB-BD31-4B8C-83A1-F6EECF244321}">
                <p14:modId xmlns:p14="http://schemas.microsoft.com/office/powerpoint/2010/main" xmlns="" val="3052620028"/>
              </p:ext>
            </p:extLst>
          </p:nvPr>
        </p:nvGraphicFramePr>
        <p:xfrm>
          <a:off x="1231901" y="1366837"/>
          <a:ext cx="6680197" cy="4124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1191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7</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74095" y="3749879"/>
            <a:ext cx="8176875" cy="2046714"/>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programme Administration is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R3,402 billion (64.16%)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the revised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spending plan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R4,197 billion (79.16%)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R795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million underspending as a result of the following:</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The actual spending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R2,238 billion (75.88%)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the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revised spending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plan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R2,479 billion (84.06</a:t>
            </a:r>
            <a:r>
              <a:rPr lang="en-US" sz="1300" kern="0" dirty="0" smtClean="0">
                <a:latin typeface="Arial" panose="020B0604020202020204" pitchFamily="34" charset="0"/>
                <a:ea typeface="Tahoma" panose="020B0604030504040204" pitchFamily="34" charset="0"/>
                <a:cs typeface="Arial" panose="020B0604020202020204" pitchFamily="34" charset="0"/>
              </a:rPr>
              <a:t>%) </a:t>
            </a:r>
            <a:r>
              <a:rPr lang="en-US" sz="1300" kern="0" dirty="0">
                <a:latin typeface="Arial" panose="020B0604020202020204" pitchFamily="34" charset="0"/>
                <a:ea typeface="Tahoma" panose="020B0604030504040204" pitchFamily="34" charset="0"/>
                <a:cs typeface="Arial" panose="020B0604020202020204" pitchFamily="34" charset="0"/>
              </a:rPr>
              <a:t>resulting in </a:t>
            </a:r>
            <a:r>
              <a:rPr lang="en-US" sz="1300" kern="0" dirty="0" smtClean="0">
                <a:latin typeface="Arial" panose="020B0604020202020204" pitchFamily="34" charset="0"/>
                <a:ea typeface="Tahoma" panose="020B0604030504040204" pitchFamily="34" charset="0"/>
                <a:cs typeface="Arial" panose="020B0604020202020204" pitchFamily="34" charset="0"/>
              </a:rPr>
              <a:t>R241 </a:t>
            </a:r>
            <a:r>
              <a:rPr lang="en-US" sz="1300" kern="0" dirty="0">
                <a:latin typeface="Arial" panose="020B0604020202020204" pitchFamily="34" charset="0"/>
                <a:ea typeface="Tahoma" panose="020B0604030504040204" pitchFamily="34" charset="0"/>
                <a:cs typeface="Arial" panose="020B0604020202020204" pitchFamily="34" charset="0"/>
              </a:rPr>
              <a:t>million underspending </a:t>
            </a:r>
            <a:r>
              <a:rPr lang="en-ZA" sz="1300" kern="0" dirty="0" smtClean="0">
                <a:latin typeface="Arial" panose="020B0604020202020204" pitchFamily="34" charset="0"/>
                <a:ea typeface="Tahoma" panose="020B0604030504040204" pitchFamily="34" charset="0"/>
                <a:cs typeface="Arial" panose="020B0604020202020204" pitchFamily="34" charset="0"/>
              </a:rPr>
              <a:t>due </a:t>
            </a:r>
            <a:r>
              <a:rPr lang="en-ZA" sz="1300" kern="0" dirty="0">
                <a:latin typeface="Arial" panose="020B0604020202020204" pitchFamily="34" charset="0"/>
                <a:ea typeface="Tahoma" panose="020B0604030504040204" pitchFamily="34" charset="0"/>
                <a:cs typeface="Arial" panose="020B0604020202020204" pitchFamily="34" charset="0"/>
              </a:rPr>
              <a:t>to </a:t>
            </a:r>
            <a:r>
              <a:rPr lang="en-US" sz="1300" kern="0" dirty="0" smtClean="0">
                <a:latin typeface="Arial" panose="020B0604020202020204" pitchFamily="34" charset="0"/>
                <a:ea typeface="Tahoma" panose="020B0604030504040204" pitchFamily="34" charset="0"/>
                <a:cs typeface="Arial" panose="020B0604020202020204" pitchFamily="34" charset="0"/>
              </a:rPr>
              <a:t>the spending plan which has a Cost of Living Adjustment ( COLA) projection</a:t>
            </a: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601362" y="218486"/>
            <a:ext cx="8172443"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a:p>
            <a:pPr algn="ctr" defTabSz="914400"/>
            <a:endParaRPr lang="en-ZA" kern="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745720789"/>
              </p:ext>
            </p:extLst>
          </p:nvPr>
        </p:nvGraphicFramePr>
        <p:xfrm>
          <a:off x="898582" y="1182171"/>
          <a:ext cx="7327900" cy="2441575"/>
        </p:xfrm>
        <a:graphic>
          <a:graphicData uri="http://schemas.openxmlformats.org/presentationml/2006/ole">
            <p:oleObj spid="_x0000_s106007" name="Worksheet" r:id="rId4" imgW="8505749" imgH="3305153" progId="Excel.Sheet.12">
              <p:embed/>
            </p:oleObj>
          </a:graphicData>
        </a:graphic>
      </p:graphicFrame>
    </p:spTree>
    <p:extLst>
      <p:ext uri="{BB962C8B-B14F-4D97-AF65-F5344CB8AC3E}">
        <p14:creationId xmlns:p14="http://schemas.microsoft.com/office/powerpoint/2010/main" xmlns="" val="191191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8</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48482" y="899640"/>
            <a:ext cx="8176875" cy="5622308"/>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200" b="1" kern="0" dirty="0">
                <a:latin typeface="Arial" panose="020B0604020202020204" pitchFamily="34" charset="0"/>
                <a:ea typeface="Tahoma" panose="020B0604030504040204" pitchFamily="34" charset="0"/>
                <a:cs typeface="Arial" panose="020B0604020202020204" pitchFamily="34" charset="0"/>
              </a:rPr>
              <a:t>Compensation of Employees (cont): </a:t>
            </a:r>
            <a:r>
              <a:rPr lang="en-ZA" sz="1200" b="1" kern="0" dirty="0">
                <a:latin typeface="Arial" panose="020B0604020202020204" pitchFamily="34" charset="0"/>
                <a:ea typeface="Tahoma" panose="020B0604030504040204" pitchFamily="34" charset="0"/>
                <a:cs typeface="Arial" panose="020B0604020202020204" pitchFamily="34" charset="0"/>
              </a:rPr>
              <a:t> </a:t>
            </a:r>
            <a:r>
              <a:rPr lang="en-ZA" sz="1150" kern="0" dirty="0">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process of aligning PERSAL to the HRBP Tool remains incomplete due to further cutting of posts which must be incorporated into this alignment. The permanent funded establishment as published in 2020 ENE was reported to be 5,678 against permanent PERSAL establishment of </a:t>
            </a:r>
            <a:r>
              <a:rPr lang="en-ZA" sz="1150" kern="0" dirty="0" smtClean="0">
                <a:latin typeface="Arial" panose="020B0604020202020204" pitchFamily="34" charset="0"/>
                <a:ea typeface="Tahoma" panose="020B0604030504040204" pitchFamily="34" charset="0"/>
                <a:cs typeface="Arial" panose="020B0604020202020204" pitchFamily="34" charset="0"/>
              </a:rPr>
              <a:t>6,843 </a:t>
            </a:r>
            <a:r>
              <a:rPr lang="en-ZA" sz="115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150" kern="0" dirty="0" smtClean="0">
                <a:latin typeface="Arial" panose="020B0604020202020204" pitchFamily="34" charset="0"/>
                <a:ea typeface="Tahoma" panose="020B0604030504040204" pitchFamily="34" charset="0"/>
                <a:cs typeface="Arial" panose="020B0604020202020204" pitchFamily="34" charset="0"/>
              </a:rPr>
              <a:t>1,165 </a:t>
            </a:r>
            <a:r>
              <a:rPr lang="en-ZA" sz="1150" kern="0" dirty="0">
                <a:latin typeface="Arial" panose="020B0604020202020204" pitchFamily="34" charset="0"/>
                <a:ea typeface="Tahoma" panose="020B0604030504040204" pitchFamily="34" charset="0"/>
                <a:cs typeface="Arial" panose="020B0604020202020204" pitchFamily="34" charset="0"/>
              </a:rPr>
              <a:t>posts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150" kern="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150" kern="0" dirty="0" smtClean="0">
                <a:latin typeface="Arial" panose="020B0604020202020204" pitchFamily="34" charset="0"/>
                <a:ea typeface="Tahoma" panose="020B0604030504040204" pitchFamily="34" charset="0"/>
                <a:cs typeface="Arial" panose="020B0604020202020204" pitchFamily="34" charset="0"/>
              </a:rPr>
              <a:t>31 December </a:t>
            </a:r>
            <a:r>
              <a:rPr lang="en-ZA" sz="1150" kern="0" dirty="0">
                <a:latin typeface="Arial" panose="020B0604020202020204" pitchFamily="34" charset="0"/>
                <a:ea typeface="Tahoma" panose="020B0604030504040204" pitchFamily="34" charset="0"/>
                <a:cs typeface="Arial" panose="020B0604020202020204" pitchFamily="34" charset="0"/>
              </a:rPr>
              <a:t>2020 </a:t>
            </a:r>
          </a:p>
          <a:p>
            <a:pPr algn="just" defTabSz="914400" fontAlgn="base">
              <a:lnSpc>
                <a:spcPct val="150000"/>
              </a:lnSpc>
              <a:spcBef>
                <a:spcPts val="1200"/>
              </a:spcBef>
              <a:spcAft>
                <a:spcPct val="0"/>
              </a:spcAft>
            </a:pPr>
            <a:endParaRPr lang="en-ZA" sz="12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2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000" b="1" kern="0" dirty="0">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150" b="1" kern="0" dirty="0" smtClean="0">
                <a:latin typeface="Arial" panose="020B0604020202020204" pitchFamily="34" charset="0"/>
                <a:ea typeface="Tahoma" panose="020B0604030504040204" pitchFamily="34" charset="0"/>
                <a:cs typeface="Arial" panose="020B0604020202020204" pitchFamily="34" charset="0"/>
              </a:rPr>
              <a:t>Goods and Services: </a:t>
            </a:r>
            <a:r>
              <a:rPr lang="en-ZA" sz="1150" kern="0" dirty="0" smtClean="0">
                <a:latin typeface="Arial" panose="020B0604020202020204" pitchFamily="34" charset="0"/>
                <a:ea typeface="Tahoma" panose="020B0604030504040204" pitchFamily="34" charset="0"/>
                <a:cs typeface="Arial" panose="020B0604020202020204" pitchFamily="34" charset="0"/>
              </a:rPr>
              <a:t>The actual spending of R634 million (59.71%) against the revised spending plan of R1,008 billion (94.94%) resulting in R374 million underspending was mainly on item Travel and Subsistence due to National Lockdown as a result of COVID-19, the other contributing factors were on items Computer Services due </a:t>
            </a:r>
            <a:r>
              <a:rPr lang="en-US" sz="1150" kern="0" dirty="0" smtClean="0">
                <a:latin typeface="Arial" panose="020B0604020202020204" pitchFamily="34" charset="0"/>
                <a:ea typeface="Tahoma" panose="020B0604030504040204" pitchFamily="34" charset="0"/>
                <a:cs typeface="Arial" panose="020B0604020202020204" pitchFamily="34" charset="0"/>
              </a:rPr>
              <a:t>to delays of invoices from SITA for BAS/ PERSAL/ LOGIS systems</a:t>
            </a:r>
            <a:r>
              <a:rPr lang="en-ZA" sz="1150" kern="0" dirty="0" smtClean="0">
                <a:latin typeface="Arial" panose="020B0604020202020204" pitchFamily="34" charset="0"/>
                <a:ea typeface="Tahoma" panose="020B0604030504040204" pitchFamily="34" charset="0"/>
                <a:cs typeface="Arial" panose="020B0604020202020204" pitchFamily="34" charset="0"/>
              </a:rPr>
              <a:t>, Inventory: Food and Food Supplies and Consumables: Stationery, Printing and Office Supplies </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150" b="1" kern="0" dirty="0" smtClean="0">
                <a:latin typeface="Arial" panose="020B0604020202020204" pitchFamily="34" charset="0"/>
                <a:ea typeface="Tahoma" panose="020B0604030504040204" pitchFamily="34" charset="0"/>
                <a:cs typeface="Arial" panose="020B0604020202020204" pitchFamily="34" charset="0"/>
              </a:rPr>
              <a:t>Interest </a:t>
            </a:r>
            <a:r>
              <a:rPr lang="en-ZA" sz="1150" b="1" kern="0" dirty="0">
                <a:latin typeface="Arial" panose="020B0604020202020204" pitchFamily="34" charset="0"/>
                <a:ea typeface="Tahoma" panose="020B0604030504040204" pitchFamily="34" charset="0"/>
                <a:cs typeface="Arial" panose="020B0604020202020204" pitchFamily="34" charset="0"/>
              </a:rPr>
              <a:t>and Rent on Land: </a:t>
            </a:r>
            <a:r>
              <a:rPr lang="en-ZA" sz="1150" kern="0" dirty="0">
                <a:latin typeface="Arial" panose="020B0604020202020204" pitchFamily="34" charset="0"/>
                <a:ea typeface="Tahoma" panose="020B0604030504040204" pitchFamily="34" charset="0"/>
                <a:cs typeface="Arial" panose="020B0604020202020204" pitchFamily="34" charset="0"/>
              </a:rPr>
              <a:t>There was an expenditure of </a:t>
            </a:r>
            <a:r>
              <a:rPr lang="en-ZA" sz="1150" kern="0" dirty="0" smtClean="0">
                <a:latin typeface="Arial" panose="020B0604020202020204" pitchFamily="34" charset="0"/>
                <a:ea typeface="Tahoma" panose="020B0604030504040204" pitchFamily="34" charset="0"/>
                <a:cs typeface="Arial" panose="020B0604020202020204" pitchFamily="34" charset="0"/>
              </a:rPr>
              <a:t>R996 </a:t>
            </a:r>
            <a:r>
              <a:rPr lang="en-ZA" sz="1150" kern="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salary in Head Office </a:t>
            </a:r>
          </a:p>
          <a:p>
            <a:pPr algn="just" defTabSz="914400" fontAlgn="base">
              <a:lnSpc>
                <a:spcPct val="150000"/>
              </a:lnSpc>
              <a:spcBef>
                <a:spcPts val="1200"/>
              </a:spcBef>
              <a:spcAft>
                <a:spcPct val="0"/>
              </a:spcAft>
            </a:pPr>
            <a:endParaRPr lang="en-ZA" sz="89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736601" y="30676"/>
            <a:ext cx="804672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p:txBody>
      </p:sp>
      <p:graphicFrame>
        <p:nvGraphicFramePr>
          <p:cNvPr id="5" name="Object 4"/>
          <p:cNvGraphicFramePr>
            <a:graphicFrameLocks noChangeAspect="1"/>
          </p:cNvGraphicFramePr>
          <p:nvPr>
            <p:extLst>
              <p:ext uri="{D42A27DB-BD31-4B8C-83A1-F6EECF244321}">
                <p14:modId xmlns:p14="http://schemas.microsoft.com/office/powerpoint/2010/main" xmlns="" val="2062172168"/>
              </p:ext>
            </p:extLst>
          </p:nvPr>
        </p:nvGraphicFramePr>
        <p:xfrm>
          <a:off x="915773" y="2696468"/>
          <a:ext cx="7771027" cy="1187450"/>
        </p:xfrm>
        <a:graphic>
          <a:graphicData uri="http://schemas.openxmlformats.org/presentationml/2006/ole">
            <p:oleObj spid="_x0000_s97235" name="Worksheet" r:id="rId4" imgW="12544433" imgH="1266840" progId="Excel.Sheet.12">
              <p:embed/>
            </p:oleObj>
          </a:graphicData>
        </a:graphic>
      </p:graphicFrame>
    </p:spTree>
    <p:extLst>
      <p:ext uri="{BB962C8B-B14F-4D97-AF65-F5344CB8AC3E}">
        <p14:creationId xmlns:p14="http://schemas.microsoft.com/office/powerpoint/2010/main" xmlns="" val="203079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9</a:t>
            </a:fld>
            <a:endParaRPr lang="en-US" dirty="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2"/>
          <a:stretch>
            <a:fillRect/>
          </a:stretch>
        </p:blipFill>
        <p:spPr>
          <a:xfrm>
            <a:off x="830571" y="6504770"/>
            <a:ext cx="7378700" cy="38100"/>
          </a:xfrm>
          <a:prstGeom prst="rect">
            <a:avLst/>
          </a:prstGeom>
        </p:spPr>
      </p:pic>
      <p:sp>
        <p:nvSpPr>
          <p:cNvPr id="9" name="Title 1"/>
          <p:cNvSpPr txBox="1">
            <a:spLocks/>
          </p:cNvSpPr>
          <p:nvPr/>
        </p:nvSpPr>
        <p:spPr bwMode="auto">
          <a:xfrm>
            <a:off x="-46297" y="205830"/>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48482" y="954809"/>
            <a:ext cx="8176875" cy="2609817"/>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b="1" kern="0" dirty="0" smtClean="0">
                <a:latin typeface="Arial" panose="020B0604020202020204" pitchFamily="34" charset="0"/>
                <a:ea typeface="Tahoma" panose="020B0604030504040204" pitchFamily="34" charset="0"/>
                <a:cs typeface="Arial" panose="020B0604020202020204" pitchFamily="34" charset="0"/>
              </a:rPr>
              <a:t>Transfers </a:t>
            </a:r>
            <a:r>
              <a:rPr lang="en-ZA" sz="1300" b="1" kern="0" dirty="0">
                <a:latin typeface="Arial" panose="020B0604020202020204" pitchFamily="34" charset="0"/>
                <a:ea typeface="Tahoma" panose="020B0604030504040204" pitchFamily="34" charset="0"/>
                <a:cs typeface="Arial" panose="020B0604020202020204" pitchFamily="34" charset="0"/>
              </a:rPr>
              <a:t>and subsidies: </a:t>
            </a:r>
            <a:r>
              <a:rPr lang="en-ZA" sz="13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300" kern="0" dirty="0" smtClean="0">
                <a:latin typeface="Arial" panose="020B0604020202020204" pitchFamily="34" charset="0"/>
                <a:ea typeface="Tahoma" panose="020B0604030504040204" pitchFamily="34" charset="0"/>
                <a:cs typeface="Arial" panose="020B0604020202020204" pitchFamily="34" charset="0"/>
              </a:rPr>
              <a:t>R490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(55.81%) </a:t>
            </a:r>
            <a:r>
              <a:rPr lang="en-ZA" sz="1300" kern="0" dirty="0">
                <a:latin typeface="Arial" panose="020B0604020202020204" pitchFamily="34" charset="0"/>
                <a:ea typeface="Tahoma" panose="020B0604030504040204" pitchFamily="34" charset="0"/>
                <a:cs typeface="Arial" panose="020B0604020202020204" pitchFamily="34" charset="0"/>
              </a:rPr>
              <a:t>against the </a:t>
            </a:r>
            <a:r>
              <a:rPr lang="en-ZA" sz="1300" kern="0" dirty="0" smtClean="0">
                <a:latin typeface="Arial" panose="020B0604020202020204" pitchFamily="34" charset="0"/>
                <a:ea typeface="Tahoma" panose="020B0604030504040204" pitchFamily="34" charset="0"/>
                <a:cs typeface="Arial" panose="020B0604020202020204" pitchFamily="34" charset="0"/>
              </a:rPr>
              <a:t>revised spending </a:t>
            </a:r>
            <a:r>
              <a:rPr lang="en-ZA" sz="1300" kern="0" dirty="0">
                <a:latin typeface="Arial" panose="020B0604020202020204" pitchFamily="34" charset="0"/>
                <a:ea typeface="Tahoma" panose="020B0604030504040204" pitchFamily="34" charset="0"/>
                <a:cs typeface="Arial" panose="020B0604020202020204" pitchFamily="34" charset="0"/>
              </a:rPr>
              <a:t>plan of </a:t>
            </a:r>
            <a:r>
              <a:rPr lang="en-ZA" sz="1300" kern="0" dirty="0" smtClean="0">
                <a:latin typeface="Arial" panose="020B0604020202020204" pitchFamily="34" charset="0"/>
                <a:ea typeface="Tahoma" panose="020B0604030504040204" pitchFamily="34" charset="0"/>
                <a:cs typeface="Arial" panose="020B0604020202020204" pitchFamily="34" charset="0"/>
              </a:rPr>
              <a:t>R380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(43.28%) </a:t>
            </a:r>
            <a:r>
              <a:rPr lang="en-ZA" sz="1300" kern="0" dirty="0">
                <a:latin typeface="Arial" panose="020B0604020202020204" pitchFamily="34" charset="0"/>
                <a:ea typeface="Tahoma" panose="020B0604030504040204" pitchFamily="34" charset="0"/>
                <a:cs typeface="Arial" panose="020B0604020202020204" pitchFamily="34" charset="0"/>
              </a:rPr>
              <a:t>resulting in </a:t>
            </a:r>
            <a:r>
              <a:rPr lang="en-ZA" sz="1300" kern="0" dirty="0" smtClean="0">
                <a:latin typeface="Arial" panose="020B0604020202020204" pitchFamily="34" charset="0"/>
                <a:ea typeface="Tahoma" panose="020B0604030504040204" pitchFamily="34" charset="0"/>
                <a:cs typeface="Arial" panose="020B0604020202020204" pitchFamily="34" charset="0"/>
              </a:rPr>
              <a:t>R110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overspending mainly on item </a:t>
            </a:r>
            <a:r>
              <a:rPr lang="en-ZA" sz="1300" kern="0" dirty="0">
                <a:latin typeface="Arial" panose="020B0604020202020204" pitchFamily="34" charset="0"/>
                <a:ea typeface="Tahoma" panose="020B0604030504040204" pitchFamily="34" charset="0"/>
                <a:cs typeface="Arial" panose="020B0604020202020204" pitchFamily="34" charset="0"/>
              </a:rPr>
              <a:t>Households: Employee Social Benefits as a result of leave gratuities </a:t>
            </a:r>
            <a:r>
              <a:rPr lang="en-ZA" sz="1300" kern="0" dirty="0" smtClean="0">
                <a:latin typeface="Arial" panose="020B0604020202020204" pitchFamily="34" charset="0"/>
                <a:ea typeface="Tahoma" panose="020B0604030504040204" pitchFamily="34" charset="0"/>
                <a:cs typeface="Arial" panose="020B0604020202020204" pitchFamily="34" charset="0"/>
              </a:rPr>
              <a:t>paid </a:t>
            </a:r>
            <a:r>
              <a:rPr lang="en-ZA" sz="1300" kern="0" dirty="0">
                <a:latin typeface="Arial" panose="020B0604020202020204" pitchFamily="34" charset="0"/>
                <a:ea typeface="Tahoma" panose="020B0604030504040204" pitchFamily="34" charset="0"/>
                <a:cs typeface="Arial" panose="020B0604020202020204" pitchFamily="34" charset="0"/>
              </a:rPr>
              <a:t>in the current financial year for the added financial obligation of early retirement without penalisation of pension benefits </a:t>
            </a:r>
            <a:r>
              <a:rPr lang="en-ZA" sz="1300" kern="0" dirty="0" smtClean="0">
                <a:latin typeface="Arial" panose="020B0604020202020204" pitchFamily="34" charset="0"/>
                <a:ea typeface="Tahoma" panose="020B0604030504040204" pitchFamily="34" charset="0"/>
                <a:cs typeface="Arial" panose="020B0604020202020204" pitchFamily="34" charset="0"/>
              </a:rPr>
              <a:t>cases </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b="1" kern="0" dirty="0" smtClean="0">
                <a:latin typeface="Arial" panose="020B0604020202020204" pitchFamily="34" charset="0"/>
                <a:ea typeface="Tahoma" panose="020B0604030504040204" pitchFamily="34" charset="0"/>
                <a:cs typeface="Arial" panose="020B0604020202020204" pitchFamily="34" charset="0"/>
              </a:rPr>
              <a:t>Payments </a:t>
            </a:r>
            <a:r>
              <a:rPr lang="en-ZA" sz="1300" b="1" kern="0" dirty="0">
                <a:latin typeface="Arial" panose="020B0604020202020204" pitchFamily="34" charset="0"/>
                <a:ea typeface="Tahoma" panose="020B0604030504040204" pitchFamily="34" charset="0"/>
                <a:cs typeface="Arial" panose="020B0604020202020204" pitchFamily="34" charset="0"/>
              </a:rPr>
              <a:t>for capital assets: </a:t>
            </a:r>
            <a:r>
              <a:rPr lang="en-ZA" sz="13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300" kern="0" dirty="0" smtClean="0">
                <a:latin typeface="Arial" panose="020B0604020202020204" pitchFamily="34" charset="0"/>
                <a:ea typeface="Tahoma" panose="020B0604030504040204" pitchFamily="34" charset="0"/>
                <a:cs typeface="Arial" panose="020B0604020202020204" pitchFamily="34" charset="0"/>
              </a:rPr>
              <a:t>R39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(9.50%) </a:t>
            </a:r>
            <a:r>
              <a:rPr lang="en-ZA" sz="1300" kern="0" dirty="0">
                <a:latin typeface="Arial" panose="020B0604020202020204" pitchFamily="34" charset="0"/>
                <a:ea typeface="Tahoma" panose="020B0604030504040204" pitchFamily="34" charset="0"/>
                <a:cs typeface="Arial" panose="020B0604020202020204" pitchFamily="34" charset="0"/>
              </a:rPr>
              <a:t>against the </a:t>
            </a:r>
            <a:r>
              <a:rPr lang="en-ZA" sz="1300" kern="0" dirty="0" smtClean="0">
                <a:latin typeface="Arial" panose="020B0604020202020204" pitchFamily="34" charset="0"/>
                <a:ea typeface="Tahoma" panose="020B0604030504040204" pitchFamily="34" charset="0"/>
                <a:cs typeface="Arial" panose="020B0604020202020204" pitchFamily="34" charset="0"/>
              </a:rPr>
              <a:t>revised spending </a:t>
            </a:r>
            <a:r>
              <a:rPr lang="en-ZA" sz="1300" kern="0" dirty="0">
                <a:latin typeface="Arial" panose="020B0604020202020204" pitchFamily="34" charset="0"/>
                <a:ea typeface="Tahoma" panose="020B0604030504040204" pitchFamily="34" charset="0"/>
                <a:cs typeface="Arial" panose="020B0604020202020204" pitchFamily="34" charset="0"/>
              </a:rPr>
              <a:t>plan of </a:t>
            </a:r>
            <a:r>
              <a:rPr lang="en-ZA" sz="1300" kern="0" dirty="0" smtClean="0">
                <a:latin typeface="Arial" panose="020B0604020202020204" pitchFamily="34" charset="0"/>
                <a:ea typeface="Tahoma" panose="020B0604030504040204" pitchFamily="34" charset="0"/>
                <a:cs typeface="Arial" panose="020B0604020202020204" pitchFamily="34" charset="0"/>
              </a:rPr>
              <a:t>R330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(79.8%) </a:t>
            </a:r>
            <a:r>
              <a:rPr lang="en-ZA" sz="1300" kern="0" dirty="0">
                <a:latin typeface="Arial" panose="020B0604020202020204" pitchFamily="34" charset="0"/>
                <a:ea typeface="Tahoma" panose="020B0604030504040204" pitchFamily="34" charset="0"/>
                <a:cs typeface="Arial" panose="020B0604020202020204" pitchFamily="34" charset="0"/>
              </a:rPr>
              <a:t>resulting in </a:t>
            </a:r>
            <a:r>
              <a:rPr lang="en-ZA" sz="1300" kern="0" dirty="0" smtClean="0">
                <a:latin typeface="Arial" panose="020B0604020202020204" pitchFamily="34" charset="0"/>
                <a:ea typeface="Tahoma" panose="020B0604030504040204" pitchFamily="34" charset="0"/>
                <a:cs typeface="Arial" panose="020B0604020202020204" pitchFamily="34" charset="0"/>
              </a:rPr>
              <a:t>R291 million underspending </a:t>
            </a:r>
            <a:r>
              <a:rPr lang="en-ZA" sz="1300" kern="0" dirty="0">
                <a:latin typeface="Arial" panose="020B0604020202020204" pitchFamily="34" charset="0"/>
                <a:ea typeface="Tahoma" panose="020B0604030504040204" pitchFamily="34" charset="0"/>
                <a:cs typeface="Arial" panose="020B0604020202020204" pitchFamily="34" charset="0"/>
              </a:rPr>
              <a:t>was mainly on </a:t>
            </a:r>
            <a:r>
              <a:rPr lang="en-ZA" sz="1300" kern="0" dirty="0" smtClean="0">
                <a:latin typeface="Arial" panose="020B0604020202020204" pitchFamily="34" charset="0"/>
                <a:ea typeface="Tahoma" panose="020B0604030504040204" pitchFamily="34" charset="0"/>
                <a:cs typeface="Arial" panose="020B0604020202020204" pitchFamily="34" charset="0"/>
              </a:rPr>
              <a:t>item: Transport Equipment </a:t>
            </a:r>
            <a:r>
              <a:rPr lang="en-ZA" sz="1300" kern="0" dirty="0">
                <a:latin typeface="Arial" panose="020B0604020202020204" pitchFamily="34" charset="0"/>
                <a:ea typeface="Tahoma" panose="020B0604030504040204" pitchFamily="34" charset="0"/>
                <a:cs typeface="Arial" panose="020B0604020202020204" pitchFamily="34" charset="0"/>
              </a:rPr>
              <a:t> </a:t>
            </a:r>
            <a:r>
              <a:rPr lang="en-ZA" sz="1300" kern="0" dirty="0" smtClean="0">
                <a:latin typeface="Arial" panose="020B0604020202020204" pitchFamily="34" charset="0"/>
                <a:ea typeface="Tahoma" panose="020B0604030504040204" pitchFamily="34" charset="0"/>
                <a:cs typeface="Arial" panose="020B0604020202020204" pitchFamily="34" charset="0"/>
              </a:rPr>
              <a:t>and other </a:t>
            </a:r>
            <a:r>
              <a:rPr lang="en-ZA" sz="1300" kern="0" dirty="0">
                <a:latin typeface="Arial" panose="020B0604020202020204" pitchFamily="34" charset="0"/>
                <a:ea typeface="Tahoma" panose="020B0604030504040204" pitchFamily="34" charset="0"/>
                <a:cs typeface="Arial" panose="020B0604020202020204" pitchFamily="34" charset="0"/>
              </a:rPr>
              <a:t>Machinery and Equipment </a:t>
            </a:r>
            <a:r>
              <a:rPr lang="en-ZA" sz="1300" kern="0" dirty="0" smtClean="0">
                <a:latin typeface="Arial" panose="020B0604020202020204" pitchFamily="34" charset="0"/>
                <a:ea typeface="Tahoma" panose="020B0604030504040204" pitchFamily="34" charset="0"/>
                <a:cs typeface="Arial" panose="020B0604020202020204" pitchFamily="34" charset="0"/>
              </a:rPr>
              <a:t> due to delays in procurement of vehicles and IT equipment</a:t>
            </a: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705759" y="218486"/>
            <a:ext cx="804672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2020</a:t>
            </a:r>
          </a:p>
        </p:txBody>
      </p:sp>
    </p:spTree>
    <p:extLst>
      <p:ext uri="{BB962C8B-B14F-4D97-AF65-F5344CB8AC3E}">
        <p14:creationId xmlns:p14="http://schemas.microsoft.com/office/powerpoint/2010/main" xmlns="" val="212616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100310</TotalTime>
  <Words>4131</Words>
  <Application>Microsoft Office PowerPoint</Application>
  <PresentationFormat>On-screen Show (4:3)</PresentationFormat>
  <Paragraphs>211</Paragraphs>
  <Slides>39</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Office Theme</vt:lpstr>
      <vt:lpstr>1_Office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1830</cp:revision>
  <cp:lastPrinted>2021-01-13T11:56:00Z</cp:lastPrinted>
  <dcterms:created xsi:type="dcterms:W3CDTF">2016-05-03T08:35:15Z</dcterms:created>
  <dcterms:modified xsi:type="dcterms:W3CDTF">2021-02-23T10:17:20Z</dcterms:modified>
</cp:coreProperties>
</file>