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9"/>
  </p:notesMasterIdLst>
  <p:sldIdLst>
    <p:sldId id="271" r:id="rId2"/>
    <p:sldId id="274" r:id="rId3"/>
    <p:sldId id="327" r:id="rId4"/>
    <p:sldId id="3395" r:id="rId5"/>
    <p:sldId id="291" r:id="rId6"/>
    <p:sldId id="315" r:id="rId7"/>
    <p:sldId id="272" r:id="rId8"/>
    <p:sldId id="277" r:id="rId9"/>
    <p:sldId id="322" r:id="rId10"/>
    <p:sldId id="321" r:id="rId11"/>
    <p:sldId id="279" r:id="rId12"/>
    <p:sldId id="316" r:id="rId13"/>
    <p:sldId id="293" r:id="rId14"/>
    <p:sldId id="294" r:id="rId15"/>
    <p:sldId id="319" r:id="rId16"/>
    <p:sldId id="287" r:id="rId17"/>
    <p:sldId id="298" r:id="rId18"/>
    <p:sldId id="299" r:id="rId19"/>
    <p:sldId id="318" r:id="rId20"/>
    <p:sldId id="320" r:id="rId21"/>
    <p:sldId id="295" r:id="rId22"/>
    <p:sldId id="296" r:id="rId23"/>
    <p:sldId id="297" r:id="rId24"/>
    <p:sldId id="281" r:id="rId25"/>
    <p:sldId id="280" r:id="rId26"/>
    <p:sldId id="3398" r:id="rId27"/>
    <p:sldId id="269" r:id="rId28"/>
  </p:sldIdLst>
  <p:sldSz cx="12192000" cy="6858000"/>
  <p:notesSz cx="6858000" cy="9144000"/>
  <p:embeddedFontLst>
    <p:embeddedFont>
      <p:font typeface="ＭＳ Ｐゴシック" panose="020B0600070205080204" pitchFamily="34" charset="-128"/>
      <p:regular r:id="rId30"/>
    </p:embeddedFont>
    <p:embeddedFont>
      <p:font typeface="Arial Narrow" panose="020B0606020202030204" pitchFamily="34" charset="0"/>
      <p:regular r:id="rId31"/>
      <p:bold r:id="rId32"/>
      <p:italic r:id="rId33"/>
      <p:boldItalic r:id="rId34"/>
    </p:embeddedFont>
    <p:embeddedFont>
      <p:font typeface="Copperplate Gothic Bold" panose="020E0705020206020404" pitchFamily="34" charset="0"/>
      <p:regular r:id="rId35"/>
    </p:embeddedFont>
    <p:embeddedFont>
      <p:font typeface="Gill Sans MT" panose="020B0502020104020203" pitchFamily="3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27"/>
  </p:normalViewPr>
  <p:slideViewPr>
    <p:cSldViewPr snapToGrid="0" snapToObjects="1">
      <p:cViewPr varScale="1">
        <p:scale>
          <a:sx n="69" d="100"/>
          <a:sy n="69"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85173-FD9A-4D62-BD5A-55F433927E0E}" type="datetimeFigureOut">
              <a:rPr lang="en-ZA" smtClean="0"/>
              <a:t>2021/02/22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BE8F0-10B2-4AB3-8E27-C0943E15A6F4}" type="slidenum">
              <a:rPr lang="en-ZA" smtClean="0"/>
              <a:t>‹#›</a:t>
            </a:fld>
            <a:endParaRPr lang="en-ZA"/>
          </a:p>
        </p:txBody>
      </p:sp>
    </p:spTree>
    <p:extLst>
      <p:ext uri="{BB962C8B-B14F-4D97-AF65-F5344CB8AC3E}">
        <p14:creationId xmlns:p14="http://schemas.microsoft.com/office/powerpoint/2010/main" val="171913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sz="1900" dirty="0">
                <a:solidFill>
                  <a:schemeClr val="tx1"/>
                </a:solidFill>
              </a:rPr>
              <a:t>District visits by designated Political Champions (Ministers and Deputy Ministers) are currently underway in the different provinces;</a:t>
            </a:r>
          </a:p>
          <a:p>
            <a:pPr marL="285750" indent="-285750" algn="just">
              <a:buFont typeface="Arial" panose="020B0604020202020204" pitchFamily="34" charset="0"/>
              <a:buChar char="•"/>
            </a:pPr>
            <a:r>
              <a:rPr lang="en-US" sz="1900" dirty="0">
                <a:solidFill>
                  <a:schemeClr val="tx1"/>
                </a:solidFill>
              </a:rPr>
              <a:t>To date, district visits have taken place in all 9 provinces with a total of 37  districts visited.</a:t>
            </a:r>
          </a:p>
          <a:p>
            <a:pPr marL="285750" indent="-285750" algn="just">
              <a:buFont typeface="Arial" panose="020B0604020202020204" pitchFamily="34" charset="0"/>
              <a:buChar char="•"/>
            </a:pPr>
            <a:r>
              <a:rPr lang="en-US" sz="1900" dirty="0">
                <a:solidFill>
                  <a:schemeClr val="tx1"/>
                </a:solidFill>
              </a:rPr>
              <a:t>COGTA Minister held follow-up post-launch  visits to Waterberg, OR Tambo Districts as well as </a:t>
            </a:r>
            <a:r>
              <a:rPr lang="en-US" sz="1900" dirty="0" err="1">
                <a:solidFill>
                  <a:schemeClr val="tx1"/>
                </a:solidFill>
              </a:rPr>
              <a:t>EThekwini</a:t>
            </a:r>
            <a:r>
              <a:rPr lang="en-US" sz="1900" dirty="0">
                <a:solidFill>
                  <a:schemeClr val="tx1"/>
                </a:solidFill>
              </a:rPr>
              <a:t>. Additionally, she also visited Harry </a:t>
            </a:r>
            <a:r>
              <a:rPr lang="en-US" sz="1900" dirty="0" err="1">
                <a:solidFill>
                  <a:schemeClr val="tx1"/>
                </a:solidFill>
              </a:rPr>
              <a:t>Gwala</a:t>
            </a:r>
            <a:r>
              <a:rPr lang="en-US" sz="1900" dirty="0">
                <a:solidFill>
                  <a:schemeClr val="tx1"/>
                </a:solidFill>
              </a:rPr>
              <a:t> and </a:t>
            </a:r>
            <a:r>
              <a:rPr lang="en-US" sz="1900" dirty="0" err="1">
                <a:solidFill>
                  <a:schemeClr val="tx1"/>
                </a:solidFill>
              </a:rPr>
              <a:t>Ilembe</a:t>
            </a:r>
            <a:r>
              <a:rPr lang="en-US" sz="1900" dirty="0">
                <a:solidFill>
                  <a:schemeClr val="tx1"/>
                </a:solidFill>
              </a:rPr>
              <a:t>. </a:t>
            </a:r>
          </a:p>
          <a:p>
            <a:pPr marL="285750" indent="-285750" algn="just">
              <a:buFont typeface="Arial" panose="020B0604020202020204" pitchFamily="34" charset="0"/>
              <a:buChar char="•"/>
            </a:pPr>
            <a:r>
              <a:rPr lang="en-US" sz="1900" dirty="0">
                <a:solidFill>
                  <a:schemeClr val="tx1"/>
                </a:solidFill>
              </a:rPr>
              <a:t>In cases where physical rather than virtual visits were undertaken, site visits to key projects were undertaken.</a:t>
            </a:r>
          </a:p>
          <a:p>
            <a:pPr marL="285750" indent="-285750" algn="just">
              <a:buFont typeface="Arial" panose="020B0604020202020204" pitchFamily="34" charset="0"/>
              <a:buChar char="•"/>
            </a:pPr>
            <a:r>
              <a:rPr lang="en-US" sz="1900" dirty="0">
                <a:solidFill>
                  <a:schemeClr val="tx1"/>
                </a:solidFill>
              </a:rPr>
              <a:t>Issues covered during the District visits include the following:</a:t>
            </a:r>
          </a:p>
          <a:p>
            <a:pPr marL="742950" lvl="1" indent="-285750" algn="just">
              <a:buFont typeface="Courier New" panose="02070309020205020404" pitchFamily="49" charset="0"/>
              <a:buChar char="o"/>
            </a:pPr>
            <a:r>
              <a:rPr lang="en-US" sz="1900" dirty="0">
                <a:solidFill>
                  <a:schemeClr val="tx1"/>
                </a:solidFill>
              </a:rPr>
              <a:t>Service delivery issues, especially water and housing, and the maintenance of aging infrastructure;</a:t>
            </a:r>
          </a:p>
          <a:p>
            <a:pPr marL="742950" lvl="1" indent="-285750" algn="just">
              <a:buFont typeface="Courier New" panose="02070309020205020404" pitchFamily="49" charset="0"/>
              <a:buChar char="o"/>
            </a:pPr>
            <a:r>
              <a:rPr lang="en-US" sz="1900" dirty="0">
                <a:solidFill>
                  <a:schemeClr val="tx1"/>
                </a:solidFill>
              </a:rPr>
              <a:t>Exponential increase in municipal debt due to inter alia the inability to collect revenue during lockdown levels 5 and 4;</a:t>
            </a:r>
          </a:p>
          <a:p>
            <a:pPr marL="742950" lvl="1" indent="-285750" algn="just">
              <a:buFont typeface="Courier New" panose="02070309020205020404" pitchFamily="49" charset="0"/>
              <a:buChar char="o"/>
            </a:pPr>
            <a:r>
              <a:rPr lang="en-US" sz="1900" dirty="0">
                <a:solidFill>
                  <a:schemeClr val="tx1"/>
                </a:solidFill>
              </a:rPr>
              <a:t>Adherence to COVID-19 regulations including wearing of masks, prohibition of large gatherings and social distancing.</a:t>
            </a:r>
          </a:p>
          <a:p>
            <a:pPr marL="285750" indent="-285750" algn="just">
              <a:buFont typeface="Arial" panose="020B0604020202020204" pitchFamily="34" charset="0"/>
              <a:buChar char="•"/>
            </a:pPr>
            <a:r>
              <a:rPr lang="en-US" sz="1900" dirty="0">
                <a:solidFill>
                  <a:schemeClr val="tx1"/>
                </a:solidFill>
              </a:rPr>
              <a:t>Key challenges identified:</a:t>
            </a:r>
          </a:p>
          <a:p>
            <a:pPr marL="742950" lvl="1" indent="-285750" algn="just">
              <a:buFont typeface="Courier New" panose="02070309020205020404" pitchFamily="49" charset="0"/>
              <a:buChar char="o"/>
            </a:pPr>
            <a:r>
              <a:rPr lang="en-US" sz="1900" dirty="0">
                <a:solidFill>
                  <a:schemeClr val="tx1"/>
                </a:solidFill>
              </a:rPr>
              <a:t>Reports are not being submitted in the required format through to the National Disaster Management Operational Centre (NDOC) and the CoGTA Provincial and LG Teams as the Central point of coordination for the Champions visit and reporting. </a:t>
            </a:r>
          </a:p>
          <a:p>
            <a:pPr marL="742950" lvl="1" indent="-285750" algn="just">
              <a:buFont typeface="Courier New" panose="02070309020205020404" pitchFamily="49" charset="0"/>
              <a:buChar char="o"/>
            </a:pPr>
            <a:r>
              <a:rPr lang="en-US" sz="1900" dirty="0">
                <a:solidFill>
                  <a:schemeClr val="tx1"/>
                </a:solidFill>
              </a:rPr>
              <a:t>Some of the district champions have not been introduced to the allocated districts through provinces, therefore experiencing some hostility. </a:t>
            </a:r>
          </a:p>
          <a:p>
            <a:pPr marL="742950" lvl="1" indent="-285750" algn="just">
              <a:buFont typeface="Courier New" panose="02070309020205020404" pitchFamily="49" charset="0"/>
              <a:buChar char="o"/>
            </a:pPr>
            <a:r>
              <a:rPr lang="en-US" sz="1900" dirty="0">
                <a:solidFill>
                  <a:schemeClr val="tx1"/>
                </a:solidFill>
              </a:rPr>
              <a:t>WC has requested clarity on the roles of the Political Champions.</a:t>
            </a:r>
          </a:p>
          <a:p>
            <a:endParaRPr lang="en-ZA" dirty="0"/>
          </a:p>
        </p:txBody>
      </p:sp>
      <p:sp>
        <p:nvSpPr>
          <p:cNvPr id="4" name="Slide Number Placeholder 3"/>
          <p:cNvSpPr>
            <a:spLocks noGrp="1"/>
          </p:cNvSpPr>
          <p:nvPr>
            <p:ph type="sldNum" sz="quarter" idx="5"/>
          </p:nvPr>
        </p:nvSpPr>
        <p:spPr/>
        <p:txBody>
          <a:bodyPr/>
          <a:lstStyle/>
          <a:p>
            <a:fld id="{AFCBE8F0-10B2-4AB3-8E27-C0943E15A6F4}" type="slidenum">
              <a:rPr lang="en-ZA" smtClean="0"/>
              <a:t>9</a:t>
            </a:fld>
            <a:endParaRPr lang="en-ZA"/>
          </a:p>
        </p:txBody>
      </p:sp>
    </p:spTree>
    <p:extLst>
      <p:ext uri="{BB962C8B-B14F-4D97-AF65-F5344CB8AC3E}">
        <p14:creationId xmlns:p14="http://schemas.microsoft.com/office/powerpoint/2010/main" val="1830178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469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067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8.sv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a:xfrm>
            <a:off x="1968469" y="2480885"/>
            <a:ext cx="8681110" cy="1520328"/>
          </a:xfrm>
        </p:spPr>
        <p:txBody>
          <a:bodyPr/>
          <a:lstStyle/>
          <a:p>
            <a:r>
              <a:rPr lang="en-US" dirty="0"/>
              <a:t>DISTRICT DEVELOPMENT MODEL PROGRESS</a:t>
            </a:r>
          </a:p>
        </p:txBody>
      </p:sp>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a:xfrm>
            <a:off x="1712056" y="5468638"/>
            <a:ext cx="8937523" cy="310203"/>
          </a:xfrm>
        </p:spPr>
        <p:txBody>
          <a:bodyPr/>
          <a:lstStyle/>
          <a:p>
            <a:r>
              <a:rPr lang="en-US" dirty="0"/>
              <a:t>PORTFOLIO COMMITTEE	T. FOSI		23 FEBRUARY 2021  </a:t>
            </a:r>
          </a:p>
        </p:txBody>
      </p:sp>
    </p:spTree>
    <p:extLst>
      <p:ext uri="{BB962C8B-B14F-4D97-AF65-F5344CB8AC3E}">
        <p14:creationId xmlns:p14="http://schemas.microsoft.com/office/powerpoint/2010/main" val="276655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a:xfrm>
            <a:off x="0" y="109452"/>
            <a:ext cx="12917978" cy="571585"/>
          </a:xfrm>
        </p:spPr>
        <p:txBody>
          <a:bodyPr/>
          <a:lstStyle/>
          <a:p>
            <a:r>
              <a:rPr lang="en-GB" sz="2200" b="1" dirty="0"/>
              <a:t>DISTRICT DEVELOPMENT implementation: Partnerships and collaborations</a:t>
            </a:r>
            <a:br>
              <a:rPr lang="en-GB" sz="2200" b="1" dirty="0"/>
            </a:br>
            <a:endParaRPr lang="en-ZA" sz="2200" b="1" dirty="0"/>
          </a:p>
        </p:txBody>
      </p:sp>
      <p:sp>
        <p:nvSpPr>
          <p:cNvPr id="5" name="TextBox 4">
            <a:extLst>
              <a:ext uri="{FF2B5EF4-FFF2-40B4-BE49-F238E27FC236}">
                <a16:creationId xmlns:a16="http://schemas.microsoft.com/office/drawing/2014/main" id="{8477E310-C6ED-426B-B280-0BAF8AD11AA4}"/>
              </a:ext>
            </a:extLst>
          </p:cNvPr>
          <p:cNvSpPr txBox="1"/>
          <p:nvPr/>
        </p:nvSpPr>
        <p:spPr>
          <a:xfrm>
            <a:off x="188976" y="563001"/>
            <a:ext cx="11814048" cy="5601533"/>
          </a:xfrm>
          <a:prstGeom prst="rect">
            <a:avLst/>
          </a:prstGeom>
          <a:noFill/>
        </p:spPr>
        <p:txBody>
          <a:bodyPr wrap="square" rtlCol="0">
            <a:spAutoFit/>
          </a:bodyPr>
          <a:lstStyle/>
          <a:p>
            <a:pPr>
              <a:lnSpc>
                <a:spcPct val="150000"/>
              </a:lnSpc>
            </a:pPr>
            <a:r>
              <a:rPr lang="en-ZA" sz="1600" dirty="0">
                <a:latin typeface="Arial" panose="020B0604020202020204" pitchFamily="34" charset="0"/>
                <a:cs typeface="Arial" panose="020B0604020202020204" pitchFamily="34" charset="0"/>
              </a:rPr>
              <a:t>Establishment of strategic partnerships developed with the following organizations: </a:t>
            </a:r>
          </a:p>
          <a:p>
            <a:pPr marL="342900" indent="-342900">
              <a:lnSpc>
                <a:spcPct val="150000"/>
              </a:lnSpc>
              <a:buAutoNum type="arabicPeriod"/>
            </a:pPr>
            <a:r>
              <a:rPr lang="en-ZA" sz="1600" b="1" dirty="0">
                <a:latin typeface="Arial" panose="020B0604020202020204" pitchFamily="34" charset="0"/>
                <a:cs typeface="Arial" panose="020B0604020202020204" pitchFamily="34" charset="0"/>
              </a:rPr>
              <a:t>The Public-Private Growth Initiative (PPGI)</a:t>
            </a:r>
            <a:r>
              <a:rPr lang="en-ZA" sz="1600" dirty="0">
                <a:latin typeface="Arial" panose="020B0604020202020204" pitchFamily="34" charset="0"/>
                <a:cs typeface="Arial" panose="020B0604020202020204" pitchFamily="34" charset="0"/>
              </a:rPr>
              <a:t> to support the development of the economic recovery plan and the development of the One Plan for the Waterberg District. </a:t>
            </a:r>
          </a:p>
          <a:p>
            <a:pPr marL="342900" indent="-342900">
              <a:lnSpc>
                <a:spcPct val="150000"/>
              </a:lnSpc>
              <a:buFontTx/>
              <a:buAutoNum type="arabicPeriod"/>
            </a:pPr>
            <a:r>
              <a:rPr lang="en-ZA" sz="1600" b="1" dirty="0">
                <a:latin typeface="Arial" panose="020B0604020202020204" pitchFamily="34" charset="0"/>
                <a:cs typeface="Arial" panose="020B0604020202020204" pitchFamily="34" charset="0"/>
              </a:rPr>
              <a:t>The United Nations (UN)</a:t>
            </a:r>
            <a:r>
              <a:rPr lang="en-ZA" sz="1600" dirty="0">
                <a:latin typeface="Arial" panose="020B0604020202020204" pitchFamily="34" charset="0"/>
                <a:cs typeface="Arial" panose="020B0604020202020204" pitchFamily="34" charset="0"/>
              </a:rPr>
              <a:t> to support the implementation of the DDM in the three pilots in various areas of economic development, i.e. agriculture, oceans economy, tourism, informal township economic development, and  investment promotion etc.  </a:t>
            </a:r>
          </a:p>
          <a:p>
            <a:pPr marL="342900" indent="-342900">
              <a:lnSpc>
                <a:spcPct val="150000"/>
              </a:lnSpc>
              <a:buFontTx/>
              <a:buAutoNum type="arabicPeriod"/>
            </a:pPr>
            <a:r>
              <a:rPr lang="en-ZA" sz="1600" b="1" dirty="0">
                <a:latin typeface="Arial" panose="020B0604020202020204" pitchFamily="34" charset="0"/>
                <a:cs typeface="Arial" panose="020B0604020202020204" pitchFamily="34" charset="0"/>
              </a:rPr>
              <a:t>The Water Research Commission (WRC)</a:t>
            </a:r>
            <a:r>
              <a:rPr lang="en-ZA" sz="1600" dirty="0">
                <a:latin typeface="Arial" panose="020B0604020202020204" pitchFamily="34" charset="0"/>
                <a:cs typeface="Arial" panose="020B0604020202020204" pitchFamily="34" charset="0"/>
              </a:rPr>
              <a:t> to support the implementation of the DDM in the three pilots in the areas of water research to unlock economic development and job creation. The MoU is in place to fast track the implementation process.  </a:t>
            </a:r>
          </a:p>
          <a:p>
            <a:pPr marL="342900" indent="-342900">
              <a:lnSpc>
                <a:spcPct val="150000"/>
              </a:lnSpc>
              <a:buAutoNum type="arabicPeriod"/>
            </a:pPr>
            <a:r>
              <a:rPr lang="en-ZA" sz="1600" b="1" dirty="0">
                <a:latin typeface="Arial" panose="020B0604020202020204" pitchFamily="34" charset="0"/>
                <a:cs typeface="Arial" panose="020B0604020202020204" pitchFamily="34" charset="0"/>
              </a:rPr>
              <a:t>The Hollard Foundation </a:t>
            </a:r>
            <a:r>
              <a:rPr lang="en-ZA" sz="1600" dirty="0">
                <a:latin typeface="Arial" panose="020B0604020202020204" pitchFamily="34" charset="0"/>
                <a:cs typeface="Arial" panose="020B0604020202020204" pitchFamily="34" charset="0"/>
              </a:rPr>
              <a:t>focusing on ECDs. The MoU is currently being completed. </a:t>
            </a:r>
          </a:p>
          <a:p>
            <a:pPr marL="342900" indent="-342900">
              <a:lnSpc>
                <a:spcPct val="150000"/>
              </a:lnSpc>
              <a:buAutoNum type="arabicPeriod"/>
            </a:pPr>
            <a:r>
              <a:rPr lang="en-ZA" sz="1600" b="1" dirty="0">
                <a:latin typeface="Arial" panose="020B0604020202020204" pitchFamily="34" charset="0"/>
                <a:cs typeface="Arial" panose="020B0604020202020204" pitchFamily="34" charset="0"/>
              </a:rPr>
              <a:t>The CSIR </a:t>
            </a:r>
            <a:r>
              <a:rPr lang="en-ZA" sz="1600" dirty="0">
                <a:latin typeface="Arial" panose="020B0604020202020204" pitchFamily="34" charset="0"/>
                <a:cs typeface="Arial" panose="020B0604020202020204" pitchFamily="34" charset="0"/>
              </a:rPr>
              <a:t>to support the implementation of the DDM in general with a specific focus on the development of the One Plans and the DDM Information Management System. The MoU is currently in place to fast track the implementation process.  </a:t>
            </a:r>
          </a:p>
          <a:p>
            <a:pPr marL="342900" indent="-342900">
              <a:lnSpc>
                <a:spcPct val="150000"/>
              </a:lnSpc>
              <a:buAutoNum type="arabicPeriod"/>
            </a:pPr>
            <a:r>
              <a:rPr lang="en-ZA" sz="1600" b="1" dirty="0">
                <a:latin typeface="Arial" panose="020B0604020202020204" pitchFamily="34" charset="0"/>
                <a:cs typeface="Arial" panose="020B0604020202020204" pitchFamily="34" charset="0"/>
              </a:rPr>
              <a:t>The National Business Institute (NBI)</a:t>
            </a:r>
            <a:r>
              <a:rPr lang="en-ZA" sz="1600" dirty="0">
                <a:latin typeface="Arial" panose="020B0604020202020204" pitchFamily="34" charset="0"/>
                <a:cs typeface="Arial" panose="020B0604020202020204" pitchFamily="34" charset="0"/>
              </a:rPr>
              <a:t> providing technical experts to 3 pilots. The MoU has been completed. </a:t>
            </a:r>
          </a:p>
          <a:p>
            <a:pPr marL="342900" indent="-342900">
              <a:lnSpc>
                <a:spcPct val="150000"/>
              </a:lnSpc>
              <a:buAutoNum type="arabicPeriod"/>
            </a:pPr>
            <a:r>
              <a:rPr lang="en-ZA" sz="1800" b="1" dirty="0">
                <a:effectLst/>
                <a:latin typeface="Calibri" panose="020F0502020204030204" pitchFamily="34" charset="0"/>
                <a:ea typeface="Calibri" panose="020F0502020204030204" pitchFamily="34" charset="0"/>
              </a:rPr>
              <a:t>Sibanye Gold Mine </a:t>
            </a:r>
            <a:endParaRPr lang="en-ZA" b="1" dirty="0">
              <a:latin typeface="Calibri" panose="020F0502020204030204" pitchFamily="34" charset="0"/>
              <a:ea typeface="Calibri" panose="020F0502020204030204" pitchFamily="34" charset="0"/>
            </a:endParaRPr>
          </a:p>
          <a:p>
            <a:pPr marL="342900" indent="-342900">
              <a:lnSpc>
                <a:spcPct val="150000"/>
              </a:lnSpc>
              <a:buAutoNum type="arabicPeriod"/>
            </a:pPr>
            <a:r>
              <a:rPr lang="en-ZA" sz="1800" b="1" dirty="0">
                <a:effectLst/>
                <a:latin typeface="Calibri" panose="020F0502020204030204" pitchFamily="34" charset="0"/>
                <a:ea typeface="Calibri" panose="020F0502020204030204" pitchFamily="34" charset="0"/>
              </a:rPr>
              <a:t>Applied Development Research Solutions </a:t>
            </a:r>
            <a:endParaRPr lang="en-ZA" sz="1600" b="1" dirty="0">
              <a:latin typeface="Arial" panose="020B0604020202020204" pitchFamily="34" charset="0"/>
              <a:cs typeface="Arial" panose="020B0604020202020204" pitchFamily="34" charset="0"/>
            </a:endParaRPr>
          </a:p>
          <a:p>
            <a:pPr marL="342900" indent="-342900">
              <a:buAutoNum type="arabicPeriod"/>
            </a:pPr>
            <a:endParaRPr lang="en-ZA" sz="1600" dirty="0"/>
          </a:p>
        </p:txBody>
      </p:sp>
    </p:spTree>
    <p:extLst>
      <p:ext uri="{BB962C8B-B14F-4D97-AF65-F5344CB8AC3E}">
        <p14:creationId xmlns:p14="http://schemas.microsoft.com/office/powerpoint/2010/main" val="890212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FB100A-6206-4934-B5C1-2C342EAB98B4}"/>
              </a:ext>
            </a:extLst>
          </p:cNvPr>
          <p:cNvSpPr txBox="1"/>
          <p:nvPr/>
        </p:nvSpPr>
        <p:spPr>
          <a:xfrm>
            <a:off x="314325" y="1039374"/>
            <a:ext cx="11115675" cy="3785652"/>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Organise ourselves internally to work closely and firm up collaborations with the: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Presidential Infrastructure Unit to implement catalytic programmes in the district;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Youth Intervention and Labour intensive methods to facilitate job opportunities for graduate youth and unemployed youth;  and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key government programmes that are critical to unlock economic growth such as the Master Plans in Tourism, SMME and other critical sectors.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Strengthen the partnership with private sector (explore opportunities for alternative financing options)</a:t>
            </a:r>
          </a:p>
        </p:txBody>
      </p:sp>
      <p:sp>
        <p:nvSpPr>
          <p:cNvPr id="4" name="TextBox 3">
            <a:extLst>
              <a:ext uri="{FF2B5EF4-FFF2-40B4-BE49-F238E27FC236}">
                <a16:creationId xmlns:a16="http://schemas.microsoft.com/office/drawing/2014/main" id="{FEDC903D-A1F7-4510-B9EA-787815663D8F}"/>
              </a:ext>
            </a:extLst>
          </p:cNvPr>
          <p:cNvSpPr txBox="1"/>
          <p:nvPr/>
        </p:nvSpPr>
        <p:spPr>
          <a:xfrm>
            <a:off x="133349" y="4982180"/>
            <a:ext cx="11877675" cy="958660"/>
          </a:xfrm>
          <a:prstGeom prst="rect">
            <a:avLst/>
          </a:prstGeom>
          <a:noFill/>
          <a:ln w="38100">
            <a:solidFill>
              <a:schemeClr val="accent6">
                <a:lumMod val="75000"/>
                <a:lumOff val="25000"/>
              </a:schemeClr>
            </a:solidFill>
          </a:ln>
        </p:spPr>
        <p:txBody>
          <a:bodyPr wrap="square">
            <a:spAutoFit/>
          </a:bodyPr>
          <a:lstStyle/>
          <a:p>
            <a:pPr>
              <a:lnSpc>
                <a:spcPct val="150000"/>
              </a:lnSpc>
            </a:pPr>
            <a:r>
              <a:rPr lang="en-ZA" sz="2000" i="1" dirty="0">
                <a:latin typeface="Arial" panose="020B0604020202020204" pitchFamily="34" charset="0"/>
                <a:ea typeface="Calibri" panose="020F0502020204030204" pitchFamily="34" charset="0"/>
                <a:cs typeface="Arial" panose="020B0604020202020204" pitchFamily="34" charset="0"/>
              </a:rPr>
              <a:t>Note:</a:t>
            </a:r>
          </a:p>
          <a:p>
            <a:pPr marL="342900" indent="-342900">
              <a:lnSpc>
                <a:spcPct val="150000"/>
              </a:lnSpc>
              <a:buFont typeface="Arial" panose="020B0604020202020204" pitchFamily="34" charset="0"/>
              <a:buChar char="•"/>
            </a:pPr>
            <a:r>
              <a:rPr lang="en-ZA" sz="2000" dirty="0">
                <a:effectLst/>
                <a:latin typeface="Arial" panose="020B0604020202020204" pitchFamily="34" charset="0"/>
                <a:ea typeface="Calibri" panose="020F0502020204030204" pitchFamily="34" charset="0"/>
                <a:cs typeface="Arial" panose="020B0604020202020204" pitchFamily="34" charset="0"/>
              </a:rPr>
              <a:t>All engagements, resolutions and commitments will be tracked in a DDM Project Management report</a:t>
            </a:r>
          </a:p>
        </p:txBody>
      </p:sp>
      <p:sp>
        <p:nvSpPr>
          <p:cNvPr id="7" name="Title 1">
            <a:extLst>
              <a:ext uri="{FF2B5EF4-FFF2-40B4-BE49-F238E27FC236}">
                <a16:creationId xmlns:a16="http://schemas.microsoft.com/office/drawing/2014/main" id="{6AF55019-AD8A-4532-8F57-5D3F384BC72A}"/>
              </a:ext>
            </a:extLst>
          </p:cNvPr>
          <p:cNvSpPr txBox="1">
            <a:spLocks/>
          </p:cNvSpPr>
          <p:nvPr/>
        </p:nvSpPr>
        <p:spPr>
          <a:xfrm>
            <a:off x="0" y="169839"/>
            <a:ext cx="12917978" cy="571585"/>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mn-lt"/>
                <a:ea typeface="+mj-ea"/>
                <a:cs typeface="+mj-cs"/>
              </a:defRPr>
            </a:lvl1pPr>
          </a:lstStyle>
          <a:p>
            <a:r>
              <a:rPr lang="en-GB" sz="2200" b="1" dirty="0"/>
              <a:t>DISTRICT DEVELOPMENT implementation: Partnerships and collaborations</a:t>
            </a:r>
            <a:br>
              <a:rPr lang="en-GB" sz="2200" b="1" dirty="0"/>
            </a:br>
            <a:endParaRPr lang="en-ZA" sz="2200" b="1" dirty="0"/>
          </a:p>
        </p:txBody>
      </p:sp>
    </p:spTree>
    <p:extLst>
      <p:ext uri="{BB962C8B-B14F-4D97-AF65-F5344CB8AC3E}">
        <p14:creationId xmlns:p14="http://schemas.microsoft.com/office/powerpoint/2010/main" val="202497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E57B50A6-D558-4295-B898-895EE75CE518}"/>
              </a:ext>
            </a:extLst>
          </p:cNvPr>
          <p:cNvSpPr txBox="1"/>
          <p:nvPr/>
        </p:nvSpPr>
        <p:spPr>
          <a:xfrm>
            <a:off x="498684" y="637044"/>
            <a:ext cx="11205636" cy="594008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sz="2000" dirty="0"/>
              <a:t>The eThekwini Metro launched a Technical Hub in June 2020 </a:t>
            </a:r>
          </a:p>
          <a:p>
            <a:pPr marL="285750" indent="-285750">
              <a:lnSpc>
                <a:spcPct val="150000"/>
              </a:lnSpc>
              <a:buFont typeface="Arial" panose="020B0604020202020204" pitchFamily="34" charset="0"/>
              <a:buChar char="•"/>
            </a:pPr>
            <a:r>
              <a:rPr lang="en-GB" sz="2000" dirty="0"/>
              <a:t>eThekwini Metro has developed an Economic Recovery Plan with a NEW investment potential of R132 Billion, creating over 200 000 new construction jobs and 10 000 permanent jobs.</a:t>
            </a:r>
          </a:p>
          <a:p>
            <a:pPr>
              <a:lnSpc>
                <a:spcPct val="150000"/>
              </a:lnSpc>
            </a:pPr>
            <a:endParaRPr lang="en-GB" sz="2000" dirty="0"/>
          </a:p>
          <a:p>
            <a:pPr>
              <a:lnSpc>
                <a:spcPct val="150000"/>
              </a:lnSpc>
            </a:pPr>
            <a:r>
              <a:rPr lang="en-GB" sz="2000" dirty="0"/>
              <a:t> </a:t>
            </a:r>
            <a:r>
              <a:rPr lang="en-GB" sz="2000" b="1" dirty="0"/>
              <a:t>Identified key catalyst projects include:</a:t>
            </a:r>
          </a:p>
          <a:p>
            <a:pPr>
              <a:lnSpc>
                <a:spcPct val="150000"/>
              </a:lnSpc>
            </a:pPr>
            <a:endParaRPr lang="en-GB" sz="2000" b="1" dirty="0"/>
          </a:p>
          <a:p>
            <a:pPr marL="800100" lvl="1" indent="-342900">
              <a:buFont typeface="+mj-lt"/>
              <a:buAutoNum type="arabicPeriod"/>
            </a:pPr>
            <a:r>
              <a:rPr lang="en-GB" sz="2000" dirty="0"/>
              <a:t>M4 &amp; Umhlanga North Corridor - Investment 	= R3,4b;</a:t>
            </a:r>
          </a:p>
          <a:p>
            <a:pPr marL="800100" lvl="1" indent="-342900">
              <a:buFont typeface="+mj-lt"/>
              <a:buAutoNum type="arabicPeriod"/>
            </a:pPr>
            <a:r>
              <a:rPr lang="en-GB" sz="2000" dirty="0"/>
              <a:t>Inner City Central Corridor – Investment		= R250m + R1,7b; </a:t>
            </a:r>
          </a:p>
          <a:p>
            <a:pPr marL="800100" lvl="1" indent="-342900">
              <a:buFont typeface="+mj-lt"/>
              <a:buAutoNum type="arabicPeriod"/>
            </a:pPr>
            <a:r>
              <a:rPr lang="en-GB" sz="2000" dirty="0"/>
              <a:t>N2 South Corridor - Investment 			= R1,5b; </a:t>
            </a:r>
          </a:p>
          <a:p>
            <a:pPr marL="800100" lvl="1" indent="-342900">
              <a:buFont typeface="+mj-lt"/>
              <a:buAutoNum type="arabicPeriod"/>
            </a:pPr>
            <a:r>
              <a:rPr lang="en-GB" sz="2000" dirty="0"/>
              <a:t>N3 West Corridor – Investment			= R813m + R3,4b;</a:t>
            </a:r>
          </a:p>
          <a:p>
            <a:pPr marL="800100" lvl="1" indent="-342900">
              <a:buFont typeface="+mj-lt"/>
              <a:buAutoNum type="arabicPeriod"/>
            </a:pPr>
            <a:r>
              <a:rPr lang="en-GB" sz="2000" dirty="0"/>
              <a:t>Aerotropolis North Corridor - Investment 		= R270m;</a:t>
            </a:r>
          </a:p>
          <a:p>
            <a:pPr marL="800100" lvl="1" indent="-342900">
              <a:buFont typeface="+mj-lt"/>
              <a:buAutoNum type="arabicPeriod"/>
            </a:pPr>
            <a:r>
              <a:rPr lang="en-GB" sz="2000" dirty="0"/>
              <a:t>Central/North Corridor - Investment 		= R505m.</a:t>
            </a:r>
          </a:p>
          <a:p>
            <a:pPr marL="800100" lvl="1" indent="-342900">
              <a:buFont typeface="+mj-lt"/>
              <a:buAutoNum type="arabicPeriod"/>
            </a:pPr>
            <a:endParaRPr lang="en-GB" sz="2000" dirty="0"/>
          </a:p>
          <a:p>
            <a:pPr marL="800100" lvl="1" indent="-342900">
              <a:buFont typeface="+mj-lt"/>
              <a:buAutoNum type="arabicPeriod"/>
            </a:pPr>
            <a:endParaRPr lang="en-GB" sz="2000" dirty="0"/>
          </a:p>
          <a:p>
            <a:pPr marL="800100" lvl="1" indent="-342900">
              <a:buFont typeface="+mj-lt"/>
              <a:buAutoNum type="arabicPeriod"/>
            </a:pPr>
            <a:endParaRPr lang="en-GB" sz="2000" dirty="0"/>
          </a:p>
          <a:p>
            <a:pPr marL="800100" lvl="1" indent="-342900">
              <a:buFont typeface="+mj-lt"/>
              <a:buAutoNum type="arabicPeriod"/>
            </a:pPr>
            <a:endParaRPr lang="en-GB" sz="2000" dirty="0"/>
          </a:p>
        </p:txBody>
      </p:sp>
      <p:sp>
        <p:nvSpPr>
          <p:cNvPr id="4" name="Title 1">
            <a:extLst>
              <a:ext uri="{FF2B5EF4-FFF2-40B4-BE49-F238E27FC236}">
                <a16:creationId xmlns:a16="http://schemas.microsoft.com/office/drawing/2014/main" id="{7D2B29A1-9906-4273-87EA-C53B2F53DC92}"/>
              </a:ext>
            </a:extLst>
          </p:cNvPr>
          <p:cNvSpPr txBox="1">
            <a:spLocks/>
          </p:cNvSpPr>
          <p:nvPr/>
        </p:nvSpPr>
        <p:spPr>
          <a:xfrm>
            <a:off x="127000" y="148051"/>
            <a:ext cx="12917978" cy="571585"/>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mn-lt"/>
                <a:ea typeface="+mj-ea"/>
                <a:cs typeface="+mj-cs"/>
              </a:defRPr>
            </a:lvl1pPr>
          </a:lstStyle>
          <a:p>
            <a:r>
              <a:rPr lang="en-GB" b="1" dirty="0"/>
              <a:t>DISTRICT DEVELOPMENT implementation: HUB : ETHEKWINI </a:t>
            </a:r>
            <a:br>
              <a:rPr lang="en-GB" b="1" dirty="0"/>
            </a:br>
            <a:endParaRPr lang="en-ZA" b="1" dirty="0"/>
          </a:p>
        </p:txBody>
      </p:sp>
    </p:spTree>
    <p:extLst>
      <p:ext uri="{BB962C8B-B14F-4D97-AF65-F5344CB8AC3E}">
        <p14:creationId xmlns:p14="http://schemas.microsoft.com/office/powerpoint/2010/main" val="3206999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A8523633-201E-4E59-AC28-1FF9C65AA95A}"/>
              </a:ext>
            </a:extLst>
          </p:cNvPr>
          <p:cNvGraphicFramePr>
            <a:graphicFrameLocks/>
          </p:cNvGraphicFramePr>
          <p:nvPr>
            <p:extLst>
              <p:ext uri="{D42A27DB-BD31-4B8C-83A1-F6EECF244321}">
                <p14:modId xmlns:p14="http://schemas.microsoft.com/office/powerpoint/2010/main" val="3767254438"/>
              </p:ext>
            </p:extLst>
          </p:nvPr>
        </p:nvGraphicFramePr>
        <p:xfrm>
          <a:off x="140677" y="744273"/>
          <a:ext cx="11765574" cy="6065520"/>
        </p:xfrm>
        <a:graphic>
          <a:graphicData uri="http://schemas.openxmlformats.org/drawingml/2006/table">
            <a:tbl>
              <a:tblPr firstRow="1" bandRow="1">
                <a:tableStyleId>{5C22544A-7EE6-4342-B048-85BDC9FD1C3A}</a:tableStyleId>
              </a:tblPr>
              <a:tblGrid>
                <a:gridCol w="1550558">
                  <a:extLst>
                    <a:ext uri="{9D8B030D-6E8A-4147-A177-3AD203B41FA5}">
                      <a16:colId xmlns:a16="http://schemas.microsoft.com/office/drawing/2014/main" val="3743717508"/>
                    </a:ext>
                  </a:extLst>
                </a:gridCol>
                <a:gridCol w="5409564">
                  <a:extLst>
                    <a:ext uri="{9D8B030D-6E8A-4147-A177-3AD203B41FA5}">
                      <a16:colId xmlns:a16="http://schemas.microsoft.com/office/drawing/2014/main" val="2773382120"/>
                    </a:ext>
                  </a:extLst>
                </a:gridCol>
                <a:gridCol w="4805452">
                  <a:extLst>
                    <a:ext uri="{9D8B030D-6E8A-4147-A177-3AD203B41FA5}">
                      <a16:colId xmlns:a16="http://schemas.microsoft.com/office/drawing/2014/main" val="250296699"/>
                    </a:ext>
                  </a:extLst>
                </a:gridCol>
              </a:tblGrid>
              <a:tr h="370840">
                <a:tc>
                  <a:txBody>
                    <a:bodyPr/>
                    <a:lstStyle/>
                    <a:p>
                      <a:pPr algn="ctr"/>
                      <a:r>
                        <a:rPr lang="en-ZA" dirty="0">
                          <a:latin typeface="Arial" panose="020B0604020202020204" pitchFamily="34" charset="0"/>
                          <a:cs typeface="Arial" panose="020B0604020202020204" pitchFamily="34" charset="0"/>
                        </a:rPr>
                        <a:t>Strategic Resolution </a:t>
                      </a:r>
                    </a:p>
                  </a:txBody>
                  <a:tcPr>
                    <a:solidFill>
                      <a:schemeClr val="accent1"/>
                    </a:solidFill>
                  </a:tcPr>
                </a:tc>
                <a:tc>
                  <a:txBody>
                    <a:bodyPr/>
                    <a:lstStyle/>
                    <a:p>
                      <a:pPr algn="ctr"/>
                      <a:r>
                        <a:rPr lang="en-ZA" dirty="0">
                          <a:latin typeface="Arial" panose="020B0604020202020204" pitchFamily="34" charset="0"/>
                          <a:cs typeface="Arial" panose="020B0604020202020204" pitchFamily="34" charset="0"/>
                        </a:rPr>
                        <a:t> Progress on to date </a:t>
                      </a:r>
                    </a:p>
                  </a:txBody>
                  <a:tcPr/>
                </a:tc>
                <a:tc>
                  <a:txBody>
                    <a:bodyPr/>
                    <a:lstStyle/>
                    <a:p>
                      <a:pPr algn="ctr"/>
                      <a:r>
                        <a:rPr lang="en-ZA" dirty="0">
                          <a:latin typeface="Arial" panose="020B0604020202020204" pitchFamily="34" charset="0"/>
                          <a:cs typeface="Arial" panose="020B0604020202020204" pitchFamily="34" charset="0"/>
                        </a:rPr>
                        <a:t>Strategic Considerations </a:t>
                      </a:r>
                    </a:p>
                  </a:txBody>
                  <a:tcPr/>
                </a:tc>
                <a:extLst>
                  <a:ext uri="{0D108BD9-81ED-4DB2-BD59-A6C34878D82A}">
                    <a16:rowId xmlns:a16="http://schemas.microsoft.com/office/drawing/2014/main" val="3911805954"/>
                  </a:ext>
                </a:extLst>
              </a:tr>
              <a:tr h="370840">
                <a:tc>
                  <a:txBody>
                    <a:bodyPr/>
                    <a:lstStyle/>
                    <a:p>
                      <a:r>
                        <a:rPr lang="en-ZA" sz="1800" b="1" kern="1200" dirty="0">
                          <a:solidFill>
                            <a:schemeClr val="dk1"/>
                          </a:solidFill>
                          <a:effectLst/>
                          <a:latin typeface="+mn-lt"/>
                          <a:ea typeface="+mn-ea"/>
                          <a:cs typeface="+mn-cs"/>
                        </a:rPr>
                        <a:t>The Port Decongestion</a:t>
                      </a:r>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b="1" kern="1200" dirty="0">
                          <a:solidFill>
                            <a:schemeClr val="dk1"/>
                          </a:solidFill>
                          <a:effectLst/>
                          <a:latin typeface="Arial" panose="020B0604020202020204" pitchFamily="34" charset="0"/>
                          <a:ea typeface="+mn-ea"/>
                          <a:cs typeface="Arial" panose="020B0604020202020204" pitchFamily="34" charset="0"/>
                        </a:rPr>
                        <a:t>Introduction of new technology to manage bookings at the port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dk1"/>
                          </a:solidFill>
                          <a:effectLst/>
                          <a:latin typeface="Arial" panose="020B0604020202020204" pitchFamily="34" charset="0"/>
                          <a:ea typeface="+mn-ea"/>
                          <a:cs typeface="Arial" panose="020B0604020202020204" pitchFamily="34" charset="0"/>
                        </a:rPr>
                        <a:t>The Port is using a system called Integrated Port Management System to indicate when their ships will be coming to our Ports. It also allows the ports to monitor the ships that are in every port and waiting to outside the port.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dk1"/>
                          </a:solidFill>
                          <a:effectLst/>
                          <a:latin typeface="Arial" panose="020B0604020202020204" pitchFamily="34" charset="0"/>
                          <a:ea typeface="+mn-ea"/>
                          <a:cs typeface="Arial" panose="020B0604020202020204" pitchFamily="34" charset="0"/>
                        </a:rPr>
                        <a:t>On the operations side TPT has an a system called NAVIS. This is used to plan and monitor operations.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dk1"/>
                          </a:solidFill>
                          <a:effectLst/>
                          <a:latin typeface="Arial" panose="020B0604020202020204" pitchFamily="34" charset="0"/>
                          <a:ea typeface="+mn-ea"/>
                          <a:cs typeface="Arial" panose="020B0604020202020204" pitchFamily="34" charset="0"/>
                        </a:rPr>
                        <a:t>Customers can view whether their cargo has been offloaded and ready for collection.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dk1"/>
                          </a:solidFill>
                          <a:effectLst/>
                          <a:latin typeface="Arial" panose="020B0604020202020204" pitchFamily="34" charset="0"/>
                          <a:ea typeface="+mn-ea"/>
                          <a:cs typeface="Arial" panose="020B0604020202020204" pitchFamily="34" charset="0"/>
                        </a:rPr>
                        <a:t>Recently the port has introduced a truck booking system to enable the port and customers to have visibility of the situation of the port roads.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dk1"/>
                          </a:solidFill>
                          <a:effectLst/>
                          <a:latin typeface="Arial" panose="020B0604020202020204" pitchFamily="34" charset="0"/>
                          <a:ea typeface="+mn-ea"/>
                          <a:cs typeface="Arial" panose="020B0604020202020204" pitchFamily="34" charset="0"/>
                        </a:rPr>
                        <a:t>TPT has just rolled out Cargo Connect  this technology has created a market place for our customers.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b="1" kern="1200" dirty="0">
                          <a:solidFill>
                            <a:schemeClr val="dk1"/>
                          </a:solidFill>
                          <a:effectLst/>
                          <a:latin typeface="Arial" panose="020B0604020202020204" pitchFamily="34" charset="0"/>
                          <a:ea typeface="+mn-ea"/>
                          <a:cs typeface="Arial" panose="020B0604020202020204" pitchFamily="34" charset="0"/>
                        </a:rPr>
                        <a:t>New staging facilities for container trucks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dk1"/>
                          </a:solidFill>
                          <a:effectLst/>
                          <a:latin typeface="Arial" panose="020B0604020202020204" pitchFamily="34" charset="0"/>
                          <a:ea typeface="+mn-ea"/>
                          <a:cs typeface="Arial" panose="020B0604020202020204" pitchFamily="34" charset="0"/>
                        </a:rPr>
                        <a:t>2 staging facilities are being used in the port for container trucks. The Old Durban Airport  is also used as a staging facility. This area was leased out to Fresh Produce terminal, they had agreed to share the same facility with Bulk terminals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b="1" kern="1200" dirty="0">
                          <a:solidFill>
                            <a:schemeClr val="dk1"/>
                          </a:solidFill>
                          <a:effectLst/>
                          <a:latin typeface="Arial" panose="020B0604020202020204" pitchFamily="34" charset="0"/>
                          <a:ea typeface="+mn-ea"/>
                          <a:cs typeface="Arial" panose="020B0604020202020204" pitchFamily="34" charset="0"/>
                        </a:rPr>
                        <a:t>SMME support:</a:t>
                      </a:r>
                    </a:p>
                    <a:p>
                      <a:r>
                        <a:rPr lang="en-ZA" sz="1400" kern="1200" dirty="0">
                          <a:solidFill>
                            <a:schemeClr val="dk1"/>
                          </a:solidFill>
                          <a:effectLst/>
                          <a:latin typeface="Arial" panose="020B0604020202020204" pitchFamily="34" charset="0"/>
                          <a:ea typeface="+mn-ea"/>
                          <a:cs typeface="Arial" panose="020B0604020202020204" pitchFamily="34" charset="0"/>
                        </a:rPr>
                        <a:t>Conducting online session with SMME and assist them on how to access the opportunities in the port decongestion project </a:t>
                      </a:r>
                    </a:p>
                    <a:p>
                      <a:r>
                        <a:rPr lang="en-ZA" sz="1400" b="1" kern="1200" dirty="0">
                          <a:solidFill>
                            <a:schemeClr val="dk1"/>
                          </a:solidFill>
                          <a:effectLst/>
                          <a:latin typeface="Arial" panose="020B0604020202020204" pitchFamily="34" charset="0"/>
                          <a:ea typeface="+mn-ea"/>
                          <a:cs typeface="Arial" panose="020B0604020202020204" pitchFamily="34" charset="0"/>
                        </a:rPr>
                        <a:t>Cleanliness round the port: </a:t>
                      </a:r>
                    </a:p>
                    <a:p>
                      <a:r>
                        <a:rPr lang="en-ZA" sz="1400" kern="1200" dirty="0">
                          <a:solidFill>
                            <a:schemeClr val="dk1"/>
                          </a:solidFill>
                          <a:effectLst/>
                          <a:latin typeface="Arial" panose="020B0604020202020204" pitchFamily="34" charset="0"/>
                          <a:ea typeface="+mn-ea"/>
                          <a:cs typeface="Arial" panose="020B0604020202020204" pitchFamily="34" charset="0"/>
                        </a:rPr>
                        <a:t>Certain old and derelict buildings are being demolished </a:t>
                      </a:r>
                    </a:p>
                  </a:txBody>
                  <a:tcPr/>
                </a:tc>
                <a:tc>
                  <a:txBody>
                    <a:bodyPr/>
                    <a:lstStyle/>
                    <a:p>
                      <a:pPr marL="285750" lvl="0" indent="-285750">
                        <a:buFont typeface="Arial" panose="020B0604020202020204" pitchFamily="34" charset="0"/>
                        <a:buChar char="•"/>
                      </a:pPr>
                      <a:r>
                        <a:rPr lang="en-ZA" sz="1400" kern="1200" dirty="0">
                          <a:solidFill>
                            <a:schemeClr val="dk1"/>
                          </a:solidFill>
                          <a:effectLst/>
                          <a:latin typeface="Arial" panose="020B0604020202020204" pitchFamily="34" charset="0"/>
                          <a:ea typeface="+mn-ea"/>
                          <a:cs typeface="Arial" panose="020B0604020202020204" pitchFamily="34" charset="0"/>
                        </a:rPr>
                        <a:t>The port is a key asset but exporting through the Durban port is 40% more expensive than OECD average mainly due to high inland transport and handling</a:t>
                      </a:r>
                    </a:p>
                    <a:p>
                      <a:pPr marL="285750" lvl="0" indent="-285750">
                        <a:buFont typeface="Arial" panose="020B0604020202020204" pitchFamily="34" charset="0"/>
                        <a:buChar char="•"/>
                      </a:pPr>
                      <a:r>
                        <a:rPr lang="en-GB" sz="1400" kern="1200" dirty="0">
                          <a:solidFill>
                            <a:schemeClr val="dk1"/>
                          </a:solidFill>
                          <a:effectLst/>
                          <a:latin typeface="Arial" panose="020B0604020202020204" pitchFamily="34" charset="0"/>
                          <a:ea typeface="+mn-ea"/>
                          <a:cs typeface="Arial" panose="020B0604020202020204" pitchFamily="34" charset="0"/>
                        </a:rPr>
                        <a:t>In relation to other cities in SA, eThekwini has a distinct advantage in the transport and logistics sector (linked to Port) which is larger than in the other cities and is also a major absorber of talent in the city.</a:t>
                      </a:r>
                    </a:p>
                    <a:p>
                      <a:pPr marL="285750" lvl="0" indent="-285750">
                        <a:buFont typeface="Arial" panose="020B0604020202020204" pitchFamily="34" charset="0"/>
                        <a:buChar char="•"/>
                      </a:pPr>
                      <a:r>
                        <a:rPr lang="en-GB" sz="1400" kern="1200" dirty="0">
                          <a:solidFill>
                            <a:schemeClr val="dk1"/>
                          </a:solidFill>
                          <a:effectLst/>
                          <a:latin typeface="Arial" panose="020B0604020202020204" pitchFamily="34" charset="0"/>
                          <a:ea typeface="+mn-ea"/>
                          <a:cs typeface="Arial" panose="020B0604020202020204" pitchFamily="34" charset="0"/>
                        </a:rPr>
                        <a:t>However </a:t>
                      </a:r>
                      <a:r>
                        <a:rPr lang="en-ZA" sz="1400" kern="1200" dirty="0">
                          <a:solidFill>
                            <a:schemeClr val="dk1"/>
                          </a:solidFill>
                          <a:effectLst/>
                          <a:latin typeface="Arial" panose="020B0604020202020204" pitchFamily="34" charset="0"/>
                          <a:ea typeface="+mn-ea"/>
                          <a:cs typeface="Arial" panose="020B0604020202020204" pitchFamily="34" charset="0"/>
                        </a:rPr>
                        <a:t>the city’s poor performance in attracting FDI is a major cause for concern. It is placed 22</a:t>
                      </a:r>
                      <a:r>
                        <a:rPr lang="en-ZA" sz="1400" kern="1200" baseline="30000" dirty="0">
                          <a:solidFill>
                            <a:schemeClr val="dk1"/>
                          </a:solidFill>
                          <a:effectLst/>
                          <a:latin typeface="Arial" panose="020B0604020202020204" pitchFamily="34" charset="0"/>
                          <a:ea typeface="+mn-ea"/>
                          <a:cs typeface="Arial" panose="020B0604020202020204" pitchFamily="34" charset="0"/>
                        </a:rPr>
                        <a:t>nd</a:t>
                      </a:r>
                      <a:r>
                        <a:rPr lang="en-ZA" sz="1400" kern="1200" dirty="0">
                          <a:solidFill>
                            <a:schemeClr val="dk1"/>
                          </a:solidFill>
                          <a:effectLst/>
                          <a:latin typeface="Arial" panose="020B0604020202020204" pitchFamily="34" charset="0"/>
                          <a:ea typeface="+mn-ea"/>
                          <a:cs typeface="Arial" panose="020B0604020202020204" pitchFamily="34" charset="0"/>
                        </a:rPr>
                        <a:t> in Africa behind Johannesburg at number 2, Cape Town at 7 and Port Elizabeth at 21.</a:t>
                      </a:r>
                    </a:p>
                    <a:p>
                      <a:pPr marL="285750" lvl="0" indent="-285750">
                        <a:buFont typeface="Arial" panose="020B0604020202020204" pitchFamily="34" charset="0"/>
                        <a:buChar char="•"/>
                      </a:pPr>
                      <a:r>
                        <a:rPr lang="en-ZA" sz="1400" kern="1200" dirty="0">
                          <a:solidFill>
                            <a:schemeClr val="dk1"/>
                          </a:solidFill>
                          <a:effectLst/>
                          <a:latin typeface="Arial" panose="020B0604020202020204" pitchFamily="34" charset="0"/>
                          <a:ea typeface="+mn-ea"/>
                          <a:cs typeface="Arial" panose="020B0604020202020204" pitchFamily="34" charset="0"/>
                        </a:rPr>
                        <a:t> A vision based approach is needed of what eThekwini can be as a </a:t>
                      </a:r>
                      <a:r>
                        <a:rPr lang="en-ZA" sz="1400" b="1" kern="1200" dirty="0">
                          <a:solidFill>
                            <a:schemeClr val="dk1"/>
                          </a:solidFill>
                          <a:effectLst/>
                          <a:latin typeface="Arial" panose="020B0604020202020204" pitchFamily="34" charset="0"/>
                          <a:ea typeface="+mn-ea"/>
                          <a:cs typeface="Arial" panose="020B0604020202020204" pitchFamily="34" charset="0"/>
                        </a:rPr>
                        <a:t>dynamic economic space for the country</a:t>
                      </a:r>
                      <a:r>
                        <a:rPr lang="en-ZA" sz="1400" kern="1200" dirty="0">
                          <a:solidFill>
                            <a:schemeClr val="dk1"/>
                          </a:solidFill>
                          <a:effectLst/>
                          <a:latin typeface="Arial" panose="020B0604020202020204" pitchFamily="34" charset="0"/>
                          <a:ea typeface="+mn-ea"/>
                          <a:cs typeface="Arial" panose="020B0604020202020204" pitchFamily="34" charset="0"/>
                        </a:rPr>
                        <a:t>. </a:t>
                      </a:r>
                    </a:p>
                    <a:p>
                      <a:pPr marL="285750" lvl="0" indent="-285750">
                        <a:buFont typeface="Arial" panose="020B0604020202020204" pitchFamily="34" charset="0"/>
                        <a:buChar char="•"/>
                      </a:pPr>
                      <a:r>
                        <a:rPr lang="en-ZA" sz="1400" kern="1200" dirty="0">
                          <a:solidFill>
                            <a:schemeClr val="dk1"/>
                          </a:solidFill>
                          <a:effectLst/>
                          <a:latin typeface="Arial" panose="020B0604020202020204" pitchFamily="34" charset="0"/>
                          <a:ea typeface="+mn-ea"/>
                          <a:cs typeface="Arial" panose="020B0604020202020204" pitchFamily="34" charset="0"/>
                        </a:rPr>
                        <a:t>The development of eThekwini into a </a:t>
                      </a:r>
                      <a:r>
                        <a:rPr lang="en-ZA" sz="1400" b="1" kern="1200" dirty="0">
                          <a:solidFill>
                            <a:schemeClr val="dk1"/>
                          </a:solidFill>
                          <a:effectLst/>
                          <a:latin typeface="Arial" panose="020B0604020202020204" pitchFamily="34" charset="0"/>
                          <a:ea typeface="+mn-ea"/>
                          <a:cs typeface="Arial" panose="020B0604020202020204" pitchFamily="34" charset="0"/>
                        </a:rPr>
                        <a:t>Smart Port City</a:t>
                      </a:r>
                      <a:r>
                        <a:rPr lang="en-ZA" sz="1400" kern="1200" dirty="0">
                          <a:solidFill>
                            <a:schemeClr val="dk1"/>
                          </a:solidFill>
                          <a:effectLst/>
                          <a:latin typeface="Arial" panose="020B0604020202020204" pitchFamily="34" charset="0"/>
                          <a:ea typeface="+mn-ea"/>
                          <a:cs typeface="Arial" panose="020B0604020202020204" pitchFamily="34" charset="0"/>
                        </a:rPr>
                        <a:t> is crucial to stimulating manufacturing sector within eThekwini and neighbouring municipalities and beyond. The NSDF places eThekwini strategically within the Eastern Coastal corridor linking Richards Bay in the north to Nelson Mandela Bay in the south. </a:t>
                      </a:r>
                    </a:p>
                    <a:p>
                      <a:pPr marL="285750" lvl="0" indent="-285750">
                        <a:buFont typeface="Arial" panose="020B0604020202020204" pitchFamily="34" charset="0"/>
                        <a:buChar char="•"/>
                      </a:pPr>
                      <a:r>
                        <a:rPr lang="en-ZA" sz="1400" kern="1200" dirty="0">
                          <a:solidFill>
                            <a:schemeClr val="dk1"/>
                          </a:solidFill>
                          <a:effectLst/>
                          <a:latin typeface="Arial" panose="020B0604020202020204" pitchFamily="34" charset="0"/>
                          <a:ea typeface="+mn-ea"/>
                          <a:cs typeface="Arial" panose="020B0604020202020204" pitchFamily="34" charset="0"/>
                        </a:rPr>
                        <a:t>The location of the </a:t>
                      </a:r>
                      <a:r>
                        <a:rPr lang="en-ZA" sz="1400" kern="1200" dirty="0" err="1">
                          <a:solidFill>
                            <a:schemeClr val="dk1"/>
                          </a:solidFill>
                          <a:effectLst/>
                          <a:latin typeface="Arial" panose="020B0604020202020204" pitchFamily="34" charset="0"/>
                          <a:ea typeface="+mn-ea"/>
                          <a:cs typeface="Arial" panose="020B0604020202020204" pitchFamily="34" charset="0"/>
                        </a:rPr>
                        <a:t>Transet</a:t>
                      </a:r>
                      <a:r>
                        <a:rPr lang="en-ZA" sz="1400" kern="1200" dirty="0">
                          <a:solidFill>
                            <a:schemeClr val="dk1"/>
                          </a:solidFill>
                          <a:effectLst/>
                          <a:latin typeface="Arial" panose="020B0604020202020204" pitchFamily="34" charset="0"/>
                          <a:ea typeface="+mn-ea"/>
                          <a:cs typeface="Arial" panose="020B0604020202020204" pitchFamily="34" charset="0"/>
                        </a:rPr>
                        <a:t> Headquarters to NMB is a threat to the long term development of the metro. </a:t>
                      </a:r>
                    </a:p>
                  </a:txBody>
                  <a:tcPr/>
                </a:tc>
                <a:extLst>
                  <a:ext uri="{0D108BD9-81ED-4DB2-BD59-A6C34878D82A}">
                    <a16:rowId xmlns:a16="http://schemas.microsoft.com/office/drawing/2014/main" val="1445506784"/>
                  </a:ext>
                </a:extLst>
              </a:tr>
            </a:tbl>
          </a:graphicData>
        </a:graphic>
      </p:graphicFrame>
      <p:sp>
        <p:nvSpPr>
          <p:cNvPr id="6" name="Title 1">
            <a:extLst>
              <a:ext uri="{FF2B5EF4-FFF2-40B4-BE49-F238E27FC236}">
                <a16:creationId xmlns:a16="http://schemas.microsoft.com/office/drawing/2014/main" id="{02AC9785-DF84-4615-91F4-1C896DBC66EE}"/>
              </a:ext>
            </a:extLst>
          </p:cNvPr>
          <p:cNvSpPr>
            <a:spLocks noGrp="1"/>
          </p:cNvSpPr>
          <p:nvPr>
            <p:ph type="title"/>
          </p:nvPr>
        </p:nvSpPr>
        <p:spPr>
          <a:xfrm>
            <a:off x="0" y="109452"/>
            <a:ext cx="12917978" cy="571585"/>
          </a:xfrm>
        </p:spPr>
        <p:txBody>
          <a:bodyPr/>
          <a:lstStyle/>
          <a:p>
            <a:r>
              <a:rPr lang="en-GB" sz="2200" b="1" dirty="0"/>
              <a:t>DISTRICT DEVELOPMENT implementation: ETHEKWINI METROPOLITAN </a:t>
            </a:r>
            <a:endParaRPr lang="en-ZA" sz="2200" b="1" dirty="0"/>
          </a:p>
        </p:txBody>
      </p:sp>
    </p:spTree>
    <p:extLst>
      <p:ext uri="{BB962C8B-B14F-4D97-AF65-F5344CB8AC3E}">
        <p14:creationId xmlns:p14="http://schemas.microsoft.com/office/powerpoint/2010/main" val="4109083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33B5CD97-E58D-42CF-B949-B470E515D656}"/>
              </a:ext>
            </a:extLst>
          </p:cNvPr>
          <p:cNvGraphicFramePr>
            <a:graphicFrameLocks/>
          </p:cNvGraphicFramePr>
          <p:nvPr>
            <p:extLst>
              <p:ext uri="{D42A27DB-BD31-4B8C-83A1-F6EECF244321}">
                <p14:modId xmlns:p14="http://schemas.microsoft.com/office/powerpoint/2010/main" val="507849075"/>
              </p:ext>
            </p:extLst>
          </p:nvPr>
        </p:nvGraphicFramePr>
        <p:xfrm>
          <a:off x="57151" y="681037"/>
          <a:ext cx="12030074" cy="5346168"/>
        </p:xfrm>
        <a:graphic>
          <a:graphicData uri="http://schemas.openxmlformats.org/drawingml/2006/table">
            <a:tbl>
              <a:tblPr firstRow="1" bandRow="1">
                <a:tableStyleId>{5C22544A-7EE6-4342-B048-85BDC9FD1C3A}</a:tableStyleId>
              </a:tblPr>
              <a:tblGrid>
                <a:gridCol w="2647949">
                  <a:extLst>
                    <a:ext uri="{9D8B030D-6E8A-4147-A177-3AD203B41FA5}">
                      <a16:colId xmlns:a16="http://schemas.microsoft.com/office/drawing/2014/main" val="3743717508"/>
                    </a:ext>
                  </a:extLst>
                </a:gridCol>
                <a:gridCol w="6115050">
                  <a:extLst>
                    <a:ext uri="{9D8B030D-6E8A-4147-A177-3AD203B41FA5}">
                      <a16:colId xmlns:a16="http://schemas.microsoft.com/office/drawing/2014/main" val="2773382120"/>
                    </a:ext>
                  </a:extLst>
                </a:gridCol>
                <a:gridCol w="3267075">
                  <a:extLst>
                    <a:ext uri="{9D8B030D-6E8A-4147-A177-3AD203B41FA5}">
                      <a16:colId xmlns:a16="http://schemas.microsoft.com/office/drawing/2014/main" val="250296699"/>
                    </a:ext>
                  </a:extLst>
                </a:gridCol>
              </a:tblGrid>
              <a:tr h="681648">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Strategic Resolution </a:t>
                      </a:r>
                    </a:p>
                  </a:txBody>
                  <a:tcPr/>
                </a:tc>
                <a:tc>
                  <a:txBody>
                    <a:bodyPr/>
                    <a:lstStyle/>
                    <a:p>
                      <a:pPr>
                        <a:lnSpc>
                          <a:spcPct val="150000"/>
                        </a:lnSpc>
                      </a:pPr>
                      <a:r>
                        <a:rPr lang="en-ZA" dirty="0"/>
                        <a:t>Progress to date </a:t>
                      </a:r>
                    </a:p>
                  </a:txBody>
                  <a:tcPr/>
                </a:tc>
                <a:tc>
                  <a:txBody>
                    <a:bodyPr/>
                    <a:lstStyle/>
                    <a:p>
                      <a:pPr>
                        <a:lnSpc>
                          <a:spcPct val="150000"/>
                        </a:lnSpc>
                      </a:pPr>
                      <a:r>
                        <a:rPr lang="en-ZA" dirty="0"/>
                        <a:t> Strategic Considerations </a:t>
                      </a:r>
                    </a:p>
                  </a:txBody>
                  <a:tcPr/>
                </a:tc>
                <a:extLst>
                  <a:ext uri="{0D108BD9-81ED-4DB2-BD59-A6C34878D82A}">
                    <a16:rowId xmlns:a16="http://schemas.microsoft.com/office/drawing/2014/main" val="3911805954"/>
                  </a:ext>
                </a:extLst>
              </a:tr>
              <a:tr h="2888888">
                <a:tc>
                  <a:txBody>
                    <a:bodyPr/>
                    <a:lstStyle/>
                    <a:p>
                      <a:pPr>
                        <a:lnSpc>
                          <a:spcPct val="150000"/>
                        </a:lnSpc>
                      </a:pPr>
                      <a:r>
                        <a:rPr lang="en-ZA" sz="1600" b="1" kern="1200" dirty="0">
                          <a:solidFill>
                            <a:schemeClr val="dk1"/>
                          </a:solidFill>
                          <a:effectLst/>
                          <a:latin typeface="+mn-lt"/>
                          <a:ea typeface="+mn-ea"/>
                          <a:cs typeface="+mn-cs"/>
                        </a:rPr>
                        <a:t>Metro Catalytic Projects Workstream </a:t>
                      </a:r>
                      <a:endParaRPr lang="en-ZA" sz="1600" dirty="0"/>
                    </a:p>
                  </a:txBody>
                  <a:tcPr/>
                </a:tc>
                <a:tc>
                  <a:txBody>
                    <a:bodyPr/>
                    <a:lstStyle/>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Meeting was held with Infrastructure South Africa (ISA) on 9 December 2020 to discuss process in seeking national government intervention</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Draft letter and “Request for Unblocking” forms were completed as per ISA guidance on 17 December 2021</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A meeting is awaited between Mayor and relevant KZN MECs (DoT, DETEA and Finance) to discuss the interventions being sought prior to formal submission to national government </a:t>
                      </a:r>
                    </a:p>
                  </a:txBody>
                  <a:tcPr/>
                </a:tc>
                <a:tc>
                  <a:txBody>
                    <a:bodyPr/>
                    <a:lstStyle/>
                    <a:p>
                      <a:pPr marL="285750" indent="-285750">
                        <a:lnSpc>
                          <a:spcPct val="150000"/>
                        </a:lnSpc>
                        <a:buFont typeface="Arial" panose="020B0604020202020204" pitchFamily="34" charset="0"/>
                        <a:buChar char="•"/>
                      </a:pPr>
                      <a:r>
                        <a:rPr lang="en-ZA" sz="1400" dirty="0">
                          <a:latin typeface="Arial" panose="020B0604020202020204" pitchFamily="34" charset="0"/>
                          <a:cs typeface="Arial" panose="020B0604020202020204" pitchFamily="34" charset="0"/>
                        </a:rPr>
                        <a:t>Fast track the process to source funding for the implementation of the catalytic projects by: </a:t>
                      </a:r>
                    </a:p>
                    <a:p>
                      <a:pPr marL="609600" lvl="1" indent="-342900">
                        <a:lnSpc>
                          <a:spcPct val="150000"/>
                        </a:lnSpc>
                        <a:buFont typeface="+mj-lt"/>
                        <a:buAutoNum type="alphaLcPeriod"/>
                      </a:pPr>
                      <a:r>
                        <a:rPr lang="en-ZA" sz="1400" dirty="0">
                          <a:latin typeface="Arial" panose="020B0604020202020204" pitchFamily="34" charset="0"/>
                          <a:cs typeface="Arial" panose="020B0604020202020204" pitchFamily="34" charset="0"/>
                        </a:rPr>
                        <a:t>Prioritizing the metro as a DDM pilot in the district </a:t>
                      </a:r>
                    </a:p>
                    <a:p>
                      <a:pPr marL="609600" lvl="1" indent="-342900">
                        <a:lnSpc>
                          <a:spcPct val="150000"/>
                        </a:lnSpc>
                        <a:buFont typeface="+mj-lt"/>
                        <a:buAutoNum type="alphaLcPeriod"/>
                      </a:pPr>
                      <a:r>
                        <a:rPr lang="en-ZA" sz="1400" dirty="0">
                          <a:latin typeface="Arial" panose="020B0604020202020204" pitchFamily="34" charset="0"/>
                          <a:cs typeface="Arial" panose="020B0604020202020204" pitchFamily="34" charset="0"/>
                        </a:rPr>
                        <a:t>Fast tracking engagements between the metro and the province </a:t>
                      </a:r>
                    </a:p>
                    <a:p>
                      <a:pPr marL="742950" lvl="1" indent="-285750">
                        <a:lnSpc>
                          <a:spcPct val="150000"/>
                        </a:lnSpc>
                        <a:buFont typeface="Arial" panose="020B0604020202020204" pitchFamily="34" charset="0"/>
                        <a:buChar char="•"/>
                      </a:pPr>
                      <a:endParaRPr lang="en-ZA" dirty="0"/>
                    </a:p>
                  </a:txBody>
                  <a:tcPr/>
                </a:tc>
                <a:extLst>
                  <a:ext uri="{0D108BD9-81ED-4DB2-BD59-A6C34878D82A}">
                    <a16:rowId xmlns:a16="http://schemas.microsoft.com/office/drawing/2014/main" val="3398687971"/>
                  </a:ext>
                </a:extLst>
              </a:tr>
              <a:tr h="1460674">
                <a:tc>
                  <a:txBody>
                    <a:bodyPr/>
                    <a:lstStyle/>
                    <a:p>
                      <a:pPr>
                        <a:lnSpc>
                          <a:spcPct val="150000"/>
                        </a:lnSpc>
                      </a:pPr>
                      <a:r>
                        <a:rPr lang="en-ZA" sz="1600" b="1" kern="1200" dirty="0">
                          <a:solidFill>
                            <a:schemeClr val="dk1"/>
                          </a:solidFill>
                          <a:effectLst/>
                          <a:latin typeface="+mn-lt"/>
                          <a:ea typeface="+mn-ea"/>
                          <a:cs typeface="+mn-cs"/>
                        </a:rPr>
                        <a:t>Economic Recovery Plan </a:t>
                      </a:r>
                      <a:endParaRPr lang="en-ZA" sz="1600" dirty="0"/>
                    </a:p>
                  </a:txBody>
                  <a:tcPr/>
                </a:tc>
                <a:tc>
                  <a:txBody>
                    <a:bodyPr/>
                    <a:lstStyle/>
                    <a:p>
                      <a:pPr marL="285750" indent="-285750">
                        <a:lnSpc>
                          <a:spcPct val="150000"/>
                        </a:lnSpc>
                        <a:buFont typeface="Arial" panose="020B0604020202020204" pitchFamily="34" charset="0"/>
                        <a:buChar char="•"/>
                      </a:pPr>
                      <a:r>
                        <a:rPr lang="en-ZA" sz="1600" dirty="0">
                          <a:latin typeface="Arial" panose="020B0604020202020204" pitchFamily="34" charset="0"/>
                          <a:cs typeface="Arial" panose="020B0604020202020204" pitchFamily="34" charset="0"/>
                        </a:rPr>
                        <a:t>The City has development the Economic recovery plan and is not in the process of implementing it. Support is required from provincial and national government to implement the plan </a:t>
                      </a:r>
                    </a:p>
                  </a:txBody>
                  <a:tcPr/>
                </a:tc>
                <a:tc>
                  <a:txBody>
                    <a:bodyPr/>
                    <a:lstStyle/>
                    <a:p>
                      <a:pPr marL="285750" indent="-285750">
                        <a:lnSpc>
                          <a:spcPct val="150000"/>
                        </a:lnSpc>
                        <a:buFont typeface="Arial" panose="020B0604020202020204" pitchFamily="34" charset="0"/>
                        <a:buChar char="•"/>
                      </a:pPr>
                      <a:r>
                        <a:rPr lang="en-ZA" sz="1400" dirty="0">
                          <a:latin typeface="Arial" panose="020B0604020202020204" pitchFamily="34" charset="0"/>
                          <a:cs typeface="Arial" panose="020B0604020202020204" pitchFamily="34" charset="0"/>
                        </a:rPr>
                        <a:t>National and provincial sector departments to be mobilized to support the implementation of the Economic Recovery Plan of the metro</a:t>
                      </a:r>
                    </a:p>
                  </a:txBody>
                  <a:tcPr/>
                </a:tc>
                <a:extLst>
                  <a:ext uri="{0D108BD9-81ED-4DB2-BD59-A6C34878D82A}">
                    <a16:rowId xmlns:a16="http://schemas.microsoft.com/office/drawing/2014/main" val="4202408158"/>
                  </a:ext>
                </a:extLst>
              </a:tr>
            </a:tbl>
          </a:graphicData>
        </a:graphic>
      </p:graphicFrame>
      <p:sp>
        <p:nvSpPr>
          <p:cNvPr id="6" name="Title 1">
            <a:extLst>
              <a:ext uri="{FF2B5EF4-FFF2-40B4-BE49-F238E27FC236}">
                <a16:creationId xmlns:a16="http://schemas.microsoft.com/office/drawing/2014/main" id="{BD26D1A2-BB33-4962-B73A-EA0838D27576}"/>
              </a:ext>
            </a:extLst>
          </p:cNvPr>
          <p:cNvSpPr>
            <a:spLocks noGrp="1"/>
          </p:cNvSpPr>
          <p:nvPr>
            <p:ph type="title"/>
          </p:nvPr>
        </p:nvSpPr>
        <p:spPr>
          <a:xfrm>
            <a:off x="0" y="109452"/>
            <a:ext cx="12917978" cy="571585"/>
          </a:xfrm>
        </p:spPr>
        <p:txBody>
          <a:bodyPr/>
          <a:lstStyle/>
          <a:p>
            <a:r>
              <a:rPr lang="en-GB" sz="2200" b="1" dirty="0"/>
              <a:t>DISTRICT DEVELOPMENT implementation: ETHEKWINI METROPOLITAN </a:t>
            </a:r>
            <a:endParaRPr lang="en-ZA" sz="2200" b="1" dirty="0"/>
          </a:p>
        </p:txBody>
      </p:sp>
    </p:spTree>
    <p:extLst>
      <p:ext uri="{BB962C8B-B14F-4D97-AF65-F5344CB8AC3E}">
        <p14:creationId xmlns:p14="http://schemas.microsoft.com/office/powerpoint/2010/main" val="181171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DB966A-EB7F-48AA-83B0-367D877D598E}"/>
              </a:ext>
            </a:extLst>
          </p:cNvPr>
          <p:cNvSpPr txBox="1"/>
          <p:nvPr/>
        </p:nvSpPr>
        <p:spPr>
          <a:xfrm>
            <a:off x="619126" y="771526"/>
            <a:ext cx="10810874" cy="624786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sz="2000" dirty="0"/>
              <a:t>Currently implementing water and sanitation projects within the five local municipalities. The major infrastructure projects are concentrated within the KSD Municipality where the DM is deliberately addressing the MIG / RBIG alignment challenge as relates to the KSD PI. </a:t>
            </a:r>
          </a:p>
          <a:p>
            <a:pPr marL="342900" indent="-342900">
              <a:lnSpc>
                <a:spcPct val="150000"/>
              </a:lnSpc>
              <a:buFont typeface="Arial" panose="020B0604020202020204" pitchFamily="34" charset="0"/>
              <a:buChar char="•"/>
            </a:pPr>
            <a:r>
              <a:rPr lang="en-GB" sz="2000" dirty="0"/>
              <a:t>Key Catalyst projects identified includes:</a:t>
            </a:r>
          </a:p>
          <a:p>
            <a:pPr marL="914400" lvl="1" indent="-457200">
              <a:lnSpc>
                <a:spcPct val="150000"/>
              </a:lnSpc>
              <a:buFont typeface="+mj-lt"/>
              <a:buAutoNum type="arabicPeriod"/>
            </a:pPr>
            <a:r>
              <a:rPr lang="en-GB" sz="2000" dirty="0" err="1"/>
              <a:t>Mqanduli</a:t>
            </a:r>
            <a:r>
              <a:rPr lang="en-GB" sz="2000" dirty="0"/>
              <a:t> Secondary Bulk Water Supply 					=R6,1b;</a:t>
            </a:r>
          </a:p>
          <a:p>
            <a:pPr marL="914400" lvl="1" indent="-457200">
              <a:lnSpc>
                <a:spcPct val="150000"/>
              </a:lnSpc>
              <a:buFont typeface="+mj-lt"/>
              <a:buAutoNum type="arabicPeriod"/>
            </a:pPr>
            <a:r>
              <a:rPr lang="en-GB" sz="2000" dirty="0"/>
              <a:t>KSD PIP Water: </a:t>
            </a:r>
            <a:r>
              <a:rPr lang="en-GB" sz="2000" dirty="0" err="1"/>
              <a:t>Ngqeleni</a:t>
            </a:r>
            <a:r>
              <a:rPr lang="en-GB" sz="2000" dirty="0"/>
              <a:t> &amp; Libode Corridors 				=R1,6b;</a:t>
            </a:r>
          </a:p>
          <a:p>
            <a:pPr marL="914400" lvl="1" indent="-457200">
              <a:lnSpc>
                <a:spcPct val="150000"/>
              </a:lnSpc>
              <a:buFont typeface="+mj-lt"/>
              <a:buAutoNum type="arabicPeriod"/>
            </a:pPr>
            <a:r>
              <a:rPr lang="en-GB" sz="2000" dirty="0"/>
              <a:t>Libode Secondary Bulk Water Supply 					=R1b;</a:t>
            </a:r>
          </a:p>
          <a:p>
            <a:pPr marL="914400" lvl="1" indent="-457200">
              <a:lnSpc>
                <a:spcPct val="150000"/>
              </a:lnSpc>
              <a:buFont typeface="+mj-lt"/>
              <a:buAutoNum type="arabicPeriod"/>
            </a:pPr>
            <a:r>
              <a:rPr lang="en-GB" sz="2000" dirty="0" err="1"/>
              <a:t>Ingquza</a:t>
            </a:r>
            <a:r>
              <a:rPr lang="en-GB" sz="2000" dirty="0"/>
              <a:t> Hill Ward  8 Sanitation 						=R13,9m;</a:t>
            </a:r>
          </a:p>
          <a:p>
            <a:pPr marL="914400" lvl="1" indent="-457200">
              <a:lnSpc>
                <a:spcPct val="150000"/>
              </a:lnSpc>
              <a:buFont typeface="+mj-lt"/>
              <a:buAutoNum type="arabicPeriod"/>
            </a:pPr>
            <a:r>
              <a:rPr lang="en-GB" sz="2000" dirty="0"/>
              <a:t>Port St Johns Ward 18 Sanitation					=R8,1m;</a:t>
            </a:r>
          </a:p>
          <a:p>
            <a:pPr marL="914400" lvl="1" indent="-457200">
              <a:lnSpc>
                <a:spcPct val="150000"/>
              </a:lnSpc>
              <a:buFont typeface="+mj-lt"/>
              <a:buAutoNum type="arabicPeriod"/>
            </a:pPr>
            <a:r>
              <a:rPr lang="en-GB" sz="2000" dirty="0" err="1"/>
              <a:t>Tsolo</a:t>
            </a:r>
            <a:r>
              <a:rPr lang="en-GB" sz="2000" dirty="0"/>
              <a:t> Waste Water Treatment Works and Raw Sewerage Pump Station 	=R82,3m;</a:t>
            </a:r>
          </a:p>
          <a:p>
            <a:pPr marL="914400" lvl="1" indent="-457200">
              <a:lnSpc>
                <a:spcPct val="150000"/>
              </a:lnSpc>
              <a:buFont typeface="+mj-lt"/>
              <a:buAutoNum type="arabicPeriod"/>
            </a:pPr>
            <a:r>
              <a:rPr lang="en-GB" sz="2000" dirty="0"/>
              <a:t>Libode Sewerage Treatment works Phase 1				=R51,2m.</a:t>
            </a:r>
          </a:p>
          <a:p>
            <a:endParaRPr lang="en-GB" sz="2000" dirty="0"/>
          </a:p>
          <a:p>
            <a:endParaRPr lang="en-ZA" sz="2000" dirty="0"/>
          </a:p>
        </p:txBody>
      </p:sp>
      <p:sp>
        <p:nvSpPr>
          <p:cNvPr id="7" name="Title 1">
            <a:extLst>
              <a:ext uri="{FF2B5EF4-FFF2-40B4-BE49-F238E27FC236}">
                <a16:creationId xmlns:a16="http://schemas.microsoft.com/office/drawing/2014/main" id="{D3A0CCF0-EBDB-43DB-8AF0-3D7F0C338527}"/>
              </a:ext>
            </a:extLst>
          </p:cNvPr>
          <p:cNvSpPr txBox="1">
            <a:spLocks/>
          </p:cNvSpPr>
          <p:nvPr/>
        </p:nvSpPr>
        <p:spPr>
          <a:xfrm>
            <a:off x="127000" y="148051"/>
            <a:ext cx="12917978" cy="571585"/>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mn-lt"/>
                <a:ea typeface="+mj-ea"/>
                <a:cs typeface="+mj-cs"/>
              </a:defRPr>
            </a:lvl1pPr>
          </a:lstStyle>
          <a:p>
            <a:r>
              <a:rPr lang="en-GB" b="1" dirty="0"/>
              <a:t>DISTRICT DEVELOPMENT implementation: HUB : OR TAMBO DISTRICT  </a:t>
            </a:r>
            <a:endParaRPr lang="en-ZA" b="1" dirty="0"/>
          </a:p>
        </p:txBody>
      </p:sp>
    </p:spTree>
    <p:extLst>
      <p:ext uri="{BB962C8B-B14F-4D97-AF65-F5344CB8AC3E}">
        <p14:creationId xmlns:p14="http://schemas.microsoft.com/office/powerpoint/2010/main" val="188925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EA24C3D-C54D-43BA-B104-4185BE622596}"/>
              </a:ext>
            </a:extLst>
          </p:cNvPr>
          <p:cNvSpPr txBox="1"/>
          <p:nvPr/>
        </p:nvSpPr>
        <p:spPr>
          <a:xfrm>
            <a:off x="126999" y="719636"/>
            <a:ext cx="12005733" cy="4651979"/>
          </a:xfrm>
          <a:prstGeom prst="rect">
            <a:avLst/>
          </a:prstGeom>
          <a:noFill/>
        </p:spPr>
        <p:txBody>
          <a:bodyPr wrap="square">
            <a:spAutoFit/>
          </a:bodyPr>
          <a:lstStyle/>
          <a:p>
            <a:pPr>
              <a:lnSpc>
                <a:spcPct val="150000"/>
              </a:lnSpc>
            </a:pPr>
            <a:r>
              <a:rPr lang="en-GB" sz="2000" dirty="0"/>
              <a:t>The Municipal Infrastructure Grant have allocated  R2,9 billion over the 2020 MTEF to OR Tambo District.  </a:t>
            </a:r>
          </a:p>
          <a:p>
            <a:pPr>
              <a:lnSpc>
                <a:spcPct val="150000"/>
              </a:lnSpc>
            </a:pPr>
            <a:r>
              <a:rPr lang="en-GB" sz="2000" dirty="0"/>
              <a:t>Funded allocation of R900 mill for various water, sanitation, roads, and community amenity projects.  </a:t>
            </a:r>
          </a:p>
          <a:p>
            <a:pPr>
              <a:lnSpc>
                <a:spcPct val="150000"/>
              </a:lnSpc>
            </a:pPr>
            <a:r>
              <a:rPr lang="en-GB" sz="2000" dirty="0"/>
              <a:t>As at the end of December 2020, the District Municipal space has spent 22% of the R907 million 2020/21 allocation. </a:t>
            </a:r>
          </a:p>
          <a:p>
            <a:pPr>
              <a:lnSpc>
                <a:spcPct val="150000"/>
              </a:lnSpc>
            </a:pPr>
            <a:endParaRPr lang="en-GB" sz="2000" dirty="0"/>
          </a:p>
          <a:p>
            <a:pPr>
              <a:lnSpc>
                <a:spcPct val="150000"/>
              </a:lnSpc>
            </a:pPr>
            <a:r>
              <a:rPr lang="en-GB" sz="2000" dirty="0"/>
              <a:t>Progress on the following projects:</a:t>
            </a:r>
          </a:p>
          <a:p>
            <a:pPr marL="457200" indent="-457200">
              <a:lnSpc>
                <a:spcPct val="150000"/>
              </a:lnSpc>
              <a:buFont typeface="+mj-lt"/>
              <a:buAutoNum type="arabicPeriod"/>
            </a:pPr>
            <a:r>
              <a:rPr lang="en-GB" sz="2000" dirty="0"/>
              <a:t>19 water projects to the value of R 3,4b 291 000 beneficiaries;</a:t>
            </a:r>
          </a:p>
          <a:p>
            <a:pPr marL="457200" indent="-457200">
              <a:lnSpc>
                <a:spcPct val="150000"/>
              </a:lnSpc>
              <a:buFont typeface="+mj-lt"/>
              <a:buAutoNum type="arabicPeriod"/>
            </a:pPr>
            <a:r>
              <a:rPr lang="en-GB" sz="2000" dirty="0"/>
              <a:t>12 sanitation projects to the Value of R339m to benefit 21 000 beneficiaries;</a:t>
            </a:r>
          </a:p>
          <a:p>
            <a:pPr marL="457200" indent="-457200">
              <a:lnSpc>
                <a:spcPct val="150000"/>
              </a:lnSpc>
              <a:buFont typeface="+mj-lt"/>
              <a:buAutoNum type="arabicPeriod"/>
            </a:pPr>
            <a:r>
              <a:rPr lang="en-GB" sz="2000" dirty="0"/>
              <a:t>47 roads projects to the valued at  R572m;</a:t>
            </a:r>
          </a:p>
          <a:p>
            <a:pPr marL="457200" indent="-457200">
              <a:lnSpc>
                <a:spcPct val="150000"/>
              </a:lnSpc>
              <a:buFont typeface="+mj-lt"/>
              <a:buAutoNum type="arabicPeriod"/>
            </a:pPr>
            <a:r>
              <a:rPr lang="en-GB" sz="2000" dirty="0"/>
              <a:t>12 community facility projects to the value of R173m.</a:t>
            </a:r>
          </a:p>
        </p:txBody>
      </p:sp>
      <p:sp>
        <p:nvSpPr>
          <p:cNvPr id="6" name="Title 1">
            <a:extLst>
              <a:ext uri="{FF2B5EF4-FFF2-40B4-BE49-F238E27FC236}">
                <a16:creationId xmlns:a16="http://schemas.microsoft.com/office/drawing/2014/main" id="{354E331C-D9CD-48F4-AEC1-F2FA69407714}"/>
              </a:ext>
            </a:extLst>
          </p:cNvPr>
          <p:cNvSpPr txBox="1">
            <a:spLocks/>
          </p:cNvSpPr>
          <p:nvPr/>
        </p:nvSpPr>
        <p:spPr>
          <a:xfrm>
            <a:off x="127000" y="148051"/>
            <a:ext cx="12917978" cy="571585"/>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mn-lt"/>
                <a:ea typeface="+mj-ea"/>
                <a:cs typeface="+mj-cs"/>
              </a:defRPr>
            </a:lvl1pPr>
          </a:lstStyle>
          <a:p>
            <a:r>
              <a:rPr lang="en-GB" b="1" dirty="0"/>
              <a:t>DISTRICT DEVELOPMENT implementation: OR TAMBO DISTRICT  </a:t>
            </a:r>
            <a:br>
              <a:rPr lang="en-GB" b="1" dirty="0"/>
            </a:br>
            <a:endParaRPr lang="en-ZA" b="1" dirty="0"/>
          </a:p>
        </p:txBody>
      </p:sp>
    </p:spTree>
    <p:extLst>
      <p:ext uri="{BB962C8B-B14F-4D97-AF65-F5344CB8AC3E}">
        <p14:creationId xmlns:p14="http://schemas.microsoft.com/office/powerpoint/2010/main" val="3535823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668BF090-19C5-4A53-86CD-2D224624D4A6}"/>
              </a:ext>
            </a:extLst>
          </p:cNvPr>
          <p:cNvGraphicFramePr>
            <a:graphicFrameLocks/>
          </p:cNvGraphicFramePr>
          <p:nvPr>
            <p:extLst>
              <p:ext uri="{D42A27DB-BD31-4B8C-83A1-F6EECF244321}">
                <p14:modId xmlns:p14="http://schemas.microsoft.com/office/powerpoint/2010/main" val="3063564086"/>
              </p:ext>
            </p:extLst>
          </p:nvPr>
        </p:nvGraphicFramePr>
        <p:xfrm>
          <a:off x="114300" y="768407"/>
          <a:ext cx="11982450" cy="5432366"/>
        </p:xfrm>
        <a:graphic>
          <a:graphicData uri="http://schemas.openxmlformats.org/drawingml/2006/table">
            <a:tbl>
              <a:tblPr firstRow="1" bandRow="1">
                <a:tableStyleId>{5C22544A-7EE6-4342-B048-85BDC9FD1C3A}</a:tableStyleId>
              </a:tblPr>
              <a:tblGrid>
                <a:gridCol w="3345844">
                  <a:extLst>
                    <a:ext uri="{9D8B030D-6E8A-4147-A177-3AD203B41FA5}">
                      <a16:colId xmlns:a16="http://schemas.microsoft.com/office/drawing/2014/main" val="2260731340"/>
                    </a:ext>
                  </a:extLst>
                </a:gridCol>
                <a:gridCol w="6506907">
                  <a:extLst>
                    <a:ext uri="{9D8B030D-6E8A-4147-A177-3AD203B41FA5}">
                      <a16:colId xmlns:a16="http://schemas.microsoft.com/office/drawing/2014/main" val="2963144533"/>
                    </a:ext>
                  </a:extLst>
                </a:gridCol>
                <a:gridCol w="2129699">
                  <a:extLst>
                    <a:ext uri="{9D8B030D-6E8A-4147-A177-3AD203B41FA5}">
                      <a16:colId xmlns:a16="http://schemas.microsoft.com/office/drawing/2014/main" val="2647778917"/>
                    </a:ext>
                  </a:extLst>
                </a:gridCol>
              </a:tblGrid>
              <a:tr h="717482">
                <a:tc>
                  <a:txBody>
                    <a:bodyPr/>
                    <a:lstStyle/>
                    <a:p>
                      <a:pPr algn="ctr">
                        <a:lnSpc>
                          <a:spcPct val="100000"/>
                        </a:lnSpc>
                      </a:pPr>
                      <a:r>
                        <a:rPr lang="en-ZA" dirty="0">
                          <a:latin typeface="Arial" panose="020B0604020202020204" pitchFamily="34" charset="0"/>
                          <a:cs typeface="Arial" panose="020B0604020202020204" pitchFamily="34" charset="0"/>
                        </a:rPr>
                        <a:t>Strategic Resolution </a:t>
                      </a:r>
                    </a:p>
                  </a:txBody>
                  <a:tcPr/>
                </a:tc>
                <a:tc>
                  <a:txBody>
                    <a:bodyPr/>
                    <a:lstStyle/>
                    <a:p>
                      <a:pPr algn="ctr">
                        <a:lnSpc>
                          <a:spcPct val="100000"/>
                        </a:lnSpc>
                      </a:pPr>
                      <a:r>
                        <a:rPr lang="en-ZA" dirty="0">
                          <a:latin typeface="Arial" panose="020B0604020202020204" pitchFamily="34" charset="0"/>
                          <a:cs typeface="Arial" panose="020B0604020202020204" pitchFamily="34" charset="0"/>
                        </a:rPr>
                        <a:t>Progress to date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Strategic Considerations </a:t>
                      </a:r>
                    </a:p>
                  </a:txBody>
                  <a:tcPr/>
                </a:tc>
                <a:extLst>
                  <a:ext uri="{0D108BD9-81ED-4DB2-BD59-A6C34878D82A}">
                    <a16:rowId xmlns:a16="http://schemas.microsoft.com/office/drawing/2014/main" val="1655375022"/>
                  </a:ext>
                </a:extLst>
              </a:tr>
              <a:tr h="922477">
                <a:tc>
                  <a:txBody>
                    <a:bodyPr/>
                    <a:lstStyle/>
                    <a:p>
                      <a:pPr marL="0" indent="0" algn="just">
                        <a:lnSpc>
                          <a:spcPct val="100000"/>
                        </a:lnSpc>
                        <a:buFont typeface="+mj-lt"/>
                        <a:buNone/>
                      </a:pPr>
                      <a:r>
                        <a:rPr lang="en-US" sz="1600" dirty="0">
                          <a:solidFill>
                            <a:schemeClr val="tx1"/>
                          </a:solidFill>
                          <a:latin typeface="Arial" panose="020B0604020202020204" pitchFamily="34" charset="0"/>
                          <a:cs typeface="Arial" panose="020B0604020202020204" pitchFamily="34" charset="0"/>
                        </a:rPr>
                        <a:t>Implement an MoU between the Water Resource Commission and the district monitored by the MEC </a:t>
                      </a:r>
                    </a:p>
                  </a:txBody>
                  <a:tcPr/>
                </a:tc>
                <a:tc>
                  <a:txBody>
                    <a:bodyPr/>
                    <a:lstStyle/>
                    <a:p>
                      <a:pPr marL="285750" indent="-285750">
                        <a:lnSpc>
                          <a:spcPct val="100000"/>
                        </a:lnSpc>
                        <a:buFont typeface="Arial" panose="020B0604020202020204" pitchFamily="34" charset="0"/>
                        <a:buChar char="•"/>
                      </a:pPr>
                      <a:r>
                        <a:rPr lang="en-ZA" sz="1400" dirty="0">
                          <a:latin typeface="Arial" panose="020B0604020202020204" pitchFamily="34" charset="0"/>
                          <a:cs typeface="Arial" panose="020B0604020202020204" pitchFamily="34" charset="0"/>
                        </a:rPr>
                        <a:t>The MoU between the Water Research Commission is being developed. </a:t>
                      </a:r>
                    </a:p>
                    <a:p>
                      <a:pPr marL="285750" indent="-285750">
                        <a:lnSpc>
                          <a:spcPct val="100000"/>
                        </a:lnSpc>
                        <a:buFont typeface="Arial" panose="020B0604020202020204" pitchFamily="34" charset="0"/>
                        <a:buChar char="•"/>
                      </a:pPr>
                      <a:r>
                        <a:rPr lang="en-ZA" sz="1400" dirty="0">
                          <a:latin typeface="Arial" panose="020B0604020202020204" pitchFamily="34" charset="0"/>
                          <a:cs typeface="Arial" panose="020B0604020202020204" pitchFamily="34" charset="0"/>
                        </a:rPr>
                        <a:t>The scope of the MoU was broadened to cover all three pilots and to include issues of climate change and economic development</a:t>
                      </a:r>
                    </a:p>
                  </a:txBody>
                  <a:tcPr/>
                </a:tc>
                <a:tc>
                  <a:txBody>
                    <a:bodyPr/>
                    <a:lstStyle/>
                    <a:p>
                      <a:pPr>
                        <a:lnSpc>
                          <a:spcPct val="100000"/>
                        </a:lnSpc>
                      </a:pPr>
                      <a:r>
                        <a:rPr lang="en-ZA" sz="1400" dirty="0">
                          <a:latin typeface="Arial" panose="020B0604020202020204" pitchFamily="34" charset="0"/>
                          <a:cs typeface="Arial" panose="020B0604020202020204" pitchFamily="34" charset="0"/>
                        </a:rPr>
                        <a:t>Implement the MoU before the endo of the current FY</a:t>
                      </a:r>
                    </a:p>
                  </a:txBody>
                  <a:tcPr/>
                </a:tc>
                <a:extLst>
                  <a:ext uri="{0D108BD9-81ED-4DB2-BD59-A6C34878D82A}">
                    <a16:rowId xmlns:a16="http://schemas.microsoft.com/office/drawing/2014/main" val="1319851717"/>
                  </a:ext>
                </a:extLst>
              </a:tr>
              <a:tr h="15374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MISA to enter into a </a:t>
                      </a:r>
                      <a:r>
                        <a:rPr lang="en-US" sz="1600" dirty="0" err="1">
                          <a:solidFill>
                            <a:schemeClr val="tx1"/>
                          </a:solidFill>
                          <a:latin typeface="Arial" panose="020B0604020202020204" pitchFamily="34" charset="0"/>
                          <a:cs typeface="Arial" panose="020B0604020202020204" pitchFamily="34" charset="0"/>
                        </a:rPr>
                        <a:t>MoA</a:t>
                      </a:r>
                      <a:r>
                        <a:rPr lang="en-US" sz="1600" dirty="0">
                          <a:solidFill>
                            <a:schemeClr val="tx1"/>
                          </a:solidFill>
                          <a:latin typeface="Arial" panose="020B0604020202020204" pitchFamily="34" charset="0"/>
                          <a:cs typeface="Arial" panose="020B0604020202020204" pitchFamily="34" charset="0"/>
                        </a:rPr>
                        <a:t> with Eastern Cape Rural Development Agency</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dk1"/>
                          </a:solidFill>
                          <a:effectLst/>
                          <a:latin typeface="Arial" panose="020B0604020202020204" pitchFamily="34" charset="0"/>
                          <a:ea typeface="+mn-ea"/>
                          <a:cs typeface="Arial" panose="020B0604020202020204" pitchFamily="34" charset="0"/>
                        </a:rPr>
                        <a:t>The MOU is between MISA, ECRDA (Eastern Cape Rural Development Agency) and the Eastern Cape Socio Economic Consultative Council (ECSECC), ECRDA and ECSECC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dk1"/>
                          </a:solidFill>
                          <a:effectLst/>
                          <a:latin typeface="Arial" panose="020B0604020202020204" pitchFamily="34" charset="0"/>
                          <a:ea typeface="+mn-ea"/>
                          <a:cs typeface="Arial" panose="020B0604020202020204" pitchFamily="34" charset="0"/>
                        </a:rPr>
                        <a:t>It clarifies roles and responsibilities on the development of the Wild Coast Corridor, guided by the National Spatial Development Framework and the latest Eastern Cape Provincial Development Plan.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Implement the MoU before the end of the current FY</a:t>
                      </a:r>
                    </a:p>
                    <a:p>
                      <a:pPr>
                        <a:lnSpc>
                          <a:spcPct val="100000"/>
                        </a:lnSpc>
                      </a:pP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96570665"/>
                  </a:ext>
                </a:extLst>
              </a:tr>
              <a:tr h="2254945">
                <a:tc>
                  <a:txBody>
                    <a:bodyPr/>
                    <a:lstStyle/>
                    <a:p>
                      <a:pPr>
                        <a:lnSpc>
                          <a:spcPct val="100000"/>
                        </a:lnSpc>
                      </a:pPr>
                      <a:r>
                        <a:rPr lang="en-US" sz="1600" dirty="0">
                          <a:latin typeface="Arial" panose="020B0604020202020204" pitchFamily="34" charset="0"/>
                          <a:cs typeface="Arial" panose="020B0604020202020204" pitchFamily="34" charset="0"/>
                        </a:rPr>
                        <a:t>Understand the implications of climate change on the re-imagining of the district space</a:t>
                      </a:r>
                      <a:endParaRPr lang="en-ZA" sz="1600"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latin typeface="Arial" panose="020B0604020202020204" pitchFamily="34" charset="0"/>
                          <a:cs typeface="Arial" panose="020B0604020202020204" pitchFamily="34" charset="0"/>
                        </a:rPr>
                        <a:t>The Diagnostic report that has been developed as part of the One Plan have provided some insight on climate change implications: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latin typeface="Arial" panose="020B0604020202020204" pitchFamily="34" charset="0"/>
                          <a:cs typeface="Arial" panose="020B0604020202020204" pitchFamily="34" charset="0"/>
                        </a:rPr>
                        <a:t>The scope of the MoU being developed with the WRC will include issues of climate change and economic development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latin typeface="Arial" panose="020B0604020202020204" pitchFamily="34" charset="0"/>
                          <a:cs typeface="Arial" panose="020B0604020202020204" pitchFamily="34" charset="0"/>
                        </a:rPr>
                        <a:t>The partnership with the UN will include issues relating to climate change to support the development of the One Plan such as: </a:t>
                      </a:r>
                    </a:p>
                    <a:p>
                      <a:pPr marL="800100" lvl="1" indent="-342900">
                        <a:lnSpc>
                          <a:spcPct val="100000"/>
                        </a:lnSpc>
                        <a:buFont typeface="+mj-lt"/>
                        <a:buAutoNum type="alphaLcPeriod"/>
                      </a:pPr>
                      <a:r>
                        <a:rPr lang="en-GB" sz="1400" kern="1200" dirty="0">
                          <a:solidFill>
                            <a:schemeClr val="dk1"/>
                          </a:solidFill>
                          <a:effectLst/>
                          <a:latin typeface="Arial" panose="020B0604020202020204" pitchFamily="34" charset="0"/>
                          <a:ea typeface="+mn-ea"/>
                          <a:cs typeface="Arial" panose="020B0604020202020204" pitchFamily="34" charset="0"/>
                        </a:rPr>
                        <a:t>Increased temperatures</a:t>
                      </a:r>
                      <a:endParaRPr lang="en-ZA" sz="1400" kern="1200" dirty="0">
                        <a:solidFill>
                          <a:schemeClr val="dk1"/>
                        </a:solidFill>
                        <a:effectLst/>
                        <a:latin typeface="Arial" panose="020B0604020202020204" pitchFamily="34" charset="0"/>
                        <a:ea typeface="+mn-ea"/>
                        <a:cs typeface="Arial" panose="020B0604020202020204" pitchFamily="34" charset="0"/>
                      </a:endParaRPr>
                    </a:p>
                    <a:p>
                      <a:pPr marL="800100" lvl="1" indent="-342900">
                        <a:lnSpc>
                          <a:spcPct val="100000"/>
                        </a:lnSpc>
                        <a:buFont typeface="+mj-lt"/>
                        <a:buAutoNum type="alphaLcPeriod"/>
                      </a:pPr>
                      <a:r>
                        <a:rPr lang="en-GB" sz="1400" kern="1200" dirty="0">
                          <a:solidFill>
                            <a:schemeClr val="dk1"/>
                          </a:solidFill>
                          <a:effectLst/>
                          <a:latin typeface="Arial" panose="020B0604020202020204" pitchFamily="34" charset="0"/>
                          <a:ea typeface="+mn-ea"/>
                          <a:cs typeface="Arial" panose="020B0604020202020204" pitchFamily="34" charset="0"/>
                        </a:rPr>
                        <a:t>Extreme weather events (e.g. flooding and drought)</a:t>
                      </a:r>
                      <a:endParaRPr lang="en-ZA" sz="1400" kern="1200" dirty="0">
                        <a:solidFill>
                          <a:schemeClr val="dk1"/>
                        </a:solidFill>
                        <a:effectLst/>
                        <a:latin typeface="Arial" panose="020B0604020202020204" pitchFamily="34" charset="0"/>
                        <a:ea typeface="+mn-ea"/>
                        <a:cs typeface="Arial" panose="020B0604020202020204" pitchFamily="34" charset="0"/>
                      </a:endParaRPr>
                    </a:p>
                    <a:p>
                      <a:pPr marL="800100" lvl="1" indent="-342900">
                        <a:lnSpc>
                          <a:spcPct val="100000"/>
                        </a:lnSpc>
                        <a:buFont typeface="+mj-lt"/>
                        <a:buAutoNum type="alphaLcPeriod"/>
                      </a:pPr>
                      <a:r>
                        <a:rPr lang="en-GB" sz="1400" kern="1200" dirty="0">
                          <a:solidFill>
                            <a:schemeClr val="dk1"/>
                          </a:solidFill>
                          <a:effectLst/>
                          <a:latin typeface="Arial" panose="020B0604020202020204" pitchFamily="34" charset="0"/>
                          <a:ea typeface="+mn-ea"/>
                          <a:cs typeface="Arial" panose="020B0604020202020204" pitchFamily="34" charset="0"/>
                        </a:rPr>
                        <a:t>Sea level rise.</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indent="0">
                        <a:lnSpc>
                          <a:spcPct val="100000"/>
                        </a:lnSpc>
                        <a:buFont typeface="Arial" panose="020B0604020202020204" pitchFamily="34" charset="0"/>
                        <a:buNone/>
                      </a:pPr>
                      <a:r>
                        <a:rPr lang="en-ZA" sz="1400" dirty="0">
                          <a:latin typeface="Arial" panose="020B0604020202020204" pitchFamily="34" charset="0"/>
                          <a:cs typeface="Arial" panose="020B0604020202020204" pitchFamily="34" charset="0"/>
                        </a:rPr>
                        <a:t>Ensure that the development of the New City in the coastal belt takes into account the implications of climate change, such as the suitability of growing marijuana </a:t>
                      </a:r>
                    </a:p>
                  </a:txBody>
                  <a:tcPr/>
                </a:tc>
                <a:extLst>
                  <a:ext uri="{0D108BD9-81ED-4DB2-BD59-A6C34878D82A}">
                    <a16:rowId xmlns:a16="http://schemas.microsoft.com/office/drawing/2014/main" val="287522815"/>
                  </a:ext>
                </a:extLst>
              </a:tr>
            </a:tbl>
          </a:graphicData>
        </a:graphic>
      </p:graphicFrame>
      <p:sp>
        <p:nvSpPr>
          <p:cNvPr id="7" name="Title 1">
            <a:extLst>
              <a:ext uri="{FF2B5EF4-FFF2-40B4-BE49-F238E27FC236}">
                <a16:creationId xmlns:a16="http://schemas.microsoft.com/office/drawing/2014/main" id="{5DBBBFB9-6A28-4AD4-90BE-F256B38A301F}"/>
              </a:ext>
            </a:extLst>
          </p:cNvPr>
          <p:cNvSpPr txBox="1">
            <a:spLocks/>
          </p:cNvSpPr>
          <p:nvPr/>
        </p:nvSpPr>
        <p:spPr>
          <a:xfrm>
            <a:off x="127000" y="148051"/>
            <a:ext cx="12917978" cy="571585"/>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mn-lt"/>
                <a:ea typeface="+mj-ea"/>
                <a:cs typeface="+mj-cs"/>
              </a:defRPr>
            </a:lvl1pPr>
          </a:lstStyle>
          <a:p>
            <a:r>
              <a:rPr lang="en-GB" b="1" dirty="0"/>
              <a:t>DISTRICT DEVELOPMENT implementation: HUB : OR TAMBO DISTRICT  </a:t>
            </a:r>
            <a:endParaRPr lang="en-ZA" b="1" dirty="0"/>
          </a:p>
        </p:txBody>
      </p:sp>
    </p:spTree>
    <p:extLst>
      <p:ext uri="{BB962C8B-B14F-4D97-AF65-F5344CB8AC3E}">
        <p14:creationId xmlns:p14="http://schemas.microsoft.com/office/powerpoint/2010/main" val="3841612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D4FA4439-CC92-45C6-AB2D-B8BB51EF8399}"/>
              </a:ext>
            </a:extLst>
          </p:cNvPr>
          <p:cNvGraphicFramePr>
            <a:graphicFrameLocks/>
          </p:cNvGraphicFramePr>
          <p:nvPr/>
        </p:nvGraphicFramePr>
        <p:xfrm>
          <a:off x="66674" y="752475"/>
          <a:ext cx="12030075" cy="5086350"/>
        </p:xfrm>
        <a:graphic>
          <a:graphicData uri="http://schemas.openxmlformats.org/drawingml/2006/table">
            <a:tbl>
              <a:tblPr firstRow="1" bandRow="1">
                <a:tableStyleId>{5C22544A-7EE6-4342-B048-85BDC9FD1C3A}</a:tableStyleId>
              </a:tblPr>
              <a:tblGrid>
                <a:gridCol w="3601291">
                  <a:extLst>
                    <a:ext uri="{9D8B030D-6E8A-4147-A177-3AD203B41FA5}">
                      <a16:colId xmlns:a16="http://schemas.microsoft.com/office/drawing/2014/main" val="2260731340"/>
                    </a:ext>
                  </a:extLst>
                </a:gridCol>
                <a:gridCol w="5826989">
                  <a:extLst>
                    <a:ext uri="{9D8B030D-6E8A-4147-A177-3AD203B41FA5}">
                      <a16:colId xmlns:a16="http://schemas.microsoft.com/office/drawing/2014/main" val="2963144533"/>
                    </a:ext>
                  </a:extLst>
                </a:gridCol>
                <a:gridCol w="2601795">
                  <a:extLst>
                    <a:ext uri="{9D8B030D-6E8A-4147-A177-3AD203B41FA5}">
                      <a16:colId xmlns:a16="http://schemas.microsoft.com/office/drawing/2014/main" val="2647778917"/>
                    </a:ext>
                  </a:extLst>
                </a:gridCol>
              </a:tblGrid>
              <a:tr h="767443">
                <a:tc>
                  <a:txBody>
                    <a:bodyPr/>
                    <a:lstStyle/>
                    <a:p>
                      <a:pPr algn="ctr"/>
                      <a:r>
                        <a:rPr lang="en-ZA" dirty="0">
                          <a:latin typeface="Arial" panose="020B0604020202020204" pitchFamily="34" charset="0"/>
                          <a:cs typeface="Arial" panose="020B0604020202020204" pitchFamily="34" charset="0"/>
                        </a:rPr>
                        <a:t>Strategic resolution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Progress to date </a:t>
                      </a:r>
                    </a:p>
                  </a:txBody>
                  <a:tcPr/>
                </a:tc>
                <a:tc>
                  <a:txBody>
                    <a:bodyPr/>
                    <a:lstStyle/>
                    <a:p>
                      <a:pPr algn="ctr"/>
                      <a:r>
                        <a:rPr lang="en-ZA" dirty="0">
                          <a:latin typeface="Arial" panose="020B0604020202020204" pitchFamily="34" charset="0"/>
                          <a:cs typeface="Arial" panose="020B0604020202020204" pitchFamily="34" charset="0"/>
                        </a:rPr>
                        <a:t>Strategic interventions </a:t>
                      </a:r>
                    </a:p>
                  </a:txBody>
                  <a:tcPr/>
                </a:tc>
                <a:extLst>
                  <a:ext uri="{0D108BD9-81ED-4DB2-BD59-A6C34878D82A}">
                    <a16:rowId xmlns:a16="http://schemas.microsoft.com/office/drawing/2014/main" val="1655375022"/>
                  </a:ext>
                </a:extLst>
              </a:tr>
              <a:tr h="2740867">
                <a:tc>
                  <a:txBody>
                    <a:bodyPr/>
                    <a:lstStyle/>
                    <a:p>
                      <a:r>
                        <a:rPr lang="en-US" sz="1600" dirty="0">
                          <a:latin typeface="Arial" panose="020B0604020202020204" pitchFamily="34" charset="0"/>
                          <a:cs typeface="Arial" panose="020B0604020202020204" pitchFamily="34" charset="0"/>
                        </a:rPr>
                        <a:t>Planned and investment summit/indaba for coastal districts.</a:t>
                      </a:r>
                      <a:endParaRPr lang="en-ZA" sz="1600"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Arial" panose="020B0604020202020204" pitchFamily="34" charset="0"/>
                          <a:cs typeface="Arial" panose="020B0604020202020204" pitchFamily="34" charset="0"/>
                        </a:rPr>
                        <a:t>Plans are under way to host the OR Tambo Investment Summit before the 1</a:t>
                      </a:r>
                      <a:r>
                        <a:rPr lang="en-US" sz="1600" baseline="30000" dirty="0">
                          <a:solidFill>
                            <a:schemeClr val="tx1"/>
                          </a:solidFill>
                          <a:latin typeface="Arial" panose="020B0604020202020204" pitchFamily="34" charset="0"/>
                          <a:cs typeface="Arial" panose="020B0604020202020204" pitchFamily="34" charset="0"/>
                        </a:rPr>
                        <a:t>st</a:t>
                      </a:r>
                      <a:r>
                        <a:rPr lang="en-US" sz="1600" dirty="0">
                          <a:solidFill>
                            <a:schemeClr val="tx1"/>
                          </a:solidFill>
                          <a:latin typeface="Arial" panose="020B0604020202020204" pitchFamily="34" charset="0"/>
                          <a:cs typeface="Arial" panose="020B0604020202020204" pitchFamily="34" charset="0"/>
                        </a:rPr>
                        <a:t> of April 2021.</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Arial" panose="020B0604020202020204" pitchFamily="34" charset="0"/>
                          <a:cs typeface="Arial" panose="020B0604020202020204" pitchFamily="34" charset="0"/>
                        </a:rPr>
                        <a:t>An investment book of the district with packaged opportunities has been compiled and needs to be finetuned into a portal in the district’s website with a videography animation.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Arial" panose="020B0604020202020204" pitchFamily="34" charset="0"/>
                          <a:cs typeface="Arial" panose="020B0604020202020204" pitchFamily="34" charset="0"/>
                        </a:rPr>
                        <a:t>The UN will be providing support as part of their investment promotion </a:t>
                      </a:r>
                      <a:r>
                        <a:rPr lang="en-US" sz="1600" dirty="0" err="1">
                          <a:solidFill>
                            <a:schemeClr val="tx1"/>
                          </a:solidFill>
                          <a:latin typeface="Arial" panose="020B0604020202020204" pitchFamily="34" charset="0"/>
                          <a:cs typeface="Arial" panose="020B0604020202020204" pitchFamily="34" charset="0"/>
                        </a:rPr>
                        <a:t>programme</a:t>
                      </a:r>
                      <a:r>
                        <a:rPr lang="en-US" sz="1600" dirty="0">
                          <a:solidFill>
                            <a:schemeClr val="tx1"/>
                          </a:solidFill>
                          <a:latin typeface="Arial" panose="020B0604020202020204" pitchFamily="34" charset="0"/>
                          <a:cs typeface="Arial" panose="020B0604020202020204" pitchFamily="34" charset="0"/>
                        </a:rPr>
                        <a:t> in supporting the implementation of the DDM </a:t>
                      </a:r>
                    </a:p>
                  </a:txBody>
                  <a:tcPr/>
                </a:tc>
                <a:tc>
                  <a:txBody>
                    <a:bodyPr/>
                    <a:lstStyle/>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Establish a local organizing committee for the Investment Summit for the coastal region. </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Host the Investment Summit for the three DDM pilots before the end of March 2021</a:t>
                      </a:r>
                    </a:p>
                  </a:txBody>
                  <a:tcPr/>
                </a:tc>
                <a:extLst>
                  <a:ext uri="{0D108BD9-81ED-4DB2-BD59-A6C34878D82A}">
                    <a16:rowId xmlns:a16="http://schemas.microsoft.com/office/drawing/2014/main" val="1431178597"/>
                  </a:ext>
                </a:extLst>
              </a:tr>
              <a:tr h="15780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Use the current initiatives, projects, </a:t>
                      </a:r>
                      <a:r>
                        <a:rPr lang="en-US" sz="1600" dirty="0" err="1">
                          <a:latin typeface="Arial" panose="020B0604020202020204" pitchFamily="34" charset="0"/>
                          <a:cs typeface="Arial" panose="020B0604020202020204" pitchFamily="34" charset="0"/>
                        </a:rPr>
                        <a:t>programmes</a:t>
                      </a:r>
                      <a:r>
                        <a:rPr lang="en-US" sz="1600" dirty="0">
                          <a:latin typeface="Arial" panose="020B0604020202020204" pitchFamily="34" charset="0"/>
                          <a:cs typeface="Arial" panose="020B0604020202020204" pitchFamily="34" charset="0"/>
                        </a:rPr>
                        <a:t> by various stakeholders, especially different agencies as critical inputs for the development of the long-range plan of the OR Tambo.</a:t>
                      </a:r>
                      <a:endParaRPr lang="en-ZA" sz="1600"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Arial" panose="020B0604020202020204" pitchFamily="34" charset="0"/>
                          <a:cs typeface="Arial" panose="020B0604020202020204" pitchFamily="34" charset="0"/>
                        </a:rPr>
                        <a:t>The hub has compiled a stakeholder register that reflect a very wide range of sectors who are to be consulted before the One Plan is finalized by the end of March 2021. Consultation commenced this week and useful inputs are forthcoming that enrich the One Plan process and product.</a:t>
                      </a:r>
                    </a:p>
                  </a:txBody>
                  <a:tcPr/>
                </a:tc>
                <a:tc>
                  <a:txBody>
                    <a:bodyPr/>
                    <a:lstStyle/>
                    <a:p>
                      <a:r>
                        <a:rPr lang="en-ZA" sz="1600" dirty="0">
                          <a:latin typeface="Arial" panose="020B0604020202020204" pitchFamily="34" charset="0"/>
                          <a:cs typeface="Arial" panose="020B0604020202020204" pitchFamily="34" charset="0"/>
                        </a:rPr>
                        <a:t>NA </a:t>
                      </a:r>
                    </a:p>
                  </a:txBody>
                  <a:tcPr/>
                </a:tc>
                <a:extLst>
                  <a:ext uri="{0D108BD9-81ED-4DB2-BD59-A6C34878D82A}">
                    <a16:rowId xmlns:a16="http://schemas.microsoft.com/office/drawing/2014/main" val="3203700970"/>
                  </a:ext>
                </a:extLst>
              </a:tr>
            </a:tbl>
          </a:graphicData>
        </a:graphic>
      </p:graphicFrame>
      <p:sp>
        <p:nvSpPr>
          <p:cNvPr id="6" name="Title 1">
            <a:extLst>
              <a:ext uri="{FF2B5EF4-FFF2-40B4-BE49-F238E27FC236}">
                <a16:creationId xmlns:a16="http://schemas.microsoft.com/office/drawing/2014/main" id="{47C7B6D4-2A34-4F86-AB00-ED0A23B5B884}"/>
              </a:ext>
            </a:extLst>
          </p:cNvPr>
          <p:cNvSpPr txBox="1">
            <a:spLocks/>
          </p:cNvSpPr>
          <p:nvPr/>
        </p:nvSpPr>
        <p:spPr>
          <a:xfrm>
            <a:off x="127000" y="148051"/>
            <a:ext cx="12917978" cy="571585"/>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mn-lt"/>
                <a:ea typeface="+mj-ea"/>
                <a:cs typeface="+mj-cs"/>
              </a:defRPr>
            </a:lvl1pPr>
          </a:lstStyle>
          <a:p>
            <a:r>
              <a:rPr lang="en-GB" b="1" dirty="0"/>
              <a:t>DISTRICT DEVELOPMENT implementation: HUB : OR TAMBO DISTRICT  </a:t>
            </a:r>
            <a:endParaRPr lang="en-ZA" b="1" dirty="0"/>
          </a:p>
        </p:txBody>
      </p:sp>
    </p:spTree>
    <p:extLst>
      <p:ext uri="{BB962C8B-B14F-4D97-AF65-F5344CB8AC3E}">
        <p14:creationId xmlns:p14="http://schemas.microsoft.com/office/powerpoint/2010/main" val="2290125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F96175-FB04-4667-954E-B01FF94F7003}"/>
              </a:ext>
            </a:extLst>
          </p:cNvPr>
          <p:cNvSpPr txBox="1"/>
          <p:nvPr/>
        </p:nvSpPr>
        <p:spPr>
          <a:xfrm>
            <a:off x="419099" y="632669"/>
            <a:ext cx="10734675" cy="5575309"/>
          </a:xfrm>
          <a:prstGeom prst="rect">
            <a:avLst/>
          </a:prstGeom>
          <a:noFill/>
        </p:spPr>
        <p:txBody>
          <a:bodyPr wrap="square">
            <a:spAutoFit/>
          </a:bodyPr>
          <a:lstStyle/>
          <a:p>
            <a:pPr>
              <a:lnSpc>
                <a:spcPct val="150000"/>
              </a:lnSpc>
            </a:pPr>
            <a:r>
              <a:rPr lang="en-GB" sz="2000" dirty="0"/>
              <a:t>The Municipal Infrastructure Grant have allocated R 968 million over the MTEF to Waterberg District and relevant Local Municipalities. This will be funding various water, sanitation, roads and community amenity projects.  </a:t>
            </a:r>
          </a:p>
          <a:p>
            <a:pPr>
              <a:lnSpc>
                <a:spcPct val="150000"/>
              </a:lnSpc>
            </a:pPr>
            <a:r>
              <a:rPr lang="en-GB" sz="2000" dirty="0"/>
              <a:t>As at the end of December 2020, the District Municipal space has spent 45% of the R307 million 2020/21 allocation. </a:t>
            </a:r>
          </a:p>
          <a:p>
            <a:pPr>
              <a:lnSpc>
                <a:spcPct val="150000"/>
              </a:lnSpc>
            </a:pPr>
            <a:r>
              <a:rPr lang="en-GB" sz="2000" dirty="0"/>
              <a:t>Progress on the following projects:</a:t>
            </a:r>
          </a:p>
          <a:p>
            <a:pPr marL="457200" indent="-457200">
              <a:lnSpc>
                <a:spcPct val="150000"/>
              </a:lnSpc>
              <a:buFont typeface="+mj-lt"/>
              <a:buAutoNum type="arabicPeriod"/>
            </a:pPr>
            <a:r>
              <a:rPr lang="en-GB" sz="2000" dirty="0"/>
              <a:t>12 water projects to the value of R 448b to benefit 80 000 beneficiaries;</a:t>
            </a:r>
          </a:p>
          <a:p>
            <a:pPr marL="457200" indent="-457200">
              <a:lnSpc>
                <a:spcPct val="150000"/>
              </a:lnSpc>
              <a:buFont typeface="+mj-lt"/>
              <a:buAutoNum type="arabicPeriod"/>
            </a:pPr>
            <a:r>
              <a:rPr lang="en-GB" sz="2000" dirty="0"/>
              <a:t>1 (rehabilitation) sanitation project to the Value of R2m to benefit 25 500 beneficiaries;</a:t>
            </a:r>
          </a:p>
          <a:p>
            <a:pPr marL="457200" indent="-457200">
              <a:lnSpc>
                <a:spcPct val="150000"/>
              </a:lnSpc>
              <a:buFont typeface="+mj-lt"/>
              <a:buAutoNum type="arabicPeriod"/>
            </a:pPr>
            <a:r>
              <a:rPr lang="en-GB" sz="2000" dirty="0"/>
              <a:t>12 roads projects to the valued at R254m;</a:t>
            </a:r>
          </a:p>
          <a:p>
            <a:pPr marL="457200" indent="-457200">
              <a:lnSpc>
                <a:spcPct val="150000"/>
              </a:lnSpc>
              <a:buFont typeface="+mj-lt"/>
              <a:buAutoNum type="arabicPeriod"/>
            </a:pPr>
            <a:r>
              <a:rPr lang="en-GB" sz="2000" dirty="0"/>
              <a:t>5 community facility projects to the value of R64m;</a:t>
            </a:r>
          </a:p>
          <a:p>
            <a:pPr marL="457200" indent="-457200">
              <a:lnSpc>
                <a:spcPct val="150000"/>
              </a:lnSpc>
              <a:buFont typeface="+mj-lt"/>
              <a:buAutoNum type="arabicPeriod"/>
            </a:pPr>
            <a:r>
              <a:rPr lang="en-GB" sz="2000" dirty="0"/>
              <a:t>2 solid waste projects to the value of R80m;</a:t>
            </a:r>
          </a:p>
          <a:p>
            <a:pPr marL="457200" indent="-457200">
              <a:lnSpc>
                <a:spcPct val="150000"/>
              </a:lnSpc>
              <a:buFont typeface="+mj-lt"/>
              <a:buAutoNum type="arabicPeriod"/>
            </a:pPr>
            <a:r>
              <a:rPr lang="en-GB" sz="2000" dirty="0"/>
              <a:t>8 street lighting projects to the value of R18m.</a:t>
            </a:r>
          </a:p>
        </p:txBody>
      </p:sp>
      <p:sp>
        <p:nvSpPr>
          <p:cNvPr id="6" name="Title 1">
            <a:extLst>
              <a:ext uri="{FF2B5EF4-FFF2-40B4-BE49-F238E27FC236}">
                <a16:creationId xmlns:a16="http://schemas.microsoft.com/office/drawing/2014/main" id="{E273CB63-2BA1-44FC-BF49-5A29F34CBA76}"/>
              </a:ext>
            </a:extLst>
          </p:cNvPr>
          <p:cNvSpPr txBox="1">
            <a:spLocks/>
          </p:cNvSpPr>
          <p:nvPr/>
        </p:nvSpPr>
        <p:spPr>
          <a:xfrm>
            <a:off x="127000" y="148051"/>
            <a:ext cx="12917978" cy="571585"/>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mn-lt"/>
                <a:ea typeface="+mj-ea"/>
                <a:cs typeface="+mj-cs"/>
              </a:defRPr>
            </a:lvl1pPr>
          </a:lstStyle>
          <a:p>
            <a:r>
              <a:rPr lang="en-GB" b="1" dirty="0"/>
              <a:t>DISTRICT DEVELOPMENT implementation: HUB : WATERBERG DISTRICT </a:t>
            </a:r>
            <a:endParaRPr lang="en-ZA" b="1" dirty="0"/>
          </a:p>
        </p:txBody>
      </p:sp>
    </p:spTree>
    <p:extLst>
      <p:ext uri="{BB962C8B-B14F-4D97-AF65-F5344CB8AC3E}">
        <p14:creationId xmlns:p14="http://schemas.microsoft.com/office/powerpoint/2010/main" val="372773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505A-2DFF-44DD-BD86-8196D396D974}"/>
              </a:ext>
            </a:extLst>
          </p:cNvPr>
          <p:cNvSpPr>
            <a:spLocks noGrp="1"/>
          </p:cNvSpPr>
          <p:nvPr>
            <p:ph type="title"/>
          </p:nvPr>
        </p:nvSpPr>
        <p:spPr>
          <a:xfrm>
            <a:off x="0" y="128318"/>
            <a:ext cx="12369338" cy="571585"/>
          </a:xfrm>
        </p:spPr>
        <p:txBody>
          <a:bodyPr/>
          <a:lstStyle/>
          <a:p>
            <a:r>
              <a:rPr lang="en-ZA" sz="2200" b="1" dirty="0"/>
              <a:t>priority IN THE DELIVERY OF THE DISTRICT DEVELOPMENT MODEL </a:t>
            </a:r>
          </a:p>
        </p:txBody>
      </p:sp>
      <p:sp>
        <p:nvSpPr>
          <p:cNvPr id="5" name="Content Placeholder 2">
            <a:extLst>
              <a:ext uri="{FF2B5EF4-FFF2-40B4-BE49-F238E27FC236}">
                <a16:creationId xmlns:a16="http://schemas.microsoft.com/office/drawing/2014/main" id="{04AEFF78-F6D3-43FE-BB14-530432DE6A02}"/>
              </a:ext>
            </a:extLst>
          </p:cNvPr>
          <p:cNvSpPr>
            <a:spLocks noGrp="1"/>
          </p:cNvSpPr>
          <p:nvPr>
            <p:ph sz="half" idx="2"/>
          </p:nvPr>
        </p:nvSpPr>
        <p:spPr>
          <a:xfrm>
            <a:off x="265928" y="814647"/>
            <a:ext cx="12369338" cy="5325681"/>
          </a:xfrm>
        </p:spPr>
        <p:txBody>
          <a:bodyPr/>
          <a:lstStyle/>
          <a:p>
            <a:pPr>
              <a:lnSpc>
                <a:spcPct val="100000"/>
              </a:lnSpc>
            </a:pPr>
            <a:r>
              <a:rPr lang="en-GB" sz="2100" b="1" dirty="0"/>
              <a:t>Accelerate </a:t>
            </a:r>
            <a:r>
              <a:rPr lang="en-GB" sz="2100" b="1" u="sng" dirty="0"/>
              <a:t>service delivery</a:t>
            </a:r>
            <a:r>
              <a:rPr lang="en-GB" sz="2100" b="1" dirty="0"/>
              <a:t>: </a:t>
            </a:r>
          </a:p>
          <a:p>
            <a:pPr marL="457200" lvl="1" indent="0">
              <a:lnSpc>
                <a:spcPct val="100000"/>
              </a:lnSpc>
              <a:buNone/>
            </a:pPr>
            <a:r>
              <a:rPr lang="en-GB" sz="2100" dirty="0"/>
              <a:t>repurpose of Conditional Grants &amp; mass support programmes </a:t>
            </a:r>
          </a:p>
          <a:p>
            <a:pPr>
              <a:lnSpc>
                <a:spcPct val="100000"/>
              </a:lnSpc>
            </a:pPr>
            <a:r>
              <a:rPr lang="en-GB" sz="2100" b="1" u="sng" dirty="0"/>
              <a:t>Strengthen oversight </a:t>
            </a:r>
            <a:r>
              <a:rPr lang="en-GB" sz="2100" b="1" dirty="0"/>
              <a:t>&amp; institution of local </a:t>
            </a:r>
            <a:r>
              <a:rPr lang="en-GB" sz="2100" b="1" u="sng" dirty="0"/>
              <a:t>governance</a:t>
            </a:r>
            <a:r>
              <a:rPr lang="en-GB" sz="2100" b="1" dirty="0"/>
              <a:t> </a:t>
            </a:r>
          </a:p>
          <a:p>
            <a:pPr marL="457200" lvl="1" indent="0">
              <a:lnSpc>
                <a:spcPct val="100000"/>
              </a:lnSpc>
              <a:buNone/>
            </a:pPr>
            <a:r>
              <a:rPr lang="en-GB" sz="2100" dirty="0"/>
              <a:t>introduction of Intergovernmental Support, Monitoring and Intervention Bill fast-tracked. </a:t>
            </a:r>
          </a:p>
          <a:p>
            <a:pPr>
              <a:lnSpc>
                <a:spcPct val="100000"/>
              </a:lnSpc>
            </a:pPr>
            <a:r>
              <a:rPr lang="en-GB" sz="2100" b="1" dirty="0"/>
              <a:t>Strengthen </a:t>
            </a:r>
            <a:r>
              <a:rPr lang="en-GB" sz="2100" b="1" u="sng" dirty="0"/>
              <a:t>cooperative governance architecture </a:t>
            </a:r>
            <a:r>
              <a:rPr lang="en-GB" sz="2100" b="1" dirty="0"/>
              <a:t>&amp; approach </a:t>
            </a:r>
          </a:p>
          <a:p>
            <a:pPr marL="457200" lvl="1" indent="0">
              <a:lnSpc>
                <a:spcPct val="100000"/>
              </a:lnSpc>
              <a:buNone/>
            </a:pPr>
            <a:r>
              <a:rPr lang="en-GB" sz="2100" dirty="0"/>
              <a:t>through decentralization of government departments, implementing the DDM, changing CWP &amp; partnerships </a:t>
            </a:r>
          </a:p>
          <a:p>
            <a:pPr>
              <a:lnSpc>
                <a:spcPct val="100000"/>
              </a:lnSpc>
            </a:pPr>
            <a:r>
              <a:rPr lang="en-GB" sz="2100" b="1" dirty="0"/>
              <a:t>Strengthen of </a:t>
            </a:r>
            <a:r>
              <a:rPr lang="en-GB" sz="2100" b="1" u="sng" dirty="0"/>
              <a:t>local government finances </a:t>
            </a:r>
          </a:p>
          <a:p>
            <a:pPr marL="457200" lvl="1" indent="0">
              <a:lnSpc>
                <a:spcPct val="100000"/>
              </a:lnSpc>
              <a:buNone/>
            </a:pPr>
            <a:r>
              <a:rPr lang="en-GB" sz="2100" dirty="0"/>
              <a:t>by working closely with National Treasury &amp; SALGA </a:t>
            </a:r>
          </a:p>
          <a:p>
            <a:pPr>
              <a:lnSpc>
                <a:spcPct val="100000"/>
              </a:lnSpc>
            </a:pPr>
            <a:r>
              <a:rPr lang="en-GB" sz="2100" b="1" dirty="0"/>
              <a:t>Accelerate implementation of Agrarian Revolution </a:t>
            </a:r>
          </a:p>
          <a:p>
            <a:pPr marL="457200" lvl="1" indent="0">
              <a:lnSpc>
                <a:spcPct val="100000"/>
              </a:lnSpc>
              <a:buNone/>
            </a:pPr>
            <a:r>
              <a:rPr lang="en-GB" sz="2100" dirty="0"/>
              <a:t>by ensuring that land is made available for agricultural projects by Traditional Leaders </a:t>
            </a:r>
          </a:p>
          <a:p>
            <a:pPr>
              <a:lnSpc>
                <a:spcPct val="100000"/>
              </a:lnSpc>
            </a:pPr>
            <a:r>
              <a:rPr lang="en-GB" sz="2100" b="1" dirty="0"/>
              <a:t>Strengthen </a:t>
            </a:r>
            <a:r>
              <a:rPr lang="en-GB" sz="2100" b="1" u="sng" dirty="0"/>
              <a:t>Disaster management </a:t>
            </a:r>
          </a:p>
          <a:p>
            <a:pPr marL="457200" lvl="1" indent="0">
              <a:lnSpc>
                <a:spcPct val="100000"/>
              </a:lnSpc>
              <a:buNone/>
            </a:pPr>
            <a:r>
              <a:rPr lang="en-GB" sz="2100" dirty="0"/>
              <a:t>and ensure the development of a National Disaster Risk Reduction Strategy</a:t>
            </a:r>
            <a:endParaRPr lang="en-ZA" sz="2100" dirty="0"/>
          </a:p>
        </p:txBody>
      </p:sp>
    </p:spTree>
    <p:extLst>
      <p:ext uri="{BB962C8B-B14F-4D97-AF65-F5344CB8AC3E}">
        <p14:creationId xmlns:p14="http://schemas.microsoft.com/office/powerpoint/2010/main" val="3198564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02C3BFD-0E4D-4483-852C-3B5EC11D48F4}"/>
              </a:ext>
            </a:extLst>
          </p:cNvPr>
          <p:cNvSpPr txBox="1"/>
          <p:nvPr/>
        </p:nvSpPr>
        <p:spPr>
          <a:xfrm>
            <a:off x="498683" y="782142"/>
            <a:ext cx="11055141" cy="5113644"/>
          </a:xfrm>
          <a:prstGeom prst="rect">
            <a:avLst/>
          </a:prstGeom>
          <a:noFill/>
        </p:spPr>
        <p:txBody>
          <a:bodyPr wrap="square">
            <a:spAutoFit/>
          </a:bodyPr>
          <a:lstStyle/>
          <a:p>
            <a:pPr marL="0" indent="0">
              <a:lnSpc>
                <a:spcPct val="150000"/>
              </a:lnSpc>
              <a:buNone/>
            </a:pPr>
            <a:r>
              <a:rPr lang="en-CA" sz="2000" b="1" dirty="0">
                <a:solidFill>
                  <a:schemeClr val="tx1"/>
                </a:solidFill>
              </a:rPr>
              <a:t>Unlocking the Northern Mineral Belt with Waterberg as the catalyst</a:t>
            </a:r>
          </a:p>
          <a:p>
            <a:pPr marL="457200" lvl="0" indent="-457200">
              <a:lnSpc>
                <a:spcPct val="150000"/>
              </a:lnSpc>
              <a:buFont typeface="+mj-lt"/>
              <a:buAutoNum type="arabicPeriod"/>
            </a:pPr>
            <a:r>
              <a:rPr lang="en-US" sz="2000" dirty="0">
                <a:solidFill>
                  <a:schemeClr val="tx1"/>
                </a:solidFill>
              </a:rPr>
              <a:t>Medupi 						</a:t>
            </a:r>
            <a:r>
              <a:rPr lang="en-US" sz="2000" dirty="0"/>
              <a:t>=</a:t>
            </a:r>
            <a:r>
              <a:rPr lang="en-US" sz="2000" dirty="0">
                <a:solidFill>
                  <a:schemeClr val="tx1"/>
                </a:solidFill>
                <a:cs typeface="Arial" panose="020B0604020202020204" pitchFamily="34" charset="0"/>
              </a:rPr>
              <a:t>R145b</a:t>
            </a:r>
            <a:endParaRPr lang="en-US" sz="2000" dirty="0">
              <a:solidFill>
                <a:schemeClr val="tx1"/>
              </a:solidFill>
            </a:endParaRPr>
          </a:p>
          <a:p>
            <a:pPr marL="457200" lvl="0" indent="-457200">
              <a:lnSpc>
                <a:spcPct val="150000"/>
              </a:lnSpc>
              <a:buFont typeface="+mj-lt"/>
              <a:buAutoNum type="arabicPeriod"/>
            </a:pPr>
            <a:r>
              <a:rPr lang="en-US" sz="2000" dirty="0" err="1">
                <a:solidFill>
                  <a:schemeClr val="tx1"/>
                </a:solidFill>
              </a:rPr>
              <a:t>Mokolo</a:t>
            </a:r>
            <a:r>
              <a:rPr lang="en-US" sz="2000" dirty="0">
                <a:solidFill>
                  <a:schemeClr val="tx1"/>
                </a:solidFill>
              </a:rPr>
              <a:t> </a:t>
            </a:r>
            <a:r>
              <a:rPr lang="en-US" sz="2000" dirty="0" err="1">
                <a:solidFill>
                  <a:schemeClr val="tx1"/>
                </a:solidFill>
              </a:rPr>
              <a:t>Crocadile</a:t>
            </a:r>
            <a:r>
              <a:rPr lang="en-US" sz="2000" dirty="0">
                <a:solidFill>
                  <a:schemeClr val="tx1"/>
                </a:solidFill>
              </a:rPr>
              <a:t> </a:t>
            </a:r>
            <a:r>
              <a:rPr lang="en-US" sz="2000" dirty="0" err="1">
                <a:solidFill>
                  <a:schemeClr val="tx1"/>
                </a:solidFill>
              </a:rPr>
              <a:t>bullk</a:t>
            </a:r>
            <a:r>
              <a:rPr lang="en-US" sz="2000" dirty="0">
                <a:solidFill>
                  <a:schemeClr val="tx1"/>
                </a:solidFill>
              </a:rPr>
              <a:t> Water Distribution 		</a:t>
            </a:r>
            <a:r>
              <a:rPr lang="en-US" sz="2000" dirty="0"/>
              <a:t>=</a:t>
            </a:r>
            <a:r>
              <a:rPr lang="en-ZA" sz="2000" dirty="0">
                <a:solidFill>
                  <a:srgbClr val="000000"/>
                </a:solidFill>
                <a:cs typeface="Arial" panose="020B0604020202020204" pitchFamily="34" charset="0"/>
              </a:rPr>
              <a:t>R12.3b</a:t>
            </a:r>
            <a:endParaRPr lang="en-US" sz="2000" dirty="0">
              <a:solidFill>
                <a:schemeClr val="tx1"/>
              </a:solidFill>
            </a:endParaRPr>
          </a:p>
          <a:p>
            <a:pPr marL="457200" lvl="0" indent="-457200">
              <a:lnSpc>
                <a:spcPct val="150000"/>
              </a:lnSpc>
              <a:buFont typeface="+mj-lt"/>
              <a:buAutoNum type="arabicPeriod"/>
            </a:pPr>
            <a:r>
              <a:rPr lang="en-US" sz="2000" dirty="0">
                <a:solidFill>
                  <a:schemeClr val="tx1"/>
                </a:solidFill>
              </a:rPr>
              <a:t>Waterberg Rail Expansion </a:t>
            </a:r>
            <a:r>
              <a:rPr lang="en-US" sz="2000" dirty="0" err="1">
                <a:solidFill>
                  <a:schemeClr val="tx1"/>
                </a:solidFill>
              </a:rPr>
              <a:t>Programme</a:t>
            </a:r>
            <a:r>
              <a:rPr lang="en-US" sz="2000" dirty="0">
                <a:solidFill>
                  <a:schemeClr val="tx1"/>
                </a:solidFill>
              </a:rPr>
              <a:t> 		</a:t>
            </a:r>
            <a:r>
              <a:rPr lang="en-US" sz="2000" dirty="0"/>
              <a:t>=</a:t>
            </a:r>
            <a:r>
              <a:rPr lang="en-US" sz="2000" dirty="0">
                <a:solidFill>
                  <a:schemeClr val="tx1"/>
                </a:solidFill>
              </a:rPr>
              <a:t>R28,9b</a:t>
            </a:r>
          </a:p>
          <a:p>
            <a:pPr marL="457200" lvl="0" indent="-457200">
              <a:lnSpc>
                <a:spcPct val="150000"/>
              </a:lnSpc>
              <a:buFont typeface="+mj-lt"/>
              <a:buAutoNum type="arabicPeriod"/>
            </a:pPr>
            <a:r>
              <a:rPr lang="en-US" sz="2000" dirty="0">
                <a:solidFill>
                  <a:schemeClr val="tx1"/>
                </a:solidFill>
              </a:rPr>
              <a:t>Northam Integrated Human Settlement </a:t>
            </a:r>
          </a:p>
          <a:p>
            <a:pPr marL="457200" lvl="0" indent="-457200">
              <a:lnSpc>
                <a:spcPct val="150000"/>
              </a:lnSpc>
              <a:buFont typeface="+mj-lt"/>
              <a:buAutoNum type="arabicPeriod"/>
            </a:pPr>
            <a:r>
              <a:rPr lang="en-US" sz="2000" dirty="0">
                <a:solidFill>
                  <a:schemeClr val="tx1"/>
                </a:solidFill>
              </a:rPr>
              <a:t>Waterberg Electrification </a:t>
            </a:r>
            <a:r>
              <a:rPr lang="en-US" sz="2000" dirty="0" err="1">
                <a:solidFill>
                  <a:schemeClr val="tx1"/>
                </a:solidFill>
              </a:rPr>
              <a:t>Programme</a:t>
            </a:r>
            <a:endParaRPr lang="en-US" sz="2000" dirty="0">
              <a:solidFill>
                <a:schemeClr val="tx1"/>
              </a:solidFill>
            </a:endParaRPr>
          </a:p>
          <a:p>
            <a:pPr marL="457200" lvl="0" indent="-457200">
              <a:lnSpc>
                <a:spcPct val="150000"/>
              </a:lnSpc>
              <a:buFont typeface="+mj-lt"/>
              <a:buAutoNum type="arabicPeriod"/>
            </a:pPr>
            <a:r>
              <a:rPr lang="en-US" sz="2000" dirty="0">
                <a:solidFill>
                  <a:schemeClr val="tx1"/>
                </a:solidFill>
              </a:rPr>
              <a:t>Lephalale Urban Development</a:t>
            </a:r>
          </a:p>
          <a:p>
            <a:pPr marL="457200" lvl="0" indent="-457200">
              <a:lnSpc>
                <a:spcPct val="150000"/>
              </a:lnSpc>
              <a:buFont typeface="+mj-lt"/>
              <a:buAutoNum type="arabicPeriod"/>
            </a:pPr>
            <a:r>
              <a:rPr lang="en-US" sz="2000" dirty="0">
                <a:solidFill>
                  <a:schemeClr val="tx1"/>
                </a:solidFill>
              </a:rPr>
              <a:t>Key Sector Departments Initiatives (</a:t>
            </a:r>
            <a:r>
              <a:rPr lang="en-US" sz="2000" i="1" dirty="0">
                <a:solidFill>
                  <a:schemeClr val="tx1"/>
                </a:solidFill>
              </a:rPr>
              <a:t>as contained in their national master plans, e.g. </a:t>
            </a:r>
            <a:r>
              <a:rPr lang="en-US" sz="2000" i="1" dirty="0" err="1">
                <a:solidFill>
                  <a:schemeClr val="tx1"/>
                </a:solidFill>
              </a:rPr>
              <a:t>Digitisation</a:t>
            </a:r>
            <a:r>
              <a:rPr lang="en-US" sz="2000" i="1" dirty="0">
                <a:solidFill>
                  <a:schemeClr val="tx1"/>
                </a:solidFill>
              </a:rPr>
              <a:t>, Tourism, </a:t>
            </a:r>
            <a:r>
              <a:rPr lang="en-US" sz="2000" i="1" dirty="0" err="1">
                <a:solidFill>
                  <a:schemeClr val="tx1"/>
                </a:solidFill>
              </a:rPr>
              <a:t>etc</a:t>
            </a:r>
            <a:r>
              <a:rPr lang="en-US" sz="2000" dirty="0">
                <a:solidFill>
                  <a:schemeClr val="tx1"/>
                </a:solidFill>
              </a:rPr>
              <a:t>)</a:t>
            </a:r>
          </a:p>
          <a:p>
            <a:pPr marL="457200" lvl="0" indent="-457200">
              <a:lnSpc>
                <a:spcPct val="150000"/>
              </a:lnSpc>
              <a:buFont typeface="+mj-lt"/>
              <a:buAutoNum type="arabicPeriod"/>
            </a:pPr>
            <a:r>
              <a:rPr lang="en-US" sz="2000" dirty="0">
                <a:solidFill>
                  <a:schemeClr val="tx1"/>
                </a:solidFill>
              </a:rPr>
              <a:t>Seda Initiatives</a:t>
            </a:r>
          </a:p>
          <a:p>
            <a:pPr marL="457200" lvl="0" indent="-457200">
              <a:lnSpc>
                <a:spcPct val="150000"/>
              </a:lnSpc>
              <a:buFont typeface="+mj-lt"/>
              <a:buAutoNum type="arabicPeriod"/>
            </a:pPr>
            <a:r>
              <a:rPr lang="en-US" sz="2000" dirty="0">
                <a:solidFill>
                  <a:schemeClr val="tx1"/>
                </a:solidFill>
              </a:rPr>
              <a:t>Anglo and Exxaro initiatives</a:t>
            </a:r>
            <a:endParaRPr lang="en-ZA" sz="2000" dirty="0"/>
          </a:p>
        </p:txBody>
      </p:sp>
      <p:sp>
        <p:nvSpPr>
          <p:cNvPr id="6" name="Title 1">
            <a:extLst>
              <a:ext uri="{FF2B5EF4-FFF2-40B4-BE49-F238E27FC236}">
                <a16:creationId xmlns:a16="http://schemas.microsoft.com/office/drawing/2014/main" id="{1C5FB841-0B26-49D3-8392-82ED0262BC80}"/>
              </a:ext>
            </a:extLst>
          </p:cNvPr>
          <p:cNvSpPr txBox="1">
            <a:spLocks/>
          </p:cNvSpPr>
          <p:nvPr/>
        </p:nvSpPr>
        <p:spPr>
          <a:xfrm>
            <a:off x="127000" y="148051"/>
            <a:ext cx="12917978" cy="571585"/>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mn-lt"/>
                <a:ea typeface="+mj-ea"/>
                <a:cs typeface="+mj-cs"/>
              </a:defRPr>
            </a:lvl1pPr>
          </a:lstStyle>
          <a:p>
            <a:r>
              <a:rPr lang="en-GB" b="1" dirty="0"/>
              <a:t>DISTRICT DEVELOPMENT implementation: WATERBERG DISTRICT PROJECTS</a:t>
            </a:r>
            <a:endParaRPr lang="en-ZA" b="1" dirty="0"/>
          </a:p>
        </p:txBody>
      </p:sp>
    </p:spTree>
    <p:extLst>
      <p:ext uri="{BB962C8B-B14F-4D97-AF65-F5344CB8AC3E}">
        <p14:creationId xmlns:p14="http://schemas.microsoft.com/office/powerpoint/2010/main" val="1871969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945795EB-8AC5-4CF4-A900-12786C0E0F82}"/>
              </a:ext>
            </a:extLst>
          </p:cNvPr>
          <p:cNvGraphicFramePr>
            <a:graphicFrameLocks/>
          </p:cNvGraphicFramePr>
          <p:nvPr/>
        </p:nvGraphicFramePr>
        <p:xfrm>
          <a:off x="66675" y="700087"/>
          <a:ext cx="12001500" cy="5644706"/>
        </p:xfrm>
        <a:graphic>
          <a:graphicData uri="http://schemas.openxmlformats.org/drawingml/2006/table">
            <a:tbl>
              <a:tblPr firstRow="1" bandRow="1">
                <a:tableStyleId>{5C22544A-7EE6-4342-B048-85BDC9FD1C3A}</a:tableStyleId>
              </a:tblPr>
              <a:tblGrid>
                <a:gridCol w="2428875">
                  <a:extLst>
                    <a:ext uri="{9D8B030D-6E8A-4147-A177-3AD203B41FA5}">
                      <a16:colId xmlns:a16="http://schemas.microsoft.com/office/drawing/2014/main" val="2260731340"/>
                    </a:ext>
                  </a:extLst>
                </a:gridCol>
                <a:gridCol w="9572625">
                  <a:extLst>
                    <a:ext uri="{9D8B030D-6E8A-4147-A177-3AD203B41FA5}">
                      <a16:colId xmlns:a16="http://schemas.microsoft.com/office/drawing/2014/main" val="2963144533"/>
                    </a:ext>
                  </a:extLst>
                </a:gridCol>
              </a:tblGrid>
              <a:tr h="382483">
                <a:tc>
                  <a:txBody>
                    <a:bodyPr/>
                    <a:lstStyle/>
                    <a:p>
                      <a:pPr algn="ctr">
                        <a:lnSpc>
                          <a:spcPct val="150000"/>
                        </a:lnSpc>
                      </a:pPr>
                      <a:r>
                        <a:rPr lang="en-ZA" dirty="0">
                          <a:latin typeface="Arial" panose="020B0604020202020204" pitchFamily="34" charset="0"/>
                          <a:cs typeface="Arial" panose="020B0604020202020204" pitchFamily="34" charset="0"/>
                        </a:rPr>
                        <a:t>Strategic resolution </a:t>
                      </a:r>
                    </a:p>
                  </a:txBody>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Progress to date </a:t>
                      </a:r>
                    </a:p>
                  </a:txBody>
                  <a:tcPr/>
                </a:tc>
                <a:extLst>
                  <a:ext uri="{0D108BD9-81ED-4DB2-BD59-A6C34878D82A}">
                    <a16:rowId xmlns:a16="http://schemas.microsoft.com/office/drawing/2014/main" val="1655375022"/>
                  </a:ext>
                </a:extLst>
              </a:tr>
              <a:tr h="480986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South African Women in farming:  </a:t>
                      </a:r>
                    </a:p>
                    <a:p>
                      <a:pPr marL="0" marR="0" lvl="0" indent="0" algn="l" defTabSz="457200" rtl="0" eaLnBrk="1" fontAlgn="auto" latinLnBrk="0" hangingPunct="1">
                        <a:lnSpc>
                          <a:spcPct val="150000"/>
                        </a:lnSpc>
                        <a:spcBef>
                          <a:spcPts val="0"/>
                        </a:spcBef>
                        <a:spcAft>
                          <a:spcPts val="0"/>
                        </a:spcAft>
                        <a:buClrTx/>
                        <a:buSzTx/>
                        <a:buFontTx/>
                        <a:buNone/>
                        <a:tabLst/>
                        <a:defRPr/>
                      </a:pPr>
                      <a:r>
                        <a:rPr lang="en-ZA" sz="1600" kern="1200" dirty="0">
                          <a:solidFill>
                            <a:schemeClr val="dk1"/>
                          </a:solidFill>
                          <a:effectLst/>
                          <a:latin typeface="Arial" panose="020B0604020202020204" pitchFamily="34" charset="0"/>
                          <a:ea typeface="+mn-ea"/>
                          <a:cs typeface="Arial" panose="020B0604020202020204" pitchFamily="34" charset="0"/>
                        </a:rPr>
                        <a:t>SAWIF is a national organization with more than 5000 members</a:t>
                      </a:r>
                      <a:endParaRPr lang="en-ZA" sz="1600" dirty="0">
                        <a:latin typeface="Arial" panose="020B0604020202020204" pitchFamily="34" charset="0"/>
                        <a:cs typeface="Arial" panose="020B0604020202020204" pitchFamily="34" charset="0"/>
                      </a:endParaRPr>
                    </a:p>
                  </a:txBody>
                  <a:tcPr/>
                </a:tc>
                <a:tc>
                  <a:txBody>
                    <a:bodyPr/>
                    <a:lstStyle/>
                    <a:p>
                      <a:pPr>
                        <a:lnSpc>
                          <a:spcPct val="150000"/>
                        </a:lnSpc>
                      </a:pPr>
                      <a:r>
                        <a:rPr lang="en-ZA" sz="1500" kern="1200" dirty="0">
                          <a:solidFill>
                            <a:schemeClr val="dk1"/>
                          </a:solidFill>
                          <a:effectLst/>
                          <a:latin typeface="Arial" panose="020B0604020202020204" pitchFamily="34" charset="0"/>
                          <a:ea typeface="+mn-ea"/>
                          <a:cs typeface="Arial" panose="020B0604020202020204" pitchFamily="34" charset="0"/>
                        </a:rPr>
                        <a:t>COGTA supported by PPGI is working with the Waterberg chapter with them in the following areas: </a:t>
                      </a:r>
                    </a:p>
                    <a:p>
                      <a:pPr>
                        <a:lnSpc>
                          <a:spcPct val="150000"/>
                        </a:lnSpc>
                      </a:pPr>
                      <a:r>
                        <a:rPr lang="en-ZA" sz="1500" b="1" kern="1200" dirty="0">
                          <a:solidFill>
                            <a:schemeClr val="dk1"/>
                          </a:solidFill>
                          <a:effectLst/>
                          <a:latin typeface="Arial" panose="020B0604020202020204" pitchFamily="34" charset="0"/>
                          <a:ea typeface="+mn-ea"/>
                          <a:cs typeface="Arial" panose="020B0604020202020204" pitchFamily="34" charset="0"/>
                        </a:rPr>
                        <a:t>1.1 Finance</a:t>
                      </a:r>
                      <a:endParaRPr lang="en-ZA" sz="1500" kern="1200" dirty="0">
                        <a:solidFill>
                          <a:schemeClr val="dk1"/>
                        </a:solidFill>
                        <a:effectLst/>
                        <a:latin typeface="Arial" panose="020B0604020202020204" pitchFamily="34" charset="0"/>
                        <a:ea typeface="+mn-ea"/>
                        <a:cs typeface="Arial" panose="020B0604020202020204" pitchFamily="34" charset="0"/>
                      </a:endParaRPr>
                    </a:p>
                    <a:p>
                      <a:pPr>
                        <a:lnSpc>
                          <a:spcPct val="150000"/>
                        </a:lnSpc>
                      </a:pPr>
                      <a:r>
                        <a:rPr lang="en-ZA" sz="1500" kern="1200" dirty="0">
                          <a:solidFill>
                            <a:schemeClr val="dk1"/>
                          </a:solidFill>
                          <a:effectLst/>
                          <a:latin typeface="Arial" panose="020B0604020202020204" pitchFamily="34" charset="0"/>
                          <a:ea typeface="+mn-ea"/>
                          <a:cs typeface="Arial" panose="020B0604020202020204" pitchFamily="34" charset="0"/>
                        </a:rPr>
                        <a:t>ABSA is on board to provide blended finance for emerging farmers, particularly women and the youth.</a:t>
                      </a:r>
                    </a:p>
                    <a:p>
                      <a:pPr>
                        <a:lnSpc>
                          <a:spcPct val="150000"/>
                        </a:lnSpc>
                      </a:pPr>
                      <a:r>
                        <a:rPr lang="en-ZA" sz="1500" b="1" kern="1200" dirty="0">
                          <a:solidFill>
                            <a:schemeClr val="dk1"/>
                          </a:solidFill>
                          <a:effectLst/>
                          <a:latin typeface="Arial" panose="020B0604020202020204" pitchFamily="34" charset="0"/>
                          <a:ea typeface="+mn-ea"/>
                          <a:cs typeface="Arial" panose="020B0604020202020204" pitchFamily="34" charset="0"/>
                        </a:rPr>
                        <a:t>1.2 Access to market</a:t>
                      </a:r>
                      <a:endParaRPr lang="en-ZA" sz="1500" kern="1200" dirty="0">
                        <a:solidFill>
                          <a:schemeClr val="dk1"/>
                        </a:solidFill>
                        <a:effectLst/>
                        <a:latin typeface="Arial" panose="020B0604020202020204" pitchFamily="34" charset="0"/>
                        <a:ea typeface="+mn-ea"/>
                        <a:cs typeface="Arial" panose="020B0604020202020204" pitchFamily="34" charset="0"/>
                      </a:endParaRPr>
                    </a:p>
                    <a:p>
                      <a:pPr marL="285750" indent="-285750">
                        <a:lnSpc>
                          <a:spcPct val="150000"/>
                        </a:lnSpc>
                        <a:buFont typeface="Arial" panose="020B0604020202020204" pitchFamily="34" charset="0"/>
                        <a:buChar char="•"/>
                      </a:pPr>
                      <a:r>
                        <a:rPr lang="en-ZA" sz="1500" kern="1200" dirty="0">
                          <a:solidFill>
                            <a:schemeClr val="dk1"/>
                          </a:solidFill>
                          <a:effectLst/>
                          <a:latin typeface="Arial" panose="020B0604020202020204" pitchFamily="34" charset="0"/>
                          <a:ea typeface="+mn-ea"/>
                          <a:cs typeface="Arial" panose="020B0604020202020204" pitchFamily="34" charset="0"/>
                        </a:rPr>
                        <a:t>The PPGI is supporting SAWIF on offtake agreements, and has introduced them to the South African National </a:t>
                      </a:r>
                      <a:r>
                        <a:rPr lang="en-ZA" sz="1500" kern="1200" dirty="0" err="1">
                          <a:solidFill>
                            <a:schemeClr val="dk1"/>
                          </a:solidFill>
                          <a:effectLst/>
                          <a:latin typeface="Arial" panose="020B0604020202020204" pitchFamily="34" charset="0"/>
                          <a:ea typeface="+mn-ea"/>
                          <a:cs typeface="Arial" panose="020B0604020202020204" pitchFamily="34" charset="0"/>
                        </a:rPr>
                        <a:t>Defense</a:t>
                      </a:r>
                      <a:r>
                        <a:rPr lang="en-ZA" sz="1500" kern="1200" dirty="0">
                          <a:solidFill>
                            <a:schemeClr val="dk1"/>
                          </a:solidFill>
                          <a:effectLst/>
                          <a:latin typeface="Arial" panose="020B0604020202020204" pitchFamily="34" charset="0"/>
                          <a:ea typeface="+mn-ea"/>
                          <a:cs typeface="Arial" panose="020B0604020202020204" pitchFamily="34" charset="0"/>
                        </a:rPr>
                        <a:t> Force for procurement opportunities in the provision of agricultural produce.</a:t>
                      </a:r>
                    </a:p>
                    <a:p>
                      <a:pPr marL="285750" indent="-285750">
                        <a:lnSpc>
                          <a:spcPct val="150000"/>
                        </a:lnSpc>
                        <a:buFont typeface="Arial" panose="020B0604020202020204" pitchFamily="34" charset="0"/>
                        <a:buChar char="•"/>
                      </a:pPr>
                      <a:r>
                        <a:rPr lang="en-ZA" sz="1500" kern="1200" dirty="0">
                          <a:solidFill>
                            <a:schemeClr val="dk1"/>
                          </a:solidFill>
                          <a:effectLst/>
                          <a:latin typeface="Arial" panose="020B0604020202020204" pitchFamily="34" charset="0"/>
                          <a:ea typeface="+mn-ea"/>
                          <a:cs typeface="Arial" panose="020B0604020202020204" pitchFamily="34" charset="0"/>
                        </a:rPr>
                        <a:t>The Waterberg farming sector is supporting emerging farmers in securing some of the government’s newly released land to expand their operations.</a:t>
                      </a:r>
                    </a:p>
                    <a:p>
                      <a:pPr marL="285750" indent="-285750">
                        <a:lnSpc>
                          <a:spcPct val="150000"/>
                        </a:lnSpc>
                        <a:buFont typeface="Arial" panose="020B0604020202020204" pitchFamily="34" charset="0"/>
                        <a:buChar char="•"/>
                      </a:pPr>
                      <a:r>
                        <a:rPr lang="en-ZA" sz="1500" kern="1200" dirty="0">
                          <a:solidFill>
                            <a:schemeClr val="dk1"/>
                          </a:solidFill>
                          <a:effectLst/>
                          <a:latin typeface="Arial" panose="020B0604020202020204" pitchFamily="34" charset="0"/>
                          <a:ea typeface="+mn-ea"/>
                          <a:cs typeface="Arial" panose="020B0604020202020204" pitchFamily="34" charset="0"/>
                        </a:rPr>
                        <a:t>The community is also looking into the use of solar power to reduce high electricity input costs.</a:t>
                      </a:r>
                    </a:p>
                    <a:p>
                      <a:pPr marL="285750" indent="-285750">
                        <a:lnSpc>
                          <a:spcPct val="150000"/>
                        </a:lnSpc>
                        <a:buFont typeface="Arial" panose="020B0604020202020204" pitchFamily="34" charset="0"/>
                        <a:buChar char="•"/>
                      </a:pPr>
                      <a:r>
                        <a:rPr lang="en-ZA" sz="1500" kern="1200" dirty="0">
                          <a:solidFill>
                            <a:schemeClr val="dk1"/>
                          </a:solidFill>
                          <a:effectLst/>
                          <a:latin typeface="Arial" panose="020B0604020202020204" pitchFamily="34" charset="0"/>
                          <a:ea typeface="+mn-ea"/>
                          <a:cs typeface="Arial" panose="020B0604020202020204" pitchFamily="34" charset="0"/>
                        </a:rPr>
                        <a:t>The Solidarity Fund is considering the provision of agricultural input vouchers for emerging farmers</a:t>
                      </a:r>
                    </a:p>
                    <a:p>
                      <a:pPr marL="285750" indent="-285750">
                        <a:lnSpc>
                          <a:spcPct val="150000"/>
                        </a:lnSpc>
                        <a:buFont typeface="Arial" panose="020B0604020202020204" pitchFamily="34" charset="0"/>
                        <a:buChar char="•"/>
                      </a:pPr>
                      <a:r>
                        <a:rPr lang="en-ZA" sz="1500" kern="1200" dirty="0">
                          <a:solidFill>
                            <a:schemeClr val="dk1"/>
                          </a:solidFill>
                          <a:effectLst/>
                          <a:latin typeface="Arial" panose="020B0604020202020204" pitchFamily="34" charset="0"/>
                          <a:ea typeface="+mn-ea"/>
                          <a:cs typeface="Arial" panose="020B0604020202020204" pitchFamily="34" charset="0"/>
                        </a:rPr>
                        <a:t>Discussions are underway with various initiatives from organisations who are keen or are already supporting emerging farmers in the district, among them, the UN Women, the Vodacom Foundation, Pepsi/Black Umbrella etc.</a:t>
                      </a:r>
                    </a:p>
                    <a:p>
                      <a:pPr marL="285750" indent="-285750">
                        <a:lnSpc>
                          <a:spcPct val="150000"/>
                        </a:lnSpc>
                        <a:buFont typeface="Arial" panose="020B0604020202020204" pitchFamily="34" charset="0"/>
                        <a:buChar char="•"/>
                      </a:pPr>
                      <a:r>
                        <a:rPr lang="en-ZA" sz="1500" kern="1200" dirty="0">
                          <a:solidFill>
                            <a:schemeClr val="dk1"/>
                          </a:solidFill>
                          <a:effectLst/>
                          <a:latin typeface="Arial" panose="020B0604020202020204" pitchFamily="34" charset="0"/>
                          <a:ea typeface="+mn-ea"/>
                          <a:cs typeface="Arial" panose="020B0604020202020204" pitchFamily="34" charset="0"/>
                        </a:rPr>
                        <a:t>Discussions are also underway the NYDA and Afrika Tikkun, to implement an initiative which will move social welfare recipients into jobs.</a:t>
                      </a:r>
                    </a:p>
                  </a:txBody>
                  <a:tcPr/>
                </a:tc>
                <a:extLst>
                  <a:ext uri="{0D108BD9-81ED-4DB2-BD59-A6C34878D82A}">
                    <a16:rowId xmlns:a16="http://schemas.microsoft.com/office/drawing/2014/main" val="3203700970"/>
                  </a:ext>
                </a:extLst>
              </a:tr>
            </a:tbl>
          </a:graphicData>
        </a:graphic>
      </p:graphicFrame>
      <p:sp>
        <p:nvSpPr>
          <p:cNvPr id="6" name="Title 1">
            <a:extLst>
              <a:ext uri="{FF2B5EF4-FFF2-40B4-BE49-F238E27FC236}">
                <a16:creationId xmlns:a16="http://schemas.microsoft.com/office/drawing/2014/main" id="{4AC1660E-F3B0-493F-8E2D-A088906FEF60}"/>
              </a:ext>
            </a:extLst>
          </p:cNvPr>
          <p:cNvSpPr txBox="1">
            <a:spLocks/>
          </p:cNvSpPr>
          <p:nvPr/>
        </p:nvSpPr>
        <p:spPr>
          <a:xfrm>
            <a:off x="127000" y="148051"/>
            <a:ext cx="12917978" cy="571585"/>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mn-lt"/>
                <a:ea typeface="+mj-ea"/>
                <a:cs typeface="+mj-cs"/>
              </a:defRPr>
            </a:lvl1pPr>
          </a:lstStyle>
          <a:p>
            <a:r>
              <a:rPr lang="en-GB" b="1" dirty="0"/>
              <a:t>DISTRICT DEVELOPMENT implementation: WATERBERG DISTRICT </a:t>
            </a:r>
            <a:endParaRPr lang="en-ZA" b="1" dirty="0"/>
          </a:p>
        </p:txBody>
      </p:sp>
    </p:spTree>
    <p:extLst>
      <p:ext uri="{BB962C8B-B14F-4D97-AF65-F5344CB8AC3E}">
        <p14:creationId xmlns:p14="http://schemas.microsoft.com/office/powerpoint/2010/main" val="948738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217921BB-F4C2-4640-BB99-E4CCE506C2BA}"/>
              </a:ext>
            </a:extLst>
          </p:cNvPr>
          <p:cNvGraphicFramePr>
            <a:graphicFrameLocks/>
          </p:cNvGraphicFramePr>
          <p:nvPr/>
        </p:nvGraphicFramePr>
        <p:xfrm>
          <a:off x="66674" y="597321"/>
          <a:ext cx="12039601" cy="5834826"/>
        </p:xfrm>
        <a:graphic>
          <a:graphicData uri="http://schemas.openxmlformats.org/drawingml/2006/table">
            <a:tbl>
              <a:tblPr firstRow="1" bandRow="1">
                <a:tableStyleId>{5C22544A-7EE6-4342-B048-85BDC9FD1C3A}</a:tableStyleId>
              </a:tblPr>
              <a:tblGrid>
                <a:gridCol w="4598730">
                  <a:extLst>
                    <a:ext uri="{9D8B030D-6E8A-4147-A177-3AD203B41FA5}">
                      <a16:colId xmlns:a16="http://schemas.microsoft.com/office/drawing/2014/main" val="2260731340"/>
                    </a:ext>
                  </a:extLst>
                </a:gridCol>
                <a:gridCol w="7440871">
                  <a:extLst>
                    <a:ext uri="{9D8B030D-6E8A-4147-A177-3AD203B41FA5}">
                      <a16:colId xmlns:a16="http://schemas.microsoft.com/office/drawing/2014/main" val="2963144533"/>
                    </a:ext>
                  </a:extLst>
                </a:gridCol>
              </a:tblGrid>
              <a:tr h="370840">
                <a:tc>
                  <a:txBody>
                    <a:bodyPr/>
                    <a:lstStyle/>
                    <a:p>
                      <a:pPr algn="ctr">
                        <a:lnSpc>
                          <a:spcPct val="150000"/>
                        </a:lnSpc>
                      </a:pPr>
                      <a:r>
                        <a:rPr lang="en-ZA" dirty="0">
                          <a:latin typeface="Arial" panose="020B0604020202020204" pitchFamily="34" charset="0"/>
                          <a:cs typeface="Arial" panose="020B0604020202020204" pitchFamily="34" charset="0"/>
                        </a:rPr>
                        <a:t>Strategic resolution </a:t>
                      </a:r>
                    </a:p>
                  </a:txBody>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Progress to date </a:t>
                      </a:r>
                    </a:p>
                  </a:txBody>
                  <a:tcPr/>
                </a:tc>
                <a:extLst>
                  <a:ext uri="{0D108BD9-81ED-4DB2-BD59-A6C34878D82A}">
                    <a16:rowId xmlns:a16="http://schemas.microsoft.com/office/drawing/2014/main" val="1655375022"/>
                  </a:ext>
                </a:extLst>
              </a:tr>
              <a:tr h="37084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ZA" sz="1600" b="1" kern="1200" dirty="0">
                          <a:solidFill>
                            <a:schemeClr val="dk1"/>
                          </a:solidFill>
                          <a:effectLst/>
                          <a:latin typeface="Arial" panose="020B0604020202020204" pitchFamily="34" charset="0"/>
                          <a:ea typeface="+mn-ea"/>
                          <a:cs typeface="Arial" panose="020B0604020202020204" pitchFamily="34" charset="0"/>
                        </a:rPr>
                        <a:t>Linking cradle to career education value chains</a:t>
                      </a:r>
                      <a:endParaRPr lang="en-ZA" sz="160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lang="en-ZA" sz="1600" dirty="0">
                        <a:latin typeface="Arial" panose="020B060402020202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ZA" sz="1500" kern="1200" dirty="0">
                          <a:solidFill>
                            <a:schemeClr val="dk1"/>
                          </a:solidFill>
                          <a:effectLst/>
                          <a:latin typeface="Arial" panose="020B0604020202020204" pitchFamily="34" charset="0"/>
                          <a:ea typeface="+mn-ea"/>
                          <a:cs typeface="Arial" panose="020B0604020202020204" pitchFamily="34" charset="0"/>
                        </a:rPr>
                        <a:t>Early discussions are underway with Afrika Tikkun and Harambee to create a platform to enhance education from child birth, early childhood development, through school and into employment or work. This could be used to leverage existing government support programmes to stimulate and support services and transition people from dependence to independence. </a:t>
                      </a:r>
                    </a:p>
                  </a:txBody>
                  <a:tcPr/>
                </a:tc>
                <a:extLst>
                  <a:ext uri="{0D108BD9-81ED-4DB2-BD59-A6C34878D82A}">
                    <a16:rowId xmlns:a16="http://schemas.microsoft.com/office/drawing/2014/main" val="1431178597"/>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ZA" sz="1600" b="1" kern="1200" dirty="0">
                          <a:solidFill>
                            <a:schemeClr val="dk1"/>
                          </a:solidFill>
                          <a:effectLst/>
                          <a:latin typeface="Arial" panose="020B0604020202020204" pitchFamily="34" charset="0"/>
                          <a:ea typeface="+mn-ea"/>
                          <a:cs typeface="Arial" panose="020B0604020202020204" pitchFamily="34" charset="0"/>
                        </a:rPr>
                        <a:t>The Agricultural Development Agency of South Africa</a:t>
                      </a:r>
                      <a:r>
                        <a:rPr lang="en-ZA" sz="1600" kern="1200" dirty="0">
                          <a:solidFill>
                            <a:schemeClr val="dk1"/>
                          </a:solidFill>
                          <a:effectLst/>
                          <a:latin typeface="Arial" panose="020B0604020202020204" pitchFamily="34" charset="0"/>
                          <a:ea typeface="+mn-ea"/>
                          <a:cs typeface="Arial" panose="020B0604020202020204" pitchFamily="34" charset="0"/>
                        </a:rPr>
                        <a:t>, </a:t>
                      </a:r>
                      <a:endParaRPr lang="en-ZA" sz="1600" dirty="0">
                        <a:latin typeface="Arial" panose="020B060402020202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ZA" sz="1500" kern="1200" dirty="0">
                          <a:solidFill>
                            <a:schemeClr val="dk1"/>
                          </a:solidFill>
                          <a:effectLst/>
                          <a:latin typeface="Arial" panose="020B0604020202020204" pitchFamily="34" charset="0"/>
                          <a:ea typeface="+mn-ea"/>
                          <a:cs typeface="Arial" panose="020B0604020202020204" pitchFamily="34" charset="0"/>
                        </a:rPr>
                        <a:t>COGTA supported by a PPGI initiative, is linking emerging farmers with the established commercial farming sector for support and mentorship.</a:t>
                      </a:r>
                    </a:p>
                  </a:txBody>
                  <a:tcPr/>
                </a:tc>
                <a:extLst>
                  <a:ext uri="{0D108BD9-81ED-4DB2-BD59-A6C34878D82A}">
                    <a16:rowId xmlns:a16="http://schemas.microsoft.com/office/drawing/2014/main" val="3203700970"/>
                  </a:ext>
                </a:extLst>
              </a:tr>
              <a:tr h="37084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ZA" sz="1600" b="1" kern="1200" dirty="0">
                          <a:solidFill>
                            <a:schemeClr val="dk1"/>
                          </a:solidFill>
                          <a:effectLst/>
                          <a:latin typeface="Arial" panose="020B0604020202020204" pitchFamily="34" charset="0"/>
                          <a:ea typeface="+mn-ea"/>
                          <a:cs typeface="Arial" panose="020B0604020202020204" pitchFamily="34" charset="0"/>
                        </a:rPr>
                        <a:t>Small business development</a:t>
                      </a:r>
                      <a:endParaRPr lang="en-ZA" sz="160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lang="en-ZA" sz="1600" dirty="0">
                        <a:latin typeface="Arial" panose="020B060402020202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ZA" sz="1500" kern="1200" dirty="0">
                          <a:solidFill>
                            <a:schemeClr val="dk1"/>
                          </a:solidFill>
                          <a:effectLst/>
                          <a:latin typeface="Arial" panose="020B0604020202020204" pitchFamily="34" charset="0"/>
                          <a:ea typeface="+mn-ea"/>
                          <a:cs typeface="Arial" panose="020B0604020202020204" pitchFamily="34" charset="0"/>
                        </a:rPr>
                        <a:t>The mining companies have put together a fund to build a small development hub that will cover small businesses in tourism, agriculture and mining, in particular in relation to procurement and the development of supply chains. </a:t>
                      </a:r>
                    </a:p>
                  </a:txBody>
                  <a:tcPr/>
                </a:tc>
                <a:extLst>
                  <a:ext uri="{0D108BD9-81ED-4DB2-BD59-A6C34878D82A}">
                    <a16:rowId xmlns:a16="http://schemas.microsoft.com/office/drawing/2014/main" val="1105445945"/>
                  </a:ext>
                </a:extLst>
              </a:tr>
              <a:tr h="37084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ZA" sz="1600" b="1" kern="1200" dirty="0">
                          <a:solidFill>
                            <a:schemeClr val="dk1"/>
                          </a:solidFill>
                          <a:effectLst/>
                          <a:latin typeface="Arial" panose="020B0604020202020204" pitchFamily="34" charset="0"/>
                          <a:ea typeface="+mn-ea"/>
                          <a:cs typeface="Arial" panose="020B0604020202020204" pitchFamily="34" charset="0"/>
                        </a:rPr>
                        <a:t>Business Services through call centres </a:t>
                      </a:r>
                      <a:endParaRPr lang="en-ZA" sz="160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lang="en-ZA" sz="1600" dirty="0">
                        <a:latin typeface="Arial" panose="020B060402020202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ZA" sz="1500" kern="1200" dirty="0" err="1">
                          <a:solidFill>
                            <a:schemeClr val="dk1"/>
                          </a:solidFill>
                          <a:effectLst/>
                          <a:latin typeface="Arial" panose="020B0604020202020204" pitchFamily="34" charset="0"/>
                          <a:ea typeface="+mn-ea"/>
                          <a:cs typeface="Arial" panose="020B0604020202020204" pitchFamily="34" charset="0"/>
                        </a:rPr>
                        <a:t>BPeSa</a:t>
                      </a:r>
                      <a:r>
                        <a:rPr lang="en-ZA" sz="1500" kern="1200" dirty="0">
                          <a:solidFill>
                            <a:schemeClr val="dk1"/>
                          </a:solidFill>
                          <a:effectLst/>
                          <a:latin typeface="Arial" panose="020B0604020202020204" pitchFamily="34" charset="0"/>
                          <a:ea typeface="+mn-ea"/>
                          <a:cs typeface="Arial" panose="020B0604020202020204" pitchFamily="34" charset="0"/>
                        </a:rPr>
                        <a:t> (Business Processes enabling South Africa – the industry association for the global businesses services industry in SA) has put together a concept document is about to start work on the feasibility of establishing call centres in the Waterberg for youth employment, to be utilised by government agencies such as the police, social welfare, local tourism, and debt collection among others. </a:t>
                      </a:r>
                    </a:p>
                  </a:txBody>
                  <a:tcPr/>
                </a:tc>
                <a:extLst>
                  <a:ext uri="{0D108BD9-81ED-4DB2-BD59-A6C34878D82A}">
                    <a16:rowId xmlns:a16="http://schemas.microsoft.com/office/drawing/2014/main" val="3818870341"/>
                  </a:ext>
                </a:extLst>
              </a:tr>
            </a:tbl>
          </a:graphicData>
        </a:graphic>
      </p:graphicFrame>
      <p:sp>
        <p:nvSpPr>
          <p:cNvPr id="6" name="Title 1">
            <a:extLst>
              <a:ext uri="{FF2B5EF4-FFF2-40B4-BE49-F238E27FC236}">
                <a16:creationId xmlns:a16="http://schemas.microsoft.com/office/drawing/2014/main" id="{A486165A-FCD9-4239-B1FF-8CB9ED9D9627}"/>
              </a:ext>
            </a:extLst>
          </p:cNvPr>
          <p:cNvSpPr txBox="1">
            <a:spLocks/>
          </p:cNvSpPr>
          <p:nvPr/>
        </p:nvSpPr>
        <p:spPr>
          <a:xfrm>
            <a:off x="127000" y="148051"/>
            <a:ext cx="12917978" cy="571585"/>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mn-lt"/>
                <a:ea typeface="+mj-ea"/>
                <a:cs typeface="+mj-cs"/>
              </a:defRPr>
            </a:lvl1pPr>
          </a:lstStyle>
          <a:p>
            <a:r>
              <a:rPr lang="en-GB" b="1" dirty="0"/>
              <a:t>DISTRICT DEVELOPMENT implementation: WATERBERG DISTRICT </a:t>
            </a:r>
            <a:endParaRPr lang="en-ZA" b="1" dirty="0"/>
          </a:p>
        </p:txBody>
      </p:sp>
    </p:spTree>
    <p:extLst>
      <p:ext uri="{BB962C8B-B14F-4D97-AF65-F5344CB8AC3E}">
        <p14:creationId xmlns:p14="http://schemas.microsoft.com/office/powerpoint/2010/main" val="319911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038BBA94-8F18-41C0-8B26-13C37918139B}"/>
              </a:ext>
            </a:extLst>
          </p:cNvPr>
          <p:cNvGraphicFramePr>
            <a:graphicFrameLocks/>
          </p:cNvGraphicFramePr>
          <p:nvPr/>
        </p:nvGraphicFramePr>
        <p:xfrm>
          <a:off x="90512" y="790575"/>
          <a:ext cx="11987188" cy="5088381"/>
        </p:xfrm>
        <a:graphic>
          <a:graphicData uri="http://schemas.openxmlformats.org/drawingml/2006/table">
            <a:tbl>
              <a:tblPr firstRow="1" bandRow="1">
                <a:tableStyleId>{5C22544A-7EE6-4342-B048-85BDC9FD1C3A}</a:tableStyleId>
              </a:tblPr>
              <a:tblGrid>
                <a:gridCol w="4578709">
                  <a:extLst>
                    <a:ext uri="{9D8B030D-6E8A-4147-A177-3AD203B41FA5}">
                      <a16:colId xmlns:a16="http://schemas.microsoft.com/office/drawing/2014/main" val="2260731340"/>
                    </a:ext>
                  </a:extLst>
                </a:gridCol>
                <a:gridCol w="7408479">
                  <a:extLst>
                    <a:ext uri="{9D8B030D-6E8A-4147-A177-3AD203B41FA5}">
                      <a16:colId xmlns:a16="http://schemas.microsoft.com/office/drawing/2014/main" val="2963144533"/>
                    </a:ext>
                  </a:extLst>
                </a:gridCol>
              </a:tblGrid>
              <a:tr h="483611">
                <a:tc>
                  <a:txBody>
                    <a:bodyPr/>
                    <a:lstStyle/>
                    <a:p>
                      <a:pPr algn="ctr">
                        <a:lnSpc>
                          <a:spcPct val="150000"/>
                        </a:lnSpc>
                      </a:pPr>
                      <a:r>
                        <a:rPr lang="en-ZA" dirty="0">
                          <a:latin typeface="Arial" panose="020B0604020202020204" pitchFamily="34" charset="0"/>
                          <a:cs typeface="Arial" panose="020B0604020202020204" pitchFamily="34" charset="0"/>
                        </a:rPr>
                        <a:t>Strategic resolution </a:t>
                      </a:r>
                    </a:p>
                  </a:txBody>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Progress to date </a:t>
                      </a:r>
                    </a:p>
                  </a:txBody>
                  <a:tcPr/>
                </a:tc>
                <a:extLst>
                  <a:ext uri="{0D108BD9-81ED-4DB2-BD59-A6C34878D82A}">
                    <a16:rowId xmlns:a16="http://schemas.microsoft.com/office/drawing/2014/main" val="1655375022"/>
                  </a:ext>
                </a:extLst>
              </a:tr>
              <a:tr h="83192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ZA" sz="1600" b="1" kern="1200" dirty="0">
                          <a:solidFill>
                            <a:schemeClr val="dk1"/>
                          </a:solidFill>
                          <a:effectLst/>
                          <a:latin typeface="Arial" panose="020B0604020202020204" pitchFamily="34" charset="0"/>
                          <a:ea typeface="+mn-ea"/>
                          <a:cs typeface="Arial" panose="020B0604020202020204" pitchFamily="34" charset="0"/>
                        </a:rPr>
                        <a:t>The Agricultural Development Agency of South Africa</a:t>
                      </a:r>
                      <a:r>
                        <a:rPr lang="en-ZA" sz="1600" kern="1200" dirty="0">
                          <a:solidFill>
                            <a:schemeClr val="dk1"/>
                          </a:solidFill>
                          <a:effectLst/>
                          <a:latin typeface="Arial" panose="020B0604020202020204" pitchFamily="34" charset="0"/>
                          <a:ea typeface="+mn-ea"/>
                          <a:cs typeface="Arial" panose="020B0604020202020204" pitchFamily="34" charset="0"/>
                        </a:rPr>
                        <a:t>, </a:t>
                      </a:r>
                      <a:endParaRPr lang="en-ZA" sz="1600" dirty="0">
                        <a:latin typeface="Arial" panose="020B060402020202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ZA" sz="1500" kern="1200" dirty="0">
                          <a:solidFill>
                            <a:schemeClr val="dk1"/>
                          </a:solidFill>
                          <a:effectLst/>
                          <a:latin typeface="Arial" panose="020B0604020202020204" pitchFamily="34" charset="0"/>
                          <a:ea typeface="+mn-ea"/>
                          <a:cs typeface="Arial" panose="020B0604020202020204" pitchFamily="34" charset="0"/>
                        </a:rPr>
                        <a:t>COGTA supported by a PPGI initiative, is linking emerging farmers with the established commercial farming sector for support and mentorship.</a:t>
                      </a:r>
                    </a:p>
                  </a:txBody>
                  <a:tcPr/>
                </a:tc>
                <a:extLst>
                  <a:ext uri="{0D108BD9-81ED-4DB2-BD59-A6C34878D82A}">
                    <a16:rowId xmlns:a16="http://schemas.microsoft.com/office/drawing/2014/main" val="3203700970"/>
                  </a:ext>
                </a:extLst>
              </a:tr>
              <a:tr h="1519641">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ZA" sz="1600" b="1" kern="1200" dirty="0">
                          <a:solidFill>
                            <a:schemeClr val="dk1"/>
                          </a:solidFill>
                          <a:effectLst/>
                          <a:latin typeface="Arial" panose="020B0604020202020204" pitchFamily="34" charset="0"/>
                          <a:ea typeface="+mn-ea"/>
                          <a:cs typeface="Arial" panose="020B0604020202020204" pitchFamily="34" charset="0"/>
                        </a:rPr>
                        <a:t>Small business development</a:t>
                      </a:r>
                      <a:endParaRPr lang="en-ZA" sz="160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lang="en-ZA" sz="1600" dirty="0">
                        <a:latin typeface="Arial" panose="020B060402020202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ZA" sz="1500" kern="1200" dirty="0">
                          <a:solidFill>
                            <a:schemeClr val="dk1"/>
                          </a:solidFill>
                          <a:effectLst/>
                          <a:latin typeface="Arial" panose="020B0604020202020204" pitchFamily="34" charset="0"/>
                          <a:ea typeface="+mn-ea"/>
                          <a:cs typeface="Arial" panose="020B0604020202020204" pitchFamily="34" charset="0"/>
                        </a:rPr>
                        <a:t>The mining companies have put together a fund to build a small development hub that will cover small businesses in tourism, agriculture and mining, in particular in relation to procurement and the development of supply chains. </a:t>
                      </a:r>
                    </a:p>
                  </a:txBody>
                  <a:tcPr/>
                </a:tc>
                <a:extLst>
                  <a:ext uri="{0D108BD9-81ED-4DB2-BD59-A6C34878D82A}">
                    <a16:rowId xmlns:a16="http://schemas.microsoft.com/office/drawing/2014/main" val="1105445945"/>
                  </a:ext>
                </a:extLst>
              </a:tr>
              <a:tr h="2253209">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ZA" sz="1600" b="1" kern="1200" dirty="0">
                          <a:solidFill>
                            <a:schemeClr val="dk1"/>
                          </a:solidFill>
                          <a:effectLst/>
                          <a:latin typeface="Arial" panose="020B0604020202020204" pitchFamily="34" charset="0"/>
                          <a:ea typeface="+mn-ea"/>
                          <a:cs typeface="Arial" panose="020B0604020202020204" pitchFamily="34" charset="0"/>
                        </a:rPr>
                        <a:t>Business Services through call centres </a:t>
                      </a:r>
                      <a:endParaRPr lang="en-ZA" sz="160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lang="en-ZA" sz="1600" dirty="0">
                        <a:latin typeface="Arial" panose="020B060402020202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ZA" sz="1500" kern="1200" dirty="0" err="1">
                          <a:solidFill>
                            <a:schemeClr val="dk1"/>
                          </a:solidFill>
                          <a:effectLst/>
                          <a:latin typeface="Arial" panose="020B0604020202020204" pitchFamily="34" charset="0"/>
                          <a:ea typeface="+mn-ea"/>
                          <a:cs typeface="Arial" panose="020B0604020202020204" pitchFamily="34" charset="0"/>
                        </a:rPr>
                        <a:t>BPeSa</a:t>
                      </a:r>
                      <a:r>
                        <a:rPr lang="en-ZA" sz="1500" kern="1200" dirty="0">
                          <a:solidFill>
                            <a:schemeClr val="dk1"/>
                          </a:solidFill>
                          <a:effectLst/>
                          <a:latin typeface="Arial" panose="020B0604020202020204" pitchFamily="34" charset="0"/>
                          <a:ea typeface="+mn-ea"/>
                          <a:cs typeface="Arial" panose="020B0604020202020204" pitchFamily="34" charset="0"/>
                        </a:rPr>
                        <a:t> (Business Processes enabling South Africa – the industry association for the global businesses services industry in SA) has put together a concept document is about to start work on the feasibility of establishing call centres in the Waterberg for youth employment, to be utilised by government agencies such as the police, social welfare, local tourism, and debt collection among others. </a:t>
                      </a:r>
                    </a:p>
                  </a:txBody>
                  <a:tcPr/>
                </a:tc>
                <a:extLst>
                  <a:ext uri="{0D108BD9-81ED-4DB2-BD59-A6C34878D82A}">
                    <a16:rowId xmlns:a16="http://schemas.microsoft.com/office/drawing/2014/main" val="3818870341"/>
                  </a:ext>
                </a:extLst>
              </a:tr>
            </a:tbl>
          </a:graphicData>
        </a:graphic>
      </p:graphicFrame>
      <p:sp>
        <p:nvSpPr>
          <p:cNvPr id="6" name="Title 1">
            <a:extLst>
              <a:ext uri="{FF2B5EF4-FFF2-40B4-BE49-F238E27FC236}">
                <a16:creationId xmlns:a16="http://schemas.microsoft.com/office/drawing/2014/main" id="{D953A456-80D3-4BE0-91DA-BEEA45E9D785}"/>
              </a:ext>
            </a:extLst>
          </p:cNvPr>
          <p:cNvSpPr txBox="1">
            <a:spLocks/>
          </p:cNvSpPr>
          <p:nvPr/>
        </p:nvSpPr>
        <p:spPr>
          <a:xfrm>
            <a:off x="127000" y="148051"/>
            <a:ext cx="12917978" cy="571585"/>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mn-lt"/>
                <a:ea typeface="+mj-ea"/>
                <a:cs typeface="+mj-cs"/>
              </a:defRPr>
            </a:lvl1pPr>
          </a:lstStyle>
          <a:p>
            <a:r>
              <a:rPr lang="en-GB" b="1" dirty="0"/>
              <a:t>DISTRICT DEVELOPMENT implementation: WATERBERG DISTRICT </a:t>
            </a:r>
            <a:endParaRPr lang="en-ZA" b="1" dirty="0"/>
          </a:p>
        </p:txBody>
      </p:sp>
    </p:spTree>
    <p:extLst>
      <p:ext uri="{BB962C8B-B14F-4D97-AF65-F5344CB8AC3E}">
        <p14:creationId xmlns:p14="http://schemas.microsoft.com/office/powerpoint/2010/main" val="2018050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a:xfrm>
            <a:off x="39888" y="165115"/>
            <a:ext cx="11205636" cy="571585"/>
          </a:xfrm>
        </p:spPr>
        <p:txBody>
          <a:bodyPr/>
          <a:lstStyle/>
          <a:p>
            <a:r>
              <a:rPr lang="en-GB" b="1" dirty="0"/>
              <a:t>Local Government stabilisation – immediate next steps</a:t>
            </a:r>
            <a:br>
              <a:rPr lang="en-GB" b="1" dirty="0"/>
            </a:br>
            <a:endParaRPr lang="en-ZA" b="1" dirty="0"/>
          </a:p>
        </p:txBody>
      </p:sp>
      <p:grpSp>
        <p:nvGrpSpPr>
          <p:cNvPr id="3" name="Group 2">
            <a:extLst>
              <a:ext uri="{FF2B5EF4-FFF2-40B4-BE49-F238E27FC236}">
                <a16:creationId xmlns:a16="http://schemas.microsoft.com/office/drawing/2014/main" id="{39CB5918-1F63-49C5-81C9-EC207F64B36B}"/>
              </a:ext>
            </a:extLst>
          </p:cNvPr>
          <p:cNvGrpSpPr/>
          <p:nvPr/>
        </p:nvGrpSpPr>
        <p:grpSpPr>
          <a:xfrm>
            <a:off x="141620" y="1417445"/>
            <a:ext cx="6925930" cy="4023109"/>
            <a:chOff x="913792" y="901316"/>
            <a:chExt cx="9059921" cy="4919943"/>
          </a:xfrm>
        </p:grpSpPr>
        <p:sp>
          <p:nvSpPr>
            <p:cNvPr id="4" name="Oval 3">
              <a:extLst>
                <a:ext uri="{FF2B5EF4-FFF2-40B4-BE49-F238E27FC236}">
                  <a16:creationId xmlns:a16="http://schemas.microsoft.com/office/drawing/2014/main" id="{648A7A2E-4652-4852-A59C-CACD40AF9CB7}"/>
                </a:ext>
              </a:extLst>
            </p:cNvPr>
            <p:cNvSpPr/>
            <p:nvPr/>
          </p:nvSpPr>
          <p:spPr>
            <a:xfrm>
              <a:off x="955239" y="2578365"/>
              <a:ext cx="1295008" cy="1259939"/>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a:extLst>
                <a:ext uri="{FF2B5EF4-FFF2-40B4-BE49-F238E27FC236}">
                  <a16:creationId xmlns:a16="http://schemas.microsoft.com/office/drawing/2014/main" id="{6133693E-ED08-472D-92F5-E46B6D946194}"/>
                </a:ext>
              </a:extLst>
            </p:cNvPr>
            <p:cNvSpPr>
              <a:spLocks noChangeAspect="1"/>
            </p:cNvSpPr>
            <p:nvPr/>
          </p:nvSpPr>
          <p:spPr>
            <a:xfrm>
              <a:off x="1067532" y="2688650"/>
              <a:ext cx="1019473" cy="1019473"/>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id="{C946D7FE-B10A-4E35-B91C-D193AAA0FB34}"/>
                </a:ext>
              </a:extLst>
            </p:cNvPr>
            <p:cNvSpPr/>
            <p:nvPr/>
          </p:nvSpPr>
          <p:spPr>
            <a:xfrm>
              <a:off x="913792" y="4149346"/>
              <a:ext cx="1295008" cy="1259939"/>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8541D64E-B618-47C8-9310-6EDB7092EA8D}"/>
                </a:ext>
              </a:extLst>
            </p:cNvPr>
            <p:cNvSpPr>
              <a:spLocks noChangeAspect="1"/>
            </p:cNvSpPr>
            <p:nvPr/>
          </p:nvSpPr>
          <p:spPr>
            <a:xfrm>
              <a:off x="1051559" y="4250642"/>
              <a:ext cx="1019473" cy="1019473"/>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B8DABE5D-05E7-427E-92F6-886F0A431C11}"/>
                </a:ext>
              </a:extLst>
            </p:cNvPr>
            <p:cNvSpPr/>
            <p:nvPr/>
          </p:nvSpPr>
          <p:spPr>
            <a:xfrm>
              <a:off x="7085724" y="901316"/>
              <a:ext cx="1295008" cy="1259938"/>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0B53DF0C-CE0A-41F4-A23B-81D067F3E213}"/>
                </a:ext>
              </a:extLst>
            </p:cNvPr>
            <p:cNvSpPr>
              <a:spLocks noChangeAspect="1"/>
            </p:cNvSpPr>
            <p:nvPr/>
          </p:nvSpPr>
          <p:spPr>
            <a:xfrm>
              <a:off x="7215434" y="1058996"/>
              <a:ext cx="1019472" cy="1019473"/>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E8D7A4E3-BF27-406B-9CBD-83DBB10094DE}"/>
                </a:ext>
              </a:extLst>
            </p:cNvPr>
            <p:cNvSpPr/>
            <p:nvPr/>
          </p:nvSpPr>
          <p:spPr>
            <a:xfrm>
              <a:off x="5705450" y="2247527"/>
              <a:ext cx="978527" cy="493708"/>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1" u="none" strike="noStrike" kern="1200" cap="none" spc="0" normalizeH="0" baseline="0" noProof="0">
                  <a:ln>
                    <a:noFill/>
                  </a:ln>
                  <a:solidFill>
                    <a:srgbClr val="FFFFFF"/>
                  </a:solidFill>
                  <a:effectLst/>
                  <a:uLnTx/>
                  <a:uFillTx/>
                  <a:latin typeface="Arial"/>
                  <a:ea typeface="+mn-ea"/>
                  <a:cs typeface="Arial"/>
                </a:rPr>
                <a:t>RDP</a:t>
              </a:r>
              <a:endParaRPr kumimoji="0" lang="en-US" sz="1900" b="0" i="0" u="none" strike="noStrike" kern="1200" cap="none" spc="0" normalizeH="0" baseline="0" noProof="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1CDD0653-1950-45DF-8A95-270F134AA1ED}"/>
                </a:ext>
              </a:extLst>
            </p:cNvPr>
            <p:cNvSpPr/>
            <p:nvPr/>
          </p:nvSpPr>
          <p:spPr>
            <a:xfrm>
              <a:off x="957448" y="1139630"/>
              <a:ext cx="1295008" cy="1259939"/>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9D200E07-FA1C-47AB-AC7D-0581E55D0723}"/>
                </a:ext>
              </a:extLst>
            </p:cNvPr>
            <p:cNvSpPr>
              <a:spLocks noChangeAspect="1"/>
            </p:cNvSpPr>
            <p:nvPr/>
          </p:nvSpPr>
          <p:spPr>
            <a:xfrm>
              <a:off x="1093007" y="1251571"/>
              <a:ext cx="1019473" cy="1019473"/>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4B34A0D8-7DFF-4270-8BA6-28A7C0450238}"/>
                </a:ext>
              </a:extLst>
            </p:cNvPr>
            <p:cNvSpPr/>
            <p:nvPr/>
          </p:nvSpPr>
          <p:spPr>
            <a:xfrm>
              <a:off x="1825038" y="1503684"/>
              <a:ext cx="3800469" cy="868925"/>
            </a:xfrm>
            <a:prstGeom prst="rect">
              <a:avLst/>
            </a:prstGeom>
          </p:spPr>
          <p:txBody>
            <a:bodyPr wrap="square">
              <a:spAutoFit/>
            </a:bodyPr>
            <a:lstStyle/>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1900" b="1" i="0" u="none" strike="noStrike" kern="1200" cap="none" spc="0" normalizeH="0" baseline="0" noProof="0" dirty="0">
                  <a:ln>
                    <a:noFill/>
                  </a:ln>
                  <a:solidFill>
                    <a:srgbClr val="F79646">
                      <a:lumMod val="75000"/>
                    </a:srgbClr>
                  </a:solidFill>
                  <a:effectLst/>
                  <a:uLnTx/>
                  <a:uFillTx/>
                  <a:latin typeface="Arial"/>
                  <a:ea typeface="ＭＳ Ｐゴシック" panose="020B0600070205080204" pitchFamily="34" charset="-128"/>
                  <a:cs typeface="Arial"/>
                </a:rPr>
                <a:t>Good Governance</a:t>
              </a:r>
              <a:endParaRPr kumimoji="0" lang="en-US" altLang="en-US" sz="1900" b="0" i="0" u="none" strike="noStrike" kern="1200" cap="none" spc="0" normalizeH="0" baseline="0" noProof="0" dirty="0">
                <a:ln>
                  <a:noFill/>
                </a:ln>
                <a:solidFill>
                  <a:srgbClr val="F79646">
                    <a:lumMod val="75000"/>
                  </a:srgbClr>
                </a:solidFill>
                <a:effectLst/>
                <a:uLnTx/>
                <a:uFillTx/>
                <a:latin typeface="Arial"/>
                <a:ea typeface="ＭＳ Ｐゴシック" panose="020B0600070205080204" pitchFamily="34" charset="-128"/>
                <a:cs typeface="Arial"/>
              </a:endParaRPr>
            </a:p>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endParaRPr kumimoji="0" lang="en-US" altLang="en-US" sz="1900" b="1" i="0" u="none" strike="noStrike" kern="1200" cap="none" spc="0" normalizeH="0" baseline="0" noProof="0" dirty="0">
                <a:ln>
                  <a:noFill/>
                </a:ln>
                <a:solidFill>
                  <a:prstClr val="black"/>
                </a:solidFill>
                <a:effectLst/>
                <a:uLnTx/>
                <a:uFillTx/>
                <a:latin typeface="Arial Narrow" panose="020B0604020202020204" pitchFamily="34" charset="0"/>
                <a:ea typeface="ＭＳ Ｐゴシック" panose="020B0600070205080204" pitchFamily="34" charset="-128"/>
                <a:cs typeface="Arial Narrow" panose="020B0604020202020204" pitchFamily="34" charset="0"/>
              </a:endParaRPr>
            </a:p>
          </p:txBody>
        </p:sp>
        <p:sp>
          <p:nvSpPr>
            <p:cNvPr id="14" name="Rectangle 13">
              <a:extLst>
                <a:ext uri="{FF2B5EF4-FFF2-40B4-BE49-F238E27FC236}">
                  <a16:creationId xmlns:a16="http://schemas.microsoft.com/office/drawing/2014/main" id="{9D652B37-07DD-4D13-83D3-FB51D9AF4C89}"/>
                </a:ext>
              </a:extLst>
            </p:cNvPr>
            <p:cNvSpPr/>
            <p:nvPr/>
          </p:nvSpPr>
          <p:spPr>
            <a:xfrm>
              <a:off x="1594982" y="4351983"/>
              <a:ext cx="4518744" cy="1469276"/>
            </a:xfrm>
            <a:prstGeom prst="rect">
              <a:avLst/>
            </a:prstGeom>
          </p:spPr>
          <p:txBody>
            <a:bodyPr wrap="square">
              <a:spAutoFit/>
            </a:bodyPr>
            <a:lstStyle/>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1900" b="1" i="0" u="none" strike="noStrike" kern="1200" cap="none" spc="0" normalizeH="0" baseline="0" noProof="0" dirty="0">
                  <a:ln>
                    <a:noFill/>
                  </a:ln>
                  <a:solidFill>
                    <a:srgbClr val="F79646">
                      <a:lumMod val="75000"/>
                    </a:srgbClr>
                  </a:solidFill>
                  <a:effectLst/>
                  <a:uLnTx/>
                  <a:uFillTx/>
                  <a:latin typeface="Arial"/>
                  <a:ea typeface="ＭＳ Ｐゴシック" panose="020B0600070205080204" pitchFamily="34" charset="-128"/>
                  <a:cs typeface="Arial"/>
                </a:rPr>
                <a:t>Ethical, Effective Leadership &amp; Administration</a:t>
              </a:r>
              <a:br>
                <a:rPr kumimoji="0" lang="en-US" altLang="en-US" sz="1900" b="1" i="0" u="none" strike="noStrike" kern="1200" cap="none" spc="0" normalizeH="0" baseline="0" noProof="0" dirty="0">
                  <a:ln>
                    <a:noFill/>
                  </a:ln>
                  <a:solidFill>
                    <a:srgbClr val="F79646">
                      <a:lumMod val="75000"/>
                    </a:srgbClr>
                  </a:solidFill>
                  <a:effectLst/>
                  <a:uLnTx/>
                  <a:uFillTx/>
                  <a:latin typeface="Arial"/>
                  <a:ea typeface="ＭＳ Ｐゴシック" panose="020B0600070205080204" pitchFamily="34" charset="-128"/>
                  <a:cs typeface="Arial"/>
                </a:rPr>
              </a:br>
              <a:endParaRPr kumimoji="0" lang="en-US" altLang="en-US" sz="1900" b="1" i="0" u="none" strike="noStrike" kern="1200" cap="none" spc="0" normalizeH="0" baseline="0" noProof="0" dirty="0">
                <a:ln>
                  <a:noFill/>
                </a:ln>
                <a:solidFill>
                  <a:prstClr val="black"/>
                </a:solidFill>
                <a:effectLst/>
                <a:uLnTx/>
                <a:uFillTx/>
                <a:latin typeface="Arial Narrow" panose="020B0604020202020204" pitchFamily="34" charset="0"/>
                <a:ea typeface="ＭＳ Ｐゴシック" panose="020B0600070205080204" pitchFamily="34" charset="-128"/>
                <a:cs typeface="Arial Narrow" panose="020B0604020202020204" pitchFamily="34" charset="0"/>
              </a:endParaRPr>
            </a:p>
          </p:txBody>
        </p:sp>
        <p:sp>
          <p:nvSpPr>
            <p:cNvPr id="15" name="Rectangle 14">
              <a:extLst>
                <a:ext uri="{FF2B5EF4-FFF2-40B4-BE49-F238E27FC236}">
                  <a16:creationId xmlns:a16="http://schemas.microsoft.com/office/drawing/2014/main" id="{A76A3028-9AB1-4A23-887C-4C1E8017FBBB}"/>
                </a:ext>
              </a:extLst>
            </p:cNvPr>
            <p:cNvSpPr/>
            <p:nvPr/>
          </p:nvSpPr>
          <p:spPr>
            <a:xfrm>
              <a:off x="1605656" y="3074543"/>
              <a:ext cx="4518744" cy="793882"/>
            </a:xfrm>
            <a:prstGeom prst="rect">
              <a:avLst/>
            </a:prstGeom>
          </p:spPr>
          <p:txBody>
            <a:bodyPr wrap="square">
              <a:spAutoFit/>
            </a:bodyPr>
            <a:lstStyle/>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1900" b="1" i="0" u="none" strike="noStrike" kern="1200" cap="none" spc="0" normalizeH="0" baseline="0" noProof="0" dirty="0">
                  <a:ln>
                    <a:noFill/>
                  </a:ln>
                  <a:solidFill>
                    <a:srgbClr val="F79646">
                      <a:lumMod val="75000"/>
                    </a:srgbClr>
                  </a:solidFill>
                  <a:effectLst/>
                  <a:uLnTx/>
                  <a:uFillTx/>
                  <a:latin typeface="Arial"/>
                  <a:ea typeface="ＭＳ Ｐゴシック" panose="020B0600070205080204" pitchFamily="34" charset="-128"/>
                  <a:cs typeface="Arial"/>
                </a:rPr>
                <a:t>Sound Financial Management</a:t>
              </a:r>
            </a:p>
          </p:txBody>
        </p:sp>
        <p:pic>
          <p:nvPicPr>
            <p:cNvPr id="16" name="Picture 15">
              <a:extLst>
                <a:ext uri="{FF2B5EF4-FFF2-40B4-BE49-F238E27FC236}">
                  <a16:creationId xmlns:a16="http://schemas.microsoft.com/office/drawing/2014/main" id="{220103D9-A586-44BB-BF08-E0DBB305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2192" y="1135234"/>
              <a:ext cx="866996" cy="866997"/>
            </a:xfrm>
            <a:prstGeom prst="rect">
              <a:avLst/>
            </a:prstGeom>
          </p:spPr>
        </p:pic>
        <p:pic>
          <p:nvPicPr>
            <p:cNvPr id="17" name="Picture 16" descr="123928423-icon-of-house-with-columns-and-flag-building-of-government-embassy-official-institution-or-establish.png">
              <a:extLst>
                <a:ext uri="{FF2B5EF4-FFF2-40B4-BE49-F238E27FC236}">
                  <a16:creationId xmlns:a16="http://schemas.microsoft.com/office/drawing/2014/main" id="{A79DC53D-CE5C-41AB-8F89-59E3CD525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838" y="1186840"/>
              <a:ext cx="1041400" cy="1041400"/>
            </a:xfrm>
            <a:prstGeom prst="rect">
              <a:avLst/>
            </a:prstGeom>
          </p:spPr>
        </p:pic>
        <p:pic>
          <p:nvPicPr>
            <p:cNvPr id="18" name="Picture 17">
              <a:extLst>
                <a:ext uri="{FF2B5EF4-FFF2-40B4-BE49-F238E27FC236}">
                  <a16:creationId xmlns:a16="http://schemas.microsoft.com/office/drawing/2014/main" id="{1032BDEE-F332-4611-9467-8D4CD064A4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17" y="4250642"/>
              <a:ext cx="955040" cy="955040"/>
            </a:xfrm>
            <a:prstGeom prst="rect">
              <a:avLst/>
            </a:prstGeom>
          </p:spPr>
        </p:pic>
        <p:pic>
          <p:nvPicPr>
            <p:cNvPr id="19" name="Picture 18">
              <a:extLst>
                <a:ext uri="{FF2B5EF4-FFF2-40B4-BE49-F238E27FC236}">
                  <a16:creationId xmlns:a16="http://schemas.microsoft.com/office/drawing/2014/main" id="{FD52639F-6C04-4EBB-9B72-1BF15C185D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253" y="2603914"/>
              <a:ext cx="1235568" cy="1032935"/>
            </a:xfrm>
            <a:prstGeom prst="rect">
              <a:avLst/>
            </a:prstGeom>
          </p:spPr>
        </p:pic>
        <p:cxnSp>
          <p:nvCxnSpPr>
            <p:cNvPr id="20" name="Straight Connector 19">
              <a:extLst>
                <a:ext uri="{FF2B5EF4-FFF2-40B4-BE49-F238E27FC236}">
                  <a16:creationId xmlns:a16="http://schemas.microsoft.com/office/drawing/2014/main" id="{7E3D69F2-1574-409D-A4CF-02E7A4CA2CFA}"/>
                </a:ext>
              </a:extLst>
            </p:cNvPr>
            <p:cNvCxnSpPr>
              <a:cxnSpLocks/>
            </p:cNvCxnSpPr>
            <p:nvPr/>
          </p:nvCxnSpPr>
          <p:spPr>
            <a:xfrm>
              <a:off x="5799960" y="1448789"/>
              <a:ext cx="0" cy="3960495"/>
            </a:xfrm>
            <a:prstGeom prst="line">
              <a:avLst/>
            </a:prstGeom>
            <a:ln w="34925">
              <a:solidFill>
                <a:schemeClr val="tx1">
                  <a:lumMod val="75000"/>
                  <a:lumOff val="25000"/>
                </a:schemeClr>
              </a:solidFill>
              <a:prstDash val="dot"/>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3157EC05-7E06-4F3B-AA35-EEF1D54527B7}"/>
                </a:ext>
              </a:extLst>
            </p:cNvPr>
            <p:cNvSpPr/>
            <p:nvPr/>
          </p:nvSpPr>
          <p:spPr>
            <a:xfrm>
              <a:off x="5768182" y="2387615"/>
              <a:ext cx="4205531" cy="2970146"/>
            </a:xfrm>
            <a:prstGeom prst="rect">
              <a:avLst/>
            </a:prstGeom>
          </p:spPr>
          <p:txBody>
            <a:bodyPr wrap="square">
              <a:spAutoFit/>
            </a:bodyPr>
            <a:lstStyle/>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1900" b="1" i="0" u="none" strike="noStrike" kern="1200" cap="none" spc="0" normalizeH="0" baseline="0" noProof="0" dirty="0">
                  <a:ln>
                    <a:noFill/>
                  </a:ln>
                  <a:solidFill>
                    <a:srgbClr val="F79646">
                      <a:lumMod val="75000"/>
                    </a:srgbClr>
                  </a:solidFill>
                  <a:effectLst/>
                  <a:uLnTx/>
                  <a:uFillTx/>
                  <a:latin typeface="Arial"/>
                  <a:ea typeface="ＭＳ Ｐゴシック" panose="020B0600070205080204" pitchFamily="34" charset="-128"/>
                  <a:cs typeface="Arial"/>
                </a:rPr>
                <a:t>Transformative &amp; Effective Service Delivery </a:t>
              </a:r>
            </a:p>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1900" b="1" i="0" u="none" strike="noStrike" kern="1200" cap="none" spc="0" normalizeH="0" baseline="0" noProof="0" dirty="0">
                  <a:ln>
                    <a:noFill/>
                  </a:ln>
                  <a:solidFill>
                    <a:srgbClr val="F79646">
                      <a:lumMod val="75000"/>
                    </a:srgbClr>
                  </a:solidFill>
                  <a:effectLst/>
                  <a:uLnTx/>
                  <a:uFillTx/>
                  <a:latin typeface="Arial"/>
                  <a:ea typeface="ＭＳ Ｐゴシック" panose="020B0600070205080204" pitchFamily="34" charset="-128"/>
                  <a:cs typeface="Arial"/>
                </a:rPr>
                <a:t>&amp;</a:t>
              </a:r>
            </a:p>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1900" b="1" i="1" u="none" strike="noStrike" kern="1200" cap="none" spc="0" normalizeH="0" baseline="0" noProof="0" dirty="0">
                  <a:ln>
                    <a:noFill/>
                  </a:ln>
                  <a:solidFill>
                    <a:srgbClr val="F79646">
                      <a:lumMod val="75000"/>
                    </a:srgbClr>
                  </a:solidFill>
                  <a:effectLst/>
                  <a:uLnTx/>
                  <a:uFillTx/>
                  <a:latin typeface="Arial"/>
                  <a:ea typeface="ＭＳ Ｐゴシック" panose="020B0600070205080204" pitchFamily="34" charset="-128"/>
                  <a:cs typeface="Arial"/>
                </a:rPr>
                <a:t>Resilient, Cohesive, Sustainable, Connected and Vibrant Communities</a:t>
              </a:r>
            </a:p>
          </p:txBody>
        </p:sp>
        <p:sp>
          <p:nvSpPr>
            <p:cNvPr id="22" name="Isosceles Triangle 3">
              <a:extLst>
                <a:ext uri="{FF2B5EF4-FFF2-40B4-BE49-F238E27FC236}">
                  <a16:creationId xmlns:a16="http://schemas.microsoft.com/office/drawing/2014/main" id="{163A080E-E47F-4C0D-9014-8CA7B202B825}"/>
                </a:ext>
              </a:extLst>
            </p:cNvPr>
            <p:cNvSpPr/>
            <p:nvPr/>
          </p:nvSpPr>
          <p:spPr>
            <a:xfrm rot="5400000">
              <a:off x="5774128" y="3142525"/>
              <a:ext cx="510666" cy="243090"/>
            </a:xfrm>
            <a:prstGeom prst="triangle">
              <a:avLst/>
            </a:prstGeom>
            <a:solidFill>
              <a:srgbClr val="19800E"/>
            </a:solidFill>
            <a:ln>
              <a:solidFill>
                <a:srgbClr val="21801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11CA622F-14DA-4FC1-8437-349C27835530}"/>
                </a:ext>
              </a:extLst>
            </p:cNvPr>
            <p:cNvSpPr/>
            <p:nvPr/>
          </p:nvSpPr>
          <p:spPr>
            <a:xfrm>
              <a:off x="1758431" y="2126659"/>
              <a:ext cx="3368140" cy="456186"/>
            </a:xfrm>
            <a:prstGeom prst="rect">
              <a:avLst/>
            </a:prstGeom>
          </p:spPr>
          <p:txBody>
            <a:bodyPr wrap="square">
              <a:spAutoFit/>
            </a:bodyPr>
            <a:lstStyle/>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1900" b="1" i="0" u="none" strike="noStrike" kern="1200" cap="none" spc="0" normalizeH="0" baseline="0" noProof="0" dirty="0">
                  <a:ln>
                    <a:noFill/>
                  </a:ln>
                  <a:solidFill>
                    <a:srgbClr val="C0504D"/>
                  </a:solidFill>
                  <a:effectLst/>
                  <a:uLnTx/>
                  <a:uFillTx/>
                  <a:latin typeface="Arial"/>
                  <a:ea typeface="ＭＳ Ｐゴシック" panose="020B0600070205080204" pitchFamily="34" charset="-128"/>
                  <a:cs typeface="Arial"/>
                </a:rPr>
                <a:t>+</a:t>
              </a:r>
            </a:p>
          </p:txBody>
        </p:sp>
        <p:sp>
          <p:nvSpPr>
            <p:cNvPr id="24" name="Rectangle 23">
              <a:extLst>
                <a:ext uri="{FF2B5EF4-FFF2-40B4-BE49-F238E27FC236}">
                  <a16:creationId xmlns:a16="http://schemas.microsoft.com/office/drawing/2014/main" id="{17FAA72A-44EE-4134-88A5-8272AA89FF40}"/>
                </a:ext>
              </a:extLst>
            </p:cNvPr>
            <p:cNvSpPr/>
            <p:nvPr/>
          </p:nvSpPr>
          <p:spPr>
            <a:xfrm>
              <a:off x="1795588" y="3900217"/>
              <a:ext cx="3368140" cy="456186"/>
            </a:xfrm>
            <a:prstGeom prst="rect">
              <a:avLst/>
            </a:prstGeom>
          </p:spPr>
          <p:txBody>
            <a:bodyPr wrap="square">
              <a:spAutoFit/>
            </a:bodyPr>
            <a:lstStyle/>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1900" b="1" i="0" u="none" strike="noStrike" kern="1200" cap="none" spc="0" normalizeH="0" baseline="0" noProof="0" dirty="0">
                  <a:ln>
                    <a:noFill/>
                  </a:ln>
                  <a:solidFill>
                    <a:srgbClr val="C0504D"/>
                  </a:solidFill>
                  <a:effectLst/>
                  <a:uLnTx/>
                  <a:uFillTx/>
                  <a:latin typeface="Arial"/>
                  <a:ea typeface="ＭＳ Ｐゴシック" panose="020B0600070205080204" pitchFamily="34" charset="-128"/>
                  <a:cs typeface="Arial"/>
                </a:rPr>
                <a:t>+</a:t>
              </a:r>
            </a:p>
          </p:txBody>
        </p:sp>
        <p:sp>
          <p:nvSpPr>
            <p:cNvPr id="25" name="Rectangle 24">
              <a:extLst>
                <a:ext uri="{FF2B5EF4-FFF2-40B4-BE49-F238E27FC236}">
                  <a16:creationId xmlns:a16="http://schemas.microsoft.com/office/drawing/2014/main" id="{F51C1974-1A33-4438-B527-4B1EFBFA773D}"/>
                </a:ext>
              </a:extLst>
            </p:cNvPr>
            <p:cNvSpPr/>
            <p:nvPr/>
          </p:nvSpPr>
          <p:spPr>
            <a:xfrm>
              <a:off x="3966373" y="3077240"/>
              <a:ext cx="3368140" cy="456186"/>
            </a:xfrm>
            <a:prstGeom prst="rect">
              <a:avLst/>
            </a:prstGeom>
          </p:spPr>
          <p:txBody>
            <a:bodyPr wrap="square">
              <a:spAutoFit/>
            </a:bodyPr>
            <a:lstStyle/>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1900" b="1" i="0" u="none" strike="noStrike" kern="1200" cap="none" spc="0" normalizeH="0" baseline="0" noProof="0" dirty="0">
                  <a:ln>
                    <a:noFill/>
                  </a:ln>
                  <a:solidFill>
                    <a:srgbClr val="C0504D"/>
                  </a:solidFill>
                  <a:effectLst/>
                  <a:uLnTx/>
                  <a:uFillTx/>
                  <a:latin typeface="Arial"/>
                  <a:ea typeface="ＭＳ Ｐゴシック" panose="020B0600070205080204" pitchFamily="34" charset="-128"/>
                  <a:cs typeface="Arial"/>
                </a:rPr>
                <a:t>=</a:t>
              </a:r>
            </a:p>
          </p:txBody>
        </p:sp>
      </p:grpSp>
      <p:sp>
        <p:nvSpPr>
          <p:cNvPr id="26" name="TextBox 25">
            <a:extLst>
              <a:ext uri="{FF2B5EF4-FFF2-40B4-BE49-F238E27FC236}">
                <a16:creationId xmlns:a16="http://schemas.microsoft.com/office/drawing/2014/main" id="{D7596DCD-E6E7-4070-9886-36D6C08120E7}"/>
              </a:ext>
            </a:extLst>
          </p:cNvPr>
          <p:cNvSpPr txBox="1"/>
          <p:nvPr/>
        </p:nvSpPr>
        <p:spPr>
          <a:xfrm>
            <a:off x="7085349" y="551273"/>
            <a:ext cx="4960053" cy="6036974"/>
          </a:xfrm>
          <a:prstGeom prst="rect">
            <a:avLst/>
          </a:prstGeom>
          <a:noFill/>
          <a:ln w="28575">
            <a:solidFill>
              <a:schemeClr val="accent2"/>
            </a:solidFill>
          </a:ln>
        </p:spPr>
        <p:txBody>
          <a:bodyPr wrap="square">
            <a:spAutoFit/>
          </a:bodyPr>
          <a:lstStyle/>
          <a:p>
            <a:pPr>
              <a:lnSpc>
                <a:spcPct val="150000"/>
              </a:lnSpc>
            </a:pPr>
            <a:r>
              <a:rPr lang="en-ZA" sz="2000" i="1" dirty="0">
                <a:latin typeface="Arial" panose="020B0604020202020204" pitchFamily="34" charset="0"/>
                <a:ea typeface="Calibri" panose="020F0502020204030204" pitchFamily="34" charset="0"/>
                <a:cs typeface="Arial" panose="020B0604020202020204" pitchFamily="34" charset="0"/>
              </a:rPr>
              <a:t>Note:</a:t>
            </a:r>
          </a:p>
          <a:p>
            <a:pPr marL="342900" indent="-342900">
              <a:lnSpc>
                <a:spcPct val="150000"/>
              </a:lnSpc>
              <a:buFont typeface="Arial" panose="020B0604020202020204" pitchFamily="34" charset="0"/>
              <a:buChar char="•"/>
            </a:pPr>
            <a:r>
              <a:rPr lang="en-ZA" sz="2000" dirty="0">
                <a:effectLst/>
                <a:latin typeface="Arial" panose="020B0604020202020204" pitchFamily="34" charset="0"/>
                <a:ea typeface="Calibri" panose="020F0502020204030204" pitchFamily="34" charset="0"/>
                <a:cs typeface="Arial" panose="020B0604020202020204" pitchFamily="34" charset="0"/>
              </a:rPr>
              <a:t>Strategically </a:t>
            </a:r>
            <a:r>
              <a:rPr lang="en-ZA" sz="2000" dirty="0">
                <a:latin typeface="Arial" panose="020B0604020202020204" pitchFamily="34" charset="0"/>
                <a:ea typeface="Calibri" panose="020F0502020204030204" pitchFamily="34" charset="0"/>
                <a:cs typeface="Arial" panose="020B0604020202020204" pitchFamily="34" charset="0"/>
              </a:rPr>
              <a:t>identify few selected</a:t>
            </a:r>
            <a:r>
              <a:rPr lang="en-ZA" sz="2000" dirty="0">
                <a:effectLst/>
                <a:latin typeface="Arial" panose="020B0604020202020204" pitchFamily="34" charset="0"/>
                <a:ea typeface="Calibri" panose="020F0502020204030204" pitchFamily="34" charset="0"/>
                <a:cs typeface="Arial" panose="020B0604020202020204" pitchFamily="34" charset="0"/>
              </a:rPr>
              <a:t> Municipalities to implement Section 154 interventions</a:t>
            </a:r>
          </a:p>
          <a:p>
            <a:pPr marL="342900" indent="-342900">
              <a:lnSpc>
                <a:spcPct val="150000"/>
              </a:lnSpc>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Use this to operationalise MoU with National Treasury (incl. MISA support)</a:t>
            </a:r>
          </a:p>
          <a:p>
            <a:pPr marL="342900" indent="-342900">
              <a:lnSpc>
                <a:spcPct val="150000"/>
              </a:lnSpc>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Model the ideal Municipality with DDM</a:t>
            </a:r>
          </a:p>
          <a:p>
            <a:pPr marL="342900" indent="-342900">
              <a:lnSpc>
                <a:spcPct val="150000"/>
              </a:lnSpc>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Test DM Delivery Model &amp; IGR Structures usability for DDM  </a:t>
            </a:r>
          </a:p>
          <a:p>
            <a:pPr marL="342900" indent="-342900">
              <a:lnSpc>
                <a:spcPct val="150000"/>
              </a:lnSpc>
              <a:buFont typeface="Arial" panose="020B0604020202020204" pitchFamily="34" charset="0"/>
              <a:buChar char="•"/>
            </a:pPr>
            <a:r>
              <a:rPr lang="en-ZA" sz="2000" dirty="0">
                <a:effectLst/>
                <a:latin typeface="Arial" panose="020B0604020202020204" pitchFamily="34" charset="0"/>
                <a:ea typeface="Calibri" panose="020F0502020204030204" pitchFamily="34" charset="0"/>
                <a:cs typeface="Arial" panose="020B0604020202020204" pitchFamily="34" charset="0"/>
              </a:rPr>
              <a:t>This will give us comfort that we are implementing DDM effectively (or not) </a:t>
            </a:r>
          </a:p>
          <a:p>
            <a:pPr marL="342900" indent="-342900">
              <a:lnSpc>
                <a:spcPct val="150000"/>
              </a:lnSpc>
              <a:buFont typeface="Arial" panose="020B0604020202020204" pitchFamily="34" charset="0"/>
              <a:buChar char="•"/>
            </a:pPr>
            <a:r>
              <a:rPr lang="en-ZA" sz="2000" dirty="0">
                <a:latin typeface="Arial" panose="020B0604020202020204" pitchFamily="34" charset="0"/>
                <a:ea typeface="Calibri" panose="020F0502020204030204" pitchFamily="34" charset="0"/>
                <a:cs typeface="Arial" panose="020B0604020202020204" pitchFamily="34" charset="0"/>
              </a:rPr>
              <a:t>This will give us stories for future SONA and Parliamentary debates</a:t>
            </a:r>
            <a:endParaRPr lang="en-ZA"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0513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a:xfrm>
            <a:off x="85725" y="123488"/>
            <a:ext cx="11906250" cy="571585"/>
          </a:xfrm>
        </p:spPr>
        <p:txBody>
          <a:bodyPr/>
          <a:lstStyle/>
          <a:p>
            <a:r>
              <a:rPr lang="en-GB" sz="2100" b="1" dirty="0"/>
              <a:t>DISTRICT DEVELOPMENT MODEL IMPLEMENTATION – national sector alignment</a:t>
            </a:r>
            <a:br>
              <a:rPr lang="en-GB" sz="2100" b="1" dirty="0"/>
            </a:br>
            <a:endParaRPr lang="en-ZA" sz="2100" b="1" dirty="0"/>
          </a:p>
        </p:txBody>
      </p:sp>
      <p:sp>
        <p:nvSpPr>
          <p:cNvPr id="3" name="Content Placeholder 2">
            <a:extLst>
              <a:ext uri="{FF2B5EF4-FFF2-40B4-BE49-F238E27FC236}">
                <a16:creationId xmlns:a16="http://schemas.microsoft.com/office/drawing/2014/main" id="{A2E55FBB-F069-450B-93E4-AB625906E53D}"/>
              </a:ext>
            </a:extLst>
          </p:cNvPr>
          <p:cNvSpPr txBox="1">
            <a:spLocks/>
          </p:cNvSpPr>
          <p:nvPr/>
        </p:nvSpPr>
        <p:spPr>
          <a:xfrm>
            <a:off x="231684" y="704435"/>
            <a:ext cx="11519081" cy="5307817"/>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5989" marR="0" lvl="0" indent="-455989" algn="just" defTabSz="457200" rtl="0" eaLnBrk="1" fontAlgn="auto" latinLnBrk="0" hangingPunct="1">
              <a:spcBef>
                <a:spcPct val="20000"/>
              </a:spcBef>
              <a:spcAft>
                <a:spcPts val="0"/>
              </a:spcAft>
              <a:buClrTx/>
              <a:buSzTx/>
              <a:buFont typeface="+mj-ea"/>
              <a:buAutoNum type="circleNumDbPlain"/>
              <a:tabLst/>
              <a:defRPr/>
            </a:pPr>
            <a:r>
              <a:rPr kumimoji="0" lang="en-GB"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Priority Sector Departments </a:t>
            </a:r>
            <a:r>
              <a:rPr kumimoji="0" lang="en-GB" sz="1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Sector Plans / Master Plans:</a:t>
            </a:r>
          </a:p>
          <a:p>
            <a:pPr marL="913189" lvl="1" indent="-455989" algn="just">
              <a:lnSpc>
                <a:spcPct val="150000"/>
              </a:lnSpc>
              <a:buFont typeface="Arial" panose="020B0604020202020204" pitchFamily="34" charset="0"/>
              <a:buChar char="•"/>
              <a:defRPr/>
            </a:pPr>
            <a:r>
              <a:rPr lang="en-GB" sz="1900" dirty="0">
                <a:solidFill>
                  <a:prstClr val="black"/>
                </a:solidFill>
                <a:latin typeface="Arial" panose="020B0604020202020204" pitchFamily="34" charset="0"/>
                <a:cs typeface="Arial" panose="020B0604020202020204" pitchFamily="34" charset="0"/>
              </a:rPr>
              <a:t>National Water Master Plan</a:t>
            </a:r>
          </a:p>
          <a:p>
            <a:pPr marL="913189" lvl="1" indent="-455989" algn="just">
              <a:lnSpc>
                <a:spcPct val="150000"/>
              </a:lnSpc>
              <a:buFont typeface="Arial" panose="020B0604020202020204" pitchFamily="34" charset="0"/>
              <a:buChar char="•"/>
              <a:defRPr/>
            </a:pPr>
            <a:r>
              <a:rPr kumimoji="0" lang="en-GB"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 of Planning, Monitoring and Evaluations</a:t>
            </a:r>
          </a:p>
          <a:p>
            <a:pPr marL="913189" lvl="1" indent="-455989" algn="just">
              <a:lnSpc>
                <a:spcPct val="150000"/>
              </a:lnSpc>
              <a:buFont typeface="Arial" panose="020B0604020202020204" pitchFamily="34" charset="0"/>
              <a:buChar char="•"/>
              <a:defRPr/>
            </a:pPr>
            <a:r>
              <a:rPr lang="en-GB" sz="1900" dirty="0">
                <a:solidFill>
                  <a:prstClr val="black"/>
                </a:solidFill>
                <a:latin typeface="Arial" panose="020B0604020202020204" pitchFamily="34" charset="0"/>
                <a:cs typeface="Arial" panose="020B0604020202020204" pitchFamily="34" charset="0"/>
              </a:rPr>
              <a:t>National Treasury</a:t>
            </a:r>
            <a:endParaRPr kumimoji="0" lang="en-GB"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13189" lvl="1" indent="-455989" algn="just">
              <a:lnSpc>
                <a:spcPct val="150000"/>
              </a:lnSpc>
              <a:buFont typeface="Arial" panose="020B0604020202020204" pitchFamily="34" charset="0"/>
              <a:buChar char="•"/>
              <a:defRPr/>
            </a:pPr>
            <a:r>
              <a:rPr kumimoji="0" lang="en-GB"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Works and Infrastructure </a:t>
            </a:r>
          </a:p>
          <a:p>
            <a:pPr marL="913189" lvl="1" indent="-455989" algn="just">
              <a:lnSpc>
                <a:spcPct val="150000"/>
              </a:lnSpc>
              <a:buFont typeface="Arial" panose="020B0604020202020204" pitchFamily="34" charset="0"/>
              <a:buChar char="•"/>
              <a:defRPr/>
            </a:pPr>
            <a:r>
              <a:rPr lang="en-GB" sz="1900" dirty="0">
                <a:solidFill>
                  <a:prstClr val="black"/>
                </a:solidFill>
                <a:latin typeface="Arial" panose="020B0604020202020204" pitchFamily="34" charset="0"/>
                <a:cs typeface="Arial" panose="020B0604020202020204" pitchFamily="34" charset="0"/>
              </a:rPr>
              <a:t>Agriculture, Land Reform and Rural Development</a:t>
            </a:r>
          </a:p>
          <a:p>
            <a:pPr marL="913189" lvl="1" indent="-455989" algn="just">
              <a:lnSpc>
                <a:spcPct val="150000"/>
              </a:lnSpc>
              <a:buFont typeface="Arial" panose="020B0604020202020204" pitchFamily="34" charset="0"/>
              <a:buChar char="•"/>
              <a:defRPr/>
            </a:pPr>
            <a:r>
              <a:rPr kumimoji="0" lang="en-GB"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 Development</a:t>
            </a:r>
          </a:p>
          <a:p>
            <a:pPr marL="913189" lvl="1" indent="-455989" algn="just">
              <a:lnSpc>
                <a:spcPct val="150000"/>
              </a:lnSpc>
              <a:buFont typeface="Arial" panose="020B0604020202020204" pitchFamily="34" charset="0"/>
              <a:buChar char="•"/>
              <a:defRPr/>
            </a:pPr>
            <a:r>
              <a:rPr lang="en-GB" sz="1900" dirty="0">
                <a:solidFill>
                  <a:prstClr val="black"/>
                </a:solidFill>
                <a:latin typeface="Arial" panose="020B0604020202020204" pitchFamily="34" charset="0"/>
                <a:cs typeface="Arial" panose="020B0604020202020204" pitchFamily="34" charset="0"/>
              </a:rPr>
              <a:t>Small Business Development</a:t>
            </a:r>
          </a:p>
          <a:p>
            <a:pPr marL="913189" lvl="1" indent="-455989" algn="just">
              <a:lnSpc>
                <a:spcPct val="150000"/>
              </a:lnSpc>
              <a:buFont typeface="Arial" panose="020B0604020202020204" pitchFamily="34" charset="0"/>
              <a:buChar char="•"/>
              <a:defRPr/>
            </a:pPr>
            <a:r>
              <a:rPr lang="en-GB" sz="1900" dirty="0">
                <a:solidFill>
                  <a:prstClr val="black"/>
                </a:solidFill>
                <a:latin typeface="Arial" panose="020B0604020202020204" pitchFamily="34" charset="0"/>
                <a:cs typeface="Arial" panose="020B0604020202020204" pitchFamily="34" charset="0"/>
              </a:rPr>
              <a:t>Trade, Industry and Competition</a:t>
            </a:r>
            <a:r>
              <a:rPr kumimoji="0" lang="en-GB"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Priority Sector Departments</a:t>
            </a:r>
          </a:p>
          <a:p>
            <a:pPr marL="455989" indent="-455989" algn="just">
              <a:buFont typeface="+mj-ea"/>
              <a:buAutoNum type="circleNumDbPlain"/>
              <a:defRPr/>
            </a:pPr>
            <a:r>
              <a:rPr kumimoji="0" lang="en-GB" sz="19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Municipalities in Financial Distress </a:t>
            </a:r>
          </a:p>
          <a:p>
            <a:pPr marL="455989" indent="-455989" algn="just">
              <a:buFont typeface="+mj-ea"/>
              <a:buAutoNum type="circleNumDbPlain"/>
              <a:defRPr/>
            </a:pPr>
            <a:endParaRPr kumimoji="0" lang="en-GB" sz="19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5989" marR="0" lvl="0" indent="-455989" algn="just" defTabSz="457200" rtl="0" eaLnBrk="1" fontAlgn="auto" latinLnBrk="0" hangingPunct="1">
              <a:spcBef>
                <a:spcPct val="20000"/>
              </a:spcBef>
              <a:spcAft>
                <a:spcPts val="0"/>
              </a:spcAft>
              <a:buClrTx/>
              <a:buSzTx/>
              <a:buFont typeface="+mj-ea"/>
              <a:buAutoNum type="circleNumDbPlain"/>
              <a:tabLst/>
              <a:defRPr/>
            </a:pPr>
            <a:r>
              <a:rPr kumimoji="0" lang="en-ZA" sz="19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 Poorest Districts </a:t>
            </a:r>
          </a:p>
          <a:p>
            <a:pPr lvl="1" algn="just">
              <a:lnSpc>
                <a:spcPct val="150000"/>
              </a:lnSpc>
              <a:defRPr/>
            </a:pPr>
            <a:endParaRPr lang="en-GB" sz="1900" dirty="0">
              <a:solidFill>
                <a:prstClr val="black"/>
              </a:solidFill>
              <a:latin typeface="Arial" panose="020B0604020202020204" pitchFamily="34" charset="0"/>
              <a:cs typeface="Arial" panose="020B0604020202020204" pitchFamily="34" charset="0"/>
            </a:endParaRPr>
          </a:p>
          <a:p>
            <a:pPr marL="913189" lvl="1" indent="-455989" algn="just">
              <a:lnSpc>
                <a:spcPct val="150000"/>
              </a:lnSpc>
              <a:buFont typeface="Arial" panose="020B0604020202020204" pitchFamily="34" charset="0"/>
              <a:buChar char="•"/>
              <a:defRPr/>
            </a:pPr>
            <a:endParaRPr kumimoji="0" lang="en-GB"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13189" lvl="1" indent="-455989" algn="just">
              <a:lnSpc>
                <a:spcPct val="150000"/>
              </a:lnSpc>
              <a:buFont typeface="Arial" panose="020B0604020202020204" pitchFamily="34" charset="0"/>
              <a:buChar char="•"/>
              <a:defRPr/>
            </a:pPr>
            <a:endParaRPr kumimoji="0" lang="en-GB"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5989" marR="0" lvl="0" indent="-455989" algn="just" defTabSz="457200" rtl="0" eaLnBrk="1" fontAlgn="auto" latinLnBrk="0" hangingPunct="1">
              <a:lnSpc>
                <a:spcPct val="150000"/>
              </a:lnSpc>
              <a:spcBef>
                <a:spcPct val="20000"/>
              </a:spcBef>
              <a:spcAft>
                <a:spcPts val="0"/>
              </a:spcAft>
              <a:buClrTx/>
              <a:buSzTx/>
              <a:buFont typeface="+mj-ea"/>
              <a:buAutoNum type="circleNumDbPlain"/>
              <a:tabLst/>
              <a:defRPr/>
            </a:pPr>
            <a:endParaRPr kumimoji="0" lang="en-ZA"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27DACCF-D2D4-4290-8F13-EA3E8EACDEE9}"/>
              </a:ext>
            </a:extLst>
          </p:cNvPr>
          <p:cNvSpPr txBox="1"/>
          <p:nvPr/>
        </p:nvSpPr>
        <p:spPr>
          <a:xfrm>
            <a:off x="7950475" y="713117"/>
            <a:ext cx="3857626" cy="4423968"/>
          </a:xfrm>
          <a:prstGeom prst="rect">
            <a:avLst/>
          </a:prstGeom>
          <a:noFill/>
          <a:ln w="38100">
            <a:solidFill>
              <a:schemeClr val="accent6">
                <a:lumMod val="50000"/>
                <a:lumOff val="50000"/>
              </a:schemeClr>
            </a:solidFill>
          </a:ln>
        </p:spPr>
        <p:txBody>
          <a:bodyPr wrap="square">
            <a:spAutoFit/>
          </a:bodyPr>
          <a:lstStyle/>
          <a:p>
            <a:pPr>
              <a:lnSpc>
                <a:spcPct val="150000"/>
              </a:lnSpc>
            </a:pPr>
            <a:r>
              <a:rPr lang="en-ZA" sz="1900" i="1" dirty="0">
                <a:latin typeface="Arial" panose="020B0604020202020204" pitchFamily="34" charset="0"/>
                <a:ea typeface="Calibri" panose="020F0502020204030204" pitchFamily="34" charset="0"/>
                <a:cs typeface="Arial" panose="020B0604020202020204" pitchFamily="34" charset="0"/>
              </a:rPr>
              <a:t>Note:</a:t>
            </a:r>
          </a:p>
          <a:p>
            <a:pPr marL="342900" indent="-342900">
              <a:lnSpc>
                <a:spcPct val="150000"/>
              </a:lnSpc>
              <a:buFont typeface="Arial" panose="020B0604020202020204" pitchFamily="34" charset="0"/>
              <a:buChar char="•"/>
            </a:pPr>
            <a:r>
              <a:rPr lang="en-ZA" sz="1900" dirty="0">
                <a:latin typeface="Arial" panose="020B0604020202020204" pitchFamily="34" charset="0"/>
                <a:cs typeface="Arial" panose="020B0604020202020204" pitchFamily="34" charset="0"/>
              </a:rPr>
              <a:t>10 Poorest Districts </a:t>
            </a:r>
            <a:endParaRPr lang="en-ZA" sz="19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en-ZA" sz="1900" dirty="0">
                <a:effectLst/>
                <a:latin typeface="Arial" panose="020B0604020202020204" pitchFamily="34" charset="0"/>
                <a:ea typeface="Calibri" panose="020F0502020204030204" pitchFamily="34" charset="0"/>
                <a:cs typeface="Arial" panose="020B0604020202020204" pitchFamily="34" charset="0"/>
              </a:rPr>
              <a:t>Beyond Letters of Cooperation &amp; </a:t>
            </a:r>
            <a:r>
              <a:rPr lang="en-ZA" sz="1900" dirty="0" err="1">
                <a:effectLst/>
                <a:latin typeface="Arial" panose="020B0604020202020204" pitchFamily="34" charset="0"/>
                <a:ea typeface="Calibri" panose="020F0502020204030204" pitchFamily="34" charset="0"/>
                <a:cs typeface="Arial" panose="020B0604020202020204" pitchFamily="34" charset="0"/>
              </a:rPr>
              <a:t>MoUs</a:t>
            </a:r>
            <a:endParaRPr lang="en-ZA" sz="19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r>
              <a:rPr lang="en-ZA" sz="1900" dirty="0">
                <a:effectLst/>
                <a:latin typeface="Arial" panose="020B0604020202020204" pitchFamily="34" charset="0"/>
                <a:ea typeface="Calibri" panose="020F0502020204030204" pitchFamily="34" charset="0"/>
                <a:cs typeface="Arial" panose="020B0604020202020204" pitchFamily="34" charset="0"/>
              </a:rPr>
              <a:t>Firm Interdepartmental Structures &amp; Co ordination </a:t>
            </a:r>
          </a:p>
          <a:p>
            <a:pPr marL="342900" indent="-342900">
              <a:lnSpc>
                <a:spcPct val="150000"/>
              </a:lnSpc>
              <a:buFont typeface="Arial" panose="020B0604020202020204" pitchFamily="34" charset="0"/>
              <a:buChar char="•"/>
            </a:pPr>
            <a:r>
              <a:rPr lang="en-ZA" sz="1900" dirty="0">
                <a:latin typeface="Arial" panose="020B0604020202020204" pitchFamily="34" charset="0"/>
                <a:ea typeface="Calibri" panose="020F0502020204030204" pitchFamily="34" charset="0"/>
                <a:cs typeface="Arial" panose="020B0604020202020204" pitchFamily="34" charset="0"/>
              </a:rPr>
              <a:t>Active Stakeholder Coordination and Management</a:t>
            </a:r>
          </a:p>
          <a:p>
            <a:pPr marL="342900" indent="-342900">
              <a:lnSpc>
                <a:spcPct val="150000"/>
              </a:lnSpc>
              <a:buFont typeface="Arial" panose="020B0604020202020204" pitchFamily="34" charset="0"/>
              <a:buChar char="•"/>
            </a:pPr>
            <a:r>
              <a:rPr lang="en-ZA" sz="1900" dirty="0">
                <a:latin typeface="Arial" panose="020B0604020202020204" pitchFamily="34" charset="0"/>
                <a:ea typeface="Calibri" panose="020F0502020204030204" pitchFamily="34" charset="0"/>
                <a:cs typeface="Arial" panose="020B0604020202020204" pitchFamily="34" charset="0"/>
              </a:rPr>
              <a:t>DCOG Lead on DDM</a:t>
            </a:r>
          </a:p>
          <a:p>
            <a:pPr marL="342900" indent="-342900">
              <a:lnSpc>
                <a:spcPct val="150000"/>
              </a:lnSpc>
              <a:buFont typeface="Arial" panose="020B0604020202020204" pitchFamily="34" charset="0"/>
              <a:buChar char="•"/>
            </a:pPr>
            <a:endParaRPr lang="en-ZA" sz="19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8876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2CAF56-98E2-41F3-8318-3651D8D7458A}"/>
              </a:ext>
            </a:extLst>
          </p:cNvPr>
          <p:cNvSpPr txBox="1">
            <a:spLocks/>
          </p:cNvSpPr>
          <p:nvPr/>
        </p:nvSpPr>
        <p:spPr>
          <a:xfrm>
            <a:off x="140766" y="624924"/>
            <a:ext cx="11872367" cy="5446642"/>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5989" marR="0" lvl="0" indent="-455989"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19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5989" marR="0" lvl="0" indent="-455989"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GB" sz="1900" dirty="0">
              <a:solidFill>
                <a:schemeClr val="tx1"/>
              </a:solidFill>
              <a:latin typeface="Arial" panose="020B0604020202020204" pitchFamily="34" charset="0"/>
              <a:cs typeface="Arial" panose="020B0604020202020204" pitchFamily="34" charset="0"/>
            </a:endParaRPr>
          </a:p>
          <a:p>
            <a:pPr marL="455989" lvl="0" indent="-455989" algn="just" defTabSz="914400">
              <a:lnSpc>
                <a:spcPct val="150000"/>
              </a:lnSpc>
              <a:spcBef>
                <a:spcPts val="0"/>
              </a:spcBef>
              <a:buFont typeface="Arial" panose="020B0604020202020204" pitchFamily="34" charset="0"/>
              <a:buChar char="•"/>
              <a:defRPr/>
            </a:pPr>
            <a:endParaRPr lang="en-GB" sz="2400" dirty="0">
              <a:solidFill>
                <a:schemeClr val="tx1"/>
              </a:solidFill>
              <a:latin typeface="Arial" panose="020B0604020202020204" pitchFamily="34" charset="0"/>
              <a:cs typeface="Arial" panose="020B0604020202020204" pitchFamily="34" charset="0"/>
            </a:endParaRPr>
          </a:p>
          <a:p>
            <a:pPr marL="455989" lvl="0" indent="-455989" algn="just" defTabSz="914400">
              <a:lnSpc>
                <a:spcPct val="150000"/>
              </a:lnSpc>
              <a:spcBef>
                <a:spcPts val="0"/>
              </a:spcBef>
              <a:buFont typeface="Arial" panose="020B0604020202020204" pitchFamily="34" charset="0"/>
              <a:buChar char="•"/>
              <a:defRPr/>
            </a:pPr>
            <a:endParaRPr lang="en-GB" sz="2400" dirty="0">
              <a:solidFill>
                <a:schemeClr val="tx1"/>
              </a:solidFill>
              <a:latin typeface="Arial" panose="020B0604020202020204" pitchFamily="34" charset="0"/>
              <a:cs typeface="Arial" panose="020B0604020202020204" pitchFamily="34" charset="0"/>
            </a:endParaRPr>
          </a:p>
          <a:p>
            <a:pPr marL="455989" lvl="0" indent="-455989" algn="just" defTabSz="914400">
              <a:lnSpc>
                <a:spcPct val="150000"/>
              </a:lnSpc>
              <a:spcBef>
                <a:spcPts val="0"/>
              </a:spcBef>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Portfolio Committee notes progress made in the roll out of the District Development Model</a:t>
            </a:r>
          </a:p>
          <a:p>
            <a:pPr marL="455989" marR="0" lvl="0" indent="-455989"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19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R="0" lvl="0" algn="just" defTabSz="914400" rtl="0" eaLnBrk="1" fontAlgn="auto" latinLnBrk="0" hangingPunct="1">
              <a:lnSpc>
                <a:spcPct val="150000"/>
              </a:lnSpc>
              <a:spcBef>
                <a:spcPts val="0"/>
              </a:spcBef>
              <a:spcAft>
                <a:spcPts val="0"/>
              </a:spcAft>
              <a:buClrTx/>
              <a:buSzTx/>
              <a:tabLst/>
              <a:defRPr/>
            </a:pPr>
            <a:endParaRPr kumimoji="0" lang="en-US" sz="19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DAA75869-F482-4456-83A2-8461A636F9A9}"/>
              </a:ext>
            </a:extLst>
          </p:cNvPr>
          <p:cNvSpPr>
            <a:spLocks noGrp="1"/>
          </p:cNvSpPr>
          <p:nvPr>
            <p:ph type="title"/>
          </p:nvPr>
        </p:nvSpPr>
        <p:spPr>
          <a:xfrm>
            <a:off x="92283" y="109452"/>
            <a:ext cx="11872367" cy="571585"/>
          </a:xfrm>
        </p:spPr>
        <p:txBody>
          <a:bodyPr>
            <a:normAutofit fontScale="90000"/>
          </a:bodyPr>
          <a:lstStyle/>
          <a:p>
            <a:r>
              <a:rPr lang="en-GB" b="1" dirty="0"/>
              <a:t>RECOMMENDATION </a:t>
            </a:r>
            <a:br>
              <a:rPr lang="en-GB" b="1" dirty="0"/>
            </a:br>
            <a:endParaRPr lang="en-ZA" b="1" dirty="0"/>
          </a:p>
        </p:txBody>
      </p:sp>
    </p:spTree>
    <p:extLst>
      <p:ext uri="{BB962C8B-B14F-4D97-AF65-F5344CB8AC3E}">
        <p14:creationId xmlns:p14="http://schemas.microsoft.com/office/powerpoint/2010/main" val="2884984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51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505A-2DFF-44DD-BD86-8196D396D974}"/>
              </a:ext>
            </a:extLst>
          </p:cNvPr>
          <p:cNvSpPr>
            <a:spLocks noGrp="1"/>
          </p:cNvSpPr>
          <p:nvPr>
            <p:ph type="title"/>
          </p:nvPr>
        </p:nvSpPr>
        <p:spPr>
          <a:xfrm>
            <a:off x="0" y="128318"/>
            <a:ext cx="12369338" cy="571585"/>
          </a:xfrm>
        </p:spPr>
        <p:txBody>
          <a:bodyPr/>
          <a:lstStyle/>
          <a:p>
            <a:r>
              <a:rPr lang="en-ZA" sz="2200" b="1" dirty="0"/>
              <a:t>AREAS OF FOCUS IN THE DELIVERY OF DISTRICT ONE PLANS </a:t>
            </a:r>
          </a:p>
        </p:txBody>
      </p:sp>
      <p:grpSp>
        <p:nvGrpSpPr>
          <p:cNvPr id="4" name="Group 3">
            <a:extLst>
              <a:ext uri="{FF2B5EF4-FFF2-40B4-BE49-F238E27FC236}">
                <a16:creationId xmlns:a16="http://schemas.microsoft.com/office/drawing/2014/main" id="{18519652-9B9D-4E43-B4CB-AF6C3E991707}"/>
              </a:ext>
            </a:extLst>
          </p:cNvPr>
          <p:cNvGrpSpPr/>
          <p:nvPr/>
        </p:nvGrpSpPr>
        <p:grpSpPr>
          <a:xfrm>
            <a:off x="1662545" y="725156"/>
            <a:ext cx="6883647" cy="3181801"/>
            <a:chOff x="366573" y="-15904"/>
            <a:chExt cx="8123161" cy="3803905"/>
          </a:xfrm>
          <a:solidFill>
            <a:schemeClr val="accent2">
              <a:lumMod val="75000"/>
            </a:schemeClr>
          </a:solidFill>
        </p:grpSpPr>
        <p:sp>
          <p:nvSpPr>
            <p:cNvPr id="6" name="Freeform 6">
              <a:extLst>
                <a:ext uri="{FF2B5EF4-FFF2-40B4-BE49-F238E27FC236}">
                  <a16:creationId xmlns:a16="http://schemas.microsoft.com/office/drawing/2014/main" id="{7EA350B2-CD48-481D-B698-55D4783126B6}"/>
                </a:ext>
              </a:extLst>
            </p:cNvPr>
            <p:cNvSpPr>
              <a:spLocks/>
            </p:cNvSpPr>
            <p:nvPr/>
          </p:nvSpPr>
          <p:spPr bwMode="auto">
            <a:xfrm>
              <a:off x="4713603" y="2371210"/>
              <a:ext cx="3046646" cy="1397121"/>
            </a:xfrm>
            <a:custGeom>
              <a:avLst/>
              <a:gdLst/>
              <a:ahLst/>
              <a:cxnLst>
                <a:cxn ang="0">
                  <a:pos x="1208" y="0"/>
                </a:cxn>
                <a:cxn ang="0">
                  <a:pos x="1504" y="597"/>
                </a:cxn>
                <a:cxn ang="0">
                  <a:pos x="295" y="1329"/>
                </a:cxn>
                <a:cxn ang="0">
                  <a:pos x="0" y="732"/>
                </a:cxn>
                <a:cxn ang="0">
                  <a:pos x="1208" y="0"/>
                </a:cxn>
              </a:cxnLst>
              <a:rect l="0" t="0" r="r" b="b"/>
              <a:pathLst>
                <a:path w="1504" h="1329">
                  <a:moveTo>
                    <a:pt x="1208" y="0"/>
                  </a:moveTo>
                  <a:lnTo>
                    <a:pt x="1504" y="597"/>
                  </a:lnTo>
                  <a:lnTo>
                    <a:pt x="295" y="1329"/>
                  </a:lnTo>
                  <a:lnTo>
                    <a:pt x="0" y="732"/>
                  </a:lnTo>
                  <a:lnTo>
                    <a:pt x="1208" y="0"/>
                  </a:lnTo>
                  <a:close/>
                </a:path>
              </a:pathLst>
            </a:custGeom>
            <a:solidFill>
              <a:srgbClr val="12203A"/>
            </a:soli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16" tIns="45708" rIns="91416" bIns="45708" numCol="1" anchor="t" anchorCtr="0" compatLnSpc="1">
              <a:prstTxWarp prst="textNoShape">
                <a:avLst/>
              </a:prstTxWarp>
            </a:bodyPr>
            <a:lstStyle/>
            <a:p>
              <a:endParaRPr lang="en-ZA" sz="2400"/>
            </a:p>
          </p:txBody>
        </p:sp>
        <p:sp>
          <p:nvSpPr>
            <p:cNvPr id="7" name="Freeform 6">
              <a:extLst>
                <a:ext uri="{FF2B5EF4-FFF2-40B4-BE49-F238E27FC236}">
                  <a16:creationId xmlns:a16="http://schemas.microsoft.com/office/drawing/2014/main" id="{8EA3C4FA-A7D2-4C0F-A16D-C98AB759AF0B}"/>
                </a:ext>
              </a:extLst>
            </p:cNvPr>
            <p:cNvSpPr>
              <a:spLocks/>
            </p:cNvSpPr>
            <p:nvPr/>
          </p:nvSpPr>
          <p:spPr bwMode="auto">
            <a:xfrm>
              <a:off x="2496023" y="779028"/>
              <a:ext cx="3081328" cy="1463330"/>
            </a:xfrm>
            <a:custGeom>
              <a:avLst/>
              <a:gdLst/>
              <a:ahLst/>
              <a:cxnLst>
                <a:cxn ang="0">
                  <a:pos x="1208" y="0"/>
                </a:cxn>
                <a:cxn ang="0">
                  <a:pos x="1504" y="597"/>
                </a:cxn>
                <a:cxn ang="0">
                  <a:pos x="295" y="1329"/>
                </a:cxn>
                <a:cxn ang="0">
                  <a:pos x="0" y="732"/>
                </a:cxn>
                <a:cxn ang="0">
                  <a:pos x="1208" y="0"/>
                </a:cxn>
              </a:cxnLst>
              <a:rect l="0" t="0" r="r" b="b"/>
              <a:pathLst>
                <a:path w="1504" h="1329">
                  <a:moveTo>
                    <a:pt x="1208" y="0"/>
                  </a:moveTo>
                  <a:lnTo>
                    <a:pt x="1504" y="597"/>
                  </a:lnTo>
                  <a:lnTo>
                    <a:pt x="295" y="1329"/>
                  </a:lnTo>
                  <a:lnTo>
                    <a:pt x="0" y="732"/>
                  </a:lnTo>
                  <a:lnTo>
                    <a:pt x="1208" y="0"/>
                  </a:lnTo>
                  <a:close/>
                </a:path>
              </a:pathLst>
            </a:custGeom>
            <a:solidFill>
              <a:srgbClr val="12203A"/>
            </a:soli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16" tIns="45708" rIns="91416" bIns="45708" numCol="1" anchor="t" anchorCtr="0" compatLnSpc="1">
              <a:prstTxWarp prst="textNoShape">
                <a:avLst/>
              </a:prstTxWarp>
            </a:bodyPr>
            <a:lstStyle/>
            <a:p>
              <a:endParaRPr lang="en-ZA" sz="2400"/>
            </a:p>
          </p:txBody>
        </p:sp>
        <p:sp>
          <p:nvSpPr>
            <p:cNvPr id="8" name="Freeform 6">
              <a:extLst>
                <a:ext uri="{FF2B5EF4-FFF2-40B4-BE49-F238E27FC236}">
                  <a16:creationId xmlns:a16="http://schemas.microsoft.com/office/drawing/2014/main" id="{915C796A-046C-4664-B822-198AFE703F32}"/>
                </a:ext>
              </a:extLst>
            </p:cNvPr>
            <p:cNvSpPr>
              <a:spLocks/>
            </p:cNvSpPr>
            <p:nvPr/>
          </p:nvSpPr>
          <p:spPr bwMode="auto">
            <a:xfrm>
              <a:off x="1416667" y="3"/>
              <a:ext cx="3213455" cy="1415388"/>
            </a:xfrm>
            <a:custGeom>
              <a:avLst/>
              <a:gdLst/>
              <a:ahLst/>
              <a:cxnLst>
                <a:cxn ang="0">
                  <a:pos x="1208" y="0"/>
                </a:cxn>
                <a:cxn ang="0">
                  <a:pos x="1504" y="597"/>
                </a:cxn>
                <a:cxn ang="0">
                  <a:pos x="295" y="1329"/>
                </a:cxn>
                <a:cxn ang="0">
                  <a:pos x="0" y="732"/>
                </a:cxn>
                <a:cxn ang="0">
                  <a:pos x="1208" y="0"/>
                </a:cxn>
              </a:cxnLst>
              <a:rect l="0" t="0" r="r" b="b"/>
              <a:pathLst>
                <a:path w="1504" h="1329">
                  <a:moveTo>
                    <a:pt x="1208" y="0"/>
                  </a:moveTo>
                  <a:lnTo>
                    <a:pt x="1504" y="597"/>
                  </a:lnTo>
                  <a:lnTo>
                    <a:pt x="295" y="1329"/>
                  </a:lnTo>
                  <a:lnTo>
                    <a:pt x="0" y="732"/>
                  </a:lnTo>
                  <a:lnTo>
                    <a:pt x="1208" y="0"/>
                  </a:lnTo>
                  <a:close/>
                </a:path>
              </a:pathLst>
            </a:custGeom>
            <a:solidFill>
              <a:srgbClr val="12203A"/>
            </a:soli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16" tIns="45708" rIns="91416" bIns="45708" numCol="1" anchor="t" anchorCtr="0" compatLnSpc="1">
              <a:prstTxWarp prst="textNoShape">
                <a:avLst/>
              </a:prstTxWarp>
            </a:bodyPr>
            <a:lstStyle/>
            <a:p>
              <a:endParaRPr lang="en-ZA" sz="2400"/>
            </a:p>
          </p:txBody>
        </p:sp>
        <p:sp>
          <p:nvSpPr>
            <p:cNvPr id="9" name="Freeform 10">
              <a:extLst>
                <a:ext uri="{FF2B5EF4-FFF2-40B4-BE49-F238E27FC236}">
                  <a16:creationId xmlns:a16="http://schemas.microsoft.com/office/drawing/2014/main" id="{42A774AB-A221-4531-BF16-C5061F54E39E}"/>
                </a:ext>
              </a:extLst>
            </p:cNvPr>
            <p:cNvSpPr>
              <a:spLocks/>
            </p:cNvSpPr>
            <p:nvPr/>
          </p:nvSpPr>
          <p:spPr bwMode="auto">
            <a:xfrm>
              <a:off x="1416664" y="779028"/>
              <a:ext cx="4178295" cy="668156"/>
            </a:xfrm>
            <a:custGeom>
              <a:avLst/>
              <a:gdLst/>
              <a:ahLst/>
              <a:cxnLst>
                <a:cxn ang="0">
                  <a:pos x="0" y="0"/>
                </a:cxn>
                <a:cxn ang="0">
                  <a:pos x="1905" y="0"/>
                </a:cxn>
                <a:cxn ang="0">
                  <a:pos x="2200" y="597"/>
                </a:cxn>
                <a:cxn ang="0">
                  <a:pos x="295" y="597"/>
                </a:cxn>
                <a:cxn ang="0">
                  <a:pos x="0" y="0"/>
                </a:cxn>
              </a:cxnLst>
              <a:rect l="0" t="0" r="r" b="b"/>
              <a:pathLst>
                <a:path w="2200" h="597">
                  <a:moveTo>
                    <a:pt x="0" y="0"/>
                  </a:moveTo>
                  <a:lnTo>
                    <a:pt x="1905" y="0"/>
                  </a:lnTo>
                  <a:lnTo>
                    <a:pt x="2200" y="597"/>
                  </a:lnTo>
                  <a:lnTo>
                    <a:pt x="295" y="597"/>
                  </a:lnTo>
                  <a:lnTo>
                    <a:pt x="0" y="0"/>
                  </a:lnTo>
                  <a:close/>
                </a:path>
              </a:pathLst>
            </a:custGeom>
            <a:solidFill>
              <a:srgbClr val="B88C00"/>
            </a:solidFill>
            <a:ln w="0">
              <a:noFill/>
              <a:prstDash val="solid"/>
              <a:round/>
              <a:headEnd/>
              <a:tailEnd/>
            </a:ln>
            <a:effectLst/>
            <a:scene3d>
              <a:camera prst="orthographicFront">
                <a:rot lat="0" lon="0" rev="0"/>
              </a:camera>
              <a:lightRig rig="contrasting" dir="t">
                <a:rot lat="0" lon="0" rev="7800000"/>
              </a:lightRig>
            </a:scene3d>
            <a:sp3d>
              <a:bevelT w="139700" h="139700"/>
            </a:sp3d>
          </p:spPr>
          <p:txBody>
            <a:bodyPr vert="horz" wrap="square" lIns="914162" tIns="91416" rIns="914162" bIns="91416" numCol="1" anchor="ctr" anchorCtr="1" compatLnSpc="1">
              <a:prstTxWarp prst="textNoShape">
                <a:avLst/>
              </a:prstTxWarp>
            </a:bodyPr>
            <a:lstStyle/>
            <a:p>
              <a:pPr algn="ctr">
                <a:lnSpc>
                  <a:spcPct val="107000"/>
                </a:lnSpc>
                <a:spcAft>
                  <a:spcPts val="800"/>
                </a:spcAft>
              </a:pPr>
              <a:r>
                <a:rPr lang="en-US" sz="9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Integrated Services Provisioning</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reeform 12">
              <a:extLst>
                <a:ext uri="{FF2B5EF4-FFF2-40B4-BE49-F238E27FC236}">
                  <a16:creationId xmlns:a16="http://schemas.microsoft.com/office/drawing/2014/main" id="{A98CB03E-BE31-4764-8409-89E40C75639D}"/>
                </a:ext>
              </a:extLst>
            </p:cNvPr>
            <p:cNvSpPr>
              <a:spLocks/>
            </p:cNvSpPr>
            <p:nvPr/>
          </p:nvSpPr>
          <p:spPr bwMode="auto">
            <a:xfrm>
              <a:off x="366573" y="-15904"/>
              <a:ext cx="4473045" cy="651627"/>
            </a:xfrm>
            <a:custGeom>
              <a:avLst/>
              <a:gdLst/>
              <a:ahLst/>
              <a:cxnLst>
                <a:cxn ang="0">
                  <a:pos x="0" y="0"/>
                </a:cxn>
                <a:cxn ang="0">
                  <a:pos x="1906" y="0"/>
                </a:cxn>
                <a:cxn ang="0">
                  <a:pos x="2202" y="597"/>
                </a:cxn>
                <a:cxn ang="0">
                  <a:pos x="295" y="597"/>
                </a:cxn>
                <a:cxn ang="0">
                  <a:pos x="0" y="0"/>
                </a:cxn>
              </a:cxnLst>
              <a:rect l="0" t="0" r="r" b="b"/>
              <a:pathLst>
                <a:path w="2202" h="597">
                  <a:moveTo>
                    <a:pt x="0" y="0"/>
                  </a:moveTo>
                  <a:lnTo>
                    <a:pt x="1906" y="0"/>
                  </a:lnTo>
                  <a:lnTo>
                    <a:pt x="2202" y="597"/>
                  </a:lnTo>
                  <a:lnTo>
                    <a:pt x="295" y="597"/>
                  </a:lnTo>
                  <a:lnTo>
                    <a:pt x="0" y="0"/>
                  </a:lnTo>
                  <a:close/>
                </a:path>
              </a:pathLst>
            </a:custGeom>
            <a:solidFill>
              <a:srgbClr val="B88C00"/>
            </a:solidFill>
            <a:ln w="0">
              <a:noFill/>
              <a:prstDash val="solid"/>
              <a:round/>
              <a:headEnd/>
              <a:tailEnd/>
            </a:ln>
            <a:effectLst/>
            <a:scene3d>
              <a:camera prst="orthographicFront">
                <a:rot lat="0" lon="0" rev="0"/>
              </a:camera>
              <a:lightRig rig="contrasting" dir="t">
                <a:rot lat="0" lon="0" rev="7800000"/>
              </a:lightRig>
            </a:scene3d>
            <a:sp3d>
              <a:bevelT w="139700" h="139700"/>
            </a:sp3d>
          </p:spPr>
          <p:txBody>
            <a:bodyPr vert="horz" wrap="square" lIns="914162" tIns="91416" rIns="914162" bIns="91416" numCol="1" anchor="ctr" anchorCtr="1" compatLnSpc="1">
              <a:prstTxWarp prst="textNoShape">
                <a:avLst/>
              </a:prstTxWarp>
            </a:bodyPr>
            <a:lstStyle/>
            <a:p>
              <a:pPr algn="ctr">
                <a:lnSpc>
                  <a:spcPct val="107000"/>
                </a:lnSpc>
                <a:spcAft>
                  <a:spcPts val="800"/>
                </a:spcAft>
              </a:pPr>
              <a:r>
                <a:rPr lang="en-US" sz="10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Governance &amp; Financial Management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reeform 6">
              <a:extLst>
                <a:ext uri="{FF2B5EF4-FFF2-40B4-BE49-F238E27FC236}">
                  <a16:creationId xmlns:a16="http://schemas.microsoft.com/office/drawing/2014/main" id="{1FD897CB-6AE6-4449-9BEF-F0A9B51E301D}"/>
                </a:ext>
              </a:extLst>
            </p:cNvPr>
            <p:cNvSpPr>
              <a:spLocks/>
            </p:cNvSpPr>
            <p:nvPr/>
          </p:nvSpPr>
          <p:spPr bwMode="auto">
            <a:xfrm>
              <a:off x="3531759" y="1612087"/>
              <a:ext cx="3081327" cy="1373077"/>
            </a:xfrm>
            <a:custGeom>
              <a:avLst/>
              <a:gdLst/>
              <a:ahLst/>
              <a:cxnLst>
                <a:cxn ang="0">
                  <a:pos x="1208" y="0"/>
                </a:cxn>
                <a:cxn ang="0">
                  <a:pos x="1504" y="597"/>
                </a:cxn>
                <a:cxn ang="0">
                  <a:pos x="295" y="1329"/>
                </a:cxn>
                <a:cxn ang="0">
                  <a:pos x="0" y="732"/>
                </a:cxn>
                <a:cxn ang="0">
                  <a:pos x="1208" y="0"/>
                </a:cxn>
              </a:cxnLst>
              <a:rect l="0" t="0" r="r" b="b"/>
              <a:pathLst>
                <a:path w="1504" h="1329">
                  <a:moveTo>
                    <a:pt x="1208" y="0"/>
                  </a:moveTo>
                  <a:lnTo>
                    <a:pt x="1504" y="597"/>
                  </a:lnTo>
                  <a:lnTo>
                    <a:pt x="295" y="1329"/>
                  </a:lnTo>
                  <a:lnTo>
                    <a:pt x="0" y="732"/>
                  </a:lnTo>
                  <a:lnTo>
                    <a:pt x="1208" y="0"/>
                  </a:lnTo>
                  <a:close/>
                </a:path>
              </a:pathLst>
            </a:custGeom>
            <a:solidFill>
              <a:srgbClr val="12203A"/>
            </a:soli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16" tIns="45708" rIns="91416" bIns="45708" numCol="1" anchor="t" anchorCtr="0" compatLnSpc="1">
              <a:prstTxWarp prst="textNoShape">
                <a:avLst/>
              </a:prstTxWarp>
            </a:bodyPr>
            <a:lstStyle/>
            <a:p>
              <a:endParaRPr lang="en-ZA" sz="2400"/>
            </a:p>
          </p:txBody>
        </p:sp>
        <p:sp>
          <p:nvSpPr>
            <p:cNvPr id="12" name="Freeform 10">
              <a:extLst>
                <a:ext uri="{FF2B5EF4-FFF2-40B4-BE49-F238E27FC236}">
                  <a16:creationId xmlns:a16="http://schemas.microsoft.com/office/drawing/2014/main" id="{05057CFF-DE25-44AE-A28F-C3D582CD086E}"/>
                </a:ext>
              </a:extLst>
            </p:cNvPr>
            <p:cNvSpPr>
              <a:spLocks/>
            </p:cNvSpPr>
            <p:nvPr/>
          </p:nvSpPr>
          <p:spPr bwMode="auto">
            <a:xfrm>
              <a:off x="3553727" y="2371197"/>
              <a:ext cx="4182392" cy="613962"/>
            </a:xfrm>
            <a:custGeom>
              <a:avLst/>
              <a:gdLst/>
              <a:ahLst/>
              <a:cxnLst>
                <a:cxn ang="0">
                  <a:pos x="0" y="0"/>
                </a:cxn>
                <a:cxn ang="0">
                  <a:pos x="1905" y="0"/>
                </a:cxn>
                <a:cxn ang="0">
                  <a:pos x="2200" y="597"/>
                </a:cxn>
                <a:cxn ang="0">
                  <a:pos x="295" y="597"/>
                </a:cxn>
                <a:cxn ang="0">
                  <a:pos x="0" y="0"/>
                </a:cxn>
              </a:cxnLst>
              <a:rect l="0" t="0" r="r" b="b"/>
              <a:pathLst>
                <a:path w="2200" h="597">
                  <a:moveTo>
                    <a:pt x="0" y="0"/>
                  </a:moveTo>
                  <a:lnTo>
                    <a:pt x="1905" y="0"/>
                  </a:lnTo>
                  <a:lnTo>
                    <a:pt x="2200" y="597"/>
                  </a:lnTo>
                  <a:lnTo>
                    <a:pt x="295" y="597"/>
                  </a:lnTo>
                  <a:lnTo>
                    <a:pt x="0" y="0"/>
                  </a:lnTo>
                  <a:close/>
                </a:path>
              </a:pathLst>
            </a:custGeom>
            <a:solidFill>
              <a:srgbClr val="B88C00"/>
            </a:solidFill>
            <a:ln w="0">
              <a:noFill/>
              <a:prstDash val="solid"/>
              <a:round/>
              <a:headEnd/>
              <a:tailEnd/>
            </a:ln>
            <a:effectLst/>
            <a:scene3d>
              <a:camera prst="orthographicFront">
                <a:rot lat="0" lon="0" rev="0"/>
              </a:camera>
              <a:lightRig rig="contrasting" dir="t">
                <a:rot lat="0" lon="0" rev="7800000"/>
              </a:lightRig>
            </a:scene3d>
            <a:sp3d>
              <a:bevelT w="139700" h="139700"/>
            </a:sp3d>
          </p:spPr>
          <p:txBody>
            <a:bodyPr vert="horz" wrap="square" lIns="914162" tIns="91416" rIns="914162" bIns="91416" numCol="1" anchor="ctr" anchorCtr="1" compatLnSpc="1">
              <a:prstTxWarp prst="textNoShape">
                <a:avLst/>
              </a:prstTxWarp>
            </a:bodyPr>
            <a:lstStyle/>
            <a:p>
              <a:pPr algn="ctr">
                <a:lnSpc>
                  <a:spcPct val="107000"/>
                </a:lnSpc>
                <a:spcAft>
                  <a:spcPts val="800"/>
                </a:spcAft>
              </a:pPr>
              <a:r>
                <a:rPr lang="en-US" sz="10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Spatial Restructuring</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Freeform 12">
              <a:extLst>
                <a:ext uri="{FF2B5EF4-FFF2-40B4-BE49-F238E27FC236}">
                  <a16:creationId xmlns:a16="http://schemas.microsoft.com/office/drawing/2014/main" id="{EE3156CE-9B33-465E-8AB6-2C46A8146754}"/>
                </a:ext>
              </a:extLst>
            </p:cNvPr>
            <p:cNvSpPr>
              <a:spLocks/>
            </p:cNvSpPr>
            <p:nvPr/>
          </p:nvSpPr>
          <p:spPr bwMode="auto">
            <a:xfrm>
              <a:off x="2506302" y="1589667"/>
              <a:ext cx="4106575" cy="652686"/>
            </a:xfrm>
            <a:custGeom>
              <a:avLst/>
              <a:gdLst/>
              <a:ahLst/>
              <a:cxnLst>
                <a:cxn ang="0">
                  <a:pos x="0" y="0"/>
                </a:cxn>
                <a:cxn ang="0">
                  <a:pos x="1906" y="0"/>
                </a:cxn>
                <a:cxn ang="0">
                  <a:pos x="2202" y="597"/>
                </a:cxn>
                <a:cxn ang="0">
                  <a:pos x="295" y="597"/>
                </a:cxn>
                <a:cxn ang="0">
                  <a:pos x="0" y="0"/>
                </a:cxn>
              </a:cxnLst>
              <a:rect l="0" t="0" r="r" b="b"/>
              <a:pathLst>
                <a:path w="2202" h="597">
                  <a:moveTo>
                    <a:pt x="0" y="0"/>
                  </a:moveTo>
                  <a:lnTo>
                    <a:pt x="1906" y="0"/>
                  </a:lnTo>
                  <a:lnTo>
                    <a:pt x="2202" y="597"/>
                  </a:lnTo>
                  <a:lnTo>
                    <a:pt x="295" y="597"/>
                  </a:lnTo>
                  <a:lnTo>
                    <a:pt x="0" y="0"/>
                  </a:lnTo>
                  <a:close/>
                </a:path>
              </a:pathLst>
            </a:custGeom>
            <a:solidFill>
              <a:srgbClr val="B88C00"/>
            </a:solidFill>
            <a:ln w="0">
              <a:noFill/>
              <a:prstDash val="solid"/>
              <a:round/>
              <a:headEnd/>
              <a:tailEnd/>
            </a:ln>
            <a:effectLst/>
            <a:scene3d>
              <a:camera prst="orthographicFront">
                <a:rot lat="0" lon="0" rev="0"/>
              </a:camera>
              <a:lightRig rig="contrasting" dir="t">
                <a:rot lat="0" lon="0" rev="7800000"/>
              </a:lightRig>
            </a:scene3d>
            <a:sp3d>
              <a:bevelT w="139700" h="139700"/>
            </a:sp3d>
          </p:spPr>
          <p:txBody>
            <a:bodyPr vert="horz" wrap="square" lIns="914162" tIns="91416" rIns="914162" bIns="91416" numCol="1" anchor="ctr" anchorCtr="1" compatLnSpc="1">
              <a:prstTxWarp prst="textNoShape">
                <a:avLst/>
              </a:prstTxWarp>
            </a:bodyPr>
            <a:lstStyle/>
            <a:p>
              <a:pPr algn="ctr">
                <a:lnSpc>
                  <a:spcPct val="107000"/>
                </a:lnSpc>
                <a:spcAft>
                  <a:spcPts val="800"/>
                </a:spcAft>
              </a:pPr>
              <a:r>
                <a:rPr lang="en-US" sz="10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Infrastructure Engineering</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Freeform 10">
              <a:extLst>
                <a:ext uri="{FF2B5EF4-FFF2-40B4-BE49-F238E27FC236}">
                  <a16:creationId xmlns:a16="http://schemas.microsoft.com/office/drawing/2014/main" id="{573892A5-2EFE-4E21-A4B9-41ACCE609116}"/>
                </a:ext>
              </a:extLst>
            </p:cNvPr>
            <p:cNvSpPr>
              <a:spLocks/>
            </p:cNvSpPr>
            <p:nvPr/>
          </p:nvSpPr>
          <p:spPr bwMode="auto">
            <a:xfrm>
              <a:off x="4713520" y="3141505"/>
              <a:ext cx="3776214" cy="646496"/>
            </a:xfrm>
            <a:custGeom>
              <a:avLst/>
              <a:gdLst/>
              <a:ahLst/>
              <a:cxnLst>
                <a:cxn ang="0">
                  <a:pos x="0" y="0"/>
                </a:cxn>
                <a:cxn ang="0">
                  <a:pos x="1905" y="0"/>
                </a:cxn>
                <a:cxn ang="0">
                  <a:pos x="2200" y="597"/>
                </a:cxn>
                <a:cxn ang="0">
                  <a:pos x="295" y="597"/>
                </a:cxn>
                <a:cxn ang="0">
                  <a:pos x="0" y="0"/>
                </a:cxn>
              </a:cxnLst>
              <a:rect l="0" t="0" r="r" b="b"/>
              <a:pathLst>
                <a:path w="2200" h="597">
                  <a:moveTo>
                    <a:pt x="0" y="0"/>
                  </a:moveTo>
                  <a:lnTo>
                    <a:pt x="1905" y="0"/>
                  </a:lnTo>
                  <a:lnTo>
                    <a:pt x="2200" y="597"/>
                  </a:lnTo>
                  <a:lnTo>
                    <a:pt x="295" y="597"/>
                  </a:lnTo>
                  <a:lnTo>
                    <a:pt x="0" y="0"/>
                  </a:lnTo>
                  <a:close/>
                </a:path>
              </a:pathLst>
            </a:custGeom>
            <a:solidFill>
              <a:srgbClr val="B88C00"/>
            </a:solidFill>
            <a:ln w="0">
              <a:noFill/>
              <a:prstDash val="solid"/>
              <a:round/>
              <a:headEnd/>
              <a:tailEnd/>
            </a:ln>
            <a:effectLst/>
            <a:scene3d>
              <a:camera prst="orthographicFront">
                <a:rot lat="0" lon="0" rev="0"/>
              </a:camera>
              <a:lightRig rig="contrasting" dir="t">
                <a:rot lat="0" lon="0" rev="7800000"/>
              </a:lightRig>
            </a:scene3d>
            <a:sp3d>
              <a:bevelT w="139700" h="139700"/>
            </a:sp3d>
          </p:spPr>
          <p:txBody>
            <a:bodyPr vert="horz" wrap="square" lIns="914162" tIns="91416" rIns="914162" bIns="91416" numCol="1" anchor="ctr" anchorCtr="1" compatLnSpc="1">
              <a:prstTxWarp prst="textNoShape">
                <a:avLst/>
              </a:prstTxWarp>
            </a:bodyPr>
            <a:lstStyle/>
            <a:p>
              <a:pPr algn="ctr">
                <a:lnSpc>
                  <a:spcPct val="107000"/>
                </a:lnSpc>
                <a:spcAft>
                  <a:spcPts val="800"/>
                </a:spcAft>
              </a:pPr>
              <a:r>
                <a:rPr lang="en-US" sz="10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Economic Positioning</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9333D8A4-C552-4AB3-A376-B81AEE8A8EC8}"/>
              </a:ext>
            </a:extLst>
          </p:cNvPr>
          <p:cNvGrpSpPr/>
          <p:nvPr/>
        </p:nvGrpSpPr>
        <p:grpSpPr>
          <a:xfrm rot="10800000">
            <a:off x="7137711" y="4021275"/>
            <a:ext cx="2418714" cy="1236097"/>
            <a:chOff x="0" y="0"/>
            <a:chExt cx="3769873" cy="3458866"/>
          </a:xfrm>
          <a:scene3d>
            <a:camera prst="orthographicFront">
              <a:rot lat="0" lon="0" rev="0"/>
            </a:camera>
            <a:lightRig rig="contrasting" dir="t">
              <a:rot lat="0" lon="0" rev="1500000"/>
            </a:lightRig>
          </a:scene3d>
        </p:grpSpPr>
        <p:sp>
          <p:nvSpPr>
            <p:cNvPr id="19" name="Shape">
              <a:extLst>
                <a:ext uri="{FF2B5EF4-FFF2-40B4-BE49-F238E27FC236}">
                  <a16:creationId xmlns:a16="http://schemas.microsoft.com/office/drawing/2014/main" id="{5206F5A3-653D-4153-9BBC-F6B78D09959B}"/>
                </a:ext>
              </a:extLst>
            </p:cNvPr>
            <p:cNvSpPr/>
            <p:nvPr/>
          </p:nvSpPr>
          <p:spPr>
            <a:xfrm>
              <a:off x="1267873" y="0"/>
              <a:ext cx="1238251" cy="2109173"/>
            </a:xfrm>
            <a:custGeom>
              <a:avLst/>
              <a:gdLst/>
              <a:ahLst/>
              <a:cxnLst>
                <a:cxn ang="0">
                  <a:pos x="wd2" y="hd2"/>
                </a:cxn>
                <a:cxn ang="5400000">
                  <a:pos x="wd2" y="hd2"/>
                </a:cxn>
                <a:cxn ang="10800000">
                  <a:pos x="wd2" y="hd2"/>
                </a:cxn>
                <a:cxn ang="16200000">
                  <a:pos x="wd2" y="hd2"/>
                </a:cxn>
              </a:cxnLst>
              <a:rect l="0" t="0" r="r" b="b"/>
              <a:pathLst>
                <a:path w="21600" h="21600" extrusionOk="0">
                  <a:moveTo>
                    <a:pt x="21600" y="15260"/>
                  </a:moveTo>
                  <a:cubicBezTo>
                    <a:pt x="21600" y="18761"/>
                    <a:pt x="16765" y="21600"/>
                    <a:pt x="10800" y="21600"/>
                  </a:cubicBezTo>
                  <a:lnTo>
                    <a:pt x="10800" y="21600"/>
                  </a:lnTo>
                  <a:cubicBezTo>
                    <a:pt x="4835" y="21600"/>
                    <a:pt x="0" y="18761"/>
                    <a:pt x="0" y="15260"/>
                  </a:cubicBezTo>
                  <a:lnTo>
                    <a:pt x="0" y="6340"/>
                  </a:lnTo>
                  <a:cubicBezTo>
                    <a:pt x="0" y="2839"/>
                    <a:pt x="4835" y="0"/>
                    <a:pt x="10800" y="0"/>
                  </a:cubicBezTo>
                  <a:lnTo>
                    <a:pt x="10800" y="0"/>
                  </a:lnTo>
                  <a:cubicBezTo>
                    <a:pt x="16765" y="0"/>
                    <a:pt x="21600" y="2839"/>
                    <a:pt x="21600" y="6340"/>
                  </a:cubicBezTo>
                  <a:cubicBezTo>
                    <a:pt x="21600" y="6340"/>
                    <a:pt x="21600" y="15260"/>
                    <a:pt x="21600" y="15260"/>
                  </a:cubicBezTo>
                  <a:close/>
                </a:path>
              </a:pathLst>
            </a:custGeom>
            <a:solidFill>
              <a:schemeClr val="bg2">
                <a:lumMod val="75000"/>
              </a:schemeClr>
            </a:solidFill>
            <a:ln w="12700">
              <a:noFill/>
              <a:miter lim="400000"/>
            </a:ln>
            <a:effectLst>
              <a:outerShdw blurRad="149987" dist="250190" dir="8460000" algn="ctr">
                <a:srgbClr val="000000">
                  <a:alpha val="28000"/>
                </a:srgbClr>
              </a:outerShdw>
            </a:effectLst>
            <a:sp3d prstMaterial="metal"/>
          </p:spPr>
          <p:txBody>
            <a:bodyPr lIns="38100" tIns="38100" rIns="38100" bIns="38100" anchor="ctr"/>
            <a:lstStyle/>
            <a:p>
              <a:endParaRPr lang="en-ZA"/>
            </a:p>
          </p:txBody>
        </p:sp>
        <p:sp>
          <p:nvSpPr>
            <p:cNvPr id="20" name="Shape">
              <a:extLst>
                <a:ext uri="{FF2B5EF4-FFF2-40B4-BE49-F238E27FC236}">
                  <a16:creationId xmlns:a16="http://schemas.microsoft.com/office/drawing/2014/main" id="{7DE94C29-8735-4BCC-BB29-6FC2809C2305}"/>
                </a:ext>
              </a:extLst>
            </p:cNvPr>
            <p:cNvSpPr/>
            <p:nvPr/>
          </p:nvSpPr>
          <p:spPr>
            <a:xfrm>
              <a:off x="0" y="2743110"/>
              <a:ext cx="3769873" cy="715754"/>
            </a:xfrm>
            <a:custGeom>
              <a:avLst/>
              <a:gdLst/>
              <a:ahLst/>
              <a:cxnLst>
                <a:cxn ang="0">
                  <a:pos x="wd2" y="hd2"/>
                </a:cxn>
                <a:cxn ang="5400000">
                  <a:pos x="wd2" y="hd2"/>
                </a:cxn>
                <a:cxn ang="10800000">
                  <a:pos x="wd2" y="hd2"/>
                </a:cxn>
                <a:cxn ang="16200000">
                  <a:pos x="wd2" y="hd2"/>
                </a:cxn>
              </a:cxnLst>
              <a:rect l="0" t="0" r="r" b="b"/>
              <a:pathLst>
                <a:path w="21600" h="21600" extrusionOk="0">
                  <a:moveTo>
                    <a:pt x="19494" y="2786"/>
                  </a:moveTo>
                  <a:lnTo>
                    <a:pt x="19294" y="1201"/>
                  </a:lnTo>
                  <a:cubicBezTo>
                    <a:pt x="18972" y="758"/>
                    <a:pt x="18432" y="352"/>
                    <a:pt x="17722" y="0"/>
                  </a:cubicBezTo>
                  <a:cubicBezTo>
                    <a:pt x="16039" y="731"/>
                    <a:pt x="13563" y="1194"/>
                    <a:pt x="10800" y="1194"/>
                  </a:cubicBezTo>
                  <a:cubicBezTo>
                    <a:pt x="8038" y="1194"/>
                    <a:pt x="5561" y="731"/>
                    <a:pt x="3878" y="0"/>
                  </a:cubicBezTo>
                  <a:cubicBezTo>
                    <a:pt x="3169" y="352"/>
                    <a:pt x="2628" y="759"/>
                    <a:pt x="2306" y="1202"/>
                  </a:cubicBezTo>
                  <a:lnTo>
                    <a:pt x="2106" y="2785"/>
                  </a:lnTo>
                  <a:lnTo>
                    <a:pt x="0" y="19489"/>
                  </a:lnTo>
                  <a:cubicBezTo>
                    <a:pt x="1794" y="20730"/>
                    <a:pt x="5954" y="21600"/>
                    <a:pt x="10800" y="21600"/>
                  </a:cubicBezTo>
                  <a:cubicBezTo>
                    <a:pt x="15646" y="21600"/>
                    <a:pt x="19806" y="20731"/>
                    <a:pt x="21600" y="19489"/>
                  </a:cubicBezTo>
                  <a:cubicBezTo>
                    <a:pt x="21600" y="19489"/>
                    <a:pt x="19494" y="2786"/>
                    <a:pt x="19494" y="2786"/>
                  </a:cubicBezTo>
                  <a:close/>
                </a:path>
              </a:pathLst>
            </a:custGeom>
            <a:solidFill>
              <a:srgbClr val="A47D00"/>
            </a:solidFill>
            <a:ln w="12700">
              <a:noFill/>
              <a:miter lim="400000"/>
            </a:ln>
            <a:effectLst>
              <a:outerShdw blurRad="149987" dist="250190" dir="8460000" algn="ctr">
                <a:srgbClr val="000000">
                  <a:alpha val="28000"/>
                </a:srgbClr>
              </a:outerShdw>
            </a:effectLst>
            <a:sp3d prstMaterial="metal"/>
          </p:spPr>
          <p:txBody>
            <a:bodyPr lIns="38100" tIns="38100" rIns="38100" bIns="38100" anchor="ctr"/>
            <a:lstStyle/>
            <a:p>
              <a:endParaRPr lang="en-ZA"/>
            </a:p>
          </p:txBody>
        </p:sp>
        <p:sp>
          <p:nvSpPr>
            <p:cNvPr id="21" name="Shape">
              <a:extLst>
                <a:ext uri="{FF2B5EF4-FFF2-40B4-BE49-F238E27FC236}">
                  <a16:creationId xmlns:a16="http://schemas.microsoft.com/office/drawing/2014/main" id="{8E8AD7C4-61EC-4914-8F1B-D5E799FE2354}"/>
                </a:ext>
              </a:extLst>
            </p:cNvPr>
            <p:cNvSpPr/>
            <p:nvPr/>
          </p:nvSpPr>
          <p:spPr>
            <a:xfrm>
              <a:off x="444348" y="2067701"/>
              <a:ext cx="2878917" cy="714605"/>
            </a:xfrm>
            <a:custGeom>
              <a:avLst/>
              <a:gdLst/>
              <a:ahLst/>
              <a:cxnLst>
                <a:cxn ang="0">
                  <a:pos x="wd2" y="hd2"/>
                </a:cxn>
                <a:cxn ang="5400000">
                  <a:pos x="wd2" y="hd2"/>
                </a:cxn>
                <a:cxn ang="10800000">
                  <a:pos x="wd2" y="hd2"/>
                </a:cxn>
                <a:cxn ang="16200000">
                  <a:pos x="wd2" y="hd2"/>
                </a:cxn>
              </a:cxnLst>
              <a:rect l="0" t="0" r="r" b="b"/>
              <a:pathLst>
                <a:path w="21600" h="21600" extrusionOk="0">
                  <a:moveTo>
                    <a:pt x="18811" y="2730"/>
                  </a:moveTo>
                  <a:lnTo>
                    <a:pt x="18535" y="1054"/>
                  </a:lnTo>
                  <a:cubicBezTo>
                    <a:pt x="18243" y="669"/>
                    <a:pt x="17800" y="313"/>
                    <a:pt x="17234" y="0"/>
                  </a:cubicBezTo>
                  <a:cubicBezTo>
                    <a:pt x="17233" y="1"/>
                    <a:pt x="17232" y="1"/>
                    <a:pt x="17231" y="2"/>
                  </a:cubicBezTo>
                  <a:cubicBezTo>
                    <a:pt x="17038" y="88"/>
                    <a:pt x="16836" y="171"/>
                    <a:pt x="16623" y="249"/>
                  </a:cubicBezTo>
                  <a:cubicBezTo>
                    <a:pt x="16614" y="252"/>
                    <a:pt x="16605" y="256"/>
                    <a:pt x="16596" y="259"/>
                  </a:cubicBezTo>
                  <a:cubicBezTo>
                    <a:pt x="16548" y="277"/>
                    <a:pt x="16499" y="294"/>
                    <a:pt x="16450" y="311"/>
                  </a:cubicBezTo>
                  <a:cubicBezTo>
                    <a:pt x="16441" y="314"/>
                    <a:pt x="16433" y="317"/>
                    <a:pt x="16425" y="320"/>
                  </a:cubicBezTo>
                  <a:cubicBezTo>
                    <a:pt x="16269" y="374"/>
                    <a:pt x="16109" y="426"/>
                    <a:pt x="15944" y="475"/>
                  </a:cubicBezTo>
                  <a:cubicBezTo>
                    <a:pt x="15935" y="478"/>
                    <a:pt x="15925" y="481"/>
                    <a:pt x="15916" y="484"/>
                  </a:cubicBezTo>
                  <a:cubicBezTo>
                    <a:pt x="15868" y="498"/>
                    <a:pt x="15820" y="512"/>
                    <a:pt x="15771" y="526"/>
                  </a:cubicBezTo>
                  <a:cubicBezTo>
                    <a:pt x="15753" y="531"/>
                    <a:pt x="15734" y="536"/>
                    <a:pt x="15715" y="542"/>
                  </a:cubicBezTo>
                  <a:cubicBezTo>
                    <a:pt x="15669" y="555"/>
                    <a:pt x="15622" y="567"/>
                    <a:pt x="15575" y="580"/>
                  </a:cubicBezTo>
                  <a:cubicBezTo>
                    <a:pt x="15554" y="586"/>
                    <a:pt x="15533" y="591"/>
                    <a:pt x="15513" y="597"/>
                  </a:cubicBezTo>
                  <a:cubicBezTo>
                    <a:pt x="15465" y="609"/>
                    <a:pt x="15418" y="621"/>
                    <a:pt x="15370" y="633"/>
                  </a:cubicBezTo>
                  <a:cubicBezTo>
                    <a:pt x="15361" y="636"/>
                    <a:pt x="15352" y="638"/>
                    <a:pt x="15343" y="640"/>
                  </a:cubicBezTo>
                  <a:cubicBezTo>
                    <a:pt x="15246" y="664"/>
                    <a:pt x="15148" y="688"/>
                    <a:pt x="15049" y="710"/>
                  </a:cubicBezTo>
                  <a:cubicBezTo>
                    <a:pt x="15022" y="717"/>
                    <a:pt x="14996" y="723"/>
                    <a:pt x="14969" y="729"/>
                  </a:cubicBezTo>
                  <a:cubicBezTo>
                    <a:pt x="14926" y="738"/>
                    <a:pt x="14882" y="748"/>
                    <a:pt x="14839" y="757"/>
                  </a:cubicBezTo>
                  <a:cubicBezTo>
                    <a:pt x="14808" y="763"/>
                    <a:pt x="14777" y="770"/>
                    <a:pt x="14747" y="776"/>
                  </a:cubicBezTo>
                  <a:cubicBezTo>
                    <a:pt x="14704" y="785"/>
                    <a:pt x="14662" y="794"/>
                    <a:pt x="14619" y="802"/>
                  </a:cubicBezTo>
                  <a:cubicBezTo>
                    <a:pt x="14584" y="809"/>
                    <a:pt x="14549" y="816"/>
                    <a:pt x="14514" y="823"/>
                  </a:cubicBezTo>
                  <a:cubicBezTo>
                    <a:pt x="14474" y="831"/>
                    <a:pt x="14434" y="838"/>
                    <a:pt x="14394" y="846"/>
                  </a:cubicBezTo>
                  <a:cubicBezTo>
                    <a:pt x="14348" y="854"/>
                    <a:pt x="14302" y="862"/>
                    <a:pt x="14256" y="871"/>
                  </a:cubicBezTo>
                  <a:cubicBezTo>
                    <a:pt x="14197" y="881"/>
                    <a:pt x="14138" y="891"/>
                    <a:pt x="14079" y="901"/>
                  </a:cubicBezTo>
                  <a:cubicBezTo>
                    <a:pt x="14034" y="908"/>
                    <a:pt x="13990" y="916"/>
                    <a:pt x="13945" y="923"/>
                  </a:cubicBezTo>
                  <a:cubicBezTo>
                    <a:pt x="13908" y="929"/>
                    <a:pt x="13870" y="934"/>
                    <a:pt x="13833" y="940"/>
                  </a:cubicBezTo>
                  <a:cubicBezTo>
                    <a:pt x="13789" y="947"/>
                    <a:pt x="13745" y="953"/>
                    <a:pt x="13701" y="959"/>
                  </a:cubicBezTo>
                  <a:cubicBezTo>
                    <a:pt x="13665" y="964"/>
                    <a:pt x="13628" y="970"/>
                    <a:pt x="13592" y="975"/>
                  </a:cubicBezTo>
                  <a:cubicBezTo>
                    <a:pt x="13543" y="981"/>
                    <a:pt x="13495" y="988"/>
                    <a:pt x="13446" y="994"/>
                  </a:cubicBezTo>
                  <a:cubicBezTo>
                    <a:pt x="13413" y="999"/>
                    <a:pt x="13380" y="1003"/>
                    <a:pt x="13346" y="1007"/>
                  </a:cubicBezTo>
                  <a:cubicBezTo>
                    <a:pt x="13272" y="1016"/>
                    <a:pt x="13197" y="1025"/>
                    <a:pt x="13121" y="1034"/>
                  </a:cubicBezTo>
                  <a:cubicBezTo>
                    <a:pt x="13098" y="1036"/>
                    <a:pt x="13075" y="1039"/>
                    <a:pt x="13051" y="1041"/>
                  </a:cubicBezTo>
                  <a:cubicBezTo>
                    <a:pt x="12986" y="1048"/>
                    <a:pt x="12920" y="1055"/>
                    <a:pt x="12854" y="1062"/>
                  </a:cubicBezTo>
                  <a:cubicBezTo>
                    <a:pt x="12823" y="1065"/>
                    <a:pt x="12792" y="1068"/>
                    <a:pt x="12761" y="1071"/>
                  </a:cubicBezTo>
                  <a:cubicBezTo>
                    <a:pt x="12706" y="1076"/>
                    <a:pt x="12651" y="1081"/>
                    <a:pt x="12596" y="1086"/>
                  </a:cubicBezTo>
                  <a:cubicBezTo>
                    <a:pt x="12563" y="1088"/>
                    <a:pt x="12530" y="1091"/>
                    <a:pt x="12496" y="1094"/>
                  </a:cubicBezTo>
                  <a:cubicBezTo>
                    <a:pt x="12439" y="1098"/>
                    <a:pt x="12381" y="1103"/>
                    <a:pt x="12324" y="1107"/>
                  </a:cubicBezTo>
                  <a:cubicBezTo>
                    <a:pt x="12295" y="1109"/>
                    <a:pt x="12266" y="1111"/>
                    <a:pt x="12237" y="1113"/>
                  </a:cubicBezTo>
                  <a:cubicBezTo>
                    <a:pt x="12150" y="1119"/>
                    <a:pt x="12063" y="1124"/>
                    <a:pt x="11976" y="1129"/>
                  </a:cubicBezTo>
                  <a:cubicBezTo>
                    <a:pt x="11971" y="1130"/>
                    <a:pt x="11966" y="1130"/>
                    <a:pt x="11962" y="1130"/>
                  </a:cubicBezTo>
                  <a:cubicBezTo>
                    <a:pt x="11879" y="1134"/>
                    <a:pt x="11796" y="1138"/>
                    <a:pt x="11712" y="1142"/>
                  </a:cubicBezTo>
                  <a:cubicBezTo>
                    <a:pt x="11683" y="1143"/>
                    <a:pt x="11654" y="1144"/>
                    <a:pt x="11624" y="1145"/>
                  </a:cubicBezTo>
                  <a:cubicBezTo>
                    <a:pt x="11564" y="1148"/>
                    <a:pt x="11503" y="1150"/>
                    <a:pt x="11441" y="1152"/>
                  </a:cubicBezTo>
                  <a:cubicBezTo>
                    <a:pt x="11409" y="1153"/>
                    <a:pt x="11377" y="1153"/>
                    <a:pt x="11345" y="1154"/>
                  </a:cubicBezTo>
                  <a:cubicBezTo>
                    <a:pt x="11283" y="1156"/>
                    <a:pt x="11221" y="1157"/>
                    <a:pt x="11158" y="1158"/>
                  </a:cubicBezTo>
                  <a:cubicBezTo>
                    <a:pt x="11130" y="1158"/>
                    <a:pt x="11101" y="1159"/>
                    <a:pt x="11072" y="1159"/>
                  </a:cubicBezTo>
                  <a:cubicBezTo>
                    <a:pt x="10982" y="1161"/>
                    <a:pt x="10891" y="1161"/>
                    <a:pt x="10800" y="1161"/>
                  </a:cubicBezTo>
                  <a:cubicBezTo>
                    <a:pt x="10709" y="1161"/>
                    <a:pt x="10618" y="1161"/>
                    <a:pt x="10528" y="1159"/>
                  </a:cubicBezTo>
                  <a:cubicBezTo>
                    <a:pt x="10499" y="1159"/>
                    <a:pt x="10471" y="1158"/>
                    <a:pt x="10442" y="1158"/>
                  </a:cubicBezTo>
                  <a:cubicBezTo>
                    <a:pt x="10380" y="1157"/>
                    <a:pt x="10317" y="1156"/>
                    <a:pt x="10255" y="1154"/>
                  </a:cubicBezTo>
                  <a:cubicBezTo>
                    <a:pt x="10223" y="1153"/>
                    <a:pt x="10191" y="1153"/>
                    <a:pt x="10159" y="1152"/>
                  </a:cubicBezTo>
                  <a:cubicBezTo>
                    <a:pt x="10098" y="1150"/>
                    <a:pt x="10037" y="1148"/>
                    <a:pt x="9976" y="1145"/>
                  </a:cubicBezTo>
                  <a:cubicBezTo>
                    <a:pt x="9947" y="1144"/>
                    <a:pt x="9917" y="1143"/>
                    <a:pt x="9888" y="1142"/>
                  </a:cubicBezTo>
                  <a:cubicBezTo>
                    <a:pt x="9805" y="1138"/>
                    <a:pt x="9722" y="1134"/>
                    <a:pt x="9640" y="1130"/>
                  </a:cubicBezTo>
                  <a:cubicBezTo>
                    <a:pt x="9635" y="1130"/>
                    <a:pt x="9629" y="1130"/>
                    <a:pt x="9624" y="1129"/>
                  </a:cubicBezTo>
                  <a:cubicBezTo>
                    <a:pt x="9537" y="1124"/>
                    <a:pt x="9450" y="1119"/>
                    <a:pt x="9364" y="1113"/>
                  </a:cubicBezTo>
                  <a:cubicBezTo>
                    <a:pt x="9334" y="1111"/>
                    <a:pt x="9305" y="1109"/>
                    <a:pt x="9276" y="1107"/>
                  </a:cubicBezTo>
                  <a:cubicBezTo>
                    <a:pt x="9218" y="1103"/>
                    <a:pt x="9161" y="1098"/>
                    <a:pt x="9105" y="1094"/>
                  </a:cubicBezTo>
                  <a:cubicBezTo>
                    <a:pt x="9071" y="1091"/>
                    <a:pt x="9037" y="1088"/>
                    <a:pt x="9004" y="1086"/>
                  </a:cubicBezTo>
                  <a:cubicBezTo>
                    <a:pt x="8949" y="1081"/>
                    <a:pt x="8895" y="1076"/>
                    <a:pt x="8841" y="1071"/>
                  </a:cubicBezTo>
                  <a:cubicBezTo>
                    <a:pt x="8809" y="1068"/>
                    <a:pt x="8777" y="1065"/>
                    <a:pt x="8745" y="1062"/>
                  </a:cubicBezTo>
                  <a:cubicBezTo>
                    <a:pt x="8681" y="1055"/>
                    <a:pt x="8617" y="1049"/>
                    <a:pt x="8553" y="1042"/>
                  </a:cubicBezTo>
                  <a:cubicBezTo>
                    <a:pt x="8526" y="1039"/>
                    <a:pt x="8499" y="1036"/>
                    <a:pt x="8472" y="1033"/>
                  </a:cubicBezTo>
                  <a:cubicBezTo>
                    <a:pt x="8399" y="1025"/>
                    <a:pt x="8327" y="1016"/>
                    <a:pt x="8255" y="1007"/>
                  </a:cubicBezTo>
                  <a:cubicBezTo>
                    <a:pt x="8220" y="1003"/>
                    <a:pt x="8186" y="998"/>
                    <a:pt x="8152" y="994"/>
                  </a:cubicBezTo>
                  <a:cubicBezTo>
                    <a:pt x="8104" y="988"/>
                    <a:pt x="8057" y="981"/>
                    <a:pt x="8010" y="975"/>
                  </a:cubicBezTo>
                  <a:cubicBezTo>
                    <a:pt x="7972" y="970"/>
                    <a:pt x="7935" y="964"/>
                    <a:pt x="7898" y="959"/>
                  </a:cubicBezTo>
                  <a:cubicBezTo>
                    <a:pt x="7855" y="953"/>
                    <a:pt x="7812" y="947"/>
                    <a:pt x="7769" y="940"/>
                  </a:cubicBezTo>
                  <a:cubicBezTo>
                    <a:pt x="7731" y="934"/>
                    <a:pt x="7692" y="929"/>
                    <a:pt x="7654" y="923"/>
                  </a:cubicBezTo>
                  <a:cubicBezTo>
                    <a:pt x="7612" y="916"/>
                    <a:pt x="7570" y="909"/>
                    <a:pt x="7528" y="902"/>
                  </a:cubicBezTo>
                  <a:cubicBezTo>
                    <a:pt x="7461" y="891"/>
                    <a:pt x="7395" y="880"/>
                    <a:pt x="7329" y="868"/>
                  </a:cubicBezTo>
                  <a:cubicBezTo>
                    <a:pt x="7288" y="861"/>
                    <a:pt x="7248" y="853"/>
                    <a:pt x="7208" y="846"/>
                  </a:cubicBezTo>
                  <a:cubicBezTo>
                    <a:pt x="7165" y="838"/>
                    <a:pt x="7124" y="830"/>
                    <a:pt x="7082" y="822"/>
                  </a:cubicBezTo>
                  <a:cubicBezTo>
                    <a:pt x="7049" y="816"/>
                    <a:pt x="7016" y="809"/>
                    <a:pt x="6983" y="803"/>
                  </a:cubicBezTo>
                  <a:cubicBezTo>
                    <a:pt x="6939" y="794"/>
                    <a:pt x="6895" y="785"/>
                    <a:pt x="6851" y="776"/>
                  </a:cubicBezTo>
                  <a:cubicBezTo>
                    <a:pt x="6822" y="770"/>
                    <a:pt x="6794" y="764"/>
                    <a:pt x="6765" y="758"/>
                  </a:cubicBezTo>
                  <a:cubicBezTo>
                    <a:pt x="6720" y="748"/>
                    <a:pt x="6674" y="738"/>
                    <a:pt x="6629" y="728"/>
                  </a:cubicBezTo>
                  <a:cubicBezTo>
                    <a:pt x="6606" y="723"/>
                    <a:pt x="6583" y="718"/>
                    <a:pt x="6560" y="712"/>
                  </a:cubicBezTo>
                  <a:cubicBezTo>
                    <a:pt x="6397" y="675"/>
                    <a:pt x="6237" y="636"/>
                    <a:pt x="6081" y="595"/>
                  </a:cubicBezTo>
                  <a:cubicBezTo>
                    <a:pt x="6063" y="590"/>
                    <a:pt x="6046" y="586"/>
                    <a:pt x="6028" y="581"/>
                  </a:cubicBezTo>
                  <a:cubicBezTo>
                    <a:pt x="5979" y="568"/>
                    <a:pt x="5930" y="554"/>
                    <a:pt x="5881" y="540"/>
                  </a:cubicBezTo>
                  <a:cubicBezTo>
                    <a:pt x="5865" y="536"/>
                    <a:pt x="5849" y="532"/>
                    <a:pt x="5833" y="527"/>
                  </a:cubicBezTo>
                  <a:cubicBezTo>
                    <a:pt x="5783" y="513"/>
                    <a:pt x="5732" y="498"/>
                    <a:pt x="5682" y="483"/>
                  </a:cubicBezTo>
                  <a:cubicBezTo>
                    <a:pt x="5677" y="481"/>
                    <a:pt x="5672" y="480"/>
                    <a:pt x="5667" y="478"/>
                  </a:cubicBezTo>
                  <a:cubicBezTo>
                    <a:pt x="5495" y="427"/>
                    <a:pt x="5329" y="373"/>
                    <a:pt x="5168" y="317"/>
                  </a:cubicBezTo>
                  <a:cubicBezTo>
                    <a:pt x="5163" y="316"/>
                    <a:pt x="5158" y="314"/>
                    <a:pt x="5154" y="313"/>
                  </a:cubicBezTo>
                  <a:cubicBezTo>
                    <a:pt x="5102" y="295"/>
                    <a:pt x="5051" y="276"/>
                    <a:pt x="5000" y="257"/>
                  </a:cubicBezTo>
                  <a:cubicBezTo>
                    <a:pt x="4994" y="255"/>
                    <a:pt x="4988" y="253"/>
                    <a:pt x="4982" y="251"/>
                  </a:cubicBezTo>
                  <a:cubicBezTo>
                    <a:pt x="4767" y="171"/>
                    <a:pt x="4561" y="88"/>
                    <a:pt x="4366" y="0"/>
                  </a:cubicBezTo>
                  <a:cubicBezTo>
                    <a:pt x="3801" y="313"/>
                    <a:pt x="3357" y="669"/>
                    <a:pt x="3065" y="1054"/>
                  </a:cubicBezTo>
                  <a:lnTo>
                    <a:pt x="2789" y="2730"/>
                  </a:lnTo>
                  <a:lnTo>
                    <a:pt x="0" y="19648"/>
                  </a:lnTo>
                  <a:cubicBezTo>
                    <a:pt x="1957" y="20804"/>
                    <a:pt x="6058" y="21600"/>
                    <a:pt x="10800" y="21600"/>
                  </a:cubicBezTo>
                  <a:cubicBezTo>
                    <a:pt x="15542" y="21600"/>
                    <a:pt x="19642" y="20804"/>
                    <a:pt x="21600" y="19649"/>
                  </a:cubicBezTo>
                  <a:cubicBezTo>
                    <a:pt x="21600" y="19649"/>
                    <a:pt x="18811" y="2730"/>
                    <a:pt x="18811" y="2730"/>
                  </a:cubicBezTo>
                  <a:close/>
                </a:path>
              </a:pathLst>
            </a:custGeom>
            <a:solidFill>
              <a:srgbClr val="12203A"/>
            </a:solidFill>
            <a:ln w="12700">
              <a:noFill/>
              <a:miter lim="400000"/>
            </a:ln>
            <a:effectLst>
              <a:outerShdw blurRad="149987" dist="250190" dir="8460000" algn="ctr">
                <a:srgbClr val="000000">
                  <a:alpha val="28000"/>
                </a:srgbClr>
              </a:outerShdw>
            </a:effectLst>
            <a:sp3d prstMaterial="metal"/>
          </p:spPr>
          <p:txBody>
            <a:bodyPr lIns="38100" tIns="38100" rIns="38100" bIns="38100" anchor="ctr"/>
            <a:lstStyle/>
            <a:p>
              <a:endParaRPr lang="en-ZA"/>
            </a:p>
          </p:txBody>
        </p:sp>
        <p:sp>
          <p:nvSpPr>
            <p:cNvPr id="22" name="Shape">
              <a:extLst>
                <a:ext uri="{FF2B5EF4-FFF2-40B4-BE49-F238E27FC236}">
                  <a16:creationId xmlns:a16="http://schemas.microsoft.com/office/drawing/2014/main" id="{70943241-AA4B-4A0A-9364-D15A3E26408A}"/>
                </a:ext>
              </a:extLst>
            </p:cNvPr>
            <p:cNvSpPr/>
            <p:nvPr/>
          </p:nvSpPr>
          <p:spPr>
            <a:xfrm>
              <a:off x="888696" y="1386366"/>
              <a:ext cx="1990374" cy="722457"/>
            </a:xfrm>
            <a:custGeom>
              <a:avLst/>
              <a:gdLst/>
              <a:ahLst/>
              <a:cxnLst>
                <a:cxn ang="0">
                  <a:pos x="wd2" y="hd2"/>
                </a:cxn>
                <a:cxn ang="5400000">
                  <a:pos x="wd2" y="hd2"/>
                </a:cxn>
                <a:cxn ang="10800000">
                  <a:pos x="wd2" y="hd2"/>
                </a:cxn>
                <a:cxn ang="16200000">
                  <a:pos x="wd2" y="hd2"/>
                </a:cxn>
              </a:cxnLst>
              <a:rect l="0" t="0" r="r" b="b"/>
              <a:pathLst>
                <a:path w="21600" h="21600" extrusionOk="0">
                  <a:moveTo>
                    <a:pt x="17595" y="3338"/>
                  </a:moveTo>
                  <a:lnTo>
                    <a:pt x="17590" y="3338"/>
                  </a:lnTo>
                  <a:cubicBezTo>
                    <a:pt x="17475" y="1389"/>
                    <a:pt x="14480" y="0"/>
                    <a:pt x="10800" y="0"/>
                  </a:cubicBezTo>
                  <a:cubicBezTo>
                    <a:pt x="7120" y="0"/>
                    <a:pt x="4125" y="1389"/>
                    <a:pt x="4011" y="3338"/>
                  </a:cubicBezTo>
                  <a:lnTo>
                    <a:pt x="4005" y="3338"/>
                  </a:lnTo>
                  <a:lnTo>
                    <a:pt x="0" y="19908"/>
                  </a:lnTo>
                  <a:cubicBezTo>
                    <a:pt x="2164" y="20933"/>
                    <a:pt x="6190" y="21600"/>
                    <a:pt x="10800" y="21600"/>
                  </a:cubicBezTo>
                  <a:cubicBezTo>
                    <a:pt x="15410" y="21600"/>
                    <a:pt x="19436" y="20945"/>
                    <a:pt x="21600" y="19919"/>
                  </a:cubicBezTo>
                  <a:cubicBezTo>
                    <a:pt x="21600" y="19919"/>
                    <a:pt x="17595" y="3338"/>
                    <a:pt x="17595" y="3338"/>
                  </a:cubicBezTo>
                  <a:close/>
                </a:path>
              </a:pathLst>
            </a:custGeom>
            <a:solidFill>
              <a:schemeClr val="bg1"/>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lIns="38100" tIns="38100" rIns="38100" bIns="38100" anchor="ctr"/>
            <a:lstStyle/>
            <a:p>
              <a:endParaRPr lang="en-ZA"/>
            </a:p>
          </p:txBody>
        </p:sp>
        <p:sp>
          <p:nvSpPr>
            <p:cNvPr id="23" name="Shape">
              <a:extLst>
                <a:ext uri="{FF2B5EF4-FFF2-40B4-BE49-F238E27FC236}">
                  <a16:creationId xmlns:a16="http://schemas.microsoft.com/office/drawing/2014/main" id="{8ED98F0F-FDFD-4752-A9B6-2DDF1F013D7E}"/>
                </a:ext>
              </a:extLst>
            </p:cNvPr>
            <p:cNvSpPr/>
            <p:nvPr/>
          </p:nvSpPr>
          <p:spPr>
            <a:xfrm>
              <a:off x="2914924" y="2103249"/>
              <a:ext cx="39639" cy="5656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 y="0"/>
                  </a:lnTo>
                  <a:cubicBezTo>
                    <a:pt x="6" y="0"/>
                    <a:pt x="6" y="0"/>
                    <a:pt x="0" y="0"/>
                  </a:cubicBezTo>
                  <a:lnTo>
                    <a:pt x="21600" y="21391"/>
                  </a:lnTo>
                  <a:cubicBezTo>
                    <a:pt x="21600" y="21391"/>
                    <a:pt x="21600" y="21600"/>
                    <a:pt x="21600" y="21600"/>
                  </a:cubicBezTo>
                  <a:close/>
                </a:path>
              </a:pathLst>
            </a:custGeom>
            <a:solidFill>
              <a:srgbClr val="000000">
                <a:alpha val="30000"/>
              </a:srgbClr>
            </a:solidFill>
            <a:ln w="12700">
              <a:noFill/>
              <a:miter lim="400000"/>
            </a:ln>
            <a:effectLst>
              <a:outerShdw blurRad="149987" dist="250190" dir="8460000" algn="ctr">
                <a:srgbClr val="000000">
                  <a:alpha val="28000"/>
                </a:srgbClr>
              </a:outerShdw>
            </a:effectLst>
            <a:sp3d prstMaterial="metal"/>
          </p:spPr>
          <p:txBody>
            <a:bodyPr lIns="38100" tIns="38100" rIns="38100" bIns="38100" anchor="ctr"/>
            <a:lstStyle/>
            <a:p>
              <a:endParaRPr lang="en-ZA"/>
            </a:p>
          </p:txBody>
        </p:sp>
        <p:sp>
          <p:nvSpPr>
            <p:cNvPr id="24" name="Shape">
              <a:extLst>
                <a:ext uri="{FF2B5EF4-FFF2-40B4-BE49-F238E27FC236}">
                  <a16:creationId xmlns:a16="http://schemas.microsoft.com/office/drawing/2014/main" id="{551FEF19-A2AE-4307-9F39-413C7B66C762}"/>
                </a:ext>
              </a:extLst>
            </p:cNvPr>
            <p:cNvSpPr/>
            <p:nvPr/>
          </p:nvSpPr>
          <p:spPr>
            <a:xfrm>
              <a:off x="1368592" y="533219"/>
              <a:ext cx="1024634" cy="2925647"/>
            </a:xfrm>
            <a:custGeom>
              <a:avLst/>
              <a:gdLst/>
              <a:ahLst/>
              <a:cxnLst>
                <a:cxn ang="0">
                  <a:pos x="wd2" y="hd2"/>
                </a:cxn>
                <a:cxn ang="5400000">
                  <a:pos x="wd2" y="hd2"/>
                </a:cxn>
                <a:cxn ang="10800000">
                  <a:pos x="wd2" y="hd2"/>
                </a:cxn>
                <a:cxn ang="16200000">
                  <a:pos x="wd2" y="hd2"/>
                </a:cxn>
              </a:cxnLst>
              <a:rect l="0" t="0" r="r" b="b"/>
              <a:pathLst>
                <a:path w="21600" h="21600" extrusionOk="0">
                  <a:moveTo>
                    <a:pt x="21600" y="2479"/>
                  </a:moveTo>
                  <a:lnTo>
                    <a:pt x="10800" y="0"/>
                  </a:lnTo>
                  <a:lnTo>
                    <a:pt x="0" y="2479"/>
                  </a:lnTo>
                  <a:lnTo>
                    <a:pt x="5447" y="2479"/>
                  </a:lnTo>
                  <a:lnTo>
                    <a:pt x="5447" y="21600"/>
                  </a:lnTo>
                  <a:lnTo>
                    <a:pt x="16313" y="21600"/>
                  </a:lnTo>
                  <a:lnTo>
                    <a:pt x="16313" y="2479"/>
                  </a:lnTo>
                  <a:cubicBezTo>
                    <a:pt x="16313" y="2479"/>
                    <a:pt x="21600" y="2479"/>
                    <a:pt x="21600" y="2479"/>
                  </a:cubicBezTo>
                  <a:close/>
                </a:path>
              </a:pathLst>
            </a:custGeom>
            <a:solidFill>
              <a:schemeClr val="bg2">
                <a:lumMod val="60000"/>
                <a:lumOff val="40000"/>
              </a:schemeClr>
            </a:solidFill>
            <a:ln w="12700">
              <a:noFill/>
              <a:miter lim="400000"/>
            </a:ln>
            <a:effectLst>
              <a:outerShdw blurRad="149987" dist="250190" dir="8460000" algn="ctr">
                <a:srgbClr val="000000">
                  <a:alpha val="28000"/>
                </a:srgbClr>
              </a:outerShdw>
            </a:effectLst>
            <a:sp3d prstMaterial="metal"/>
          </p:spPr>
          <p:txBody>
            <a:bodyPr lIns="38100" tIns="38100" rIns="38100" bIns="38100" anchor="ctr"/>
            <a:lstStyle/>
            <a:p>
              <a:endParaRPr lang="en-ZA"/>
            </a:p>
          </p:txBody>
        </p:sp>
        <p:sp>
          <p:nvSpPr>
            <p:cNvPr id="25" name="Shape">
              <a:extLst>
                <a:ext uri="{FF2B5EF4-FFF2-40B4-BE49-F238E27FC236}">
                  <a16:creationId xmlns:a16="http://schemas.microsoft.com/office/drawing/2014/main" id="{B3DD8C33-FBD1-4E9C-B6E1-699845916F75}"/>
                </a:ext>
              </a:extLst>
            </p:cNvPr>
            <p:cNvSpPr/>
            <p:nvPr/>
          </p:nvSpPr>
          <p:spPr>
            <a:xfrm>
              <a:off x="817600" y="2067701"/>
              <a:ext cx="2135493" cy="185794"/>
            </a:xfrm>
            <a:custGeom>
              <a:avLst/>
              <a:gdLst/>
              <a:ahLst/>
              <a:cxnLst>
                <a:cxn ang="0">
                  <a:pos x="wd2" y="hd2"/>
                </a:cxn>
                <a:cxn ang="5400000">
                  <a:pos x="wd2" y="hd2"/>
                </a:cxn>
                <a:cxn ang="10800000">
                  <a:pos x="wd2" y="hd2"/>
                </a:cxn>
                <a:cxn ang="16200000">
                  <a:pos x="wd2" y="hd2"/>
                </a:cxn>
              </a:cxnLst>
              <a:rect l="0" t="0" r="r" b="b"/>
              <a:pathLst>
                <a:path w="21600" h="21600" extrusionOk="0">
                  <a:moveTo>
                    <a:pt x="21600" y="10502"/>
                  </a:moveTo>
                  <a:lnTo>
                    <a:pt x="21227" y="4052"/>
                  </a:lnTo>
                  <a:cubicBezTo>
                    <a:pt x="20834" y="2572"/>
                    <a:pt x="20236" y="1205"/>
                    <a:pt x="19474" y="0"/>
                  </a:cubicBezTo>
                  <a:cubicBezTo>
                    <a:pt x="17342" y="2741"/>
                    <a:pt x="14247" y="4467"/>
                    <a:pt x="10800" y="4467"/>
                  </a:cubicBezTo>
                  <a:cubicBezTo>
                    <a:pt x="7353" y="4467"/>
                    <a:pt x="4258" y="2741"/>
                    <a:pt x="2126" y="0"/>
                  </a:cubicBezTo>
                  <a:cubicBezTo>
                    <a:pt x="1364" y="1205"/>
                    <a:pt x="766" y="2573"/>
                    <a:pt x="372" y="4054"/>
                  </a:cubicBezTo>
                  <a:lnTo>
                    <a:pt x="0" y="10501"/>
                  </a:lnTo>
                  <a:cubicBezTo>
                    <a:pt x="893" y="16805"/>
                    <a:pt x="5388" y="21600"/>
                    <a:pt x="10800" y="21600"/>
                  </a:cubicBezTo>
                  <a:cubicBezTo>
                    <a:pt x="16211" y="21600"/>
                    <a:pt x="20706" y="16806"/>
                    <a:pt x="21600" y="10502"/>
                  </a:cubicBezTo>
                  <a:close/>
                </a:path>
              </a:pathLst>
            </a:custGeom>
            <a:solidFill>
              <a:srgbClr val="000000">
                <a:alpha val="30000"/>
              </a:srgbClr>
            </a:solidFill>
            <a:ln w="12700">
              <a:noFill/>
              <a:miter lim="400000"/>
            </a:ln>
            <a:effectLst>
              <a:outerShdw blurRad="149987" dist="250190" dir="8460000" algn="ctr">
                <a:srgbClr val="000000">
                  <a:alpha val="28000"/>
                </a:srgbClr>
              </a:outerShdw>
            </a:effectLst>
            <a:sp3d prstMaterial="metal"/>
          </p:spPr>
          <p:txBody>
            <a:bodyPr lIns="38100" tIns="38100" rIns="38100" bIns="38100" anchor="ctr"/>
            <a:lstStyle/>
            <a:p>
              <a:endParaRPr lang="en-ZA"/>
            </a:p>
          </p:txBody>
        </p:sp>
        <p:sp>
          <p:nvSpPr>
            <p:cNvPr id="26" name="Shape">
              <a:extLst>
                <a:ext uri="{FF2B5EF4-FFF2-40B4-BE49-F238E27FC236}">
                  <a16:creationId xmlns:a16="http://schemas.microsoft.com/office/drawing/2014/main" id="{B30FF04C-5388-463E-9EE6-B2B8D7B06056}"/>
                </a:ext>
              </a:extLst>
            </p:cNvPr>
            <p:cNvSpPr/>
            <p:nvPr/>
          </p:nvSpPr>
          <p:spPr>
            <a:xfrm>
              <a:off x="367328" y="2743110"/>
              <a:ext cx="3034699" cy="186945"/>
            </a:xfrm>
            <a:custGeom>
              <a:avLst/>
              <a:gdLst/>
              <a:ahLst/>
              <a:cxnLst>
                <a:cxn ang="0">
                  <a:pos x="wd2" y="hd2"/>
                </a:cxn>
                <a:cxn ang="5400000">
                  <a:pos x="wd2" y="hd2"/>
                </a:cxn>
                <a:cxn ang="10800000">
                  <a:pos x="wd2" y="hd2"/>
                </a:cxn>
                <a:cxn ang="16200000">
                  <a:pos x="wd2" y="hd2"/>
                </a:cxn>
              </a:cxnLst>
              <a:rect l="0" t="0" r="r" b="b"/>
              <a:pathLst>
                <a:path w="21600" h="21600" extrusionOk="0">
                  <a:moveTo>
                    <a:pt x="21600" y="10666"/>
                  </a:moveTo>
                  <a:lnTo>
                    <a:pt x="21352" y="4600"/>
                  </a:lnTo>
                  <a:cubicBezTo>
                    <a:pt x="20951" y="2904"/>
                    <a:pt x="20280" y="1347"/>
                    <a:pt x="19399" y="0"/>
                  </a:cubicBezTo>
                  <a:cubicBezTo>
                    <a:pt x="17308" y="2800"/>
                    <a:pt x="14232" y="4572"/>
                    <a:pt x="10800" y="4572"/>
                  </a:cubicBezTo>
                  <a:cubicBezTo>
                    <a:pt x="7368" y="4572"/>
                    <a:pt x="4292" y="2800"/>
                    <a:pt x="2201" y="0"/>
                  </a:cubicBezTo>
                  <a:cubicBezTo>
                    <a:pt x="1320" y="1347"/>
                    <a:pt x="649" y="2905"/>
                    <a:pt x="248" y="4602"/>
                  </a:cubicBezTo>
                  <a:lnTo>
                    <a:pt x="0" y="10664"/>
                  </a:lnTo>
                  <a:cubicBezTo>
                    <a:pt x="926" y="16882"/>
                    <a:pt x="5409" y="21600"/>
                    <a:pt x="10800" y="21600"/>
                  </a:cubicBezTo>
                  <a:cubicBezTo>
                    <a:pt x="16191" y="21600"/>
                    <a:pt x="20673" y="16884"/>
                    <a:pt x="21600" y="10666"/>
                  </a:cubicBezTo>
                  <a:close/>
                </a:path>
              </a:pathLst>
            </a:custGeom>
            <a:solidFill>
              <a:srgbClr val="000000">
                <a:alpha val="30000"/>
              </a:srgbClr>
            </a:solidFill>
            <a:ln w="12700">
              <a:noFill/>
              <a:miter lim="400000"/>
            </a:ln>
            <a:effectLst>
              <a:outerShdw blurRad="149987" dist="250190" dir="8460000" algn="ctr">
                <a:srgbClr val="000000">
                  <a:alpha val="28000"/>
                </a:srgbClr>
              </a:outerShdw>
            </a:effectLst>
            <a:sp3d prstMaterial="metal"/>
          </p:spPr>
          <p:txBody>
            <a:bodyPr lIns="38100" tIns="38100" rIns="38100" bIns="38100" anchor="ctr"/>
            <a:lstStyle/>
            <a:p>
              <a:endParaRPr lang="en-ZA"/>
            </a:p>
          </p:txBody>
        </p:sp>
        <p:sp>
          <p:nvSpPr>
            <p:cNvPr id="27" name="Oval">
              <a:extLst>
                <a:ext uri="{FF2B5EF4-FFF2-40B4-BE49-F238E27FC236}">
                  <a16:creationId xmlns:a16="http://schemas.microsoft.com/office/drawing/2014/main" id="{8153F407-439C-40DF-B8D7-62E92EFE121E}"/>
                </a:ext>
              </a:extLst>
            </p:cNvPr>
            <p:cNvSpPr/>
            <p:nvPr/>
          </p:nvSpPr>
          <p:spPr>
            <a:xfrm>
              <a:off x="1261949" y="1386367"/>
              <a:ext cx="1252252" cy="230596"/>
            </a:xfrm>
            <a:prstGeom prst="ellipse">
              <a:avLst/>
            </a:prstGeom>
            <a:solidFill>
              <a:srgbClr val="000000">
                <a:alpha val="30000"/>
              </a:srgbClr>
            </a:solidFill>
            <a:ln w="12700">
              <a:noFill/>
              <a:miter lim="400000"/>
            </a:ln>
            <a:effectLst>
              <a:outerShdw blurRad="149987" dist="250190" dir="8460000" algn="ctr">
                <a:srgbClr val="000000">
                  <a:alpha val="28000"/>
                </a:srgbClr>
              </a:outerShdw>
            </a:effectLst>
            <a:sp3d prstMaterial="metal">
              <a:bevelT w="88900" h="88900"/>
            </a:sp3d>
          </p:spPr>
          <p:txBody>
            <a:bodyPr lIns="38100" tIns="38100" rIns="38100" bIns="38100" anchor="ctr"/>
            <a:lstStyle/>
            <a:p>
              <a:endParaRPr lang="en-ZA"/>
            </a:p>
          </p:txBody>
        </p:sp>
      </p:grpSp>
      <p:sp>
        <p:nvSpPr>
          <p:cNvPr id="18" name="Rectangle 17">
            <a:extLst>
              <a:ext uri="{FF2B5EF4-FFF2-40B4-BE49-F238E27FC236}">
                <a16:creationId xmlns:a16="http://schemas.microsoft.com/office/drawing/2014/main" id="{9220BE30-1E40-4306-89D7-E994BA39F7BD}"/>
              </a:ext>
            </a:extLst>
          </p:cNvPr>
          <p:cNvSpPr/>
          <p:nvPr/>
        </p:nvSpPr>
        <p:spPr>
          <a:xfrm>
            <a:off x="7154198" y="5282133"/>
            <a:ext cx="2464435" cy="1137053"/>
          </a:xfrm>
          <a:prstGeom prst="rect">
            <a:avLst/>
          </a:prstGeom>
          <a:ln>
            <a:solidFill>
              <a:schemeClr val="accent4">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b="1" dirty="0">
                <a:solidFill>
                  <a:schemeClr val="accent4">
                    <a:lumMod val="75000"/>
                  </a:schemeClr>
                </a:solidFill>
                <a:effectLst/>
                <a:ea typeface="Calibri" panose="020F0502020204030204" pitchFamily="34" charset="0"/>
                <a:cs typeface="Times New Roman" panose="02020603050405020304" pitchFamily="18" charset="0"/>
              </a:rPr>
              <a:t>One District</a:t>
            </a:r>
          </a:p>
          <a:p>
            <a:pPr algn="ctr">
              <a:lnSpc>
                <a:spcPct val="107000"/>
              </a:lnSpc>
              <a:spcAft>
                <a:spcPts val="800"/>
              </a:spcAft>
            </a:pPr>
            <a:r>
              <a:rPr lang="en-US" b="1" dirty="0">
                <a:solidFill>
                  <a:schemeClr val="accent4">
                    <a:lumMod val="75000"/>
                  </a:schemeClr>
                </a:solidFill>
                <a:effectLst/>
                <a:ea typeface="Calibri" panose="020F0502020204030204" pitchFamily="34" charset="0"/>
                <a:cs typeface="Times New Roman" panose="02020603050405020304" pitchFamily="18" charset="0"/>
              </a:rPr>
              <a:t>One Plan </a:t>
            </a:r>
            <a:endParaRPr lang="en-US" b="1" dirty="0">
              <a:solidFill>
                <a:schemeClr val="accent4">
                  <a:lumMod val="75000"/>
                </a:schemeClr>
              </a:solidFill>
              <a:ea typeface="Calibri" panose="020F0502020204030204" pitchFamily="34" charset="0"/>
              <a:cs typeface="Times New Roman" panose="02020603050405020304" pitchFamily="18" charset="0"/>
            </a:endParaRPr>
          </a:p>
          <a:p>
            <a:pPr algn="ctr">
              <a:lnSpc>
                <a:spcPct val="107000"/>
              </a:lnSpc>
              <a:spcAft>
                <a:spcPts val="800"/>
              </a:spcAft>
            </a:pPr>
            <a:r>
              <a:rPr lang="en-US" b="1" dirty="0">
                <a:solidFill>
                  <a:schemeClr val="accent4">
                    <a:lumMod val="75000"/>
                  </a:schemeClr>
                </a:solidFill>
                <a:effectLst/>
                <a:ea typeface="Calibri" panose="020F0502020204030204" pitchFamily="34" charset="0"/>
                <a:cs typeface="Times New Roman" panose="02020603050405020304" pitchFamily="18" charset="0"/>
              </a:rPr>
              <a:t>One Budget</a:t>
            </a:r>
            <a:endParaRPr lang="en-ZA" b="1" dirty="0">
              <a:solidFill>
                <a:schemeClr val="accent4">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6496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01732A-4510-7F4A-87A4-BC8E4D3F9C09}"/>
              </a:ext>
            </a:extLst>
          </p:cNvPr>
          <p:cNvSpPr/>
          <p:nvPr/>
        </p:nvSpPr>
        <p:spPr>
          <a:xfrm>
            <a:off x="1588" y="2032648"/>
            <a:ext cx="12188825" cy="1768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ff-page Connector 4">
            <a:extLst>
              <a:ext uri="{FF2B5EF4-FFF2-40B4-BE49-F238E27FC236}">
                <a16:creationId xmlns:a16="http://schemas.microsoft.com/office/drawing/2014/main" id="{441C30B4-8DD3-3B4D-9CAC-BF4CD69D3A49}"/>
              </a:ext>
            </a:extLst>
          </p:cNvPr>
          <p:cNvSpPr/>
          <p:nvPr/>
        </p:nvSpPr>
        <p:spPr>
          <a:xfrm>
            <a:off x="762000" y="1731858"/>
            <a:ext cx="1720516" cy="2838431"/>
          </a:xfrm>
          <a:prstGeom prst="flowChartOffpage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ight Triangle 5">
            <a:extLst>
              <a:ext uri="{FF2B5EF4-FFF2-40B4-BE49-F238E27FC236}">
                <a16:creationId xmlns:a16="http://schemas.microsoft.com/office/drawing/2014/main" id="{19BC90ED-78F9-C34A-8A56-75AA4CF02445}"/>
              </a:ext>
            </a:extLst>
          </p:cNvPr>
          <p:cNvSpPr/>
          <p:nvPr/>
        </p:nvSpPr>
        <p:spPr>
          <a:xfrm>
            <a:off x="2482516" y="1731858"/>
            <a:ext cx="156411" cy="30079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ff-page Connector 8">
            <a:extLst>
              <a:ext uri="{FF2B5EF4-FFF2-40B4-BE49-F238E27FC236}">
                <a16:creationId xmlns:a16="http://schemas.microsoft.com/office/drawing/2014/main" id="{FBBF2148-A76D-A844-A7D9-9D79A29668D6}"/>
              </a:ext>
            </a:extLst>
          </p:cNvPr>
          <p:cNvSpPr/>
          <p:nvPr/>
        </p:nvSpPr>
        <p:spPr>
          <a:xfrm>
            <a:off x="2998871" y="1731858"/>
            <a:ext cx="1720516" cy="2838431"/>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Right Triangle 9">
            <a:extLst>
              <a:ext uri="{FF2B5EF4-FFF2-40B4-BE49-F238E27FC236}">
                <a16:creationId xmlns:a16="http://schemas.microsoft.com/office/drawing/2014/main" id="{0AEE98F7-4FA5-184B-885D-0B73E370C995}"/>
              </a:ext>
            </a:extLst>
          </p:cNvPr>
          <p:cNvSpPr/>
          <p:nvPr/>
        </p:nvSpPr>
        <p:spPr>
          <a:xfrm>
            <a:off x="4719387" y="1731858"/>
            <a:ext cx="156411" cy="30079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ff-page Connector 11">
            <a:extLst>
              <a:ext uri="{FF2B5EF4-FFF2-40B4-BE49-F238E27FC236}">
                <a16:creationId xmlns:a16="http://schemas.microsoft.com/office/drawing/2014/main" id="{03816F32-9F2F-8D42-A01C-C1320A75FEAA}"/>
              </a:ext>
            </a:extLst>
          </p:cNvPr>
          <p:cNvSpPr/>
          <p:nvPr/>
        </p:nvSpPr>
        <p:spPr>
          <a:xfrm>
            <a:off x="5235742" y="1731858"/>
            <a:ext cx="1720516" cy="2838431"/>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Right Triangle 12">
            <a:extLst>
              <a:ext uri="{FF2B5EF4-FFF2-40B4-BE49-F238E27FC236}">
                <a16:creationId xmlns:a16="http://schemas.microsoft.com/office/drawing/2014/main" id="{E91969AD-B2DE-5445-80D5-271B4D9BC35C}"/>
              </a:ext>
            </a:extLst>
          </p:cNvPr>
          <p:cNvSpPr/>
          <p:nvPr/>
        </p:nvSpPr>
        <p:spPr>
          <a:xfrm>
            <a:off x="6956258" y="1731858"/>
            <a:ext cx="156411" cy="30079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Off-page Connector 14">
            <a:extLst>
              <a:ext uri="{FF2B5EF4-FFF2-40B4-BE49-F238E27FC236}">
                <a16:creationId xmlns:a16="http://schemas.microsoft.com/office/drawing/2014/main" id="{6144DB56-AF05-BE49-BBD7-B5B7D071728A}"/>
              </a:ext>
            </a:extLst>
          </p:cNvPr>
          <p:cNvSpPr/>
          <p:nvPr/>
        </p:nvSpPr>
        <p:spPr>
          <a:xfrm>
            <a:off x="7472613" y="1731858"/>
            <a:ext cx="1720516" cy="2838431"/>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ight Triangle 15">
            <a:extLst>
              <a:ext uri="{FF2B5EF4-FFF2-40B4-BE49-F238E27FC236}">
                <a16:creationId xmlns:a16="http://schemas.microsoft.com/office/drawing/2014/main" id="{FB0C69A6-B229-6A41-8C15-E0A1520B11A2}"/>
              </a:ext>
            </a:extLst>
          </p:cNvPr>
          <p:cNvSpPr/>
          <p:nvPr/>
        </p:nvSpPr>
        <p:spPr>
          <a:xfrm>
            <a:off x="9193129" y="1731858"/>
            <a:ext cx="156411" cy="30079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Off-page Connector 17">
            <a:extLst>
              <a:ext uri="{FF2B5EF4-FFF2-40B4-BE49-F238E27FC236}">
                <a16:creationId xmlns:a16="http://schemas.microsoft.com/office/drawing/2014/main" id="{88373BC8-909A-524A-8037-92B3E510C3DE}"/>
              </a:ext>
            </a:extLst>
          </p:cNvPr>
          <p:cNvSpPr/>
          <p:nvPr/>
        </p:nvSpPr>
        <p:spPr>
          <a:xfrm>
            <a:off x="9709485" y="1731858"/>
            <a:ext cx="1720516" cy="2838431"/>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Right Triangle 18">
            <a:extLst>
              <a:ext uri="{FF2B5EF4-FFF2-40B4-BE49-F238E27FC236}">
                <a16:creationId xmlns:a16="http://schemas.microsoft.com/office/drawing/2014/main" id="{E8A08997-1CDD-7C4E-93CC-46B2F0888F2C}"/>
              </a:ext>
            </a:extLst>
          </p:cNvPr>
          <p:cNvSpPr/>
          <p:nvPr/>
        </p:nvSpPr>
        <p:spPr>
          <a:xfrm>
            <a:off x="11430000" y="1731858"/>
            <a:ext cx="156411" cy="300790"/>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TextBox 19">
            <a:extLst>
              <a:ext uri="{FF2B5EF4-FFF2-40B4-BE49-F238E27FC236}">
                <a16:creationId xmlns:a16="http://schemas.microsoft.com/office/drawing/2014/main" id="{CB08B86C-3130-E943-B3F2-F5F7EBF3D26F}"/>
              </a:ext>
            </a:extLst>
          </p:cNvPr>
          <p:cNvSpPr txBox="1"/>
          <p:nvPr/>
        </p:nvSpPr>
        <p:spPr>
          <a:xfrm>
            <a:off x="640165" y="4810395"/>
            <a:ext cx="1964192" cy="307777"/>
          </a:xfrm>
          <a:prstGeom prst="rect">
            <a:avLst/>
          </a:prstGeom>
          <a:noFill/>
        </p:spPr>
        <p:txBody>
          <a:bodyPr wrap="none" rtlCol="0" anchor="b" anchorCtr="0">
            <a:spAutoFit/>
          </a:bodyPr>
          <a:lstStyle/>
          <a:p>
            <a:pPr algn="ctr"/>
            <a:r>
              <a:rPr lang="en-US" sz="1400" b="1" dirty="0">
                <a:solidFill>
                  <a:schemeClr val="tx2"/>
                </a:solidFill>
                <a:latin typeface="Calibri" panose="020F0502020204030204" pitchFamily="34" charset="0"/>
                <a:ea typeface="League Spartan" charset="0"/>
                <a:cs typeface="Calibri" panose="020F0502020204030204" pitchFamily="34" charset="0"/>
              </a:rPr>
              <a:t>Current profile &amp; trends</a:t>
            </a:r>
          </a:p>
        </p:txBody>
      </p:sp>
      <p:sp>
        <p:nvSpPr>
          <p:cNvPr id="21" name="Subtitle 2">
            <a:extLst>
              <a:ext uri="{FF2B5EF4-FFF2-40B4-BE49-F238E27FC236}">
                <a16:creationId xmlns:a16="http://schemas.microsoft.com/office/drawing/2014/main" id="{7096ECFE-45BB-F44E-BBF2-43F19ADE161F}"/>
              </a:ext>
            </a:extLst>
          </p:cNvPr>
          <p:cNvSpPr txBox="1">
            <a:spLocks/>
          </p:cNvSpPr>
          <p:nvPr/>
        </p:nvSpPr>
        <p:spPr>
          <a:xfrm>
            <a:off x="503473" y="5167698"/>
            <a:ext cx="2135453" cy="12311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Open Sans Light" panose="020B0306030504020204" pitchFamily="34" charset="0"/>
                <a:cs typeface="Arial Narrow" panose="020B0604020202020204" pitchFamily="34" charset="0"/>
              </a:rPr>
              <a:t>Demographic analysis</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Open Sans Light" panose="020B0306030504020204" pitchFamily="34" charset="0"/>
                <a:cs typeface="Arial Narrow" panose="020B0604020202020204" pitchFamily="34" charset="0"/>
              </a:rPr>
              <a:t>Economic analysis</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Open Sans Light" panose="020B0306030504020204" pitchFamily="34" charset="0"/>
                <a:cs typeface="Arial Narrow" panose="020B0604020202020204" pitchFamily="34" charset="0"/>
              </a:rPr>
              <a:t>Spatial analysis</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Open Sans Light" panose="020B0306030504020204" pitchFamily="34" charset="0"/>
                <a:cs typeface="Arial Narrow" panose="020B0604020202020204" pitchFamily="34" charset="0"/>
              </a:rPr>
              <a:t>Infrastructure analysis</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Open Sans Light" panose="020B0306030504020204" pitchFamily="34" charset="0"/>
                <a:cs typeface="Arial Narrow" panose="020B0604020202020204" pitchFamily="34" charset="0"/>
              </a:rPr>
              <a:t>Service delivery analysis</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Open Sans Light" panose="020B0306030504020204" pitchFamily="34" charset="0"/>
                <a:cs typeface="Arial Narrow" panose="020B0604020202020204" pitchFamily="34" charset="0"/>
              </a:rPr>
              <a:t>Governance &amp; mgt analysis</a:t>
            </a:r>
          </a:p>
        </p:txBody>
      </p:sp>
      <p:sp>
        <p:nvSpPr>
          <p:cNvPr id="24" name="TextBox 23">
            <a:extLst>
              <a:ext uri="{FF2B5EF4-FFF2-40B4-BE49-F238E27FC236}">
                <a16:creationId xmlns:a16="http://schemas.microsoft.com/office/drawing/2014/main" id="{C822D4D2-B70F-0E45-B5C6-35E7D4321D74}"/>
              </a:ext>
            </a:extLst>
          </p:cNvPr>
          <p:cNvSpPr txBox="1"/>
          <p:nvPr/>
        </p:nvSpPr>
        <p:spPr>
          <a:xfrm>
            <a:off x="2743798" y="4810395"/>
            <a:ext cx="2230674" cy="307777"/>
          </a:xfrm>
          <a:prstGeom prst="rect">
            <a:avLst/>
          </a:prstGeom>
          <a:noFill/>
        </p:spPr>
        <p:txBody>
          <a:bodyPr wrap="none" rtlCol="0" anchor="b" anchorCtr="0">
            <a:spAutoFit/>
          </a:bodyPr>
          <a:lstStyle/>
          <a:p>
            <a:pPr algn="ctr"/>
            <a:r>
              <a:rPr lang="en-US" sz="1400" b="1" dirty="0">
                <a:solidFill>
                  <a:schemeClr val="tx2"/>
                </a:solidFill>
                <a:latin typeface="Calibri" panose="020F0502020204030204" pitchFamily="34" charset="0"/>
                <a:ea typeface="League Spartan" charset="0"/>
                <a:cs typeface="Calibri" panose="020F0502020204030204" pitchFamily="34" charset="0"/>
              </a:rPr>
              <a:t>Trends assessed &amp; localised</a:t>
            </a:r>
          </a:p>
        </p:txBody>
      </p:sp>
      <p:sp>
        <p:nvSpPr>
          <p:cNvPr id="25" name="Subtitle 2">
            <a:extLst>
              <a:ext uri="{FF2B5EF4-FFF2-40B4-BE49-F238E27FC236}">
                <a16:creationId xmlns:a16="http://schemas.microsoft.com/office/drawing/2014/main" id="{4555FDB6-D45D-CD46-BBEF-2145F5A4EA14}"/>
              </a:ext>
            </a:extLst>
          </p:cNvPr>
          <p:cNvSpPr txBox="1">
            <a:spLocks/>
          </p:cNvSpPr>
          <p:nvPr/>
        </p:nvSpPr>
        <p:spPr>
          <a:xfrm>
            <a:off x="2852928" y="5167698"/>
            <a:ext cx="2022870" cy="136652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Open Sans Light" panose="020B0306030504020204" pitchFamily="34" charset="0"/>
                <a:cs typeface="Arial Narrow" panose="020B0604020202020204" pitchFamily="34" charset="0"/>
              </a:rPr>
              <a:t>Global (SDGs), continental (Agenda 2063) &amp; national (NDP/ NSDF) policy context</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Open Sans Light" panose="020B0306030504020204" pitchFamily="34" charset="0"/>
                <a:cs typeface="Arial Narrow" panose="020B0604020202020204" pitchFamily="34" charset="0"/>
              </a:rPr>
              <a:t>Urbanisation impact</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Open Sans Light" panose="020B0306030504020204" pitchFamily="34" charset="0"/>
                <a:cs typeface="Arial Narrow" panose="020B0604020202020204" pitchFamily="34" charset="0"/>
              </a:rPr>
              <a:t>Inequality trends</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Open Sans Light" panose="020B0306030504020204" pitchFamily="34" charset="0"/>
                <a:cs typeface="Arial Narrow" panose="020B0604020202020204" pitchFamily="34" charset="0"/>
              </a:rPr>
              <a:t>Climate change scenarios</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Open Sans Light" panose="020B0306030504020204" pitchFamily="34" charset="0"/>
                <a:cs typeface="Arial Narrow" panose="020B0604020202020204" pitchFamily="34" charset="0"/>
              </a:rPr>
              <a:t>Technology (smart cities)</a:t>
            </a:r>
          </a:p>
        </p:txBody>
      </p:sp>
      <p:sp>
        <p:nvSpPr>
          <p:cNvPr id="27" name="TextBox 26">
            <a:extLst>
              <a:ext uri="{FF2B5EF4-FFF2-40B4-BE49-F238E27FC236}">
                <a16:creationId xmlns:a16="http://schemas.microsoft.com/office/drawing/2014/main" id="{5EA18913-FA82-6B4C-B7D3-5640317C8599}"/>
              </a:ext>
            </a:extLst>
          </p:cNvPr>
          <p:cNvSpPr txBox="1"/>
          <p:nvPr/>
        </p:nvSpPr>
        <p:spPr>
          <a:xfrm>
            <a:off x="5017059" y="4810395"/>
            <a:ext cx="2157898" cy="307777"/>
          </a:xfrm>
          <a:prstGeom prst="rect">
            <a:avLst/>
          </a:prstGeom>
          <a:noFill/>
        </p:spPr>
        <p:txBody>
          <a:bodyPr wrap="none" rtlCol="0" anchor="b" anchorCtr="0">
            <a:spAutoFit/>
          </a:bodyPr>
          <a:lstStyle/>
          <a:p>
            <a:pPr algn="ctr"/>
            <a:r>
              <a:rPr lang="en-US" sz="1400" b="1" dirty="0">
                <a:solidFill>
                  <a:schemeClr val="tx2"/>
                </a:solidFill>
                <a:latin typeface="Calibri" panose="020F0502020204030204" pitchFamily="34" charset="0"/>
                <a:ea typeface="League Spartan" charset="0"/>
                <a:cs typeface="Calibri" panose="020F0502020204030204" pitchFamily="34" charset="0"/>
              </a:rPr>
              <a:t>Outline vision &amp; outcomes</a:t>
            </a:r>
          </a:p>
        </p:txBody>
      </p:sp>
      <p:sp>
        <p:nvSpPr>
          <p:cNvPr id="28" name="Subtitle 2">
            <a:extLst>
              <a:ext uri="{FF2B5EF4-FFF2-40B4-BE49-F238E27FC236}">
                <a16:creationId xmlns:a16="http://schemas.microsoft.com/office/drawing/2014/main" id="{D851665C-8BA9-D24F-A61B-5797A1C17CF6}"/>
              </a:ext>
            </a:extLst>
          </p:cNvPr>
          <p:cNvSpPr txBox="1">
            <a:spLocks/>
          </p:cNvSpPr>
          <p:nvPr/>
        </p:nvSpPr>
        <p:spPr>
          <a:xfrm>
            <a:off x="5027511" y="5167698"/>
            <a:ext cx="2147445" cy="153580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Lato Light" panose="020F0502020204030203" pitchFamily="34" charset="0"/>
                <a:cs typeface="Arial Narrow" panose="020B0604020202020204" pitchFamily="34" charset="0"/>
              </a:rPr>
              <a:t>Future demographics (Pop &amp; HHs), well-being, HD &amp; QoL</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Lato Light" panose="020F0502020204030203" pitchFamily="34" charset="0"/>
                <a:cs typeface="Arial Narrow" panose="020B0604020202020204" pitchFamily="34" charset="0"/>
              </a:rPr>
              <a:t>Future &amp; nature of economy</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Lato Light" panose="020F0502020204030203" pitchFamily="34" charset="0"/>
                <a:cs typeface="Arial Narrow" panose="020B0604020202020204" pitchFamily="34" charset="0"/>
              </a:rPr>
              <a:t>Desired spatial form (settlements, nodes, linkages, precincts, land dev)</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Lato Light" panose="020F0502020204030203" pitchFamily="34" charset="0"/>
                <a:cs typeface="Arial Narrow" panose="020B0604020202020204" pitchFamily="34" charset="0"/>
              </a:rPr>
              <a:t>Infrastructure investment, maintenance &amp; financing</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Lato Light" panose="020F0502020204030203" pitchFamily="34" charset="0"/>
                <a:cs typeface="Arial Narrow" panose="020B0604020202020204" pitchFamily="34" charset="0"/>
              </a:rPr>
              <a:t>Integrated service delivery model</a:t>
            </a:r>
          </a:p>
        </p:txBody>
      </p:sp>
      <p:sp>
        <p:nvSpPr>
          <p:cNvPr id="30" name="TextBox 29">
            <a:extLst>
              <a:ext uri="{FF2B5EF4-FFF2-40B4-BE49-F238E27FC236}">
                <a16:creationId xmlns:a16="http://schemas.microsoft.com/office/drawing/2014/main" id="{15C8637A-E906-994F-ACF8-29BF266319F7}"/>
              </a:ext>
            </a:extLst>
          </p:cNvPr>
          <p:cNvSpPr txBox="1"/>
          <p:nvPr/>
        </p:nvSpPr>
        <p:spPr>
          <a:xfrm>
            <a:off x="7179257" y="4810395"/>
            <a:ext cx="2307235" cy="307777"/>
          </a:xfrm>
          <a:prstGeom prst="rect">
            <a:avLst/>
          </a:prstGeom>
          <a:noFill/>
        </p:spPr>
        <p:txBody>
          <a:bodyPr wrap="none" rtlCol="0" anchor="b" anchorCtr="0">
            <a:spAutoFit/>
          </a:bodyPr>
          <a:lstStyle/>
          <a:p>
            <a:pPr algn="ctr"/>
            <a:r>
              <a:rPr lang="en-US" sz="1400" b="1" dirty="0">
                <a:solidFill>
                  <a:schemeClr val="tx2"/>
                </a:solidFill>
                <a:latin typeface="Calibri" panose="020F0502020204030204" pitchFamily="34" charset="0"/>
                <a:ea typeface="League Spartan" charset="0"/>
                <a:cs typeface="Calibri" panose="020F0502020204030204" pitchFamily="34" charset="0"/>
              </a:rPr>
              <a:t>Strategies &amp; Actions (S/M/L)</a:t>
            </a:r>
          </a:p>
        </p:txBody>
      </p:sp>
      <p:sp>
        <p:nvSpPr>
          <p:cNvPr id="31" name="Subtitle 2">
            <a:extLst>
              <a:ext uri="{FF2B5EF4-FFF2-40B4-BE49-F238E27FC236}">
                <a16:creationId xmlns:a16="http://schemas.microsoft.com/office/drawing/2014/main" id="{EE5E3AB0-CC11-E64C-81BB-852163B5B5F8}"/>
              </a:ext>
            </a:extLst>
          </p:cNvPr>
          <p:cNvSpPr txBox="1">
            <a:spLocks/>
          </p:cNvSpPr>
          <p:nvPr/>
        </p:nvSpPr>
        <p:spPr>
          <a:xfrm>
            <a:off x="7326670" y="5167698"/>
            <a:ext cx="2022869" cy="153580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Lato Light" panose="020F0502020204030203" pitchFamily="34" charset="0"/>
                <a:cs typeface="Arial Narrow" panose="020B0604020202020204" pitchFamily="34" charset="0"/>
              </a:rPr>
              <a:t>Economic positioning (projects &amp; actions)</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Lato Light" panose="020F0502020204030203" pitchFamily="34" charset="0"/>
                <a:cs typeface="Arial Narrow" panose="020B0604020202020204" pitchFamily="34" charset="0"/>
              </a:rPr>
              <a:t>Spatial transformation</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Lato Light" panose="020F0502020204030203" pitchFamily="34" charset="0"/>
                <a:cs typeface="Arial Narrow" panose="020B0604020202020204" pitchFamily="34" charset="0"/>
              </a:rPr>
              <a:t>Infrastructure (projects &amp; actions)</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Lato Light" panose="020F0502020204030203" pitchFamily="34" charset="0"/>
                <a:cs typeface="Arial Narrow" panose="020B0604020202020204" pitchFamily="34" charset="0"/>
              </a:rPr>
              <a:t>Service provisioning</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Lato Light" panose="020F0502020204030203" pitchFamily="34" charset="0"/>
                <a:cs typeface="Arial Narrow" panose="020B0604020202020204" pitchFamily="34" charset="0"/>
              </a:rPr>
              <a:t>Governance arrangements for integrated planning, budgeting &amp; delivery</a:t>
            </a:r>
          </a:p>
        </p:txBody>
      </p:sp>
      <p:sp>
        <p:nvSpPr>
          <p:cNvPr id="33" name="TextBox 32">
            <a:extLst>
              <a:ext uri="{FF2B5EF4-FFF2-40B4-BE49-F238E27FC236}">
                <a16:creationId xmlns:a16="http://schemas.microsoft.com/office/drawing/2014/main" id="{59252B0B-EC54-CF48-B15B-ED0FF573F758}"/>
              </a:ext>
            </a:extLst>
          </p:cNvPr>
          <p:cNvSpPr txBox="1"/>
          <p:nvPr/>
        </p:nvSpPr>
        <p:spPr>
          <a:xfrm>
            <a:off x="9446170" y="4810395"/>
            <a:ext cx="2247155" cy="307777"/>
          </a:xfrm>
          <a:prstGeom prst="rect">
            <a:avLst/>
          </a:prstGeom>
          <a:noFill/>
        </p:spPr>
        <p:txBody>
          <a:bodyPr wrap="none" rtlCol="0" anchor="b" anchorCtr="0">
            <a:spAutoFit/>
          </a:bodyPr>
          <a:lstStyle/>
          <a:p>
            <a:pPr algn="ctr"/>
            <a:r>
              <a:rPr lang="en-US" sz="1400" b="1" dirty="0">
                <a:solidFill>
                  <a:schemeClr val="tx2"/>
                </a:solidFill>
                <a:latin typeface="Calibri" panose="020F0502020204030204" pitchFamily="34" charset="0"/>
                <a:ea typeface="League Spartan" charset="0"/>
                <a:cs typeface="Calibri" panose="020F0502020204030204" pitchFamily="34" charset="0"/>
              </a:rPr>
              <a:t>Implementation Plan (How)</a:t>
            </a:r>
          </a:p>
        </p:txBody>
      </p:sp>
      <p:sp>
        <p:nvSpPr>
          <p:cNvPr id="34" name="Subtitle 2">
            <a:extLst>
              <a:ext uri="{FF2B5EF4-FFF2-40B4-BE49-F238E27FC236}">
                <a16:creationId xmlns:a16="http://schemas.microsoft.com/office/drawing/2014/main" id="{22F68AB0-474B-F64C-A4D3-E81DFC25D7DF}"/>
              </a:ext>
            </a:extLst>
          </p:cNvPr>
          <p:cNvSpPr txBox="1">
            <a:spLocks/>
          </p:cNvSpPr>
          <p:nvPr/>
        </p:nvSpPr>
        <p:spPr>
          <a:xfrm>
            <a:off x="9501252" y="5167698"/>
            <a:ext cx="2422524" cy="150195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Lato Light" panose="020F0502020204030203" pitchFamily="34" charset="0"/>
                <a:cs typeface="Arial Narrow" panose="020B0604020202020204" pitchFamily="34" charset="0"/>
              </a:rPr>
              <a:t>IG compact performance matrix with responsibilities, timeframes, resourcing &amp; funding strategies.</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Lato Light" panose="020F0502020204030203" pitchFamily="34" charset="0"/>
                <a:cs typeface="Arial Narrow" panose="020B0604020202020204" pitchFamily="34" charset="0"/>
              </a:rPr>
              <a:t>Identify immediate service delivery actions &amp; catalytic activities to unlock development</a:t>
            </a:r>
          </a:p>
          <a:p>
            <a:pPr marL="171450" indent="-171450" algn="l">
              <a:lnSpc>
                <a:spcPct val="100000"/>
              </a:lnSpc>
              <a:buFont typeface="Arial" panose="020B0604020202020204" pitchFamily="34" charset="0"/>
              <a:buChar char="•"/>
            </a:pPr>
            <a:r>
              <a:rPr lang="en-US" sz="1100" dirty="0">
                <a:solidFill>
                  <a:schemeClr val="tx1"/>
                </a:solidFill>
                <a:latin typeface="Arial Narrow" panose="020B0604020202020204" pitchFamily="34" charset="0"/>
                <a:ea typeface="Lato Light" panose="020F0502020204030203" pitchFamily="34" charset="0"/>
                <a:cs typeface="Arial Narrow" panose="020B0604020202020204" pitchFamily="34" charset="0"/>
              </a:rPr>
              <a:t>5-Yr targets linked to LG electoral cycles</a:t>
            </a:r>
          </a:p>
          <a:p>
            <a:pPr marL="171450" indent="-171450" algn="l">
              <a:lnSpc>
                <a:spcPct val="100000"/>
              </a:lnSpc>
              <a:buFont typeface="Arial" panose="020B0604020202020204" pitchFamily="34" charset="0"/>
              <a:buChar char="•"/>
            </a:pPr>
            <a:endParaRPr lang="en-US" sz="1100" dirty="0">
              <a:solidFill>
                <a:schemeClr val="tx1"/>
              </a:solidFill>
              <a:latin typeface="Arial Narrow" panose="020B0604020202020204" pitchFamily="34" charset="0"/>
              <a:ea typeface="Lato Light" panose="020F0502020204030203" pitchFamily="34" charset="0"/>
              <a:cs typeface="Arial Narrow" panose="020B0604020202020204" pitchFamily="34" charset="0"/>
            </a:endParaRPr>
          </a:p>
        </p:txBody>
      </p:sp>
      <p:sp>
        <p:nvSpPr>
          <p:cNvPr id="36" name="Freeform 937">
            <a:extLst>
              <a:ext uri="{FF2B5EF4-FFF2-40B4-BE49-F238E27FC236}">
                <a16:creationId xmlns:a16="http://schemas.microsoft.com/office/drawing/2014/main" id="{A23A3388-79CA-4F48-88E4-BDED9D14279D}"/>
              </a:ext>
            </a:extLst>
          </p:cNvPr>
          <p:cNvSpPr>
            <a:spLocks noChangeAspect="1"/>
          </p:cNvSpPr>
          <p:nvPr/>
        </p:nvSpPr>
        <p:spPr bwMode="auto">
          <a:xfrm>
            <a:off x="3551175" y="2084936"/>
            <a:ext cx="615907" cy="615907"/>
          </a:xfrm>
          <a:custGeom>
            <a:avLst/>
            <a:gdLst>
              <a:gd name="T0" fmla="*/ 6115414 w 293328"/>
              <a:gd name="T1" fmla="*/ 9689725 h 293328"/>
              <a:gd name="T2" fmla="*/ 6115414 w 293328"/>
              <a:gd name="T3" fmla="*/ 10022509 h 293328"/>
              <a:gd name="T4" fmla="*/ 4441169 w 293328"/>
              <a:gd name="T5" fmla="*/ 9849457 h 293328"/>
              <a:gd name="T6" fmla="*/ 326110 w 293328"/>
              <a:gd name="T7" fmla="*/ 9377273 h 293328"/>
              <a:gd name="T8" fmla="*/ 821836 w 293328"/>
              <a:gd name="T9" fmla="*/ 10330664 h 293328"/>
              <a:gd name="T10" fmla="*/ 10331054 w 293328"/>
              <a:gd name="T11" fmla="*/ 9847428 h 293328"/>
              <a:gd name="T12" fmla="*/ 326110 w 293328"/>
              <a:gd name="T13" fmla="*/ 9377273 h 293328"/>
              <a:gd name="T14" fmla="*/ 430543 w 293328"/>
              <a:gd name="T15" fmla="*/ 9050770 h 293328"/>
              <a:gd name="T16" fmla="*/ 9522332 w 293328"/>
              <a:gd name="T17" fmla="*/ 7640234 h 293328"/>
              <a:gd name="T18" fmla="*/ 7371923 w 293328"/>
              <a:gd name="T19" fmla="*/ 2661536 h 293328"/>
              <a:gd name="T20" fmla="*/ 7593000 w 293328"/>
              <a:gd name="T21" fmla="*/ 2886222 h 293328"/>
              <a:gd name="T22" fmla="*/ 5330401 w 293328"/>
              <a:gd name="T23" fmla="*/ 5120035 h 293328"/>
              <a:gd name="T24" fmla="*/ 4147108 w 293328"/>
              <a:gd name="T25" fmla="*/ 3983288 h 293328"/>
              <a:gd name="T26" fmla="*/ 4381182 w 293328"/>
              <a:gd name="T27" fmla="*/ 3745356 h 293328"/>
              <a:gd name="T28" fmla="*/ 7371923 w 293328"/>
              <a:gd name="T29" fmla="*/ 2661536 h 293328"/>
              <a:gd name="T30" fmla="*/ 6711475 w 293328"/>
              <a:gd name="T31" fmla="*/ 1972231 h 293328"/>
              <a:gd name="T32" fmla="*/ 6515349 w 293328"/>
              <a:gd name="T33" fmla="*/ 2221611 h 293328"/>
              <a:gd name="T34" fmla="*/ 3325974 w 293328"/>
              <a:gd name="T35" fmla="*/ 3823196 h 293328"/>
              <a:gd name="T36" fmla="*/ 4110278 w 293328"/>
              <a:gd name="T37" fmla="*/ 5569121 h 293328"/>
              <a:gd name="T38" fmla="*/ 5312790 w 293328"/>
              <a:gd name="T39" fmla="*/ 5831697 h 293328"/>
              <a:gd name="T40" fmla="*/ 7456515 w 293328"/>
              <a:gd name="T41" fmla="*/ 4138196 h 293328"/>
              <a:gd name="T42" fmla="*/ 5312790 w 293328"/>
              <a:gd name="T43" fmla="*/ 6146705 h 293328"/>
              <a:gd name="T44" fmla="*/ 3273670 w 293328"/>
              <a:gd name="T45" fmla="*/ 6855589 h 293328"/>
              <a:gd name="T46" fmla="*/ 3103781 w 293328"/>
              <a:gd name="T47" fmla="*/ 6894996 h 293328"/>
              <a:gd name="T48" fmla="*/ 2999197 w 293328"/>
              <a:gd name="T49" fmla="*/ 3823196 h 293328"/>
              <a:gd name="T50" fmla="*/ 1669652 w 293328"/>
              <a:gd name="T51" fmla="*/ 326516 h 293328"/>
              <a:gd name="T52" fmla="*/ 1187017 w 293328"/>
              <a:gd name="T53" fmla="*/ 7326789 h 293328"/>
              <a:gd name="T54" fmla="*/ 9457110 w 293328"/>
              <a:gd name="T55" fmla="*/ 809663 h 293328"/>
              <a:gd name="T56" fmla="*/ 1669652 w 293328"/>
              <a:gd name="T57" fmla="*/ 326516 h 293328"/>
              <a:gd name="T58" fmla="*/ 8987492 w 293328"/>
              <a:gd name="T59" fmla="*/ 0 h 293328"/>
              <a:gd name="T60" fmla="*/ 9783232 w 293328"/>
              <a:gd name="T61" fmla="*/ 7444346 h 293328"/>
              <a:gd name="T62" fmla="*/ 10657173 w 293328"/>
              <a:gd name="T63" fmla="*/ 9207496 h 293328"/>
              <a:gd name="T64" fmla="*/ 9835375 w 293328"/>
              <a:gd name="T65" fmla="*/ 10657173 h 293328"/>
              <a:gd name="T66" fmla="*/ 0 w 293328"/>
              <a:gd name="T67" fmla="*/ 9847428 h 293328"/>
              <a:gd name="T68" fmla="*/ 26109 w 293328"/>
              <a:gd name="T69" fmla="*/ 9129172 h 293328"/>
              <a:gd name="T70" fmla="*/ 873969 w 293328"/>
              <a:gd name="T71" fmla="*/ 809663 h 2933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3328" h="293328">
                <a:moveTo>
                  <a:pt x="126591" y="266700"/>
                </a:moveTo>
                <a:lnTo>
                  <a:pt x="168320" y="266700"/>
                </a:lnTo>
                <a:cubicBezTo>
                  <a:pt x="170860" y="266700"/>
                  <a:pt x="172674" y="268898"/>
                  <a:pt x="172674" y="271096"/>
                </a:cubicBezTo>
                <a:cubicBezTo>
                  <a:pt x="172674" y="273661"/>
                  <a:pt x="170860" y="275859"/>
                  <a:pt x="168320" y="275859"/>
                </a:cubicBezTo>
                <a:lnTo>
                  <a:pt x="126591" y="275859"/>
                </a:lnTo>
                <a:cubicBezTo>
                  <a:pt x="124051" y="275859"/>
                  <a:pt x="122237" y="273661"/>
                  <a:pt x="122237" y="271096"/>
                </a:cubicBezTo>
                <a:cubicBezTo>
                  <a:pt x="122237" y="268898"/>
                  <a:pt x="124051" y="266700"/>
                  <a:pt x="126591" y="266700"/>
                </a:cubicBezTo>
                <a:close/>
                <a:moveTo>
                  <a:pt x="8976" y="258100"/>
                </a:moveTo>
                <a:lnTo>
                  <a:pt x="8976" y="271040"/>
                </a:lnTo>
                <a:cubicBezTo>
                  <a:pt x="8976" y="278589"/>
                  <a:pt x="15079" y="284341"/>
                  <a:pt x="22619" y="284341"/>
                </a:cubicBezTo>
                <a:lnTo>
                  <a:pt x="270709" y="284341"/>
                </a:lnTo>
                <a:cubicBezTo>
                  <a:pt x="278249" y="284341"/>
                  <a:pt x="284352" y="278589"/>
                  <a:pt x="284352" y="271040"/>
                </a:cubicBezTo>
                <a:lnTo>
                  <a:pt x="284352" y="258100"/>
                </a:lnTo>
                <a:lnTo>
                  <a:pt x="8976" y="258100"/>
                </a:lnTo>
                <a:close/>
                <a:moveTo>
                  <a:pt x="31236" y="210290"/>
                </a:moveTo>
                <a:lnTo>
                  <a:pt x="11848" y="249113"/>
                </a:lnTo>
                <a:lnTo>
                  <a:pt x="281480" y="249113"/>
                </a:lnTo>
                <a:lnTo>
                  <a:pt x="262092" y="210290"/>
                </a:lnTo>
                <a:lnTo>
                  <a:pt x="31236" y="210290"/>
                </a:lnTo>
                <a:close/>
                <a:moveTo>
                  <a:pt x="202905" y="73256"/>
                </a:moveTo>
                <a:cubicBezTo>
                  <a:pt x="204337" y="71437"/>
                  <a:pt x="207200" y="71437"/>
                  <a:pt x="208990" y="73256"/>
                </a:cubicBezTo>
                <a:cubicBezTo>
                  <a:pt x="210779" y="75075"/>
                  <a:pt x="210779" y="77986"/>
                  <a:pt x="208990" y="79441"/>
                </a:cubicBezTo>
                <a:lnTo>
                  <a:pt x="149935" y="139468"/>
                </a:lnTo>
                <a:cubicBezTo>
                  <a:pt x="149219" y="140559"/>
                  <a:pt x="147787" y="140923"/>
                  <a:pt x="146713" y="140923"/>
                </a:cubicBezTo>
                <a:cubicBezTo>
                  <a:pt x="145998" y="140923"/>
                  <a:pt x="144566" y="140559"/>
                  <a:pt x="143850" y="139468"/>
                </a:cubicBezTo>
                <a:lnTo>
                  <a:pt x="114144" y="109636"/>
                </a:lnTo>
                <a:cubicBezTo>
                  <a:pt x="112712" y="108181"/>
                  <a:pt x="112712" y="104907"/>
                  <a:pt x="114144" y="103088"/>
                </a:cubicBezTo>
                <a:cubicBezTo>
                  <a:pt x="115933" y="101633"/>
                  <a:pt x="118797" y="101633"/>
                  <a:pt x="120586" y="103088"/>
                </a:cubicBezTo>
                <a:lnTo>
                  <a:pt x="146713" y="130009"/>
                </a:lnTo>
                <a:lnTo>
                  <a:pt x="202905" y="73256"/>
                </a:lnTo>
                <a:close/>
                <a:moveTo>
                  <a:pt x="146230" y="41275"/>
                </a:moveTo>
                <a:cubicBezTo>
                  <a:pt x="160261" y="41275"/>
                  <a:pt x="173573" y="45611"/>
                  <a:pt x="184726" y="54283"/>
                </a:cubicBezTo>
                <a:cubicBezTo>
                  <a:pt x="186884" y="55728"/>
                  <a:pt x="187244" y="58618"/>
                  <a:pt x="185805" y="60425"/>
                </a:cubicBezTo>
                <a:cubicBezTo>
                  <a:pt x="184366" y="62232"/>
                  <a:pt x="181488" y="62593"/>
                  <a:pt x="179329" y="61148"/>
                </a:cubicBezTo>
                <a:cubicBezTo>
                  <a:pt x="169975" y="53921"/>
                  <a:pt x="158462" y="50308"/>
                  <a:pt x="146230" y="50308"/>
                </a:cubicBezTo>
                <a:cubicBezTo>
                  <a:pt x="116369" y="50308"/>
                  <a:pt x="91544" y="74878"/>
                  <a:pt x="91544" y="105229"/>
                </a:cubicBezTo>
                <a:lnTo>
                  <a:pt x="91544" y="174963"/>
                </a:lnTo>
                <a:lnTo>
                  <a:pt x="113131" y="153284"/>
                </a:lnTo>
                <a:cubicBezTo>
                  <a:pt x="114570" y="151839"/>
                  <a:pt x="116729" y="151839"/>
                  <a:pt x="118527" y="152562"/>
                </a:cubicBezTo>
                <a:cubicBezTo>
                  <a:pt x="127162" y="157620"/>
                  <a:pt x="136516" y="160511"/>
                  <a:pt x="146230" y="160511"/>
                </a:cubicBezTo>
                <a:cubicBezTo>
                  <a:pt x="172134" y="160511"/>
                  <a:pt x="194440" y="142083"/>
                  <a:pt x="199836" y="117152"/>
                </a:cubicBezTo>
                <a:cubicBezTo>
                  <a:pt x="200556" y="114984"/>
                  <a:pt x="202714" y="113178"/>
                  <a:pt x="205233" y="113900"/>
                </a:cubicBezTo>
                <a:cubicBezTo>
                  <a:pt x="207751" y="114262"/>
                  <a:pt x="209190" y="116791"/>
                  <a:pt x="208471" y="119320"/>
                </a:cubicBezTo>
                <a:cubicBezTo>
                  <a:pt x="201995" y="148226"/>
                  <a:pt x="176091" y="169182"/>
                  <a:pt x="146230" y="169182"/>
                </a:cubicBezTo>
                <a:cubicBezTo>
                  <a:pt x="136156" y="169182"/>
                  <a:pt x="125723" y="166653"/>
                  <a:pt x="117088" y="161956"/>
                </a:cubicBezTo>
                <a:lnTo>
                  <a:pt x="90105" y="188693"/>
                </a:lnTo>
                <a:cubicBezTo>
                  <a:pt x="89386" y="189777"/>
                  <a:pt x="88306" y="190139"/>
                  <a:pt x="87227" y="190139"/>
                </a:cubicBezTo>
                <a:cubicBezTo>
                  <a:pt x="86508" y="190139"/>
                  <a:pt x="85788" y="190139"/>
                  <a:pt x="85428" y="189777"/>
                </a:cubicBezTo>
                <a:cubicBezTo>
                  <a:pt x="83629" y="189055"/>
                  <a:pt x="82550" y="187610"/>
                  <a:pt x="82550" y="185803"/>
                </a:cubicBezTo>
                <a:lnTo>
                  <a:pt x="82550" y="105229"/>
                </a:lnTo>
                <a:cubicBezTo>
                  <a:pt x="82550" y="69819"/>
                  <a:pt x="111332" y="41275"/>
                  <a:pt x="146230" y="41275"/>
                </a:cubicBezTo>
                <a:close/>
                <a:moveTo>
                  <a:pt x="45956" y="8987"/>
                </a:moveTo>
                <a:cubicBezTo>
                  <a:pt x="38775" y="8987"/>
                  <a:pt x="32672" y="14738"/>
                  <a:pt x="32672" y="22287"/>
                </a:cubicBezTo>
                <a:lnTo>
                  <a:pt x="32672" y="201663"/>
                </a:lnTo>
                <a:lnTo>
                  <a:pt x="260297" y="201663"/>
                </a:lnTo>
                <a:lnTo>
                  <a:pt x="260297" y="22287"/>
                </a:lnTo>
                <a:cubicBezTo>
                  <a:pt x="260297" y="14738"/>
                  <a:pt x="254553" y="8987"/>
                  <a:pt x="247372" y="8987"/>
                </a:cubicBezTo>
                <a:lnTo>
                  <a:pt x="45956" y="8987"/>
                </a:lnTo>
                <a:close/>
                <a:moveTo>
                  <a:pt x="45956" y="0"/>
                </a:moveTo>
                <a:lnTo>
                  <a:pt x="247372" y="0"/>
                </a:lnTo>
                <a:cubicBezTo>
                  <a:pt x="259579" y="0"/>
                  <a:pt x="269273" y="10065"/>
                  <a:pt x="269273" y="22287"/>
                </a:cubicBezTo>
                <a:lnTo>
                  <a:pt x="269273" y="204898"/>
                </a:lnTo>
                <a:lnTo>
                  <a:pt x="292610" y="251270"/>
                </a:lnTo>
                <a:cubicBezTo>
                  <a:pt x="292969" y="251989"/>
                  <a:pt x="293328" y="252707"/>
                  <a:pt x="293328" y="253426"/>
                </a:cubicBezTo>
                <a:lnTo>
                  <a:pt x="293328" y="271040"/>
                </a:lnTo>
                <a:cubicBezTo>
                  <a:pt x="293328" y="283622"/>
                  <a:pt x="282916" y="293328"/>
                  <a:pt x="270709" y="293328"/>
                </a:cubicBezTo>
                <a:lnTo>
                  <a:pt x="22619" y="293328"/>
                </a:lnTo>
                <a:cubicBezTo>
                  <a:pt x="10053" y="293328"/>
                  <a:pt x="0" y="283622"/>
                  <a:pt x="0" y="271040"/>
                </a:cubicBezTo>
                <a:lnTo>
                  <a:pt x="0" y="253426"/>
                </a:lnTo>
                <a:cubicBezTo>
                  <a:pt x="0" y="252707"/>
                  <a:pt x="359" y="251989"/>
                  <a:pt x="718" y="251270"/>
                </a:cubicBezTo>
                <a:lnTo>
                  <a:pt x="24055" y="204898"/>
                </a:lnTo>
                <a:lnTo>
                  <a:pt x="24055" y="22287"/>
                </a:lnTo>
                <a:cubicBezTo>
                  <a:pt x="24055" y="10065"/>
                  <a:pt x="33749" y="0"/>
                  <a:pt x="45956" y="0"/>
                </a:cubicBezTo>
                <a:close/>
              </a:path>
            </a:pathLst>
          </a:custGeom>
          <a:solidFill>
            <a:schemeClr val="bg1"/>
          </a:solidFill>
          <a:ln>
            <a:noFill/>
          </a:ln>
        </p:spPr>
        <p:txBody>
          <a:bodyPr anchor="ctr"/>
          <a:lstStyle/>
          <a:p>
            <a:endParaRPr lang="en-US" sz="900"/>
          </a:p>
        </p:txBody>
      </p:sp>
      <p:sp>
        <p:nvSpPr>
          <p:cNvPr id="37" name="Freeform 938">
            <a:extLst>
              <a:ext uri="{FF2B5EF4-FFF2-40B4-BE49-F238E27FC236}">
                <a16:creationId xmlns:a16="http://schemas.microsoft.com/office/drawing/2014/main" id="{6DD60EBC-47DF-7841-AED9-5EF08A271534}"/>
              </a:ext>
            </a:extLst>
          </p:cNvPr>
          <p:cNvSpPr>
            <a:spLocks noChangeAspect="1"/>
          </p:cNvSpPr>
          <p:nvPr/>
        </p:nvSpPr>
        <p:spPr bwMode="auto">
          <a:xfrm>
            <a:off x="10261789" y="2084936"/>
            <a:ext cx="615907" cy="615907"/>
          </a:xfrm>
          <a:custGeom>
            <a:avLst/>
            <a:gdLst>
              <a:gd name="T0" fmla="*/ 3908867 w 293327"/>
              <a:gd name="T1" fmla="*/ 9106418 h 293328"/>
              <a:gd name="T2" fmla="*/ 4627651 w 293327"/>
              <a:gd name="T3" fmla="*/ 9106418 h 293328"/>
              <a:gd name="T4" fmla="*/ 4268257 w 293327"/>
              <a:gd name="T5" fmla="*/ 8420867 h 293328"/>
              <a:gd name="T6" fmla="*/ 4268257 w 293327"/>
              <a:gd name="T7" fmla="*/ 9791887 h 293328"/>
              <a:gd name="T8" fmla="*/ 4268257 w 293327"/>
              <a:gd name="T9" fmla="*/ 8420867 h 293328"/>
              <a:gd name="T10" fmla="*/ 2117656 w 293327"/>
              <a:gd name="T11" fmla="*/ 7311654 h 293328"/>
              <a:gd name="T12" fmla="*/ 2829577 w 293327"/>
              <a:gd name="T13" fmla="*/ 7311654 h 293328"/>
              <a:gd name="T14" fmla="*/ 4545752 w 293327"/>
              <a:gd name="T15" fmla="*/ 6800492 h 293328"/>
              <a:gd name="T16" fmla="*/ 4780006 w 293327"/>
              <a:gd name="T17" fmla="*/ 7035809 h 293328"/>
              <a:gd name="T18" fmla="*/ 2085617 w 293327"/>
              <a:gd name="T19" fmla="*/ 9676631 h 293328"/>
              <a:gd name="T20" fmla="*/ 1968489 w 293327"/>
              <a:gd name="T21" fmla="*/ 9402106 h 293328"/>
              <a:gd name="T22" fmla="*/ 2473597 w 293327"/>
              <a:gd name="T23" fmla="*/ 6632828 h 293328"/>
              <a:gd name="T24" fmla="*/ 2473597 w 293327"/>
              <a:gd name="T25" fmla="*/ 8003799 h 293328"/>
              <a:gd name="T26" fmla="*/ 2473597 w 293327"/>
              <a:gd name="T27" fmla="*/ 6632828 h 293328"/>
              <a:gd name="T28" fmla="*/ 339617 w 293327"/>
              <a:gd name="T29" fmla="*/ 10331239 h 293328"/>
              <a:gd name="T30" fmla="*/ 5826363 w 293327"/>
              <a:gd name="T31" fmla="*/ 5507530 h 293328"/>
              <a:gd name="T32" fmla="*/ 5277686 w 293327"/>
              <a:gd name="T33" fmla="*/ 5989807 h 293328"/>
              <a:gd name="T34" fmla="*/ 4951088 w 293327"/>
              <a:gd name="T35" fmla="*/ 5989807 h 293328"/>
              <a:gd name="T36" fmla="*/ 1828917 w 293327"/>
              <a:gd name="T37" fmla="*/ 5507530 h 293328"/>
              <a:gd name="T38" fmla="*/ 1672147 w 293327"/>
              <a:gd name="T39" fmla="*/ 6146314 h 293328"/>
              <a:gd name="T40" fmla="*/ 1515406 w 293327"/>
              <a:gd name="T41" fmla="*/ 5507530 h 293328"/>
              <a:gd name="T42" fmla="*/ 3383445 w 293327"/>
              <a:gd name="T43" fmla="*/ 3786598 h 293328"/>
              <a:gd name="T44" fmla="*/ 4951088 w 293327"/>
              <a:gd name="T45" fmla="*/ 5181596 h 293328"/>
              <a:gd name="T46" fmla="*/ 3383445 w 293327"/>
              <a:gd name="T47" fmla="*/ 3460617 h 293328"/>
              <a:gd name="T48" fmla="*/ 5970084 w 293327"/>
              <a:gd name="T49" fmla="*/ 5181596 h 293328"/>
              <a:gd name="T50" fmla="*/ 6780043 w 293327"/>
              <a:gd name="T51" fmla="*/ 10487700 h 293328"/>
              <a:gd name="T52" fmla="*/ 6623220 w 293327"/>
              <a:gd name="T53" fmla="*/ 10657173 h 293328"/>
              <a:gd name="T54" fmla="*/ 39158 w 293327"/>
              <a:gd name="T55" fmla="*/ 10605053 h 293328"/>
              <a:gd name="T56" fmla="*/ 653138 w 293327"/>
              <a:gd name="T57" fmla="*/ 5325002 h 293328"/>
              <a:gd name="T58" fmla="*/ 1515406 w 293327"/>
              <a:gd name="T59" fmla="*/ 5181596 h 293328"/>
              <a:gd name="T60" fmla="*/ 6823927 w 293327"/>
              <a:gd name="T61" fmla="*/ 326867 h 293328"/>
              <a:gd name="T62" fmla="*/ 5266850 w 293327"/>
              <a:gd name="T63" fmla="*/ 2157483 h 293328"/>
              <a:gd name="T64" fmla="*/ 8393994 w 293327"/>
              <a:gd name="T65" fmla="*/ 1895931 h 293328"/>
              <a:gd name="T66" fmla="*/ 6823927 w 293327"/>
              <a:gd name="T67" fmla="*/ 0 h 293328"/>
              <a:gd name="T68" fmla="*/ 8721089 w 293327"/>
              <a:gd name="T69" fmla="*/ 2157483 h 293328"/>
              <a:gd name="T70" fmla="*/ 9794012 w 293327"/>
              <a:gd name="T71" fmla="*/ 2301333 h 293328"/>
              <a:gd name="T72" fmla="*/ 10618320 w 293327"/>
              <a:gd name="T73" fmla="*/ 9322855 h 293328"/>
              <a:gd name="T74" fmla="*/ 7098646 w 293327"/>
              <a:gd name="T75" fmla="*/ 9388255 h 293328"/>
              <a:gd name="T76" fmla="*/ 7098646 w 293327"/>
              <a:gd name="T77" fmla="*/ 9061388 h 293328"/>
              <a:gd name="T78" fmla="*/ 10160357 w 293327"/>
              <a:gd name="T79" fmla="*/ 7871491 h 293328"/>
              <a:gd name="T80" fmla="*/ 6745385 w 293327"/>
              <a:gd name="T81" fmla="*/ 7701477 h 293328"/>
              <a:gd name="T82" fmla="*/ 10121102 w 293327"/>
              <a:gd name="T83" fmla="*/ 7544584 h 293328"/>
              <a:gd name="T84" fmla="*/ 8721089 w 293327"/>
              <a:gd name="T85" fmla="*/ 2484348 h 293328"/>
              <a:gd name="T86" fmla="*/ 8551042 w 293327"/>
              <a:gd name="T87" fmla="*/ 3347336 h 293328"/>
              <a:gd name="T88" fmla="*/ 8393994 w 293327"/>
              <a:gd name="T89" fmla="*/ 2484348 h 293328"/>
              <a:gd name="T90" fmla="*/ 5266850 w 293327"/>
              <a:gd name="T91" fmla="*/ 3177369 h 293328"/>
              <a:gd name="T92" fmla="*/ 4939746 w 293327"/>
              <a:gd name="T93" fmla="*/ 3177369 h 293328"/>
              <a:gd name="T94" fmla="*/ 4167856 w 293327"/>
              <a:gd name="T95" fmla="*/ 2484348 h 293328"/>
              <a:gd name="T96" fmla="*/ 3893078 w 293327"/>
              <a:gd name="T97" fmla="*/ 3347336 h 293328"/>
              <a:gd name="T98" fmla="*/ 3866909 w 293327"/>
              <a:gd name="T99" fmla="*/ 2301333 h 293328"/>
              <a:gd name="T100" fmla="*/ 4939746 w 293327"/>
              <a:gd name="T101" fmla="*/ 2157483 h 293328"/>
              <a:gd name="T102" fmla="*/ 6823927 w 293327"/>
              <a:gd name="T103" fmla="*/ 0 h 2933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3327" h="293328">
                <a:moveTo>
                  <a:pt x="117475" y="240846"/>
                </a:moveTo>
                <a:cubicBezTo>
                  <a:pt x="111980" y="240846"/>
                  <a:pt x="107584" y="245201"/>
                  <a:pt x="107584" y="250644"/>
                </a:cubicBezTo>
                <a:cubicBezTo>
                  <a:pt x="107584" y="256086"/>
                  <a:pt x="111980" y="260441"/>
                  <a:pt x="117475" y="260441"/>
                </a:cubicBezTo>
                <a:cubicBezTo>
                  <a:pt x="122604" y="260441"/>
                  <a:pt x="127366" y="256086"/>
                  <a:pt x="127366" y="250644"/>
                </a:cubicBezTo>
                <a:cubicBezTo>
                  <a:pt x="127366" y="245201"/>
                  <a:pt x="122604" y="240846"/>
                  <a:pt x="117475" y="240846"/>
                </a:cubicBezTo>
                <a:close/>
                <a:moveTo>
                  <a:pt x="117475" y="231775"/>
                </a:moveTo>
                <a:cubicBezTo>
                  <a:pt x="127733" y="231775"/>
                  <a:pt x="136159" y="240121"/>
                  <a:pt x="136159" y="250644"/>
                </a:cubicBezTo>
                <a:cubicBezTo>
                  <a:pt x="136159" y="260804"/>
                  <a:pt x="127733" y="269512"/>
                  <a:pt x="117475" y="269512"/>
                </a:cubicBezTo>
                <a:cubicBezTo>
                  <a:pt x="106851" y="269512"/>
                  <a:pt x="98425" y="260804"/>
                  <a:pt x="98425" y="250644"/>
                </a:cubicBezTo>
                <a:cubicBezTo>
                  <a:pt x="98425" y="240121"/>
                  <a:pt x="106851" y="231775"/>
                  <a:pt x="117475" y="231775"/>
                </a:cubicBezTo>
                <a:close/>
                <a:moveTo>
                  <a:pt x="68080" y="191354"/>
                </a:moveTo>
                <a:cubicBezTo>
                  <a:pt x="62638" y="191354"/>
                  <a:pt x="58283" y="195751"/>
                  <a:pt x="58283" y="201246"/>
                </a:cubicBezTo>
                <a:cubicBezTo>
                  <a:pt x="58283" y="206741"/>
                  <a:pt x="62638" y="211503"/>
                  <a:pt x="68080" y="211503"/>
                </a:cubicBezTo>
                <a:cubicBezTo>
                  <a:pt x="73523" y="211503"/>
                  <a:pt x="77878" y="206741"/>
                  <a:pt x="77878" y="201246"/>
                </a:cubicBezTo>
                <a:cubicBezTo>
                  <a:pt x="77878" y="195751"/>
                  <a:pt x="73523" y="191354"/>
                  <a:pt x="68080" y="191354"/>
                </a:cubicBezTo>
                <a:close/>
                <a:moveTo>
                  <a:pt x="125111" y="187176"/>
                </a:moveTo>
                <a:cubicBezTo>
                  <a:pt x="126902" y="185737"/>
                  <a:pt x="129409" y="185737"/>
                  <a:pt x="131559" y="187176"/>
                </a:cubicBezTo>
                <a:cubicBezTo>
                  <a:pt x="132992" y="188976"/>
                  <a:pt x="132992" y="191854"/>
                  <a:pt x="131559" y="193653"/>
                </a:cubicBezTo>
                <a:lnTo>
                  <a:pt x="60626" y="264901"/>
                </a:lnTo>
                <a:cubicBezTo>
                  <a:pt x="59552" y="265980"/>
                  <a:pt x="58477" y="266340"/>
                  <a:pt x="57402" y="266340"/>
                </a:cubicBezTo>
                <a:cubicBezTo>
                  <a:pt x="56328" y="266340"/>
                  <a:pt x="54895" y="265980"/>
                  <a:pt x="54178" y="264901"/>
                </a:cubicBezTo>
                <a:cubicBezTo>
                  <a:pt x="52387" y="263102"/>
                  <a:pt x="52387" y="260223"/>
                  <a:pt x="54178" y="258784"/>
                </a:cubicBezTo>
                <a:lnTo>
                  <a:pt x="125111" y="187176"/>
                </a:lnTo>
                <a:close/>
                <a:moveTo>
                  <a:pt x="68080" y="182562"/>
                </a:moveTo>
                <a:cubicBezTo>
                  <a:pt x="78240" y="182562"/>
                  <a:pt x="86949" y="190988"/>
                  <a:pt x="86949" y="201246"/>
                </a:cubicBezTo>
                <a:cubicBezTo>
                  <a:pt x="86949" y="211870"/>
                  <a:pt x="78240" y="220296"/>
                  <a:pt x="68080" y="220296"/>
                </a:cubicBezTo>
                <a:cubicBezTo>
                  <a:pt x="57558" y="220296"/>
                  <a:pt x="49212" y="211870"/>
                  <a:pt x="49212" y="201246"/>
                </a:cubicBezTo>
                <a:cubicBezTo>
                  <a:pt x="49212" y="190988"/>
                  <a:pt x="57558" y="182562"/>
                  <a:pt x="68080" y="182562"/>
                </a:cubicBezTo>
                <a:close/>
                <a:moveTo>
                  <a:pt x="26247" y="151588"/>
                </a:moveTo>
                <a:lnTo>
                  <a:pt x="9348" y="284357"/>
                </a:lnTo>
                <a:lnTo>
                  <a:pt x="177258" y="284357"/>
                </a:lnTo>
                <a:lnTo>
                  <a:pt x="160359" y="151588"/>
                </a:lnTo>
                <a:lnTo>
                  <a:pt x="145258" y="151588"/>
                </a:lnTo>
                <a:lnTo>
                  <a:pt x="145258" y="164864"/>
                </a:lnTo>
                <a:cubicBezTo>
                  <a:pt x="145258" y="167376"/>
                  <a:pt x="143101" y="169171"/>
                  <a:pt x="140943" y="169171"/>
                </a:cubicBezTo>
                <a:cubicBezTo>
                  <a:pt x="138426" y="169171"/>
                  <a:pt x="136269" y="167376"/>
                  <a:pt x="136269" y="164864"/>
                </a:cubicBezTo>
                <a:lnTo>
                  <a:pt x="136269" y="151588"/>
                </a:lnTo>
                <a:lnTo>
                  <a:pt x="50337" y="151588"/>
                </a:lnTo>
                <a:lnTo>
                  <a:pt x="50337" y="164864"/>
                </a:lnTo>
                <a:cubicBezTo>
                  <a:pt x="50337" y="167376"/>
                  <a:pt x="48179" y="169171"/>
                  <a:pt x="46022" y="169171"/>
                </a:cubicBezTo>
                <a:cubicBezTo>
                  <a:pt x="43505" y="169171"/>
                  <a:pt x="41708" y="167376"/>
                  <a:pt x="41708" y="164864"/>
                </a:cubicBezTo>
                <a:lnTo>
                  <a:pt x="41708" y="151588"/>
                </a:lnTo>
                <a:lnTo>
                  <a:pt x="26247" y="151588"/>
                </a:lnTo>
                <a:close/>
                <a:moveTo>
                  <a:pt x="93123" y="104221"/>
                </a:moveTo>
                <a:cubicBezTo>
                  <a:pt x="71191" y="104221"/>
                  <a:pt x="52854" y="121086"/>
                  <a:pt x="50696" y="142617"/>
                </a:cubicBezTo>
                <a:lnTo>
                  <a:pt x="136269" y="142617"/>
                </a:lnTo>
                <a:cubicBezTo>
                  <a:pt x="133752" y="121086"/>
                  <a:pt x="115415" y="104221"/>
                  <a:pt x="93123" y="104221"/>
                </a:cubicBezTo>
                <a:close/>
                <a:moveTo>
                  <a:pt x="93123" y="95250"/>
                </a:moveTo>
                <a:cubicBezTo>
                  <a:pt x="120449" y="95250"/>
                  <a:pt x="142741" y="116063"/>
                  <a:pt x="144898" y="142617"/>
                </a:cubicBezTo>
                <a:lnTo>
                  <a:pt x="164314" y="142617"/>
                </a:lnTo>
                <a:cubicBezTo>
                  <a:pt x="166831" y="142617"/>
                  <a:pt x="168629" y="144411"/>
                  <a:pt x="168988" y="146564"/>
                </a:cubicBezTo>
                <a:lnTo>
                  <a:pt x="186606" y="288663"/>
                </a:lnTo>
                <a:cubicBezTo>
                  <a:pt x="186966" y="289740"/>
                  <a:pt x="186606" y="291175"/>
                  <a:pt x="185527" y="291893"/>
                </a:cubicBezTo>
                <a:cubicBezTo>
                  <a:pt x="184808" y="292969"/>
                  <a:pt x="183370" y="293328"/>
                  <a:pt x="182291" y="293328"/>
                </a:cubicBezTo>
                <a:lnTo>
                  <a:pt x="4314" y="293328"/>
                </a:lnTo>
                <a:cubicBezTo>
                  <a:pt x="3236" y="293328"/>
                  <a:pt x="2157" y="292969"/>
                  <a:pt x="1079" y="291893"/>
                </a:cubicBezTo>
                <a:cubicBezTo>
                  <a:pt x="359" y="291175"/>
                  <a:pt x="0" y="289740"/>
                  <a:pt x="0" y="288663"/>
                </a:cubicBezTo>
                <a:lnTo>
                  <a:pt x="17977" y="146564"/>
                </a:lnTo>
                <a:cubicBezTo>
                  <a:pt x="18337" y="144411"/>
                  <a:pt x="20135" y="142617"/>
                  <a:pt x="22292" y="142617"/>
                </a:cubicBezTo>
                <a:lnTo>
                  <a:pt x="41708" y="142617"/>
                </a:lnTo>
                <a:cubicBezTo>
                  <a:pt x="44224" y="116063"/>
                  <a:pt x="66157" y="95250"/>
                  <a:pt x="93123" y="95250"/>
                </a:cubicBezTo>
                <a:close/>
                <a:moveTo>
                  <a:pt x="187814" y="8997"/>
                </a:moveTo>
                <a:cubicBezTo>
                  <a:pt x="164046" y="8997"/>
                  <a:pt x="144960" y="28431"/>
                  <a:pt x="144960" y="52184"/>
                </a:cubicBezTo>
                <a:lnTo>
                  <a:pt x="144960" y="59382"/>
                </a:lnTo>
                <a:lnTo>
                  <a:pt x="231027" y="59382"/>
                </a:lnTo>
                <a:lnTo>
                  <a:pt x="231027" y="52184"/>
                </a:lnTo>
                <a:cubicBezTo>
                  <a:pt x="231027" y="28431"/>
                  <a:pt x="211941" y="8997"/>
                  <a:pt x="187814" y="8997"/>
                </a:cubicBezTo>
                <a:close/>
                <a:moveTo>
                  <a:pt x="187814" y="0"/>
                </a:moveTo>
                <a:cubicBezTo>
                  <a:pt x="216623" y="0"/>
                  <a:pt x="240030" y="23393"/>
                  <a:pt x="240030" y="52184"/>
                </a:cubicBezTo>
                <a:lnTo>
                  <a:pt x="240030" y="59382"/>
                </a:lnTo>
                <a:lnTo>
                  <a:pt x="265238" y="59382"/>
                </a:lnTo>
                <a:cubicBezTo>
                  <a:pt x="267399" y="59382"/>
                  <a:pt x="269199" y="61182"/>
                  <a:pt x="269560" y="63341"/>
                </a:cubicBezTo>
                <a:lnTo>
                  <a:pt x="293327" y="253004"/>
                </a:lnTo>
                <a:cubicBezTo>
                  <a:pt x="293327" y="254443"/>
                  <a:pt x="292967" y="255523"/>
                  <a:pt x="292247" y="256603"/>
                </a:cubicBezTo>
                <a:cubicBezTo>
                  <a:pt x="291526" y="257682"/>
                  <a:pt x="290086" y="258402"/>
                  <a:pt x="288646" y="258402"/>
                </a:cubicBezTo>
                <a:lnTo>
                  <a:pt x="195376" y="258402"/>
                </a:lnTo>
                <a:cubicBezTo>
                  <a:pt x="192855" y="258402"/>
                  <a:pt x="190695" y="255883"/>
                  <a:pt x="190695" y="253724"/>
                </a:cubicBezTo>
                <a:cubicBezTo>
                  <a:pt x="190695" y="251204"/>
                  <a:pt x="192855" y="249405"/>
                  <a:pt x="195376" y="249405"/>
                </a:cubicBezTo>
                <a:lnTo>
                  <a:pt x="283964" y="249405"/>
                </a:lnTo>
                <a:lnTo>
                  <a:pt x="279643" y="216655"/>
                </a:lnTo>
                <a:lnTo>
                  <a:pt x="190335" y="216655"/>
                </a:lnTo>
                <a:cubicBezTo>
                  <a:pt x="187814" y="216655"/>
                  <a:pt x="185653" y="214855"/>
                  <a:pt x="185653" y="211976"/>
                </a:cubicBezTo>
                <a:cubicBezTo>
                  <a:pt x="185653" y="209817"/>
                  <a:pt x="187814" y="207657"/>
                  <a:pt x="190335" y="207657"/>
                </a:cubicBezTo>
                <a:lnTo>
                  <a:pt x="278562" y="207657"/>
                </a:lnTo>
                <a:lnTo>
                  <a:pt x="261277" y="68379"/>
                </a:lnTo>
                <a:lnTo>
                  <a:pt x="240030" y="68379"/>
                </a:lnTo>
                <a:lnTo>
                  <a:pt x="240030" y="87454"/>
                </a:lnTo>
                <a:cubicBezTo>
                  <a:pt x="240030" y="90333"/>
                  <a:pt x="237870" y="92132"/>
                  <a:pt x="235349" y="92132"/>
                </a:cubicBezTo>
                <a:cubicBezTo>
                  <a:pt x="232828" y="92132"/>
                  <a:pt x="231027" y="90333"/>
                  <a:pt x="231027" y="87454"/>
                </a:cubicBezTo>
                <a:lnTo>
                  <a:pt x="231027" y="68379"/>
                </a:lnTo>
                <a:lnTo>
                  <a:pt x="144960" y="68379"/>
                </a:lnTo>
                <a:lnTo>
                  <a:pt x="144960" y="87454"/>
                </a:lnTo>
                <a:cubicBezTo>
                  <a:pt x="144960" y="90333"/>
                  <a:pt x="142800" y="92132"/>
                  <a:pt x="140639" y="92132"/>
                </a:cubicBezTo>
                <a:cubicBezTo>
                  <a:pt x="138118" y="92132"/>
                  <a:pt x="135957" y="90333"/>
                  <a:pt x="135957" y="87454"/>
                </a:cubicBezTo>
                <a:lnTo>
                  <a:pt x="135957" y="68379"/>
                </a:lnTo>
                <a:lnTo>
                  <a:pt x="114711" y="68379"/>
                </a:lnTo>
                <a:lnTo>
                  <a:pt x="112190" y="88173"/>
                </a:lnTo>
                <a:cubicBezTo>
                  <a:pt x="111830" y="90693"/>
                  <a:pt x="109669" y="92132"/>
                  <a:pt x="107148" y="92132"/>
                </a:cubicBezTo>
                <a:cubicBezTo>
                  <a:pt x="104628" y="91772"/>
                  <a:pt x="103187" y="89613"/>
                  <a:pt x="103547" y="87094"/>
                </a:cubicBezTo>
                <a:lnTo>
                  <a:pt x="106428" y="63341"/>
                </a:lnTo>
                <a:cubicBezTo>
                  <a:pt x="106788" y="61182"/>
                  <a:pt x="108589" y="59382"/>
                  <a:pt x="110750" y="59382"/>
                </a:cubicBezTo>
                <a:lnTo>
                  <a:pt x="135957" y="59382"/>
                </a:lnTo>
                <a:lnTo>
                  <a:pt x="135957" y="52184"/>
                </a:lnTo>
                <a:cubicBezTo>
                  <a:pt x="135957" y="23393"/>
                  <a:pt x="159365" y="0"/>
                  <a:pt x="187814" y="0"/>
                </a:cubicBezTo>
                <a:close/>
              </a:path>
            </a:pathLst>
          </a:custGeom>
          <a:solidFill>
            <a:schemeClr val="bg1"/>
          </a:solidFill>
          <a:ln>
            <a:noFill/>
          </a:ln>
        </p:spPr>
        <p:txBody>
          <a:bodyPr anchor="ctr"/>
          <a:lstStyle/>
          <a:p>
            <a:endParaRPr lang="en-US" sz="900"/>
          </a:p>
        </p:txBody>
      </p:sp>
      <p:sp>
        <p:nvSpPr>
          <p:cNvPr id="38" name="Freeform 939">
            <a:extLst>
              <a:ext uri="{FF2B5EF4-FFF2-40B4-BE49-F238E27FC236}">
                <a16:creationId xmlns:a16="http://schemas.microsoft.com/office/drawing/2014/main" id="{B708F14C-FED4-0C4F-9C4C-C0075516BC22}"/>
              </a:ext>
            </a:extLst>
          </p:cNvPr>
          <p:cNvSpPr>
            <a:spLocks noChangeAspect="1"/>
          </p:cNvSpPr>
          <p:nvPr/>
        </p:nvSpPr>
        <p:spPr bwMode="auto">
          <a:xfrm>
            <a:off x="5788047" y="2084936"/>
            <a:ext cx="615907" cy="615907"/>
          </a:xfrm>
          <a:custGeom>
            <a:avLst/>
            <a:gdLst>
              <a:gd name="T0" fmla="*/ 3011771 w 293098"/>
              <a:gd name="T1" fmla="*/ 7671040 h 293328"/>
              <a:gd name="T2" fmla="*/ 2676123 w 293098"/>
              <a:gd name="T3" fmla="*/ 7671040 h 293328"/>
              <a:gd name="T4" fmla="*/ 2309547 w 293098"/>
              <a:gd name="T5" fmla="*/ 5317185 h 293328"/>
              <a:gd name="T6" fmla="*/ 3363275 w 293098"/>
              <a:gd name="T7" fmla="*/ 8138882 h 293328"/>
              <a:gd name="T8" fmla="*/ 2309547 w 293098"/>
              <a:gd name="T9" fmla="*/ 5317185 h 293328"/>
              <a:gd name="T10" fmla="*/ 5022963 w 293098"/>
              <a:gd name="T11" fmla="*/ 2025314 h 293328"/>
              <a:gd name="T12" fmla="*/ 4179952 w 293098"/>
              <a:gd name="T13" fmla="*/ 4481167 h 293328"/>
              <a:gd name="T14" fmla="*/ 3692527 w 293098"/>
              <a:gd name="T15" fmla="*/ 8138882 h 293328"/>
              <a:gd name="T16" fmla="*/ 7538815 w 293098"/>
              <a:gd name="T17" fmla="*/ 8138882 h 293328"/>
              <a:gd name="T18" fmla="*/ 7920842 w 293098"/>
              <a:gd name="T19" fmla="*/ 7446510 h 293328"/>
              <a:gd name="T20" fmla="*/ 8026205 w 293098"/>
              <a:gd name="T21" fmla="*/ 7211383 h 293328"/>
              <a:gd name="T22" fmla="*/ 8276464 w 293098"/>
              <a:gd name="T23" fmla="*/ 6453713 h 293328"/>
              <a:gd name="T24" fmla="*/ 8302807 w 293098"/>
              <a:gd name="T25" fmla="*/ 6205512 h 293328"/>
              <a:gd name="T26" fmla="*/ 8250135 w 293098"/>
              <a:gd name="T27" fmla="*/ 5500129 h 293328"/>
              <a:gd name="T28" fmla="*/ 8250135 w 293098"/>
              <a:gd name="T29" fmla="*/ 5173504 h 293328"/>
              <a:gd name="T30" fmla="*/ 8092095 w 293098"/>
              <a:gd name="T31" fmla="*/ 4376701 h 293328"/>
              <a:gd name="T32" fmla="*/ 5971389 w 293098"/>
              <a:gd name="T33" fmla="*/ 4311343 h 293328"/>
              <a:gd name="T34" fmla="*/ 6050359 w 293098"/>
              <a:gd name="T35" fmla="*/ 3057301 h 293328"/>
              <a:gd name="T36" fmla="*/ 5391801 w 293098"/>
              <a:gd name="T37" fmla="*/ 1685660 h 293328"/>
              <a:gd name="T38" fmla="*/ 6300653 w 293098"/>
              <a:gd name="T39" fmla="*/ 4050098 h 293328"/>
              <a:gd name="T40" fmla="*/ 8776992 w 293098"/>
              <a:gd name="T41" fmla="*/ 4768612 h 293328"/>
              <a:gd name="T42" fmla="*/ 8829705 w 293098"/>
              <a:gd name="T43" fmla="*/ 5839741 h 293328"/>
              <a:gd name="T44" fmla="*/ 8737523 w 293098"/>
              <a:gd name="T45" fmla="*/ 6767227 h 293328"/>
              <a:gd name="T46" fmla="*/ 8302807 w 293098"/>
              <a:gd name="T47" fmla="*/ 7681658 h 293328"/>
              <a:gd name="T48" fmla="*/ 7512500 w 293098"/>
              <a:gd name="T49" fmla="*/ 8465448 h 293328"/>
              <a:gd name="T50" fmla="*/ 1545513 w 293098"/>
              <a:gd name="T51" fmla="*/ 8308702 h 293328"/>
              <a:gd name="T52" fmla="*/ 1980236 w 293098"/>
              <a:gd name="T53" fmla="*/ 8138882 h 293328"/>
              <a:gd name="T54" fmla="*/ 636641 w 293098"/>
              <a:gd name="T55" fmla="*/ 5317185 h 293328"/>
              <a:gd name="T56" fmla="*/ 636641 w 293098"/>
              <a:gd name="T57" fmla="*/ 5003760 h 293328"/>
              <a:gd name="T58" fmla="*/ 3942868 w 293098"/>
              <a:gd name="T59" fmla="*/ 4272152 h 293328"/>
              <a:gd name="T60" fmla="*/ 4667318 w 293098"/>
              <a:gd name="T61" fmla="*/ 1946951 h 293328"/>
              <a:gd name="T62" fmla="*/ 5391801 w 293098"/>
              <a:gd name="T63" fmla="*/ 1685660 h 293328"/>
              <a:gd name="T64" fmla="*/ 328914 w 293098"/>
              <a:gd name="T65" fmla="*/ 5328636 h 293328"/>
              <a:gd name="T66" fmla="*/ 7960206 w 293098"/>
              <a:gd name="T67" fmla="*/ 9638465 h 293328"/>
              <a:gd name="T68" fmla="*/ 10341641 w 293098"/>
              <a:gd name="T69" fmla="*/ 10265362 h 293328"/>
              <a:gd name="T70" fmla="*/ 9696987 w 293098"/>
              <a:gd name="T71" fmla="*/ 7901406 h 293328"/>
              <a:gd name="T72" fmla="*/ 5368217 w 293098"/>
              <a:gd name="T73" fmla="*/ 326516 h 293328"/>
              <a:gd name="T74" fmla="*/ 10736365 w 293098"/>
              <a:gd name="T75" fmla="*/ 5328636 h 293328"/>
              <a:gd name="T76" fmla="*/ 10736365 w 293098"/>
              <a:gd name="T77" fmla="*/ 10448194 h 293328"/>
              <a:gd name="T78" fmla="*/ 10578499 w 293098"/>
              <a:gd name="T79" fmla="*/ 10657173 h 293328"/>
              <a:gd name="T80" fmla="*/ 8078583 w 293098"/>
              <a:gd name="T81" fmla="*/ 9938848 h 293328"/>
              <a:gd name="T82" fmla="*/ 0 w 293098"/>
              <a:gd name="T83" fmla="*/ 5328636 h 2933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3098" h="293328">
                <a:moveTo>
                  <a:pt x="77421" y="206375"/>
                </a:moveTo>
                <a:cubicBezTo>
                  <a:pt x="79986" y="206375"/>
                  <a:pt x="82184" y="208573"/>
                  <a:pt x="82184" y="211138"/>
                </a:cubicBezTo>
                <a:cubicBezTo>
                  <a:pt x="82184" y="213702"/>
                  <a:pt x="79986" y="215534"/>
                  <a:pt x="77421" y="215534"/>
                </a:cubicBezTo>
                <a:cubicBezTo>
                  <a:pt x="74857" y="215534"/>
                  <a:pt x="73025" y="213702"/>
                  <a:pt x="73025" y="211138"/>
                </a:cubicBezTo>
                <a:cubicBezTo>
                  <a:pt x="73025" y="208573"/>
                  <a:pt x="74857" y="206375"/>
                  <a:pt x="77421" y="206375"/>
                </a:cubicBezTo>
                <a:close/>
                <a:moveTo>
                  <a:pt x="63021" y="146351"/>
                </a:moveTo>
                <a:lnTo>
                  <a:pt x="63021" y="224014"/>
                </a:lnTo>
                <a:lnTo>
                  <a:pt x="91776" y="224014"/>
                </a:lnTo>
                <a:lnTo>
                  <a:pt x="91776" y="146351"/>
                </a:lnTo>
                <a:lnTo>
                  <a:pt x="63021" y="146351"/>
                </a:lnTo>
                <a:close/>
                <a:moveTo>
                  <a:pt x="146769" y="55026"/>
                </a:moveTo>
                <a:cubicBezTo>
                  <a:pt x="142096" y="55026"/>
                  <a:pt x="138861" y="55385"/>
                  <a:pt x="137064" y="55745"/>
                </a:cubicBezTo>
                <a:cubicBezTo>
                  <a:pt x="138502" y="63655"/>
                  <a:pt x="141018" y="80554"/>
                  <a:pt x="138502" y="88464"/>
                </a:cubicBezTo>
                <a:cubicBezTo>
                  <a:pt x="133829" y="102127"/>
                  <a:pt x="123046" y="113992"/>
                  <a:pt x="114061" y="123340"/>
                </a:cubicBezTo>
                <a:cubicBezTo>
                  <a:pt x="107591" y="130531"/>
                  <a:pt x="100761" y="137722"/>
                  <a:pt x="100761" y="142037"/>
                </a:cubicBezTo>
                <a:lnTo>
                  <a:pt x="100761" y="224014"/>
                </a:lnTo>
                <a:lnTo>
                  <a:pt x="204997" y="224014"/>
                </a:lnTo>
                <a:cubicBezTo>
                  <a:pt x="205357" y="224014"/>
                  <a:pt x="205357" y="224014"/>
                  <a:pt x="205716" y="224014"/>
                </a:cubicBezTo>
                <a:cubicBezTo>
                  <a:pt x="212545" y="223295"/>
                  <a:pt x="217577" y="217901"/>
                  <a:pt x="217577" y="211430"/>
                </a:cubicBezTo>
                <a:cubicBezTo>
                  <a:pt x="217577" y="209272"/>
                  <a:pt x="217218" y="207115"/>
                  <a:pt x="216140" y="204958"/>
                </a:cubicBezTo>
                <a:cubicBezTo>
                  <a:pt x="215421" y="203879"/>
                  <a:pt x="215421" y="202441"/>
                  <a:pt x="216140" y="201003"/>
                </a:cubicBezTo>
                <a:cubicBezTo>
                  <a:pt x="216499" y="199924"/>
                  <a:pt x="217577" y="198845"/>
                  <a:pt x="219015" y="198486"/>
                </a:cubicBezTo>
                <a:cubicBezTo>
                  <a:pt x="225126" y="197407"/>
                  <a:pt x="229439" y="192014"/>
                  <a:pt x="229439" y="186261"/>
                </a:cubicBezTo>
                <a:cubicBezTo>
                  <a:pt x="229439" y="183025"/>
                  <a:pt x="228361" y="179789"/>
                  <a:pt x="225844" y="177632"/>
                </a:cubicBezTo>
                <a:cubicBezTo>
                  <a:pt x="225126" y="176553"/>
                  <a:pt x="224766" y="175475"/>
                  <a:pt x="224766" y="174036"/>
                </a:cubicBezTo>
                <a:cubicBezTo>
                  <a:pt x="224766" y="172598"/>
                  <a:pt x="225485" y="171520"/>
                  <a:pt x="226563" y="170800"/>
                </a:cubicBezTo>
                <a:cubicBezTo>
                  <a:pt x="229798" y="168284"/>
                  <a:pt x="231955" y="164688"/>
                  <a:pt x="231955" y="160733"/>
                </a:cubicBezTo>
                <a:cubicBezTo>
                  <a:pt x="231955" y="154261"/>
                  <a:pt x="228001" y="151385"/>
                  <a:pt x="225126" y="151385"/>
                </a:cubicBezTo>
                <a:cubicBezTo>
                  <a:pt x="222610" y="151385"/>
                  <a:pt x="220812" y="149227"/>
                  <a:pt x="220812" y="146711"/>
                </a:cubicBezTo>
                <a:cubicBezTo>
                  <a:pt x="220812" y="144194"/>
                  <a:pt x="222610" y="142396"/>
                  <a:pt x="225126" y="142396"/>
                </a:cubicBezTo>
                <a:cubicBezTo>
                  <a:pt x="225844" y="142037"/>
                  <a:pt x="230517" y="139520"/>
                  <a:pt x="230517" y="131250"/>
                </a:cubicBezTo>
                <a:cubicBezTo>
                  <a:pt x="230517" y="125138"/>
                  <a:pt x="225485" y="120464"/>
                  <a:pt x="220812" y="120464"/>
                </a:cubicBezTo>
                <a:lnTo>
                  <a:pt x="166538" y="120464"/>
                </a:lnTo>
                <a:cubicBezTo>
                  <a:pt x="165100" y="120464"/>
                  <a:pt x="163662" y="119744"/>
                  <a:pt x="162944" y="118666"/>
                </a:cubicBezTo>
                <a:cubicBezTo>
                  <a:pt x="161865" y="117587"/>
                  <a:pt x="161865" y="116149"/>
                  <a:pt x="162225" y="114711"/>
                </a:cubicBezTo>
                <a:cubicBezTo>
                  <a:pt x="163303" y="110037"/>
                  <a:pt x="166538" y="98172"/>
                  <a:pt x="165100" y="84149"/>
                </a:cubicBezTo>
                <a:cubicBezTo>
                  <a:pt x="163303" y="67610"/>
                  <a:pt x="155755" y="55385"/>
                  <a:pt x="146769" y="55026"/>
                </a:cubicBezTo>
                <a:close/>
                <a:moveTo>
                  <a:pt x="147128" y="46396"/>
                </a:moveTo>
                <a:cubicBezTo>
                  <a:pt x="161146" y="46756"/>
                  <a:pt x="171929" y="61857"/>
                  <a:pt x="173727" y="83430"/>
                </a:cubicBezTo>
                <a:cubicBezTo>
                  <a:pt x="174805" y="94576"/>
                  <a:pt x="173727" y="105003"/>
                  <a:pt x="171929" y="111475"/>
                </a:cubicBezTo>
                <a:lnTo>
                  <a:pt x="220812" y="111475"/>
                </a:lnTo>
                <a:cubicBezTo>
                  <a:pt x="230877" y="111475"/>
                  <a:pt x="239503" y="120823"/>
                  <a:pt x="239503" y="131250"/>
                </a:cubicBezTo>
                <a:cubicBezTo>
                  <a:pt x="239503" y="137722"/>
                  <a:pt x="237346" y="142756"/>
                  <a:pt x="234471" y="146351"/>
                </a:cubicBezTo>
                <a:cubicBezTo>
                  <a:pt x="238065" y="149227"/>
                  <a:pt x="240941" y="154261"/>
                  <a:pt x="240941" y="160733"/>
                </a:cubicBezTo>
                <a:cubicBezTo>
                  <a:pt x="240941" y="165767"/>
                  <a:pt x="238784" y="170800"/>
                  <a:pt x="235190" y="175115"/>
                </a:cubicBezTo>
                <a:cubicBezTo>
                  <a:pt x="237346" y="178351"/>
                  <a:pt x="238425" y="181946"/>
                  <a:pt x="238425" y="186261"/>
                </a:cubicBezTo>
                <a:cubicBezTo>
                  <a:pt x="238425" y="194531"/>
                  <a:pt x="233393" y="202081"/>
                  <a:pt x="225844" y="205677"/>
                </a:cubicBezTo>
                <a:cubicBezTo>
                  <a:pt x="226204" y="207475"/>
                  <a:pt x="226563" y="209272"/>
                  <a:pt x="226563" y="211430"/>
                </a:cubicBezTo>
                <a:cubicBezTo>
                  <a:pt x="226563" y="222576"/>
                  <a:pt x="218296" y="231564"/>
                  <a:pt x="206435" y="232643"/>
                </a:cubicBezTo>
                <a:cubicBezTo>
                  <a:pt x="206435" y="232643"/>
                  <a:pt x="205716" y="233003"/>
                  <a:pt x="204997" y="233003"/>
                </a:cubicBezTo>
                <a:lnTo>
                  <a:pt x="46846" y="233003"/>
                </a:lnTo>
                <a:cubicBezTo>
                  <a:pt x="44330" y="233003"/>
                  <a:pt x="42173" y="230845"/>
                  <a:pt x="42173" y="228688"/>
                </a:cubicBezTo>
                <a:cubicBezTo>
                  <a:pt x="42173" y="226171"/>
                  <a:pt x="44330" y="224014"/>
                  <a:pt x="46846" y="224014"/>
                </a:cubicBezTo>
                <a:lnTo>
                  <a:pt x="54035" y="224014"/>
                </a:lnTo>
                <a:lnTo>
                  <a:pt x="54035" y="146351"/>
                </a:lnTo>
                <a:lnTo>
                  <a:pt x="17373" y="146351"/>
                </a:lnTo>
                <a:cubicBezTo>
                  <a:pt x="14497" y="146351"/>
                  <a:pt x="12700" y="144553"/>
                  <a:pt x="12700" y="142037"/>
                </a:cubicBezTo>
                <a:cubicBezTo>
                  <a:pt x="12700" y="139520"/>
                  <a:pt x="14497" y="137722"/>
                  <a:pt x="17373" y="137722"/>
                </a:cubicBezTo>
                <a:lnTo>
                  <a:pt x="92854" y="137722"/>
                </a:lnTo>
                <a:cubicBezTo>
                  <a:pt x="94651" y="131250"/>
                  <a:pt x="100761" y="125138"/>
                  <a:pt x="107591" y="117587"/>
                </a:cubicBezTo>
                <a:cubicBezTo>
                  <a:pt x="116217" y="108239"/>
                  <a:pt x="125922" y="97452"/>
                  <a:pt x="129876" y="85587"/>
                </a:cubicBezTo>
                <a:cubicBezTo>
                  <a:pt x="131673" y="80194"/>
                  <a:pt x="129157" y="62936"/>
                  <a:pt x="127360" y="53587"/>
                </a:cubicBezTo>
                <a:cubicBezTo>
                  <a:pt x="127000" y="51790"/>
                  <a:pt x="127719" y="49992"/>
                  <a:pt x="129516" y="48913"/>
                </a:cubicBezTo>
                <a:cubicBezTo>
                  <a:pt x="130235" y="48554"/>
                  <a:pt x="135267" y="46037"/>
                  <a:pt x="147128" y="46396"/>
                </a:cubicBezTo>
                <a:close/>
                <a:moveTo>
                  <a:pt x="146485" y="8987"/>
                </a:moveTo>
                <a:cubicBezTo>
                  <a:pt x="70729" y="8987"/>
                  <a:pt x="8976" y="70816"/>
                  <a:pt x="8976" y="146664"/>
                </a:cubicBezTo>
                <a:cubicBezTo>
                  <a:pt x="8976" y="222871"/>
                  <a:pt x="70729" y="284341"/>
                  <a:pt x="146485" y="284341"/>
                </a:cubicBezTo>
                <a:cubicBezTo>
                  <a:pt x="171617" y="284341"/>
                  <a:pt x="196031" y="277870"/>
                  <a:pt x="217214" y="265289"/>
                </a:cubicBezTo>
                <a:cubicBezTo>
                  <a:pt x="218291" y="264570"/>
                  <a:pt x="219727" y="264211"/>
                  <a:pt x="220804" y="264570"/>
                </a:cubicBezTo>
                <a:lnTo>
                  <a:pt x="282198" y="282544"/>
                </a:lnTo>
                <a:lnTo>
                  <a:pt x="264247" y="221074"/>
                </a:lnTo>
                <a:cubicBezTo>
                  <a:pt x="263888" y="219996"/>
                  <a:pt x="264247" y="218558"/>
                  <a:pt x="264606" y="217479"/>
                </a:cubicBezTo>
                <a:cubicBezTo>
                  <a:pt x="277531" y="196271"/>
                  <a:pt x="283993" y="171827"/>
                  <a:pt x="283993" y="146664"/>
                </a:cubicBezTo>
                <a:cubicBezTo>
                  <a:pt x="283993" y="70816"/>
                  <a:pt x="222599" y="8987"/>
                  <a:pt x="146485" y="8987"/>
                </a:cubicBezTo>
                <a:close/>
                <a:moveTo>
                  <a:pt x="146485" y="0"/>
                </a:moveTo>
                <a:cubicBezTo>
                  <a:pt x="227266" y="0"/>
                  <a:pt x="292969" y="66142"/>
                  <a:pt x="292969" y="146664"/>
                </a:cubicBezTo>
                <a:cubicBezTo>
                  <a:pt x="292969" y="172546"/>
                  <a:pt x="286147" y="198068"/>
                  <a:pt x="273222" y="220355"/>
                </a:cubicBezTo>
                <a:lnTo>
                  <a:pt x="292969" y="287576"/>
                </a:lnTo>
                <a:cubicBezTo>
                  <a:pt x="293328" y="289373"/>
                  <a:pt x="292969" y="291171"/>
                  <a:pt x="291533" y="292249"/>
                </a:cubicBezTo>
                <a:cubicBezTo>
                  <a:pt x="290815" y="292968"/>
                  <a:pt x="289738" y="293328"/>
                  <a:pt x="288661" y="293328"/>
                </a:cubicBezTo>
                <a:cubicBezTo>
                  <a:pt x="287943" y="293328"/>
                  <a:pt x="287584" y="293328"/>
                  <a:pt x="287225" y="293328"/>
                </a:cubicBezTo>
                <a:lnTo>
                  <a:pt x="220445" y="273557"/>
                </a:lnTo>
                <a:cubicBezTo>
                  <a:pt x="197826" y="286498"/>
                  <a:pt x="172694" y="293328"/>
                  <a:pt x="146485" y="293328"/>
                </a:cubicBezTo>
                <a:cubicBezTo>
                  <a:pt x="66061" y="293328"/>
                  <a:pt x="0" y="227545"/>
                  <a:pt x="0" y="146664"/>
                </a:cubicBezTo>
                <a:cubicBezTo>
                  <a:pt x="0" y="66142"/>
                  <a:pt x="66061" y="0"/>
                  <a:pt x="146485" y="0"/>
                </a:cubicBezTo>
                <a:close/>
              </a:path>
            </a:pathLst>
          </a:custGeom>
          <a:solidFill>
            <a:schemeClr val="bg1"/>
          </a:solidFill>
          <a:ln>
            <a:noFill/>
          </a:ln>
        </p:spPr>
        <p:txBody>
          <a:bodyPr anchor="ctr"/>
          <a:lstStyle/>
          <a:p>
            <a:endParaRPr lang="en-US" sz="900"/>
          </a:p>
        </p:txBody>
      </p:sp>
      <p:sp>
        <p:nvSpPr>
          <p:cNvPr id="39" name="Freeform 940">
            <a:extLst>
              <a:ext uri="{FF2B5EF4-FFF2-40B4-BE49-F238E27FC236}">
                <a16:creationId xmlns:a16="http://schemas.microsoft.com/office/drawing/2014/main" id="{99C4181A-667B-DC4D-9C66-F7CC62AC5626}"/>
              </a:ext>
            </a:extLst>
          </p:cNvPr>
          <p:cNvSpPr>
            <a:spLocks noChangeAspect="1"/>
          </p:cNvSpPr>
          <p:nvPr/>
        </p:nvSpPr>
        <p:spPr bwMode="auto">
          <a:xfrm>
            <a:off x="8024917" y="2084936"/>
            <a:ext cx="615907" cy="615907"/>
          </a:xfrm>
          <a:custGeom>
            <a:avLst/>
            <a:gdLst>
              <a:gd name="T0" fmla="*/ 10094907 w 293328"/>
              <a:gd name="T1" fmla="*/ 5511422 h 293328"/>
              <a:gd name="T2" fmla="*/ 4550546 w 293328"/>
              <a:gd name="T3" fmla="*/ 4401261 h 293328"/>
              <a:gd name="T4" fmla="*/ 4184428 w 293328"/>
              <a:gd name="T5" fmla="*/ 5798781 h 293328"/>
              <a:gd name="T6" fmla="*/ 5400559 w 293328"/>
              <a:gd name="T7" fmla="*/ 6582348 h 293328"/>
              <a:gd name="T8" fmla="*/ 6472759 w 293328"/>
              <a:gd name="T9" fmla="*/ 5798781 h 293328"/>
              <a:gd name="T10" fmla="*/ 6119705 w 293328"/>
              <a:gd name="T11" fmla="*/ 4401261 h 293328"/>
              <a:gd name="T12" fmla="*/ 5321798 w 293328"/>
              <a:gd name="T13" fmla="*/ 1095835 h 293328"/>
              <a:gd name="T14" fmla="*/ 6224538 w 293328"/>
              <a:gd name="T15" fmla="*/ 1515135 h 293328"/>
              <a:gd name="T16" fmla="*/ 7258088 w 293328"/>
              <a:gd name="T17" fmla="*/ 1764202 h 293328"/>
              <a:gd name="T18" fmla="*/ 7859976 w 293328"/>
              <a:gd name="T19" fmla="*/ 2157309 h 293328"/>
              <a:gd name="T20" fmla="*/ 8461775 w 293328"/>
              <a:gd name="T21" fmla="*/ 3022167 h 293328"/>
              <a:gd name="T22" fmla="*/ 9207529 w 293328"/>
              <a:gd name="T23" fmla="*/ 3703596 h 293328"/>
              <a:gd name="T24" fmla="*/ 9168242 w 293328"/>
              <a:gd name="T25" fmla="*/ 4712642 h 293328"/>
              <a:gd name="T26" fmla="*/ 8815000 w 293328"/>
              <a:gd name="T27" fmla="*/ 4267100 h 293328"/>
              <a:gd name="T28" fmla="*/ 8762695 w 293328"/>
              <a:gd name="T29" fmla="*/ 3677397 h 293328"/>
              <a:gd name="T30" fmla="*/ 8147770 w 293328"/>
              <a:gd name="T31" fmla="*/ 2773181 h 293328"/>
              <a:gd name="T32" fmla="*/ 7624468 w 293328"/>
              <a:gd name="T33" fmla="*/ 2484890 h 293328"/>
              <a:gd name="T34" fmla="*/ 6800175 w 293328"/>
              <a:gd name="T35" fmla="*/ 1711767 h 293328"/>
              <a:gd name="T36" fmla="*/ 5688134 w 293328"/>
              <a:gd name="T37" fmla="*/ 1685538 h 293328"/>
              <a:gd name="T38" fmla="*/ 5112459 w 293328"/>
              <a:gd name="T39" fmla="*/ 1502117 h 293328"/>
              <a:gd name="T40" fmla="*/ 4039633 w 293328"/>
              <a:gd name="T41" fmla="*/ 1724841 h 293328"/>
              <a:gd name="T42" fmla="*/ 3581696 w 293328"/>
              <a:gd name="T43" fmla="*/ 2104830 h 293328"/>
              <a:gd name="T44" fmla="*/ 2561279 w 293328"/>
              <a:gd name="T45" fmla="*/ 2563511 h 293328"/>
              <a:gd name="T46" fmla="*/ 2103257 w 293328"/>
              <a:gd name="T47" fmla="*/ 3585664 h 293328"/>
              <a:gd name="T48" fmla="*/ 1723820 w 293328"/>
              <a:gd name="T49" fmla="*/ 4044268 h 293328"/>
              <a:gd name="T50" fmla="*/ 1501500 w 293328"/>
              <a:gd name="T51" fmla="*/ 5118887 h 293328"/>
              <a:gd name="T52" fmla="*/ 1684654 w 293328"/>
              <a:gd name="T53" fmla="*/ 5695410 h 293328"/>
              <a:gd name="T54" fmla="*/ 1710818 w 293328"/>
              <a:gd name="T55" fmla="*/ 6822380 h 293328"/>
              <a:gd name="T56" fmla="*/ 2495735 w 293328"/>
              <a:gd name="T57" fmla="*/ 7634848 h 293328"/>
              <a:gd name="T58" fmla="*/ 2770578 w 293328"/>
              <a:gd name="T59" fmla="*/ 8159066 h 293328"/>
              <a:gd name="T60" fmla="*/ 3673264 w 293328"/>
              <a:gd name="T61" fmla="*/ 8774958 h 293328"/>
              <a:gd name="T62" fmla="*/ 4261997 w 293328"/>
              <a:gd name="T63" fmla="*/ 8827318 h 293328"/>
              <a:gd name="T64" fmla="*/ 4706832 w 293328"/>
              <a:gd name="T65" fmla="*/ 9181164 h 293328"/>
              <a:gd name="T66" fmla="*/ 3921927 w 293328"/>
              <a:gd name="T67" fmla="*/ 9272849 h 293328"/>
              <a:gd name="T68" fmla="*/ 3280772 w 293328"/>
              <a:gd name="T69" fmla="*/ 8656988 h 293328"/>
              <a:gd name="T70" fmla="*/ 2338782 w 293328"/>
              <a:gd name="T71" fmla="*/ 8316252 h 293328"/>
              <a:gd name="T72" fmla="*/ 1985501 w 293328"/>
              <a:gd name="T73" fmla="*/ 7359697 h 293328"/>
              <a:gd name="T74" fmla="*/ 1422960 w 293328"/>
              <a:gd name="T75" fmla="*/ 6468575 h 293328"/>
              <a:gd name="T76" fmla="*/ 1279018 w 293328"/>
              <a:gd name="T77" fmla="*/ 5760948 h 293328"/>
              <a:gd name="T78" fmla="*/ 1462171 w 293328"/>
              <a:gd name="T79" fmla="*/ 4712642 h 293328"/>
              <a:gd name="T80" fmla="*/ 1409958 w 293328"/>
              <a:gd name="T81" fmla="*/ 3703596 h 293328"/>
              <a:gd name="T82" fmla="*/ 2168654 w 293328"/>
              <a:gd name="T83" fmla="*/ 3022167 h 293328"/>
              <a:gd name="T84" fmla="*/ 2770578 w 293328"/>
              <a:gd name="T85" fmla="*/ 2157309 h 293328"/>
              <a:gd name="T86" fmla="*/ 3372357 w 293328"/>
              <a:gd name="T87" fmla="*/ 1764202 h 293328"/>
              <a:gd name="T88" fmla="*/ 4405936 w 293328"/>
              <a:gd name="T89" fmla="*/ 1515135 h 293328"/>
              <a:gd name="T90" fmla="*/ 5321798 w 293328"/>
              <a:gd name="T91" fmla="*/ 1095835 h 293328"/>
              <a:gd name="T92" fmla="*/ 5165152 w 293328"/>
              <a:gd name="T93" fmla="*/ 10330664 h 293328"/>
              <a:gd name="T94" fmla="*/ 3792097 w 293328"/>
              <a:gd name="T95" fmla="*/ 7705561 h 293328"/>
              <a:gd name="T96" fmla="*/ 3556700 w 293328"/>
              <a:gd name="T97" fmla="*/ 7535724 h 293328"/>
              <a:gd name="T98" fmla="*/ 2563005 w 293328"/>
              <a:gd name="T99" fmla="*/ 4466614 h 293328"/>
              <a:gd name="T100" fmla="*/ 5178176 w 293328"/>
              <a:gd name="T101" fmla="*/ 2546746 h 293328"/>
              <a:gd name="T102" fmla="*/ 7950382 w 293328"/>
              <a:gd name="T103" fmla="*/ 4349099 h 293328"/>
              <a:gd name="T104" fmla="*/ 6799670 w 293328"/>
              <a:gd name="T105" fmla="*/ 5837939 h 293328"/>
              <a:gd name="T106" fmla="*/ 5335118 w 293328"/>
              <a:gd name="T107" fmla="*/ 326516 h 293328"/>
              <a:gd name="T108" fmla="*/ 10617946 w 293328"/>
              <a:gd name="T109" fmla="*/ 5446145 h 293328"/>
              <a:gd name="T110" fmla="*/ 0 w 293328"/>
              <a:gd name="T111" fmla="*/ 5328636 h 2933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3328" h="293328">
                <a:moveTo>
                  <a:pt x="277852" y="151696"/>
                </a:moveTo>
                <a:cubicBezTo>
                  <a:pt x="210908" y="157088"/>
                  <a:pt x="156922" y="211009"/>
                  <a:pt x="151523" y="277870"/>
                </a:cubicBezTo>
                <a:lnTo>
                  <a:pt x="277852" y="151696"/>
                </a:lnTo>
                <a:close/>
                <a:moveTo>
                  <a:pt x="146844" y="81959"/>
                </a:moveTo>
                <a:lnTo>
                  <a:pt x="128489" y="118625"/>
                </a:lnTo>
                <a:cubicBezTo>
                  <a:pt x="127769" y="120423"/>
                  <a:pt x="126689" y="121141"/>
                  <a:pt x="125249" y="121141"/>
                </a:cubicBezTo>
                <a:lnTo>
                  <a:pt x="84579" y="127252"/>
                </a:lnTo>
                <a:lnTo>
                  <a:pt x="114092" y="155651"/>
                </a:lnTo>
                <a:cubicBezTo>
                  <a:pt x="114812" y="156729"/>
                  <a:pt x="115532" y="158167"/>
                  <a:pt x="115172" y="159605"/>
                </a:cubicBezTo>
                <a:lnTo>
                  <a:pt x="108334" y="200225"/>
                </a:lnTo>
                <a:lnTo>
                  <a:pt x="144685" y="181173"/>
                </a:lnTo>
                <a:cubicBezTo>
                  <a:pt x="145764" y="180454"/>
                  <a:pt x="147204" y="180454"/>
                  <a:pt x="148644" y="181173"/>
                </a:cubicBezTo>
                <a:lnTo>
                  <a:pt x="175997" y="195552"/>
                </a:lnTo>
                <a:cubicBezTo>
                  <a:pt x="178156" y="193035"/>
                  <a:pt x="180316" y="190160"/>
                  <a:pt x="182835" y="188003"/>
                </a:cubicBezTo>
                <a:lnTo>
                  <a:pt x="178156" y="159605"/>
                </a:lnTo>
                <a:cubicBezTo>
                  <a:pt x="177797" y="158167"/>
                  <a:pt x="178516" y="156729"/>
                  <a:pt x="179596" y="155651"/>
                </a:cubicBezTo>
                <a:lnTo>
                  <a:pt x="208749" y="127252"/>
                </a:lnTo>
                <a:lnTo>
                  <a:pt x="168439" y="121141"/>
                </a:lnTo>
                <a:cubicBezTo>
                  <a:pt x="166639" y="121141"/>
                  <a:pt x="165560" y="120423"/>
                  <a:pt x="164840" y="118625"/>
                </a:cubicBezTo>
                <a:lnTo>
                  <a:pt x="146844" y="81959"/>
                </a:lnTo>
                <a:close/>
                <a:moveTo>
                  <a:pt x="146477" y="30162"/>
                </a:moveTo>
                <a:cubicBezTo>
                  <a:pt x="150798" y="30162"/>
                  <a:pt x="155119" y="31965"/>
                  <a:pt x="158360" y="35212"/>
                </a:cubicBezTo>
                <a:lnTo>
                  <a:pt x="162681" y="40261"/>
                </a:lnTo>
                <a:cubicBezTo>
                  <a:pt x="165202" y="42425"/>
                  <a:pt x="168443" y="43147"/>
                  <a:pt x="171324" y="41704"/>
                </a:cubicBezTo>
                <a:lnTo>
                  <a:pt x="177806" y="39179"/>
                </a:lnTo>
                <a:cubicBezTo>
                  <a:pt x="181767" y="37376"/>
                  <a:pt x="186448" y="37015"/>
                  <a:pt x="190769" y="38818"/>
                </a:cubicBezTo>
                <a:cubicBezTo>
                  <a:pt x="195091" y="40622"/>
                  <a:pt x="197972" y="44229"/>
                  <a:pt x="199772" y="48557"/>
                </a:cubicBezTo>
                <a:lnTo>
                  <a:pt x="202293" y="54688"/>
                </a:lnTo>
                <a:cubicBezTo>
                  <a:pt x="203373" y="57574"/>
                  <a:pt x="206254" y="59377"/>
                  <a:pt x="209495" y="59738"/>
                </a:cubicBezTo>
                <a:lnTo>
                  <a:pt x="216337" y="59377"/>
                </a:lnTo>
                <a:cubicBezTo>
                  <a:pt x="220658" y="59377"/>
                  <a:pt x="225339" y="60820"/>
                  <a:pt x="228580" y="64427"/>
                </a:cubicBezTo>
                <a:cubicBezTo>
                  <a:pt x="231461" y="67673"/>
                  <a:pt x="233622" y="72001"/>
                  <a:pt x="233262" y="76329"/>
                </a:cubicBezTo>
                <a:lnTo>
                  <a:pt x="232902" y="83182"/>
                </a:lnTo>
                <a:cubicBezTo>
                  <a:pt x="232902" y="86428"/>
                  <a:pt x="235062" y="89314"/>
                  <a:pt x="237943" y="90396"/>
                </a:cubicBezTo>
                <a:lnTo>
                  <a:pt x="244425" y="92920"/>
                </a:lnTo>
                <a:cubicBezTo>
                  <a:pt x="248386" y="94363"/>
                  <a:pt x="251987" y="97609"/>
                  <a:pt x="253428" y="101937"/>
                </a:cubicBezTo>
                <a:cubicBezTo>
                  <a:pt x="255228" y="105905"/>
                  <a:pt x="255228" y="110954"/>
                  <a:pt x="253428" y="114922"/>
                </a:cubicBezTo>
                <a:lnTo>
                  <a:pt x="250547" y="121414"/>
                </a:lnTo>
                <a:cubicBezTo>
                  <a:pt x="249106" y="123939"/>
                  <a:pt x="249826" y="127546"/>
                  <a:pt x="252347" y="129710"/>
                </a:cubicBezTo>
                <a:cubicBezTo>
                  <a:pt x="254148" y="131513"/>
                  <a:pt x="254148" y="134399"/>
                  <a:pt x="252347" y="136202"/>
                </a:cubicBezTo>
                <a:cubicBezTo>
                  <a:pt x="250907" y="137645"/>
                  <a:pt x="248026" y="138005"/>
                  <a:pt x="246225" y="136202"/>
                </a:cubicBezTo>
                <a:cubicBezTo>
                  <a:pt x="241184" y="131513"/>
                  <a:pt x="239744" y="123939"/>
                  <a:pt x="242624" y="117447"/>
                </a:cubicBezTo>
                <a:lnTo>
                  <a:pt x="245145" y="111315"/>
                </a:lnTo>
                <a:cubicBezTo>
                  <a:pt x="246225" y="109512"/>
                  <a:pt x="246225" y="107348"/>
                  <a:pt x="245145" y="105544"/>
                </a:cubicBezTo>
                <a:cubicBezTo>
                  <a:pt x="244785" y="103380"/>
                  <a:pt x="242984" y="101937"/>
                  <a:pt x="241184" y="101216"/>
                </a:cubicBezTo>
                <a:lnTo>
                  <a:pt x="234702" y="98691"/>
                </a:lnTo>
                <a:cubicBezTo>
                  <a:pt x="228220" y="96167"/>
                  <a:pt x="223899" y="90035"/>
                  <a:pt x="224259" y="82821"/>
                </a:cubicBezTo>
                <a:lnTo>
                  <a:pt x="224259" y="76329"/>
                </a:lnTo>
                <a:cubicBezTo>
                  <a:pt x="224259" y="74165"/>
                  <a:pt x="223539" y="72001"/>
                  <a:pt x="222098" y="70558"/>
                </a:cubicBezTo>
                <a:cubicBezTo>
                  <a:pt x="220658" y="69116"/>
                  <a:pt x="218497" y="68394"/>
                  <a:pt x="216337" y="68394"/>
                </a:cubicBezTo>
                <a:lnTo>
                  <a:pt x="209855" y="68394"/>
                </a:lnTo>
                <a:cubicBezTo>
                  <a:pt x="202653" y="68755"/>
                  <a:pt x="196531" y="64427"/>
                  <a:pt x="194010" y="57934"/>
                </a:cubicBezTo>
                <a:lnTo>
                  <a:pt x="191490" y="51442"/>
                </a:lnTo>
                <a:cubicBezTo>
                  <a:pt x="190769" y="49639"/>
                  <a:pt x="189329" y="47835"/>
                  <a:pt x="187168" y="47114"/>
                </a:cubicBezTo>
                <a:cubicBezTo>
                  <a:pt x="185368" y="46393"/>
                  <a:pt x="183207" y="46393"/>
                  <a:pt x="181407" y="47475"/>
                </a:cubicBezTo>
                <a:lnTo>
                  <a:pt x="174925" y="49999"/>
                </a:lnTo>
                <a:cubicBezTo>
                  <a:pt x="168803" y="52885"/>
                  <a:pt x="161241" y="51442"/>
                  <a:pt x="156560" y="46393"/>
                </a:cubicBezTo>
                <a:lnTo>
                  <a:pt x="151878" y="41343"/>
                </a:lnTo>
                <a:cubicBezTo>
                  <a:pt x="150438" y="39900"/>
                  <a:pt x="148637" y="39179"/>
                  <a:pt x="146477" y="39179"/>
                </a:cubicBezTo>
                <a:cubicBezTo>
                  <a:pt x="144316" y="39179"/>
                  <a:pt x="142155" y="39900"/>
                  <a:pt x="140715" y="41343"/>
                </a:cubicBezTo>
                <a:lnTo>
                  <a:pt x="136034" y="46393"/>
                </a:lnTo>
                <a:cubicBezTo>
                  <a:pt x="131352" y="51442"/>
                  <a:pt x="123790" y="52885"/>
                  <a:pt x="117308" y="49999"/>
                </a:cubicBezTo>
                <a:lnTo>
                  <a:pt x="111186" y="47475"/>
                </a:lnTo>
                <a:cubicBezTo>
                  <a:pt x="109386" y="46393"/>
                  <a:pt x="107225" y="46393"/>
                  <a:pt x="105425" y="47114"/>
                </a:cubicBezTo>
                <a:cubicBezTo>
                  <a:pt x="103264" y="47835"/>
                  <a:pt x="101824" y="49639"/>
                  <a:pt x="101104" y="51442"/>
                </a:cubicBezTo>
                <a:lnTo>
                  <a:pt x="98583" y="57934"/>
                </a:lnTo>
                <a:cubicBezTo>
                  <a:pt x="96062" y="64427"/>
                  <a:pt x="89940" y="68755"/>
                  <a:pt x="82738" y="68394"/>
                </a:cubicBezTo>
                <a:lnTo>
                  <a:pt x="76256" y="68394"/>
                </a:lnTo>
                <a:cubicBezTo>
                  <a:pt x="74096" y="68394"/>
                  <a:pt x="71935" y="69116"/>
                  <a:pt x="70495" y="70558"/>
                </a:cubicBezTo>
                <a:cubicBezTo>
                  <a:pt x="69054" y="72001"/>
                  <a:pt x="68334" y="74165"/>
                  <a:pt x="68334" y="76329"/>
                </a:cubicBezTo>
                <a:lnTo>
                  <a:pt x="68694" y="82821"/>
                </a:lnTo>
                <a:cubicBezTo>
                  <a:pt x="68694" y="90035"/>
                  <a:pt x="64373" y="96167"/>
                  <a:pt x="57891" y="98691"/>
                </a:cubicBezTo>
                <a:lnTo>
                  <a:pt x="51409" y="101216"/>
                </a:lnTo>
                <a:cubicBezTo>
                  <a:pt x="49609" y="101937"/>
                  <a:pt x="47808" y="103380"/>
                  <a:pt x="47088" y="105544"/>
                </a:cubicBezTo>
                <a:cubicBezTo>
                  <a:pt x="46368" y="107348"/>
                  <a:pt x="46368" y="109512"/>
                  <a:pt x="47448" y="111315"/>
                </a:cubicBezTo>
                <a:lnTo>
                  <a:pt x="49969" y="117447"/>
                </a:lnTo>
                <a:cubicBezTo>
                  <a:pt x="52850" y="123939"/>
                  <a:pt x="51409" y="131513"/>
                  <a:pt x="46368" y="136202"/>
                </a:cubicBezTo>
                <a:lnTo>
                  <a:pt x="41326" y="140891"/>
                </a:lnTo>
                <a:cubicBezTo>
                  <a:pt x="39886" y="142334"/>
                  <a:pt x="39166" y="144498"/>
                  <a:pt x="39166" y="146301"/>
                </a:cubicBezTo>
                <a:cubicBezTo>
                  <a:pt x="39166" y="148465"/>
                  <a:pt x="39886" y="150629"/>
                  <a:pt x="41326" y="152072"/>
                </a:cubicBezTo>
                <a:lnTo>
                  <a:pt x="46368" y="156761"/>
                </a:lnTo>
                <a:cubicBezTo>
                  <a:pt x="51409" y="161450"/>
                  <a:pt x="52850" y="169024"/>
                  <a:pt x="49969" y="175155"/>
                </a:cubicBezTo>
                <a:lnTo>
                  <a:pt x="47448" y="181648"/>
                </a:lnTo>
                <a:cubicBezTo>
                  <a:pt x="46368" y="183451"/>
                  <a:pt x="46368" y="185615"/>
                  <a:pt x="47088" y="187779"/>
                </a:cubicBezTo>
                <a:cubicBezTo>
                  <a:pt x="47808" y="189583"/>
                  <a:pt x="49609" y="191025"/>
                  <a:pt x="51409" y="191747"/>
                </a:cubicBezTo>
                <a:lnTo>
                  <a:pt x="57891" y="194271"/>
                </a:lnTo>
                <a:cubicBezTo>
                  <a:pt x="64373" y="196796"/>
                  <a:pt x="68694" y="202928"/>
                  <a:pt x="68694" y="210141"/>
                </a:cubicBezTo>
                <a:lnTo>
                  <a:pt x="68334" y="216994"/>
                </a:lnTo>
                <a:cubicBezTo>
                  <a:pt x="68334" y="218798"/>
                  <a:pt x="69054" y="220962"/>
                  <a:pt x="70495" y="222405"/>
                </a:cubicBezTo>
                <a:cubicBezTo>
                  <a:pt x="71935" y="223847"/>
                  <a:pt x="74096" y="224929"/>
                  <a:pt x="76256" y="224569"/>
                </a:cubicBezTo>
                <a:lnTo>
                  <a:pt x="82738" y="224569"/>
                </a:lnTo>
                <a:cubicBezTo>
                  <a:pt x="89940" y="224569"/>
                  <a:pt x="96062" y="228536"/>
                  <a:pt x="98583" y="235028"/>
                </a:cubicBezTo>
                <a:lnTo>
                  <a:pt x="101104" y="241521"/>
                </a:lnTo>
                <a:cubicBezTo>
                  <a:pt x="101824" y="243324"/>
                  <a:pt x="103264" y="245127"/>
                  <a:pt x="105425" y="245488"/>
                </a:cubicBezTo>
                <a:cubicBezTo>
                  <a:pt x="107225" y="246570"/>
                  <a:pt x="109386" y="246570"/>
                  <a:pt x="111186" y="245488"/>
                </a:cubicBezTo>
                <a:lnTo>
                  <a:pt x="117308" y="242963"/>
                </a:lnTo>
                <a:cubicBezTo>
                  <a:pt x="123790" y="240078"/>
                  <a:pt x="131352" y="241521"/>
                  <a:pt x="136034" y="246570"/>
                </a:cubicBezTo>
                <a:cubicBezTo>
                  <a:pt x="137834" y="248373"/>
                  <a:pt x="137834" y="251259"/>
                  <a:pt x="136034" y="252702"/>
                </a:cubicBezTo>
                <a:cubicBezTo>
                  <a:pt x="134233" y="254505"/>
                  <a:pt x="131352" y="254505"/>
                  <a:pt x="129552" y="252702"/>
                </a:cubicBezTo>
                <a:cubicBezTo>
                  <a:pt x="127391" y="250177"/>
                  <a:pt x="123790" y="249816"/>
                  <a:pt x="121269" y="250898"/>
                </a:cubicBezTo>
                <a:lnTo>
                  <a:pt x="114788" y="253784"/>
                </a:lnTo>
                <a:cubicBezTo>
                  <a:pt x="112627" y="254866"/>
                  <a:pt x="110466" y="255226"/>
                  <a:pt x="107946" y="255226"/>
                </a:cubicBezTo>
                <a:cubicBezTo>
                  <a:pt x="105785" y="255226"/>
                  <a:pt x="103624" y="254866"/>
                  <a:pt x="101824" y="253784"/>
                </a:cubicBezTo>
                <a:cubicBezTo>
                  <a:pt x="97863" y="251980"/>
                  <a:pt x="94262" y="248734"/>
                  <a:pt x="92821" y="244406"/>
                </a:cubicBezTo>
                <a:lnTo>
                  <a:pt x="90300" y="238274"/>
                </a:lnTo>
                <a:cubicBezTo>
                  <a:pt x="89220" y="235389"/>
                  <a:pt x="85979" y="233225"/>
                  <a:pt x="83098" y="233225"/>
                </a:cubicBezTo>
                <a:lnTo>
                  <a:pt x="76256" y="233586"/>
                </a:lnTo>
                <a:cubicBezTo>
                  <a:pt x="71935" y="233586"/>
                  <a:pt x="67254" y="231782"/>
                  <a:pt x="64373" y="228897"/>
                </a:cubicBezTo>
                <a:cubicBezTo>
                  <a:pt x="60772" y="225651"/>
                  <a:pt x="59332" y="220962"/>
                  <a:pt x="59332" y="216634"/>
                </a:cubicBezTo>
                <a:lnTo>
                  <a:pt x="59692" y="209781"/>
                </a:lnTo>
                <a:cubicBezTo>
                  <a:pt x="59692" y="206535"/>
                  <a:pt x="57891" y="203649"/>
                  <a:pt x="54650" y="202567"/>
                </a:cubicBezTo>
                <a:lnTo>
                  <a:pt x="48528" y="200042"/>
                </a:lnTo>
                <a:cubicBezTo>
                  <a:pt x="44207" y="198239"/>
                  <a:pt x="40606" y="195354"/>
                  <a:pt x="38806" y="191025"/>
                </a:cubicBezTo>
                <a:cubicBezTo>
                  <a:pt x="37005" y="186697"/>
                  <a:pt x="37365" y="182008"/>
                  <a:pt x="39166" y="178041"/>
                </a:cubicBezTo>
                <a:lnTo>
                  <a:pt x="41686" y="171549"/>
                </a:lnTo>
                <a:cubicBezTo>
                  <a:pt x="43487" y="168663"/>
                  <a:pt x="42407" y="165417"/>
                  <a:pt x="40246" y="162892"/>
                </a:cubicBezTo>
                <a:lnTo>
                  <a:pt x="35205" y="158564"/>
                </a:lnTo>
                <a:cubicBezTo>
                  <a:pt x="32324" y="155318"/>
                  <a:pt x="30163" y="150990"/>
                  <a:pt x="30163" y="146301"/>
                </a:cubicBezTo>
                <a:cubicBezTo>
                  <a:pt x="30163" y="141973"/>
                  <a:pt x="32324" y="137645"/>
                  <a:pt x="35205" y="134399"/>
                </a:cubicBezTo>
                <a:lnTo>
                  <a:pt x="40246" y="129710"/>
                </a:lnTo>
                <a:cubicBezTo>
                  <a:pt x="42407" y="127546"/>
                  <a:pt x="43487" y="123939"/>
                  <a:pt x="41686" y="121414"/>
                </a:cubicBezTo>
                <a:lnTo>
                  <a:pt x="39166" y="114922"/>
                </a:lnTo>
                <a:cubicBezTo>
                  <a:pt x="37365" y="110954"/>
                  <a:pt x="37005" y="105905"/>
                  <a:pt x="38806" y="101937"/>
                </a:cubicBezTo>
                <a:cubicBezTo>
                  <a:pt x="40606" y="97609"/>
                  <a:pt x="44207" y="94363"/>
                  <a:pt x="48528" y="92920"/>
                </a:cubicBezTo>
                <a:lnTo>
                  <a:pt x="54650" y="90396"/>
                </a:lnTo>
                <a:cubicBezTo>
                  <a:pt x="57891" y="89314"/>
                  <a:pt x="59692" y="86428"/>
                  <a:pt x="59692" y="83182"/>
                </a:cubicBezTo>
                <a:lnTo>
                  <a:pt x="59332" y="76329"/>
                </a:lnTo>
                <a:cubicBezTo>
                  <a:pt x="59332" y="71640"/>
                  <a:pt x="60772" y="67673"/>
                  <a:pt x="64373" y="64427"/>
                </a:cubicBezTo>
                <a:cubicBezTo>
                  <a:pt x="67254" y="60820"/>
                  <a:pt x="71575" y="59377"/>
                  <a:pt x="76256" y="59377"/>
                </a:cubicBezTo>
                <a:lnTo>
                  <a:pt x="83098" y="59738"/>
                </a:lnTo>
                <a:cubicBezTo>
                  <a:pt x="86339" y="59377"/>
                  <a:pt x="89220" y="57574"/>
                  <a:pt x="90300" y="54688"/>
                </a:cubicBezTo>
                <a:lnTo>
                  <a:pt x="92821" y="48557"/>
                </a:lnTo>
                <a:cubicBezTo>
                  <a:pt x="94262" y="44229"/>
                  <a:pt x="97863" y="40622"/>
                  <a:pt x="101824" y="38818"/>
                </a:cubicBezTo>
                <a:cubicBezTo>
                  <a:pt x="105785" y="37015"/>
                  <a:pt x="110826" y="37376"/>
                  <a:pt x="114788" y="39179"/>
                </a:cubicBezTo>
                <a:lnTo>
                  <a:pt x="121269" y="41704"/>
                </a:lnTo>
                <a:cubicBezTo>
                  <a:pt x="124150" y="43147"/>
                  <a:pt x="127391" y="42425"/>
                  <a:pt x="129552" y="40261"/>
                </a:cubicBezTo>
                <a:lnTo>
                  <a:pt x="134233" y="35212"/>
                </a:lnTo>
                <a:cubicBezTo>
                  <a:pt x="137474" y="31965"/>
                  <a:pt x="141795" y="30162"/>
                  <a:pt x="146477" y="30162"/>
                </a:cubicBezTo>
                <a:close/>
                <a:moveTo>
                  <a:pt x="146844" y="8987"/>
                </a:moveTo>
                <a:cubicBezTo>
                  <a:pt x="70543" y="8987"/>
                  <a:pt x="8638" y="70816"/>
                  <a:pt x="8638" y="146664"/>
                </a:cubicBezTo>
                <a:cubicBezTo>
                  <a:pt x="8638" y="221434"/>
                  <a:pt x="68383" y="282184"/>
                  <a:pt x="142165" y="284341"/>
                </a:cubicBezTo>
                <a:cubicBezTo>
                  <a:pt x="143245" y="253786"/>
                  <a:pt x="153682" y="225747"/>
                  <a:pt x="170598" y="202741"/>
                </a:cubicBezTo>
                <a:lnTo>
                  <a:pt x="146844" y="189800"/>
                </a:lnTo>
                <a:lnTo>
                  <a:pt x="104375" y="212087"/>
                </a:lnTo>
                <a:cubicBezTo>
                  <a:pt x="103655" y="212447"/>
                  <a:pt x="102935" y="212806"/>
                  <a:pt x="102215" y="212806"/>
                </a:cubicBezTo>
                <a:cubicBezTo>
                  <a:pt x="101495" y="212806"/>
                  <a:pt x="100416" y="212447"/>
                  <a:pt x="99696" y="211728"/>
                </a:cubicBezTo>
                <a:cubicBezTo>
                  <a:pt x="98256" y="211009"/>
                  <a:pt x="97536" y="209212"/>
                  <a:pt x="97896" y="207414"/>
                </a:cubicBezTo>
                <a:lnTo>
                  <a:pt x="105814" y="160683"/>
                </a:lnTo>
                <a:lnTo>
                  <a:pt x="71982" y="127252"/>
                </a:lnTo>
                <a:cubicBezTo>
                  <a:pt x="70543" y="126174"/>
                  <a:pt x="70183" y="124377"/>
                  <a:pt x="70543" y="122939"/>
                </a:cubicBezTo>
                <a:cubicBezTo>
                  <a:pt x="71263" y="121141"/>
                  <a:pt x="72702" y="119704"/>
                  <a:pt x="74142" y="119704"/>
                </a:cubicBezTo>
                <a:lnTo>
                  <a:pt x="121650" y="112874"/>
                </a:lnTo>
                <a:lnTo>
                  <a:pt x="142525" y="70097"/>
                </a:lnTo>
                <a:cubicBezTo>
                  <a:pt x="143965" y="66861"/>
                  <a:pt x="149004" y="66861"/>
                  <a:pt x="150803" y="70097"/>
                </a:cubicBezTo>
                <a:lnTo>
                  <a:pt x="171678" y="112874"/>
                </a:lnTo>
                <a:lnTo>
                  <a:pt x="218826" y="119704"/>
                </a:lnTo>
                <a:cubicBezTo>
                  <a:pt x="220626" y="119704"/>
                  <a:pt x="222066" y="121141"/>
                  <a:pt x="222426" y="122939"/>
                </a:cubicBezTo>
                <a:cubicBezTo>
                  <a:pt x="223145" y="124377"/>
                  <a:pt x="222426" y="126174"/>
                  <a:pt x="221706" y="127252"/>
                </a:cubicBezTo>
                <a:lnTo>
                  <a:pt x="187154" y="160683"/>
                </a:lnTo>
                <a:lnTo>
                  <a:pt x="190753" y="180095"/>
                </a:lnTo>
                <a:cubicBezTo>
                  <a:pt x="215587" y="157448"/>
                  <a:pt x="248339" y="143429"/>
                  <a:pt x="284690" y="142350"/>
                </a:cubicBezTo>
                <a:cubicBezTo>
                  <a:pt x="282171" y="68659"/>
                  <a:pt x="221346" y="8987"/>
                  <a:pt x="146844" y="8987"/>
                </a:cubicBezTo>
                <a:close/>
                <a:moveTo>
                  <a:pt x="146844" y="0"/>
                </a:moveTo>
                <a:cubicBezTo>
                  <a:pt x="227464" y="0"/>
                  <a:pt x="293328" y="66143"/>
                  <a:pt x="293328" y="146664"/>
                </a:cubicBezTo>
                <a:cubicBezTo>
                  <a:pt x="293328" y="148102"/>
                  <a:pt x="292968" y="149180"/>
                  <a:pt x="292248" y="149899"/>
                </a:cubicBezTo>
                <a:lnTo>
                  <a:pt x="149723" y="292249"/>
                </a:lnTo>
                <a:cubicBezTo>
                  <a:pt x="149004" y="292968"/>
                  <a:pt x="147564" y="293328"/>
                  <a:pt x="146844" y="293328"/>
                </a:cubicBezTo>
                <a:cubicBezTo>
                  <a:pt x="65864" y="293328"/>
                  <a:pt x="0" y="227545"/>
                  <a:pt x="0" y="146664"/>
                </a:cubicBezTo>
                <a:cubicBezTo>
                  <a:pt x="0" y="66143"/>
                  <a:pt x="65864" y="0"/>
                  <a:pt x="146844" y="0"/>
                </a:cubicBezTo>
                <a:close/>
              </a:path>
            </a:pathLst>
          </a:custGeom>
          <a:solidFill>
            <a:schemeClr val="bg1"/>
          </a:solidFill>
          <a:ln>
            <a:noFill/>
          </a:ln>
        </p:spPr>
        <p:txBody>
          <a:bodyPr anchor="ctr"/>
          <a:lstStyle/>
          <a:p>
            <a:endParaRPr lang="en-US" sz="900"/>
          </a:p>
        </p:txBody>
      </p:sp>
      <p:sp>
        <p:nvSpPr>
          <p:cNvPr id="40" name="Freeform 941">
            <a:extLst>
              <a:ext uri="{FF2B5EF4-FFF2-40B4-BE49-F238E27FC236}">
                <a16:creationId xmlns:a16="http://schemas.microsoft.com/office/drawing/2014/main" id="{2D27DA43-CE3C-3D45-9DBC-E4DA53865B00}"/>
              </a:ext>
            </a:extLst>
          </p:cNvPr>
          <p:cNvSpPr>
            <a:spLocks noChangeAspect="1"/>
          </p:cNvSpPr>
          <p:nvPr/>
        </p:nvSpPr>
        <p:spPr bwMode="auto">
          <a:xfrm>
            <a:off x="1314304" y="2084936"/>
            <a:ext cx="615907" cy="615907"/>
          </a:xfrm>
          <a:custGeom>
            <a:avLst/>
            <a:gdLst>
              <a:gd name="T0" fmla="*/ 8791151 w 293297"/>
              <a:gd name="T1" fmla="*/ 9873534 h 293328"/>
              <a:gd name="T2" fmla="*/ 9563036 w 293297"/>
              <a:gd name="T3" fmla="*/ 10265362 h 293328"/>
              <a:gd name="T4" fmla="*/ 10347942 w 293297"/>
              <a:gd name="T5" fmla="*/ 9364179 h 293328"/>
              <a:gd name="T6" fmla="*/ 9876978 w 293297"/>
              <a:gd name="T7" fmla="*/ 8776513 h 293328"/>
              <a:gd name="T8" fmla="*/ 7260594 w 293297"/>
              <a:gd name="T9" fmla="*/ 8358578 h 293328"/>
              <a:gd name="T10" fmla="*/ 9654586 w 293297"/>
              <a:gd name="T11" fmla="*/ 8554467 h 293328"/>
              <a:gd name="T12" fmla="*/ 7208277 w 293297"/>
              <a:gd name="T13" fmla="*/ 6660746 h 293328"/>
              <a:gd name="T14" fmla="*/ 6671911 w 293297"/>
              <a:gd name="T15" fmla="*/ 7209250 h 293328"/>
              <a:gd name="T16" fmla="*/ 7862355 w 293297"/>
              <a:gd name="T17" fmla="*/ 7313723 h 293328"/>
              <a:gd name="T18" fmla="*/ 4099798 w 293297"/>
              <a:gd name="T19" fmla="*/ 2969551 h 293328"/>
              <a:gd name="T20" fmla="*/ 4099798 w 293297"/>
              <a:gd name="T21" fmla="*/ 4156033 h 293328"/>
              <a:gd name="T22" fmla="*/ 4099798 w 293297"/>
              <a:gd name="T23" fmla="*/ 2969551 h 293328"/>
              <a:gd name="T24" fmla="*/ 5010500 w 293297"/>
              <a:gd name="T25" fmla="*/ 3562779 h 293328"/>
              <a:gd name="T26" fmla="*/ 3175872 w 293297"/>
              <a:gd name="T27" fmla="*/ 3562779 h 293328"/>
              <a:gd name="T28" fmla="*/ 4122180 w 293297"/>
              <a:gd name="T29" fmla="*/ 1872354 h 293328"/>
              <a:gd name="T30" fmla="*/ 2417047 w 293297"/>
              <a:gd name="T31" fmla="*/ 3579292 h 293328"/>
              <a:gd name="T32" fmla="*/ 4122180 w 293297"/>
              <a:gd name="T33" fmla="*/ 5995078 h 293328"/>
              <a:gd name="T34" fmla="*/ 5328810 w 293297"/>
              <a:gd name="T35" fmla="*/ 2371298 h 293328"/>
              <a:gd name="T36" fmla="*/ 4122180 w 293297"/>
              <a:gd name="T37" fmla="*/ 1557292 h 293328"/>
              <a:gd name="T38" fmla="*/ 5551781 w 293297"/>
              <a:gd name="T39" fmla="*/ 5010397 h 293328"/>
              <a:gd name="T40" fmla="*/ 6181360 w 293297"/>
              <a:gd name="T41" fmla="*/ 6060737 h 293328"/>
              <a:gd name="T42" fmla="*/ 6181360 w 293297"/>
              <a:gd name="T43" fmla="*/ 6389016 h 293328"/>
              <a:gd name="T44" fmla="*/ 1905551 w 293297"/>
              <a:gd name="T45" fmla="*/ 6231438 h 293328"/>
              <a:gd name="T46" fmla="*/ 3728613 w 293297"/>
              <a:gd name="T47" fmla="*/ 6060737 h 293328"/>
              <a:gd name="T48" fmla="*/ 2692503 w 293297"/>
              <a:gd name="T49" fmla="*/ 2148102 h 293328"/>
              <a:gd name="T50" fmla="*/ 4068543 w 293297"/>
              <a:gd name="T51" fmla="*/ 326516 h 293328"/>
              <a:gd name="T52" fmla="*/ 313994 w 293297"/>
              <a:gd name="T53" fmla="*/ 4074791 h 293328"/>
              <a:gd name="T54" fmla="*/ 4068543 w 293297"/>
              <a:gd name="T55" fmla="*/ 7810025 h 293328"/>
              <a:gd name="T56" fmla="*/ 7823107 w 293297"/>
              <a:gd name="T57" fmla="*/ 4074791 h 293328"/>
              <a:gd name="T58" fmla="*/ 4068543 w 293297"/>
              <a:gd name="T59" fmla="*/ 326516 h 293328"/>
              <a:gd name="T60" fmla="*/ 6946623 w 293297"/>
              <a:gd name="T61" fmla="*/ 1188447 h 293328"/>
              <a:gd name="T62" fmla="*/ 7404468 w 293297"/>
              <a:gd name="T63" fmla="*/ 6399509 h 293328"/>
              <a:gd name="T64" fmla="*/ 8241734 w 293297"/>
              <a:gd name="T65" fmla="*/ 6921938 h 293328"/>
              <a:gd name="T66" fmla="*/ 10491898 w 293297"/>
              <a:gd name="T67" fmla="*/ 8946261 h 293328"/>
              <a:gd name="T68" fmla="*/ 9785448 w 293297"/>
              <a:gd name="T69" fmla="*/ 10487389 h 293328"/>
              <a:gd name="T70" fmla="*/ 8948185 w 293297"/>
              <a:gd name="T71" fmla="*/ 10487389 h 293328"/>
              <a:gd name="T72" fmla="*/ 6933476 w 293297"/>
              <a:gd name="T73" fmla="*/ 8241038 h 293328"/>
              <a:gd name="T74" fmla="*/ 6410235 w 293297"/>
              <a:gd name="T75" fmla="*/ 7405158 h 293328"/>
              <a:gd name="T76" fmla="*/ 1190544 w 293297"/>
              <a:gd name="T77" fmla="*/ 6948058 h 293328"/>
              <a:gd name="T78" fmla="*/ 1190544 w 293297"/>
              <a:gd name="T79" fmla="*/ 1188447 h 2933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297" h="293328">
                <a:moveTo>
                  <a:pt x="271538" y="241564"/>
                </a:moveTo>
                <a:lnTo>
                  <a:pt x="241687" y="271759"/>
                </a:lnTo>
                <a:lnTo>
                  <a:pt x="252117" y="282544"/>
                </a:lnTo>
                <a:cubicBezTo>
                  <a:pt x="254994" y="285419"/>
                  <a:pt x="259670" y="285419"/>
                  <a:pt x="262906" y="282544"/>
                </a:cubicBezTo>
                <a:lnTo>
                  <a:pt x="282328" y="262773"/>
                </a:lnTo>
                <a:cubicBezTo>
                  <a:pt x="283766" y="261694"/>
                  <a:pt x="284486" y="259537"/>
                  <a:pt x="284486" y="257740"/>
                </a:cubicBezTo>
                <a:cubicBezTo>
                  <a:pt x="284486" y="255583"/>
                  <a:pt x="283766" y="253786"/>
                  <a:pt x="282328" y="252348"/>
                </a:cubicBezTo>
                <a:lnTo>
                  <a:pt x="271538" y="241564"/>
                </a:lnTo>
                <a:close/>
                <a:moveTo>
                  <a:pt x="229818" y="200225"/>
                </a:moveTo>
                <a:lnTo>
                  <a:pt x="199608" y="230061"/>
                </a:lnTo>
                <a:lnTo>
                  <a:pt x="235213" y="265289"/>
                </a:lnTo>
                <a:lnTo>
                  <a:pt x="265424" y="235453"/>
                </a:lnTo>
                <a:lnTo>
                  <a:pt x="229818" y="200225"/>
                </a:lnTo>
                <a:close/>
                <a:moveTo>
                  <a:pt x="198169" y="183330"/>
                </a:moveTo>
                <a:cubicBezTo>
                  <a:pt x="196011" y="186206"/>
                  <a:pt x="193493" y="188722"/>
                  <a:pt x="190976" y="191238"/>
                </a:cubicBezTo>
                <a:cubicBezTo>
                  <a:pt x="188458" y="193754"/>
                  <a:pt x="185941" y="195911"/>
                  <a:pt x="183423" y="198428"/>
                </a:cubicBezTo>
                <a:lnTo>
                  <a:pt x="201046" y="216042"/>
                </a:lnTo>
                <a:lnTo>
                  <a:pt x="216152" y="201303"/>
                </a:lnTo>
                <a:lnTo>
                  <a:pt x="198169" y="183330"/>
                </a:lnTo>
                <a:close/>
                <a:moveTo>
                  <a:pt x="112712" y="81734"/>
                </a:moveTo>
                <a:cubicBezTo>
                  <a:pt x="103641" y="81734"/>
                  <a:pt x="96384" y="88991"/>
                  <a:pt x="96384" y="98062"/>
                </a:cubicBezTo>
                <a:cubicBezTo>
                  <a:pt x="96384" y="107134"/>
                  <a:pt x="103641" y="114391"/>
                  <a:pt x="112712" y="114391"/>
                </a:cubicBezTo>
                <a:cubicBezTo>
                  <a:pt x="121784" y="114391"/>
                  <a:pt x="129041" y="107134"/>
                  <a:pt x="129041" y="98062"/>
                </a:cubicBezTo>
                <a:cubicBezTo>
                  <a:pt x="129041" y="88991"/>
                  <a:pt x="121784" y="81734"/>
                  <a:pt x="112712" y="81734"/>
                </a:cubicBezTo>
                <a:close/>
                <a:moveTo>
                  <a:pt x="112712" y="73025"/>
                </a:moveTo>
                <a:cubicBezTo>
                  <a:pt x="126501" y="73025"/>
                  <a:pt x="137749" y="84274"/>
                  <a:pt x="137749" y="98062"/>
                </a:cubicBezTo>
                <a:cubicBezTo>
                  <a:pt x="137749" y="112214"/>
                  <a:pt x="126501" y="123462"/>
                  <a:pt x="112712" y="123462"/>
                </a:cubicBezTo>
                <a:cubicBezTo>
                  <a:pt x="98924" y="123462"/>
                  <a:pt x="87312" y="112214"/>
                  <a:pt x="87312" y="98062"/>
                </a:cubicBezTo>
                <a:cubicBezTo>
                  <a:pt x="87312" y="84274"/>
                  <a:pt x="98924" y="73025"/>
                  <a:pt x="112712" y="73025"/>
                </a:cubicBezTo>
                <a:close/>
                <a:moveTo>
                  <a:pt x="113326" y="51535"/>
                </a:moveTo>
                <a:cubicBezTo>
                  <a:pt x="100706" y="51535"/>
                  <a:pt x="89167" y="56595"/>
                  <a:pt x="80152" y="65268"/>
                </a:cubicBezTo>
                <a:cubicBezTo>
                  <a:pt x="71498" y="74302"/>
                  <a:pt x="66450" y="85867"/>
                  <a:pt x="66450" y="98515"/>
                </a:cubicBezTo>
                <a:cubicBezTo>
                  <a:pt x="66450" y="111163"/>
                  <a:pt x="71498" y="123089"/>
                  <a:pt x="80152" y="131762"/>
                </a:cubicBezTo>
                <a:lnTo>
                  <a:pt x="113326" y="165009"/>
                </a:lnTo>
                <a:lnTo>
                  <a:pt x="146500" y="131762"/>
                </a:lnTo>
                <a:cubicBezTo>
                  <a:pt x="164529" y="113332"/>
                  <a:pt x="164529" y="83698"/>
                  <a:pt x="146500" y="65268"/>
                </a:cubicBezTo>
                <a:cubicBezTo>
                  <a:pt x="137485" y="56595"/>
                  <a:pt x="125946" y="51535"/>
                  <a:pt x="113326" y="51535"/>
                </a:cubicBezTo>
                <a:close/>
                <a:moveTo>
                  <a:pt x="113326" y="42862"/>
                </a:moveTo>
                <a:cubicBezTo>
                  <a:pt x="128110" y="42862"/>
                  <a:pt x="142173" y="48644"/>
                  <a:pt x="152630" y="59124"/>
                </a:cubicBezTo>
                <a:cubicBezTo>
                  <a:pt x="174265" y="80807"/>
                  <a:pt x="174265" y="116223"/>
                  <a:pt x="152630" y="137906"/>
                </a:cubicBezTo>
                <a:lnTo>
                  <a:pt x="124143" y="166816"/>
                </a:lnTo>
                <a:lnTo>
                  <a:pt x="169938" y="166816"/>
                </a:lnTo>
                <a:cubicBezTo>
                  <a:pt x="172101" y="166816"/>
                  <a:pt x="174265" y="168623"/>
                  <a:pt x="174265" y="171514"/>
                </a:cubicBezTo>
                <a:cubicBezTo>
                  <a:pt x="174265" y="173682"/>
                  <a:pt x="172101" y="175851"/>
                  <a:pt x="169938" y="175851"/>
                </a:cubicBezTo>
                <a:lnTo>
                  <a:pt x="56714" y="175851"/>
                </a:lnTo>
                <a:cubicBezTo>
                  <a:pt x="54551" y="175851"/>
                  <a:pt x="52387" y="173682"/>
                  <a:pt x="52387" y="171514"/>
                </a:cubicBezTo>
                <a:cubicBezTo>
                  <a:pt x="52387" y="168623"/>
                  <a:pt x="54551" y="166816"/>
                  <a:pt x="56714" y="166816"/>
                </a:cubicBezTo>
                <a:lnTo>
                  <a:pt x="102508" y="166816"/>
                </a:lnTo>
                <a:lnTo>
                  <a:pt x="74022" y="137906"/>
                </a:lnTo>
                <a:cubicBezTo>
                  <a:pt x="52387" y="116223"/>
                  <a:pt x="52387" y="80807"/>
                  <a:pt x="74022" y="59124"/>
                </a:cubicBezTo>
                <a:cubicBezTo>
                  <a:pt x="84479" y="48644"/>
                  <a:pt x="98542" y="42862"/>
                  <a:pt x="113326" y="42862"/>
                </a:cubicBezTo>
                <a:close/>
                <a:moveTo>
                  <a:pt x="111852" y="8987"/>
                </a:moveTo>
                <a:cubicBezTo>
                  <a:pt x="84159" y="8987"/>
                  <a:pt x="58624" y="19771"/>
                  <a:pt x="38843" y="39182"/>
                </a:cubicBezTo>
                <a:cubicBezTo>
                  <a:pt x="19422" y="58594"/>
                  <a:pt x="8632" y="84476"/>
                  <a:pt x="8632" y="112155"/>
                </a:cubicBezTo>
                <a:cubicBezTo>
                  <a:pt x="8632" y="139474"/>
                  <a:pt x="19422" y="165356"/>
                  <a:pt x="38843" y="185127"/>
                </a:cubicBezTo>
                <a:cubicBezTo>
                  <a:pt x="58624" y="204539"/>
                  <a:pt x="84159" y="214963"/>
                  <a:pt x="111852" y="214963"/>
                </a:cubicBezTo>
                <a:cubicBezTo>
                  <a:pt x="139186" y="214963"/>
                  <a:pt x="165441" y="204539"/>
                  <a:pt x="184862" y="185127"/>
                </a:cubicBezTo>
                <a:cubicBezTo>
                  <a:pt x="204283" y="165356"/>
                  <a:pt x="215073" y="139474"/>
                  <a:pt x="215073" y="112155"/>
                </a:cubicBezTo>
                <a:cubicBezTo>
                  <a:pt x="215073" y="84476"/>
                  <a:pt x="204283" y="58594"/>
                  <a:pt x="184862" y="39182"/>
                </a:cubicBezTo>
                <a:cubicBezTo>
                  <a:pt x="165441" y="19771"/>
                  <a:pt x="139186" y="8987"/>
                  <a:pt x="111852" y="8987"/>
                </a:cubicBezTo>
                <a:close/>
                <a:moveTo>
                  <a:pt x="111852" y="0"/>
                </a:moveTo>
                <a:cubicBezTo>
                  <a:pt x="142063" y="0"/>
                  <a:pt x="170116" y="11863"/>
                  <a:pt x="190976" y="32712"/>
                </a:cubicBezTo>
                <a:cubicBezTo>
                  <a:pt x="212195" y="54280"/>
                  <a:pt x="223704" y="82319"/>
                  <a:pt x="223704" y="112155"/>
                </a:cubicBezTo>
                <a:cubicBezTo>
                  <a:pt x="223704" y="135520"/>
                  <a:pt x="216511" y="157448"/>
                  <a:pt x="203564" y="176140"/>
                </a:cubicBezTo>
                <a:lnTo>
                  <a:pt x="222266" y="194833"/>
                </a:lnTo>
                <a:lnTo>
                  <a:pt x="226582" y="190519"/>
                </a:lnTo>
                <a:cubicBezTo>
                  <a:pt x="228380" y="188722"/>
                  <a:pt x="231257" y="188722"/>
                  <a:pt x="233055" y="190519"/>
                </a:cubicBezTo>
                <a:lnTo>
                  <a:pt x="288442" y="246237"/>
                </a:lnTo>
                <a:cubicBezTo>
                  <a:pt x="294916" y="252348"/>
                  <a:pt x="294916" y="262773"/>
                  <a:pt x="288442" y="269243"/>
                </a:cubicBezTo>
                <a:lnTo>
                  <a:pt x="269021" y="288654"/>
                </a:lnTo>
                <a:cubicBezTo>
                  <a:pt x="265784" y="291890"/>
                  <a:pt x="261828" y="293328"/>
                  <a:pt x="257512" y="293328"/>
                </a:cubicBezTo>
                <a:cubicBezTo>
                  <a:pt x="253196" y="293328"/>
                  <a:pt x="249240" y="291890"/>
                  <a:pt x="246003" y="288654"/>
                </a:cubicBezTo>
                <a:lnTo>
                  <a:pt x="190616" y="233296"/>
                </a:lnTo>
                <a:cubicBezTo>
                  <a:pt x="188458" y="231139"/>
                  <a:pt x="188458" y="228623"/>
                  <a:pt x="190616" y="226826"/>
                </a:cubicBezTo>
                <a:lnTo>
                  <a:pt x="194572" y="222512"/>
                </a:lnTo>
                <a:lnTo>
                  <a:pt x="176230" y="203820"/>
                </a:lnTo>
                <a:cubicBezTo>
                  <a:pt x="157169" y="217120"/>
                  <a:pt x="135230" y="224309"/>
                  <a:pt x="111852" y="224309"/>
                </a:cubicBezTo>
                <a:cubicBezTo>
                  <a:pt x="82001" y="224309"/>
                  <a:pt x="53948" y="212087"/>
                  <a:pt x="32729" y="191238"/>
                </a:cubicBezTo>
                <a:cubicBezTo>
                  <a:pt x="11509" y="170029"/>
                  <a:pt x="0" y="141991"/>
                  <a:pt x="0" y="112155"/>
                </a:cubicBezTo>
                <a:cubicBezTo>
                  <a:pt x="0" y="82319"/>
                  <a:pt x="11509" y="54280"/>
                  <a:pt x="32729" y="32712"/>
                </a:cubicBezTo>
                <a:cubicBezTo>
                  <a:pt x="53948" y="11863"/>
                  <a:pt x="82001" y="0"/>
                  <a:pt x="111852" y="0"/>
                </a:cubicBezTo>
                <a:close/>
              </a:path>
            </a:pathLst>
          </a:custGeom>
          <a:solidFill>
            <a:schemeClr val="bg1"/>
          </a:solidFill>
          <a:ln>
            <a:noFill/>
          </a:ln>
        </p:spPr>
        <p:txBody>
          <a:bodyPr anchor="ctr"/>
          <a:lstStyle/>
          <a:p>
            <a:endParaRPr lang="en-US" sz="900"/>
          </a:p>
        </p:txBody>
      </p:sp>
      <p:sp>
        <p:nvSpPr>
          <p:cNvPr id="41" name="TextBox 40">
            <a:extLst>
              <a:ext uri="{FF2B5EF4-FFF2-40B4-BE49-F238E27FC236}">
                <a16:creationId xmlns:a16="http://schemas.microsoft.com/office/drawing/2014/main" id="{DAE42158-6E65-8A44-BCAB-5D98E75B6C05}"/>
              </a:ext>
            </a:extLst>
          </p:cNvPr>
          <p:cNvSpPr txBox="1"/>
          <p:nvPr/>
        </p:nvSpPr>
        <p:spPr>
          <a:xfrm>
            <a:off x="1038605" y="2717756"/>
            <a:ext cx="1167307" cy="1446550"/>
          </a:xfrm>
          <a:prstGeom prst="rect">
            <a:avLst/>
          </a:prstGeom>
          <a:noFill/>
        </p:spPr>
        <p:txBody>
          <a:bodyPr wrap="none" rtlCol="0" anchor="ctr">
            <a:spAutoFit/>
          </a:bodyPr>
          <a:lstStyle/>
          <a:p>
            <a:pPr algn="ctr"/>
            <a:r>
              <a:rPr lang="en-US" sz="4000" b="1" dirty="0">
                <a:solidFill>
                  <a:schemeClr val="bg1"/>
                </a:solidFill>
                <a:latin typeface="Arial Narrow" panose="020B0604020202020204" pitchFamily="34" charset="0"/>
                <a:cs typeface="Arial Narrow" panose="020B0604020202020204" pitchFamily="34" charset="0"/>
              </a:rPr>
              <a:t>1</a:t>
            </a:r>
            <a:r>
              <a:rPr lang="en-US" sz="4800" dirty="0">
                <a:solidFill>
                  <a:schemeClr val="bg1"/>
                </a:solidFill>
                <a:latin typeface="Arial Narrow" panose="020B0604020202020204" pitchFamily="34" charset="0"/>
                <a:cs typeface="Arial Narrow" panose="020B0604020202020204" pitchFamily="34" charset="0"/>
              </a:rPr>
              <a:t> </a:t>
            </a:r>
          </a:p>
          <a:p>
            <a:pPr algn="ctr"/>
            <a:r>
              <a:rPr lang="en-US" sz="2000" dirty="0">
                <a:solidFill>
                  <a:schemeClr val="bg1"/>
                </a:solidFill>
                <a:latin typeface="Arial Narrow" panose="020B0604020202020204" pitchFamily="34" charset="0"/>
                <a:cs typeface="Arial Narrow" panose="020B0604020202020204" pitchFamily="34" charset="0"/>
              </a:rPr>
              <a:t>Diagnostic</a:t>
            </a:r>
          </a:p>
          <a:p>
            <a:pPr algn="ctr"/>
            <a:r>
              <a:rPr lang="en-US" sz="2000" dirty="0">
                <a:solidFill>
                  <a:schemeClr val="bg1"/>
                </a:solidFill>
                <a:latin typeface="Arial Narrow" panose="020B0604020202020204" pitchFamily="34" charset="0"/>
                <a:cs typeface="Arial Narrow" panose="020B0604020202020204" pitchFamily="34" charset="0"/>
              </a:rPr>
              <a:t>Study</a:t>
            </a:r>
          </a:p>
        </p:txBody>
      </p:sp>
      <p:sp>
        <p:nvSpPr>
          <p:cNvPr id="42" name="TextBox 41">
            <a:extLst>
              <a:ext uri="{FF2B5EF4-FFF2-40B4-BE49-F238E27FC236}">
                <a16:creationId xmlns:a16="http://schemas.microsoft.com/office/drawing/2014/main" id="{CA0334B3-1FB0-6E47-9D6E-20C08B4E51E0}"/>
              </a:ext>
            </a:extLst>
          </p:cNvPr>
          <p:cNvSpPr txBox="1"/>
          <p:nvPr/>
        </p:nvSpPr>
        <p:spPr>
          <a:xfrm>
            <a:off x="2951476" y="2779313"/>
            <a:ext cx="1815305" cy="1323439"/>
          </a:xfrm>
          <a:prstGeom prst="rect">
            <a:avLst/>
          </a:prstGeom>
          <a:noFill/>
        </p:spPr>
        <p:txBody>
          <a:bodyPr wrap="none" rtlCol="0" anchor="ctr">
            <a:spAutoFit/>
          </a:bodyPr>
          <a:lstStyle/>
          <a:p>
            <a:pPr algn="ctr"/>
            <a:r>
              <a:rPr lang="en-US" sz="4000" b="1" dirty="0">
                <a:solidFill>
                  <a:schemeClr val="bg1"/>
                </a:solidFill>
                <a:latin typeface="Arial Narrow" panose="020B0604020202020204" pitchFamily="34" charset="0"/>
                <a:cs typeface="Arial Narrow" panose="020B0604020202020204" pitchFamily="34" charset="0"/>
              </a:rPr>
              <a:t>2</a:t>
            </a:r>
          </a:p>
          <a:p>
            <a:pPr algn="ctr"/>
            <a:r>
              <a:rPr lang="en-US" sz="2000" dirty="0">
                <a:solidFill>
                  <a:schemeClr val="bg1"/>
                </a:solidFill>
                <a:latin typeface="Arial Narrow" panose="020B0604020202020204" pitchFamily="34" charset="0"/>
                <a:cs typeface="Arial Narrow" panose="020B0604020202020204" pitchFamily="34" charset="0"/>
              </a:rPr>
              <a:t>Trend &amp; Scenario</a:t>
            </a:r>
          </a:p>
          <a:p>
            <a:pPr algn="ctr"/>
            <a:r>
              <a:rPr lang="en-US" sz="2000" dirty="0">
                <a:solidFill>
                  <a:schemeClr val="bg1"/>
                </a:solidFill>
                <a:latin typeface="Arial Narrow" panose="020B0604020202020204" pitchFamily="34" charset="0"/>
                <a:cs typeface="Arial Narrow" panose="020B0604020202020204" pitchFamily="34" charset="0"/>
              </a:rPr>
              <a:t>Analysis </a:t>
            </a:r>
          </a:p>
        </p:txBody>
      </p:sp>
      <p:sp>
        <p:nvSpPr>
          <p:cNvPr id="43" name="TextBox 42">
            <a:extLst>
              <a:ext uri="{FF2B5EF4-FFF2-40B4-BE49-F238E27FC236}">
                <a16:creationId xmlns:a16="http://schemas.microsoft.com/office/drawing/2014/main" id="{7B426818-E318-1B4B-AF61-F119E6BFCF36}"/>
              </a:ext>
            </a:extLst>
          </p:cNvPr>
          <p:cNvSpPr txBox="1"/>
          <p:nvPr/>
        </p:nvSpPr>
        <p:spPr>
          <a:xfrm>
            <a:off x="5640587" y="2779314"/>
            <a:ext cx="910827" cy="1323439"/>
          </a:xfrm>
          <a:prstGeom prst="rect">
            <a:avLst/>
          </a:prstGeom>
          <a:noFill/>
        </p:spPr>
        <p:txBody>
          <a:bodyPr wrap="none" rtlCol="0" anchor="ctr">
            <a:spAutoFit/>
          </a:bodyPr>
          <a:lstStyle/>
          <a:p>
            <a:pPr algn="ctr"/>
            <a:r>
              <a:rPr lang="en-US" sz="4000" b="1" dirty="0">
                <a:solidFill>
                  <a:schemeClr val="bg1"/>
                </a:solidFill>
                <a:latin typeface="Arial Narrow" panose="020B0604020202020204" pitchFamily="34" charset="0"/>
                <a:cs typeface="Arial Narrow" panose="020B0604020202020204" pitchFamily="34" charset="0"/>
              </a:rPr>
              <a:t>3</a:t>
            </a:r>
          </a:p>
          <a:p>
            <a:pPr algn="ctr"/>
            <a:r>
              <a:rPr lang="en-US" sz="2000" dirty="0">
                <a:solidFill>
                  <a:schemeClr val="bg1"/>
                </a:solidFill>
                <a:latin typeface="Arial Narrow" panose="020B0604020202020204" pitchFamily="34" charset="0"/>
                <a:cs typeface="Arial Narrow" panose="020B0604020202020204" pitchFamily="34" charset="0"/>
              </a:rPr>
              <a:t>Desired</a:t>
            </a:r>
          </a:p>
          <a:p>
            <a:pPr algn="ctr"/>
            <a:r>
              <a:rPr lang="en-US" sz="2000" dirty="0">
                <a:solidFill>
                  <a:schemeClr val="bg1"/>
                </a:solidFill>
                <a:latin typeface="Arial Narrow" panose="020B0604020202020204" pitchFamily="34" charset="0"/>
                <a:cs typeface="Arial Narrow" panose="020B0604020202020204" pitchFamily="34" charset="0"/>
              </a:rPr>
              <a:t>Future</a:t>
            </a:r>
          </a:p>
        </p:txBody>
      </p:sp>
      <p:sp>
        <p:nvSpPr>
          <p:cNvPr id="44" name="TextBox 43">
            <a:extLst>
              <a:ext uri="{FF2B5EF4-FFF2-40B4-BE49-F238E27FC236}">
                <a16:creationId xmlns:a16="http://schemas.microsoft.com/office/drawing/2014/main" id="{50FF063E-5128-B046-8DA7-9006A72A6668}"/>
              </a:ext>
            </a:extLst>
          </p:cNvPr>
          <p:cNvSpPr txBox="1"/>
          <p:nvPr/>
        </p:nvSpPr>
        <p:spPr>
          <a:xfrm>
            <a:off x="7685900" y="2779314"/>
            <a:ext cx="1293944" cy="1323439"/>
          </a:xfrm>
          <a:prstGeom prst="rect">
            <a:avLst/>
          </a:prstGeom>
          <a:noFill/>
        </p:spPr>
        <p:txBody>
          <a:bodyPr wrap="none" rtlCol="0" anchor="ctr">
            <a:spAutoFit/>
          </a:bodyPr>
          <a:lstStyle/>
          <a:p>
            <a:pPr algn="ctr"/>
            <a:r>
              <a:rPr lang="en-US" sz="4000" b="1" dirty="0">
                <a:solidFill>
                  <a:schemeClr val="bg1"/>
                </a:solidFill>
                <a:latin typeface="Arial Narrow" panose="020B0604020202020204" pitchFamily="34" charset="0"/>
                <a:cs typeface="Arial Narrow" panose="020B0604020202020204" pitchFamily="34" charset="0"/>
              </a:rPr>
              <a:t>4</a:t>
            </a:r>
          </a:p>
          <a:p>
            <a:pPr algn="ctr"/>
            <a:r>
              <a:rPr lang="en-US" sz="2000" dirty="0">
                <a:solidFill>
                  <a:schemeClr val="bg1"/>
                </a:solidFill>
                <a:latin typeface="Arial Narrow" panose="020B0604020202020204" pitchFamily="34" charset="0"/>
                <a:cs typeface="Arial Narrow" panose="020B0604020202020204" pitchFamily="34" charset="0"/>
              </a:rPr>
              <a:t>Strategy</a:t>
            </a:r>
          </a:p>
          <a:p>
            <a:pPr algn="ctr"/>
            <a:r>
              <a:rPr lang="en-US" sz="2000" dirty="0">
                <a:solidFill>
                  <a:schemeClr val="bg1"/>
                </a:solidFill>
                <a:latin typeface="Arial Narrow" panose="020B0604020202020204" pitchFamily="34" charset="0"/>
                <a:cs typeface="Arial Narrow" panose="020B0604020202020204" pitchFamily="34" charset="0"/>
              </a:rPr>
              <a:t>Formulation</a:t>
            </a:r>
          </a:p>
        </p:txBody>
      </p:sp>
      <p:sp>
        <p:nvSpPr>
          <p:cNvPr id="45" name="TextBox 44">
            <a:extLst>
              <a:ext uri="{FF2B5EF4-FFF2-40B4-BE49-F238E27FC236}">
                <a16:creationId xmlns:a16="http://schemas.microsoft.com/office/drawing/2014/main" id="{1EDCB83A-7A28-4340-BA79-F6F1C51C5AAE}"/>
              </a:ext>
            </a:extLst>
          </p:cNvPr>
          <p:cNvSpPr txBox="1"/>
          <p:nvPr/>
        </p:nvSpPr>
        <p:spPr>
          <a:xfrm>
            <a:off x="9760067" y="2779313"/>
            <a:ext cx="1619354" cy="1323439"/>
          </a:xfrm>
          <a:prstGeom prst="rect">
            <a:avLst/>
          </a:prstGeom>
          <a:noFill/>
        </p:spPr>
        <p:txBody>
          <a:bodyPr wrap="none" rtlCol="0" anchor="ctr">
            <a:spAutoFit/>
          </a:bodyPr>
          <a:lstStyle/>
          <a:p>
            <a:pPr algn="ctr"/>
            <a:r>
              <a:rPr lang="en-US" sz="4000" b="1" dirty="0">
                <a:solidFill>
                  <a:schemeClr val="bg1"/>
                </a:solidFill>
                <a:latin typeface="Arial Narrow" panose="020B0604020202020204" pitchFamily="34" charset="0"/>
                <a:cs typeface="Arial Narrow" panose="020B0604020202020204" pitchFamily="34" charset="0"/>
              </a:rPr>
              <a:t>5</a:t>
            </a:r>
          </a:p>
          <a:p>
            <a:pPr algn="ctr"/>
            <a:r>
              <a:rPr lang="en-US" sz="2000" dirty="0">
                <a:solidFill>
                  <a:schemeClr val="bg1"/>
                </a:solidFill>
                <a:latin typeface="Arial Narrow" panose="020B0604020202020204" pitchFamily="34" charset="0"/>
                <a:cs typeface="Arial Narrow" panose="020B0604020202020204" pitchFamily="34" charset="0"/>
              </a:rPr>
              <a:t>Outputs &amp; </a:t>
            </a:r>
          </a:p>
          <a:p>
            <a:pPr algn="ctr"/>
            <a:r>
              <a:rPr lang="en-US" sz="2000" dirty="0">
                <a:solidFill>
                  <a:schemeClr val="bg1"/>
                </a:solidFill>
                <a:latin typeface="Arial Narrow" panose="020B0604020202020204" pitchFamily="34" charset="0"/>
                <a:cs typeface="Arial Narrow" panose="020B0604020202020204" pitchFamily="34" charset="0"/>
              </a:rPr>
              <a:t>Implementation</a:t>
            </a:r>
          </a:p>
        </p:txBody>
      </p:sp>
      <p:sp>
        <p:nvSpPr>
          <p:cNvPr id="35" name="Title 8">
            <a:extLst>
              <a:ext uri="{FF2B5EF4-FFF2-40B4-BE49-F238E27FC236}">
                <a16:creationId xmlns:a16="http://schemas.microsoft.com/office/drawing/2014/main" id="{6FE299FB-5E69-794D-B628-956562E74567}"/>
              </a:ext>
            </a:extLst>
          </p:cNvPr>
          <p:cNvSpPr txBox="1">
            <a:spLocks/>
          </p:cNvSpPr>
          <p:nvPr/>
        </p:nvSpPr>
        <p:spPr>
          <a:xfrm>
            <a:off x="481139" y="330655"/>
            <a:ext cx="9841889" cy="468000"/>
          </a:xfrm>
          <a:prstGeom prst="rect">
            <a:avLst/>
          </a:prstGeom>
        </p:spPr>
        <p:txBody>
          <a:bodyPr/>
          <a:lstStyle>
            <a:lvl1pPr algn="l" defTabSz="914400" rtl="0" eaLnBrk="1" latinLnBrk="0" hangingPunct="1">
              <a:lnSpc>
                <a:spcPct val="90000"/>
              </a:lnSpc>
              <a:spcBef>
                <a:spcPct val="0"/>
              </a:spcBef>
              <a:buNone/>
              <a:defRPr sz="2800" b="1" i="0" kern="1200" cap="all" spc="100" baseline="0">
                <a:solidFill>
                  <a:schemeClr val="tx2"/>
                </a:solidFill>
                <a:latin typeface="+mj-lt"/>
                <a:ea typeface="+mj-ea"/>
                <a:cs typeface="+mj-cs"/>
              </a:defRPr>
            </a:lvl1pPr>
          </a:lstStyle>
          <a:p>
            <a:pPr algn="ctr"/>
            <a:r>
              <a:rPr lang="en-ZA" dirty="0"/>
              <a:t> DEVELOPMENT OF LONG-TERM ONE PLANS</a:t>
            </a:r>
          </a:p>
        </p:txBody>
      </p:sp>
      <p:sp>
        <p:nvSpPr>
          <p:cNvPr id="46" name="Content Placeholder 9">
            <a:extLst>
              <a:ext uri="{FF2B5EF4-FFF2-40B4-BE49-F238E27FC236}">
                <a16:creationId xmlns:a16="http://schemas.microsoft.com/office/drawing/2014/main" id="{1C2B8CC0-480B-FA43-9C93-2B36B0FDA310}"/>
              </a:ext>
            </a:extLst>
          </p:cNvPr>
          <p:cNvSpPr txBox="1">
            <a:spLocks/>
          </p:cNvSpPr>
          <p:nvPr/>
        </p:nvSpPr>
        <p:spPr>
          <a:xfrm>
            <a:off x="503474" y="744671"/>
            <a:ext cx="9500774" cy="275493"/>
          </a:xfrm>
          <a:prstGeom prst="rect">
            <a:avLst/>
          </a:prstGeom>
        </p:spPr>
        <p:txBody>
          <a:bodyPr/>
          <a:lstStyle>
            <a:lvl1pPr marL="180000" indent="-180000" algn="l" defTabSz="914400" rtl="0" eaLnBrk="1" latinLnBrk="0" hangingPunct="1">
              <a:lnSpc>
                <a:spcPct val="100000"/>
              </a:lnSpc>
              <a:spcBef>
                <a:spcPts val="600"/>
              </a:spcBef>
              <a:buClr>
                <a:schemeClr val="accent1"/>
              </a:buClr>
              <a:buFont typeface="Wingdings" panose="05000000000000000000" pitchFamily="2" charset="2"/>
              <a:buChar char="§"/>
              <a:defRPr sz="1600" b="0" i="0" kern="1200">
                <a:solidFill>
                  <a:schemeClr val="tx2"/>
                </a:solidFill>
                <a:latin typeface="+mn-lt"/>
                <a:ea typeface="+mn-ea"/>
                <a:cs typeface="+mn-cs"/>
              </a:defRPr>
            </a:lvl1pPr>
            <a:lvl2pPr marL="360363" indent="-180000" algn="l" defTabSz="914400" rtl="0" eaLnBrk="1" latinLnBrk="0" hangingPunct="1">
              <a:lnSpc>
                <a:spcPct val="100000"/>
              </a:lnSpc>
              <a:spcBef>
                <a:spcPts val="400"/>
              </a:spcBef>
              <a:buClr>
                <a:schemeClr val="accent2"/>
              </a:buClr>
              <a:buFont typeface="Wingdings" panose="05000000000000000000" pitchFamily="2" charset="2"/>
              <a:buChar char="§"/>
              <a:defRPr sz="1500" b="0" i="0" kern="1200">
                <a:solidFill>
                  <a:schemeClr val="tx2"/>
                </a:solidFill>
                <a:latin typeface="+mn-lt"/>
                <a:ea typeface="+mn-ea"/>
                <a:cs typeface="+mn-cs"/>
              </a:defRPr>
            </a:lvl2pPr>
            <a:lvl3pPr marL="540000" indent="-180000" algn="l" defTabSz="914400" rtl="0" eaLnBrk="1" latinLnBrk="0" hangingPunct="1">
              <a:lnSpc>
                <a:spcPct val="100000"/>
              </a:lnSpc>
              <a:spcBef>
                <a:spcPts val="400"/>
              </a:spcBef>
              <a:buClr>
                <a:schemeClr val="accent1"/>
              </a:buClr>
              <a:buFont typeface="Wingdings" panose="05000000000000000000" pitchFamily="2" charset="2"/>
              <a:buChar char="§"/>
              <a:defRPr sz="1400" b="0" i="0" kern="1200">
                <a:solidFill>
                  <a:schemeClr val="tx2"/>
                </a:solidFill>
                <a:latin typeface="+mn-lt"/>
                <a:ea typeface="+mn-ea"/>
                <a:cs typeface="+mn-cs"/>
              </a:defRPr>
            </a:lvl3pPr>
            <a:lvl4pPr marL="719138" indent="-180000" algn="l" defTabSz="914400" rtl="0" eaLnBrk="1" latinLnBrk="0" hangingPunct="1">
              <a:lnSpc>
                <a:spcPct val="100000"/>
              </a:lnSpc>
              <a:spcBef>
                <a:spcPts val="400"/>
              </a:spcBef>
              <a:buClr>
                <a:schemeClr val="accent2"/>
              </a:buClr>
              <a:buFont typeface="Wingdings" panose="05000000000000000000" pitchFamily="2" charset="2"/>
              <a:buChar char="§"/>
              <a:defRPr sz="1300" b="0" i="0" kern="1200">
                <a:solidFill>
                  <a:schemeClr val="tx2"/>
                </a:solidFill>
                <a:latin typeface="+mn-lt"/>
                <a:ea typeface="+mn-ea"/>
                <a:cs typeface="+mn-cs"/>
              </a:defRPr>
            </a:lvl4pPr>
            <a:lvl5pPr marL="900000" indent="-180000" algn="l" defTabSz="914400" rtl="0" eaLnBrk="1" latinLnBrk="0" hangingPunct="1">
              <a:lnSpc>
                <a:spcPct val="100000"/>
              </a:lnSpc>
              <a:spcBef>
                <a:spcPts val="600"/>
              </a:spcBef>
              <a:buClr>
                <a:schemeClr val="accent1"/>
              </a:buClr>
              <a:buFont typeface="Wingdings" panose="05000000000000000000" pitchFamily="2" charset="2"/>
              <a:buChar char="§"/>
              <a:defRPr sz="12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800" b="1" i="1" dirty="0">
                <a:solidFill>
                  <a:schemeClr val="accent2"/>
                </a:solidFill>
              </a:rPr>
              <a:t>Outline of process</a:t>
            </a:r>
            <a:endParaRPr lang="en-US" sz="1800" b="1" i="1" dirty="0">
              <a:solidFill>
                <a:schemeClr val="accent2"/>
              </a:solidFill>
            </a:endParaRPr>
          </a:p>
        </p:txBody>
      </p:sp>
    </p:spTree>
    <p:extLst>
      <p:ext uri="{BB962C8B-B14F-4D97-AF65-F5344CB8AC3E}">
        <p14:creationId xmlns:p14="http://schemas.microsoft.com/office/powerpoint/2010/main" val="2709193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a:xfrm>
            <a:off x="0" y="151106"/>
            <a:ext cx="11205636" cy="571585"/>
          </a:xfrm>
        </p:spPr>
        <p:txBody>
          <a:bodyPr/>
          <a:lstStyle/>
          <a:p>
            <a:r>
              <a:rPr lang="en-ZA" b="1" dirty="0">
                <a:solidFill>
                  <a:schemeClr val="tx1"/>
                </a:solidFill>
              </a:rPr>
              <a:t>KEY DISTRICT DEVELOPMENT MODEL PHASES</a:t>
            </a:r>
          </a:p>
        </p:txBody>
      </p:sp>
      <p:grpSp>
        <p:nvGrpSpPr>
          <p:cNvPr id="3" name="Group 2">
            <a:extLst>
              <a:ext uri="{FF2B5EF4-FFF2-40B4-BE49-F238E27FC236}">
                <a16:creationId xmlns:a16="http://schemas.microsoft.com/office/drawing/2014/main" id="{4B1D481C-1C9D-4ECE-8638-AE19EBBE1CEC}"/>
              </a:ext>
            </a:extLst>
          </p:cNvPr>
          <p:cNvGrpSpPr/>
          <p:nvPr/>
        </p:nvGrpSpPr>
        <p:grpSpPr>
          <a:xfrm>
            <a:off x="782240" y="860084"/>
            <a:ext cx="10404183" cy="5240831"/>
            <a:chOff x="1732753" y="2624781"/>
            <a:chExt cx="20808365" cy="10481652"/>
          </a:xfrm>
        </p:grpSpPr>
        <p:sp>
          <p:nvSpPr>
            <p:cNvPr id="31" name="Round Same Side Corner Rectangle 17">
              <a:extLst>
                <a:ext uri="{FF2B5EF4-FFF2-40B4-BE49-F238E27FC236}">
                  <a16:creationId xmlns:a16="http://schemas.microsoft.com/office/drawing/2014/main" id="{19CB3F19-6812-4FDC-8AD9-512845705C70}"/>
                </a:ext>
              </a:extLst>
            </p:cNvPr>
            <p:cNvSpPr/>
            <p:nvPr/>
          </p:nvSpPr>
          <p:spPr>
            <a:xfrm rot="5400000">
              <a:off x="4018116" y="4972424"/>
              <a:ext cx="1271015" cy="5547240"/>
            </a:xfrm>
            <a:prstGeom prst="round2SameRect">
              <a:avLst>
                <a:gd name="adj1" fmla="val 50000"/>
                <a:gd name="adj2" fmla="val 0"/>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18897243-003A-4A18-B1F1-52DD5A1E9C68}"/>
                </a:ext>
              </a:extLst>
            </p:cNvPr>
            <p:cNvSpPr txBox="1"/>
            <p:nvPr/>
          </p:nvSpPr>
          <p:spPr>
            <a:xfrm>
              <a:off x="2128022" y="7411730"/>
              <a:ext cx="2909644" cy="646329"/>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LG </a:t>
              </a:r>
              <a:r>
                <a:rPr kumimoji="0" lang="en-US" sz="1500" b="1" i="0" u="none" strike="noStrike" kern="1200" cap="none" spc="0" normalizeH="0" baseline="0" noProof="0" dirty="0" err="1">
                  <a:ln>
                    <a:noFill/>
                  </a:ln>
                  <a:solidFill>
                    <a:prstClr val="white"/>
                  </a:solidFill>
                  <a:effectLst/>
                  <a:uLnTx/>
                  <a:uFillTx/>
                  <a:latin typeface="Poppins" pitchFamily="2" charset="77"/>
                  <a:ea typeface="League Spartan" charset="0"/>
                  <a:cs typeface="Poppins" pitchFamily="2" charset="77"/>
                </a:rPr>
                <a:t>Stabilisation</a:t>
              </a:r>
              <a:r>
                <a:rPr kumimoji="0" lang="en-US" sz="15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 </a:t>
              </a:r>
            </a:p>
          </p:txBody>
        </p:sp>
        <p:sp>
          <p:nvSpPr>
            <p:cNvPr id="4" name="Rectangle 3">
              <a:extLst>
                <a:ext uri="{FF2B5EF4-FFF2-40B4-BE49-F238E27FC236}">
                  <a16:creationId xmlns:a16="http://schemas.microsoft.com/office/drawing/2014/main" id="{0832AE67-8C79-4F3E-9715-C3B65D3F5A12}"/>
                </a:ext>
              </a:extLst>
            </p:cNvPr>
            <p:cNvSpPr/>
            <p:nvPr/>
          </p:nvSpPr>
          <p:spPr>
            <a:xfrm>
              <a:off x="8130649" y="2624781"/>
              <a:ext cx="3934512" cy="12710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EB2849CB-BC53-4188-AA26-97587EAEB846}"/>
                </a:ext>
              </a:extLst>
            </p:cNvPr>
            <p:cNvSpPr/>
            <p:nvPr/>
          </p:nvSpPr>
          <p:spPr>
            <a:xfrm>
              <a:off x="18065479" y="2624781"/>
              <a:ext cx="4475634" cy="12710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FF6D0AD3-3E56-4541-9FF3-5429B6332A83}"/>
                </a:ext>
              </a:extLst>
            </p:cNvPr>
            <p:cNvSpPr/>
            <p:nvPr/>
          </p:nvSpPr>
          <p:spPr>
            <a:xfrm>
              <a:off x="13098065" y="2624781"/>
              <a:ext cx="4610060" cy="12710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90B4D69E-6A5E-4DD9-9669-DDC91CEF83CF}"/>
                </a:ext>
              </a:extLst>
            </p:cNvPr>
            <p:cNvSpPr txBox="1"/>
            <p:nvPr/>
          </p:nvSpPr>
          <p:spPr>
            <a:xfrm>
              <a:off x="8593787" y="2952511"/>
              <a:ext cx="3008262" cy="615554"/>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EECE1"/>
                  </a:solidFill>
                  <a:effectLst/>
                  <a:uLnTx/>
                  <a:uFillTx/>
                  <a:latin typeface="Poppins" pitchFamily="2" charset="77"/>
                  <a:ea typeface="League Spartan" charset="0"/>
                  <a:cs typeface="Poppins" pitchFamily="2" charset="77"/>
                </a:rPr>
                <a:t>Current Progress  </a:t>
              </a:r>
            </a:p>
          </p:txBody>
        </p:sp>
        <p:sp>
          <p:nvSpPr>
            <p:cNvPr id="8" name="TextBox 7">
              <a:extLst>
                <a:ext uri="{FF2B5EF4-FFF2-40B4-BE49-F238E27FC236}">
                  <a16:creationId xmlns:a16="http://schemas.microsoft.com/office/drawing/2014/main" id="{1D07F5E0-355D-4536-B24B-D6EFB813B3CE}"/>
                </a:ext>
              </a:extLst>
            </p:cNvPr>
            <p:cNvSpPr txBox="1"/>
            <p:nvPr/>
          </p:nvSpPr>
          <p:spPr>
            <a:xfrm>
              <a:off x="13066059" y="2737069"/>
              <a:ext cx="4201296" cy="1046439"/>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EECE1"/>
                  </a:solidFill>
                  <a:effectLst/>
                  <a:uLnTx/>
                  <a:uFillTx/>
                  <a:latin typeface="Poppins" pitchFamily="2" charset="77"/>
                  <a:ea typeface="League Spartan" charset="0"/>
                  <a:cs typeface="Poppins" pitchFamily="2" charset="77"/>
                </a:rPr>
                <a:t>Medium-Term: 2-5 Years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EECE1"/>
                  </a:solidFill>
                  <a:effectLst/>
                  <a:uLnTx/>
                  <a:uFillTx/>
                  <a:latin typeface="Poppins" pitchFamily="2" charset="77"/>
                  <a:ea typeface="League Spartan" charset="0"/>
                  <a:cs typeface="Poppins" pitchFamily="2" charset="77"/>
                </a:rPr>
                <a:t>CONSOLIDATE</a:t>
              </a:r>
            </a:p>
          </p:txBody>
        </p:sp>
        <p:sp>
          <p:nvSpPr>
            <p:cNvPr id="9" name="TextBox 8">
              <a:extLst>
                <a:ext uri="{FF2B5EF4-FFF2-40B4-BE49-F238E27FC236}">
                  <a16:creationId xmlns:a16="http://schemas.microsoft.com/office/drawing/2014/main" id="{E6F35B64-A8CA-497D-9EC0-178C285D1019}"/>
                </a:ext>
              </a:extLst>
            </p:cNvPr>
            <p:cNvSpPr txBox="1"/>
            <p:nvPr/>
          </p:nvSpPr>
          <p:spPr>
            <a:xfrm>
              <a:off x="18362539" y="2737069"/>
              <a:ext cx="3340404" cy="1046439"/>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EECE1"/>
                  </a:solidFill>
                  <a:effectLst/>
                  <a:uLnTx/>
                  <a:uFillTx/>
                  <a:latin typeface="Poppins" pitchFamily="2" charset="77"/>
                  <a:ea typeface="League Spartan" charset="0"/>
                  <a:cs typeface="Poppins" pitchFamily="2" charset="77"/>
                </a:rPr>
                <a:t>Long-Term: 5+ years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EECE1"/>
                  </a:solidFill>
                  <a:effectLst/>
                  <a:uLnTx/>
                  <a:uFillTx/>
                  <a:latin typeface="Poppins" pitchFamily="2" charset="77"/>
                  <a:ea typeface="League Spartan" charset="0"/>
                  <a:cs typeface="Poppins" pitchFamily="2" charset="77"/>
                </a:rPr>
                <a:t>SUSTAIN</a:t>
              </a:r>
            </a:p>
          </p:txBody>
        </p:sp>
        <p:sp>
          <p:nvSpPr>
            <p:cNvPr id="10" name="Round Same Side Corner Rectangle 3">
              <a:extLst>
                <a:ext uri="{FF2B5EF4-FFF2-40B4-BE49-F238E27FC236}">
                  <a16:creationId xmlns:a16="http://schemas.microsoft.com/office/drawing/2014/main" id="{8624436E-2420-44EA-A52F-2EC8A7960964}"/>
                </a:ext>
              </a:extLst>
            </p:cNvPr>
            <p:cNvSpPr/>
            <p:nvPr/>
          </p:nvSpPr>
          <p:spPr>
            <a:xfrm rot="5400000">
              <a:off x="3974643" y="1995019"/>
              <a:ext cx="1271015" cy="5547240"/>
            </a:xfrm>
            <a:prstGeom prst="round2SameRect">
              <a:avLst>
                <a:gd name="adj1" fmla="val 50000"/>
                <a:gd name="adj2" fmla="val 0"/>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0B845B3-054C-4233-B7C6-18C0AC142052}"/>
                </a:ext>
              </a:extLst>
            </p:cNvPr>
            <p:cNvSpPr txBox="1"/>
            <p:nvPr/>
          </p:nvSpPr>
          <p:spPr>
            <a:xfrm>
              <a:off x="1732753" y="4276195"/>
              <a:ext cx="4815934" cy="98488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dirty="0">
                  <a:solidFill>
                    <a:prstClr val="white"/>
                  </a:solidFill>
                  <a:latin typeface="Poppins" pitchFamily="2" charset="77"/>
                  <a:ea typeface="League Spartan" charset="0"/>
                  <a:cs typeface="Poppins" pitchFamily="2" charset="77"/>
                </a:rPr>
                <a:t>Governance &amp; Financial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Management / Spatial Planning </a:t>
              </a:r>
            </a:p>
          </p:txBody>
        </p:sp>
        <p:sp>
          <p:nvSpPr>
            <p:cNvPr id="12" name="Freeform 926">
              <a:extLst>
                <a:ext uri="{FF2B5EF4-FFF2-40B4-BE49-F238E27FC236}">
                  <a16:creationId xmlns:a16="http://schemas.microsoft.com/office/drawing/2014/main" id="{F6BCABFE-FABA-4EDF-ADB8-7049BD894D74}"/>
                </a:ext>
              </a:extLst>
            </p:cNvPr>
            <p:cNvSpPr>
              <a:spLocks noChangeArrowheads="1"/>
            </p:cNvSpPr>
            <p:nvPr/>
          </p:nvSpPr>
          <p:spPr bwMode="auto">
            <a:xfrm>
              <a:off x="6160131" y="4425710"/>
              <a:ext cx="685862" cy="685861"/>
            </a:xfrm>
            <a:custGeom>
              <a:avLst/>
              <a:gdLst>
                <a:gd name="T0" fmla="*/ 2003694 w 296503"/>
                <a:gd name="T1" fmla="*/ 1832388 h 296502"/>
                <a:gd name="T2" fmla="*/ 716340 w 296503"/>
                <a:gd name="T3" fmla="*/ 1832388 h 296502"/>
                <a:gd name="T4" fmla="*/ 1792869 w 296503"/>
                <a:gd name="T5" fmla="*/ 2632308 h 296502"/>
                <a:gd name="T6" fmla="*/ 1761647 w 296503"/>
                <a:gd name="T7" fmla="*/ 1934355 h 296502"/>
                <a:gd name="T8" fmla="*/ 1309759 w 296503"/>
                <a:gd name="T9" fmla="*/ 1765729 h 296502"/>
                <a:gd name="T10" fmla="*/ 1454202 w 296503"/>
                <a:gd name="T11" fmla="*/ 2632308 h 296502"/>
                <a:gd name="T12" fmla="*/ 1831921 w 296503"/>
                <a:gd name="T13" fmla="*/ 712916 h 296502"/>
                <a:gd name="T14" fmla="*/ 1407353 w 296503"/>
                <a:gd name="T15" fmla="*/ 712916 h 296502"/>
                <a:gd name="T16" fmla="*/ 1792869 w 296503"/>
                <a:gd name="T17" fmla="*/ 607044 h 296502"/>
                <a:gd name="T18" fmla="*/ 1929508 w 296503"/>
                <a:gd name="T19" fmla="*/ 1477536 h 296502"/>
                <a:gd name="T20" fmla="*/ 1792869 w 296503"/>
                <a:gd name="T21" fmla="*/ 607044 h 296502"/>
                <a:gd name="T22" fmla="*/ 1477622 w 296503"/>
                <a:gd name="T23" fmla="*/ 1308917 h 296502"/>
                <a:gd name="T24" fmla="*/ 610925 w 296503"/>
                <a:gd name="T25" fmla="*/ 1446161 h 296502"/>
                <a:gd name="T26" fmla="*/ 1432671 w 296503"/>
                <a:gd name="T27" fmla="*/ 386184 h 296502"/>
                <a:gd name="T28" fmla="*/ 964299 w 296503"/>
                <a:gd name="T29" fmla="*/ 240396 h 296502"/>
                <a:gd name="T30" fmla="*/ 842289 w 296503"/>
                <a:gd name="T31" fmla="*/ 646275 h 296502"/>
                <a:gd name="T32" fmla="*/ 362084 w 296503"/>
                <a:gd name="T33" fmla="*/ 756638 h 296502"/>
                <a:gd name="T34" fmla="*/ 460473 w 296503"/>
                <a:gd name="T35" fmla="*/ 1166470 h 296502"/>
                <a:gd name="T36" fmla="*/ 98402 w 296503"/>
                <a:gd name="T37" fmla="*/ 1737883 h 296502"/>
                <a:gd name="T38" fmla="*/ 436901 w 296503"/>
                <a:gd name="T39" fmla="*/ 2135906 h 296502"/>
                <a:gd name="T40" fmla="*/ 401470 w 296503"/>
                <a:gd name="T41" fmla="*/ 2494508 h 296502"/>
                <a:gd name="T42" fmla="*/ 747814 w 296503"/>
                <a:gd name="T43" fmla="*/ 2841306 h 296502"/>
                <a:gd name="T44" fmla="*/ 1109935 w 296503"/>
                <a:gd name="T45" fmla="*/ 2801901 h 296502"/>
                <a:gd name="T46" fmla="*/ 1475957 w 296503"/>
                <a:gd name="T47" fmla="*/ 3113225 h 296502"/>
                <a:gd name="T48" fmla="*/ 1810507 w 296503"/>
                <a:gd name="T49" fmla="*/ 2857075 h 296502"/>
                <a:gd name="T50" fmla="*/ 2278887 w 296503"/>
                <a:gd name="T51" fmla="*/ 2998932 h 296502"/>
                <a:gd name="T52" fmla="*/ 2593757 w 296503"/>
                <a:gd name="T53" fmla="*/ 2399927 h 296502"/>
                <a:gd name="T54" fmla="*/ 2999144 w 296503"/>
                <a:gd name="T55" fmla="*/ 2281719 h 296502"/>
                <a:gd name="T56" fmla="*/ 2900755 w 296503"/>
                <a:gd name="T57" fmla="*/ 1765466 h 296502"/>
                <a:gd name="T58" fmla="*/ 2900755 w 296503"/>
                <a:gd name="T59" fmla="*/ 1473853 h 296502"/>
                <a:gd name="T60" fmla="*/ 2999144 w 296503"/>
                <a:gd name="T61" fmla="*/ 961550 h 296502"/>
                <a:gd name="T62" fmla="*/ 2593757 w 296503"/>
                <a:gd name="T63" fmla="*/ 839402 h 296502"/>
                <a:gd name="T64" fmla="*/ 2278887 w 296503"/>
                <a:gd name="T65" fmla="*/ 240396 h 296502"/>
                <a:gd name="T66" fmla="*/ 1810507 w 296503"/>
                <a:gd name="T67" fmla="*/ 386184 h 296502"/>
                <a:gd name="T68" fmla="*/ 1503519 w 296503"/>
                <a:gd name="T69" fmla="*/ 0 h 296502"/>
                <a:gd name="T70" fmla="*/ 2152928 w 296503"/>
                <a:gd name="T71" fmla="*/ 204932 h 296502"/>
                <a:gd name="T72" fmla="*/ 2491427 w 296503"/>
                <a:gd name="T73" fmla="*/ 599009 h 296502"/>
                <a:gd name="T74" fmla="*/ 3081802 w 296503"/>
                <a:gd name="T75" fmla="*/ 914254 h 296502"/>
                <a:gd name="T76" fmla="*/ 3239232 w 296503"/>
                <a:gd name="T77" fmla="*/ 1501447 h 296502"/>
                <a:gd name="T78" fmla="*/ 3038512 w 296503"/>
                <a:gd name="T79" fmla="*/ 2151673 h 296502"/>
                <a:gd name="T80" fmla="*/ 2644910 w 296503"/>
                <a:gd name="T81" fmla="*/ 2494508 h 296502"/>
                <a:gd name="T82" fmla="*/ 2231649 w 296503"/>
                <a:gd name="T83" fmla="*/ 3097458 h 296502"/>
                <a:gd name="T84" fmla="*/ 1735730 w 296503"/>
                <a:gd name="T85" fmla="*/ 3239316 h 296502"/>
                <a:gd name="T86" fmla="*/ 1086305 w 296503"/>
                <a:gd name="T87" fmla="*/ 3038344 h 296502"/>
                <a:gd name="T88" fmla="*/ 661243 w 296503"/>
                <a:gd name="T89" fmla="*/ 2790074 h 296502"/>
                <a:gd name="T90" fmla="*/ 157452 w 296503"/>
                <a:gd name="T91" fmla="*/ 2329022 h 296502"/>
                <a:gd name="T92" fmla="*/ 129869 w 296503"/>
                <a:gd name="T93" fmla="*/ 1867927 h 296502"/>
                <a:gd name="T94" fmla="*/ 354220 w 296503"/>
                <a:gd name="T95" fmla="*/ 1170410 h 296502"/>
                <a:gd name="T96" fmla="*/ 354220 w 296503"/>
                <a:gd name="T97" fmla="*/ 650241 h 296502"/>
                <a:gd name="T98" fmla="*/ 649412 w 296503"/>
                <a:gd name="T99" fmla="*/ 350721 h 296502"/>
                <a:gd name="T100" fmla="*/ 1168961 w 296503"/>
                <a:gd name="T101" fmla="*/ 350721 h 2965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6503" h="296502">
                  <a:moveTo>
                    <a:pt x="183408" y="167723"/>
                  </a:moveTo>
                  <a:cubicBezTo>
                    <a:pt x="179834" y="174542"/>
                    <a:pt x="174117" y="179926"/>
                    <a:pt x="167684" y="183515"/>
                  </a:cubicBezTo>
                  <a:lnTo>
                    <a:pt x="167684" y="231250"/>
                  </a:lnTo>
                  <a:cubicBezTo>
                    <a:pt x="198774" y="223713"/>
                    <a:pt x="223432" y="199307"/>
                    <a:pt x="230579" y="167723"/>
                  </a:cubicBezTo>
                  <a:lnTo>
                    <a:pt x="183408" y="167723"/>
                  </a:lnTo>
                  <a:close/>
                  <a:moveTo>
                    <a:pt x="65569" y="167723"/>
                  </a:moveTo>
                  <a:cubicBezTo>
                    <a:pt x="73074" y="199307"/>
                    <a:pt x="97374" y="223713"/>
                    <a:pt x="128822" y="231250"/>
                  </a:cubicBezTo>
                  <a:lnTo>
                    <a:pt x="128822" y="183515"/>
                  </a:lnTo>
                  <a:cubicBezTo>
                    <a:pt x="122032" y="179926"/>
                    <a:pt x="116672" y="174542"/>
                    <a:pt x="112741" y="167723"/>
                  </a:cubicBezTo>
                  <a:lnTo>
                    <a:pt x="65569" y="167723"/>
                  </a:lnTo>
                  <a:close/>
                  <a:moveTo>
                    <a:pt x="180549" y="158750"/>
                  </a:moveTo>
                  <a:lnTo>
                    <a:pt x="236297" y="158750"/>
                  </a:lnTo>
                  <a:cubicBezTo>
                    <a:pt x="237369" y="158750"/>
                    <a:pt x="238441" y="159468"/>
                    <a:pt x="239513" y="160545"/>
                  </a:cubicBezTo>
                  <a:cubicBezTo>
                    <a:pt x="240228" y="161621"/>
                    <a:pt x="240943" y="162698"/>
                    <a:pt x="240586" y="164134"/>
                  </a:cubicBezTo>
                  <a:cubicBezTo>
                    <a:pt x="233796" y="203614"/>
                    <a:pt x="203063" y="234122"/>
                    <a:pt x="164111" y="240941"/>
                  </a:cubicBezTo>
                  <a:cubicBezTo>
                    <a:pt x="163753" y="240941"/>
                    <a:pt x="163396" y="240941"/>
                    <a:pt x="163039" y="240941"/>
                  </a:cubicBezTo>
                  <a:cubicBezTo>
                    <a:pt x="161966" y="240941"/>
                    <a:pt x="160894" y="240582"/>
                    <a:pt x="160537" y="239864"/>
                  </a:cubicBezTo>
                  <a:cubicBezTo>
                    <a:pt x="159465" y="239147"/>
                    <a:pt x="158750" y="237711"/>
                    <a:pt x="158750" y="236634"/>
                  </a:cubicBezTo>
                  <a:lnTo>
                    <a:pt x="158750" y="181003"/>
                  </a:lnTo>
                  <a:cubicBezTo>
                    <a:pt x="158750" y="179208"/>
                    <a:pt x="159822" y="177414"/>
                    <a:pt x="161252" y="177055"/>
                  </a:cubicBezTo>
                  <a:cubicBezTo>
                    <a:pt x="168042" y="173824"/>
                    <a:pt x="173402" y="168082"/>
                    <a:pt x="176618" y="161621"/>
                  </a:cubicBezTo>
                  <a:cubicBezTo>
                    <a:pt x="177333" y="159827"/>
                    <a:pt x="178762" y="158750"/>
                    <a:pt x="180549" y="158750"/>
                  </a:cubicBezTo>
                  <a:close/>
                  <a:moveTo>
                    <a:pt x="60209" y="158750"/>
                  </a:moveTo>
                  <a:lnTo>
                    <a:pt x="115600" y="158750"/>
                  </a:lnTo>
                  <a:cubicBezTo>
                    <a:pt x="117386" y="158750"/>
                    <a:pt x="118816" y="159827"/>
                    <a:pt x="119888" y="161621"/>
                  </a:cubicBezTo>
                  <a:cubicBezTo>
                    <a:pt x="122747" y="168082"/>
                    <a:pt x="128107" y="173824"/>
                    <a:pt x="135254" y="177055"/>
                  </a:cubicBezTo>
                  <a:cubicBezTo>
                    <a:pt x="136684" y="177414"/>
                    <a:pt x="137756" y="179208"/>
                    <a:pt x="137756" y="181003"/>
                  </a:cubicBezTo>
                  <a:lnTo>
                    <a:pt x="137756" y="236634"/>
                  </a:lnTo>
                  <a:cubicBezTo>
                    <a:pt x="137756" y="237711"/>
                    <a:pt x="137041" y="239147"/>
                    <a:pt x="135969" y="239864"/>
                  </a:cubicBezTo>
                  <a:cubicBezTo>
                    <a:pt x="135254" y="240582"/>
                    <a:pt x="134182" y="240941"/>
                    <a:pt x="133110" y="240941"/>
                  </a:cubicBezTo>
                  <a:cubicBezTo>
                    <a:pt x="133110" y="240941"/>
                    <a:pt x="132753" y="240941"/>
                    <a:pt x="132395" y="240941"/>
                  </a:cubicBezTo>
                  <a:cubicBezTo>
                    <a:pt x="93086" y="234122"/>
                    <a:pt x="62710" y="203614"/>
                    <a:pt x="55921" y="164134"/>
                  </a:cubicBezTo>
                  <a:cubicBezTo>
                    <a:pt x="55563" y="162698"/>
                    <a:pt x="55921" y="161621"/>
                    <a:pt x="56635" y="160545"/>
                  </a:cubicBezTo>
                  <a:cubicBezTo>
                    <a:pt x="57707" y="159468"/>
                    <a:pt x="59137" y="158750"/>
                    <a:pt x="60209" y="158750"/>
                  </a:cubicBezTo>
                  <a:close/>
                  <a:moveTo>
                    <a:pt x="167684" y="65254"/>
                  </a:moveTo>
                  <a:lnTo>
                    <a:pt x="167684" y="112989"/>
                  </a:lnTo>
                  <a:cubicBezTo>
                    <a:pt x="174117" y="116578"/>
                    <a:pt x="179834" y="122321"/>
                    <a:pt x="183408" y="128781"/>
                  </a:cubicBezTo>
                  <a:lnTo>
                    <a:pt x="230579" y="128781"/>
                  </a:lnTo>
                  <a:cubicBezTo>
                    <a:pt x="223432" y="97556"/>
                    <a:pt x="198774" y="72791"/>
                    <a:pt x="167684" y="65254"/>
                  </a:cubicBezTo>
                  <a:close/>
                  <a:moveTo>
                    <a:pt x="128822" y="65254"/>
                  </a:moveTo>
                  <a:cubicBezTo>
                    <a:pt x="97374" y="72791"/>
                    <a:pt x="73074" y="97556"/>
                    <a:pt x="65569" y="128781"/>
                  </a:cubicBezTo>
                  <a:lnTo>
                    <a:pt x="112741" y="128781"/>
                  </a:lnTo>
                  <a:cubicBezTo>
                    <a:pt x="116672" y="122321"/>
                    <a:pt x="122032" y="116578"/>
                    <a:pt x="128822" y="112989"/>
                  </a:cubicBezTo>
                  <a:lnTo>
                    <a:pt x="128822" y="65254"/>
                  </a:lnTo>
                  <a:close/>
                  <a:moveTo>
                    <a:pt x="164111" y="55563"/>
                  </a:moveTo>
                  <a:cubicBezTo>
                    <a:pt x="203063" y="62382"/>
                    <a:pt x="233796" y="93249"/>
                    <a:pt x="240586" y="132370"/>
                  </a:cubicBezTo>
                  <a:cubicBezTo>
                    <a:pt x="240943" y="133806"/>
                    <a:pt x="240228" y="135242"/>
                    <a:pt x="239513" y="136318"/>
                  </a:cubicBezTo>
                  <a:cubicBezTo>
                    <a:pt x="238441" y="137036"/>
                    <a:pt x="237369" y="137754"/>
                    <a:pt x="236297" y="137754"/>
                  </a:cubicBezTo>
                  <a:lnTo>
                    <a:pt x="180549" y="137754"/>
                  </a:lnTo>
                  <a:cubicBezTo>
                    <a:pt x="178762" y="137754"/>
                    <a:pt x="177333" y="136677"/>
                    <a:pt x="176618" y="135242"/>
                  </a:cubicBezTo>
                  <a:cubicBezTo>
                    <a:pt x="173402" y="128422"/>
                    <a:pt x="168042" y="123039"/>
                    <a:pt x="161252" y="119808"/>
                  </a:cubicBezTo>
                  <a:cubicBezTo>
                    <a:pt x="159822" y="119091"/>
                    <a:pt x="158750" y="117296"/>
                    <a:pt x="158750" y="115501"/>
                  </a:cubicBezTo>
                  <a:lnTo>
                    <a:pt x="158750" y="60229"/>
                  </a:lnTo>
                  <a:cubicBezTo>
                    <a:pt x="158750" y="58793"/>
                    <a:pt x="159465" y="57358"/>
                    <a:pt x="160537" y="56640"/>
                  </a:cubicBezTo>
                  <a:cubicBezTo>
                    <a:pt x="161252" y="55563"/>
                    <a:pt x="162681" y="55563"/>
                    <a:pt x="164111" y="55563"/>
                  </a:cubicBezTo>
                  <a:close/>
                  <a:moveTo>
                    <a:pt x="132395" y="55563"/>
                  </a:moveTo>
                  <a:cubicBezTo>
                    <a:pt x="133468" y="55563"/>
                    <a:pt x="135254" y="55563"/>
                    <a:pt x="135969" y="56640"/>
                  </a:cubicBezTo>
                  <a:cubicBezTo>
                    <a:pt x="137041" y="57358"/>
                    <a:pt x="137756" y="58793"/>
                    <a:pt x="137756" y="60229"/>
                  </a:cubicBezTo>
                  <a:lnTo>
                    <a:pt x="137756" y="115501"/>
                  </a:lnTo>
                  <a:cubicBezTo>
                    <a:pt x="137756" y="117296"/>
                    <a:pt x="136684" y="119091"/>
                    <a:pt x="135254" y="119808"/>
                  </a:cubicBezTo>
                  <a:cubicBezTo>
                    <a:pt x="128107" y="123039"/>
                    <a:pt x="122747" y="128422"/>
                    <a:pt x="119888" y="135242"/>
                  </a:cubicBezTo>
                  <a:cubicBezTo>
                    <a:pt x="118816" y="136677"/>
                    <a:pt x="117386" y="137754"/>
                    <a:pt x="115600" y="137754"/>
                  </a:cubicBezTo>
                  <a:lnTo>
                    <a:pt x="60209" y="137754"/>
                  </a:lnTo>
                  <a:cubicBezTo>
                    <a:pt x="59137" y="137754"/>
                    <a:pt x="57707" y="137036"/>
                    <a:pt x="56635" y="136318"/>
                  </a:cubicBezTo>
                  <a:cubicBezTo>
                    <a:pt x="55921" y="135242"/>
                    <a:pt x="55563" y="133806"/>
                    <a:pt x="55921" y="132370"/>
                  </a:cubicBezTo>
                  <a:cubicBezTo>
                    <a:pt x="62710" y="93249"/>
                    <a:pt x="93086" y="62382"/>
                    <a:pt x="132395" y="55563"/>
                  </a:cubicBezTo>
                  <a:close/>
                  <a:moveTo>
                    <a:pt x="137624" y="9018"/>
                  </a:moveTo>
                  <a:cubicBezTo>
                    <a:pt x="136183" y="9018"/>
                    <a:pt x="135102" y="10100"/>
                    <a:pt x="135102" y="11543"/>
                  </a:cubicBezTo>
                  <a:lnTo>
                    <a:pt x="135102" y="31021"/>
                  </a:lnTo>
                  <a:cubicBezTo>
                    <a:pt x="135102" y="33185"/>
                    <a:pt x="133300" y="34989"/>
                    <a:pt x="131139" y="35349"/>
                  </a:cubicBezTo>
                  <a:cubicBezTo>
                    <a:pt x="122853" y="36792"/>
                    <a:pt x="114927" y="38956"/>
                    <a:pt x="107001" y="41842"/>
                  </a:cubicBezTo>
                  <a:cubicBezTo>
                    <a:pt x="104839" y="42564"/>
                    <a:pt x="102677" y="41842"/>
                    <a:pt x="101597" y="40039"/>
                  </a:cubicBezTo>
                  <a:lnTo>
                    <a:pt x="91869" y="23085"/>
                  </a:lnTo>
                  <a:cubicBezTo>
                    <a:pt x="91509" y="22364"/>
                    <a:pt x="90788" y="22003"/>
                    <a:pt x="90068" y="22003"/>
                  </a:cubicBezTo>
                  <a:cubicBezTo>
                    <a:pt x="89347" y="21642"/>
                    <a:pt x="88627" y="22003"/>
                    <a:pt x="88267" y="22003"/>
                  </a:cubicBezTo>
                  <a:lnTo>
                    <a:pt x="69532" y="32824"/>
                  </a:lnTo>
                  <a:cubicBezTo>
                    <a:pt x="68812" y="33185"/>
                    <a:pt x="68091" y="33907"/>
                    <a:pt x="68091" y="34628"/>
                  </a:cubicBezTo>
                  <a:cubicBezTo>
                    <a:pt x="68091" y="35349"/>
                    <a:pt x="68091" y="36071"/>
                    <a:pt x="68452" y="36792"/>
                  </a:cubicBezTo>
                  <a:lnTo>
                    <a:pt x="77819" y="53385"/>
                  </a:lnTo>
                  <a:cubicBezTo>
                    <a:pt x="79260" y="55188"/>
                    <a:pt x="78900" y="57713"/>
                    <a:pt x="77098" y="59156"/>
                  </a:cubicBezTo>
                  <a:cubicBezTo>
                    <a:pt x="70613" y="64567"/>
                    <a:pt x="64489" y="70338"/>
                    <a:pt x="59445" y="76831"/>
                  </a:cubicBezTo>
                  <a:cubicBezTo>
                    <a:pt x="58004" y="78634"/>
                    <a:pt x="55481" y="78995"/>
                    <a:pt x="53680" y="77913"/>
                  </a:cubicBezTo>
                  <a:lnTo>
                    <a:pt x="36747" y="68174"/>
                  </a:lnTo>
                  <a:cubicBezTo>
                    <a:pt x="36387" y="67813"/>
                    <a:pt x="35306" y="67813"/>
                    <a:pt x="34946" y="68174"/>
                  </a:cubicBezTo>
                  <a:cubicBezTo>
                    <a:pt x="33865" y="68174"/>
                    <a:pt x="33505" y="68535"/>
                    <a:pt x="33145" y="69256"/>
                  </a:cubicBezTo>
                  <a:lnTo>
                    <a:pt x="22337" y="88013"/>
                  </a:lnTo>
                  <a:cubicBezTo>
                    <a:pt x="21976" y="88734"/>
                    <a:pt x="21976" y="89456"/>
                    <a:pt x="22337" y="89816"/>
                  </a:cubicBezTo>
                  <a:cubicBezTo>
                    <a:pt x="22337" y="90899"/>
                    <a:pt x="22697" y="91259"/>
                    <a:pt x="23417" y="91620"/>
                  </a:cubicBezTo>
                  <a:lnTo>
                    <a:pt x="39990" y="101359"/>
                  </a:lnTo>
                  <a:cubicBezTo>
                    <a:pt x="42151" y="102441"/>
                    <a:pt x="42872" y="104605"/>
                    <a:pt x="42151" y="106770"/>
                  </a:cubicBezTo>
                  <a:cubicBezTo>
                    <a:pt x="38909" y="114705"/>
                    <a:pt x="36747" y="122641"/>
                    <a:pt x="35306" y="130937"/>
                  </a:cubicBezTo>
                  <a:cubicBezTo>
                    <a:pt x="35306" y="133101"/>
                    <a:pt x="33505" y="134905"/>
                    <a:pt x="30983" y="134905"/>
                  </a:cubicBezTo>
                  <a:lnTo>
                    <a:pt x="11889" y="134905"/>
                  </a:lnTo>
                  <a:cubicBezTo>
                    <a:pt x="10448" y="134905"/>
                    <a:pt x="9007" y="135987"/>
                    <a:pt x="9007" y="137430"/>
                  </a:cubicBezTo>
                  <a:lnTo>
                    <a:pt x="9007" y="159072"/>
                  </a:lnTo>
                  <a:cubicBezTo>
                    <a:pt x="9007" y="160515"/>
                    <a:pt x="10448" y="161597"/>
                    <a:pt x="11889" y="161597"/>
                  </a:cubicBezTo>
                  <a:lnTo>
                    <a:pt x="30983" y="161597"/>
                  </a:lnTo>
                  <a:cubicBezTo>
                    <a:pt x="33505" y="161597"/>
                    <a:pt x="35306" y="163401"/>
                    <a:pt x="35306" y="165565"/>
                  </a:cubicBezTo>
                  <a:cubicBezTo>
                    <a:pt x="36747" y="173861"/>
                    <a:pt x="38909" y="181797"/>
                    <a:pt x="42151" y="189733"/>
                  </a:cubicBezTo>
                  <a:cubicBezTo>
                    <a:pt x="42872" y="191897"/>
                    <a:pt x="42151" y="194061"/>
                    <a:pt x="39990" y="195504"/>
                  </a:cubicBezTo>
                  <a:lnTo>
                    <a:pt x="23417" y="204882"/>
                  </a:lnTo>
                  <a:cubicBezTo>
                    <a:pt x="22697" y="205243"/>
                    <a:pt x="22337" y="205965"/>
                    <a:pt x="22337" y="206686"/>
                  </a:cubicBezTo>
                  <a:cubicBezTo>
                    <a:pt x="21976" y="207407"/>
                    <a:pt x="21976" y="208129"/>
                    <a:pt x="22337" y="208850"/>
                  </a:cubicBezTo>
                  <a:lnTo>
                    <a:pt x="33145" y="227246"/>
                  </a:lnTo>
                  <a:cubicBezTo>
                    <a:pt x="33865" y="228689"/>
                    <a:pt x="35306" y="229050"/>
                    <a:pt x="36747" y="228328"/>
                  </a:cubicBezTo>
                  <a:lnTo>
                    <a:pt x="53680" y="218589"/>
                  </a:lnTo>
                  <a:cubicBezTo>
                    <a:pt x="55481" y="217507"/>
                    <a:pt x="58004" y="218229"/>
                    <a:pt x="59445" y="219671"/>
                  </a:cubicBezTo>
                  <a:cubicBezTo>
                    <a:pt x="64489" y="226164"/>
                    <a:pt x="70613" y="232296"/>
                    <a:pt x="77098" y="237346"/>
                  </a:cubicBezTo>
                  <a:cubicBezTo>
                    <a:pt x="78900" y="238789"/>
                    <a:pt x="79260" y="240953"/>
                    <a:pt x="77819" y="243478"/>
                  </a:cubicBezTo>
                  <a:lnTo>
                    <a:pt x="68452" y="260071"/>
                  </a:lnTo>
                  <a:cubicBezTo>
                    <a:pt x="68091" y="260792"/>
                    <a:pt x="68091" y="261514"/>
                    <a:pt x="68091" y="261874"/>
                  </a:cubicBezTo>
                  <a:cubicBezTo>
                    <a:pt x="68091" y="262596"/>
                    <a:pt x="68812" y="263317"/>
                    <a:pt x="69532" y="263678"/>
                  </a:cubicBezTo>
                  <a:lnTo>
                    <a:pt x="88267" y="274499"/>
                  </a:lnTo>
                  <a:cubicBezTo>
                    <a:pt x="89347" y="275221"/>
                    <a:pt x="90788" y="274860"/>
                    <a:pt x="91869" y="273417"/>
                  </a:cubicBezTo>
                  <a:lnTo>
                    <a:pt x="101597" y="256464"/>
                  </a:lnTo>
                  <a:cubicBezTo>
                    <a:pt x="102317" y="255382"/>
                    <a:pt x="103758" y="254660"/>
                    <a:pt x="105199" y="254660"/>
                  </a:cubicBezTo>
                  <a:cubicBezTo>
                    <a:pt x="105920" y="254660"/>
                    <a:pt x="106280" y="254660"/>
                    <a:pt x="107001" y="254660"/>
                  </a:cubicBezTo>
                  <a:cubicBezTo>
                    <a:pt x="114927" y="257907"/>
                    <a:pt x="122853" y="260071"/>
                    <a:pt x="131139" y="261514"/>
                  </a:cubicBezTo>
                  <a:cubicBezTo>
                    <a:pt x="133300" y="261514"/>
                    <a:pt x="135102" y="263317"/>
                    <a:pt x="135102" y="265842"/>
                  </a:cubicBezTo>
                  <a:lnTo>
                    <a:pt x="135102" y="284960"/>
                  </a:lnTo>
                  <a:cubicBezTo>
                    <a:pt x="135102" y="286403"/>
                    <a:pt x="136183" y="287845"/>
                    <a:pt x="137624" y="287845"/>
                  </a:cubicBezTo>
                  <a:lnTo>
                    <a:pt x="158880" y="287845"/>
                  </a:lnTo>
                  <a:cubicBezTo>
                    <a:pt x="160681" y="287845"/>
                    <a:pt x="161762" y="286403"/>
                    <a:pt x="161762" y="284960"/>
                  </a:cubicBezTo>
                  <a:lnTo>
                    <a:pt x="161762" y="265842"/>
                  </a:lnTo>
                  <a:cubicBezTo>
                    <a:pt x="161762" y="263317"/>
                    <a:pt x="163563" y="261514"/>
                    <a:pt x="165725" y="261514"/>
                  </a:cubicBezTo>
                  <a:cubicBezTo>
                    <a:pt x="173651" y="260071"/>
                    <a:pt x="181937" y="257907"/>
                    <a:pt x="189863" y="254660"/>
                  </a:cubicBezTo>
                  <a:cubicBezTo>
                    <a:pt x="191664" y="253939"/>
                    <a:pt x="194186" y="254660"/>
                    <a:pt x="195267" y="256464"/>
                  </a:cubicBezTo>
                  <a:lnTo>
                    <a:pt x="204994" y="273417"/>
                  </a:lnTo>
                  <a:cubicBezTo>
                    <a:pt x="205355" y="274138"/>
                    <a:pt x="205715" y="274499"/>
                    <a:pt x="206435" y="274499"/>
                  </a:cubicBezTo>
                  <a:cubicBezTo>
                    <a:pt x="207156" y="274860"/>
                    <a:pt x="207876" y="274860"/>
                    <a:pt x="208597" y="274499"/>
                  </a:cubicBezTo>
                  <a:lnTo>
                    <a:pt x="227331" y="263678"/>
                  </a:lnTo>
                  <a:cubicBezTo>
                    <a:pt x="228772" y="262956"/>
                    <a:pt x="229132" y="261514"/>
                    <a:pt x="228052" y="260071"/>
                  </a:cubicBezTo>
                  <a:lnTo>
                    <a:pt x="218685" y="243478"/>
                  </a:lnTo>
                  <a:cubicBezTo>
                    <a:pt x="217243" y="240953"/>
                    <a:pt x="217964" y="238789"/>
                    <a:pt x="219765" y="237346"/>
                  </a:cubicBezTo>
                  <a:cubicBezTo>
                    <a:pt x="226250" y="232296"/>
                    <a:pt x="232015" y="226164"/>
                    <a:pt x="237419" y="219671"/>
                  </a:cubicBezTo>
                  <a:cubicBezTo>
                    <a:pt x="238860" y="218229"/>
                    <a:pt x="241021" y="217507"/>
                    <a:pt x="242823" y="218589"/>
                  </a:cubicBezTo>
                  <a:lnTo>
                    <a:pt x="260116" y="228328"/>
                  </a:lnTo>
                  <a:cubicBezTo>
                    <a:pt x="260476" y="228689"/>
                    <a:pt x="261196" y="229050"/>
                    <a:pt x="261917" y="228689"/>
                  </a:cubicBezTo>
                  <a:cubicBezTo>
                    <a:pt x="262638" y="228328"/>
                    <a:pt x="262998" y="227968"/>
                    <a:pt x="263718" y="227246"/>
                  </a:cubicBezTo>
                  <a:lnTo>
                    <a:pt x="274526" y="208850"/>
                  </a:lnTo>
                  <a:cubicBezTo>
                    <a:pt x="274887" y="207407"/>
                    <a:pt x="274526" y="205965"/>
                    <a:pt x="273446" y="204882"/>
                  </a:cubicBezTo>
                  <a:lnTo>
                    <a:pt x="256513" y="195504"/>
                  </a:lnTo>
                  <a:cubicBezTo>
                    <a:pt x="254712" y="194061"/>
                    <a:pt x="253631" y="191897"/>
                    <a:pt x="254712" y="189733"/>
                  </a:cubicBezTo>
                  <a:cubicBezTo>
                    <a:pt x="257594" y="181797"/>
                    <a:pt x="260116" y="173861"/>
                    <a:pt x="261196" y="165565"/>
                  </a:cubicBezTo>
                  <a:cubicBezTo>
                    <a:pt x="261557" y="163401"/>
                    <a:pt x="263358" y="161597"/>
                    <a:pt x="265520" y="161597"/>
                  </a:cubicBezTo>
                  <a:lnTo>
                    <a:pt x="284974" y="161597"/>
                  </a:lnTo>
                  <a:cubicBezTo>
                    <a:pt x="286415" y="161597"/>
                    <a:pt x="287856" y="160515"/>
                    <a:pt x="287856" y="159072"/>
                  </a:cubicBezTo>
                  <a:lnTo>
                    <a:pt x="287856" y="137430"/>
                  </a:lnTo>
                  <a:cubicBezTo>
                    <a:pt x="287856" y="135987"/>
                    <a:pt x="286415" y="134905"/>
                    <a:pt x="284974" y="134905"/>
                  </a:cubicBezTo>
                  <a:lnTo>
                    <a:pt x="265520" y="134905"/>
                  </a:lnTo>
                  <a:cubicBezTo>
                    <a:pt x="263358" y="134905"/>
                    <a:pt x="261557" y="133101"/>
                    <a:pt x="261196" y="130937"/>
                  </a:cubicBezTo>
                  <a:cubicBezTo>
                    <a:pt x="260116" y="122641"/>
                    <a:pt x="257594" y="114705"/>
                    <a:pt x="254712" y="106770"/>
                  </a:cubicBezTo>
                  <a:cubicBezTo>
                    <a:pt x="253631" y="104605"/>
                    <a:pt x="254712" y="102441"/>
                    <a:pt x="256513" y="101359"/>
                  </a:cubicBezTo>
                  <a:lnTo>
                    <a:pt x="273446" y="91620"/>
                  </a:lnTo>
                  <a:cubicBezTo>
                    <a:pt x="274526" y="90899"/>
                    <a:pt x="274887" y="89456"/>
                    <a:pt x="274526" y="88013"/>
                  </a:cubicBezTo>
                  <a:lnTo>
                    <a:pt x="263718" y="69256"/>
                  </a:lnTo>
                  <a:cubicBezTo>
                    <a:pt x="262998" y="68535"/>
                    <a:pt x="262638" y="68174"/>
                    <a:pt x="261917" y="68174"/>
                  </a:cubicBezTo>
                  <a:cubicBezTo>
                    <a:pt x="261196" y="67813"/>
                    <a:pt x="260476" y="67813"/>
                    <a:pt x="260116" y="68174"/>
                  </a:cubicBezTo>
                  <a:lnTo>
                    <a:pt x="242823" y="77913"/>
                  </a:lnTo>
                  <a:cubicBezTo>
                    <a:pt x="241021" y="78995"/>
                    <a:pt x="238860" y="78634"/>
                    <a:pt x="237419" y="76831"/>
                  </a:cubicBezTo>
                  <a:cubicBezTo>
                    <a:pt x="232015" y="70338"/>
                    <a:pt x="226250" y="64567"/>
                    <a:pt x="219765" y="59156"/>
                  </a:cubicBezTo>
                  <a:cubicBezTo>
                    <a:pt x="217964" y="57713"/>
                    <a:pt x="217243" y="55188"/>
                    <a:pt x="218685" y="53385"/>
                  </a:cubicBezTo>
                  <a:lnTo>
                    <a:pt x="228052" y="36792"/>
                  </a:lnTo>
                  <a:cubicBezTo>
                    <a:pt x="229132" y="35349"/>
                    <a:pt x="228772" y="33907"/>
                    <a:pt x="227331" y="32824"/>
                  </a:cubicBezTo>
                  <a:lnTo>
                    <a:pt x="208597" y="22003"/>
                  </a:lnTo>
                  <a:cubicBezTo>
                    <a:pt x="207876" y="22003"/>
                    <a:pt x="207156" y="21642"/>
                    <a:pt x="206435" y="22003"/>
                  </a:cubicBezTo>
                  <a:cubicBezTo>
                    <a:pt x="205715" y="22003"/>
                    <a:pt x="205355" y="22364"/>
                    <a:pt x="204994" y="23085"/>
                  </a:cubicBezTo>
                  <a:lnTo>
                    <a:pt x="195267" y="40039"/>
                  </a:lnTo>
                  <a:cubicBezTo>
                    <a:pt x="194186" y="41842"/>
                    <a:pt x="191664" y="42564"/>
                    <a:pt x="189863" y="41842"/>
                  </a:cubicBezTo>
                  <a:cubicBezTo>
                    <a:pt x="181937" y="38956"/>
                    <a:pt x="173651" y="36792"/>
                    <a:pt x="165725" y="35349"/>
                  </a:cubicBezTo>
                  <a:cubicBezTo>
                    <a:pt x="163563" y="34989"/>
                    <a:pt x="161762" y="33185"/>
                    <a:pt x="161762" y="31021"/>
                  </a:cubicBezTo>
                  <a:lnTo>
                    <a:pt x="161762" y="11543"/>
                  </a:lnTo>
                  <a:cubicBezTo>
                    <a:pt x="161762" y="10100"/>
                    <a:pt x="160681" y="9018"/>
                    <a:pt x="158880" y="9018"/>
                  </a:cubicBezTo>
                  <a:lnTo>
                    <a:pt x="137624" y="9018"/>
                  </a:lnTo>
                  <a:close/>
                  <a:moveTo>
                    <a:pt x="137624" y="0"/>
                  </a:moveTo>
                  <a:lnTo>
                    <a:pt x="158880" y="0"/>
                  </a:lnTo>
                  <a:cubicBezTo>
                    <a:pt x="165725" y="0"/>
                    <a:pt x="170769" y="5050"/>
                    <a:pt x="170769" y="11543"/>
                  </a:cubicBezTo>
                  <a:lnTo>
                    <a:pt x="170769" y="27053"/>
                  </a:lnTo>
                  <a:cubicBezTo>
                    <a:pt x="176893" y="28135"/>
                    <a:pt x="183378" y="29939"/>
                    <a:pt x="189503" y="32103"/>
                  </a:cubicBezTo>
                  <a:lnTo>
                    <a:pt x="197068" y="18757"/>
                  </a:lnTo>
                  <a:cubicBezTo>
                    <a:pt x="198870" y="15871"/>
                    <a:pt x="201392" y="14068"/>
                    <a:pt x="204274" y="13346"/>
                  </a:cubicBezTo>
                  <a:cubicBezTo>
                    <a:pt x="207156" y="12264"/>
                    <a:pt x="210398" y="12985"/>
                    <a:pt x="213280" y="14428"/>
                  </a:cubicBezTo>
                  <a:lnTo>
                    <a:pt x="231654" y="25250"/>
                  </a:lnTo>
                  <a:cubicBezTo>
                    <a:pt x="237419" y="28496"/>
                    <a:pt x="239220" y="35710"/>
                    <a:pt x="235978" y="41121"/>
                  </a:cubicBezTo>
                  <a:lnTo>
                    <a:pt x="228052" y="54828"/>
                  </a:lnTo>
                  <a:cubicBezTo>
                    <a:pt x="233095" y="58795"/>
                    <a:pt x="237779" y="63485"/>
                    <a:pt x="242102" y="68174"/>
                  </a:cubicBezTo>
                  <a:lnTo>
                    <a:pt x="255432" y="60599"/>
                  </a:lnTo>
                  <a:cubicBezTo>
                    <a:pt x="257954" y="58795"/>
                    <a:pt x="261196" y="58435"/>
                    <a:pt x="264079" y="59517"/>
                  </a:cubicBezTo>
                  <a:cubicBezTo>
                    <a:pt x="267321" y="59878"/>
                    <a:pt x="269843" y="62042"/>
                    <a:pt x="271284" y="64567"/>
                  </a:cubicBezTo>
                  <a:lnTo>
                    <a:pt x="282092" y="83684"/>
                  </a:lnTo>
                  <a:cubicBezTo>
                    <a:pt x="285335" y="89095"/>
                    <a:pt x="283533" y="96309"/>
                    <a:pt x="278129" y="99556"/>
                  </a:cubicBezTo>
                  <a:lnTo>
                    <a:pt x="264439" y="107130"/>
                  </a:lnTo>
                  <a:cubicBezTo>
                    <a:pt x="266601" y="113262"/>
                    <a:pt x="268042" y="119394"/>
                    <a:pt x="269483" y="125887"/>
                  </a:cubicBezTo>
                  <a:lnTo>
                    <a:pt x="284974" y="125887"/>
                  </a:lnTo>
                  <a:cubicBezTo>
                    <a:pt x="291459" y="125887"/>
                    <a:pt x="296503" y="130937"/>
                    <a:pt x="296503" y="137430"/>
                  </a:cubicBezTo>
                  <a:lnTo>
                    <a:pt x="296503" y="159072"/>
                  </a:lnTo>
                  <a:cubicBezTo>
                    <a:pt x="296503" y="165565"/>
                    <a:pt x="291459" y="170976"/>
                    <a:pt x="284974" y="170976"/>
                  </a:cubicBezTo>
                  <a:lnTo>
                    <a:pt x="269483" y="170976"/>
                  </a:lnTo>
                  <a:cubicBezTo>
                    <a:pt x="268042" y="177108"/>
                    <a:pt x="266601" y="183240"/>
                    <a:pt x="264439" y="189372"/>
                  </a:cubicBezTo>
                  <a:lnTo>
                    <a:pt x="278129" y="196947"/>
                  </a:lnTo>
                  <a:cubicBezTo>
                    <a:pt x="283533" y="200554"/>
                    <a:pt x="285335" y="207768"/>
                    <a:pt x="282092" y="213179"/>
                  </a:cubicBezTo>
                  <a:lnTo>
                    <a:pt x="271284" y="231936"/>
                  </a:lnTo>
                  <a:cubicBezTo>
                    <a:pt x="269843" y="234460"/>
                    <a:pt x="267321" y="236625"/>
                    <a:pt x="264079" y="237346"/>
                  </a:cubicBezTo>
                  <a:cubicBezTo>
                    <a:pt x="261196" y="238068"/>
                    <a:pt x="257954" y="237707"/>
                    <a:pt x="255432" y="236264"/>
                  </a:cubicBezTo>
                  <a:lnTo>
                    <a:pt x="242102" y="228328"/>
                  </a:lnTo>
                  <a:cubicBezTo>
                    <a:pt x="237779" y="233378"/>
                    <a:pt x="233095" y="237707"/>
                    <a:pt x="228052" y="242035"/>
                  </a:cubicBezTo>
                  <a:lnTo>
                    <a:pt x="235978" y="255382"/>
                  </a:lnTo>
                  <a:cubicBezTo>
                    <a:pt x="239220" y="261153"/>
                    <a:pt x="237419" y="268367"/>
                    <a:pt x="231654" y="271613"/>
                  </a:cubicBezTo>
                  <a:lnTo>
                    <a:pt x="213280" y="282074"/>
                  </a:lnTo>
                  <a:cubicBezTo>
                    <a:pt x="210398" y="283878"/>
                    <a:pt x="207156" y="284238"/>
                    <a:pt x="204274" y="283517"/>
                  </a:cubicBezTo>
                  <a:cubicBezTo>
                    <a:pt x="201392" y="282795"/>
                    <a:pt x="198870" y="280631"/>
                    <a:pt x="197068" y="278106"/>
                  </a:cubicBezTo>
                  <a:lnTo>
                    <a:pt x="189503" y="264399"/>
                  </a:lnTo>
                  <a:cubicBezTo>
                    <a:pt x="183378" y="266564"/>
                    <a:pt x="176893" y="268367"/>
                    <a:pt x="170769" y="269449"/>
                  </a:cubicBezTo>
                  <a:lnTo>
                    <a:pt x="170769" y="284960"/>
                  </a:lnTo>
                  <a:cubicBezTo>
                    <a:pt x="170769" y="291452"/>
                    <a:pt x="165725" y="296502"/>
                    <a:pt x="158880" y="296502"/>
                  </a:cubicBezTo>
                  <a:lnTo>
                    <a:pt x="137624" y="296502"/>
                  </a:lnTo>
                  <a:cubicBezTo>
                    <a:pt x="131139" y="296502"/>
                    <a:pt x="125735" y="291452"/>
                    <a:pt x="125735" y="284960"/>
                  </a:cubicBezTo>
                  <a:lnTo>
                    <a:pt x="125735" y="269449"/>
                  </a:lnTo>
                  <a:cubicBezTo>
                    <a:pt x="119610" y="268367"/>
                    <a:pt x="113485" y="266564"/>
                    <a:pt x="107001" y="264399"/>
                  </a:cubicBezTo>
                  <a:lnTo>
                    <a:pt x="99435" y="278106"/>
                  </a:lnTo>
                  <a:cubicBezTo>
                    <a:pt x="97994" y="280631"/>
                    <a:pt x="95472" y="282795"/>
                    <a:pt x="92230" y="283517"/>
                  </a:cubicBezTo>
                  <a:cubicBezTo>
                    <a:pt x="89347" y="284238"/>
                    <a:pt x="86105" y="283878"/>
                    <a:pt x="83583" y="282074"/>
                  </a:cubicBezTo>
                  <a:lnTo>
                    <a:pt x="64849" y="271613"/>
                  </a:lnTo>
                  <a:cubicBezTo>
                    <a:pt x="62327" y="269810"/>
                    <a:pt x="60165" y="267285"/>
                    <a:pt x="59445" y="264399"/>
                  </a:cubicBezTo>
                  <a:cubicBezTo>
                    <a:pt x="58724" y="261514"/>
                    <a:pt x="59085" y="258267"/>
                    <a:pt x="60526" y="255382"/>
                  </a:cubicBezTo>
                  <a:lnTo>
                    <a:pt x="68452" y="242035"/>
                  </a:lnTo>
                  <a:cubicBezTo>
                    <a:pt x="63408" y="237707"/>
                    <a:pt x="59085" y="233378"/>
                    <a:pt x="54761" y="228328"/>
                  </a:cubicBezTo>
                  <a:lnTo>
                    <a:pt x="41431" y="236264"/>
                  </a:lnTo>
                  <a:cubicBezTo>
                    <a:pt x="35667" y="239510"/>
                    <a:pt x="28821" y="237346"/>
                    <a:pt x="25219" y="231936"/>
                  </a:cubicBezTo>
                  <a:lnTo>
                    <a:pt x="14411" y="213179"/>
                  </a:lnTo>
                  <a:cubicBezTo>
                    <a:pt x="12969" y="210654"/>
                    <a:pt x="12609" y="207407"/>
                    <a:pt x="13330" y="204161"/>
                  </a:cubicBezTo>
                  <a:cubicBezTo>
                    <a:pt x="14411" y="201275"/>
                    <a:pt x="16212" y="198750"/>
                    <a:pt x="19094" y="196947"/>
                  </a:cubicBezTo>
                  <a:lnTo>
                    <a:pt x="32424" y="189372"/>
                  </a:lnTo>
                  <a:cubicBezTo>
                    <a:pt x="30262" y="183240"/>
                    <a:pt x="28461" y="177108"/>
                    <a:pt x="27380" y="170976"/>
                  </a:cubicBezTo>
                  <a:lnTo>
                    <a:pt x="11889" y="170976"/>
                  </a:lnTo>
                  <a:cubicBezTo>
                    <a:pt x="5404" y="170976"/>
                    <a:pt x="0" y="165565"/>
                    <a:pt x="0" y="159072"/>
                  </a:cubicBezTo>
                  <a:lnTo>
                    <a:pt x="0" y="137430"/>
                  </a:lnTo>
                  <a:cubicBezTo>
                    <a:pt x="0" y="130937"/>
                    <a:pt x="5404" y="125887"/>
                    <a:pt x="11889" y="125887"/>
                  </a:cubicBezTo>
                  <a:lnTo>
                    <a:pt x="27380" y="125887"/>
                  </a:lnTo>
                  <a:cubicBezTo>
                    <a:pt x="28461" y="119394"/>
                    <a:pt x="30262" y="113262"/>
                    <a:pt x="32424" y="107130"/>
                  </a:cubicBezTo>
                  <a:lnTo>
                    <a:pt x="19094" y="99556"/>
                  </a:lnTo>
                  <a:cubicBezTo>
                    <a:pt x="16212" y="98113"/>
                    <a:pt x="14411" y="95227"/>
                    <a:pt x="13330" y="92341"/>
                  </a:cubicBezTo>
                  <a:cubicBezTo>
                    <a:pt x="12609" y="89456"/>
                    <a:pt x="12969" y="86209"/>
                    <a:pt x="14411" y="83684"/>
                  </a:cubicBezTo>
                  <a:lnTo>
                    <a:pt x="25219" y="64567"/>
                  </a:lnTo>
                  <a:cubicBezTo>
                    <a:pt x="27020" y="62042"/>
                    <a:pt x="29542" y="59878"/>
                    <a:pt x="32424" y="59517"/>
                  </a:cubicBezTo>
                  <a:cubicBezTo>
                    <a:pt x="35306" y="58435"/>
                    <a:pt x="38549" y="58795"/>
                    <a:pt x="41431" y="60599"/>
                  </a:cubicBezTo>
                  <a:lnTo>
                    <a:pt x="54761" y="68174"/>
                  </a:lnTo>
                  <a:cubicBezTo>
                    <a:pt x="59085" y="63485"/>
                    <a:pt x="63408" y="58795"/>
                    <a:pt x="68452" y="54828"/>
                  </a:cubicBezTo>
                  <a:lnTo>
                    <a:pt x="60526" y="41121"/>
                  </a:lnTo>
                  <a:cubicBezTo>
                    <a:pt x="59085" y="38596"/>
                    <a:pt x="58724" y="35349"/>
                    <a:pt x="59445" y="32103"/>
                  </a:cubicBezTo>
                  <a:cubicBezTo>
                    <a:pt x="60165" y="29217"/>
                    <a:pt x="62327" y="26692"/>
                    <a:pt x="64849" y="25250"/>
                  </a:cubicBezTo>
                  <a:lnTo>
                    <a:pt x="83583" y="14428"/>
                  </a:lnTo>
                  <a:cubicBezTo>
                    <a:pt x="86105" y="12985"/>
                    <a:pt x="89347" y="12264"/>
                    <a:pt x="92230" y="13346"/>
                  </a:cubicBezTo>
                  <a:cubicBezTo>
                    <a:pt x="95472" y="14068"/>
                    <a:pt x="97994" y="15871"/>
                    <a:pt x="99435" y="18757"/>
                  </a:cubicBezTo>
                  <a:lnTo>
                    <a:pt x="107001" y="32103"/>
                  </a:lnTo>
                  <a:cubicBezTo>
                    <a:pt x="113485" y="29939"/>
                    <a:pt x="119610" y="28135"/>
                    <a:pt x="125735" y="27053"/>
                  </a:cubicBezTo>
                  <a:lnTo>
                    <a:pt x="125735" y="11543"/>
                  </a:lnTo>
                  <a:cubicBezTo>
                    <a:pt x="125735" y="5050"/>
                    <a:pt x="131139" y="0"/>
                    <a:pt x="137624"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A2D22D86-3CDC-402E-99BE-ABF8EF376366}"/>
                </a:ext>
              </a:extLst>
            </p:cNvPr>
            <p:cNvSpPr/>
            <p:nvPr/>
          </p:nvSpPr>
          <p:spPr>
            <a:xfrm rot="5400000">
              <a:off x="14311144" y="-2588491"/>
              <a:ext cx="1508351" cy="14951596"/>
            </a:xfrm>
            <a:prstGeom prst="rect">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14" name="Subtitle 2">
              <a:extLst>
                <a:ext uri="{FF2B5EF4-FFF2-40B4-BE49-F238E27FC236}">
                  <a16:creationId xmlns:a16="http://schemas.microsoft.com/office/drawing/2014/main" id="{5716CD5C-0AB0-4970-8951-3A1E8320399A}"/>
                </a:ext>
              </a:extLst>
            </p:cNvPr>
            <p:cNvSpPr txBox="1">
              <a:spLocks/>
            </p:cNvSpPr>
            <p:nvPr/>
          </p:nvSpPr>
          <p:spPr>
            <a:xfrm>
              <a:off x="7997255" y="3822034"/>
              <a:ext cx="4201298" cy="189321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Principles incorporated into planning, budgeting and reporting cycle. </a:t>
              </a:r>
              <a:r>
                <a:rPr lang="en-US" sz="1200" b="1" dirty="0">
                  <a:solidFill>
                    <a:srgbClr val="1F497D"/>
                  </a:solidFill>
                  <a:latin typeface="Lato Light" panose="020F0502020204030203" pitchFamily="34" charset="0"/>
                  <a:ea typeface="Lato Light" panose="020F0502020204030203" pitchFamily="34" charset="0"/>
                  <a:cs typeface="Mukta ExtraLight" panose="020B0000000000000000" pitchFamily="34" charset="77"/>
                </a:rPr>
                <a:t>Framework developed </a:t>
              </a:r>
              <a:endParaRPr kumimoji="0" lang="en-US" sz="1200" b="1"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endParaRPr>
            </a:p>
          </p:txBody>
        </p:sp>
        <p:sp>
          <p:nvSpPr>
            <p:cNvPr id="15" name="Subtitle 2">
              <a:extLst>
                <a:ext uri="{FF2B5EF4-FFF2-40B4-BE49-F238E27FC236}">
                  <a16:creationId xmlns:a16="http://schemas.microsoft.com/office/drawing/2014/main" id="{596F89C5-75B0-49AE-841B-270E1D30ACF7}"/>
                </a:ext>
              </a:extLst>
            </p:cNvPr>
            <p:cNvSpPr txBox="1">
              <a:spLocks/>
            </p:cNvSpPr>
            <p:nvPr/>
          </p:nvSpPr>
          <p:spPr>
            <a:xfrm>
              <a:off x="12964671" y="4052866"/>
              <a:ext cx="4201298" cy="143154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Principles refined &amp; infused across all depts, entities &amp; municipalities.</a:t>
              </a:r>
            </a:p>
          </p:txBody>
        </p:sp>
        <p:sp>
          <p:nvSpPr>
            <p:cNvPr id="16" name="Subtitle 2">
              <a:extLst>
                <a:ext uri="{FF2B5EF4-FFF2-40B4-BE49-F238E27FC236}">
                  <a16:creationId xmlns:a16="http://schemas.microsoft.com/office/drawing/2014/main" id="{70CF201F-0BB0-400C-AE94-598B4A011BC8}"/>
                </a:ext>
              </a:extLst>
            </p:cNvPr>
            <p:cNvSpPr txBox="1">
              <a:spLocks/>
            </p:cNvSpPr>
            <p:nvPr/>
          </p:nvSpPr>
          <p:spPr>
            <a:xfrm>
              <a:off x="17932087" y="4052866"/>
              <a:ext cx="4201298" cy="143154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Principles applied across all depts, entities &amp; municipalities.</a:t>
              </a:r>
            </a:p>
          </p:txBody>
        </p:sp>
        <p:sp>
          <p:nvSpPr>
            <p:cNvPr id="17" name="Round Same Side Corner Rectangle 15">
              <a:extLst>
                <a:ext uri="{FF2B5EF4-FFF2-40B4-BE49-F238E27FC236}">
                  <a16:creationId xmlns:a16="http://schemas.microsoft.com/office/drawing/2014/main" id="{C9287A31-2145-4C3C-B001-EDEB9B0B2FA3}"/>
                </a:ext>
              </a:extLst>
            </p:cNvPr>
            <p:cNvSpPr/>
            <p:nvPr/>
          </p:nvSpPr>
          <p:spPr>
            <a:xfrm rot="5400000">
              <a:off x="4001606" y="3563270"/>
              <a:ext cx="1271015" cy="5547240"/>
            </a:xfrm>
            <a:prstGeom prst="round2SameRect">
              <a:avLst>
                <a:gd name="adj1" fmla="val 50000"/>
                <a:gd name="adj2" fmla="val 0"/>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87EE6F02-8BB5-4E3C-A7C9-948E381689F4}"/>
                </a:ext>
              </a:extLst>
            </p:cNvPr>
            <p:cNvSpPr txBox="1"/>
            <p:nvPr/>
          </p:nvSpPr>
          <p:spPr>
            <a:xfrm>
              <a:off x="2038416" y="5750798"/>
              <a:ext cx="3771418" cy="1107995"/>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Development of 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Plans</a:t>
              </a:r>
            </a:p>
          </p:txBody>
        </p:sp>
        <p:sp>
          <p:nvSpPr>
            <p:cNvPr id="19" name="Freeform 934">
              <a:extLst>
                <a:ext uri="{FF2B5EF4-FFF2-40B4-BE49-F238E27FC236}">
                  <a16:creationId xmlns:a16="http://schemas.microsoft.com/office/drawing/2014/main" id="{8D1BE2D4-6209-4162-8A42-01D593993B15}"/>
                </a:ext>
              </a:extLst>
            </p:cNvPr>
            <p:cNvSpPr>
              <a:spLocks noChangeArrowheads="1"/>
            </p:cNvSpPr>
            <p:nvPr/>
          </p:nvSpPr>
          <p:spPr bwMode="auto">
            <a:xfrm>
              <a:off x="6386977" y="5993959"/>
              <a:ext cx="685862" cy="685863"/>
            </a:xfrm>
            <a:custGeom>
              <a:avLst/>
              <a:gdLst>
                <a:gd name="T0" fmla="*/ 2272781 w 296503"/>
                <a:gd name="T1" fmla="*/ 1180774 h 296503"/>
                <a:gd name="T2" fmla="*/ 2322929 w 296503"/>
                <a:gd name="T3" fmla="*/ 1227945 h 296503"/>
                <a:gd name="T4" fmla="*/ 2322929 w 296503"/>
                <a:gd name="T5" fmla="*/ 2796622 h 296503"/>
                <a:gd name="T6" fmla="*/ 2272781 w 296503"/>
                <a:gd name="T7" fmla="*/ 2843817 h 296503"/>
                <a:gd name="T8" fmla="*/ 2222616 w 296503"/>
                <a:gd name="T9" fmla="*/ 2796622 h 296503"/>
                <a:gd name="T10" fmla="*/ 2222616 w 296503"/>
                <a:gd name="T11" fmla="*/ 1227945 h 296503"/>
                <a:gd name="T12" fmla="*/ 2272781 w 296503"/>
                <a:gd name="T13" fmla="*/ 1180774 h 296503"/>
                <a:gd name="T14" fmla="*/ 1632228 w 296503"/>
                <a:gd name="T15" fmla="*/ 1180774 h 296503"/>
                <a:gd name="T16" fmla="*/ 1680323 w 296503"/>
                <a:gd name="T17" fmla="*/ 1227945 h 296503"/>
                <a:gd name="T18" fmla="*/ 1680323 w 296503"/>
                <a:gd name="T19" fmla="*/ 2796622 h 296503"/>
                <a:gd name="T20" fmla="*/ 1632228 w 296503"/>
                <a:gd name="T21" fmla="*/ 2843817 h 296503"/>
                <a:gd name="T22" fmla="*/ 1580138 w 296503"/>
                <a:gd name="T23" fmla="*/ 2796622 h 296503"/>
                <a:gd name="T24" fmla="*/ 1580138 w 296503"/>
                <a:gd name="T25" fmla="*/ 1227945 h 296503"/>
                <a:gd name="T26" fmla="*/ 1632228 w 296503"/>
                <a:gd name="T27" fmla="*/ 1180774 h 296503"/>
                <a:gd name="T28" fmla="*/ 968393 w 296503"/>
                <a:gd name="T29" fmla="*/ 1180774 h 296503"/>
                <a:gd name="T30" fmla="*/ 1020479 w 296503"/>
                <a:gd name="T31" fmla="*/ 1227945 h 296503"/>
                <a:gd name="T32" fmla="*/ 1020479 w 296503"/>
                <a:gd name="T33" fmla="*/ 2796622 h 296503"/>
                <a:gd name="T34" fmla="*/ 968393 w 296503"/>
                <a:gd name="T35" fmla="*/ 2843817 h 296503"/>
                <a:gd name="T36" fmla="*/ 920306 w 296503"/>
                <a:gd name="T37" fmla="*/ 2796622 h 296503"/>
                <a:gd name="T38" fmla="*/ 920306 w 296503"/>
                <a:gd name="T39" fmla="*/ 1227945 h 296503"/>
                <a:gd name="T40" fmla="*/ 968393 w 296503"/>
                <a:gd name="T41" fmla="*/ 1180774 h 296503"/>
                <a:gd name="T42" fmla="*/ 133984 w 296503"/>
                <a:gd name="T43" fmla="*/ 882707 h 296503"/>
                <a:gd name="T44" fmla="*/ 295550 w 296503"/>
                <a:gd name="T45" fmla="*/ 1544750 h 296503"/>
                <a:gd name="T46" fmla="*/ 295550 w 296503"/>
                <a:gd name="T47" fmla="*/ 2868817 h 296503"/>
                <a:gd name="T48" fmla="*/ 575330 w 296503"/>
                <a:gd name="T49" fmla="*/ 3144662 h 296503"/>
                <a:gd name="T50" fmla="*/ 2671776 w 296503"/>
                <a:gd name="T51" fmla="*/ 3144662 h 296503"/>
                <a:gd name="T52" fmla="*/ 2951561 w 296503"/>
                <a:gd name="T53" fmla="*/ 2868817 h 296503"/>
                <a:gd name="T54" fmla="*/ 2951561 w 296503"/>
                <a:gd name="T55" fmla="*/ 1544750 h 296503"/>
                <a:gd name="T56" fmla="*/ 3113128 w 296503"/>
                <a:gd name="T57" fmla="*/ 882707 h 296503"/>
                <a:gd name="T58" fmla="*/ 445292 w 296503"/>
                <a:gd name="T59" fmla="*/ 492597 h 296503"/>
                <a:gd name="T60" fmla="*/ 102431 w 296503"/>
                <a:gd name="T61" fmla="*/ 788140 h 296503"/>
                <a:gd name="T62" fmla="*/ 3140711 w 296503"/>
                <a:gd name="T63" fmla="*/ 788140 h 296503"/>
                <a:gd name="T64" fmla="*/ 2801819 w 296503"/>
                <a:gd name="T65" fmla="*/ 492597 h 296503"/>
                <a:gd name="T66" fmla="*/ 1296480 w 296503"/>
                <a:gd name="T67" fmla="*/ 98520 h 296503"/>
                <a:gd name="T68" fmla="*/ 953624 w 296503"/>
                <a:gd name="T69" fmla="*/ 394077 h 296503"/>
                <a:gd name="T70" fmla="*/ 2289518 w 296503"/>
                <a:gd name="T71" fmla="*/ 394077 h 296503"/>
                <a:gd name="T72" fmla="*/ 1950639 w 296503"/>
                <a:gd name="T73" fmla="*/ 98520 h 296503"/>
                <a:gd name="T74" fmla="*/ 1296480 w 296503"/>
                <a:gd name="T75" fmla="*/ 0 h 296503"/>
                <a:gd name="T76" fmla="*/ 1950639 w 296503"/>
                <a:gd name="T77" fmla="*/ 0 h 296503"/>
                <a:gd name="T78" fmla="*/ 2388037 w 296503"/>
                <a:gd name="T79" fmla="*/ 394077 h 296503"/>
                <a:gd name="T80" fmla="*/ 2801819 w 296503"/>
                <a:gd name="T81" fmla="*/ 394077 h 296503"/>
                <a:gd name="T82" fmla="*/ 3243166 w 296503"/>
                <a:gd name="T83" fmla="*/ 835417 h 296503"/>
                <a:gd name="T84" fmla="*/ 3235277 w 296503"/>
                <a:gd name="T85" fmla="*/ 859070 h 296503"/>
                <a:gd name="T86" fmla="*/ 3046128 w 296503"/>
                <a:gd name="T87" fmla="*/ 1544750 h 296503"/>
                <a:gd name="T88" fmla="*/ 3046128 w 296503"/>
                <a:gd name="T89" fmla="*/ 2868817 h 296503"/>
                <a:gd name="T90" fmla="*/ 2671776 w 296503"/>
                <a:gd name="T91" fmla="*/ 3243184 h 296503"/>
                <a:gd name="T92" fmla="*/ 575330 w 296503"/>
                <a:gd name="T93" fmla="*/ 3243184 h 296503"/>
                <a:gd name="T94" fmla="*/ 197031 w 296503"/>
                <a:gd name="T95" fmla="*/ 2868817 h 296503"/>
                <a:gd name="T96" fmla="*/ 197031 w 296503"/>
                <a:gd name="T97" fmla="*/ 1544750 h 296503"/>
                <a:gd name="T98" fmla="*/ 7881 w 296503"/>
                <a:gd name="T99" fmla="*/ 859070 h 296503"/>
                <a:gd name="T100" fmla="*/ 0 w 296503"/>
                <a:gd name="T101" fmla="*/ 835417 h 296503"/>
                <a:gd name="T102" fmla="*/ 445292 w 296503"/>
                <a:gd name="T103" fmla="*/ 394077 h 296503"/>
                <a:gd name="T104" fmla="*/ 855104 w 296503"/>
                <a:gd name="T105" fmla="*/ 394077 h 296503"/>
                <a:gd name="T106" fmla="*/ 1296480 w 296503"/>
                <a:gd name="T107" fmla="*/ 0 h 2965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6503" h="296503">
                  <a:moveTo>
                    <a:pt x="207786" y="107950"/>
                  </a:moveTo>
                  <a:cubicBezTo>
                    <a:pt x="210256" y="107950"/>
                    <a:pt x="212372" y="109747"/>
                    <a:pt x="212372" y="112263"/>
                  </a:cubicBezTo>
                  <a:lnTo>
                    <a:pt x="212372" y="255677"/>
                  </a:lnTo>
                  <a:cubicBezTo>
                    <a:pt x="212372" y="258193"/>
                    <a:pt x="210256" y="259991"/>
                    <a:pt x="207786" y="259991"/>
                  </a:cubicBezTo>
                  <a:cubicBezTo>
                    <a:pt x="205317" y="259991"/>
                    <a:pt x="203200" y="258193"/>
                    <a:pt x="203200" y="255677"/>
                  </a:cubicBezTo>
                  <a:lnTo>
                    <a:pt x="203200" y="112263"/>
                  </a:lnTo>
                  <a:cubicBezTo>
                    <a:pt x="203200" y="109747"/>
                    <a:pt x="205317" y="107950"/>
                    <a:pt x="207786" y="107950"/>
                  </a:cubicBezTo>
                  <a:close/>
                  <a:moveTo>
                    <a:pt x="149225" y="107950"/>
                  </a:moveTo>
                  <a:cubicBezTo>
                    <a:pt x="151790" y="107950"/>
                    <a:pt x="153621" y="109747"/>
                    <a:pt x="153621" y="112263"/>
                  </a:cubicBezTo>
                  <a:lnTo>
                    <a:pt x="153621" y="255677"/>
                  </a:lnTo>
                  <a:cubicBezTo>
                    <a:pt x="153621" y="258193"/>
                    <a:pt x="151790" y="259991"/>
                    <a:pt x="149225" y="259991"/>
                  </a:cubicBezTo>
                  <a:cubicBezTo>
                    <a:pt x="146661" y="259991"/>
                    <a:pt x="144463" y="258193"/>
                    <a:pt x="144463" y="255677"/>
                  </a:cubicBezTo>
                  <a:lnTo>
                    <a:pt x="144463" y="112263"/>
                  </a:lnTo>
                  <a:cubicBezTo>
                    <a:pt x="144463" y="109747"/>
                    <a:pt x="146661" y="107950"/>
                    <a:pt x="149225" y="107950"/>
                  </a:cubicBezTo>
                  <a:close/>
                  <a:moveTo>
                    <a:pt x="88534" y="107950"/>
                  </a:moveTo>
                  <a:cubicBezTo>
                    <a:pt x="91098" y="107950"/>
                    <a:pt x="93296" y="109747"/>
                    <a:pt x="93296" y="112263"/>
                  </a:cubicBezTo>
                  <a:lnTo>
                    <a:pt x="93296" y="255677"/>
                  </a:lnTo>
                  <a:cubicBezTo>
                    <a:pt x="93296" y="258193"/>
                    <a:pt x="91098" y="259991"/>
                    <a:pt x="88534" y="259991"/>
                  </a:cubicBezTo>
                  <a:cubicBezTo>
                    <a:pt x="86336" y="259991"/>
                    <a:pt x="84138" y="258193"/>
                    <a:pt x="84138" y="255677"/>
                  </a:cubicBezTo>
                  <a:lnTo>
                    <a:pt x="84138" y="112263"/>
                  </a:lnTo>
                  <a:cubicBezTo>
                    <a:pt x="84138" y="109747"/>
                    <a:pt x="86336" y="107950"/>
                    <a:pt x="88534" y="107950"/>
                  </a:cubicBezTo>
                  <a:close/>
                  <a:moveTo>
                    <a:pt x="12249" y="80701"/>
                  </a:moveTo>
                  <a:cubicBezTo>
                    <a:pt x="21976" y="99435"/>
                    <a:pt x="27020" y="120330"/>
                    <a:pt x="27020" y="141226"/>
                  </a:cubicBezTo>
                  <a:lnTo>
                    <a:pt x="27020" y="262277"/>
                  </a:lnTo>
                  <a:cubicBezTo>
                    <a:pt x="27020" y="275967"/>
                    <a:pt x="38549" y="287496"/>
                    <a:pt x="52599" y="287496"/>
                  </a:cubicBezTo>
                  <a:lnTo>
                    <a:pt x="244264" y="287496"/>
                  </a:lnTo>
                  <a:cubicBezTo>
                    <a:pt x="258314" y="287496"/>
                    <a:pt x="269843" y="275967"/>
                    <a:pt x="269843" y="262277"/>
                  </a:cubicBezTo>
                  <a:lnTo>
                    <a:pt x="269843" y="141226"/>
                  </a:lnTo>
                  <a:cubicBezTo>
                    <a:pt x="269843" y="120330"/>
                    <a:pt x="274887" y="99435"/>
                    <a:pt x="284614" y="80701"/>
                  </a:cubicBezTo>
                  <a:lnTo>
                    <a:pt x="12249" y="80701"/>
                  </a:lnTo>
                  <a:close/>
                  <a:moveTo>
                    <a:pt x="40710" y="45034"/>
                  </a:moveTo>
                  <a:cubicBezTo>
                    <a:pt x="24498" y="45034"/>
                    <a:pt x="11528" y="56562"/>
                    <a:pt x="9367" y="72054"/>
                  </a:cubicBezTo>
                  <a:lnTo>
                    <a:pt x="287136" y="72054"/>
                  </a:lnTo>
                  <a:cubicBezTo>
                    <a:pt x="285335" y="56562"/>
                    <a:pt x="272005" y="45034"/>
                    <a:pt x="256153" y="45034"/>
                  </a:cubicBezTo>
                  <a:lnTo>
                    <a:pt x="40710" y="45034"/>
                  </a:lnTo>
                  <a:close/>
                  <a:moveTo>
                    <a:pt x="118529" y="9007"/>
                  </a:moveTo>
                  <a:cubicBezTo>
                    <a:pt x="102677" y="9007"/>
                    <a:pt x="89347" y="20896"/>
                    <a:pt x="87185" y="36027"/>
                  </a:cubicBezTo>
                  <a:lnTo>
                    <a:pt x="209317" y="36027"/>
                  </a:lnTo>
                  <a:cubicBezTo>
                    <a:pt x="207156" y="20896"/>
                    <a:pt x="194186" y="9007"/>
                    <a:pt x="178334" y="9007"/>
                  </a:cubicBezTo>
                  <a:lnTo>
                    <a:pt x="118529" y="9007"/>
                  </a:lnTo>
                  <a:close/>
                  <a:moveTo>
                    <a:pt x="118529" y="0"/>
                  </a:moveTo>
                  <a:lnTo>
                    <a:pt x="178334" y="0"/>
                  </a:lnTo>
                  <a:cubicBezTo>
                    <a:pt x="198869" y="0"/>
                    <a:pt x="216163" y="15852"/>
                    <a:pt x="218324" y="36027"/>
                  </a:cubicBezTo>
                  <a:lnTo>
                    <a:pt x="256153" y="36027"/>
                  </a:lnTo>
                  <a:cubicBezTo>
                    <a:pt x="278489" y="36027"/>
                    <a:pt x="296503" y="54041"/>
                    <a:pt x="296503" y="76377"/>
                  </a:cubicBezTo>
                  <a:cubicBezTo>
                    <a:pt x="296503" y="77098"/>
                    <a:pt x="296503" y="78179"/>
                    <a:pt x="295782" y="78539"/>
                  </a:cubicBezTo>
                  <a:cubicBezTo>
                    <a:pt x="284614" y="97633"/>
                    <a:pt x="278489" y="119250"/>
                    <a:pt x="278489" y="141226"/>
                  </a:cubicBezTo>
                  <a:lnTo>
                    <a:pt x="278489" y="262277"/>
                  </a:lnTo>
                  <a:cubicBezTo>
                    <a:pt x="278489" y="281011"/>
                    <a:pt x="262998" y="296503"/>
                    <a:pt x="244264" y="296503"/>
                  </a:cubicBezTo>
                  <a:lnTo>
                    <a:pt x="52599" y="296503"/>
                  </a:lnTo>
                  <a:cubicBezTo>
                    <a:pt x="33505" y="296503"/>
                    <a:pt x="18013" y="281011"/>
                    <a:pt x="18013" y="262277"/>
                  </a:cubicBezTo>
                  <a:lnTo>
                    <a:pt x="18013" y="141226"/>
                  </a:lnTo>
                  <a:cubicBezTo>
                    <a:pt x="18013" y="119250"/>
                    <a:pt x="12249" y="97633"/>
                    <a:pt x="720" y="78539"/>
                  </a:cubicBezTo>
                  <a:cubicBezTo>
                    <a:pt x="360" y="78179"/>
                    <a:pt x="0" y="77098"/>
                    <a:pt x="0" y="76377"/>
                  </a:cubicBezTo>
                  <a:cubicBezTo>
                    <a:pt x="0" y="54041"/>
                    <a:pt x="18374" y="36027"/>
                    <a:pt x="40710" y="36027"/>
                  </a:cubicBezTo>
                  <a:lnTo>
                    <a:pt x="78178" y="36027"/>
                  </a:lnTo>
                  <a:cubicBezTo>
                    <a:pt x="80700" y="15852"/>
                    <a:pt x="97633" y="0"/>
                    <a:pt x="118529"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50D84439-59CB-4913-87DD-CFDA12D6BEB8}"/>
                </a:ext>
              </a:extLst>
            </p:cNvPr>
            <p:cNvSpPr/>
            <p:nvPr/>
          </p:nvSpPr>
          <p:spPr>
            <a:xfrm rot="5400000">
              <a:off x="14429809" y="-1198808"/>
              <a:ext cx="1271015" cy="14951598"/>
            </a:xfrm>
            <a:prstGeom prst="rect">
              <a:avLst/>
            </a:prstGeom>
            <a:solidFill>
              <a:schemeClr val="accent2">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21" name="Subtitle 2">
              <a:extLst>
                <a:ext uri="{FF2B5EF4-FFF2-40B4-BE49-F238E27FC236}">
                  <a16:creationId xmlns:a16="http://schemas.microsoft.com/office/drawing/2014/main" id="{D2066A4B-EF7D-4EC4-AFA6-A56603957A0B}"/>
                </a:ext>
              </a:extLst>
            </p:cNvPr>
            <p:cNvSpPr txBox="1">
              <a:spLocks/>
            </p:cNvSpPr>
            <p:nvPr/>
          </p:nvSpPr>
          <p:spPr>
            <a:xfrm>
              <a:off x="7997255" y="5792052"/>
              <a:ext cx="4201298" cy="96988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One Plans developed for 3 pilot district/metro spaces.</a:t>
              </a:r>
            </a:p>
          </p:txBody>
        </p:sp>
        <p:sp>
          <p:nvSpPr>
            <p:cNvPr id="22" name="Subtitle 2">
              <a:extLst>
                <a:ext uri="{FF2B5EF4-FFF2-40B4-BE49-F238E27FC236}">
                  <a16:creationId xmlns:a16="http://schemas.microsoft.com/office/drawing/2014/main" id="{2210FAD5-89A5-43EE-95B6-448C3A0DF417}"/>
                </a:ext>
              </a:extLst>
            </p:cNvPr>
            <p:cNvSpPr txBox="1">
              <a:spLocks/>
            </p:cNvSpPr>
            <p:nvPr/>
          </p:nvSpPr>
          <p:spPr>
            <a:xfrm>
              <a:off x="12964671" y="5792052"/>
              <a:ext cx="4201298" cy="96988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One Plans implemented for all 52 district/metro spaces.</a:t>
              </a:r>
            </a:p>
          </p:txBody>
        </p:sp>
        <p:sp>
          <p:nvSpPr>
            <p:cNvPr id="23" name="Subtitle 2">
              <a:extLst>
                <a:ext uri="{FF2B5EF4-FFF2-40B4-BE49-F238E27FC236}">
                  <a16:creationId xmlns:a16="http://schemas.microsoft.com/office/drawing/2014/main" id="{BC695C56-B2AD-435A-B0C6-D1E69F63219B}"/>
                </a:ext>
              </a:extLst>
            </p:cNvPr>
            <p:cNvSpPr txBox="1">
              <a:spLocks/>
            </p:cNvSpPr>
            <p:nvPr/>
          </p:nvSpPr>
          <p:spPr>
            <a:xfrm>
              <a:off x="17932087" y="5792052"/>
              <a:ext cx="4201298" cy="96988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One Plans implemented, monitored and reviewed.</a:t>
              </a:r>
            </a:p>
          </p:txBody>
        </p:sp>
        <p:sp>
          <p:nvSpPr>
            <p:cNvPr id="33" name="Freeform 925">
              <a:extLst>
                <a:ext uri="{FF2B5EF4-FFF2-40B4-BE49-F238E27FC236}">
                  <a16:creationId xmlns:a16="http://schemas.microsoft.com/office/drawing/2014/main" id="{12103240-48F4-4AE1-88B8-735D2731FE89}"/>
                </a:ext>
              </a:extLst>
            </p:cNvPr>
            <p:cNvSpPr>
              <a:spLocks noChangeArrowheads="1"/>
            </p:cNvSpPr>
            <p:nvPr/>
          </p:nvSpPr>
          <p:spPr bwMode="auto">
            <a:xfrm>
              <a:off x="6258590" y="7411730"/>
              <a:ext cx="685864" cy="685861"/>
            </a:xfrm>
            <a:custGeom>
              <a:avLst/>
              <a:gdLst>
                <a:gd name="T0" fmla="*/ 3007814 w 296468"/>
                <a:gd name="T1" fmla="*/ 2671164 h 296502"/>
                <a:gd name="T2" fmla="*/ 2672307 w 296468"/>
                <a:gd name="T3" fmla="*/ 3002582 h 296502"/>
                <a:gd name="T4" fmla="*/ 2794662 w 296468"/>
                <a:gd name="T5" fmla="*/ 3124909 h 296502"/>
                <a:gd name="T6" fmla="*/ 2909135 w 296468"/>
                <a:gd name="T7" fmla="*/ 3124909 h 296502"/>
                <a:gd name="T8" fmla="*/ 3126228 w 296468"/>
                <a:gd name="T9" fmla="*/ 2907897 h 296502"/>
                <a:gd name="T10" fmla="*/ 3145972 w 296468"/>
                <a:gd name="T11" fmla="*/ 2848704 h 296502"/>
                <a:gd name="T12" fmla="*/ 3126228 w 296468"/>
                <a:gd name="T13" fmla="*/ 2789524 h 296502"/>
                <a:gd name="T14" fmla="*/ 2545989 w 296468"/>
                <a:gd name="T15" fmla="*/ 2213474 h 296502"/>
                <a:gd name="T16" fmla="*/ 2210469 w 296468"/>
                <a:gd name="T17" fmla="*/ 2544908 h 296502"/>
                <a:gd name="T18" fmla="*/ 2601251 w 296468"/>
                <a:gd name="T19" fmla="*/ 2935524 h 296502"/>
                <a:gd name="T20" fmla="*/ 2936777 w 296468"/>
                <a:gd name="T21" fmla="*/ 2604098 h 296502"/>
                <a:gd name="T22" fmla="*/ 1230706 w 296468"/>
                <a:gd name="T23" fmla="*/ 729311 h 296502"/>
                <a:gd name="T24" fmla="*/ 1282486 w 296468"/>
                <a:gd name="T25" fmla="*/ 777079 h 296502"/>
                <a:gd name="T26" fmla="*/ 1230706 w 296468"/>
                <a:gd name="T27" fmla="*/ 828802 h 296502"/>
                <a:gd name="T28" fmla="*/ 808397 w 296468"/>
                <a:gd name="T29" fmla="*/ 1250635 h 296502"/>
                <a:gd name="T30" fmla="*/ 760604 w 296468"/>
                <a:gd name="T31" fmla="*/ 1298386 h 296502"/>
                <a:gd name="T32" fmla="*/ 712783 w 296468"/>
                <a:gd name="T33" fmla="*/ 1250635 h 296502"/>
                <a:gd name="T34" fmla="*/ 1230706 w 296468"/>
                <a:gd name="T35" fmla="*/ 729311 h 296502"/>
                <a:gd name="T36" fmla="*/ 1230357 w 296468"/>
                <a:gd name="T37" fmla="*/ 498344 h 296502"/>
                <a:gd name="T38" fmla="*/ 481533 w 296468"/>
                <a:gd name="T39" fmla="*/ 1250279 h 296502"/>
                <a:gd name="T40" fmla="*/ 1230357 w 296468"/>
                <a:gd name="T41" fmla="*/ 1998248 h 296502"/>
                <a:gd name="T42" fmla="*/ 1983162 w 296468"/>
                <a:gd name="T43" fmla="*/ 1250279 h 296502"/>
                <a:gd name="T44" fmla="*/ 1230357 w 296468"/>
                <a:gd name="T45" fmla="*/ 498344 h 296502"/>
                <a:gd name="T46" fmla="*/ 1230357 w 296468"/>
                <a:gd name="T47" fmla="*/ 399412 h 296502"/>
                <a:gd name="T48" fmla="*/ 2082209 w 296468"/>
                <a:gd name="T49" fmla="*/ 1250279 h 296502"/>
                <a:gd name="T50" fmla="*/ 1230357 w 296468"/>
                <a:gd name="T51" fmla="*/ 2097186 h 296502"/>
                <a:gd name="T52" fmla="*/ 382486 w 296468"/>
                <a:gd name="T53" fmla="*/ 1250279 h 296502"/>
                <a:gd name="T54" fmla="*/ 1230357 w 296468"/>
                <a:gd name="T55" fmla="*/ 399412 h 296502"/>
                <a:gd name="T56" fmla="*/ 1235498 w 296468"/>
                <a:gd name="T57" fmla="*/ 98644 h 296502"/>
                <a:gd name="T58" fmla="*/ 94765 w 296468"/>
                <a:gd name="T59" fmla="*/ 1238910 h 296502"/>
                <a:gd name="T60" fmla="*/ 1235498 w 296468"/>
                <a:gd name="T61" fmla="*/ 2379179 h 296502"/>
                <a:gd name="T62" fmla="*/ 1898644 w 296468"/>
                <a:gd name="T63" fmla="*/ 2166126 h 296502"/>
                <a:gd name="T64" fmla="*/ 1926269 w 296468"/>
                <a:gd name="T65" fmla="*/ 2158246 h 296502"/>
                <a:gd name="T66" fmla="*/ 1961790 w 296468"/>
                <a:gd name="T67" fmla="*/ 2174006 h 296502"/>
                <a:gd name="T68" fmla="*/ 2202580 w 296468"/>
                <a:gd name="T69" fmla="*/ 2414696 h 296502"/>
                <a:gd name="T70" fmla="*/ 2411779 w 296468"/>
                <a:gd name="T71" fmla="*/ 2201639 h 296502"/>
                <a:gd name="T72" fmla="*/ 2171001 w 296468"/>
                <a:gd name="T73" fmla="*/ 1964913 h 296502"/>
                <a:gd name="T74" fmla="*/ 2167056 w 296468"/>
                <a:gd name="T75" fmla="*/ 1897828 h 296502"/>
                <a:gd name="T76" fmla="*/ 2380217 w 296468"/>
                <a:gd name="T77" fmla="*/ 1238910 h 296502"/>
                <a:gd name="T78" fmla="*/ 1235498 w 296468"/>
                <a:gd name="T79" fmla="*/ 98644 h 296502"/>
                <a:gd name="T80" fmla="*/ 1235498 w 296468"/>
                <a:gd name="T81" fmla="*/ 0 h 296502"/>
                <a:gd name="T82" fmla="*/ 2478894 w 296468"/>
                <a:gd name="T83" fmla="*/ 1238910 h 296502"/>
                <a:gd name="T84" fmla="*/ 2269686 w 296468"/>
                <a:gd name="T85" fmla="*/ 1921498 h 296502"/>
                <a:gd name="T86" fmla="*/ 2482824 w 296468"/>
                <a:gd name="T87" fmla="*/ 2134559 h 296502"/>
                <a:gd name="T88" fmla="*/ 2510454 w 296468"/>
                <a:gd name="T89" fmla="*/ 2106949 h 296502"/>
                <a:gd name="T90" fmla="*/ 2577573 w 296468"/>
                <a:gd name="T91" fmla="*/ 2106949 h 296502"/>
                <a:gd name="T92" fmla="*/ 3193359 w 296468"/>
                <a:gd name="T93" fmla="*/ 2722461 h 296502"/>
                <a:gd name="T94" fmla="*/ 3193359 w 296468"/>
                <a:gd name="T95" fmla="*/ 2974970 h 296502"/>
                <a:gd name="T96" fmla="*/ 2976254 w 296468"/>
                <a:gd name="T97" fmla="*/ 3191972 h 296502"/>
                <a:gd name="T98" fmla="*/ 2849938 w 296468"/>
                <a:gd name="T99" fmla="*/ 3243260 h 296502"/>
                <a:gd name="T100" fmla="*/ 2723626 w 296468"/>
                <a:gd name="T101" fmla="*/ 3191972 h 296502"/>
                <a:gd name="T102" fmla="*/ 2107835 w 296468"/>
                <a:gd name="T103" fmla="*/ 2576475 h 296502"/>
                <a:gd name="T104" fmla="*/ 2092063 w 296468"/>
                <a:gd name="T105" fmla="*/ 2544908 h 296502"/>
                <a:gd name="T106" fmla="*/ 2107835 w 296468"/>
                <a:gd name="T107" fmla="*/ 2509399 h 296502"/>
                <a:gd name="T108" fmla="*/ 2135485 w 296468"/>
                <a:gd name="T109" fmla="*/ 2481785 h 296502"/>
                <a:gd name="T110" fmla="*/ 1922324 w 296468"/>
                <a:gd name="T111" fmla="*/ 2272662 h 296502"/>
                <a:gd name="T112" fmla="*/ 1235498 w 296468"/>
                <a:gd name="T113" fmla="*/ 2477819 h 296502"/>
                <a:gd name="T114" fmla="*/ 0 w 296468"/>
                <a:gd name="T115" fmla="*/ 1238910 h 296502"/>
                <a:gd name="T116" fmla="*/ 1235498 w 296468"/>
                <a:gd name="T117" fmla="*/ 0 h 296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6468" h="296502">
                  <a:moveTo>
                    <a:pt x="274661" y="244200"/>
                  </a:moveTo>
                  <a:lnTo>
                    <a:pt x="244023" y="274499"/>
                  </a:lnTo>
                  <a:lnTo>
                    <a:pt x="255197" y="285681"/>
                  </a:lnTo>
                  <a:cubicBezTo>
                    <a:pt x="257720" y="288206"/>
                    <a:pt x="262766" y="288206"/>
                    <a:pt x="265650" y="285681"/>
                  </a:cubicBezTo>
                  <a:lnTo>
                    <a:pt x="285474" y="265842"/>
                  </a:lnTo>
                  <a:cubicBezTo>
                    <a:pt x="286555" y="264399"/>
                    <a:pt x="287276" y="262596"/>
                    <a:pt x="287276" y="260431"/>
                  </a:cubicBezTo>
                  <a:cubicBezTo>
                    <a:pt x="287276" y="258628"/>
                    <a:pt x="286555" y="256464"/>
                    <a:pt x="285474" y="255021"/>
                  </a:cubicBezTo>
                  <a:lnTo>
                    <a:pt x="274661" y="244200"/>
                  </a:lnTo>
                  <a:close/>
                  <a:moveTo>
                    <a:pt x="232488" y="202357"/>
                  </a:moveTo>
                  <a:lnTo>
                    <a:pt x="201850" y="232657"/>
                  </a:lnTo>
                  <a:lnTo>
                    <a:pt x="237535" y="268367"/>
                  </a:lnTo>
                  <a:lnTo>
                    <a:pt x="268173" y="238068"/>
                  </a:lnTo>
                  <a:lnTo>
                    <a:pt x="232488" y="202357"/>
                  </a:lnTo>
                  <a:close/>
                  <a:moveTo>
                    <a:pt x="112382" y="66675"/>
                  </a:moveTo>
                  <a:cubicBezTo>
                    <a:pt x="114929" y="66675"/>
                    <a:pt x="117111" y="68494"/>
                    <a:pt x="117111" y="71041"/>
                  </a:cubicBezTo>
                  <a:cubicBezTo>
                    <a:pt x="117111" y="73587"/>
                    <a:pt x="114929" y="75770"/>
                    <a:pt x="112382" y="75770"/>
                  </a:cubicBezTo>
                  <a:cubicBezTo>
                    <a:pt x="91282" y="75770"/>
                    <a:pt x="73819" y="92869"/>
                    <a:pt x="73819" y="114334"/>
                  </a:cubicBezTo>
                  <a:cubicBezTo>
                    <a:pt x="73819" y="116880"/>
                    <a:pt x="72000" y="118699"/>
                    <a:pt x="69454" y="118699"/>
                  </a:cubicBezTo>
                  <a:cubicBezTo>
                    <a:pt x="66907" y="118699"/>
                    <a:pt x="65088" y="116880"/>
                    <a:pt x="65088" y="114334"/>
                  </a:cubicBezTo>
                  <a:cubicBezTo>
                    <a:pt x="65088" y="88140"/>
                    <a:pt x="86189" y="66675"/>
                    <a:pt x="112382" y="66675"/>
                  </a:cubicBezTo>
                  <a:close/>
                  <a:moveTo>
                    <a:pt x="112351" y="45558"/>
                  </a:moveTo>
                  <a:cubicBezTo>
                    <a:pt x="74724" y="45558"/>
                    <a:pt x="43970" y="76311"/>
                    <a:pt x="43970" y="114301"/>
                  </a:cubicBezTo>
                  <a:cubicBezTo>
                    <a:pt x="43970" y="151928"/>
                    <a:pt x="74724" y="182681"/>
                    <a:pt x="112351" y="182681"/>
                  </a:cubicBezTo>
                  <a:cubicBezTo>
                    <a:pt x="150340" y="182681"/>
                    <a:pt x="181093" y="151928"/>
                    <a:pt x="181093" y="114301"/>
                  </a:cubicBezTo>
                  <a:cubicBezTo>
                    <a:pt x="181093" y="76311"/>
                    <a:pt x="150340" y="45558"/>
                    <a:pt x="112351" y="45558"/>
                  </a:cubicBezTo>
                  <a:close/>
                  <a:moveTo>
                    <a:pt x="112351" y="36513"/>
                  </a:moveTo>
                  <a:cubicBezTo>
                    <a:pt x="155405" y="36513"/>
                    <a:pt x="190138" y="71608"/>
                    <a:pt x="190138" y="114301"/>
                  </a:cubicBezTo>
                  <a:cubicBezTo>
                    <a:pt x="190138" y="156993"/>
                    <a:pt x="155405" y="191726"/>
                    <a:pt x="112351" y="191726"/>
                  </a:cubicBezTo>
                  <a:cubicBezTo>
                    <a:pt x="69658" y="191726"/>
                    <a:pt x="34925" y="156993"/>
                    <a:pt x="34925" y="114301"/>
                  </a:cubicBezTo>
                  <a:cubicBezTo>
                    <a:pt x="34925" y="71608"/>
                    <a:pt x="69658" y="36513"/>
                    <a:pt x="112351" y="36513"/>
                  </a:cubicBezTo>
                  <a:close/>
                  <a:moveTo>
                    <a:pt x="112820" y="9018"/>
                  </a:moveTo>
                  <a:cubicBezTo>
                    <a:pt x="55509" y="9018"/>
                    <a:pt x="8651" y="55910"/>
                    <a:pt x="8651" y="113262"/>
                  </a:cubicBezTo>
                  <a:cubicBezTo>
                    <a:pt x="8651" y="170615"/>
                    <a:pt x="55509" y="217507"/>
                    <a:pt x="112820" y="217507"/>
                  </a:cubicBezTo>
                  <a:cubicBezTo>
                    <a:pt x="134807" y="217507"/>
                    <a:pt x="155713" y="211014"/>
                    <a:pt x="173375" y="198029"/>
                  </a:cubicBezTo>
                  <a:cubicBezTo>
                    <a:pt x="174096" y="197308"/>
                    <a:pt x="175177" y="197308"/>
                    <a:pt x="175898" y="197308"/>
                  </a:cubicBezTo>
                  <a:cubicBezTo>
                    <a:pt x="176980" y="197308"/>
                    <a:pt x="178421" y="197668"/>
                    <a:pt x="179142" y="198750"/>
                  </a:cubicBezTo>
                  <a:lnTo>
                    <a:pt x="201130" y="220754"/>
                  </a:lnTo>
                  <a:lnTo>
                    <a:pt x="220233" y="201275"/>
                  </a:lnTo>
                  <a:lnTo>
                    <a:pt x="198246" y="179633"/>
                  </a:lnTo>
                  <a:cubicBezTo>
                    <a:pt x="196804" y="177829"/>
                    <a:pt x="196444" y="175304"/>
                    <a:pt x="197886" y="173501"/>
                  </a:cubicBezTo>
                  <a:cubicBezTo>
                    <a:pt x="210501" y="155826"/>
                    <a:pt x="217350" y="134905"/>
                    <a:pt x="217350" y="113262"/>
                  </a:cubicBezTo>
                  <a:cubicBezTo>
                    <a:pt x="217350" y="55910"/>
                    <a:pt x="170492" y="9018"/>
                    <a:pt x="112820" y="9018"/>
                  </a:cubicBezTo>
                  <a:close/>
                  <a:moveTo>
                    <a:pt x="112820" y="0"/>
                  </a:moveTo>
                  <a:cubicBezTo>
                    <a:pt x="175538" y="0"/>
                    <a:pt x="226361" y="50860"/>
                    <a:pt x="226361" y="113262"/>
                  </a:cubicBezTo>
                  <a:cubicBezTo>
                    <a:pt x="226361" y="135626"/>
                    <a:pt x="219512" y="156908"/>
                    <a:pt x="207257" y="175665"/>
                  </a:cubicBezTo>
                  <a:lnTo>
                    <a:pt x="226721" y="195143"/>
                  </a:lnTo>
                  <a:lnTo>
                    <a:pt x="229244" y="192618"/>
                  </a:lnTo>
                  <a:cubicBezTo>
                    <a:pt x="231047" y="190815"/>
                    <a:pt x="233570" y="190815"/>
                    <a:pt x="235372" y="192618"/>
                  </a:cubicBezTo>
                  <a:lnTo>
                    <a:pt x="291602" y="248889"/>
                  </a:lnTo>
                  <a:cubicBezTo>
                    <a:pt x="298090" y="255021"/>
                    <a:pt x="298090" y="265842"/>
                    <a:pt x="291602" y="271974"/>
                  </a:cubicBezTo>
                  <a:lnTo>
                    <a:pt x="271777" y="291813"/>
                  </a:lnTo>
                  <a:cubicBezTo>
                    <a:pt x="268533" y="295060"/>
                    <a:pt x="264568" y="296502"/>
                    <a:pt x="260243" y="296502"/>
                  </a:cubicBezTo>
                  <a:cubicBezTo>
                    <a:pt x="255918" y="296502"/>
                    <a:pt x="251953" y="295060"/>
                    <a:pt x="248709" y="291813"/>
                  </a:cubicBezTo>
                  <a:lnTo>
                    <a:pt x="192479" y="235543"/>
                  </a:lnTo>
                  <a:cubicBezTo>
                    <a:pt x="191398" y="234821"/>
                    <a:pt x="191037" y="233739"/>
                    <a:pt x="191037" y="232657"/>
                  </a:cubicBezTo>
                  <a:cubicBezTo>
                    <a:pt x="191037" y="231575"/>
                    <a:pt x="191398" y="230132"/>
                    <a:pt x="192479" y="229411"/>
                  </a:cubicBezTo>
                  <a:lnTo>
                    <a:pt x="195002" y="226886"/>
                  </a:lnTo>
                  <a:lnTo>
                    <a:pt x="175538" y="207768"/>
                  </a:lnTo>
                  <a:cubicBezTo>
                    <a:pt x="157155" y="220032"/>
                    <a:pt x="135528" y="226525"/>
                    <a:pt x="112820" y="226525"/>
                  </a:cubicBezTo>
                  <a:cubicBezTo>
                    <a:pt x="50823" y="226525"/>
                    <a:pt x="0" y="175665"/>
                    <a:pt x="0" y="113262"/>
                  </a:cubicBezTo>
                  <a:cubicBezTo>
                    <a:pt x="0" y="50860"/>
                    <a:pt x="50823" y="0"/>
                    <a:pt x="112820"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51C8CA4A-ABD1-400D-A0C6-210F414F16B9}"/>
                </a:ext>
              </a:extLst>
            </p:cNvPr>
            <p:cNvSpPr/>
            <p:nvPr/>
          </p:nvSpPr>
          <p:spPr>
            <a:xfrm rot="5400000">
              <a:off x="14349546" y="371522"/>
              <a:ext cx="1431547" cy="14951593"/>
            </a:xfrm>
            <a:prstGeom prst="rect">
              <a:avLst/>
            </a:prstGeom>
            <a:solidFill>
              <a:schemeClr val="accent4">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35" name="Subtitle 2">
              <a:extLst>
                <a:ext uri="{FF2B5EF4-FFF2-40B4-BE49-F238E27FC236}">
                  <a16:creationId xmlns:a16="http://schemas.microsoft.com/office/drawing/2014/main" id="{28EADC5C-53D1-4122-A372-1E496BA20300}"/>
                </a:ext>
              </a:extLst>
            </p:cNvPr>
            <p:cNvSpPr txBox="1">
              <a:spLocks/>
            </p:cNvSpPr>
            <p:nvPr/>
          </p:nvSpPr>
          <p:spPr>
            <a:xfrm>
              <a:off x="7997256" y="7051117"/>
              <a:ext cx="4201298" cy="143154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Existing programmes &amp; budgets utilised to address immediate interventions.</a:t>
              </a:r>
            </a:p>
          </p:txBody>
        </p:sp>
        <p:sp>
          <p:nvSpPr>
            <p:cNvPr id="36" name="Subtitle 2">
              <a:extLst>
                <a:ext uri="{FF2B5EF4-FFF2-40B4-BE49-F238E27FC236}">
                  <a16:creationId xmlns:a16="http://schemas.microsoft.com/office/drawing/2014/main" id="{8DFD441E-3332-4D14-A6B7-166DE593CE99}"/>
                </a:ext>
              </a:extLst>
            </p:cNvPr>
            <p:cNvSpPr txBox="1">
              <a:spLocks/>
            </p:cNvSpPr>
            <p:nvPr/>
          </p:nvSpPr>
          <p:spPr>
            <a:xfrm>
              <a:off x="12964671" y="7051117"/>
              <a:ext cx="4201298" cy="143154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Interventions sustained, LG support &amp; capacity building improved.</a:t>
              </a:r>
            </a:p>
          </p:txBody>
        </p:sp>
        <p:sp>
          <p:nvSpPr>
            <p:cNvPr id="37" name="Subtitle 2">
              <a:extLst>
                <a:ext uri="{FF2B5EF4-FFF2-40B4-BE49-F238E27FC236}">
                  <a16:creationId xmlns:a16="http://schemas.microsoft.com/office/drawing/2014/main" id="{77DFCFA6-4429-4F56-B993-110D4905AC5E}"/>
                </a:ext>
              </a:extLst>
            </p:cNvPr>
            <p:cNvSpPr txBox="1">
              <a:spLocks/>
            </p:cNvSpPr>
            <p:nvPr/>
          </p:nvSpPr>
          <p:spPr>
            <a:xfrm>
              <a:off x="17932087" y="7051117"/>
              <a:ext cx="4201298" cy="143154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Sustainable municipalities &amp; effective support &amp; capacity building programmes.</a:t>
              </a:r>
            </a:p>
          </p:txBody>
        </p:sp>
        <p:sp>
          <p:nvSpPr>
            <p:cNvPr id="38" name="Round Same Side Corner Rectangle 18">
              <a:extLst>
                <a:ext uri="{FF2B5EF4-FFF2-40B4-BE49-F238E27FC236}">
                  <a16:creationId xmlns:a16="http://schemas.microsoft.com/office/drawing/2014/main" id="{438B88F8-2F53-4A6E-B01D-1EEDF3C011B1}"/>
                </a:ext>
              </a:extLst>
            </p:cNvPr>
            <p:cNvSpPr/>
            <p:nvPr/>
          </p:nvSpPr>
          <p:spPr>
            <a:xfrm rot="5400000">
              <a:off x="3974643" y="8028423"/>
              <a:ext cx="1271015" cy="5547240"/>
            </a:xfrm>
            <a:prstGeom prst="round2SameRect">
              <a:avLst>
                <a:gd name="adj1" fmla="val 50000"/>
                <a:gd name="adj2" fmla="val 0"/>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294693B7-1BA5-4451-AC2B-11895AF1C7D0}"/>
                </a:ext>
              </a:extLst>
            </p:cNvPr>
            <p:cNvSpPr txBox="1"/>
            <p:nvPr/>
          </p:nvSpPr>
          <p:spPr>
            <a:xfrm>
              <a:off x="2270593" y="10478877"/>
              <a:ext cx="1901802" cy="646330"/>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DDM IMS</a:t>
              </a:r>
            </a:p>
          </p:txBody>
        </p:sp>
        <p:sp>
          <p:nvSpPr>
            <p:cNvPr id="40" name="Freeform 924">
              <a:extLst>
                <a:ext uri="{FF2B5EF4-FFF2-40B4-BE49-F238E27FC236}">
                  <a16:creationId xmlns:a16="http://schemas.microsoft.com/office/drawing/2014/main" id="{FFF57B6E-5E20-489A-B1C7-426FCD38BB8C}"/>
                </a:ext>
              </a:extLst>
            </p:cNvPr>
            <p:cNvSpPr>
              <a:spLocks noChangeArrowheads="1"/>
            </p:cNvSpPr>
            <p:nvPr/>
          </p:nvSpPr>
          <p:spPr bwMode="auto">
            <a:xfrm>
              <a:off x="6160131" y="10459111"/>
              <a:ext cx="685862" cy="685862"/>
            </a:xfrm>
            <a:custGeom>
              <a:avLst/>
              <a:gdLst>
                <a:gd name="T0" fmla="*/ 1174904 w 295914"/>
                <a:gd name="T1" fmla="*/ 2577433 h 296053"/>
                <a:gd name="T2" fmla="*/ 1073027 w 295914"/>
                <a:gd name="T3" fmla="*/ 2577433 h 296053"/>
                <a:gd name="T4" fmla="*/ 2231390 w 295914"/>
                <a:gd name="T5" fmla="*/ 2423417 h 296053"/>
                <a:gd name="T6" fmla="*/ 2599376 w 295914"/>
                <a:gd name="T7" fmla="*/ 2791885 h 296053"/>
                <a:gd name="T8" fmla="*/ 2231390 w 295914"/>
                <a:gd name="T9" fmla="*/ 2423417 h 296053"/>
                <a:gd name="T10" fmla="*/ 1767423 w 295914"/>
                <a:gd name="T11" fmla="*/ 2791885 h 296053"/>
                <a:gd name="T12" fmla="*/ 2135407 w 295914"/>
                <a:gd name="T13" fmla="*/ 2423417 h 296053"/>
                <a:gd name="T14" fmla="*/ 2231390 w 295914"/>
                <a:gd name="T15" fmla="*/ 1958821 h 296053"/>
                <a:gd name="T16" fmla="*/ 2599376 w 295914"/>
                <a:gd name="T17" fmla="*/ 2327299 h 296053"/>
                <a:gd name="T18" fmla="*/ 2231390 w 295914"/>
                <a:gd name="T19" fmla="*/ 1958821 h 296053"/>
                <a:gd name="T20" fmla="*/ 1767423 w 295914"/>
                <a:gd name="T21" fmla="*/ 2327299 h 296053"/>
                <a:gd name="T22" fmla="*/ 2135407 w 295914"/>
                <a:gd name="T23" fmla="*/ 1958821 h 296053"/>
                <a:gd name="T24" fmla="*/ 699519 w 295914"/>
                <a:gd name="T25" fmla="*/ 1955727 h 296053"/>
                <a:gd name="T26" fmla="*/ 1263133 w 295914"/>
                <a:gd name="T27" fmla="*/ 3183195 h 296053"/>
                <a:gd name="T28" fmla="*/ 699519 w 295914"/>
                <a:gd name="T29" fmla="*/ 1955727 h 296053"/>
                <a:gd name="T30" fmla="*/ 2647370 w 295914"/>
                <a:gd name="T31" fmla="*/ 1858684 h 296053"/>
                <a:gd name="T32" fmla="*/ 2699363 w 295914"/>
                <a:gd name="T33" fmla="*/ 2791885 h 296053"/>
                <a:gd name="T34" fmla="*/ 2799370 w 295914"/>
                <a:gd name="T35" fmla="*/ 2839934 h 296053"/>
                <a:gd name="T36" fmla="*/ 1619407 w 295914"/>
                <a:gd name="T37" fmla="*/ 2891994 h 296053"/>
                <a:gd name="T38" fmla="*/ 1619407 w 295914"/>
                <a:gd name="T39" fmla="*/ 2791885 h 296053"/>
                <a:gd name="T40" fmla="*/ 1667414 w 295914"/>
                <a:gd name="T41" fmla="*/ 1910751 h 296053"/>
                <a:gd name="T42" fmla="*/ 303793 w 295914"/>
                <a:gd name="T43" fmla="*/ 1557235 h 296053"/>
                <a:gd name="T44" fmla="*/ 599590 w 295914"/>
                <a:gd name="T45" fmla="*/ 3183195 h 296053"/>
                <a:gd name="T46" fmla="*/ 551625 w 295914"/>
                <a:gd name="T47" fmla="*/ 1955727 h 296053"/>
                <a:gd name="T48" fmla="*/ 551625 w 295914"/>
                <a:gd name="T49" fmla="*/ 1856121 h 296053"/>
                <a:gd name="T50" fmla="*/ 1462997 w 295914"/>
                <a:gd name="T51" fmla="*/ 1907921 h 296053"/>
                <a:gd name="T52" fmla="*/ 1363068 w 295914"/>
                <a:gd name="T53" fmla="*/ 1955727 h 296053"/>
                <a:gd name="T54" fmla="*/ 2993949 w 295914"/>
                <a:gd name="T55" fmla="*/ 3183195 h 296053"/>
                <a:gd name="T56" fmla="*/ 303793 w 295914"/>
                <a:gd name="T57" fmla="*/ 1557235 h 296053"/>
                <a:gd name="T58" fmla="*/ 1653681 w 295914"/>
                <a:gd name="T59" fmla="*/ 1156419 h 296053"/>
                <a:gd name="T60" fmla="*/ 1407508 w 295914"/>
                <a:gd name="T61" fmla="*/ 959509 h 296053"/>
                <a:gd name="T62" fmla="*/ 1407508 w 295914"/>
                <a:gd name="T63" fmla="*/ 859038 h 296053"/>
                <a:gd name="T64" fmla="*/ 1653681 w 295914"/>
                <a:gd name="T65" fmla="*/ 658092 h 296053"/>
                <a:gd name="T66" fmla="*/ 2004796 w 295914"/>
                <a:gd name="T67" fmla="*/ 907271 h 296053"/>
                <a:gd name="T68" fmla="*/ 1302574 w 295914"/>
                <a:gd name="T69" fmla="*/ 907271 h 296053"/>
                <a:gd name="T70" fmla="*/ 1646872 w 295914"/>
                <a:gd name="T71" fmla="*/ 118560 h 296053"/>
                <a:gd name="T72" fmla="*/ 3113877 w 295914"/>
                <a:gd name="T73" fmla="*/ 1457585 h 296053"/>
                <a:gd name="T74" fmla="*/ 1610883 w 295914"/>
                <a:gd name="T75" fmla="*/ 14955 h 296053"/>
                <a:gd name="T76" fmla="*/ 3273756 w 295914"/>
                <a:gd name="T77" fmla="*/ 1469550 h 296053"/>
                <a:gd name="T78" fmla="*/ 3241793 w 295914"/>
                <a:gd name="T79" fmla="*/ 1557235 h 296053"/>
                <a:gd name="T80" fmla="*/ 3089895 w 295914"/>
                <a:gd name="T81" fmla="*/ 3183195 h 296053"/>
                <a:gd name="T82" fmla="*/ 3289758 w 295914"/>
                <a:gd name="T83" fmla="*/ 3231012 h 296053"/>
                <a:gd name="T84" fmla="*/ 51957 w 295914"/>
                <a:gd name="T85" fmla="*/ 3278832 h 296053"/>
                <a:gd name="T86" fmla="*/ 51957 w 295914"/>
                <a:gd name="T87" fmla="*/ 3183195 h 296053"/>
                <a:gd name="T88" fmla="*/ 199863 w 295914"/>
                <a:gd name="T89" fmla="*/ 1557235 h 296053"/>
                <a:gd name="T90" fmla="*/ 7980 w 295914"/>
                <a:gd name="T91" fmla="*/ 1529330 h 296053"/>
                <a:gd name="T92" fmla="*/ 1610883 w 295914"/>
                <a:gd name="T93" fmla="*/ 14955 h 2960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5914" h="296053">
                  <a:moveTo>
                    <a:pt x="101241" y="228150"/>
                  </a:moveTo>
                  <a:cubicBezTo>
                    <a:pt x="103806" y="228150"/>
                    <a:pt x="105637" y="230055"/>
                    <a:pt x="105637" y="232722"/>
                  </a:cubicBezTo>
                  <a:cubicBezTo>
                    <a:pt x="105637" y="235389"/>
                    <a:pt x="103806" y="237294"/>
                    <a:pt x="101241" y="237294"/>
                  </a:cubicBezTo>
                  <a:cubicBezTo>
                    <a:pt x="98677" y="237294"/>
                    <a:pt x="96479" y="235389"/>
                    <a:pt x="96479" y="232722"/>
                  </a:cubicBezTo>
                  <a:cubicBezTo>
                    <a:pt x="96479" y="230055"/>
                    <a:pt x="98677" y="228150"/>
                    <a:pt x="101241" y="228150"/>
                  </a:cubicBezTo>
                  <a:close/>
                  <a:moveTo>
                    <a:pt x="200627" y="218815"/>
                  </a:moveTo>
                  <a:lnTo>
                    <a:pt x="200627" y="252086"/>
                  </a:lnTo>
                  <a:lnTo>
                    <a:pt x="233713" y="252086"/>
                  </a:lnTo>
                  <a:lnTo>
                    <a:pt x="233713" y="218815"/>
                  </a:lnTo>
                  <a:lnTo>
                    <a:pt x="200627" y="218815"/>
                  </a:lnTo>
                  <a:close/>
                  <a:moveTo>
                    <a:pt x="158911" y="218815"/>
                  </a:moveTo>
                  <a:lnTo>
                    <a:pt x="158911" y="252086"/>
                  </a:lnTo>
                  <a:lnTo>
                    <a:pt x="191996" y="252086"/>
                  </a:lnTo>
                  <a:lnTo>
                    <a:pt x="191996" y="218815"/>
                  </a:lnTo>
                  <a:lnTo>
                    <a:pt x="158911" y="218815"/>
                  </a:lnTo>
                  <a:close/>
                  <a:moveTo>
                    <a:pt x="200627" y="176866"/>
                  </a:moveTo>
                  <a:lnTo>
                    <a:pt x="200627" y="210136"/>
                  </a:lnTo>
                  <a:lnTo>
                    <a:pt x="233713" y="210136"/>
                  </a:lnTo>
                  <a:lnTo>
                    <a:pt x="233713" y="176866"/>
                  </a:lnTo>
                  <a:lnTo>
                    <a:pt x="200627" y="176866"/>
                  </a:lnTo>
                  <a:close/>
                  <a:moveTo>
                    <a:pt x="158911" y="176866"/>
                  </a:moveTo>
                  <a:lnTo>
                    <a:pt x="158911" y="210136"/>
                  </a:lnTo>
                  <a:lnTo>
                    <a:pt x="191996" y="210136"/>
                  </a:lnTo>
                  <a:lnTo>
                    <a:pt x="191996" y="176866"/>
                  </a:lnTo>
                  <a:lnTo>
                    <a:pt x="158911" y="176866"/>
                  </a:lnTo>
                  <a:close/>
                  <a:moveTo>
                    <a:pt x="62895" y="176588"/>
                  </a:moveTo>
                  <a:lnTo>
                    <a:pt x="62895" y="287417"/>
                  </a:lnTo>
                  <a:lnTo>
                    <a:pt x="113570" y="287417"/>
                  </a:lnTo>
                  <a:lnTo>
                    <a:pt x="113570" y="176588"/>
                  </a:lnTo>
                  <a:lnTo>
                    <a:pt x="62895" y="176588"/>
                  </a:lnTo>
                  <a:close/>
                  <a:moveTo>
                    <a:pt x="154595" y="167825"/>
                  </a:moveTo>
                  <a:lnTo>
                    <a:pt x="238029" y="167825"/>
                  </a:lnTo>
                  <a:cubicBezTo>
                    <a:pt x="240546" y="167825"/>
                    <a:pt x="242704" y="169995"/>
                    <a:pt x="242704" y="172526"/>
                  </a:cubicBezTo>
                  <a:lnTo>
                    <a:pt x="242704" y="252086"/>
                  </a:lnTo>
                  <a:lnTo>
                    <a:pt x="247019" y="252086"/>
                  </a:lnTo>
                  <a:cubicBezTo>
                    <a:pt x="249896" y="252086"/>
                    <a:pt x="251695" y="254255"/>
                    <a:pt x="251695" y="256425"/>
                  </a:cubicBezTo>
                  <a:cubicBezTo>
                    <a:pt x="251695" y="258957"/>
                    <a:pt x="249896" y="261126"/>
                    <a:pt x="247019" y="261126"/>
                  </a:cubicBezTo>
                  <a:lnTo>
                    <a:pt x="145604" y="261126"/>
                  </a:lnTo>
                  <a:cubicBezTo>
                    <a:pt x="143087" y="261126"/>
                    <a:pt x="140929" y="258957"/>
                    <a:pt x="140929" y="256425"/>
                  </a:cubicBezTo>
                  <a:cubicBezTo>
                    <a:pt x="140929" y="254255"/>
                    <a:pt x="143087" y="252086"/>
                    <a:pt x="145604" y="252086"/>
                  </a:cubicBezTo>
                  <a:lnTo>
                    <a:pt x="149920" y="252086"/>
                  </a:lnTo>
                  <a:lnTo>
                    <a:pt x="149920" y="172526"/>
                  </a:lnTo>
                  <a:cubicBezTo>
                    <a:pt x="149920" y="169995"/>
                    <a:pt x="152078" y="167825"/>
                    <a:pt x="154595" y="167825"/>
                  </a:cubicBezTo>
                  <a:close/>
                  <a:moveTo>
                    <a:pt x="27314" y="140605"/>
                  </a:moveTo>
                  <a:lnTo>
                    <a:pt x="27314" y="287417"/>
                  </a:lnTo>
                  <a:lnTo>
                    <a:pt x="53910" y="287417"/>
                  </a:lnTo>
                  <a:lnTo>
                    <a:pt x="53910" y="176588"/>
                  </a:lnTo>
                  <a:lnTo>
                    <a:pt x="49597" y="176588"/>
                  </a:lnTo>
                  <a:cubicBezTo>
                    <a:pt x="47081" y="176588"/>
                    <a:pt x="44925" y="174789"/>
                    <a:pt x="44925" y="172270"/>
                  </a:cubicBezTo>
                  <a:cubicBezTo>
                    <a:pt x="44925" y="169751"/>
                    <a:pt x="47081" y="167592"/>
                    <a:pt x="49597" y="167592"/>
                  </a:cubicBezTo>
                  <a:lnTo>
                    <a:pt x="127228" y="167592"/>
                  </a:lnTo>
                  <a:cubicBezTo>
                    <a:pt x="129743" y="167592"/>
                    <a:pt x="131540" y="169751"/>
                    <a:pt x="131540" y="172270"/>
                  </a:cubicBezTo>
                  <a:cubicBezTo>
                    <a:pt x="131540" y="174789"/>
                    <a:pt x="129743" y="176588"/>
                    <a:pt x="127228" y="176588"/>
                  </a:cubicBezTo>
                  <a:lnTo>
                    <a:pt x="122555" y="176588"/>
                  </a:lnTo>
                  <a:lnTo>
                    <a:pt x="122555" y="287417"/>
                  </a:lnTo>
                  <a:lnTo>
                    <a:pt x="269190" y="287417"/>
                  </a:lnTo>
                  <a:lnTo>
                    <a:pt x="269190" y="140605"/>
                  </a:lnTo>
                  <a:lnTo>
                    <a:pt x="27314" y="140605"/>
                  </a:lnTo>
                  <a:close/>
                  <a:moveTo>
                    <a:pt x="126551" y="86636"/>
                  </a:moveTo>
                  <a:cubicBezTo>
                    <a:pt x="128728" y="96796"/>
                    <a:pt x="137799" y="104416"/>
                    <a:pt x="148685" y="104416"/>
                  </a:cubicBezTo>
                  <a:cubicBezTo>
                    <a:pt x="159571" y="104416"/>
                    <a:pt x="168642" y="96796"/>
                    <a:pt x="170819" y="86636"/>
                  </a:cubicBezTo>
                  <a:lnTo>
                    <a:pt x="126551" y="86636"/>
                  </a:lnTo>
                  <a:close/>
                  <a:moveTo>
                    <a:pt x="148685" y="59421"/>
                  </a:moveTo>
                  <a:cubicBezTo>
                    <a:pt x="137799" y="59421"/>
                    <a:pt x="128728" y="67404"/>
                    <a:pt x="126551" y="77564"/>
                  </a:cubicBezTo>
                  <a:lnTo>
                    <a:pt x="170819" y="77564"/>
                  </a:lnTo>
                  <a:cubicBezTo>
                    <a:pt x="168642" y="67404"/>
                    <a:pt x="159571" y="59421"/>
                    <a:pt x="148685" y="59421"/>
                  </a:cubicBezTo>
                  <a:close/>
                  <a:moveTo>
                    <a:pt x="148685" y="50350"/>
                  </a:moveTo>
                  <a:cubicBezTo>
                    <a:pt x="166102" y="50350"/>
                    <a:pt x="180253" y="64501"/>
                    <a:pt x="180253" y="81919"/>
                  </a:cubicBezTo>
                  <a:cubicBezTo>
                    <a:pt x="180253" y="99336"/>
                    <a:pt x="166102" y="113487"/>
                    <a:pt x="148685" y="113487"/>
                  </a:cubicBezTo>
                  <a:cubicBezTo>
                    <a:pt x="131268" y="113487"/>
                    <a:pt x="117116" y="99336"/>
                    <a:pt x="117116" y="81919"/>
                  </a:cubicBezTo>
                  <a:cubicBezTo>
                    <a:pt x="117116" y="64501"/>
                    <a:pt x="131268" y="50350"/>
                    <a:pt x="148685" y="50350"/>
                  </a:cubicBezTo>
                  <a:close/>
                  <a:moveTo>
                    <a:pt x="148073" y="10705"/>
                  </a:moveTo>
                  <a:lnTo>
                    <a:pt x="16173" y="131609"/>
                  </a:lnTo>
                  <a:lnTo>
                    <a:pt x="279972" y="131609"/>
                  </a:lnTo>
                  <a:lnTo>
                    <a:pt x="148073" y="10705"/>
                  </a:lnTo>
                  <a:close/>
                  <a:moveTo>
                    <a:pt x="144838" y="1349"/>
                  </a:moveTo>
                  <a:cubicBezTo>
                    <a:pt x="146635" y="-450"/>
                    <a:pt x="149510" y="-450"/>
                    <a:pt x="150948" y="1349"/>
                  </a:cubicBezTo>
                  <a:lnTo>
                    <a:pt x="294348" y="132689"/>
                  </a:lnTo>
                  <a:cubicBezTo>
                    <a:pt x="295785" y="134128"/>
                    <a:pt x="296145" y="136287"/>
                    <a:pt x="295785" y="138086"/>
                  </a:cubicBezTo>
                  <a:cubicBezTo>
                    <a:pt x="295067" y="139525"/>
                    <a:pt x="293270" y="140605"/>
                    <a:pt x="291473" y="140605"/>
                  </a:cubicBezTo>
                  <a:lnTo>
                    <a:pt x="277816" y="140605"/>
                  </a:lnTo>
                  <a:lnTo>
                    <a:pt x="277816" y="287417"/>
                  </a:lnTo>
                  <a:lnTo>
                    <a:pt x="291473" y="287417"/>
                  </a:lnTo>
                  <a:cubicBezTo>
                    <a:pt x="293988" y="287417"/>
                    <a:pt x="295785" y="289216"/>
                    <a:pt x="295785" y="291735"/>
                  </a:cubicBezTo>
                  <a:cubicBezTo>
                    <a:pt x="295785" y="294254"/>
                    <a:pt x="293988" y="296053"/>
                    <a:pt x="291473" y="296053"/>
                  </a:cubicBezTo>
                  <a:lnTo>
                    <a:pt x="4672" y="296053"/>
                  </a:lnTo>
                  <a:cubicBezTo>
                    <a:pt x="2157" y="296053"/>
                    <a:pt x="0" y="294254"/>
                    <a:pt x="0" y="291735"/>
                  </a:cubicBezTo>
                  <a:cubicBezTo>
                    <a:pt x="0" y="289216"/>
                    <a:pt x="2157" y="287417"/>
                    <a:pt x="4672" y="287417"/>
                  </a:cubicBezTo>
                  <a:lnTo>
                    <a:pt x="17970" y="287417"/>
                  </a:lnTo>
                  <a:lnTo>
                    <a:pt x="17970" y="140605"/>
                  </a:lnTo>
                  <a:lnTo>
                    <a:pt x="4672" y="140605"/>
                  </a:lnTo>
                  <a:cubicBezTo>
                    <a:pt x="2875" y="140605"/>
                    <a:pt x="1078" y="139525"/>
                    <a:pt x="719" y="138086"/>
                  </a:cubicBezTo>
                  <a:cubicBezTo>
                    <a:pt x="-359" y="136287"/>
                    <a:pt x="360" y="134128"/>
                    <a:pt x="1797" y="132689"/>
                  </a:cubicBezTo>
                  <a:lnTo>
                    <a:pt x="144838" y="1349"/>
                  </a:ln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C2ACBCF5-5C7B-4C47-999C-2D3055C553BF}"/>
                </a:ext>
              </a:extLst>
            </p:cNvPr>
            <p:cNvSpPr/>
            <p:nvPr/>
          </p:nvSpPr>
          <p:spPr>
            <a:xfrm rot="5400000">
              <a:off x="14429811" y="3326245"/>
              <a:ext cx="1271015" cy="14951594"/>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42" name="Subtitle 2">
              <a:extLst>
                <a:ext uri="{FF2B5EF4-FFF2-40B4-BE49-F238E27FC236}">
                  <a16:creationId xmlns:a16="http://schemas.microsoft.com/office/drawing/2014/main" id="{47782DBD-6E2E-4542-B4FD-C3B3AD644E73}"/>
                </a:ext>
              </a:extLst>
            </p:cNvPr>
            <p:cNvSpPr txBox="1">
              <a:spLocks/>
            </p:cNvSpPr>
            <p:nvPr/>
          </p:nvSpPr>
          <p:spPr>
            <a:xfrm>
              <a:off x="7997255" y="10547931"/>
              <a:ext cx="4201298" cy="50821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IMS core module developed</a:t>
              </a:r>
            </a:p>
          </p:txBody>
        </p:sp>
        <p:sp>
          <p:nvSpPr>
            <p:cNvPr id="43" name="Subtitle 2">
              <a:extLst>
                <a:ext uri="{FF2B5EF4-FFF2-40B4-BE49-F238E27FC236}">
                  <a16:creationId xmlns:a16="http://schemas.microsoft.com/office/drawing/2014/main" id="{06E5B72B-4578-4509-AAB7-C1D6C4656318}"/>
                </a:ext>
              </a:extLst>
            </p:cNvPr>
            <p:cNvSpPr txBox="1">
              <a:spLocks/>
            </p:cNvSpPr>
            <p:nvPr/>
          </p:nvSpPr>
          <p:spPr>
            <a:xfrm>
              <a:off x="12964671" y="10086269"/>
              <a:ext cx="4201298" cy="143154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IMS fully developed &amp; phased implementation across govt</a:t>
              </a:r>
            </a:p>
          </p:txBody>
        </p:sp>
        <p:sp>
          <p:nvSpPr>
            <p:cNvPr id="44" name="Subtitle 2">
              <a:extLst>
                <a:ext uri="{FF2B5EF4-FFF2-40B4-BE49-F238E27FC236}">
                  <a16:creationId xmlns:a16="http://schemas.microsoft.com/office/drawing/2014/main" id="{695788EC-0F24-4761-827C-963EB074092D}"/>
                </a:ext>
              </a:extLst>
            </p:cNvPr>
            <p:cNvSpPr txBox="1">
              <a:spLocks/>
            </p:cNvSpPr>
            <p:nvPr/>
          </p:nvSpPr>
          <p:spPr>
            <a:xfrm>
              <a:off x="17932087" y="10317101"/>
              <a:ext cx="4201298" cy="96988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IMS fully functional &amp; used across government</a:t>
              </a:r>
            </a:p>
          </p:txBody>
        </p:sp>
        <p:sp>
          <p:nvSpPr>
            <p:cNvPr id="45" name="Round Same Side Corner Rectangle 19">
              <a:extLst>
                <a:ext uri="{FF2B5EF4-FFF2-40B4-BE49-F238E27FC236}">
                  <a16:creationId xmlns:a16="http://schemas.microsoft.com/office/drawing/2014/main" id="{9965C124-02CE-47B9-83BC-1D5AFD9938F7}"/>
                </a:ext>
              </a:extLst>
            </p:cNvPr>
            <p:cNvSpPr/>
            <p:nvPr/>
          </p:nvSpPr>
          <p:spPr>
            <a:xfrm rot="5400000">
              <a:off x="3974643" y="9536770"/>
              <a:ext cx="1271015" cy="5547240"/>
            </a:xfrm>
            <a:prstGeom prst="round2SameRect">
              <a:avLst>
                <a:gd name="adj1" fmla="val 50000"/>
                <a:gd name="adj2" fmla="val 0"/>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5058EE72-C555-4D08-9129-708EE457A9F2}"/>
                </a:ext>
              </a:extLst>
            </p:cNvPr>
            <p:cNvSpPr txBox="1"/>
            <p:nvPr/>
          </p:nvSpPr>
          <p:spPr>
            <a:xfrm>
              <a:off x="2270593" y="11987382"/>
              <a:ext cx="3948004" cy="646330"/>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Regulatory framework</a:t>
              </a:r>
            </a:p>
          </p:txBody>
        </p:sp>
        <p:sp>
          <p:nvSpPr>
            <p:cNvPr id="47" name="Freeform 199">
              <a:extLst>
                <a:ext uri="{FF2B5EF4-FFF2-40B4-BE49-F238E27FC236}">
                  <a16:creationId xmlns:a16="http://schemas.microsoft.com/office/drawing/2014/main" id="{6C78B343-F504-42E4-A46A-296916861117}"/>
                </a:ext>
              </a:extLst>
            </p:cNvPr>
            <p:cNvSpPr>
              <a:spLocks noChangeArrowheads="1"/>
            </p:cNvSpPr>
            <p:nvPr/>
          </p:nvSpPr>
          <p:spPr bwMode="auto">
            <a:xfrm>
              <a:off x="6153049" y="11961388"/>
              <a:ext cx="700026" cy="698002"/>
            </a:xfrm>
            <a:custGeom>
              <a:avLst/>
              <a:gdLst>
                <a:gd name="T0" fmla="*/ 2147483646 w 844"/>
                <a:gd name="T1" fmla="*/ 2147483646 h 836"/>
                <a:gd name="T2" fmla="*/ 2147483646 w 844"/>
                <a:gd name="T3" fmla="*/ 2147483646 h 836"/>
                <a:gd name="T4" fmla="*/ 2147483646 w 844"/>
                <a:gd name="T5" fmla="*/ 2147483646 h 836"/>
                <a:gd name="T6" fmla="*/ 2147483646 w 844"/>
                <a:gd name="T7" fmla="*/ 2147483646 h 836"/>
                <a:gd name="T8" fmla="*/ 2147483646 w 844"/>
                <a:gd name="T9" fmla="*/ 2147483646 h 836"/>
                <a:gd name="T10" fmla="*/ 2147483646 w 844"/>
                <a:gd name="T11" fmla="*/ 2147483646 h 836"/>
                <a:gd name="T12" fmla="*/ 2147483646 w 844"/>
                <a:gd name="T13" fmla="*/ 2147483646 h 836"/>
                <a:gd name="T14" fmla="*/ 2147483646 w 844"/>
                <a:gd name="T15" fmla="*/ 2147483646 h 836"/>
                <a:gd name="T16" fmla="*/ 2147483646 w 844"/>
                <a:gd name="T17" fmla="*/ 2147483646 h 836"/>
                <a:gd name="T18" fmla="*/ 2147483646 w 844"/>
                <a:gd name="T19" fmla="*/ 2147483646 h 836"/>
                <a:gd name="T20" fmla="*/ 2147483646 w 844"/>
                <a:gd name="T21" fmla="*/ 2147483646 h 836"/>
                <a:gd name="T22" fmla="*/ 2147483646 w 844"/>
                <a:gd name="T23" fmla="*/ 2147483646 h 836"/>
                <a:gd name="T24" fmla="*/ 2147483646 w 844"/>
                <a:gd name="T25" fmla="*/ 2147483646 h 836"/>
                <a:gd name="T26" fmla="*/ 2147483646 w 844"/>
                <a:gd name="T27" fmla="*/ 2147483646 h 836"/>
                <a:gd name="T28" fmla="*/ 2147483646 w 844"/>
                <a:gd name="T29" fmla="*/ 2147483646 h 836"/>
                <a:gd name="T30" fmla="*/ 2147483646 w 844"/>
                <a:gd name="T31" fmla="*/ 2147483646 h 836"/>
                <a:gd name="T32" fmla="*/ 2147483646 w 844"/>
                <a:gd name="T33" fmla="*/ 2147483646 h 836"/>
                <a:gd name="T34" fmla="*/ 2147483646 w 844"/>
                <a:gd name="T35" fmla="*/ 2147483646 h 836"/>
                <a:gd name="T36" fmla="*/ 2147483646 w 844"/>
                <a:gd name="T37" fmla="*/ 2147483646 h 836"/>
                <a:gd name="T38" fmla="*/ 2147483646 w 844"/>
                <a:gd name="T39" fmla="*/ 2147483646 h 836"/>
                <a:gd name="T40" fmla="*/ 2147483646 w 844"/>
                <a:gd name="T41" fmla="*/ 2147483646 h 836"/>
                <a:gd name="T42" fmla="*/ 2147483646 w 844"/>
                <a:gd name="T43" fmla="*/ 2147483646 h 836"/>
                <a:gd name="T44" fmla="*/ 2147483646 w 844"/>
                <a:gd name="T45" fmla="*/ 2147483646 h 836"/>
                <a:gd name="T46" fmla="*/ 2147483646 w 844"/>
                <a:gd name="T47" fmla="*/ 2147483646 h 836"/>
                <a:gd name="T48" fmla="*/ 2147483646 w 844"/>
                <a:gd name="T49" fmla="*/ 2147483646 h 836"/>
                <a:gd name="T50" fmla="*/ 2147483646 w 844"/>
                <a:gd name="T51" fmla="*/ 2147483646 h 836"/>
                <a:gd name="T52" fmla="*/ 2147483646 w 844"/>
                <a:gd name="T53" fmla="*/ 2147483646 h 836"/>
                <a:gd name="T54" fmla="*/ 2147483646 w 844"/>
                <a:gd name="T55" fmla="*/ 2147483646 h 836"/>
                <a:gd name="T56" fmla="*/ 2147483646 w 844"/>
                <a:gd name="T57" fmla="*/ 2147483646 h 836"/>
                <a:gd name="T58" fmla="*/ 2147483646 w 844"/>
                <a:gd name="T59" fmla="*/ 2147483646 h 836"/>
                <a:gd name="T60" fmla="*/ 2147483646 w 844"/>
                <a:gd name="T61" fmla="*/ 2147483646 h 836"/>
                <a:gd name="T62" fmla="*/ 2147483646 w 844"/>
                <a:gd name="T63" fmla="*/ 2147483646 h 836"/>
                <a:gd name="T64" fmla="*/ 2147483646 w 844"/>
                <a:gd name="T65" fmla="*/ 2147483646 h 836"/>
                <a:gd name="T66" fmla="*/ 2147483646 w 844"/>
                <a:gd name="T67" fmla="*/ 2147483646 h 836"/>
                <a:gd name="T68" fmla="*/ 2147483646 w 844"/>
                <a:gd name="T69" fmla="*/ 2147483646 h 836"/>
                <a:gd name="T70" fmla="*/ 2147483646 w 844"/>
                <a:gd name="T71" fmla="*/ 2147483646 h 836"/>
                <a:gd name="T72" fmla="*/ 2147483646 w 844"/>
                <a:gd name="T73" fmla="*/ 2147483646 h 836"/>
                <a:gd name="T74" fmla="*/ 2147483646 w 844"/>
                <a:gd name="T75" fmla="*/ 2147483646 h 836"/>
                <a:gd name="T76" fmla="*/ 2147483646 w 844"/>
                <a:gd name="T77" fmla="*/ 2147483646 h 836"/>
                <a:gd name="T78" fmla="*/ 2147483646 w 844"/>
                <a:gd name="T79" fmla="*/ 2147483646 h 836"/>
                <a:gd name="T80" fmla="*/ 2147483646 w 844"/>
                <a:gd name="T81" fmla="*/ 2147483646 h 836"/>
                <a:gd name="T82" fmla="*/ 2147483646 w 844"/>
                <a:gd name="T83" fmla="*/ 2147483646 h 836"/>
                <a:gd name="T84" fmla="*/ 2147483646 w 844"/>
                <a:gd name="T85" fmla="*/ 2147483646 h 836"/>
                <a:gd name="T86" fmla="*/ 2147483646 w 844"/>
                <a:gd name="T87" fmla="*/ 2147483646 h 836"/>
                <a:gd name="T88" fmla="*/ 2147483646 w 844"/>
                <a:gd name="T89" fmla="*/ 2147483646 h 836"/>
                <a:gd name="T90" fmla="*/ 2147483646 w 844"/>
                <a:gd name="T91" fmla="*/ 2147483646 h 836"/>
                <a:gd name="T92" fmla="*/ 2147483646 w 844"/>
                <a:gd name="T93" fmla="*/ 2147483646 h 836"/>
                <a:gd name="T94" fmla="*/ 2147483646 w 844"/>
                <a:gd name="T95" fmla="*/ 2147483646 h 8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44" h="836">
                  <a:moveTo>
                    <a:pt x="791" y="791"/>
                  </a:moveTo>
                  <a:lnTo>
                    <a:pt x="791" y="791"/>
                  </a:lnTo>
                  <a:cubicBezTo>
                    <a:pt x="779" y="803"/>
                    <a:pt x="763" y="809"/>
                    <a:pt x="747" y="809"/>
                  </a:cubicBezTo>
                  <a:cubicBezTo>
                    <a:pt x="730" y="809"/>
                    <a:pt x="714" y="803"/>
                    <a:pt x="702" y="791"/>
                  </a:cubicBezTo>
                  <a:lnTo>
                    <a:pt x="458" y="546"/>
                  </a:lnTo>
                  <a:lnTo>
                    <a:pt x="547" y="456"/>
                  </a:lnTo>
                  <a:lnTo>
                    <a:pt x="791" y="701"/>
                  </a:lnTo>
                  <a:cubicBezTo>
                    <a:pt x="816" y="726"/>
                    <a:pt x="816" y="767"/>
                    <a:pt x="791" y="791"/>
                  </a:cubicBezTo>
                  <a:close/>
                  <a:moveTo>
                    <a:pt x="239" y="729"/>
                  </a:moveTo>
                  <a:lnTo>
                    <a:pt x="186" y="677"/>
                  </a:lnTo>
                  <a:lnTo>
                    <a:pt x="697" y="166"/>
                  </a:lnTo>
                  <a:lnTo>
                    <a:pt x="750" y="219"/>
                  </a:lnTo>
                  <a:lnTo>
                    <a:pt x="239" y="729"/>
                  </a:lnTo>
                  <a:close/>
                  <a:moveTo>
                    <a:pt x="168" y="800"/>
                  </a:moveTo>
                  <a:lnTo>
                    <a:pt x="168" y="800"/>
                  </a:lnTo>
                  <a:cubicBezTo>
                    <a:pt x="155" y="812"/>
                    <a:pt x="135" y="812"/>
                    <a:pt x="123" y="800"/>
                  </a:cubicBezTo>
                  <a:lnTo>
                    <a:pt x="46" y="723"/>
                  </a:lnTo>
                  <a:cubicBezTo>
                    <a:pt x="40" y="717"/>
                    <a:pt x="37" y="709"/>
                    <a:pt x="37" y="701"/>
                  </a:cubicBezTo>
                  <a:cubicBezTo>
                    <a:pt x="37" y="693"/>
                    <a:pt x="40" y="684"/>
                    <a:pt x="46" y="678"/>
                  </a:cubicBezTo>
                  <a:lnTo>
                    <a:pt x="99" y="625"/>
                  </a:lnTo>
                  <a:lnTo>
                    <a:pt x="221" y="747"/>
                  </a:lnTo>
                  <a:lnTo>
                    <a:pt x="168" y="800"/>
                  </a:lnTo>
                  <a:close/>
                  <a:moveTo>
                    <a:pt x="628" y="96"/>
                  </a:moveTo>
                  <a:lnTo>
                    <a:pt x="680" y="149"/>
                  </a:lnTo>
                  <a:lnTo>
                    <a:pt x="169" y="659"/>
                  </a:lnTo>
                  <a:lnTo>
                    <a:pt x="117" y="607"/>
                  </a:lnTo>
                  <a:lnTo>
                    <a:pt x="628" y="96"/>
                  </a:lnTo>
                  <a:close/>
                  <a:moveTo>
                    <a:pt x="223" y="310"/>
                  </a:moveTo>
                  <a:lnTo>
                    <a:pt x="223" y="310"/>
                  </a:lnTo>
                  <a:cubicBezTo>
                    <a:pt x="221" y="307"/>
                    <a:pt x="217" y="305"/>
                    <a:pt x="214" y="305"/>
                  </a:cubicBezTo>
                  <a:cubicBezTo>
                    <a:pt x="211" y="305"/>
                    <a:pt x="208" y="307"/>
                    <a:pt x="205" y="310"/>
                  </a:cubicBezTo>
                  <a:lnTo>
                    <a:pt x="178" y="336"/>
                  </a:lnTo>
                  <a:cubicBezTo>
                    <a:pt x="161" y="354"/>
                    <a:pt x="138" y="363"/>
                    <a:pt x="114" y="363"/>
                  </a:cubicBezTo>
                  <a:cubicBezTo>
                    <a:pt x="93" y="363"/>
                    <a:pt x="74" y="356"/>
                    <a:pt x="58" y="344"/>
                  </a:cubicBezTo>
                  <a:lnTo>
                    <a:pt x="246" y="155"/>
                  </a:lnTo>
                  <a:cubicBezTo>
                    <a:pt x="251" y="150"/>
                    <a:pt x="251" y="143"/>
                    <a:pt x="246" y="138"/>
                  </a:cubicBezTo>
                  <a:lnTo>
                    <a:pt x="148" y="39"/>
                  </a:lnTo>
                  <a:cubicBezTo>
                    <a:pt x="192" y="30"/>
                    <a:pt x="239" y="44"/>
                    <a:pt x="272" y="77"/>
                  </a:cubicBezTo>
                  <a:cubicBezTo>
                    <a:pt x="306" y="111"/>
                    <a:pt x="320" y="159"/>
                    <a:pt x="309" y="206"/>
                  </a:cubicBezTo>
                  <a:cubicBezTo>
                    <a:pt x="308" y="208"/>
                    <a:pt x="308" y="209"/>
                    <a:pt x="308" y="211"/>
                  </a:cubicBezTo>
                  <a:cubicBezTo>
                    <a:pt x="308" y="214"/>
                    <a:pt x="309" y="217"/>
                    <a:pt x="312" y="220"/>
                  </a:cubicBezTo>
                  <a:lnTo>
                    <a:pt x="390" y="299"/>
                  </a:lnTo>
                  <a:lnTo>
                    <a:pt x="301" y="388"/>
                  </a:lnTo>
                  <a:lnTo>
                    <a:pt x="223" y="310"/>
                  </a:lnTo>
                  <a:close/>
                  <a:moveTo>
                    <a:pt x="39" y="148"/>
                  </a:moveTo>
                  <a:lnTo>
                    <a:pt x="128" y="238"/>
                  </a:lnTo>
                  <a:lnTo>
                    <a:pt x="85" y="281"/>
                  </a:lnTo>
                  <a:cubicBezTo>
                    <a:pt x="82" y="279"/>
                    <a:pt x="80" y="276"/>
                    <a:pt x="77" y="273"/>
                  </a:cubicBezTo>
                  <a:cubicBezTo>
                    <a:pt x="44" y="240"/>
                    <a:pt x="30" y="193"/>
                    <a:pt x="39" y="148"/>
                  </a:cubicBezTo>
                  <a:close/>
                  <a:moveTo>
                    <a:pt x="761" y="194"/>
                  </a:moveTo>
                  <a:lnTo>
                    <a:pt x="652" y="85"/>
                  </a:lnTo>
                  <a:lnTo>
                    <a:pt x="804" y="42"/>
                  </a:lnTo>
                  <a:lnTo>
                    <a:pt x="761" y="194"/>
                  </a:lnTo>
                  <a:close/>
                  <a:moveTo>
                    <a:pt x="809" y="684"/>
                  </a:moveTo>
                  <a:lnTo>
                    <a:pt x="565" y="439"/>
                  </a:lnTo>
                  <a:lnTo>
                    <a:pt x="776" y="227"/>
                  </a:lnTo>
                  <a:cubicBezTo>
                    <a:pt x="777" y="226"/>
                    <a:pt x="779" y="224"/>
                    <a:pt x="779" y="221"/>
                  </a:cubicBezTo>
                  <a:lnTo>
                    <a:pt x="834" y="27"/>
                  </a:lnTo>
                  <a:cubicBezTo>
                    <a:pt x="835" y="23"/>
                    <a:pt x="834" y="18"/>
                    <a:pt x="831" y="15"/>
                  </a:cubicBezTo>
                  <a:cubicBezTo>
                    <a:pt x="828" y="12"/>
                    <a:pt x="823" y="11"/>
                    <a:pt x="819" y="12"/>
                  </a:cubicBezTo>
                  <a:lnTo>
                    <a:pt x="624" y="67"/>
                  </a:lnTo>
                  <a:cubicBezTo>
                    <a:pt x="622" y="68"/>
                    <a:pt x="620" y="69"/>
                    <a:pt x="619" y="70"/>
                  </a:cubicBezTo>
                  <a:lnTo>
                    <a:pt x="408" y="281"/>
                  </a:lnTo>
                  <a:lnTo>
                    <a:pt x="334" y="207"/>
                  </a:lnTo>
                  <a:cubicBezTo>
                    <a:pt x="345" y="153"/>
                    <a:pt x="329" y="98"/>
                    <a:pt x="290" y="59"/>
                  </a:cubicBezTo>
                  <a:cubicBezTo>
                    <a:pt x="246" y="15"/>
                    <a:pt x="179" y="0"/>
                    <a:pt x="120" y="21"/>
                  </a:cubicBezTo>
                  <a:cubicBezTo>
                    <a:pt x="115" y="22"/>
                    <a:pt x="112" y="26"/>
                    <a:pt x="112" y="30"/>
                  </a:cubicBezTo>
                  <a:cubicBezTo>
                    <a:pt x="111" y="34"/>
                    <a:pt x="112" y="39"/>
                    <a:pt x="115" y="42"/>
                  </a:cubicBezTo>
                  <a:lnTo>
                    <a:pt x="219" y="146"/>
                  </a:lnTo>
                  <a:lnTo>
                    <a:pt x="146" y="220"/>
                  </a:lnTo>
                  <a:lnTo>
                    <a:pt x="41" y="115"/>
                  </a:lnTo>
                  <a:cubicBezTo>
                    <a:pt x="39" y="112"/>
                    <a:pt x="34" y="111"/>
                    <a:pt x="30" y="112"/>
                  </a:cubicBezTo>
                  <a:cubicBezTo>
                    <a:pt x="26" y="113"/>
                    <a:pt x="23" y="116"/>
                    <a:pt x="21" y="120"/>
                  </a:cubicBezTo>
                  <a:cubicBezTo>
                    <a:pt x="0" y="179"/>
                    <a:pt x="15" y="247"/>
                    <a:pt x="59" y="291"/>
                  </a:cubicBezTo>
                  <a:cubicBezTo>
                    <a:pt x="62" y="294"/>
                    <a:pt x="65" y="296"/>
                    <a:pt x="68" y="298"/>
                  </a:cubicBezTo>
                  <a:lnTo>
                    <a:pt x="31" y="336"/>
                  </a:lnTo>
                  <a:cubicBezTo>
                    <a:pt x="26" y="341"/>
                    <a:pt x="26" y="349"/>
                    <a:pt x="31" y="354"/>
                  </a:cubicBezTo>
                  <a:cubicBezTo>
                    <a:pt x="52" y="376"/>
                    <a:pt x="82" y="388"/>
                    <a:pt x="114" y="388"/>
                  </a:cubicBezTo>
                  <a:cubicBezTo>
                    <a:pt x="145" y="388"/>
                    <a:pt x="174" y="376"/>
                    <a:pt x="196" y="354"/>
                  </a:cubicBezTo>
                  <a:lnTo>
                    <a:pt x="214" y="336"/>
                  </a:lnTo>
                  <a:lnTo>
                    <a:pt x="283" y="405"/>
                  </a:lnTo>
                  <a:lnTo>
                    <a:pt x="99" y="590"/>
                  </a:lnTo>
                  <a:lnTo>
                    <a:pt x="92" y="583"/>
                  </a:lnTo>
                  <a:cubicBezTo>
                    <a:pt x="87" y="577"/>
                    <a:pt x="79" y="577"/>
                    <a:pt x="74" y="583"/>
                  </a:cubicBezTo>
                  <a:cubicBezTo>
                    <a:pt x="69" y="587"/>
                    <a:pt x="69" y="595"/>
                    <a:pt x="74" y="600"/>
                  </a:cubicBezTo>
                  <a:lnTo>
                    <a:pt x="81" y="607"/>
                  </a:lnTo>
                  <a:lnTo>
                    <a:pt x="28" y="661"/>
                  </a:lnTo>
                  <a:cubicBezTo>
                    <a:pt x="17" y="671"/>
                    <a:pt x="11" y="686"/>
                    <a:pt x="11" y="701"/>
                  </a:cubicBezTo>
                  <a:cubicBezTo>
                    <a:pt x="11" y="716"/>
                    <a:pt x="17" y="730"/>
                    <a:pt x="28" y="741"/>
                  </a:cubicBezTo>
                  <a:lnTo>
                    <a:pt x="105" y="818"/>
                  </a:lnTo>
                  <a:cubicBezTo>
                    <a:pt x="117" y="829"/>
                    <a:pt x="131" y="835"/>
                    <a:pt x="145" y="835"/>
                  </a:cubicBezTo>
                  <a:cubicBezTo>
                    <a:pt x="160" y="835"/>
                    <a:pt x="174" y="829"/>
                    <a:pt x="185" y="818"/>
                  </a:cubicBezTo>
                  <a:lnTo>
                    <a:pt x="239" y="765"/>
                  </a:lnTo>
                  <a:lnTo>
                    <a:pt x="245" y="771"/>
                  </a:lnTo>
                  <a:cubicBezTo>
                    <a:pt x="248" y="774"/>
                    <a:pt x="251" y="775"/>
                    <a:pt x="254" y="775"/>
                  </a:cubicBezTo>
                  <a:cubicBezTo>
                    <a:pt x="258" y="775"/>
                    <a:pt x="261" y="774"/>
                    <a:pt x="263" y="771"/>
                  </a:cubicBezTo>
                  <a:cubicBezTo>
                    <a:pt x="267" y="766"/>
                    <a:pt x="267" y="758"/>
                    <a:pt x="263" y="754"/>
                  </a:cubicBezTo>
                  <a:lnTo>
                    <a:pt x="256" y="747"/>
                  </a:lnTo>
                  <a:lnTo>
                    <a:pt x="440" y="563"/>
                  </a:lnTo>
                  <a:lnTo>
                    <a:pt x="685" y="809"/>
                  </a:lnTo>
                  <a:cubicBezTo>
                    <a:pt x="701" y="825"/>
                    <a:pt x="723" y="835"/>
                    <a:pt x="747" y="835"/>
                  </a:cubicBezTo>
                  <a:cubicBezTo>
                    <a:pt x="770" y="835"/>
                    <a:pt x="792" y="825"/>
                    <a:pt x="809" y="809"/>
                  </a:cubicBezTo>
                  <a:cubicBezTo>
                    <a:pt x="843" y="774"/>
                    <a:pt x="843" y="718"/>
                    <a:pt x="809" y="684"/>
                  </a:cubicBezTo>
                  <a:close/>
                </a:path>
              </a:pathLst>
            </a:custGeom>
            <a:solidFill>
              <a:schemeClr val="bg1"/>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36FAE419-253D-4018-B22A-47E1030EB021}"/>
                </a:ext>
              </a:extLst>
            </p:cNvPr>
            <p:cNvSpPr/>
            <p:nvPr/>
          </p:nvSpPr>
          <p:spPr>
            <a:xfrm rot="5400000">
              <a:off x="14349548" y="4914864"/>
              <a:ext cx="1431544" cy="14951594"/>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49" name="Subtitle 2">
              <a:extLst>
                <a:ext uri="{FF2B5EF4-FFF2-40B4-BE49-F238E27FC236}">
                  <a16:creationId xmlns:a16="http://schemas.microsoft.com/office/drawing/2014/main" id="{2FEBE66C-E31D-40A1-BD9D-379091739C92}"/>
                </a:ext>
              </a:extLst>
            </p:cNvPr>
            <p:cNvSpPr txBox="1">
              <a:spLocks/>
            </p:cNvSpPr>
            <p:nvPr/>
          </p:nvSpPr>
          <p:spPr>
            <a:xfrm>
              <a:off x="7997256" y="11594624"/>
              <a:ext cx="4693078" cy="143154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IGRF Act regulations drafted &amp; promulgated to give effect to DDM institutionalisation</a:t>
              </a:r>
              <a:r>
                <a:rPr kumimoji="0" lang="en-US" sz="1200" b="0"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a:t>
              </a:r>
            </a:p>
          </p:txBody>
        </p:sp>
        <p:sp>
          <p:nvSpPr>
            <p:cNvPr id="50" name="Subtitle 2">
              <a:extLst>
                <a:ext uri="{FF2B5EF4-FFF2-40B4-BE49-F238E27FC236}">
                  <a16:creationId xmlns:a16="http://schemas.microsoft.com/office/drawing/2014/main" id="{D0ED2BC3-ECD9-4924-B986-344F31AA9B36}"/>
                </a:ext>
              </a:extLst>
            </p:cNvPr>
            <p:cNvSpPr txBox="1">
              <a:spLocks/>
            </p:cNvSpPr>
            <p:nvPr/>
          </p:nvSpPr>
          <p:spPr>
            <a:xfrm>
              <a:off x="12964672" y="11594624"/>
              <a:ext cx="4201298" cy="143154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Implementation &amp; refinement of regulations to bolster DDM institutionalisation.</a:t>
              </a:r>
            </a:p>
          </p:txBody>
        </p:sp>
        <p:sp>
          <p:nvSpPr>
            <p:cNvPr id="51" name="Subtitle 2">
              <a:extLst>
                <a:ext uri="{FF2B5EF4-FFF2-40B4-BE49-F238E27FC236}">
                  <a16:creationId xmlns:a16="http://schemas.microsoft.com/office/drawing/2014/main" id="{1CD8C14E-8D51-4F8D-9F83-ED6718901F75}"/>
                </a:ext>
              </a:extLst>
            </p:cNvPr>
            <p:cNvSpPr txBox="1">
              <a:spLocks/>
            </p:cNvSpPr>
            <p:nvPr/>
          </p:nvSpPr>
          <p:spPr>
            <a:xfrm>
              <a:off x="17932088" y="11594622"/>
              <a:ext cx="4201298" cy="143154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Implementation of regulations to deepen institutionalisation.</a:t>
              </a:r>
            </a:p>
          </p:txBody>
        </p:sp>
      </p:grpSp>
      <p:sp>
        <p:nvSpPr>
          <p:cNvPr id="71" name="Round Same Side Corner Rectangle 16">
            <a:extLst>
              <a:ext uri="{FF2B5EF4-FFF2-40B4-BE49-F238E27FC236}">
                <a16:creationId xmlns:a16="http://schemas.microsoft.com/office/drawing/2014/main" id="{1C5C047C-7D24-4DB7-9904-B712BC444E54}"/>
              </a:ext>
            </a:extLst>
          </p:cNvPr>
          <p:cNvSpPr/>
          <p:nvPr/>
        </p:nvSpPr>
        <p:spPr>
          <a:xfrm rot="5400000">
            <a:off x="1903185" y="2808928"/>
            <a:ext cx="635508" cy="2773620"/>
          </a:xfrm>
          <a:prstGeom prst="round2SameRect">
            <a:avLst>
              <a:gd name="adj1" fmla="val 50000"/>
              <a:gd name="adj2" fmla="val 0"/>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72" name="TextBox 71">
            <a:extLst>
              <a:ext uri="{FF2B5EF4-FFF2-40B4-BE49-F238E27FC236}">
                <a16:creationId xmlns:a16="http://schemas.microsoft.com/office/drawing/2014/main" id="{F15BAFDB-4E12-48B4-A0B8-D69597042698}"/>
              </a:ext>
            </a:extLst>
          </p:cNvPr>
          <p:cNvSpPr txBox="1"/>
          <p:nvPr/>
        </p:nvSpPr>
        <p:spPr>
          <a:xfrm>
            <a:off x="947285" y="4050458"/>
            <a:ext cx="2077877" cy="323165"/>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Coordinating Structures</a:t>
            </a:r>
          </a:p>
        </p:txBody>
      </p:sp>
      <p:sp>
        <p:nvSpPr>
          <p:cNvPr id="73" name="Rectangle 72">
            <a:extLst>
              <a:ext uri="{FF2B5EF4-FFF2-40B4-BE49-F238E27FC236}">
                <a16:creationId xmlns:a16="http://schemas.microsoft.com/office/drawing/2014/main" id="{C2399249-5459-4A30-AC75-EC7195BC12C7}"/>
              </a:ext>
            </a:extLst>
          </p:cNvPr>
          <p:cNvSpPr/>
          <p:nvPr/>
        </p:nvSpPr>
        <p:spPr>
          <a:xfrm rot="5400000">
            <a:off x="7110702" y="477907"/>
            <a:ext cx="675642" cy="7475797"/>
          </a:xfrm>
          <a:prstGeom prst="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74" name="Subtitle 2">
            <a:extLst>
              <a:ext uri="{FF2B5EF4-FFF2-40B4-BE49-F238E27FC236}">
                <a16:creationId xmlns:a16="http://schemas.microsoft.com/office/drawing/2014/main" id="{BDF7D2B0-EFC2-4EA2-A0A7-C56C26AD5179}"/>
              </a:ext>
            </a:extLst>
          </p:cNvPr>
          <p:cNvSpPr txBox="1">
            <a:spLocks/>
          </p:cNvSpPr>
          <p:nvPr/>
        </p:nvSpPr>
        <p:spPr>
          <a:xfrm>
            <a:off x="3914491" y="3837852"/>
            <a:ext cx="2100649"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Functioning hubs and coordinating committees established in three pilots.</a:t>
            </a:r>
          </a:p>
        </p:txBody>
      </p:sp>
      <p:sp>
        <p:nvSpPr>
          <p:cNvPr id="75" name="Subtitle 2">
            <a:extLst>
              <a:ext uri="{FF2B5EF4-FFF2-40B4-BE49-F238E27FC236}">
                <a16:creationId xmlns:a16="http://schemas.microsoft.com/office/drawing/2014/main" id="{C29BE737-0F4B-4F6A-A5F5-08CD2F6E40E6}"/>
              </a:ext>
            </a:extLst>
          </p:cNvPr>
          <p:cNvSpPr txBox="1">
            <a:spLocks/>
          </p:cNvSpPr>
          <p:nvPr/>
        </p:nvSpPr>
        <p:spPr>
          <a:xfrm>
            <a:off x="6398199" y="3837852"/>
            <a:ext cx="2100649"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Functioning hubs and coordinating committees consolidated in all 52 spaces.</a:t>
            </a:r>
          </a:p>
        </p:txBody>
      </p:sp>
      <p:sp>
        <p:nvSpPr>
          <p:cNvPr id="76" name="Subtitle 2">
            <a:extLst>
              <a:ext uri="{FF2B5EF4-FFF2-40B4-BE49-F238E27FC236}">
                <a16:creationId xmlns:a16="http://schemas.microsoft.com/office/drawing/2014/main" id="{4A8613BA-F0E4-4B34-806B-E0BA192F1D32}"/>
              </a:ext>
            </a:extLst>
          </p:cNvPr>
          <p:cNvSpPr txBox="1">
            <a:spLocks/>
          </p:cNvSpPr>
          <p:nvPr/>
        </p:nvSpPr>
        <p:spPr>
          <a:xfrm>
            <a:off x="8881907" y="3837851"/>
            <a:ext cx="2100649"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1F497D"/>
                </a:solidFill>
                <a:effectLst/>
                <a:uLnTx/>
                <a:uFillTx/>
                <a:latin typeface="Lato Light" panose="020F0502020204030203" pitchFamily="34" charset="0"/>
                <a:ea typeface="Lato Light" panose="020F0502020204030203" pitchFamily="34" charset="0"/>
                <a:cs typeface="Mukta ExtraLight" panose="020B0000000000000000" pitchFamily="34" charset="77"/>
              </a:rPr>
              <a:t>Functioning hubs and coordinating committees sustained in all 52 spaces.</a:t>
            </a:r>
          </a:p>
        </p:txBody>
      </p:sp>
      <p:sp>
        <p:nvSpPr>
          <p:cNvPr id="77" name="Freeform 933">
            <a:extLst>
              <a:ext uri="{FF2B5EF4-FFF2-40B4-BE49-F238E27FC236}">
                <a16:creationId xmlns:a16="http://schemas.microsoft.com/office/drawing/2014/main" id="{AFEAD6D4-AF66-45B7-A443-DDC5B7F755C8}"/>
              </a:ext>
            </a:extLst>
          </p:cNvPr>
          <p:cNvSpPr>
            <a:spLocks noChangeArrowheads="1"/>
          </p:cNvSpPr>
          <p:nvPr/>
        </p:nvSpPr>
        <p:spPr bwMode="auto">
          <a:xfrm>
            <a:off x="2995929" y="4048130"/>
            <a:ext cx="342931" cy="342932"/>
          </a:xfrm>
          <a:custGeom>
            <a:avLst/>
            <a:gdLst>
              <a:gd name="T0" fmla="*/ 746165 w 296502"/>
              <a:gd name="T1" fmla="*/ 999496 h 296503"/>
              <a:gd name="T2" fmla="*/ 1201975 w 296502"/>
              <a:gd name="T3" fmla="*/ 1584318 h 296503"/>
              <a:gd name="T4" fmla="*/ 1201975 w 296502"/>
              <a:gd name="T5" fmla="*/ 1654952 h 296503"/>
              <a:gd name="T6" fmla="*/ 746165 w 296502"/>
              <a:gd name="T7" fmla="*/ 2235835 h 296503"/>
              <a:gd name="T8" fmla="*/ 1131240 w 296502"/>
              <a:gd name="T9" fmla="*/ 2487016 h 296503"/>
              <a:gd name="T10" fmla="*/ 1260910 w 296502"/>
              <a:gd name="T11" fmla="*/ 1780556 h 296503"/>
              <a:gd name="T12" fmla="*/ 1331638 w 296502"/>
              <a:gd name="T13" fmla="*/ 1713819 h 296503"/>
              <a:gd name="T14" fmla="*/ 2235386 w 296502"/>
              <a:gd name="T15" fmla="*/ 2487016 h 296503"/>
              <a:gd name="T16" fmla="*/ 2490795 w 296502"/>
              <a:gd name="T17" fmla="*/ 2106311 h 296503"/>
              <a:gd name="T18" fmla="*/ 2023207 w 296502"/>
              <a:gd name="T19" fmla="*/ 1619627 h 296503"/>
              <a:gd name="T20" fmla="*/ 2490795 w 296502"/>
              <a:gd name="T21" fmla="*/ 1132950 h 296503"/>
              <a:gd name="T22" fmla="*/ 2235386 w 296502"/>
              <a:gd name="T23" fmla="*/ 748299 h 296503"/>
              <a:gd name="T24" fmla="*/ 1689211 w 296502"/>
              <a:gd name="T25" fmla="*/ 1168265 h 296503"/>
              <a:gd name="T26" fmla="*/ 1976054 w 296502"/>
              <a:gd name="T27" fmla="*/ 1521510 h 296503"/>
              <a:gd name="T28" fmla="*/ 1905335 w 296502"/>
              <a:gd name="T29" fmla="*/ 1521510 h 296503"/>
              <a:gd name="T30" fmla="*/ 997640 w 296502"/>
              <a:gd name="T31" fmla="*/ 748299 h 296503"/>
              <a:gd name="T32" fmla="*/ 1201975 w 296502"/>
              <a:gd name="T33" fmla="*/ 677665 h 296503"/>
              <a:gd name="T34" fmla="*/ 2034988 w 296502"/>
              <a:gd name="T35" fmla="*/ 677665 h 296503"/>
              <a:gd name="T36" fmla="*/ 2557601 w 296502"/>
              <a:gd name="T37" fmla="*/ 928851 h 296503"/>
              <a:gd name="T38" fmla="*/ 2557601 w 296502"/>
              <a:gd name="T39" fmla="*/ 1203591 h 296503"/>
              <a:gd name="T40" fmla="*/ 2557601 w 296502"/>
              <a:gd name="T41" fmla="*/ 2035664 h 296503"/>
              <a:gd name="T42" fmla="*/ 2306124 w 296502"/>
              <a:gd name="T43" fmla="*/ 2557675 h 296503"/>
              <a:gd name="T44" fmla="*/ 1618485 w 296502"/>
              <a:gd name="T45" fmla="*/ 2137716 h 296503"/>
              <a:gd name="T46" fmla="*/ 1064450 w 296502"/>
              <a:gd name="T47" fmla="*/ 2612625 h 296503"/>
              <a:gd name="T48" fmla="*/ 675433 w 296502"/>
              <a:gd name="T49" fmla="*/ 2306482 h 296503"/>
              <a:gd name="T50" fmla="*/ 675433 w 296502"/>
              <a:gd name="T51" fmla="*/ 2035664 h 296503"/>
              <a:gd name="T52" fmla="*/ 675433 w 296502"/>
              <a:gd name="T53" fmla="*/ 1203591 h 296503"/>
              <a:gd name="T54" fmla="*/ 675433 w 296502"/>
              <a:gd name="T55" fmla="*/ 928851 h 296503"/>
              <a:gd name="T56" fmla="*/ 1064935 w 296502"/>
              <a:gd name="T57" fmla="*/ 624695 h 296503"/>
              <a:gd name="T58" fmla="*/ 102314 w 296502"/>
              <a:gd name="T59" fmla="*/ 968243 h 296503"/>
              <a:gd name="T60" fmla="*/ 968248 w 296502"/>
              <a:gd name="T61" fmla="*/ 3140847 h 296503"/>
              <a:gd name="T62" fmla="*/ 3144791 w 296502"/>
              <a:gd name="T63" fmla="*/ 2274949 h 296503"/>
              <a:gd name="T64" fmla="*/ 2274958 w 296502"/>
              <a:gd name="T65" fmla="*/ 98402 h 296503"/>
              <a:gd name="T66" fmla="*/ 968248 w 296502"/>
              <a:gd name="T67" fmla="*/ 0 h 296503"/>
              <a:gd name="T68" fmla="*/ 3239254 w 296502"/>
              <a:gd name="T69" fmla="*/ 968243 h 296503"/>
              <a:gd name="T70" fmla="*/ 2274958 w 296502"/>
              <a:gd name="T71" fmla="*/ 3239249 h 296503"/>
              <a:gd name="T72" fmla="*/ 0 w 296502"/>
              <a:gd name="T73" fmla="*/ 2274949 h 296503"/>
              <a:gd name="T74" fmla="*/ 968248 w 296502"/>
              <a:gd name="T75" fmla="*/ 0 h 296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96502" h="296503">
                <a:moveTo>
                  <a:pt x="91319" y="68496"/>
                </a:moveTo>
                <a:lnTo>
                  <a:pt x="68300" y="91489"/>
                </a:lnTo>
                <a:cubicBezTo>
                  <a:pt x="65063" y="94722"/>
                  <a:pt x="65063" y="100111"/>
                  <a:pt x="68300" y="103704"/>
                </a:cubicBezTo>
                <a:lnTo>
                  <a:pt x="110021" y="145019"/>
                </a:lnTo>
                <a:cubicBezTo>
                  <a:pt x="110741" y="145737"/>
                  <a:pt x="111100" y="146815"/>
                  <a:pt x="111100" y="148252"/>
                </a:cubicBezTo>
                <a:cubicBezTo>
                  <a:pt x="111100" y="149330"/>
                  <a:pt x="110741" y="150407"/>
                  <a:pt x="110021" y="151485"/>
                </a:cubicBezTo>
                <a:lnTo>
                  <a:pt x="68300" y="192800"/>
                </a:lnTo>
                <a:cubicBezTo>
                  <a:pt x="65063" y="196033"/>
                  <a:pt x="65063" y="201422"/>
                  <a:pt x="68300" y="204656"/>
                </a:cubicBezTo>
                <a:lnTo>
                  <a:pt x="91319" y="227648"/>
                </a:lnTo>
                <a:cubicBezTo>
                  <a:pt x="94915" y="231241"/>
                  <a:pt x="100310" y="231241"/>
                  <a:pt x="103547" y="227648"/>
                </a:cubicBezTo>
                <a:lnTo>
                  <a:pt x="142032" y="189567"/>
                </a:lnTo>
                <a:lnTo>
                  <a:pt x="115416" y="162982"/>
                </a:lnTo>
                <a:cubicBezTo>
                  <a:pt x="113618" y="161545"/>
                  <a:pt x="113618" y="158670"/>
                  <a:pt x="115416" y="156874"/>
                </a:cubicBezTo>
                <a:cubicBezTo>
                  <a:pt x="117215" y="155078"/>
                  <a:pt x="120092" y="155078"/>
                  <a:pt x="121890" y="156874"/>
                </a:cubicBezTo>
                <a:lnTo>
                  <a:pt x="192745" y="227648"/>
                </a:lnTo>
                <a:cubicBezTo>
                  <a:pt x="196342" y="231241"/>
                  <a:pt x="201377" y="231241"/>
                  <a:pt x="204614" y="227648"/>
                </a:cubicBezTo>
                <a:lnTo>
                  <a:pt x="227993" y="204656"/>
                </a:lnTo>
                <a:cubicBezTo>
                  <a:pt x="231230" y="201422"/>
                  <a:pt x="231230" y="196033"/>
                  <a:pt x="227993" y="192800"/>
                </a:cubicBezTo>
                <a:lnTo>
                  <a:pt x="186271" y="151485"/>
                </a:lnTo>
                <a:cubicBezTo>
                  <a:pt x="185552" y="150407"/>
                  <a:pt x="185192" y="149330"/>
                  <a:pt x="185192" y="148252"/>
                </a:cubicBezTo>
                <a:cubicBezTo>
                  <a:pt x="185192" y="146815"/>
                  <a:pt x="185552" y="145737"/>
                  <a:pt x="186271" y="145019"/>
                </a:cubicBezTo>
                <a:lnTo>
                  <a:pt x="227993" y="103704"/>
                </a:lnTo>
                <a:cubicBezTo>
                  <a:pt x="231230" y="100111"/>
                  <a:pt x="231230" y="94722"/>
                  <a:pt x="227993" y="91489"/>
                </a:cubicBezTo>
                <a:lnTo>
                  <a:pt x="204614" y="68496"/>
                </a:lnTo>
                <a:cubicBezTo>
                  <a:pt x="201377" y="65263"/>
                  <a:pt x="196342" y="65263"/>
                  <a:pt x="192745" y="68496"/>
                </a:cubicBezTo>
                <a:lnTo>
                  <a:pt x="154620" y="106937"/>
                </a:lnTo>
                <a:lnTo>
                  <a:pt x="180876" y="132804"/>
                </a:lnTo>
                <a:cubicBezTo>
                  <a:pt x="182674" y="134600"/>
                  <a:pt x="182674" y="137474"/>
                  <a:pt x="180876" y="139270"/>
                </a:cubicBezTo>
                <a:cubicBezTo>
                  <a:pt x="179797" y="139989"/>
                  <a:pt x="178718" y="140707"/>
                  <a:pt x="177639" y="140707"/>
                </a:cubicBezTo>
                <a:cubicBezTo>
                  <a:pt x="176560" y="140707"/>
                  <a:pt x="175121" y="139989"/>
                  <a:pt x="174402" y="139270"/>
                </a:cubicBezTo>
                <a:lnTo>
                  <a:pt x="103547" y="68496"/>
                </a:lnTo>
                <a:cubicBezTo>
                  <a:pt x="100310" y="65263"/>
                  <a:pt x="94915" y="65263"/>
                  <a:pt x="91319" y="68496"/>
                </a:cubicBezTo>
                <a:close/>
                <a:moveTo>
                  <a:pt x="97478" y="57180"/>
                </a:moveTo>
                <a:cubicBezTo>
                  <a:pt x="102019" y="57180"/>
                  <a:pt x="106605" y="58796"/>
                  <a:pt x="110021" y="62030"/>
                </a:cubicBezTo>
                <a:lnTo>
                  <a:pt x="148146" y="100470"/>
                </a:lnTo>
                <a:lnTo>
                  <a:pt x="186271" y="62030"/>
                </a:lnTo>
                <a:cubicBezTo>
                  <a:pt x="193105" y="55563"/>
                  <a:pt x="204614" y="55563"/>
                  <a:pt x="211088" y="62030"/>
                </a:cubicBezTo>
                <a:lnTo>
                  <a:pt x="234107" y="85022"/>
                </a:lnTo>
                <a:cubicBezTo>
                  <a:pt x="237344" y="88615"/>
                  <a:pt x="239142" y="92926"/>
                  <a:pt x="239142" y="97596"/>
                </a:cubicBezTo>
                <a:cubicBezTo>
                  <a:pt x="239142" y="102267"/>
                  <a:pt x="237344" y="106578"/>
                  <a:pt x="234107" y="110170"/>
                </a:cubicBezTo>
                <a:lnTo>
                  <a:pt x="195982" y="148252"/>
                </a:lnTo>
                <a:lnTo>
                  <a:pt x="234107" y="186333"/>
                </a:lnTo>
                <a:cubicBezTo>
                  <a:pt x="240941" y="193159"/>
                  <a:pt x="240941" y="204296"/>
                  <a:pt x="234107" y="211122"/>
                </a:cubicBezTo>
                <a:lnTo>
                  <a:pt x="211088" y="234115"/>
                </a:lnTo>
                <a:cubicBezTo>
                  <a:pt x="204254" y="240941"/>
                  <a:pt x="193105" y="240941"/>
                  <a:pt x="186271" y="234115"/>
                </a:cubicBezTo>
                <a:lnTo>
                  <a:pt x="148146" y="195674"/>
                </a:lnTo>
                <a:lnTo>
                  <a:pt x="110021" y="234115"/>
                </a:lnTo>
                <a:cubicBezTo>
                  <a:pt x="106425" y="237348"/>
                  <a:pt x="102109" y="239145"/>
                  <a:pt x="97433" y="239145"/>
                </a:cubicBezTo>
                <a:cubicBezTo>
                  <a:pt x="92757" y="239145"/>
                  <a:pt x="88441" y="237348"/>
                  <a:pt x="85204" y="234115"/>
                </a:cubicBezTo>
                <a:lnTo>
                  <a:pt x="61826" y="211122"/>
                </a:lnTo>
                <a:cubicBezTo>
                  <a:pt x="58949" y="207530"/>
                  <a:pt x="57150" y="203578"/>
                  <a:pt x="57150" y="198907"/>
                </a:cubicBezTo>
                <a:cubicBezTo>
                  <a:pt x="57150" y="193878"/>
                  <a:pt x="58949" y="189567"/>
                  <a:pt x="61826" y="186333"/>
                </a:cubicBezTo>
                <a:lnTo>
                  <a:pt x="100310" y="148252"/>
                </a:lnTo>
                <a:lnTo>
                  <a:pt x="61826" y="110170"/>
                </a:lnTo>
                <a:cubicBezTo>
                  <a:pt x="58949" y="106578"/>
                  <a:pt x="57150" y="102267"/>
                  <a:pt x="57150" y="97596"/>
                </a:cubicBezTo>
                <a:cubicBezTo>
                  <a:pt x="57150" y="92926"/>
                  <a:pt x="58949" y="88615"/>
                  <a:pt x="61826" y="85022"/>
                </a:cubicBezTo>
                <a:lnTo>
                  <a:pt x="85204" y="62030"/>
                </a:lnTo>
                <a:cubicBezTo>
                  <a:pt x="88441" y="58796"/>
                  <a:pt x="92937" y="57180"/>
                  <a:pt x="97478" y="57180"/>
                </a:cubicBezTo>
                <a:close/>
                <a:moveTo>
                  <a:pt x="88627" y="9007"/>
                </a:moveTo>
                <a:cubicBezTo>
                  <a:pt x="44673" y="9007"/>
                  <a:pt x="9367" y="44674"/>
                  <a:pt x="9367" y="88627"/>
                </a:cubicBezTo>
                <a:lnTo>
                  <a:pt x="9367" y="208236"/>
                </a:lnTo>
                <a:cubicBezTo>
                  <a:pt x="9367" y="252190"/>
                  <a:pt x="44673" y="287496"/>
                  <a:pt x="88627" y="287496"/>
                </a:cubicBezTo>
                <a:lnTo>
                  <a:pt x="208236" y="287496"/>
                </a:lnTo>
                <a:cubicBezTo>
                  <a:pt x="252189" y="287496"/>
                  <a:pt x="287855" y="252190"/>
                  <a:pt x="287855" y="208236"/>
                </a:cubicBezTo>
                <a:lnTo>
                  <a:pt x="287855" y="88627"/>
                </a:lnTo>
                <a:cubicBezTo>
                  <a:pt x="287855" y="44674"/>
                  <a:pt x="252189" y="9007"/>
                  <a:pt x="208236" y="9007"/>
                </a:cubicBezTo>
                <a:lnTo>
                  <a:pt x="88627" y="9007"/>
                </a:lnTo>
                <a:close/>
                <a:moveTo>
                  <a:pt x="88627" y="0"/>
                </a:moveTo>
                <a:lnTo>
                  <a:pt x="208236" y="0"/>
                </a:lnTo>
                <a:cubicBezTo>
                  <a:pt x="256872" y="0"/>
                  <a:pt x="296502" y="39630"/>
                  <a:pt x="296502" y="88627"/>
                </a:cubicBezTo>
                <a:lnTo>
                  <a:pt x="296502" y="208236"/>
                </a:lnTo>
                <a:cubicBezTo>
                  <a:pt x="296502" y="256873"/>
                  <a:pt x="256872" y="296503"/>
                  <a:pt x="208236" y="296503"/>
                </a:cubicBezTo>
                <a:lnTo>
                  <a:pt x="88627" y="296503"/>
                </a:lnTo>
                <a:cubicBezTo>
                  <a:pt x="39629" y="296503"/>
                  <a:pt x="0" y="256873"/>
                  <a:pt x="0" y="208236"/>
                </a:cubicBezTo>
                <a:lnTo>
                  <a:pt x="0" y="88627"/>
                </a:lnTo>
                <a:cubicBezTo>
                  <a:pt x="0" y="39630"/>
                  <a:pt x="39629" y="0"/>
                  <a:pt x="88627"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B72FA98E-45EC-4931-9E2A-6075F431AD73}"/>
              </a:ext>
            </a:extLst>
          </p:cNvPr>
          <p:cNvSpPr/>
          <p:nvPr/>
        </p:nvSpPr>
        <p:spPr>
          <a:xfrm>
            <a:off x="3663090" y="764540"/>
            <a:ext cx="2653281" cy="5388891"/>
          </a:xfrm>
          <a:prstGeom prst="rect">
            <a:avLst/>
          </a:prstGeom>
          <a:noFill/>
          <a:ln w="38100">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8923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a:xfrm>
            <a:off x="4878" y="83676"/>
            <a:ext cx="11205636" cy="571585"/>
          </a:xfrm>
        </p:spPr>
        <p:txBody>
          <a:bodyPr/>
          <a:lstStyle/>
          <a:p>
            <a:r>
              <a:rPr lang="en-ZA" b="1" dirty="0">
                <a:solidFill>
                  <a:schemeClr val="tx1"/>
                </a:solidFill>
              </a:rPr>
              <a:t>local government stabilisation </a:t>
            </a:r>
          </a:p>
        </p:txBody>
      </p:sp>
      <p:pic>
        <p:nvPicPr>
          <p:cNvPr id="53" name="Picture 52" descr="SSSS.png">
            <a:extLst>
              <a:ext uri="{FF2B5EF4-FFF2-40B4-BE49-F238E27FC236}">
                <a16:creationId xmlns:a16="http://schemas.microsoft.com/office/drawing/2014/main" id="{DDF6935C-B61B-480F-8A50-93E599145530}"/>
              </a:ext>
            </a:extLst>
          </p:cNvPr>
          <p:cNvPicPr>
            <a:picLocks noChangeAspect="1"/>
          </p:cNvPicPr>
          <p:nvPr/>
        </p:nvPicPr>
        <p:blipFill rotWithShape="1">
          <a:blip r:embed="rId2">
            <a:extLst>
              <a:ext uri="{28A0092B-C50C-407E-A947-70E740481C1C}">
                <a14:useLocalDpi xmlns:a14="http://schemas.microsoft.com/office/drawing/2010/main" val="0"/>
              </a:ext>
            </a:extLst>
          </a:blip>
          <a:srcRect t="60548" r="80624" b="-11936"/>
          <a:stretch/>
        </p:blipFill>
        <p:spPr>
          <a:xfrm rot="16200000">
            <a:off x="857310" y="312831"/>
            <a:ext cx="1470282" cy="1772199"/>
          </a:xfrm>
          <a:prstGeom prst="rect">
            <a:avLst/>
          </a:prstGeom>
        </p:spPr>
      </p:pic>
      <p:sp>
        <p:nvSpPr>
          <p:cNvPr id="54" name="Rectangle 53">
            <a:extLst>
              <a:ext uri="{FF2B5EF4-FFF2-40B4-BE49-F238E27FC236}">
                <a16:creationId xmlns:a16="http://schemas.microsoft.com/office/drawing/2014/main" id="{CFA33EF8-B436-472B-AC49-1B405AABEFB3}"/>
              </a:ext>
            </a:extLst>
          </p:cNvPr>
          <p:cNvSpPr/>
          <p:nvPr/>
        </p:nvSpPr>
        <p:spPr>
          <a:xfrm>
            <a:off x="83265" y="1893203"/>
            <a:ext cx="2899491" cy="3785652"/>
          </a:xfrm>
          <a:prstGeom prst="rect">
            <a:avLst/>
          </a:prstGeom>
        </p:spPr>
        <p:txBody>
          <a:bodyPr wrap="square">
            <a:spAutoFit/>
          </a:bodyPr>
          <a:lstStyle/>
          <a:p>
            <a:pPr algn="ctr" defTabSz="685800">
              <a:lnSpc>
                <a:spcPct val="80000"/>
              </a:lnSpc>
              <a:spcBef>
                <a:spcPct val="20000"/>
              </a:spcBef>
              <a:buClr>
                <a:schemeClr val="tx1"/>
              </a:buClr>
            </a:pPr>
            <a:r>
              <a:rPr lang="en-US" altLang="en-US" sz="2000" b="1" dirty="0">
                <a:solidFill>
                  <a:schemeClr val="accent3">
                    <a:lumMod val="75000"/>
                  </a:schemeClr>
                </a:solidFill>
                <a:latin typeface="Arial"/>
                <a:ea typeface="ＭＳ Ｐゴシック" panose="020B0600070205080204" pitchFamily="34" charset="-128"/>
                <a:cs typeface="Arial"/>
              </a:rPr>
              <a:t>Governance </a:t>
            </a:r>
            <a:br>
              <a:rPr lang="en-US" altLang="en-US" sz="2000" b="1" dirty="0">
                <a:solidFill>
                  <a:schemeClr val="accent3">
                    <a:lumMod val="75000"/>
                  </a:schemeClr>
                </a:solidFill>
                <a:latin typeface="Arial"/>
                <a:ea typeface="ＭＳ Ｐゴシック" panose="020B0600070205080204" pitchFamily="34" charset="-128"/>
                <a:cs typeface="Arial"/>
              </a:rPr>
            </a:br>
            <a:r>
              <a:rPr lang="en-US" altLang="en-US" sz="2000" b="1" dirty="0">
                <a:solidFill>
                  <a:schemeClr val="accent3">
                    <a:lumMod val="75000"/>
                  </a:schemeClr>
                </a:solidFill>
                <a:latin typeface="Arial"/>
                <a:ea typeface="ＭＳ Ｐゴシック" panose="020B0600070205080204" pitchFamily="34" charset="-128"/>
                <a:cs typeface="Arial"/>
              </a:rPr>
              <a:t>&amp; Political</a:t>
            </a:r>
          </a:p>
          <a:p>
            <a:pPr algn="ctr" defTabSz="685800">
              <a:lnSpc>
                <a:spcPct val="80000"/>
              </a:lnSpc>
              <a:spcBef>
                <a:spcPct val="20000"/>
              </a:spcBef>
              <a:buClr>
                <a:schemeClr val="tx1"/>
              </a:buClr>
            </a:pPr>
            <a:r>
              <a:rPr lang="en-US" altLang="en-US" sz="2000" dirty="0">
                <a:latin typeface="Arial"/>
                <a:ea typeface="ＭＳ Ｐゴシック" panose="020B0600070205080204" pitchFamily="34" charset="-128"/>
                <a:cs typeface="Arial"/>
              </a:rPr>
              <a:t/>
            </a:r>
            <a:br>
              <a:rPr lang="en-US" altLang="en-US" sz="2000" dirty="0">
                <a:latin typeface="Arial"/>
                <a:ea typeface="ＭＳ Ｐゴシック" panose="020B0600070205080204" pitchFamily="34" charset="-128"/>
                <a:cs typeface="Arial"/>
              </a:rPr>
            </a:br>
            <a:r>
              <a:rPr lang="en-US" altLang="en-US" sz="2000" b="1" dirty="0">
                <a:latin typeface="Arial"/>
                <a:ea typeface="ＭＳ Ｐゴシック" panose="020B0600070205080204" pitchFamily="34" charset="-128"/>
                <a:cs typeface="Arial"/>
              </a:rPr>
              <a:t>Political infighting</a:t>
            </a:r>
            <a:r>
              <a:rPr lang="en-US" altLang="en-US" sz="2000" dirty="0">
                <a:latin typeface="Arial"/>
                <a:ea typeface="ＭＳ Ｐゴシック" panose="020B0600070205080204" pitchFamily="34" charset="-128"/>
                <a:cs typeface="Arial"/>
              </a:rPr>
              <a:t>, interference &amp; instability, poor oversight, polarization &amp; coalitions government, inappropriate political administrative interface, </a:t>
            </a:r>
            <a:r>
              <a:rPr lang="en-US" altLang="en-US" sz="2000" b="1" dirty="0">
                <a:latin typeface="Arial"/>
                <a:ea typeface="ＭＳ Ｐゴシック" panose="020B0600070205080204" pitchFamily="34" charset="-128"/>
                <a:cs typeface="Arial"/>
              </a:rPr>
              <a:t>inaction</a:t>
            </a:r>
            <a:r>
              <a:rPr lang="mr-IN" altLang="en-US" sz="2000" dirty="0">
                <a:latin typeface="Arial"/>
                <a:ea typeface="ＭＳ Ｐゴシック" panose="020B0600070205080204" pitchFamily="34" charset="-128"/>
                <a:cs typeface="Arial"/>
              </a:rPr>
              <a:t>…</a:t>
            </a:r>
            <a:endParaRPr lang="en-ZA" altLang="en-US" sz="2000" dirty="0">
              <a:latin typeface="Arial"/>
              <a:ea typeface="ＭＳ Ｐゴシック" panose="020B0600070205080204" pitchFamily="34" charset="-128"/>
              <a:cs typeface="Arial"/>
            </a:endParaRPr>
          </a:p>
          <a:p>
            <a:pPr algn="ctr" defTabSz="685800">
              <a:lnSpc>
                <a:spcPct val="80000"/>
              </a:lnSpc>
              <a:spcBef>
                <a:spcPct val="20000"/>
              </a:spcBef>
              <a:buClr>
                <a:schemeClr val="tx1"/>
              </a:buClr>
            </a:pPr>
            <a:endParaRPr lang="en-ZA" altLang="en-US" sz="2000" dirty="0">
              <a:latin typeface="Arial"/>
              <a:ea typeface="ＭＳ Ｐゴシック" panose="020B0600070205080204" pitchFamily="34" charset="-128"/>
              <a:cs typeface="Arial"/>
            </a:endParaRPr>
          </a:p>
          <a:p>
            <a:pPr algn="ctr" defTabSz="685800">
              <a:lnSpc>
                <a:spcPct val="80000"/>
              </a:lnSpc>
              <a:spcBef>
                <a:spcPct val="20000"/>
              </a:spcBef>
              <a:buClr>
                <a:schemeClr val="tx1"/>
              </a:buClr>
            </a:pPr>
            <a:r>
              <a:rPr lang="en-ZA" altLang="en-US" sz="2000" dirty="0">
                <a:solidFill>
                  <a:srgbClr val="00B050"/>
                </a:solidFill>
                <a:latin typeface="Arial"/>
                <a:ea typeface="ＭＳ Ｐゴシック" panose="020B0600070205080204" pitchFamily="34" charset="-128"/>
                <a:cs typeface="Arial"/>
              </a:rPr>
              <a:t>Municipal Structures Bill</a:t>
            </a:r>
          </a:p>
          <a:p>
            <a:pPr algn="ctr" defTabSz="685800">
              <a:lnSpc>
                <a:spcPct val="80000"/>
              </a:lnSpc>
              <a:spcBef>
                <a:spcPct val="20000"/>
              </a:spcBef>
              <a:buClr>
                <a:schemeClr val="tx1"/>
              </a:buClr>
            </a:pPr>
            <a:r>
              <a:rPr lang="en-ZA" altLang="en-US" sz="2000" dirty="0">
                <a:solidFill>
                  <a:srgbClr val="00B050"/>
                </a:solidFill>
                <a:latin typeface="Arial"/>
                <a:ea typeface="ＭＳ Ｐゴシック" panose="020B0600070205080204" pitchFamily="34" charset="-128"/>
                <a:cs typeface="Arial"/>
              </a:rPr>
              <a:t>Municipal Systems Act</a:t>
            </a:r>
            <a:endParaRPr lang="en-US" altLang="en-US" sz="2000" dirty="0">
              <a:solidFill>
                <a:srgbClr val="00B050"/>
              </a:solidFill>
              <a:latin typeface="Arial"/>
              <a:ea typeface="ＭＳ Ｐゴシック" panose="020B0600070205080204" pitchFamily="34" charset="-128"/>
              <a:cs typeface="Arial"/>
            </a:endParaRPr>
          </a:p>
        </p:txBody>
      </p:sp>
      <p:cxnSp>
        <p:nvCxnSpPr>
          <p:cNvPr id="55" name="Straight Connector 54">
            <a:extLst>
              <a:ext uri="{FF2B5EF4-FFF2-40B4-BE49-F238E27FC236}">
                <a16:creationId xmlns:a16="http://schemas.microsoft.com/office/drawing/2014/main" id="{7AE1DE66-D099-4FBE-83A9-016395592703}"/>
              </a:ext>
            </a:extLst>
          </p:cNvPr>
          <p:cNvCxnSpPr>
            <a:cxnSpLocks/>
          </p:cNvCxnSpPr>
          <p:nvPr/>
        </p:nvCxnSpPr>
        <p:spPr>
          <a:xfrm>
            <a:off x="3160476" y="1971108"/>
            <a:ext cx="0" cy="2194560"/>
          </a:xfrm>
          <a:prstGeom prst="line">
            <a:avLst/>
          </a:prstGeom>
          <a:ln>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0754172-79C5-41C7-822D-8A7707463C8C}"/>
              </a:ext>
            </a:extLst>
          </p:cNvPr>
          <p:cNvCxnSpPr>
            <a:cxnSpLocks/>
          </p:cNvCxnSpPr>
          <p:nvPr/>
        </p:nvCxnSpPr>
        <p:spPr>
          <a:xfrm>
            <a:off x="6035121" y="1991428"/>
            <a:ext cx="0" cy="2499042"/>
          </a:xfrm>
          <a:prstGeom prst="line">
            <a:avLst/>
          </a:prstGeom>
          <a:ln>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C177823-7083-47E4-A4E0-93EBEFFE24AE}"/>
              </a:ext>
            </a:extLst>
          </p:cNvPr>
          <p:cNvCxnSpPr>
            <a:cxnSpLocks/>
          </p:cNvCxnSpPr>
          <p:nvPr/>
        </p:nvCxnSpPr>
        <p:spPr>
          <a:xfrm>
            <a:off x="8923736" y="1915612"/>
            <a:ext cx="0" cy="2574858"/>
          </a:xfrm>
          <a:prstGeom prst="line">
            <a:avLst/>
          </a:prstGeom>
          <a:ln>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58" name="Oval 57">
            <a:extLst>
              <a:ext uri="{FF2B5EF4-FFF2-40B4-BE49-F238E27FC236}">
                <a16:creationId xmlns:a16="http://schemas.microsoft.com/office/drawing/2014/main" id="{E38BA154-816D-4344-9EE2-10492F4E2EE3}"/>
              </a:ext>
            </a:extLst>
          </p:cNvPr>
          <p:cNvSpPr>
            <a:spLocks noChangeAspect="1"/>
          </p:cNvSpPr>
          <p:nvPr/>
        </p:nvSpPr>
        <p:spPr>
          <a:xfrm>
            <a:off x="1076764" y="954823"/>
            <a:ext cx="652000" cy="598288"/>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Arial"/>
            </a:endParaRPr>
          </a:p>
        </p:txBody>
      </p:sp>
      <p:sp>
        <p:nvSpPr>
          <p:cNvPr id="59" name="Oval 58">
            <a:extLst>
              <a:ext uri="{FF2B5EF4-FFF2-40B4-BE49-F238E27FC236}">
                <a16:creationId xmlns:a16="http://schemas.microsoft.com/office/drawing/2014/main" id="{0F8601E1-0EE9-418F-B892-F29E5B525F50}"/>
              </a:ext>
            </a:extLst>
          </p:cNvPr>
          <p:cNvSpPr>
            <a:spLocks noChangeAspect="1"/>
          </p:cNvSpPr>
          <p:nvPr/>
        </p:nvSpPr>
        <p:spPr>
          <a:xfrm>
            <a:off x="975164" y="782103"/>
            <a:ext cx="930058"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Arial"/>
            </a:endParaRPr>
          </a:p>
        </p:txBody>
      </p:sp>
      <p:pic>
        <p:nvPicPr>
          <p:cNvPr id="60" name="Picture 59" descr="123928423-icon-of-house-with-columns-and-flag-building-of-government-embassy-official-institution-or-establish.png">
            <a:extLst>
              <a:ext uri="{FF2B5EF4-FFF2-40B4-BE49-F238E27FC236}">
                <a16:creationId xmlns:a16="http://schemas.microsoft.com/office/drawing/2014/main" id="{DDF73B7E-2FE1-4553-A958-7D2D3F063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486" y="737693"/>
            <a:ext cx="882117" cy="809448"/>
          </a:xfrm>
          <a:prstGeom prst="rect">
            <a:avLst/>
          </a:prstGeom>
        </p:spPr>
      </p:pic>
      <p:sp>
        <p:nvSpPr>
          <p:cNvPr id="61" name="Rectangle 60">
            <a:extLst>
              <a:ext uri="{FF2B5EF4-FFF2-40B4-BE49-F238E27FC236}">
                <a16:creationId xmlns:a16="http://schemas.microsoft.com/office/drawing/2014/main" id="{0065C3C6-FA10-4564-9F38-78F457E8913B}"/>
              </a:ext>
            </a:extLst>
          </p:cNvPr>
          <p:cNvSpPr/>
          <p:nvPr/>
        </p:nvSpPr>
        <p:spPr>
          <a:xfrm>
            <a:off x="3129995" y="1928580"/>
            <a:ext cx="2742564" cy="4521238"/>
          </a:xfrm>
          <a:prstGeom prst="rect">
            <a:avLst/>
          </a:prstGeom>
        </p:spPr>
        <p:txBody>
          <a:bodyPr wrap="square">
            <a:spAutoFit/>
          </a:bodyPr>
          <a:lstStyle/>
          <a:p>
            <a:pPr algn="ctr" defTabSz="685800">
              <a:lnSpc>
                <a:spcPct val="80000"/>
              </a:lnSpc>
              <a:spcBef>
                <a:spcPct val="20000"/>
              </a:spcBef>
              <a:buClr>
                <a:schemeClr val="tx1"/>
              </a:buClr>
            </a:pPr>
            <a:r>
              <a:rPr lang="en-US" altLang="en-US" sz="2000" b="1" dirty="0">
                <a:solidFill>
                  <a:srgbClr val="0F7201"/>
                </a:solidFill>
                <a:latin typeface="Arial"/>
                <a:ea typeface="ＭＳ Ｐゴシック" panose="020B0600070205080204" pitchFamily="34" charset="-128"/>
                <a:cs typeface="Arial"/>
              </a:rPr>
              <a:t>Service Delivery </a:t>
            </a:r>
          </a:p>
          <a:p>
            <a:pPr algn="ctr" defTabSz="685800">
              <a:lnSpc>
                <a:spcPct val="80000"/>
              </a:lnSpc>
              <a:spcBef>
                <a:spcPct val="20000"/>
              </a:spcBef>
              <a:buClr>
                <a:schemeClr val="tx1"/>
              </a:buClr>
            </a:pPr>
            <a:endParaRPr lang="en-US" altLang="en-US" sz="2000" b="1" dirty="0">
              <a:solidFill>
                <a:srgbClr val="0F7201"/>
              </a:solidFill>
              <a:latin typeface="Arial"/>
              <a:ea typeface="ＭＳ Ｐゴシック" panose="020B0600070205080204" pitchFamily="34" charset="-128"/>
              <a:cs typeface="Arial"/>
            </a:endParaRPr>
          </a:p>
          <a:p>
            <a:pPr algn="ctr" defTabSz="685800">
              <a:lnSpc>
                <a:spcPct val="80000"/>
              </a:lnSpc>
              <a:spcBef>
                <a:spcPct val="20000"/>
              </a:spcBef>
              <a:buClr>
                <a:schemeClr val="tx1"/>
              </a:buClr>
            </a:pPr>
            <a:r>
              <a:rPr lang="en-US" altLang="en-US" sz="2000" dirty="0">
                <a:latin typeface="Arial"/>
                <a:ea typeface="ＭＳ Ｐゴシック" panose="020B0600070205080204" pitchFamily="34" charset="-128"/>
                <a:cs typeface="Arial"/>
              </a:rPr>
              <a:t>Inadequate and </a:t>
            </a:r>
            <a:r>
              <a:rPr lang="en-US" altLang="en-US" sz="2000" b="1" dirty="0">
                <a:latin typeface="Arial"/>
                <a:ea typeface="ＭＳ Ｐゴシック" panose="020B0600070205080204" pitchFamily="34" charset="-128"/>
                <a:cs typeface="Arial"/>
              </a:rPr>
              <a:t>failure to provide services, </a:t>
            </a:r>
            <a:r>
              <a:rPr lang="en-US" altLang="en-US" sz="2000" dirty="0">
                <a:latin typeface="Arial"/>
                <a:ea typeface="ＭＳ Ｐゴシック" panose="020B0600070205080204" pitchFamily="34" charset="-128"/>
                <a:cs typeface="Arial"/>
              </a:rPr>
              <a:t>No municipality budgets the required 8% for </a:t>
            </a:r>
            <a:r>
              <a:rPr lang="en-US" altLang="en-US" sz="2000" b="1" dirty="0">
                <a:latin typeface="Arial"/>
                <a:ea typeface="ＭＳ Ｐゴシック" panose="020B0600070205080204" pitchFamily="34" charset="-128"/>
                <a:cs typeface="Arial"/>
              </a:rPr>
              <a:t>maintenance</a:t>
            </a:r>
            <a:r>
              <a:rPr lang="en-US" altLang="en-US" sz="2000" dirty="0">
                <a:latin typeface="Arial"/>
                <a:ea typeface="ＭＳ Ｐゴシック" panose="020B0600070205080204" pitchFamily="34" charset="-128"/>
                <a:cs typeface="Arial"/>
              </a:rPr>
              <a:t> - KZN being highest at 1,6%; </a:t>
            </a:r>
            <a:r>
              <a:rPr lang="en-US" altLang="en-US" sz="2000" b="1" dirty="0">
                <a:latin typeface="Arial"/>
                <a:ea typeface="ＭＳ Ｐゴシック" panose="020B0600070205080204" pitchFamily="34" charset="-128"/>
                <a:cs typeface="Arial"/>
              </a:rPr>
              <a:t>community protests</a:t>
            </a:r>
          </a:p>
          <a:p>
            <a:pPr algn="ctr" defTabSz="685800">
              <a:lnSpc>
                <a:spcPct val="80000"/>
              </a:lnSpc>
              <a:spcBef>
                <a:spcPct val="20000"/>
              </a:spcBef>
              <a:buClr>
                <a:schemeClr val="tx1"/>
              </a:buClr>
            </a:pPr>
            <a:endParaRPr lang="en-US" altLang="en-US" sz="2000" b="1" dirty="0">
              <a:solidFill>
                <a:schemeClr val="accent6">
                  <a:lumMod val="75000"/>
                  <a:lumOff val="25000"/>
                </a:schemeClr>
              </a:solidFill>
              <a:latin typeface="Arial"/>
              <a:ea typeface="ＭＳ Ｐゴシック" panose="020B0600070205080204" pitchFamily="34" charset="-128"/>
              <a:cs typeface="Arial"/>
            </a:endParaRPr>
          </a:p>
          <a:p>
            <a:pPr algn="ctr" defTabSz="685800">
              <a:lnSpc>
                <a:spcPct val="80000"/>
              </a:lnSpc>
              <a:spcBef>
                <a:spcPct val="20000"/>
              </a:spcBef>
              <a:buClr>
                <a:schemeClr val="tx1"/>
              </a:buClr>
            </a:pPr>
            <a:r>
              <a:rPr lang="en-US" sz="1900" dirty="0">
                <a:solidFill>
                  <a:srgbClr val="00B050"/>
                </a:solidFill>
                <a:latin typeface="Arial" panose="020B0604020202020204" pitchFamily="34" charset="0"/>
                <a:cs typeface="Arial" panose="020B0604020202020204" pitchFamily="34" charset="0"/>
              </a:rPr>
              <a:t>DCOG, MISA and DWS working jointly on programs to address water supply through the available grants</a:t>
            </a:r>
          </a:p>
          <a:p>
            <a:pPr algn="ctr" defTabSz="685800">
              <a:lnSpc>
                <a:spcPct val="80000"/>
              </a:lnSpc>
              <a:spcBef>
                <a:spcPct val="20000"/>
              </a:spcBef>
              <a:buClr>
                <a:schemeClr val="tx1"/>
              </a:buClr>
            </a:pPr>
            <a:endParaRPr lang="en-US" altLang="en-US" sz="2000" b="1" dirty="0">
              <a:latin typeface="Arial"/>
              <a:ea typeface="ＭＳ Ｐゴシック" panose="020B0600070205080204" pitchFamily="34" charset="-128"/>
              <a:cs typeface="Arial"/>
            </a:endParaRPr>
          </a:p>
        </p:txBody>
      </p:sp>
      <p:sp>
        <p:nvSpPr>
          <p:cNvPr id="62" name="Rectangle 61">
            <a:extLst>
              <a:ext uri="{FF2B5EF4-FFF2-40B4-BE49-F238E27FC236}">
                <a16:creationId xmlns:a16="http://schemas.microsoft.com/office/drawing/2014/main" id="{2C1D00BB-4E07-4CEC-BF07-1560433F18CE}"/>
              </a:ext>
            </a:extLst>
          </p:cNvPr>
          <p:cNvSpPr/>
          <p:nvPr/>
        </p:nvSpPr>
        <p:spPr>
          <a:xfrm>
            <a:off x="6177360" y="1939212"/>
            <a:ext cx="2623740" cy="4647426"/>
          </a:xfrm>
          <a:prstGeom prst="rect">
            <a:avLst/>
          </a:prstGeom>
        </p:spPr>
        <p:txBody>
          <a:bodyPr wrap="square">
            <a:spAutoFit/>
          </a:bodyPr>
          <a:lstStyle/>
          <a:p>
            <a:pPr algn="ctr" defTabSz="685800">
              <a:lnSpc>
                <a:spcPct val="80000"/>
              </a:lnSpc>
              <a:spcBef>
                <a:spcPct val="20000"/>
              </a:spcBef>
              <a:buClr>
                <a:schemeClr val="tx1"/>
              </a:buClr>
            </a:pPr>
            <a:r>
              <a:rPr lang="en-US" altLang="en-US" sz="2000" b="1" dirty="0">
                <a:solidFill>
                  <a:schemeClr val="accent3">
                    <a:lumMod val="75000"/>
                  </a:schemeClr>
                </a:solidFill>
                <a:latin typeface="Arial"/>
                <a:ea typeface="ＭＳ Ｐゴシック" panose="020B0600070205080204" pitchFamily="34" charset="-128"/>
                <a:cs typeface="Arial"/>
              </a:rPr>
              <a:t>Administrative</a:t>
            </a:r>
          </a:p>
          <a:p>
            <a:pPr algn="ctr" defTabSz="685800">
              <a:lnSpc>
                <a:spcPct val="80000"/>
              </a:lnSpc>
              <a:spcBef>
                <a:spcPct val="20000"/>
              </a:spcBef>
              <a:buClr>
                <a:schemeClr val="tx1"/>
              </a:buClr>
            </a:pPr>
            <a:r>
              <a:rPr lang="en-US" altLang="en-US" sz="2000" b="1" dirty="0">
                <a:latin typeface="Arial"/>
                <a:ea typeface="ＭＳ Ｐゴシック" panose="020B0600070205080204" pitchFamily="34" charset="-128"/>
                <a:cs typeface="Arial"/>
              </a:rPr>
              <a:t/>
            </a:r>
            <a:br>
              <a:rPr lang="en-US" altLang="en-US" sz="2000" b="1" dirty="0">
                <a:latin typeface="Arial"/>
                <a:ea typeface="ＭＳ Ｐゴシック" panose="020B0600070205080204" pitchFamily="34" charset="-128"/>
                <a:cs typeface="Arial"/>
              </a:rPr>
            </a:br>
            <a:r>
              <a:rPr lang="en-US" altLang="en-US" sz="2000" b="1" dirty="0">
                <a:latin typeface="Arial"/>
                <a:ea typeface="ＭＳ Ｐゴシック" panose="020B0600070205080204" pitchFamily="34" charset="-128"/>
                <a:cs typeface="Arial"/>
              </a:rPr>
              <a:t>High vacancy rates, </a:t>
            </a:r>
            <a:r>
              <a:rPr lang="en-US" altLang="en-US" sz="2000" dirty="0">
                <a:latin typeface="Arial"/>
                <a:ea typeface="ＭＳ Ｐゴシック" panose="020B0600070205080204" pitchFamily="34" charset="-128"/>
                <a:cs typeface="Arial"/>
              </a:rPr>
              <a:t>especially CFOs, technical services, engineers, environ-mental specialists, planners</a:t>
            </a:r>
            <a:r>
              <a:rPr lang="mr-IN" altLang="en-US" sz="2000" dirty="0">
                <a:latin typeface="Arial"/>
                <a:ea typeface="ＭＳ Ｐゴシック" panose="020B0600070205080204" pitchFamily="34" charset="-128"/>
                <a:cs typeface="Arial"/>
              </a:rPr>
              <a:t>…</a:t>
            </a:r>
            <a:r>
              <a:rPr lang="en-US" altLang="en-US" sz="2000" dirty="0">
                <a:latin typeface="Arial"/>
                <a:ea typeface="ＭＳ Ｐゴシック" panose="020B0600070205080204" pitchFamily="34" charset="-128"/>
                <a:cs typeface="Arial"/>
              </a:rPr>
              <a:t> long turn-around fill positions, poor leadership, appointment not meeting regulations, corruption allegations</a:t>
            </a:r>
          </a:p>
          <a:p>
            <a:pPr algn="ctr" defTabSz="685800">
              <a:lnSpc>
                <a:spcPct val="80000"/>
              </a:lnSpc>
              <a:spcBef>
                <a:spcPct val="20000"/>
              </a:spcBef>
              <a:buClr>
                <a:schemeClr val="tx1"/>
              </a:buClr>
            </a:pPr>
            <a:r>
              <a:rPr lang="en-ZA" sz="2000" dirty="0">
                <a:solidFill>
                  <a:srgbClr val="00B050"/>
                </a:solidFill>
                <a:latin typeface="Arial" panose="020B0604020202020204" pitchFamily="34" charset="0"/>
                <a:cs typeface="Arial" panose="020B0604020202020204" pitchFamily="34" charset="0"/>
              </a:rPr>
              <a:t>Embarking on a pilot and validation process of the prototype establishments</a:t>
            </a:r>
            <a:endParaRPr lang="en-US" altLang="en-US" sz="2000" b="1" dirty="0">
              <a:solidFill>
                <a:srgbClr val="00B050"/>
              </a:solidFill>
              <a:latin typeface="Arial"/>
              <a:ea typeface="ＭＳ Ｐゴシック" panose="020B0600070205080204" pitchFamily="34" charset="-128"/>
              <a:cs typeface="Arial"/>
            </a:endParaRPr>
          </a:p>
        </p:txBody>
      </p:sp>
      <p:sp>
        <p:nvSpPr>
          <p:cNvPr id="63" name="Rectangle 62">
            <a:extLst>
              <a:ext uri="{FF2B5EF4-FFF2-40B4-BE49-F238E27FC236}">
                <a16:creationId xmlns:a16="http://schemas.microsoft.com/office/drawing/2014/main" id="{DF43DEE7-0223-4C7D-8307-0857C0C74E13}"/>
              </a:ext>
            </a:extLst>
          </p:cNvPr>
          <p:cNvSpPr/>
          <p:nvPr/>
        </p:nvSpPr>
        <p:spPr>
          <a:xfrm>
            <a:off x="8989753" y="1940206"/>
            <a:ext cx="2607077" cy="4462760"/>
          </a:xfrm>
          <a:prstGeom prst="rect">
            <a:avLst/>
          </a:prstGeom>
        </p:spPr>
        <p:txBody>
          <a:bodyPr wrap="square">
            <a:spAutoFit/>
          </a:bodyPr>
          <a:lstStyle/>
          <a:p>
            <a:pPr algn="ctr" defTabSz="685800">
              <a:lnSpc>
                <a:spcPct val="80000"/>
              </a:lnSpc>
              <a:spcBef>
                <a:spcPct val="20000"/>
              </a:spcBef>
              <a:buClr>
                <a:schemeClr val="tx1"/>
              </a:buClr>
            </a:pPr>
            <a:r>
              <a:rPr lang="en-US" altLang="en-US" sz="2000" b="1" dirty="0">
                <a:solidFill>
                  <a:schemeClr val="accent2"/>
                </a:solidFill>
                <a:latin typeface="Arial"/>
                <a:ea typeface="ＭＳ Ｐゴシック" panose="020B0600070205080204" pitchFamily="34" charset="-128"/>
                <a:cs typeface="Arial"/>
              </a:rPr>
              <a:t>Financial Management</a:t>
            </a:r>
          </a:p>
          <a:p>
            <a:pPr algn="ctr" defTabSz="685800">
              <a:lnSpc>
                <a:spcPct val="80000"/>
              </a:lnSpc>
              <a:spcBef>
                <a:spcPct val="20000"/>
              </a:spcBef>
              <a:buClr>
                <a:schemeClr val="tx1"/>
              </a:buClr>
            </a:pPr>
            <a:r>
              <a:rPr lang="en-US" altLang="en-US" sz="2000" b="1" dirty="0">
                <a:solidFill>
                  <a:srgbClr val="0F7201"/>
                </a:solidFill>
                <a:latin typeface="Arial"/>
                <a:ea typeface="ＭＳ Ｐゴシック" panose="020B0600070205080204" pitchFamily="34" charset="-128"/>
                <a:cs typeface="Arial"/>
              </a:rPr>
              <a:t/>
            </a:r>
            <a:br>
              <a:rPr lang="en-US" altLang="en-US" sz="2000" b="1" dirty="0">
                <a:solidFill>
                  <a:srgbClr val="0F7201"/>
                </a:solidFill>
                <a:latin typeface="Arial"/>
                <a:ea typeface="ＭＳ Ｐゴシック" panose="020B0600070205080204" pitchFamily="34" charset="-128"/>
                <a:cs typeface="Arial"/>
              </a:rPr>
            </a:br>
            <a:r>
              <a:rPr lang="en-US" altLang="en-US" sz="2000" b="1" dirty="0">
                <a:latin typeface="Arial"/>
                <a:ea typeface="ＭＳ Ｐゴシック" panose="020B0600070205080204" pitchFamily="34" charset="-128"/>
                <a:cs typeface="Arial"/>
              </a:rPr>
              <a:t>poor audit outcomes, </a:t>
            </a:r>
            <a:r>
              <a:rPr lang="en-US" altLang="en-US" sz="2000" dirty="0">
                <a:latin typeface="Arial"/>
                <a:ea typeface="ＭＳ Ｐゴシック" panose="020B0600070205080204" pitchFamily="34" charset="-128"/>
                <a:cs typeface="Arial"/>
              </a:rPr>
              <a:t>financial distress, failure to approve legislated measures, high levels of irregular </a:t>
            </a:r>
            <a:r>
              <a:rPr lang="en-US" altLang="en-US" sz="2000" b="1" dirty="0">
                <a:latin typeface="Arial"/>
                <a:ea typeface="ＭＳ Ｐゴシック" panose="020B0600070205080204" pitchFamily="34" charset="-128"/>
                <a:cs typeface="Arial"/>
              </a:rPr>
              <a:t>expenditure</a:t>
            </a:r>
            <a:r>
              <a:rPr lang="en-US" altLang="en-US" sz="2000" dirty="0">
                <a:latin typeface="Arial"/>
                <a:ea typeface="ＭＳ Ｐゴシック" panose="020B0600070205080204" pitchFamily="34" charset="-128"/>
                <a:cs typeface="Arial"/>
              </a:rPr>
              <a:t>, </a:t>
            </a:r>
            <a:r>
              <a:rPr lang="en-US" altLang="en-US" sz="2000" b="1" dirty="0">
                <a:latin typeface="Arial"/>
                <a:ea typeface="ＭＳ Ｐゴシック" panose="020B0600070205080204" pitchFamily="34" charset="-128"/>
                <a:cs typeface="Arial"/>
              </a:rPr>
              <a:t>over-use </a:t>
            </a:r>
            <a:r>
              <a:rPr lang="en-US" altLang="en-US" sz="2000" dirty="0">
                <a:latin typeface="Arial"/>
                <a:ea typeface="ＭＳ Ｐゴシック" panose="020B0600070205080204" pitchFamily="34" charset="-128"/>
                <a:cs typeface="Arial"/>
              </a:rPr>
              <a:t>of </a:t>
            </a:r>
            <a:r>
              <a:rPr lang="en-US" altLang="en-US" sz="2000" b="1" dirty="0">
                <a:latin typeface="Arial"/>
                <a:ea typeface="ＭＳ Ｐゴシック" panose="020B0600070205080204" pitchFamily="34" charset="-128"/>
                <a:cs typeface="Arial"/>
              </a:rPr>
              <a:t>consultants, </a:t>
            </a:r>
            <a:r>
              <a:rPr lang="en-US" altLang="en-US" sz="2000" dirty="0">
                <a:latin typeface="Arial"/>
                <a:ea typeface="ＭＳ Ｐゴシック" panose="020B0600070205080204" pitchFamily="34" charset="-128"/>
                <a:cs typeface="Arial"/>
              </a:rPr>
              <a:t>adoption </a:t>
            </a:r>
            <a:r>
              <a:rPr lang="en-US" altLang="en-US" sz="2000" b="1" dirty="0">
                <a:latin typeface="Arial"/>
                <a:ea typeface="ＭＳ Ｐゴシック" panose="020B0600070205080204" pitchFamily="34" charset="-128"/>
                <a:cs typeface="Arial"/>
              </a:rPr>
              <a:t>unfunded budgets</a:t>
            </a:r>
            <a:r>
              <a:rPr lang="mr-IN" altLang="en-US" sz="2000" b="1" dirty="0">
                <a:latin typeface="Arial"/>
                <a:ea typeface="ＭＳ Ｐゴシック" panose="020B0600070205080204" pitchFamily="34" charset="-128"/>
                <a:cs typeface="Arial"/>
              </a:rPr>
              <a:t>…</a:t>
            </a:r>
            <a:endParaRPr lang="en-ZA" altLang="en-US" sz="2000" b="1" dirty="0">
              <a:latin typeface="Arial"/>
              <a:ea typeface="ＭＳ Ｐゴシック" panose="020B0600070205080204" pitchFamily="34" charset="-128"/>
              <a:cs typeface="Arial"/>
            </a:endParaRPr>
          </a:p>
          <a:p>
            <a:pPr algn="ctr" defTabSz="685800">
              <a:lnSpc>
                <a:spcPct val="80000"/>
              </a:lnSpc>
              <a:spcBef>
                <a:spcPct val="20000"/>
              </a:spcBef>
              <a:buClr>
                <a:schemeClr val="tx1"/>
              </a:buClr>
            </a:pPr>
            <a:endParaRPr lang="en-ZA" altLang="en-US" sz="2000" b="1" dirty="0">
              <a:latin typeface="Arial"/>
              <a:ea typeface="ＭＳ Ｐゴシック" panose="020B0600070205080204" pitchFamily="34" charset="-128"/>
              <a:cs typeface="Arial"/>
            </a:endParaRPr>
          </a:p>
          <a:p>
            <a:pPr algn="ctr" defTabSz="685800">
              <a:lnSpc>
                <a:spcPct val="80000"/>
              </a:lnSpc>
              <a:spcBef>
                <a:spcPct val="20000"/>
              </a:spcBef>
              <a:buClr>
                <a:schemeClr val="tx1"/>
              </a:buClr>
            </a:pPr>
            <a:r>
              <a:rPr lang="en-ZA" altLang="en-US" sz="2000" dirty="0">
                <a:solidFill>
                  <a:srgbClr val="00B050"/>
                </a:solidFill>
                <a:latin typeface="Arial"/>
                <a:ea typeface="ＭＳ Ｐゴシック" panose="020B0600070205080204" pitchFamily="34" charset="-128"/>
                <a:cs typeface="Arial"/>
              </a:rPr>
              <a:t>Establishment of Multidisciplinary Revenue Committee</a:t>
            </a:r>
            <a:endParaRPr lang="en-US" altLang="en-US" sz="2000" dirty="0">
              <a:solidFill>
                <a:srgbClr val="00B050"/>
              </a:solidFill>
              <a:latin typeface="Arial"/>
              <a:ea typeface="ＭＳ Ｐゴシック" panose="020B0600070205080204" pitchFamily="34" charset="-128"/>
              <a:cs typeface="Arial"/>
            </a:endParaRPr>
          </a:p>
        </p:txBody>
      </p:sp>
      <p:pic>
        <p:nvPicPr>
          <p:cNvPr id="64" name="Picture 63" descr="SSSS.png">
            <a:extLst>
              <a:ext uri="{FF2B5EF4-FFF2-40B4-BE49-F238E27FC236}">
                <a16:creationId xmlns:a16="http://schemas.microsoft.com/office/drawing/2014/main" id="{60D3D516-539B-4DD7-BA57-2D8AC8865BE7}"/>
              </a:ext>
            </a:extLst>
          </p:cNvPr>
          <p:cNvPicPr>
            <a:picLocks noChangeAspect="1"/>
          </p:cNvPicPr>
          <p:nvPr/>
        </p:nvPicPr>
        <p:blipFill rotWithShape="1">
          <a:blip r:embed="rId2">
            <a:extLst>
              <a:ext uri="{28A0092B-C50C-407E-A947-70E740481C1C}">
                <a14:useLocalDpi xmlns:a14="http://schemas.microsoft.com/office/drawing/2010/main" val="0"/>
              </a:ext>
            </a:extLst>
          </a:blip>
          <a:srcRect t="60548" r="80624" b="-11936"/>
          <a:stretch/>
        </p:blipFill>
        <p:spPr>
          <a:xfrm rot="16200000">
            <a:off x="3783264" y="298485"/>
            <a:ext cx="1470282" cy="1772201"/>
          </a:xfrm>
          <a:prstGeom prst="rect">
            <a:avLst/>
          </a:prstGeom>
        </p:spPr>
      </p:pic>
      <p:sp>
        <p:nvSpPr>
          <p:cNvPr id="65" name="Oval 64">
            <a:extLst>
              <a:ext uri="{FF2B5EF4-FFF2-40B4-BE49-F238E27FC236}">
                <a16:creationId xmlns:a16="http://schemas.microsoft.com/office/drawing/2014/main" id="{220C075D-DD31-4D5D-B518-6B7933B87D8F}"/>
              </a:ext>
            </a:extLst>
          </p:cNvPr>
          <p:cNvSpPr>
            <a:spLocks noChangeAspect="1"/>
          </p:cNvSpPr>
          <p:nvPr/>
        </p:nvSpPr>
        <p:spPr>
          <a:xfrm>
            <a:off x="4002717" y="940478"/>
            <a:ext cx="652000" cy="598288"/>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Arial"/>
            </a:endParaRPr>
          </a:p>
        </p:txBody>
      </p:sp>
      <p:sp>
        <p:nvSpPr>
          <p:cNvPr id="66" name="Oval 65">
            <a:extLst>
              <a:ext uri="{FF2B5EF4-FFF2-40B4-BE49-F238E27FC236}">
                <a16:creationId xmlns:a16="http://schemas.microsoft.com/office/drawing/2014/main" id="{61D859A7-2500-4672-ADC3-98A38783D5B6}"/>
              </a:ext>
            </a:extLst>
          </p:cNvPr>
          <p:cNvSpPr>
            <a:spLocks noChangeAspect="1"/>
          </p:cNvSpPr>
          <p:nvPr/>
        </p:nvSpPr>
        <p:spPr>
          <a:xfrm>
            <a:off x="3901117" y="767758"/>
            <a:ext cx="930058"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Arial"/>
            </a:endParaRPr>
          </a:p>
        </p:txBody>
      </p:sp>
      <p:pic>
        <p:nvPicPr>
          <p:cNvPr id="67" name="Picture 66" descr="SSSS.png">
            <a:extLst>
              <a:ext uri="{FF2B5EF4-FFF2-40B4-BE49-F238E27FC236}">
                <a16:creationId xmlns:a16="http://schemas.microsoft.com/office/drawing/2014/main" id="{EFD4955E-DAFF-4912-8BE7-AC267F25EB7E}"/>
              </a:ext>
            </a:extLst>
          </p:cNvPr>
          <p:cNvPicPr>
            <a:picLocks noChangeAspect="1"/>
          </p:cNvPicPr>
          <p:nvPr/>
        </p:nvPicPr>
        <p:blipFill rotWithShape="1">
          <a:blip r:embed="rId2">
            <a:extLst>
              <a:ext uri="{28A0092B-C50C-407E-A947-70E740481C1C}">
                <a14:useLocalDpi xmlns:a14="http://schemas.microsoft.com/office/drawing/2010/main" val="0"/>
              </a:ext>
            </a:extLst>
          </a:blip>
          <a:srcRect t="60548" r="80624" b="-11936"/>
          <a:stretch/>
        </p:blipFill>
        <p:spPr>
          <a:xfrm rot="16200000">
            <a:off x="6696115" y="345989"/>
            <a:ext cx="1470282" cy="1772201"/>
          </a:xfrm>
          <a:prstGeom prst="rect">
            <a:avLst/>
          </a:prstGeom>
        </p:spPr>
      </p:pic>
      <p:sp>
        <p:nvSpPr>
          <p:cNvPr id="68" name="Oval 67">
            <a:extLst>
              <a:ext uri="{FF2B5EF4-FFF2-40B4-BE49-F238E27FC236}">
                <a16:creationId xmlns:a16="http://schemas.microsoft.com/office/drawing/2014/main" id="{1F961C2B-99AF-468B-89BF-6859B2322F54}"/>
              </a:ext>
            </a:extLst>
          </p:cNvPr>
          <p:cNvSpPr>
            <a:spLocks noChangeAspect="1"/>
          </p:cNvSpPr>
          <p:nvPr/>
        </p:nvSpPr>
        <p:spPr>
          <a:xfrm>
            <a:off x="6907427" y="1036834"/>
            <a:ext cx="652000" cy="598288"/>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Arial"/>
            </a:endParaRPr>
          </a:p>
        </p:txBody>
      </p:sp>
      <p:sp>
        <p:nvSpPr>
          <p:cNvPr id="69" name="Oval 68">
            <a:extLst>
              <a:ext uri="{FF2B5EF4-FFF2-40B4-BE49-F238E27FC236}">
                <a16:creationId xmlns:a16="http://schemas.microsoft.com/office/drawing/2014/main" id="{789AABED-508D-431E-99A7-5B658ABC6A60}"/>
              </a:ext>
            </a:extLst>
          </p:cNvPr>
          <p:cNvSpPr>
            <a:spLocks noChangeAspect="1"/>
          </p:cNvSpPr>
          <p:nvPr/>
        </p:nvSpPr>
        <p:spPr>
          <a:xfrm>
            <a:off x="6813968" y="815262"/>
            <a:ext cx="930058"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Arial"/>
            </a:endParaRPr>
          </a:p>
        </p:txBody>
      </p:sp>
      <p:pic>
        <p:nvPicPr>
          <p:cNvPr id="70" name="Picture 69" descr="SSSS.png">
            <a:extLst>
              <a:ext uri="{FF2B5EF4-FFF2-40B4-BE49-F238E27FC236}">
                <a16:creationId xmlns:a16="http://schemas.microsoft.com/office/drawing/2014/main" id="{92EAD280-A10C-4D09-B22E-5022F9B8A81E}"/>
              </a:ext>
            </a:extLst>
          </p:cNvPr>
          <p:cNvPicPr>
            <a:picLocks noChangeAspect="1"/>
          </p:cNvPicPr>
          <p:nvPr/>
        </p:nvPicPr>
        <p:blipFill rotWithShape="1">
          <a:blip r:embed="rId2">
            <a:extLst>
              <a:ext uri="{28A0092B-C50C-407E-A947-70E740481C1C}">
                <a14:useLocalDpi xmlns:a14="http://schemas.microsoft.com/office/drawing/2010/main" val="0"/>
              </a:ext>
            </a:extLst>
          </a:blip>
          <a:srcRect t="60548" r="80624" b="-11936"/>
          <a:stretch/>
        </p:blipFill>
        <p:spPr>
          <a:xfrm rot="16200000">
            <a:off x="9649956" y="347337"/>
            <a:ext cx="1470282" cy="1772201"/>
          </a:xfrm>
          <a:prstGeom prst="rect">
            <a:avLst/>
          </a:prstGeom>
        </p:spPr>
      </p:pic>
      <p:sp>
        <p:nvSpPr>
          <p:cNvPr id="71" name="Oval 70">
            <a:extLst>
              <a:ext uri="{FF2B5EF4-FFF2-40B4-BE49-F238E27FC236}">
                <a16:creationId xmlns:a16="http://schemas.microsoft.com/office/drawing/2014/main" id="{CB41AD81-29D0-4588-8B32-70A10F47CB92}"/>
              </a:ext>
            </a:extLst>
          </p:cNvPr>
          <p:cNvSpPr>
            <a:spLocks noChangeAspect="1"/>
          </p:cNvSpPr>
          <p:nvPr/>
        </p:nvSpPr>
        <p:spPr>
          <a:xfrm>
            <a:off x="9869409" y="989330"/>
            <a:ext cx="652000" cy="598288"/>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Arial"/>
            </a:endParaRPr>
          </a:p>
        </p:txBody>
      </p:sp>
      <p:sp>
        <p:nvSpPr>
          <p:cNvPr id="72" name="Oval 71">
            <a:extLst>
              <a:ext uri="{FF2B5EF4-FFF2-40B4-BE49-F238E27FC236}">
                <a16:creationId xmlns:a16="http://schemas.microsoft.com/office/drawing/2014/main" id="{B29652CC-0A3B-49A8-9287-3EFDF026B6B8}"/>
              </a:ext>
            </a:extLst>
          </p:cNvPr>
          <p:cNvSpPr>
            <a:spLocks noChangeAspect="1"/>
          </p:cNvSpPr>
          <p:nvPr/>
        </p:nvSpPr>
        <p:spPr>
          <a:xfrm>
            <a:off x="9767809" y="816610"/>
            <a:ext cx="930058"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Arial"/>
            </a:endParaRPr>
          </a:p>
        </p:txBody>
      </p:sp>
      <p:pic>
        <p:nvPicPr>
          <p:cNvPr id="73" name="Picture 72">
            <a:extLst>
              <a:ext uri="{FF2B5EF4-FFF2-40B4-BE49-F238E27FC236}">
                <a16:creationId xmlns:a16="http://schemas.microsoft.com/office/drawing/2014/main" id="{3A2C7BEE-0DD8-4853-AA46-00E3A7CD7E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2716" y="860194"/>
            <a:ext cx="703997" cy="646002"/>
          </a:xfrm>
          <a:prstGeom prst="rect">
            <a:avLst/>
          </a:prstGeom>
        </p:spPr>
      </p:pic>
      <p:pic>
        <p:nvPicPr>
          <p:cNvPr id="74" name="Picture 73">
            <a:extLst>
              <a:ext uri="{FF2B5EF4-FFF2-40B4-BE49-F238E27FC236}">
                <a16:creationId xmlns:a16="http://schemas.microsoft.com/office/drawing/2014/main" id="{621B71CE-30D5-41F0-9D7E-72F4B74B9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580" y="865082"/>
            <a:ext cx="828209" cy="759981"/>
          </a:xfrm>
          <a:prstGeom prst="rect">
            <a:avLst/>
          </a:prstGeom>
        </p:spPr>
      </p:pic>
      <p:pic>
        <p:nvPicPr>
          <p:cNvPr id="75" name="Picture 74">
            <a:extLst>
              <a:ext uri="{FF2B5EF4-FFF2-40B4-BE49-F238E27FC236}">
                <a16:creationId xmlns:a16="http://schemas.microsoft.com/office/drawing/2014/main" id="{13A80B61-C91B-46FD-A9D7-38E35287E4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6225" y="670019"/>
            <a:ext cx="1209329" cy="927713"/>
          </a:xfrm>
          <a:prstGeom prst="rect">
            <a:avLst/>
          </a:prstGeom>
        </p:spPr>
      </p:pic>
      <p:sp>
        <p:nvSpPr>
          <p:cNvPr id="26" name="Round Same Side Corner Rectangle 17">
            <a:extLst>
              <a:ext uri="{FF2B5EF4-FFF2-40B4-BE49-F238E27FC236}">
                <a16:creationId xmlns:a16="http://schemas.microsoft.com/office/drawing/2014/main" id="{B6B88845-71D0-477F-BA28-DAB82BBE3945}"/>
              </a:ext>
            </a:extLst>
          </p:cNvPr>
          <p:cNvSpPr/>
          <p:nvPr/>
        </p:nvSpPr>
        <p:spPr>
          <a:xfrm rot="5400000">
            <a:off x="10249812" y="-1040166"/>
            <a:ext cx="635508" cy="2773620"/>
          </a:xfrm>
          <a:prstGeom prst="round2SameRect">
            <a:avLst>
              <a:gd name="adj1" fmla="val 50000"/>
              <a:gd name="adj2" fmla="val 0"/>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CE7C283D-F0D6-4924-B754-DBE1F38F8C04}"/>
              </a:ext>
            </a:extLst>
          </p:cNvPr>
          <p:cNvSpPr txBox="1"/>
          <p:nvPr/>
        </p:nvSpPr>
        <p:spPr>
          <a:xfrm>
            <a:off x="9185625" y="184362"/>
            <a:ext cx="1411540" cy="323165"/>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LG </a:t>
            </a:r>
            <a:r>
              <a:rPr kumimoji="0" lang="en-US" sz="1500" b="1" i="0" u="none" strike="noStrike" kern="1200" cap="none" spc="0" normalizeH="0" baseline="0" noProof="0" dirty="0" err="1">
                <a:ln>
                  <a:noFill/>
                </a:ln>
                <a:solidFill>
                  <a:prstClr val="white"/>
                </a:solidFill>
                <a:effectLst/>
                <a:uLnTx/>
                <a:uFillTx/>
                <a:latin typeface="Poppins" pitchFamily="2" charset="77"/>
                <a:ea typeface="League Spartan" charset="0"/>
                <a:cs typeface="Poppins" pitchFamily="2" charset="77"/>
              </a:rPr>
              <a:t>Stabilisation</a:t>
            </a:r>
            <a:endParaRPr kumimoji="0" lang="en-US" sz="15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sp>
        <p:nvSpPr>
          <p:cNvPr id="28" name="Freeform 925">
            <a:extLst>
              <a:ext uri="{FF2B5EF4-FFF2-40B4-BE49-F238E27FC236}">
                <a16:creationId xmlns:a16="http://schemas.microsoft.com/office/drawing/2014/main" id="{A255B7C4-0871-4BAA-933A-37247941DA1F}"/>
              </a:ext>
            </a:extLst>
          </p:cNvPr>
          <p:cNvSpPr>
            <a:spLocks noChangeArrowheads="1"/>
          </p:cNvSpPr>
          <p:nvPr/>
        </p:nvSpPr>
        <p:spPr bwMode="auto">
          <a:xfrm>
            <a:off x="11394027" y="184362"/>
            <a:ext cx="342932" cy="342931"/>
          </a:xfrm>
          <a:custGeom>
            <a:avLst/>
            <a:gdLst>
              <a:gd name="T0" fmla="*/ 3007814 w 296468"/>
              <a:gd name="T1" fmla="*/ 2671164 h 296502"/>
              <a:gd name="T2" fmla="*/ 2672307 w 296468"/>
              <a:gd name="T3" fmla="*/ 3002582 h 296502"/>
              <a:gd name="T4" fmla="*/ 2794662 w 296468"/>
              <a:gd name="T5" fmla="*/ 3124909 h 296502"/>
              <a:gd name="T6" fmla="*/ 2909135 w 296468"/>
              <a:gd name="T7" fmla="*/ 3124909 h 296502"/>
              <a:gd name="T8" fmla="*/ 3126228 w 296468"/>
              <a:gd name="T9" fmla="*/ 2907897 h 296502"/>
              <a:gd name="T10" fmla="*/ 3145972 w 296468"/>
              <a:gd name="T11" fmla="*/ 2848704 h 296502"/>
              <a:gd name="T12" fmla="*/ 3126228 w 296468"/>
              <a:gd name="T13" fmla="*/ 2789524 h 296502"/>
              <a:gd name="T14" fmla="*/ 2545989 w 296468"/>
              <a:gd name="T15" fmla="*/ 2213474 h 296502"/>
              <a:gd name="T16" fmla="*/ 2210469 w 296468"/>
              <a:gd name="T17" fmla="*/ 2544908 h 296502"/>
              <a:gd name="T18" fmla="*/ 2601251 w 296468"/>
              <a:gd name="T19" fmla="*/ 2935524 h 296502"/>
              <a:gd name="T20" fmla="*/ 2936777 w 296468"/>
              <a:gd name="T21" fmla="*/ 2604098 h 296502"/>
              <a:gd name="T22" fmla="*/ 1230706 w 296468"/>
              <a:gd name="T23" fmla="*/ 729311 h 296502"/>
              <a:gd name="T24" fmla="*/ 1282486 w 296468"/>
              <a:gd name="T25" fmla="*/ 777079 h 296502"/>
              <a:gd name="T26" fmla="*/ 1230706 w 296468"/>
              <a:gd name="T27" fmla="*/ 828802 h 296502"/>
              <a:gd name="T28" fmla="*/ 808397 w 296468"/>
              <a:gd name="T29" fmla="*/ 1250635 h 296502"/>
              <a:gd name="T30" fmla="*/ 760604 w 296468"/>
              <a:gd name="T31" fmla="*/ 1298386 h 296502"/>
              <a:gd name="T32" fmla="*/ 712783 w 296468"/>
              <a:gd name="T33" fmla="*/ 1250635 h 296502"/>
              <a:gd name="T34" fmla="*/ 1230706 w 296468"/>
              <a:gd name="T35" fmla="*/ 729311 h 296502"/>
              <a:gd name="T36" fmla="*/ 1230357 w 296468"/>
              <a:gd name="T37" fmla="*/ 498344 h 296502"/>
              <a:gd name="T38" fmla="*/ 481533 w 296468"/>
              <a:gd name="T39" fmla="*/ 1250279 h 296502"/>
              <a:gd name="T40" fmla="*/ 1230357 w 296468"/>
              <a:gd name="T41" fmla="*/ 1998248 h 296502"/>
              <a:gd name="T42" fmla="*/ 1983162 w 296468"/>
              <a:gd name="T43" fmla="*/ 1250279 h 296502"/>
              <a:gd name="T44" fmla="*/ 1230357 w 296468"/>
              <a:gd name="T45" fmla="*/ 498344 h 296502"/>
              <a:gd name="T46" fmla="*/ 1230357 w 296468"/>
              <a:gd name="T47" fmla="*/ 399412 h 296502"/>
              <a:gd name="T48" fmla="*/ 2082209 w 296468"/>
              <a:gd name="T49" fmla="*/ 1250279 h 296502"/>
              <a:gd name="T50" fmla="*/ 1230357 w 296468"/>
              <a:gd name="T51" fmla="*/ 2097186 h 296502"/>
              <a:gd name="T52" fmla="*/ 382486 w 296468"/>
              <a:gd name="T53" fmla="*/ 1250279 h 296502"/>
              <a:gd name="T54" fmla="*/ 1230357 w 296468"/>
              <a:gd name="T55" fmla="*/ 399412 h 296502"/>
              <a:gd name="T56" fmla="*/ 1235498 w 296468"/>
              <a:gd name="T57" fmla="*/ 98644 h 296502"/>
              <a:gd name="T58" fmla="*/ 94765 w 296468"/>
              <a:gd name="T59" fmla="*/ 1238910 h 296502"/>
              <a:gd name="T60" fmla="*/ 1235498 w 296468"/>
              <a:gd name="T61" fmla="*/ 2379179 h 296502"/>
              <a:gd name="T62" fmla="*/ 1898644 w 296468"/>
              <a:gd name="T63" fmla="*/ 2166126 h 296502"/>
              <a:gd name="T64" fmla="*/ 1926269 w 296468"/>
              <a:gd name="T65" fmla="*/ 2158246 h 296502"/>
              <a:gd name="T66" fmla="*/ 1961790 w 296468"/>
              <a:gd name="T67" fmla="*/ 2174006 h 296502"/>
              <a:gd name="T68" fmla="*/ 2202580 w 296468"/>
              <a:gd name="T69" fmla="*/ 2414696 h 296502"/>
              <a:gd name="T70" fmla="*/ 2411779 w 296468"/>
              <a:gd name="T71" fmla="*/ 2201639 h 296502"/>
              <a:gd name="T72" fmla="*/ 2171001 w 296468"/>
              <a:gd name="T73" fmla="*/ 1964913 h 296502"/>
              <a:gd name="T74" fmla="*/ 2167056 w 296468"/>
              <a:gd name="T75" fmla="*/ 1897828 h 296502"/>
              <a:gd name="T76" fmla="*/ 2380217 w 296468"/>
              <a:gd name="T77" fmla="*/ 1238910 h 296502"/>
              <a:gd name="T78" fmla="*/ 1235498 w 296468"/>
              <a:gd name="T79" fmla="*/ 98644 h 296502"/>
              <a:gd name="T80" fmla="*/ 1235498 w 296468"/>
              <a:gd name="T81" fmla="*/ 0 h 296502"/>
              <a:gd name="T82" fmla="*/ 2478894 w 296468"/>
              <a:gd name="T83" fmla="*/ 1238910 h 296502"/>
              <a:gd name="T84" fmla="*/ 2269686 w 296468"/>
              <a:gd name="T85" fmla="*/ 1921498 h 296502"/>
              <a:gd name="T86" fmla="*/ 2482824 w 296468"/>
              <a:gd name="T87" fmla="*/ 2134559 h 296502"/>
              <a:gd name="T88" fmla="*/ 2510454 w 296468"/>
              <a:gd name="T89" fmla="*/ 2106949 h 296502"/>
              <a:gd name="T90" fmla="*/ 2577573 w 296468"/>
              <a:gd name="T91" fmla="*/ 2106949 h 296502"/>
              <a:gd name="T92" fmla="*/ 3193359 w 296468"/>
              <a:gd name="T93" fmla="*/ 2722461 h 296502"/>
              <a:gd name="T94" fmla="*/ 3193359 w 296468"/>
              <a:gd name="T95" fmla="*/ 2974970 h 296502"/>
              <a:gd name="T96" fmla="*/ 2976254 w 296468"/>
              <a:gd name="T97" fmla="*/ 3191972 h 296502"/>
              <a:gd name="T98" fmla="*/ 2849938 w 296468"/>
              <a:gd name="T99" fmla="*/ 3243260 h 296502"/>
              <a:gd name="T100" fmla="*/ 2723626 w 296468"/>
              <a:gd name="T101" fmla="*/ 3191972 h 296502"/>
              <a:gd name="T102" fmla="*/ 2107835 w 296468"/>
              <a:gd name="T103" fmla="*/ 2576475 h 296502"/>
              <a:gd name="T104" fmla="*/ 2092063 w 296468"/>
              <a:gd name="T105" fmla="*/ 2544908 h 296502"/>
              <a:gd name="T106" fmla="*/ 2107835 w 296468"/>
              <a:gd name="T107" fmla="*/ 2509399 h 296502"/>
              <a:gd name="T108" fmla="*/ 2135485 w 296468"/>
              <a:gd name="T109" fmla="*/ 2481785 h 296502"/>
              <a:gd name="T110" fmla="*/ 1922324 w 296468"/>
              <a:gd name="T111" fmla="*/ 2272662 h 296502"/>
              <a:gd name="T112" fmla="*/ 1235498 w 296468"/>
              <a:gd name="T113" fmla="*/ 2477819 h 296502"/>
              <a:gd name="T114" fmla="*/ 0 w 296468"/>
              <a:gd name="T115" fmla="*/ 1238910 h 296502"/>
              <a:gd name="T116" fmla="*/ 1235498 w 296468"/>
              <a:gd name="T117" fmla="*/ 0 h 296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6468" h="296502">
                <a:moveTo>
                  <a:pt x="274661" y="244200"/>
                </a:moveTo>
                <a:lnTo>
                  <a:pt x="244023" y="274499"/>
                </a:lnTo>
                <a:lnTo>
                  <a:pt x="255197" y="285681"/>
                </a:lnTo>
                <a:cubicBezTo>
                  <a:pt x="257720" y="288206"/>
                  <a:pt x="262766" y="288206"/>
                  <a:pt x="265650" y="285681"/>
                </a:cubicBezTo>
                <a:lnTo>
                  <a:pt x="285474" y="265842"/>
                </a:lnTo>
                <a:cubicBezTo>
                  <a:pt x="286555" y="264399"/>
                  <a:pt x="287276" y="262596"/>
                  <a:pt x="287276" y="260431"/>
                </a:cubicBezTo>
                <a:cubicBezTo>
                  <a:pt x="287276" y="258628"/>
                  <a:pt x="286555" y="256464"/>
                  <a:pt x="285474" y="255021"/>
                </a:cubicBezTo>
                <a:lnTo>
                  <a:pt x="274661" y="244200"/>
                </a:lnTo>
                <a:close/>
                <a:moveTo>
                  <a:pt x="232488" y="202357"/>
                </a:moveTo>
                <a:lnTo>
                  <a:pt x="201850" y="232657"/>
                </a:lnTo>
                <a:lnTo>
                  <a:pt x="237535" y="268367"/>
                </a:lnTo>
                <a:lnTo>
                  <a:pt x="268173" y="238068"/>
                </a:lnTo>
                <a:lnTo>
                  <a:pt x="232488" y="202357"/>
                </a:lnTo>
                <a:close/>
                <a:moveTo>
                  <a:pt x="112382" y="66675"/>
                </a:moveTo>
                <a:cubicBezTo>
                  <a:pt x="114929" y="66675"/>
                  <a:pt x="117111" y="68494"/>
                  <a:pt x="117111" y="71041"/>
                </a:cubicBezTo>
                <a:cubicBezTo>
                  <a:pt x="117111" y="73587"/>
                  <a:pt x="114929" y="75770"/>
                  <a:pt x="112382" y="75770"/>
                </a:cubicBezTo>
                <a:cubicBezTo>
                  <a:pt x="91282" y="75770"/>
                  <a:pt x="73819" y="92869"/>
                  <a:pt x="73819" y="114334"/>
                </a:cubicBezTo>
                <a:cubicBezTo>
                  <a:pt x="73819" y="116880"/>
                  <a:pt x="72000" y="118699"/>
                  <a:pt x="69454" y="118699"/>
                </a:cubicBezTo>
                <a:cubicBezTo>
                  <a:pt x="66907" y="118699"/>
                  <a:pt x="65088" y="116880"/>
                  <a:pt x="65088" y="114334"/>
                </a:cubicBezTo>
                <a:cubicBezTo>
                  <a:pt x="65088" y="88140"/>
                  <a:pt x="86189" y="66675"/>
                  <a:pt x="112382" y="66675"/>
                </a:cubicBezTo>
                <a:close/>
                <a:moveTo>
                  <a:pt x="112351" y="45558"/>
                </a:moveTo>
                <a:cubicBezTo>
                  <a:pt x="74724" y="45558"/>
                  <a:pt x="43970" y="76311"/>
                  <a:pt x="43970" y="114301"/>
                </a:cubicBezTo>
                <a:cubicBezTo>
                  <a:pt x="43970" y="151928"/>
                  <a:pt x="74724" y="182681"/>
                  <a:pt x="112351" y="182681"/>
                </a:cubicBezTo>
                <a:cubicBezTo>
                  <a:pt x="150340" y="182681"/>
                  <a:pt x="181093" y="151928"/>
                  <a:pt x="181093" y="114301"/>
                </a:cubicBezTo>
                <a:cubicBezTo>
                  <a:pt x="181093" y="76311"/>
                  <a:pt x="150340" y="45558"/>
                  <a:pt x="112351" y="45558"/>
                </a:cubicBezTo>
                <a:close/>
                <a:moveTo>
                  <a:pt x="112351" y="36513"/>
                </a:moveTo>
                <a:cubicBezTo>
                  <a:pt x="155405" y="36513"/>
                  <a:pt x="190138" y="71608"/>
                  <a:pt x="190138" y="114301"/>
                </a:cubicBezTo>
                <a:cubicBezTo>
                  <a:pt x="190138" y="156993"/>
                  <a:pt x="155405" y="191726"/>
                  <a:pt x="112351" y="191726"/>
                </a:cubicBezTo>
                <a:cubicBezTo>
                  <a:pt x="69658" y="191726"/>
                  <a:pt x="34925" y="156993"/>
                  <a:pt x="34925" y="114301"/>
                </a:cubicBezTo>
                <a:cubicBezTo>
                  <a:pt x="34925" y="71608"/>
                  <a:pt x="69658" y="36513"/>
                  <a:pt x="112351" y="36513"/>
                </a:cubicBezTo>
                <a:close/>
                <a:moveTo>
                  <a:pt x="112820" y="9018"/>
                </a:moveTo>
                <a:cubicBezTo>
                  <a:pt x="55509" y="9018"/>
                  <a:pt x="8651" y="55910"/>
                  <a:pt x="8651" y="113262"/>
                </a:cubicBezTo>
                <a:cubicBezTo>
                  <a:pt x="8651" y="170615"/>
                  <a:pt x="55509" y="217507"/>
                  <a:pt x="112820" y="217507"/>
                </a:cubicBezTo>
                <a:cubicBezTo>
                  <a:pt x="134807" y="217507"/>
                  <a:pt x="155713" y="211014"/>
                  <a:pt x="173375" y="198029"/>
                </a:cubicBezTo>
                <a:cubicBezTo>
                  <a:pt x="174096" y="197308"/>
                  <a:pt x="175177" y="197308"/>
                  <a:pt x="175898" y="197308"/>
                </a:cubicBezTo>
                <a:cubicBezTo>
                  <a:pt x="176980" y="197308"/>
                  <a:pt x="178421" y="197668"/>
                  <a:pt x="179142" y="198750"/>
                </a:cubicBezTo>
                <a:lnTo>
                  <a:pt x="201130" y="220754"/>
                </a:lnTo>
                <a:lnTo>
                  <a:pt x="220233" y="201275"/>
                </a:lnTo>
                <a:lnTo>
                  <a:pt x="198246" y="179633"/>
                </a:lnTo>
                <a:cubicBezTo>
                  <a:pt x="196804" y="177829"/>
                  <a:pt x="196444" y="175304"/>
                  <a:pt x="197886" y="173501"/>
                </a:cubicBezTo>
                <a:cubicBezTo>
                  <a:pt x="210501" y="155826"/>
                  <a:pt x="217350" y="134905"/>
                  <a:pt x="217350" y="113262"/>
                </a:cubicBezTo>
                <a:cubicBezTo>
                  <a:pt x="217350" y="55910"/>
                  <a:pt x="170492" y="9018"/>
                  <a:pt x="112820" y="9018"/>
                </a:cubicBezTo>
                <a:close/>
                <a:moveTo>
                  <a:pt x="112820" y="0"/>
                </a:moveTo>
                <a:cubicBezTo>
                  <a:pt x="175538" y="0"/>
                  <a:pt x="226361" y="50860"/>
                  <a:pt x="226361" y="113262"/>
                </a:cubicBezTo>
                <a:cubicBezTo>
                  <a:pt x="226361" y="135626"/>
                  <a:pt x="219512" y="156908"/>
                  <a:pt x="207257" y="175665"/>
                </a:cubicBezTo>
                <a:lnTo>
                  <a:pt x="226721" y="195143"/>
                </a:lnTo>
                <a:lnTo>
                  <a:pt x="229244" y="192618"/>
                </a:lnTo>
                <a:cubicBezTo>
                  <a:pt x="231047" y="190815"/>
                  <a:pt x="233570" y="190815"/>
                  <a:pt x="235372" y="192618"/>
                </a:cubicBezTo>
                <a:lnTo>
                  <a:pt x="291602" y="248889"/>
                </a:lnTo>
                <a:cubicBezTo>
                  <a:pt x="298090" y="255021"/>
                  <a:pt x="298090" y="265842"/>
                  <a:pt x="291602" y="271974"/>
                </a:cubicBezTo>
                <a:lnTo>
                  <a:pt x="271777" y="291813"/>
                </a:lnTo>
                <a:cubicBezTo>
                  <a:pt x="268533" y="295060"/>
                  <a:pt x="264568" y="296502"/>
                  <a:pt x="260243" y="296502"/>
                </a:cubicBezTo>
                <a:cubicBezTo>
                  <a:pt x="255918" y="296502"/>
                  <a:pt x="251953" y="295060"/>
                  <a:pt x="248709" y="291813"/>
                </a:cubicBezTo>
                <a:lnTo>
                  <a:pt x="192479" y="235543"/>
                </a:lnTo>
                <a:cubicBezTo>
                  <a:pt x="191398" y="234821"/>
                  <a:pt x="191037" y="233739"/>
                  <a:pt x="191037" y="232657"/>
                </a:cubicBezTo>
                <a:cubicBezTo>
                  <a:pt x="191037" y="231575"/>
                  <a:pt x="191398" y="230132"/>
                  <a:pt x="192479" y="229411"/>
                </a:cubicBezTo>
                <a:lnTo>
                  <a:pt x="195002" y="226886"/>
                </a:lnTo>
                <a:lnTo>
                  <a:pt x="175538" y="207768"/>
                </a:lnTo>
                <a:cubicBezTo>
                  <a:pt x="157155" y="220032"/>
                  <a:pt x="135528" y="226525"/>
                  <a:pt x="112820" y="226525"/>
                </a:cubicBezTo>
                <a:cubicBezTo>
                  <a:pt x="50823" y="226525"/>
                  <a:pt x="0" y="175665"/>
                  <a:pt x="0" y="113262"/>
                </a:cubicBezTo>
                <a:cubicBezTo>
                  <a:pt x="0" y="50860"/>
                  <a:pt x="50823" y="0"/>
                  <a:pt x="112820"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7499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a:xfrm>
            <a:off x="12838" y="125570"/>
            <a:ext cx="11205636" cy="571585"/>
          </a:xfrm>
        </p:spPr>
        <p:txBody>
          <a:bodyPr/>
          <a:lstStyle/>
          <a:p>
            <a:r>
              <a:rPr lang="en-ZA" b="1" dirty="0"/>
              <a:t>DISTRICT DEVELOPMENT MODEL IMPLEMENTATION</a:t>
            </a:r>
            <a:br>
              <a:rPr lang="en-ZA" b="1" dirty="0"/>
            </a:br>
            <a:endParaRPr lang="en-ZA" b="1" dirty="0"/>
          </a:p>
        </p:txBody>
      </p:sp>
      <p:sp>
        <p:nvSpPr>
          <p:cNvPr id="51" name="Oval 50">
            <a:extLst>
              <a:ext uri="{FF2B5EF4-FFF2-40B4-BE49-F238E27FC236}">
                <a16:creationId xmlns:a16="http://schemas.microsoft.com/office/drawing/2014/main" id="{B53C3E92-7C00-4F81-A101-2A33E0989F08}"/>
              </a:ext>
            </a:extLst>
          </p:cNvPr>
          <p:cNvSpPr/>
          <p:nvPr/>
        </p:nvSpPr>
        <p:spPr>
          <a:xfrm>
            <a:off x="501349" y="1309374"/>
            <a:ext cx="682592" cy="694586"/>
          </a:xfrm>
          <a:prstGeom prst="ellipse">
            <a:avLst/>
          </a:prstGeom>
          <a:solidFill>
            <a:srgbClr val="269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sp>
        <p:nvSpPr>
          <p:cNvPr id="52" name="Oval 51">
            <a:extLst>
              <a:ext uri="{FF2B5EF4-FFF2-40B4-BE49-F238E27FC236}">
                <a16:creationId xmlns:a16="http://schemas.microsoft.com/office/drawing/2014/main" id="{AE6EDCF9-860A-4376-98F2-0576A97A32FC}"/>
              </a:ext>
            </a:extLst>
          </p:cNvPr>
          <p:cNvSpPr/>
          <p:nvPr/>
        </p:nvSpPr>
        <p:spPr>
          <a:xfrm>
            <a:off x="526862" y="1346371"/>
            <a:ext cx="610853" cy="6059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sp>
        <p:nvSpPr>
          <p:cNvPr id="53" name="Freeform 65">
            <a:extLst>
              <a:ext uri="{FF2B5EF4-FFF2-40B4-BE49-F238E27FC236}">
                <a16:creationId xmlns:a16="http://schemas.microsoft.com/office/drawing/2014/main" id="{61FF369C-647B-455E-95E5-353EBCE39D73}"/>
              </a:ext>
            </a:extLst>
          </p:cNvPr>
          <p:cNvSpPr>
            <a:spLocks noChangeArrowheads="1"/>
          </p:cNvSpPr>
          <p:nvPr/>
        </p:nvSpPr>
        <p:spPr bwMode="auto">
          <a:xfrm>
            <a:off x="710086" y="1471541"/>
            <a:ext cx="344908" cy="296018"/>
          </a:xfrm>
          <a:custGeom>
            <a:avLst/>
            <a:gdLst>
              <a:gd name="connsiteX0" fmla="*/ 176895 w 736553"/>
              <a:gd name="connsiteY0" fmla="*/ 422865 h 669451"/>
              <a:gd name="connsiteX1" fmla="*/ 27449 w 736553"/>
              <a:gd name="connsiteY1" fmla="*/ 641882 h 669451"/>
              <a:gd name="connsiteX2" fmla="*/ 709104 w 736553"/>
              <a:gd name="connsiteY2" fmla="*/ 641882 h 669451"/>
              <a:gd name="connsiteX3" fmla="*/ 562708 w 736553"/>
              <a:gd name="connsiteY3" fmla="*/ 422865 h 669451"/>
              <a:gd name="connsiteX4" fmla="*/ 369039 w 736553"/>
              <a:gd name="connsiteY4" fmla="*/ 530076 h 669451"/>
              <a:gd name="connsiteX5" fmla="*/ 176895 w 736553"/>
              <a:gd name="connsiteY5" fmla="*/ 422865 h 669451"/>
              <a:gd name="connsiteX6" fmla="*/ 184710 w 736553"/>
              <a:gd name="connsiteY6" fmla="*/ 392042 h 669451"/>
              <a:gd name="connsiteX7" fmla="*/ 192144 w 736553"/>
              <a:gd name="connsiteY7" fmla="*/ 399891 h 669451"/>
              <a:gd name="connsiteX8" fmla="*/ 369039 w 736553"/>
              <a:gd name="connsiteY8" fmla="*/ 502508 h 669451"/>
              <a:gd name="connsiteX9" fmla="*/ 544409 w 736553"/>
              <a:gd name="connsiteY9" fmla="*/ 399891 h 669451"/>
              <a:gd name="connsiteX10" fmla="*/ 562708 w 736553"/>
              <a:gd name="connsiteY10" fmla="*/ 392233 h 669451"/>
              <a:gd name="connsiteX11" fmla="*/ 736553 w 736553"/>
              <a:gd name="connsiteY11" fmla="*/ 654135 h 669451"/>
              <a:gd name="connsiteX12" fmla="*/ 733503 w 736553"/>
              <a:gd name="connsiteY12" fmla="*/ 663324 h 669451"/>
              <a:gd name="connsiteX13" fmla="*/ 724354 w 736553"/>
              <a:gd name="connsiteY13" fmla="*/ 669451 h 669451"/>
              <a:gd name="connsiteX14" fmla="*/ 13725 w 736553"/>
              <a:gd name="connsiteY14" fmla="*/ 669451 h 669451"/>
              <a:gd name="connsiteX15" fmla="*/ 3050 w 736553"/>
              <a:gd name="connsiteY15" fmla="*/ 663324 h 669451"/>
              <a:gd name="connsiteX16" fmla="*/ 0 w 736553"/>
              <a:gd name="connsiteY16" fmla="*/ 654135 h 669451"/>
              <a:gd name="connsiteX17" fmla="*/ 173845 w 736553"/>
              <a:gd name="connsiteY17" fmla="*/ 392233 h 669451"/>
              <a:gd name="connsiteX18" fmla="*/ 184710 w 736553"/>
              <a:gd name="connsiteY18" fmla="*/ 392042 h 669451"/>
              <a:gd name="connsiteX19" fmla="*/ 369037 w 736553"/>
              <a:gd name="connsiteY19" fmla="*/ 27467 h 669451"/>
              <a:gd name="connsiteX20" fmla="*/ 241946 w 736553"/>
              <a:gd name="connsiteY20" fmla="*/ 155649 h 669451"/>
              <a:gd name="connsiteX21" fmla="*/ 241946 w 736553"/>
              <a:gd name="connsiteY21" fmla="*/ 299091 h 669451"/>
              <a:gd name="connsiteX22" fmla="*/ 369037 w 736553"/>
              <a:gd name="connsiteY22" fmla="*/ 427274 h 669451"/>
              <a:gd name="connsiteX23" fmla="*/ 497641 w 736553"/>
              <a:gd name="connsiteY23" fmla="*/ 299091 h 669451"/>
              <a:gd name="connsiteX24" fmla="*/ 497641 w 736553"/>
              <a:gd name="connsiteY24" fmla="*/ 155649 h 669451"/>
              <a:gd name="connsiteX25" fmla="*/ 369037 w 736553"/>
              <a:gd name="connsiteY25" fmla="*/ 27467 h 669451"/>
              <a:gd name="connsiteX26" fmla="*/ 369037 w 736553"/>
              <a:gd name="connsiteY26" fmla="*/ 0 h 669451"/>
              <a:gd name="connsiteX27" fmla="*/ 521849 w 736553"/>
              <a:gd name="connsiteY27" fmla="*/ 155649 h 669451"/>
              <a:gd name="connsiteX28" fmla="*/ 521849 w 736553"/>
              <a:gd name="connsiteY28" fmla="*/ 299091 h 669451"/>
              <a:gd name="connsiteX29" fmla="*/ 369037 w 736553"/>
              <a:gd name="connsiteY29" fmla="*/ 454741 h 669451"/>
              <a:gd name="connsiteX30" fmla="*/ 214712 w 736553"/>
              <a:gd name="connsiteY30" fmla="*/ 299091 h 669451"/>
              <a:gd name="connsiteX31" fmla="*/ 214712 w 736553"/>
              <a:gd name="connsiteY31" fmla="*/ 155649 h 669451"/>
              <a:gd name="connsiteX32" fmla="*/ 369037 w 736553"/>
              <a:gd name="connsiteY32" fmla="*/ 0 h 6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6553" h="669451">
                <a:moveTo>
                  <a:pt x="176895" y="422865"/>
                </a:moveTo>
                <a:cubicBezTo>
                  <a:pt x="51849" y="485660"/>
                  <a:pt x="30499" y="602061"/>
                  <a:pt x="27449" y="641882"/>
                </a:cubicBezTo>
                <a:lnTo>
                  <a:pt x="709104" y="641882"/>
                </a:lnTo>
                <a:cubicBezTo>
                  <a:pt x="706054" y="602061"/>
                  <a:pt x="684705" y="485660"/>
                  <a:pt x="562708" y="422865"/>
                </a:cubicBezTo>
                <a:cubicBezTo>
                  <a:pt x="521535" y="488723"/>
                  <a:pt x="446812" y="530076"/>
                  <a:pt x="369039" y="530076"/>
                </a:cubicBezTo>
                <a:cubicBezTo>
                  <a:pt x="291266" y="530076"/>
                  <a:pt x="218069" y="488723"/>
                  <a:pt x="176895" y="422865"/>
                </a:cubicBezTo>
                <a:close/>
                <a:moveTo>
                  <a:pt x="184710" y="392042"/>
                </a:moveTo>
                <a:cubicBezTo>
                  <a:pt x="187951" y="393382"/>
                  <a:pt x="190619" y="396062"/>
                  <a:pt x="192144" y="399891"/>
                </a:cubicBezTo>
                <a:cubicBezTo>
                  <a:pt x="228743" y="464218"/>
                  <a:pt x="295841" y="502508"/>
                  <a:pt x="369039" y="502508"/>
                </a:cubicBezTo>
                <a:cubicBezTo>
                  <a:pt x="440712" y="502508"/>
                  <a:pt x="509335" y="464218"/>
                  <a:pt x="544409" y="399891"/>
                </a:cubicBezTo>
                <a:cubicBezTo>
                  <a:pt x="548984" y="392233"/>
                  <a:pt x="556609" y="389170"/>
                  <a:pt x="562708" y="392233"/>
                </a:cubicBezTo>
                <a:cubicBezTo>
                  <a:pt x="735028" y="471876"/>
                  <a:pt x="736553" y="652603"/>
                  <a:pt x="736553" y="654135"/>
                </a:cubicBezTo>
                <a:cubicBezTo>
                  <a:pt x="736553" y="660261"/>
                  <a:pt x="736553" y="661793"/>
                  <a:pt x="733503" y="663324"/>
                </a:cubicBezTo>
                <a:cubicBezTo>
                  <a:pt x="730453" y="666387"/>
                  <a:pt x="727403" y="669451"/>
                  <a:pt x="724354" y="669451"/>
                </a:cubicBezTo>
                <a:lnTo>
                  <a:pt x="13725" y="669451"/>
                </a:lnTo>
                <a:cubicBezTo>
                  <a:pt x="9150" y="669451"/>
                  <a:pt x="6100" y="666387"/>
                  <a:pt x="3050" y="663324"/>
                </a:cubicBezTo>
                <a:cubicBezTo>
                  <a:pt x="1525" y="661793"/>
                  <a:pt x="0" y="660261"/>
                  <a:pt x="0" y="654135"/>
                </a:cubicBezTo>
                <a:cubicBezTo>
                  <a:pt x="0" y="652603"/>
                  <a:pt x="1525" y="471876"/>
                  <a:pt x="173845" y="392233"/>
                </a:cubicBezTo>
                <a:cubicBezTo>
                  <a:pt x="177657" y="390702"/>
                  <a:pt x="181470" y="390702"/>
                  <a:pt x="184710" y="392042"/>
                </a:cubicBezTo>
                <a:close/>
                <a:moveTo>
                  <a:pt x="369037" y="27467"/>
                </a:moveTo>
                <a:cubicBezTo>
                  <a:pt x="297927" y="27467"/>
                  <a:pt x="241946" y="85454"/>
                  <a:pt x="241946" y="155649"/>
                </a:cubicBezTo>
                <a:lnTo>
                  <a:pt x="241946" y="299091"/>
                </a:lnTo>
                <a:cubicBezTo>
                  <a:pt x="241946" y="369286"/>
                  <a:pt x="297927" y="427274"/>
                  <a:pt x="369037" y="427274"/>
                </a:cubicBezTo>
                <a:cubicBezTo>
                  <a:pt x="438635" y="427274"/>
                  <a:pt x="497641" y="369286"/>
                  <a:pt x="497641" y="299091"/>
                </a:cubicBezTo>
                <a:lnTo>
                  <a:pt x="497641" y="155649"/>
                </a:lnTo>
                <a:cubicBezTo>
                  <a:pt x="497641" y="85454"/>
                  <a:pt x="438635" y="27467"/>
                  <a:pt x="369037" y="27467"/>
                </a:cubicBezTo>
                <a:close/>
                <a:moveTo>
                  <a:pt x="369037" y="0"/>
                </a:moveTo>
                <a:cubicBezTo>
                  <a:pt x="453765" y="0"/>
                  <a:pt x="521849" y="70195"/>
                  <a:pt x="521849" y="155649"/>
                </a:cubicBezTo>
                <a:lnTo>
                  <a:pt x="521849" y="299091"/>
                </a:lnTo>
                <a:cubicBezTo>
                  <a:pt x="521849" y="383020"/>
                  <a:pt x="453765" y="454741"/>
                  <a:pt x="369037" y="454741"/>
                </a:cubicBezTo>
                <a:cubicBezTo>
                  <a:pt x="284310" y="454741"/>
                  <a:pt x="214712" y="383020"/>
                  <a:pt x="214712" y="299091"/>
                </a:cubicBezTo>
                <a:lnTo>
                  <a:pt x="214712" y="155649"/>
                </a:lnTo>
                <a:cubicBezTo>
                  <a:pt x="214712" y="70195"/>
                  <a:pt x="284310" y="0"/>
                  <a:pt x="369037" y="0"/>
                </a:cubicBezTo>
                <a:close/>
              </a:path>
            </a:pathLst>
          </a:custGeom>
          <a:solidFill>
            <a:srgbClr val="269E2B"/>
          </a:solidFill>
          <a:ln>
            <a:noFill/>
          </a:ln>
          <a:effectLst/>
        </p:spPr>
        <p:txBody>
          <a:bodyPr wrap="square" anchor="ctr">
            <a:noAutofit/>
          </a:bodyPr>
          <a:lstStyle/>
          <a:p>
            <a:pPr defTabSz="457200"/>
            <a:endParaRPr lang="en-US" sz="2699">
              <a:solidFill>
                <a:srgbClr val="1F497D"/>
              </a:solidFill>
              <a:latin typeface="Fira Sans Light" panose="020B0403050000020004" pitchFamily="34" charset="0"/>
              <a:ea typeface="ＭＳ Ｐゴシック" pitchFamily="34" charset="-128"/>
            </a:endParaRPr>
          </a:p>
        </p:txBody>
      </p:sp>
      <p:grpSp>
        <p:nvGrpSpPr>
          <p:cNvPr id="54" name="Group 53">
            <a:extLst>
              <a:ext uri="{FF2B5EF4-FFF2-40B4-BE49-F238E27FC236}">
                <a16:creationId xmlns:a16="http://schemas.microsoft.com/office/drawing/2014/main" id="{8874D4AA-D2D4-44EB-8A15-4A6B06C29BDA}"/>
              </a:ext>
            </a:extLst>
          </p:cNvPr>
          <p:cNvGrpSpPr/>
          <p:nvPr/>
        </p:nvGrpSpPr>
        <p:grpSpPr>
          <a:xfrm>
            <a:off x="463255" y="541725"/>
            <a:ext cx="9900987" cy="4020972"/>
            <a:chOff x="-2708117" y="-281900"/>
            <a:chExt cx="24931434" cy="10351825"/>
          </a:xfrm>
        </p:grpSpPr>
        <p:sp>
          <p:nvSpPr>
            <p:cNvPr id="55" name="Triangle 60">
              <a:extLst>
                <a:ext uri="{FF2B5EF4-FFF2-40B4-BE49-F238E27FC236}">
                  <a16:creationId xmlns:a16="http://schemas.microsoft.com/office/drawing/2014/main" id="{D3F572C7-03B0-4125-86B1-5B3787F8F2F7}"/>
                </a:ext>
              </a:extLst>
            </p:cNvPr>
            <p:cNvSpPr/>
            <p:nvPr/>
          </p:nvSpPr>
          <p:spPr>
            <a:xfrm rot="5400000">
              <a:off x="14073906" y="2959330"/>
              <a:ext cx="599605" cy="3788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grpSp>
          <p:nvGrpSpPr>
            <p:cNvPr id="56" name="Group 55">
              <a:extLst>
                <a:ext uri="{FF2B5EF4-FFF2-40B4-BE49-F238E27FC236}">
                  <a16:creationId xmlns:a16="http://schemas.microsoft.com/office/drawing/2014/main" id="{3EBC1903-FF11-452E-AEA8-48563D0C12D2}"/>
                </a:ext>
              </a:extLst>
            </p:cNvPr>
            <p:cNvGrpSpPr/>
            <p:nvPr/>
          </p:nvGrpSpPr>
          <p:grpSpPr>
            <a:xfrm>
              <a:off x="-2661705" y="8217697"/>
              <a:ext cx="1763081" cy="1852228"/>
              <a:chOff x="-2661705" y="8217697"/>
              <a:chExt cx="1763081" cy="1852228"/>
            </a:xfrm>
          </p:grpSpPr>
          <p:sp>
            <p:nvSpPr>
              <p:cNvPr id="67" name="Oval 66">
                <a:extLst>
                  <a:ext uri="{FF2B5EF4-FFF2-40B4-BE49-F238E27FC236}">
                    <a16:creationId xmlns:a16="http://schemas.microsoft.com/office/drawing/2014/main" id="{A370D568-EF9D-437B-A792-62C064E2FE0F}"/>
                  </a:ext>
                </a:extLst>
              </p:cNvPr>
              <p:cNvSpPr/>
              <p:nvPr/>
            </p:nvSpPr>
            <p:spPr>
              <a:xfrm>
                <a:off x="-2661705" y="8217697"/>
                <a:ext cx="1763081" cy="1852228"/>
              </a:xfrm>
              <a:prstGeom prst="ellipse">
                <a:avLst/>
              </a:prstGeom>
              <a:solidFill>
                <a:srgbClr val="269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sp>
            <p:nvSpPr>
              <p:cNvPr id="68" name="Oval 67">
                <a:extLst>
                  <a:ext uri="{FF2B5EF4-FFF2-40B4-BE49-F238E27FC236}">
                    <a16:creationId xmlns:a16="http://schemas.microsoft.com/office/drawing/2014/main" id="{0682A061-38E0-41FF-9B99-8F6127261A1B}"/>
                  </a:ext>
                </a:extLst>
              </p:cNvPr>
              <p:cNvSpPr/>
              <p:nvPr/>
            </p:nvSpPr>
            <p:spPr>
              <a:xfrm>
                <a:off x="-2555797" y="8335831"/>
                <a:ext cx="1538176" cy="16159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grpSp>
        <p:grpSp>
          <p:nvGrpSpPr>
            <p:cNvPr id="57" name="Group 56">
              <a:extLst>
                <a:ext uri="{FF2B5EF4-FFF2-40B4-BE49-F238E27FC236}">
                  <a16:creationId xmlns:a16="http://schemas.microsoft.com/office/drawing/2014/main" id="{05701FBA-7DE3-4EEB-BC38-110941ED6EAF}"/>
                </a:ext>
              </a:extLst>
            </p:cNvPr>
            <p:cNvGrpSpPr/>
            <p:nvPr/>
          </p:nvGrpSpPr>
          <p:grpSpPr>
            <a:xfrm>
              <a:off x="-2708117" y="4398857"/>
              <a:ext cx="1809494" cy="1852228"/>
              <a:chOff x="-2708117" y="4398857"/>
              <a:chExt cx="1809494" cy="1852228"/>
            </a:xfrm>
          </p:grpSpPr>
          <p:sp>
            <p:nvSpPr>
              <p:cNvPr id="65" name="Oval 64">
                <a:extLst>
                  <a:ext uri="{FF2B5EF4-FFF2-40B4-BE49-F238E27FC236}">
                    <a16:creationId xmlns:a16="http://schemas.microsoft.com/office/drawing/2014/main" id="{F299D635-9135-49CC-B57D-A9F7CC79FB39}"/>
                  </a:ext>
                </a:extLst>
              </p:cNvPr>
              <p:cNvSpPr/>
              <p:nvPr/>
            </p:nvSpPr>
            <p:spPr>
              <a:xfrm>
                <a:off x="-2708117" y="4398857"/>
                <a:ext cx="1809494" cy="1852228"/>
              </a:xfrm>
              <a:prstGeom prst="ellipse">
                <a:avLst/>
              </a:prstGeom>
              <a:solidFill>
                <a:srgbClr val="269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sp>
            <p:nvSpPr>
              <p:cNvPr id="66" name="Oval 65">
                <a:extLst>
                  <a:ext uri="{FF2B5EF4-FFF2-40B4-BE49-F238E27FC236}">
                    <a16:creationId xmlns:a16="http://schemas.microsoft.com/office/drawing/2014/main" id="{3F640488-2754-4954-8F4D-F83C184BD8FE}"/>
                  </a:ext>
                </a:extLst>
              </p:cNvPr>
              <p:cNvSpPr/>
              <p:nvPr/>
            </p:nvSpPr>
            <p:spPr>
              <a:xfrm>
                <a:off x="-2598125" y="4516991"/>
                <a:ext cx="1578670" cy="16159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grpSp>
        <p:sp>
          <p:nvSpPr>
            <p:cNvPr id="58" name="Shape 2588">
              <a:extLst>
                <a:ext uri="{FF2B5EF4-FFF2-40B4-BE49-F238E27FC236}">
                  <a16:creationId xmlns:a16="http://schemas.microsoft.com/office/drawing/2014/main" id="{6D0206C2-F2D2-480E-8FBD-01882420FC5E}"/>
                </a:ext>
              </a:extLst>
            </p:cNvPr>
            <p:cNvSpPr/>
            <p:nvPr/>
          </p:nvSpPr>
          <p:spPr>
            <a:xfrm>
              <a:off x="-2118212" y="8800501"/>
              <a:ext cx="755246" cy="686616"/>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269E2B"/>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Fira Sans Light" panose="020B0403050000020004" pitchFamily="34" charset="0"/>
                <a:sym typeface="Gill Sans"/>
              </a:endParaRPr>
            </a:p>
          </p:txBody>
        </p:sp>
        <p:sp>
          <p:nvSpPr>
            <p:cNvPr id="59" name="Freeform 248">
              <a:extLst>
                <a:ext uri="{FF2B5EF4-FFF2-40B4-BE49-F238E27FC236}">
                  <a16:creationId xmlns:a16="http://schemas.microsoft.com/office/drawing/2014/main" id="{EDA7E6C3-CA3A-4AEA-B51B-7FBF3CB955A7}"/>
                </a:ext>
              </a:extLst>
            </p:cNvPr>
            <p:cNvSpPr>
              <a:spLocks noChangeArrowheads="1"/>
            </p:cNvSpPr>
            <p:nvPr/>
          </p:nvSpPr>
          <p:spPr bwMode="auto">
            <a:xfrm>
              <a:off x="-2091753" y="4794103"/>
              <a:ext cx="576075" cy="901189"/>
            </a:xfrm>
            <a:custGeom>
              <a:avLst/>
              <a:gdLst>
                <a:gd name="T0" fmla="*/ 419 w 445"/>
                <a:gd name="T1" fmla="*/ 253 h 698"/>
                <a:gd name="T2" fmla="*/ 234 w 445"/>
                <a:gd name="T3" fmla="*/ 253 h 698"/>
                <a:gd name="T4" fmla="*/ 234 w 445"/>
                <a:gd name="T5" fmla="*/ 232 h 698"/>
                <a:gd name="T6" fmla="*/ 234 w 445"/>
                <a:gd name="T7" fmla="*/ 232 h 698"/>
                <a:gd name="T8" fmla="*/ 276 w 445"/>
                <a:gd name="T9" fmla="*/ 180 h 698"/>
                <a:gd name="T10" fmla="*/ 276 w 445"/>
                <a:gd name="T11" fmla="*/ 97 h 698"/>
                <a:gd name="T12" fmla="*/ 276 w 445"/>
                <a:gd name="T13" fmla="*/ 97 h 698"/>
                <a:gd name="T14" fmla="*/ 234 w 445"/>
                <a:gd name="T15" fmla="*/ 46 h 698"/>
                <a:gd name="T16" fmla="*/ 234 w 445"/>
                <a:gd name="T17" fmla="*/ 27 h 698"/>
                <a:gd name="T18" fmla="*/ 234 w 445"/>
                <a:gd name="T19" fmla="*/ 27 h 698"/>
                <a:gd name="T20" fmla="*/ 419 w 445"/>
                <a:gd name="T21" fmla="*/ 223 h 698"/>
                <a:gd name="T22" fmla="*/ 419 w 445"/>
                <a:gd name="T23" fmla="*/ 253 h 698"/>
                <a:gd name="T24" fmla="*/ 222 w 445"/>
                <a:gd name="T25" fmla="*/ 673 h 698"/>
                <a:gd name="T26" fmla="*/ 222 w 445"/>
                <a:gd name="T27" fmla="*/ 673 h 698"/>
                <a:gd name="T28" fmla="*/ 24 w 445"/>
                <a:gd name="T29" fmla="*/ 475 h 698"/>
                <a:gd name="T30" fmla="*/ 24 w 445"/>
                <a:gd name="T31" fmla="*/ 277 h 698"/>
                <a:gd name="T32" fmla="*/ 419 w 445"/>
                <a:gd name="T33" fmla="*/ 277 h 698"/>
                <a:gd name="T34" fmla="*/ 419 w 445"/>
                <a:gd name="T35" fmla="*/ 475 h 698"/>
                <a:gd name="T36" fmla="*/ 419 w 445"/>
                <a:gd name="T37" fmla="*/ 475 h 698"/>
                <a:gd name="T38" fmla="*/ 222 w 445"/>
                <a:gd name="T39" fmla="*/ 673 h 698"/>
                <a:gd name="T40" fmla="*/ 209 w 445"/>
                <a:gd name="T41" fmla="*/ 27 h 698"/>
                <a:gd name="T42" fmla="*/ 209 w 445"/>
                <a:gd name="T43" fmla="*/ 46 h 698"/>
                <a:gd name="T44" fmla="*/ 209 w 445"/>
                <a:gd name="T45" fmla="*/ 46 h 698"/>
                <a:gd name="T46" fmla="*/ 167 w 445"/>
                <a:gd name="T47" fmla="*/ 97 h 698"/>
                <a:gd name="T48" fmla="*/ 167 w 445"/>
                <a:gd name="T49" fmla="*/ 180 h 698"/>
                <a:gd name="T50" fmla="*/ 167 w 445"/>
                <a:gd name="T51" fmla="*/ 180 h 698"/>
                <a:gd name="T52" fmla="*/ 209 w 445"/>
                <a:gd name="T53" fmla="*/ 232 h 698"/>
                <a:gd name="T54" fmla="*/ 209 w 445"/>
                <a:gd name="T55" fmla="*/ 253 h 698"/>
                <a:gd name="T56" fmla="*/ 24 w 445"/>
                <a:gd name="T57" fmla="*/ 253 h 698"/>
                <a:gd name="T58" fmla="*/ 24 w 445"/>
                <a:gd name="T59" fmla="*/ 223 h 698"/>
                <a:gd name="T60" fmla="*/ 24 w 445"/>
                <a:gd name="T61" fmla="*/ 223 h 698"/>
                <a:gd name="T62" fmla="*/ 209 w 445"/>
                <a:gd name="T63" fmla="*/ 27 h 698"/>
                <a:gd name="T64" fmla="*/ 222 w 445"/>
                <a:gd name="T65" fmla="*/ 210 h 698"/>
                <a:gd name="T66" fmla="*/ 222 w 445"/>
                <a:gd name="T67" fmla="*/ 210 h 698"/>
                <a:gd name="T68" fmla="*/ 192 w 445"/>
                <a:gd name="T69" fmla="*/ 180 h 698"/>
                <a:gd name="T70" fmla="*/ 192 w 445"/>
                <a:gd name="T71" fmla="*/ 97 h 698"/>
                <a:gd name="T72" fmla="*/ 192 w 445"/>
                <a:gd name="T73" fmla="*/ 97 h 698"/>
                <a:gd name="T74" fmla="*/ 222 w 445"/>
                <a:gd name="T75" fmla="*/ 67 h 698"/>
                <a:gd name="T76" fmla="*/ 222 w 445"/>
                <a:gd name="T77" fmla="*/ 67 h 698"/>
                <a:gd name="T78" fmla="*/ 251 w 445"/>
                <a:gd name="T79" fmla="*/ 97 h 698"/>
                <a:gd name="T80" fmla="*/ 251 w 445"/>
                <a:gd name="T81" fmla="*/ 180 h 698"/>
                <a:gd name="T82" fmla="*/ 251 w 445"/>
                <a:gd name="T83" fmla="*/ 180 h 698"/>
                <a:gd name="T84" fmla="*/ 222 w 445"/>
                <a:gd name="T85" fmla="*/ 210 h 698"/>
                <a:gd name="T86" fmla="*/ 222 w 445"/>
                <a:gd name="T87" fmla="*/ 0 h 698"/>
                <a:gd name="T88" fmla="*/ 222 w 445"/>
                <a:gd name="T89" fmla="*/ 0 h 698"/>
                <a:gd name="T90" fmla="*/ 0 w 445"/>
                <a:gd name="T91" fmla="*/ 223 h 698"/>
                <a:gd name="T92" fmla="*/ 0 w 445"/>
                <a:gd name="T93" fmla="*/ 475 h 698"/>
                <a:gd name="T94" fmla="*/ 0 w 445"/>
                <a:gd name="T95" fmla="*/ 475 h 698"/>
                <a:gd name="T96" fmla="*/ 222 w 445"/>
                <a:gd name="T97" fmla="*/ 697 h 698"/>
                <a:gd name="T98" fmla="*/ 222 w 445"/>
                <a:gd name="T99" fmla="*/ 697 h 698"/>
                <a:gd name="T100" fmla="*/ 444 w 445"/>
                <a:gd name="T101" fmla="*/ 475 h 698"/>
                <a:gd name="T102" fmla="*/ 444 w 445"/>
                <a:gd name="T103" fmla="*/ 223 h 698"/>
                <a:gd name="T104" fmla="*/ 444 w 445"/>
                <a:gd name="T105" fmla="*/ 223 h 698"/>
                <a:gd name="T106" fmla="*/ 222 w 445"/>
                <a:gd name="T107"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5" h="698">
                  <a:moveTo>
                    <a:pt x="419" y="253"/>
                  </a:moveTo>
                  <a:lnTo>
                    <a:pt x="234" y="253"/>
                  </a:lnTo>
                  <a:lnTo>
                    <a:pt x="234" y="232"/>
                  </a:lnTo>
                  <a:lnTo>
                    <a:pt x="234" y="232"/>
                  </a:lnTo>
                  <a:cubicBezTo>
                    <a:pt x="258" y="227"/>
                    <a:pt x="276" y="207"/>
                    <a:pt x="276" y="180"/>
                  </a:cubicBezTo>
                  <a:lnTo>
                    <a:pt x="276" y="97"/>
                  </a:lnTo>
                  <a:lnTo>
                    <a:pt x="276" y="97"/>
                  </a:lnTo>
                  <a:cubicBezTo>
                    <a:pt x="276" y="71"/>
                    <a:pt x="258" y="50"/>
                    <a:pt x="234" y="46"/>
                  </a:cubicBezTo>
                  <a:lnTo>
                    <a:pt x="234" y="27"/>
                  </a:lnTo>
                  <a:lnTo>
                    <a:pt x="234" y="27"/>
                  </a:lnTo>
                  <a:cubicBezTo>
                    <a:pt x="337" y="34"/>
                    <a:pt x="419" y="119"/>
                    <a:pt x="419" y="223"/>
                  </a:cubicBezTo>
                  <a:lnTo>
                    <a:pt x="419" y="253"/>
                  </a:lnTo>
                  <a:close/>
                  <a:moveTo>
                    <a:pt x="222" y="673"/>
                  </a:moveTo>
                  <a:lnTo>
                    <a:pt x="222" y="673"/>
                  </a:lnTo>
                  <a:cubicBezTo>
                    <a:pt x="113" y="673"/>
                    <a:pt x="24" y="583"/>
                    <a:pt x="24" y="475"/>
                  </a:cubicBezTo>
                  <a:lnTo>
                    <a:pt x="24" y="277"/>
                  </a:lnTo>
                  <a:lnTo>
                    <a:pt x="419" y="277"/>
                  </a:lnTo>
                  <a:lnTo>
                    <a:pt x="419" y="475"/>
                  </a:lnTo>
                  <a:lnTo>
                    <a:pt x="419" y="475"/>
                  </a:lnTo>
                  <a:cubicBezTo>
                    <a:pt x="419" y="583"/>
                    <a:pt x="331" y="673"/>
                    <a:pt x="222" y="673"/>
                  </a:cubicBezTo>
                  <a:close/>
                  <a:moveTo>
                    <a:pt x="209" y="27"/>
                  </a:moveTo>
                  <a:lnTo>
                    <a:pt x="209" y="46"/>
                  </a:lnTo>
                  <a:lnTo>
                    <a:pt x="209" y="46"/>
                  </a:lnTo>
                  <a:cubicBezTo>
                    <a:pt x="185" y="50"/>
                    <a:pt x="167" y="71"/>
                    <a:pt x="167" y="97"/>
                  </a:cubicBezTo>
                  <a:lnTo>
                    <a:pt x="167" y="180"/>
                  </a:lnTo>
                  <a:lnTo>
                    <a:pt x="167" y="180"/>
                  </a:lnTo>
                  <a:cubicBezTo>
                    <a:pt x="167" y="207"/>
                    <a:pt x="185" y="227"/>
                    <a:pt x="209" y="232"/>
                  </a:cubicBezTo>
                  <a:lnTo>
                    <a:pt x="209" y="253"/>
                  </a:lnTo>
                  <a:lnTo>
                    <a:pt x="24" y="253"/>
                  </a:lnTo>
                  <a:lnTo>
                    <a:pt x="24" y="223"/>
                  </a:lnTo>
                  <a:lnTo>
                    <a:pt x="24" y="223"/>
                  </a:lnTo>
                  <a:cubicBezTo>
                    <a:pt x="24" y="119"/>
                    <a:pt x="106" y="34"/>
                    <a:pt x="209" y="27"/>
                  </a:cubicBezTo>
                  <a:close/>
                  <a:moveTo>
                    <a:pt x="222" y="210"/>
                  </a:moveTo>
                  <a:lnTo>
                    <a:pt x="222" y="210"/>
                  </a:lnTo>
                  <a:cubicBezTo>
                    <a:pt x="205" y="210"/>
                    <a:pt x="192" y="197"/>
                    <a:pt x="192" y="180"/>
                  </a:cubicBezTo>
                  <a:lnTo>
                    <a:pt x="192" y="97"/>
                  </a:lnTo>
                  <a:lnTo>
                    <a:pt x="192" y="97"/>
                  </a:lnTo>
                  <a:cubicBezTo>
                    <a:pt x="192" y="81"/>
                    <a:pt x="205" y="67"/>
                    <a:pt x="222" y="67"/>
                  </a:cubicBezTo>
                  <a:lnTo>
                    <a:pt x="222" y="67"/>
                  </a:lnTo>
                  <a:cubicBezTo>
                    <a:pt x="239" y="67"/>
                    <a:pt x="251" y="81"/>
                    <a:pt x="251" y="97"/>
                  </a:cubicBezTo>
                  <a:lnTo>
                    <a:pt x="251" y="180"/>
                  </a:lnTo>
                  <a:lnTo>
                    <a:pt x="251" y="180"/>
                  </a:lnTo>
                  <a:cubicBezTo>
                    <a:pt x="251" y="197"/>
                    <a:pt x="239" y="210"/>
                    <a:pt x="222" y="210"/>
                  </a:cubicBezTo>
                  <a:close/>
                  <a:moveTo>
                    <a:pt x="222" y="0"/>
                  </a:moveTo>
                  <a:lnTo>
                    <a:pt x="222" y="0"/>
                  </a:lnTo>
                  <a:cubicBezTo>
                    <a:pt x="100" y="0"/>
                    <a:pt x="0" y="100"/>
                    <a:pt x="0" y="223"/>
                  </a:cubicBezTo>
                  <a:lnTo>
                    <a:pt x="0" y="475"/>
                  </a:lnTo>
                  <a:lnTo>
                    <a:pt x="0" y="475"/>
                  </a:lnTo>
                  <a:cubicBezTo>
                    <a:pt x="0" y="597"/>
                    <a:pt x="100" y="697"/>
                    <a:pt x="222" y="697"/>
                  </a:cubicBezTo>
                  <a:lnTo>
                    <a:pt x="222" y="697"/>
                  </a:lnTo>
                  <a:cubicBezTo>
                    <a:pt x="344" y="697"/>
                    <a:pt x="444" y="597"/>
                    <a:pt x="444" y="475"/>
                  </a:cubicBezTo>
                  <a:lnTo>
                    <a:pt x="444" y="223"/>
                  </a:lnTo>
                  <a:lnTo>
                    <a:pt x="444" y="223"/>
                  </a:lnTo>
                  <a:cubicBezTo>
                    <a:pt x="444" y="100"/>
                    <a:pt x="344" y="0"/>
                    <a:pt x="222" y="0"/>
                  </a:cubicBezTo>
                  <a:close/>
                </a:path>
              </a:pathLst>
            </a:custGeom>
            <a:solidFill>
              <a:srgbClr val="269E2B"/>
            </a:solidFill>
            <a:ln>
              <a:noFill/>
            </a:ln>
            <a:effectLst/>
          </p:spPr>
          <p:txBody>
            <a:bodyPr wrap="none" anchor="ctr"/>
            <a:lstStyle/>
            <a:p>
              <a:pPr defTabSz="457200"/>
              <a:endParaRPr lang="en-US" sz="2699">
                <a:solidFill>
                  <a:srgbClr val="1F497D"/>
                </a:solidFill>
                <a:latin typeface="Fira Sans Light" panose="020B0403050000020004" pitchFamily="34" charset="0"/>
                <a:ea typeface="ＭＳ Ｐゴシック" pitchFamily="34" charset="-128"/>
              </a:endParaRPr>
            </a:p>
          </p:txBody>
        </p:sp>
        <p:sp>
          <p:nvSpPr>
            <p:cNvPr id="60" name="TextBox 59">
              <a:extLst>
                <a:ext uri="{FF2B5EF4-FFF2-40B4-BE49-F238E27FC236}">
                  <a16:creationId xmlns:a16="http://schemas.microsoft.com/office/drawing/2014/main" id="{EB54C6C8-C138-4827-8FCC-CE5E7927A5E0}"/>
                </a:ext>
              </a:extLst>
            </p:cNvPr>
            <p:cNvSpPr txBox="1"/>
            <p:nvPr/>
          </p:nvSpPr>
          <p:spPr>
            <a:xfrm>
              <a:off x="8023428" y="-281900"/>
              <a:ext cx="5074665" cy="1272143"/>
            </a:xfrm>
            <a:prstGeom prst="rect">
              <a:avLst/>
            </a:prstGeom>
            <a:noFill/>
          </p:spPr>
          <p:txBody>
            <a:bodyPr wrap="none" rtlCol="0" anchor="ctr" anchorCtr="0">
              <a:spAutoFit/>
            </a:bodyPr>
            <a:lstStyle/>
            <a:p>
              <a:pPr algn="ctr" defTabSz="457200"/>
              <a:r>
                <a:rPr lang="en-US" sz="2500" b="1" dirty="0">
                  <a:solidFill>
                    <a:schemeClr val="accent1"/>
                  </a:solidFill>
                  <a:latin typeface="Arial" panose="020B0604020202020204" pitchFamily="34" charset="0"/>
                  <a:ea typeface="League Spartan" charset="0"/>
                  <a:cs typeface="Arial" panose="020B0604020202020204" pitchFamily="34" charset="0"/>
                </a:rPr>
                <a:t>UNDERWAY</a:t>
              </a:r>
            </a:p>
          </p:txBody>
        </p:sp>
        <p:sp>
          <p:nvSpPr>
            <p:cNvPr id="61" name="Subtitle 2">
              <a:extLst>
                <a:ext uri="{FF2B5EF4-FFF2-40B4-BE49-F238E27FC236}">
                  <a16:creationId xmlns:a16="http://schemas.microsoft.com/office/drawing/2014/main" id="{1F15C74D-5C53-450A-BB93-D35CEE430E5D}"/>
                </a:ext>
              </a:extLst>
            </p:cNvPr>
            <p:cNvSpPr txBox="1">
              <a:spLocks/>
            </p:cNvSpPr>
            <p:nvPr/>
          </p:nvSpPr>
          <p:spPr>
            <a:xfrm>
              <a:off x="2614621" y="3475442"/>
              <a:ext cx="5387960" cy="588949"/>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endParaRPr lang="en-US" sz="900">
                <a:solidFill>
                  <a:prstClr val="black"/>
                </a:solidFill>
                <a:latin typeface="Arial" panose="020B0604020202020204" pitchFamily="34" charset="0"/>
                <a:ea typeface="Open Sans Light" panose="020B0306030504020204" pitchFamily="34" charset="0"/>
                <a:cs typeface="Arial" panose="020B0604020202020204" pitchFamily="34" charset="0"/>
              </a:endParaRPr>
            </a:p>
          </p:txBody>
        </p:sp>
        <p:sp>
          <p:nvSpPr>
            <p:cNvPr id="62" name="Subtitle 2">
              <a:extLst>
                <a:ext uri="{FF2B5EF4-FFF2-40B4-BE49-F238E27FC236}">
                  <a16:creationId xmlns:a16="http://schemas.microsoft.com/office/drawing/2014/main" id="{09FE47BF-0F4E-4B41-B5B1-82620C54D641}"/>
                </a:ext>
              </a:extLst>
            </p:cNvPr>
            <p:cNvSpPr txBox="1">
              <a:spLocks/>
            </p:cNvSpPr>
            <p:nvPr/>
          </p:nvSpPr>
          <p:spPr>
            <a:xfrm>
              <a:off x="2802789" y="7185398"/>
              <a:ext cx="6019616" cy="629986"/>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70"/>
                </a:lnSpc>
                <a:spcBef>
                  <a:spcPts val="0"/>
                </a:spcBef>
              </a:pPr>
              <a:endParaRPr lang="en-US" sz="1200">
                <a:solidFill>
                  <a:prstClr val="black"/>
                </a:solidFill>
                <a:latin typeface="Arial" panose="020B0604020202020204" pitchFamily="34" charset="0"/>
                <a:ea typeface="Open Sans Light" panose="020B0306030504020204" pitchFamily="34" charset="0"/>
                <a:cs typeface="Arial" panose="020B0604020202020204" pitchFamily="34" charset="0"/>
              </a:endParaRPr>
            </a:p>
          </p:txBody>
        </p:sp>
        <p:sp>
          <p:nvSpPr>
            <p:cNvPr id="63" name="Subtitle 2">
              <a:extLst>
                <a:ext uri="{FF2B5EF4-FFF2-40B4-BE49-F238E27FC236}">
                  <a16:creationId xmlns:a16="http://schemas.microsoft.com/office/drawing/2014/main" id="{F3CC5B57-415D-4DBC-9BE8-5B1A5DD0DBEB}"/>
                </a:ext>
              </a:extLst>
            </p:cNvPr>
            <p:cNvSpPr txBox="1">
              <a:spLocks/>
            </p:cNvSpPr>
            <p:nvPr/>
          </p:nvSpPr>
          <p:spPr>
            <a:xfrm>
              <a:off x="17476659" y="5244697"/>
              <a:ext cx="4746658" cy="494736"/>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770"/>
                </a:lnSpc>
              </a:pPr>
              <a:endParaRPr lang="en-US" sz="900">
                <a:solidFill>
                  <a:prstClr val="black"/>
                </a:solidFill>
                <a:latin typeface="Arial" panose="020B0604020202020204" pitchFamily="34" charset="0"/>
                <a:ea typeface="Open Sans Light" panose="020B0306030504020204" pitchFamily="34" charset="0"/>
                <a:cs typeface="Arial" panose="020B0604020202020204" pitchFamily="34" charset="0"/>
              </a:endParaRPr>
            </a:p>
          </p:txBody>
        </p:sp>
        <p:sp>
          <p:nvSpPr>
            <p:cNvPr id="64" name="Subtitle 2">
              <a:extLst>
                <a:ext uri="{FF2B5EF4-FFF2-40B4-BE49-F238E27FC236}">
                  <a16:creationId xmlns:a16="http://schemas.microsoft.com/office/drawing/2014/main" id="{FC45029D-2465-4E8C-9CEA-73AEB8C630BF}"/>
                </a:ext>
              </a:extLst>
            </p:cNvPr>
            <p:cNvSpPr txBox="1">
              <a:spLocks/>
            </p:cNvSpPr>
            <p:nvPr/>
          </p:nvSpPr>
          <p:spPr>
            <a:xfrm>
              <a:off x="10598996" y="8179373"/>
              <a:ext cx="4836259" cy="494736"/>
            </a:xfrm>
            <a:prstGeom prst="rect">
              <a:avLst/>
            </a:prstGeom>
          </p:spPr>
          <p:txBody>
            <a:bodyPr vert="horz" wrap="square" lIns="81559" tIns="40780" rIns="81559" bIns="407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780"/>
                </a:lnSpc>
              </a:pPr>
              <a:endParaRPr lang="en-US" sz="900">
                <a:solidFill>
                  <a:prstClr val="black"/>
                </a:solidFill>
                <a:latin typeface="Arial" panose="020B0604020202020204" pitchFamily="34" charset="0"/>
                <a:ea typeface="Open Sans Light" panose="020B0306030504020204" pitchFamily="34" charset="0"/>
                <a:cs typeface="Arial" panose="020B0604020202020204" pitchFamily="34" charset="0"/>
              </a:endParaRPr>
            </a:p>
          </p:txBody>
        </p:sp>
      </p:grpSp>
      <p:sp>
        <p:nvSpPr>
          <p:cNvPr id="69" name="Oval 68">
            <a:extLst>
              <a:ext uri="{FF2B5EF4-FFF2-40B4-BE49-F238E27FC236}">
                <a16:creationId xmlns:a16="http://schemas.microsoft.com/office/drawing/2014/main" id="{DBC45906-C86D-4EF7-A696-73B55B2D31AA}"/>
              </a:ext>
            </a:extLst>
          </p:cNvPr>
          <p:cNvSpPr/>
          <p:nvPr/>
        </p:nvSpPr>
        <p:spPr>
          <a:xfrm>
            <a:off x="3742689" y="1158388"/>
            <a:ext cx="711748" cy="69458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sp>
        <p:nvSpPr>
          <p:cNvPr id="70" name="Oval 69">
            <a:extLst>
              <a:ext uri="{FF2B5EF4-FFF2-40B4-BE49-F238E27FC236}">
                <a16:creationId xmlns:a16="http://schemas.microsoft.com/office/drawing/2014/main" id="{F410D052-6235-44D3-895E-186167E5BA2E}"/>
              </a:ext>
            </a:extLst>
          </p:cNvPr>
          <p:cNvSpPr/>
          <p:nvPr/>
        </p:nvSpPr>
        <p:spPr>
          <a:xfrm>
            <a:off x="3778175" y="1192221"/>
            <a:ext cx="620955" cy="6059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sp>
        <p:nvSpPr>
          <p:cNvPr id="71" name="Oval 70">
            <a:extLst>
              <a:ext uri="{FF2B5EF4-FFF2-40B4-BE49-F238E27FC236}">
                <a16:creationId xmlns:a16="http://schemas.microsoft.com/office/drawing/2014/main" id="{5A670590-20BC-4158-A163-1FE9018B1920}"/>
              </a:ext>
            </a:extLst>
          </p:cNvPr>
          <p:cNvSpPr/>
          <p:nvPr/>
        </p:nvSpPr>
        <p:spPr>
          <a:xfrm>
            <a:off x="3760130" y="2173802"/>
            <a:ext cx="696432" cy="69458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sp>
        <p:nvSpPr>
          <p:cNvPr id="72" name="Oval 71">
            <a:extLst>
              <a:ext uri="{FF2B5EF4-FFF2-40B4-BE49-F238E27FC236}">
                <a16:creationId xmlns:a16="http://schemas.microsoft.com/office/drawing/2014/main" id="{138540B3-1EB5-4F41-B68F-D849D39D9D38}"/>
              </a:ext>
            </a:extLst>
          </p:cNvPr>
          <p:cNvSpPr/>
          <p:nvPr/>
        </p:nvSpPr>
        <p:spPr>
          <a:xfrm>
            <a:off x="3802958" y="2221043"/>
            <a:ext cx="607593" cy="6059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sp>
        <p:nvSpPr>
          <p:cNvPr id="73" name="Oval 72">
            <a:extLst>
              <a:ext uri="{FF2B5EF4-FFF2-40B4-BE49-F238E27FC236}">
                <a16:creationId xmlns:a16="http://schemas.microsoft.com/office/drawing/2014/main" id="{3C046474-C3E9-4F10-BE0C-7D1529D0DCB2}"/>
              </a:ext>
            </a:extLst>
          </p:cNvPr>
          <p:cNvSpPr/>
          <p:nvPr/>
        </p:nvSpPr>
        <p:spPr>
          <a:xfrm>
            <a:off x="3777934" y="5532040"/>
            <a:ext cx="710633" cy="694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sp>
        <p:nvSpPr>
          <p:cNvPr id="74" name="Oval 73">
            <a:extLst>
              <a:ext uri="{FF2B5EF4-FFF2-40B4-BE49-F238E27FC236}">
                <a16:creationId xmlns:a16="http://schemas.microsoft.com/office/drawing/2014/main" id="{32027284-8FF7-47F9-BFA8-8A928091C544}"/>
              </a:ext>
            </a:extLst>
          </p:cNvPr>
          <p:cNvSpPr/>
          <p:nvPr/>
        </p:nvSpPr>
        <p:spPr>
          <a:xfrm>
            <a:off x="3830833" y="5561140"/>
            <a:ext cx="619982" cy="6059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sp>
        <p:nvSpPr>
          <p:cNvPr id="75" name="Oval 74">
            <a:extLst>
              <a:ext uri="{FF2B5EF4-FFF2-40B4-BE49-F238E27FC236}">
                <a16:creationId xmlns:a16="http://schemas.microsoft.com/office/drawing/2014/main" id="{85D60903-E41F-44FB-B420-9CF99E20D9B0}"/>
              </a:ext>
            </a:extLst>
          </p:cNvPr>
          <p:cNvSpPr/>
          <p:nvPr/>
        </p:nvSpPr>
        <p:spPr>
          <a:xfrm>
            <a:off x="3764019" y="3383555"/>
            <a:ext cx="705592" cy="69458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sp>
        <p:nvSpPr>
          <p:cNvPr id="76" name="Oval 75">
            <a:extLst>
              <a:ext uri="{FF2B5EF4-FFF2-40B4-BE49-F238E27FC236}">
                <a16:creationId xmlns:a16="http://schemas.microsoft.com/office/drawing/2014/main" id="{FBC717C7-58F3-4B2B-A793-00E1BA407375}"/>
              </a:ext>
            </a:extLst>
          </p:cNvPr>
          <p:cNvSpPr/>
          <p:nvPr/>
        </p:nvSpPr>
        <p:spPr>
          <a:xfrm>
            <a:off x="3802244" y="3430230"/>
            <a:ext cx="615584" cy="6059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pic>
        <p:nvPicPr>
          <p:cNvPr id="77" name="Graphic 76" descr="Workflow outline">
            <a:extLst>
              <a:ext uri="{FF2B5EF4-FFF2-40B4-BE49-F238E27FC236}">
                <a16:creationId xmlns:a16="http://schemas.microsoft.com/office/drawing/2014/main" id="{52869193-5CC1-483E-B70A-843D5A38C6C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834103" y="5639076"/>
            <a:ext cx="480514" cy="480514"/>
          </a:xfrm>
          <a:prstGeom prst="rect">
            <a:avLst/>
          </a:prstGeom>
        </p:spPr>
      </p:pic>
      <p:pic>
        <p:nvPicPr>
          <p:cNvPr id="78" name="Graphic 77" descr="Badge 1 outline">
            <a:extLst>
              <a:ext uri="{FF2B5EF4-FFF2-40B4-BE49-F238E27FC236}">
                <a16:creationId xmlns:a16="http://schemas.microsoft.com/office/drawing/2014/main" id="{FA37D687-52D0-4EC1-8DA4-AA9407D5511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915126" y="3521733"/>
            <a:ext cx="420754" cy="420754"/>
          </a:xfrm>
          <a:prstGeom prst="rect">
            <a:avLst/>
          </a:prstGeom>
        </p:spPr>
      </p:pic>
      <p:pic>
        <p:nvPicPr>
          <p:cNvPr id="79" name="Graphic 78" descr="Hand outline">
            <a:extLst>
              <a:ext uri="{FF2B5EF4-FFF2-40B4-BE49-F238E27FC236}">
                <a16:creationId xmlns:a16="http://schemas.microsoft.com/office/drawing/2014/main" id="{98B0E255-E79F-4269-82DC-D71C24BA70B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54730" y="2262224"/>
            <a:ext cx="494595" cy="494595"/>
          </a:xfrm>
          <a:prstGeom prst="rect">
            <a:avLst/>
          </a:prstGeom>
        </p:spPr>
      </p:pic>
      <p:sp>
        <p:nvSpPr>
          <p:cNvPr id="80" name="TextBox 79">
            <a:extLst>
              <a:ext uri="{FF2B5EF4-FFF2-40B4-BE49-F238E27FC236}">
                <a16:creationId xmlns:a16="http://schemas.microsoft.com/office/drawing/2014/main" id="{4F001160-09DA-4827-9C29-C6B7813F009E}"/>
              </a:ext>
            </a:extLst>
          </p:cNvPr>
          <p:cNvSpPr txBox="1"/>
          <p:nvPr/>
        </p:nvSpPr>
        <p:spPr>
          <a:xfrm>
            <a:off x="964638" y="692612"/>
            <a:ext cx="2194832" cy="477054"/>
          </a:xfrm>
          <a:prstGeom prst="rect">
            <a:avLst/>
          </a:prstGeom>
          <a:noFill/>
        </p:spPr>
        <p:txBody>
          <a:bodyPr wrap="none" rtlCol="0">
            <a:spAutoFit/>
          </a:bodyPr>
          <a:lstStyle/>
          <a:p>
            <a:pPr defTabSz="457200"/>
            <a:r>
              <a:rPr lang="en-GB" sz="2400" b="1" dirty="0">
                <a:solidFill>
                  <a:srgbClr val="0C8E31"/>
                </a:solidFill>
                <a:latin typeface="Arial" panose="020B0604020202020204" pitchFamily="34" charset="0"/>
                <a:ea typeface="ＭＳ Ｐゴシック" pitchFamily="34" charset="-128"/>
                <a:cs typeface="Arial" panose="020B0604020202020204" pitchFamily="34" charset="0"/>
              </a:rPr>
              <a:t>COMPLETED</a:t>
            </a:r>
          </a:p>
        </p:txBody>
      </p:sp>
      <p:cxnSp>
        <p:nvCxnSpPr>
          <p:cNvPr id="81" name="Straight Connector 7">
            <a:extLst>
              <a:ext uri="{FF2B5EF4-FFF2-40B4-BE49-F238E27FC236}">
                <a16:creationId xmlns:a16="http://schemas.microsoft.com/office/drawing/2014/main" id="{CC314E51-CF3D-4E4C-8B4E-A19AE12AE1B3}"/>
              </a:ext>
            </a:extLst>
          </p:cNvPr>
          <p:cNvCxnSpPr>
            <a:cxnSpLocks noChangeShapeType="1"/>
          </p:cNvCxnSpPr>
          <p:nvPr/>
        </p:nvCxnSpPr>
        <p:spPr bwMode="auto">
          <a:xfrm>
            <a:off x="3448749" y="1582576"/>
            <a:ext cx="0" cy="3354594"/>
          </a:xfrm>
          <a:prstGeom prst="line">
            <a:avLst/>
          </a:prstGeom>
          <a:noFill/>
          <a:ln w="9525">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2" name="Straight Connector 7">
            <a:extLst>
              <a:ext uri="{FF2B5EF4-FFF2-40B4-BE49-F238E27FC236}">
                <a16:creationId xmlns:a16="http://schemas.microsoft.com/office/drawing/2014/main" id="{1C09851B-7293-4434-8D01-98D8373FA777}"/>
              </a:ext>
            </a:extLst>
          </p:cNvPr>
          <p:cNvCxnSpPr>
            <a:cxnSpLocks noChangeShapeType="1"/>
          </p:cNvCxnSpPr>
          <p:nvPr/>
        </p:nvCxnSpPr>
        <p:spPr bwMode="auto">
          <a:xfrm>
            <a:off x="7806888" y="1859408"/>
            <a:ext cx="0" cy="3518646"/>
          </a:xfrm>
          <a:prstGeom prst="line">
            <a:avLst/>
          </a:prstGeom>
          <a:noFill/>
          <a:ln w="9525">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3" name="TextBox 82">
            <a:extLst>
              <a:ext uri="{FF2B5EF4-FFF2-40B4-BE49-F238E27FC236}">
                <a16:creationId xmlns:a16="http://schemas.microsoft.com/office/drawing/2014/main" id="{6B7B8073-306D-43AE-BE70-401A5C3B7A17}"/>
              </a:ext>
            </a:extLst>
          </p:cNvPr>
          <p:cNvSpPr txBox="1"/>
          <p:nvPr/>
        </p:nvSpPr>
        <p:spPr>
          <a:xfrm>
            <a:off x="9114553" y="682777"/>
            <a:ext cx="1195200" cy="477054"/>
          </a:xfrm>
          <a:prstGeom prst="rect">
            <a:avLst/>
          </a:prstGeom>
          <a:noFill/>
        </p:spPr>
        <p:txBody>
          <a:bodyPr wrap="none" rtlCol="0" anchor="ctr" anchorCtr="0">
            <a:spAutoFit/>
          </a:bodyPr>
          <a:lstStyle/>
          <a:p>
            <a:pPr algn="ctr" defTabSz="457200"/>
            <a:r>
              <a:rPr lang="en-US" sz="2500" b="1" dirty="0">
                <a:solidFill>
                  <a:srgbClr val="FF0000"/>
                </a:solidFill>
                <a:latin typeface="Arial" panose="020B0604020202020204" pitchFamily="34" charset="0"/>
                <a:ea typeface="League Spartan" charset="0"/>
                <a:cs typeface="Arial" panose="020B0604020202020204" pitchFamily="34" charset="0"/>
              </a:rPr>
              <a:t>TO DO</a:t>
            </a:r>
          </a:p>
        </p:txBody>
      </p:sp>
      <p:sp>
        <p:nvSpPr>
          <p:cNvPr id="84" name="Oval 83">
            <a:extLst>
              <a:ext uri="{FF2B5EF4-FFF2-40B4-BE49-F238E27FC236}">
                <a16:creationId xmlns:a16="http://schemas.microsoft.com/office/drawing/2014/main" id="{2667CEE8-F8DD-46DE-AA85-90AAD96CC100}"/>
              </a:ext>
            </a:extLst>
          </p:cNvPr>
          <p:cNvSpPr/>
          <p:nvPr/>
        </p:nvSpPr>
        <p:spPr>
          <a:xfrm>
            <a:off x="8095927" y="1367690"/>
            <a:ext cx="688584" cy="694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sp>
        <p:nvSpPr>
          <p:cNvPr id="85" name="Oval 84">
            <a:extLst>
              <a:ext uri="{FF2B5EF4-FFF2-40B4-BE49-F238E27FC236}">
                <a16:creationId xmlns:a16="http://schemas.microsoft.com/office/drawing/2014/main" id="{7C4C9171-8FD1-4EA7-8E18-629232EE878C}"/>
              </a:ext>
            </a:extLst>
          </p:cNvPr>
          <p:cNvSpPr/>
          <p:nvPr/>
        </p:nvSpPr>
        <p:spPr>
          <a:xfrm>
            <a:off x="8135893" y="1391560"/>
            <a:ext cx="600746" cy="6059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pic>
        <p:nvPicPr>
          <p:cNvPr id="86" name="Graphic 85" descr="Transfer outline">
            <a:extLst>
              <a:ext uri="{FF2B5EF4-FFF2-40B4-BE49-F238E27FC236}">
                <a16:creationId xmlns:a16="http://schemas.microsoft.com/office/drawing/2014/main" id="{A55FDA08-B306-4946-A395-CA86E1E65D2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203979" y="1515913"/>
            <a:ext cx="406518" cy="406518"/>
          </a:xfrm>
          <a:prstGeom prst="rect">
            <a:avLst/>
          </a:prstGeom>
        </p:spPr>
      </p:pic>
      <p:pic>
        <p:nvPicPr>
          <p:cNvPr id="87" name="Graphic 86" descr="Network outline">
            <a:extLst>
              <a:ext uri="{FF2B5EF4-FFF2-40B4-BE49-F238E27FC236}">
                <a16:creationId xmlns:a16="http://schemas.microsoft.com/office/drawing/2014/main" id="{C4ED206B-F014-488E-82CA-56BEB5463478}"/>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829292" y="1177265"/>
            <a:ext cx="554920" cy="554920"/>
          </a:xfrm>
          <a:prstGeom prst="rect">
            <a:avLst/>
          </a:prstGeom>
        </p:spPr>
      </p:pic>
      <p:sp>
        <p:nvSpPr>
          <p:cNvPr id="88" name="TextBox 87">
            <a:extLst>
              <a:ext uri="{FF2B5EF4-FFF2-40B4-BE49-F238E27FC236}">
                <a16:creationId xmlns:a16="http://schemas.microsoft.com/office/drawing/2014/main" id="{F8AA9C4A-64DA-4BAD-8DE6-F02865ADDF22}"/>
              </a:ext>
            </a:extLst>
          </p:cNvPr>
          <p:cNvSpPr txBox="1"/>
          <p:nvPr/>
        </p:nvSpPr>
        <p:spPr>
          <a:xfrm>
            <a:off x="1359260" y="1144472"/>
            <a:ext cx="1900621" cy="1261884"/>
          </a:xfrm>
          <a:prstGeom prst="rect">
            <a:avLst/>
          </a:prstGeom>
          <a:noFill/>
        </p:spPr>
        <p:txBody>
          <a:bodyPr wrap="square" rtlCol="0" anchor="ctr" anchorCtr="0">
            <a:spAutoFit/>
          </a:bodyPr>
          <a:lstStyle/>
          <a:p>
            <a:pPr defTabSz="457200">
              <a:lnSpc>
                <a:spcPts val="1240"/>
              </a:lnSpc>
            </a:pPr>
            <a:r>
              <a:rPr lang="en-US" sz="1200" b="1" dirty="0">
                <a:solidFill>
                  <a:srgbClr val="0C8E31"/>
                </a:solidFill>
                <a:latin typeface="Arial" panose="020B0604020202020204" pitchFamily="34" charset="0"/>
                <a:ea typeface="League Spartan" charset="0"/>
                <a:cs typeface="Arial" panose="020B0604020202020204" pitchFamily="34" charset="0"/>
              </a:rPr>
              <a:t>3 DDM Pilot </a:t>
            </a:r>
            <a:br>
              <a:rPr lang="en-US" sz="1200" b="1" dirty="0">
                <a:solidFill>
                  <a:srgbClr val="0C8E31"/>
                </a:solidFill>
                <a:latin typeface="Arial" panose="020B0604020202020204" pitchFamily="34" charset="0"/>
                <a:ea typeface="League Spartan" charset="0"/>
                <a:cs typeface="Arial" panose="020B0604020202020204" pitchFamily="34" charset="0"/>
              </a:rPr>
            </a:br>
            <a:r>
              <a:rPr lang="en-US" sz="1200" b="1" dirty="0">
                <a:solidFill>
                  <a:srgbClr val="0C8E31"/>
                </a:solidFill>
                <a:latin typeface="Arial" panose="020B0604020202020204" pitchFamily="34" charset="0"/>
                <a:ea typeface="League Spartan" charset="0"/>
                <a:cs typeface="Arial" panose="020B0604020202020204" pitchFamily="34" charset="0"/>
              </a:rPr>
              <a:t>Hubs launched and resourced</a:t>
            </a:r>
          </a:p>
          <a:p>
            <a:pPr defTabSz="457200"/>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National Hub as well as eThekwini, Waterberg &amp; OR Tambo</a:t>
            </a:r>
            <a:endParaRPr lang="en-US" sz="1000" b="1" dirty="0">
              <a:solidFill>
                <a:srgbClr val="C00000"/>
              </a:solidFill>
              <a:latin typeface="Arial" panose="020B0604020202020204" pitchFamily="34" charset="0"/>
              <a:ea typeface="League Spartan" charset="0"/>
              <a:cs typeface="Arial" panose="020B0604020202020204" pitchFamily="34" charset="0"/>
            </a:endParaRPr>
          </a:p>
          <a:p>
            <a:pPr algn="ctr" defTabSz="457200"/>
            <a:endParaRPr lang="en-US" sz="1000" b="1" dirty="0">
              <a:solidFill>
                <a:srgbClr val="C00000"/>
              </a:solidFill>
              <a:latin typeface="Arial" panose="020B0604020202020204" pitchFamily="34" charset="0"/>
              <a:ea typeface="League Spartan" charset="0"/>
              <a:cs typeface="Arial" panose="020B0604020202020204" pitchFamily="34" charset="0"/>
            </a:endParaRPr>
          </a:p>
        </p:txBody>
      </p:sp>
      <p:sp>
        <p:nvSpPr>
          <p:cNvPr id="89" name="TextBox 88">
            <a:extLst>
              <a:ext uri="{FF2B5EF4-FFF2-40B4-BE49-F238E27FC236}">
                <a16:creationId xmlns:a16="http://schemas.microsoft.com/office/drawing/2014/main" id="{2C0F70F5-636F-4110-8947-37A6CBADEBAA}"/>
              </a:ext>
            </a:extLst>
          </p:cNvPr>
          <p:cNvSpPr txBox="1"/>
          <p:nvPr/>
        </p:nvSpPr>
        <p:spPr>
          <a:xfrm>
            <a:off x="4634951" y="1344440"/>
            <a:ext cx="2741016" cy="5044971"/>
          </a:xfrm>
          <a:prstGeom prst="rect">
            <a:avLst/>
          </a:prstGeom>
          <a:noFill/>
        </p:spPr>
        <p:txBody>
          <a:bodyPr wrap="square" rtlCol="0" anchor="ctr" anchorCtr="0">
            <a:spAutoFit/>
          </a:bodyPr>
          <a:lstStyle/>
          <a:p>
            <a:pPr defTabSz="457200">
              <a:lnSpc>
                <a:spcPts val="1100"/>
              </a:lnSpc>
            </a:pPr>
            <a:r>
              <a:rPr lang="en-US" sz="1200" b="1" dirty="0">
                <a:solidFill>
                  <a:schemeClr val="accent6">
                    <a:lumMod val="75000"/>
                  </a:schemeClr>
                </a:solidFill>
                <a:latin typeface="Arial" panose="020B0604020202020204" pitchFamily="34" charset="0"/>
                <a:ea typeface="League Spartan" charset="0"/>
                <a:cs typeface="Arial" panose="020B0604020202020204" pitchFamily="34" charset="0"/>
              </a:rPr>
              <a:t>Development of One Plans</a:t>
            </a:r>
            <a:endParaRPr lang="en-US" sz="1200" b="1" dirty="0">
              <a:solidFill>
                <a:srgbClr val="9BBB59"/>
              </a:solidFill>
              <a:latin typeface="Arial" panose="020B0604020202020204" pitchFamily="34" charset="0"/>
              <a:ea typeface="League Spartan" charset="0"/>
              <a:cs typeface="Arial" panose="020B0604020202020204" pitchFamily="34" charset="0"/>
            </a:endParaRPr>
          </a:p>
          <a:p>
            <a:pPr marL="171450" indent="-171450" defTabSz="457200">
              <a:lnSpc>
                <a:spcPts val="1100"/>
              </a:lnSpc>
              <a:buFont typeface="Arial" panose="020B0604020202020204" pitchFamily="34" charset="0"/>
              <a:buChar cha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Waterberg, OR Tambo,  eThekwini &amp; 49 districts</a:t>
            </a:r>
          </a:p>
          <a:p>
            <a:pPr marL="171450" indent="-171450" defTabSz="457200">
              <a:lnSpc>
                <a:spcPts val="1100"/>
              </a:lnSpc>
              <a:buFont typeface="Arial" panose="020B0604020202020204" pitchFamily="34" charset="0"/>
              <a:buChar cha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Alignment of plans to MTSF</a:t>
            </a:r>
            <a:endParaRPr lang="en-US" sz="1200" dirty="0">
              <a:solidFill>
                <a:srgbClr val="FFC000"/>
              </a:solidFill>
              <a:latin typeface="Arial" panose="020B0604020202020204" pitchFamily="34" charset="0"/>
              <a:ea typeface="Open Sans Light" panose="020B0306030504020204" pitchFamily="34" charset="0"/>
              <a:cs typeface="Arial" panose="020B0604020202020204" pitchFamily="34" charset="0"/>
            </a:endParaRPr>
          </a:p>
          <a:p>
            <a:pPr defTabSz="457200">
              <a:lnSpc>
                <a:spcPts val="1100"/>
              </a:lnSpc>
            </a:pPr>
            <a:endParaRPr lang="en-US" sz="1200" b="1" dirty="0">
              <a:solidFill>
                <a:schemeClr val="accent6">
                  <a:lumMod val="75000"/>
                </a:schemeClr>
              </a:solidFill>
              <a:latin typeface="Arial" panose="020B0604020202020204" pitchFamily="34" charset="0"/>
              <a:ea typeface="League Spartan" charset="0"/>
              <a:cs typeface="Arial" panose="020B0604020202020204" pitchFamily="34" charset="0"/>
            </a:endParaRPr>
          </a:p>
          <a:p>
            <a:pPr defTabSz="457200">
              <a:lnSpc>
                <a:spcPts val="1100"/>
              </a:lnSpc>
            </a:pPr>
            <a:r>
              <a:rPr lang="en-US" sz="1200" b="1" dirty="0">
                <a:solidFill>
                  <a:schemeClr val="accent6">
                    <a:lumMod val="75000"/>
                  </a:schemeClr>
                </a:solidFill>
                <a:latin typeface="Arial" panose="020B0604020202020204" pitchFamily="34" charset="0"/>
                <a:ea typeface="League Spartan" charset="0"/>
                <a:cs typeface="Arial" panose="020B0604020202020204" pitchFamily="34" charset="0"/>
              </a:rPr>
              <a:t>Partnerships entered</a:t>
            </a:r>
          </a:p>
          <a:p>
            <a:pPr defTabSz="457200">
              <a:lnSpc>
                <a:spcPts val="1100"/>
              </a:lnSpc>
            </a:pPr>
            <a:endParaRPr lang="en-US" sz="1200" b="1" dirty="0">
              <a:solidFill>
                <a:schemeClr val="accent6">
                  <a:lumMod val="75000"/>
                </a:schemeClr>
              </a:solidFill>
              <a:latin typeface="Arial" panose="020B0604020202020204" pitchFamily="34" charset="0"/>
              <a:ea typeface="League Spartan" charset="0"/>
              <a:cs typeface="Arial" panose="020B0604020202020204" pitchFamily="34" charset="0"/>
            </a:endParaRPr>
          </a:p>
          <a:p>
            <a:pPr defTabSz="457200">
              <a:lnSpc>
                <a:spcPts val="1100"/>
              </a:lnSpc>
            </a:pPr>
            <a:r>
              <a:rPr lang="en-GB" altLang="en-US" sz="1100" dirty="0">
                <a:solidFill>
                  <a:prstClr val="black"/>
                </a:solidFill>
                <a:latin typeface="Arial" panose="020B0604020202020204" pitchFamily="34" charset="0"/>
                <a:ea typeface="ＭＳ Ｐゴシック" pitchFamily="34" charset="-128"/>
                <a:cs typeface="Arial" panose="020B0604020202020204" pitchFamily="34" charset="0"/>
              </a:rPr>
              <a:t>DBSA, PPGI, People’s Republic of China, UN (UN Women, FAO, UNDP), The Hollard Foundation, National Business Institute, Water Research Commission, CSIR, Traditional Leaders</a:t>
            </a:r>
          </a:p>
          <a:p>
            <a:pPr defTabSz="457200">
              <a:lnSpc>
                <a:spcPts val="1100"/>
              </a:lnSpc>
            </a:pPr>
            <a:endParaRPr lang="en-GB" altLang="en-US" sz="1200" dirty="0">
              <a:solidFill>
                <a:prstClr val="black"/>
              </a:solidFill>
              <a:latin typeface="Arial" panose="020B0604020202020204" pitchFamily="34" charset="0"/>
              <a:ea typeface="ＭＳ Ｐゴシック" pitchFamily="34" charset="-128"/>
              <a:cs typeface="Arial" panose="020B0604020202020204" pitchFamily="34" charset="0"/>
            </a:endParaRPr>
          </a:p>
          <a:p>
            <a:pPr defTabSz="457200">
              <a:lnSpc>
                <a:spcPts val="1100"/>
              </a:lnSpc>
            </a:pPr>
            <a:r>
              <a:rPr lang="en-US" sz="1200" b="1" dirty="0">
                <a:solidFill>
                  <a:schemeClr val="accent6">
                    <a:lumMod val="75000"/>
                  </a:schemeClr>
                </a:solidFill>
                <a:latin typeface="Arial" panose="020B0604020202020204" pitchFamily="34" charset="0"/>
                <a:ea typeface="ＭＳ Ｐゴシック" pitchFamily="34" charset="-128"/>
                <a:cs typeface="Arial" panose="020B0604020202020204" pitchFamily="34" charset="0"/>
              </a:rPr>
              <a:t>One national implementation plan </a:t>
            </a:r>
            <a:endParaRPr lang="en-US" sz="1200" dirty="0">
              <a:solidFill>
                <a:schemeClr val="accent6">
                  <a:lumMod val="75000"/>
                </a:schemeClr>
              </a:solidFill>
              <a:latin typeface="Arial" panose="020B0604020202020204" pitchFamily="34" charset="0"/>
              <a:ea typeface="Open Sans Light" panose="020B0306030504020204" pitchFamily="34" charset="0"/>
              <a:cs typeface="Arial" panose="020B0604020202020204" pitchFamily="34" charset="0"/>
            </a:endParaRPr>
          </a:p>
          <a:p>
            <a:pPr marL="171450" indent="-171450" defTabSz="457200">
              <a:lnSpc>
                <a:spcPts val="1100"/>
              </a:lnSpc>
              <a:buFont typeface="Arial" panose="020B0604020202020204" pitchFamily="34" charset="0"/>
              <a:buChar cha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Inclusion of sector &amp; provincial plans &amp; budgets as well as partner investments</a:t>
            </a:r>
          </a:p>
          <a:p>
            <a:pPr marL="171450" indent="-171450" defTabSz="457200">
              <a:lnSpc>
                <a:spcPts val="1100"/>
              </a:lnSpc>
              <a:buFont typeface="Arial" panose="020B0604020202020204" pitchFamily="34" charset="0"/>
              <a:buChar cha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National Coordination Forum with all Departments</a:t>
            </a:r>
          </a:p>
          <a:p>
            <a:pPr marL="171450" indent="-171450" defTabSz="457200">
              <a:lnSpc>
                <a:spcPts val="1100"/>
              </a:lnSpc>
              <a:buFont typeface="Arial" panose="020B0604020202020204" pitchFamily="34" charset="0"/>
              <a:buChar cha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Actualizing the 1,5million hectares pledged by traditional leaders and supporting that with Agriculture extension officers</a:t>
            </a:r>
          </a:p>
          <a:p>
            <a:pPr marL="171450" indent="-171450" defTabSz="457200">
              <a:lnSpc>
                <a:spcPts val="1100"/>
              </a:lnSpc>
              <a:buFont typeface="Arial" panose="020B0604020202020204" pitchFamily="34" charset="0"/>
              <a:buChar char="•"/>
            </a:pPr>
            <a:endPar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endParaRPr>
          </a:p>
          <a:p>
            <a:pPr defTabSz="457200">
              <a:lnSpc>
                <a:spcPts val="1100"/>
              </a:lnSpc>
            </a:pPr>
            <a:r>
              <a:rPr lang="en-US" sz="1200" b="1" dirty="0">
                <a:solidFill>
                  <a:schemeClr val="accent6">
                    <a:lumMod val="75000"/>
                  </a:schemeClr>
                </a:solidFill>
                <a:latin typeface="Arial" panose="020B0604020202020204" pitchFamily="34" charset="0"/>
                <a:ea typeface="ＭＳ Ｐゴシック" pitchFamily="34" charset="-128"/>
                <a:cs typeface="Arial" panose="020B0604020202020204" pitchFamily="34" charset="0"/>
              </a:rPr>
              <a:t>Remodeling of CWP</a:t>
            </a:r>
            <a:endParaRPr lang="en-US" sz="1200" dirty="0">
              <a:solidFill>
                <a:schemeClr val="accent6">
                  <a:lumMod val="75000"/>
                </a:schemeClr>
              </a:solidFill>
              <a:latin typeface="Arial" panose="020B0604020202020204" pitchFamily="34" charset="0"/>
              <a:ea typeface="Open Sans Light" panose="020B0306030504020204" pitchFamily="34" charset="0"/>
              <a:cs typeface="Arial" panose="020B0604020202020204" pitchFamily="34" charset="0"/>
            </a:endParaRPr>
          </a:p>
          <a:p>
            <a:pPr defTabSz="457200">
              <a:lnSpc>
                <a:spcPts val="1100"/>
              </a:lnSpc>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To ensure better community participation and empowerment</a:t>
            </a:r>
          </a:p>
          <a:p>
            <a:pPr defTabSz="457200">
              <a:lnSpc>
                <a:spcPts val="1100"/>
              </a:lnSpc>
            </a:pPr>
            <a:endPar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endParaRPr>
          </a:p>
          <a:p>
            <a:pPr defTabSz="457200">
              <a:lnSpc>
                <a:spcPts val="1240"/>
              </a:lnSpc>
            </a:pPr>
            <a:r>
              <a:rPr lang="en-US" sz="1200" b="1" dirty="0">
                <a:latin typeface="Arial" panose="020B0604020202020204" pitchFamily="34" charset="0"/>
                <a:ea typeface="League Spartan" charset="0"/>
                <a:cs typeface="Arial" panose="020B0604020202020204" pitchFamily="34" charset="0"/>
              </a:rPr>
              <a:t>DDM Information Management System</a:t>
            </a:r>
          </a:p>
          <a:p>
            <a:pPr defTabSz="457200"/>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The development of the DDM Information System to link to key systems such as Municipal Money</a:t>
            </a:r>
          </a:p>
          <a:p>
            <a:pPr defTabSz="457200">
              <a:lnSpc>
                <a:spcPts val="1100"/>
              </a:lnSpc>
            </a:pPr>
            <a:endPar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A61AF9A7-0EAF-432C-9FE9-5D936E117854}"/>
              </a:ext>
            </a:extLst>
          </p:cNvPr>
          <p:cNvSpPr txBox="1"/>
          <p:nvPr/>
        </p:nvSpPr>
        <p:spPr>
          <a:xfrm>
            <a:off x="1247486" y="3045515"/>
            <a:ext cx="1911984" cy="2554545"/>
          </a:xfrm>
          <a:prstGeom prst="rect">
            <a:avLst/>
          </a:prstGeom>
          <a:noFill/>
        </p:spPr>
        <p:txBody>
          <a:bodyPr wrap="square" rtlCol="0" anchor="ctr" anchorCtr="0">
            <a:spAutoFit/>
          </a:bodyPr>
          <a:lstStyle/>
          <a:p>
            <a:pPr defTabSz="457200">
              <a:lnSpc>
                <a:spcPts val="1150"/>
              </a:lnSpc>
            </a:pPr>
            <a:r>
              <a:rPr lang="en-US" sz="1200" b="1" dirty="0">
                <a:solidFill>
                  <a:srgbClr val="269E2B"/>
                </a:solidFill>
                <a:latin typeface="Arial" panose="020B0604020202020204" pitchFamily="34" charset="0"/>
                <a:ea typeface="League Spartan" charset="0"/>
                <a:cs typeface="Arial" panose="020B0604020202020204" pitchFamily="34" charset="0"/>
              </a:rPr>
              <a:t>Champions and District Forums in all districts</a:t>
            </a:r>
            <a:endPar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endParaRPr>
          </a:p>
          <a:p>
            <a:pPr marL="99450" indent="-99450" defTabSz="457200">
              <a:lnSpc>
                <a:spcPts val="1170"/>
              </a:lnSpc>
              <a:buFont typeface="Arial" panose="020B0604020202020204" pitchFamily="34" charset="0"/>
              <a:buChar cha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Ministers, DMs &amp; MECs deployed. </a:t>
            </a:r>
          </a:p>
          <a:p>
            <a:pPr marL="99450" indent="-99450" defTabSz="457200">
              <a:lnSpc>
                <a:spcPts val="1170"/>
              </a:lnSpc>
              <a:buFont typeface="Arial" panose="020B0604020202020204" pitchFamily="34" charset="0"/>
              <a:buChar cha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34 districts visited by National Champions</a:t>
            </a:r>
          </a:p>
          <a:p>
            <a:pPr marL="99450" indent="-99450" defTabSz="457200">
              <a:lnSpc>
                <a:spcPts val="1170"/>
              </a:lnSpc>
              <a:buFont typeface="Arial" panose="020B0604020202020204" pitchFamily="34" charset="0"/>
              <a:buChar cha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HODs/CoGTA DDGs designated provinces and districts</a:t>
            </a:r>
          </a:p>
          <a:p>
            <a:pPr marL="99450" indent="-99450" defTabSz="457200">
              <a:lnSpc>
                <a:spcPts val="1170"/>
              </a:lnSpc>
              <a:buFont typeface="Arial" panose="020B0604020202020204" pitchFamily="34" charset="0"/>
              <a:buChar cha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39 District Forums convened and operational</a:t>
            </a:r>
          </a:p>
          <a:p>
            <a:pPr marL="99450" indent="-99450" defTabSz="457200">
              <a:lnSpc>
                <a:spcPts val="1170"/>
              </a:lnSpc>
              <a:buFont typeface="Arial" panose="020B0604020202020204" pitchFamily="34" charset="0"/>
              <a:buChar cha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Guidelines for Champions developed </a:t>
            </a:r>
          </a:p>
          <a:p>
            <a:pPr marL="99450" indent="-99450" defTabSz="457200">
              <a:lnSpc>
                <a:spcPts val="1170"/>
              </a:lnSpc>
              <a:buFont typeface="Arial" panose="020B0604020202020204" pitchFamily="34" charset="0"/>
              <a:buChar char="•"/>
            </a:pPr>
            <a:endPar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endParaRPr>
          </a:p>
          <a:p>
            <a:pPr algn="ctr" defTabSz="457200">
              <a:lnSpc>
                <a:spcPts val="1150"/>
              </a:lnSpc>
            </a:pPr>
            <a:endParaRPr lang="en-US" sz="1125" b="1" dirty="0">
              <a:solidFill>
                <a:srgbClr val="8064A2"/>
              </a:solidFill>
              <a:latin typeface="Fira Sans" panose="020B0503050000020004" pitchFamily="34" charset="0"/>
              <a:ea typeface="League Spartan" charset="0"/>
              <a:cs typeface="Poppins" pitchFamily="2" charset="77"/>
            </a:endParaRPr>
          </a:p>
        </p:txBody>
      </p:sp>
      <p:sp>
        <p:nvSpPr>
          <p:cNvPr id="91" name="TextBox 90">
            <a:extLst>
              <a:ext uri="{FF2B5EF4-FFF2-40B4-BE49-F238E27FC236}">
                <a16:creationId xmlns:a16="http://schemas.microsoft.com/office/drawing/2014/main" id="{17F1F287-BE91-49ED-87F6-3179D0A3B3A2}"/>
              </a:ext>
            </a:extLst>
          </p:cNvPr>
          <p:cNvSpPr txBox="1"/>
          <p:nvPr/>
        </p:nvSpPr>
        <p:spPr>
          <a:xfrm>
            <a:off x="1292358" y="2364298"/>
            <a:ext cx="2156391" cy="738664"/>
          </a:xfrm>
          <a:prstGeom prst="rect">
            <a:avLst/>
          </a:prstGeom>
          <a:noFill/>
        </p:spPr>
        <p:txBody>
          <a:bodyPr wrap="square" rtlCol="0" anchor="ctr" anchorCtr="0">
            <a:spAutoFit/>
          </a:bodyPr>
          <a:lstStyle/>
          <a:p>
            <a:pPr defTabSz="457200">
              <a:lnSpc>
                <a:spcPts val="1240"/>
              </a:lnSpc>
            </a:pPr>
            <a:r>
              <a:rPr lang="en-US" sz="1200" b="1" dirty="0">
                <a:solidFill>
                  <a:srgbClr val="269E2B"/>
                </a:solidFill>
                <a:latin typeface="Arial" panose="020B0604020202020204" pitchFamily="34" charset="0"/>
                <a:ea typeface="League Spartan" charset="0"/>
                <a:cs typeface="Arial" panose="020B0604020202020204" pitchFamily="34" charset="0"/>
              </a:rPr>
              <a:t>52 District Profiles completed</a:t>
            </a:r>
          </a:p>
          <a:p>
            <a:pPr defTabSz="457200"/>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Covering situational analysis</a:t>
            </a:r>
          </a:p>
          <a:p>
            <a:pPr algn="ctr" defTabSz="457200"/>
            <a:endParaRPr lang="en-US" sz="1000" b="1" dirty="0">
              <a:solidFill>
                <a:srgbClr val="1F497D"/>
              </a:solidFill>
              <a:latin typeface="Arial" panose="020B0604020202020204" pitchFamily="34" charset="0"/>
              <a:ea typeface="League Spartan" charset="0"/>
              <a:cs typeface="Arial" panose="020B0604020202020204" pitchFamily="34" charset="0"/>
            </a:endParaRPr>
          </a:p>
        </p:txBody>
      </p:sp>
      <p:sp>
        <p:nvSpPr>
          <p:cNvPr id="92" name="TextBox 91">
            <a:extLst>
              <a:ext uri="{FF2B5EF4-FFF2-40B4-BE49-F238E27FC236}">
                <a16:creationId xmlns:a16="http://schemas.microsoft.com/office/drawing/2014/main" id="{27D7489A-6168-47E4-AE8B-9A71148CDE02}"/>
              </a:ext>
            </a:extLst>
          </p:cNvPr>
          <p:cNvSpPr txBox="1"/>
          <p:nvPr/>
        </p:nvSpPr>
        <p:spPr>
          <a:xfrm>
            <a:off x="8871495" y="1100787"/>
            <a:ext cx="3127771" cy="2646878"/>
          </a:xfrm>
          <a:prstGeom prst="rect">
            <a:avLst/>
          </a:prstGeom>
          <a:noFill/>
        </p:spPr>
        <p:txBody>
          <a:bodyPr wrap="square" rtlCol="0" anchor="ctr" anchorCtr="0">
            <a:spAutoFit/>
          </a:bodyPr>
          <a:lstStyle/>
          <a:p>
            <a:pPr defTabSz="457200"/>
            <a:endPar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endParaRPr>
          </a:p>
          <a:p>
            <a:pPr defTabSz="457200"/>
            <a:endPar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endParaRPr>
          </a:p>
          <a:p>
            <a:pPr defTabSz="457200">
              <a:lnSpc>
                <a:spcPts val="1240"/>
              </a:lnSpc>
            </a:pPr>
            <a:r>
              <a:rPr lang="en-US" sz="1200" b="1" dirty="0" err="1">
                <a:latin typeface="Arial" panose="020B0604020202020204" pitchFamily="34" charset="0"/>
                <a:ea typeface="League Spartan" charset="0"/>
                <a:cs typeface="Arial" panose="020B0604020202020204" pitchFamily="34" charset="0"/>
              </a:rPr>
              <a:t>Decentralise</a:t>
            </a:r>
            <a:r>
              <a:rPr lang="en-US" sz="1200" b="1" dirty="0">
                <a:latin typeface="Arial" panose="020B0604020202020204" pitchFamily="34" charset="0"/>
                <a:ea typeface="League Spartan" charset="0"/>
                <a:cs typeface="Arial" panose="020B0604020202020204" pitchFamily="34" charset="0"/>
              </a:rPr>
              <a:t> all Departments Operations</a:t>
            </a:r>
          </a:p>
          <a:p>
            <a:pPr defTabSz="457200"/>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Ensure that all government departments have presence and/or </a:t>
            </a:r>
            <a:r>
              <a:rPr lang="en-US" sz="1200" dirty="0" err="1">
                <a:solidFill>
                  <a:prstClr val="black"/>
                </a:solidFill>
                <a:latin typeface="Arial" panose="020B0604020202020204" pitchFamily="34" charset="0"/>
                <a:ea typeface="Open Sans Light" panose="020B0306030504020204" pitchFamily="34" charset="0"/>
                <a:cs typeface="Arial" panose="020B0604020202020204" pitchFamily="34" charset="0"/>
              </a:rPr>
              <a:t>programmes</a:t>
            </a: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 in the Districts</a:t>
            </a:r>
          </a:p>
          <a:p>
            <a:pPr defTabSz="457200"/>
            <a:endPar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endParaRPr>
          </a:p>
          <a:p>
            <a:pPr defTabSz="457200"/>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Develop an integrated and connected mega </a:t>
            </a:r>
            <a:r>
              <a:rPr lang="en-US" sz="1200" b="1" dirty="0">
                <a:solidFill>
                  <a:prstClr val="black"/>
                </a:solidFill>
                <a:latin typeface="Arial" panose="020B0604020202020204" pitchFamily="34" charset="0"/>
                <a:ea typeface="Open Sans Light" panose="020B0306030504020204" pitchFamily="34" charset="0"/>
                <a:cs typeface="Arial" panose="020B0604020202020204" pitchFamily="34" charset="0"/>
              </a:rPr>
              <a:t>‘New Coastal City Project’ </a:t>
            </a: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and appoint a multi sectored project lead team</a:t>
            </a:r>
          </a:p>
          <a:p>
            <a:pPr defTabSz="457200"/>
            <a:endPar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endParaRPr>
          </a:p>
          <a:p>
            <a:pPr defTabSz="457200"/>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Conduct </a:t>
            </a:r>
            <a:r>
              <a:rPr lang="en-US" sz="1200" b="1" dirty="0">
                <a:solidFill>
                  <a:prstClr val="black"/>
                </a:solidFill>
                <a:latin typeface="Arial" panose="020B0604020202020204" pitchFamily="34" charset="0"/>
                <a:ea typeface="Open Sans Light" panose="020B0306030504020204" pitchFamily="34" charset="0"/>
                <a:cs typeface="Arial" panose="020B0604020202020204" pitchFamily="34" charset="0"/>
              </a:rPr>
              <a:t>audits</a:t>
            </a: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 on the current capacity of the LED Units and the impact of municipal development agencies</a:t>
            </a:r>
          </a:p>
        </p:txBody>
      </p:sp>
      <p:sp>
        <p:nvSpPr>
          <p:cNvPr id="93" name="Oval 92">
            <a:extLst>
              <a:ext uri="{FF2B5EF4-FFF2-40B4-BE49-F238E27FC236}">
                <a16:creationId xmlns:a16="http://schemas.microsoft.com/office/drawing/2014/main" id="{C44C161E-1DF1-4BA1-B597-6661B7C06097}"/>
              </a:ext>
            </a:extLst>
          </p:cNvPr>
          <p:cNvSpPr>
            <a:spLocks noChangeAspect="1"/>
          </p:cNvSpPr>
          <p:nvPr/>
        </p:nvSpPr>
        <p:spPr>
          <a:xfrm>
            <a:off x="8068201" y="2314607"/>
            <a:ext cx="694586" cy="694586"/>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pic>
        <p:nvPicPr>
          <p:cNvPr id="94" name="Graphic 93" descr="City with solid fill">
            <a:extLst>
              <a:ext uri="{FF2B5EF4-FFF2-40B4-BE49-F238E27FC236}">
                <a16:creationId xmlns:a16="http://schemas.microsoft.com/office/drawing/2014/main" id="{395284E0-200F-4170-9FB8-AF26217EFF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123308" y="2384397"/>
            <a:ext cx="549994" cy="549994"/>
          </a:xfrm>
          <a:prstGeom prst="rect">
            <a:avLst/>
          </a:prstGeom>
          <a:effectLst>
            <a:glow rad="101600">
              <a:srgbClr val="FF0000">
                <a:alpha val="60000"/>
              </a:srgbClr>
            </a:glow>
          </a:effectLst>
        </p:spPr>
      </p:pic>
      <p:sp>
        <p:nvSpPr>
          <p:cNvPr id="95" name="Oval 94">
            <a:extLst>
              <a:ext uri="{FF2B5EF4-FFF2-40B4-BE49-F238E27FC236}">
                <a16:creationId xmlns:a16="http://schemas.microsoft.com/office/drawing/2014/main" id="{881B4A99-ED21-4CA8-84C8-B4510E3E0A89}"/>
              </a:ext>
            </a:extLst>
          </p:cNvPr>
          <p:cNvSpPr>
            <a:spLocks noChangeAspect="1"/>
          </p:cNvSpPr>
          <p:nvPr/>
        </p:nvSpPr>
        <p:spPr>
          <a:xfrm>
            <a:off x="8051501" y="3085381"/>
            <a:ext cx="694586" cy="694586"/>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endParaRPr>
          </a:p>
        </p:txBody>
      </p:sp>
      <p:pic>
        <p:nvPicPr>
          <p:cNvPr id="96" name="Graphic 95" descr="Document with solid fill">
            <a:extLst>
              <a:ext uri="{FF2B5EF4-FFF2-40B4-BE49-F238E27FC236}">
                <a16:creationId xmlns:a16="http://schemas.microsoft.com/office/drawing/2014/main" id="{0107CB04-A167-4136-9395-78F125CDB69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8137197" y="3171239"/>
            <a:ext cx="549994" cy="549994"/>
          </a:xfrm>
          <a:prstGeom prst="rect">
            <a:avLst/>
          </a:prstGeom>
        </p:spPr>
      </p:pic>
      <p:sp>
        <p:nvSpPr>
          <p:cNvPr id="100" name="Oval 99">
            <a:extLst>
              <a:ext uri="{FF2B5EF4-FFF2-40B4-BE49-F238E27FC236}">
                <a16:creationId xmlns:a16="http://schemas.microsoft.com/office/drawing/2014/main" id="{3B24D315-8B33-4B04-AA4A-D679A40C87ED}"/>
              </a:ext>
            </a:extLst>
          </p:cNvPr>
          <p:cNvSpPr/>
          <p:nvPr/>
        </p:nvSpPr>
        <p:spPr>
          <a:xfrm>
            <a:off x="3753137" y="4635635"/>
            <a:ext cx="705592" cy="69458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sp>
        <p:nvSpPr>
          <p:cNvPr id="101" name="Flowchart: Magnetic Disk 100">
            <a:extLst>
              <a:ext uri="{FF2B5EF4-FFF2-40B4-BE49-F238E27FC236}">
                <a16:creationId xmlns:a16="http://schemas.microsoft.com/office/drawing/2014/main" id="{3E15C979-A8C6-43A1-8143-CD80E32B68AE}"/>
              </a:ext>
            </a:extLst>
          </p:cNvPr>
          <p:cNvSpPr/>
          <p:nvPr/>
        </p:nvSpPr>
        <p:spPr>
          <a:xfrm>
            <a:off x="3915126" y="4773694"/>
            <a:ext cx="382615" cy="418467"/>
          </a:xfrm>
          <a:prstGeom prst="flowChartMagneticDisk">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4" name="Oval 103">
            <a:extLst>
              <a:ext uri="{FF2B5EF4-FFF2-40B4-BE49-F238E27FC236}">
                <a16:creationId xmlns:a16="http://schemas.microsoft.com/office/drawing/2014/main" id="{542C125B-04B1-4490-B388-9A901E6981BB}"/>
              </a:ext>
            </a:extLst>
          </p:cNvPr>
          <p:cNvSpPr/>
          <p:nvPr/>
        </p:nvSpPr>
        <p:spPr>
          <a:xfrm>
            <a:off x="552263" y="5294964"/>
            <a:ext cx="610854" cy="6276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sp>
        <p:nvSpPr>
          <p:cNvPr id="105" name="Oval 104">
            <a:extLst>
              <a:ext uri="{FF2B5EF4-FFF2-40B4-BE49-F238E27FC236}">
                <a16:creationId xmlns:a16="http://schemas.microsoft.com/office/drawing/2014/main" id="{C1C193C0-1332-44B3-A48E-334FEB908D40}"/>
              </a:ext>
            </a:extLst>
          </p:cNvPr>
          <p:cNvSpPr/>
          <p:nvPr/>
        </p:nvSpPr>
        <p:spPr>
          <a:xfrm>
            <a:off x="527991" y="5249397"/>
            <a:ext cx="700169" cy="694586"/>
          </a:xfrm>
          <a:prstGeom prst="ellipse">
            <a:avLst/>
          </a:prstGeom>
          <a:solidFill>
            <a:srgbClr val="269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sp>
        <p:nvSpPr>
          <p:cNvPr id="106" name="Oval 105">
            <a:extLst>
              <a:ext uri="{FF2B5EF4-FFF2-40B4-BE49-F238E27FC236}">
                <a16:creationId xmlns:a16="http://schemas.microsoft.com/office/drawing/2014/main" id="{CCBBE017-9ADA-47A3-8EEB-25DD69540974}"/>
              </a:ext>
            </a:extLst>
          </p:cNvPr>
          <p:cNvSpPr/>
          <p:nvPr/>
        </p:nvSpPr>
        <p:spPr>
          <a:xfrm>
            <a:off x="557005" y="5268076"/>
            <a:ext cx="626935" cy="627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675">
              <a:solidFill>
                <a:prstClr val="white"/>
              </a:solidFill>
              <a:latin typeface="Fira Sans Light" panose="020B0403050000020004" pitchFamily="34" charset="0"/>
            </a:endParaRPr>
          </a:p>
        </p:txBody>
      </p:sp>
      <p:sp>
        <p:nvSpPr>
          <p:cNvPr id="108" name="TextBox 107">
            <a:extLst>
              <a:ext uri="{FF2B5EF4-FFF2-40B4-BE49-F238E27FC236}">
                <a16:creationId xmlns:a16="http://schemas.microsoft.com/office/drawing/2014/main" id="{5D5CB1CE-FB0A-4218-85A3-BDBCCA10F510}"/>
              </a:ext>
            </a:extLst>
          </p:cNvPr>
          <p:cNvSpPr txBox="1"/>
          <p:nvPr/>
        </p:nvSpPr>
        <p:spPr>
          <a:xfrm>
            <a:off x="1339339" y="5331635"/>
            <a:ext cx="2339134" cy="954107"/>
          </a:xfrm>
          <a:prstGeom prst="rect">
            <a:avLst/>
          </a:prstGeom>
          <a:noFill/>
        </p:spPr>
        <p:txBody>
          <a:bodyPr wrap="square" rtlCol="0" anchor="ctr" anchorCtr="0">
            <a:spAutoFit/>
          </a:bodyPr>
          <a:lstStyle/>
          <a:p>
            <a:pPr defTabSz="457200">
              <a:lnSpc>
                <a:spcPts val="1240"/>
              </a:lnSpc>
            </a:pPr>
            <a:r>
              <a:rPr lang="en-US" sz="1200" b="1" dirty="0">
                <a:solidFill>
                  <a:srgbClr val="269E2B"/>
                </a:solidFill>
                <a:latin typeface="Arial" panose="020B0604020202020204" pitchFamily="34" charset="0"/>
                <a:ea typeface="League Spartan" charset="0"/>
                <a:cs typeface="Arial" panose="020B0604020202020204" pitchFamily="34" charset="0"/>
              </a:rPr>
              <a:t>DDM Tools &amp; Barometer </a:t>
            </a:r>
          </a:p>
          <a:p>
            <a:pPr defTabSz="457200"/>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Frameworks, Guidelines and Circulars developed and issued . Workshops undertaken </a:t>
            </a:r>
          </a:p>
          <a:p>
            <a:pPr algn="ctr" defTabSz="457200"/>
            <a:endParaRPr lang="en-US" sz="1000" b="1" dirty="0">
              <a:solidFill>
                <a:srgbClr val="1F497D"/>
              </a:solidFill>
              <a:latin typeface="Arial" panose="020B0604020202020204" pitchFamily="34" charset="0"/>
              <a:ea typeface="League Spartan" charset="0"/>
              <a:cs typeface="Arial" panose="020B0604020202020204" pitchFamily="34" charset="0"/>
            </a:endParaRPr>
          </a:p>
        </p:txBody>
      </p:sp>
      <p:sp>
        <p:nvSpPr>
          <p:cNvPr id="5" name="Arrow: Quad 4">
            <a:extLst>
              <a:ext uri="{FF2B5EF4-FFF2-40B4-BE49-F238E27FC236}">
                <a16:creationId xmlns:a16="http://schemas.microsoft.com/office/drawing/2014/main" id="{FDBF14DA-2CDA-487A-9576-C5AD19740E53}"/>
              </a:ext>
            </a:extLst>
          </p:cNvPr>
          <p:cNvSpPr/>
          <p:nvPr/>
        </p:nvSpPr>
        <p:spPr>
          <a:xfrm>
            <a:off x="653819" y="5451477"/>
            <a:ext cx="474880" cy="260884"/>
          </a:xfrm>
          <a:prstGeom prst="quadArrow">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389013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B03A7A-B37D-494F-8000-F9272DCACA53}"/>
              </a:ext>
            </a:extLst>
          </p:cNvPr>
          <p:cNvSpPr txBox="1">
            <a:spLocks/>
          </p:cNvSpPr>
          <p:nvPr/>
        </p:nvSpPr>
        <p:spPr>
          <a:xfrm>
            <a:off x="336459" y="775091"/>
            <a:ext cx="11614351" cy="5307817"/>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5989" marR="0" lvl="0" indent="-455989" algn="just" defTabSz="457200" rtl="0" eaLnBrk="1" fontAlgn="auto" latinLnBrk="0" hangingPunct="1">
              <a:spcBef>
                <a:spcPct val="20000"/>
              </a:spcBef>
              <a:spcAft>
                <a:spcPts val="0"/>
              </a:spcAft>
              <a:buClrTx/>
              <a:buSzTx/>
              <a:buFont typeface="+mj-ea"/>
              <a:buAutoNum type="circleNumDbPlain"/>
              <a:tabLst/>
              <a:defRPr/>
            </a:pPr>
            <a:r>
              <a:rPr lang="en-US" sz="2000" b="1" dirty="0">
                <a:solidFill>
                  <a:schemeClr val="tx1"/>
                </a:solidFill>
                <a:latin typeface="Arial" panose="020B0604020202020204" pitchFamily="34" charset="0"/>
                <a:cs typeface="Arial" panose="020B0604020202020204" pitchFamily="34" charset="0"/>
              </a:rPr>
              <a:t>I</a:t>
            </a:r>
            <a:r>
              <a:rPr kumimoji="0" lang="en-US" sz="20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mplementation</a:t>
            </a: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Framework</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outlining key aspects for institutionalization of DDM </a:t>
            </a:r>
            <a:r>
              <a:rPr kumimoji="0" lang="en-ZA"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concluded.</a:t>
            </a:r>
          </a:p>
          <a:p>
            <a:pPr marL="455989" marR="0" lvl="0" indent="-455989" algn="just" defTabSz="457200" rtl="0" eaLnBrk="1" fontAlgn="auto" latinLnBrk="0" hangingPunct="1">
              <a:spcBef>
                <a:spcPct val="20000"/>
              </a:spcBef>
              <a:spcAft>
                <a:spcPts val="0"/>
              </a:spcAft>
              <a:buClrTx/>
              <a:buSzTx/>
              <a:buFont typeface="+mj-ea"/>
              <a:buAutoNum type="circleNumDbPlain"/>
              <a:tabLst/>
              <a:defRPr/>
            </a:pPr>
            <a:r>
              <a:rPr kumimoji="0" lang="en-ZA" sz="2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Guidelines</a:t>
            </a:r>
            <a:r>
              <a:rPr kumimoji="0" lang="en-ZA"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for the development of One Plans have been developed.</a:t>
            </a:r>
          </a:p>
          <a:p>
            <a:pPr marL="455989" marR="0" lvl="0" indent="-455989" algn="just" defTabSz="457200" rtl="0" eaLnBrk="1" fontAlgn="auto" latinLnBrk="0" hangingPunct="1">
              <a:spcBef>
                <a:spcPct val="20000"/>
              </a:spcBef>
              <a:spcAft>
                <a:spcPts val="0"/>
              </a:spcAft>
              <a:buClrTx/>
              <a:buSzTx/>
              <a:buFont typeface="+mj-ea"/>
              <a:buAutoNum type="circleNumDbPlain"/>
              <a:tabLst/>
              <a:defRPr/>
            </a:pPr>
            <a:r>
              <a:rPr lang="en-ZA" sz="2000" b="1" dirty="0">
                <a:solidFill>
                  <a:schemeClr val="tx1"/>
                </a:solidFill>
                <a:latin typeface="Arial" panose="020B0604020202020204" pitchFamily="34" charset="0"/>
                <a:cs typeface="Arial" panose="020B0604020202020204" pitchFamily="34" charset="0"/>
              </a:rPr>
              <a:t>Circular on the implementation </a:t>
            </a:r>
            <a:r>
              <a:rPr lang="en-ZA" sz="2000" dirty="0">
                <a:solidFill>
                  <a:schemeClr val="tx1"/>
                </a:solidFill>
                <a:latin typeface="Arial" panose="020B0604020202020204" pitchFamily="34" charset="0"/>
                <a:cs typeface="Arial" panose="020B0604020202020204" pitchFamily="34" charset="0"/>
              </a:rPr>
              <a:t>of the DDM has been issued to provinces and municipalities. </a:t>
            </a:r>
            <a:r>
              <a:rPr lang="en-ZA" sz="2000" b="1" dirty="0">
                <a:solidFill>
                  <a:schemeClr val="tx1"/>
                </a:solidFill>
                <a:latin typeface="Arial" panose="020B0604020202020204" pitchFamily="34" charset="0"/>
                <a:cs typeface="Arial" panose="020B0604020202020204" pitchFamily="34" charset="0"/>
              </a:rPr>
              <a:t>Workshops in relation to implementation of the guideline completed for Eastern Cape, Free State, Gauteng &amp; KZN</a:t>
            </a:r>
            <a:endParaRPr kumimoji="0" lang="en-ZA" sz="2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5989" marR="0" lvl="0" indent="-455989" algn="just" defTabSz="457200" rtl="0" eaLnBrk="1" fontAlgn="auto" latinLnBrk="0" hangingPunct="1">
              <a:spcBef>
                <a:spcPct val="20000"/>
              </a:spcBef>
              <a:spcAft>
                <a:spcPts val="0"/>
              </a:spcAft>
              <a:buClrTx/>
              <a:buSzTx/>
              <a:buFont typeface="+mj-ea"/>
              <a:buAutoNum type="circleNumDbPlain"/>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Draft Section 47(1)(b) Regulations Framework for the Intergovernmental Relations Framework Act (IGRFA) developed</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for discussion. </a:t>
            </a:r>
            <a:endParaRPr kumimoji="0" lang="en-ZA"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5989" marR="0" lvl="0" indent="-455989" algn="just" defTabSz="457200" rtl="0" eaLnBrk="1" fontAlgn="auto" latinLnBrk="0" hangingPunct="1">
              <a:spcBef>
                <a:spcPct val="20000"/>
              </a:spcBef>
              <a:spcAft>
                <a:spcPts val="0"/>
              </a:spcAft>
              <a:buClrTx/>
              <a:buSzTx/>
              <a:buFont typeface="+mj-ea"/>
              <a:buAutoNum type="circleNumDbPlain"/>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IDP Guidelines and Circular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aimed to link with the One Plan has been developed.</a:t>
            </a:r>
          </a:p>
          <a:p>
            <a:pPr marL="455989" marR="0" lvl="0" indent="-455989" algn="just" defTabSz="457200" rtl="0" eaLnBrk="1" fontAlgn="auto" latinLnBrk="0" hangingPunct="1">
              <a:spcBef>
                <a:spcPct val="20000"/>
              </a:spcBef>
              <a:spcAft>
                <a:spcPts val="0"/>
              </a:spcAft>
              <a:buClrTx/>
              <a:buSzTx/>
              <a:buFont typeface="+mj-ea"/>
              <a:buAutoNum type="circleNumDbPlain"/>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Ongoing support and guidance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on how to mainstream DDM national sector departments provided. </a:t>
            </a:r>
          </a:p>
          <a:p>
            <a:pPr marL="455989" lvl="0" indent="-455989" algn="just">
              <a:buFont typeface="+mj-ea"/>
              <a:buAutoNum type="circleNumDbPlain"/>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Strategic partnerships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to implement the DDM currently underway. </a:t>
            </a:r>
          </a:p>
          <a:p>
            <a:pPr marL="455989" marR="0" lvl="0" indent="-455989" algn="just" defTabSz="457200" rtl="0" eaLnBrk="1" fontAlgn="auto" latinLnBrk="0" hangingPunct="1">
              <a:spcBef>
                <a:spcPct val="20000"/>
              </a:spcBef>
              <a:spcAft>
                <a:spcPts val="0"/>
              </a:spcAft>
              <a:buClrTx/>
              <a:buSzTx/>
              <a:buFont typeface="+mj-ea"/>
              <a:buAutoNum type="circleNumDbPlain"/>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Communications and Stakeholder management strategy developed;</a:t>
            </a:r>
          </a:p>
          <a:p>
            <a:pPr marL="455989" marR="0" lvl="0" indent="-455989" algn="just" defTabSz="457200" rtl="0" eaLnBrk="1" fontAlgn="auto" latinLnBrk="0" hangingPunct="1">
              <a:spcBef>
                <a:spcPct val="20000"/>
              </a:spcBef>
              <a:spcAft>
                <a:spcPts val="0"/>
              </a:spcAft>
              <a:buClrTx/>
              <a:buSzTx/>
              <a:buFont typeface="+mj-ea"/>
              <a:buAutoNum type="circleNumDbPlain"/>
              <a:tabLst/>
              <a:defRPr/>
            </a:pPr>
            <a:r>
              <a:rPr lang="en-US" sz="2000" dirty="0">
                <a:solidFill>
                  <a:schemeClr val="tx1"/>
                </a:solidFill>
                <a:latin typeface="Arial" panose="020B0604020202020204" pitchFamily="34" charset="0"/>
                <a:cs typeface="Arial" panose="020B0604020202020204" pitchFamily="34" charset="0"/>
              </a:rPr>
              <a:t>Profiles, IDP’s, Diagnostic report, Economic Recovery Plans, Financial Recovery Plans, Catalytic projects finalized for the Pilot sites;</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5989" marR="0" lvl="0" indent="-455989" algn="just" defTabSz="457200" rtl="0" eaLnBrk="1" fontAlgn="auto" latinLnBrk="0" hangingPunct="1">
              <a:spcBef>
                <a:spcPct val="20000"/>
              </a:spcBef>
              <a:spcAft>
                <a:spcPts val="0"/>
              </a:spcAft>
              <a:buClrTx/>
              <a:buSzTx/>
              <a:buFont typeface="+mj-ea"/>
              <a:buAutoNum type="circleNumDbPlain"/>
              <a:tabLst/>
              <a:defRPr/>
            </a:pP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4900DEEE-9A57-4B15-ADF6-D370A374AEA8}"/>
              </a:ext>
            </a:extLst>
          </p:cNvPr>
          <p:cNvSpPr txBox="1">
            <a:spLocks/>
          </p:cNvSpPr>
          <p:nvPr/>
        </p:nvSpPr>
        <p:spPr>
          <a:xfrm>
            <a:off x="80386" y="217087"/>
            <a:ext cx="11205636" cy="571585"/>
          </a:xfrm>
          <a:prstGeom prst="rect">
            <a:avLst/>
          </a:prstGeom>
        </p:spPr>
        <p:txBody>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mn-lt"/>
                <a:ea typeface="+mj-ea"/>
                <a:cs typeface="+mj-cs"/>
              </a:defRPr>
            </a:lvl1pPr>
          </a:lstStyle>
          <a:p>
            <a:r>
              <a:rPr lang="en-ZA" b="1" dirty="0"/>
              <a:t>DISTRICT DEVELOPMENT MODEL IMPLEMENTATION TOOLS </a:t>
            </a:r>
            <a:br>
              <a:rPr lang="en-ZA" b="1" dirty="0"/>
            </a:br>
            <a:endParaRPr lang="en-ZA" b="1" dirty="0"/>
          </a:p>
        </p:txBody>
      </p:sp>
    </p:spTree>
    <p:extLst>
      <p:ext uri="{BB962C8B-B14F-4D97-AF65-F5344CB8AC3E}">
        <p14:creationId xmlns:p14="http://schemas.microsoft.com/office/powerpoint/2010/main" val="188043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a:xfrm>
            <a:off x="85725" y="109452"/>
            <a:ext cx="11906250" cy="571585"/>
          </a:xfrm>
        </p:spPr>
        <p:txBody>
          <a:bodyPr/>
          <a:lstStyle/>
          <a:p>
            <a:r>
              <a:rPr lang="en-GB" b="1" dirty="0"/>
              <a:t>DDM IMPLEMENTATION PLAN – political champions district visits</a:t>
            </a:r>
            <a:br>
              <a:rPr lang="en-GB" b="1" dirty="0"/>
            </a:br>
            <a:endParaRPr lang="en-ZA" b="1" dirty="0"/>
          </a:p>
        </p:txBody>
      </p:sp>
      <p:graphicFrame>
        <p:nvGraphicFramePr>
          <p:cNvPr id="5" name="Table 4">
            <a:extLst>
              <a:ext uri="{FF2B5EF4-FFF2-40B4-BE49-F238E27FC236}">
                <a16:creationId xmlns:a16="http://schemas.microsoft.com/office/drawing/2014/main" id="{9EC0B873-5E81-4082-A779-9EE88C80C218}"/>
              </a:ext>
            </a:extLst>
          </p:cNvPr>
          <p:cNvGraphicFramePr>
            <a:graphicFrameLocks noGrp="1"/>
          </p:cNvGraphicFramePr>
          <p:nvPr>
            <p:extLst>
              <p:ext uri="{D42A27DB-BD31-4B8C-83A1-F6EECF244321}">
                <p14:modId xmlns:p14="http://schemas.microsoft.com/office/powerpoint/2010/main" val="593863804"/>
              </p:ext>
            </p:extLst>
          </p:nvPr>
        </p:nvGraphicFramePr>
        <p:xfrm>
          <a:off x="161667" y="681037"/>
          <a:ext cx="11868666" cy="5529501"/>
        </p:xfrm>
        <a:graphic>
          <a:graphicData uri="http://schemas.openxmlformats.org/drawingml/2006/table">
            <a:tbl>
              <a:tblPr firstRow="1" firstCol="1" bandRow="1">
                <a:tableStyleId>{21E4AEA4-8DFA-4A89-87EB-49C32662AFE0}</a:tableStyleId>
              </a:tblPr>
              <a:tblGrid>
                <a:gridCol w="2632730">
                  <a:extLst>
                    <a:ext uri="{9D8B030D-6E8A-4147-A177-3AD203B41FA5}">
                      <a16:colId xmlns:a16="http://schemas.microsoft.com/office/drawing/2014/main" val="2356318844"/>
                    </a:ext>
                  </a:extLst>
                </a:gridCol>
                <a:gridCol w="9235936">
                  <a:extLst>
                    <a:ext uri="{9D8B030D-6E8A-4147-A177-3AD203B41FA5}">
                      <a16:colId xmlns:a16="http://schemas.microsoft.com/office/drawing/2014/main" val="4179940413"/>
                    </a:ext>
                  </a:extLst>
                </a:gridCol>
              </a:tblGrid>
              <a:tr h="401808">
                <a:tc>
                  <a:txBody>
                    <a:bodyPr/>
                    <a:lstStyle/>
                    <a:p>
                      <a:pPr marL="0" marR="0">
                        <a:lnSpc>
                          <a:spcPct val="150000"/>
                        </a:lnSpc>
                        <a:spcBef>
                          <a:spcPts val="0"/>
                        </a:spcBef>
                        <a:spcAft>
                          <a:spcPts val="0"/>
                        </a:spcAft>
                      </a:pPr>
                      <a:r>
                        <a:rPr lang="en-US" sz="2000" dirty="0">
                          <a:effectLst/>
                        </a:rPr>
                        <a:t>PROVINCE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2000" dirty="0">
                          <a:effectLst/>
                        </a:rPr>
                        <a:t>DISTRICT VISITED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910650103"/>
                  </a:ext>
                </a:extLst>
              </a:tr>
              <a:tr h="852083">
                <a:tc>
                  <a:txBody>
                    <a:bodyPr/>
                    <a:lstStyle/>
                    <a:p>
                      <a:pPr marL="0" marR="0">
                        <a:lnSpc>
                          <a:spcPct val="150000"/>
                        </a:lnSpc>
                        <a:spcBef>
                          <a:spcPts val="0"/>
                        </a:spcBef>
                        <a:spcAft>
                          <a:spcPts val="0"/>
                        </a:spcAft>
                      </a:pPr>
                      <a:r>
                        <a:rPr lang="en-US" sz="2000" dirty="0">
                          <a:effectLst/>
                        </a:rPr>
                        <a:t>Eastern Cape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2000" dirty="0">
                          <a:effectLst/>
                        </a:rPr>
                        <a:t>Joe </a:t>
                      </a:r>
                      <a:r>
                        <a:rPr lang="en-US" sz="2000" dirty="0" err="1">
                          <a:effectLst/>
                        </a:rPr>
                        <a:t>Gqabi</a:t>
                      </a:r>
                      <a:r>
                        <a:rPr lang="en-US" sz="2000" dirty="0">
                          <a:effectLst/>
                        </a:rPr>
                        <a:t>, Nelson Mandela, Amathole, OR Tambo, Sarah </a:t>
                      </a:r>
                      <a:r>
                        <a:rPr lang="en-US" sz="2000" dirty="0" err="1">
                          <a:effectLst/>
                        </a:rPr>
                        <a:t>Baartman</a:t>
                      </a:r>
                      <a:r>
                        <a:rPr lang="en-US" sz="2000" dirty="0">
                          <a:effectLst/>
                        </a:rPr>
                        <a:t>, Chris Hani, Buffalo City, Alfred Nzo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1349453"/>
                  </a:ext>
                </a:extLst>
              </a:tr>
              <a:tr h="472925">
                <a:tc>
                  <a:txBody>
                    <a:bodyPr/>
                    <a:lstStyle/>
                    <a:p>
                      <a:pPr marL="0" marR="0">
                        <a:lnSpc>
                          <a:spcPct val="150000"/>
                        </a:lnSpc>
                        <a:spcBef>
                          <a:spcPts val="0"/>
                        </a:spcBef>
                        <a:spcAft>
                          <a:spcPts val="0"/>
                        </a:spcAft>
                      </a:pPr>
                      <a:r>
                        <a:rPr lang="en-US" sz="2000" dirty="0">
                          <a:effectLst/>
                        </a:rPr>
                        <a:t>Free State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2000" dirty="0">
                          <a:effectLst/>
                        </a:rPr>
                        <a:t>Lejweleputswa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8434133"/>
                  </a:ext>
                </a:extLst>
              </a:tr>
              <a:tr h="472925">
                <a:tc>
                  <a:txBody>
                    <a:bodyPr/>
                    <a:lstStyle/>
                    <a:p>
                      <a:pPr marL="0" marR="0">
                        <a:lnSpc>
                          <a:spcPct val="150000"/>
                        </a:lnSpc>
                        <a:spcBef>
                          <a:spcPts val="0"/>
                        </a:spcBef>
                        <a:spcAft>
                          <a:spcPts val="0"/>
                        </a:spcAft>
                      </a:pPr>
                      <a:r>
                        <a:rPr lang="en-US" sz="2000" dirty="0">
                          <a:effectLst/>
                        </a:rPr>
                        <a:t>Gauteng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2000">
                          <a:effectLst/>
                        </a:rPr>
                        <a:t>City of Tshwane, Ekurhuleni, Sedibeng, West Rand, City of Joburg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7390789"/>
                  </a:ext>
                </a:extLst>
              </a:tr>
              <a:tr h="472925">
                <a:tc>
                  <a:txBody>
                    <a:bodyPr/>
                    <a:lstStyle/>
                    <a:p>
                      <a:pPr marL="0" marR="0">
                        <a:lnSpc>
                          <a:spcPct val="150000"/>
                        </a:lnSpc>
                        <a:spcBef>
                          <a:spcPts val="0"/>
                        </a:spcBef>
                        <a:spcAft>
                          <a:spcPts val="0"/>
                        </a:spcAft>
                      </a:pPr>
                      <a:r>
                        <a:rPr lang="en-US" sz="2000" dirty="0">
                          <a:effectLst/>
                        </a:rPr>
                        <a:t>KwaZulu Natal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2000">
                          <a:effectLst/>
                        </a:rPr>
                        <a:t>Umzinyathi, Ugu, EThekwini, Harry Gwala, ILembe, Umgungundlovu</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0595727"/>
                  </a:ext>
                </a:extLst>
              </a:tr>
              <a:tr h="472925">
                <a:tc>
                  <a:txBody>
                    <a:bodyPr/>
                    <a:lstStyle/>
                    <a:p>
                      <a:pPr marL="0" marR="0">
                        <a:lnSpc>
                          <a:spcPct val="150000"/>
                        </a:lnSpc>
                        <a:spcBef>
                          <a:spcPts val="0"/>
                        </a:spcBef>
                        <a:spcAft>
                          <a:spcPts val="0"/>
                        </a:spcAft>
                      </a:pPr>
                      <a:r>
                        <a:rPr lang="en-US" sz="2000" dirty="0">
                          <a:effectLst/>
                        </a:rPr>
                        <a:t>Limpopo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2000">
                          <a:effectLst/>
                        </a:rPr>
                        <a:t>Sekhukhune, Waterberg, Mopani, Vhembe, Capricorn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0628138"/>
                  </a:ext>
                </a:extLst>
              </a:tr>
              <a:tr h="472925">
                <a:tc>
                  <a:txBody>
                    <a:bodyPr/>
                    <a:lstStyle/>
                    <a:p>
                      <a:pPr marL="0" marR="0">
                        <a:lnSpc>
                          <a:spcPct val="150000"/>
                        </a:lnSpc>
                        <a:spcBef>
                          <a:spcPts val="0"/>
                        </a:spcBef>
                        <a:spcAft>
                          <a:spcPts val="0"/>
                        </a:spcAft>
                      </a:pPr>
                      <a:r>
                        <a:rPr lang="en-US" sz="2000" dirty="0">
                          <a:effectLst/>
                        </a:rPr>
                        <a:t>Mpumalanga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2000" dirty="0">
                          <a:effectLst/>
                        </a:rPr>
                        <a:t>Gert </a:t>
                      </a:r>
                      <a:r>
                        <a:rPr lang="en-US" sz="2000" dirty="0" err="1">
                          <a:effectLst/>
                        </a:rPr>
                        <a:t>Sibande</a:t>
                      </a:r>
                      <a:r>
                        <a:rPr lang="en-US" sz="2000" dirty="0">
                          <a:effectLst/>
                        </a:rPr>
                        <a:t>, Ehlanzeni, Nkangala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1004539"/>
                  </a:ext>
                </a:extLst>
              </a:tr>
              <a:tr h="472925">
                <a:tc>
                  <a:txBody>
                    <a:bodyPr/>
                    <a:lstStyle/>
                    <a:p>
                      <a:pPr marL="0" marR="0">
                        <a:lnSpc>
                          <a:spcPct val="150000"/>
                        </a:lnSpc>
                        <a:spcBef>
                          <a:spcPts val="0"/>
                        </a:spcBef>
                        <a:spcAft>
                          <a:spcPts val="0"/>
                        </a:spcAft>
                      </a:pPr>
                      <a:r>
                        <a:rPr lang="en-US" sz="2000" dirty="0">
                          <a:effectLst/>
                        </a:rPr>
                        <a:t>North West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2000">
                          <a:effectLst/>
                        </a:rPr>
                        <a:t>Dr Kenneth Kaunda, Bojanala, Ngaka Modiri, Dr Ruth Segomotsi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0091343"/>
                  </a:ext>
                </a:extLst>
              </a:tr>
              <a:tr h="472925">
                <a:tc>
                  <a:txBody>
                    <a:bodyPr/>
                    <a:lstStyle/>
                    <a:p>
                      <a:pPr marL="0" marR="0">
                        <a:lnSpc>
                          <a:spcPct val="150000"/>
                        </a:lnSpc>
                        <a:spcBef>
                          <a:spcPts val="0"/>
                        </a:spcBef>
                        <a:spcAft>
                          <a:spcPts val="0"/>
                        </a:spcAft>
                      </a:pPr>
                      <a:r>
                        <a:rPr lang="en-US" sz="2000" dirty="0">
                          <a:effectLst/>
                        </a:rPr>
                        <a:t>Northern Cape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2000">
                          <a:effectLst/>
                        </a:rPr>
                        <a:t>Namakwa, ZF Mgcawu, Pixley Ka Seme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6579069"/>
                  </a:ext>
                </a:extLst>
              </a:tr>
              <a:tr h="472925">
                <a:tc>
                  <a:txBody>
                    <a:bodyPr/>
                    <a:lstStyle/>
                    <a:p>
                      <a:pPr marL="0" marR="0">
                        <a:lnSpc>
                          <a:spcPct val="150000"/>
                        </a:lnSpc>
                        <a:spcBef>
                          <a:spcPts val="0"/>
                        </a:spcBef>
                        <a:spcAft>
                          <a:spcPts val="0"/>
                        </a:spcAft>
                      </a:pPr>
                      <a:r>
                        <a:rPr lang="en-US" sz="2000" dirty="0">
                          <a:effectLst/>
                        </a:rPr>
                        <a:t>Western Cape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2000">
                          <a:effectLst/>
                        </a:rPr>
                        <a:t>West Coast, Central Karoo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2465118"/>
                  </a:ext>
                </a:extLst>
              </a:tr>
              <a:tr h="472925">
                <a:tc>
                  <a:txBody>
                    <a:bodyPr/>
                    <a:lstStyle/>
                    <a:p>
                      <a:pPr marL="0" marR="0">
                        <a:lnSpc>
                          <a:spcPct val="150000"/>
                        </a:lnSpc>
                        <a:spcBef>
                          <a:spcPts val="0"/>
                        </a:spcBef>
                        <a:spcAft>
                          <a:spcPts val="0"/>
                        </a:spcAft>
                      </a:pPr>
                      <a:r>
                        <a:rPr lang="en-US" sz="2000" dirty="0">
                          <a:effectLst/>
                        </a:rPr>
                        <a:t>TOTAL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nSpc>
                          <a:spcPct val="150000"/>
                        </a:lnSpc>
                        <a:spcBef>
                          <a:spcPts val="0"/>
                        </a:spcBef>
                        <a:spcAft>
                          <a:spcPts val="0"/>
                        </a:spcAft>
                      </a:pPr>
                      <a:r>
                        <a:rPr lang="en-US" sz="2000" b="1" dirty="0">
                          <a:effectLst/>
                        </a:rPr>
                        <a:t>37</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3422807"/>
                  </a:ext>
                </a:extLst>
              </a:tr>
            </a:tbl>
          </a:graphicData>
        </a:graphic>
      </p:graphicFrame>
    </p:spTree>
    <p:extLst>
      <p:ext uri="{BB962C8B-B14F-4D97-AF65-F5344CB8AC3E}">
        <p14:creationId xmlns:p14="http://schemas.microsoft.com/office/powerpoint/2010/main" val="2058909415"/>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DCOG Powerpoint Template</Template>
  <TotalTime>19</TotalTime>
  <Words>3837</Words>
  <Application>Microsoft Office PowerPoint</Application>
  <PresentationFormat>Widescreen</PresentationFormat>
  <Paragraphs>436</Paragraphs>
  <Slides>27</Slides>
  <Notes>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27</vt:i4>
      </vt:variant>
    </vt:vector>
  </HeadingPairs>
  <TitlesOfParts>
    <vt:vector size="45" baseType="lpstr">
      <vt:lpstr>League Spartan</vt:lpstr>
      <vt:lpstr>Mukta ExtraLight</vt:lpstr>
      <vt:lpstr>Fira Sans Light</vt:lpstr>
      <vt:lpstr>Gill Sans</vt:lpstr>
      <vt:lpstr>ＭＳ Ｐゴシック</vt:lpstr>
      <vt:lpstr>Fira Sans</vt:lpstr>
      <vt:lpstr>Arial Narrow</vt:lpstr>
      <vt:lpstr>Courier New</vt:lpstr>
      <vt:lpstr>Poppins</vt:lpstr>
      <vt:lpstr>Copperplate Gothic Bold</vt:lpstr>
      <vt:lpstr>Lato Light</vt:lpstr>
      <vt:lpstr>Times New Roman</vt:lpstr>
      <vt:lpstr>Wingdings</vt:lpstr>
      <vt:lpstr>Gill Sans MT</vt:lpstr>
      <vt:lpstr>Calibri</vt:lpstr>
      <vt:lpstr>Open Sans Light</vt:lpstr>
      <vt:lpstr>Arial</vt:lpstr>
      <vt:lpstr>Office Theme</vt:lpstr>
      <vt:lpstr>PowerPoint Presentation</vt:lpstr>
      <vt:lpstr>priority IN THE DELIVERY OF THE DISTRICT DEVELOPMENT MODEL </vt:lpstr>
      <vt:lpstr>AREAS OF FOCUS IN THE DELIVERY OF DISTRICT ONE PLANS </vt:lpstr>
      <vt:lpstr>PowerPoint Presentation</vt:lpstr>
      <vt:lpstr>KEY DISTRICT DEVELOPMENT MODEL PHASES</vt:lpstr>
      <vt:lpstr>local government stabilisation </vt:lpstr>
      <vt:lpstr>DISTRICT DEVELOPMENT MODEL IMPLEMENTATION </vt:lpstr>
      <vt:lpstr>PowerPoint Presentation</vt:lpstr>
      <vt:lpstr>DDM IMPLEMENTATION PLAN – political champions district visits </vt:lpstr>
      <vt:lpstr>DISTRICT DEVELOPMENT implementation: Partnerships and collaborations </vt:lpstr>
      <vt:lpstr>PowerPoint Presentation</vt:lpstr>
      <vt:lpstr>PowerPoint Presentation</vt:lpstr>
      <vt:lpstr>DISTRICT DEVELOPMENT implementation: ETHEKWINI METROPOLITAN </vt:lpstr>
      <vt:lpstr>DISTRICT DEVELOPMENT implementation: ETHEKWINI METROPOLITAN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Government stabilisation – immediate next steps </vt:lpstr>
      <vt:lpstr>DISTRICT DEVELOPMENT MODEL IMPLEMENTATION – national sector alignment </vt:lpstr>
      <vt:lpstr>RECOMMENDATION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Shereen Cassiem</cp:lastModifiedBy>
  <cp:revision>99</cp:revision>
  <dcterms:created xsi:type="dcterms:W3CDTF">2021-02-13T08:50:29Z</dcterms:created>
  <dcterms:modified xsi:type="dcterms:W3CDTF">2021-02-22T09:14:54Z</dcterms:modified>
</cp:coreProperties>
</file>