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310" r:id="rId1"/>
  </p:sldMasterIdLst>
  <p:notesMasterIdLst>
    <p:notesMasterId r:id="rId30"/>
  </p:notesMasterIdLst>
  <p:handoutMasterIdLst>
    <p:handoutMasterId r:id="rId31"/>
  </p:handoutMasterIdLst>
  <p:sldIdLst>
    <p:sldId id="384" r:id="rId2"/>
    <p:sldId id="376" r:id="rId3"/>
    <p:sldId id="385" r:id="rId4"/>
    <p:sldId id="449" r:id="rId5"/>
    <p:sldId id="478" r:id="rId6"/>
    <p:sldId id="479" r:id="rId7"/>
    <p:sldId id="480" r:id="rId8"/>
    <p:sldId id="481" r:id="rId9"/>
    <p:sldId id="482" r:id="rId10"/>
    <p:sldId id="484" r:id="rId11"/>
    <p:sldId id="483" r:id="rId12"/>
    <p:sldId id="472" r:id="rId13"/>
    <p:sldId id="470" r:id="rId14"/>
    <p:sldId id="477" r:id="rId15"/>
    <p:sldId id="475" r:id="rId16"/>
    <p:sldId id="476" r:id="rId17"/>
    <p:sldId id="468" r:id="rId18"/>
    <p:sldId id="485" r:id="rId19"/>
    <p:sldId id="496" r:id="rId20"/>
    <p:sldId id="497" r:id="rId21"/>
    <p:sldId id="499" r:id="rId22"/>
    <p:sldId id="500" r:id="rId23"/>
    <p:sldId id="501" r:id="rId24"/>
    <p:sldId id="502" r:id="rId25"/>
    <p:sldId id="503" r:id="rId26"/>
    <p:sldId id="505" r:id="rId27"/>
    <p:sldId id="506" r:id="rId28"/>
    <p:sldId id="440" r:id="rId29"/>
  </p:sldIdLst>
  <p:sldSz cx="9144000" cy="6858000" type="screen4x3"/>
  <p:notesSz cx="6794500" cy="9918700"/>
  <p:defaultTex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gh.Aruna" initials="S" lastIdx="0" clrIdx="0">
    <p:extLst>
      <p:ext uri="{19B8F6BF-5375-455C-9EA6-DF929625EA0E}">
        <p15:presenceInfo xmlns:p15="http://schemas.microsoft.com/office/powerpoint/2012/main" userId="S-1-5-21-1437605762-4217847529-2756184241-3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682F"/>
    <a:srgbClr val="CCCCFF"/>
    <a:srgbClr val="FFCCFF"/>
    <a:srgbClr val="B2B2B2"/>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0" autoAdjust="0"/>
    <p:restoredTop sz="94660"/>
  </p:normalViewPr>
  <p:slideViewPr>
    <p:cSldViewPr snapToObjects="1">
      <p:cViewPr varScale="1">
        <p:scale>
          <a:sx n="69" d="100"/>
          <a:sy n="69" d="100"/>
        </p:scale>
        <p:origin x="146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438" cy="496491"/>
          </a:xfrm>
          <a:prstGeom prst="rect">
            <a:avLst/>
          </a:prstGeom>
        </p:spPr>
        <p:txBody>
          <a:bodyPr vert="horz" lIns="92408" tIns="46205" rIns="92408" bIns="46205" rtlCol="0"/>
          <a:lstStyle>
            <a:lvl1pPr algn="l">
              <a:defRPr sz="1200" dirty="0">
                <a:latin typeface="Calibri" pitchFamily="34" charset="0"/>
                <a:ea typeface="+mn-ea"/>
                <a:cs typeface="Arial" pitchFamily="34" charset="0"/>
              </a:defRPr>
            </a:lvl1pPr>
          </a:lstStyle>
          <a:p>
            <a:pPr>
              <a:defRPr/>
            </a:pPr>
            <a:endParaRPr lang="en-ZA"/>
          </a:p>
        </p:txBody>
      </p:sp>
      <p:sp>
        <p:nvSpPr>
          <p:cNvPr id="3" name="Date Placeholder 2"/>
          <p:cNvSpPr>
            <a:spLocks noGrp="1"/>
          </p:cNvSpPr>
          <p:nvPr>
            <p:ph type="dt" sz="quarter" idx="1"/>
          </p:nvPr>
        </p:nvSpPr>
        <p:spPr>
          <a:xfrm>
            <a:off x="3849476" y="0"/>
            <a:ext cx="2943438" cy="496491"/>
          </a:xfrm>
          <a:prstGeom prst="rect">
            <a:avLst/>
          </a:prstGeom>
        </p:spPr>
        <p:txBody>
          <a:bodyPr vert="horz" wrap="square" lIns="92408" tIns="46205" rIns="92408" bIns="46205" numCol="1" anchor="t" anchorCtr="0" compatLnSpc="1">
            <a:prstTxWarp prst="textNoShape">
              <a:avLst/>
            </a:prstTxWarp>
          </a:bodyPr>
          <a:lstStyle>
            <a:lvl1pPr algn="r">
              <a:defRPr sz="1200">
                <a:cs typeface="Arial" panose="020B0604020202020204" pitchFamily="34" charset="0"/>
              </a:defRPr>
            </a:lvl1pPr>
          </a:lstStyle>
          <a:p>
            <a:pPr>
              <a:defRPr/>
            </a:pPr>
            <a:fld id="{F0BC5171-B719-45FD-BB6C-69ED829167D9}" type="datetimeFigureOut">
              <a:rPr lang="en-ZA" altLang="en-US"/>
              <a:pPr>
                <a:defRPr/>
              </a:pPr>
              <a:t>2021/02/22</a:t>
            </a:fld>
            <a:endParaRPr lang="en-ZA" altLang="en-US" dirty="0"/>
          </a:p>
        </p:txBody>
      </p:sp>
      <p:sp>
        <p:nvSpPr>
          <p:cNvPr id="4" name="Footer Placeholder 3"/>
          <p:cNvSpPr>
            <a:spLocks noGrp="1"/>
          </p:cNvSpPr>
          <p:nvPr>
            <p:ph type="ftr" sz="quarter" idx="2"/>
          </p:nvPr>
        </p:nvSpPr>
        <p:spPr>
          <a:xfrm>
            <a:off x="0" y="9420624"/>
            <a:ext cx="2943438" cy="496490"/>
          </a:xfrm>
          <a:prstGeom prst="rect">
            <a:avLst/>
          </a:prstGeom>
        </p:spPr>
        <p:txBody>
          <a:bodyPr vert="horz" lIns="92408" tIns="46205" rIns="92408" bIns="46205" rtlCol="0" anchor="b"/>
          <a:lstStyle>
            <a:lvl1pPr algn="l">
              <a:defRPr sz="1200" dirty="0">
                <a:latin typeface="Calibri" pitchFamily="34" charset="0"/>
                <a:ea typeface="+mn-ea"/>
                <a:cs typeface="Arial" pitchFamily="34" charset="0"/>
              </a:defRPr>
            </a:lvl1pPr>
          </a:lstStyle>
          <a:p>
            <a:pPr>
              <a:defRPr/>
            </a:pPr>
            <a:endParaRPr lang="en-ZA"/>
          </a:p>
        </p:txBody>
      </p:sp>
      <p:sp>
        <p:nvSpPr>
          <p:cNvPr id="5" name="Slide Number Placeholder 4"/>
          <p:cNvSpPr>
            <a:spLocks noGrp="1"/>
          </p:cNvSpPr>
          <p:nvPr>
            <p:ph type="sldNum" sz="quarter" idx="3"/>
          </p:nvPr>
        </p:nvSpPr>
        <p:spPr>
          <a:xfrm>
            <a:off x="3849476" y="9420624"/>
            <a:ext cx="2943438" cy="496490"/>
          </a:xfrm>
          <a:prstGeom prst="rect">
            <a:avLst/>
          </a:prstGeom>
        </p:spPr>
        <p:txBody>
          <a:bodyPr vert="horz" wrap="square" lIns="92408" tIns="46205" rIns="92408" bIns="46205" numCol="1" anchor="b" anchorCtr="0" compatLnSpc="1">
            <a:prstTxWarp prst="textNoShape">
              <a:avLst/>
            </a:prstTxWarp>
          </a:bodyPr>
          <a:lstStyle>
            <a:lvl1pPr algn="r">
              <a:defRPr sz="1200">
                <a:cs typeface="Arial" panose="020B0604020202020204" pitchFamily="34" charset="0"/>
              </a:defRPr>
            </a:lvl1pPr>
          </a:lstStyle>
          <a:p>
            <a:pPr>
              <a:defRPr/>
            </a:pPr>
            <a:fld id="{8E23C12B-3D76-4961-9051-D7AD9ABB7820}" type="slidenum">
              <a:rPr lang="en-ZA" altLang="en-US"/>
              <a:pPr>
                <a:defRPr/>
              </a:pPr>
              <a:t>‹#›</a:t>
            </a:fld>
            <a:endParaRPr lang="en-ZA" altLang="en-US" dirty="0"/>
          </a:p>
        </p:txBody>
      </p:sp>
    </p:spTree>
    <p:extLst>
      <p:ext uri="{BB962C8B-B14F-4D97-AF65-F5344CB8AC3E}">
        <p14:creationId xmlns:p14="http://schemas.microsoft.com/office/powerpoint/2010/main" val="1493949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43438" cy="496491"/>
          </a:xfrm>
          <a:prstGeom prst="rect">
            <a:avLst/>
          </a:prstGeom>
          <a:noFill/>
          <a:ln w="9525">
            <a:noFill/>
            <a:miter lim="800000"/>
            <a:headEnd/>
            <a:tailEnd/>
          </a:ln>
          <a:effectLst/>
        </p:spPr>
        <p:txBody>
          <a:bodyPr vert="horz" wrap="square" lIns="92408" tIns="46205" rIns="92408" bIns="46205" numCol="1" anchor="t" anchorCtr="0" compatLnSpc="1">
            <a:prstTxWarp prst="textNoShape">
              <a:avLst/>
            </a:prstTxWarp>
          </a:bodyPr>
          <a:lstStyle>
            <a:lvl1pPr eaLnBrk="1" hangingPunct="1">
              <a:defRPr sz="1200" dirty="0">
                <a:latin typeface="Calibri" pitchFamily="34" charset="0"/>
                <a:ea typeface="+mn-ea"/>
                <a:cs typeface="+mn-cs"/>
              </a:defRPr>
            </a:lvl1pPr>
          </a:lstStyle>
          <a:p>
            <a:pPr>
              <a:defRPr/>
            </a:pPr>
            <a:endParaRPr lang="en-GB"/>
          </a:p>
        </p:txBody>
      </p:sp>
      <p:sp>
        <p:nvSpPr>
          <p:cNvPr id="172035" name="Rectangle 3"/>
          <p:cNvSpPr>
            <a:spLocks noGrp="1" noChangeArrowheads="1"/>
          </p:cNvSpPr>
          <p:nvPr>
            <p:ph type="dt" idx="1"/>
          </p:nvPr>
        </p:nvSpPr>
        <p:spPr bwMode="auto">
          <a:xfrm>
            <a:off x="3849476" y="0"/>
            <a:ext cx="2943438" cy="496491"/>
          </a:xfrm>
          <a:prstGeom prst="rect">
            <a:avLst/>
          </a:prstGeom>
          <a:noFill/>
          <a:ln w="9525">
            <a:noFill/>
            <a:miter lim="800000"/>
            <a:headEnd/>
            <a:tailEnd/>
          </a:ln>
          <a:effectLst/>
        </p:spPr>
        <p:txBody>
          <a:bodyPr vert="horz" wrap="square" lIns="92408" tIns="46205" rIns="92408" bIns="46205"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8109A851-4FEC-4349-9E74-1CFCD8D8C46C}" type="datetimeFigureOut">
              <a:rPr lang="en-GB" altLang="en-US"/>
              <a:pPr>
                <a:defRPr/>
              </a:pPr>
              <a:t>22/02/2021</a:t>
            </a:fld>
            <a:endParaRPr lang="en-GB" altLang="en-US" dirty="0"/>
          </a:p>
        </p:txBody>
      </p:sp>
      <p:sp>
        <p:nvSpPr>
          <p:cNvPr id="3076" name="Rectangle 4"/>
          <p:cNvSpPr>
            <a:spLocks noGrp="1" noRot="1" noChangeAspect="1" noChangeArrowheads="1" noTextEdit="1"/>
          </p:cNvSpPr>
          <p:nvPr>
            <p:ph type="sldImg" idx="2"/>
          </p:nvPr>
        </p:nvSpPr>
        <p:spPr bwMode="auto">
          <a:xfrm>
            <a:off x="917575" y="744538"/>
            <a:ext cx="4959350" cy="3719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7" name="Rectangle 5"/>
          <p:cNvSpPr>
            <a:spLocks noGrp="1" noChangeArrowheads="1"/>
          </p:cNvSpPr>
          <p:nvPr>
            <p:ph type="body" sz="quarter" idx="3"/>
          </p:nvPr>
        </p:nvSpPr>
        <p:spPr bwMode="auto">
          <a:xfrm>
            <a:off x="679133" y="4712692"/>
            <a:ext cx="5436235" cy="4462066"/>
          </a:xfrm>
          <a:prstGeom prst="rect">
            <a:avLst/>
          </a:prstGeom>
          <a:noFill/>
          <a:ln w="9525">
            <a:noFill/>
            <a:miter lim="800000"/>
            <a:headEnd/>
            <a:tailEnd/>
          </a:ln>
          <a:effectLst/>
        </p:spPr>
        <p:txBody>
          <a:bodyPr vert="horz" wrap="square" lIns="92408" tIns="46205" rIns="92408" bIns="4620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2038" name="Rectangle 6"/>
          <p:cNvSpPr>
            <a:spLocks noGrp="1" noChangeArrowheads="1"/>
          </p:cNvSpPr>
          <p:nvPr>
            <p:ph type="ftr" sz="quarter" idx="4"/>
          </p:nvPr>
        </p:nvSpPr>
        <p:spPr bwMode="auto">
          <a:xfrm>
            <a:off x="0" y="9420624"/>
            <a:ext cx="2943438" cy="496490"/>
          </a:xfrm>
          <a:prstGeom prst="rect">
            <a:avLst/>
          </a:prstGeom>
          <a:noFill/>
          <a:ln w="9525">
            <a:noFill/>
            <a:miter lim="800000"/>
            <a:headEnd/>
            <a:tailEnd/>
          </a:ln>
          <a:effectLst/>
        </p:spPr>
        <p:txBody>
          <a:bodyPr vert="horz" wrap="square" lIns="92408" tIns="46205" rIns="92408" bIns="46205" numCol="1" anchor="b" anchorCtr="0" compatLnSpc="1">
            <a:prstTxWarp prst="textNoShape">
              <a:avLst/>
            </a:prstTxWarp>
          </a:bodyPr>
          <a:lstStyle>
            <a:lvl1pPr eaLnBrk="1" hangingPunct="1">
              <a:defRPr sz="1200" dirty="0">
                <a:latin typeface="Calibri" pitchFamily="34" charset="0"/>
                <a:ea typeface="+mn-ea"/>
                <a:cs typeface="+mn-cs"/>
              </a:defRPr>
            </a:lvl1pPr>
          </a:lstStyle>
          <a:p>
            <a:pPr>
              <a:defRPr/>
            </a:pPr>
            <a:endParaRPr lang="en-GB"/>
          </a:p>
        </p:txBody>
      </p:sp>
      <p:sp>
        <p:nvSpPr>
          <p:cNvPr id="172039" name="Rectangle 7"/>
          <p:cNvSpPr>
            <a:spLocks noGrp="1" noChangeArrowheads="1"/>
          </p:cNvSpPr>
          <p:nvPr>
            <p:ph type="sldNum" sz="quarter" idx="5"/>
          </p:nvPr>
        </p:nvSpPr>
        <p:spPr bwMode="auto">
          <a:xfrm>
            <a:off x="3849476" y="9420624"/>
            <a:ext cx="2943438" cy="496490"/>
          </a:xfrm>
          <a:prstGeom prst="rect">
            <a:avLst/>
          </a:prstGeom>
          <a:noFill/>
          <a:ln w="9525">
            <a:noFill/>
            <a:miter lim="800000"/>
            <a:headEnd/>
            <a:tailEnd/>
          </a:ln>
          <a:effectLst/>
        </p:spPr>
        <p:txBody>
          <a:bodyPr vert="horz" wrap="square" lIns="92408" tIns="46205" rIns="92408" bIns="46205"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9D8F304-A656-4BA8-86BB-BA4E1F5448D6}" type="slidenum">
              <a:rPr lang="en-GB" altLang="en-US"/>
              <a:pPr>
                <a:defRPr/>
              </a:pPr>
              <a:t>‹#›</a:t>
            </a:fld>
            <a:endParaRPr lang="en-GB" altLang="en-US" dirty="0"/>
          </a:p>
        </p:txBody>
      </p:sp>
    </p:spTree>
    <p:extLst>
      <p:ext uri="{BB962C8B-B14F-4D97-AF65-F5344CB8AC3E}">
        <p14:creationId xmlns:p14="http://schemas.microsoft.com/office/powerpoint/2010/main" val="4158400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smtClean="0"/>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86DCF85-58DA-482C-890C-C897D11E5178}" type="slidenum">
              <a:rPr lang="en-US" altLang="en-US" sz="1200">
                <a:latin typeface="Arial" panose="020B0604020202020204" pitchFamily="34" charset="0"/>
              </a:rPr>
              <a:pPr/>
              <a:t>1</a:t>
            </a:fld>
            <a:endParaRPr lang="en-US" altLang="en-US" sz="1200" dirty="0">
              <a:latin typeface="Arial" panose="020B0604020202020204" pitchFamily="34" charset="0"/>
            </a:endParaRPr>
          </a:p>
        </p:txBody>
      </p:sp>
      <p:sp>
        <p:nvSpPr>
          <p:cNvPr id="614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200" dirty="0">
              <a:latin typeface="Arial" panose="020B0604020202020204" pitchFamily="34" charset="0"/>
            </a:endParaRPr>
          </a:p>
        </p:txBody>
      </p:sp>
    </p:spTree>
    <p:extLst>
      <p:ext uri="{BB962C8B-B14F-4D97-AF65-F5344CB8AC3E}">
        <p14:creationId xmlns:p14="http://schemas.microsoft.com/office/powerpoint/2010/main" val="250274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a:latin typeface="Arial" panose="020B0604020202020204" pitchFamily="34" charset="0"/>
              </a:rPr>
              <a:pPr/>
              <a:t>10</a:t>
            </a:fld>
            <a:endParaRPr lang="en-ZA" altLang="en-US" sz="1200">
              <a:latin typeface="Arial" panose="020B0604020202020204" pitchFamily="34" charset="0"/>
            </a:endParaRPr>
          </a:p>
        </p:txBody>
      </p:sp>
    </p:spTree>
    <p:extLst>
      <p:ext uri="{BB962C8B-B14F-4D97-AF65-F5344CB8AC3E}">
        <p14:creationId xmlns:p14="http://schemas.microsoft.com/office/powerpoint/2010/main" val="2129455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5E49349-3179-470C-8D39-147F417B861E}" type="slidenum">
              <a:rPr lang="en-ZA" altLang="en-US" sz="1200">
                <a:latin typeface="Arial" panose="020B0604020202020204" pitchFamily="34" charset="0"/>
              </a:rPr>
              <a:pPr/>
              <a:t>11</a:t>
            </a:fld>
            <a:endParaRPr lang="en-ZA" altLang="en-US" sz="1200">
              <a:latin typeface="Arial" panose="020B0604020202020204" pitchFamily="34" charset="0"/>
            </a:endParaRPr>
          </a:p>
        </p:txBody>
      </p:sp>
    </p:spTree>
    <p:extLst>
      <p:ext uri="{BB962C8B-B14F-4D97-AF65-F5344CB8AC3E}">
        <p14:creationId xmlns:p14="http://schemas.microsoft.com/office/powerpoint/2010/main" val="1059079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9D340CE-5D9D-4285-9E71-6CA32CF6A622}" type="slidenum">
              <a:rPr lang="en-ZA" altLang="en-US" sz="1200">
                <a:latin typeface="Arial" panose="020B0604020202020204" pitchFamily="34" charset="0"/>
              </a:rPr>
              <a:pPr/>
              <a:t>12</a:t>
            </a:fld>
            <a:endParaRPr lang="en-ZA" altLang="en-US" sz="1200">
              <a:latin typeface="Arial" panose="020B0604020202020204" pitchFamily="34" charset="0"/>
            </a:endParaRPr>
          </a:p>
        </p:txBody>
      </p:sp>
    </p:spTree>
    <p:extLst>
      <p:ext uri="{BB962C8B-B14F-4D97-AF65-F5344CB8AC3E}">
        <p14:creationId xmlns:p14="http://schemas.microsoft.com/office/powerpoint/2010/main" val="1100862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a:latin typeface="Arial" panose="020B0604020202020204" pitchFamily="34" charset="0"/>
              </a:rPr>
              <a:pPr/>
              <a:t>17</a:t>
            </a:fld>
            <a:endParaRPr lang="en-ZA" altLang="en-US" sz="1200">
              <a:latin typeface="Arial" panose="020B0604020202020204" pitchFamily="34" charset="0"/>
            </a:endParaRPr>
          </a:p>
        </p:txBody>
      </p:sp>
    </p:spTree>
    <p:extLst>
      <p:ext uri="{BB962C8B-B14F-4D97-AF65-F5344CB8AC3E}">
        <p14:creationId xmlns:p14="http://schemas.microsoft.com/office/powerpoint/2010/main" val="3443201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FF255C-AADE-417D-9A62-963C75964623}" type="slidenum">
              <a:rPr lang="en-ZA" altLang="en-US" sz="1200">
                <a:latin typeface="Arial" panose="020B0604020202020204" pitchFamily="34" charset="0"/>
              </a:rPr>
              <a:pPr/>
              <a:t>18</a:t>
            </a:fld>
            <a:endParaRPr lang="en-ZA" altLang="en-US" sz="1200">
              <a:latin typeface="Arial" panose="020B0604020202020204" pitchFamily="34" charset="0"/>
            </a:endParaRPr>
          </a:p>
        </p:txBody>
      </p:sp>
    </p:spTree>
    <p:extLst>
      <p:ext uri="{BB962C8B-B14F-4D97-AF65-F5344CB8AC3E}">
        <p14:creationId xmlns:p14="http://schemas.microsoft.com/office/powerpoint/2010/main" val="754825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FF255C-AADE-417D-9A62-963C75964623}" type="slidenum">
              <a:rPr lang="en-ZA" altLang="en-US" sz="1200">
                <a:latin typeface="Arial" panose="020B0604020202020204" pitchFamily="34" charset="0"/>
              </a:rPr>
              <a:pPr/>
              <a:t>19</a:t>
            </a:fld>
            <a:endParaRPr lang="en-ZA" altLang="en-US" sz="1200">
              <a:latin typeface="Arial" panose="020B0604020202020204" pitchFamily="34" charset="0"/>
            </a:endParaRPr>
          </a:p>
        </p:txBody>
      </p:sp>
    </p:spTree>
    <p:extLst>
      <p:ext uri="{BB962C8B-B14F-4D97-AF65-F5344CB8AC3E}">
        <p14:creationId xmlns:p14="http://schemas.microsoft.com/office/powerpoint/2010/main" val="3437024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FF255C-AADE-417D-9A62-963C75964623}" type="slidenum">
              <a:rPr lang="en-ZA" altLang="en-US" sz="1200">
                <a:latin typeface="Arial" panose="020B0604020202020204" pitchFamily="34" charset="0"/>
              </a:rPr>
              <a:pPr/>
              <a:t>20</a:t>
            </a:fld>
            <a:endParaRPr lang="en-ZA" altLang="en-US" sz="1200">
              <a:latin typeface="Arial" panose="020B0604020202020204" pitchFamily="34" charset="0"/>
            </a:endParaRPr>
          </a:p>
        </p:txBody>
      </p:sp>
    </p:spTree>
    <p:extLst>
      <p:ext uri="{BB962C8B-B14F-4D97-AF65-F5344CB8AC3E}">
        <p14:creationId xmlns:p14="http://schemas.microsoft.com/office/powerpoint/2010/main" val="2268522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FF255C-AADE-417D-9A62-963C75964623}" type="slidenum">
              <a:rPr lang="en-ZA" altLang="en-US" sz="1200">
                <a:latin typeface="Arial" panose="020B0604020202020204" pitchFamily="34" charset="0"/>
              </a:rPr>
              <a:pPr/>
              <a:t>21</a:t>
            </a:fld>
            <a:endParaRPr lang="en-ZA" altLang="en-US" sz="1200">
              <a:latin typeface="Arial" panose="020B0604020202020204" pitchFamily="34" charset="0"/>
            </a:endParaRPr>
          </a:p>
        </p:txBody>
      </p:sp>
    </p:spTree>
    <p:extLst>
      <p:ext uri="{BB962C8B-B14F-4D97-AF65-F5344CB8AC3E}">
        <p14:creationId xmlns:p14="http://schemas.microsoft.com/office/powerpoint/2010/main" val="3525996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FF255C-AADE-417D-9A62-963C75964623}" type="slidenum">
              <a:rPr lang="en-ZA" altLang="en-US" sz="1200">
                <a:latin typeface="Arial" panose="020B0604020202020204" pitchFamily="34" charset="0"/>
              </a:rPr>
              <a:pPr/>
              <a:t>22</a:t>
            </a:fld>
            <a:endParaRPr lang="en-ZA" altLang="en-US" sz="1200">
              <a:latin typeface="Arial" panose="020B0604020202020204" pitchFamily="34" charset="0"/>
            </a:endParaRPr>
          </a:p>
        </p:txBody>
      </p:sp>
    </p:spTree>
    <p:extLst>
      <p:ext uri="{BB962C8B-B14F-4D97-AF65-F5344CB8AC3E}">
        <p14:creationId xmlns:p14="http://schemas.microsoft.com/office/powerpoint/2010/main" val="1534255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FF255C-AADE-417D-9A62-963C75964623}" type="slidenum">
              <a:rPr lang="en-ZA" altLang="en-US" sz="1200">
                <a:latin typeface="Arial" panose="020B0604020202020204" pitchFamily="34" charset="0"/>
              </a:rPr>
              <a:pPr/>
              <a:t>23</a:t>
            </a:fld>
            <a:endParaRPr lang="en-ZA" altLang="en-US" sz="1200">
              <a:latin typeface="Arial" panose="020B0604020202020204" pitchFamily="34" charset="0"/>
            </a:endParaRPr>
          </a:p>
        </p:txBody>
      </p:sp>
    </p:spTree>
    <p:extLst>
      <p:ext uri="{BB962C8B-B14F-4D97-AF65-F5344CB8AC3E}">
        <p14:creationId xmlns:p14="http://schemas.microsoft.com/office/powerpoint/2010/main" val="70801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a:latin typeface="Arial" panose="020B0604020202020204" pitchFamily="34" charset="0"/>
              </a:rPr>
              <a:pPr/>
              <a:t>2</a:t>
            </a:fld>
            <a:endParaRPr lang="en-ZA" altLang="en-US" sz="1200" dirty="0">
              <a:latin typeface="Arial" panose="020B0604020202020204" pitchFamily="34" charset="0"/>
            </a:endParaRPr>
          </a:p>
        </p:txBody>
      </p:sp>
    </p:spTree>
    <p:extLst>
      <p:ext uri="{BB962C8B-B14F-4D97-AF65-F5344CB8AC3E}">
        <p14:creationId xmlns:p14="http://schemas.microsoft.com/office/powerpoint/2010/main" val="2334387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FF255C-AADE-417D-9A62-963C75964623}" type="slidenum">
              <a:rPr lang="en-ZA" altLang="en-US" sz="1200">
                <a:latin typeface="Arial" panose="020B0604020202020204" pitchFamily="34" charset="0"/>
              </a:rPr>
              <a:pPr/>
              <a:t>24</a:t>
            </a:fld>
            <a:endParaRPr lang="en-ZA" altLang="en-US" sz="1200">
              <a:latin typeface="Arial" panose="020B0604020202020204" pitchFamily="34" charset="0"/>
            </a:endParaRPr>
          </a:p>
        </p:txBody>
      </p:sp>
    </p:spTree>
    <p:extLst>
      <p:ext uri="{BB962C8B-B14F-4D97-AF65-F5344CB8AC3E}">
        <p14:creationId xmlns:p14="http://schemas.microsoft.com/office/powerpoint/2010/main" val="3444887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FF255C-AADE-417D-9A62-963C75964623}" type="slidenum">
              <a:rPr lang="en-ZA" altLang="en-US" sz="1200">
                <a:latin typeface="Arial" panose="020B0604020202020204" pitchFamily="34" charset="0"/>
              </a:rPr>
              <a:pPr/>
              <a:t>25</a:t>
            </a:fld>
            <a:endParaRPr lang="en-ZA" altLang="en-US" sz="1200">
              <a:latin typeface="Arial" panose="020B0604020202020204" pitchFamily="34" charset="0"/>
            </a:endParaRPr>
          </a:p>
        </p:txBody>
      </p:sp>
    </p:spTree>
    <p:extLst>
      <p:ext uri="{BB962C8B-B14F-4D97-AF65-F5344CB8AC3E}">
        <p14:creationId xmlns:p14="http://schemas.microsoft.com/office/powerpoint/2010/main" val="1090411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FF255C-AADE-417D-9A62-963C75964623}" type="slidenum">
              <a:rPr lang="en-ZA" altLang="en-US" sz="1200">
                <a:latin typeface="Arial" panose="020B0604020202020204" pitchFamily="34" charset="0"/>
              </a:rPr>
              <a:pPr/>
              <a:t>26</a:t>
            </a:fld>
            <a:endParaRPr lang="en-ZA" altLang="en-US" sz="1200">
              <a:latin typeface="Arial" panose="020B0604020202020204" pitchFamily="34" charset="0"/>
            </a:endParaRPr>
          </a:p>
        </p:txBody>
      </p:sp>
    </p:spTree>
    <p:extLst>
      <p:ext uri="{BB962C8B-B14F-4D97-AF65-F5344CB8AC3E}">
        <p14:creationId xmlns:p14="http://schemas.microsoft.com/office/powerpoint/2010/main" val="1513873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7FF255C-AADE-417D-9A62-963C75964623}" type="slidenum">
              <a:rPr lang="en-ZA" altLang="en-US" sz="1200">
                <a:latin typeface="Arial" panose="020B0604020202020204" pitchFamily="34" charset="0"/>
              </a:rPr>
              <a:pPr/>
              <a:t>27</a:t>
            </a:fld>
            <a:endParaRPr lang="en-ZA" altLang="en-US" sz="1200">
              <a:latin typeface="Arial" panose="020B0604020202020204" pitchFamily="34" charset="0"/>
            </a:endParaRPr>
          </a:p>
        </p:txBody>
      </p:sp>
    </p:spTree>
    <p:extLst>
      <p:ext uri="{BB962C8B-B14F-4D97-AF65-F5344CB8AC3E}">
        <p14:creationId xmlns:p14="http://schemas.microsoft.com/office/powerpoint/2010/main" val="781351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2533079-58D1-43C6-AA0D-2FE909B343A5}" type="slidenum">
              <a:rPr lang="en-ZA" altLang="en-US" sz="1200">
                <a:latin typeface="Arial" panose="020B0604020202020204" pitchFamily="34" charset="0"/>
              </a:rPr>
              <a:pPr/>
              <a:t>3</a:t>
            </a:fld>
            <a:endParaRPr lang="en-ZA" altLang="en-US" sz="1200">
              <a:latin typeface="Arial" panose="020B0604020202020204" pitchFamily="34" charset="0"/>
            </a:endParaRPr>
          </a:p>
        </p:txBody>
      </p:sp>
    </p:spTree>
    <p:extLst>
      <p:ext uri="{BB962C8B-B14F-4D97-AF65-F5344CB8AC3E}">
        <p14:creationId xmlns:p14="http://schemas.microsoft.com/office/powerpoint/2010/main" val="198463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a:latin typeface="Arial" panose="020B0604020202020204" pitchFamily="34" charset="0"/>
              </a:rPr>
              <a:pPr/>
              <a:t>4</a:t>
            </a:fld>
            <a:endParaRPr lang="en-ZA" altLang="en-US" sz="1200">
              <a:latin typeface="Arial" panose="020B0604020202020204" pitchFamily="34" charset="0"/>
            </a:endParaRPr>
          </a:p>
        </p:txBody>
      </p:sp>
    </p:spTree>
    <p:extLst>
      <p:ext uri="{BB962C8B-B14F-4D97-AF65-F5344CB8AC3E}">
        <p14:creationId xmlns:p14="http://schemas.microsoft.com/office/powerpoint/2010/main" val="911619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8F304-A656-4BA8-86BB-BA4E1F5448D6}" type="slidenum">
              <a:rPr lang="en-GB" altLang="en-US" smtClean="0"/>
              <a:pPr>
                <a:defRPr/>
              </a:pPr>
              <a:t>5</a:t>
            </a:fld>
            <a:endParaRPr lang="en-GB" altLang="en-US" dirty="0"/>
          </a:p>
        </p:txBody>
      </p:sp>
    </p:spTree>
    <p:extLst>
      <p:ext uri="{BB962C8B-B14F-4D97-AF65-F5344CB8AC3E}">
        <p14:creationId xmlns:p14="http://schemas.microsoft.com/office/powerpoint/2010/main" val="2057114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8F304-A656-4BA8-86BB-BA4E1F5448D6}" type="slidenum">
              <a:rPr lang="en-GB" altLang="en-US" smtClean="0"/>
              <a:pPr>
                <a:defRPr/>
              </a:pPr>
              <a:t>6</a:t>
            </a:fld>
            <a:endParaRPr lang="en-GB" altLang="en-US" dirty="0"/>
          </a:p>
        </p:txBody>
      </p:sp>
    </p:spTree>
    <p:extLst>
      <p:ext uri="{BB962C8B-B14F-4D97-AF65-F5344CB8AC3E}">
        <p14:creationId xmlns:p14="http://schemas.microsoft.com/office/powerpoint/2010/main" val="604380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8F304-A656-4BA8-86BB-BA4E1F5448D6}" type="slidenum">
              <a:rPr lang="en-GB" altLang="en-US" smtClean="0"/>
              <a:pPr>
                <a:defRPr/>
              </a:pPr>
              <a:t>7</a:t>
            </a:fld>
            <a:endParaRPr lang="en-GB" altLang="en-US" dirty="0"/>
          </a:p>
        </p:txBody>
      </p:sp>
    </p:spTree>
    <p:extLst>
      <p:ext uri="{BB962C8B-B14F-4D97-AF65-F5344CB8AC3E}">
        <p14:creationId xmlns:p14="http://schemas.microsoft.com/office/powerpoint/2010/main" val="3287450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8F304-A656-4BA8-86BB-BA4E1F5448D6}" type="slidenum">
              <a:rPr lang="en-GB" altLang="en-US" smtClean="0"/>
              <a:pPr>
                <a:defRPr/>
              </a:pPr>
              <a:t>8</a:t>
            </a:fld>
            <a:endParaRPr lang="en-GB" altLang="en-US" dirty="0"/>
          </a:p>
        </p:txBody>
      </p:sp>
    </p:spTree>
    <p:extLst>
      <p:ext uri="{BB962C8B-B14F-4D97-AF65-F5344CB8AC3E}">
        <p14:creationId xmlns:p14="http://schemas.microsoft.com/office/powerpoint/2010/main" val="429202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8F304-A656-4BA8-86BB-BA4E1F5448D6}" type="slidenum">
              <a:rPr lang="en-GB" altLang="en-US" smtClean="0"/>
              <a:pPr>
                <a:defRPr/>
              </a:pPr>
              <a:t>9</a:t>
            </a:fld>
            <a:endParaRPr lang="en-GB" altLang="en-US" dirty="0"/>
          </a:p>
        </p:txBody>
      </p:sp>
    </p:spTree>
    <p:extLst>
      <p:ext uri="{BB962C8B-B14F-4D97-AF65-F5344CB8AC3E}">
        <p14:creationId xmlns:p14="http://schemas.microsoft.com/office/powerpoint/2010/main" val="2887773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9A19FB27-7FEE-4F2A-9E9E-5D1B33227D7E}" type="datetime1">
              <a:rPr lang="en-US" altLang="en-US"/>
              <a:pPr>
                <a:defRPr/>
              </a:pPr>
              <a:t>2/22/2021</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1938530-6F2A-4375-B556-78E5AF86A575}" type="slidenum">
              <a:rPr lang="en-US" altLang="en-US"/>
              <a:pPr>
                <a:defRPr/>
              </a:pPr>
              <a:t>‹#›</a:t>
            </a:fld>
            <a:endParaRPr lang="en-US" altLang="en-US" dirty="0"/>
          </a:p>
        </p:txBody>
      </p:sp>
    </p:spTree>
    <p:extLst>
      <p:ext uri="{BB962C8B-B14F-4D97-AF65-F5344CB8AC3E}">
        <p14:creationId xmlns:p14="http://schemas.microsoft.com/office/powerpoint/2010/main" val="400615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1F725300-4C77-41B6-B971-D51958C78A37}" type="datetime1">
              <a:rPr lang="en-US" altLang="en-US"/>
              <a:pPr>
                <a:defRPr/>
              </a:pPr>
              <a:t>2/22/2021</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B17332A-2084-425F-BE84-8DF113F1EED2}" type="slidenum">
              <a:rPr lang="en-US" altLang="en-US"/>
              <a:pPr>
                <a:defRPr/>
              </a:pPr>
              <a:t>‹#›</a:t>
            </a:fld>
            <a:endParaRPr lang="en-US" altLang="en-US" dirty="0"/>
          </a:p>
        </p:txBody>
      </p:sp>
    </p:spTree>
    <p:extLst>
      <p:ext uri="{BB962C8B-B14F-4D97-AF65-F5344CB8AC3E}">
        <p14:creationId xmlns:p14="http://schemas.microsoft.com/office/powerpoint/2010/main" val="219570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2468F581-0635-4948-B741-721381FF3F6A}" type="datetime1">
              <a:rPr lang="en-US" altLang="en-US"/>
              <a:pPr>
                <a:defRPr/>
              </a:pPr>
              <a:t>2/22/2021</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2903F27-EC09-49A7-BEEC-3F0DFF809BA3}" type="slidenum">
              <a:rPr lang="en-US" altLang="en-US"/>
              <a:pPr>
                <a:defRPr/>
              </a:pPr>
              <a:t>‹#›</a:t>
            </a:fld>
            <a:endParaRPr lang="en-US" altLang="en-US" dirty="0"/>
          </a:p>
        </p:txBody>
      </p:sp>
    </p:spTree>
    <p:extLst>
      <p:ext uri="{BB962C8B-B14F-4D97-AF65-F5344CB8AC3E}">
        <p14:creationId xmlns:p14="http://schemas.microsoft.com/office/powerpoint/2010/main" val="1599520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smtClean="0"/>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eaLnBrk="0" hangingPunct="0">
              <a:defRPr sz="1400" b="0" dirty="0">
                <a:solidFill>
                  <a:srgbClr val="800080"/>
                </a:solidFill>
                <a:effectLst>
                  <a:outerShdw blurRad="38100" dist="38100" dir="2700000" algn="tl">
                    <a:srgbClr val="C0C0C0"/>
                  </a:outerShdw>
                </a:effectLst>
                <a:latin typeface="Times New Roman" pitchFamily="18" charset="0"/>
              </a:defRPr>
            </a:lvl1pPr>
          </a:lstStyle>
          <a:p>
            <a:pPr>
              <a:defRPr/>
            </a:pPr>
            <a:endParaRPr lang="en-US" altLang="ko-KR"/>
          </a:p>
        </p:txBody>
      </p:sp>
    </p:spTree>
    <p:extLst>
      <p:ext uri="{BB962C8B-B14F-4D97-AF65-F5344CB8AC3E}">
        <p14:creationId xmlns:p14="http://schemas.microsoft.com/office/powerpoint/2010/main" val="1218207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638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1A4E4ECD-F3BD-4459-B870-11D540DFFC79}" type="datetime1">
              <a:rPr lang="en-US" altLang="en-US"/>
              <a:pPr>
                <a:defRPr/>
              </a:pPr>
              <a:t>2/22/2021</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03740D6-FF64-40CC-8DA8-93BFB7BF14BD}" type="slidenum">
              <a:rPr lang="en-US" altLang="en-US"/>
              <a:pPr>
                <a:defRPr/>
              </a:pPr>
              <a:t>‹#›</a:t>
            </a:fld>
            <a:endParaRPr lang="en-US" altLang="en-US" dirty="0"/>
          </a:p>
        </p:txBody>
      </p:sp>
    </p:spTree>
    <p:extLst>
      <p:ext uri="{BB962C8B-B14F-4D97-AF65-F5344CB8AC3E}">
        <p14:creationId xmlns:p14="http://schemas.microsoft.com/office/powerpoint/2010/main" val="990105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F9EEC6A-3925-42C4-B129-4C0735DA56B3}" type="datetime1">
              <a:rPr lang="en-US" altLang="en-US"/>
              <a:pPr>
                <a:defRPr/>
              </a:pPr>
              <a:t>2/22/2021</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35CCA83-BC64-440A-B027-5D0077E9B62C}" type="slidenum">
              <a:rPr lang="en-US" altLang="en-US"/>
              <a:pPr>
                <a:defRPr/>
              </a:pPr>
              <a:t>‹#›</a:t>
            </a:fld>
            <a:endParaRPr lang="en-US" altLang="en-US" dirty="0"/>
          </a:p>
        </p:txBody>
      </p:sp>
    </p:spTree>
    <p:extLst>
      <p:ext uri="{BB962C8B-B14F-4D97-AF65-F5344CB8AC3E}">
        <p14:creationId xmlns:p14="http://schemas.microsoft.com/office/powerpoint/2010/main" val="191806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8A541642-6EBE-4E72-AFD1-F1BFC8A2B9EB}" type="datetime1">
              <a:rPr lang="en-US" altLang="en-US"/>
              <a:pPr>
                <a:defRPr/>
              </a:pPr>
              <a:t>2/22/2021</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56BF3CA-9AC4-4093-B295-C0EF38F86527}" type="slidenum">
              <a:rPr lang="en-US" altLang="en-US"/>
              <a:pPr>
                <a:defRPr/>
              </a:pPr>
              <a:t>‹#›</a:t>
            </a:fld>
            <a:endParaRPr lang="en-US" altLang="en-US" dirty="0"/>
          </a:p>
        </p:txBody>
      </p:sp>
    </p:spTree>
    <p:extLst>
      <p:ext uri="{BB962C8B-B14F-4D97-AF65-F5344CB8AC3E}">
        <p14:creationId xmlns:p14="http://schemas.microsoft.com/office/powerpoint/2010/main" val="4350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D94BDC1F-AEE6-4323-BFF9-8F250080B51E}" type="datetime1">
              <a:rPr lang="en-US" altLang="en-US"/>
              <a:pPr>
                <a:defRPr/>
              </a:pPr>
              <a:t>2/22/2021</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9A0E664-822A-4C33-AEE6-CF2386BAF3DF}" type="slidenum">
              <a:rPr lang="en-US" altLang="en-US"/>
              <a:pPr>
                <a:defRPr/>
              </a:pPr>
              <a:t>‹#›</a:t>
            </a:fld>
            <a:endParaRPr lang="en-US" altLang="en-US" dirty="0"/>
          </a:p>
        </p:txBody>
      </p:sp>
    </p:spTree>
    <p:extLst>
      <p:ext uri="{BB962C8B-B14F-4D97-AF65-F5344CB8AC3E}">
        <p14:creationId xmlns:p14="http://schemas.microsoft.com/office/powerpoint/2010/main" val="55104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8E6014A2-4EBC-460E-942A-F64D2068433F}" type="datetime1">
              <a:rPr lang="en-US" altLang="en-US"/>
              <a:pPr>
                <a:defRPr/>
              </a:pPr>
              <a:t>2/22/2021</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8767D1-AFF7-4C15-A24A-99519A3EB5B0}" type="slidenum">
              <a:rPr lang="en-US" altLang="en-US"/>
              <a:pPr>
                <a:defRPr/>
              </a:pPr>
              <a:t>‹#›</a:t>
            </a:fld>
            <a:endParaRPr lang="en-US" altLang="en-US" dirty="0"/>
          </a:p>
        </p:txBody>
      </p:sp>
    </p:spTree>
    <p:extLst>
      <p:ext uri="{BB962C8B-B14F-4D97-AF65-F5344CB8AC3E}">
        <p14:creationId xmlns:p14="http://schemas.microsoft.com/office/powerpoint/2010/main" val="14143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6D51FB-65B7-4B20-86FB-CB6C1871CF6D}" type="datetime1">
              <a:rPr lang="en-US" altLang="en-US"/>
              <a:pPr>
                <a:defRPr/>
              </a:pPr>
              <a:t>2/22/2021</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D50BC63-BE3F-4A89-A739-124E327726F4}" type="slidenum">
              <a:rPr lang="en-US" altLang="en-US"/>
              <a:pPr>
                <a:defRPr/>
              </a:pPr>
              <a:t>‹#›</a:t>
            </a:fld>
            <a:endParaRPr lang="en-US" altLang="en-US" dirty="0"/>
          </a:p>
        </p:txBody>
      </p:sp>
    </p:spTree>
    <p:extLst>
      <p:ext uri="{BB962C8B-B14F-4D97-AF65-F5344CB8AC3E}">
        <p14:creationId xmlns:p14="http://schemas.microsoft.com/office/powerpoint/2010/main" val="244119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52B840-BB4A-4603-B8AE-0F84722F1623}" type="datetime1">
              <a:rPr lang="en-US" altLang="en-US"/>
              <a:pPr>
                <a:defRPr/>
              </a:pPr>
              <a:t>2/22/2021</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CBF6D56-52CA-4F56-9B43-B7A40F837B19}" type="slidenum">
              <a:rPr lang="en-US" altLang="en-US"/>
              <a:pPr>
                <a:defRPr/>
              </a:pPr>
              <a:t>‹#›</a:t>
            </a:fld>
            <a:endParaRPr lang="en-US" altLang="en-US" dirty="0"/>
          </a:p>
        </p:txBody>
      </p:sp>
    </p:spTree>
    <p:extLst>
      <p:ext uri="{BB962C8B-B14F-4D97-AF65-F5344CB8AC3E}">
        <p14:creationId xmlns:p14="http://schemas.microsoft.com/office/powerpoint/2010/main" val="1112799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ZA" noProof="0" dirty="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1A5798-48EE-4E1C-8A67-B94220F6CCE6}" type="datetime1">
              <a:rPr lang="en-US" altLang="en-US"/>
              <a:pPr>
                <a:defRPr/>
              </a:pPr>
              <a:t>2/22/2021</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BB141FD-A9B6-4B09-BECB-93269D7C51A7}" type="slidenum">
              <a:rPr lang="en-US" altLang="en-US"/>
              <a:pPr>
                <a:defRPr/>
              </a:pPr>
              <a:t>‹#›</a:t>
            </a:fld>
            <a:endParaRPr lang="en-US" altLang="en-US" dirty="0"/>
          </a:p>
        </p:txBody>
      </p:sp>
    </p:spTree>
    <p:extLst>
      <p:ext uri="{BB962C8B-B14F-4D97-AF65-F5344CB8AC3E}">
        <p14:creationId xmlns:p14="http://schemas.microsoft.com/office/powerpoint/2010/main" val="1717706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a:defRPr/>
            </a:pPr>
            <a:fld id="{88678C4C-5FCF-4855-B7FE-0E17A99582E3}" type="datetime1">
              <a:rPr lang="en-US" altLang="en-US"/>
              <a:pPr>
                <a:defRPr/>
              </a:pPr>
              <a:t>2/22/2021</a:t>
            </a:fld>
            <a:endParaRPr lang="en-US" alt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dirty="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E3E1B1CB-6D6B-4574-9E12-8DD7EA224E7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 id="2147484336" r:id="rId13"/>
  </p:sldLayoutIdLst>
  <p:hf hdr="0" ft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ACH@dhet.gov.za"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mailto:careerhelp@dhet.gov.za"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hyperlink" Target="https://www.careerhelp.org.za/"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46075" y="450304"/>
            <a:ext cx="8077200" cy="5715000"/>
          </a:xfrm>
          <a:prstGeom prst="rect">
            <a:avLst/>
          </a:prstGeom>
        </p:spPr>
        <p:txBody>
          <a:bodyPr/>
          <a:lstStyle/>
          <a:p>
            <a:pPr marL="342900" indent="-342900" algn="ctr">
              <a:lnSpc>
                <a:spcPct val="90000"/>
              </a:lnSpc>
              <a:spcBef>
                <a:spcPct val="20000"/>
              </a:spcBef>
              <a:defRPr/>
            </a:pPr>
            <a:r>
              <a:rPr lang="en-US" sz="3200" b="1" kern="0" dirty="0">
                <a:latin typeface="+mn-lt"/>
                <a:ea typeface="+mn-ea"/>
              </a:rPr>
              <a:t>Department of </a:t>
            </a:r>
          </a:p>
          <a:p>
            <a:pPr marL="342900" indent="-342900" algn="ctr">
              <a:lnSpc>
                <a:spcPct val="90000"/>
              </a:lnSpc>
              <a:spcBef>
                <a:spcPct val="20000"/>
              </a:spcBef>
              <a:defRPr/>
            </a:pPr>
            <a:r>
              <a:rPr lang="en-US" sz="3200" b="1" kern="0" dirty="0">
                <a:latin typeface="+mn-lt"/>
                <a:ea typeface="+mn-ea"/>
              </a:rPr>
              <a:t>Higher Education and Training</a:t>
            </a:r>
            <a:endParaRPr lang="en-US" sz="2800" kern="0" dirty="0">
              <a:solidFill>
                <a:srgbClr val="FF0000"/>
              </a:solidFill>
              <a:latin typeface="+mn-lt"/>
              <a:ea typeface="+mn-ea"/>
            </a:endParaRPr>
          </a:p>
          <a:p>
            <a:pPr marL="342900" indent="-342900" algn="ctr">
              <a:lnSpc>
                <a:spcPct val="90000"/>
              </a:lnSpc>
              <a:spcBef>
                <a:spcPct val="20000"/>
              </a:spcBef>
              <a:defRPr/>
            </a:pPr>
            <a:endParaRPr lang="en-ZA" sz="1100" b="1" dirty="0">
              <a:solidFill>
                <a:srgbClr val="FF0000"/>
              </a:solidFill>
              <a:latin typeface="Arial" panose="020B0604020202020204" pitchFamily="34" charset="0"/>
            </a:endParaRPr>
          </a:p>
          <a:p>
            <a:pPr marL="342900" indent="-342900" algn="ctr" eaLnBrk="1" hangingPunct="1">
              <a:lnSpc>
                <a:spcPct val="90000"/>
              </a:lnSpc>
              <a:spcBef>
                <a:spcPct val="20000"/>
              </a:spcBef>
              <a:defRPr/>
            </a:pPr>
            <a:r>
              <a:rPr lang="en-US" sz="3200" b="1" dirty="0" smtClean="0">
                <a:solidFill>
                  <a:srgbClr val="FF0000"/>
                </a:solidFill>
                <a:latin typeface="Calibri" charset="0"/>
                <a:ea typeface="ＭＳ Ｐゴシック" charset="0"/>
                <a:cs typeface="Arial" charset="0"/>
              </a:rPr>
              <a:t>2021 Higher Education Institution Admissions and NSFAS Funding</a:t>
            </a:r>
          </a:p>
          <a:p>
            <a:pPr marL="342900" indent="-342900" algn="ctr" eaLnBrk="1" hangingPunct="1">
              <a:lnSpc>
                <a:spcPct val="90000"/>
              </a:lnSpc>
              <a:spcBef>
                <a:spcPct val="20000"/>
              </a:spcBef>
              <a:defRPr/>
            </a:pPr>
            <a:endParaRPr lang="en-US" sz="800" b="1" dirty="0">
              <a:solidFill>
                <a:srgbClr val="FF0000"/>
              </a:solidFill>
              <a:latin typeface="Calibri" charset="0"/>
              <a:ea typeface="ＭＳ Ｐゴシック" charset="0"/>
              <a:cs typeface="Arial" charset="0"/>
            </a:endParaRPr>
          </a:p>
          <a:p>
            <a:pPr algn="ctr"/>
            <a:r>
              <a:rPr lang="en-US" sz="3200" b="1" dirty="0" smtClean="0">
                <a:solidFill>
                  <a:srgbClr val="FF0000"/>
                </a:solidFill>
                <a:latin typeface="Calibri" charset="0"/>
                <a:ea typeface="ＭＳ Ｐゴシック" charset="0"/>
                <a:cs typeface="Arial" charset="0"/>
              </a:rPr>
              <a:t> </a:t>
            </a:r>
            <a:r>
              <a:rPr lang="en-US" b="1" dirty="0"/>
              <a:t>Joint Meeting of the </a:t>
            </a:r>
            <a:endParaRPr lang="en-US" b="1" dirty="0" smtClean="0"/>
          </a:p>
          <a:p>
            <a:pPr algn="ctr"/>
            <a:r>
              <a:rPr lang="en-US" b="1" dirty="0" smtClean="0"/>
              <a:t>Portfolio Committee </a:t>
            </a:r>
            <a:r>
              <a:rPr lang="en-US" b="1" dirty="0"/>
              <a:t>on Basic </a:t>
            </a:r>
            <a:r>
              <a:rPr lang="en-US" b="1" dirty="0" smtClean="0"/>
              <a:t>Education </a:t>
            </a:r>
          </a:p>
          <a:p>
            <a:pPr algn="ctr"/>
            <a:r>
              <a:rPr lang="en-US" b="1" dirty="0" smtClean="0"/>
              <a:t>Select Committee </a:t>
            </a:r>
            <a:r>
              <a:rPr lang="en-US" b="1" dirty="0"/>
              <a:t>on Education and Technology, Sports, Arts and Culture </a:t>
            </a:r>
            <a:endParaRPr lang="en-US" b="1" dirty="0" smtClean="0"/>
          </a:p>
          <a:p>
            <a:pPr algn="ctr"/>
            <a:r>
              <a:rPr lang="en-US" b="1" dirty="0" smtClean="0"/>
              <a:t>Portfolio </a:t>
            </a:r>
            <a:r>
              <a:rPr lang="en-US" b="1" dirty="0"/>
              <a:t>Committee on Higher Education, Science and Technology</a:t>
            </a:r>
            <a:endParaRPr lang="en-US" dirty="0"/>
          </a:p>
          <a:p>
            <a:pPr algn="ctr">
              <a:lnSpc>
                <a:spcPct val="90000"/>
              </a:lnSpc>
              <a:buClr>
                <a:schemeClr val="bg1"/>
              </a:buClr>
              <a:defRPr/>
            </a:pPr>
            <a:endParaRPr lang="en-US" b="1" dirty="0">
              <a:latin typeface="+mn-lt"/>
              <a:ea typeface="ＭＳ Ｐゴシック" charset="0"/>
              <a:cs typeface="Arial" charset="0"/>
            </a:endParaRPr>
          </a:p>
          <a:p>
            <a:pPr algn="ctr">
              <a:lnSpc>
                <a:spcPct val="90000"/>
              </a:lnSpc>
              <a:buClr>
                <a:schemeClr val="bg1"/>
              </a:buClr>
              <a:defRPr/>
            </a:pPr>
            <a:r>
              <a:rPr lang="en-US" sz="2000" b="1" dirty="0" smtClean="0">
                <a:latin typeface="+mn-lt"/>
                <a:ea typeface="ＭＳ Ｐゴシック" charset="0"/>
                <a:cs typeface="Arial" charset="0"/>
              </a:rPr>
              <a:t>23 February 2021</a:t>
            </a:r>
            <a:endParaRPr lang="en-US" sz="2000" b="1" dirty="0">
              <a:latin typeface="+mn-lt"/>
              <a:ea typeface="ＭＳ Ｐゴシック" charset="0"/>
              <a:cs typeface="Arial" charset="0"/>
            </a:endParaRPr>
          </a:p>
          <a:p>
            <a:pPr marL="342900" indent="-342900" algn="ctr">
              <a:lnSpc>
                <a:spcPct val="90000"/>
              </a:lnSpc>
              <a:spcBef>
                <a:spcPct val="20000"/>
              </a:spcBef>
              <a:defRPr/>
            </a:pPr>
            <a:endParaRPr lang="en-ZA" b="1" dirty="0">
              <a:solidFill>
                <a:srgbClr val="FF0000"/>
              </a:solidFill>
              <a:latin typeface="Arial" panose="020B0604020202020204" pitchFamily="34" charset="0"/>
            </a:endParaRPr>
          </a:p>
          <a:p>
            <a:pPr marL="342900" indent="-342900" algn="ctr">
              <a:lnSpc>
                <a:spcPct val="90000"/>
              </a:lnSpc>
              <a:spcBef>
                <a:spcPct val="20000"/>
              </a:spcBef>
              <a:defRPr/>
            </a:pPr>
            <a:endParaRPr lang="en-US" sz="6000" kern="0" dirty="0">
              <a:solidFill>
                <a:srgbClr val="FF0000"/>
              </a:solidFill>
              <a:latin typeface="+mn-lt"/>
              <a:ea typeface="+mn-ea"/>
            </a:endParaRPr>
          </a:p>
        </p:txBody>
      </p:sp>
      <p:pic>
        <p:nvPicPr>
          <p:cNvPr id="5123" name="Picture 6" descr="C:\Users\Lefifi.T\AppData\Local\Microsoft\Windows\Temporary Internet Files\Content.Outlook\XAEMJRW7\Higher Education LOGO (6).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32" r="67960"/>
          <a:stretch>
            <a:fillRect/>
          </a:stretch>
        </p:blipFill>
        <p:spPr bwMode="auto">
          <a:xfrm>
            <a:off x="7318375" y="4583113"/>
            <a:ext cx="182562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idx="1"/>
          </p:nvPr>
        </p:nvSpPr>
        <p:spPr bwMode="auto">
          <a:xfrm>
            <a:off x="467545" y="1052736"/>
            <a:ext cx="8208912" cy="5328592"/>
          </a:xfrm>
        </p:spPr>
        <p:txBody>
          <a:bodyPr wrap="square" numCol="1" anchor="t" anchorCtr="0" compatLnSpc="1">
            <a:prstTxWarp prst="textNoShape">
              <a:avLst/>
            </a:prstTxWarp>
            <a:noAutofit/>
          </a:bodyPr>
          <a:lstStyle/>
          <a:p>
            <a:pPr marL="271463" indent="-271463">
              <a:spcBef>
                <a:spcPts val="1000"/>
              </a:spcBef>
            </a:pPr>
            <a:r>
              <a:rPr lang="en-ZA" sz="1800" dirty="0" smtClean="0">
                <a:latin typeface="Arial" panose="020B0604020202020204" pitchFamily="34" charset="0"/>
                <a:cs typeface="Arial" panose="020B0604020202020204" pitchFamily="34" charset="0"/>
              </a:rPr>
              <a:t>Admissions decisions are made by individual universities. As the overview of institutional plans shows, institutions have staggered registrations for continuing and new students. Admissions decisions will be underway this week following the release of the 2020 NSC results</a:t>
            </a:r>
          </a:p>
          <a:p>
            <a:pPr marL="271463" indent="-271463">
              <a:spcBef>
                <a:spcPts val="1000"/>
              </a:spcBef>
            </a:pPr>
            <a:r>
              <a:rPr lang="en-ZA" altLang="en-US" sz="1800" dirty="0" smtClean="0">
                <a:latin typeface="Arial" panose="020B0604020202020204" pitchFamily="34" charset="0"/>
                <a:cs typeface="Arial" panose="020B0604020202020204" pitchFamily="34" charset="0"/>
              </a:rPr>
              <a:t>Some continuing students have already commenced with the 2021 academic year, particularly in medicine. Others will be commencing between March and April 2021. The intention is for institutions to complete the 2021 academic year within the calendar year. However, this requires timetable adjustments and will depend on the trajectory of the virus</a:t>
            </a:r>
          </a:p>
          <a:p>
            <a:pPr marL="271463" indent="-271463">
              <a:spcBef>
                <a:spcPts val="1000"/>
              </a:spcBef>
            </a:pPr>
            <a:r>
              <a:rPr lang="en-ZA" altLang="en-US" sz="1800" dirty="0" smtClean="0">
                <a:latin typeface="Arial" panose="020B0604020202020204" pitchFamily="34" charset="0"/>
                <a:cs typeface="Arial" panose="020B0604020202020204" pitchFamily="34" charset="0"/>
              </a:rPr>
              <a:t>The Department will continue to monitor institutions on the basis of an adjusted monitoring report – focusing on teaching and learning matters and on health and safety</a:t>
            </a:r>
          </a:p>
          <a:p>
            <a:pPr marL="271463" indent="-271463">
              <a:spcBef>
                <a:spcPts val="1000"/>
              </a:spcBef>
            </a:pPr>
            <a:r>
              <a:rPr lang="en-ZA" altLang="en-US" sz="1800" dirty="0" smtClean="0">
                <a:latin typeface="Arial" panose="020B0604020202020204" pitchFamily="34" charset="0"/>
                <a:cs typeface="Arial" panose="020B0604020202020204" pitchFamily="34" charset="0"/>
              </a:rPr>
              <a:t>It is likely that adjusted directions will be issued to provide guidance to institutions on the effective management of the 2021 academic year in line with national regulations</a:t>
            </a:r>
          </a:p>
        </p:txBody>
      </p:sp>
      <p:sp>
        <p:nvSpPr>
          <p:cNvPr id="9"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10</a:t>
            </a:fld>
            <a:endParaRPr lang="en-US" altLang="en-US" sz="1200" b="1" dirty="0">
              <a:solidFill>
                <a:srgbClr val="898989"/>
              </a:solidFill>
              <a:latin typeface="Arial" panose="020B0604020202020204" pitchFamily="34" charset="0"/>
            </a:endParaRPr>
          </a:p>
        </p:txBody>
      </p:sp>
      <p:sp>
        <p:nvSpPr>
          <p:cNvPr id="10" name="TextBox 9"/>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a:latin typeface="Arial" panose="020B0604020202020204" pitchFamily="34" charset="0"/>
                <a:cs typeface="Arial" panose="020B0604020202020204" pitchFamily="34" charset="0"/>
              </a:rPr>
              <a:t>2021 Registration </a:t>
            </a:r>
            <a:r>
              <a:rPr lang="en-US" altLang="en-US" b="1" dirty="0" smtClean="0">
                <a:latin typeface="Arial" panose="020B0604020202020204" pitchFamily="34" charset="0"/>
                <a:cs typeface="Arial" panose="020B0604020202020204" pitchFamily="34" charset="0"/>
              </a:rPr>
              <a:t>Period </a:t>
            </a:r>
            <a:r>
              <a:rPr lang="en-US" altLang="en-US" b="1" dirty="0">
                <a:latin typeface="Arial" panose="020B0604020202020204" pitchFamily="34" charset="0"/>
                <a:cs typeface="Arial" panose="020B0604020202020204" pitchFamily="34" charset="0"/>
              </a:rPr>
              <a:t>at Universities</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831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Content Placeholder 2"/>
          <p:cNvSpPr>
            <a:spLocks noGrp="1"/>
          </p:cNvSpPr>
          <p:nvPr>
            <p:ph idx="1"/>
          </p:nvPr>
        </p:nvSpPr>
        <p:spPr bwMode="auto">
          <a:xfrm>
            <a:off x="467545" y="1052736"/>
            <a:ext cx="8208912" cy="5399087"/>
          </a:xfrm>
        </p:spPr>
        <p:txBody>
          <a:bodyPr wrap="square" numCol="1" anchor="t" anchorCtr="0" compatLnSpc="1">
            <a:prstTxWarp prst="textNoShape">
              <a:avLst/>
            </a:prstTxWarp>
            <a:normAutofit/>
          </a:bodyPr>
          <a:lstStyle/>
          <a:p>
            <a:pPr marL="271463" indent="-271463">
              <a:lnSpc>
                <a:spcPct val="100000"/>
              </a:lnSpc>
              <a:spcBef>
                <a:spcPts val="0"/>
              </a:spcBef>
              <a:spcAft>
                <a:spcPts val="600"/>
              </a:spcAft>
            </a:pPr>
            <a:r>
              <a:rPr lang="en-US" altLang="en-US" sz="1800" dirty="0" smtClean="0">
                <a:latin typeface="Arial" panose="020B0604020202020204" pitchFamily="34" charset="0"/>
                <a:cs typeface="Arial" panose="020B0604020202020204" pitchFamily="34" charset="0"/>
              </a:rPr>
              <a:t>The Department negotiates enrolment targets with universities in cycles. The </a:t>
            </a:r>
            <a:r>
              <a:rPr lang="en-US" altLang="en-US" sz="1800" i="1" dirty="0" smtClean="0">
                <a:latin typeface="Arial" panose="020B0604020202020204" pitchFamily="34" charset="0"/>
                <a:cs typeface="Arial" panose="020B0604020202020204" pitchFamily="34" charset="0"/>
              </a:rPr>
              <a:t>Ministerial Statement on Student Enrolment Planning 2020 to 2025 for Universities </a:t>
            </a:r>
            <a:r>
              <a:rPr lang="en-US" altLang="en-US" sz="1800" dirty="0" smtClean="0">
                <a:latin typeface="Arial" panose="020B0604020202020204" pitchFamily="34" charset="0"/>
                <a:cs typeface="Arial" panose="020B0604020202020204" pitchFamily="34" charset="0"/>
              </a:rPr>
              <a:t>indicates targets for the system and individual institutions</a:t>
            </a:r>
          </a:p>
          <a:p>
            <a:pPr marL="271463" indent="-271463">
              <a:lnSpc>
                <a:spcPct val="100000"/>
              </a:lnSpc>
              <a:spcBef>
                <a:spcPts val="0"/>
              </a:spcBef>
              <a:spcAft>
                <a:spcPts val="600"/>
              </a:spcAft>
            </a:pPr>
            <a:r>
              <a:rPr lang="en-US" altLang="en-US" sz="1800" dirty="0" smtClean="0">
                <a:latin typeface="Arial" panose="020B0604020202020204" pitchFamily="34" charset="0"/>
                <a:cs typeface="Arial" panose="020B0604020202020204" pitchFamily="34" charset="0"/>
              </a:rPr>
              <a:t>This is a 6 year enrolment planning view, with a mid-term review, to encourage better integrated planning at universities</a:t>
            </a:r>
          </a:p>
          <a:p>
            <a:pPr marL="271463" indent="-271463">
              <a:lnSpc>
                <a:spcPct val="100000"/>
              </a:lnSpc>
              <a:spcBef>
                <a:spcPts val="0"/>
              </a:spcBef>
              <a:spcAft>
                <a:spcPts val="600"/>
              </a:spcAft>
            </a:pPr>
            <a:r>
              <a:rPr lang="en-US" altLang="en-US" sz="1800" dirty="0" smtClean="0">
                <a:latin typeface="Arial" panose="020B0604020202020204" pitchFamily="34" charset="0"/>
                <a:cs typeface="Arial" panose="020B0604020202020204" pitchFamily="34" charset="0"/>
              </a:rPr>
              <a:t>The mid-term review will take place from March 2022 to May 2022. Some of the targets may be adjusted in line with the current conditions (financial and infrastructure realities) as well as skills priorities</a:t>
            </a:r>
          </a:p>
          <a:p>
            <a:pPr marL="271463" indent="-271463">
              <a:lnSpc>
                <a:spcPct val="100000"/>
              </a:lnSpc>
              <a:spcBef>
                <a:spcPts val="0"/>
              </a:spcBef>
              <a:spcAft>
                <a:spcPts val="600"/>
              </a:spcAft>
            </a:pPr>
            <a:r>
              <a:rPr lang="en-US" altLang="en-US" sz="1800" dirty="0" smtClean="0">
                <a:latin typeface="Arial" panose="020B0604020202020204" pitchFamily="34" charset="0"/>
                <a:cs typeface="Arial" panose="020B0604020202020204" pitchFamily="34" charset="0"/>
              </a:rPr>
              <a:t>The following slide shows enrolment figures for</a:t>
            </a:r>
            <a:r>
              <a:rPr lang="en-US" altLang="en-US" sz="1800" dirty="0">
                <a:latin typeface="Arial" panose="020B0604020202020204" pitchFamily="34" charset="0"/>
                <a:cs typeface="Arial" panose="020B0604020202020204" pitchFamily="34" charset="0"/>
              </a:rPr>
              <a:t> </a:t>
            </a:r>
            <a:r>
              <a:rPr lang="en-US" altLang="en-US" sz="1800" dirty="0" smtClean="0">
                <a:latin typeface="Arial" panose="020B0604020202020204" pitchFamily="34" charset="0"/>
                <a:cs typeface="Arial" panose="020B0604020202020204" pitchFamily="34" charset="0"/>
              </a:rPr>
              <a:t>the number of First Time Entering (FTEN) students and spaces available in scarce skills areas</a:t>
            </a:r>
          </a:p>
          <a:p>
            <a:pPr marL="271463" indent="-271463">
              <a:lnSpc>
                <a:spcPct val="100000"/>
              </a:lnSpc>
              <a:spcBef>
                <a:spcPts val="0"/>
              </a:spcBef>
              <a:spcAft>
                <a:spcPts val="600"/>
              </a:spcAft>
            </a:pPr>
            <a:r>
              <a:rPr lang="en-ZA" altLang="en-US" sz="1800" dirty="0" smtClean="0">
                <a:latin typeface="Arial" panose="020B0604020202020204" pitchFamily="34" charset="0"/>
                <a:cs typeface="Arial" panose="020B0604020202020204" pitchFamily="34" charset="0"/>
              </a:rPr>
              <a:t>Enrolment planning is a critical process to ensure that the appropriate resources are allocated to the system to support quality teaching and learning</a:t>
            </a:r>
            <a:endParaRPr lang="en-US" altLang="en-US" sz="1800" dirty="0" smtClean="0">
              <a:latin typeface="Arial" panose="020B0604020202020204" pitchFamily="34" charset="0"/>
              <a:cs typeface="Arial" panose="020B0604020202020204" pitchFamily="34" charset="0"/>
            </a:endParaRPr>
          </a:p>
          <a:p>
            <a:pPr>
              <a:lnSpc>
                <a:spcPct val="100000"/>
              </a:lnSpc>
              <a:spcBef>
                <a:spcPts val="0"/>
              </a:spcBef>
              <a:spcAft>
                <a:spcPts val="600"/>
              </a:spcAft>
            </a:pPr>
            <a:endParaRPr lang="en-US" altLang="en-US" sz="1800" dirty="0" smtClean="0">
              <a:latin typeface="Arial" panose="020B0604020202020204" pitchFamily="34" charset="0"/>
              <a:cs typeface="Arial" panose="020B0604020202020204" pitchFamily="34" charset="0"/>
            </a:endParaRPr>
          </a:p>
          <a:p>
            <a:pPr>
              <a:lnSpc>
                <a:spcPct val="100000"/>
              </a:lnSpc>
              <a:spcBef>
                <a:spcPts val="0"/>
              </a:spcBef>
              <a:spcAft>
                <a:spcPts val="600"/>
              </a:spcAft>
              <a:buFont typeface="Arial" panose="020B0604020202020204" pitchFamily="34" charset="0"/>
              <a:buNone/>
            </a:pPr>
            <a:endParaRPr lang="en-US" altLang="en-US" sz="1800" dirty="0" smtClean="0">
              <a:latin typeface="Arial" panose="020B0604020202020204" pitchFamily="34" charset="0"/>
              <a:cs typeface="Arial" panose="020B0604020202020204" pitchFamily="34" charset="0"/>
            </a:endParaRPr>
          </a:p>
          <a:p>
            <a:pPr>
              <a:lnSpc>
                <a:spcPct val="100000"/>
              </a:lnSpc>
              <a:spcBef>
                <a:spcPts val="0"/>
              </a:spcBef>
              <a:spcAft>
                <a:spcPts val="600"/>
              </a:spcAft>
              <a:buFont typeface="Arial" panose="020B0604020202020204" pitchFamily="34" charset="0"/>
              <a:buNone/>
            </a:pPr>
            <a:endParaRPr lang="en-ZA" altLang="en-US" sz="1800" dirty="0" smtClean="0">
              <a:latin typeface="Arial" panose="020B0604020202020204" pitchFamily="34" charset="0"/>
              <a:cs typeface="Arial" panose="020B0604020202020204" pitchFamily="34" charset="0"/>
            </a:endParaRPr>
          </a:p>
        </p:txBody>
      </p:sp>
      <p:sp>
        <p:nvSpPr>
          <p:cNvPr id="8"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11</a:t>
            </a:fld>
            <a:endParaRPr lang="en-US" altLang="en-US" sz="1200" b="1" dirty="0">
              <a:solidFill>
                <a:srgbClr val="898989"/>
              </a:solidFill>
              <a:latin typeface="Arial" panose="020B0604020202020204" pitchFamily="34" charset="0"/>
            </a:endParaRPr>
          </a:p>
        </p:txBody>
      </p:sp>
      <p:sp>
        <p:nvSpPr>
          <p:cNvPr id="9" name="TextBox 8"/>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altLang="en-US" b="1" dirty="0">
                <a:latin typeface="Arial" panose="020B0604020202020204" pitchFamily="34" charset="0"/>
                <a:cs typeface="Arial" panose="020B0604020202020204" pitchFamily="34" charset="0"/>
              </a:rPr>
              <a:t>Enrolment Planning Process</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501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bwMode="auto">
          <a:xfrm>
            <a:off x="539552" y="1052736"/>
            <a:ext cx="8029575" cy="5427663"/>
          </a:xfrm>
        </p:spPr>
        <p:txBody>
          <a:bodyPr wrap="square" numCol="1" anchor="t" anchorCtr="0" compatLnSpc="1">
            <a:prstTxWarp prst="textNoShape">
              <a:avLst/>
            </a:prstTxWarp>
            <a:normAutofit/>
          </a:bodyPr>
          <a:lstStyle/>
          <a:p>
            <a:endParaRPr lang="en-US" sz="2400" dirty="0"/>
          </a:p>
          <a:p>
            <a:endParaRPr lang="en-US" altLang="en-US" sz="2400" dirty="0" smtClean="0">
              <a:latin typeface="Arial" panose="020B0604020202020204" pitchFamily="34" charset="0"/>
              <a:cs typeface="Arial" panose="020B0604020202020204" pitchFamily="34" charset="0"/>
            </a:endParaRPr>
          </a:p>
          <a:p>
            <a:pPr lvl="1"/>
            <a:endParaRPr lang="en-US" altLang="en-US" sz="2000" dirty="0" smtClean="0"/>
          </a:p>
          <a:p>
            <a:endParaRPr lang="en-US" altLang="en-US" sz="2400" dirty="0" smtClean="0"/>
          </a:p>
          <a:p>
            <a:endParaRPr lang="en-US" alt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3333981029"/>
              </p:ext>
            </p:extLst>
          </p:nvPr>
        </p:nvGraphicFramePr>
        <p:xfrm>
          <a:off x="495102" y="1196752"/>
          <a:ext cx="7893322" cy="4651432"/>
        </p:xfrm>
        <a:graphic>
          <a:graphicData uri="http://schemas.openxmlformats.org/drawingml/2006/table">
            <a:tbl>
              <a:tblPr firstRow="1" bandRow="1">
                <a:tableStyleId>{3B4B98B0-60AC-42C2-AFA5-B58CD77FA1E5}</a:tableStyleId>
              </a:tblPr>
              <a:tblGrid>
                <a:gridCol w="3644850">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467129">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nSpc>
                          <a:spcPct val="100000"/>
                        </a:lnSpc>
                      </a:pPr>
                      <a:r>
                        <a:rPr lang="en-ZA" sz="1800" dirty="0" smtClean="0">
                          <a:latin typeface="Arial" panose="020B0604020202020204" pitchFamily="34" charset="0"/>
                          <a:cs typeface="Arial" panose="020B0604020202020204" pitchFamily="34" charset="0"/>
                        </a:rPr>
                        <a:t>Public University </a:t>
                      </a:r>
                      <a:endParaRPr lang="en-ZA" sz="1800" dirty="0">
                        <a:solidFill>
                          <a:schemeClr val="tx1"/>
                        </a:solidFill>
                        <a:latin typeface="Arial" panose="020B0604020202020204" pitchFamily="34" charset="0"/>
                        <a:cs typeface="Arial" panose="020B0604020202020204" pitchFamily="34" charset="0"/>
                      </a:endParaRPr>
                    </a:p>
                  </a:txBody>
                  <a:tcPr/>
                </a:tc>
                <a:tc>
                  <a:txBody>
                    <a:bodyPr/>
                    <a:lstStyle/>
                    <a:p>
                      <a:pPr algn="ctr">
                        <a:lnSpc>
                          <a:spcPct val="100000"/>
                        </a:lnSpc>
                      </a:pPr>
                      <a:r>
                        <a:rPr lang="en-ZA" sz="1800" dirty="0" smtClean="0">
                          <a:latin typeface="Arial" panose="020B0604020202020204" pitchFamily="34" charset="0"/>
                          <a:cs typeface="Arial" panose="020B0604020202020204" pitchFamily="34" charset="0"/>
                        </a:rPr>
                        <a:t>Max Number of new spaces </a:t>
                      </a:r>
                      <a:endParaRPr lang="en-ZA"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68975">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nSpc>
                          <a:spcPct val="100000"/>
                        </a:lnSpc>
                      </a:pPr>
                      <a:r>
                        <a:rPr lang="en-ZA" sz="1800" dirty="0" smtClean="0">
                          <a:latin typeface="Arial" panose="020B0604020202020204" pitchFamily="34" charset="0"/>
                          <a:cs typeface="Arial" panose="020B0604020202020204" pitchFamily="34" charset="0"/>
                        </a:rPr>
                        <a:t>A</a:t>
                      </a:r>
                      <a:r>
                        <a:rPr lang="en-ZA" sz="1800" baseline="0" dirty="0" smtClean="0">
                          <a:latin typeface="Arial" panose="020B0604020202020204" pitchFamily="34" charset="0"/>
                          <a:cs typeface="Arial" panose="020B0604020202020204" pitchFamily="34" charset="0"/>
                        </a:rPr>
                        <a:t>ll funded Under graduate programmes</a:t>
                      </a:r>
                      <a:endParaRPr lang="en-ZA" sz="1800" b="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ZA" sz="1800" kern="1200" dirty="0" smtClean="0">
                          <a:effectLst/>
                          <a:latin typeface="Arial" panose="020B0604020202020204" pitchFamily="34" charset="0"/>
                          <a:cs typeface="Arial" panose="020B0604020202020204" pitchFamily="34" charset="0"/>
                        </a:rPr>
                        <a:t>184 315 </a:t>
                      </a:r>
                    </a:p>
                    <a:p>
                      <a:pPr marL="0" marR="0" lvl="0" indent="0" algn="r" defTabSz="685800" rtl="0" eaLnBrk="1" fontAlgn="auto" latinLnBrk="0" hangingPunct="1">
                        <a:lnSpc>
                          <a:spcPct val="100000"/>
                        </a:lnSpc>
                        <a:spcBef>
                          <a:spcPts val="0"/>
                        </a:spcBef>
                        <a:spcAft>
                          <a:spcPts val="0"/>
                        </a:spcAft>
                        <a:buClrTx/>
                        <a:buSzTx/>
                        <a:buFontTx/>
                        <a:buNone/>
                        <a:tabLst/>
                        <a:defRPr/>
                      </a:pPr>
                      <a:r>
                        <a:rPr lang="en-ZA" sz="1800" kern="1200" dirty="0" smtClean="0">
                          <a:effectLst/>
                          <a:latin typeface="Arial" panose="020B0604020202020204" pitchFamily="34" charset="0"/>
                          <a:cs typeface="Arial" panose="020B0604020202020204" pitchFamily="34" charset="0"/>
                        </a:rPr>
                        <a:t>(204 315 less UNISA reduction of 20 000)</a:t>
                      </a:r>
                      <a:endParaRPr lang="en-ZA" sz="18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67129">
                <a:tc>
                  <a:txBody>
                    <a:bodyPr/>
                    <a:lstStyle/>
                    <a:p>
                      <a:pPr>
                        <a:lnSpc>
                          <a:spcPct val="100000"/>
                        </a:lnSpc>
                      </a:pPr>
                      <a:r>
                        <a:rPr lang="en-US" sz="1800" kern="1200" dirty="0" smtClean="0">
                          <a:effectLst/>
                          <a:latin typeface="Arial" panose="020B0604020202020204" pitchFamily="34" charset="0"/>
                          <a:cs typeface="Arial" panose="020B0604020202020204" pitchFamily="34" charset="0"/>
                        </a:rPr>
                        <a:t>Scarce skills </a:t>
                      </a:r>
                      <a:r>
                        <a:rPr lang="en-US" sz="1800" kern="1200" dirty="0" err="1" smtClean="0">
                          <a:effectLst/>
                          <a:latin typeface="Arial" panose="020B0604020202020204" pitchFamily="34" charset="0"/>
                          <a:cs typeface="Arial" panose="020B0604020202020204" pitchFamily="34" charset="0"/>
                        </a:rPr>
                        <a:t>programmes</a:t>
                      </a:r>
                      <a:endParaRPr lang="en-US" sz="1800" b="1"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67 863 </a:t>
                      </a:r>
                      <a:endParaRPr lang="en-ZA" sz="1800" b="1" dirty="0" smtClean="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467129">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nSpc>
                          <a:spcPct val="100000"/>
                        </a:lnSpc>
                      </a:pPr>
                      <a:r>
                        <a:rPr lang="en-ZA" sz="1800" dirty="0" smtClean="0">
                          <a:latin typeface="Arial" panose="020B0604020202020204" pitchFamily="34" charset="0"/>
                          <a:cs typeface="Arial" panose="020B0604020202020204" pitchFamily="34" charset="0"/>
                        </a:rPr>
                        <a:t>Engineering</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ZA" sz="1800" dirty="0" smtClean="0">
                          <a:latin typeface="Arial" panose="020B0604020202020204" pitchFamily="34" charset="0"/>
                          <a:cs typeface="Arial" panose="020B0604020202020204" pitchFamily="34" charset="0"/>
                        </a:rPr>
                        <a:t>16 647</a:t>
                      </a:r>
                      <a:endParaRPr lang="en-ZA" sz="1800" dirty="0" smtClean="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467129">
                <a:tc>
                  <a:txBody>
                    <a:bodyPr/>
                    <a:lstStyle/>
                    <a:p>
                      <a:pPr>
                        <a:lnSpc>
                          <a:spcPct val="100000"/>
                        </a:lnSpc>
                      </a:pPr>
                      <a:r>
                        <a:rPr lang="en-ZA" sz="1800" dirty="0" smtClean="0">
                          <a:latin typeface="Arial" panose="020B0604020202020204" pitchFamily="34" charset="0"/>
                          <a:cs typeface="Arial" panose="020B0604020202020204" pitchFamily="34" charset="0"/>
                        </a:rPr>
                        <a:t>Life</a:t>
                      </a:r>
                      <a:r>
                        <a:rPr lang="en-ZA" sz="1800" baseline="0" dirty="0" smtClean="0">
                          <a:latin typeface="Arial" panose="020B0604020202020204" pitchFamily="34" charset="0"/>
                          <a:cs typeface="Arial" panose="020B0604020202020204" pitchFamily="34" charset="0"/>
                        </a:rPr>
                        <a:t> and </a:t>
                      </a:r>
                      <a:r>
                        <a:rPr lang="en-ZA" sz="1800" dirty="0" smtClean="0">
                          <a:latin typeface="Arial" panose="020B0604020202020204" pitchFamily="34" charset="0"/>
                          <a:cs typeface="Arial" panose="020B0604020202020204" pitchFamily="34" charset="0"/>
                        </a:rPr>
                        <a:t>Physical Sciences </a:t>
                      </a:r>
                      <a:endParaRPr lang="en-ZA" sz="1800" dirty="0">
                        <a:solidFill>
                          <a:schemeClr val="tx1"/>
                        </a:solidFill>
                        <a:latin typeface="Arial" panose="020B0604020202020204" pitchFamily="34" charset="0"/>
                        <a:cs typeface="Arial" panose="020B0604020202020204" pitchFamily="34" charset="0"/>
                      </a:endParaRPr>
                    </a:p>
                  </a:txBody>
                  <a:tcPr/>
                </a:tc>
                <a:tc>
                  <a:txBody>
                    <a:bodyPr/>
                    <a:lstStyle/>
                    <a:p>
                      <a:pPr algn="r">
                        <a:lnSpc>
                          <a:spcPct val="100000"/>
                        </a:lnSpc>
                      </a:pPr>
                      <a:r>
                        <a:rPr lang="en-US" sz="1800" kern="1200" dirty="0" smtClean="0">
                          <a:effectLst/>
                          <a:latin typeface="Arial" panose="020B0604020202020204" pitchFamily="34" charset="0"/>
                          <a:cs typeface="Arial" panose="020B0604020202020204" pitchFamily="34" charset="0"/>
                        </a:rPr>
                        <a:t>17 161 </a:t>
                      </a:r>
                      <a:endParaRPr lang="en-ZA"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467129">
                <a:tc>
                  <a:txBody>
                    <a:bodyPr/>
                    <a:lstStyle/>
                    <a:p>
                      <a:pPr>
                        <a:lnSpc>
                          <a:spcPct val="100000"/>
                        </a:lnSpc>
                      </a:pPr>
                      <a:r>
                        <a:rPr lang="en-ZA" sz="1800" dirty="0" smtClean="0">
                          <a:latin typeface="Arial" panose="020B0604020202020204" pitchFamily="34" charset="0"/>
                          <a:cs typeface="Arial" panose="020B0604020202020204" pitchFamily="34" charset="0"/>
                        </a:rPr>
                        <a:t>Human Health</a:t>
                      </a:r>
                      <a:endParaRPr lang="en-ZA" sz="1800" dirty="0">
                        <a:solidFill>
                          <a:schemeClr val="tx1"/>
                        </a:solidFill>
                        <a:latin typeface="Arial" panose="020B0604020202020204" pitchFamily="34" charset="0"/>
                        <a:cs typeface="Arial" panose="020B0604020202020204" pitchFamily="34" charset="0"/>
                      </a:endParaRPr>
                    </a:p>
                  </a:txBody>
                  <a:tcPr/>
                </a:tc>
                <a:tc>
                  <a:txBody>
                    <a:bodyPr/>
                    <a:lstStyle/>
                    <a:p>
                      <a:pPr algn="r">
                        <a:lnSpc>
                          <a:spcPct val="100000"/>
                        </a:lnSpc>
                      </a:pPr>
                      <a:r>
                        <a:rPr lang="en-US" sz="1800" kern="0" dirty="0" smtClean="0">
                          <a:uFill>
                            <a:solidFill>
                              <a:srgbClr val="000000"/>
                            </a:solidFill>
                          </a:uFill>
                          <a:latin typeface="Arial" panose="020B0604020202020204" pitchFamily="34" charset="0"/>
                          <a:cs typeface="Arial" panose="020B0604020202020204" pitchFamily="34" charset="0"/>
                        </a:rPr>
                        <a:t>10 155</a:t>
                      </a:r>
                      <a:endParaRPr lang="en-ZA"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467129">
                <a:tc>
                  <a:txBody>
                    <a:bodyPr/>
                    <a:lstStyle/>
                    <a:p>
                      <a:pPr>
                        <a:lnSpc>
                          <a:spcPct val="100000"/>
                        </a:lnSpc>
                      </a:pPr>
                      <a:r>
                        <a:rPr lang="en-ZA" sz="1800" dirty="0" smtClean="0">
                          <a:latin typeface="Arial" panose="020B0604020202020204" pitchFamily="34" charset="0"/>
                          <a:cs typeface="Arial" panose="020B0604020202020204" pitchFamily="34" charset="0"/>
                        </a:rPr>
                        <a:t>Animal Sciences </a:t>
                      </a:r>
                      <a:endParaRPr lang="en-ZA" sz="1800" dirty="0">
                        <a:solidFill>
                          <a:schemeClr val="tx1"/>
                        </a:solidFill>
                        <a:latin typeface="Arial" panose="020B0604020202020204" pitchFamily="34" charset="0"/>
                        <a:cs typeface="Arial" panose="020B0604020202020204" pitchFamily="34" charset="0"/>
                      </a:endParaRPr>
                    </a:p>
                  </a:txBody>
                  <a:tcPr/>
                </a:tc>
                <a:tc>
                  <a:txBody>
                    <a:bodyPr/>
                    <a:lstStyle/>
                    <a:p>
                      <a:pPr algn="r">
                        <a:lnSpc>
                          <a:spcPct val="100000"/>
                        </a:lnSpc>
                      </a:pPr>
                      <a:r>
                        <a:rPr lang="en-ZA" sz="1800" dirty="0" smtClean="0">
                          <a:latin typeface="Arial" panose="020B0604020202020204" pitchFamily="34" charset="0"/>
                          <a:cs typeface="Arial" panose="020B0604020202020204" pitchFamily="34" charset="0"/>
                        </a:rPr>
                        <a:t>943</a:t>
                      </a:r>
                      <a:endParaRPr lang="en-ZA"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467129">
                <a:tc>
                  <a:txBody>
                    <a:bodyPr/>
                    <a:lstStyle/>
                    <a:p>
                      <a:pPr>
                        <a:lnSpc>
                          <a:spcPct val="100000"/>
                        </a:lnSpc>
                      </a:pPr>
                      <a:r>
                        <a:rPr lang="en-US" sz="1800" kern="0" dirty="0" smtClean="0">
                          <a:uFill>
                            <a:solidFill>
                              <a:srgbClr val="000000"/>
                            </a:solidFill>
                          </a:uFill>
                          <a:latin typeface="Arial" panose="020B0604020202020204" pitchFamily="34" charset="0"/>
                          <a:cs typeface="Arial" panose="020B0604020202020204" pitchFamily="34" charset="0"/>
                        </a:rPr>
                        <a:t>Veterinary Sciences </a:t>
                      </a:r>
                      <a:endParaRPr lang="en-ZA" sz="1800" dirty="0">
                        <a:solidFill>
                          <a:schemeClr val="tx1"/>
                        </a:solidFill>
                        <a:latin typeface="Arial" panose="020B0604020202020204" pitchFamily="34" charset="0"/>
                        <a:cs typeface="Arial" panose="020B0604020202020204" pitchFamily="34" charset="0"/>
                      </a:endParaRPr>
                    </a:p>
                  </a:txBody>
                  <a:tcPr/>
                </a:tc>
                <a:tc>
                  <a:txBody>
                    <a:bodyPr/>
                    <a:lstStyle/>
                    <a:p>
                      <a:pPr algn="r">
                        <a:lnSpc>
                          <a:spcPct val="100000"/>
                        </a:lnSpc>
                      </a:pPr>
                      <a:r>
                        <a:rPr lang="en-US" sz="1800" kern="0" dirty="0" smtClean="0">
                          <a:uFill>
                            <a:solidFill>
                              <a:srgbClr val="000000"/>
                            </a:solidFill>
                          </a:uFill>
                          <a:latin typeface="Arial" panose="020B0604020202020204" pitchFamily="34" charset="0"/>
                          <a:cs typeface="Arial" panose="020B0604020202020204" pitchFamily="34" charset="0"/>
                        </a:rPr>
                        <a:t>211</a:t>
                      </a:r>
                      <a:endParaRPr lang="en-ZA"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467129">
                <a:tc>
                  <a:txBody>
                    <a:bodyPr/>
                    <a:lstStyle/>
                    <a:p>
                      <a:pPr>
                        <a:lnSpc>
                          <a:spcPct val="100000"/>
                        </a:lnSpc>
                      </a:pPr>
                      <a:r>
                        <a:rPr lang="en-US" sz="1800" kern="1200" dirty="0" smtClean="0">
                          <a:effectLst/>
                          <a:latin typeface="Arial" panose="020B0604020202020204" pitchFamily="34" charset="0"/>
                          <a:cs typeface="Arial" panose="020B0604020202020204" pitchFamily="34" charset="0"/>
                        </a:rPr>
                        <a:t>Teacher Education</a:t>
                      </a:r>
                      <a:endParaRPr lang="en-ZA" sz="1800" dirty="0">
                        <a:solidFill>
                          <a:schemeClr val="tx1"/>
                        </a:solidFill>
                        <a:latin typeface="Arial" panose="020B0604020202020204" pitchFamily="34" charset="0"/>
                        <a:cs typeface="Arial" panose="020B0604020202020204" pitchFamily="34" charset="0"/>
                      </a:endParaRPr>
                    </a:p>
                  </a:txBody>
                  <a:tcPr/>
                </a:tc>
                <a:tc>
                  <a:txBody>
                    <a:bodyPr/>
                    <a:lstStyle/>
                    <a:p>
                      <a:pPr algn="r">
                        <a:lnSpc>
                          <a:spcPct val="100000"/>
                        </a:lnSpc>
                      </a:pPr>
                      <a:r>
                        <a:rPr lang="en-ZA" sz="1800" dirty="0" smtClean="0">
                          <a:latin typeface="Arial" panose="020B0604020202020204" pitchFamily="34" charset="0"/>
                          <a:cs typeface="Arial" panose="020B0604020202020204" pitchFamily="34" charset="0"/>
                        </a:rPr>
                        <a:t> 22 746 </a:t>
                      </a:r>
                      <a:endParaRPr lang="en-ZA"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bl>
          </a:graphicData>
        </a:graphic>
      </p:graphicFrame>
      <p:sp>
        <p:nvSpPr>
          <p:cNvPr id="7"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12</a:t>
            </a:fld>
            <a:endParaRPr lang="en-US" altLang="en-US" sz="1200" b="1" dirty="0">
              <a:solidFill>
                <a:srgbClr val="898989"/>
              </a:solidFill>
              <a:latin typeface="Arial" panose="020B0604020202020204" pitchFamily="34" charset="0"/>
            </a:endParaRPr>
          </a:p>
        </p:txBody>
      </p:sp>
      <p:sp>
        <p:nvSpPr>
          <p:cNvPr id="8" name="TextBox 7"/>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b="1" dirty="0">
                <a:latin typeface="Arial" panose="020B0604020202020204" pitchFamily="34" charset="0"/>
                <a:cs typeface="Arial" panose="020B0604020202020204" pitchFamily="34" charset="0"/>
              </a:rPr>
              <a:t>Enrolment Spaces for FTENs in </a:t>
            </a:r>
            <a:r>
              <a:rPr lang="en-US" b="1" dirty="0" smtClean="0">
                <a:latin typeface="Arial" panose="020B0604020202020204" pitchFamily="34" charset="0"/>
                <a:cs typeface="Arial" panose="020B0604020202020204" pitchFamily="34" charset="0"/>
              </a:rPr>
              <a:t>Public Universities </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198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Content Placeholder 2"/>
          <p:cNvSpPr txBox="1">
            <a:spLocks/>
          </p:cNvSpPr>
          <p:nvPr/>
        </p:nvSpPr>
        <p:spPr>
          <a:xfrm>
            <a:off x="228600" y="1066800"/>
            <a:ext cx="8111213"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smtClean="0"/>
          </a:p>
          <a:p>
            <a:pPr marL="457200" lvl="1" indent="0">
              <a:buNone/>
            </a:pPr>
            <a:endParaRPr lang="en-ZA" sz="2000" dirty="0" smtClean="0"/>
          </a:p>
        </p:txBody>
      </p:sp>
      <p:sp>
        <p:nvSpPr>
          <p:cNvPr id="3" name="TextBox 2"/>
          <p:cNvSpPr txBox="1"/>
          <p:nvPr/>
        </p:nvSpPr>
        <p:spPr>
          <a:xfrm>
            <a:off x="467545" y="1052736"/>
            <a:ext cx="8208912" cy="592469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ZA" sz="1800" dirty="0" smtClean="0">
                <a:latin typeface="Arial" panose="020B0604020202020204" pitchFamily="34" charset="0"/>
                <a:cs typeface="Arial" panose="020B0604020202020204" pitchFamily="34" charset="0"/>
              </a:rPr>
              <a:t>High competition for spaces in universities – meeting the minimum requirements does not mean a space for everyone that applies</a:t>
            </a:r>
          </a:p>
          <a:p>
            <a:pPr marL="285750" indent="-285750">
              <a:spcAft>
                <a:spcPts val="600"/>
              </a:spcAft>
              <a:buFont typeface="Arial" panose="020B0604020202020204" pitchFamily="34" charset="0"/>
              <a:buChar char="•"/>
            </a:pPr>
            <a:r>
              <a:rPr lang="en-ZA" sz="1800" dirty="0" smtClean="0">
                <a:latin typeface="Arial" panose="020B0604020202020204" pitchFamily="34" charset="0"/>
                <a:cs typeface="Arial" panose="020B0604020202020204" pitchFamily="34" charset="0"/>
              </a:rPr>
              <a:t>CACH is for students who have applied for a space at a university and been declined</a:t>
            </a:r>
          </a:p>
          <a:p>
            <a:pPr marL="285750" indent="-285750">
              <a:spcAft>
                <a:spcPts val="6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In 2021, CACH is a </a:t>
            </a:r>
            <a:r>
              <a:rPr lang="en-US" sz="1800" b="1" dirty="0" smtClean="0">
                <a:latin typeface="Arial" panose="020B0604020202020204" pitchFamily="34" charset="0"/>
                <a:cs typeface="Arial" panose="020B0604020202020204" pitchFamily="34" charset="0"/>
              </a:rPr>
              <a:t>referral system </a:t>
            </a:r>
            <a:r>
              <a:rPr lang="en-US" sz="1800" dirty="0" smtClean="0">
                <a:latin typeface="Arial" panose="020B0604020202020204" pitchFamily="34" charset="0"/>
                <a:cs typeface="Arial" panose="020B0604020202020204" pitchFamily="34" charset="0"/>
              </a:rPr>
              <a:t>–</a:t>
            </a:r>
            <a:r>
              <a:rPr lang="en-ZA" sz="1800" b="1" dirty="0">
                <a:latin typeface="Arial" panose="020B0604020202020204" pitchFamily="34" charset="0"/>
                <a:cs typeface="Arial" panose="020B0604020202020204" pitchFamily="34" charset="0"/>
              </a:rPr>
              <a:t>Sign up for CACH</a:t>
            </a:r>
            <a:r>
              <a:rPr lang="en-ZA"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Central Applications Clearing House): </a:t>
            </a:r>
          </a:p>
          <a:p>
            <a:pPr marL="914400" lvl="1" indent="-457200">
              <a:spcAft>
                <a:spcPts val="600"/>
              </a:spcAft>
              <a:buFont typeface="Wingdings" panose="05000000000000000000" pitchFamily="2" charset="2"/>
              <a:buChar char="ü"/>
            </a:pPr>
            <a:r>
              <a:rPr lang="en-US" sz="1800" dirty="0" smtClean="0">
                <a:latin typeface="Arial" panose="020B0604020202020204" pitchFamily="34" charset="0"/>
                <a:cs typeface="Arial" panose="020B0604020202020204" pitchFamily="34" charset="0"/>
              </a:rPr>
              <a:t> </a:t>
            </a:r>
            <a:r>
              <a:rPr lang="en-ZA" sz="1800" dirty="0">
                <a:latin typeface="Arial" panose="020B0604020202020204" pitchFamily="34" charset="0"/>
                <a:cs typeface="Arial" panose="020B0604020202020204" pitchFamily="34" charset="0"/>
              </a:rPr>
              <a:t>send an </a:t>
            </a:r>
            <a:r>
              <a:rPr lang="en-ZA" sz="1800" b="1" dirty="0" err="1">
                <a:latin typeface="Arial" panose="020B0604020202020204" pitchFamily="34" charset="0"/>
                <a:cs typeface="Arial" panose="020B0604020202020204" pitchFamily="34" charset="0"/>
              </a:rPr>
              <a:t>sms</a:t>
            </a:r>
            <a:r>
              <a:rPr lang="en-ZA" sz="1800" dirty="0">
                <a:latin typeface="Arial" panose="020B0604020202020204" pitchFamily="34" charset="0"/>
                <a:cs typeface="Arial" panose="020B0604020202020204" pitchFamily="34" charset="0"/>
              </a:rPr>
              <a:t> with name and ID number to </a:t>
            </a:r>
            <a:r>
              <a:rPr lang="en-US" sz="1800" dirty="0">
                <a:latin typeface="Arial" panose="020B0604020202020204" pitchFamily="34" charset="0"/>
                <a:cs typeface="Arial" panose="020B0604020202020204" pitchFamily="34" charset="0"/>
              </a:rPr>
              <a:t>31629</a:t>
            </a:r>
          </a:p>
          <a:p>
            <a:pPr marL="914400" lvl="1" indent="-457200">
              <a:spcAft>
                <a:spcPts val="600"/>
              </a:spcAft>
              <a:buFont typeface="Wingdings" panose="05000000000000000000" pitchFamily="2" charset="2"/>
              <a:buChar char="ü"/>
            </a:pPr>
            <a:r>
              <a:rPr lang="en-US" sz="1800" b="1" dirty="0">
                <a:latin typeface="Arial" panose="020B0604020202020204" pitchFamily="34" charset="0"/>
                <a:cs typeface="Arial" panose="020B0604020202020204" pitchFamily="34" charset="0"/>
              </a:rPr>
              <a:t>register or sign-up online at cach.dhet.gov.za</a:t>
            </a:r>
            <a:endParaRPr lang="en-US" sz="1800" dirty="0">
              <a:latin typeface="Arial" panose="020B0604020202020204" pitchFamily="34" charset="0"/>
              <a:cs typeface="Arial" panose="020B0604020202020204" pitchFamily="34" charset="0"/>
            </a:endParaRPr>
          </a:p>
          <a:p>
            <a:pPr marL="914400" lvl="1" indent="-457200">
              <a:spcAft>
                <a:spcPts val="600"/>
              </a:spcAft>
              <a:buFont typeface="Wingdings" panose="05000000000000000000" pitchFamily="2" charset="2"/>
              <a:buChar char="ü"/>
            </a:pPr>
            <a:r>
              <a:rPr lang="en-US" sz="1800" b="1" dirty="0" smtClean="0">
                <a:latin typeface="Arial" panose="020B0604020202020204" pitchFamily="34" charset="0"/>
                <a:cs typeface="Arial" panose="020B0604020202020204" pitchFamily="34" charset="0"/>
              </a:rPr>
              <a:t>send </a:t>
            </a:r>
            <a:r>
              <a:rPr lang="en-US" sz="1800" b="1" dirty="0">
                <a:latin typeface="Arial" panose="020B0604020202020204" pitchFamily="34" charset="0"/>
                <a:cs typeface="Arial" panose="020B0604020202020204" pitchFamily="34" charset="0"/>
              </a:rPr>
              <a:t>an email</a:t>
            </a:r>
            <a:r>
              <a:rPr lang="en-US" sz="1800" dirty="0">
                <a:latin typeface="Arial" panose="020B0604020202020204" pitchFamily="34" charset="0"/>
                <a:cs typeface="Arial" panose="020B0604020202020204" pitchFamily="34" charset="0"/>
              </a:rPr>
              <a:t> to </a:t>
            </a:r>
            <a:r>
              <a:rPr lang="en-US" sz="1800" u="sng" dirty="0">
                <a:latin typeface="Arial" panose="020B0604020202020204" pitchFamily="34" charset="0"/>
                <a:cs typeface="Arial" panose="020B0604020202020204" pitchFamily="34" charset="0"/>
                <a:hlinkClick r:id="rId3"/>
              </a:rPr>
              <a:t>CACH@dhet.gov.za</a:t>
            </a:r>
            <a:r>
              <a:rPr lang="en-US" sz="1800" dirty="0">
                <a:latin typeface="Arial" panose="020B0604020202020204" pitchFamily="34" charset="0"/>
                <a:cs typeface="Arial" panose="020B0604020202020204" pitchFamily="34" charset="0"/>
              </a:rPr>
              <a:t> </a:t>
            </a:r>
          </a:p>
          <a:p>
            <a:pPr marL="342900" lvl="1" indent="-342900">
              <a:spcAft>
                <a:spcPts val="6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CACH 2021 is designed to assist students to find suitable spaces still in the system (at other universities or TVET colleges) or to provide advice through referral to career development services</a:t>
            </a:r>
            <a:endParaRPr lang="en-ZA" sz="1800" dirty="0" smtClean="0">
              <a:latin typeface="Arial" panose="020B0604020202020204" pitchFamily="34" charset="0"/>
              <a:cs typeface="Arial" panose="020B0604020202020204" pitchFamily="34" charset="0"/>
            </a:endParaRPr>
          </a:p>
          <a:p>
            <a:pPr marL="342900" lvl="1" indent="-342900">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CACH cannot guarantee any applicant a space to </a:t>
            </a:r>
            <a:r>
              <a:rPr lang="en-US" sz="1800" dirty="0" smtClean="0">
                <a:latin typeface="Arial" panose="020B0604020202020204" pitchFamily="34" charset="0"/>
                <a:cs typeface="Arial" panose="020B0604020202020204" pitchFamily="34" charset="0"/>
              </a:rPr>
              <a:t>study</a:t>
            </a:r>
            <a:endParaRPr lang="en-ZA" sz="1800" dirty="0">
              <a:latin typeface="Arial" panose="020B0604020202020204" pitchFamily="34" charset="0"/>
              <a:cs typeface="Arial" panose="020B0604020202020204" pitchFamily="34" charset="0"/>
            </a:endParaRPr>
          </a:p>
          <a:p>
            <a:pPr marL="342900" lvl="1" indent="-342900">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CACH cannot determine when the institutions will contact the applicant for possible </a:t>
            </a:r>
            <a:r>
              <a:rPr lang="en-US" sz="1800" dirty="0" smtClean="0">
                <a:latin typeface="Arial" panose="020B0604020202020204" pitchFamily="34" charset="0"/>
                <a:cs typeface="Arial" panose="020B0604020202020204" pitchFamily="34" charset="0"/>
              </a:rPr>
              <a:t>placement</a:t>
            </a:r>
            <a:endParaRPr lang="en-US" sz="1800" dirty="0">
              <a:latin typeface="Arial" panose="020B0604020202020204" pitchFamily="34" charset="0"/>
              <a:cs typeface="Arial" panose="020B0604020202020204" pitchFamily="34" charset="0"/>
            </a:endParaRPr>
          </a:p>
          <a:p>
            <a:pPr marL="342900" lvl="1" indent="-342900">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CACH </a:t>
            </a:r>
            <a:r>
              <a:rPr lang="en-US" sz="1800" dirty="0" smtClean="0">
                <a:latin typeface="Arial" panose="020B0604020202020204" pitchFamily="34" charset="0"/>
                <a:cs typeface="Arial" panose="020B0604020202020204" pitchFamily="34" charset="0"/>
              </a:rPr>
              <a:t>handles applications it does </a:t>
            </a:r>
            <a:r>
              <a:rPr lang="en-US" sz="1800" dirty="0">
                <a:latin typeface="Arial" panose="020B0604020202020204" pitchFamily="34" charset="0"/>
                <a:cs typeface="Arial" panose="020B0604020202020204" pitchFamily="34" charset="0"/>
              </a:rPr>
              <a:t>not handle </a:t>
            </a:r>
            <a:r>
              <a:rPr lang="en-US" sz="1800" dirty="0" smtClean="0">
                <a:latin typeface="Arial" panose="020B0604020202020204" pitchFamily="34" charset="0"/>
                <a:cs typeface="Arial" panose="020B0604020202020204" pitchFamily="34" charset="0"/>
              </a:rPr>
              <a:t>admissions</a:t>
            </a:r>
            <a:endParaRPr lang="en-US" sz="1800" dirty="0">
              <a:latin typeface="Arial" panose="020B0604020202020204" pitchFamily="34" charset="0"/>
              <a:cs typeface="Arial" panose="020B0604020202020204" pitchFamily="34" charset="0"/>
            </a:endParaRPr>
          </a:p>
          <a:p>
            <a:pPr marL="342900" lvl="1" indent="-342900">
              <a:spcAft>
                <a:spcPts val="600"/>
              </a:spcAft>
              <a:buFont typeface="Arial" panose="020B0604020202020204" pitchFamily="34" charset="0"/>
              <a:buChar char="•"/>
            </a:pPr>
            <a:endParaRPr lang="en-ZA" sz="1800" dirty="0" smtClean="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ZA" sz="1800" dirty="0">
              <a:latin typeface="Arial" panose="020B0604020202020204" pitchFamily="34" charset="0"/>
              <a:cs typeface="Arial" panose="020B0604020202020204" pitchFamily="34" charset="0"/>
            </a:endParaRPr>
          </a:p>
        </p:txBody>
      </p:sp>
      <p:sp>
        <p:nvSpPr>
          <p:cNvPr id="9"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13</a:t>
            </a:fld>
            <a:endParaRPr lang="en-US" altLang="en-US" sz="1200" b="1" dirty="0">
              <a:solidFill>
                <a:srgbClr val="898989"/>
              </a:solidFill>
              <a:latin typeface="Arial" panose="020B0604020202020204" pitchFamily="34" charset="0"/>
            </a:endParaRPr>
          </a:p>
        </p:txBody>
      </p:sp>
      <p:sp>
        <p:nvSpPr>
          <p:cNvPr id="10" name="TextBox 9"/>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a:latin typeface="Arial" panose="020B0604020202020204" pitchFamily="34" charset="0"/>
                <a:cs typeface="Arial" panose="020B0604020202020204" pitchFamily="34" charset="0"/>
              </a:rPr>
              <a:t>Central Applications Clearing House (CACH)</a:t>
            </a:r>
          </a:p>
        </p:txBody>
      </p:sp>
    </p:spTree>
    <p:extLst>
      <p:ext uri="{BB962C8B-B14F-4D97-AF65-F5344CB8AC3E}">
        <p14:creationId xmlns:p14="http://schemas.microsoft.com/office/powerpoint/2010/main" val="818372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Content Placeholder 2"/>
          <p:cNvSpPr txBox="1">
            <a:spLocks/>
          </p:cNvSpPr>
          <p:nvPr/>
        </p:nvSpPr>
        <p:spPr>
          <a:xfrm>
            <a:off x="228600" y="1066800"/>
            <a:ext cx="8111213"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smtClean="0"/>
          </a:p>
          <a:p>
            <a:pPr marL="457200" lvl="1" indent="0">
              <a:buNone/>
            </a:pPr>
            <a:endParaRPr lang="en-ZA" sz="2000" dirty="0" smtClean="0"/>
          </a:p>
        </p:txBody>
      </p:sp>
      <p:sp>
        <p:nvSpPr>
          <p:cNvPr id="3" name="TextBox 2"/>
          <p:cNvSpPr txBox="1"/>
          <p:nvPr/>
        </p:nvSpPr>
        <p:spPr>
          <a:xfrm>
            <a:off x="467546" y="1052736"/>
            <a:ext cx="8208912" cy="312393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ZA" sz="1800" dirty="0" smtClean="0">
                <a:latin typeface="Arial" panose="020B0604020202020204" pitchFamily="34" charset="0"/>
                <a:cs typeface="Arial" panose="020B0604020202020204" pitchFamily="34" charset="0"/>
              </a:rPr>
              <a:t>Career Development Services:</a:t>
            </a:r>
          </a:p>
          <a:p>
            <a:pPr>
              <a:spcAft>
                <a:spcPts val="600"/>
              </a:spcAft>
            </a:pPr>
            <a:r>
              <a:rPr lang="en-ZA" sz="1800" dirty="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Get advice on career paths and study opportunities in the Post-School 	Education and Training system</a:t>
            </a:r>
          </a:p>
          <a:p>
            <a:pPr marL="739775">
              <a:spcAft>
                <a:spcPts val="600"/>
              </a:spcAft>
            </a:pPr>
            <a:r>
              <a:rPr lang="en-ZA" sz="1800" b="1" dirty="0" smtClean="0">
                <a:latin typeface="Arial" panose="020B0604020202020204" pitchFamily="34" charset="0"/>
                <a:cs typeface="Arial" panose="020B0604020202020204" pitchFamily="34" charset="0"/>
              </a:rPr>
              <a:t>Call:  </a:t>
            </a:r>
            <a:r>
              <a:rPr lang="en-ZA" sz="1800" dirty="0" smtClean="0">
                <a:latin typeface="Arial" panose="020B0604020202020204" pitchFamily="34" charset="0"/>
                <a:cs typeface="Arial" panose="020B0604020202020204" pitchFamily="34" charset="0"/>
              </a:rPr>
              <a:t>086 999 0123</a:t>
            </a:r>
          </a:p>
          <a:p>
            <a:pPr marL="739775">
              <a:spcAft>
                <a:spcPts val="600"/>
              </a:spcAft>
            </a:pPr>
            <a:r>
              <a:rPr lang="en-ZA" sz="1800" b="1" dirty="0" smtClean="0">
                <a:latin typeface="Arial" panose="020B0604020202020204" pitchFamily="34" charset="0"/>
                <a:cs typeface="Arial" panose="020B0604020202020204" pitchFamily="34" charset="0"/>
              </a:rPr>
              <a:t>SMS/Text Message (please call me)</a:t>
            </a:r>
            <a:r>
              <a:rPr lang="en-ZA" sz="1800" dirty="0" smtClean="0">
                <a:latin typeface="Arial" panose="020B0604020202020204" pitchFamily="34" charset="0"/>
                <a:cs typeface="Arial" panose="020B0604020202020204" pitchFamily="34" charset="0"/>
              </a:rPr>
              <a:t>: 072 204 5056</a:t>
            </a:r>
          </a:p>
          <a:p>
            <a:pPr marL="739775" lvl="1">
              <a:spcAft>
                <a:spcPts val="600"/>
              </a:spcAft>
            </a:pPr>
            <a:r>
              <a:rPr lang="en-ZA" sz="1800" b="1" dirty="0" smtClean="0">
                <a:latin typeface="Arial" panose="020B0604020202020204" pitchFamily="34" charset="0"/>
                <a:cs typeface="Arial" panose="020B0604020202020204" pitchFamily="34" charset="0"/>
              </a:rPr>
              <a:t>Email: </a:t>
            </a:r>
            <a:r>
              <a:rPr lang="en-ZA" sz="1800" dirty="0" smtClean="0">
                <a:latin typeface="Arial" panose="020B0604020202020204" pitchFamily="34" charset="0"/>
                <a:cs typeface="Arial" panose="020B0604020202020204" pitchFamily="34" charset="0"/>
                <a:hlinkClick r:id="rId3"/>
              </a:rPr>
              <a:t>careerhelp@dhet.gov.za</a:t>
            </a:r>
            <a:endParaRPr lang="en-ZA" sz="1800" dirty="0" smtClean="0">
              <a:latin typeface="Arial" panose="020B0604020202020204" pitchFamily="34" charset="0"/>
              <a:cs typeface="Arial" panose="020B0604020202020204" pitchFamily="34" charset="0"/>
            </a:endParaRPr>
          </a:p>
          <a:p>
            <a:pPr marL="739775" lvl="1">
              <a:spcAft>
                <a:spcPts val="600"/>
              </a:spcAft>
            </a:pPr>
            <a:r>
              <a:rPr lang="en-ZA" sz="1800" b="1" dirty="0" smtClean="0">
                <a:latin typeface="Arial" panose="020B0604020202020204" pitchFamily="34" charset="0"/>
                <a:cs typeface="Arial" panose="020B0604020202020204" pitchFamily="34" charset="0"/>
              </a:rPr>
              <a:t>Website</a:t>
            </a:r>
            <a:r>
              <a:rPr lang="en-ZA" sz="1800" dirty="0" smtClean="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hlinkClick r:id="rId4"/>
              </a:rPr>
              <a:t>https://www.careerhelp.org.za/</a:t>
            </a:r>
            <a:endParaRPr lang="en-ZA" sz="1800" dirty="0" smtClean="0">
              <a:latin typeface="Arial" panose="020B0604020202020204" pitchFamily="34" charset="0"/>
              <a:cs typeface="Arial" panose="020B0604020202020204" pitchFamily="34" charset="0"/>
            </a:endParaRPr>
          </a:p>
          <a:p>
            <a:pPr marL="739775" lvl="1">
              <a:spcAft>
                <a:spcPts val="600"/>
              </a:spcAft>
            </a:pPr>
            <a:endParaRPr lang="en-ZA" sz="1800" dirty="0" smtClean="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ZA" sz="1800" dirty="0">
              <a:latin typeface="Arial" panose="020B0604020202020204" pitchFamily="34" charset="0"/>
              <a:cs typeface="Arial" panose="020B0604020202020204" pitchFamily="34" charset="0"/>
            </a:endParaRPr>
          </a:p>
        </p:txBody>
      </p:sp>
      <p:sp>
        <p:nvSpPr>
          <p:cNvPr id="8"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14</a:t>
            </a:fld>
            <a:endParaRPr lang="en-US" altLang="en-US" sz="1200" b="1" dirty="0">
              <a:solidFill>
                <a:srgbClr val="898989"/>
              </a:solidFill>
              <a:latin typeface="Arial" panose="020B0604020202020204" pitchFamily="34" charset="0"/>
            </a:endParaRPr>
          </a:p>
        </p:txBody>
      </p:sp>
      <p:sp>
        <p:nvSpPr>
          <p:cNvPr id="9" name="TextBox 8"/>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a:latin typeface="Arial" panose="020B0604020202020204" pitchFamily="34" charset="0"/>
                <a:cs typeface="Arial" panose="020B0604020202020204" pitchFamily="34" charset="0"/>
              </a:rPr>
              <a:t>Central Applications Clearing House (CACH)</a:t>
            </a:r>
          </a:p>
        </p:txBody>
      </p:sp>
    </p:spTree>
    <p:extLst>
      <p:ext uri="{BB962C8B-B14F-4D97-AF65-F5344CB8AC3E}">
        <p14:creationId xmlns:p14="http://schemas.microsoft.com/office/powerpoint/2010/main" val="3714046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Content Placeholder 2"/>
          <p:cNvSpPr txBox="1">
            <a:spLocks/>
          </p:cNvSpPr>
          <p:nvPr/>
        </p:nvSpPr>
        <p:spPr>
          <a:xfrm>
            <a:off x="228600" y="1066800"/>
            <a:ext cx="8111213"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smtClean="0"/>
          </a:p>
          <a:p>
            <a:pPr marL="457200" lvl="1" indent="0">
              <a:buNone/>
            </a:pPr>
            <a:endParaRPr lang="en-ZA" sz="2000" dirty="0" smtClean="0"/>
          </a:p>
        </p:txBody>
      </p:sp>
      <p:sp>
        <p:nvSpPr>
          <p:cNvPr id="3" name="TextBox 2"/>
          <p:cNvSpPr txBox="1"/>
          <p:nvPr/>
        </p:nvSpPr>
        <p:spPr>
          <a:xfrm>
            <a:off x="467546" y="1106814"/>
            <a:ext cx="8208912" cy="3323987"/>
          </a:xfrm>
          <a:prstGeom prst="rect">
            <a:avLst/>
          </a:prstGeom>
          <a:noFill/>
        </p:spPr>
        <p:txBody>
          <a:bodyPr wrap="square" rtlCol="0">
            <a:spAutoFit/>
          </a:bodyPr>
          <a:lstStyle/>
          <a:p>
            <a:pPr>
              <a:spcAft>
                <a:spcPts val="600"/>
              </a:spcAft>
            </a:pPr>
            <a:r>
              <a:rPr lang="en-US" sz="1800" b="1" dirty="0" smtClean="0">
                <a:latin typeface="Arial" panose="020B0604020202020204" pitchFamily="34" charset="0"/>
                <a:cs typeface="Arial" panose="020B0604020202020204" pitchFamily="34" charset="0"/>
              </a:rPr>
              <a:t>CACH process:</a:t>
            </a:r>
          </a:p>
          <a:p>
            <a:pPr marL="342900" indent="-342900">
              <a:spcAft>
                <a:spcPts val="600"/>
              </a:spcAft>
              <a:buFont typeface="Arial" panose="020B0604020202020204" pitchFamily="34" charset="0"/>
              <a:buChar char="•"/>
            </a:pPr>
            <a:r>
              <a:rPr lang="en-US" sz="1800" b="1" dirty="0" smtClean="0">
                <a:latin typeface="Arial" panose="020B0604020202020204" pitchFamily="34" charset="0"/>
                <a:cs typeface="Arial" panose="020B0604020202020204" pitchFamily="34" charset="0"/>
              </a:rPr>
              <a:t>When </a:t>
            </a:r>
            <a:r>
              <a:rPr lang="en-US" sz="1800" b="1" dirty="0">
                <a:latin typeface="Arial" panose="020B0604020202020204" pitchFamily="34" charset="0"/>
                <a:cs typeface="Arial" panose="020B0604020202020204" pitchFamily="34" charset="0"/>
              </a:rPr>
              <a:t>CACH receives an SMS, </a:t>
            </a:r>
            <a:r>
              <a:rPr lang="en-US" sz="1800" dirty="0">
                <a:latin typeface="Arial" panose="020B0604020202020204" pitchFamily="34" charset="0"/>
                <a:cs typeface="Arial" panose="020B0604020202020204" pitchFamily="34" charset="0"/>
              </a:rPr>
              <a:t>an agent will call an applicant back, to register all requested details (field of study and preferred province</a:t>
            </a:r>
            <a:r>
              <a:rPr lang="en-US" sz="1800" dirty="0" smtClean="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applicant’s personal details and matric results will be confirmed and made available to institutions of higher </a:t>
            </a:r>
            <a:r>
              <a:rPr lang="en-US" sz="1800" dirty="0" smtClean="0">
                <a:latin typeface="Arial" panose="020B0604020202020204" pitchFamily="34" charset="0"/>
                <a:cs typeface="Arial" panose="020B0604020202020204" pitchFamily="34" charset="0"/>
              </a:rPr>
              <a:t>learning</a:t>
            </a:r>
          </a:p>
          <a:p>
            <a:pPr marL="342900" indent="-342900">
              <a:spcAft>
                <a:spcPts val="6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Institutions </a:t>
            </a:r>
            <a:r>
              <a:rPr lang="en-US" sz="1800" dirty="0">
                <a:latin typeface="Arial" panose="020B0604020202020204" pitchFamily="34" charset="0"/>
                <a:cs typeface="Arial" panose="020B0604020202020204" pitchFamily="34" charset="0"/>
              </a:rPr>
              <a:t>logon to CACH to retrieve list of students who meet criteria of available </a:t>
            </a:r>
            <a:r>
              <a:rPr lang="en-US" sz="1800" dirty="0" smtClean="0">
                <a:latin typeface="Arial" panose="020B0604020202020204" pitchFamily="34" charset="0"/>
                <a:cs typeface="Arial" panose="020B0604020202020204" pitchFamily="34" charset="0"/>
              </a:rPr>
              <a:t>spaces</a:t>
            </a:r>
            <a:endParaRPr lang="en-US" sz="18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Institutions will contact applicants directly to offer them available </a:t>
            </a:r>
            <a:r>
              <a:rPr lang="en-US" sz="1800" dirty="0" smtClean="0">
                <a:latin typeface="Arial" panose="020B0604020202020204" pitchFamily="34" charset="0"/>
                <a:cs typeface="Arial" panose="020B0604020202020204" pitchFamily="34" charset="0"/>
              </a:rPr>
              <a:t>places </a:t>
            </a:r>
            <a:endParaRPr lang="en-ZA" sz="1800" dirty="0">
              <a:latin typeface="Arial" panose="020B0604020202020204" pitchFamily="34" charset="0"/>
              <a:cs typeface="Arial" panose="020B0604020202020204" pitchFamily="34" charset="0"/>
            </a:endParaRPr>
          </a:p>
          <a:p>
            <a:pPr marL="739775" lvl="1">
              <a:spcAft>
                <a:spcPts val="600"/>
              </a:spcAft>
            </a:pPr>
            <a:endParaRPr lang="en-ZA" sz="1800" dirty="0" smtClean="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ZA" sz="1800" dirty="0">
              <a:latin typeface="Arial" panose="020B0604020202020204" pitchFamily="34" charset="0"/>
              <a:cs typeface="Arial" panose="020B0604020202020204" pitchFamily="34" charset="0"/>
            </a:endParaRPr>
          </a:p>
        </p:txBody>
      </p:sp>
      <p:sp>
        <p:nvSpPr>
          <p:cNvPr id="8"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15</a:t>
            </a:fld>
            <a:endParaRPr lang="en-US" altLang="en-US" sz="1200" b="1" dirty="0">
              <a:solidFill>
                <a:srgbClr val="898989"/>
              </a:solidFill>
              <a:latin typeface="Arial" panose="020B0604020202020204" pitchFamily="34" charset="0"/>
            </a:endParaRPr>
          </a:p>
        </p:txBody>
      </p:sp>
      <p:sp>
        <p:nvSpPr>
          <p:cNvPr id="9" name="TextBox 8"/>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a:latin typeface="Arial" panose="020B0604020202020204" pitchFamily="34" charset="0"/>
                <a:cs typeface="Arial" panose="020B0604020202020204" pitchFamily="34" charset="0"/>
              </a:rPr>
              <a:t>Central Applications Clearing House (CACH)</a:t>
            </a:r>
          </a:p>
        </p:txBody>
      </p:sp>
    </p:spTree>
    <p:extLst>
      <p:ext uri="{BB962C8B-B14F-4D97-AF65-F5344CB8AC3E}">
        <p14:creationId xmlns:p14="http://schemas.microsoft.com/office/powerpoint/2010/main" val="3311607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Content Placeholder 2"/>
          <p:cNvSpPr txBox="1">
            <a:spLocks/>
          </p:cNvSpPr>
          <p:nvPr/>
        </p:nvSpPr>
        <p:spPr>
          <a:xfrm>
            <a:off x="228600" y="1066800"/>
            <a:ext cx="8111213"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smtClean="0"/>
          </a:p>
          <a:p>
            <a:pPr marL="457200" lvl="1" indent="0">
              <a:buNone/>
            </a:pPr>
            <a:endParaRPr lang="en-ZA" sz="2000" dirty="0" smtClean="0"/>
          </a:p>
        </p:txBody>
      </p:sp>
      <p:sp>
        <p:nvSpPr>
          <p:cNvPr id="3" name="TextBox 2"/>
          <p:cNvSpPr txBox="1"/>
          <p:nvPr/>
        </p:nvSpPr>
        <p:spPr>
          <a:xfrm>
            <a:off x="467545" y="1092214"/>
            <a:ext cx="8208912" cy="5601533"/>
          </a:xfrm>
          <a:prstGeom prst="rect">
            <a:avLst/>
          </a:prstGeom>
          <a:noFill/>
        </p:spPr>
        <p:txBody>
          <a:bodyPr wrap="square" rtlCol="0">
            <a:spAutoFit/>
          </a:bodyPr>
          <a:lstStyle/>
          <a:p>
            <a:pPr>
              <a:spcAft>
                <a:spcPts val="600"/>
              </a:spcAft>
            </a:pPr>
            <a:r>
              <a:rPr lang="en-US" sz="1800" b="1" dirty="0" smtClean="0">
                <a:latin typeface="Arial" panose="020B0604020202020204" pitchFamily="34" charset="0"/>
                <a:cs typeface="Arial" panose="020B0604020202020204" pitchFamily="34" charset="0"/>
              </a:rPr>
              <a:t>CACH service operation:</a:t>
            </a:r>
          </a:p>
          <a:p>
            <a:pPr marL="342900" indent="-342900">
              <a:spcAft>
                <a:spcPts val="600"/>
              </a:spcAft>
              <a:buFont typeface="Arial" panose="020B0604020202020204" pitchFamily="34" charset="0"/>
              <a:buChar char="•"/>
            </a:pPr>
            <a:r>
              <a:rPr lang="en-US" altLang="en-US" sz="1800" dirty="0" smtClean="0">
                <a:latin typeface="Arial" panose="020B0604020202020204" pitchFamily="34" charset="0"/>
                <a:cs typeface="Arial" panose="020B0604020202020204" pitchFamily="34" charset="0"/>
              </a:rPr>
              <a:t>CACH </a:t>
            </a:r>
            <a:r>
              <a:rPr lang="en-US" altLang="en-US" sz="1800" dirty="0">
                <a:latin typeface="Arial" panose="020B0604020202020204" pitchFamily="34" charset="0"/>
                <a:cs typeface="Arial" panose="020B0604020202020204" pitchFamily="34" charset="0"/>
              </a:rPr>
              <a:t>2021 to continue as outbound </a:t>
            </a:r>
            <a:r>
              <a:rPr lang="en-US" altLang="en-US" sz="1800" dirty="0" smtClean="0">
                <a:latin typeface="Arial" panose="020B0604020202020204" pitchFamily="34" charset="0"/>
                <a:cs typeface="Arial" panose="020B0604020202020204" pitchFamily="34" charset="0"/>
              </a:rPr>
              <a:t>service</a:t>
            </a:r>
          </a:p>
          <a:p>
            <a:pPr marL="342900" indent="-342900">
              <a:spcAft>
                <a:spcPts val="6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CACH </a:t>
            </a:r>
            <a:r>
              <a:rPr lang="en-US" sz="1800" dirty="0">
                <a:latin typeface="Arial" panose="020B0604020202020204" pitchFamily="34" charset="0"/>
                <a:cs typeface="Arial" panose="020B0604020202020204" pitchFamily="34" charset="0"/>
              </a:rPr>
              <a:t>sign-up service will run </a:t>
            </a:r>
            <a:r>
              <a:rPr lang="en-US" sz="1800" dirty="0" smtClean="0">
                <a:latin typeface="Arial" panose="020B0604020202020204" pitchFamily="34" charset="0"/>
                <a:cs typeface="Arial" panose="020B0604020202020204" pitchFamily="34" charset="0"/>
              </a:rPr>
              <a:t>from:</a:t>
            </a:r>
          </a:p>
          <a:p>
            <a:pPr marL="628650" indent="-287338">
              <a:spcAft>
                <a:spcPts val="600"/>
              </a:spcAft>
            </a:pPr>
            <a:r>
              <a:rPr lang="en-US" sz="1800"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Duration: </a:t>
            </a:r>
            <a:r>
              <a:rPr lang="en-US" sz="1800" dirty="0">
                <a:latin typeface="Arial" panose="020B0604020202020204" pitchFamily="34" charset="0"/>
                <a:cs typeface="Arial" panose="020B0604020202020204" pitchFamily="34" charset="0"/>
              </a:rPr>
              <a:t>22 February 2021 to 30 April </a:t>
            </a:r>
            <a:r>
              <a:rPr lang="en-US" sz="1800" dirty="0" smtClean="0">
                <a:latin typeface="Arial" panose="020B0604020202020204" pitchFamily="34" charset="0"/>
                <a:cs typeface="Arial" panose="020B0604020202020204" pitchFamily="34" charset="0"/>
              </a:rPr>
              <a:t>2021</a:t>
            </a:r>
          </a:p>
          <a:p>
            <a:pPr marL="628650" indent="-287338">
              <a:spcAft>
                <a:spcPts val="600"/>
              </a:spcAft>
              <a:buFontTx/>
              <a:buChar char="-"/>
            </a:pPr>
            <a:r>
              <a:rPr lang="en-US" sz="1800" b="1" dirty="0" smtClean="0">
                <a:latin typeface="Arial" panose="020B0604020202020204" pitchFamily="34" charset="0"/>
                <a:cs typeface="Arial" panose="020B0604020202020204" pitchFamily="34" charset="0"/>
              </a:rPr>
              <a:t>Operation Times: </a:t>
            </a:r>
            <a:r>
              <a:rPr lang="en-US" sz="1800" dirty="0">
                <a:latin typeface="Arial" panose="020B0604020202020204" pitchFamily="34" charset="0"/>
                <a:cs typeface="Arial" panose="020B0604020202020204" pitchFamily="34" charset="0"/>
              </a:rPr>
              <a:t>Mondays to Friday between </a:t>
            </a:r>
            <a:r>
              <a:rPr lang="en-US" sz="1800" dirty="0" smtClean="0">
                <a:latin typeface="Arial" panose="020B0604020202020204" pitchFamily="34" charset="0"/>
                <a:cs typeface="Arial" panose="020B0604020202020204" pitchFamily="34" charset="0"/>
              </a:rPr>
              <a:t>8am </a:t>
            </a:r>
            <a:r>
              <a:rPr lang="en-US" sz="1800" dirty="0">
                <a:latin typeface="Arial" panose="020B0604020202020204" pitchFamily="34" charset="0"/>
                <a:cs typeface="Arial" panose="020B0604020202020204" pitchFamily="34" charset="0"/>
              </a:rPr>
              <a:t>to </a:t>
            </a:r>
            <a:r>
              <a:rPr lang="en-US" sz="1800" dirty="0" smtClean="0">
                <a:latin typeface="Arial" panose="020B0604020202020204" pitchFamily="34" charset="0"/>
                <a:cs typeface="Arial" panose="020B0604020202020204" pitchFamily="34" charset="0"/>
              </a:rPr>
              <a:t>6pm </a:t>
            </a:r>
            <a:r>
              <a:rPr lang="en-US" sz="1800" dirty="0">
                <a:latin typeface="Arial" panose="020B0604020202020204" pitchFamily="34" charset="0"/>
                <a:cs typeface="Arial" panose="020B0604020202020204" pitchFamily="34" charset="0"/>
              </a:rPr>
              <a:t>and Saturday from </a:t>
            </a:r>
            <a:r>
              <a:rPr lang="en-US" sz="1800" dirty="0" smtClean="0">
                <a:latin typeface="Arial" panose="020B0604020202020204" pitchFamily="34" charset="0"/>
                <a:cs typeface="Arial" panose="020B0604020202020204" pitchFamily="34" charset="0"/>
              </a:rPr>
              <a:t>8am </a:t>
            </a:r>
            <a:r>
              <a:rPr lang="en-US" sz="1800" dirty="0">
                <a:latin typeface="Arial" panose="020B0604020202020204" pitchFamily="34" charset="0"/>
                <a:cs typeface="Arial" panose="020B0604020202020204" pitchFamily="34" charset="0"/>
              </a:rPr>
              <a:t>to </a:t>
            </a:r>
            <a:r>
              <a:rPr lang="en-US" sz="1800" dirty="0" smtClean="0">
                <a:latin typeface="Arial" panose="020B0604020202020204" pitchFamily="34" charset="0"/>
                <a:cs typeface="Arial" panose="020B0604020202020204" pitchFamily="34" charset="0"/>
              </a:rPr>
              <a:t>2pm</a:t>
            </a:r>
          </a:p>
          <a:p>
            <a:pPr marL="341312">
              <a:spcAft>
                <a:spcPts val="600"/>
              </a:spcAft>
            </a:pPr>
            <a:endParaRPr lang="en-US" sz="1800" dirty="0" smtClean="0">
              <a:latin typeface="Arial" panose="020B0604020202020204" pitchFamily="34" charset="0"/>
              <a:cs typeface="Arial" panose="020B0604020202020204" pitchFamily="34" charset="0"/>
            </a:endParaRPr>
          </a:p>
          <a:p>
            <a:pPr>
              <a:spcAft>
                <a:spcPts val="600"/>
              </a:spcAft>
            </a:pPr>
            <a:r>
              <a:rPr lang="en-US" sz="1800" b="1" dirty="0" smtClean="0">
                <a:latin typeface="Arial" panose="020B0604020202020204" pitchFamily="34" charset="0"/>
                <a:cs typeface="Arial" panose="020B0604020202020204" pitchFamily="34" charset="0"/>
              </a:rPr>
              <a:t>CACH communication channels:</a:t>
            </a:r>
          </a:p>
          <a:p>
            <a:pPr marL="342900" indent="-342900">
              <a:spcAft>
                <a:spcPts val="600"/>
              </a:spcAft>
              <a:buFont typeface="Arial" panose="020B0604020202020204" pitchFamily="34" charset="0"/>
              <a:buChar char="•"/>
            </a:pPr>
            <a:r>
              <a:rPr lang="en-US" altLang="en-US" sz="1800" dirty="0" smtClean="0">
                <a:latin typeface="Arial" panose="020B0604020202020204" pitchFamily="34" charset="0"/>
                <a:cs typeface="Arial" panose="020B0604020202020204" pitchFamily="34" charset="0"/>
              </a:rPr>
              <a:t>Newspaper publications</a:t>
            </a:r>
            <a:endParaRPr lang="en-US" altLang="en-US" sz="18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Social </a:t>
            </a:r>
            <a:r>
              <a:rPr lang="en-US" sz="1800" dirty="0" smtClean="0">
                <a:latin typeface="Arial" panose="020B0604020202020204" pitchFamily="34" charset="0"/>
                <a:cs typeface="Arial" panose="020B0604020202020204" pitchFamily="34" charset="0"/>
              </a:rPr>
              <a:t>media:</a:t>
            </a:r>
            <a:endParaRPr lang="en-US" sz="1800" dirty="0">
              <a:latin typeface="Arial" panose="020B0604020202020204" pitchFamily="34" charset="0"/>
              <a:cs typeface="Arial" panose="020B0604020202020204" pitchFamily="34" charset="0"/>
            </a:endParaRPr>
          </a:p>
          <a:p>
            <a:pPr lvl="1">
              <a:spcAft>
                <a:spcPts val="600"/>
              </a:spcAft>
            </a:pPr>
            <a:r>
              <a:rPr lang="en-US" sz="1800" dirty="0">
                <a:latin typeface="Arial" panose="020B0604020202020204" pitchFamily="34" charset="0"/>
                <a:cs typeface="Arial" panose="020B0604020202020204" pitchFamily="34" charset="0"/>
              </a:rPr>
              <a:t>Facebook : CACH_SA</a:t>
            </a:r>
          </a:p>
          <a:p>
            <a:pPr lvl="1">
              <a:spcAft>
                <a:spcPts val="600"/>
              </a:spcAft>
            </a:pPr>
            <a:r>
              <a:rPr lang="en-US" sz="1800" dirty="0">
                <a:latin typeface="Arial" panose="020B0604020202020204" pitchFamily="34" charset="0"/>
                <a:cs typeface="Arial" panose="020B0604020202020204" pitchFamily="34" charset="0"/>
              </a:rPr>
              <a:t>Twitter : CACHSA</a:t>
            </a:r>
          </a:p>
          <a:p>
            <a:pPr marL="0" indent="0">
              <a:spcAft>
                <a:spcPts val="600"/>
              </a:spcAft>
              <a:buNone/>
            </a:pPr>
            <a:r>
              <a:rPr lang="en-US" sz="1800" dirty="0">
                <a:latin typeface="Arial" panose="020B0604020202020204" pitchFamily="34" charset="0"/>
                <a:cs typeface="Arial" panose="020B0604020202020204" pitchFamily="34" charset="0"/>
              </a:rPr>
              <a:t>       SMS : 31629</a:t>
            </a:r>
            <a:endParaRPr lang="en-ZA" sz="1800" dirty="0">
              <a:latin typeface="Arial" panose="020B0604020202020204" pitchFamily="34" charset="0"/>
              <a:cs typeface="Arial" panose="020B0604020202020204" pitchFamily="34" charset="0"/>
            </a:endParaRPr>
          </a:p>
          <a:p>
            <a:pPr>
              <a:spcAft>
                <a:spcPts val="600"/>
              </a:spcAft>
            </a:pPr>
            <a:endParaRPr lang="en-US" sz="1800" b="1" dirty="0">
              <a:latin typeface="Arial" panose="020B0604020202020204" pitchFamily="34" charset="0"/>
              <a:cs typeface="Arial" panose="020B0604020202020204" pitchFamily="34" charset="0"/>
            </a:endParaRPr>
          </a:p>
          <a:p>
            <a:pPr marL="739775" lvl="1">
              <a:spcAft>
                <a:spcPts val="600"/>
              </a:spcAft>
            </a:pPr>
            <a:endParaRPr lang="en-ZA" sz="1800" dirty="0" smtClean="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ZA" sz="1800" dirty="0">
              <a:latin typeface="Arial" panose="020B0604020202020204" pitchFamily="34" charset="0"/>
              <a:cs typeface="Arial" panose="020B0604020202020204" pitchFamily="34" charset="0"/>
            </a:endParaRPr>
          </a:p>
        </p:txBody>
      </p:sp>
      <p:sp>
        <p:nvSpPr>
          <p:cNvPr id="8"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16</a:t>
            </a:fld>
            <a:endParaRPr lang="en-US" altLang="en-US" sz="1200" b="1" dirty="0">
              <a:solidFill>
                <a:srgbClr val="898989"/>
              </a:solidFill>
              <a:latin typeface="Arial" panose="020B0604020202020204" pitchFamily="34" charset="0"/>
            </a:endParaRPr>
          </a:p>
        </p:txBody>
      </p:sp>
      <p:sp>
        <p:nvSpPr>
          <p:cNvPr id="9" name="TextBox 8"/>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a:latin typeface="Arial" panose="020B0604020202020204" pitchFamily="34" charset="0"/>
                <a:cs typeface="Arial" panose="020B0604020202020204" pitchFamily="34" charset="0"/>
              </a:rPr>
              <a:t>Central Applications Clearing House (CACH)</a:t>
            </a:r>
          </a:p>
        </p:txBody>
      </p:sp>
    </p:spTree>
    <p:extLst>
      <p:ext uri="{BB962C8B-B14F-4D97-AF65-F5344CB8AC3E}">
        <p14:creationId xmlns:p14="http://schemas.microsoft.com/office/powerpoint/2010/main" val="2261254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idx="1"/>
          </p:nvPr>
        </p:nvSpPr>
        <p:spPr bwMode="auto">
          <a:xfrm>
            <a:off x="467545" y="980728"/>
            <a:ext cx="8208912" cy="4865488"/>
          </a:xfrm>
        </p:spPr>
        <p:txBody>
          <a:bodyPr wrap="square" numCol="1" anchor="t" anchorCtr="0" compatLnSpc="1">
            <a:prstTxWarp prst="textNoShape">
              <a:avLst/>
            </a:prstTxWarp>
            <a:noAutofit/>
          </a:bodyPr>
          <a:lstStyle/>
          <a:p>
            <a:pPr marL="271463" indent="-271463">
              <a:lnSpc>
                <a:spcPct val="100000"/>
              </a:lnSpc>
              <a:spcBef>
                <a:spcPts val="0"/>
              </a:spcBef>
              <a:spcAft>
                <a:spcPts val="600"/>
              </a:spcAft>
            </a:pPr>
            <a:r>
              <a:rPr lang="en-ZA" sz="1800" dirty="0">
                <a:latin typeface="Arial" panose="020B0604020202020204" pitchFamily="34" charset="0"/>
                <a:cs typeface="Arial" panose="020B0604020202020204" pitchFamily="34" charset="0"/>
              </a:rPr>
              <a:t>The focus of </a:t>
            </a:r>
            <a:r>
              <a:rPr lang="en-ZA" sz="1800" dirty="0" smtClean="0">
                <a:latin typeface="Arial" panose="020B0604020202020204" pitchFamily="34" charset="0"/>
                <a:cs typeface="Arial" panose="020B0604020202020204" pitchFamily="34" charset="0"/>
              </a:rPr>
              <a:t>initial </a:t>
            </a:r>
            <a:r>
              <a:rPr lang="en-ZA" sz="1800" dirty="0">
                <a:latin typeface="Arial" panose="020B0604020202020204" pitchFamily="34" charset="0"/>
                <a:cs typeface="Arial" panose="020B0604020202020204" pitchFamily="34" charset="0"/>
              </a:rPr>
              <a:t>teacher education at the Department of Higher Education and Training is to </a:t>
            </a:r>
            <a:r>
              <a:rPr lang="en-ZA" sz="1800" dirty="0" smtClean="0">
                <a:latin typeface="Arial" panose="020B0604020202020204" pitchFamily="34" charset="0"/>
                <a:cs typeface="Arial" panose="020B0604020202020204" pitchFamily="34" charset="0"/>
              </a:rPr>
              <a:t>support </a:t>
            </a:r>
            <a:r>
              <a:rPr lang="en-ZA" sz="1800" dirty="0">
                <a:latin typeface="Arial" panose="020B0604020202020204" pitchFamily="34" charset="0"/>
                <a:cs typeface="Arial" panose="020B0604020202020204" pitchFamily="34" charset="0"/>
              </a:rPr>
              <a:t>universities to provide quality teacher education across </a:t>
            </a:r>
            <a:r>
              <a:rPr lang="en-ZA" sz="1800" dirty="0" smtClean="0">
                <a:latin typeface="Arial" panose="020B0604020202020204" pitchFamily="34" charset="0"/>
                <a:cs typeface="Arial" panose="020B0604020202020204" pitchFamily="34" charset="0"/>
              </a:rPr>
              <a:t>pre-schooling </a:t>
            </a:r>
            <a:r>
              <a:rPr lang="en-ZA" sz="1800" dirty="0">
                <a:latin typeface="Arial" panose="020B0604020202020204" pitchFamily="34" charset="0"/>
                <a:cs typeface="Arial" panose="020B0604020202020204" pitchFamily="34" charset="0"/>
              </a:rPr>
              <a:t>and </a:t>
            </a:r>
            <a:r>
              <a:rPr lang="en-ZA" sz="1800" dirty="0" smtClean="0">
                <a:latin typeface="Arial" panose="020B0604020202020204" pitchFamily="34" charset="0"/>
                <a:cs typeface="Arial" panose="020B0604020202020204" pitchFamily="34" charset="0"/>
              </a:rPr>
              <a:t>schooling, </a:t>
            </a:r>
            <a:r>
              <a:rPr lang="en-ZA" sz="1800" dirty="0">
                <a:latin typeface="Arial" panose="020B0604020202020204" pitchFamily="34" charset="0"/>
                <a:cs typeface="Arial" panose="020B0604020202020204" pitchFamily="34" charset="0"/>
              </a:rPr>
              <a:t>and the </a:t>
            </a:r>
            <a:r>
              <a:rPr lang="en-ZA" sz="1800" dirty="0" smtClean="0">
                <a:latin typeface="Arial" panose="020B0604020202020204" pitchFamily="34" charset="0"/>
                <a:cs typeface="Arial" panose="020B0604020202020204" pitchFamily="34" charset="0"/>
              </a:rPr>
              <a:t>post-schooling </a:t>
            </a:r>
            <a:r>
              <a:rPr lang="en-ZA" sz="1800" dirty="0">
                <a:latin typeface="Arial" panose="020B0604020202020204" pitchFamily="34" charset="0"/>
                <a:cs typeface="Arial" panose="020B0604020202020204" pitchFamily="34" charset="0"/>
              </a:rPr>
              <a:t>sectors.  This includes teachers for schools, early childhood development, and lecturers for TVET and CET </a:t>
            </a:r>
            <a:r>
              <a:rPr lang="en-ZA" sz="1800" dirty="0" smtClean="0">
                <a:latin typeface="Arial" panose="020B0604020202020204" pitchFamily="34" charset="0"/>
                <a:cs typeface="Arial" panose="020B0604020202020204" pitchFamily="34" charset="0"/>
              </a:rPr>
              <a:t>colleges</a:t>
            </a:r>
          </a:p>
          <a:p>
            <a:pPr marL="271463" indent="-271463">
              <a:lnSpc>
                <a:spcPct val="100000"/>
              </a:lnSpc>
              <a:spcBef>
                <a:spcPts val="0"/>
              </a:spcBef>
              <a:spcAft>
                <a:spcPts val="600"/>
              </a:spcAft>
            </a:pPr>
            <a:r>
              <a:rPr lang="en-ZA" sz="1800" dirty="0">
                <a:latin typeface="Arial" panose="020B0604020202020204" pitchFamily="34" charset="0"/>
                <a:cs typeface="Arial" panose="020B0604020202020204" pitchFamily="34" charset="0"/>
              </a:rPr>
              <a:t>24 </a:t>
            </a:r>
            <a:r>
              <a:rPr lang="en-ZA" sz="1800" dirty="0" smtClean="0">
                <a:latin typeface="Arial" panose="020B0604020202020204" pitchFamily="34" charset="0"/>
                <a:cs typeface="Arial" panose="020B0604020202020204" pitchFamily="34" charset="0"/>
              </a:rPr>
              <a:t>Public </a:t>
            </a:r>
            <a:r>
              <a:rPr lang="en-ZA" sz="1800" dirty="0">
                <a:latin typeface="Arial" panose="020B0604020202020204" pitchFamily="34" charset="0"/>
                <a:cs typeface="Arial" panose="020B0604020202020204" pitchFamily="34" charset="0"/>
              </a:rPr>
              <a:t>universities provide initial and continuing teacher education in the </a:t>
            </a:r>
            <a:r>
              <a:rPr lang="en-ZA" sz="1800" dirty="0" smtClean="0">
                <a:latin typeface="Arial" panose="020B0604020202020204" pitchFamily="34" charset="0"/>
                <a:cs typeface="Arial" panose="020B0604020202020204" pitchFamily="34" charset="0"/>
              </a:rPr>
              <a:t>country. Shift towards supply of teachers in specialisation areas required and responsiveness to new requirements. Paying attention to supply and demand issues</a:t>
            </a:r>
          </a:p>
          <a:p>
            <a:pPr marL="271463" indent="-271463">
              <a:lnSpc>
                <a:spcPct val="100000"/>
              </a:lnSpc>
              <a:spcBef>
                <a:spcPts val="0"/>
              </a:spcBef>
              <a:spcAft>
                <a:spcPts val="600"/>
              </a:spcAft>
            </a:pPr>
            <a:r>
              <a:rPr lang="en-ZA" sz="1800" dirty="0" smtClean="0">
                <a:latin typeface="Arial" panose="020B0604020202020204" pitchFamily="34" charset="0"/>
                <a:cs typeface="Arial" panose="020B0604020202020204" pitchFamily="34" charset="0"/>
              </a:rPr>
              <a:t>Focus on quality of teacher education programmes. </a:t>
            </a:r>
            <a:r>
              <a:rPr lang="en-ZA" sz="1800" dirty="0" err="1" smtClean="0">
                <a:latin typeface="Arial" panose="020B0604020202020204" pitchFamily="34" charset="0"/>
                <a:cs typeface="Arial" panose="020B0604020202020204" pitchFamily="34" charset="0"/>
              </a:rPr>
              <a:t>Professionalisation</a:t>
            </a:r>
            <a:r>
              <a:rPr lang="en-ZA" sz="1800" dirty="0" smtClean="0">
                <a:latin typeface="Arial" panose="020B0604020202020204" pitchFamily="34" charset="0"/>
                <a:cs typeface="Arial" panose="020B0604020202020204" pitchFamily="34" charset="0"/>
              </a:rPr>
              <a:t> of teachers and lecturers in teacher education</a:t>
            </a:r>
          </a:p>
          <a:p>
            <a:pPr marL="271463" indent="-271463">
              <a:lnSpc>
                <a:spcPct val="100000"/>
              </a:lnSpc>
              <a:spcBef>
                <a:spcPts val="0"/>
              </a:spcBef>
              <a:spcAft>
                <a:spcPts val="600"/>
              </a:spcAft>
            </a:pPr>
            <a:r>
              <a:rPr lang="en-ZA" sz="1800" dirty="0" smtClean="0">
                <a:latin typeface="Arial" panose="020B0604020202020204" pitchFamily="34" charset="0"/>
                <a:cs typeface="Arial" panose="020B0604020202020204" pitchFamily="34" charset="0"/>
              </a:rPr>
              <a:t>Policies for offering professional education, e.g. ECD educators, MRTEQ, TVET and CET lecturers</a:t>
            </a:r>
          </a:p>
          <a:p>
            <a:pPr marL="271463" indent="-271463">
              <a:lnSpc>
                <a:spcPct val="100000"/>
              </a:lnSpc>
              <a:spcBef>
                <a:spcPts val="0"/>
              </a:spcBef>
              <a:spcAft>
                <a:spcPts val="600"/>
              </a:spcAft>
            </a:pPr>
            <a:r>
              <a:rPr lang="en-ZA" sz="1800" dirty="0" smtClean="0">
                <a:latin typeface="Arial" panose="020B0604020202020204" pitchFamily="34" charset="0"/>
                <a:cs typeface="Arial" panose="020B0604020202020204" pitchFamily="34" charset="0"/>
              </a:rPr>
              <a:t>Strategic interventions (supported by EU sector support grant, targeting strategic national imperatives and partnerships with universities). All products on National Open Learning System (NOLS). Includes strengthening teaching of African languages, special needs education and others</a:t>
            </a:r>
          </a:p>
          <a:p>
            <a:pPr marL="271463" indent="-271463">
              <a:lnSpc>
                <a:spcPct val="100000"/>
              </a:lnSpc>
              <a:spcBef>
                <a:spcPts val="0"/>
              </a:spcBef>
              <a:spcAft>
                <a:spcPts val="600"/>
              </a:spcAft>
            </a:pPr>
            <a:endParaRPr lang="en-ZA" altLang="en-US" sz="2000" dirty="0" smtClean="0">
              <a:latin typeface="Arial" panose="020B0604020202020204" pitchFamily="34" charset="0"/>
              <a:cs typeface="Arial" panose="020B0604020202020204" pitchFamily="34" charset="0"/>
            </a:endParaRPr>
          </a:p>
        </p:txBody>
      </p:sp>
      <p:sp>
        <p:nvSpPr>
          <p:cNvPr id="8"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17</a:t>
            </a:fld>
            <a:endParaRPr lang="en-US" altLang="en-US" sz="1200" b="1" dirty="0">
              <a:solidFill>
                <a:srgbClr val="898989"/>
              </a:solidFill>
              <a:latin typeface="Arial" panose="020B0604020202020204" pitchFamily="34" charset="0"/>
            </a:endParaRPr>
          </a:p>
        </p:txBody>
      </p:sp>
      <p:sp>
        <p:nvSpPr>
          <p:cNvPr id="9" name="TextBox 8"/>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a:latin typeface="Arial" panose="020B0604020202020204" pitchFamily="34" charset="0"/>
                <a:cs typeface="Arial" panose="020B0604020202020204" pitchFamily="34" charset="0"/>
              </a:rPr>
              <a:t>I</a:t>
            </a:r>
            <a:r>
              <a:rPr lang="en-US" altLang="en-US" b="1" dirty="0" smtClean="0">
                <a:latin typeface="Arial" panose="020B0604020202020204" pitchFamily="34" charset="0"/>
                <a:cs typeface="Arial" panose="020B0604020202020204" pitchFamily="34" charset="0"/>
              </a:rPr>
              <a:t>nitiatives </a:t>
            </a:r>
            <a:r>
              <a:rPr lang="en-US" altLang="en-US" b="1" dirty="0">
                <a:latin typeface="Arial" panose="020B0604020202020204" pitchFamily="34" charset="0"/>
                <a:cs typeface="Arial" panose="020B0604020202020204" pitchFamily="34" charset="0"/>
              </a:rPr>
              <a:t>to </a:t>
            </a:r>
            <a:r>
              <a:rPr lang="en-US" altLang="en-US" b="1" dirty="0" smtClean="0">
                <a:latin typeface="Arial" panose="020B0604020202020204" pitchFamily="34" charset="0"/>
                <a:cs typeface="Arial" panose="020B0604020202020204" pitchFamily="34" charset="0"/>
              </a:rPr>
              <a:t>Support Quality Teacher Education</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8943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Content Placeholder 2"/>
          <p:cNvSpPr>
            <a:spLocks noGrp="1"/>
          </p:cNvSpPr>
          <p:nvPr>
            <p:ph idx="1"/>
          </p:nvPr>
        </p:nvSpPr>
        <p:spPr bwMode="auto">
          <a:xfrm>
            <a:off x="467544" y="1052736"/>
            <a:ext cx="8208913" cy="5427663"/>
          </a:xfrm>
        </p:spPr>
        <p:txBody>
          <a:bodyPr wrap="square" numCol="1" anchor="t" anchorCtr="0" compatLnSpc="1">
            <a:prstTxWarp prst="textNoShape">
              <a:avLst/>
            </a:prstTxWarp>
            <a:normAutofit/>
          </a:bodyPr>
          <a:lstStyle/>
          <a:p>
            <a:pPr marL="282575" indent="-282575">
              <a:spcBef>
                <a:spcPct val="0"/>
              </a:spcBef>
              <a:spcAft>
                <a:spcPts val="1200"/>
              </a:spcAft>
            </a:pPr>
            <a:r>
              <a:rPr lang="en-GB" altLang="en-US" sz="1800" dirty="0" smtClean="0">
                <a:latin typeface="Arial" panose="020B0604020202020204" pitchFamily="34" charset="0"/>
                <a:cs typeface="Arial" panose="020B0604020202020204" pitchFamily="34" charset="0"/>
              </a:rPr>
              <a:t>There is no carry-over from the 2020 academic year into 2021. All enrolled and qualifying students wrote their national examinations in various examination sessions in 2020. The last batch of results were released on   05 February 2021</a:t>
            </a:r>
          </a:p>
          <a:p>
            <a:pPr marL="282575" indent="-282575">
              <a:spcBef>
                <a:spcPct val="0"/>
              </a:spcBef>
              <a:spcAft>
                <a:spcPts val="1200"/>
              </a:spcAft>
            </a:pPr>
            <a:r>
              <a:rPr lang="en-GB" altLang="en-US" sz="1800" dirty="0" smtClean="0">
                <a:latin typeface="Arial" panose="020B0604020202020204" pitchFamily="34" charset="0"/>
                <a:cs typeface="Arial" panose="020B0604020202020204" pitchFamily="34" charset="0"/>
              </a:rPr>
              <a:t>Online applications opened for TVET colleges enrolment in October 2020. Over 300 000 applications were received. The translation into actual registrations is however  very low and will be covered in the section on ‘Challenges’</a:t>
            </a:r>
          </a:p>
          <a:p>
            <a:pPr marL="282575" indent="-282575">
              <a:spcBef>
                <a:spcPct val="0"/>
              </a:spcBef>
              <a:spcAft>
                <a:spcPts val="1200"/>
              </a:spcAft>
            </a:pPr>
            <a:r>
              <a:rPr lang="en-GB" altLang="en-US" sz="1800" dirty="0" smtClean="0">
                <a:latin typeface="Arial" panose="020B0604020202020204" pitchFamily="34" charset="0"/>
                <a:cs typeface="Arial" panose="020B0604020202020204" pitchFamily="34" charset="0"/>
              </a:rPr>
              <a:t>Colleges enrol students according to an approved enrolment plan, and is based on the subsidies provided by the </a:t>
            </a:r>
            <a:r>
              <a:rPr lang="en-GB" altLang="en-US" sz="1800" dirty="0" err="1" smtClean="0">
                <a:latin typeface="Arial" panose="020B0604020202020204" pitchFamily="34" charset="0"/>
                <a:cs typeface="Arial" panose="020B0604020202020204" pitchFamily="34" charset="0"/>
              </a:rPr>
              <a:t>fiscus</a:t>
            </a:r>
            <a:r>
              <a:rPr lang="en-GB" altLang="en-US" sz="1800" dirty="0" smtClean="0">
                <a:latin typeface="Arial" panose="020B0604020202020204" pitchFamily="34" charset="0"/>
                <a:cs typeface="Arial" panose="020B0604020202020204" pitchFamily="34" charset="0"/>
              </a:rPr>
              <a:t> to cover enrolments primarily in the National Certificates  (Vocational) and the Report  191 programmes. The ‘ Total Planned Targets’ in the slides include planned enrolments   funded from alternate sources, such as the National Skills Fund and Sector Education and Training Authorities. These figures are finalised in the course of the year</a:t>
            </a:r>
          </a:p>
          <a:p>
            <a:pPr marL="282575" indent="-282575">
              <a:spcBef>
                <a:spcPct val="0"/>
              </a:spcBef>
              <a:spcAft>
                <a:spcPts val="1200"/>
              </a:spcAft>
            </a:pPr>
            <a:r>
              <a:rPr lang="en-GB" altLang="en-US" sz="1800" dirty="0" smtClean="0">
                <a:latin typeface="Arial" panose="020B0604020202020204" pitchFamily="34" charset="0"/>
                <a:cs typeface="Arial" panose="020B0604020202020204" pitchFamily="34" charset="0"/>
              </a:rPr>
              <a:t>The 2020 Grade 12 learners  who wish to enrol in TVET colleges will be able to do so for Trimester 2 and Semester 2 in 2021 </a:t>
            </a:r>
          </a:p>
          <a:p>
            <a:pPr marL="282575" indent="-282575">
              <a:spcBef>
                <a:spcPct val="0"/>
              </a:spcBef>
              <a:spcAft>
                <a:spcPts val="1200"/>
              </a:spcAft>
            </a:pPr>
            <a:endParaRPr lang="en-GB" altLang="en-US" sz="1800" dirty="0" smtClean="0">
              <a:latin typeface="Arial" panose="020B0604020202020204" pitchFamily="34" charset="0"/>
              <a:cs typeface="Arial" panose="020B0604020202020204" pitchFamily="34" charset="0"/>
            </a:endParaRPr>
          </a:p>
          <a:p>
            <a:pPr marL="282575" indent="-282575">
              <a:spcBef>
                <a:spcPct val="0"/>
              </a:spcBef>
              <a:spcAft>
                <a:spcPts val="1200"/>
              </a:spcAft>
            </a:pPr>
            <a:endParaRPr lang="en-GB" altLang="en-US" sz="1800" dirty="0" smtClean="0">
              <a:latin typeface="Arial" panose="020B0604020202020204" pitchFamily="34" charset="0"/>
              <a:cs typeface="Arial" panose="020B0604020202020204" pitchFamily="34" charset="0"/>
            </a:endParaRPr>
          </a:p>
          <a:p>
            <a:pPr marL="282575" indent="-282575">
              <a:spcBef>
                <a:spcPct val="0"/>
              </a:spcBef>
              <a:spcAft>
                <a:spcPts val="1200"/>
              </a:spcAft>
            </a:pPr>
            <a:endParaRPr lang="en-GB" altLang="en-US" sz="1800" dirty="0" smtClean="0">
              <a:latin typeface="Arial" panose="020B0604020202020204" pitchFamily="34" charset="0"/>
              <a:cs typeface="Arial" panose="020B0604020202020204" pitchFamily="34" charset="0"/>
            </a:endParaRPr>
          </a:p>
        </p:txBody>
      </p:sp>
      <p:sp>
        <p:nvSpPr>
          <p:cNvPr id="8"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18</a:t>
            </a:fld>
            <a:endParaRPr lang="en-US" altLang="en-US" sz="1200" b="1" dirty="0">
              <a:solidFill>
                <a:srgbClr val="898989"/>
              </a:solidFill>
              <a:latin typeface="Arial" panose="020B0604020202020204" pitchFamily="34" charset="0"/>
            </a:endParaRPr>
          </a:p>
        </p:txBody>
      </p:sp>
      <p:sp>
        <p:nvSpPr>
          <p:cNvPr id="9" name="TextBox 8"/>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smtClean="0">
                <a:latin typeface="Arial" panose="020B0604020202020204" pitchFamily="34" charset="0"/>
                <a:cs typeface="Arial" panose="020B0604020202020204" pitchFamily="34" charset="0"/>
              </a:rPr>
              <a:t>TVET Enrolments for 2021</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2320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Content Placeholder 2"/>
          <p:cNvSpPr>
            <a:spLocks noGrp="1"/>
          </p:cNvSpPr>
          <p:nvPr>
            <p:ph idx="1"/>
          </p:nvPr>
        </p:nvSpPr>
        <p:spPr bwMode="auto">
          <a:xfrm>
            <a:off x="467545" y="1097681"/>
            <a:ext cx="8208912" cy="5427663"/>
          </a:xfrm>
        </p:spPr>
        <p:txBody>
          <a:bodyPr wrap="square" numCol="1" anchor="t" anchorCtr="0" compatLnSpc="1">
            <a:prstTxWarp prst="textNoShape">
              <a:avLst/>
            </a:prstTxWarp>
            <a:normAutofit/>
          </a:bodyPr>
          <a:lstStyle/>
          <a:p>
            <a:pPr marL="282575" indent="-282575">
              <a:lnSpc>
                <a:spcPct val="100000"/>
              </a:lnSpc>
              <a:spcBef>
                <a:spcPct val="0"/>
              </a:spcBef>
              <a:spcAft>
                <a:spcPts val="600"/>
              </a:spcAft>
            </a:pPr>
            <a:r>
              <a:rPr lang="en-GB" altLang="en-US" sz="1800" dirty="0" smtClean="0">
                <a:latin typeface="Arial" panose="020B0604020202020204" pitchFamily="34" charset="0"/>
                <a:cs typeface="Arial" panose="020B0604020202020204" pitchFamily="34" charset="0"/>
              </a:rPr>
              <a:t>The next several slides provide preliminary data on enrolments in the 50 TVET colleges across 6 regions. It must be noted though that the data is quite unstable at this stage and is subject to extensive verification and finalisation. It does however provide a snapshot of enrolments  nationally, and the processes that still need to be undertaken to deal with the high volume of walk-ins</a:t>
            </a:r>
          </a:p>
          <a:p>
            <a:pPr marL="282575" indent="-282575">
              <a:lnSpc>
                <a:spcPct val="100000"/>
              </a:lnSpc>
              <a:spcBef>
                <a:spcPct val="0"/>
              </a:spcBef>
              <a:spcAft>
                <a:spcPts val="600"/>
              </a:spcAft>
            </a:pPr>
            <a:r>
              <a:rPr lang="en-GB" altLang="en-US" sz="1800" dirty="0" smtClean="0">
                <a:latin typeface="Arial" panose="020B0604020202020204" pitchFamily="34" charset="0"/>
                <a:cs typeface="Arial" panose="020B0604020202020204" pitchFamily="34" charset="0"/>
              </a:rPr>
              <a:t>College enrolment plans cover headcount enrolments  for two semesters, three trimesters and annual enrolment. Enrolment figures for the later semester and 2 trimesters will only become available at those appropriate times</a:t>
            </a:r>
          </a:p>
          <a:p>
            <a:pPr marL="282575" indent="-282575">
              <a:lnSpc>
                <a:spcPct val="100000"/>
              </a:lnSpc>
              <a:spcBef>
                <a:spcPct val="0"/>
              </a:spcBef>
              <a:spcAft>
                <a:spcPts val="600"/>
              </a:spcAft>
            </a:pPr>
            <a:r>
              <a:rPr lang="en-GB" altLang="en-US" sz="1800" dirty="0" smtClean="0">
                <a:latin typeface="Arial" panose="020B0604020202020204" pitchFamily="34" charset="0"/>
                <a:cs typeface="Arial" panose="020B0604020202020204" pitchFamily="34" charset="0"/>
              </a:rPr>
              <a:t>By the time enrolment numbers are reconciled, total enrolments are generally much higher than suggested by the indicative figures during enrolments. In 2020, there were notable over-enrolments in several colleges. This is being managed for 2021</a:t>
            </a:r>
          </a:p>
          <a:p>
            <a:pPr marL="282575" indent="-282575">
              <a:lnSpc>
                <a:spcPct val="100000"/>
              </a:lnSpc>
              <a:spcBef>
                <a:spcPct val="0"/>
              </a:spcBef>
              <a:spcAft>
                <a:spcPts val="600"/>
              </a:spcAft>
            </a:pPr>
            <a:endParaRPr lang="en-GB" altLang="en-US" sz="1800" dirty="0" smtClean="0">
              <a:latin typeface="Arial" panose="020B0604020202020204" pitchFamily="34" charset="0"/>
              <a:cs typeface="Arial" panose="020B0604020202020204" pitchFamily="34" charset="0"/>
            </a:endParaRPr>
          </a:p>
        </p:txBody>
      </p:sp>
      <p:sp>
        <p:nvSpPr>
          <p:cNvPr id="8"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19</a:t>
            </a:fld>
            <a:endParaRPr lang="en-US" altLang="en-US" sz="1200" b="1" dirty="0">
              <a:solidFill>
                <a:srgbClr val="898989"/>
              </a:solidFill>
              <a:latin typeface="Arial" panose="020B0604020202020204" pitchFamily="34" charset="0"/>
            </a:endParaRPr>
          </a:p>
        </p:txBody>
      </p:sp>
      <p:sp>
        <p:nvSpPr>
          <p:cNvPr id="9" name="TextBox 8"/>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smtClean="0">
                <a:latin typeface="Arial" panose="020B0604020202020204" pitchFamily="34" charset="0"/>
                <a:cs typeface="Arial" panose="020B0604020202020204" pitchFamily="34" charset="0"/>
              </a:rPr>
              <a:t>TVET Enrolments for 2021</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1823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idx="1"/>
          </p:nvPr>
        </p:nvSpPr>
        <p:spPr bwMode="auto">
          <a:xfrm>
            <a:off x="467545" y="1099021"/>
            <a:ext cx="8208912" cy="4994275"/>
          </a:xfrm>
        </p:spPr>
        <p:txBody>
          <a:bodyPr wrap="square" numCol="1" anchor="t" anchorCtr="0" compatLnSpc="1">
            <a:prstTxWarp prst="textNoShape">
              <a:avLst/>
            </a:prstTxWarp>
            <a:normAutofit/>
          </a:bodyPr>
          <a:lstStyle/>
          <a:p>
            <a:pPr marL="271463" indent="-271463">
              <a:spcBef>
                <a:spcPts val="1000"/>
              </a:spcBef>
            </a:pPr>
            <a:r>
              <a:rPr lang="en-US" altLang="en-US" sz="2000" dirty="0" smtClean="0">
                <a:latin typeface="Arial" panose="020B0604020202020204" pitchFamily="34" charset="0"/>
                <a:cs typeface="Arial" panose="020B0604020202020204" pitchFamily="34" charset="0"/>
              </a:rPr>
              <a:t>University Preparation for the 2021 Academic Year</a:t>
            </a:r>
          </a:p>
          <a:p>
            <a:pPr marL="271463" indent="-271463">
              <a:spcBef>
                <a:spcPts val="1000"/>
              </a:spcBef>
            </a:pPr>
            <a:r>
              <a:rPr lang="en-ZA" altLang="en-US" sz="2000" dirty="0">
                <a:latin typeface="Arial" panose="020B0604020202020204" pitchFamily="34" charset="0"/>
                <a:cs typeface="Arial" panose="020B0604020202020204" pitchFamily="34" charset="0"/>
              </a:rPr>
              <a:t>2021 University Academic Year Plans</a:t>
            </a:r>
          </a:p>
          <a:p>
            <a:pPr marL="271463" indent="-271463">
              <a:spcBef>
                <a:spcPts val="1000"/>
              </a:spcBef>
            </a:pPr>
            <a:r>
              <a:rPr lang="en-US" altLang="en-US" sz="2000" dirty="0" smtClean="0">
                <a:latin typeface="Arial" panose="020B0604020202020204" pitchFamily="34" charset="0"/>
                <a:cs typeface="Arial" panose="020B0604020202020204" pitchFamily="34" charset="0"/>
              </a:rPr>
              <a:t>2021 Registration Period at Universities</a:t>
            </a:r>
          </a:p>
          <a:p>
            <a:pPr marL="271463" indent="-271463">
              <a:spcBef>
                <a:spcPts val="1000"/>
              </a:spcBef>
            </a:pPr>
            <a:r>
              <a:rPr lang="en-US" altLang="en-US" sz="2000" dirty="0">
                <a:latin typeface="Arial" panose="020B0604020202020204" pitchFamily="34" charset="0"/>
                <a:cs typeface="Arial" panose="020B0604020202020204" pitchFamily="34" charset="0"/>
              </a:rPr>
              <a:t>U</a:t>
            </a:r>
            <a:r>
              <a:rPr lang="en-US" altLang="en-US" sz="2000" dirty="0" smtClean="0">
                <a:latin typeface="Arial" panose="020B0604020202020204" pitchFamily="34" charset="0"/>
                <a:cs typeface="Arial" panose="020B0604020202020204" pitchFamily="34" charset="0"/>
              </a:rPr>
              <a:t>niversity </a:t>
            </a:r>
            <a:r>
              <a:rPr lang="en-US" altLang="en-US" sz="2000" dirty="0">
                <a:latin typeface="Arial" panose="020B0604020202020204" pitchFamily="34" charset="0"/>
                <a:cs typeface="Arial" panose="020B0604020202020204" pitchFamily="34" charset="0"/>
              </a:rPr>
              <a:t>E</a:t>
            </a:r>
            <a:r>
              <a:rPr lang="en-US" altLang="en-US" sz="2000" dirty="0" smtClean="0">
                <a:latin typeface="Arial" panose="020B0604020202020204" pitchFamily="34" charset="0"/>
                <a:cs typeface="Arial" panose="020B0604020202020204" pitchFamily="34" charset="0"/>
              </a:rPr>
              <a:t>nrolment Planning</a:t>
            </a:r>
          </a:p>
          <a:p>
            <a:pPr marL="271463" indent="-271463">
              <a:spcBef>
                <a:spcPts val="1000"/>
              </a:spcBef>
            </a:pPr>
            <a:r>
              <a:rPr lang="en-US" altLang="en-US" sz="2000" dirty="0" smtClean="0">
                <a:latin typeface="Arial" panose="020B0604020202020204" pitchFamily="34" charset="0"/>
                <a:cs typeface="Arial" panose="020B0604020202020204" pitchFamily="34" charset="0"/>
              </a:rPr>
              <a:t>Central Application Clearing House</a:t>
            </a:r>
          </a:p>
          <a:p>
            <a:pPr marL="271463" indent="-271463">
              <a:spcBef>
                <a:spcPts val="1000"/>
              </a:spcBef>
            </a:pPr>
            <a:r>
              <a:rPr lang="en-US" altLang="en-US" sz="2000" dirty="0" smtClean="0">
                <a:latin typeface="Arial" panose="020B0604020202020204" pitchFamily="34" charset="0"/>
                <a:cs typeface="Arial" panose="020B0604020202020204" pitchFamily="34" charset="0"/>
              </a:rPr>
              <a:t>Initiatives to Support Quality Teacher Education</a:t>
            </a:r>
          </a:p>
          <a:p>
            <a:pPr marL="271463" indent="-271463">
              <a:spcBef>
                <a:spcPts val="1000"/>
              </a:spcBef>
            </a:pPr>
            <a:r>
              <a:rPr lang="en-US" altLang="en-US" sz="2000" dirty="0" smtClean="0">
                <a:latin typeface="Arial" panose="020B0604020202020204" pitchFamily="34" charset="0"/>
                <a:cs typeface="Arial" panose="020B0604020202020204" pitchFamily="34" charset="0"/>
              </a:rPr>
              <a:t>TVET Enrolments for 2021</a:t>
            </a:r>
          </a:p>
        </p:txBody>
      </p:sp>
      <p:sp>
        <p:nvSpPr>
          <p:cNvPr id="8196" name="Slide Number Placeholder 7"/>
          <p:cNvSpPr>
            <a:spLocks noGrp="1"/>
          </p:cNvSpPr>
          <p:nvPr>
            <p:ph type="sldNum" sz="quarter" idx="12"/>
          </p:nvPr>
        </p:nvSpPr>
        <p:spPr bwMode="auto">
          <a:xfrm>
            <a:off x="6929438"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200" b="1">
                <a:solidFill>
                  <a:srgbClr val="898989"/>
                </a:solidFill>
                <a:latin typeface="Arial" panose="020B0604020202020204" pitchFamily="34" charset="0"/>
              </a:rPr>
              <a:pPr>
                <a:lnSpc>
                  <a:spcPct val="100000"/>
                </a:lnSpc>
                <a:spcBef>
                  <a:spcPct val="0"/>
                </a:spcBef>
                <a:buFontTx/>
                <a:buNone/>
              </a:pPr>
              <a:t>2</a:t>
            </a:fld>
            <a:endParaRPr lang="en-US" altLang="en-US" sz="1200" b="1" dirty="0">
              <a:solidFill>
                <a:srgbClr val="898989"/>
              </a:solidFill>
              <a:latin typeface="Arial" panose="020B0604020202020204" pitchFamily="34" charset="0"/>
            </a:endParaRPr>
          </a:p>
        </p:txBody>
      </p:sp>
      <p:sp>
        <p:nvSpPr>
          <p:cNvPr id="7" name="TextBox 6"/>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smtClean="0">
                <a:latin typeface="Arial" panose="020B0604020202020204" pitchFamily="34" charset="0"/>
                <a:cs typeface="Arial" panose="020B0604020202020204" pitchFamily="34" charset="0"/>
              </a:rPr>
              <a:t>Presentation Overview</a:t>
            </a:r>
            <a:endParaRPr lang="en-ZA"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539552" y="1196752"/>
            <a:ext cx="8102286" cy="4406915"/>
          </a:xfrm>
          <a:prstGeom prst="rect">
            <a:avLst/>
          </a:prstGeom>
        </p:spPr>
      </p:pic>
      <p:sp>
        <p:nvSpPr>
          <p:cNvPr id="7"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20</a:t>
            </a:fld>
            <a:endParaRPr lang="en-US" altLang="en-US" sz="1200" b="1" dirty="0">
              <a:solidFill>
                <a:srgbClr val="898989"/>
              </a:solidFill>
              <a:latin typeface="Arial" panose="020B0604020202020204" pitchFamily="34" charset="0"/>
            </a:endParaRPr>
          </a:p>
        </p:txBody>
      </p:sp>
      <p:sp>
        <p:nvSpPr>
          <p:cNvPr id="8" name="TextBox 7"/>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smtClean="0">
                <a:latin typeface="Arial" panose="020B0604020202020204" pitchFamily="34" charset="0"/>
                <a:cs typeface="Arial" panose="020B0604020202020204" pitchFamily="34" charset="0"/>
              </a:rPr>
              <a:t>Limpopo: Planned and Achieved Enrolment</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2149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691958" y="1268760"/>
            <a:ext cx="7760083" cy="4908203"/>
          </a:xfrm>
          <a:prstGeom prst="rect">
            <a:avLst/>
          </a:prstGeom>
        </p:spPr>
      </p:pic>
      <p:sp>
        <p:nvSpPr>
          <p:cNvPr id="7"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21</a:t>
            </a:fld>
            <a:endParaRPr lang="en-US" altLang="en-US" sz="1200" b="1" dirty="0">
              <a:solidFill>
                <a:srgbClr val="898989"/>
              </a:solidFill>
              <a:latin typeface="Arial" panose="020B0604020202020204" pitchFamily="34" charset="0"/>
            </a:endParaRPr>
          </a:p>
        </p:txBody>
      </p:sp>
      <p:sp>
        <p:nvSpPr>
          <p:cNvPr id="8" name="TextBox 7"/>
          <p:cNvSpPr txBox="1"/>
          <p:nvPr/>
        </p:nvSpPr>
        <p:spPr>
          <a:xfrm>
            <a:off x="467545" y="334397"/>
            <a:ext cx="8208912" cy="830997"/>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smtClean="0">
                <a:latin typeface="Arial" panose="020B0604020202020204" pitchFamily="34" charset="0"/>
                <a:cs typeface="Arial" panose="020B0604020202020204" pitchFamily="34" charset="0"/>
              </a:rPr>
              <a:t>Free State and Gauteng: Planned and                Achieved Enrolment</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863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043608" y="1268760"/>
            <a:ext cx="6889535" cy="4299754"/>
          </a:xfrm>
          <a:prstGeom prst="rect">
            <a:avLst/>
          </a:prstGeom>
        </p:spPr>
      </p:pic>
      <p:sp>
        <p:nvSpPr>
          <p:cNvPr id="7"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22</a:t>
            </a:fld>
            <a:endParaRPr lang="en-US" altLang="en-US" sz="1200" b="1" dirty="0">
              <a:solidFill>
                <a:srgbClr val="898989"/>
              </a:solidFill>
              <a:latin typeface="Arial" panose="020B0604020202020204" pitchFamily="34" charset="0"/>
            </a:endParaRPr>
          </a:p>
        </p:txBody>
      </p:sp>
      <p:sp>
        <p:nvSpPr>
          <p:cNvPr id="8" name="TextBox 7"/>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smtClean="0">
                <a:latin typeface="Arial" panose="020B0604020202020204" pitchFamily="34" charset="0"/>
                <a:cs typeface="Arial" panose="020B0604020202020204" pitchFamily="34" charset="0"/>
              </a:rPr>
              <a:t>Eastern Cape: Planned and Achieved Enrolment</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611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612647" y="1340768"/>
            <a:ext cx="7886700" cy="4383068"/>
          </a:xfrm>
          <a:prstGeom prst="rect">
            <a:avLst/>
          </a:prstGeom>
        </p:spPr>
      </p:pic>
      <p:sp>
        <p:nvSpPr>
          <p:cNvPr id="7"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23</a:t>
            </a:fld>
            <a:endParaRPr lang="en-US" altLang="en-US" sz="1200" b="1" dirty="0">
              <a:solidFill>
                <a:srgbClr val="898989"/>
              </a:solidFill>
              <a:latin typeface="Arial" panose="020B0604020202020204" pitchFamily="34" charset="0"/>
            </a:endParaRPr>
          </a:p>
        </p:txBody>
      </p:sp>
      <p:sp>
        <p:nvSpPr>
          <p:cNvPr id="8" name="TextBox 7"/>
          <p:cNvSpPr txBox="1"/>
          <p:nvPr/>
        </p:nvSpPr>
        <p:spPr>
          <a:xfrm>
            <a:off x="467545" y="334397"/>
            <a:ext cx="8208912" cy="830997"/>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smtClean="0">
                <a:latin typeface="Arial" panose="020B0604020202020204" pitchFamily="34" charset="0"/>
                <a:cs typeface="Arial" panose="020B0604020202020204" pitchFamily="34" charset="0"/>
              </a:rPr>
              <a:t>Mpumalanga and North West: Planned and      Achieved Enrolment</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1479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795200" y="1268761"/>
            <a:ext cx="7553599" cy="4308486"/>
          </a:xfrm>
          <a:prstGeom prst="rect">
            <a:avLst/>
          </a:prstGeom>
        </p:spPr>
      </p:pic>
      <p:sp>
        <p:nvSpPr>
          <p:cNvPr id="9"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24</a:t>
            </a:fld>
            <a:endParaRPr lang="en-US" altLang="en-US" sz="1200" b="1" dirty="0">
              <a:solidFill>
                <a:srgbClr val="898989"/>
              </a:solidFill>
              <a:latin typeface="Arial" panose="020B0604020202020204" pitchFamily="34" charset="0"/>
            </a:endParaRPr>
          </a:p>
        </p:txBody>
      </p:sp>
      <p:sp>
        <p:nvSpPr>
          <p:cNvPr id="10" name="TextBox 9"/>
          <p:cNvSpPr txBox="1"/>
          <p:nvPr/>
        </p:nvSpPr>
        <p:spPr>
          <a:xfrm>
            <a:off x="467545" y="334397"/>
            <a:ext cx="8208912" cy="830997"/>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smtClean="0">
                <a:latin typeface="Arial" panose="020B0604020202020204" pitchFamily="34" charset="0"/>
                <a:cs typeface="Arial" panose="020B0604020202020204" pitchFamily="34" charset="0"/>
              </a:rPr>
              <a:t>Northern Cape and Western Cape: Planned and      Achieved Enrolment</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2229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642907" y="1073221"/>
            <a:ext cx="7886700" cy="3579915"/>
          </a:xfrm>
          <a:prstGeom prst="rect">
            <a:avLst/>
          </a:prstGeom>
        </p:spPr>
      </p:pic>
      <p:pic>
        <p:nvPicPr>
          <p:cNvPr id="4" name="Picture 3"/>
          <p:cNvPicPr>
            <a:picLocks noChangeAspect="1"/>
          </p:cNvPicPr>
          <p:nvPr/>
        </p:nvPicPr>
        <p:blipFill>
          <a:blip r:embed="rId4"/>
          <a:stretch>
            <a:fillRect/>
          </a:stretch>
        </p:blipFill>
        <p:spPr>
          <a:xfrm>
            <a:off x="1691680" y="4941168"/>
            <a:ext cx="5712447" cy="1012024"/>
          </a:xfrm>
          <a:prstGeom prst="rect">
            <a:avLst/>
          </a:prstGeom>
        </p:spPr>
      </p:pic>
      <p:sp>
        <p:nvSpPr>
          <p:cNvPr id="7"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25</a:t>
            </a:fld>
            <a:endParaRPr lang="en-US" altLang="en-US" sz="1200" b="1" dirty="0">
              <a:solidFill>
                <a:srgbClr val="898989"/>
              </a:solidFill>
              <a:latin typeface="Arial" panose="020B0604020202020204" pitchFamily="34" charset="0"/>
            </a:endParaRPr>
          </a:p>
        </p:txBody>
      </p:sp>
      <p:sp>
        <p:nvSpPr>
          <p:cNvPr id="8" name="TextBox 7"/>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b="1" dirty="0" smtClean="0">
                <a:latin typeface="Arial" panose="020B0604020202020204" pitchFamily="34" charset="0"/>
                <a:cs typeface="Arial" panose="020B0604020202020204" pitchFamily="34" charset="0"/>
              </a:rPr>
              <a:t>National: Planned and Achieved Enrolment</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9289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67544" y="1052736"/>
            <a:ext cx="8208913" cy="5112568"/>
          </a:xfrm>
        </p:spPr>
        <p:txBody>
          <a:bodyPr>
            <a:noAutofit/>
          </a:bodyPr>
          <a:lstStyle/>
          <a:p>
            <a:pPr marL="0" lvl="0" indent="0" algn="just" defTabSz="457200">
              <a:lnSpc>
                <a:spcPct val="100000"/>
              </a:lnSpc>
              <a:spcBef>
                <a:spcPts val="0"/>
              </a:spcBef>
              <a:spcAft>
                <a:spcPts val="600"/>
              </a:spcAft>
              <a:buNone/>
              <a:defRPr/>
            </a:pPr>
            <a:r>
              <a:rPr lang="en-GB" sz="1800" b="1" dirty="0">
                <a:solidFill>
                  <a:prstClr val="black"/>
                </a:solidFill>
                <a:latin typeface="Arial" panose="020B0604020202020204" pitchFamily="34" charset="0"/>
                <a:cs typeface="Arial" panose="020B0604020202020204" pitchFamily="34" charset="0"/>
              </a:rPr>
              <a:t>Online applications</a:t>
            </a:r>
          </a:p>
          <a:p>
            <a:pPr marL="285750" lvl="0" indent="-285750" defTabSz="457200">
              <a:lnSpc>
                <a:spcPct val="100000"/>
              </a:lnSpc>
              <a:spcBef>
                <a:spcPts val="0"/>
              </a:spcBef>
              <a:spcAft>
                <a:spcPts val="600"/>
              </a:spcAft>
              <a:defRPr/>
            </a:pPr>
            <a:r>
              <a:rPr lang="en-GB" sz="1800" dirty="0">
                <a:solidFill>
                  <a:prstClr val="black"/>
                </a:solidFill>
                <a:latin typeface="Arial" panose="020B0604020202020204" pitchFamily="34" charset="0"/>
                <a:cs typeface="Arial" panose="020B0604020202020204" pitchFamily="34" charset="0"/>
              </a:rPr>
              <a:t>Prospective students struggle with online applications and communication due to lack of devices and/or data in rural </a:t>
            </a:r>
            <a:r>
              <a:rPr lang="en-GB" sz="1800" dirty="0" smtClean="0">
                <a:solidFill>
                  <a:prstClr val="black"/>
                </a:solidFill>
                <a:latin typeface="Arial" panose="020B0604020202020204" pitchFamily="34" charset="0"/>
                <a:cs typeface="Arial" panose="020B0604020202020204" pitchFamily="34" charset="0"/>
              </a:rPr>
              <a:t>locations</a:t>
            </a:r>
            <a:endParaRPr lang="en-ZA" sz="1800" dirty="0">
              <a:solidFill>
                <a:prstClr val="black"/>
              </a:solidFill>
              <a:latin typeface="Arial" panose="020B0604020202020204" pitchFamily="34" charset="0"/>
              <a:cs typeface="Arial" panose="020B0604020202020204" pitchFamily="34" charset="0"/>
            </a:endParaRPr>
          </a:p>
          <a:p>
            <a:pPr marL="285750" lvl="0" indent="-285750" defTabSz="457200">
              <a:lnSpc>
                <a:spcPct val="100000"/>
              </a:lnSpc>
              <a:spcBef>
                <a:spcPts val="0"/>
              </a:spcBef>
              <a:spcAft>
                <a:spcPts val="600"/>
              </a:spcAft>
              <a:defRPr/>
            </a:pPr>
            <a:r>
              <a:rPr lang="en-ZA" sz="1800" dirty="0">
                <a:solidFill>
                  <a:prstClr val="black"/>
                </a:solidFill>
                <a:latin typeface="Arial" panose="020B0604020202020204" pitchFamily="34" charset="0"/>
                <a:cs typeface="Arial" panose="020B0604020202020204" pitchFamily="34" charset="0"/>
              </a:rPr>
              <a:t>Prospective students do not submit all required documents when requested to do so (for verification and scoring). This results in not being able to complete the admission process within pre-determined </a:t>
            </a:r>
            <a:r>
              <a:rPr lang="en-ZA" sz="1800" dirty="0" smtClean="0">
                <a:solidFill>
                  <a:prstClr val="black"/>
                </a:solidFill>
                <a:latin typeface="Arial" panose="020B0604020202020204" pitchFamily="34" charset="0"/>
                <a:cs typeface="Arial" panose="020B0604020202020204" pitchFamily="34" charset="0"/>
              </a:rPr>
              <a:t>timeframes</a:t>
            </a:r>
            <a:endParaRPr lang="en-ZA" sz="1800" dirty="0">
              <a:solidFill>
                <a:prstClr val="black"/>
              </a:solidFill>
              <a:latin typeface="Arial" panose="020B0604020202020204" pitchFamily="34" charset="0"/>
              <a:cs typeface="Arial" panose="020B0604020202020204" pitchFamily="34" charset="0"/>
            </a:endParaRPr>
          </a:p>
          <a:p>
            <a:pPr marL="285750" lvl="0" indent="-285750">
              <a:lnSpc>
                <a:spcPct val="100000"/>
              </a:lnSpc>
              <a:spcBef>
                <a:spcPts val="0"/>
              </a:spcBef>
              <a:spcAft>
                <a:spcPts val="600"/>
              </a:spcAft>
              <a:defRPr/>
            </a:pPr>
            <a:r>
              <a:rPr lang="en-ZA" sz="1800" dirty="0">
                <a:solidFill>
                  <a:prstClr val="black"/>
                </a:solidFill>
                <a:latin typeface="Arial" panose="020B0604020202020204" pitchFamily="34" charset="0"/>
                <a:cs typeface="Arial" panose="020B0604020202020204" pitchFamily="34" charset="0"/>
              </a:rPr>
              <a:t>Prospective students did not accept and confirm their provisional </a:t>
            </a:r>
            <a:r>
              <a:rPr lang="en-ZA" sz="1800" dirty="0" smtClean="0">
                <a:solidFill>
                  <a:prstClr val="black"/>
                </a:solidFill>
                <a:latin typeface="Arial" panose="020B0604020202020204" pitchFamily="34" charset="0"/>
                <a:cs typeface="Arial" panose="020B0604020202020204" pitchFamily="34" charset="0"/>
              </a:rPr>
              <a:t>registration</a:t>
            </a:r>
            <a:endParaRPr lang="en-ZA" sz="1800" dirty="0">
              <a:solidFill>
                <a:prstClr val="black"/>
              </a:solidFill>
              <a:latin typeface="Arial" panose="020B0604020202020204" pitchFamily="34" charset="0"/>
              <a:cs typeface="Arial" panose="020B0604020202020204" pitchFamily="34" charset="0"/>
            </a:endParaRPr>
          </a:p>
          <a:p>
            <a:pPr marL="285750" lvl="0" indent="-285750" defTabSz="457200">
              <a:lnSpc>
                <a:spcPct val="100000"/>
              </a:lnSpc>
              <a:spcBef>
                <a:spcPts val="0"/>
              </a:spcBef>
              <a:spcAft>
                <a:spcPts val="600"/>
              </a:spcAft>
              <a:defRPr/>
            </a:pPr>
            <a:r>
              <a:rPr lang="en-ZA" sz="1800" dirty="0">
                <a:solidFill>
                  <a:prstClr val="black"/>
                </a:solidFill>
                <a:latin typeface="Arial" panose="020B0604020202020204" pitchFamily="34" charset="0"/>
                <a:cs typeface="Arial" panose="020B0604020202020204" pitchFamily="34" charset="0"/>
              </a:rPr>
              <a:t>Provisionally registered students failed to finalise registration, as required in the sequential steps of the registration </a:t>
            </a:r>
            <a:r>
              <a:rPr lang="en-ZA" sz="1800" dirty="0" smtClean="0">
                <a:solidFill>
                  <a:prstClr val="black"/>
                </a:solidFill>
                <a:latin typeface="Arial" panose="020B0604020202020204" pitchFamily="34" charset="0"/>
                <a:cs typeface="Arial" panose="020B0604020202020204" pitchFamily="34" charset="0"/>
              </a:rPr>
              <a:t>process</a:t>
            </a:r>
            <a:endParaRPr lang="en-ZA" sz="1800" dirty="0">
              <a:solidFill>
                <a:prstClr val="black"/>
              </a:solidFill>
              <a:latin typeface="Arial" panose="020B0604020202020204" pitchFamily="34" charset="0"/>
              <a:cs typeface="Arial" panose="020B0604020202020204" pitchFamily="34" charset="0"/>
            </a:endParaRPr>
          </a:p>
          <a:p>
            <a:pPr marL="285750" lvl="0" indent="-285750" defTabSz="457200">
              <a:lnSpc>
                <a:spcPct val="100000"/>
              </a:lnSpc>
              <a:spcBef>
                <a:spcPts val="0"/>
              </a:spcBef>
              <a:spcAft>
                <a:spcPts val="600"/>
              </a:spcAft>
              <a:defRPr/>
            </a:pPr>
            <a:r>
              <a:rPr lang="en-ZA" sz="1800" dirty="0">
                <a:solidFill>
                  <a:prstClr val="black"/>
                </a:solidFill>
                <a:latin typeface="Arial" panose="020B0604020202020204" pitchFamily="34" charset="0"/>
                <a:cs typeface="Arial" panose="020B0604020202020204" pitchFamily="34" charset="0"/>
              </a:rPr>
              <a:t>Despite the call for online applications, colleges experienced high volumes of walk-ins by prospective </a:t>
            </a:r>
            <a:r>
              <a:rPr lang="en-ZA" sz="1800" dirty="0" smtClean="0">
                <a:solidFill>
                  <a:prstClr val="black"/>
                </a:solidFill>
                <a:latin typeface="Arial" panose="020B0604020202020204" pitchFamily="34" charset="0"/>
                <a:cs typeface="Arial" panose="020B0604020202020204" pitchFamily="34" charset="0"/>
              </a:rPr>
              <a:t>students</a:t>
            </a:r>
            <a:endParaRPr lang="en-ZA" sz="1800" dirty="0">
              <a:solidFill>
                <a:prstClr val="black"/>
              </a:solidFill>
              <a:latin typeface="Arial" panose="020B0604020202020204" pitchFamily="34" charset="0"/>
              <a:cs typeface="Arial" panose="020B0604020202020204" pitchFamily="34" charset="0"/>
            </a:endParaRPr>
          </a:p>
        </p:txBody>
      </p:sp>
      <p:sp>
        <p:nvSpPr>
          <p:cNvPr id="8"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26</a:t>
            </a:fld>
            <a:endParaRPr lang="en-US" altLang="en-US" sz="1200" b="1" dirty="0">
              <a:solidFill>
                <a:srgbClr val="898989"/>
              </a:solidFill>
              <a:latin typeface="Arial" panose="020B0604020202020204" pitchFamily="34" charset="0"/>
            </a:endParaRPr>
          </a:p>
        </p:txBody>
      </p:sp>
      <p:sp>
        <p:nvSpPr>
          <p:cNvPr id="9" name="TextBox 8"/>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buFont typeface="Wingdings" charset="0"/>
              <a:buNone/>
              <a:defRPr/>
            </a:pPr>
            <a:r>
              <a:rPr lang="en-US" b="1" dirty="0">
                <a:latin typeface="Arial" panose="020B0604020202020204" pitchFamily="34" charset="0"/>
                <a:cs typeface="Arial" panose="020B0604020202020204" pitchFamily="34" charset="0"/>
              </a:rPr>
              <a:t>Challenges </a:t>
            </a:r>
            <a:r>
              <a:rPr lang="en-US" b="1" dirty="0" smtClean="0">
                <a:latin typeface="Arial" panose="020B0604020202020204" pitchFamily="34" charset="0"/>
                <a:cs typeface="Arial" panose="020B0604020202020204" pitchFamily="34" charset="0"/>
              </a:rPr>
              <a:t>Experienced </a:t>
            </a:r>
            <a:r>
              <a:rPr lang="en-US" b="1" dirty="0">
                <a:latin typeface="Arial" panose="020B0604020202020204" pitchFamily="34" charset="0"/>
                <a:cs typeface="Arial" panose="020B0604020202020204" pitchFamily="34" charset="0"/>
              </a:rPr>
              <a:t>in </a:t>
            </a:r>
            <a:r>
              <a:rPr lang="en-US" b="1" dirty="0" smtClean="0">
                <a:latin typeface="Arial" panose="020B0604020202020204" pitchFamily="34" charset="0"/>
                <a:cs typeface="Arial" panose="020B0604020202020204" pitchFamily="34" charset="0"/>
              </a:rPr>
              <a:t>2021 Enrolment Process</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030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67544" y="1052736"/>
            <a:ext cx="8208913" cy="5112568"/>
          </a:xfrm>
        </p:spPr>
        <p:txBody>
          <a:bodyPr>
            <a:noAutofit/>
          </a:bodyPr>
          <a:lstStyle/>
          <a:p>
            <a:pPr marL="0" lvl="0" indent="0" defTabSz="457200">
              <a:lnSpc>
                <a:spcPct val="100000"/>
              </a:lnSpc>
              <a:spcBef>
                <a:spcPts val="0"/>
              </a:spcBef>
              <a:spcAft>
                <a:spcPts val="600"/>
              </a:spcAft>
              <a:buNone/>
              <a:defRPr/>
            </a:pPr>
            <a:r>
              <a:rPr lang="en-GB" sz="1800" b="1" dirty="0" smtClean="0">
                <a:solidFill>
                  <a:prstClr val="black"/>
                </a:solidFill>
                <a:latin typeface="Arial" panose="020B0604020202020204" pitchFamily="34" charset="0"/>
                <a:cs typeface="Arial" panose="020B0604020202020204" pitchFamily="34" charset="0"/>
              </a:rPr>
              <a:t>Registration</a:t>
            </a:r>
            <a:endParaRPr lang="en-GB" sz="1800" b="1" dirty="0">
              <a:solidFill>
                <a:prstClr val="black"/>
              </a:solidFill>
              <a:latin typeface="Arial" panose="020B0604020202020204" pitchFamily="34" charset="0"/>
              <a:cs typeface="Arial" panose="020B0604020202020204" pitchFamily="34" charset="0"/>
            </a:endParaRPr>
          </a:p>
          <a:p>
            <a:pPr lvl="0">
              <a:lnSpc>
                <a:spcPct val="100000"/>
              </a:lnSpc>
              <a:spcBef>
                <a:spcPts val="0"/>
              </a:spcBef>
              <a:spcAft>
                <a:spcPts val="600"/>
              </a:spcAft>
              <a:defRPr/>
            </a:pPr>
            <a:r>
              <a:rPr lang="en-GB" sz="1800" dirty="0">
                <a:solidFill>
                  <a:prstClr val="black"/>
                </a:solidFill>
                <a:latin typeface="Arial" panose="020B0604020202020204" pitchFamily="34" charset="0"/>
                <a:cs typeface="Arial" panose="020B0604020202020204" pitchFamily="34" charset="0"/>
              </a:rPr>
              <a:t>Late release of results delayed finalisation of registration.</a:t>
            </a:r>
            <a:r>
              <a:rPr lang="en-ZA" sz="1800" dirty="0">
                <a:solidFill>
                  <a:prstClr val="black"/>
                </a:solidFill>
                <a:latin typeface="Arial" panose="020B0604020202020204" pitchFamily="34" charset="0"/>
                <a:cs typeface="Arial" panose="020B0604020202020204" pitchFamily="34" charset="0"/>
              </a:rPr>
              <a:t> This was the </a:t>
            </a:r>
            <a:r>
              <a:rPr lang="en-ZA" sz="1800" dirty="0" smtClean="0">
                <a:solidFill>
                  <a:prstClr val="black"/>
                </a:solidFill>
                <a:latin typeface="Arial" panose="020B0604020202020204" pitchFamily="34" charset="0"/>
                <a:cs typeface="Arial" panose="020B0604020202020204" pitchFamily="34" charset="0"/>
              </a:rPr>
              <a:t> knock-on </a:t>
            </a:r>
            <a:r>
              <a:rPr lang="en-ZA" sz="1800" dirty="0">
                <a:solidFill>
                  <a:prstClr val="black"/>
                </a:solidFill>
                <a:latin typeface="Arial" panose="020B0604020202020204" pitchFamily="34" charset="0"/>
                <a:cs typeface="Arial" panose="020B0604020202020204" pitchFamily="34" charset="0"/>
              </a:rPr>
              <a:t>effect of the pandemic and its impact on the 2020 academic year</a:t>
            </a:r>
          </a:p>
          <a:p>
            <a:pPr lvl="0">
              <a:lnSpc>
                <a:spcPct val="100000"/>
              </a:lnSpc>
              <a:spcBef>
                <a:spcPts val="0"/>
              </a:spcBef>
              <a:spcAft>
                <a:spcPts val="600"/>
              </a:spcAft>
              <a:defRPr/>
            </a:pPr>
            <a:r>
              <a:rPr lang="en-ZA" sz="1800" dirty="0">
                <a:solidFill>
                  <a:prstClr val="black"/>
                </a:solidFill>
                <a:latin typeface="Arial" panose="020B0604020202020204" pitchFamily="34" charset="0"/>
                <a:cs typeface="Arial" panose="020B0604020202020204" pitchFamily="34" charset="0"/>
              </a:rPr>
              <a:t>Low enrolment numbers for </a:t>
            </a:r>
            <a:r>
              <a:rPr lang="en-ZA" sz="1800" dirty="0" smtClean="0">
                <a:solidFill>
                  <a:prstClr val="black"/>
                </a:solidFill>
                <a:latin typeface="Arial" panose="020B0604020202020204" pitchFamily="34" charset="0"/>
                <a:cs typeface="Arial" panose="020B0604020202020204" pitchFamily="34" charset="0"/>
              </a:rPr>
              <a:t>National Certificate (Vocational) </a:t>
            </a:r>
            <a:r>
              <a:rPr lang="en-ZA" sz="1800" dirty="0">
                <a:solidFill>
                  <a:prstClr val="black"/>
                </a:solidFill>
                <a:latin typeface="Arial" panose="020B0604020202020204" pitchFamily="34" charset="0"/>
                <a:cs typeface="Arial" panose="020B0604020202020204" pitchFamily="34" charset="0"/>
              </a:rPr>
              <a:t>and Prevocational Learning </a:t>
            </a:r>
            <a:r>
              <a:rPr lang="en-ZA" sz="1800" dirty="0" smtClean="0">
                <a:solidFill>
                  <a:prstClr val="black"/>
                </a:solidFill>
                <a:latin typeface="Arial" panose="020B0604020202020204" pitchFamily="34" charset="0"/>
                <a:cs typeface="Arial" panose="020B0604020202020204" pitchFamily="34" charset="0"/>
              </a:rPr>
              <a:t>Programmes</a:t>
            </a:r>
            <a:endParaRPr lang="en-ZA" sz="1800" dirty="0">
              <a:solidFill>
                <a:prstClr val="black"/>
              </a:solidFill>
              <a:latin typeface="Arial" panose="020B0604020202020204" pitchFamily="34" charset="0"/>
              <a:cs typeface="Arial" panose="020B0604020202020204" pitchFamily="34" charset="0"/>
            </a:endParaRPr>
          </a:p>
          <a:p>
            <a:pPr lvl="0">
              <a:lnSpc>
                <a:spcPct val="100000"/>
              </a:lnSpc>
              <a:spcBef>
                <a:spcPts val="0"/>
              </a:spcBef>
              <a:spcAft>
                <a:spcPts val="600"/>
              </a:spcAft>
              <a:tabLst>
                <a:tab pos="746125" algn="l"/>
              </a:tabLst>
              <a:defRPr/>
            </a:pPr>
            <a:r>
              <a:rPr lang="en-ZA" sz="1800" dirty="0">
                <a:solidFill>
                  <a:prstClr val="black"/>
                </a:solidFill>
                <a:latin typeface="Arial" panose="020B0604020202020204" pitchFamily="34" charset="0"/>
                <a:cs typeface="Arial" panose="020B0604020202020204" pitchFamily="34" charset="0"/>
              </a:rPr>
              <a:t>Delayed registration by returning students.</a:t>
            </a:r>
            <a:r>
              <a:rPr lang="en-US" sz="1800" dirty="0">
                <a:solidFill>
                  <a:prstClr val="black"/>
                </a:solidFill>
                <a:latin typeface="Arial" panose="020B0604020202020204" pitchFamily="34" charset="0"/>
                <a:cs typeface="Arial" panose="020B0604020202020204" pitchFamily="34" charset="0"/>
              </a:rPr>
              <a:t> Students' withdrawal due to </a:t>
            </a:r>
            <a:r>
              <a:rPr lang="en-US" sz="1800" dirty="0" smtClean="0">
                <a:solidFill>
                  <a:prstClr val="black"/>
                </a:solidFill>
                <a:latin typeface="Arial" panose="020B0604020202020204" pitchFamily="34" charset="0"/>
                <a:cs typeface="Arial" panose="020B0604020202020204" pitchFamily="34" charset="0"/>
              </a:rPr>
              <a:t>COVID-19 phobia</a:t>
            </a:r>
            <a:endParaRPr lang="en-US" sz="1800" dirty="0">
              <a:solidFill>
                <a:prstClr val="black"/>
              </a:solidFill>
              <a:latin typeface="Arial" panose="020B0604020202020204" pitchFamily="34" charset="0"/>
              <a:cs typeface="Arial" panose="020B0604020202020204" pitchFamily="34" charset="0"/>
            </a:endParaRPr>
          </a:p>
          <a:p>
            <a:pPr lvl="0">
              <a:lnSpc>
                <a:spcPct val="100000"/>
              </a:lnSpc>
              <a:spcBef>
                <a:spcPts val="0"/>
              </a:spcBef>
              <a:spcAft>
                <a:spcPts val="600"/>
              </a:spcAft>
              <a:tabLst>
                <a:tab pos="746125" algn="l"/>
              </a:tabLst>
              <a:defRPr/>
            </a:pPr>
            <a:r>
              <a:rPr lang="en-US" sz="1800" dirty="0">
                <a:solidFill>
                  <a:prstClr val="black"/>
                </a:solidFill>
                <a:latin typeface="Arial" panose="020B0604020202020204" pitchFamily="34" charset="0"/>
                <a:cs typeface="Arial" panose="020B0604020202020204" pitchFamily="34" charset="0"/>
              </a:rPr>
              <a:t>Some  students were admitted at </a:t>
            </a:r>
            <a:r>
              <a:rPr lang="en-US" sz="1800" dirty="0" smtClean="0">
                <a:solidFill>
                  <a:prstClr val="black"/>
                </a:solidFill>
                <a:latin typeface="Arial" panose="020B0604020202020204" pitchFamily="34" charset="0"/>
                <a:cs typeface="Arial" panose="020B0604020202020204" pitchFamily="34" charset="0"/>
              </a:rPr>
              <a:t>universities</a:t>
            </a:r>
            <a:endParaRPr lang="en-US" sz="1800"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spcAft>
                <a:spcPts val="600"/>
              </a:spcAft>
              <a:buNone/>
              <a:tabLst>
                <a:tab pos="746125" algn="l"/>
              </a:tabLst>
              <a:defRPr/>
            </a:pPr>
            <a:endParaRPr lang="en-US" sz="1800"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spcAft>
                <a:spcPts val="600"/>
              </a:spcAft>
              <a:buNone/>
              <a:tabLst>
                <a:tab pos="746125" algn="l"/>
              </a:tabLst>
              <a:defRPr/>
            </a:pPr>
            <a:r>
              <a:rPr lang="en-US" sz="1800" b="1" dirty="0">
                <a:solidFill>
                  <a:prstClr val="black"/>
                </a:solidFill>
                <a:latin typeface="Arial" panose="020B0604020202020204" pitchFamily="34" charset="0"/>
                <a:cs typeface="Arial" panose="020B0604020202020204" pitchFamily="34" charset="0"/>
              </a:rPr>
              <a:t>NSFAS</a:t>
            </a:r>
          </a:p>
          <a:p>
            <a:pPr lvl="0">
              <a:lnSpc>
                <a:spcPct val="100000"/>
              </a:lnSpc>
              <a:spcBef>
                <a:spcPts val="0"/>
              </a:spcBef>
              <a:spcAft>
                <a:spcPts val="600"/>
              </a:spcAft>
              <a:defRPr/>
            </a:pPr>
            <a:r>
              <a:rPr lang="en-US" sz="1800" dirty="0">
                <a:solidFill>
                  <a:prstClr val="black"/>
                </a:solidFill>
                <a:latin typeface="Arial" panose="020B0604020202020204" pitchFamily="34" charset="0"/>
                <a:cs typeface="Arial" panose="020B0604020202020204" pitchFamily="34" charset="0"/>
              </a:rPr>
              <a:t>NSFAS outstanding 2020 application funding </a:t>
            </a:r>
            <a:r>
              <a:rPr lang="en-US" sz="1800" dirty="0" smtClean="0">
                <a:solidFill>
                  <a:prstClr val="black"/>
                </a:solidFill>
                <a:latin typeface="Arial" panose="020B0604020202020204" pitchFamily="34" charset="0"/>
                <a:cs typeface="Arial" panose="020B0604020202020204" pitchFamily="34" charset="0"/>
              </a:rPr>
              <a:t>status. </a:t>
            </a:r>
            <a:r>
              <a:rPr lang="en-US" sz="1800" dirty="0">
                <a:solidFill>
                  <a:prstClr val="black"/>
                </a:solidFill>
                <a:latin typeface="Arial" panose="020B0604020202020204" pitchFamily="34" charset="0"/>
                <a:cs typeface="Arial" panose="020B0604020202020204" pitchFamily="34" charset="0"/>
              </a:rPr>
              <a:t>Delayed funding outcomes for a portion of the 2020 bursary applicants, which negatively impacted on the 2021 </a:t>
            </a:r>
            <a:r>
              <a:rPr lang="en-US" sz="1800" dirty="0" smtClean="0">
                <a:solidFill>
                  <a:prstClr val="black"/>
                </a:solidFill>
                <a:latin typeface="Arial" panose="020B0604020202020204" pitchFamily="34" charset="0"/>
                <a:cs typeface="Arial" panose="020B0604020202020204" pitchFamily="34" charset="0"/>
              </a:rPr>
              <a:t>registrations, e.g</a:t>
            </a:r>
            <a:r>
              <a:rPr lang="en-US" sz="1800" dirty="0">
                <a:solidFill>
                  <a:prstClr val="black"/>
                </a:solidFill>
                <a:latin typeface="Arial" panose="020B0604020202020204" pitchFamily="34" charset="0"/>
                <a:cs typeface="Arial" panose="020B0604020202020204" pitchFamily="34" charset="0"/>
              </a:rPr>
              <a:t>. Trimester 2 – 2020 </a:t>
            </a:r>
            <a:r>
              <a:rPr lang="en-US" sz="1800" dirty="0" smtClean="0">
                <a:solidFill>
                  <a:prstClr val="black"/>
                </a:solidFill>
                <a:latin typeface="Arial" panose="020B0604020202020204" pitchFamily="34" charset="0"/>
                <a:cs typeface="Arial" panose="020B0604020202020204" pitchFamily="34" charset="0"/>
              </a:rPr>
              <a:t>students</a:t>
            </a:r>
            <a:endParaRPr lang="en-US" sz="1800" dirty="0">
              <a:solidFill>
                <a:prstClr val="black"/>
              </a:solidFill>
              <a:latin typeface="Arial" panose="020B0604020202020204" pitchFamily="34" charset="0"/>
              <a:cs typeface="Arial" panose="020B0604020202020204" pitchFamily="34" charset="0"/>
            </a:endParaRPr>
          </a:p>
          <a:p>
            <a:pPr lvl="0">
              <a:lnSpc>
                <a:spcPct val="100000"/>
              </a:lnSpc>
              <a:spcBef>
                <a:spcPts val="0"/>
              </a:spcBef>
              <a:spcAft>
                <a:spcPts val="600"/>
              </a:spcAft>
              <a:defRPr/>
            </a:pPr>
            <a:r>
              <a:rPr lang="en-US" sz="1800" dirty="0">
                <a:solidFill>
                  <a:prstClr val="black"/>
                </a:solidFill>
                <a:latin typeface="Arial" panose="020B0604020202020204" pitchFamily="34" charset="0"/>
                <a:cs typeface="Arial" panose="020B0604020202020204" pitchFamily="34" charset="0"/>
              </a:rPr>
              <a:t>NSFAS </a:t>
            </a:r>
            <a:r>
              <a:rPr lang="en-US" sz="1800" dirty="0" smtClean="0">
                <a:solidFill>
                  <a:prstClr val="black"/>
                </a:solidFill>
                <a:latin typeface="Arial" panose="020B0604020202020204" pitchFamily="34" charset="0"/>
                <a:cs typeface="Arial" panose="020B0604020202020204" pitchFamily="34" charset="0"/>
              </a:rPr>
              <a:t>online </a:t>
            </a:r>
            <a:r>
              <a:rPr lang="en-US" sz="1800" dirty="0">
                <a:solidFill>
                  <a:prstClr val="black"/>
                </a:solidFill>
                <a:latin typeface="Arial" panose="020B0604020202020204" pitchFamily="34" charset="0"/>
                <a:cs typeface="Arial" panose="020B0604020202020204" pitchFamily="34" charset="0"/>
              </a:rPr>
              <a:t>portal access: Challenges experienced with access to NSFAS online portal to capture walk-in applications – was addressed with NSFAS</a:t>
            </a:r>
            <a:endParaRPr lang="en-ZA" sz="1800" dirty="0">
              <a:solidFill>
                <a:prstClr val="black"/>
              </a:solidFill>
              <a:latin typeface="Arial" panose="020B0604020202020204" pitchFamily="34" charset="0"/>
              <a:cs typeface="Arial" panose="020B0604020202020204" pitchFamily="34" charset="0"/>
            </a:endParaRPr>
          </a:p>
          <a:p>
            <a:pPr>
              <a:lnSpc>
                <a:spcPct val="100000"/>
              </a:lnSpc>
              <a:spcBef>
                <a:spcPts val="0"/>
              </a:spcBef>
              <a:spcAft>
                <a:spcPts val="600"/>
              </a:spcAft>
            </a:pPr>
            <a:endParaRPr lang="en-US" sz="1800" dirty="0"/>
          </a:p>
        </p:txBody>
      </p:sp>
      <p:sp>
        <p:nvSpPr>
          <p:cNvPr id="8" name="Slide Number Placeholder 7"/>
          <p:cNvSpPr txBox="1">
            <a:spLocks/>
          </p:cNvSpPr>
          <p:nvPr/>
        </p:nvSpPr>
        <p:spPr bwMode="auto">
          <a:xfrm>
            <a:off x="6974904" y="652534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27</a:t>
            </a:fld>
            <a:endParaRPr lang="en-US" altLang="en-US" sz="1200" b="1" dirty="0">
              <a:solidFill>
                <a:srgbClr val="898989"/>
              </a:solidFill>
              <a:latin typeface="Arial" panose="020B0604020202020204" pitchFamily="34" charset="0"/>
            </a:endParaRPr>
          </a:p>
        </p:txBody>
      </p:sp>
      <p:sp>
        <p:nvSpPr>
          <p:cNvPr id="9" name="TextBox 8"/>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buFont typeface="Wingdings" charset="0"/>
              <a:buNone/>
              <a:defRPr/>
            </a:pPr>
            <a:r>
              <a:rPr lang="en-US" b="1" dirty="0">
                <a:latin typeface="Arial" panose="020B0604020202020204" pitchFamily="34" charset="0"/>
                <a:cs typeface="Arial" panose="020B0604020202020204" pitchFamily="34" charset="0"/>
              </a:rPr>
              <a:t>Challenges </a:t>
            </a:r>
            <a:r>
              <a:rPr lang="en-US" b="1" dirty="0" smtClean="0">
                <a:latin typeface="Arial" panose="020B0604020202020204" pitchFamily="34" charset="0"/>
                <a:cs typeface="Arial" panose="020B0604020202020204" pitchFamily="34" charset="0"/>
              </a:rPr>
              <a:t>Experienced </a:t>
            </a:r>
            <a:r>
              <a:rPr lang="en-US" b="1" dirty="0">
                <a:latin typeface="Arial" panose="020B0604020202020204" pitchFamily="34" charset="0"/>
                <a:cs typeface="Arial" panose="020B0604020202020204" pitchFamily="34" charset="0"/>
              </a:rPr>
              <a:t>in </a:t>
            </a:r>
            <a:r>
              <a:rPr lang="en-US" b="1" dirty="0" smtClean="0">
                <a:latin typeface="Arial" panose="020B0604020202020204" pitchFamily="34" charset="0"/>
                <a:cs typeface="Arial" panose="020B0604020202020204" pitchFamily="34" charset="0"/>
              </a:rPr>
              <a:t>2021 Enrolment Process</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191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SLIDE LAYOU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6" descr="C:\Users\Lefifi.T\AppData\Local\Microsoft\Windows\Temporary Internet Files\Content.Outlook\XAEMJRW7\Higher Education LOGO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775" y="1557338"/>
            <a:ext cx="56959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Box 7"/>
          <p:cNvSpPr txBox="1">
            <a:spLocks noChangeArrowheads="1"/>
          </p:cNvSpPr>
          <p:nvPr/>
        </p:nvSpPr>
        <p:spPr bwMode="auto">
          <a:xfrm>
            <a:off x="2484438" y="4005263"/>
            <a:ext cx="4103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6000" b="1" i="1"/>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Content Placeholder 2"/>
          <p:cNvSpPr>
            <a:spLocks noGrp="1"/>
          </p:cNvSpPr>
          <p:nvPr>
            <p:ph idx="1"/>
          </p:nvPr>
        </p:nvSpPr>
        <p:spPr>
          <a:xfrm>
            <a:off x="467545" y="1052736"/>
            <a:ext cx="8208912" cy="5205288"/>
          </a:xfrm>
        </p:spPr>
        <p:txBody>
          <a:bodyPr>
            <a:normAutofit/>
          </a:bodyPr>
          <a:lstStyle/>
          <a:p>
            <a:pPr>
              <a:lnSpc>
                <a:spcPct val="100000"/>
              </a:lnSpc>
            </a:pPr>
            <a:r>
              <a:rPr lang="en-ZA" sz="1800" dirty="0" smtClean="0">
                <a:latin typeface="Arial" panose="020B0604020202020204" pitchFamily="34" charset="0"/>
                <a:cs typeface="Arial" panose="020B0604020202020204" pitchFamily="34" charset="0"/>
              </a:rPr>
              <a:t>2020 was a year of multiple challenges due to the emergency changes to higher education teaching and learning required in response to the COVID-19 pandemic</a:t>
            </a:r>
          </a:p>
          <a:p>
            <a:pPr>
              <a:lnSpc>
                <a:spcPct val="100000"/>
              </a:lnSpc>
            </a:pPr>
            <a:r>
              <a:rPr lang="en-ZA" sz="1800" dirty="0" smtClean="0">
                <a:latin typeface="Arial" panose="020B0604020202020204" pitchFamily="34" charset="0"/>
                <a:cs typeface="Arial" panose="020B0604020202020204" pitchFamily="34" charset="0"/>
              </a:rPr>
              <a:t>All universities implemented emergency remote teaching and learning following the initial shutdown of universities in March 2020. The plans of universities took different forms, taking into account the different circumstances of institutions. All institutions established COVID-19 Task Teams</a:t>
            </a:r>
          </a:p>
          <a:p>
            <a:pPr>
              <a:lnSpc>
                <a:spcPct val="100000"/>
              </a:lnSpc>
            </a:pPr>
            <a:r>
              <a:rPr lang="en-ZA" sz="1800" dirty="0" smtClean="0">
                <a:latin typeface="Arial" panose="020B0604020202020204" pitchFamily="34" charset="0"/>
                <a:cs typeface="Arial" panose="020B0604020202020204" pitchFamily="34" charset="0"/>
              </a:rPr>
              <a:t>The Department provided regular support and advice to institutions, including on teaching and learning; health and safety; campus return plans and other areas of support. The Department also regularly monitors universities on the basis of agreed indicators. The next monitoring report for the 2020 academic year will be finalised by the end of the month</a:t>
            </a:r>
          </a:p>
          <a:p>
            <a:pPr>
              <a:lnSpc>
                <a:spcPct val="100000"/>
              </a:lnSpc>
            </a:pPr>
            <a:r>
              <a:rPr lang="en-ZA" sz="1800" dirty="0" smtClean="0">
                <a:latin typeface="Arial" panose="020B0604020202020204" pitchFamily="34" charset="0"/>
                <a:cs typeface="Arial" panose="020B0604020202020204" pitchFamily="34" charset="0"/>
              </a:rPr>
              <a:t>The Minister approved a COVID Responsiveness Grant (CRG) to assist universities with costs and resources required to support the move to emergency teaching and learning, and the health and safety aspects of the response to the pandemic. The grant was created from re-prioritised funds </a:t>
            </a:r>
            <a:endParaRPr lang="en-US" altLang="en-US" dirty="0" smtClean="0"/>
          </a:p>
        </p:txBody>
      </p:sp>
      <p:sp>
        <p:nvSpPr>
          <p:cNvPr id="8" name="Slide Number Placeholder 7"/>
          <p:cNvSpPr>
            <a:spLocks noGrp="1"/>
          </p:cNvSpPr>
          <p:nvPr>
            <p:ph type="sldNum" sz="quarter" idx="12"/>
          </p:nvPr>
        </p:nvSpPr>
        <p:spPr bwMode="auto">
          <a:xfrm>
            <a:off x="6929438"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200" b="1">
                <a:solidFill>
                  <a:srgbClr val="898989"/>
                </a:solidFill>
                <a:latin typeface="Arial" panose="020B0604020202020204" pitchFamily="34" charset="0"/>
              </a:rPr>
              <a:pPr>
                <a:lnSpc>
                  <a:spcPct val="100000"/>
                </a:lnSpc>
                <a:spcBef>
                  <a:spcPct val="0"/>
                </a:spcBef>
                <a:buFontTx/>
                <a:buNone/>
              </a:pPr>
              <a:t>3</a:t>
            </a:fld>
            <a:endParaRPr lang="en-US" altLang="en-US" sz="1200" b="1" dirty="0">
              <a:solidFill>
                <a:srgbClr val="898989"/>
              </a:solidFill>
              <a:latin typeface="Arial" panose="020B0604020202020204" pitchFamily="34" charset="0"/>
            </a:endParaRPr>
          </a:p>
        </p:txBody>
      </p:sp>
      <p:sp>
        <p:nvSpPr>
          <p:cNvPr id="9" name="TextBox 8"/>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marL="271463" indent="-271463" algn="ctr">
              <a:spcBef>
                <a:spcPts val="1000"/>
              </a:spcBef>
            </a:pPr>
            <a:r>
              <a:rPr lang="en-US" altLang="en-US" b="1" dirty="0" smtClean="0">
                <a:latin typeface="Arial" panose="020B0604020202020204" pitchFamily="34" charset="0"/>
                <a:cs typeface="Arial" panose="020B0604020202020204" pitchFamily="34" charset="0"/>
              </a:rPr>
              <a:t>University Preparation </a:t>
            </a:r>
            <a:r>
              <a:rPr lang="en-US" altLang="en-US" b="1" dirty="0">
                <a:latin typeface="Arial" panose="020B0604020202020204" pitchFamily="34" charset="0"/>
                <a:cs typeface="Arial" panose="020B0604020202020204" pitchFamily="34" charset="0"/>
              </a:rPr>
              <a:t>for 2021 </a:t>
            </a:r>
            <a:r>
              <a:rPr lang="en-US" altLang="en-US" b="1" dirty="0" smtClean="0">
                <a:latin typeface="Arial" panose="020B0604020202020204" pitchFamily="34" charset="0"/>
                <a:cs typeface="Arial" panose="020B0604020202020204" pitchFamily="34" charset="0"/>
              </a:rPr>
              <a:t>Academic Year</a:t>
            </a:r>
            <a:endParaRPr lang="en-US" alt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idx="1"/>
          </p:nvPr>
        </p:nvSpPr>
        <p:spPr bwMode="auto">
          <a:xfrm>
            <a:off x="467545" y="1052736"/>
            <a:ext cx="8208912" cy="5760640"/>
          </a:xfrm>
        </p:spPr>
        <p:txBody>
          <a:bodyPr wrap="square" numCol="1" anchor="t" anchorCtr="0" compatLnSpc="1">
            <a:prstTxWarp prst="textNoShape">
              <a:avLst/>
            </a:prstTxWarp>
            <a:noAutofit/>
          </a:bodyPr>
          <a:lstStyle/>
          <a:p>
            <a:pPr>
              <a:lnSpc>
                <a:spcPct val="100000"/>
              </a:lnSpc>
              <a:spcBef>
                <a:spcPts val="0"/>
              </a:spcBef>
              <a:spcAft>
                <a:spcPts val="600"/>
              </a:spcAft>
            </a:pPr>
            <a:r>
              <a:rPr lang="en-ZA" sz="1800" dirty="0">
                <a:latin typeface="Arial" panose="020B0604020202020204" pitchFamily="34" charset="0"/>
                <a:cs typeface="Arial" panose="020B0604020202020204" pitchFamily="34" charset="0"/>
              </a:rPr>
              <a:t>NSFAS students continued to receive their allowances for the </a:t>
            </a:r>
            <a:r>
              <a:rPr lang="en-ZA" sz="1800" dirty="0" smtClean="0">
                <a:latin typeface="Arial" panose="020B0604020202020204" pitchFamily="34" charset="0"/>
                <a:cs typeface="Arial" panose="020B0604020202020204" pitchFamily="34" charset="0"/>
              </a:rPr>
              <a:t>academic year, including for periods of time that they were not on campus. Living allowances were provided for the extended academic year for qualifying students</a:t>
            </a:r>
          </a:p>
          <a:p>
            <a:pPr>
              <a:lnSpc>
                <a:spcPct val="100000"/>
              </a:lnSpc>
              <a:spcBef>
                <a:spcPts val="0"/>
              </a:spcBef>
              <a:spcAft>
                <a:spcPts val="600"/>
              </a:spcAft>
            </a:pPr>
            <a:r>
              <a:rPr lang="en-ZA" sz="1800" dirty="0" smtClean="0">
                <a:latin typeface="Arial" panose="020B0604020202020204" pitchFamily="34" charset="0"/>
                <a:cs typeface="Arial" panose="020B0604020202020204" pitchFamily="34" charset="0"/>
              </a:rPr>
              <a:t>The Department negotiated a framework for tuition and accommodation fees which was implemented across the system to mitigate against additional costs for tuition and accommodation, and to support institutions to engage with private accommodation providers for the extended academic year period</a:t>
            </a:r>
          </a:p>
          <a:p>
            <a:pPr>
              <a:lnSpc>
                <a:spcPct val="100000"/>
              </a:lnSpc>
              <a:spcBef>
                <a:spcPts val="0"/>
              </a:spcBef>
              <a:spcAft>
                <a:spcPts val="600"/>
              </a:spcAft>
            </a:pPr>
            <a:r>
              <a:rPr lang="en-ZA" sz="1800" dirty="0" smtClean="0">
                <a:latin typeface="Arial" panose="020B0604020202020204" pitchFamily="34" charset="0"/>
                <a:cs typeface="Arial" panose="020B0604020202020204" pitchFamily="34" charset="0"/>
              </a:rPr>
              <a:t>Students returned to campuses at different times, according to guidance provided in Government Gazette (43414) issued on 8 June 2020. Universities provided different forms of support to students including in some instances access to devices, in all institutions access to data to support remote teaching and learning, and in some cases also the delivery of hard copy materials. In addition, in line with the commitment to ensure that every student was given an opportunity to complete the academic year, once students were able to return to campuses, further teaching and learning programmes, catch up programmes, adjusted timetables and additional support were provided during the extended academic year</a:t>
            </a:r>
          </a:p>
          <a:p>
            <a:pPr>
              <a:lnSpc>
                <a:spcPct val="100000"/>
              </a:lnSpc>
              <a:spcBef>
                <a:spcPts val="0"/>
              </a:spcBef>
              <a:spcAft>
                <a:spcPts val="600"/>
              </a:spcAft>
            </a:pPr>
            <a:r>
              <a:rPr lang="en-ZA" sz="1800" dirty="0" smtClean="0">
                <a:latin typeface="Arial" panose="020B0604020202020204" pitchFamily="34" charset="0"/>
                <a:cs typeface="Arial" panose="020B0604020202020204" pitchFamily="34" charset="0"/>
              </a:rPr>
              <a:t>This is line with the intention to save lives and save the academic year</a:t>
            </a:r>
          </a:p>
          <a:p>
            <a:pPr>
              <a:lnSpc>
                <a:spcPct val="100000"/>
              </a:lnSpc>
              <a:spcBef>
                <a:spcPts val="0"/>
              </a:spcBef>
              <a:spcAft>
                <a:spcPts val="600"/>
              </a:spcAft>
            </a:pPr>
            <a:endParaRPr lang="en-ZA" sz="1800" dirty="0">
              <a:latin typeface="Arial" panose="020B0604020202020204" pitchFamily="34" charset="0"/>
              <a:cs typeface="Arial" panose="020B0604020202020204" pitchFamily="34" charset="0"/>
            </a:endParaRPr>
          </a:p>
          <a:p>
            <a:pPr>
              <a:lnSpc>
                <a:spcPct val="100000"/>
              </a:lnSpc>
              <a:spcBef>
                <a:spcPts val="0"/>
              </a:spcBef>
              <a:spcAft>
                <a:spcPts val="600"/>
              </a:spcAft>
            </a:pPr>
            <a:endParaRPr lang="en-ZA" sz="1800" dirty="0">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bwMode="auto">
          <a:xfrm>
            <a:off x="6929438"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200" b="1">
                <a:solidFill>
                  <a:srgbClr val="898989"/>
                </a:solidFill>
                <a:latin typeface="Arial" panose="020B0604020202020204" pitchFamily="34" charset="0"/>
              </a:rPr>
              <a:pPr>
                <a:lnSpc>
                  <a:spcPct val="100000"/>
                </a:lnSpc>
                <a:spcBef>
                  <a:spcPct val="0"/>
                </a:spcBef>
                <a:buFontTx/>
                <a:buNone/>
              </a:pPr>
              <a:t>4</a:t>
            </a:fld>
            <a:endParaRPr lang="en-US" altLang="en-US" sz="1200" b="1" dirty="0">
              <a:solidFill>
                <a:srgbClr val="898989"/>
              </a:solidFill>
              <a:latin typeface="Arial" panose="020B0604020202020204" pitchFamily="34" charset="0"/>
            </a:endParaRPr>
          </a:p>
        </p:txBody>
      </p:sp>
      <p:sp>
        <p:nvSpPr>
          <p:cNvPr id="9" name="TextBox 8"/>
          <p:cNvSpPr txBox="1"/>
          <p:nvPr/>
        </p:nvSpPr>
        <p:spPr>
          <a:xfrm>
            <a:off x="467545" y="51906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marL="271463" indent="-271463" algn="ctr">
              <a:spcBef>
                <a:spcPts val="1000"/>
              </a:spcBef>
            </a:pPr>
            <a:r>
              <a:rPr lang="en-US" altLang="en-US" b="1" dirty="0" smtClean="0">
                <a:latin typeface="Arial" panose="020B0604020202020204" pitchFamily="34" charset="0"/>
                <a:cs typeface="Arial" panose="020B0604020202020204" pitchFamily="34" charset="0"/>
              </a:rPr>
              <a:t>University Preparation </a:t>
            </a:r>
            <a:r>
              <a:rPr lang="en-US" altLang="en-US" b="1" dirty="0">
                <a:latin typeface="Arial" panose="020B0604020202020204" pitchFamily="34" charset="0"/>
                <a:cs typeface="Arial" panose="020B0604020202020204" pitchFamily="34" charset="0"/>
              </a:rPr>
              <a:t>for 2021 </a:t>
            </a:r>
            <a:r>
              <a:rPr lang="en-US" altLang="en-US" b="1" dirty="0" smtClean="0">
                <a:latin typeface="Arial" panose="020B0604020202020204" pitchFamily="34" charset="0"/>
                <a:cs typeface="Arial" panose="020B0604020202020204" pitchFamily="34" charset="0"/>
              </a:rPr>
              <a:t>Academic Year</a:t>
            </a:r>
            <a:endParaRPr lang="en-US"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232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6FD8330F-8A13-0742-809E-A162286F0DBA}"/>
              </a:ext>
            </a:extLst>
          </p:cNvPr>
          <p:cNvSpPr txBox="1"/>
          <p:nvPr/>
        </p:nvSpPr>
        <p:spPr>
          <a:xfrm>
            <a:off x="3142147" y="3337457"/>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01</a:t>
            </a:r>
          </a:p>
        </p:txBody>
      </p:sp>
      <p:sp>
        <p:nvSpPr>
          <p:cNvPr id="39" name="TextBox 38">
            <a:extLst>
              <a:ext uri="{FF2B5EF4-FFF2-40B4-BE49-F238E27FC236}">
                <a16:creationId xmlns:a16="http://schemas.microsoft.com/office/drawing/2014/main" id="{C54536FC-D172-E344-8054-F6B995E784B4}"/>
              </a:ext>
            </a:extLst>
          </p:cNvPr>
          <p:cNvSpPr txBox="1"/>
          <p:nvPr/>
        </p:nvSpPr>
        <p:spPr>
          <a:xfrm>
            <a:off x="5090326" y="2724650"/>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02</a:t>
            </a:r>
          </a:p>
        </p:txBody>
      </p:sp>
      <p:sp>
        <p:nvSpPr>
          <p:cNvPr id="41" name="TextBox 40">
            <a:extLst>
              <a:ext uri="{FF2B5EF4-FFF2-40B4-BE49-F238E27FC236}">
                <a16:creationId xmlns:a16="http://schemas.microsoft.com/office/drawing/2014/main" id="{E962C44B-E5B4-364E-B078-1947602A2195}"/>
              </a:ext>
            </a:extLst>
          </p:cNvPr>
          <p:cNvSpPr txBox="1"/>
          <p:nvPr/>
        </p:nvSpPr>
        <p:spPr>
          <a:xfrm>
            <a:off x="4674166" y="4723134"/>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03</a:t>
            </a:r>
          </a:p>
        </p:txBody>
      </p:sp>
      <p:pic>
        <p:nvPicPr>
          <p:cNvPr id="2" name="Picture 1"/>
          <p:cNvPicPr>
            <a:picLocks noChangeAspect="1"/>
          </p:cNvPicPr>
          <p:nvPr/>
        </p:nvPicPr>
        <p:blipFill>
          <a:blip r:embed="rId3"/>
          <a:stretch>
            <a:fillRect/>
          </a:stretch>
        </p:blipFill>
        <p:spPr>
          <a:xfrm>
            <a:off x="827584" y="850689"/>
            <a:ext cx="7392841" cy="5964187"/>
          </a:xfrm>
          <a:prstGeom prst="rect">
            <a:avLst/>
          </a:prstGeom>
        </p:spPr>
      </p:pic>
      <p:sp>
        <p:nvSpPr>
          <p:cNvPr id="8" name="Slide Number Placeholder 7"/>
          <p:cNvSpPr txBox="1">
            <a:spLocks/>
          </p:cNvSpPr>
          <p:nvPr/>
        </p:nvSpPr>
        <p:spPr bwMode="auto">
          <a:xfrm>
            <a:off x="6929438"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5</a:t>
            </a:fld>
            <a:endParaRPr lang="en-US" altLang="en-US" sz="1200" b="1" dirty="0">
              <a:solidFill>
                <a:srgbClr val="898989"/>
              </a:solidFill>
              <a:latin typeface="Arial" panose="020B0604020202020204" pitchFamily="34" charset="0"/>
            </a:endParaRPr>
          </a:p>
        </p:txBody>
      </p:sp>
      <p:sp>
        <p:nvSpPr>
          <p:cNvPr id="10" name="TextBox 9"/>
          <p:cNvSpPr txBox="1"/>
          <p:nvPr/>
        </p:nvSpPr>
        <p:spPr>
          <a:xfrm>
            <a:off x="467545" y="25662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marL="271463" indent="-271463" algn="ctr">
              <a:spcBef>
                <a:spcPts val="1000"/>
              </a:spcBef>
            </a:pPr>
            <a:r>
              <a:rPr lang="en-ZA" altLang="en-US" b="1" dirty="0" smtClean="0">
                <a:latin typeface="Arial" panose="020B0604020202020204" pitchFamily="34" charset="0"/>
                <a:cs typeface="Arial" panose="020B0604020202020204" pitchFamily="34" charset="0"/>
              </a:rPr>
              <a:t>2021 University Academic Year Plans</a:t>
            </a:r>
            <a:endParaRPr lang="en-ZA"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6498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6FD8330F-8A13-0742-809E-A162286F0DBA}"/>
              </a:ext>
            </a:extLst>
          </p:cNvPr>
          <p:cNvSpPr txBox="1"/>
          <p:nvPr/>
        </p:nvSpPr>
        <p:spPr>
          <a:xfrm>
            <a:off x="3142147" y="3337457"/>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01</a:t>
            </a:r>
          </a:p>
        </p:txBody>
      </p:sp>
      <p:sp>
        <p:nvSpPr>
          <p:cNvPr id="39" name="TextBox 38">
            <a:extLst>
              <a:ext uri="{FF2B5EF4-FFF2-40B4-BE49-F238E27FC236}">
                <a16:creationId xmlns:a16="http://schemas.microsoft.com/office/drawing/2014/main" id="{C54536FC-D172-E344-8054-F6B995E784B4}"/>
              </a:ext>
            </a:extLst>
          </p:cNvPr>
          <p:cNvSpPr txBox="1"/>
          <p:nvPr/>
        </p:nvSpPr>
        <p:spPr>
          <a:xfrm>
            <a:off x="5090326" y="2724650"/>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02</a:t>
            </a:r>
          </a:p>
        </p:txBody>
      </p:sp>
      <p:sp>
        <p:nvSpPr>
          <p:cNvPr id="41" name="TextBox 40">
            <a:extLst>
              <a:ext uri="{FF2B5EF4-FFF2-40B4-BE49-F238E27FC236}">
                <a16:creationId xmlns:a16="http://schemas.microsoft.com/office/drawing/2014/main" id="{E962C44B-E5B4-364E-B078-1947602A2195}"/>
              </a:ext>
            </a:extLst>
          </p:cNvPr>
          <p:cNvSpPr txBox="1"/>
          <p:nvPr/>
        </p:nvSpPr>
        <p:spPr>
          <a:xfrm>
            <a:off x="4674166" y="4723134"/>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03</a:t>
            </a:r>
          </a:p>
        </p:txBody>
      </p:sp>
      <p:pic>
        <p:nvPicPr>
          <p:cNvPr id="3" name="Picture 2"/>
          <p:cNvPicPr>
            <a:picLocks noChangeAspect="1"/>
          </p:cNvPicPr>
          <p:nvPr/>
        </p:nvPicPr>
        <p:blipFill>
          <a:blip r:embed="rId3"/>
          <a:stretch>
            <a:fillRect/>
          </a:stretch>
        </p:blipFill>
        <p:spPr>
          <a:xfrm>
            <a:off x="563535" y="908720"/>
            <a:ext cx="7968905" cy="5909953"/>
          </a:xfrm>
          <a:prstGeom prst="rect">
            <a:avLst/>
          </a:prstGeom>
        </p:spPr>
      </p:pic>
      <p:sp>
        <p:nvSpPr>
          <p:cNvPr id="8" name="Slide Number Placeholder 7"/>
          <p:cNvSpPr txBox="1">
            <a:spLocks/>
          </p:cNvSpPr>
          <p:nvPr/>
        </p:nvSpPr>
        <p:spPr bwMode="auto">
          <a:xfrm>
            <a:off x="6929438"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6</a:t>
            </a:fld>
            <a:endParaRPr lang="en-US" altLang="en-US" sz="1200" b="1" dirty="0">
              <a:solidFill>
                <a:srgbClr val="898989"/>
              </a:solidFill>
              <a:latin typeface="Arial" panose="020B0604020202020204" pitchFamily="34" charset="0"/>
            </a:endParaRPr>
          </a:p>
        </p:txBody>
      </p:sp>
      <p:sp>
        <p:nvSpPr>
          <p:cNvPr id="11" name="TextBox 10"/>
          <p:cNvSpPr txBox="1"/>
          <p:nvPr/>
        </p:nvSpPr>
        <p:spPr>
          <a:xfrm>
            <a:off x="467545" y="25662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marL="271463" indent="-271463" algn="ctr">
              <a:spcBef>
                <a:spcPts val="1000"/>
              </a:spcBef>
            </a:pPr>
            <a:r>
              <a:rPr lang="en-ZA" altLang="en-US" b="1" dirty="0" smtClean="0">
                <a:latin typeface="Arial" panose="020B0604020202020204" pitchFamily="34" charset="0"/>
                <a:cs typeface="Arial" panose="020B0604020202020204" pitchFamily="34" charset="0"/>
              </a:rPr>
              <a:t>2021 University Academic Year Plans</a:t>
            </a:r>
            <a:endParaRPr lang="en-ZA"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072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6FD8330F-8A13-0742-809E-A162286F0DBA}"/>
              </a:ext>
            </a:extLst>
          </p:cNvPr>
          <p:cNvSpPr txBox="1"/>
          <p:nvPr/>
        </p:nvSpPr>
        <p:spPr>
          <a:xfrm>
            <a:off x="3142147" y="3337457"/>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01</a:t>
            </a:r>
          </a:p>
        </p:txBody>
      </p:sp>
      <p:sp>
        <p:nvSpPr>
          <p:cNvPr id="39" name="TextBox 38">
            <a:extLst>
              <a:ext uri="{FF2B5EF4-FFF2-40B4-BE49-F238E27FC236}">
                <a16:creationId xmlns:a16="http://schemas.microsoft.com/office/drawing/2014/main" id="{C54536FC-D172-E344-8054-F6B995E784B4}"/>
              </a:ext>
            </a:extLst>
          </p:cNvPr>
          <p:cNvSpPr txBox="1"/>
          <p:nvPr/>
        </p:nvSpPr>
        <p:spPr>
          <a:xfrm>
            <a:off x="5090326" y="2724650"/>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02</a:t>
            </a:r>
          </a:p>
        </p:txBody>
      </p:sp>
      <p:sp>
        <p:nvSpPr>
          <p:cNvPr id="41" name="TextBox 40">
            <a:extLst>
              <a:ext uri="{FF2B5EF4-FFF2-40B4-BE49-F238E27FC236}">
                <a16:creationId xmlns:a16="http://schemas.microsoft.com/office/drawing/2014/main" id="{E962C44B-E5B4-364E-B078-1947602A2195}"/>
              </a:ext>
            </a:extLst>
          </p:cNvPr>
          <p:cNvSpPr txBox="1"/>
          <p:nvPr/>
        </p:nvSpPr>
        <p:spPr>
          <a:xfrm>
            <a:off x="4674166" y="4723134"/>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03</a:t>
            </a:r>
          </a:p>
        </p:txBody>
      </p:sp>
      <p:pic>
        <p:nvPicPr>
          <p:cNvPr id="4" name="Picture 3"/>
          <p:cNvPicPr>
            <a:picLocks noChangeAspect="1"/>
          </p:cNvPicPr>
          <p:nvPr/>
        </p:nvPicPr>
        <p:blipFill>
          <a:blip r:embed="rId3"/>
          <a:stretch>
            <a:fillRect/>
          </a:stretch>
        </p:blipFill>
        <p:spPr>
          <a:xfrm>
            <a:off x="683568" y="823323"/>
            <a:ext cx="7531226" cy="6350093"/>
          </a:xfrm>
          <a:prstGeom prst="rect">
            <a:avLst/>
          </a:prstGeom>
        </p:spPr>
      </p:pic>
      <p:sp>
        <p:nvSpPr>
          <p:cNvPr id="8" name="Slide Number Placeholder 7"/>
          <p:cNvSpPr txBox="1">
            <a:spLocks/>
          </p:cNvSpPr>
          <p:nvPr/>
        </p:nvSpPr>
        <p:spPr bwMode="auto">
          <a:xfrm>
            <a:off x="6929438"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7</a:t>
            </a:fld>
            <a:endParaRPr lang="en-US" altLang="en-US" sz="1200" b="1" dirty="0">
              <a:solidFill>
                <a:srgbClr val="898989"/>
              </a:solidFill>
              <a:latin typeface="Arial" panose="020B0604020202020204" pitchFamily="34" charset="0"/>
            </a:endParaRPr>
          </a:p>
        </p:txBody>
      </p:sp>
      <p:sp>
        <p:nvSpPr>
          <p:cNvPr id="11" name="TextBox 10"/>
          <p:cNvSpPr txBox="1"/>
          <p:nvPr/>
        </p:nvSpPr>
        <p:spPr>
          <a:xfrm>
            <a:off x="467545" y="25662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marL="271463" indent="-271463" algn="ctr">
              <a:spcBef>
                <a:spcPts val="1000"/>
              </a:spcBef>
            </a:pPr>
            <a:r>
              <a:rPr lang="en-ZA" altLang="en-US" b="1" dirty="0" smtClean="0">
                <a:latin typeface="Arial" panose="020B0604020202020204" pitchFamily="34" charset="0"/>
                <a:cs typeface="Arial" panose="020B0604020202020204" pitchFamily="34" charset="0"/>
              </a:rPr>
              <a:t>2021 University Academic Year Plans</a:t>
            </a:r>
            <a:endParaRPr lang="en-ZA"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89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6FD8330F-8A13-0742-809E-A162286F0DBA}"/>
              </a:ext>
            </a:extLst>
          </p:cNvPr>
          <p:cNvSpPr txBox="1"/>
          <p:nvPr/>
        </p:nvSpPr>
        <p:spPr>
          <a:xfrm>
            <a:off x="3142147" y="3337457"/>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01</a:t>
            </a:r>
          </a:p>
        </p:txBody>
      </p:sp>
      <p:sp>
        <p:nvSpPr>
          <p:cNvPr id="39" name="TextBox 38">
            <a:extLst>
              <a:ext uri="{FF2B5EF4-FFF2-40B4-BE49-F238E27FC236}">
                <a16:creationId xmlns:a16="http://schemas.microsoft.com/office/drawing/2014/main" id="{C54536FC-D172-E344-8054-F6B995E784B4}"/>
              </a:ext>
            </a:extLst>
          </p:cNvPr>
          <p:cNvSpPr txBox="1"/>
          <p:nvPr/>
        </p:nvSpPr>
        <p:spPr>
          <a:xfrm>
            <a:off x="5090326" y="2724650"/>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02</a:t>
            </a:r>
          </a:p>
        </p:txBody>
      </p:sp>
      <p:sp>
        <p:nvSpPr>
          <p:cNvPr id="41" name="TextBox 40">
            <a:extLst>
              <a:ext uri="{FF2B5EF4-FFF2-40B4-BE49-F238E27FC236}">
                <a16:creationId xmlns:a16="http://schemas.microsoft.com/office/drawing/2014/main" id="{E962C44B-E5B4-364E-B078-1947602A2195}"/>
              </a:ext>
            </a:extLst>
          </p:cNvPr>
          <p:cNvSpPr txBox="1"/>
          <p:nvPr/>
        </p:nvSpPr>
        <p:spPr>
          <a:xfrm>
            <a:off x="4674166" y="4723134"/>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03</a:t>
            </a:r>
          </a:p>
        </p:txBody>
      </p:sp>
      <p:pic>
        <p:nvPicPr>
          <p:cNvPr id="4" name="Picture 3"/>
          <p:cNvPicPr>
            <a:picLocks noChangeAspect="1"/>
          </p:cNvPicPr>
          <p:nvPr/>
        </p:nvPicPr>
        <p:blipFill>
          <a:blip r:embed="rId3"/>
          <a:stretch>
            <a:fillRect/>
          </a:stretch>
        </p:blipFill>
        <p:spPr>
          <a:xfrm>
            <a:off x="322107" y="836712"/>
            <a:ext cx="8498365" cy="6092528"/>
          </a:xfrm>
          <a:prstGeom prst="rect">
            <a:avLst/>
          </a:prstGeom>
        </p:spPr>
      </p:pic>
      <p:sp>
        <p:nvSpPr>
          <p:cNvPr id="8" name="Slide Number Placeholder 7"/>
          <p:cNvSpPr txBox="1">
            <a:spLocks/>
          </p:cNvSpPr>
          <p:nvPr/>
        </p:nvSpPr>
        <p:spPr bwMode="auto">
          <a:xfrm>
            <a:off x="6929438"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8</a:t>
            </a:fld>
            <a:endParaRPr lang="en-US" altLang="en-US" sz="1200" b="1" dirty="0">
              <a:solidFill>
                <a:srgbClr val="898989"/>
              </a:solidFill>
              <a:latin typeface="Arial" panose="020B0604020202020204" pitchFamily="34" charset="0"/>
            </a:endParaRPr>
          </a:p>
        </p:txBody>
      </p:sp>
      <p:sp>
        <p:nvSpPr>
          <p:cNvPr id="11" name="TextBox 10"/>
          <p:cNvSpPr txBox="1"/>
          <p:nvPr/>
        </p:nvSpPr>
        <p:spPr>
          <a:xfrm>
            <a:off x="467545" y="25662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marL="271463" indent="-271463" algn="ctr">
              <a:spcBef>
                <a:spcPts val="1000"/>
              </a:spcBef>
            </a:pPr>
            <a:r>
              <a:rPr lang="en-ZA" altLang="en-US" b="1" dirty="0" smtClean="0">
                <a:latin typeface="Arial" panose="020B0604020202020204" pitchFamily="34" charset="0"/>
                <a:cs typeface="Arial" panose="020B0604020202020204" pitchFamily="34" charset="0"/>
              </a:rPr>
              <a:t>2021 University Academic Year Plans</a:t>
            </a:r>
            <a:endParaRPr lang="en-ZA"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5933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6FD8330F-8A13-0742-809E-A162286F0DBA}"/>
              </a:ext>
            </a:extLst>
          </p:cNvPr>
          <p:cNvSpPr txBox="1"/>
          <p:nvPr/>
        </p:nvSpPr>
        <p:spPr>
          <a:xfrm>
            <a:off x="3142147" y="3337457"/>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01</a:t>
            </a:r>
          </a:p>
        </p:txBody>
      </p:sp>
      <p:sp>
        <p:nvSpPr>
          <p:cNvPr id="39" name="TextBox 38">
            <a:extLst>
              <a:ext uri="{FF2B5EF4-FFF2-40B4-BE49-F238E27FC236}">
                <a16:creationId xmlns:a16="http://schemas.microsoft.com/office/drawing/2014/main" id="{C54536FC-D172-E344-8054-F6B995E784B4}"/>
              </a:ext>
            </a:extLst>
          </p:cNvPr>
          <p:cNvSpPr txBox="1"/>
          <p:nvPr/>
        </p:nvSpPr>
        <p:spPr>
          <a:xfrm>
            <a:off x="5090326" y="2724650"/>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02</a:t>
            </a:r>
          </a:p>
        </p:txBody>
      </p:sp>
      <p:sp>
        <p:nvSpPr>
          <p:cNvPr id="41" name="TextBox 40">
            <a:extLst>
              <a:ext uri="{FF2B5EF4-FFF2-40B4-BE49-F238E27FC236}">
                <a16:creationId xmlns:a16="http://schemas.microsoft.com/office/drawing/2014/main" id="{E962C44B-E5B4-364E-B078-1947602A2195}"/>
              </a:ext>
            </a:extLst>
          </p:cNvPr>
          <p:cNvSpPr txBox="1"/>
          <p:nvPr/>
        </p:nvSpPr>
        <p:spPr>
          <a:xfrm>
            <a:off x="4674166" y="4723134"/>
            <a:ext cx="518091"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03</a:t>
            </a:r>
          </a:p>
        </p:txBody>
      </p:sp>
      <p:pic>
        <p:nvPicPr>
          <p:cNvPr id="2" name="Picture 1"/>
          <p:cNvPicPr>
            <a:picLocks noChangeAspect="1"/>
          </p:cNvPicPr>
          <p:nvPr/>
        </p:nvPicPr>
        <p:blipFill>
          <a:blip r:embed="rId3"/>
          <a:stretch>
            <a:fillRect/>
          </a:stretch>
        </p:blipFill>
        <p:spPr>
          <a:xfrm>
            <a:off x="395536" y="836712"/>
            <a:ext cx="8479388" cy="5894099"/>
          </a:xfrm>
          <a:prstGeom prst="rect">
            <a:avLst/>
          </a:prstGeom>
        </p:spPr>
      </p:pic>
      <p:sp>
        <p:nvSpPr>
          <p:cNvPr id="8" name="Slide Number Placeholder 7"/>
          <p:cNvSpPr txBox="1">
            <a:spLocks/>
          </p:cNvSpPr>
          <p:nvPr/>
        </p:nvSpPr>
        <p:spPr bwMode="auto">
          <a:xfrm>
            <a:off x="6929438"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algn="l" defTabSz="4572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lnSpc>
                <a:spcPct val="90000"/>
              </a:lnSpc>
              <a:spcBef>
                <a:spcPts val="375"/>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1" fontAlgn="base" latinLnBrk="0" hangingPunct="1">
              <a:lnSpc>
                <a:spcPct val="90000"/>
              </a:lnSpc>
              <a:spcBef>
                <a:spcPts val="375"/>
              </a:spcBef>
              <a:spcAft>
                <a:spcPct val="0"/>
              </a:spcAft>
              <a:buFont typeface="Arial" panose="020B0604020202020204" pitchFamily="34" charset="0"/>
              <a:buChar char="•"/>
              <a:defRPr sz="1300" kern="1200">
                <a:solidFill>
                  <a:schemeClr val="tx1"/>
                </a:solidFill>
                <a:latin typeface="Calibri" panose="020F0502020204030204" pitchFamily="34" charset="0"/>
                <a:ea typeface="MS PGothic" panose="020B0600070205080204" pitchFamily="34" charset="-128"/>
                <a:cs typeface="+mn-cs"/>
              </a:defRPr>
            </a:lvl9pPr>
          </a:lstStyle>
          <a:p>
            <a:pPr algn="r">
              <a:lnSpc>
                <a:spcPct val="100000"/>
              </a:lnSpc>
              <a:spcBef>
                <a:spcPct val="0"/>
              </a:spcBef>
              <a:buFontTx/>
              <a:buNone/>
            </a:pPr>
            <a:fld id="{4A6862B2-2F5A-4EBF-A601-622BCE4A9757}" type="slidenum">
              <a:rPr lang="en-US" altLang="en-US" sz="1200" b="1" smtClean="0">
                <a:solidFill>
                  <a:srgbClr val="898989"/>
                </a:solidFill>
                <a:latin typeface="Arial" panose="020B0604020202020204" pitchFamily="34" charset="0"/>
              </a:rPr>
              <a:pPr algn="r">
                <a:lnSpc>
                  <a:spcPct val="100000"/>
                </a:lnSpc>
                <a:spcBef>
                  <a:spcPct val="0"/>
                </a:spcBef>
                <a:buFontTx/>
                <a:buNone/>
              </a:pPr>
              <a:t>9</a:t>
            </a:fld>
            <a:endParaRPr lang="en-US" altLang="en-US" sz="1200" b="1" dirty="0">
              <a:solidFill>
                <a:srgbClr val="898989"/>
              </a:solidFill>
              <a:latin typeface="Arial" panose="020B0604020202020204" pitchFamily="34" charset="0"/>
            </a:endParaRPr>
          </a:p>
        </p:txBody>
      </p:sp>
      <p:sp>
        <p:nvSpPr>
          <p:cNvPr id="11" name="TextBox 10"/>
          <p:cNvSpPr txBox="1"/>
          <p:nvPr/>
        </p:nvSpPr>
        <p:spPr>
          <a:xfrm>
            <a:off x="467545" y="256623"/>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marL="271463" indent="-271463" algn="ctr">
              <a:spcBef>
                <a:spcPts val="1000"/>
              </a:spcBef>
            </a:pPr>
            <a:r>
              <a:rPr lang="en-ZA" altLang="en-US" b="1" dirty="0" smtClean="0">
                <a:latin typeface="Arial" panose="020B0604020202020204" pitchFamily="34" charset="0"/>
                <a:cs typeface="Arial" panose="020B0604020202020204" pitchFamily="34" charset="0"/>
              </a:rPr>
              <a:t>2021 University Academic Year Plans</a:t>
            </a:r>
            <a:endParaRPr lang="en-ZA"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11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13447</TotalTime>
  <Words>1957</Words>
  <Application>Microsoft Office PowerPoint</Application>
  <PresentationFormat>On-screen Show (4:3)</PresentationFormat>
  <Paragraphs>211</Paragraphs>
  <Slides>28</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ＭＳ Ｐゴシック</vt:lpstr>
      <vt:lpstr>ＭＳ Ｐゴシック</vt:lpstr>
      <vt:lpstr>宋体</vt:lpstr>
      <vt:lpstr>Arial</vt:lpstr>
      <vt:lpstr>Calibri</vt:lpstr>
      <vt:lpstr>Calibri Light</vt:lpstr>
      <vt:lpstr>League Spartan</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African Graphix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Phillia Vukea</dc:creator>
  <cp:lastModifiedBy>Llewellyn Brown</cp:lastModifiedBy>
  <cp:revision>1088</cp:revision>
  <cp:lastPrinted>2021-02-22T09:34:35Z</cp:lastPrinted>
  <dcterms:created xsi:type="dcterms:W3CDTF">2010-05-07T06:42:18Z</dcterms:created>
  <dcterms:modified xsi:type="dcterms:W3CDTF">2021-02-22T11:01:38Z</dcterms:modified>
</cp:coreProperties>
</file>