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93" r:id="rId3"/>
    <p:sldId id="257" r:id="rId4"/>
    <p:sldId id="302" r:id="rId5"/>
    <p:sldId id="259" r:id="rId6"/>
    <p:sldId id="295" r:id="rId7"/>
    <p:sldId id="287" r:id="rId8"/>
    <p:sldId id="286" r:id="rId9"/>
    <p:sldId id="289" r:id="rId10"/>
    <p:sldId id="292" r:id="rId11"/>
    <p:sldId id="306" r:id="rId12"/>
    <p:sldId id="301" r:id="rId13"/>
    <p:sldId id="309" r:id="rId14"/>
    <p:sldId id="300" r:id="rId15"/>
    <p:sldId id="288" r:id="rId16"/>
    <p:sldId id="307" r:id="rId17"/>
    <p:sldId id="308" r:id="rId18"/>
    <p:sldId id="299" r:id="rId19"/>
    <p:sldId id="294" r:id="rId20"/>
    <p:sldId id="296" r:id="rId21"/>
    <p:sldId id="304" r:id="rId22"/>
    <p:sldId id="310" r:id="rId23"/>
    <p:sldId id="311" r:id="rId24"/>
    <p:sldId id="312" r:id="rId25"/>
    <p:sldId id="297" r:id="rId26"/>
    <p:sldId id="305" r:id="rId27"/>
    <p:sldId id="285" r:id="rId28"/>
  </p:sldIdLst>
  <p:sldSz cx="9144000" cy="6858000" type="screen4x3"/>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64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000000"/>
          </p15:clr>
        </p15:guide>
        <p15:guide id="2" pos="214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18AEC4C-2A61-40B2-9733-43A10C444016}">
  <a:tblStyle styleId="{118AEC4C-2A61-40B2-9733-43A10C4440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96"/>
      </p:cViewPr>
      <p:guideLst>
        <p:guide orient="horz" pos="64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lrMapOvr bg1="lt1" tx1="dk1" bg2="lt2" tx2="dk2" accent1="accent1" accent2="accent2" accent3="accent3" accent4="accent4" accent5="accent5" accent6="accent6" hlink="hlink" folHlink="folHlink"/>
  <c:chart>
    <c:title>
      <c:tx>
        <c:strRef>
          <c:f>CHARTS!$B$11</c:f>
          <c:strCache>
            <c:ptCount val="1"/>
            <c:pt idx="0">
              <c:v>Total Cases as at 31 January 2021</c:v>
            </c:pt>
          </c:strCache>
        </c:strRef>
      </c:tx>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plotArea>
      <c:layout/>
      <c:barChart>
        <c:barDir val="col"/>
        <c:grouping val="clustered"/>
        <c:ser>
          <c:idx val="0"/>
          <c:order val="0"/>
          <c:tx>
            <c:strRef>
              <c:f>CHARTS!$B$1</c:f>
              <c:strCache>
                <c:ptCount val="1"/>
                <c:pt idx="0">
                  <c:v>Total Cases</c:v>
                </c:pt>
              </c:strCache>
            </c:strRef>
          </c:tx>
          <c:spPr>
            <a:solidFill>
              <a:schemeClr val="accent1"/>
            </a:solidFill>
            <a:ln>
              <a:noFill/>
            </a:ln>
            <a:effectLst/>
          </c:spPr>
          <c:cat>
            <c:strRef>
              <c:f>CHARTS!$A$2:$A$10</c:f>
              <c:strCache>
                <c:ptCount val="9"/>
                <c:pt idx="0">
                  <c:v>Eastern Cape</c:v>
                </c:pt>
                <c:pt idx="1">
                  <c:v>Gauteng</c:v>
                </c:pt>
                <c:pt idx="2">
                  <c:v>Kwazulu-Natal</c:v>
                </c:pt>
                <c:pt idx="3">
                  <c:v>Limpopo</c:v>
                </c:pt>
                <c:pt idx="4">
                  <c:v>Mpumalanga</c:v>
                </c:pt>
                <c:pt idx="5">
                  <c:v>North West</c:v>
                </c:pt>
                <c:pt idx="6">
                  <c:v>Free State</c:v>
                </c:pt>
                <c:pt idx="7">
                  <c:v>Northern Cape</c:v>
                </c:pt>
                <c:pt idx="8">
                  <c:v>Western Cape</c:v>
                </c:pt>
              </c:strCache>
            </c:strRef>
          </c:cat>
          <c:val>
            <c:numRef>
              <c:f>CHARTS!$B$2:$B$10</c:f>
              <c:numCache>
                <c:formatCode>#,##0</c:formatCode>
                <c:ptCount val="9"/>
                <c:pt idx="0">
                  <c:v>191997</c:v>
                </c:pt>
                <c:pt idx="1">
                  <c:v>388620</c:v>
                </c:pt>
                <c:pt idx="2">
                  <c:v>315033</c:v>
                </c:pt>
                <c:pt idx="3">
                  <c:v>57981</c:v>
                </c:pt>
                <c:pt idx="4">
                  <c:v>65054</c:v>
                </c:pt>
                <c:pt idx="5">
                  <c:v>57154</c:v>
                </c:pt>
                <c:pt idx="6">
                  <c:v>76279</c:v>
                </c:pt>
                <c:pt idx="7">
                  <c:v>32010</c:v>
                </c:pt>
                <c:pt idx="8">
                  <c:v>269633</c:v>
                </c:pt>
              </c:numCache>
            </c:numRef>
          </c:val>
          <c:extLst xmlns:c16r2="http://schemas.microsoft.com/office/drawing/2015/06/chart">
            <c:ext xmlns:c16="http://schemas.microsoft.com/office/drawing/2014/chart" uri="{C3380CC4-5D6E-409C-BE32-E72D297353CC}">
              <c16:uniqueId val="{00000000-C6E2-4642-A327-044D682DA65F}"/>
            </c:ext>
          </c:extLst>
        </c:ser>
        <c:dLbls/>
        <c:axId val="85944192"/>
        <c:axId val="85945728"/>
      </c:barChart>
      <c:catAx>
        <c:axId val="85944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945728"/>
        <c:crosses val="autoZero"/>
        <c:auto val="1"/>
        <c:lblAlgn val="ctr"/>
        <c:lblOffset val="100"/>
      </c:catAx>
      <c:valAx>
        <c:axId val="859457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944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chart>
  <c:spPr>
    <a:noFill/>
    <a:ln>
      <a:noFill/>
    </a:ln>
    <a:effectLst/>
  </c:spPr>
  <c:txPr>
    <a:bodyPr/>
    <a:lstStyle/>
    <a:p>
      <a:pPr>
        <a:defRPr sz="800">
          <a:solidFill>
            <a:schemeClr val="tx1"/>
          </a:solidFill>
          <a:latin typeface="Arial" panose="020B0604020202020204" pitchFamily="34" charset="0"/>
          <a:cs typeface="Arial" panose="020B0604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plotArea>
      <c:layout/>
      <c:lineChart>
        <c:grouping val="standard"/>
        <c:ser>
          <c:idx val="0"/>
          <c:order val="0"/>
          <c:tx>
            <c:strRef>
              <c:f>CHARTS!$B$17</c:f>
              <c:strCache>
                <c:ptCount val="1"/>
                <c:pt idx="0">
                  <c:v>DCS Total Cases for Officials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CHARTS!$A$18:$A$27</c:f>
              <c:strCache>
                <c:ptCount val="10"/>
                <c:pt idx="0">
                  <c:v>Eastern Cape</c:v>
                </c:pt>
                <c:pt idx="1">
                  <c:v>Free State</c:v>
                </c:pt>
                <c:pt idx="2">
                  <c:v>Northern Cape</c:v>
                </c:pt>
                <c:pt idx="3">
                  <c:v>Gauteng</c:v>
                </c:pt>
                <c:pt idx="4">
                  <c:v>Limpopo</c:v>
                </c:pt>
                <c:pt idx="5">
                  <c:v>Mpumalanga</c:v>
                </c:pt>
                <c:pt idx="6">
                  <c:v>North West</c:v>
                </c:pt>
                <c:pt idx="7">
                  <c:v>Kwazulu-Natal</c:v>
                </c:pt>
                <c:pt idx="8">
                  <c:v>Western Cape</c:v>
                </c:pt>
                <c:pt idx="9">
                  <c:v>Head Office</c:v>
                </c:pt>
              </c:strCache>
            </c:strRef>
          </c:cat>
          <c:val>
            <c:numRef>
              <c:f>CHARTS!$B$18:$B$27</c:f>
              <c:numCache>
                <c:formatCode>General</c:formatCode>
                <c:ptCount val="10"/>
                <c:pt idx="0" formatCode="#,##0">
                  <c:v>1180</c:v>
                </c:pt>
                <c:pt idx="1">
                  <c:v>664</c:v>
                </c:pt>
                <c:pt idx="2">
                  <c:v>261</c:v>
                </c:pt>
                <c:pt idx="3" formatCode="#,##0">
                  <c:v>1259</c:v>
                </c:pt>
                <c:pt idx="4">
                  <c:v>255</c:v>
                </c:pt>
                <c:pt idx="5">
                  <c:v>284</c:v>
                </c:pt>
                <c:pt idx="6">
                  <c:v>278</c:v>
                </c:pt>
                <c:pt idx="7" formatCode="#,##0">
                  <c:v>1106</c:v>
                </c:pt>
                <c:pt idx="8" formatCode="#,##0">
                  <c:v>1477</c:v>
                </c:pt>
                <c:pt idx="9">
                  <c:v>86</c:v>
                </c:pt>
              </c:numCache>
            </c:numRef>
          </c:val>
          <c:extLst xmlns:c16r2="http://schemas.microsoft.com/office/drawing/2015/06/chart">
            <c:ext xmlns:c16="http://schemas.microsoft.com/office/drawing/2014/chart" uri="{C3380CC4-5D6E-409C-BE32-E72D297353CC}">
              <c16:uniqueId val="{00000000-C8E6-4B70-9816-B0E8F518301E}"/>
            </c:ext>
          </c:extLst>
        </c:ser>
        <c:dLbls>
          <c:showVal val="1"/>
        </c:dLbls>
        <c:marker val="1"/>
        <c:axId val="117125120"/>
        <c:axId val="117126656"/>
      </c:lineChart>
      <c:catAx>
        <c:axId val="1171251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126656"/>
        <c:crosses val="autoZero"/>
        <c:auto val="1"/>
        <c:lblAlgn val="ctr"/>
        <c:lblOffset val="100"/>
      </c:catAx>
      <c:valAx>
        <c:axId val="1171266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12512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plotArea>
      <c:layout/>
      <c:lineChart>
        <c:grouping val="standard"/>
        <c:ser>
          <c:idx val="0"/>
          <c:order val="0"/>
          <c:tx>
            <c:strRef>
              <c:f>CHARTS!$B$32</c:f>
              <c:strCache>
                <c:ptCount val="1"/>
                <c:pt idx="0">
                  <c:v>DCS Total Cases for Inmates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CHARTS!$A$33:$A$41</c:f>
              <c:strCache>
                <c:ptCount val="9"/>
                <c:pt idx="0">
                  <c:v>Eastern Cape</c:v>
                </c:pt>
                <c:pt idx="1">
                  <c:v>Free State</c:v>
                </c:pt>
                <c:pt idx="2">
                  <c:v>Northern Cape</c:v>
                </c:pt>
                <c:pt idx="3">
                  <c:v>Gauteng</c:v>
                </c:pt>
                <c:pt idx="4">
                  <c:v>Limpopo</c:v>
                </c:pt>
                <c:pt idx="5">
                  <c:v>Mpumalanga</c:v>
                </c:pt>
                <c:pt idx="6">
                  <c:v>North West</c:v>
                </c:pt>
                <c:pt idx="7">
                  <c:v>Kwazulu-Natal</c:v>
                </c:pt>
                <c:pt idx="8">
                  <c:v>Western Cape</c:v>
                </c:pt>
              </c:strCache>
            </c:strRef>
          </c:cat>
          <c:val>
            <c:numRef>
              <c:f>CHARTS!$B$33:$B$41</c:f>
              <c:numCache>
                <c:formatCode>General</c:formatCode>
                <c:ptCount val="9"/>
                <c:pt idx="0" formatCode="#,##0">
                  <c:v>1226</c:v>
                </c:pt>
                <c:pt idx="1">
                  <c:v>173</c:v>
                </c:pt>
                <c:pt idx="2">
                  <c:v>37</c:v>
                </c:pt>
                <c:pt idx="3">
                  <c:v>772</c:v>
                </c:pt>
                <c:pt idx="4">
                  <c:v>90</c:v>
                </c:pt>
                <c:pt idx="5">
                  <c:v>39</c:v>
                </c:pt>
                <c:pt idx="6">
                  <c:v>94</c:v>
                </c:pt>
                <c:pt idx="7">
                  <c:v>405</c:v>
                </c:pt>
                <c:pt idx="8">
                  <c:v>940</c:v>
                </c:pt>
              </c:numCache>
            </c:numRef>
          </c:val>
          <c:extLst xmlns:c16r2="http://schemas.microsoft.com/office/drawing/2015/06/chart">
            <c:ext xmlns:c16="http://schemas.microsoft.com/office/drawing/2014/chart" uri="{C3380CC4-5D6E-409C-BE32-E72D297353CC}">
              <c16:uniqueId val="{00000000-D951-41A1-A5EF-33319E2CA7F5}"/>
            </c:ext>
          </c:extLst>
        </c:ser>
        <c:dLbls>
          <c:showVal val="1"/>
        </c:dLbls>
        <c:marker val="1"/>
        <c:axId val="117238400"/>
        <c:axId val="117240192"/>
      </c:lineChart>
      <c:catAx>
        <c:axId val="117238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240192"/>
        <c:crosses val="autoZero"/>
        <c:auto val="1"/>
        <c:lblAlgn val="ctr"/>
        <c:lblOffset val="100"/>
      </c:catAx>
      <c:valAx>
        <c:axId val="11724019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23840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rgbClr val="F79646">
          <a:lumMod val="50000"/>
        </a:srgbClr>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2"/>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657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657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7415"/>
            <a:ext cx="5435600" cy="446913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6"/>
            <a:ext cx="2944283" cy="49657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6"/>
            <a:ext cx="2944283" cy="49657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0108445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2222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8741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6063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8799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0: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0: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689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606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8037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450" y="4717415"/>
            <a:ext cx="5435600" cy="44691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9419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Slide1 Template_1.jpg"/>
          <p:cNvPicPr preferRelativeResize="0"/>
          <p:nvPr/>
        </p:nvPicPr>
        <p:blipFill rotWithShape="1">
          <a:blip r:embed="rId3">
            <a:alphaModFix/>
          </a:blip>
          <a:srcRect/>
          <a:stretch/>
        </p:blipFill>
        <p:spPr>
          <a:xfrm>
            <a:off x="-33992" y="-64585"/>
            <a:ext cx="9250886" cy="7100978"/>
          </a:xfrm>
          <a:prstGeom prst="rect">
            <a:avLst/>
          </a:prstGeom>
          <a:noFill/>
          <a:ln>
            <a:noFill/>
          </a:ln>
        </p:spPr>
      </p:pic>
      <p:sp>
        <p:nvSpPr>
          <p:cNvPr id="89" name="Google Shape;89;p13"/>
          <p:cNvSpPr txBox="1"/>
          <p:nvPr/>
        </p:nvSpPr>
        <p:spPr>
          <a:xfrm>
            <a:off x="488109" y="1447918"/>
            <a:ext cx="6350000" cy="2649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dirty="0">
                <a:latin typeface="+mj-lt"/>
              </a:rPr>
              <a:t>DCS Update on COVID-19 &amp; Measures put in place under alert Level-3 National Lockdown Regulation </a:t>
            </a:r>
            <a:endParaRPr lang="en-ZA" sz="3200" b="1" dirty="0">
              <a:solidFill>
                <a:srgbClr val="FF0000"/>
              </a:solidFill>
              <a:latin typeface="+mj-lt"/>
            </a:endParaRPr>
          </a:p>
          <a:p>
            <a:pPr marL="0" marR="0" lvl="0" indent="0" algn="l" rtl="0">
              <a:spcBef>
                <a:spcPts val="0"/>
              </a:spcBef>
              <a:spcAft>
                <a:spcPts val="0"/>
              </a:spcAft>
              <a:buNone/>
            </a:pPr>
            <a:endParaRPr sz="3400" dirty="0">
              <a:solidFill>
                <a:schemeClr val="tx1"/>
              </a:solidFill>
              <a:latin typeface="Calibri" panose="020F0502020204030204" pitchFamily="34" charset="0"/>
              <a:ea typeface="Calibri"/>
              <a:cs typeface="Calibri"/>
              <a:sym typeface="Calibri"/>
            </a:endParaRPr>
          </a:p>
        </p:txBody>
      </p:sp>
      <p:sp>
        <p:nvSpPr>
          <p:cNvPr id="90" name="Google Shape;90;p13"/>
          <p:cNvSpPr/>
          <p:nvPr/>
        </p:nvSpPr>
        <p:spPr>
          <a:xfrm>
            <a:off x="586142" y="5021513"/>
            <a:ext cx="2784804" cy="707886"/>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ZA" sz="2400" b="1" dirty="0">
                <a:solidFill>
                  <a:schemeClr val="tx1"/>
                </a:solidFill>
                <a:latin typeface="+mn-lt"/>
                <a:ea typeface="Calibri"/>
                <a:cs typeface="Calibri"/>
                <a:sym typeface="Calibri"/>
              </a:rPr>
              <a:t>19 February 2021</a:t>
            </a:r>
            <a:br>
              <a:rPr lang="en-ZA" sz="2400" b="1" dirty="0">
                <a:solidFill>
                  <a:schemeClr val="tx1"/>
                </a:solidFill>
                <a:latin typeface="+mn-lt"/>
                <a:ea typeface="Calibri"/>
                <a:cs typeface="Calibri"/>
                <a:sym typeface="Calibri"/>
              </a:rPr>
            </a:br>
            <a:endParaRPr sz="2400" b="1" dirty="0">
              <a:solidFill>
                <a:schemeClr val="tx1"/>
              </a:solidFill>
              <a:latin typeface="+mn-lt"/>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a:t>
            </a:fld>
            <a:endParaRPr lang="en-Z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13724" y="121201"/>
            <a:ext cx="7896225" cy="851072"/>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rPr>
              <a:t>DOH COVID-19 STATISTICS AS AT 31 JANUARY 2021</a:t>
            </a:r>
            <a:endParaRPr sz="3200" b="1" dirty="0">
              <a:solidFill>
                <a:schemeClr val="lt1"/>
              </a:solidFill>
              <a:latin typeface="+mj-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b="1" smtClean="0">
                <a:solidFill>
                  <a:schemeClr val="tx1"/>
                </a:solidFill>
              </a:rPr>
              <a:pPr marL="0" lvl="0" indent="0" algn="r" rtl="0">
                <a:spcBef>
                  <a:spcPts val="0"/>
                </a:spcBef>
                <a:spcAft>
                  <a:spcPts val="0"/>
                </a:spcAft>
                <a:buNone/>
              </a:pPr>
              <a:t>10</a:t>
            </a:fld>
            <a:endParaRPr lang="en-ZA" b="1" dirty="0">
              <a:solidFill>
                <a:schemeClr val="tx1"/>
              </a:solidFill>
            </a:endParaRPr>
          </a:p>
        </p:txBody>
      </p:sp>
      <p:graphicFrame>
        <p:nvGraphicFramePr>
          <p:cNvPr id="8" name="Chart 7">
            <a:extLst>
              <a:ext uri="{FF2B5EF4-FFF2-40B4-BE49-F238E27FC236}">
                <a16:creationId xmlns:a16="http://schemas.microsoft.com/office/drawing/2014/main" xmlns="" id="{F5E94B7A-086B-47B3-AEBF-151695F94277}"/>
              </a:ext>
            </a:extLst>
          </p:cNvPr>
          <p:cNvGraphicFramePr>
            <a:graphicFrameLocks/>
          </p:cNvGraphicFramePr>
          <p:nvPr>
            <p:extLst>
              <p:ext uri="{D42A27DB-BD31-4B8C-83A1-F6EECF244321}">
                <p14:modId xmlns:p14="http://schemas.microsoft.com/office/powerpoint/2010/main" xmlns="" val="655882249"/>
              </p:ext>
            </p:extLst>
          </p:nvPr>
        </p:nvGraphicFramePr>
        <p:xfrm>
          <a:off x="264160" y="1259840"/>
          <a:ext cx="8671560" cy="5059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70844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13724" y="121201"/>
            <a:ext cx="7896225" cy="851072"/>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rPr>
              <a:t>DCS COVID-19 STATISCTICS PER PROVINCE</a:t>
            </a:r>
            <a:endParaRPr sz="3200" b="1" dirty="0">
              <a:solidFill>
                <a:schemeClr val="lt1"/>
              </a:solidFill>
              <a:latin typeface="+mj-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11</a:t>
            </a:fld>
            <a:endParaRPr lang="en-ZA" dirty="0"/>
          </a:p>
        </p:txBody>
      </p:sp>
      <p:graphicFrame>
        <p:nvGraphicFramePr>
          <p:cNvPr id="12" name="Chart 11">
            <a:extLst>
              <a:ext uri="{FF2B5EF4-FFF2-40B4-BE49-F238E27FC236}">
                <a16:creationId xmlns:a16="http://schemas.microsoft.com/office/drawing/2014/main" xmlns="" id="{69A6793D-83AB-4E8A-9534-0131F02026F7}"/>
              </a:ext>
            </a:extLst>
          </p:cNvPr>
          <p:cNvGraphicFramePr>
            <a:graphicFrameLocks/>
          </p:cNvGraphicFramePr>
          <p:nvPr>
            <p:extLst>
              <p:ext uri="{D42A27DB-BD31-4B8C-83A1-F6EECF244321}">
                <p14:modId xmlns:p14="http://schemas.microsoft.com/office/powerpoint/2010/main" xmlns="" val="658227049"/>
              </p:ext>
            </p:extLst>
          </p:nvPr>
        </p:nvGraphicFramePr>
        <p:xfrm>
          <a:off x="813724" y="1071293"/>
          <a:ext cx="7873076" cy="2698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xmlns="" id="{54835552-E8E4-4D0F-8B33-9DAC9446CDFE}"/>
              </a:ext>
            </a:extLst>
          </p:cNvPr>
          <p:cNvGraphicFramePr>
            <a:graphicFrameLocks/>
          </p:cNvGraphicFramePr>
          <p:nvPr>
            <p:extLst>
              <p:ext uri="{D42A27DB-BD31-4B8C-83A1-F6EECF244321}">
                <p14:modId xmlns:p14="http://schemas.microsoft.com/office/powerpoint/2010/main" xmlns="" val="3289096713"/>
              </p:ext>
            </p:extLst>
          </p:nvPr>
        </p:nvGraphicFramePr>
        <p:xfrm>
          <a:off x="813725" y="3770142"/>
          <a:ext cx="7873076" cy="26647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999701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927100" y="132776"/>
            <a:ext cx="7748125" cy="876874"/>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a:buClr>
                <a:schemeClr val="lt1"/>
              </a:buClr>
              <a:buSzPts val="3200"/>
            </a:pPr>
            <a:r>
              <a:rPr lang="en-ZA" sz="3200" b="1" dirty="0">
                <a:solidFill>
                  <a:schemeClr val="lt1"/>
                </a:solidFill>
                <a:latin typeface="+mj-lt"/>
              </a:rPr>
              <a:t>COMPARISON: DOH VS DCS AS AT 31 JANUARY 2021 CONT…</a:t>
            </a:r>
            <a:endParaRPr sz="3200" b="1" spc="-5" dirty="0">
              <a:solidFill>
                <a:schemeClr val="bg1"/>
              </a:solidFill>
              <a:effectLst>
                <a:outerShdw blurRad="38100" dist="38100" dir="2700000" algn="tl">
                  <a:srgbClr val="000000">
                    <a:alpha val="43137"/>
                  </a:srgbClr>
                </a:outerShdw>
              </a:effectLst>
              <a:uFill>
                <a:solidFill>
                  <a:srgbClr val="FFFFFF"/>
                </a:solidFill>
              </a:uFill>
              <a:latin typeface="+mj-lt"/>
              <a:cs typeface="Arial" panose="020B0604020202020204" pitchFamily="34" charset="0"/>
            </a:endParaRPr>
          </a:p>
        </p:txBody>
      </p:sp>
      <p:sp>
        <p:nvSpPr>
          <p:cNvPr id="110" name="Google Shape;110;p16"/>
          <p:cNvSpPr txBox="1">
            <a:spLocks noGrp="1"/>
          </p:cNvSpPr>
          <p:nvPr>
            <p:ph type="body" idx="1"/>
          </p:nvPr>
        </p:nvSpPr>
        <p:spPr>
          <a:xfrm>
            <a:off x="71384" y="1038226"/>
            <a:ext cx="8805916" cy="5610224"/>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r>
              <a:rPr lang="en-ZA" sz="2400" dirty="0">
                <a:solidFill>
                  <a:schemeClr val="tx1"/>
                </a:solidFill>
                <a:latin typeface="+mn-lt"/>
              </a:rPr>
              <a:t>Looking at data from the previous slide:</a:t>
            </a:r>
          </a:p>
          <a:p>
            <a:pPr marL="892175" lvl="2" algn="just">
              <a:spcBef>
                <a:spcPts val="675"/>
              </a:spcBef>
              <a:buFont typeface="Wingdings" panose="05000000000000000000" pitchFamily="2" charset="2"/>
              <a:buChar char="ü"/>
              <a:tabLst>
                <a:tab pos="355600" algn="l"/>
                <a:tab pos="356235" algn="l"/>
              </a:tabLst>
            </a:pPr>
            <a:r>
              <a:rPr lang="en-ZA" dirty="0">
                <a:solidFill>
                  <a:schemeClr val="tx1"/>
                </a:solidFill>
                <a:latin typeface="+mn-lt"/>
              </a:rPr>
              <a:t>The Department recorded </a:t>
            </a:r>
            <a:r>
              <a:rPr lang="en-ZA" b="1" dirty="0">
                <a:solidFill>
                  <a:schemeClr val="tx1"/>
                </a:solidFill>
                <a:latin typeface="+mn-lt"/>
              </a:rPr>
              <a:t>6 850</a:t>
            </a:r>
            <a:r>
              <a:rPr lang="en-ZA" dirty="0">
                <a:solidFill>
                  <a:schemeClr val="tx1"/>
                </a:solidFill>
                <a:latin typeface="+mn-lt"/>
              </a:rPr>
              <a:t> COVID-19 cases among officials and </a:t>
            </a:r>
            <a:r>
              <a:rPr lang="en-ZA" b="1" dirty="0">
                <a:solidFill>
                  <a:schemeClr val="tx1"/>
                </a:solidFill>
                <a:latin typeface="+mn-lt"/>
              </a:rPr>
              <a:t>3 776</a:t>
            </a:r>
            <a:r>
              <a:rPr lang="en-ZA" dirty="0">
                <a:solidFill>
                  <a:schemeClr val="tx1"/>
                </a:solidFill>
                <a:latin typeface="+mn-lt"/>
              </a:rPr>
              <a:t> Among inmates.</a:t>
            </a:r>
          </a:p>
          <a:p>
            <a:pPr marL="892175" lvl="2" algn="just">
              <a:spcBef>
                <a:spcPts val="675"/>
              </a:spcBef>
              <a:buFont typeface="Wingdings" panose="05000000000000000000" pitchFamily="2" charset="2"/>
              <a:buChar char="ü"/>
              <a:tabLst>
                <a:tab pos="355600" algn="l"/>
                <a:tab pos="356235" algn="l"/>
              </a:tabLst>
            </a:pPr>
            <a:r>
              <a:rPr lang="en-ZA" dirty="0">
                <a:solidFill>
                  <a:schemeClr val="tx1"/>
                </a:solidFill>
                <a:latin typeface="+mn-lt"/>
              </a:rPr>
              <a:t>This accounted for </a:t>
            </a:r>
            <a:r>
              <a:rPr lang="en-ZA" b="1" dirty="0">
                <a:solidFill>
                  <a:schemeClr val="tx1"/>
                </a:solidFill>
                <a:latin typeface="+mn-lt"/>
              </a:rPr>
              <a:t>0.47 %</a:t>
            </a:r>
            <a:r>
              <a:rPr lang="en-ZA" dirty="0">
                <a:solidFill>
                  <a:schemeClr val="tx1"/>
                </a:solidFill>
                <a:latin typeface="+mn-lt"/>
              </a:rPr>
              <a:t> and </a:t>
            </a:r>
            <a:r>
              <a:rPr lang="en-ZA" b="1" dirty="0">
                <a:solidFill>
                  <a:schemeClr val="tx1"/>
                </a:solidFill>
                <a:latin typeface="+mn-lt"/>
              </a:rPr>
              <a:t>0.26 %</a:t>
            </a:r>
            <a:r>
              <a:rPr lang="en-ZA" dirty="0">
                <a:solidFill>
                  <a:schemeClr val="tx1"/>
                </a:solidFill>
                <a:latin typeface="+mn-lt"/>
              </a:rPr>
              <a:t> respectively of the national COVID-19 cases (1 453 761) as reported by the Department of Health. </a:t>
            </a:r>
          </a:p>
          <a:p>
            <a:pPr marL="434975" lvl="1" algn="just">
              <a:spcBef>
                <a:spcPts val="675"/>
              </a:spcBef>
              <a:buFont typeface="Wingdings" panose="05000000000000000000" pitchFamily="2" charset="2"/>
              <a:buChar char="§"/>
              <a:tabLst>
                <a:tab pos="355600" algn="l"/>
                <a:tab pos="356235" algn="l"/>
              </a:tabLst>
            </a:pPr>
            <a:r>
              <a:rPr lang="en-ZA" sz="2400" dirty="0">
                <a:solidFill>
                  <a:schemeClr val="tx1"/>
                </a:solidFill>
                <a:latin typeface="+mn-lt"/>
              </a:rPr>
              <a:t>The high number of inmates affected in the Eastern Cape further indicates the impact of the pandemic in the Region e.g. this is where the first infection started in DCS.</a:t>
            </a:r>
          </a:p>
          <a:p>
            <a:pPr marL="434975" lvl="1" algn="just">
              <a:spcBef>
                <a:spcPts val="675"/>
              </a:spcBef>
              <a:buFont typeface="Wingdings" panose="05000000000000000000" pitchFamily="2" charset="2"/>
              <a:buChar char="§"/>
              <a:tabLst>
                <a:tab pos="355600" algn="l"/>
                <a:tab pos="356235" algn="l"/>
              </a:tabLst>
            </a:pPr>
            <a:r>
              <a:rPr lang="en-ZA" sz="2400" dirty="0">
                <a:solidFill>
                  <a:schemeClr val="tx1"/>
                </a:solidFill>
                <a:latin typeface="+mn-lt"/>
              </a:rPr>
              <a:t>Given the current second wave, and the looming third wave, the Department continues to implement strategies to counter the impact of the pandemic.  </a:t>
            </a:r>
          </a:p>
          <a:p>
            <a:pPr marL="434975" lvl="1" algn="just">
              <a:spcBef>
                <a:spcPts val="675"/>
              </a:spcBef>
              <a:buFont typeface="Wingdings" panose="05000000000000000000" pitchFamily="2" charset="2"/>
              <a:buChar char="§"/>
              <a:tabLst>
                <a:tab pos="355600" algn="l"/>
                <a:tab pos="356235" algn="l"/>
              </a:tabLst>
            </a:pPr>
            <a:endParaRPr lang="en-ZA" sz="2400" b="1" dirty="0">
              <a:solidFill>
                <a:schemeClr val="tx1"/>
              </a:solidFill>
              <a:latin typeface="+mn-lt"/>
            </a:endParaRPr>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12</a:t>
            </a:fld>
            <a:endParaRPr lang="en-ZA" dirty="0"/>
          </a:p>
        </p:txBody>
      </p:sp>
    </p:spTree>
    <p:extLst>
      <p:ext uri="{BB962C8B-B14F-4D97-AF65-F5344CB8AC3E}">
        <p14:creationId xmlns:p14="http://schemas.microsoft.com/office/powerpoint/2010/main" xmlns="" val="232054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13724" y="121201"/>
            <a:ext cx="7896225" cy="897974"/>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US" sz="3200" b="1" spc="-5" dirty="0">
                <a:solidFill>
                  <a:schemeClr val="bg1"/>
                </a:solidFill>
                <a:effectLst>
                  <a:outerShdw blurRad="38100" dist="38100" dir="2700000" algn="tl">
                    <a:srgbClr val="000000">
                      <a:alpha val="43137"/>
                    </a:srgbClr>
                  </a:outerShdw>
                </a:effectLst>
                <a:uFill>
                  <a:solidFill>
                    <a:srgbClr val="FFFFFF"/>
                  </a:solidFill>
                </a:uFill>
                <a:latin typeface="+mj-lt"/>
                <a:cs typeface="Arial" panose="020B0604020202020204" pitchFamily="34" charset="0"/>
              </a:rPr>
              <a:t>COMPARISON OF DEATHS: 31 JANUARY 2021</a:t>
            </a:r>
            <a:endParaRPr sz="3200" b="1" dirty="0">
              <a:solidFill>
                <a:schemeClr val="bg1"/>
              </a:solidFill>
              <a:latin typeface="+mj-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13</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712154755"/>
              </p:ext>
            </p:extLst>
          </p:nvPr>
        </p:nvGraphicFramePr>
        <p:xfrm>
          <a:off x="142240" y="1112523"/>
          <a:ext cx="8889999" cy="5326181"/>
        </p:xfrm>
        <a:graphic>
          <a:graphicData uri="http://schemas.openxmlformats.org/drawingml/2006/table">
            <a:tbl>
              <a:tblPr firstRow="1" bandRow="1">
                <a:tableStyleId>{5940675A-B579-460E-94D1-54222C63F5DA}</a:tableStyleId>
              </a:tblPr>
              <a:tblGrid>
                <a:gridCol w="1994551"/>
                <a:gridCol w="2450448"/>
                <a:gridCol w="2222500"/>
                <a:gridCol w="2222500"/>
              </a:tblGrid>
              <a:tr h="443911">
                <a:tc>
                  <a:txBody>
                    <a:bodyPr/>
                    <a:lstStyle/>
                    <a:p>
                      <a:r>
                        <a:rPr lang="en-ZA" sz="2400" b="1" dirty="0" smtClean="0">
                          <a:latin typeface="+mn-lt"/>
                        </a:rPr>
                        <a:t>PROVINCE</a:t>
                      </a:r>
                      <a:endParaRPr lang="en-ZA" sz="2400" b="1" dirty="0">
                        <a:latin typeface="+mn-lt"/>
                      </a:endParaRPr>
                    </a:p>
                  </a:txBody>
                  <a:tcPr marL="68580" marR="68580" marT="0" marB="0" anchor="b">
                    <a:solidFill>
                      <a:schemeClr val="accent2"/>
                    </a:solidFill>
                  </a:tcPr>
                </a:tc>
                <a:tc>
                  <a:txBody>
                    <a:bodyPr/>
                    <a:lstStyle/>
                    <a:p>
                      <a:pPr algn="ctr">
                        <a:lnSpc>
                          <a:spcPct val="115000"/>
                        </a:lnSpc>
                        <a:spcAft>
                          <a:spcPts val="0"/>
                        </a:spcAft>
                      </a:pPr>
                      <a:r>
                        <a:rPr lang="en-ZA" sz="2400" b="1" dirty="0">
                          <a:effectLst/>
                          <a:latin typeface="+mn-lt"/>
                        </a:rPr>
                        <a:t>DoH</a:t>
                      </a:r>
                      <a:endParaRPr lang="en-ZA" sz="2400" b="1" dirty="0">
                        <a:effectLst/>
                        <a:latin typeface="+mn-lt"/>
                        <a:ea typeface="Calibri"/>
                        <a:cs typeface="Times New Roman"/>
                      </a:endParaRPr>
                    </a:p>
                  </a:txBody>
                  <a:tcPr marL="68580" marR="68580" marT="0" marB="0" anchor="b">
                    <a:solidFill>
                      <a:schemeClr val="accent2"/>
                    </a:solidFill>
                  </a:tcPr>
                </a:tc>
                <a:tc>
                  <a:txBody>
                    <a:bodyPr/>
                    <a:lstStyle/>
                    <a:p>
                      <a:pPr algn="ctr">
                        <a:lnSpc>
                          <a:spcPct val="115000"/>
                        </a:lnSpc>
                        <a:spcAft>
                          <a:spcPts val="0"/>
                        </a:spcAft>
                      </a:pPr>
                      <a:r>
                        <a:rPr lang="en-ZA" sz="2400" b="1" dirty="0">
                          <a:effectLst/>
                          <a:latin typeface="+mn-lt"/>
                        </a:rPr>
                        <a:t>OFFICIALS</a:t>
                      </a:r>
                      <a:endParaRPr lang="en-ZA" sz="2400" b="1" dirty="0">
                        <a:effectLst/>
                        <a:latin typeface="+mn-lt"/>
                        <a:ea typeface="Calibri"/>
                        <a:cs typeface="Times New Roman"/>
                      </a:endParaRPr>
                    </a:p>
                  </a:txBody>
                  <a:tcPr marL="68580" marR="68580" marT="0" marB="0" anchor="b">
                    <a:solidFill>
                      <a:schemeClr val="accent2"/>
                    </a:solidFill>
                  </a:tcPr>
                </a:tc>
                <a:tc>
                  <a:txBody>
                    <a:bodyPr/>
                    <a:lstStyle/>
                    <a:p>
                      <a:pPr algn="ctr">
                        <a:lnSpc>
                          <a:spcPct val="115000"/>
                        </a:lnSpc>
                        <a:spcAft>
                          <a:spcPts val="0"/>
                        </a:spcAft>
                      </a:pPr>
                      <a:r>
                        <a:rPr lang="en-ZA" sz="2400" b="1" dirty="0">
                          <a:effectLst/>
                          <a:latin typeface="+mn-lt"/>
                        </a:rPr>
                        <a:t>INMATES</a:t>
                      </a:r>
                      <a:endParaRPr lang="en-ZA" sz="2400" b="1" dirty="0">
                        <a:effectLst/>
                        <a:latin typeface="+mn-lt"/>
                        <a:ea typeface="Calibri"/>
                        <a:cs typeface="Times New Roman"/>
                      </a:endParaRPr>
                    </a:p>
                  </a:txBody>
                  <a:tcPr marL="68580" marR="68580" marT="0" marB="0" anchor="b">
                    <a:solidFill>
                      <a:schemeClr val="accent2"/>
                    </a:solidFill>
                  </a:tcPr>
                </a:tc>
              </a:tr>
              <a:tr h="488227">
                <a:tc>
                  <a:txBody>
                    <a:bodyPr/>
                    <a:lstStyle/>
                    <a:p>
                      <a:pPr>
                        <a:lnSpc>
                          <a:spcPct val="115000"/>
                        </a:lnSpc>
                        <a:spcAft>
                          <a:spcPts val="0"/>
                        </a:spcAft>
                      </a:pPr>
                      <a:r>
                        <a:rPr lang="en-ZA" sz="2400" b="1" dirty="0">
                          <a:effectLst/>
                        </a:rPr>
                        <a:t>EC</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ZA" sz="2400" b="0" i="0" u="none" strike="noStrike" cap="none" dirty="0">
                          <a:solidFill>
                            <a:srgbClr val="000000"/>
                          </a:solidFill>
                          <a:effectLst/>
                          <a:latin typeface="+mn-lt"/>
                          <a:ea typeface="Calibri"/>
                          <a:cs typeface="Arial"/>
                          <a:sym typeface="Arial"/>
                        </a:rPr>
                        <a:t>10 654</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b="0" i="0" u="none" strike="noStrike" cap="none" dirty="0">
                          <a:solidFill>
                            <a:srgbClr val="000000"/>
                          </a:solidFill>
                          <a:effectLst/>
                          <a:latin typeface="+mn-lt"/>
                          <a:ea typeface="Calibri"/>
                          <a:cs typeface="Arial"/>
                          <a:sym typeface="Arial"/>
                        </a:rPr>
                        <a:t>25</a:t>
                      </a:r>
                      <a:endParaRPr lang="en-ZA" sz="2400" b="0" i="0" u="none" strike="noStrike" cap="none" dirty="0">
                        <a:solidFill>
                          <a:srgbClr val="000000"/>
                        </a:solidFill>
                        <a:effectLst/>
                        <a:latin typeface="+mn-lt"/>
                        <a:ea typeface="Calibri"/>
                        <a:cs typeface="Arial"/>
                        <a:sym typeface="Arial"/>
                      </a:endParaRPr>
                    </a:p>
                  </a:txBody>
                  <a:tcPr marL="68580" marR="68580" marT="0" marB="0" anchor="ctr">
                    <a:solidFill>
                      <a:schemeClr val="tx2">
                        <a:lumMod val="75000"/>
                      </a:schemeClr>
                    </a:solidFill>
                  </a:tcPr>
                </a:tc>
                <a:tc>
                  <a:txBody>
                    <a:bodyPr/>
                    <a:lstStyle/>
                    <a:p>
                      <a:pPr algn="ctr">
                        <a:lnSpc>
                          <a:spcPct val="115000"/>
                        </a:lnSpc>
                        <a:spcAft>
                          <a:spcPts val="0"/>
                        </a:spcAft>
                      </a:pPr>
                      <a:r>
                        <a:rPr lang="en-ZA" sz="2400" dirty="0">
                          <a:effectLst/>
                          <a:latin typeface="+mn-lt"/>
                          <a:ea typeface="Calibri"/>
                          <a:cs typeface="Times New Roman"/>
                        </a:rPr>
                        <a:t>12</a:t>
                      </a:r>
                    </a:p>
                  </a:txBody>
                  <a:tcPr marL="68580" marR="68580" marT="0" marB="0" anchor="ctr">
                    <a:solidFill>
                      <a:schemeClr val="accent6">
                        <a:lumMod val="75000"/>
                      </a:schemeClr>
                    </a:solidFill>
                  </a:tcPr>
                </a:tc>
              </a:tr>
              <a:tr h="488227">
                <a:tc>
                  <a:txBody>
                    <a:bodyPr/>
                    <a:lstStyle/>
                    <a:p>
                      <a:pPr>
                        <a:lnSpc>
                          <a:spcPct val="115000"/>
                        </a:lnSpc>
                        <a:spcAft>
                          <a:spcPts val="0"/>
                        </a:spcAft>
                      </a:pPr>
                      <a:r>
                        <a:rPr lang="en-ZA" sz="2400" b="1" dirty="0">
                          <a:effectLst/>
                        </a:rPr>
                        <a:t>FS</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chemeClr val="tx1"/>
                          </a:solidFill>
                          <a:effectLst/>
                          <a:latin typeface="+mn-lt"/>
                          <a:ea typeface="Calibri"/>
                          <a:cs typeface="Times New Roman"/>
                        </a:rPr>
                        <a:t>2</a:t>
                      </a:r>
                      <a:r>
                        <a:rPr lang="en-ZA" sz="2400" dirty="0">
                          <a:solidFill>
                            <a:schemeClr val="tx1"/>
                          </a:solidFill>
                          <a:effectLst/>
                          <a:latin typeface="+mn-lt"/>
                          <a:ea typeface="Calibri"/>
                          <a:cs typeface="Times New Roman"/>
                        </a:rPr>
                        <a:t> 716</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rgbClr val="000000"/>
                          </a:solidFill>
                          <a:effectLst/>
                          <a:latin typeface="+mn-lt"/>
                          <a:ea typeface="Calibri"/>
                          <a:cs typeface="Arial"/>
                        </a:rPr>
                        <a:t>13</a:t>
                      </a:r>
                      <a:endParaRPr lang="en-ZA" sz="2400" dirty="0">
                        <a:effectLst/>
                        <a:latin typeface="+mn-lt"/>
                        <a:ea typeface="Arial"/>
                        <a:cs typeface="Times New Roman"/>
                      </a:endParaRPr>
                    </a:p>
                  </a:txBody>
                  <a:tcPr marL="68580" marR="68580" marT="0" marB="0" anchor="ctr">
                    <a:solidFill>
                      <a:schemeClr val="tx2">
                        <a:lumMod val="75000"/>
                      </a:schemeClr>
                    </a:solidFill>
                  </a:tcPr>
                </a:tc>
                <a:tc>
                  <a:txBody>
                    <a:bodyPr/>
                    <a:lstStyle/>
                    <a:p>
                      <a:pPr algn="ctr">
                        <a:lnSpc>
                          <a:spcPct val="115000"/>
                        </a:lnSpc>
                        <a:spcAft>
                          <a:spcPts val="0"/>
                        </a:spcAft>
                      </a:pPr>
                      <a:r>
                        <a:rPr lang="en-US" sz="2400" dirty="0">
                          <a:effectLst/>
                          <a:latin typeface="+mn-lt"/>
                          <a:ea typeface="Calibri"/>
                          <a:cs typeface="Times New Roman"/>
                        </a:rPr>
                        <a:t>3</a:t>
                      </a:r>
                      <a:endParaRPr lang="en-ZA" sz="2400" dirty="0">
                        <a:effectLst/>
                        <a:latin typeface="+mn-lt"/>
                        <a:ea typeface="Calibri"/>
                        <a:cs typeface="Times New Roman"/>
                      </a:endParaRPr>
                    </a:p>
                  </a:txBody>
                  <a:tcPr marL="68580" marR="68580" marT="0" marB="0" anchor="ctr">
                    <a:solidFill>
                      <a:schemeClr val="accent6">
                        <a:lumMod val="75000"/>
                      </a:schemeClr>
                    </a:solidFill>
                  </a:tcPr>
                </a:tc>
              </a:tr>
              <a:tr h="488227">
                <a:tc>
                  <a:txBody>
                    <a:bodyPr/>
                    <a:lstStyle/>
                    <a:p>
                      <a:pPr>
                        <a:lnSpc>
                          <a:spcPct val="115000"/>
                        </a:lnSpc>
                        <a:spcAft>
                          <a:spcPts val="0"/>
                        </a:spcAft>
                      </a:pPr>
                      <a:r>
                        <a:rPr lang="en-US" sz="2400" b="1" dirty="0" smtClean="0">
                          <a:effectLst/>
                          <a:latin typeface="+mn-lt"/>
                          <a:ea typeface="Calibri"/>
                          <a:cs typeface="Times New Roman"/>
                        </a:rPr>
                        <a:t>N.CAPE</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chemeClr val="tx1"/>
                          </a:solidFill>
                          <a:effectLst/>
                          <a:latin typeface="+mn-lt"/>
                          <a:ea typeface="Calibri"/>
                          <a:cs typeface="Times New Roman"/>
                        </a:rPr>
                        <a:t>581</a:t>
                      </a:r>
                      <a:endParaRPr lang="en-ZA" sz="2400" dirty="0">
                        <a:solidFill>
                          <a:schemeClr val="tx1"/>
                        </a:solidFill>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effectLst/>
                          <a:latin typeface="+mn-lt"/>
                          <a:ea typeface="Arial"/>
                          <a:cs typeface="Times New Roman"/>
                        </a:rPr>
                        <a:t>3</a:t>
                      </a:r>
                      <a:endParaRPr lang="en-ZA" sz="2400" dirty="0">
                        <a:effectLst/>
                        <a:latin typeface="+mn-lt"/>
                        <a:ea typeface="Arial"/>
                        <a:cs typeface="Times New Roman"/>
                      </a:endParaRPr>
                    </a:p>
                  </a:txBody>
                  <a:tcPr marL="68580" marR="68580" marT="0" marB="0" anchor="ctr">
                    <a:solidFill>
                      <a:schemeClr val="tx2">
                        <a:lumMod val="75000"/>
                      </a:schemeClr>
                    </a:solidFill>
                  </a:tcPr>
                </a:tc>
                <a:tc>
                  <a:txBody>
                    <a:bodyPr/>
                    <a:lstStyle/>
                    <a:p>
                      <a:pPr algn="ctr">
                        <a:lnSpc>
                          <a:spcPct val="115000"/>
                        </a:lnSpc>
                        <a:spcAft>
                          <a:spcPts val="0"/>
                        </a:spcAft>
                      </a:pPr>
                      <a:r>
                        <a:rPr lang="en-US" sz="2400" dirty="0">
                          <a:effectLst/>
                          <a:latin typeface="+mn-lt"/>
                          <a:ea typeface="Calibri"/>
                          <a:cs typeface="Times New Roman"/>
                        </a:rPr>
                        <a:t>3</a:t>
                      </a:r>
                      <a:endParaRPr lang="en-ZA" sz="2400" dirty="0">
                        <a:effectLst/>
                        <a:latin typeface="+mn-lt"/>
                        <a:ea typeface="Calibri"/>
                        <a:cs typeface="Times New Roman"/>
                      </a:endParaRPr>
                    </a:p>
                  </a:txBody>
                  <a:tcPr marL="68580" marR="68580" marT="0" marB="0" anchor="ctr">
                    <a:solidFill>
                      <a:schemeClr val="accent6">
                        <a:lumMod val="75000"/>
                      </a:schemeClr>
                    </a:solidFill>
                  </a:tcPr>
                </a:tc>
              </a:tr>
              <a:tr h="488227">
                <a:tc>
                  <a:txBody>
                    <a:bodyPr/>
                    <a:lstStyle/>
                    <a:p>
                      <a:pPr>
                        <a:lnSpc>
                          <a:spcPct val="115000"/>
                        </a:lnSpc>
                        <a:spcAft>
                          <a:spcPts val="0"/>
                        </a:spcAft>
                      </a:pPr>
                      <a:r>
                        <a:rPr lang="en-ZA" sz="2400" b="1" dirty="0">
                          <a:effectLst/>
                        </a:rPr>
                        <a:t>GP</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ZA" sz="2400" dirty="0">
                          <a:solidFill>
                            <a:schemeClr val="tx1"/>
                          </a:solidFill>
                          <a:effectLst/>
                          <a:latin typeface="+mn-lt"/>
                          <a:ea typeface="Calibri"/>
                          <a:cs typeface="Times New Roman"/>
                        </a:rPr>
                        <a:t>8 198</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rgbClr val="000000"/>
                          </a:solidFill>
                          <a:effectLst/>
                          <a:latin typeface="+mn-lt"/>
                          <a:ea typeface="Calibri"/>
                          <a:cs typeface="Arial"/>
                        </a:rPr>
                        <a:t>26</a:t>
                      </a:r>
                      <a:endParaRPr lang="en-ZA" sz="2400" dirty="0">
                        <a:effectLst/>
                        <a:latin typeface="+mn-lt"/>
                        <a:ea typeface="Arial"/>
                        <a:cs typeface="Times New Roman"/>
                      </a:endParaRPr>
                    </a:p>
                  </a:txBody>
                  <a:tcPr marL="68580" marR="68580" marT="0" marB="0" anchor="ctr">
                    <a:solidFill>
                      <a:schemeClr val="tx2">
                        <a:lumMod val="75000"/>
                      </a:schemeClr>
                    </a:solidFill>
                  </a:tcPr>
                </a:tc>
                <a:tc>
                  <a:txBody>
                    <a:bodyPr/>
                    <a:lstStyle/>
                    <a:p>
                      <a:pPr algn="ctr">
                        <a:lnSpc>
                          <a:spcPct val="115000"/>
                        </a:lnSpc>
                        <a:spcAft>
                          <a:spcPts val="0"/>
                        </a:spcAft>
                      </a:pPr>
                      <a:r>
                        <a:rPr lang="en-ZA" sz="2400" dirty="0">
                          <a:effectLst/>
                          <a:latin typeface="+mn-lt"/>
                          <a:ea typeface="Calibri"/>
                          <a:cs typeface="Times New Roman"/>
                        </a:rPr>
                        <a:t>25</a:t>
                      </a:r>
                    </a:p>
                  </a:txBody>
                  <a:tcPr marL="68580" marR="68580" marT="0" marB="0" anchor="ctr">
                    <a:solidFill>
                      <a:schemeClr val="accent6">
                        <a:lumMod val="75000"/>
                      </a:schemeClr>
                    </a:solidFill>
                  </a:tcPr>
                </a:tc>
              </a:tr>
              <a:tr h="488227">
                <a:tc>
                  <a:txBody>
                    <a:bodyPr/>
                    <a:lstStyle/>
                    <a:p>
                      <a:pPr>
                        <a:lnSpc>
                          <a:spcPct val="115000"/>
                        </a:lnSpc>
                        <a:spcAft>
                          <a:spcPts val="0"/>
                        </a:spcAft>
                      </a:pPr>
                      <a:r>
                        <a:rPr lang="en-ZA" sz="2400" b="1" dirty="0">
                          <a:effectLst/>
                        </a:rPr>
                        <a:t>KZN</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ZA" sz="2400" dirty="0">
                          <a:solidFill>
                            <a:schemeClr val="tx1"/>
                          </a:solidFill>
                          <a:effectLst/>
                          <a:latin typeface="+mn-lt"/>
                          <a:ea typeface="Calibri"/>
                          <a:cs typeface="Times New Roman"/>
                        </a:rPr>
                        <a:t>8 578</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ZA" sz="2400" dirty="0">
                          <a:effectLst/>
                          <a:latin typeface="+mn-lt"/>
                          <a:ea typeface="Calibri"/>
                          <a:cs typeface="Times New Roman"/>
                        </a:rPr>
                        <a:t>32</a:t>
                      </a:r>
                    </a:p>
                  </a:txBody>
                  <a:tcPr marL="68580" marR="68580" marT="0" marB="0" anchor="ctr">
                    <a:solidFill>
                      <a:schemeClr val="tx2">
                        <a:lumMod val="75000"/>
                      </a:schemeClr>
                    </a:solidFill>
                  </a:tcPr>
                </a:tc>
                <a:tc>
                  <a:txBody>
                    <a:bodyPr/>
                    <a:lstStyle/>
                    <a:p>
                      <a:pPr algn="ctr">
                        <a:lnSpc>
                          <a:spcPct val="115000"/>
                        </a:lnSpc>
                        <a:spcAft>
                          <a:spcPts val="0"/>
                        </a:spcAft>
                      </a:pPr>
                      <a:r>
                        <a:rPr lang="en-ZA" sz="2400" dirty="0">
                          <a:effectLst/>
                          <a:latin typeface="+mn-lt"/>
                          <a:ea typeface="Calibri"/>
                          <a:cs typeface="Times New Roman"/>
                        </a:rPr>
                        <a:t>6</a:t>
                      </a:r>
                    </a:p>
                  </a:txBody>
                  <a:tcPr marL="68580" marR="68580" marT="0" marB="0" anchor="ctr">
                    <a:solidFill>
                      <a:schemeClr val="accent6">
                        <a:lumMod val="75000"/>
                      </a:schemeClr>
                    </a:solidFill>
                  </a:tcPr>
                </a:tc>
              </a:tr>
              <a:tr h="488227">
                <a:tc>
                  <a:txBody>
                    <a:bodyPr/>
                    <a:lstStyle/>
                    <a:p>
                      <a:pPr>
                        <a:lnSpc>
                          <a:spcPct val="115000"/>
                        </a:lnSpc>
                        <a:spcAft>
                          <a:spcPts val="0"/>
                        </a:spcAft>
                      </a:pPr>
                      <a:r>
                        <a:rPr lang="en-US" sz="2400" b="1" dirty="0">
                          <a:effectLst/>
                          <a:latin typeface="+mn-lt"/>
                          <a:ea typeface="Calibri"/>
                          <a:cs typeface="Times New Roman"/>
                        </a:rPr>
                        <a:t>L</a:t>
                      </a:r>
                      <a:r>
                        <a:rPr lang="en-ZA" sz="2400" b="1" dirty="0">
                          <a:effectLst/>
                          <a:latin typeface="+mn-lt"/>
                          <a:ea typeface="Calibri"/>
                          <a:cs typeface="Times New Roman"/>
                        </a:rPr>
                        <a:t>IM</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chemeClr val="tx1"/>
                          </a:solidFill>
                          <a:effectLst/>
                          <a:latin typeface="+mn-lt"/>
                          <a:ea typeface="Calibri"/>
                          <a:cs typeface="Times New Roman"/>
                        </a:rPr>
                        <a:t>1</a:t>
                      </a:r>
                      <a:r>
                        <a:rPr lang="en-ZA" sz="2400" dirty="0">
                          <a:solidFill>
                            <a:schemeClr val="tx1"/>
                          </a:solidFill>
                          <a:effectLst/>
                          <a:latin typeface="+mn-lt"/>
                          <a:ea typeface="Calibri"/>
                          <a:cs typeface="Times New Roman"/>
                        </a:rPr>
                        <a:t> 269</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effectLst/>
                          <a:latin typeface="+mn-lt"/>
                          <a:ea typeface="Calibri"/>
                          <a:cs typeface="Times New Roman"/>
                        </a:rPr>
                        <a:t>7</a:t>
                      </a:r>
                      <a:endParaRPr lang="en-ZA" sz="2400" dirty="0">
                        <a:effectLst/>
                        <a:latin typeface="+mn-lt"/>
                        <a:ea typeface="Calibri"/>
                        <a:cs typeface="Times New Roman"/>
                      </a:endParaRPr>
                    </a:p>
                  </a:txBody>
                  <a:tcPr marL="68580" marR="68580" marT="0" marB="0" anchor="ctr">
                    <a:solidFill>
                      <a:schemeClr val="tx2">
                        <a:lumMod val="75000"/>
                      </a:schemeClr>
                    </a:solidFill>
                  </a:tcPr>
                </a:tc>
                <a:tc>
                  <a:txBody>
                    <a:bodyPr/>
                    <a:lstStyle/>
                    <a:p>
                      <a:pPr algn="ctr">
                        <a:lnSpc>
                          <a:spcPct val="115000"/>
                        </a:lnSpc>
                        <a:spcAft>
                          <a:spcPts val="0"/>
                        </a:spcAft>
                      </a:pPr>
                      <a:r>
                        <a:rPr lang="en-US" sz="2400" dirty="0">
                          <a:effectLst/>
                          <a:latin typeface="+mn-lt"/>
                          <a:ea typeface="Calibri"/>
                          <a:cs typeface="Times New Roman"/>
                        </a:rPr>
                        <a:t>0</a:t>
                      </a:r>
                      <a:endParaRPr lang="en-ZA" sz="2400" dirty="0">
                        <a:effectLst/>
                        <a:latin typeface="+mn-lt"/>
                        <a:ea typeface="Calibri"/>
                        <a:cs typeface="Times New Roman"/>
                      </a:endParaRPr>
                    </a:p>
                  </a:txBody>
                  <a:tcPr marL="68580" marR="68580" marT="0" marB="0" anchor="ctr">
                    <a:solidFill>
                      <a:schemeClr val="accent6">
                        <a:lumMod val="75000"/>
                      </a:schemeClr>
                    </a:solidFill>
                  </a:tcPr>
                </a:tc>
              </a:tr>
              <a:tr h="488227">
                <a:tc>
                  <a:txBody>
                    <a:bodyPr/>
                    <a:lstStyle/>
                    <a:p>
                      <a:pPr>
                        <a:lnSpc>
                          <a:spcPct val="115000"/>
                        </a:lnSpc>
                        <a:spcAft>
                          <a:spcPts val="0"/>
                        </a:spcAft>
                      </a:pPr>
                      <a:r>
                        <a:rPr lang="en-US" sz="2400" b="1" dirty="0">
                          <a:effectLst/>
                          <a:latin typeface="+mn-lt"/>
                          <a:ea typeface="Calibri"/>
                          <a:cs typeface="Times New Roman"/>
                        </a:rPr>
                        <a:t>MP</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chemeClr val="tx1"/>
                          </a:solidFill>
                          <a:effectLst/>
                          <a:latin typeface="+mn-lt"/>
                          <a:ea typeface="Calibri"/>
                          <a:cs typeface="Times New Roman"/>
                        </a:rPr>
                        <a:t>988</a:t>
                      </a:r>
                      <a:endParaRPr lang="en-ZA" sz="2400" dirty="0">
                        <a:solidFill>
                          <a:schemeClr val="tx1"/>
                        </a:solidFill>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effectLst/>
                          <a:latin typeface="+mn-lt"/>
                          <a:ea typeface="Calibri"/>
                          <a:cs typeface="Times New Roman"/>
                        </a:rPr>
                        <a:t>10</a:t>
                      </a:r>
                      <a:endParaRPr lang="en-ZA" sz="2400" dirty="0">
                        <a:effectLst/>
                        <a:latin typeface="+mn-lt"/>
                        <a:ea typeface="Calibri"/>
                        <a:cs typeface="Times New Roman"/>
                      </a:endParaRPr>
                    </a:p>
                  </a:txBody>
                  <a:tcPr marL="68580" marR="68580" marT="0" marB="0" anchor="ctr">
                    <a:solidFill>
                      <a:schemeClr val="tx2">
                        <a:lumMod val="75000"/>
                      </a:schemeClr>
                    </a:solidFill>
                  </a:tcPr>
                </a:tc>
                <a:tc>
                  <a:txBody>
                    <a:bodyPr/>
                    <a:lstStyle/>
                    <a:p>
                      <a:pPr algn="ctr">
                        <a:lnSpc>
                          <a:spcPct val="115000"/>
                        </a:lnSpc>
                        <a:spcAft>
                          <a:spcPts val="0"/>
                        </a:spcAft>
                      </a:pPr>
                      <a:r>
                        <a:rPr lang="en-US" sz="2400" dirty="0">
                          <a:effectLst/>
                          <a:latin typeface="+mn-lt"/>
                          <a:ea typeface="Calibri"/>
                          <a:cs typeface="Times New Roman"/>
                        </a:rPr>
                        <a:t>1</a:t>
                      </a:r>
                      <a:endParaRPr lang="en-ZA" sz="2400" dirty="0">
                        <a:effectLst/>
                        <a:latin typeface="+mn-lt"/>
                        <a:ea typeface="Calibri"/>
                        <a:cs typeface="Times New Roman"/>
                      </a:endParaRPr>
                    </a:p>
                  </a:txBody>
                  <a:tcPr marL="68580" marR="68580" marT="0" marB="0" anchor="ctr">
                    <a:solidFill>
                      <a:schemeClr val="accent6">
                        <a:lumMod val="75000"/>
                      </a:schemeClr>
                    </a:solidFill>
                  </a:tcPr>
                </a:tc>
              </a:tr>
              <a:tr h="488227">
                <a:tc>
                  <a:txBody>
                    <a:bodyPr/>
                    <a:lstStyle/>
                    <a:p>
                      <a:pPr>
                        <a:lnSpc>
                          <a:spcPct val="115000"/>
                        </a:lnSpc>
                        <a:spcAft>
                          <a:spcPts val="0"/>
                        </a:spcAft>
                      </a:pPr>
                      <a:r>
                        <a:rPr lang="en-US" sz="2400" b="1" dirty="0" smtClean="0">
                          <a:effectLst/>
                          <a:latin typeface="+mn-lt"/>
                          <a:ea typeface="Calibri"/>
                          <a:cs typeface="Times New Roman"/>
                        </a:rPr>
                        <a:t>N.WEST</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solidFill>
                            <a:schemeClr val="tx1"/>
                          </a:solidFill>
                          <a:effectLst/>
                          <a:latin typeface="+mn-lt"/>
                          <a:ea typeface="Calibri"/>
                          <a:cs typeface="Times New Roman"/>
                        </a:rPr>
                        <a:t>933</a:t>
                      </a:r>
                      <a:endParaRPr lang="en-ZA" sz="2400" dirty="0">
                        <a:solidFill>
                          <a:schemeClr val="tx1"/>
                        </a:solidFill>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US" sz="2400" dirty="0">
                          <a:effectLst/>
                          <a:latin typeface="+mn-lt"/>
                          <a:ea typeface="Calibri"/>
                          <a:cs typeface="Times New Roman"/>
                        </a:rPr>
                        <a:t>5</a:t>
                      </a:r>
                      <a:endParaRPr lang="en-ZA" sz="2400" dirty="0">
                        <a:effectLst/>
                        <a:latin typeface="+mn-lt"/>
                        <a:ea typeface="Calibri"/>
                        <a:cs typeface="Times New Roman"/>
                      </a:endParaRPr>
                    </a:p>
                  </a:txBody>
                  <a:tcPr marL="68580" marR="68580" marT="0" marB="0" anchor="ctr">
                    <a:solidFill>
                      <a:schemeClr val="tx2">
                        <a:lumMod val="75000"/>
                      </a:schemeClr>
                    </a:solidFill>
                  </a:tcPr>
                </a:tc>
                <a:tc>
                  <a:txBody>
                    <a:bodyPr/>
                    <a:lstStyle/>
                    <a:p>
                      <a:pPr algn="ctr">
                        <a:lnSpc>
                          <a:spcPct val="115000"/>
                        </a:lnSpc>
                        <a:spcAft>
                          <a:spcPts val="0"/>
                        </a:spcAft>
                      </a:pPr>
                      <a:r>
                        <a:rPr lang="en-US" sz="2400" dirty="0">
                          <a:effectLst/>
                          <a:latin typeface="+mn-lt"/>
                          <a:ea typeface="Calibri"/>
                          <a:cs typeface="Times New Roman"/>
                        </a:rPr>
                        <a:t>5</a:t>
                      </a:r>
                      <a:endParaRPr lang="en-ZA" sz="2400" dirty="0">
                        <a:effectLst/>
                        <a:latin typeface="+mn-lt"/>
                        <a:ea typeface="Calibri"/>
                        <a:cs typeface="Times New Roman"/>
                      </a:endParaRPr>
                    </a:p>
                  </a:txBody>
                  <a:tcPr marL="68580" marR="68580" marT="0" marB="0" anchor="ctr">
                    <a:solidFill>
                      <a:schemeClr val="accent6">
                        <a:lumMod val="75000"/>
                      </a:schemeClr>
                    </a:solidFill>
                  </a:tcPr>
                </a:tc>
              </a:tr>
              <a:tr h="488227">
                <a:tc>
                  <a:txBody>
                    <a:bodyPr/>
                    <a:lstStyle/>
                    <a:p>
                      <a:pPr>
                        <a:lnSpc>
                          <a:spcPct val="115000"/>
                        </a:lnSpc>
                        <a:spcAft>
                          <a:spcPts val="0"/>
                        </a:spcAft>
                      </a:pPr>
                      <a:r>
                        <a:rPr lang="en-ZA" sz="2400" b="1" dirty="0">
                          <a:effectLst/>
                        </a:rPr>
                        <a:t>WC</a:t>
                      </a:r>
                      <a:endParaRPr lang="en-ZA" sz="2400" b="1" dirty="0">
                        <a:effectLst/>
                        <a:latin typeface="+mn-lt"/>
                        <a:ea typeface="Calibri"/>
                        <a:cs typeface="Times New Roman"/>
                      </a:endParaRP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ZA" sz="2400" dirty="0">
                          <a:solidFill>
                            <a:schemeClr val="tx1"/>
                          </a:solidFill>
                          <a:effectLst/>
                          <a:latin typeface="+mn-lt"/>
                          <a:ea typeface="Calibri"/>
                          <a:cs typeface="Times New Roman"/>
                        </a:rPr>
                        <a:t>10 247</a:t>
                      </a:r>
                    </a:p>
                  </a:txBody>
                  <a:tcPr marL="68580" marR="68580" marT="0" marB="0" anchor="b">
                    <a:solidFill>
                      <a:schemeClr val="accent4">
                        <a:lumMod val="40000"/>
                        <a:lumOff val="60000"/>
                      </a:schemeClr>
                    </a:solidFill>
                  </a:tcPr>
                </a:tc>
                <a:tc>
                  <a:txBody>
                    <a:bodyPr/>
                    <a:lstStyle/>
                    <a:p>
                      <a:pPr algn="ctr">
                        <a:lnSpc>
                          <a:spcPct val="115000"/>
                        </a:lnSpc>
                        <a:spcAft>
                          <a:spcPts val="0"/>
                        </a:spcAft>
                      </a:pPr>
                      <a:r>
                        <a:rPr lang="en-ZA" sz="2400" dirty="0">
                          <a:effectLst/>
                          <a:latin typeface="+mn-lt"/>
                          <a:ea typeface="Calibri"/>
                          <a:cs typeface="Times New Roman"/>
                        </a:rPr>
                        <a:t>39</a:t>
                      </a:r>
                    </a:p>
                  </a:txBody>
                  <a:tcPr marL="68580" marR="68580" marT="0" marB="0" anchor="ctr">
                    <a:solidFill>
                      <a:schemeClr val="tx2">
                        <a:lumMod val="75000"/>
                      </a:schemeClr>
                    </a:solidFill>
                  </a:tcPr>
                </a:tc>
                <a:tc>
                  <a:txBody>
                    <a:bodyPr/>
                    <a:lstStyle/>
                    <a:p>
                      <a:pPr algn="ctr">
                        <a:lnSpc>
                          <a:spcPct val="115000"/>
                        </a:lnSpc>
                        <a:spcAft>
                          <a:spcPts val="0"/>
                        </a:spcAft>
                      </a:pPr>
                      <a:r>
                        <a:rPr lang="en-ZA" sz="2400" dirty="0">
                          <a:effectLst/>
                          <a:latin typeface="+mn-lt"/>
                          <a:ea typeface="+mn-ea"/>
                          <a:cs typeface="+mn-cs"/>
                        </a:rPr>
                        <a:t>7</a:t>
                      </a:r>
                      <a:endParaRPr lang="en-ZA" sz="2400" dirty="0">
                        <a:effectLst/>
                        <a:latin typeface="+mn-lt"/>
                        <a:ea typeface="Calibri"/>
                        <a:cs typeface="Times New Roman"/>
                      </a:endParaRPr>
                    </a:p>
                  </a:txBody>
                  <a:tcPr marL="68580" marR="68580" marT="0" marB="0" anchor="ctr">
                    <a:solidFill>
                      <a:schemeClr val="accent6">
                        <a:lumMod val="75000"/>
                      </a:schemeClr>
                    </a:solidFill>
                  </a:tcPr>
                </a:tc>
              </a:tr>
              <a:tr h="488227">
                <a:tc>
                  <a:txBody>
                    <a:bodyPr/>
                    <a:lstStyle/>
                    <a:p>
                      <a:pPr>
                        <a:lnSpc>
                          <a:spcPct val="115000"/>
                        </a:lnSpc>
                        <a:spcAft>
                          <a:spcPts val="0"/>
                        </a:spcAft>
                      </a:pPr>
                      <a:r>
                        <a:rPr lang="en-ZA" sz="2400" b="1" dirty="0">
                          <a:effectLst/>
                          <a:latin typeface="+mn-lt"/>
                          <a:ea typeface="Calibri"/>
                          <a:cs typeface="Times New Roman"/>
                        </a:rPr>
                        <a:t>TOTAL</a:t>
                      </a:r>
                    </a:p>
                  </a:txBody>
                  <a:tcPr marL="68580" marR="68580" marT="0" marB="0" anchor="b">
                    <a:solidFill>
                      <a:srgbClr val="FFFF00"/>
                    </a:solidFill>
                  </a:tcPr>
                </a:tc>
                <a:tc>
                  <a:txBody>
                    <a:bodyPr/>
                    <a:lstStyle/>
                    <a:p>
                      <a:pPr algn="ctr">
                        <a:lnSpc>
                          <a:spcPct val="115000"/>
                        </a:lnSpc>
                        <a:spcAft>
                          <a:spcPts val="0"/>
                        </a:spcAft>
                      </a:pPr>
                      <a:r>
                        <a:rPr lang="en-ZA" sz="2400" b="1" dirty="0">
                          <a:solidFill>
                            <a:schemeClr val="tx1"/>
                          </a:solidFill>
                          <a:effectLst/>
                          <a:latin typeface="+mn-lt"/>
                          <a:ea typeface="Calibri"/>
                          <a:cs typeface="Times New Roman"/>
                        </a:rPr>
                        <a:t>44 164</a:t>
                      </a:r>
                    </a:p>
                  </a:txBody>
                  <a:tcPr marL="68580" marR="68580" marT="0" marB="0" anchor="b">
                    <a:solidFill>
                      <a:srgbClr val="FFFF00"/>
                    </a:solidFill>
                  </a:tcPr>
                </a:tc>
                <a:tc>
                  <a:txBody>
                    <a:bodyPr/>
                    <a:lstStyle/>
                    <a:p>
                      <a:pPr algn="ctr">
                        <a:lnSpc>
                          <a:spcPct val="115000"/>
                        </a:lnSpc>
                        <a:spcAft>
                          <a:spcPts val="0"/>
                        </a:spcAft>
                      </a:pPr>
                      <a:r>
                        <a:rPr lang="en-ZA" sz="2400" b="1" dirty="0">
                          <a:effectLst/>
                          <a:latin typeface="+mn-lt"/>
                          <a:ea typeface="Calibri"/>
                          <a:cs typeface="Times New Roman"/>
                        </a:rPr>
                        <a:t>160</a:t>
                      </a:r>
                    </a:p>
                  </a:txBody>
                  <a:tcPr marL="68580" marR="68580" marT="0" marB="0" anchor="ctr">
                    <a:solidFill>
                      <a:srgbClr val="FFFF00"/>
                    </a:solidFill>
                  </a:tcPr>
                </a:tc>
                <a:tc>
                  <a:txBody>
                    <a:bodyPr/>
                    <a:lstStyle/>
                    <a:p>
                      <a:pPr algn="ctr">
                        <a:lnSpc>
                          <a:spcPct val="115000"/>
                        </a:lnSpc>
                        <a:spcAft>
                          <a:spcPts val="0"/>
                        </a:spcAft>
                      </a:pPr>
                      <a:r>
                        <a:rPr lang="en-ZA" sz="2400" b="1" dirty="0">
                          <a:effectLst/>
                          <a:latin typeface="+mn-lt"/>
                          <a:ea typeface="Calibri"/>
                          <a:cs typeface="Times New Roman"/>
                        </a:rPr>
                        <a:t>62</a:t>
                      </a:r>
                    </a:p>
                  </a:txBody>
                  <a:tcPr marL="68580" marR="68580" marT="0" marB="0" anchor="ctr">
                    <a:solidFill>
                      <a:srgbClr val="FFFF00"/>
                    </a:solidFill>
                  </a:tcPr>
                </a:tc>
              </a:tr>
            </a:tbl>
          </a:graphicData>
        </a:graphic>
      </p:graphicFrame>
    </p:spTree>
    <p:extLst>
      <p:ext uri="{BB962C8B-B14F-4D97-AF65-F5344CB8AC3E}">
        <p14:creationId xmlns:p14="http://schemas.microsoft.com/office/powerpoint/2010/main" xmlns="" val="2074141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79000" y="132776"/>
            <a:ext cx="7896225" cy="876874"/>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a:buClr>
                <a:schemeClr val="lt1"/>
              </a:buClr>
              <a:buSzPts val="3200"/>
            </a:pPr>
            <a:r>
              <a:rPr lang="en-US" sz="3200" b="1" spc="-5" dirty="0">
                <a:solidFill>
                  <a:schemeClr val="bg1"/>
                </a:solidFill>
                <a:effectLst>
                  <a:outerShdw blurRad="38100" dist="38100" dir="2700000" algn="tl">
                    <a:srgbClr val="000000">
                      <a:alpha val="43137"/>
                    </a:srgbClr>
                  </a:outerShdw>
                </a:effectLst>
                <a:uFill>
                  <a:solidFill>
                    <a:srgbClr val="FFFFFF"/>
                  </a:solidFill>
                </a:uFill>
                <a:latin typeface="+mj-lt"/>
                <a:cs typeface="Arial" panose="020B0604020202020204" pitchFamily="34" charset="0"/>
              </a:rPr>
              <a:t>COMPARISON OF DEATHS: 31 JANUARY 2021 CONT…</a:t>
            </a:r>
            <a:endParaRPr sz="3200" b="1" spc="-5" dirty="0">
              <a:solidFill>
                <a:schemeClr val="bg1"/>
              </a:solidFill>
              <a:effectLst>
                <a:outerShdw blurRad="38100" dist="38100" dir="2700000" algn="tl">
                  <a:srgbClr val="000000">
                    <a:alpha val="43137"/>
                  </a:srgbClr>
                </a:outerShdw>
              </a:effectLst>
              <a:uFill>
                <a:solidFill>
                  <a:srgbClr val="FFFFFF"/>
                </a:solidFill>
              </a:uFill>
              <a:latin typeface="+mj-lt"/>
              <a:cs typeface="Arial" panose="020B0604020202020204" pitchFamily="34" charset="0"/>
            </a:endParaRPr>
          </a:p>
        </p:txBody>
      </p:sp>
      <p:sp>
        <p:nvSpPr>
          <p:cNvPr id="110" name="Google Shape;110;p16"/>
          <p:cNvSpPr txBox="1">
            <a:spLocks noGrp="1"/>
          </p:cNvSpPr>
          <p:nvPr>
            <p:ph type="body" idx="1"/>
          </p:nvPr>
        </p:nvSpPr>
        <p:spPr>
          <a:xfrm>
            <a:off x="142770" y="1155699"/>
            <a:ext cx="8667856" cy="5121276"/>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r>
              <a:rPr lang="en-ZA" sz="2400" dirty="0">
                <a:solidFill>
                  <a:schemeClr val="tx1"/>
                </a:solidFill>
                <a:latin typeface="+mn-lt"/>
              </a:rPr>
              <a:t>Looking at data from the previous slide:</a:t>
            </a:r>
          </a:p>
          <a:p>
            <a:pPr marL="892175" lvl="2" algn="just">
              <a:spcBef>
                <a:spcPts val="675"/>
              </a:spcBef>
              <a:buFont typeface="Wingdings" panose="05000000000000000000" pitchFamily="2" charset="2"/>
              <a:buChar char="ü"/>
              <a:tabLst>
                <a:tab pos="355600" algn="l"/>
                <a:tab pos="356235" algn="l"/>
              </a:tabLst>
            </a:pPr>
            <a:r>
              <a:rPr lang="en-ZA" dirty="0">
                <a:solidFill>
                  <a:schemeClr val="tx1"/>
                </a:solidFill>
                <a:latin typeface="+mn-lt"/>
              </a:rPr>
              <a:t>The Department registered 160 COVID-19 related deaths for </a:t>
            </a:r>
            <a:r>
              <a:rPr lang="en-ZA" b="1" dirty="0">
                <a:solidFill>
                  <a:schemeClr val="tx1"/>
                </a:solidFill>
                <a:latin typeface="+mn-lt"/>
              </a:rPr>
              <a:t>officials</a:t>
            </a:r>
            <a:r>
              <a:rPr lang="en-ZA" dirty="0">
                <a:solidFill>
                  <a:schemeClr val="tx1"/>
                </a:solidFill>
                <a:latin typeface="+mn-lt"/>
              </a:rPr>
              <a:t>. This accounts for </a:t>
            </a:r>
            <a:r>
              <a:rPr lang="en-ZA" b="1" dirty="0">
                <a:solidFill>
                  <a:schemeClr val="tx1"/>
                </a:solidFill>
                <a:latin typeface="+mn-lt"/>
              </a:rPr>
              <a:t>0.36%</a:t>
            </a:r>
            <a:r>
              <a:rPr lang="en-ZA" dirty="0">
                <a:solidFill>
                  <a:schemeClr val="tx1"/>
                </a:solidFill>
                <a:latin typeface="+mn-lt"/>
              </a:rPr>
              <a:t> of the national COVID-19 related deaths as reported by the Department of Health. </a:t>
            </a:r>
          </a:p>
          <a:p>
            <a:pPr marL="892175" lvl="2" algn="just">
              <a:spcBef>
                <a:spcPts val="675"/>
              </a:spcBef>
              <a:buFont typeface="Wingdings" panose="05000000000000000000" pitchFamily="2" charset="2"/>
              <a:buChar char="ü"/>
              <a:tabLst>
                <a:tab pos="355600" algn="l"/>
                <a:tab pos="356235" algn="l"/>
              </a:tabLst>
            </a:pPr>
            <a:r>
              <a:rPr lang="en-ZA" dirty="0">
                <a:solidFill>
                  <a:schemeClr val="tx1"/>
                </a:solidFill>
                <a:latin typeface="+mn-lt"/>
              </a:rPr>
              <a:t>For </a:t>
            </a:r>
            <a:r>
              <a:rPr lang="en-ZA" b="1" dirty="0">
                <a:solidFill>
                  <a:schemeClr val="tx1"/>
                </a:solidFill>
                <a:latin typeface="+mn-lt"/>
              </a:rPr>
              <a:t>inmates</a:t>
            </a:r>
            <a:r>
              <a:rPr lang="en-ZA" dirty="0">
                <a:solidFill>
                  <a:schemeClr val="tx1"/>
                </a:solidFill>
                <a:latin typeface="+mn-lt"/>
              </a:rPr>
              <a:t>, 62 COVID-19 related deaths were recorded accounting for </a:t>
            </a:r>
            <a:r>
              <a:rPr lang="en-ZA" b="1" dirty="0">
                <a:solidFill>
                  <a:schemeClr val="tx1"/>
                </a:solidFill>
                <a:latin typeface="+mn-lt"/>
              </a:rPr>
              <a:t>0.14%</a:t>
            </a:r>
            <a:r>
              <a:rPr lang="en-ZA" dirty="0">
                <a:solidFill>
                  <a:schemeClr val="tx1"/>
                </a:solidFill>
                <a:latin typeface="+mn-lt"/>
              </a:rPr>
              <a:t> of the national COVIID-19 related deaths.</a:t>
            </a:r>
          </a:p>
          <a:p>
            <a:pPr marL="92075" lvl="1" indent="0" algn="just">
              <a:spcBef>
                <a:spcPts val="675"/>
              </a:spcBef>
              <a:buNone/>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r>
              <a:rPr lang="en-ZA" sz="2400" dirty="0">
                <a:solidFill>
                  <a:schemeClr val="tx1"/>
                </a:solidFill>
                <a:latin typeface="+mn-lt"/>
              </a:rPr>
              <a:t>The low death rate is attributed to the various strategies implemented in the Department to mitigate the impact of COVID-19.  </a:t>
            </a:r>
          </a:p>
          <a:p>
            <a:pPr marL="434975" lvl="1" algn="just">
              <a:spcBef>
                <a:spcPts val="675"/>
              </a:spcBef>
              <a:buFont typeface="Wingdings" panose="05000000000000000000" pitchFamily="2" charset="2"/>
              <a:buChar char="§"/>
              <a:tabLst>
                <a:tab pos="355600" algn="l"/>
                <a:tab pos="356235" algn="l"/>
              </a:tabLst>
            </a:pPr>
            <a:endParaRPr lang="en-ZA" sz="2400" b="1" dirty="0">
              <a:solidFill>
                <a:schemeClr val="tx1"/>
              </a:solidFill>
              <a:latin typeface="+mn-lt"/>
            </a:endParaRPr>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14</a:t>
            </a:fld>
            <a:endParaRPr lang="en-ZA" dirty="0"/>
          </a:p>
        </p:txBody>
      </p:sp>
    </p:spTree>
    <p:extLst>
      <p:ext uri="{BB962C8B-B14F-4D97-AF65-F5344CB8AC3E}">
        <p14:creationId xmlns:p14="http://schemas.microsoft.com/office/powerpoint/2010/main" xmlns="" val="370189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90574" y="202224"/>
            <a:ext cx="7896225" cy="804773"/>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bg1"/>
                </a:solidFill>
                <a:latin typeface="+mj-lt"/>
              </a:rPr>
              <a:t>COVID-19 RISK ADJUSTED STRATEGY: LEVEL 3</a:t>
            </a:r>
            <a:endParaRPr sz="3200" b="1" dirty="0">
              <a:solidFill>
                <a:schemeClr val="bg1"/>
              </a:solidFill>
              <a:latin typeface="+mj-lt"/>
            </a:endParaRPr>
          </a:p>
        </p:txBody>
      </p:sp>
      <p:sp>
        <p:nvSpPr>
          <p:cNvPr id="110" name="Google Shape;110;p16"/>
          <p:cNvSpPr txBox="1">
            <a:spLocks noGrp="1"/>
          </p:cNvSpPr>
          <p:nvPr>
            <p:ph type="body" idx="1"/>
          </p:nvPr>
        </p:nvSpPr>
        <p:spPr>
          <a:xfrm>
            <a:off x="790574" y="949569"/>
            <a:ext cx="7896226" cy="5785339"/>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lang="en-ZA" sz="2400" dirty="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15</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3819868906"/>
              </p:ext>
            </p:extLst>
          </p:nvPr>
        </p:nvGraphicFramePr>
        <p:xfrm>
          <a:off x="763931" y="1155700"/>
          <a:ext cx="7986531" cy="5322115"/>
        </p:xfrm>
        <a:graphic>
          <a:graphicData uri="http://schemas.openxmlformats.org/drawingml/2006/table">
            <a:tbl>
              <a:tblPr firstRow="1" bandRow="1">
                <a:tableStyleId>{5940675A-B579-460E-94D1-54222C63F5DA}</a:tableStyleId>
              </a:tblPr>
              <a:tblGrid>
                <a:gridCol w="3002445">
                  <a:extLst>
                    <a:ext uri="{9D8B030D-6E8A-4147-A177-3AD203B41FA5}">
                      <a16:colId xmlns:a16="http://schemas.microsoft.com/office/drawing/2014/main" xmlns="" val="20000"/>
                    </a:ext>
                  </a:extLst>
                </a:gridCol>
                <a:gridCol w="4984086">
                  <a:extLst>
                    <a:ext uri="{9D8B030D-6E8A-4147-A177-3AD203B41FA5}">
                      <a16:colId xmlns:a16="http://schemas.microsoft.com/office/drawing/2014/main" xmlns="" val="20001"/>
                    </a:ext>
                  </a:extLst>
                </a:gridCol>
              </a:tblGrid>
              <a:tr h="438847">
                <a:tc>
                  <a:txBody>
                    <a:bodyPr/>
                    <a:lstStyle/>
                    <a:p>
                      <a:r>
                        <a:rPr lang="en-ZA" sz="2400" b="1" dirty="0"/>
                        <a:t>DIMENSION</a:t>
                      </a:r>
                      <a:endParaRPr lang="en-ZA" sz="2400" b="1" dirty="0">
                        <a:latin typeface="+mn-lt"/>
                      </a:endParaRPr>
                    </a:p>
                  </a:txBody>
                  <a:tcPr>
                    <a:solidFill>
                      <a:schemeClr val="accent5">
                        <a:lumMod val="40000"/>
                        <a:lumOff val="60000"/>
                      </a:schemeClr>
                    </a:solidFill>
                  </a:tcPr>
                </a:tc>
                <a:tc>
                  <a:txBody>
                    <a:bodyPr/>
                    <a:lstStyle/>
                    <a:p>
                      <a:r>
                        <a:rPr lang="en-ZA" sz="2400" b="1" dirty="0" smtClean="0"/>
                        <a:t>MEASURES IMPLEMENTED </a:t>
                      </a:r>
                      <a:endParaRPr lang="en-ZA" sz="2400" b="1" dirty="0">
                        <a:latin typeface="+mn-lt"/>
                      </a:endParaRPr>
                    </a:p>
                  </a:txBody>
                  <a:tcPr>
                    <a:solidFill>
                      <a:schemeClr val="accent5">
                        <a:lumMod val="40000"/>
                        <a:lumOff val="60000"/>
                      </a:schemeClr>
                    </a:solidFill>
                  </a:tcPr>
                </a:tc>
                <a:extLst>
                  <a:ext uri="{0D108BD9-81ED-4DB2-BD59-A6C34878D82A}">
                    <a16:rowId xmlns:a16="http://schemas.microsoft.com/office/drawing/2014/main" xmlns="" val="10000"/>
                  </a:ext>
                </a:extLst>
              </a:tr>
              <a:tr h="1843158">
                <a:tc>
                  <a:txBody>
                    <a:bodyPr/>
                    <a:lstStyle/>
                    <a:p>
                      <a:pPr algn="l"/>
                      <a:r>
                        <a:rPr lang="en-ZA" sz="2300" b="1" dirty="0"/>
                        <a:t>Health care work sessions</a:t>
                      </a:r>
                      <a:endParaRPr lang="en-ZA" sz="2300" b="1" dirty="0">
                        <a:latin typeface="+mn-lt"/>
                      </a:endParaRPr>
                    </a:p>
                  </a:txBody>
                  <a:tcPr/>
                </a:tc>
                <a:tc>
                  <a:txBody>
                    <a:bodyPr/>
                    <a:lstStyle/>
                    <a:p>
                      <a:pPr algn="just"/>
                      <a:r>
                        <a:rPr lang="en-ZA" sz="2300" dirty="0"/>
                        <a:t>Video / virtual session utilized as far as possible, but depending on the nature of the session, contact session may be conducted with strict adherence to COVID-19 protocols.</a:t>
                      </a:r>
                      <a:endParaRPr lang="en-ZA" sz="2300" dirty="0">
                        <a:latin typeface="+mn-lt"/>
                      </a:endParaRPr>
                    </a:p>
                  </a:txBody>
                  <a:tcPr/>
                </a:tc>
                <a:extLst>
                  <a:ext uri="{0D108BD9-81ED-4DB2-BD59-A6C34878D82A}">
                    <a16:rowId xmlns:a16="http://schemas.microsoft.com/office/drawing/2014/main" xmlns="" val="10001"/>
                  </a:ext>
                </a:extLst>
              </a:tr>
              <a:tr h="1141002">
                <a:tc>
                  <a:txBody>
                    <a:bodyPr/>
                    <a:lstStyle/>
                    <a:p>
                      <a:pPr algn="l"/>
                      <a:r>
                        <a:rPr lang="en-ZA" sz="2300" b="1" dirty="0"/>
                        <a:t>Inmates: </a:t>
                      </a:r>
                    </a:p>
                    <a:p>
                      <a:pPr algn="l"/>
                      <a:r>
                        <a:rPr lang="en-ZA" sz="2300" b="1" dirty="0"/>
                        <a:t>Referrals to public health facilities</a:t>
                      </a:r>
                      <a:endParaRPr lang="en-ZA" sz="2300" b="1" dirty="0">
                        <a:latin typeface="+mn-lt"/>
                      </a:endParaRPr>
                    </a:p>
                  </a:txBody>
                  <a:tcPr/>
                </a:tc>
                <a:tc>
                  <a:txBody>
                    <a:bodyPr/>
                    <a:lstStyle/>
                    <a:p>
                      <a:pPr algn="just"/>
                      <a:r>
                        <a:rPr lang="en-ZA" sz="2300" dirty="0"/>
                        <a:t>Referral of inmates to public health facilities is limited to medical emergencies.</a:t>
                      </a:r>
                      <a:endParaRPr lang="en-ZA" sz="2300" dirty="0">
                        <a:latin typeface="+mn-lt"/>
                      </a:endParaRPr>
                    </a:p>
                  </a:txBody>
                  <a:tcPr/>
                </a:tc>
                <a:extLst>
                  <a:ext uri="{0D108BD9-81ED-4DB2-BD59-A6C34878D82A}">
                    <a16:rowId xmlns:a16="http://schemas.microsoft.com/office/drawing/2014/main" xmlns="" val="10002"/>
                  </a:ext>
                </a:extLst>
              </a:tr>
              <a:tr h="1877875">
                <a:tc>
                  <a:txBody>
                    <a:bodyPr/>
                    <a:lstStyle/>
                    <a:p>
                      <a:pPr algn="l"/>
                      <a:r>
                        <a:rPr lang="en-ZA" sz="2300" b="1" dirty="0"/>
                        <a:t>Inmates:</a:t>
                      </a:r>
                    </a:p>
                    <a:p>
                      <a:pPr algn="l"/>
                      <a:r>
                        <a:rPr lang="en-ZA" sz="2300" b="1" dirty="0"/>
                        <a:t>Visits by external health care providers</a:t>
                      </a:r>
                      <a:endParaRPr lang="en-ZA" sz="2300" b="1" dirty="0">
                        <a:latin typeface="+mn-lt"/>
                      </a:endParaRPr>
                    </a:p>
                  </a:txBody>
                  <a:tcPr/>
                </a:tc>
                <a:tc>
                  <a:txBody>
                    <a:bodyPr/>
                    <a:lstStyle/>
                    <a:p>
                      <a:pPr algn="just"/>
                      <a:r>
                        <a:rPr lang="en-ZA" sz="2300" dirty="0"/>
                        <a:t>Visits by external non-essential</a:t>
                      </a:r>
                      <a:r>
                        <a:rPr lang="en-ZA" sz="2300" baseline="0" dirty="0"/>
                        <a:t> </a:t>
                      </a:r>
                      <a:r>
                        <a:rPr lang="en-ZA" sz="2300" dirty="0"/>
                        <a:t>health providers including, but not limited</a:t>
                      </a:r>
                      <a:r>
                        <a:rPr lang="en-ZA" sz="2300" baseline="0" dirty="0"/>
                        <a:t> to specialist, dentists, psychiatrists and physiotherapists are allowed in medical emergencies.</a:t>
                      </a:r>
                      <a:endParaRPr lang="en-ZA" sz="2300" dirty="0">
                        <a:latin typeface="+mn-lt"/>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4786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90574" y="202224"/>
            <a:ext cx="7896225" cy="804773"/>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smtClean="0">
                <a:solidFill>
                  <a:schemeClr val="bg1"/>
                </a:solidFill>
                <a:latin typeface="+mj-lt"/>
              </a:rPr>
              <a:t>COVID-19 RISK ADJUSTED STRATEGY: LEVEL 3</a:t>
            </a:r>
            <a:endParaRPr sz="3200" b="1" dirty="0">
              <a:solidFill>
                <a:schemeClr val="bg1"/>
              </a:solidFill>
              <a:latin typeface="+mj-lt"/>
            </a:endParaRPr>
          </a:p>
        </p:txBody>
      </p:sp>
      <p:sp>
        <p:nvSpPr>
          <p:cNvPr id="110" name="Google Shape;110;p16"/>
          <p:cNvSpPr txBox="1">
            <a:spLocks noGrp="1"/>
          </p:cNvSpPr>
          <p:nvPr>
            <p:ph type="body" idx="1"/>
          </p:nvPr>
        </p:nvSpPr>
        <p:spPr>
          <a:xfrm>
            <a:off x="790574" y="949569"/>
            <a:ext cx="7896226" cy="5785339"/>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endParaRPr lang="en-ZA" sz="2400" dirty="0" smtClean="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smtClean="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smtClean="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lang="en-ZA" sz="2400" dirty="0" smtClean="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16</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1112229100"/>
              </p:ext>
            </p:extLst>
          </p:nvPr>
        </p:nvGraphicFramePr>
        <p:xfrm>
          <a:off x="763931" y="1155701"/>
          <a:ext cx="7986531" cy="4495800"/>
        </p:xfrm>
        <a:graphic>
          <a:graphicData uri="http://schemas.openxmlformats.org/drawingml/2006/table">
            <a:tbl>
              <a:tblPr firstRow="1" bandRow="1">
                <a:tableStyleId>{5940675A-B579-460E-94D1-54222C63F5DA}</a:tableStyleId>
              </a:tblPr>
              <a:tblGrid>
                <a:gridCol w="3002445"/>
                <a:gridCol w="4984086"/>
              </a:tblGrid>
              <a:tr h="448091">
                <a:tc>
                  <a:txBody>
                    <a:bodyPr/>
                    <a:lstStyle/>
                    <a:p>
                      <a:r>
                        <a:rPr lang="en-ZA" sz="2400" b="1" dirty="0" smtClean="0"/>
                        <a:t>DIMENSION</a:t>
                      </a:r>
                      <a:endParaRPr lang="en-ZA" sz="2400" b="1" dirty="0">
                        <a:latin typeface="+mn-lt"/>
                      </a:endParaRPr>
                    </a:p>
                  </a:txBody>
                  <a:tcPr>
                    <a:solidFill>
                      <a:schemeClr val="accent5">
                        <a:lumMod val="40000"/>
                        <a:lumOff val="60000"/>
                      </a:schemeClr>
                    </a:solidFill>
                  </a:tcPr>
                </a:tc>
                <a:tc>
                  <a:txBody>
                    <a:bodyPr/>
                    <a:lstStyle/>
                    <a:p>
                      <a:r>
                        <a:rPr lang="en-ZA" sz="2400" b="1" dirty="0" smtClean="0"/>
                        <a:t>MEASURES IMPLEMENTED</a:t>
                      </a:r>
                      <a:endParaRPr lang="en-ZA" sz="2400" b="1" dirty="0">
                        <a:latin typeface="+mn-lt"/>
                      </a:endParaRPr>
                    </a:p>
                  </a:txBody>
                  <a:tcPr>
                    <a:solidFill>
                      <a:schemeClr val="accent5">
                        <a:lumMod val="40000"/>
                        <a:lumOff val="60000"/>
                      </a:schemeClr>
                    </a:solidFill>
                  </a:tcPr>
                </a:tc>
              </a:tr>
              <a:tr h="1807299">
                <a:tc>
                  <a:txBody>
                    <a:bodyPr/>
                    <a:lstStyle/>
                    <a:p>
                      <a:pPr algn="l"/>
                      <a:r>
                        <a:rPr lang="en-ZA" sz="2300" b="1" dirty="0" smtClean="0">
                          <a:solidFill>
                            <a:schemeClr val="tx1"/>
                          </a:solidFill>
                          <a:latin typeface="+mn-lt"/>
                        </a:rPr>
                        <a:t>Visits by members of the public</a:t>
                      </a:r>
                      <a:endParaRPr lang="en-ZA" sz="2300" b="1" dirty="0">
                        <a:solidFill>
                          <a:schemeClr val="tx1"/>
                        </a:solidFill>
                        <a:latin typeface="+mn-lt"/>
                      </a:endParaRPr>
                    </a:p>
                  </a:txBody>
                  <a:tcPr/>
                </a:tc>
                <a:tc>
                  <a:txBody>
                    <a:bodyPr/>
                    <a:lstStyle/>
                    <a:p>
                      <a:pPr algn="just"/>
                      <a:r>
                        <a:rPr lang="en-ZA" sz="2300" dirty="0" smtClean="0">
                          <a:solidFill>
                            <a:schemeClr val="tx1"/>
                          </a:solidFill>
                          <a:latin typeface="+mn-lt"/>
                        </a:rPr>
                        <a:t>Visits by members of the public to inmates in Correctional</a:t>
                      </a:r>
                      <a:r>
                        <a:rPr lang="en-ZA" sz="2300" baseline="0" dirty="0" smtClean="0">
                          <a:solidFill>
                            <a:schemeClr val="tx1"/>
                          </a:solidFill>
                          <a:latin typeface="+mn-lt"/>
                        </a:rPr>
                        <a:t> Facilities are suspended, except for essential and permitted service providers as provided for in the Regulations.</a:t>
                      </a:r>
                      <a:endParaRPr lang="en-ZA" sz="2300" dirty="0">
                        <a:solidFill>
                          <a:schemeClr val="tx1"/>
                        </a:solidFill>
                        <a:latin typeface="+mn-lt"/>
                      </a:endParaRPr>
                    </a:p>
                  </a:txBody>
                  <a:tcPr/>
                </a:tc>
              </a:tr>
              <a:tr h="1807299">
                <a:tc>
                  <a:txBody>
                    <a:bodyPr/>
                    <a:lstStyle/>
                    <a:p>
                      <a:pPr algn="l"/>
                      <a:r>
                        <a:rPr lang="en-ZA" sz="2300" b="1" dirty="0" smtClean="0">
                          <a:solidFill>
                            <a:schemeClr val="tx1"/>
                          </a:solidFill>
                          <a:latin typeface="+mn-lt"/>
                        </a:rPr>
                        <a:t>Legal Consultations with inmates</a:t>
                      </a:r>
                      <a:endParaRPr lang="en-ZA" sz="2300" b="1" dirty="0">
                        <a:solidFill>
                          <a:schemeClr val="tx1"/>
                        </a:solidFill>
                        <a:latin typeface="+mn-lt"/>
                      </a:endParaRPr>
                    </a:p>
                  </a:txBody>
                  <a:tcPr/>
                </a:tc>
                <a:tc>
                  <a:txBody>
                    <a:bodyPr/>
                    <a:lstStyle/>
                    <a:p>
                      <a:pPr algn="l"/>
                      <a:r>
                        <a:rPr lang="en-ZA" sz="2300" dirty="0" smtClean="0">
                          <a:solidFill>
                            <a:schemeClr val="tx1"/>
                          </a:solidFill>
                          <a:latin typeface="+mn-lt"/>
                        </a:rPr>
                        <a:t>Consultation visits between legal practitioners and inmates are suspended.</a:t>
                      </a:r>
                    </a:p>
                    <a:p>
                      <a:pPr algn="l"/>
                      <a:endParaRPr lang="en-ZA" sz="2300" dirty="0" smtClean="0">
                        <a:solidFill>
                          <a:schemeClr val="tx1"/>
                        </a:solidFill>
                        <a:latin typeface="+mn-lt"/>
                      </a:endParaRPr>
                    </a:p>
                    <a:p>
                      <a:pPr algn="just"/>
                      <a:r>
                        <a:rPr lang="en-ZA" sz="2300" dirty="0" smtClean="0">
                          <a:solidFill>
                            <a:schemeClr val="tx1"/>
                          </a:solidFill>
                          <a:latin typeface="+mn-lt"/>
                        </a:rPr>
                        <a:t>Telephonic contact is allowed where circumstances and resources permit.</a:t>
                      </a:r>
                      <a:endParaRPr lang="en-ZA" sz="2300" dirty="0">
                        <a:solidFill>
                          <a:schemeClr val="tx1"/>
                        </a:solidFill>
                        <a:latin typeface="+mn-lt"/>
                      </a:endParaRPr>
                    </a:p>
                  </a:txBody>
                  <a:tcPr/>
                </a:tc>
              </a:tr>
            </a:tbl>
          </a:graphicData>
        </a:graphic>
      </p:graphicFrame>
    </p:spTree>
    <p:extLst>
      <p:ext uri="{BB962C8B-B14F-4D97-AF65-F5344CB8AC3E}">
        <p14:creationId xmlns:p14="http://schemas.microsoft.com/office/powerpoint/2010/main" xmlns="" val="2620368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90574" y="202224"/>
            <a:ext cx="7896225" cy="804773"/>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smtClean="0">
                <a:solidFill>
                  <a:schemeClr val="bg1"/>
                </a:solidFill>
                <a:latin typeface="+mj-lt"/>
              </a:rPr>
              <a:t>COVID-19 RISK ADJUSTED STRATEGY: LEVEL 3</a:t>
            </a:r>
            <a:endParaRPr sz="3200" b="1" dirty="0">
              <a:solidFill>
                <a:schemeClr val="bg1"/>
              </a:solidFill>
              <a:latin typeface="+mj-lt"/>
            </a:endParaRPr>
          </a:p>
        </p:txBody>
      </p:sp>
      <p:sp>
        <p:nvSpPr>
          <p:cNvPr id="110" name="Google Shape;110;p16"/>
          <p:cNvSpPr txBox="1">
            <a:spLocks noGrp="1"/>
          </p:cNvSpPr>
          <p:nvPr>
            <p:ph type="body" idx="1"/>
          </p:nvPr>
        </p:nvSpPr>
        <p:spPr>
          <a:xfrm>
            <a:off x="790574" y="949569"/>
            <a:ext cx="7896226" cy="5785339"/>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endParaRPr lang="en-ZA" sz="2400" dirty="0" smtClean="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smtClean="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smtClean="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lang="en-ZA" sz="2400" dirty="0" smtClean="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17</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3870023264"/>
              </p:ext>
            </p:extLst>
          </p:nvPr>
        </p:nvGraphicFramePr>
        <p:xfrm>
          <a:off x="763931" y="1155701"/>
          <a:ext cx="7986531" cy="5064564"/>
        </p:xfrm>
        <a:graphic>
          <a:graphicData uri="http://schemas.openxmlformats.org/drawingml/2006/table">
            <a:tbl>
              <a:tblPr firstRow="1" bandRow="1">
                <a:tableStyleId>{5940675A-B579-460E-94D1-54222C63F5DA}</a:tableStyleId>
              </a:tblPr>
              <a:tblGrid>
                <a:gridCol w="3002445"/>
                <a:gridCol w="4984086"/>
              </a:tblGrid>
              <a:tr h="448091">
                <a:tc>
                  <a:txBody>
                    <a:bodyPr/>
                    <a:lstStyle/>
                    <a:p>
                      <a:r>
                        <a:rPr lang="en-ZA" sz="2400" b="1" dirty="0" smtClean="0"/>
                        <a:t>DIMENSION</a:t>
                      </a:r>
                      <a:endParaRPr lang="en-ZA" sz="2400" b="1" dirty="0">
                        <a:latin typeface="+mn-lt"/>
                      </a:endParaRPr>
                    </a:p>
                  </a:txBody>
                  <a:tcPr>
                    <a:solidFill>
                      <a:schemeClr val="accent5">
                        <a:lumMod val="40000"/>
                        <a:lumOff val="60000"/>
                      </a:schemeClr>
                    </a:solidFill>
                  </a:tcPr>
                </a:tc>
                <a:tc>
                  <a:txBody>
                    <a:bodyPr/>
                    <a:lstStyle/>
                    <a:p>
                      <a:r>
                        <a:rPr lang="en-ZA" sz="2400" b="1" dirty="0" smtClean="0"/>
                        <a:t>MEASURES IMPLEMENTED</a:t>
                      </a:r>
                      <a:endParaRPr lang="en-ZA" sz="2400" b="1" dirty="0">
                        <a:latin typeface="+mn-lt"/>
                      </a:endParaRPr>
                    </a:p>
                  </a:txBody>
                  <a:tcPr>
                    <a:solidFill>
                      <a:schemeClr val="accent5">
                        <a:lumMod val="40000"/>
                        <a:lumOff val="60000"/>
                      </a:schemeClr>
                    </a:solidFill>
                  </a:tcPr>
                </a:tc>
              </a:tr>
              <a:tr h="1103922">
                <a:tc>
                  <a:txBody>
                    <a:bodyPr/>
                    <a:lstStyle/>
                    <a:p>
                      <a:pPr algn="l"/>
                      <a:r>
                        <a:rPr lang="en-ZA" sz="2300" b="1" dirty="0" smtClean="0">
                          <a:solidFill>
                            <a:schemeClr val="tx1"/>
                          </a:solidFill>
                          <a:latin typeface="+mn-lt"/>
                        </a:rPr>
                        <a:t>Transfer of inmates</a:t>
                      </a:r>
                      <a:endParaRPr lang="en-ZA" sz="2300" b="1" dirty="0">
                        <a:solidFill>
                          <a:schemeClr val="tx1"/>
                        </a:solidFill>
                        <a:latin typeface="+mn-lt"/>
                      </a:endParaRPr>
                    </a:p>
                  </a:txBody>
                  <a:tcPr/>
                </a:tc>
                <a:tc>
                  <a:txBody>
                    <a:bodyPr/>
                    <a:lstStyle/>
                    <a:p>
                      <a:pPr algn="l"/>
                      <a:r>
                        <a:rPr lang="en-ZA" sz="2300" dirty="0" smtClean="0">
                          <a:solidFill>
                            <a:schemeClr val="tx1"/>
                          </a:solidFill>
                          <a:latin typeface="+mn-lt"/>
                        </a:rPr>
                        <a:t>Transfer of inmates is prohibited,  except under exceptional</a:t>
                      </a:r>
                      <a:r>
                        <a:rPr lang="en-ZA" sz="2300" baseline="0" dirty="0" smtClean="0">
                          <a:solidFill>
                            <a:schemeClr val="tx1"/>
                          </a:solidFill>
                          <a:latin typeface="+mn-lt"/>
                        </a:rPr>
                        <a:t> circumstances, as approved by the relevant Regional Commissioner.</a:t>
                      </a:r>
                      <a:endParaRPr lang="en-ZA" sz="2300" dirty="0">
                        <a:solidFill>
                          <a:schemeClr val="tx1"/>
                        </a:solidFill>
                        <a:latin typeface="+mn-lt"/>
                      </a:endParaRPr>
                    </a:p>
                  </a:txBody>
                  <a:tcPr/>
                </a:tc>
              </a:tr>
              <a:tr h="1103922">
                <a:tc>
                  <a:txBody>
                    <a:bodyPr/>
                    <a:lstStyle/>
                    <a:p>
                      <a:pPr algn="l"/>
                      <a:r>
                        <a:rPr lang="en-ZA" sz="2300" b="1" dirty="0" smtClean="0">
                          <a:solidFill>
                            <a:schemeClr val="tx1"/>
                          </a:solidFill>
                          <a:latin typeface="+mn-lt"/>
                        </a:rPr>
                        <a:t>Community Corrections: Monitoring of compliance with conditions</a:t>
                      </a:r>
                      <a:endParaRPr lang="en-ZA" sz="2300" b="1" dirty="0">
                        <a:solidFill>
                          <a:schemeClr val="tx1"/>
                        </a:solidFill>
                        <a:latin typeface="+mn-lt"/>
                      </a:endParaRPr>
                    </a:p>
                  </a:txBody>
                  <a:tcPr/>
                </a:tc>
                <a:tc>
                  <a:txBody>
                    <a:bodyPr/>
                    <a:lstStyle/>
                    <a:p>
                      <a:pPr algn="l"/>
                      <a:r>
                        <a:rPr lang="en-ZA" sz="2300" dirty="0" smtClean="0">
                          <a:solidFill>
                            <a:schemeClr val="tx1"/>
                          </a:solidFill>
                          <a:latin typeface="+mn-lt"/>
                        </a:rPr>
                        <a:t>Only high-risk</a:t>
                      </a:r>
                      <a:r>
                        <a:rPr lang="en-ZA" sz="2300" baseline="0" dirty="0" smtClean="0">
                          <a:solidFill>
                            <a:schemeClr val="tx1"/>
                          </a:solidFill>
                          <a:latin typeface="+mn-lt"/>
                        </a:rPr>
                        <a:t> parolees and probationers are monitored physically in collaboration with SAPS and SANDF where possible</a:t>
                      </a:r>
                      <a:r>
                        <a:rPr lang="en-ZA" sz="2300" dirty="0" smtClean="0">
                          <a:solidFill>
                            <a:schemeClr val="tx1"/>
                          </a:solidFill>
                          <a:latin typeface="+mn-lt"/>
                        </a:rPr>
                        <a:t>.</a:t>
                      </a:r>
                    </a:p>
                    <a:p>
                      <a:pPr algn="l"/>
                      <a:r>
                        <a:rPr lang="en-ZA" sz="2300" dirty="0" smtClean="0">
                          <a:solidFill>
                            <a:schemeClr val="tx1"/>
                          </a:solidFill>
                          <a:latin typeface="+mn-lt"/>
                        </a:rPr>
                        <a:t>Low and low risk category monitored telephonically/electronically.</a:t>
                      </a:r>
                      <a:endParaRPr lang="en-ZA" sz="2300" dirty="0">
                        <a:solidFill>
                          <a:schemeClr val="tx1"/>
                        </a:solidFill>
                        <a:latin typeface="+mn-lt"/>
                      </a:endParaRPr>
                    </a:p>
                  </a:txBody>
                  <a:tcPr/>
                </a:tc>
              </a:tr>
              <a:tr h="919284">
                <a:tc>
                  <a:txBody>
                    <a:bodyPr/>
                    <a:lstStyle/>
                    <a:p>
                      <a:pPr algn="l"/>
                      <a:r>
                        <a:rPr lang="en-ZA" sz="2300" b="1" dirty="0" smtClean="0">
                          <a:solidFill>
                            <a:schemeClr val="tx1"/>
                          </a:solidFill>
                          <a:latin typeface="+mn-lt"/>
                        </a:rPr>
                        <a:t>Remand Detainees: Bail payments</a:t>
                      </a:r>
                      <a:endParaRPr lang="en-ZA" sz="2300" b="1" dirty="0">
                        <a:solidFill>
                          <a:schemeClr val="tx1"/>
                        </a:solidFill>
                        <a:latin typeface="+mn-lt"/>
                      </a:endParaRPr>
                    </a:p>
                  </a:txBody>
                  <a:tcPr/>
                </a:tc>
                <a:tc>
                  <a:txBody>
                    <a:bodyPr/>
                    <a:lstStyle/>
                    <a:p>
                      <a:pPr algn="l"/>
                      <a:r>
                        <a:rPr lang="en-ZA" sz="2300" dirty="0" smtClean="0">
                          <a:solidFill>
                            <a:schemeClr val="tx1"/>
                          </a:solidFill>
                          <a:latin typeface="+mn-lt"/>
                        </a:rPr>
                        <a:t>The receipt</a:t>
                      </a:r>
                      <a:r>
                        <a:rPr lang="en-ZA" sz="2300" baseline="0" dirty="0" smtClean="0">
                          <a:solidFill>
                            <a:schemeClr val="tx1"/>
                          </a:solidFill>
                          <a:latin typeface="+mn-lt"/>
                        </a:rPr>
                        <a:t> of bail payments will be accepted at court facilities.</a:t>
                      </a:r>
                      <a:endParaRPr lang="en-ZA" sz="2300" dirty="0">
                        <a:solidFill>
                          <a:schemeClr val="tx1"/>
                        </a:solidFill>
                        <a:latin typeface="+mn-lt"/>
                      </a:endParaRPr>
                    </a:p>
                  </a:txBody>
                  <a:tcPr/>
                </a:tc>
              </a:tr>
            </a:tbl>
          </a:graphicData>
        </a:graphic>
      </p:graphicFrame>
    </p:spTree>
    <p:extLst>
      <p:ext uri="{BB962C8B-B14F-4D97-AF65-F5344CB8AC3E}">
        <p14:creationId xmlns:p14="http://schemas.microsoft.com/office/powerpoint/2010/main" xmlns="" val="2536236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68825" y="1818602"/>
            <a:ext cx="7817975" cy="2692211"/>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bg1"/>
                </a:solidFill>
              </a:rPr>
              <a:t>DCS COVID-19 </a:t>
            </a:r>
            <a:r>
              <a:rPr lang="en-ZA" sz="3200" b="1" dirty="0" smtClean="0">
                <a:solidFill>
                  <a:schemeClr val="bg1"/>
                </a:solidFill>
              </a:rPr>
              <a:t>VACCINATION </a:t>
            </a:r>
            <a:r>
              <a:rPr lang="en-ZA" sz="3200" b="1" dirty="0">
                <a:solidFill>
                  <a:schemeClr val="bg1"/>
                </a:solidFill>
              </a:rPr>
              <a:t>ROLL OUT PLAN</a:t>
            </a:r>
            <a:endParaRPr sz="3200" b="1" dirty="0">
              <a:solidFill>
                <a:schemeClr val="bg1"/>
              </a:solidFill>
              <a:latin typeface="+mj-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18</a:t>
            </a:fld>
            <a:endParaRPr lang="en-ZA" dirty="0"/>
          </a:p>
        </p:txBody>
      </p:sp>
    </p:spTree>
    <p:extLst>
      <p:ext uri="{BB962C8B-B14F-4D97-AF65-F5344CB8AC3E}">
        <p14:creationId xmlns:p14="http://schemas.microsoft.com/office/powerpoint/2010/main" xmlns="" val="305206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031272" y="98053"/>
            <a:ext cx="7896225" cy="479798"/>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000" b="1" dirty="0">
                <a:solidFill>
                  <a:schemeClr val="bg1"/>
                </a:solidFill>
                <a:latin typeface="+mj-lt"/>
              </a:rPr>
              <a:t>DCS COVID-19 VACCINE ROLL OUT PLAN</a:t>
            </a:r>
            <a:endParaRPr sz="3000" b="1" dirty="0">
              <a:solidFill>
                <a:schemeClr val="bg1"/>
              </a:solidFill>
              <a:latin typeface="+mj-lt"/>
            </a:endParaRPr>
          </a:p>
        </p:txBody>
      </p:sp>
      <p:sp>
        <p:nvSpPr>
          <p:cNvPr id="110" name="Google Shape;110;p16"/>
          <p:cNvSpPr txBox="1">
            <a:spLocks noGrp="1"/>
          </p:cNvSpPr>
          <p:nvPr>
            <p:ph type="body" idx="1"/>
          </p:nvPr>
        </p:nvSpPr>
        <p:spPr>
          <a:xfrm>
            <a:off x="790574" y="949569"/>
            <a:ext cx="7896226" cy="5785339"/>
          </a:xfrm>
          <a:prstGeom prst="rect">
            <a:avLst/>
          </a:prstGeom>
          <a:noFill/>
          <a:ln>
            <a:noFill/>
          </a:ln>
        </p:spPr>
        <p:txBody>
          <a:bodyPr spcFirstLastPara="1" wrap="square" lIns="91425" tIns="45700" rIns="91425" bIns="45700" anchor="t" anchorCtr="0">
            <a:noAutofit/>
          </a:bodyPr>
          <a:lstStyle/>
          <a:p>
            <a:pPr marL="92075" lvl="1" indent="0" algn="just">
              <a:spcBef>
                <a:spcPts val="675"/>
              </a:spcBef>
              <a:buNone/>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lang="en-ZA" sz="2400" dirty="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19</a:t>
            </a:fld>
            <a:endParaRPr lang="en-ZA"/>
          </a:p>
        </p:txBody>
      </p:sp>
      <p:graphicFrame>
        <p:nvGraphicFramePr>
          <p:cNvPr id="4" name="Table 3"/>
          <p:cNvGraphicFramePr>
            <a:graphicFrameLocks noGrp="1"/>
          </p:cNvGraphicFramePr>
          <p:nvPr>
            <p:extLst>
              <p:ext uri="{D42A27DB-BD31-4B8C-83A1-F6EECF244321}">
                <p14:modId xmlns:p14="http://schemas.microsoft.com/office/powerpoint/2010/main" xmlns="" val="1846905481"/>
              </p:ext>
            </p:extLst>
          </p:nvPr>
        </p:nvGraphicFramePr>
        <p:xfrm>
          <a:off x="98577" y="953742"/>
          <a:ext cx="8878858" cy="6011876"/>
        </p:xfrm>
        <a:graphic>
          <a:graphicData uri="http://schemas.openxmlformats.org/drawingml/2006/table">
            <a:tbl>
              <a:tblPr firstRow="1" firstCol="1" bandRow="1"/>
              <a:tblGrid>
                <a:gridCol w="2618749">
                  <a:extLst>
                    <a:ext uri="{9D8B030D-6E8A-4147-A177-3AD203B41FA5}">
                      <a16:colId xmlns:a16="http://schemas.microsoft.com/office/drawing/2014/main" xmlns="" val="20000"/>
                    </a:ext>
                  </a:extLst>
                </a:gridCol>
                <a:gridCol w="2066613">
                  <a:extLst>
                    <a:ext uri="{9D8B030D-6E8A-4147-A177-3AD203B41FA5}">
                      <a16:colId xmlns:a16="http://schemas.microsoft.com/office/drawing/2014/main" xmlns="" val="20001"/>
                    </a:ext>
                  </a:extLst>
                </a:gridCol>
                <a:gridCol w="2066613">
                  <a:extLst>
                    <a:ext uri="{9D8B030D-6E8A-4147-A177-3AD203B41FA5}">
                      <a16:colId xmlns:a16="http://schemas.microsoft.com/office/drawing/2014/main" xmlns="" val="20002"/>
                    </a:ext>
                  </a:extLst>
                </a:gridCol>
                <a:gridCol w="2126883">
                  <a:extLst>
                    <a:ext uri="{9D8B030D-6E8A-4147-A177-3AD203B41FA5}">
                      <a16:colId xmlns:a16="http://schemas.microsoft.com/office/drawing/2014/main" xmlns="" val="20003"/>
                    </a:ext>
                  </a:extLst>
                </a:gridCol>
              </a:tblGrid>
              <a:tr h="514268">
                <a:tc gridSpan="2">
                  <a:txBody>
                    <a:bodyPr/>
                    <a:lstStyle/>
                    <a:p>
                      <a:pPr algn="just">
                        <a:lnSpc>
                          <a:spcPct val="150000"/>
                        </a:lnSpc>
                        <a:spcAft>
                          <a:spcPts val="0"/>
                        </a:spcAft>
                      </a:pPr>
                      <a:r>
                        <a:rPr lang="en-US" sz="1200" b="1" dirty="0">
                          <a:effectLst/>
                          <a:latin typeface="+mn-lt"/>
                          <a:ea typeface="Arial"/>
                        </a:rPr>
                        <a:t>STAFF CATEGORY</a:t>
                      </a:r>
                      <a:endParaRPr lang="en-ZA" sz="12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n-ZA"/>
                    </a:p>
                  </a:txBody>
                  <a:tcPr/>
                </a:tc>
                <a:tc>
                  <a:txBody>
                    <a:bodyPr/>
                    <a:lstStyle/>
                    <a:p>
                      <a:pPr algn="just">
                        <a:lnSpc>
                          <a:spcPct val="150000"/>
                        </a:lnSpc>
                        <a:spcAft>
                          <a:spcPts val="0"/>
                        </a:spcAft>
                      </a:pPr>
                      <a:r>
                        <a:rPr lang="en-US" sz="1200" b="1" dirty="0">
                          <a:effectLst/>
                          <a:latin typeface="+mn-lt"/>
                          <a:ea typeface="Arial"/>
                        </a:rPr>
                        <a:t>NUMBER (approximately)</a:t>
                      </a:r>
                      <a:endParaRPr lang="en-ZA" sz="12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nSpc>
                          <a:spcPct val="150000"/>
                        </a:lnSpc>
                        <a:spcAft>
                          <a:spcPts val="0"/>
                        </a:spcAft>
                      </a:pPr>
                      <a:r>
                        <a:rPr lang="en-US" sz="1200" b="1" dirty="0">
                          <a:effectLst/>
                          <a:latin typeface="+mn-lt"/>
                          <a:ea typeface="Arial"/>
                        </a:rPr>
                        <a:t>PLACE OF VACCINATION</a:t>
                      </a:r>
                      <a:endParaRPr lang="en-ZA" sz="12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0000"/>
                  </a:ext>
                </a:extLst>
              </a:tr>
              <a:tr h="257134">
                <a:tc rowSpan="2">
                  <a:txBody>
                    <a:bodyPr/>
                    <a:lstStyle/>
                    <a:p>
                      <a:pPr algn="just">
                        <a:lnSpc>
                          <a:spcPct val="150000"/>
                        </a:lnSpc>
                        <a:spcAft>
                          <a:spcPts val="0"/>
                        </a:spcAft>
                      </a:pPr>
                      <a:r>
                        <a:rPr lang="en-US" sz="1300" b="1" dirty="0">
                          <a:effectLst/>
                          <a:latin typeface="+mn-lt"/>
                          <a:ea typeface="Arial"/>
                        </a:rPr>
                        <a:t>Category 1</a:t>
                      </a:r>
                      <a:r>
                        <a:rPr lang="en-US" sz="1300" dirty="0">
                          <a:effectLst/>
                          <a:latin typeface="+mn-lt"/>
                          <a:ea typeface="Arial"/>
                        </a:rPr>
                        <a:t> </a:t>
                      </a:r>
                      <a:endParaRPr lang="en-ZA" sz="1300" dirty="0">
                        <a:effectLst/>
                        <a:latin typeface="+mn-lt"/>
                        <a:ea typeface="Arial"/>
                      </a:endParaRPr>
                    </a:p>
                    <a:p>
                      <a:pPr algn="just">
                        <a:lnSpc>
                          <a:spcPct val="150000"/>
                        </a:lnSpc>
                        <a:spcAft>
                          <a:spcPts val="0"/>
                        </a:spcAft>
                      </a:pPr>
                      <a:r>
                        <a:rPr lang="en-US" sz="1300" dirty="0">
                          <a:effectLst/>
                          <a:latin typeface="+mn-lt"/>
                          <a:ea typeface="Arial"/>
                        </a:rPr>
                        <a:t>[those aerosol generating procedures i.e. intubation, ventilation and taking COVID-19 specimen]</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effectLst/>
                          <a:latin typeface="+mn-lt"/>
                          <a:ea typeface="Arial"/>
                        </a:rPr>
                        <a:t>Medical Doctors</a:t>
                      </a:r>
                      <a:endParaRPr lang="en-ZA" sz="14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effectLst/>
                          <a:latin typeface="+mn-lt"/>
                          <a:ea typeface="Arial"/>
                        </a:rPr>
                        <a:t>12</a:t>
                      </a:r>
                      <a:endParaRPr lang="en-ZA" sz="14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just">
                        <a:lnSpc>
                          <a:spcPct val="150000"/>
                        </a:lnSpc>
                        <a:spcAft>
                          <a:spcPts val="0"/>
                        </a:spcAft>
                      </a:pPr>
                      <a:r>
                        <a:rPr lang="en-US" sz="1300" dirty="0">
                          <a:effectLst/>
                          <a:latin typeface="+mn-lt"/>
                          <a:ea typeface="Arial"/>
                        </a:rPr>
                        <a:t>At the designated vaccination sites of the NDoH according to priority population per Province, District and Sub District.</a:t>
                      </a:r>
                      <a:endParaRPr lang="en-ZA" sz="1300" dirty="0">
                        <a:effectLst/>
                        <a:latin typeface="+mn-lt"/>
                        <a:ea typeface="Arial"/>
                      </a:endParaRPr>
                    </a:p>
                    <a:p>
                      <a:pPr algn="just">
                        <a:lnSpc>
                          <a:spcPct val="150000"/>
                        </a:lnSpc>
                        <a:spcAft>
                          <a:spcPts val="0"/>
                        </a:spcAft>
                      </a:pPr>
                      <a:r>
                        <a:rPr lang="en-US" sz="1300" dirty="0">
                          <a:effectLst/>
                          <a:latin typeface="+mn-lt"/>
                          <a:ea typeface="Arial"/>
                        </a:rPr>
                        <a:t> </a:t>
                      </a:r>
                      <a:endParaRPr lang="en-ZA" sz="1300" dirty="0">
                        <a:effectLst/>
                        <a:latin typeface="+mn-lt"/>
                        <a:ea typeface="Arial"/>
                      </a:endParaRPr>
                    </a:p>
                    <a:p>
                      <a:pPr algn="just">
                        <a:lnSpc>
                          <a:spcPct val="150000"/>
                        </a:lnSpc>
                        <a:spcAft>
                          <a:spcPts val="0"/>
                        </a:spcAft>
                      </a:pPr>
                      <a:r>
                        <a:rPr lang="en-US" sz="1300" dirty="0">
                          <a:effectLst/>
                          <a:latin typeface="+mn-lt"/>
                          <a:ea typeface="Arial"/>
                        </a:rPr>
                        <a:t>Alternatively at place of work as per NDoH designated vaccination sites per centre.</a:t>
                      </a:r>
                      <a:endParaRPr lang="en-ZA" sz="1300" dirty="0">
                        <a:effectLst/>
                        <a:latin typeface="+mn-lt"/>
                        <a:ea typeface="Arial"/>
                      </a:endParaRPr>
                    </a:p>
                    <a:p>
                      <a:pPr algn="just">
                        <a:lnSpc>
                          <a:spcPct val="150000"/>
                        </a:lnSpc>
                        <a:spcAft>
                          <a:spcPts val="0"/>
                        </a:spcAft>
                      </a:pPr>
                      <a:r>
                        <a:rPr lang="en-US" sz="1300" dirty="0">
                          <a:effectLst/>
                          <a:latin typeface="+mn-lt"/>
                          <a:ea typeface="Arial"/>
                        </a:rPr>
                        <a:t> </a:t>
                      </a:r>
                      <a:endParaRPr lang="en-ZA" sz="1300" dirty="0">
                        <a:effectLst/>
                        <a:latin typeface="+mn-lt"/>
                        <a:ea typeface="Arial"/>
                      </a:endParaRPr>
                    </a:p>
                    <a:p>
                      <a:pPr algn="just">
                        <a:lnSpc>
                          <a:spcPct val="150000"/>
                        </a:lnSpc>
                        <a:spcAft>
                          <a:spcPts val="0"/>
                        </a:spcAft>
                      </a:pPr>
                      <a:r>
                        <a:rPr lang="en-US" sz="1300" dirty="0">
                          <a:effectLst/>
                          <a:latin typeface="+mn-lt"/>
                          <a:ea typeface="Arial"/>
                        </a:rPr>
                        <a:t>N.B First and second dose vaccine administration.</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67664">
                <a:tc vMerge="1">
                  <a:txBody>
                    <a:bodyPr/>
                    <a:lstStyle/>
                    <a:p>
                      <a:endParaRPr lang="en-ZA"/>
                    </a:p>
                  </a:txBody>
                  <a:tcPr/>
                </a:tc>
                <a:tc>
                  <a:txBody>
                    <a:bodyPr/>
                    <a:lstStyle/>
                    <a:p>
                      <a:pPr algn="just">
                        <a:lnSpc>
                          <a:spcPct val="150000"/>
                        </a:lnSpc>
                        <a:spcAft>
                          <a:spcPts val="0"/>
                        </a:spcAft>
                      </a:pPr>
                      <a:r>
                        <a:rPr lang="en-US" sz="1300" dirty="0">
                          <a:effectLst/>
                          <a:latin typeface="+mn-lt"/>
                          <a:ea typeface="Arial"/>
                        </a:rPr>
                        <a:t>Professional Nurses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814 </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2"/>
                  </a:ext>
                </a:extLst>
              </a:tr>
              <a:tr h="1034733">
                <a:tc>
                  <a:txBody>
                    <a:bodyPr/>
                    <a:lstStyle/>
                    <a:p>
                      <a:pPr algn="just">
                        <a:lnSpc>
                          <a:spcPct val="150000"/>
                        </a:lnSpc>
                        <a:spcAft>
                          <a:spcPts val="0"/>
                        </a:spcAft>
                      </a:pPr>
                      <a:r>
                        <a:rPr lang="en-US" sz="1300" b="1" dirty="0">
                          <a:effectLst/>
                          <a:latin typeface="+mn-lt"/>
                          <a:ea typeface="Arial"/>
                        </a:rPr>
                        <a:t>Category 2</a:t>
                      </a:r>
                      <a:r>
                        <a:rPr lang="en-US" sz="1300" dirty="0">
                          <a:effectLst/>
                          <a:latin typeface="+mn-lt"/>
                          <a:ea typeface="Arial"/>
                        </a:rPr>
                        <a:t> </a:t>
                      </a:r>
                      <a:endParaRPr lang="en-ZA" sz="1300" dirty="0">
                        <a:effectLst/>
                        <a:latin typeface="+mn-lt"/>
                        <a:ea typeface="Arial"/>
                      </a:endParaRPr>
                    </a:p>
                    <a:p>
                      <a:pPr algn="just">
                        <a:lnSpc>
                          <a:spcPct val="150000"/>
                        </a:lnSpc>
                        <a:spcAft>
                          <a:spcPts val="0"/>
                        </a:spcAft>
                      </a:pPr>
                      <a:r>
                        <a:rPr lang="en-US" sz="1300" dirty="0">
                          <a:effectLst/>
                          <a:latin typeface="+mn-lt"/>
                          <a:ea typeface="Arial"/>
                        </a:rPr>
                        <a:t>[those in direct contact with known or suspected COVID-19 patients]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Contract Nurses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484</a:t>
                      </a:r>
                      <a:endParaRPr lang="en-ZA" sz="1300" dirty="0">
                        <a:effectLst/>
                        <a:latin typeface="+mn-lt"/>
                        <a:ea typeface="Arial"/>
                      </a:endParaRPr>
                    </a:p>
                    <a:p>
                      <a:pPr algn="just">
                        <a:lnSpc>
                          <a:spcPct val="150000"/>
                        </a:lnSpc>
                        <a:spcAft>
                          <a:spcPts val="0"/>
                        </a:spcAft>
                      </a:pPr>
                      <a:r>
                        <a:rPr lang="en-US" sz="1300" dirty="0">
                          <a:effectLst/>
                          <a:latin typeface="+mn-lt"/>
                          <a:ea typeface="Arial"/>
                        </a:rPr>
                        <a:t> </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257134">
                <a:tc rowSpan="4">
                  <a:txBody>
                    <a:bodyPr/>
                    <a:lstStyle/>
                    <a:p>
                      <a:pPr algn="just">
                        <a:lnSpc>
                          <a:spcPct val="150000"/>
                        </a:lnSpc>
                        <a:spcAft>
                          <a:spcPts val="0"/>
                        </a:spcAft>
                      </a:pPr>
                      <a:r>
                        <a:rPr lang="en-US" sz="1300" b="1" dirty="0">
                          <a:effectLst/>
                          <a:latin typeface="+mn-lt"/>
                          <a:ea typeface="Arial"/>
                        </a:rPr>
                        <a:t>Category 3 </a:t>
                      </a:r>
                      <a:endParaRPr lang="en-ZA" sz="1300" dirty="0">
                        <a:effectLst/>
                        <a:latin typeface="+mn-lt"/>
                        <a:ea typeface="Arial"/>
                      </a:endParaRPr>
                    </a:p>
                    <a:p>
                      <a:pPr algn="just">
                        <a:lnSpc>
                          <a:spcPct val="150000"/>
                        </a:lnSpc>
                        <a:spcAft>
                          <a:spcPts val="0"/>
                        </a:spcAft>
                      </a:pPr>
                      <a:r>
                        <a:rPr lang="en-US" sz="1300" dirty="0">
                          <a:effectLst/>
                          <a:latin typeface="+mn-lt"/>
                          <a:ea typeface="Arial"/>
                        </a:rPr>
                        <a:t>[those in contact in patients (who are not known or suspected to have COVID-19)]</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Pharmacists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36</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514268">
                <a:tc vMerge="1">
                  <a:txBody>
                    <a:bodyPr/>
                    <a:lstStyle/>
                    <a:p>
                      <a:endParaRPr lang="en-ZA"/>
                    </a:p>
                  </a:txBody>
                  <a:tcPr/>
                </a:tc>
                <a:tc>
                  <a:txBody>
                    <a:bodyPr/>
                    <a:lstStyle/>
                    <a:p>
                      <a:pPr>
                        <a:lnSpc>
                          <a:spcPct val="150000"/>
                        </a:lnSpc>
                        <a:spcAft>
                          <a:spcPts val="0"/>
                        </a:spcAft>
                      </a:pPr>
                      <a:r>
                        <a:rPr lang="en-US" sz="1300" dirty="0">
                          <a:effectLst/>
                          <a:latin typeface="+mn-lt"/>
                          <a:ea typeface="Arial"/>
                        </a:rPr>
                        <a:t>Community Service Pharmacists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60</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5"/>
                  </a:ext>
                </a:extLst>
              </a:tr>
              <a:tr h="325215">
                <a:tc vMerge="1">
                  <a:txBody>
                    <a:bodyPr/>
                    <a:lstStyle/>
                    <a:p>
                      <a:endParaRPr lang="en-ZA"/>
                    </a:p>
                  </a:txBody>
                  <a:tcPr/>
                </a:tc>
                <a:tc>
                  <a:txBody>
                    <a:bodyPr/>
                    <a:lstStyle/>
                    <a:p>
                      <a:pPr algn="just">
                        <a:lnSpc>
                          <a:spcPct val="150000"/>
                        </a:lnSpc>
                        <a:spcAft>
                          <a:spcPts val="0"/>
                        </a:spcAft>
                      </a:pPr>
                      <a:r>
                        <a:rPr lang="en-US" sz="1300" dirty="0">
                          <a:effectLst/>
                          <a:latin typeface="+mn-lt"/>
                          <a:ea typeface="Arial"/>
                        </a:rPr>
                        <a:t>Pharmacists Assistants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16</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6"/>
                  </a:ext>
                </a:extLst>
              </a:tr>
              <a:tr h="257134">
                <a:tc vMerge="1">
                  <a:txBody>
                    <a:bodyPr/>
                    <a:lstStyle/>
                    <a:p>
                      <a:endParaRPr lang="en-ZA"/>
                    </a:p>
                  </a:txBody>
                  <a:tcPr/>
                </a:tc>
                <a:tc>
                  <a:txBody>
                    <a:bodyPr/>
                    <a:lstStyle/>
                    <a:p>
                      <a:pPr algn="just">
                        <a:lnSpc>
                          <a:spcPct val="150000"/>
                        </a:lnSpc>
                        <a:spcAft>
                          <a:spcPts val="0"/>
                        </a:spcAft>
                      </a:pPr>
                      <a:r>
                        <a:rPr lang="en-US" sz="1300" dirty="0">
                          <a:effectLst/>
                          <a:latin typeface="+mn-lt"/>
                          <a:ea typeface="Arial"/>
                        </a:rPr>
                        <a:t>Health Managers</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48</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7"/>
                  </a:ext>
                </a:extLst>
              </a:tr>
              <a:tr h="514268">
                <a:tc rowSpan="2">
                  <a:txBody>
                    <a:bodyPr/>
                    <a:lstStyle/>
                    <a:p>
                      <a:pPr algn="just">
                        <a:lnSpc>
                          <a:spcPct val="150000"/>
                        </a:lnSpc>
                        <a:spcAft>
                          <a:spcPts val="0"/>
                        </a:spcAft>
                      </a:pPr>
                      <a:r>
                        <a:rPr lang="en-US" sz="1300" b="1" dirty="0">
                          <a:effectLst/>
                          <a:latin typeface="+mn-lt"/>
                          <a:ea typeface="Arial"/>
                        </a:rPr>
                        <a:t>Category 4 </a:t>
                      </a:r>
                      <a:endParaRPr lang="en-ZA" sz="1300" dirty="0">
                        <a:effectLst/>
                        <a:latin typeface="+mn-lt"/>
                        <a:ea typeface="Arial"/>
                      </a:endParaRPr>
                    </a:p>
                    <a:p>
                      <a:pPr algn="just">
                        <a:lnSpc>
                          <a:spcPct val="150000"/>
                        </a:lnSpc>
                        <a:spcAft>
                          <a:spcPts val="0"/>
                        </a:spcAft>
                      </a:pPr>
                      <a:r>
                        <a:rPr lang="en-US" sz="1300" dirty="0">
                          <a:effectLst/>
                          <a:latin typeface="+mn-lt"/>
                          <a:ea typeface="Arial"/>
                        </a:rPr>
                        <a:t>[those not in contact with patients)</a:t>
                      </a:r>
                      <a:endParaRPr lang="en-ZA" sz="1300" dirty="0">
                        <a:effectLst/>
                        <a:latin typeface="+mn-lt"/>
                        <a:ea typeface="Arial"/>
                      </a:endParaRPr>
                    </a:p>
                    <a:p>
                      <a:pPr algn="just">
                        <a:lnSpc>
                          <a:spcPct val="150000"/>
                        </a:lnSpc>
                        <a:spcAft>
                          <a:spcPts val="0"/>
                        </a:spcAft>
                      </a:pPr>
                      <a:r>
                        <a:rPr lang="en-US" sz="1300" b="1" dirty="0">
                          <a:effectLst/>
                          <a:latin typeface="+mn-lt"/>
                          <a:ea typeface="Arial"/>
                        </a:rPr>
                        <a:t> </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300" dirty="0">
                          <a:effectLst/>
                          <a:latin typeface="+mn-lt"/>
                          <a:ea typeface="Arial"/>
                        </a:rPr>
                        <a:t>Regional Offices Health Care Personnel</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14</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8"/>
                  </a:ext>
                </a:extLst>
              </a:tr>
              <a:tr h="388248">
                <a:tc vMerge="1">
                  <a:txBody>
                    <a:bodyPr/>
                    <a:lstStyle/>
                    <a:p>
                      <a:endParaRPr lang="en-ZA"/>
                    </a:p>
                  </a:txBody>
                  <a:tcPr/>
                </a:tc>
                <a:tc>
                  <a:txBody>
                    <a:bodyPr/>
                    <a:lstStyle/>
                    <a:p>
                      <a:pPr>
                        <a:lnSpc>
                          <a:spcPct val="150000"/>
                        </a:lnSpc>
                        <a:spcAft>
                          <a:spcPts val="0"/>
                        </a:spcAft>
                      </a:pPr>
                      <a:r>
                        <a:rPr lang="en-US" sz="1300" dirty="0">
                          <a:effectLst/>
                          <a:latin typeface="+mn-lt"/>
                          <a:ea typeface="Arial"/>
                        </a:rPr>
                        <a:t>Head Office Health Care Personnel </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dirty="0">
                          <a:effectLst/>
                          <a:latin typeface="+mn-lt"/>
                          <a:ea typeface="Arial"/>
                        </a:rPr>
                        <a:t>14</a:t>
                      </a:r>
                      <a:endParaRPr lang="en-ZA" sz="13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9"/>
                  </a:ext>
                </a:extLst>
              </a:tr>
              <a:tr h="257134">
                <a:tc gridSpan="2">
                  <a:txBody>
                    <a:bodyPr/>
                    <a:lstStyle/>
                    <a:p>
                      <a:pPr>
                        <a:lnSpc>
                          <a:spcPct val="150000"/>
                        </a:lnSpc>
                        <a:spcAft>
                          <a:spcPts val="0"/>
                        </a:spcAft>
                      </a:pPr>
                      <a:r>
                        <a:rPr lang="en-US" sz="1200" b="1" dirty="0">
                          <a:effectLst/>
                          <a:latin typeface="+mn-lt"/>
                          <a:ea typeface="Arial"/>
                        </a:rPr>
                        <a:t>Total Health Sector Workers </a:t>
                      </a:r>
                      <a:endParaRPr lang="en-ZA" sz="12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just">
                        <a:lnSpc>
                          <a:spcPct val="150000"/>
                        </a:lnSpc>
                        <a:spcAft>
                          <a:spcPts val="0"/>
                        </a:spcAft>
                      </a:pPr>
                      <a:r>
                        <a:rPr lang="en-US" sz="1200" b="1" dirty="0" smtClean="0">
                          <a:effectLst/>
                          <a:latin typeface="+mn-lt"/>
                          <a:ea typeface="Arial"/>
                        </a:rPr>
                        <a:t>1 498</a:t>
                      </a:r>
                      <a:endParaRPr lang="en-ZA" sz="12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mn-lt"/>
                          <a:ea typeface="Arial"/>
                        </a:rPr>
                        <a:t> </a:t>
                      </a:r>
                      <a:endParaRPr lang="en-ZA" sz="1200" dirty="0">
                        <a:effectLst/>
                        <a:latin typeface="+mn-lt"/>
                        <a:ea typeface="Arial"/>
                      </a:endParaRPr>
                    </a:p>
                  </a:txBody>
                  <a:tcPr marL="41646" marR="41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1030147" y="645966"/>
            <a:ext cx="7639291" cy="307777"/>
          </a:xfrm>
          <a:prstGeom prst="rect">
            <a:avLst/>
          </a:prstGeom>
          <a:noFill/>
        </p:spPr>
        <p:txBody>
          <a:bodyPr wrap="square" rtlCol="0">
            <a:spAutoFit/>
          </a:bodyPr>
          <a:lstStyle/>
          <a:p>
            <a:pPr lvl="1"/>
            <a:r>
              <a:rPr lang="en-ZA" b="1" dirty="0"/>
              <a:t>PHASE 1: All Health Sector Workers (in line with NDoH roll out strategy 2021)</a:t>
            </a:r>
            <a:endParaRPr lang="en-ZA" sz="1200" dirty="0"/>
          </a:p>
        </p:txBody>
      </p:sp>
    </p:spTree>
    <p:extLst>
      <p:ext uri="{BB962C8B-B14F-4D97-AF65-F5344CB8AC3E}">
        <p14:creationId xmlns:p14="http://schemas.microsoft.com/office/powerpoint/2010/main" xmlns="" val="468416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927101" y="424544"/>
            <a:ext cx="7759699" cy="993095"/>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sym typeface="Calibri"/>
              </a:rPr>
              <a:t>OUTLINE OF THE PRESENTATION</a:t>
            </a:r>
            <a:endParaRPr sz="3200" b="1" dirty="0">
              <a:solidFill>
                <a:schemeClr val="lt1"/>
              </a:solidFill>
              <a:latin typeface="+mj-lt"/>
            </a:endParaRPr>
          </a:p>
        </p:txBody>
      </p:sp>
      <p:sp>
        <p:nvSpPr>
          <p:cNvPr id="96" name="Google Shape;96;p14"/>
          <p:cNvSpPr txBox="1">
            <a:spLocks noGrp="1"/>
          </p:cNvSpPr>
          <p:nvPr>
            <p:ph type="body" idx="1"/>
          </p:nvPr>
        </p:nvSpPr>
        <p:spPr>
          <a:xfrm>
            <a:off x="797901" y="1676399"/>
            <a:ext cx="7915276" cy="4048126"/>
          </a:xfrm>
          <a:prstGeom prst="rect">
            <a:avLst/>
          </a:prstGeom>
          <a:noFill/>
          <a:ln>
            <a:noFill/>
          </a:ln>
        </p:spPr>
        <p:txBody>
          <a:bodyPr spcFirstLastPara="1" wrap="square" lIns="91425" tIns="45700" rIns="91425" bIns="45700" anchor="t" anchorCtr="0">
            <a:noAutofit/>
          </a:bodyPr>
          <a:lstStyle/>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Purpose of the presentation</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Introduction</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Problem Statement</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Background </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Mitigation Strategies</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Statistics: Comparison DoH vs DCS </a:t>
            </a:r>
            <a:r>
              <a:rPr lang="en-ZA" sz="2400">
                <a:solidFill>
                  <a:schemeClr val="tx1"/>
                </a:solidFill>
                <a:latin typeface="+mn-lt"/>
              </a:rPr>
              <a:t>(Slides 10 – 11)</a:t>
            </a:r>
            <a:endParaRPr lang="en-ZA" sz="2400" dirty="0">
              <a:solidFill>
                <a:schemeClr val="tx1"/>
              </a:solidFill>
              <a:latin typeface="+mn-lt"/>
            </a:endParaRP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COVID-19 risk adjusted strategy: level 3 strategies</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DCS COVID-19 vaccine roll out plan</a:t>
            </a:r>
          </a:p>
          <a:p>
            <a:pPr marL="342900">
              <a:spcBef>
                <a:spcPts val="0"/>
              </a:spcBef>
              <a:buClr>
                <a:schemeClr val="tx1"/>
              </a:buClr>
              <a:buSzPts val="2400"/>
              <a:buFont typeface="Wingdings" panose="05000000000000000000" pitchFamily="2" charset="2"/>
              <a:buChar char="§"/>
            </a:pPr>
            <a:r>
              <a:rPr lang="en-ZA" sz="2400" dirty="0">
                <a:solidFill>
                  <a:schemeClr val="tx1"/>
                </a:solidFill>
                <a:latin typeface="+mn-lt"/>
              </a:rPr>
              <a:t>Conclusion</a:t>
            </a:r>
          </a:p>
          <a:p>
            <a:pPr marL="0" lvl="0" indent="0" algn="just" rtl="0">
              <a:spcBef>
                <a:spcPts val="0"/>
              </a:spcBef>
              <a:spcAft>
                <a:spcPts val="0"/>
              </a:spcAft>
              <a:buClr>
                <a:srgbClr val="FF0000"/>
              </a:buClr>
              <a:buSzPts val="2400"/>
              <a:buNone/>
            </a:pPr>
            <a:endParaRPr lang="en-ZA" sz="2800" dirty="0">
              <a:solidFill>
                <a:schemeClr val="tx1"/>
              </a:solidFill>
              <a:latin typeface="+mn-lt"/>
            </a:endParaRPr>
          </a:p>
          <a:p>
            <a:pPr marL="0" lvl="0" indent="0" algn="just" rtl="0">
              <a:spcBef>
                <a:spcPts val="0"/>
              </a:spcBef>
              <a:spcAft>
                <a:spcPts val="0"/>
              </a:spcAft>
              <a:buClr>
                <a:srgbClr val="FF0000"/>
              </a:buClr>
              <a:buSzPts val="2400"/>
              <a:buNone/>
            </a:pPr>
            <a:endParaRPr lang="en-ZA" sz="2800" dirty="0">
              <a:solidFill>
                <a:srgbClr val="FF0000"/>
              </a:solidFill>
              <a:latin typeface="+mn-lt"/>
            </a:endParaRPr>
          </a:p>
        </p:txBody>
      </p:sp>
      <p:pic>
        <p:nvPicPr>
          <p:cNvPr id="97" name="Google Shape;97;p14"/>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z="1400" smtClean="0">
                <a:solidFill>
                  <a:schemeClr val="tx1"/>
                </a:solidFill>
              </a:rPr>
              <a:pPr marL="0" lvl="0" indent="0" algn="r" rtl="0">
                <a:spcBef>
                  <a:spcPts val="0"/>
                </a:spcBef>
                <a:spcAft>
                  <a:spcPts val="0"/>
                </a:spcAft>
                <a:buNone/>
              </a:pPr>
              <a:t>2</a:t>
            </a:fld>
            <a:endParaRPr lang="en-ZA" sz="1400" dirty="0">
              <a:solidFill>
                <a:schemeClr val="tx1"/>
              </a:solidFill>
            </a:endParaRPr>
          </a:p>
        </p:txBody>
      </p:sp>
    </p:spTree>
    <p:extLst>
      <p:ext uri="{BB962C8B-B14F-4D97-AF65-F5344CB8AC3E}">
        <p14:creationId xmlns:p14="http://schemas.microsoft.com/office/powerpoint/2010/main" xmlns="" val="1991554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041722" y="0"/>
            <a:ext cx="7896225" cy="479798"/>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000" b="1" dirty="0">
                <a:solidFill>
                  <a:schemeClr val="bg1"/>
                </a:solidFill>
                <a:latin typeface="+mj-lt"/>
              </a:rPr>
              <a:t>DCS COVID-19 VACCINE ROLL OUT PLAN</a:t>
            </a:r>
            <a:endParaRPr sz="3000" b="1" dirty="0">
              <a:solidFill>
                <a:schemeClr val="bg1"/>
              </a:solidFill>
              <a:latin typeface="+mj-lt"/>
            </a:endParaRPr>
          </a:p>
        </p:txBody>
      </p:sp>
      <p:sp>
        <p:nvSpPr>
          <p:cNvPr id="110" name="Google Shape;110;p16"/>
          <p:cNvSpPr txBox="1">
            <a:spLocks noGrp="1"/>
          </p:cNvSpPr>
          <p:nvPr>
            <p:ph type="body" idx="1"/>
          </p:nvPr>
        </p:nvSpPr>
        <p:spPr>
          <a:xfrm>
            <a:off x="790574" y="949569"/>
            <a:ext cx="7896226" cy="5785339"/>
          </a:xfrm>
          <a:prstGeom prst="rect">
            <a:avLst/>
          </a:prstGeom>
          <a:noFill/>
          <a:ln>
            <a:noFill/>
          </a:ln>
        </p:spPr>
        <p:txBody>
          <a:bodyPr spcFirstLastPara="1" wrap="square" lIns="91425" tIns="45700" rIns="91425" bIns="45700" anchor="t" anchorCtr="0">
            <a:noAutofit/>
          </a:bodyPr>
          <a:lstStyle/>
          <a:p>
            <a:pPr marL="92075" lvl="1" indent="0" algn="just">
              <a:spcBef>
                <a:spcPts val="675"/>
              </a:spcBef>
              <a:buNone/>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lang="en-ZA" sz="2400" dirty="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20</a:t>
            </a:fld>
            <a:endParaRPr lang="en-ZA"/>
          </a:p>
        </p:txBody>
      </p:sp>
      <p:sp>
        <p:nvSpPr>
          <p:cNvPr id="5" name="TextBox 4"/>
          <p:cNvSpPr txBox="1"/>
          <p:nvPr/>
        </p:nvSpPr>
        <p:spPr>
          <a:xfrm>
            <a:off x="763929" y="517760"/>
            <a:ext cx="8160152" cy="969496"/>
          </a:xfrm>
          <a:prstGeom prst="rect">
            <a:avLst/>
          </a:prstGeom>
          <a:noFill/>
        </p:spPr>
        <p:txBody>
          <a:bodyPr wrap="square" rtlCol="0">
            <a:spAutoFit/>
          </a:bodyPr>
          <a:lstStyle/>
          <a:p>
            <a:pPr lvl="1"/>
            <a:r>
              <a:rPr lang="en-ZA" sz="1200" b="1" dirty="0"/>
              <a:t>PHASE 2: Essential Workers, Persons in Congregate settings, Persons over sixty years of age, Persons under eighteen (18) years with comorbidities (NDoH Roll out strategy 2021).</a:t>
            </a:r>
            <a:r>
              <a:rPr lang="en-ZA" sz="1100" dirty="0"/>
              <a:t>	</a:t>
            </a:r>
          </a:p>
          <a:p>
            <a:r>
              <a:rPr lang="en-ZA" sz="1100" b="1" dirty="0"/>
              <a:t> </a:t>
            </a:r>
            <a:endParaRPr lang="en-ZA" sz="1100" dirty="0"/>
          </a:p>
          <a:p>
            <a:pPr lvl="0"/>
            <a:r>
              <a:rPr lang="en-ZA" sz="1100" b="1" u="sng" dirty="0"/>
              <a:t>Category 1 : All Correctional Officials (Essential Workers, persons over sixty years of age, persons under eighteen (18) years with comorbidities)</a:t>
            </a:r>
            <a:endParaRPr lang="en-ZA" sz="1100" dirty="0"/>
          </a:p>
        </p:txBody>
      </p:sp>
      <p:graphicFrame>
        <p:nvGraphicFramePr>
          <p:cNvPr id="3" name="Table 2"/>
          <p:cNvGraphicFramePr>
            <a:graphicFrameLocks noGrp="1"/>
          </p:cNvGraphicFramePr>
          <p:nvPr>
            <p:extLst>
              <p:ext uri="{D42A27DB-BD31-4B8C-83A1-F6EECF244321}">
                <p14:modId xmlns:p14="http://schemas.microsoft.com/office/powerpoint/2010/main" xmlns="" val="1688938889"/>
              </p:ext>
            </p:extLst>
          </p:nvPr>
        </p:nvGraphicFramePr>
        <p:xfrm>
          <a:off x="289367" y="1611420"/>
          <a:ext cx="8599990" cy="5072573"/>
        </p:xfrm>
        <a:graphic>
          <a:graphicData uri="http://schemas.openxmlformats.org/drawingml/2006/table">
            <a:tbl>
              <a:tblPr firstRow="1" firstCol="1" bandRow="1"/>
              <a:tblGrid>
                <a:gridCol w="2721818">
                  <a:extLst>
                    <a:ext uri="{9D8B030D-6E8A-4147-A177-3AD203B41FA5}">
                      <a16:colId xmlns:a16="http://schemas.microsoft.com/office/drawing/2014/main" xmlns="" val="20000"/>
                    </a:ext>
                  </a:extLst>
                </a:gridCol>
                <a:gridCol w="1984898">
                  <a:extLst>
                    <a:ext uri="{9D8B030D-6E8A-4147-A177-3AD203B41FA5}">
                      <a16:colId xmlns:a16="http://schemas.microsoft.com/office/drawing/2014/main" xmlns="" val="20001"/>
                    </a:ext>
                  </a:extLst>
                </a:gridCol>
                <a:gridCol w="3893274">
                  <a:extLst>
                    <a:ext uri="{9D8B030D-6E8A-4147-A177-3AD203B41FA5}">
                      <a16:colId xmlns:a16="http://schemas.microsoft.com/office/drawing/2014/main" xmlns="" val="20002"/>
                    </a:ext>
                  </a:extLst>
                </a:gridCol>
              </a:tblGrid>
              <a:tr h="258340">
                <a:tc>
                  <a:txBody>
                    <a:bodyPr/>
                    <a:lstStyle/>
                    <a:p>
                      <a:pPr>
                        <a:lnSpc>
                          <a:spcPct val="150000"/>
                        </a:lnSpc>
                        <a:spcAft>
                          <a:spcPts val="0"/>
                        </a:spcAft>
                      </a:pPr>
                      <a:r>
                        <a:rPr lang="en-US" sz="1200" b="1" dirty="0">
                          <a:effectLst/>
                          <a:latin typeface="Arial"/>
                          <a:ea typeface="Arial"/>
                        </a:rPr>
                        <a:t>STAFF CATEGORY </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nSpc>
                          <a:spcPct val="150000"/>
                        </a:lnSpc>
                        <a:spcAft>
                          <a:spcPts val="0"/>
                        </a:spcAft>
                      </a:pPr>
                      <a:r>
                        <a:rPr lang="en-US" sz="1200" b="1" dirty="0">
                          <a:effectLst/>
                          <a:latin typeface="Arial"/>
                          <a:ea typeface="Arial"/>
                        </a:rPr>
                        <a:t>NUMBER</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nSpc>
                          <a:spcPct val="150000"/>
                        </a:lnSpc>
                        <a:spcAft>
                          <a:spcPts val="0"/>
                        </a:spcAft>
                      </a:pPr>
                      <a:r>
                        <a:rPr lang="en-US" sz="1200" b="1" dirty="0">
                          <a:effectLst/>
                          <a:latin typeface="Arial"/>
                          <a:ea typeface="Arial"/>
                        </a:rPr>
                        <a:t>PLACE OF VACCINATION</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0000"/>
                  </a:ext>
                </a:extLst>
              </a:tr>
              <a:tr h="258340">
                <a:tc>
                  <a:txBody>
                    <a:bodyPr/>
                    <a:lstStyle/>
                    <a:p>
                      <a:pPr>
                        <a:lnSpc>
                          <a:spcPct val="150000"/>
                        </a:lnSpc>
                        <a:spcAft>
                          <a:spcPts val="0"/>
                        </a:spcAft>
                      </a:pPr>
                      <a:r>
                        <a:rPr lang="en-US" sz="1200" dirty="0">
                          <a:effectLst/>
                          <a:latin typeface="Arial"/>
                          <a:ea typeface="Arial"/>
                        </a:rPr>
                        <a:t>Artisans</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effectLst/>
                          <a:latin typeface="Arial"/>
                          <a:ea typeface="Arial"/>
                        </a:rPr>
                        <a:t>507</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5">
                  <a:txBody>
                    <a:bodyPr/>
                    <a:lstStyle/>
                    <a:p>
                      <a:pPr algn="just">
                        <a:lnSpc>
                          <a:spcPct val="150000"/>
                        </a:lnSpc>
                        <a:spcAft>
                          <a:spcPts val="0"/>
                        </a:spcAft>
                      </a:pPr>
                      <a:r>
                        <a:rPr lang="en-US" sz="1200" dirty="0">
                          <a:effectLst/>
                          <a:latin typeface="Arial"/>
                          <a:ea typeface="Arial"/>
                        </a:rPr>
                        <a:t>At the designated vaccination sites of the NDoH according to priority population per Province, District and Sub District.</a:t>
                      </a:r>
                      <a:endParaRPr lang="en-ZA" sz="1200" dirty="0">
                        <a:effectLst/>
                        <a:latin typeface="Arial"/>
                        <a:ea typeface="Arial"/>
                      </a:endParaRPr>
                    </a:p>
                    <a:p>
                      <a:pPr algn="just">
                        <a:lnSpc>
                          <a:spcPct val="150000"/>
                        </a:lnSpc>
                        <a:spcAft>
                          <a:spcPts val="0"/>
                        </a:spcAft>
                      </a:pPr>
                      <a:r>
                        <a:rPr lang="en-US" sz="1200" dirty="0">
                          <a:effectLst/>
                          <a:latin typeface="Arial"/>
                          <a:ea typeface="Arial"/>
                        </a:rPr>
                        <a:t> </a:t>
                      </a:r>
                      <a:endParaRPr lang="en-ZA" sz="1200" dirty="0">
                        <a:effectLst/>
                        <a:latin typeface="Arial"/>
                        <a:ea typeface="Arial"/>
                      </a:endParaRPr>
                    </a:p>
                    <a:p>
                      <a:pPr algn="just">
                        <a:lnSpc>
                          <a:spcPct val="150000"/>
                        </a:lnSpc>
                        <a:spcAft>
                          <a:spcPts val="0"/>
                        </a:spcAft>
                      </a:pPr>
                      <a:r>
                        <a:rPr lang="en-US" sz="1200" dirty="0">
                          <a:effectLst/>
                          <a:latin typeface="Arial"/>
                          <a:ea typeface="Arial"/>
                        </a:rPr>
                        <a:t>Alternatively at place of work as per NDoH designated vaccination sites per centre.</a:t>
                      </a:r>
                      <a:endParaRPr lang="en-ZA" sz="1200" dirty="0">
                        <a:effectLst/>
                        <a:latin typeface="Arial"/>
                        <a:ea typeface="Arial"/>
                      </a:endParaRPr>
                    </a:p>
                    <a:p>
                      <a:pPr algn="just">
                        <a:lnSpc>
                          <a:spcPct val="150000"/>
                        </a:lnSpc>
                        <a:spcAft>
                          <a:spcPts val="0"/>
                        </a:spcAft>
                      </a:pPr>
                      <a:endParaRPr lang="en-ZA" sz="1200" dirty="0">
                        <a:effectLst/>
                        <a:latin typeface="Arial"/>
                        <a:ea typeface="Arial"/>
                      </a:endParaRPr>
                    </a:p>
                    <a:p>
                      <a:pPr algn="just">
                        <a:lnSpc>
                          <a:spcPct val="150000"/>
                        </a:lnSpc>
                        <a:spcAft>
                          <a:spcPts val="0"/>
                        </a:spcAft>
                      </a:pPr>
                      <a:r>
                        <a:rPr lang="en-US" sz="1200" dirty="0">
                          <a:effectLst/>
                          <a:latin typeface="Arial"/>
                          <a:ea typeface="Arial"/>
                        </a:rPr>
                        <a:t>N.B First and second dose vaccine administration.</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6975">
                <a:tc>
                  <a:txBody>
                    <a:bodyPr/>
                    <a:lstStyle/>
                    <a:p>
                      <a:pPr>
                        <a:lnSpc>
                          <a:spcPct val="150000"/>
                        </a:lnSpc>
                        <a:spcAft>
                          <a:spcPts val="0"/>
                        </a:spcAft>
                      </a:pPr>
                      <a:r>
                        <a:rPr lang="en-US" sz="1200" dirty="0">
                          <a:effectLst/>
                          <a:latin typeface="Arial"/>
                          <a:ea typeface="Arial"/>
                        </a:rPr>
                        <a:t>Centre Based Correctional Officials</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a:ea typeface="Arial"/>
                        </a:rPr>
                        <a:t>33 089</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2"/>
                  </a:ext>
                </a:extLst>
              </a:tr>
              <a:tr h="516681">
                <a:tc>
                  <a:txBody>
                    <a:bodyPr/>
                    <a:lstStyle/>
                    <a:p>
                      <a:pPr>
                        <a:lnSpc>
                          <a:spcPct val="150000"/>
                        </a:lnSpc>
                        <a:spcAft>
                          <a:spcPts val="0"/>
                        </a:spcAft>
                      </a:pPr>
                      <a:r>
                        <a:rPr lang="en-US" sz="1200" dirty="0">
                          <a:effectLst/>
                          <a:latin typeface="Arial"/>
                          <a:ea typeface="Arial"/>
                        </a:rPr>
                        <a:t>Psychologists and vocational counsellors</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a:ea typeface="Arial"/>
                        </a:rPr>
                        <a:t>101</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258340">
                <a:tc>
                  <a:txBody>
                    <a:bodyPr/>
                    <a:lstStyle/>
                    <a:p>
                      <a:pPr>
                        <a:lnSpc>
                          <a:spcPct val="150000"/>
                        </a:lnSpc>
                        <a:spcAft>
                          <a:spcPts val="0"/>
                        </a:spcAft>
                      </a:pPr>
                      <a:r>
                        <a:rPr lang="en-US" sz="1200">
                          <a:effectLst/>
                          <a:latin typeface="Arial"/>
                          <a:ea typeface="Arial"/>
                        </a:rPr>
                        <a:t>Educationists</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a:ea typeface="Arial"/>
                        </a:rPr>
                        <a:t>536</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277422">
                <a:tc>
                  <a:txBody>
                    <a:bodyPr/>
                    <a:lstStyle/>
                    <a:p>
                      <a:pPr>
                        <a:lnSpc>
                          <a:spcPct val="150000"/>
                        </a:lnSpc>
                        <a:spcAft>
                          <a:spcPts val="0"/>
                        </a:spcAft>
                      </a:pPr>
                      <a:r>
                        <a:rPr lang="en-US" sz="1200" dirty="0">
                          <a:effectLst/>
                          <a:latin typeface="Arial"/>
                          <a:ea typeface="Arial"/>
                        </a:rPr>
                        <a:t>Social work and related professionals</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a:ea typeface="Arial"/>
                        </a:rPr>
                        <a:t>676</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5"/>
                  </a:ext>
                </a:extLst>
              </a:tr>
              <a:tr h="258340">
                <a:tc>
                  <a:txBody>
                    <a:bodyPr/>
                    <a:lstStyle/>
                    <a:p>
                      <a:pPr>
                        <a:lnSpc>
                          <a:spcPct val="150000"/>
                        </a:lnSpc>
                        <a:spcAft>
                          <a:spcPts val="0"/>
                        </a:spcAft>
                      </a:pPr>
                      <a:r>
                        <a:rPr lang="en-US" sz="1200" dirty="0">
                          <a:effectLst/>
                          <a:latin typeface="Arial"/>
                          <a:ea typeface="Arial"/>
                        </a:rPr>
                        <a:t>Learnership                                           </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a:ea typeface="Arial"/>
                        </a:rPr>
                        <a:t>125</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6"/>
                  </a:ext>
                </a:extLst>
              </a:tr>
              <a:tr h="258340">
                <a:tc>
                  <a:txBody>
                    <a:bodyPr/>
                    <a:lstStyle/>
                    <a:p>
                      <a:pPr>
                        <a:lnSpc>
                          <a:spcPct val="150000"/>
                        </a:lnSpc>
                        <a:spcAft>
                          <a:spcPts val="0"/>
                        </a:spcAft>
                      </a:pPr>
                      <a:r>
                        <a:rPr lang="en-US" sz="1200" dirty="0">
                          <a:effectLst/>
                          <a:latin typeface="Arial"/>
                          <a:ea typeface="Arial"/>
                        </a:rPr>
                        <a:t>Top Management</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a:ea typeface="Arial"/>
                        </a:rPr>
                        <a:t>16</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7"/>
                  </a:ext>
                </a:extLst>
              </a:tr>
              <a:tr h="258340">
                <a:tc>
                  <a:txBody>
                    <a:bodyPr/>
                    <a:lstStyle/>
                    <a:p>
                      <a:pPr>
                        <a:lnSpc>
                          <a:spcPct val="150000"/>
                        </a:lnSpc>
                        <a:spcAft>
                          <a:spcPts val="0"/>
                        </a:spcAft>
                      </a:pPr>
                      <a:r>
                        <a:rPr lang="en-US" sz="1200">
                          <a:effectLst/>
                          <a:latin typeface="Arial"/>
                          <a:ea typeface="Arial"/>
                        </a:rPr>
                        <a:t>Senior Managers </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151</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8"/>
                  </a:ext>
                </a:extLst>
              </a:tr>
              <a:tr h="258340">
                <a:tc>
                  <a:txBody>
                    <a:bodyPr/>
                    <a:lstStyle/>
                    <a:p>
                      <a:pPr>
                        <a:lnSpc>
                          <a:spcPct val="150000"/>
                        </a:lnSpc>
                        <a:spcAft>
                          <a:spcPts val="0"/>
                        </a:spcAft>
                      </a:pPr>
                      <a:r>
                        <a:rPr lang="en-US" sz="1200">
                          <a:effectLst/>
                          <a:latin typeface="Arial"/>
                          <a:ea typeface="Arial"/>
                        </a:rPr>
                        <a:t>Engineers</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29</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9"/>
                  </a:ext>
                </a:extLst>
              </a:tr>
              <a:tr h="497440">
                <a:tc>
                  <a:txBody>
                    <a:bodyPr/>
                    <a:lstStyle/>
                    <a:p>
                      <a:pPr>
                        <a:lnSpc>
                          <a:spcPct val="150000"/>
                        </a:lnSpc>
                        <a:spcAft>
                          <a:spcPts val="0"/>
                        </a:spcAft>
                      </a:pPr>
                      <a:r>
                        <a:rPr lang="en-US" sz="1200">
                          <a:effectLst/>
                          <a:latin typeface="Arial"/>
                          <a:ea typeface="Arial"/>
                        </a:rPr>
                        <a:t>Environmentalist and Biodiversity officers</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2</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10"/>
                  </a:ext>
                </a:extLst>
              </a:tr>
              <a:tr h="258340">
                <a:tc>
                  <a:txBody>
                    <a:bodyPr/>
                    <a:lstStyle/>
                    <a:p>
                      <a:pPr>
                        <a:lnSpc>
                          <a:spcPct val="150000"/>
                        </a:lnSpc>
                        <a:spcAft>
                          <a:spcPts val="0"/>
                        </a:spcAft>
                      </a:pPr>
                      <a:r>
                        <a:rPr lang="en-US" sz="1200">
                          <a:effectLst/>
                          <a:latin typeface="Arial"/>
                          <a:ea typeface="Arial"/>
                        </a:rPr>
                        <a:t>Legal officers</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35</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11"/>
                  </a:ext>
                </a:extLst>
              </a:tr>
              <a:tr h="258340">
                <a:tc>
                  <a:txBody>
                    <a:bodyPr/>
                    <a:lstStyle/>
                    <a:p>
                      <a:pPr>
                        <a:lnSpc>
                          <a:spcPct val="150000"/>
                        </a:lnSpc>
                        <a:spcAft>
                          <a:spcPts val="0"/>
                        </a:spcAft>
                      </a:pPr>
                      <a:r>
                        <a:rPr lang="en-US" sz="1200">
                          <a:effectLst/>
                          <a:latin typeface="Arial"/>
                          <a:ea typeface="Arial"/>
                        </a:rPr>
                        <a:t>Non Centre Based</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1 284</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12"/>
                  </a:ext>
                </a:extLst>
              </a:tr>
              <a:tr h="246593">
                <a:tc>
                  <a:txBody>
                    <a:bodyPr/>
                    <a:lstStyle/>
                    <a:p>
                      <a:pPr>
                        <a:lnSpc>
                          <a:spcPct val="150000"/>
                        </a:lnSpc>
                        <a:spcAft>
                          <a:spcPts val="0"/>
                        </a:spcAft>
                      </a:pPr>
                      <a:r>
                        <a:rPr lang="en-US" sz="1200">
                          <a:effectLst/>
                          <a:latin typeface="Arial"/>
                          <a:ea typeface="Arial"/>
                        </a:rPr>
                        <a:t>Public Service Non-OSD</a:t>
                      </a:r>
                      <a:endParaRPr lang="en-ZA" sz="120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2 728</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13"/>
                  </a:ext>
                </a:extLst>
              </a:tr>
              <a:tr h="258340">
                <a:tc>
                  <a:txBody>
                    <a:bodyPr/>
                    <a:lstStyle/>
                    <a:p>
                      <a:pPr>
                        <a:lnSpc>
                          <a:spcPct val="150000"/>
                        </a:lnSpc>
                        <a:spcAft>
                          <a:spcPts val="0"/>
                        </a:spcAft>
                      </a:pPr>
                      <a:r>
                        <a:rPr lang="en-US" sz="1200" dirty="0">
                          <a:effectLst/>
                          <a:latin typeface="Arial"/>
                          <a:ea typeface="Arial"/>
                        </a:rPr>
                        <a:t>Internship                                            </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a:ea typeface="Arial"/>
                        </a:rPr>
                        <a:t>14</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14"/>
                  </a:ext>
                </a:extLst>
              </a:tr>
              <a:tr h="303376">
                <a:tc>
                  <a:txBody>
                    <a:bodyPr/>
                    <a:lstStyle/>
                    <a:p>
                      <a:pPr>
                        <a:lnSpc>
                          <a:spcPct val="150000"/>
                        </a:lnSpc>
                        <a:spcAft>
                          <a:spcPts val="0"/>
                        </a:spcAft>
                      </a:pPr>
                      <a:r>
                        <a:rPr lang="en-US" sz="1200" b="1" dirty="0">
                          <a:effectLst/>
                          <a:latin typeface="Arial"/>
                          <a:ea typeface="Arial"/>
                        </a:rPr>
                        <a:t>Total Officials </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dirty="0">
                          <a:effectLst/>
                          <a:latin typeface="Arial"/>
                          <a:ea typeface="Arial"/>
                        </a:rPr>
                        <a:t>39 293 </a:t>
                      </a:r>
                      <a:endParaRPr lang="en-ZA" sz="1200" dirty="0">
                        <a:effectLst/>
                        <a:latin typeface="Arial"/>
                        <a:ea typeface="Arial"/>
                      </a:endParaRPr>
                    </a:p>
                  </a:txBody>
                  <a:tcPr marL="52718" marR="52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000196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041722" y="0"/>
            <a:ext cx="7896225" cy="479798"/>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000" b="1" dirty="0">
                <a:solidFill>
                  <a:schemeClr val="bg1"/>
                </a:solidFill>
                <a:latin typeface="+mj-lt"/>
              </a:rPr>
              <a:t>DCS COVID-19 VACCINE ROLL OUT PLAN</a:t>
            </a:r>
            <a:endParaRPr sz="3000" b="1" dirty="0">
              <a:solidFill>
                <a:schemeClr val="bg1"/>
              </a:solidFill>
              <a:latin typeface="+mj-lt"/>
            </a:endParaRPr>
          </a:p>
        </p:txBody>
      </p:sp>
      <p:sp>
        <p:nvSpPr>
          <p:cNvPr id="110" name="Google Shape;110;p16"/>
          <p:cNvSpPr txBox="1">
            <a:spLocks noGrp="1"/>
          </p:cNvSpPr>
          <p:nvPr>
            <p:ph type="body" idx="1"/>
          </p:nvPr>
        </p:nvSpPr>
        <p:spPr>
          <a:xfrm>
            <a:off x="790574" y="949569"/>
            <a:ext cx="7896226" cy="5785339"/>
          </a:xfrm>
          <a:prstGeom prst="rect">
            <a:avLst/>
          </a:prstGeom>
          <a:noFill/>
          <a:ln>
            <a:noFill/>
          </a:ln>
        </p:spPr>
        <p:txBody>
          <a:bodyPr spcFirstLastPara="1" wrap="square" lIns="91425" tIns="45700" rIns="91425" bIns="45700" anchor="t" anchorCtr="0">
            <a:noAutofit/>
          </a:bodyPr>
          <a:lstStyle/>
          <a:p>
            <a:pPr marL="92075" lvl="1" indent="0" algn="just">
              <a:spcBef>
                <a:spcPts val="675"/>
              </a:spcBef>
              <a:buNone/>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lang="en-ZA" sz="2400" dirty="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21</a:t>
            </a:fld>
            <a:endParaRPr lang="en-ZA"/>
          </a:p>
        </p:txBody>
      </p:sp>
      <p:sp>
        <p:nvSpPr>
          <p:cNvPr id="5" name="TextBox 4"/>
          <p:cNvSpPr txBox="1"/>
          <p:nvPr/>
        </p:nvSpPr>
        <p:spPr>
          <a:xfrm>
            <a:off x="763929" y="516914"/>
            <a:ext cx="8160152" cy="830997"/>
          </a:xfrm>
          <a:prstGeom prst="rect">
            <a:avLst/>
          </a:prstGeom>
          <a:noFill/>
        </p:spPr>
        <p:txBody>
          <a:bodyPr wrap="square" rtlCol="0">
            <a:spAutoFit/>
          </a:bodyPr>
          <a:lstStyle/>
          <a:p>
            <a:pPr lvl="1"/>
            <a:r>
              <a:rPr lang="en-ZA" sz="1200" b="1" dirty="0">
                <a:latin typeface="+mn-lt"/>
              </a:rPr>
              <a:t>PHASE 2: Essential Workers, Persons in Congregate settings, Persons over sixty years of age, Persons under eighteen (18) years with comorbidities (NDoH Roll out strategy 2021).</a:t>
            </a:r>
            <a:r>
              <a:rPr lang="en-ZA" sz="1200" dirty="0">
                <a:latin typeface="+mn-lt"/>
              </a:rPr>
              <a:t>	</a:t>
            </a:r>
          </a:p>
          <a:p>
            <a:r>
              <a:rPr lang="en-ZA" sz="1200" b="1" dirty="0">
                <a:latin typeface="+mn-lt"/>
              </a:rPr>
              <a:t> </a:t>
            </a:r>
            <a:endParaRPr lang="en-ZA" sz="1200" dirty="0">
              <a:latin typeface="+mn-lt"/>
            </a:endParaRPr>
          </a:p>
          <a:p>
            <a:pPr lvl="0"/>
            <a:r>
              <a:rPr lang="en-ZA" sz="1200" b="1" u="sng" dirty="0">
                <a:latin typeface="+mn-lt"/>
              </a:rPr>
              <a:t>Category 2: Inmates (persons in congregate settings)</a:t>
            </a:r>
            <a:endParaRPr lang="en-ZA" sz="1200" dirty="0">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xmlns="" val="3694935726"/>
              </p:ext>
            </p:extLst>
          </p:nvPr>
        </p:nvGraphicFramePr>
        <p:xfrm>
          <a:off x="183561" y="1420040"/>
          <a:ext cx="8634110" cy="4464449"/>
        </p:xfrm>
        <a:graphic>
          <a:graphicData uri="http://schemas.openxmlformats.org/drawingml/2006/table">
            <a:tbl>
              <a:tblPr firstRow="1" firstCol="1" bandRow="1"/>
              <a:tblGrid>
                <a:gridCol w="2052024">
                  <a:extLst>
                    <a:ext uri="{9D8B030D-6E8A-4147-A177-3AD203B41FA5}">
                      <a16:colId xmlns:a16="http://schemas.microsoft.com/office/drawing/2014/main" xmlns="" val="20000"/>
                    </a:ext>
                  </a:extLst>
                </a:gridCol>
                <a:gridCol w="1171568">
                  <a:extLst>
                    <a:ext uri="{9D8B030D-6E8A-4147-A177-3AD203B41FA5}">
                      <a16:colId xmlns:a16="http://schemas.microsoft.com/office/drawing/2014/main" xmlns="" val="20001"/>
                    </a:ext>
                  </a:extLst>
                </a:gridCol>
                <a:gridCol w="930887">
                  <a:extLst>
                    <a:ext uri="{9D8B030D-6E8A-4147-A177-3AD203B41FA5}">
                      <a16:colId xmlns:a16="http://schemas.microsoft.com/office/drawing/2014/main" xmlns="" val="20002"/>
                    </a:ext>
                  </a:extLst>
                </a:gridCol>
                <a:gridCol w="176778">
                  <a:extLst>
                    <a:ext uri="{9D8B030D-6E8A-4147-A177-3AD203B41FA5}">
                      <a16:colId xmlns:a16="http://schemas.microsoft.com/office/drawing/2014/main" xmlns="" val="20003"/>
                    </a:ext>
                  </a:extLst>
                </a:gridCol>
                <a:gridCol w="725285">
                  <a:extLst>
                    <a:ext uri="{9D8B030D-6E8A-4147-A177-3AD203B41FA5}">
                      <a16:colId xmlns:a16="http://schemas.microsoft.com/office/drawing/2014/main" xmlns="" val="20004"/>
                    </a:ext>
                  </a:extLst>
                </a:gridCol>
                <a:gridCol w="478234">
                  <a:extLst>
                    <a:ext uri="{9D8B030D-6E8A-4147-A177-3AD203B41FA5}">
                      <a16:colId xmlns:a16="http://schemas.microsoft.com/office/drawing/2014/main" xmlns="" val="20005"/>
                    </a:ext>
                  </a:extLst>
                </a:gridCol>
                <a:gridCol w="439625">
                  <a:extLst>
                    <a:ext uri="{9D8B030D-6E8A-4147-A177-3AD203B41FA5}">
                      <a16:colId xmlns:a16="http://schemas.microsoft.com/office/drawing/2014/main" xmlns="" val="20006"/>
                    </a:ext>
                  </a:extLst>
                </a:gridCol>
                <a:gridCol w="1072763">
                  <a:extLst>
                    <a:ext uri="{9D8B030D-6E8A-4147-A177-3AD203B41FA5}">
                      <a16:colId xmlns:a16="http://schemas.microsoft.com/office/drawing/2014/main" xmlns="" val="20007"/>
                    </a:ext>
                  </a:extLst>
                </a:gridCol>
                <a:gridCol w="241444">
                  <a:extLst>
                    <a:ext uri="{9D8B030D-6E8A-4147-A177-3AD203B41FA5}">
                      <a16:colId xmlns:a16="http://schemas.microsoft.com/office/drawing/2014/main" xmlns="" val="20008"/>
                    </a:ext>
                  </a:extLst>
                </a:gridCol>
                <a:gridCol w="1345502">
                  <a:extLst>
                    <a:ext uri="{9D8B030D-6E8A-4147-A177-3AD203B41FA5}">
                      <a16:colId xmlns:a16="http://schemas.microsoft.com/office/drawing/2014/main" xmlns="" val="20009"/>
                    </a:ext>
                  </a:extLst>
                </a:gridCol>
              </a:tblGrid>
              <a:tr h="1088611">
                <a:tc>
                  <a:txBody>
                    <a:bodyPr/>
                    <a:lstStyle/>
                    <a:p>
                      <a:pPr algn="just">
                        <a:lnSpc>
                          <a:spcPct val="115000"/>
                        </a:lnSpc>
                        <a:spcAft>
                          <a:spcPts val="0"/>
                        </a:spcAft>
                      </a:pPr>
                      <a:r>
                        <a:rPr lang="en-US" sz="1200" b="1" dirty="0">
                          <a:effectLst/>
                          <a:latin typeface="+mn-lt"/>
                          <a:ea typeface="Arial"/>
                          <a:cs typeface="Times New Roman"/>
                        </a:rPr>
                        <a:t>Categories</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en-US" sz="1200" b="1" dirty="0">
                          <a:effectLst/>
                          <a:latin typeface="+mn-lt"/>
                          <a:ea typeface="Arial"/>
                          <a:cs typeface="Times New Roman"/>
                        </a:rPr>
                        <a:t>Numbers (as at 25.01.2021)</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gridSpan="2">
                  <a:txBody>
                    <a:bodyPr/>
                    <a:lstStyle/>
                    <a:p>
                      <a:pPr>
                        <a:lnSpc>
                          <a:spcPct val="115000"/>
                        </a:lnSpc>
                        <a:spcAft>
                          <a:spcPts val="0"/>
                        </a:spcAft>
                      </a:pPr>
                      <a:r>
                        <a:rPr lang="en-US" sz="1200" b="1" dirty="0">
                          <a:effectLst/>
                          <a:latin typeface="+mn-lt"/>
                          <a:ea typeface="Arial"/>
                          <a:cs typeface="Times New Roman"/>
                        </a:rPr>
                        <a:t>Number 5% tentative increase</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n-ZA"/>
                    </a:p>
                  </a:txBody>
                  <a:tcPr/>
                </a:tc>
                <a:tc gridSpan="2">
                  <a:txBody>
                    <a:bodyPr/>
                    <a:lstStyle/>
                    <a:p>
                      <a:pPr>
                        <a:lnSpc>
                          <a:spcPct val="115000"/>
                        </a:lnSpc>
                        <a:spcAft>
                          <a:spcPts val="0"/>
                        </a:spcAft>
                      </a:pPr>
                      <a:r>
                        <a:rPr lang="en-US" sz="1200" b="1" dirty="0">
                          <a:effectLst/>
                          <a:latin typeface="+mn-lt"/>
                          <a:ea typeface="Arial"/>
                          <a:cs typeface="Times New Roman"/>
                        </a:rPr>
                        <a:t>Number 10% tentative increase</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n-ZA"/>
                    </a:p>
                  </a:txBody>
                  <a:tcPr/>
                </a:tc>
                <a:tc gridSpan="2">
                  <a:txBody>
                    <a:bodyPr/>
                    <a:lstStyle/>
                    <a:p>
                      <a:pPr>
                        <a:lnSpc>
                          <a:spcPct val="115000"/>
                        </a:lnSpc>
                        <a:spcAft>
                          <a:spcPts val="0"/>
                        </a:spcAft>
                      </a:pPr>
                      <a:r>
                        <a:rPr lang="en-US" sz="1200" b="1" dirty="0">
                          <a:effectLst/>
                          <a:latin typeface="+mn-lt"/>
                          <a:ea typeface="Arial"/>
                          <a:cs typeface="Times New Roman"/>
                        </a:rPr>
                        <a:t>First dose administration</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n-ZA"/>
                    </a:p>
                  </a:txBody>
                  <a:tcPr/>
                </a:tc>
                <a:tc gridSpan="2">
                  <a:txBody>
                    <a:bodyPr/>
                    <a:lstStyle/>
                    <a:p>
                      <a:pPr>
                        <a:lnSpc>
                          <a:spcPct val="115000"/>
                        </a:lnSpc>
                        <a:spcAft>
                          <a:spcPts val="0"/>
                        </a:spcAft>
                      </a:pPr>
                      <a:r>
                        <a:rPr lang="en-US" sz="1200" b="1" dirty="0">
                          <a:effectLst/>
                          <a:latin typeface="+mn-lt"/>
                          <a:ea typeface="Arial"/>
                          <a:cs typeface="Times New Roman"/>
                        </a:rPr>
                        <a:t>Second dose administration.</a:t>
                      </a:r>
                    </a:p>
                    <a:p>
                      <a:pPr>
                        <a:lnSpc>
                          <a:spcPct val="115000"/>
                        </a:lnSpc>
                        <a:spcAft>
                          <a:spcPts val="0"/>
                        </a:spcAft>
                      </a:pPr>
                      <a:r>
                        <a:rPr lang="en-US" sz="1200" dirty="0">
                          <a:effectLst/>
                          <a:latin typeface="+mn-lt"/>
                          <a:ea typeface="Arial"/>
                          <a:cs typeface="Times New Roman"/>
                        </a:rPr>
                        <a:t>21 – 28 Days after first dose administration. </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hMerge="1">
                  <a:txBody>
                    <a:bodyPr/>
                    <a:lstStyle/>
                    <a:p>
                      <a:endParaRPr lang="en-ZA"/>
                    </a:p>
                  </a:txBody>
                  <a:tcPr/>
                </a:tc>
                <a:extLst>
                  <a:ext uri="{0D108BD9-81ED-4DB2-BD59-A6C34878D82A}">
                    <a16:rowId xmlns:a16="http://schemas.microsoft.com/office/drawing/2014/main" xmlns="" val="10000"/>
                  </a:ext>
                </a:extLst>
              </a:tr>
              <a:tr h="510877">
                <a:tc>
                  <a:txBody>
                    <a:bodyPr/>
                    <a:lstStyle/>
                    <a:p>
                      <a:pPr algn="just">
                        <a:lnSpc>
                          <a:spcPct val="115000"/>
                        </a:lnSpc>
                        <a:spcAft>
                          <a:spcPts val="0"/>
                        </a:spcAft>
                      </a:pPr>
                      <a:r>
                        <a:rPr lang="en-US" sz="1200" dirty="0">
                          <a:effectLst/>
                          <a:latin typeface="+mn-lt"/>
                          <a:ea typeface="Arial"/>
                          <a:cs typeface="Times New Roman"/>
                        </a:rPr>
                        <a:t>Sentenced Offenders</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Arial"/>
                          <a:cs typeface="Times New Roman"/>
                        </a:rPr>
                        <a:t>91 335</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200">
                          <a:effectLst/>
                          <a:latin typeface="+mn-lt"/>
                          <a:ea typeface="Arial"/>
                          <a:cs typeface="Times New Roman"/>
                        </a:rPr>
                        <a:t>95 901</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100 468</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March 2021</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nSpc>
                          <a:spcPct val="115000"/>
                        </a:lnSpc>
                        <a:spcAft>
                          <a:spcPts val="0"/>
                        </a:spcAft>
                      </a:pPr>
                      <a:r>
                        <a:rPr lang="en-US" sz="1200" dirty="0">
                          <a:effectLst/>
                          <a:latin typeface="+mn-lt"/>
                          <a:ea typeface="Arial"/>
                          <a:cs typeface="Times New Roman"/>
                        </a:rPr>
                        <a:t>March and April 2021</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510877">
                <a:tc>
                  <a:txBody>
                    <a:bodyPr/>
                    <a:lstStyle/>
                    <a:p>
                      <a:pPr algn="just">
                        <a:lnSpc>
                          <a:spcPct val="115000"/>
                        </a:lnSpc>
                        <a:spcAft>
                          <a:spcPts val="0"/>
                        </a:spcAft>
                      </a:pPr>
                      <a:r>
                        <a:rPr lang="en-US" sz="1200">
                          <a:effectLst/>
                          <a:latin typeface="+mn-lt"/>
                          <a:ea typeface="Arial"/>
                          <a:cs typeface="Times New Roman"/>
                        </a:rPr>
                        <a:t>Remand detainees </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Arial"/>
                          <a:cs typeface="Times New Roman"/>
                        </a:rPr>
                        <a:t>50 111</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200">
                          <a:effectLst/>
                          <a:latin typeface="+mn-lt"/>
                          <a:ea typeface="Arial"/>
                          <a:cs typeface="Times New Roman"/>
                        </a:rPr>
                        <a:t>52 616</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55 122</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March 2021</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dirty="0">
                          <a:effectLst/>
                          <a:latin typeface="+mn-lt"/>
                          <a:ea typeface="Arial"/>
                          <a:cs typeface="Times New Roman"/>
                        </a:rPr>
                        <a:t>March and April 2021</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2"/>
                  </a:ext>
                </a:extLst>
              </a:tr>
              <a:tr h="255438">
                <a:tc>
                  <a:txBody>
                    <a:bodyPr/>
                    <a:lstStyle/>
                    <a:p>
                      <a:pPr>
                        <a:lnSpc>
                          <a:spcPct val="115000"/>
                        </a:lnSpc>
                        <a:spcAft>
                          <a:spcPts val="0"/>
                        </a:spcAft>
                      </a:pPr>
                      <a:r>
                        <a:rPr lang="en-US" sz="1200" b="1">
                          <a:effectLst/>
                          <a:latin typeface="+mn-lt"/>
                          <a:ea typeface="Arial"/>
                          <a:cs typeface="Times New Roman"/>
                        </a:rPr>
                        <a:t>Inmates total numbers</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effectLst/>
                          <a:latin typeface="+mn-lt"/>
                          <a:ea typeface="Arial"/>
                          <a:cs typeface="Times New Roman"/>
                        </a:rPr>
                        <a:t>141 446</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200" b="1">
                          <a:effectLst/>
                          <a:latin typeface="+mn-lt"/>
                          <a:ea typeface="Arial"/>
                          <a:cs typeface="Times New Roman"/>
                        </a:rPr>
                        <a:t>148 517</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nSpc>
                          <a:spcPct val="115000"/>
                        </a:lnSpc>
                        <a:spcAft>
                          <a:spcPts val="0"/>
                        </a:spcAft>
                      </a:pPr>
                      <a:r>
                        <a:rPr lang="en-US" sz="1200" b="1">
                          <a:effectLst/>
                          <a:latin typeface="+mn-lt"/>
                          <a:ea typeface="Arial"/>
                          <a:cs typeface="Times New Roman"/>
                        </a:rPr>
                        <a:t>155 590</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4">
                  <a:txBody>
                    <a:bodyPr/>
                    <a:lstStyle/>
                    <a:p>
                      <a:pPr algn="just">
                        <a:lnSpc>
                          <a:spcPct val="115000"/>
                        </a:lnSpc>
                        <a:spcAft>
                          <a:spcPts val="0"/>
                        </a:spcAft>
                      </a:pPr>
                      <a:r>
                        <a:rPr lang="en-US" sz="1200" dirty="0">
                          <a:effectLst/>
                          <a:latin typeface="+mn-lt"/>
                          <a:ea typeface="Arial"/>
                          <a:cs typeface="Times New Roman"/>
                        </a:rPr>
                        <a:t> </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416461">
                <a:tc gridSpan="10">
                  <a:txBody>
                    <a:bodyPr/>
                    <a:lstStyle/>
                    <a:p>
                      <a:pPr algn="ctr">
                        <a:lnSpc>
                          <a:spcPct val="115000"/>
                        </a:lnSpc>
                        <a:spcAft>
                          <a:spcPts val="0"/>
                        </a:spcAft>
                      </a:pPr>
                      <a:r>
                        <a:rPr lang="en-US" sz="1200" b="1" dirty="0">
                          <a:effectLst/>
                          <a:latin typeface="+mn-lt"/>
                          <a:ea typeface="Arial"/>
                          <a:cs typeface="Times New Roman"/>
                        </a:rPr>
                        <a:t>Regional breakdown (numbers as at 25.01.2021)</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915871">
                <a:tc>
                  <a:txBody>
                    <a:bodyPr/>
                    <a:lstStyle/>
                    <a:p>
                      <a:pPr>
                        <a:lnSpc>
                          <a:spcPct val="115000"/>
                        </a:lnSpc>
                        <a:spcAft>
                          <a:spcPts val="0"/>
                        </a:spcAft>
                      </a:pPr>
                      <a:r>
                        <a:rPr lang="en-US" sz="1200" b="1" dirty="0">
                          <a:effectLst/>
                          <a:latin typeface="+mn-lt"/>
                          <a:ea typeface="Arial"/>
                          <a:cs typeface="Times New Roman"/>
                        </a:rPr>
                        <a:t>Inmates</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effectLst/>
                          <a:latin typeface="+mn-lt"/>
                          <a:ea typeface="Arial"/>
                          <a:cs typeface="Times New Roman"/>
                        </a:rPr>
                        <a:t>Eastern Cape</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effectLst/>
                          <a:latin typeface="+mn-lt"/>
                          <a:ea typeface="Arial"/>
                          <a:cs typeface="Times New Roman"/>
                        </a:rPr>
                        <a:t>Free State / Northern Cape </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200" b="1" dirty="0">
                          <a:effectLst/>
                          <a:latin typeface="+mn-lt"/>
                          <a:ea typeface="Arial"/>
                          <a:cs typeface="Times New Roman"/>
                        </a:rPr>
                        <a:t>Gauteng </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nSpc>
                          <a:spcPct val="115000"/>
                        </a:lnSpc>
                        <a:spcAft>
                          <a:spcPts val="0"/>
                        </a:spcAft>
                      </a:pPr>
                      <a:r>
                        <a:rPr lang="en-US" sz="1200" b="1" dirty="0" err="1">
                          <a:effectLst/>
                          <a:latin typeface="+mn-lt"/>
                          <a:ea typeface="Arial"/>
                          <a:cs typeface="Times New Roman"/>
                        </a:rPr>
                        <a:t>KwaZulu</a:t>
                      </a:r>
                      <a:r>
                        <a:rPr lang="en-US" sz="1200" b="1" dirty="0">
                          <a:effectLst/>
                          <a:latin typeface="+mn-lt"/>
                          <a:ea typeface="Arial"/>
                          <a:cs typeface="Times New Roman"/>
                        </a:rPr>
                        <a:t>- Natal </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nSpc>
                          <a:spcPct val="115000"/>
                        </a:lnSpc>
                        <a:spcAft>
                          <a:spcPts val="0"/>
                        </a:spcAft>
                      </a:pPr>
                      <a:r>
                        <a:rPr lang="en-US" sz="1200" b="1">
                          <a:effectLst/>
                          <a:latin typeface="+mn-lt"/>
                          <a:ea typeface="Arial"/>
                          <a:cs typeface="Times New Roman"/>
                        </a:rPr>
                        <a:t>Limpopo / Mpumalanga / North West</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US" sz="1200" b="1" dirty="0">
                          <a:effectLst/>
                          <a:latin typeface="+mn-lt"/>
                          <a:ea typeface="Arial"/>
                          <a:cs typeface="Times New Roman"/>
                        </a:rPr>
                        <a:t>Western Cape</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5438">
                <a:tc>
                  <a:txBody>
                    <a:bodyPr/>
                    <a:lstStyle/>
                    <a:p>
                      <a:pPr algn="just">
                        <a:lnSpc>
                          <a:spcPct val="115000"/>
                        </a:lnSpc>
                        <a:spcAft>
                          <a:spcPts val="0"/>
                        </a:spcAft>
                      </a:pPr>
                      <a:r>
                        <a:rPr lang="en-US" sz="1200">
                          <a:effectLst/>
                          <a:latin typeface="+mn-lt"/>
                          <a:ea typeface="Arial"/>
                          <a:cs typeface="Times New Roman"/>
                        </a:rPr>
                        <a:t>Sentenced</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Arial"/>
                          <a:cs typeface="Times New Roman"/>
                        </a:rPr>
                        <a:t>12 840</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Arial"/>
                          <a:cs typeface="Times New Roman"/>
                        </a:rPr>
                        <a:t>14 152</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200">
                          <a:effectLst/>
                          <a:latin typeface="+mn-lt"/>
                          <a:ea typeface="Arial"/>
                          <a:cs typeface="Times New Roman"/>
                        </a:rPr>
                        <a:t>18 983</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15 914</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15 772</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just">
                        <a:lnSpc>
                          <a:spcPct val="115000"/>
                        </a:lnSpc>
                        <a:spcAft>
                          <a:spcPts val="0"/>
                        </a:spcAft>
                      </a:pPr>
                      <a:r>
                        <a:rPr lang="en-US" sz="1200" dirty="0">
                          <a:effectLst/>
                          <a:latin typeface="+mn-lt"/>
                          <a:ea typeface="Arial"/>
                          <a:cs typeface="Times New Roman"/>
                        </a:rPr>
                        <a:t>13 674</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5438">
                <a:tc>
                  <a:txBody>
                    <a:bodyPr/>
                    <a:lstStyle/>
                    <a:p>
                      <a:pPr algn="just">
                        <a:lnSpc>
                          <a:spcPct val="115000"/>
                        </a:lnSpc>
                        <a:spcAft>
                          <a:spcPts val="0"/>
                        </a:spcAft>
                      </a:pPr>
                      <a:r>
                        <a:rPr lang="en-US" sz="1200">
                          <a:effectLst/>
                          <a:latin typeface="+mn-lt"/>
                          <a:ea typeface="Arial"/>
                          <a:cs typeface="Times New Roman"/>
                        </a:rPr>
                        <a:t>Remand detainees</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Arial"/>
                          <a:cs typeface="Times New Roman"/>
                        </a:rPr>
                        <a:t>6 233</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Arial"/>
                          <a:cs typeface="Times New Roman"/>
                        </a:rPr>
                        <a:t>5 098</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200">
                          <a:effectLst/>
                          <a:latin typeface="+mn-lt"/>
                          <a:ea typeface="Arial"/>
                          <a:cs typeface="Times New Roman"/>
                        </a:rPr>
                        <a:t>14 410</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6 649</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15000"/>
                        </a:lnSpc>
                        <a:spcAft>
                          <a:spcPts val="0"/>
                        </a:spcAft>
                      </a:pPr>
                      <a:r>
                        <a:rPr lang="en-US" sz="1200">
                          <a:effectLst/>
                          <a:latin typeface="+mn-lt"/>
                          <a:ea typeface="Arial"/>
                          <a:cs typeface="Times New Roman"/>
                        </a:rPr>
                        <a:t>5 998</a:t>
                      </a:r>
                      <a:endParaRPr lang="en-ZA" sz="120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just">
                        <a:lnSpc>
                          <a:spcPct val="115000"/>
                        </a:lnSpc>
                        <a:spcAft>
                          <a:spcPts val="0"/>
                        </a:spcAft>
                      </a:pPr>
                      <a:r>
                        <a:rPr lang="en-US" sz="1200" dirty="0">
                          <a:effectLst/>
                          <a:latin typeface="+mn-lt"/>
                          <a:ea typeface="Arial"/>
                          <a:cs typeface="Times New Roman"/>
                        </a:rPr>
                        <a:t>11 723</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5438">
                <a:tc gridSpan="10">
                  <a:txBody>
                    <a:bodyPr/>
                    <a:lstStyle/>
                    <a:p>
                      <a:pPr algn="ctr">
                        <a:lnSpc>
                          <a:spcPct val="115000"/>
                        </a:lnSpc>
                        <a:spcAft>
                          <a:spcPts val="0"/>
                        </a:spcAft>
                      </a:pPr>
                      <a:r>
                        <a:rPr lang="en-US" sz="1200" b="1" dirty="0">
                          <a:solidFill>
                            <a:srgbClr val="FF0000"/>
                          </a:solidFill>
                          <a:effectLst/>
                          <a:latin typeface="+mn-lt"/>
                          <a:ea typeface="Arial"/>
                          <a:cs typeface="Times New Roman"/>
                        </a:rPr>
                        <a:t>N.B. There are linkage to vaccination program challenges to be resolved in relation to RDs</a:t>
                      </a:r>
                      <a:endParaRPr lang="en-ZA" sz="1200" dirty="0">
                        <a:effectLst/>
                        <a:latin typeface="+mn-lt"/>
                        <a:ea typeface="Calibri"/>
                        <a:cs typeface="Times New Roman"/>
                      </a:endParaRPr>
                    </a:p>
                  </a:txBody>
                  <a:tcPr marL="36896" marR="36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25650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57250" y="132776"/>
            <a:ext cx="7817975" cy="596429"/>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000" b="1" dirty="0" smtClean="0">
                <a:solidFill>
                  <a:schemeClr val="bg1"/>
                </a:solidFill>
                <a:latin typeface="+mj-lt"/>
              </a:rPr>
              <a:t>TENTATIVE VACCINATION COSTS</a:t>
            </a:r>
            <a:endParaRPr sz="3000" b="1" dirty="0">
              <a:solidFill>
                <a:schemeClr val="bg1"/>
              </a:solidFill>
              <a:latin typeface="+mj-lt"/>
            </a:endParaRPr>
          </a:p>
        </p:txBody>
      </p:sp>
      <p:sp>
        <p:nvSpPr>
          <p:cNvPr id="110" name="Google Shape;110;p16"/>
          <p:cNvSpPr txBox="1">
            <a:spLocks noGrp="1"/>
          </p:cNvSpPr>
          <p:nvPr>
            <p:ph type="body" idx="1"/>
          </p:nvPr>
        </p:nvSpPr>
        <p:spPr>
          <a:xfrm>
            <a:off x="231494" y="847725"/>
            <a:ext cx="8785184" cy="5829300"/>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
            </a:pPr>
            <a:endParaRPr lang="en-ZA" sz="2400" dirty="0"/>
          </a:p>
          <a:p>
            <a:pPr lvl="0">
              <a:buFont typeface="Wingdings" panose="05000000000000000000" pitchFamily="2" charset="2"/>
              <a:buChar char="§"/>
            </a:pPr>
            <a:endParaRPr lang="en-ZA" sz="2400" dirty="0"/>
          </a:p>
          <a:p>
            <a:pPr lvl="0"/>
            <a:endParaRPr lang="en-ZA" sz="2400" dirty="0"/>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22</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075517588"/>
              </p:ext>
            </p:extLst>
          </p:nvPr>
        </p:nvGraphicFramePr>
        <p:xfrm>
          <a:off x="927100" y="982822"/>
          <a:ext cx="7768491" cy="4776139"/>
        </p:xfrm>
        <a:graphic>
          <a:graphicData uri="http://schemas.openxmlformats.org/drawingml/2006/table">
            <a:tbl>
              <a:tblPr firstRow="1" firstCol="1" bandRow="1"/>
              <a:tblGrid>
                <a:gridCol w="1760916"/>
                <a:gridCol w="1346626"/>
                <a:gridCol w="1760916"/>
                <a:gridCol w="1449651"/>
                <a:gridCol w="1450382"/>
              </a:tblGrid>
              <a:tr h="531500">
                <a:tc gridSpan="5">
                  <a:txBody>
                    <a:bodyPr/>
                    <a:lstStyle/>
                    <a:p>
                      <a:pPr algn="ctr">
                        <a:lnSpc>
                          <a:spcPct val="150000"/>
                        </a:lnSpc>
                        <a:spcAft>
                          <a:spcPts val="0"/>
                        </a:spcAft>
                      </a:pPr>
                      <a:r>
                        <a:rPr lang="en-ZA" sz="1200" b="1" dirty="0">
                          <a:solidFill>
                            <a:srgbClr val="000000"/>
                          </a:solidFill>
                          <a:effectLst/>
                          <a:latin typeface="+mj-lt"/>
                          <a:ea typeface="Times New Roman"/>
                          <a:cs typeface="Times New Roman"/>
                        </a:rPr>
                        <a:t>Total Costs </a:t>
                      </a:r>
                      <a:r>
                        <a:rPr lang="en-ZA" sz="1200" b="1" dirty="0" smtClean="0">
                          <a:solidFill>
                            <a:srgbClr val="000000"/>
                          </a:solidFill>
                          <a:effectLst/>
                          <a:latin typeface="+mj-lt"/>
                          <a:ea typeface="Times New Roman"/>
                          <a:cs typeface="Times New Roman"/>
                        </a:rPr>
                        <a:t>for Phase 2 (Vaccines  are sourced and  procured by the </a:t>
                      </a:r>
                      <a:r>
                        <a:rPr lang="en-ZA" sz="1200" b="1" dirty="0" err="1" smtClean="0">
                          <a:solidFill>
                            <a:srgbClr val="000000"/>
                          </a:solidFill>
                          <a:effectLst/>
                          <a:latin typeface="+mj-lt"/>
                          <a:ea typeface="Times New Roman"/>
                          <a:cs typeface="Times New Roman"/>
                        </a:rPr>
                        <a:t>NDoH</a:t>
                      </a:r>
                      <a:r>
                        <a:rPr lang="en-ZA" sz="1200" b="1" dirty="0" smtClean="0">
                          <a:solidFill>
                            <a:srgbClr val="000000"/>
                          </a:solidFill>
                          <a:effectLst/>
                          <a:latin typeface="+mj-lt"/>
                          <a:ea typeface="Times New Roman"/>
                          <a:cs typeface="Times New Roman"/>
                        </a:rPr>
                        <a:t>)</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06377">
                <a:tc rowSpan="2">
                  <a:txBody>
                    <a:bodyPr/>
                    <a:lstStyle/>
                    <a:p>
                      <a:pPr algn="ctr">
                        <a:lnSpc>
                          <a:spcPct val="150000"/>
                        </a:lnSpc>
                        <a:spcAft>
                          <a:spcPts val="0"/>
                        </a:spcAft>
                      </a:pPr>
                      <a:r>
                        <a:rPr lang="en-ZA" sz="1200" b="1" dirty="0">
                          <a:solidFill>
                            <a:srgbClr val="000000"/>
                          </a:solidFill>
                          <a:effectLst/>
                          <a:latin typeface="+mj-lt"/>
                          <a:ea typeface="Times New Roman"/>
                          <a:cs typeface="Times New Roman"/>
                        </a:rPr>
                        <a:t>Suppliers</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ctr">
                        <a:lnSpc>
                          <a:spcPct val="150000"/>
                        </a:lnSpc>
                        <a:spcAft>
                          <a:spcPts val="0"/>
                        </a:spcAft>
                      </a:pPr>
                      <a:r>
                        <a:rPr lang="en-ZA" sz="1200" b="1" dirty="0">
                          <a:solidFill>
                            <a:srgbClr val="000000"/>
                          </a:solidFill>
                          <a:effectLst/>
                          <a:latin typeface="+mj-lt"/>
                          <a:ea typeface="Times New Roman"/>
                          <a:cs typeface="Times New Roman"/>
                        </a:rPr>
                        <a:t>Phase 1</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a:lnSpc>
                          <a:spcPct val="150000"/>
                        </a:lnSpc>
                        <a:spcAft>
                          <a:spcPts val="0"/>
                        </a:spcAft>
                      </a:pPr>
                      <a:r>
                        <a:rPr lang="en-ZA" sz="1200" b="1" dirty="0">
                          <a:solidFill>
                            <a:srgbClr val="000000"/>
                          </a:solidFill>
                          <a:effectLst/>
                          <a:latin typeface="+mj-lt"/>
                          <a:ea typeface="Times New Roman"/>
                          <a:cs typeface="Times New Roman"/>
                        </a:rPr>
                        <a:t>Phase 2</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rowSpan="2">
                  <a:txBody>
                    <a:bodyPr/>
                    <a:lstStyle/>
                    <a:p>
                      <a:pPr algn="ctr">
                        <a:lnSpc>
                          <a:spcPct val="150000"/>
                        </a:lnSpc>
                        <a:spcAft>
                          <a:spcPts val="0"/>
                        </a:spcAft>
                      </a:pPr>
                      <a:r>
                        <a:rPr lang="en-ZA" sz="1200" b="1">
                          <a:solidFill>
                            <a:srgbClr val="000000"/>
                          </a:solidFill>
                          <a:effectLst/>
                          <a:latin typeface="+mj-lt"/>
                          <a:ea typeface="Times New Roman"/>
                          <a:cs typeface="Times New Roman"/>
                        </a:rPr>
                        <a:t>Total Cost </a:t>
                      </a:r>
                      <a:endParaRPr lang="en-ZA" sz="120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212754">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1200" b="1" dirty="0">
                          <a:solidFill>
                            <a:srgbClr val="000000"/>
                          </a:solidFill>
                          <a:effectLst/>
                          <a:latin typeface="+mj-lt"/>
                          <a:ea typeface="Times New Roman"/>
                          <a:cs typeface="Times New Roman"/>
                        </a:rPr>
                        <a:t>Inmates (as at 25.01.2021)</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ZA" sz="1200" b="1" dirty="0">
                          <a:solidFill>
                            <a:srgbClr val="000000"/>
                          </a:solidFill>
                          <a:effectLst/>
                          <a:latin typeface="+mj-lt"/>
                          <a:ea typeface="Times New Roman"/>
                          <a:cs typeface="Times New Roman"/>
                        </a:rPr>
                        <a:t>Officials</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n-ZA"/>
                    </a:p>
                  </a:txBody>
                  <a:tcPr/>
                </a:tc>
              </a:tr>
              <a:tr h="606377">
                <a:tc>
                  <a:txBody>
                    <a:bodyPr/>
                    <a:lstStyle/>
                    <a:p>
                      <a:pPr>
                        <a:lnSpc>
                          <a:spcPct val="150000"/>
                        </a:lnSpc>
                        <a:spcAft>
                          <a:spcPts val="0"/>
                        </a:spcAft>
                      </a:pPr>
                      <a:r>
                        <a:rPr lang="en-ZA" sz="1200" b="1" dirty="0">
                          <a:solidFill>
                            <a:srgbClr val="000000"/>
                          </a:solidFill>
                          <a:effectLst/>
                          <a:latin typeface="+mn-lt"/>
                          <a:ea typeface="Times New Roman"/>
                          <a:cs typeface="Times New Roman"/>
                        </a:rPr>
                        <a:t>Pfizer</a:t>
                      </a:r>
                      <a:endParaRPr lang="en-ZA" sz="1200" dirty="0">
                        <a:effectLst/>
                        <a:latin typeface="+mn-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149 290.68</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14 096 508.36</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3 915 940.38</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54635" algn="l"/>
                        </a:tabLst>
                      </a:pPr>
                      <a:r>
                        <a:rPr lang="en-ZA" sz="1200" b="1" dirty="0">
                          <a:solidFill>
                            <a:srgbClr val="000000"/>
                          </a:solidFill>
                          <a:effectLst/>
                          <a:latin typeface="+mn-lt"/>
                          <a:ea typeface="Times New Roman"/>
                          <a:cs typeface="Times New Roman"/>
                        </a:rPr>
                        <a:t>R  18 161 739.42</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377">
                <a:tc>
                  <a:txBody>
                    <a:bodyPr/>
                    <a:lstStyle/>
                    <a:p>
                      <a:pPr>
                        <a:lnSpc>
                          <a:spcPct val="150000"/>
                        </a:lnSpc>
                        <a:spcAft>
                          <a:spcPts val="0"/>
                        </a:spcAft>
                      </a:pPr>
                      <a:r>
                        <a:rPr lang="en-ZA" sz="1200" b="1" dirty="0">
                          <a:solidFill>
                            <a:srgbClr val="000000"/>
                          </a:solidFill>
                          <a:effectLst/>
                          <a:latin typeface="+mn-lt"/>
                          <a:ea typeface="Times New Roman"/>
                          <a:cs typeface="Times New Roman"/>
                        </a:rPr>
                        <a:t>Astra Zeneca</a:t>
                      </a:r>
                      <a:endParaRPr lang="en-ZA" sz="1200" dirty="0">
                        <a:effectLst/>
                        <a:latin typeface="+mn-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161 784.00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a:solidFill>
                            <a:srgbClr val="000000"/>
                          </a:solidFill>
                          <a:effectLst/>
                          <a:latin typeface="+mn-lt"/>
                          <a:ea typeface="Times New Roman"/>
                          <a:cs typeface="Times New Roman"/>
                        </a:rPr>
                        <a:t>R  15 276 168.00</a:t>
                      </a:r>
                      <a:endParaRPr lang="en-ZA" sz="120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4 243 644.00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b="1" dirty="0">
                          <a:solidFill>
                            <a:srgbClr val="000000"/>
                          </a:solidFill>
                          <a:effectLst/>
                          <a:latin typeface="+mn-lt"/>
                          <a:ea typeface="Times New Roman"/>
                          <a:cs typeface="Times New Roman"/>
                        </a:rPr>
                        <a:t>R  19 681 596.00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377">
                <a:tc>
                  <a:txBody>
                    <a:bodyPr/>
                    <a:lstStyle/>
                    <a:p>
                      <a:pPr>
                        <a:lnSpc>
                          <a:spcPct val="150000"/>
                        </a:lnSpc>
                        <a:spcAft>
                          <a:spcPts val="0"/>
                        </a:spcAft>
                      </a:pPr>
                      <a:r>
                        <a:rPr lang="en-ZA" sz="1200" b="1">
                          <a:solidFill>
                            <a:srgbClr val="000000"/>
                          </a:solidFill>
                          <a:effectLst/>
                          <a:latin typeface="+mn-lt"/>
                          <a:ea typeface="Times New Roman"/>
                          <a:cs typeface="Times New Roman"/>
                        </a:rPr>
                        <a:t>Johnson &amp; Johnson</a:t>
                      </a:r>
                      <a:endParaRPr lang="en-ZA" sz="1200">
                        <a:effectLst/>
                        <a:latin typeface="+mn-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229 194.00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21 641 238.00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6 011 829.00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b="1" dirty="0">
                          <a:solidFill>
                            <a:srgbClr val="000000"/>
                          </a:solidFill>
                          <a:effectLst/>
                          <a:latin typeface="+mn-lt"/>
                          <a:ea typeface="Times New Roman"/>
                          <a:cs typeface="Times New Roman"/>
                        </a:rPr>
                        <a:t> R  27 882 261.00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377">
                <a:tc>
                  <a:txBody>
                    <a:bodyPr/>
                    <a:lstStyle/>
                    <a:p>
                      <a:pPr>
                        <a:lnSpc>
                          <a:spcPct val="150000"/>
                        </a:lnSpc>
                        <a:spcAft>
                          <a:spcPts val="0"/>
                        </a:spcAft>
                      </a:pPr>
                      <a:r>
                        <a:rPr lang="en-ZA" sz="1200" b="1">
                          <a:solidFill>
                            <a:srgbClr val="000000"/>
                          </a:solidFill>
                          <a:effectLst/>
                          <a:latin typeface="+mn-lt"/>
                          <a:ea typeface="Times New Roman"/>
                          <a:cs typeface="Times New Roman"/>
                        </a:rPr>
                        <a:t>Moderna</a:t>
                      </a:r>
                      <a:endParaRPr lang="en-ZA" sz="1200">
                        <a:effectLst/>
                        <a:latin typeface="+mn-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 1 605 856.00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R151 630 112.00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solidFill>
                            <a:srgbClr val="000000"/>
                          </a:solidFill>
                          <a:effectLst/>
                          <a:latin typeface="+mn-lt"/>
                          <a:ea typeface="Times New Roman"/>
                          <a:cs typeface="Times New Roman"/>
                        </a:rPr>
                        <a:t>R42 122 096.00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b="1" dirty="0">
                          <a:solidFill>
                            <a:srgbClr val="000000"/>
                          </a:solidFill>
                          <a:effectLst/>
                          <a:latin typeface="+mn-lt"/>
                          <a:ea typeface="Times New Roman"/>
                          <a:cs typeface="Times New Roman"/>
                        </a:rPr>
                        <a:t>R 195 358 064.00</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94478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57250" y="132776"/>
            <a:ext cx="7817975" cy="596429"/>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000" b="1" dirty="0">
                <a:solidFill>
                  <a:schemeClr val="bg1"/>
                </a:solidFill>
                <a:latin typeface="+mj-lt"/>
              </a:rPr>
              <a:t>PROGRESS ON VACCINATION PLAN</a:t>
            </a:r>
            <a:endParaRPr sz="3000" b="1" dirty="0">
              <a:solidFill>
                <a:schemeClr val="bg1"/>
              </a:solidFill>
              <a:latin typeface="+mj-lt"/>
            </a:endParaRPr>
          </a:p>
        </p:txBody>
      </p:sp>
      <p:sp>
        <p:nvSpPr>
          <p:cNvPr id="110" name="Google Shape;110;p16"/>
          <p:cNvSpPr txBox="1">
            <a:spLocks noGrp="1"/>
          </p:cNvSpPr>
          <p:nvPr>
            <p:ph type="body" idx="1"/>
          </p:nvPr>
        </p:nvSpPr>
        <p:spPr>
          <a:xfrm>
            <a:off x="231494" y="847725"/>
            <a:ext cx="8785184" cy="5829300"/>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
            </a:pPr>
            <a:endParaRPr lang="en-ZA" sz="2400" dirty="0"/>
          </a:p>
          <a:p>
            <a:pPr lvl="0">
              <a:buFont typeface="Wingdings" panose="05000000000000000000" pitchFamily="2" charset="2"/>
              <a:buChar char="§"/>
            </a:pPr>
            <a:endParaRPr lang="en-ZA" sz="2400" dirty="0"/>
          </a:p>
          <a:p>
            <a:pPr lvl="0"/>
            <a:endParaRPr lang="en-ZA" sz="2400" dirty="0"/>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23</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1373788664"/>
              </p:ext>
            </p:extLst>
          </p:nvPr>
        </p:nvGraphicFramePr>
        <p:xfrm>
          <a:off x="457200" y="984740"/>
          <a:ext cx="8168054" cy="5604211"/>
        </p:xfrm>
        <a:graphic>
          <a:graphicData uri="http://schemas.openxmlformats.org/drawingml/2006/table">
            <a:tbl>
              <a:tblPr firstRow="1" firstCol="1" bandRow="1">
                <a:tableStyleId>{5940675A-B579-460E-94D1-54222C63F5DA}</a:tableStyleId>
              </a:tblPr>
              <a:tblGrid>
                <a:gridCol w="2916779"/>
                <a:gridCol w="3041106"/>
                <a:gridCol w="2210169"/>
              </a:tblGrid>
              <a:tr h="275536">
                <a:tc>
                  <a:txBody>
                    <a:bodyPr/>
                    <a:lstStyle/>
                    <a:p>
                      <a:pPr algn="just">
                        <a:lnSpc>
                          <a:spcPct val="115000"/>
                        </a:lnSpc>
                        <a:spcAft>
                          <a:spcPts val="0"/>
                        </a:spcAft>
                      </a:pPr>
                      <a:r>
                        <a:rPr lang="en-US" sz="1050" b="1" dirty="0">
                          <a:effectLst/>
                        </a:rPr>
                        <a:t>Items</a:t>
                      </a:r>
                      <a:endParaRPr lang="en-ZA" sz="1050" b="1" dirty="0">
                        <a:effectLst/>
                        <a:latin typeface="+mn-lt"/>
                        <a:ea typeface="Arial"/>
                        <a:cs typeface="Times New Roman"/>
                      </a:endParaRPr>
                    </a:p>
                  </a:txBody>
                  <a:tcPr marL="43824" marR="43824" marT="0" marB="0">
                    <a:solidFill>
                      <a:schemeClr val="accent2">
                        <a:lumMod val="40000"/>
                        <a:lumOff val="60000"/>
                      </a:schemeClr>
                    </a:solidFill>
                  </a:tcPr>
                </a:tc>
                <a:tc>
                  <a:txBody>
                    <a:bodyPr/>
                    <a:lstStyle/>
                    <a:p>
                      <a:pPr algn="just">
                        <a:lnSpc>
                          <a:spcPct val="115000"/>
                        </a:lnSpc>
                        <a:spcAft>
                          <a:spcPts val="0"/>
                        </a:spcAft>
                      </a:pPr>
                      <a:r>
                        <a:rPr lang="en-US" sz="1050" b="1" dirty="0">
                          <a:effectLst/>
                        </a:rPr>
                        <a:t>Tentative costs per unit</a:t>
                      </a:r>
                      <a:endParaRPr lang="en-ZA" sz="1050" b="1" dirty="0">
                        <a:effectLst/>
                        <a:latin typeface="+mn-lt"/>
                        <a:ea typeface="Arial"/>
                        <a:cs typeface="Times New Roman"/>
                      </a:endParaRPr>
                    </a:p>
                  </a:txBody>
                  <a:tcPr marL="43824" marR="43824" marT="0" marB="0">
                    <a:solidFill>
                      <a:schemeClr val="accent2">
                        <a:lumMod val="40000"/>
                        <a:lumOff val="60000"/>
                      </a:schemeClr>
                    </a:solidFill>
                  </a:tcPr>
                </a:tc>
                <a:tc>
                  <a:txBody>
                    <a:bodyPr/>
                    <a:lstStyle/>
                    <a:p>
                      <a:pPr>
                        <a:lnSpc>
                          <a:spcPct val="115000"/>
                        </a:lnSpc>
                        <a:spcAft>
                          <a:spcPts val="0"/>
                        </a:spcAft>
                      </a:pPr>
                      <a:r>
                        <a:rPr lang="en-US" sz="1050" b="1" dirty="0">
                          <a:effectLst/>
                        </a:rPr>
                        <a:t>Tentative costs for inmates (155 590)</a:t>
                      </a:r>
                      <a:endParaRPr lang="en-ZA" sz="1050" b="1" dirty="0">
                        <a:effectLst/>
                        <a:latin typeface="+mn-lt"/>
                        <a:ea typeface="Arial"/>
                        <a:cs typeface="Times New Roman"/>
                      </a:endParaRPr>
                    </a:p>
                  </a:txBody>
                  <a:tcPr marL="43824" marR="43824" marT="0" marB="0">
                    <a:solidFill>
                      <a:schemeClr val="accent2">
                        <a:lumMod val="40000"/>
                        <a:lumOff val="60000"/>
                      </a:schemeClr>
                    </a:solidFill>
                  </a:tcPr>
                </a:tc>
              </a:tr>
              <a:tr h="219214">
                <a:tc>
                  <a:txBody>
                    <a:bodyPr/>
                    <a:lstStyle/>
                    <a:p>
                      <a:pPr algn="just">
                        <a:lnSpc>
                          <a:spcPct val="115000"/>
                        </a:lnSpc>
                        <a:spcAft>
                          <a:spcPts val="0"/>
                        </a:spcAft>
                      </a:pPr>
                      <a:r>
                        <a:rPr lang="en-US" sz="1050" dirty="0">
                          <a:effectLst/>
                        </a:rPr>
                        <a:t>Syringe 2ml (100pcs/box)</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R55.88 (RT284-2019)</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R86 949.28</a:t>
                      </a:r>
                      <a:endParaRPr lang="en-ZA" sz="1050" dirty="0">
                        <a:effectLst/>
                        <a:latin typeface="+mn-lt"/>
                        <a:ea typeface="Arial"/>
                        <a:cs typeface="Times New Roman"/>
                      </a:endParaRPr>
                    </a:p>
                  </a:txBody>
                  <a:tcPr marL="43824" marR="43824" marT="0" marB="0"/>
                </a:tc>
              </a:tr>
              <a:tr h="275536">
                <a:tc>
                  <a:txBody>
                    <a:bodyPr/>
                    <a:lstStyle/>
                    <a:p>
                      <a:pPr>
                        <a:lnSpc>
                          <a:spcPct val="115000"/>
                        </a:lnSpc>
                        <a:spcAft>
                          <a:spcPts val="0"/>
                        </a:spcAft>
                      </a:pPr>
                      <a:r>
                        <a:rPr lang="en-US" sz="1050" dirty="0">
                          <a:effectLst/>
                        </a:rPr>
                        <a:t>Needles (size 22-25G) (100 pieces/box)</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R15.55 (RT284-2019)</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R24 195.80</a:t>
                      </a:r>
                      <a:endParaRPr lang="en-ZA" sz="1050" dirty="0">
                        <a:effectLst/>
                        <a:latin typeface="+mn-lt"/>
                        <a:ea typeface="Arial"/>
                        <a:cs typeface="Times New Roman"/>
                      </a:endParaRPr>
                    </a:p>
                  </a:txBody>
                  <a:tcPr marL="43824" marR="43824" marT="0" marB="0"/>
                </a:tc>
              </a:tr>
              <a:tr h="287457">
                <a:tc>
                  <a:txBody>
                    <a:bodyPr/>
                    <a:lstStyle/>
                    <a:p>
                      <a:pPr>
                        <a:lnSpc>
                          <a:spcPct val="115000"/>
                        </a:lnSpc>
                        <a:spcAft>
                          <a:spcPts val="0"/>
                        </a:spcAft>
                      </a:pPr>
                      <a:r>
                        <a:rPr lang="en-US" sz="1050" dirty="0">
                          <a:effectLst/>
                        </a:rPr>
                        <a:t>Cotton wool balls (500gm)</a:t>
                      </a:r>
                      <a:endParaRPr lang="en-ZA" sz="1050" dirty="0">
                        <a:effectLst/>
                        <a:latin typeface="+mn-lt"/>
                        <a:ea typeface="Arial"/>
                        <a:cs typeface="Times New Roman"/>
                      </a:endParaRPr>
                    </a:p>
                  </a:txBody>
                  <a:tcPr marL="43824" marR="43824" marT="0" marB="0"/>
                </a:tc>
                <a:tc>
                  <a:txBody>
                    <a:bodyPr/>
                    <a:lstStyle/>
                    <a:p>
                      <a:pPr>
                        <a:lnSpc>
                          <a:spcPct val="115000"/>
                        </a:lnSpc>
                        <a:spcAft>
                          <a:spcPts val="0"/>
                        </a:spcAft>
                      </a:pPr>
                      <a:r>
                        <a:rPr lang="en-US" sz="1050" dirty="0">
                          <a:effectLst/>
                        </a:rPr>
                        <a:t>R48.16 RT42-2018</a:t>
                      </a:r>
                      <a:endParaRPr lang="en-ZA" sz="1050" dirty="0">
                        <a:effectLst/>
                      </a:endParaRPr>
                    </a:p>
                    <a:p>
                      <a:pPr>
                        <a:lnSpc>
                          <a:spcPct val="115000"/>
                        </a:lnSpc>
                        <a:spcAft>
                          <a:spcPts val="0"/>
                        </a:spcAft>
                      </a:pPr>
                      <a:r>
                        <a:rPr lang="en-US" sz="1050" dirty="0">
                          <a:effectLst/>
                        </a:rPr>
                        <a:t>(100 people for 500gm)</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R74 936.96</a:t>
                      </a:r>
                      <a:endParaRPr lang="en-ZA" sz="1050" dirty="0">
                        <a:effectLst/>
                        <a:latin typeface="+mn-lt"/>
                        <a:ea typeface="Arial"/>
                        <a:cs typeface="Times New Roman"/>
                      </a:endParaRPr>
                    </a:p>
                  </a:txBody>
                  <a:tcPr marL="43824" marR="43824" marT="0" marB="0"/>
                </a:tc>
              </a:tr>
              <a:tr h="413305">
                <a:tc>
                  <a:txBody>
                    <a:bodyPr/>
                    <a:lstStyle/>
                    <a:p>
                      <a:pPr>
                        <a:lnSpc>
                          <a:spcPct val="115000"/>
                        </a:lnSpc>
                        <a:spcAft>
                          <a:spcPts val="0"/>
                        </a:spcAft>
                      </a:pPr>
                      <a:r>
                        <a:rPr lang="en-US" sz="1050" dirty="0">
                          <a:effectLst/>
                        </a:rPr>
                        <a:t>Sterile water/normal saline (1000ml)</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R10.24 (RT299-2017)</a:t>
                      </a:r>
                      <a:endParaRPr lang="en-ZA" sz="1050" dirty="0">
                        <a:effectLst/>
                      </a:endParaRPr>
                    </a:p>
                    <a:p>
                      <a:pPr>
                        <a:lnSpc>
                          <a:spcPct val="115000"/>
                        </a:lnSpc>
                        <a:spcAft>
                          <a:spcPts val="0"/>
                        </a:spcAft>
                      </a:pPr>
                      <a:r>
                        <a:rPr lang="en-US" sz="1050" dirty="0">
                          <a:effectLst/>
                        </a:rPr>
                        <a:t>(5 per site for tentative 100 sites)</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 5 120.00</a:t>
                      </a:r>
                      <a:endParaRPr lang="en-ZA" sz="1050" dirty="0">
                        <a:effectLst/>
                        <a:latin typeface="+mn-lt"/>
                        <a:ea typeface="Arial"/>
                        <a:cs typeface="Times New Roman"/>
                      </a:endParaRPr>
                    </a:p>
                  </a:txBody>
                  <a:tcPr marL="43824" marR="43824" marT="0" marB="0"/>
                </a:tc>
              </a:tr>
              <a:tr h="413305">
                <a:tc>
                  <a:txBody>
                    <a:bodyPr/>
                    <a:lstStyle/>
                    <a:p>
                      <a:pPr>
                        <a:lnSpc>
                          <a:spcPct val="115000"/>
                        </a:lnSpc>
                        <a:spcAft>
                          <a:spcPts val="0"/>
                        </a:spcAft>
                      </a:pPr>
                      <a:r>
                        <a:rPr lang="en-ZA" sz="1050">
                          <a:effectLst/>
                        </a:rPr>
                        <a:t>Hydrogen peroxide-based disinfectant (500ml)</a:t>
                      </a:r>
                      <a:endParaRPr lang="en-ZA" sz="105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R8.50 (HP12-2020)</a:t>
                      </a:r>
                      <a:endParaRPr lang="en-ZA" sz="1050" dirty="0">
                        <a:effectLst/>
                      </a:endParaRPr>
                    </a:p>
                    <a:p>
                      <a:pPr>
                        <a:lnSpc>
                          <a:spcPct val="115000"/>
                        </a:lnSpc>
                        <a:spcAft>
                          <a:spcPts val="0"/>
                        </a:spcAft>
                      </a:pPr>
                      <a:r>
                        <a:rPr lang="en-US" sz="1050" dirty="0">
                          <a:effectLst/>
                        </a:rPr>
                        <a:t>(5 per sites for tentative 100 sites)</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 4 250.00</a:t>
                      </a:r>
                      <a:endParaRPr lang="en-ZA" sz="1050" dirty="0">
                        <a:effectLst/>
                        <a:latin typeface="+mn-lt"/>
                        <a:ea typeface="Arial"/>
                        <a:cs typeface="Times New Roman"/>
                      </a:endParaRPr>
                    </a:p>
                  </a:txBody>
                  <a:tcPr marL="43824" marR="43824" marT="0" marB="0"/>
                </a:tc>
              </a:tr>
              <a:tr h="283984">
                <a:tc>
                  <a:txBody>
                    <a:bodyPr/>
                    <a:lstStyle/>
                    <a:p>
                      <a:pPr>
                        <a:lnSpc>
                          <a:spcPct val="115000"/>
                        </a:lnSpc>
                        <a:spcAft>
                          <a:spcPts val="0"/>
                        </a:spcAft>
                      </a:pPr>
                      <a:r>
                        <a:rPr lang="en-US" sz="1050">
                          <a:effectLst/>
                        </a:rPr>
                        <a:t>70% Alcohol based Hand Rub with Chlorhexidine (500ml) Spray</a:t>
                      </a:r>
                      <a:endParaRPr lang="en-ZA" sz="105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R13.56 (HP12-2020)</a:t>
                      </a:r>
                      <a:endParaRPr lang="en-ZA" sz="1050" dirty="0">
                        <a:effectLst/>
                      </a:endParaRPr>
                    </a:p>
                    <a:p>
                      <a:pPr>
                        <a:lnSpc>
                          <a:spcPct val="115000"/>
                        </a:lnSpc>
                        <a:spcAft>
                          <a:spcPts val="0"/>
                        </a:spcAft>
                      </a:pPr>
                      <a:r>
                        <a:rPr lang="en-US" sz="1050" dirty="0">
                          <a:effectLst/>
                        </a:rPr>
                        <a:t>(6224 for all 100 sites)</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R84 397.44</a:t>
                      </a:r>
                      <a:endParaRPr lang="en-ZA" sz="1050" dirty="0">
                        <a:effectLst/>
                        <a:latin typeface="+mn-lt"/>
                        <a:ea typeface="Arial"/>
                        <a:cs typeface="Times New Roman"/>
                      </a:endParaRPr>
                    </a:p>
                  </a:txBody>
                  <a:tcPr marL="43824" marR="43824" marT="0" marB="0"/>
                </a:tc>
              </a:tr>
              <a:tr h="263940">
                <a:tc>
                  <a:txBody>
                    <a:bodyPr/>
                    <a:lstStyle/>
                    <a:p>
                      <a:pPr>
                        <a:lnSpc>
                          <a:spcPct val="115000"/>
                        </a:lnSpc>
                        <a:spcAft>
                          <a:spcPts val="0"/>
                        </a:spcAft>
                      </a:pPr>
                      <a:r>
                        <a:rPr lang="en-US" sz="1050" dirty="0">
                          <a:effectLst/>
                        </a:rPr>
                        <a:t>Surgical masks </a:t>
                      </a:r>
                      <a:endParaRPr lang="en-ZA" sz="1050" dirty="0">
                        <a:effectLst/>
                      </a:endParaRPr>
                    </a:p>
                    <a:p>
                      <a:pPr>
                        <a:lnSpc>
                          <a:spcPct val="115000"/>
                        </a:lnSpc>
                        <a:spcAft>
                          <a:spcPts val="0"/>
                        </a:spcAft>
                      </a:pPr>
                      <a:r>
                        <a:rPr lang="en-US" sz="1050" dirty="0">
                          <a:effectLst/>
                        </a:rPr>
                        <a:t>(50 in a box)</a:t>
                      </a:r>
                      <a:endParaRPr lang="en-ZA" sz="1050" dirty="0">
                        <a:effectLst/>
                        <a:latin typeface="+mn-lt"/>
                        <a:ea typeface="Arial"/>
                        <a:cs typeface="Times New Roman"/>
                      </a:endParaRPr>
                    </a:p>
                  </a:txBody>
                  <a:tcPr marL="43824" marR="43824" marT="0" marB="0"/>
                </a:tc>
                <a:tc>
                  <a:txBody>
                    <a:bodyPr/>
                    <a:lstStyle/>
                    <a:p>
                      <a:pPr>
                        <a:lnSpc>
                          <a:spcPct val="115000"/>
                        </a:lnSpc>
                        <a:spcAft>
                          <a:spcPts val="0"/>
                        </a:spcAft>
                      </a:pPr>
                      <a:r>
                        <a:rPr lang="en-US" sz="1050" dirty="0">
                          <a:effectLst/>
                        </a:rPr>
                        <a:t>R13.77 each = R688.50 (RT296-2019)</a:t>
                      </a:r>
                      <a:endParaRPr lang="en-ZA" sz="1050" dirty="0">
                        <a:effectLst/>
                      </a:endParaRPr>
                    </a:p>
                    <a:p>
                      <a:pPr>
                        <a:lnSpc>
                          <a:spcPct val="115000"/>
                        </a:lnSpc>
                        <a:spcAft>
                          <a:spcPts val="0"/>
                        </a:spcAft>
                      </a:pPr>
                      <a:r>
                        <a:rPr lang="en-US" sz="1050" dirty="0">
                          <a:effectLst/>
                        </a:rPr>
                        <a:t>(60 boxes for 300 vaccinators to cover 10 days)</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R41 310.00</a:t>
                      </a:r>
                      <a:endParaRPr lang="en-ZA" sz="1050" dirty="0">
                        <a:effectLst/>
                        <a:latin typeface="+mn-lt"/>
                        <a:ea typeface="Arial"/>
                        <a:cs typeface="Times New Roman"/>
                      </a:endParaRPr>
                    </a:p>
                  </a:txBody>
                  <a:tcPr marL="43824" marR="43824" marT="0" marB="0"/>
                </a:tc>
              </a:tr>
              <a:tr h="275536">
                <a:tc>
                  <a:txBody>
                    <a:bodyPr/>
                    <a:lstStyle/>
                    <a:p>
                      <a:pPr>
                        <a:lnSpc>
                          <a:spcPct val="115000"/>
                        </a:lnSpc>
                        <a:spcAft>
                          <a:spcPts val="0"/>
                        </a:spcAft>
                      </a:pPr>
                      <a:r>
                        <a:rPr lang="en-US" sz="1050">
                          <a:effectLst/>
                        </a:rPr>
                        <a:t>Emergency Tray (medicines and supplies)</a:t>
                      </a:r>
                      <a:endParaRPr lang="en-ZA" sz="105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R210.00</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R21 000.00</a:t>
                      </a:r>
                      <a:endParaRPr lang="en-ZA" sz="1050" dirty="0">
                        <a:effectLst/>
                        <a:latin typeface="+mn-lt"/>
                        <a:ea typeface="Arial"/>
                        <a:cs typeface="Times New Roman"/>
                      </a:endParaRPr>
                    </a:p>
                  </a:txBody>
                  <a:tcPr marL="43824" marR="43824" marT="0" marB="0"/>
                </a:tc>
              </a:tr>
              <a:tr h="143728">
                <a:tc>
                  <a:txBody>
                    <a:bodyPr/>
                    <a:lstStyle/>
                    <a:p>
                      <a:pPr>
                        <a:lnSpc>
                          <a:spcPct val="115000"/>
                        </a:lnSpc>
                        <a:spcAft>
                          <a:spcPts val="0"/>
                        </a:spcAft>
                      </a:pPr>
                      <a:r>
                        <a:rPr lang="en-US" sz="1050" b="1" dirty="0">
                          <a:effectLst/>
                        </a:rPr>
                        <a:t>TOTAL</a:t>
                      </a:r>
                      <a:endParaRPr lang="en-ZA" sz="1050" b="1" dirty="0">
                        <a:effectLst/>
                        <a:latin typeface="+mn-lt"/>
                        <a:ea typeface="Arial"/>
                        <a:cs typeface="Times New Roman"/>
                      </a:endParaRPr>
                    </a:p>
                  </a:txBody>
                  <a:tcPr marL="43824" marR="43824" marT="0" marB="0"/>
                </a:tc>
                <a:tc gridSpan="2">
                  <a:txBody>
                    <a:bodyPr/>
                    <a:lstStyle/>
                    <a:p>
                      <a:pPr algn="r">
                        <a:lnSpc>
                          <a:spcPct val="115000"/>
                        </a:lnSpc>
                        <a:spcAft>
                          <a:spcPts val="0"/>
                        </a:spcAft>
                      </a:pPr>
                      <a:r>
                        <a:rPr lang="en-US" sz="1050" b="1" dirty="0">
                          <a:effectLst/>
                        </a:rPr>
                        <a:t>R342 159.48</a:t>
                      </a:r>
                      <a:endParaRPr lang="en-ZA" sz="1050" b="1" dirty="0">
                        <a:effectLst/>
                        <a:latin typeface="+mn-lt"/>
                        <a:ea typeface="Arial"/>
                        <a:cs typeface="Times New Roman"/>
                      </a:endParaRPr>
                    </a:p>
                  </a:txBody>
                  <a:tcPr marL="43824" marR="43824" marT="0" marB="0"/>
                </a:tc>
                <a:tc hMerge="1">
                  <a:txBody>
                    <a:bodyPr/>
                    <a:lstStyle/>
                    <a:p>
                      <a:endParaRPr lang="en-ZA"/>
                    </a:p>
                  </a:txBody>
                  <a:tcPr/>
                </a:tc>
              </a:tr>
              <a:tr h="143728">
                <a:tc gridSpan="3">
                  <a:txBody>
                    <a:bodyPr/>
                    <a:lstStyle/>
                    <a:p>
                      <a:pPr algn="ctr">
                        <a:lnSpc>
                          <a:spcPct val="115000"/>
                        </a:lnSpc>
                        <a:spcAft>
                          <a:spcPts val="0"/>
                        </a:spcAft>
                      </a:pPr>
                      <a:r>
                        <a:rPr lang="en-US" sz="1050" dirty="0">
                          <a:effectLst/>
                        </a:rPr>
                        <a:t>Cold Chain Management Equipment</a:t>
                      </a:r>
                      <a:endParaRPr lang="en-ZA" sz="1050" dirty="0">
                        <a:effectLst/>
                        <a:latin typeface="+mn-lt"/>
                        <a:ea typeface="Arial"/>
                        <a:cs typeface="Times New Roman"/>
                      </a:endParaRPr>
                    </a:p>
                  </a:txBody>
                  <a:tcPr marL="43824" marR="43824" marT="0" marB="0"/>
                </a:tc>
                <a:tc hMerge="1">
                  <a:txBody>
                    <a:bodyPr/>
                    <a:lstStyle/>
                    <a:p>
                      <a:endParaRPr lang="en-ZA"/>
                    </a:p>
                  </a:txBody>
                  <a:tcPr/>
                </a:tc>
                <a:tc hMerge="1">
                  <a:txBody>
                    <a:bodyPr/>
                    <a:lstStyle/>
                    <a:p>
                      <a:endParaRPr lang="en-ZA"/>
                    </a:p>
                  </a:txBody>
                  <a:tcPr/>
                </a:tc>
              </a:tr>
              <a:tr h="413305">
                <a:tc>
                  <a:txBody>
                    <a:bodyPr/>
                    <a:lstStyle/>
                    <a:p>
                      <a:pPr>
                        <a:lnSpc>
                          <a:spcPct val="115000"/>
                        </a:lnSpc>
                        <a:spcAft>
                          <a:spcPts val="0"/>
                        </a:spcAft>
                      </a:pPr>
                      <a:r>
                        <a:rPr lang="en-US" sz="1050">
                          <a:effectLst/>
                        </a:rPr>
                        <a:t>Portable Vaccine Cooler bag/box (8L)</a:t>
                      </a:r>
                      <a:endParaRPr lang="en-ZA" sz="105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a:effectLst/>
                        </a:rPr>
                        <a:t>R450.00</a:t>
                      </a:r>
                      <a:endParaRPr lang="en-ZA" sz="1050">
                        <a:effectLst/>
                      </a:endParaRPr>
                    </a:p>
                    <a:p>
                      <a:pPr>
                        <a:lnSpc>
                          <a:spcPct val="115000"/>
                        </a:lnSpc>
                        <a:spcAft>
                          <a:spcPts val="0"/>
                        </a:spcAft>
                      </a:pPr>
                      <a:r>
                        <a:rPr lang="en-US" sz="1050">
                          <a:effectLst/>
                        </a:rPr>
                        <a:t>(2 per vaccination site</a:t>
                      </a:r>
                      <a:r>
                        <a:rPr lang="en-ZA" sz="1050">
                          <a:effectLst/>
                        </a:rPr>
                        <a:t> for tentative 100 sites</a:t>
                      </a:r>
                      <a:r>
                        <a:rPr lang="en-US" sz="1050">
                          <a:effectLst/>
                        </a:rPr>
                        <a:t>)</a:t>
                      </a:r>
                      <a:endParaRPr lang="en-ZA" sz="105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R90 000.00</a:t>
                      </a:r>
                      <a:endParaRPr lang="en-ZA" sz="1050" dirty="0">
                        <a:effectLst/>
                        <a:latin typeface="+mn-lt"/>
                        <a:ea typeface="Arial"/>
                        <a:cs typeface="Times New Roman"/>
                      </a:endParaRPr>
                    </a:p>
                  </a:txBody>
                  <a:tcPr marL="43824" marR="43824" marT="0" marB="0"/>
                </a:tc>
              </a:tr>
              <a:tr h="287457">
                <a:tc>
                  <a:txBody>
                    <a:bodyPr/>
                    <a:lstStyle/>
                    <a:p>
                      <a:pPr>
                        <a:lnSpc>
                          <a:spcPct val="115000"/>
                        </a:lnSpc>
                        <a:spcAft>
                          <a:spcPts val="0"/>
                        </a:spcAft>
                      </a:pPr>
                      <a:r>
                        <a:rPr lang="en-US" sz="1050">
                          <a:effectLst/>
                        </a:rPr>
                        <a:t>Ice packs</a:t>
                      </a:r>
                      <a:endParaRPr lang="en-ZA" sz="1050">
                        <a:effectLst/>
                        <a:latin typeface="+mn-lt"/>
                        <a:ea typeface="Arial"/>
                        <a:cs typeface="Times New Roman"/>
                      </a:endParaRPr>
                    </a:p>
                  </a:txBody>
                  <a:tcPr marL="43824" marR="43824" marT="0" marB="0"/>
                </a:tc>
                <a:tc>
                  <a:txBody>
                    <a:bodyPr/>
                    <a:lstStyle/>
                    <a:p>
                      <a:pPr>
                        <a:lnSpc>
                          <a:spcPct val="115000"/>
                        </a:lnSpc>
                        <a:spcAft>
                          <a:spcPts val="0"/>
                        </a:spcAft>
                      </a:pPr>
                      <a:r>
                        <a:rPr lang="en-US" sz="1050">
                          <a:effectLst/>
                        </a:rPr>
                        <a:t>R5.00</a:t>
                      </a:r>
                      <a:endParaRPr lang="en-ZA" sz="1050">
                        <a:effectLst/>
                      </a:endParaRPr>
                    </a:p>
                    <a:p>
                      <a:pPr>
                        <a:lnSpc>
                          <a:spcPct val="115000"/>
                        </a:lnSpc>
                        <a:spcAft>
                          <a:spcPts val="0"/>
                        </a:spcAft>
                      </a:pPr>
                      <a:r>
                        <a:rPr lang="en-US" sz="1050">
                          <a:effectLst/>
                        </a:rPr>
                        <a:t>(2000 for 200 cooler bags)</a:t>
                      </a:r>
                      <a:endParaRPr lang="en-ZA" sz="105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R10 000.00</a:t>
                      </a:r>
                      <a:endParaRPr lang="en-ZA" sz="1050" dirty="0">
                        <a:effectLst/>
                        <a:latin typeface="+mn-lt"/>
                        <a:ea typeface="Arial"/>
                        <a:cs typeface="Times New Roman"/>
                      </a:endParaRPr>
                    </a:p>
                  </a:txBody>
                  <a:tcPr marL="43824" marR="43824" marT="0" marB="0"/>
                </a:tc>
              </a:tr>
              <a:tr h="656530">
                <a:tc>
                  <a:txBody>
                    <a:bodyPr/>
                    <a:lstStyle/>
                    <a:p>
                      <a:pPr>
                        <a:lnSpc>
                          <a:spcPct val="115000"/>
                        </a:lnSpc>
                        <a:spcAft>
                          <a:spcPts val="0"/>
                        </a:spcAft>
                      </a:pPr>
                      <a:r>
                        <a:rPr lang="en-US" sz="1050" dirty="0">
                          <a:effectLst/>
                        </a:rPr>
                        <a:t>Data logger/Thermometer (WHO compliant</a:t>
                      </a:r>
                      <a:r>
                        <a:rPr lang="en-US" sz="1050" dirty="0" smtClean="0">
                          <a:effectLst/>
                        </a:rPr>
                        <a:t>)</a:t>
                      </a:r>
                    </a:p>
                    <a:p>
                      <a:pPr>
                        <a:lnSpc>
                          <a:spcPct val="115000"/>
                        </a:lnSpc>
                        <a:spcAft>
                          <a:spcPts val="0"/>
                        </a:spcAft>
                      </a:pPr>
                      <a:endParaRPr lang="en-US" sz="1050" dirty="0" smtClean="0">
                        <a:effectLst/>
                      </a:endParaRPr>
                    </a:p>
                    <a:p>
                      <a:pPr>
                        <a:lnSpc>
                          <a:spcPct val="115000"/>
                        </a:lnSpc>
                        <a:spcAft>
                          <a:spcPts val="0"/>
                        </a:spcAft>
                      </a:pPr>
                      <a:endParaRPr lang="en-US" sz="1050" dirty="0" smtClean="0">
                        <a:effectLst/>
                      </a:endParaRPr>
                    </a:p>
                    <a:p>
                      <a:pPr>
                        <a:lnSpc>
                          <a:spcPct val="115000"/>
                        </a:lnSpc>
                        <a:spcAft>
                          <a:spcPts val="0"/>
                        </a:spcAft>
                      </a:pPr>
                      <a:endParaRPr lang="en-US" sz="1050" dirty="0" smtClean="0">
                        <a:effectLst/>
                      </a:endParaRPr>
                    </a:p>
                    <a:p>
                      <a:pPr>
                        <a:lnSpc>
                          <a:spcPct val="115000"/>
                        </a:lnSpc>
                        <a:spcAft>
                          <a:spcPts val="0"/>
                        </a:spcAft>
                      </a:pPr>
                      <a:r>
                        <a:rPr lang="en-US" sz="1050" dirty="0" smtClean="0">
                          <a:effectLst/>
                        </a:rPr>
                        <a:t>Minus  40 Vaccination fridges</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R130.00</a:t>
                      </a:r>
                      <a:endParaRPr lang="en-ZA" sz="1050" dirty="0">
                        <a:effectLst/>
                      </a:endParaRPr>
                    </a:p>
                    <a:p>
                      <a:pPr algn="just">
                        <a:lnSpc>
                          <a:spcPct val="115000"/>
                        </a:lnSpc>
                        <a:spcAft>
                          <a:spcPts val="0"/>
                        </a:spcAft>
                      </a:pPr>
                      <a:r>
                        <a:rPr lang="en-US" sz="1050" dirty="0">
                          <a:effectLst/>
                        </a:rPr>
                        <a:t>(2 per vaccine cooler box/bag for 200 boxes</a:t>
                      </a:r>
                      <a:r>
                        <a:rPr lang="en-US" sz="1050" dirty="0" smtClean="0">
                          <a:effectLst/>
                        </a:rPr>
                        <a:t>)</a:t>
                      </a:r>
                    </a:p>
                    <a:p>
                      <a:pPr algn="just">
                        <a:lnSpc>
                          <a:spcPct val="115000"/>
                        </a:lnSpc>
                        <a:spcAft>
                          <a:spcPts val="0"/>
                        </a:spcAft>
                      </a:pPr>
                      <a:endParaRPr lang="en-US" sz="1050" dirty="0" smtClean="0">
                        <a:effectLst/>
                      </a:endParaRPr>
                    </a:p>
                    <a:p>
                      <a:pPr algn="just">
                        <a:lnSpc>
                          <a:spcPct val="115000"/>
                        </a:lnSpc>
                        <a:spcAft>
                          <a:spcPts val="0"/>
                        </a:spcAft>
                      </a:pPr>
                      <a:endParaRPr lang="en-US" sz="1050" dirty="0" smtClean="0">
                        <a:effectLst/>
                      </a:endParaRPr>
                    </a:p>
                    <a:p>
                      <a:pPr algn="just">
                        <a:lnSpc>
                          <a:spcPct val="115000"/>
                        </a:lnSpc>
                        <a:spcAft>
                          <a:spcPts val="0"/>
                        </a:spcAft>
                      </a:pPr>
                      <a:r>
                        <a:rPr lang="en-US" sz="1050" dirty="0" smtClean="0">
                          <a:effectLst/>
                        </a:rPr>
                        <a:t>60 000 (6</a:t>
                      </a:r>
                      <a:r>
                        <a:rPr lang="en-US" sz="1050" baseline="0" dirty="0" smtClean="0">
                          <a:effectLst/>
                        </a:rPr>
                        <a:t>  on  RT contract)</a:t>
                      </a:r>
                      <a:endParaRPr lang="en-ZA" sz="1050" dirty="0">
                        <a:effectLst/>
                        <a:latin typeface="+mn-lt"/>
                        <a:ea typeface="Arial"/>
                        <a:cs typeface="Times New Roman"/>
                      </a:endParaRPr>
                    </a:p>
                  </a:txBody>
                  <a:tcPr marL="43824" marR="43824" marT="0" marB="0"/>
                </a:tc>
                <a:tc>
                  <a:txBody>
                    <a:bodyPr/>
                    <a:lstStyle/>
                    <a:p>
                      <a:pPr algn="just">
                        <a:lnSpc>
                          <a:spcPct val="115000"/>
                        </a:lnSpc>
                        <a:spcAft>
                          <a:spcPts val="0"/>
                        </a:spcAft>
                      </a:pPr>
                      <a:r>
                        <a:rPr lang="en-US" sz="1050" dirty="0">
                          <a:effectLst/>
                        </a:rPr>
                        <a:t>R26 000.00</a:t>
                      </a:r>
                      <a:endParaRPr lang="en-ZA" sz="1050" dirty="0">
                        <a:effectLst/>
                      </a:endParaRPr>
                    </a:p>
                    <a:p>
                      <a:pPr algn="just">
                        <a:lnSpc>
                          <a:spcPct val="115000"/>
                        </a:lnSpc>
                        <a:spcAft>
                          <a:spcPts val="0"/>
                        </a:spcAft>
                      </a:pPr>
                      <a:r>
                        <a:rPr lang="en-US" sz="1050" dirty="0">
                          <a:effectLst/>
                        </a:rPr>
                        <a:t> </a:t>
                      </a:r>
                      <a:endParaRPr lang="en-US" sz="1050" dirty="0" smtClean="0">
                        <a:effectLst/>
                      </a:endParaRPr>
                    </a:p>
                    <a:p>
                      <a:pPr algn="just">
                        <a:lnSpc>
                          <a:spcPct val="115000"/>
                        </a:lnSpc>
                        <a:spcAft>
                          <a:spcPts val="0"/>
                        </a:spcAft>
                      </a:pPr>
                      <a:endParaRPr lang="en-US" sz="1050" dirty="0" smtClean="0">
                        <a:effectLst/>
                      </a:endParaRPr>
                    </a:p>
                    <a:p>
                      <a:pPr algn="just">
                        <a:lnSpc>
                          <a:spcPct val="115000"/>
                        </a:lnSpc>
                        <a:spcAft>
                          <a:spcPts val="0"/>
                        </a:spcAft>
                      </a:pPr>
                      <a:endParaRPr lang="en-US" sz="1050" dirty="0" smtClean="0">
                        <a:effectLst/>
                      </a:endParaRPr>
                    </a:p>
                    <a:p>
                      <a:pPr algn="just">
                        <a:lnSpc>
                          <a:spcPct val="115000"/>
                        </a:lnSpc>
                        <a:spcAft>
                          <a:spcPts val="0"/>
                        </a:spcAft>
                      </a:pPr>
                      <a:r>
                        <a:rPr lang="en-US" sz="1050" dirty="0" smtClean="0">
                          <a:effectLst/>
                        </a:rPr>
                        <a:t>R360 000</a:t>
                      </a:r>
                      <a:endParaRPr lang="en-ZA" sz="1050" dirty="0">
                        <a:effectLst/>
                        <a:latin typeface="+mn-lt"/>
                        <a:ea typeface="Arial"/>
                        <a:cs typeface="Times New Roman"/>
                      </a:endParaRPr>
                    </a:p>
                  </a:txBody>
                  <a:tcPr marL="43824" marR="43824" marT="0" marB="0"/>
                </a:tc>
              </a:tr>
              <a:tr h="465619">
                <a:tc>
                  <a:txBody>
                    <a:bodyPr/>
                    <a:lstStyle/>
                    <a:p>
                      <a:pPr>
                        <a:spcAft>
                          <a:spcPts val="0"/>
                        </a:spcAft>
                      </a:pPr>
                      <a:r>
                        <a:rPr lang="en-US" sz="1050" b="1" dirty="0">
                          <a:effectLst/>
                        </a:rPr>
                        <a:t>TOTAL</a:t>
                      </a:r>
                      <a:endParaRPr lang="en-ZA" sz="1050" b="1" dirty="0">
                        <a:effectLst/>
                        <a:latin typeface="+mn-lt"/>
                        <a:ea typeface="Arial"/>
                        <a:cs typeface="Times New Roman"/>
                      </a:endParaRPr>
                    </a:p>
                  </a:txBody>
                  <a:tcPr marL="43824" marR="43824" marT="0" marB="0"/>
                </a:tc>
                <a:tc gridSpan="2">
                  <a:txBody>
                    <a:bodyPr/>
                    <a:lstStyle/>
                    <a:p>
                      <a:pPr algn="r">
                        <a:lnSpc>
                          <a:spcPct val="115000"/>
                        </a:lnSpc>
                        <a:spcAft>
                          <a:spcPts val="0"/>
                        </a:spcAft>
                      </a:pPr>
                      <a:r>
                        <a:rPr lang="en-US" sz="1050" b="1" dirty="0" smtClean="0">
                          <a:effectLst/>
                        </a:rPr>
                        <a:t>R486</a:t>
                      </a:r>
                      <a:r>
                        <a:rPr lang="en-US" sz="1050" b="1" baseline="0" dirty="0" smtClean="0">
                          <a:effectLst/>
                        </a:rPr>
                        <a:t> 000.0</a:t>
                      </a:r>
                      <a:r>
                        <a:rPr lang="en-US" sz="1050" b="1" dirty="0" smtClean="0">
                          <a:effectLst/>
                        </a:rPr>
                        <a:t>0</a:t>
                      </a:r>
                      <a:endParaRPr lang="en-ZA" sz="1050" b="1" dirty="0">
                        <a:effectLst/>
                        <a:latin typeface="+mn-lt"/>
                        <a:ea typeface="Arial"/>
                        <a:cs typeface="Times New Roman"/>
                      </a:endParaRPr>
                    </a:p>
                  </a:txBody>
                  <a:tcPr marL="43824" marR="43824" marT="0" marB="0"/>
                </a:tc>
                <a:tc hMerge="1">
                  <a:txBody>
                    <a:bodyPr/>
                    <a:lstStyle/>
                    <a:p>
                      <a:endParaRPr lang="en-ZA"/>
                    </a:p>
                  </a:txBody>
                  <a:tcPr/>
                </a:tc>
              </a:tr>
            </a:tbl>
          </a:graphicData>
        </a:graphic>
      </p:graphicFrame>
    </p:spTree>
    <p:extLst>
      <p:ext uri="{BB962C8B-B14F-4D97-AF65-F5344CB8AC3E}">
        <p14:creationId xmlns:p14="http://schemas.microsoft.com/office/powerpoint/2010/main" xmlns="" val="2294965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57250" y="132776"/>
            <a:ext cx="7817975" cy="596429"/>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000" b="1" dirty="0" smtClean="0">
                <a:solidFill>
                  <a:schemeClr val="bg1"/>
                </a:solidFill>
                <a:latin typeface="+mj-lt"/>
              </a:rPr>
              <a:t>TENTATIVE VACCINATION COST</a:t>
            </a:r>
            <a:r>
              <a:rPr lang="en-ZA" sz="3200" b="1" dirty="0" smtClean="0">
                <a:solidFill>
                  <a:schemeClr val="bg1"/>
                </a:solidFill>
                <a:latin typeface="+mj-lt"/>
              </a:rPr>
              <a:t>S</a:t>
            </a:r>
            <a:endParaRPr sz="3200" b="1" dirty="0">
              <a:solidFill>
                <a:schemeClr val="bg1"/>
              </a:solidFill>
              <a:latin typeface="+mj-lt"/>
            </a:endParaRPr>
          </a:p>
        </p:txBody>
      </p:sp>
      <p:sp>
        <p:nvSpPr>
          <p:cNvPr id="110" name="Google Shape;110;p16"/>
          <p:cNvSpPr txBox="1">
            <a:spLocks noGrp="1"/>
          </p:cNvSpPr>
          <p:nvPr>
            <p:ph type="body" idx="1"/>
          </p:nvPr>
        </p:nvSpPr>
        <p:spPr>
          <a:xfrm>
            <a:off x="231494" y="847725"/>
            <a:ext cx="8785184" cy="5829300"/>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
            </a:pPr>
            <a:endParaRPr lang="en-ZA" sz="2400" dirty="0"/>
          </a:p>
          <a:p>
            <a:pPr lvl="0">
              <a:buFont typeface="Wingdings" panose="05000000000000000000" pitchFamily="2" charset="2"/>
              <a:buChar char="§"/>
            </a:pPr>
            <a:endParaRPr lang="en-ZA" sz="2400" dirty="0"/>
          </a:p>
          <a:p>
            <a:pPr lvl="0"/>
            <a:endParaRPr lang="en-ZA" sz="2400" dirty="0"/>
          </a:p>
          <a:p>
            <a:pPr marL="92075" lvl="1" indent="0" algn="just">
              <a:spcBef>
                <a:spcPts val="675"/>
              </a:spcBef>
              <a:buNone/>
              <a:tabLst>
                <a:tab pos="355600" algn="l"/>
                <a:tab pos="356235" algn="l"/>
              </a:tabLst>
            </a:pPr>
            <a:endParaRPr lang="en-ZA" sz="2400" b="1" dirty="0">
              <a:solidFill>
                <a:schemeClr val="tx1"/>
              </a:solidFill>
              <a:latin typeface="+mn-lt"/>
            </a:endParaRPr>
          </a:p>
          <a:p>
            <a:pPr marL="92075" lvl="1" indent="0" algn="just">
              <a:spcBef>
                <a:spcPts val="675"/>
              </a:spcBef>
              <a:buNone/>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24</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690280788"/>
              </p:ext>
            </p:extLst>
          </p:nvPr>
        </p:nvGraphicFramePr>
        <p:xfrm>
          <a:off x="927100" y="1580699"/>
          <a:ext cx="7768491" cy="2107166"/>
        </p:xfrm>
        <a:graphic>
          <a:graphicData uri="http://schemas.openxmlformats.org/drawingml/2006/table">
            <a:tbl>
              <a:tblPr firstRow="1" firstCol="1" bandRow="1"/>
              <a:tblGrid>
                <a:gridCol w="1760916"/>
                <a:gridCol w="3572107"/>
                <a:gridCol w="2435468"/>
              </a:tblGrid>
              <a:tr h="453966">
                <a:tc gridSpan="3">
                  <a:txBody>
                    <a:bodyPr/>
                    <a:lstStyle/>
                    <a:p>
                      <a:pPr algn="ctr">
                        <a:lnSpc>
                          <a:spcPct val="150000"/>
                        </a:lnSpc>
                        <a:spcAft>
                          <a:spcPts val="0"/>
                        </a:spcAft>
                      </a:pPr>
                      <a:r>
                        <a:rPr lang="en-ZA" sz="1200" b="1" dirty="0">
                          <a:solidFill>
                            <a:srgbClr val="000000"/>
                          </a:solidFill>
                          <a:effectLst/>
                          <a:latin typeface="+mj-lt"/>
                          <a:ea typeface="Times New Roman"/>
                          <a:cs typeface="Times New Roman"/>
                        </a:rPr>
                        <a:t>Total Costs </a:t>
                      </a:r>
                      <a:r>
                        <a:rPr lang="en-ZA" sz="1200" b="1" dirty="0" smtClean="0">
                          <a:solidFill>
                            <a:srgbClr val="000000"/>
                          </a:solidFill>
                          <a:effectLst/>
                          <a:latin typeface="+mj-lt"/>
                          <a:ea typeface="Times New Roman"/>
                          <a:cs typeface="Times New Roman"/>
                        </a:rPr>
                        <a:t>for additional</a:t>
                      </a:r>
                      <a:r>
                        <a:rPr lang="en-ZA" sz="1200" b="1" baseline="0" dirty="0" smtClean="0">
                          <a:solidFill>
                            <a:srgbClr val="000000"/>
                          </a:solidFill>
                          <a:effectLst/>
                          <a:latin typeface="+mj-lt"/>
                          <a:ea typeface="Times New Roman"/>
                          <a:cs typeface="Times New Roman"/>
                        </a:rPr>
                        <a:t> staff required to increase capacity for Infection Prevention and Control - Annual contract</a:t>
                      </a:r>
                      <a:endParaRPr lang="en-ZA" sz="1200" dirty="0">
                        <a:effectLst/>
                        <a:latin typeface="+mj-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779263">
                <a:tc>
                  <a:txBody>
                    <a:bodyPr/>
                    <a:lstStyle/>
                    <a:p>
                      <a:pPr>
                        <a:lnSpc>
                          <a:spcPct val="150000"/>
                        </a:lnSpc>
                        <a:spcAft>
                          <a:spcPts val="0"/>
                        </a:spcAft>
                      </a:pPr>
                      <a:r>
                        <a:rPr lang="en-US" sz="1200" dirty="0" smtClean="0">
                          <a:effectLst/>
                          <a:latin typeface="+mn-lt"/>
                          <a:ea typeface="Arial"/>
                          <a:cs typeface="Times New Roman"/>
                        </a:rPr>
                        <a:t>Infection Prevention</a:t>
                      </a:r>
                      <a:r>
                        <a:rPr lang="en-US" sz="1200" baseline="0" dirty="0" smtClean="0">
                          <a:effectLst/>
                          <a:latin typeface="+mn-lt"/>
                          <a:ea typeface="Arial"/>
                          <a:cs typeface="Times New Roman"/>
                        </a:rPr>
                        <a:t> and Control Nurses </a:t>
                      </a:r>
                      <a:endParaRPr lang="en-ZA" sz="1200" dirty="0">
                        <a:effectLst/>
                        <a:latin typeface="+mn-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200" dirty="0" smtClean="0">
                          <a:effectLst/>
                          <a:latin typeface="+mn-lt"/>
                          <a:ea typeface="Arial"/>
                          <a:cs typeface="Times New Roman"/>
                        </a:rPr>
                        <a:t>01 Nurse per Management Area = 48 IPC Nurses</a:t>
                      </a:r>
                      <a:endParaRPr lang="en-ZA" sz="1200"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200" b="0" i="0" u="none" strike="noStrike" cap="none" dirty="0" smtClean="0">
                          <a:solidFill>
                            <a:schemeClr val="tx1"/>
                          </a:solidFill>
                          <a:effectLst/>
                          <a:latin typeface="+mn-lt"/>
                          <a:ea typeface="+mn-ea"/>
                          <a:cs typeface="+mn-cs"/>
                          <a:sym typeface="Arial"/>
                        </a:rPr>
                        <a:t>R581 826 – R654 840 </a:t>
                      </a:r>
                      <a:endParaRPr lang="en-ZA" sz="1200" dirty="0">
                        <a:effectLst/>
                        <a:latin typeface="+mn-lt"/>
                        <a:ea typeface="Arial"/>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9263">
                <a:tc>
                  <a:txBody>
                    <a:bodyPr/>
                    <a:lstStyle/>
                    <a:p>
                      <a:pPr>
                        <a:lnSpc>
                          <a:spcPct val="150000"/>
                        </a:lnSpc>
                        <a:spcAft>
                          <a:spcPts val="0"/>
                        </a:spcAft>
                      </a:pPr>
                      <a:endParaRPr lang="en-ZA" sz="1200" dirty="0">
                        <a:effectLst/>
                        <a:latin typeface="+mn-lt"/>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ZA" sz="1200" b="1" dirty="0" smtClean="0">
                          <a:effectLst/>
                          <a:latin typeface="+mn-lt"/>
                          <a:ea typeface="Arial"/>
                          <a:cs typeface="Times New Roman"/>
                        </a:rPr>
                        <a:t>Total Costs</a:t>
                      </a:r>
                      <a:endParaRPr lang="en-ZA" sz="1200" b="1" dirty="0">
                        <a:effectLst/>
                        <a:latin typeface="+mn-lt"/>
                        <a:ea typeface="Arial"/>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ZA" sz="1200" b="1" dirty="0" smtClean="0">
                          <a:effectLst/>
                          <a:latin typeface="+mn-lt"/>
                          <a:ea typeface="Arial"/>
                          <a:cs typeface="Times New Roman"/>
                        </a:rPr>
                        <a:t>R27 927 648 to</a:t>
                      </a:r>
                      <a:r>
                        <a:rPr lang="en-ZA" sz="1200" b="1" baseline="0" dirty="0" smtClean="0">
                          <a:effectLst/>
                          <a:latin typeface="+mn-lt"/>
                          <a:ea typeface="Arial"/>
                          <a:cs typeface="Times New Roman"/>
                        </a:rPr>
                        <a:t> R31 432 320</a:t>
                      </a:r>
                      <a:endParaRPr lang="en-ZA" sz="1200" b="1" dirty="0">
                        <a:effectLst/>
                        <a:latin typeface="+mn-lt"/>
                        <a:ea typeface="Arial"/>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65978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57250" y="132776"/>
            <a:ext cx="7817975" cy="596429"/>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bg1"/>
                </a:solidFill>
                <a:latin typeface="+mj-lt"/>
              </a:rPr>
              <a:t>PROGRESS ON VACCINATION PLAN</a:t>
            </a:r>
            <a:endParaRPr sz="3200" b="1" dirty="0">
              <a:solidFill>
                <a:schemeClr val="bg1"/>
              </a:solidFill>
              <a:latin typeface="+mj-lt"/>
            </a:endParaRPr>
          </a:p>
        </p:txBody>
      </p:sp>
      <p:sp>
        <p:nvSpPr>
          <p:cNvPr id="110" name="Google Shape;110;p16"/>
          <p:cNvSpPr txBox="1">
            <a:spLocks noGrp="1"/>
          </p:cNvSpPr>
          <p:nvPr>
            <p:ph type="body" idx="1"/>
          </p:nvPr>
        </p:nvSpPr>
        <p:spPr>
          <a:xfrm>
            <a:off x="231494" y="847725"/>
            <a:ext cx="8785184" cy="5829300"/>
          </a:xfrm>
          <a:prstGeom prst="rect">
            <a:avLst/>
          </a:prstGeom>
          <a:noFill/>
          <a:ln>
            <a:noFill/>
          </a:ln>
        </p:spPr>
        <p:txBody>
          <a:bodyPr spcFirstLastPara="1" wrap="square" lIns="91425" tIns="45700" rIns="91425" bIns="45700" anchor="t" anchorCtr="0">
            <a:noAutofit/>
          </a:bodyPr>
          <a:lstStyle/>
          <a:p>
            <a:pPr lvl="0" algn="just">
              <a:buFont typeface="Wingdings" panose="05000000000000000000" pitchFamily="2" charset="2"/>
              <a:buChar char="§"/>
            </a:pPr>
            <a:r>
              <a:rPr lang="en-ZA" sz="2400" dirty="0">
                <a:latin typeface="+mn-lt"/>
              </a:rPr>
              <a:t>The Department has established a </a:t>
            </a:r>
            <a:r>
              <a:rPr lang="en-ZA" sz="2400" dirty="0" smtClean="0">
                <a:latin typeface="+mn-lt"/>
              </a:rPr>
              <a:t>COVID-19: </a:t>
            </a:r>
            <a:r>
              <a:rPr lang="en-ZA" sz="2400" b="1" dirty="0" smtClean="0">
                <a:latin typeface="+mn-lt"/>
              </a:rPr>
              <a:t>Vaccine </a:t>
            </a:r>
            <a:r>
              <a:rPr lang="en-ZA" sz="2400" b="1" dirty="0">
                <a:latin typeface="+mn-lt"/>
              </a:rPr>
              <a:t>Roll Out Vaccination Committee </a:t>
            </a:r>
            <a:r>
              <a:rPr lang="en-ZA" sz="2400" dirty="0">
                <a:latin typeface="+mn-lt"/>
              </a:rPr>
              <a:t>(VROCC) guided by the health advisory committee. </a:t>
            </a:r>
          </a:p>
          <a:p>
            <a:pPr lvl="0" algn="just">
              <a:buFont typeface="Wingdings" panose="05000000000000000000" pitchFamily="2" charset="2"/>
              <a:buChar char="§"/>
            </a:pPr>
            <a:r>
              <a:rPr lang="en-ZA" sz="2400" dirty="0">
                <a:latin typeface="+mn-lt"/>
              </a:rPr>
              <a:t>COVID-19 Vaccine training sessions have commenced across all Regions targeting relevant Health Care Workers and  officials from HRD and special programmes who will then roll out the training to different Regions. Training material utilised by National Department of Health used in the training roll out.</a:t>
            </a:r>
          </a:p>
          <a:p>
            <a:pPr lvl="0" algn="just">
              <a:buFont typeface="Wingdings" panose="05000000000000000000" pitchFamily="2" charset="2"/>
              <a:buChar char="§"/>
            </a:pPr>
            <a:r>
              <a:rPr lang="en-ZA" sz="2400" dirty="0">
                <a:latin typeface="+mn-lt"/>
              </a:rPr>
              <a:t>Health care workers in the Department have commenced with the self-registration on the Electronic Vaccine Data System (EVDS).</a:t>
            </a:r>
          </a:p>
          <a:p>
            <a:pPr lvl="0" algn="just">
              <a:buFont typeface="Wingdings" panose="05000000000000000000" pitchFamily="2" charset="2"/>
              <a:buChar char="§"/>
            </a:pPr>
            <a:r>
              <a:rPr lang="en-ZA" sz="2400" dirty="0">
                <a:latin typeface="+mn-lt"/>
              </a:rPr>
              <a:t>Identified vaccinators and administrators have commenced with the training provided by the Department of Health on the EVDS. </a:t>
            </a:r>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25</a:t>
            </a:fld>
            <a:endParaRPr lang="en-ZA" dirty="0"/>
          </a:p>
        </p:txBody>
      </p:sp>
    </p:spTree>
    <p:extLst>
      <p:ext uri="{BB962C8B-B14F-4D97-AF65-F5344CB8AC3E}">
        <p14:creationId xmlns:p14="http://schemas.microsoft.com/office/powerpoint/2010/main" xmlns="" val="397216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47725" y="279635"/>
            <a:ext cx="7817975" cy="596429"/>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bg1"/>
                </a:solidFill>
                <a:latin typeface="+mj-lt"/>
              </a:rPr>
              <a:t>CONCLUSION</a:t>
            </a:r>
            <a:endParaRPr sz="3200" b="1" dirty="0">
              <a:solidFill>
                <a:schemeClr val="bg1"/>
              </a:solidFill>
              <a:latin typeface="+mj-lt"/>
            </a:endParaRPr>
          </a:p>
        </p:txBody>
      </p:sp>
      <p:sp>
        <p:nvSpPr>
          <p:cNvPr id="110" name="Google Shape;110;p16"/>
          <p:cNvSpPr txBox="1">
            <a:spLocks noGrp="1"/>
          </p:cNvSpPr>
          <p:nvPr>
            <p:ph type="body" idx="1"/>
          </p:nvPr>
        </p:nvSpPr>
        <p:spPr>
          <a:xfrm>
            <a:off x="463550" y="1155699"/>
            <a:ext cx="8553128" cy="5083175"/>
          </a:xfrm>
          <a:prstGeom prst="rect">
            <a:avLst/>
          </a:prstGeom>
          <a:noFill/>
          <a:ln>
            <a:noFill/>
          </a:ln>
        </p:spPr>
        <p:txBody>
          <a:bodyPr spcFirstLastPara="1" wrap="square" lIns="91425" tIns="45700" rIns="91425" bIns="45700" anchor="t" anchorCtr="0">
            <a:noAutofit/>
          </a:bodyPr>
          <a:lstStyle/>
          <a:p>
            <a:pPr algn="just">
              <a:buFont typeface="Wingdings" panose="05000000000000000000" pitchFamily="2" charset="2"/>
              <a:buChar char="§"/>
            </a:pPr>
            <a:r>
              <a:rPr lang="en-ZA" sz="2400" dirty="0">
                <a:latin typeface="+mn-lt"/>
              </a:rPr>
              <a:t>The Department is in the process of finalisation the identification of internal vaccination points and vaccinators. This will limit inmate movement to address security concerns.</a:t>
            </a:r>
          </a:p>
          <a:p>
            <a:pPr lvl="0" algn="just">
              <a:buFont typeface="Wingdings" panose="05000000000000000000" pitchFamily="2" charset="2"/>
              <a:buChar char="§"/>
            </a:pPr>
            <a:r>
              <a:rPr lang="en-ZA" sz="2400" dirty="0">
                <a:latin typeface="+mn-lt"/>
              </a:rPr>
              <a:t>The Department is working closely with the Department of Health at all levels to ensure alignment with Government’s COVID-19 Vaccination Roll Out Programme progressing forward.</a:t>
            </a:r>
          </a:p>
          <a:p>
            <a:pPr lvl="0" algn="just">
              <a:buFont typeface="Wingdings" panose="05000000000000000000" pitchFamily="2" charset="2"/>
              <a:buChar char="§"/>
            </a:pPr>
            <a:r>
              <a:rPr lang="en-ZA" sz="2400" dirty="0">
                <a:latin typeface="+mn-lt"/>
              </a:rPr>
              <a:t>Key developments as announced by Government through the honourable Minister of Health will be closely monitored and departmental plans will be reviewed and aligned appropriately.</a:t>
            </a:r>
          </a:p>
          <a:p>
            <a:pPr marL="114300" lvl="0" indent="0">
              <a:buNone/>
            </a:pPr>
            <a:endParaRPr lang="en-ZA" sz="2400" dirty="0"/>
          </a:p>
          <a:p>
            <a:pPr lvl="0">
              <a:buFont typeface="Wingdings" panose="05000000000000000000" pitchFamily="2" charset="2"/>
              <a:buChar char="§"/>
            </a:pPr>
            <a:endParaRPr lang="en-ZA" sz="2400" dirty="0"/>
          </a:p>
          <a:p>
            <a:pPr lvl="0"/>
            <a:endParaRPr lang="en-ZA" sz="2400" dirty="0"/>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26</a:t>
            </a:fld>
            <a:endParaRPr lang="en-ZA" dirty="0"/>
          </a:p>
        </p:txBody>
      </p:sp>
    </p:spTree>
    <p:extLst>
      <p:ext uri="{BB962C8B-B14F-4D97-AF65-F5344CB8AC3E}">
        <p14:creationId xmlns:p14="http://schemas.microsoft.com/office/powerpoint/2010/main" xmlns="" val="949963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2" descr="Slide1 Template_1.2_back.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6" name="Google Shape;316;p42"/>
          <p:cNvSpPr txBox="1"/>
          <p:nvPr/>
        </p:nvSpPr>
        <p:spPr>
          <a:xfrm>
            <a:off x="1107262" y="550335"/>
            <a:ext cx="4522887" cy="7078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4000" dirty="0">
                <a:solidFill>
                  <a:schemeClr val="lt1"/>
                </a:solidFill>
                <a:latin typeface="Calibri"/>
                <a:ea typeface="Calibri"/>
                <a:cs typeface="Calibri"/>
                <a:sym typeface="Calibri"/>
              </a:rPr>
              <a:t>Thank You</a:t>
            </a:r>
            <a:endParaRPr sz="4000" dirty="0">
              <a:solidFill>
                <a:schemeClr val="lt1"/>
              </a:solidFill>
              <a:latin typeface="Calibri"/>
              <a:ea typeface="Calibri"/>
              <a:cs typeface="Calibri"/>
              <a:sym typeface="Calibri"/>
            </a:endParaRPr>
          </a:p>
        </p:txBody>
      </p:sp>
      <p:sp>
        <p:nvSpPr>
          <p:cNvPr id="317" name="Google Shape;317;p42"/>
          <p:cNvSpPr txBox="1"/>
          <p:nvPr/>
        </p:nvSpPr>
        <p:spPr>
          <a:xfrm>
            <a:off x="2310556" y="1022265"/>
            <a:ext cx="4522887" cy="7078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4000" b="1" dirty="0">
                <a:solidFill>
                  <a:srgbClr val="005300"/>
                </a:solidFill>
                <a:latin typeface="Calibri"/>
                <a:ea typeface="Calibri"/>
                <a:cs typeface="Calibri"/>
                <a:sym typeface="Calibri"/>
              </a:rPr>
              <a:t>Thank You</a:t>
            </a:r>
            <a:endParaRPr sz="4000" b="1" dirty="0">
              <a:solidFill>
                <a:srgbClr val="005300"/>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27</a:t>
            </a:fld>
            <a:endParaRPr lang="en-Z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927101" y="424544"/>
            <a:ext cx="7759699" cy="993095"/>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sym typeface="Calibri"/>
              </a:rPr>
              <a:t>PURPOSE </a:t>
            </a:r>
            <a:r>
              <a:rPr lang="en-ZA" sz="3200" b="1" dirty="0">
                <a:solidFill>
                  <a:schemeClr val="lt1"/>
                </a:solidFill>
                <a:latin typeface="+mj-lt"/>
              </a:rPr>
              <a:t>OF THE PRESENTATION</a:t>
            </a:r>
            <a:endParaRPr sz="3200" b="1" dirty="0">
              <a:solidFill>
                <a:schemeClr val="lt1"/>
              </a:solidFill>
              <a:latin typeface="+mj-lt"/>
            </a:endParaRPr>
          </a:p>
        </p:txBody>
      </p:sp>
      <p:sp>
        <p:nvSpPr>
          <p:cNvPr id="96" name="Google Shape;96;p14"/>
          <p:cNvSpPr txBox="1">
            <a:spLocks noGrp="1"/>
          </p:cNvSpPr>
          <p:nvPr>
            <p:ph type="body" idx="1"/>
          </p:nvPr>
        </p:nvSpPr>
        <p:spPr>
          <a:xfrm>
            <a:off x="797901" y="1600202"/>
            <a:ext cx="7915276"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2400"/>
              <a:buNone/>
            </a:pPr>
            <a:endParaRPr lang="en-ZA" sz="2400" dirty="0">
              <a:solidFill>
                <a:schemeClr val="tx1"/>
              </a:solidFill>
            </a:endParaRPr>
          </a:p>
          <a:p>
            <a:pPr marL="0" lvl="0" indent="0" algn="just">
              <a:spcBef>
                <a:spcPts val="0"/>
              </a:spcBef>
              <a:buClr>
                <a:srgbClr val="FF0000"/>
              </a:buClr>
              <a:buSzPts val="2400"/>
              <a:buNone/>
            </a:pPr>
            <a:r>
              <a:rPr lang="en-ZA" sz="2400" dirty="0">
                <a:solidFill>
                  <a:schemeClr val="tx1"/>
                </a:solidFill>
                <a:latin typeface="+mn-lt"/>
              </a:rPr>
              <a:t>To brief the Portfolio Committee on </a:t>
            </a:r>
            <a:r>
              <a:rPr lang="en-GB" sz="2400" dirty="0">
                <a:solidFill>
                  <a:schemeClr val="tx1"/>
                </a:solidFill>
                <a:latin typeface="+mn-lt"/>
              </a:rPr>
              <a:t>COVID-19 measures put in place under Level 3 and COVID-19 vaccination plan in</a:t>
            </a:r>
            <a:r>
              <a:rPr lang="en-US" sz="2400" dirty="0">
                <a:solidFill>
                  <a:schemeClr val="tx1"/>
                </a:solidFill>
                <a:latin typeface="+mn-lt"/>
              </a:rPr>
              <a:t> the Department of Correctional Services (DCS)</a:t>
            </a:r>
            <a:r>
              <a:rPr lang="en-GB" sz="2400" dirty="0">
                <a:solidFill>
                  <a:schemeClr val="tx1"/>
                </a:solidFill>
                <a:latin typeface="+mn-lt"/>
              </a:rPr>
              <a:t>.</a:t>
            </a:r>
            <a:endParaRPr lang="en-ZA" sz="2400" dirty="0">
              <a:solidFill>
                <a:schemeClr val="tx1"/>
              </a:solidFill>
              <a:latin typeface="+mn-lt"/>
            </a:endParaRPr>
          </a:p>
          <a:p>
            <a:pPr marL="0" lvl="0" indent="0" algn="just" rtl="0">
              <a:spcBef>
                <a:spcPts val="0"/>
              </a:spcBef>
              <a:spcAft>
                <a:spcPts val="0"/>
              </a:spcAft>
              <a:buClr>
                <a:srgbClr val="FF0000"/>
              </a:buClr>
              <a:buSzPts val="2400"/>
              <a:buNone/>
            </a:pPr>
            <a:endParaRPr lang="en-ZA" sz="2800" dirty="0">
              <a:solidFill>
                <a:schemeClr val="tx1"/>
              </a:solidFill>
              <a:latin typeface="+mn-lt"/>
            </a:endParaRPr>
          </a:p>
          <a:p>
            <a:pPr marL="0" lvl="0" indent="0" algn="just" rtl="0">
              <a:spcBef>
                <a:spcPts val="0"/>
              </a:spcBef>
              <a:spcAft>
                <a:spcPts val="0"/>
              </a:spcAft>
              <a:buClr>
                <a:srgbClr val="FF0000"/>
              </a:buClr>
              <a:buSzPts val="2400"/>
              <a:buNone/>
            </a:pPr>
            <a:endParaRPr lang="en-ZA" sz="2800" dirty="0">
              <a:solidFill>
                <a:schemeClr val="tx1"/>
              </a:solidFill>
              <a:latin typeface="+mn-lt"/>
            </a:endParaRPr>
          </a:p>
        </p:txBody>
      </p:sp>
      <p:pic>
        <p:nvPicPr>
          <p:cNvPr id="97" name="Google Shape;97;p14"/>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z="1400" smtClean="0">
                <a:solidFill>
                  <a:schemeClr val="tx1"/>
                </a:solidFill>
              </a:rPr>
              <a:pPr marL="0" lvl="0" indent="0" algn="r" rtl="0">
                <a:spcBef>
                  <a:spcPts val="0"/>
                </a:spcBef>
                <a:spcAft>
                  <a:spcPts val="0"/>
                </a:spcAft>
                <a:buNone/>
              </a:pPr>
              <a:t>3</a:t>
            </a:fld>
            <a:endParaRPr lang="en-ZA" sz="14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1850" y="228600"/>
            <a:ext cx="7829550" cy="698500"/>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alibri"/>
              <a:buNone/>
            </a:pPr>
            <a:r>
              <a:rPr lang="en-ZA" sz="3200" b="1" dirty="0">
                <a:solidFill>
                  <a:schemeClr val="lt1"/>
                </a:solidFill>
                <a:latin typeface="+mj-lt"/>
              </a:rPr>
              <a:t>PROBLEM STATEMENT</a:t>
            </a:r>
            <a:endParaRPr sz="3200" dirty="0">
              <a:latin typeface="+mj-lt"/>
            </a:endParaRPr>
          </a:p>
        </p:txBody>
      </p:sp>
      <p:sp>
        <p:nvSpPr>
          <p:cNvPr id="103" name="Google Shape;103;p15"/>
          <p:cNvSpPr txBox="1">
            <a:spLocks noGrp="1"/>
          </p:cNvSpPr>
          <p:nvPr>
            <p:ph type="body" idx="1"/>
          </p:nvPr>
        </p:nvSpPr>
        <p:spPr>
          <a:xfrm>
            <a:off x="149567" y="1071686"/>
            <a:ext cx="8810873" cy="5573859"/>
          </a:xfrm>
          <a:prstGeom prst="rect">
            <a:avLst/>
          </a:prstGeom>
          <a:noFill/>
          <a:ln>
            <a:noFill/>
          </a:ln>
        </p:spPr>
        <p:txBody>
          <a:bodyPr spcFirstLastPara="1" wrap="square" lIns="91425" tIns="45700" rIns="91425" bIns="45700" anchor="t" anchorCtr="0">
            <a:noAutofit/>
          </a:bodyPr>
          <a:lstStyle/>
          <a:p>
            <a:pPr marL="0" indent="0" algn="just">
              <a:spcBef>
                <a:spcPts val="0"/>
              </a:spcBef>
              <a:buClr>
                <a:srgbClr val="FF0000"/>
              </a:buClr>
              <a:buSzPts val="2400"/>
              <a:buNone/>
            </a:pPr>
            <a:r>
              <a:rPr lang="en-ZA" sz="2400" dirty="0">
                <a:solidFill>
                  <a:schemeClr val="tx1"/>
                </a:solidFill>
                <a:latin typeface="+mn-lt"/>
              </a:rPr>
              <a:t>Since the advent of the COVID-19 pandemic in </a:t>
            </a:r>
            <a:br>
              <a:rPr lang="en-ZA" sz="2400" dirty="0">
                <a:solidFill>
                  <a:schemeClr val="tx1"/>
                </a:solidFill>
                <a:latin typeface="+mn-lt"/>
              </a:rPr>
            </a:br>
            <a:r>
              <a:rPr lang="en-ZA" sz="2400" dirty="0">
                <a:solidFill>
                  <a:schemeClr val="tx1"/>
                </a:solidFill>
                <a:latin typeface="+mn-lt"/>
              </a:rPr>
              <a:t>December 2019, the global health community continues to grapple with the effects of the COVID-19 pandemic which negatively affects health systems, the economy and overall well-being of citizens.</a:t>
            </a:r>
          </a:p>
          <a:p>
            <a:pPr marL="0" indent="0" algn="just">
              <a:spcBef>
                <a:spcPts val="0"/>
              </a:spcBef>
              <a:buClr>
                <a:srgbClr val="FF0000"/>
              </a:buClr>
              <a:buSzPts val="2400"/>
              <a:buNone/>
            </a:pPr>
            <a:endParaRPr lang="en-ZA" sz="2400" dirty="0">
              <a:solidFill>
                <a:schemeClr val="tx1"/>
              </a:solidFill>
              <a:latin typeface="+mn-lt"/>
            </a:endParaRPr>
          </a:p>
          <a:p>
            <a:pPr marL="0" indent="0" algn="just">
              <a:spcBef>
                <a:spcPts val="0"/>
              </a:spcBef>
              <a:buClr>
                <a:srgbClr val="FF0000"/>
              </a:buClr>
              <a:buSzPts val="2400"/>
              <a:buNone/>
            </a:pPr>
            <a:r>
              <a:rPr lang="en-ZA" sz="2400" dirty="0">
                <a:solidFill>
                  <a:schemeClr val="tx1"/>
                </a:solidFill>
                <a:latin typeface="+mn-lt"/>
              </a:rPr>
              <a:t>It is critical</a:t>
            </a:r>
            <a:r>
              <a:rPr lang="en-ZA" sz="2000" dirty="0">
                <a:solidFill>
                  <a:schemeClr val="tx1"/>
                </a:solidFill>
                <a:latin typeface="+mn-lt"/>
              </a:rPr>
              <a:t> </a:t>
            </a:r>
            <a:r>
              <a:rPr lang="en-ZA" sz="2400" dirty="0">
                <a:solidFill>
                  <a:schemeClr val="tx1"/>
                </a:solidFill>
                <a:latin typeface="+mn-lt"/>
              </a:rPr>
              <a:t>that all individuals continue with strict adherence to non-pharmaceutical interventions which include physical distancing, wearing of masks and frequent washing of hands with soap and water or regular sanitisation of hands to minimise the impact of COVID-19. </a:t>
            </a:r>
          </a:p>
          <a:p>
            <a:pPr marL="0" indent="0" algn="just">
              <a:spcBef>
                <a:spcPts val="0"/>
              </a:spcBef>
              <a:buClr>
                <a:srgbClr val="FF0000"/>
              </a:buClr>
              <a:buSzPts val="2400"/>
              <a:buNone/>
            </a:pPr>
            <a:endParaRPr lang="en-ZA" sz="2400" dirty="0">
              <a:solidFill>
                <a:schemeClr val="tx1"/>
              </a:solidFill>
              <a:latin typeface="+mn-lt"/>
            </a:endParaRPr>
          </a:p>
          <a:p>
            <a:pPr marL="0" indent="0" algn="just">
              <a:spcBef>
                <a:spcPts val="0"/>
              </a:spcBef>
              <a:buClr>
                <a:srgbClr val="FF0000"/>
              </a:buClr>
              <a:buSzPts val="2400"/>
              <a:buNone/>
            </a:pPr>
            <a:r>
              <a:rPr lang="en-US" sz="2400" dirty="0">
                <a:solidFill>
                  <a:schemeClr val="tx1"/>
                </a:solidFill>
                <a:latin typeface="+mn-lt"/>
              </a:rPr>
              <a:t>Although the country has started seeing a decrease in new COVID-19 cases after a severe second wave, scientist caution that a third and even fourth wave is looming.</a:t>
            </a:r>
          </a:p>
          <a:p>
            <a:pPr marL="0" indent="0" algn="just">
              <a:spcBef>
                <a:spcPts val="0"/>
              </a:spcBef>
              <a:buClr>
                <a:srgbClr val="FF0000"/>
              </a:buClr>
              <a:buSzPts val="2400"/>
              <a:buNone/>
            </a:pPr>
            <a:endParaRPr lang="en-ZA" sz="2400" dirty="0">
              <a:solidFill>
                <a:schemeClr val="tx1"/>
              </a:solidFill>
              <a:latin typeface="+mn-lt"/>
            </a:endParaRPr>
          </a:p>
          <a:p>
            <a:pPr marL="0" indent="0">
              <a:spcBef>
                <a:spcPts val="0"/>
              </a:spcBef>
              <a:buClr>
                <a:srgbClr val="FF0000"/>
              </a:buClr>
              <a:buSzPts val="2400"/>
              <a:buNone/>
            </a:pPr>
            <a:endParaRPr lang="en-ZA" sz="2400" dirty="0">
              <a:solidFill>
                <a:schemeClr val="tx1"/>
              </a:solidFill>
              <a:latin typeface="+mn-lt"/>
            </a:endParaRPr>
          </a:p>
          <a:p>
            <a:pPr marL="0" indent="0">
              <a:spcBef>
                <a:spcPts val="0"/>
              </a:spcBef>
              <a:buClr>
                <a:srgbClr val="FF0000"/>
              </a:buClr>
              <a:buSzPts val="2400"/>
              <a:buNone/>
            </a:pPr>
            <a:endParaRPr lang="en-ZA" sz="2400" dirty="0">
              <a:solidFill>
                <a:schemeClr val="tx1"/>
              </a:solidFill>
              <a:latin typeface="+mn-lt"/>
            </a:endParaRPr>
          </a:p>
          <a:p>
            <a:pPr marL="342900" lvl="0" indent="-342900" algn="just" rtl="0">
              <a:spcBef>
                <a:spcPts val="0"/>
              </a:spcBef>
              <a:spcAft>
                <a:spcPts val="0"/>
              </a:spcAft>
              <a:buClrTx/>
              <a:buSzPts val="2400"/>
              <a:buFont typeface="Arial" panose="020B0604020202020204" pitchFamily="34" charset="0"/>
              <a:buChar char="•"/>
            </a:pPr>
            <a:endParaRPr lang="en-ZA" sz="2400" dirty="0">
              <a:latin typeface="+mn-lt"/>
            </a:endParaRPr>
          </a:p>
          <a:p>
            <a:pPr marL="342900" lvl="0" indent="-342900" algn="just" rtl="0">
              <a:spcBef>
                <a:spcPts val="0"/>
              </a:spcBef>
              <a:spcAft>
                <a:spcPts val="0"/>
              </a:spcAft>
              <a:buClrTx/>
              <a:buSzPts val="2400"/>
              <a:buFont typeface="Arial" panose="020B0604020202020204" pitchFamily="34" charset="0"/>
              <a:buChar char="•"/>
            </a:pPr>
            <a:endParaRPr lang="en-ZA" sz="2400" dirty="0">
              <a:solidFill>
                <a:schemeClr val="tx1"/>
              </a:solidFill>
            </a:endParaRPr>
          </a:p>
          <a:p>
            <a:pPr marL="0" lvl="0" indent="0" algn="just" rtl="0">
              <a:spcBef>
                <a:spcPts val="0"/>
              </a:spcBef>
              <a:spcAft>
                <a:spcPts val="0"/>
              </a:spcAft>
              <a:buClrTx/>
              <a:buSzPts val="2400"/>
              <a:buNone/>
            </a:pPr>
            <a:endParaRPr sz="2400" dirty="0">
              <a:solidFill>
                <a:schemeClr val="tx1"/>
              </a:solidFill>
            </a:endParaRPr>
          </a:p>
          <a:p>
            <a:pPr marL="0" lvl="0" indent="0" algn="just" rtl="0">
              <a:spcBef>
                <a:spcPts val="560"/>
              </a:spcBef>
              <a:spcAft>
                <a:spcPts val="0"/>
              </a:spcAft>
              <a:buClr>
                <a:schemeClr val="dk1"/>
              </a:buClr>
              <a:buSzPts val="2800"/>
              <a:buNone/>
            </a:pPr>
            <a:endParaRPr sz="1400" dirty="0">
              <a:solidFill>
                <a:schemeClr val="tx1"/>
              </a:solidFill>
            </a:endParaRPr>
          </a:p>
          <a:p>
            <a:pPr marL="0" lvl="0" indent="0" algn="just" rtl="0">
              <a:spcBef>
                <a:spcPts val="560"/>
              </a:spcBef>
              <a:spcAft>
                <a:spcPts val="0"/>
              </a:spcAft>
              <a:buClr>
                <a:schemeClr val="dk1"/>
              </a:buClr>
              <a:buSzPts val="2800"/>
              <a:buNone/>
            </a:pPr>
            <a:endParaRPr sz="2800" dirty="0"/>
          </a:p>
        </p:txBody>
      </p:sp>
      <p:pic>
        <p:nvPicPr>
          <p:cNvPr id="104" name="Google Shape;104;p15"/>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z="1400" smtClean="0"/>
              <a:pPr marL="0" lvl="0" indent="0" algn="r" rtl="0">
                <a:spcBef>
                  <a:spcPts val="0"/>
                </a:spcBef>
                <a:spcAft>
                  <a:spcPts val="0"/>
                </a:spcAft>
                <a:buNone/>
              </a:pPr>
              <a:t>4</a:t>
            </a:fld>
            <a:endParaRPr lang="en-ZA" sz="1400" dirty="0"/>
          </a:p>
        </p:txBody>
      </p:sp>
    </p:spTree>
    <p:extLst>
      <p:ext uri="{BB962C8B-B14F-4D97-AF65-F5344CB8AC3E}">
        <p14:creationId xmlns:p14="http://schemas.microsoft.com/office/powerpoint/2010/main" xmlns="" val="14303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79000" y="230554"/>
            <a:ext cx="7896225" cy="694591"/>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n-lt"/>
                <a:sym typeface="Calibri"/>
              </a:rPr>
              <a:t>BACKGROUND </a:t>
            </a:r>
            <a:endParaRPr sz="3200" dirty="0">
              <a:latin typeface="+mn-lt"/>
            </a:endParaRPr>
          </a:p>
        </p:txBody>
      </p:sp>
      <p:sp>
        <p:nvSpPr>
          <p:cNvPr id="110" name="Google Shape;110;p16"/>
          <p:cNvSpPr txBox="1">
            <a:spLocks noGrp="1"/>
          </p:cNvSpPr>
          <p:nvPr>
            <p:ph type="body" idx="1"/>
          </p:nvPr>
        </p:nvSpPr>
        <p:spPr>
          <a:xfrm>
            <a:off x="414709" y="949570"/>
            <a:ext cx="8579723" cy="5231312"/>
          </a:xfrm>
          <a:prstGeom prst="rect">
            <a:avLst/>
          </a:prstGeom>
          <a:noFill/>
          <a:ln>
            <a:noFill/>
          </a:ln>
        </p:spPr>
        <p:txBody>
          <a:bodyPr spcFirstLastPara="1" wrap="square" lIns="91425" tIns="45700" rIns="91425" bIns="45700" anchor="t" anchorCtr="0">
            <a:noAutofit/>
          </a:bodyPr>
          <a:lstStyle/>
          <a:p>
            <a:pPr lvl="0" algn="just">
              <a:buFont typeface="Wingdings" panose="05000000000000000000" pitchFamily="2" charset="2"/>
              <a:buChar char="§"/>
            </a:pPr>
            <a:r>
              <a:rPr lang="en-ZA" sz="2400" dirty="0">
                <a:solidFill>
                  <a:schemeClr val="tx1"/>
                </a:solidFill>
                <a:latin typeface="+mn-lt"/>
              </a:rPr>
              <a:t>DCS specific Standard Operating Procedures (SOPs) are utilised together with other SOPs and Guidelines from the Department of Health (DoH), National Institute for Communicable Diseases (NICD), Centre for Disease Control (CDC) and the World Health Organization (WHO).</a:t>
            </a:r>
          </a:p>
          <a:p>
            <a:pPr marL="114300" lvl="0" indent="0" algn="just">
              <a:buNone/>
            </a:pPr>
            <a:endParaRPr lang="en-ZA" sz="2400" dirty="0">
              <a:solidFill>
                <a:schemeClr val="tx1"/>
              </a:solidFill>
              <a:latin typeface="+mn-lt"/>
            </a:endParaRPr>
          </a:p>
          <a:p>
            <a:pPr marL="342900" lvl="0" algn="just">
              <a:spcBef>
                <a:spcPts val="0"/>
              </a:spcBef>
              <a:buClrTx/>
              <a:buSzPts val="2400"/>
              <a:buFont typeface="Wingdings" panose="05000000000000000000" pitchFamily="2" charset="2"/>
              <a:buChar char="§"/>
            </a:pPr>
            <a:r>
              <a:rPr lang="en-ZA" sz="2400" dirty="0">
                <a:solidFill>
                  <a:schemeClr val="tx1"/>
                </a:solidFill>
                <a:latin typeface="+mn-lt"/>
              </a:rPr>
              <a:t>These SOPs provide guidance on mitigation strategies that must be implemented to prevent, detect and respond to COVID-19 in DCS.</a:t>
            </a:r>
          </a:p>
          <a:p>
            <a:pPr marL="342900" lvl="0" algn="just">
              <a:spcBef>
                <a:spcPts val="0"/>
              </a:spcBef>
              <a:buClrTx/>
              <a:buSzPts val="2400"/>
              <a:buFont typeface="Arial" panose="020B0604020202020204" pitchFamily="34" charset="0"/>
              <a:buChar char="•"/>
            </a:pPr>
            <a:endParaRPr lang="en-ZA" sz="2400" dirty="0">
              <a:solidFill>
                <a:schemeClr val="tx1"/>
              </a:solidFill>
              <a:latin typeface="+mn-lt"/>
            </a:endParaRPr>
          </a:p>
          <a:p>
            <a:pPr marL="342900" algn="just">
              <a:spcBef>
                <a:spcPts val="0"/>
              </a:spcBef>
              <a:buClrTx/>
              <a:buSzPts val="2400"/>
              <a:buFont typeface="Wingdings" panose="05000000000000000000" pitchFamily="2" charset="2"/>
              <a:buChar char="§"/>
            </a:pPr>
            <a:r>
              <a:rPr lang="en-ZA" sz="2400" dirty="0">
                <a:solidFill>
                  <a:schemeClr val="tx1"/>
                </a:solidFill>
                <a:latin typeface="+mn-lt"/>
              </a:rPr>
              <a:t>The </a:t>
            </a:r>
            <a:r>
              <a:rPr lang="en-ZA" sz="2400" dirty="0" smtClean="0">
                <a:solidFill>
                  <a:schemeClr val="tx1"/>
                </a:solidFill>
                <a:latin typeface="+mn-lt"/>
              </a:rPr>
              <a:t>SOPs </a:t>
            </a:r>
            <a:r>
              <a:rPr lang="en-ZA" sz="2400" dirty="0">
                <a:solidFill>
                  <a:schemeClr val="tx1"/>
                </a:solidFill>
                <a:latin typeface="+mn-lt"/>
              </a:rPr>
              <a:t>are reviewed as required to incorporate new developments on the COVID-19 pandemic.</a:t>
            </a:r>
          </a:p>
          <a:p>
            <a:pPr marL="0" indent="0" algn="just">
              <a:spcBef>
                <a:spcPts val="0"/>
              </a:spcBef>
              <a:buClrTx/>
              <a:buSzPts val="2400"/>
              <a:buNone/>
            </a:pPr>
            <a:endParaRPr lang="en-ZA" sz="2400" dirty="0">
              <a:solidFill>
                <a:schemeClr val="tx1"/>
              </a:solidFill>
              <a:latin typeface="+mn-lt"/>
            </a:endParaRPr>
          </a:p>
          <a:p>
            <a:pPr marL="0" lvl="0" indent="0" algn="just" rtl="0">
              <a:spcBef>
                <a:spcPts val="0"/>
              </a:spcBef>
              <a:spcAft>
                <a:spcPts val="0"/>
              </a:spcAft>
              <a:buClr>
                <a:srgbClr val="FF0000"/>
              </a:buClr>
              <a:buSzPts val="2400"/>
              <a:buNone/>
            </a:pPr>
            <a:endParaRPr dirty="0">
              <a:solidFill>
                <a:srgbClr val="0070C0"/>
              </a:solidFill>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5</a:t>
            </a:fld>
            <a:endParaRPr lang="en-Z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79000" y="230554"/>
            <a:ext cx="7896225" cy="694591"/>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n-lt"/>
                <a:sym typeface="Calibri"/>
              </a:rPr>
              <a:t>BACKGROUND CONT… </a:t>
            </a:r>
            <a:endParaRPr sz="3200" dirty="0">
              <a:latin typeface="+mn-lt"/>
            </a:endParaRPr>
          </a:p>
        </p:txBody>
      </p:sp>
      <p:sp>
        <p:nvSpPr>
          <p:cNvPr id="110" name="Google Shape;110;p16"/>
          <p:cNvSpPr txBox="1">
            <a:spLocks noGrp="1"/>
          </p:cNvSpPr>
          <p:nvPr>
            <p:ph type="body" idx="1"/>
          </p:nvPr>
        </p:nvSpPr>
        <p:spPr>
          <a:xfrm>
            <a:off x="790574" y="949570"/>
            <a:ext cx="7896226" cy="5231312"/>
          </a:xfrm>
          <a:prstGeom prst="rect">
            <a:avLst/>
          </a:prstGeom>
          <a:noFill/>
          <a:ln>
            <a:noFill/>
          </a:ln>
        </p:spPr>
        <p:txBody>
          <a:bodyPr spcFirstLastPara="1" wrap="square" lIns="91425" tIns="45700" rIns="91425" bIns="45700" anchor="t" anchorCtr="0">
            <a:noAutofit/>
          </a:bodyPr>
          <a:lstStyle/>
          <a:p>
            <a:pPr marL="0" indent="0" algn="just">
              <a:spcBef>
                <a:spcPts val="0"/>
              </a:spcBef>
              <a:buClrTx/>
              <a:buSzPts val="2400"/>
              <a:buNone/>
            </a:pPr>
            <a:endParaRPr lang="en-ZA" sz="2400" dirty="0">
              <a:solidFill>
                <a:schemeClr val="tx1"/>
              </a:solidFill>
              <a:latin typeface="+mn-lt"/>
            </a:endParaRPr>
          </a:p>
          <a:p>
            <a:pPr marL="342900" algn="just">
              <a:spcBef>
                <a:spcPts val="0"/>
              </a:spcBef>
              <a:buClr>
                <a:schemeClr val="tx1"/>
              </a:buClr>
              <a:buSzPts val="2400"/>
              <a:buFont typeface="Wingdings" panose="05000000000000000000" pitchFamily="2" charset="2"/>
              <a:buChar char="§"/>
            </a:pPr>
            <a:r>
              <a:rPr lang="en-ZA" sz="2400" dirty="0">
                <a:solidFill>
                  <a:schemeClr val="tx1"/>
                </a:solidFill>
                <a:latin typeface="+mn-lt"/>
              </a:rPr>
              <a:t>On 03 January 2021, the Minister of Health briefed South Africans about the COVID-19 Vaccine Strategy envisaged to be rolled out in the country.</a:t>
            </a:r>
          </a:p>
          <a:p>
            <a:pPr marL="342900" algn="just">
              <a:spcBef>
                <a:spcPts val="0"/>
              </a:spcBef>
              <a:buClr>
                <a:schemeClr val="tx1"/>
              </a:buClr>
              <a:buSzPts val="2400"/>
              <a:buFont typeface="Wingdings" panose="05000000000000000000" pitchFamily="2" charset="2"/>
              <a:buChar char="§"/>
            </a:pPr>
            <a:endParaRPr lang="en-ZA" sz="2400" dirty="0">
              <a:solidFill>
                <a:schemeClr val="tx1"/>
              </a:solidFill>
              <a:latin typeface="+mn-lt"/>
            </a:endParaRPr>
          </a:p>
          <a:p>
            <a:pPr marL="342900" algn="just">
              <a:spcBef>
                <a:spcPts val="0"/>
              </a:spcBef>
              <a:buClr>
                <a:schemeClr val="tx1"/>
              </a:buClr>
              <a:buSzPts val="2400"/>
              <a:buFont typeface="Wingdings" panose="05000000000000000000" pitchFamily="2" charset="2"/>
              <a:buChar char="§"/>
            </a:pPr>
            <a:r>
              <a:rPr lang="en-ZA" sz="2400" dirty="0">
                <a:solidFill>
                  <a:schemeClr val="tx1"/>
                </a:solidFill>
                <a:latin typeface="+mn-lt"/>
              </a:rPr>
              <a:t>DCS aligned began to align its strategies with the direction provided by National Government led by the DoH and developed an COVID-19 Vaccine Roll Out Plan for Officials and inmates. </a:t>
            </a:r>
          </a:p>
          <a:p>
            <a:pPr marL="342900" algn="just">
              <a:spcBef>
                <a:spcPts val="0"/>
              </a:spcBef>
              <a:buClr>
                <a:schemeClr val="tx1"/>
              </a:buClr>
              <a:buSzPts val="2400"/>
              <a:buFont typeface="Wingdings" panose="05000000000000000000" pitchFamily="2" charset="2"/>
              <a:buChar char="§"/>
            </a:pPr>
            <a:endParaRPr sz="2400" dirty="0">
              <a:solidFill>
                <a:schemeClr val="tx1"/>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6</a:t>
            </a:fld>
            <a:endParaRPr lang="en-ZA"/>
          </a:p>
        </p:txBody>
      </p:sp>
    </p:spTree>
    <p:extLst>
      <p:ext uri="{BB962C8B-B14F-4D97-AF65-F5344CB8AC3E}">
        <p14:creationId xmlns:p14="http://schemas.microsoft.com/office/powerpoint/2010/main" xmlns="" val="166649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70735" y="59984"/>
            <a:ext cx="7896225" cy="694591"/>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sym typeface="Calibri"/>
              </a:rPr>
              <a:t>MITIGATION STRATEGIES</a:t>
            </a:r>
            <a:endParaRPr sz="3200" dirty="0">
              <a:latin typeface="+mj-lt"/>
            </a:endParaRPr>
          </a:p>
        </p:txBody>
      </p:sp>
      <p:sp>
        <p:nvSpPr>
          <p:cNvPr id="110" name="Google Shape;110;p16"/>
          <p:cNvSpPr txBox="1">
            <a:spLocks noGrp="1"/>
          </p:cNvSpPr>
          <p:nvPr>
            <p:ph type="body" idx="1"/>
          </p:nvPr>
        </p:nvSpPr>
        <p:spPr>
          <a:xfrm>
            <a:off x="236526" y="814559"/>
            <a:ext cx="8530434" cy="5882054"/>
          </a:xfrm>
          <a:prstGeom prst="rect">
            <a:avLst/>
          </a:prstGeom>
          <a:noFill/>
          <a:ln>
            <a:noFill/>
          </a:ln>
        </p:spPr>
        <p:txBody>
          <a:bodyPr spcFirstLastPara="1" wrap="square" lIns="91425" tIns="45700" rIns="91425" bIns="45700" anchor="t" anchorCtr="0">
            <a:noAutofit/>
          </a:bodyPr>
          <a:lstStyle/>
          <a:p>
            <a:pPr marL="342900" lvl="0" algn="just">
              <a:lnSpc>
                <a:spcPct val="115000"/>
              </a:lnSpc>
              <a:spcBef>
                <a:spcPts val="0"/>
              </a:spcBef>
              <a:buClrTx/>
              <a:buSzPts val="2400"/>
              <a:buFont typeface="Wingdings" panose="05000000000000000000" pitchFamily="2" charset="2"/>
              <a:buChar char="§"/>
            </a:pPr>
            <a:r>
              <a:rPr lang="en-ZA" sz="2400" b="1" dirty="0">
                <a:solidFill>
                  <a:prstClr val="black"/>
                </a:solidFill>
                <a:latin typeface="+mn-lt"/>
                <a:cs typeface="Arial" panose="020B0604020202020204" pitchFamily="34" charset="0"/>
              </a:rPr>
              <a:t>Partnerships: </a:t>
            </a:r>
            <a:r>
              <a:rPr lang="en-ZA" sz="2400" dirty="0">
                <a:solidFill>
                  <a:prstClr val="black"/>
                </a:solidFill>
                <a:latin typeface="+mn-lt"/>
                <a:cs typeface="Arial" panose="020B0604020202020204" pitchFamily="34" charset="0"/>
              </a:rPr>
              <a:t>For maintenance of  collaboration with all relevant stakeholders to strengthen, the Department’s response to COVID-19 and enhance  efficiency and quality of service provision.</a:t>
            </a:r>
          </a:p>
          <a:p>
            <a:pPr marL="342900" lvl="0" algn="just">
              <a:lnSpc>
                <a:spcPct val="115000"/>
              </a:lnSpc>
              <a:spcBef>
                <a:spcPts val="0"/>
              </a:spcBef>
              <a:buClrTx/>
              <a:buSzPts val="2400"/>
              <a:buFont typeface="Wingdings" panose="05000000000000000000" pitchFamily="2" charset="2"/>
              <a:buChar char="§"/>
            </a:pPr>
            <a:r>
              <a:rPr lang="en-ZA" sz="2400" b="1" dirty="0">
                <a:solidFill>
                  <a:schemeClr val="tx1"/>
                </a:solidFill>
                <a:latin typeface="+mn-lt"/>
              </a:rPr>
              <a:t>Maintenance of training</a:t>
            </a:r>
            <a:r>
              <a:rPr lang="en-ZA" sz="2400" dirty="0">
                <a:solidFill>
                  <a:schemeClr val="tx1"/>
                </a:solidFill>
                <a:latin typeface="+mn-lt"/>
              </a:rPr>
              <a:t>: Targeted training for all categories of staff to ensure </a:t>
            </a:r>
            <a:r>
              <a:rPr lang="en-ZA" sz="2400" dirty="0" smtClean="0">
                <a:solidFill>
                  <a:schemeClr val="tx1"/>
                </a:solidFill>
                <a:latin typeface="+mn-lt"/>
              </a:rPr>
              <a:t>that they </a:t>
            </a:r>
            <a:r>
              <a:rPr lang="en-ZA" sz="2400" dirty="0">
                <a:solidFill>
                  <a:schemeClr val="tx1"/>
                </a:solidFill>
                <a:latin typeface="+mn-lt"/>
              </a:rPr>
              <a:t>remain acquainted with the latest COVID-19 developments.</a:t>
            </a:r>
          </a:p>
          <a:p>
            <a:pPr marL="342900" algn="just">
              <a:lnSpc>
                <a:spcPct val="115000"/>
              </a:lnSpc>
              <a:spcBef>
                <a:spcPts val="0"/>
              </a:spcBef>
              <a:buClrTx/>
              <a:buSzPts val="2400"/>
              <a:buFont typeface="Wingdings" panose="05000000000000000000" pitchFamily="2" charset="2"/>
              <a:buChar char="§"/>
            </a:pPr>
            <a:r>
              <a:rPr lang="en-ZA" sz="2400" b="1" dirty="0">
                <a:solidFill>
                  <a:prstClr val="black"/>
                </a:solidFill>
                <a:latin typeface="+mn-lt"/>
                <a:cs typeface="Arial" panose="020B0604020202020204" pitchFamily="34" charset="0"/>
              </a:rPr>
              <a:t>Preventative measures: </a:t>
            </a:r>
            <a:r>
              <a:rPr lang="en-ZA" sz="2400" dirty="0">
                <a:solidFill>
                  <a:prstClr val="black"/>
                </a:solidFill>
                <a:latin typeface="+mn-lt"/>
                <a:cs typeface="Arial" panose="020B0604020202020204" pitchFamily="34" charset="0"/>
              </a:rPr>
              <a:t>Awareness </a:t>
            </a:r>
            <a:r>
              <a:rPr lang="en-ZA" sz="2400" dirty="0">
                <a:solidFill>
                  <a:schemeClr val="tx1"/>
                </a:solidFill>
                <a:latin typeface="+mn-lt"/>
              </a:rPr>
              <a:t>and sensitisation of staff on non pharmaceutical measures</a:t>
            </a:r>
            <a:r>
              <a:rPr lang="en-ZA" sz="2400" dirty="0">
                <a:solidFill>
                  <a:prstClr val="black"/>
                </a:solidFill>
                <a:latin typeface="+mn-lt"/>
                <a:cs typeface="Arial" panose="020B0604020202020204" pitchFamily="34" charset="0"/>
              </a:rPr>
              <a:t>, Infection, Prevention and Control (IPC) measures, movement control, environmental cleaning and decontamination (deep cleaning – confirmed case</a:t>
            </a:r>
            <a:r>
              <a:rPr lang="en-ZA" sz="2400" dirty="0" smtClean="0">
                <a:solidFill>
                  <a:prstClr val="black"/>
                </a:solidFill>
                <a:latin typeface="+mn-lt"/>
                <a:cs typeface="Arial" panose="020B0604020202020204" pitchFamily="34" charset="0"/>
              </a:rPr>
              <a:t>), </a:t>
            </a:r>
            <a:r>
              <a:rPr lang="en-ZA" sz="2400" dirty="0">
                <a:solidFill>
                  <a:prstClr val="black"/>
                </a:solidFill>
                <a:latin typeface="+mn-lt"/>
                <a:cs typeface="Arial" panose="020B0604020202020204" pitchFamily="34" charset="0"/>
              </a:rPr>
              <a:t>separation of newly admitted remand detainees and sentenced offenders for a period of fourteen (14) days before mixing with others.</a:t>
            </a:r>
          </a:p>
          <a:p>
            <a:pPr marL="342900" lvl="0" algn="just">
              <a:lnSpc>
                <a:spcPct val="115000"/>
              </a:lnSpc>
              <a:spcBef>
                <a:spcPts val="0"/>
              </a:spcBef>
              <a:buClrTx/>
              <a:buSzPts val="2400"/>
              <a:buFont typeface="Wingdings" panose="05000000000000000000" pitchFamily="2" charset="2"/>
              <a:buChar char="§"/>
            </a:pPr>
            <a:endParaRPr lang="en-ZA" sz="2400" dirty="0">
              <a:solidFill>
                <a:prstClr val="black"/>
              </a:solidFill>
              <a:latin typeface="+mn-lt"/>
              <a:cs typeface="Arial" panose="020B0604020202020204" pitchFamily="34" charset="0"/>
            </a:endParaRPr>
          </a:p>
          <a:p>
            <a:pPr marL="342900" lvl="0" algn="just">
              <a:lnSpc>
                <a:spcPct val="115000"/>
              </a:lnSpc>
              <a:spcBef>
                <a:spcPts val="0"/>
              </a:spcBef>
              <a:buClrTx/>
              <a:buSzPts val="2400"/>
              <a:buFont typeface="Arial" panose="020B0604020202020204" pitchFamily="34" charset="0"/>
              <a:buChar char="•"/>
            </a:pPr>
            <a:endParaRPr lang="en-ZA" sz="2400" dirty="0">
              <a:solidFill>
                <a:schemeClr val="tx1"/>
              </a:solidFill>
              <a:latin typeface="+mn-lt"/>
            </a:endParaRPr>
          </a:p>
          <a:p>
            <a:pPr marL="342900" lvl="0" algn="just">
              <a:lnSpc>
                <a:spcPct val="115000"/>
              </a:lnSpc>
              <a:spcBef>
                <a:spcPts val="0"/>
              </a:spcBef>
              <a:buClrTx/>
              <a:buSzPts val="2400"/>
              <a:buFont typeface="Arial" panose="020B0604020202020204" pitchFamily="34" charset="0"/>
              <a:buChar char="•"/>
            </a:pPr>
            <a:endParaRPr lang="en-ZA" sz="2400" dirty="0">
              <a:solidFill>
                <a:prstClr val="black"/>
              </a:solidFill>
              <a:latin typeface="Arial" panose="020B0604020202020204" pitchFamily="34" charset="0"/>
              <a:cs typeface="Arial" panose="020B0604020202020204" pitchFamily="34" charset="0"/>
              <a:sym typeface="Arial"/>
            </a:endParaRPr>
          </a:p>
          <a:p>
            <a:pPr marL="342900" lvl="0" algn="just">
              <a:lnSpc>
                <a:spcPct val="115000"/>
              </a:lnSpc>
              <a:spcBef>
                <a:spcPts val="0"/>
              </a:spcBef>
              <a:buClrTx/>
              <a:buSzPts val="2400"/>
              <a:buFont typeface="Arial" panose="020B0604020202020204" pitchFamily="34" charset="0"/>
              <a:buChar char="•"/>
            </a:pPr>
            <a:endParaRPr lang="en-ZA" sz="2400" dirty="0">
              <a:solidFill>
                <a:prstClr val="black"/>
              </a:solidFill>
              <a:latin typeface="Arial" panose="020B0604020202020204" pitchFamily="34" charset="0"/>
              <a:cs typeface="Arial" panose="020B0604020202020204" pitchFamily="34" charset="0"/>
              <a:sym typeface="Arial"/>
            </a:endParaRPr>
          </a:p>
          <a:p>
            <a:pPr marL="434975" lvl="1">
              <a:spcBef>
                <a:spcPts val="675"/>
              </a:spcBef>
              <a:buFont typeface="Wingdings" panose="05000000000000000000" pitchFamily="2" charset="2"/>
              <a:buChar char="§"/>
              <a:tabLst>
                <a:tab pos="355600" algn="l"/>
                <a:tab pos="356235" algn="l"/>
              </a:tabLst>
            </a:pPr>
            <a:endParaRPr sz="2400" dirty="0">
              <a:solidFill>
                <a:prstClr val="black"/>
              </a:solidFill>
              <a:latin typeface="Arial" panose="020B0604020202020204" pitchFamily="34" charset="0"/>
              <a:cs typeface="Arial" panose="020B0604020202020204" pitchFamily="34" charset="0"/>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b="1" smtClean="0">
                <a:solidFill>
                  <a:schemeClr val="tx1"/>
                </a:solidFill>
              </a:rPr>
              <a:pPr marL="0" lvl="0" indent="0" algn="r" rtl="0">
                <a:spcBef>
                  <a:spcPts val="0"/>
                </a:spcBef>
                <a:spcAft>
                  <a:spcPts val="0"/>
                </a:spcAft>
                <a:buNone/>
              </a:pPr>
              <a:t>7</a:t>
            </a:fld>
            <a:endParaRPr lang="en-ZA" b="1" dirty="0">
              <a:solidFill>
                <a:schemeClr val="tx1"/>
              </a:solidFill>
            </a:endParaRPr>
          </a:p>
        </p:txBody>
      </p:sp>
    </p:spTree>
    <p:extLst>
      <p:ext uri="{BB962C8B-B14F-4D97-AF65-F5344CB8AC3E}">
        <p14:creationId xmlns:p14="http://schemas.microsoft.com/office/powerpoint/2010/main" xmlns="" val="4209875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90574" y="202224"/>
            <a:ext cx="7896225" cy="694591"/>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sym typeface="Calibri"/>
              </a:rPr>
              <a:t>MITIGATION STRATEGIES CONT…</a:t>
            </a:r>
            <a:endParaRPr sz="3200" dirty="0">
              <a:latin typeface="+mj-lt"/>
            </a:endParaRPr>
          </a:p>
        </p:txBody>
      </p:sp>
      <p:sp>
        <p:nvSpPr>
          <p:cNvPr id="110" name="Google Shape;110;p16"/>
          <p:cNvSpPr txBox="1">
            <a:spLocks noGrp="1"/>
          </p:cNvSpPr>
          <p:nvPr>
            <p:ph type="body" idx="1"/>
          </p:nvPr>
        </p:nvSpPr>
        <p:spPr>
          <a:xfrm>
            <a:off x="248146" y="1057275"/>
            <a:ext cx="8438654" cy="5353050"/>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r>
              <a:rPr lang="en-ZA" sz="2400" b="1" dirty="0">
                <a:solidFill>
                  <a:prstClr val="black"/>
                </a:solidFill>
                <a:latin typeface="+mn-lt"/>
                <a:cs typeface="Arial" panose="020B0604020202020204" pitchFamily="34" charset="0"/>
              </a:rPr>
              <a:t>Case detection: </a:t>
            </a:r>
            <a:r>
              <a:rPr lang="en-ZA" sz="2400" dirty="0">
                <a:solidFill>
                  <a:prstClr val="black"/>
                </a:solidFill>
                <a:latin typeface="+mn-lt"/>
                <a:cs typeface="Arial" panose="020B0604020202020204" pitchFamily="34" charset="0"/>
              </a:rPr>
              <a:t>Screening (inmates and officials), quarantine and isolation.</a:t>
            </a:r>
          </a:p>
          <a:p>
            <a:pPr marL="434975" lvl="1" algn="just">
              <a:spcBef>
                <a:spcPts val="675"/>
              </a:spcBef>
              <a:buFont typeface="Wingdings" panose="05000000000000000000" pitchFamily="2" charset="2"/>
              <a:buChar char="§"/>
              <a:tabLst>
                <a:tab pos="355600" algn="l"/>
                <a:tab pos="356235" algn="l"/>
              </a:tabLst>
            </a:pPr>
            <a:r>
              <a:rPr lang="en-ZA" sz="2400" b="1" dirty="0">
                <a:solidFill>
                  <a:prstClr val="black"/>
                </a:solidFill>
                <a:latin typeface="+mn-lt"/>
                <a:cs typeface="Arial" panose="020B0604020202020204" pitchFamily="34" charset="0"/>
              </a:rPr>
              <a:t>Disease management: </a:t>
            </a:r>
            <a:r>
              <a:rPr lang="en-ZA" sz="2400" dirty="0">
                <a:solidFill>
                  <a:prstClr val="black"/>
                </a:solidFill>
                <a:latin typeface="+mn-lt"/>
                <a:cs typeface="Arial" panose="020B0604020202020204" pitchFamily="34" charset="0"/>
              </a:rPr>
              <a:t>Include contact tracing and medical waste management.</a:t>
            </a:r>
          </a:p>
          <a:p>
            <a:pPr marL="434975" lvl="1" algn="just">
              <a:spcBef>
                <a:spcPts val="675"/>
              </a:spcBef>
              <a:buFont typeface="Wingdings" panose="05000000000000000000" pitchFamily="2" charset="2"/>
              <a:buChar char="§"/>
              <a:tabLst>
                <a:tab pos="355600" algn="l"/>
                <a:tab pos="356235" algn="l"/>
              </a:tabLst>
            </a:pPr>
            <a:r>
              <a:rPr lang="en-ZA" sz="2400" b="1" dirty="0">
                <a:solidFill>
                  <a:prstClr val="black"/>
                </a:solidFill>
                <a:latin typeface="+mn-lt"/>
                <a:cs typeface="Arial" panose="020B0604020202020204" pitchFamily="34" charset="0"/>
              </a:rPr>
              <a:t>Resources: </a:t>
            </a:r>
            <a:r>
              <a:rPr lang="en-ZA" sz="2400" dirty="0">
                <a:solidFill>
                  <a:schemeClr val="tx1"/>
                </a:solidFill>
                <a:latin typeface="+mn-lt"/>
              </a:rPr>
              <a:t>Monitors the availability of Personal Protective Equipment (PPEs), medical equipment, hand hygiene items, cleaning and decontamination chemicals.</a:t>
            </a:r>
          </a:p>
          <a:p>
            <a:pPr marL="434975" lvl="1" algn="just">
              <a:spcBef>
                <a:spcPts val="675"/>
              </a:spcBef>
              <a:buFont typeface="Wingdings" panose="05000000000000000000" pitchFamily="2" charset="2"/>
              <a:buChar char="§"/>
              <a:tabLst>
                <a:tab pos="355600" algn="l"/>
                <a:tab pos="356235" algn="l"/>
              </a:tabLst>
            </a:pPr>
            <a:r>
              <a:rPr lang="en-ZA" sz="2400" b="1" dirty="0">
                <a:solidFill>
                  <a:schemeClr val="tx1"/>
                </a:solidFill>
                <a:latin typeface="+mn-lt"/>
              </a:rPr>
              <a:t>Provision of psychosocial support to officials and inmates:  </a:t>
            </a:r>
            <a:r>
              <a:rPr lang="en-ZA" sz="2400" dirty="0">
                <a:solidFill>
                  <a:schemeClr val="tx1"/>
                </a:solidFill>
                <a:latin typeface="+mn-lt"/>
              </a:rPr>
              <a:t>Provision of support to officials and inmates including de-stigmatization and anti-discrimination.</a:t>
            </a:r>
          </a:p>
          <a:p>
            <a:pPr marL="92075" lvl="1" indent="0" algn="just">
              <a:spcBef>
                <a:spcPts val="675"/>
              </a:spcBef>
              <a:buNone/>
              <a:tabLst>
                <a:tab pos="355600" algn="l"/>
                <a:tab pos="356235" algn="l"/>
              </a:tabLst>
            </a:pPr>
            <a:endParaRPr lang="en-ZA" sz="2400"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prstClr val="black"/>
              </a:solidFill>
              <a:latin typeface="+mn-lt"/>
              <a:cs typeface="Arial" panose="020B0604020202020204" pitchFamily="34" charset="0"/>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8</a:t>
            </a:fld>
            <a:endParaRPr lang="en-ZA" dirty="0"/>
          </a:p>
        </p:txBody>
      </p:sp>
    </p:spTree>
    <p:extLst>
      <p:ext uri="{BB962C8B-B14F-4D97-AF65-F5344CB8AC3E}">
        <p14:creationId xmlns:p14="http://schemas.microsoft.com/office/powerpoint/2010/main" xmlns="" val="607520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79000" y="132776"/>
            <a:ext cx="7896225" cy="676849"/>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lvl="0">
              <a:buClr>
                <a:schemeClr val="lt1"/>
              </a:buClr>
              <a:buSzPts val="3200"/>
            </a:pPr>
            <a:r>
              <a:rPr lang="en-ZA" sz="3200" b="1" dirty="0">
                <a:solidFill>
                  <a:schemeClr val="lt1"/>
                </a:solidFill>
                <a:latin typeface="+mj-lt"/>
                <a:sym typeface="Calibri"/>
              </a:rPr>
              <a:t>MITIGATION STRATEGIES CONT…</a:t>
            </a:r>
            <a:endParaRPr sz="3200" dirty="0">
              <a:latin typeface="+mj-lt"/>
            </a:endParaRPr>
          </a:p>
        </p:txBody>
      </p:sp>
      <p:sp>
        <p:nvSpPr>
          <p:cNvPr id="110" name="Google Shape;110;p16"/>
          <p:cNvSpPr txBox="1">
            <a:spLocks noGrp="1"/>
          </p:cNvSpPr>
          <p:nvPr>
            <p:ph type="body" idx="1"/>
          </p:nvPr>
        </p:nvSpPr>
        <p:spPr>
          <a:xfrm>
            <a:off x="37392" y="1155700"/>
            <a:ext cx="8979286" cy="5283200"/>
          </a:xfrm>
          <a:prstGeom prst="rect">
            <a:avLst/>
          </a:prstGeom>
          <a:noFill/>
          <a:ln>
            <a:noFill/>
          </a:ln>
        </p:spPr>
        <p:txBody>
          <a:bodyPr spcFirstLastPara="1" wrap="square" lIns="91425" tIns="45700" rIns="91425" bIns="45700" anchor="t" anchorCtr="0">
            <a:noAutofit/>
          </a:bodyPr>
          <a:lstStyle/>
          <a:p>
            <a:pPr marL="434975" lvl="1" algn="just">
              <a:spcBef>
                <a:spcPts val="675"/>
              </a:spcBef>
              <a:buFont typeface="Wingdings" panose="05000000000000000000" pitchFamily="2" charset="2"/>
              <a:buChar char="§"/>
              <a:tabLst>
                <a:tab pos="355600" algn="l"/>
                <a:tab pos="356235" algn="l"/>
              </a:tabLst>
            </a:pPr>
            <a:r>
              <a:rPr lang="en-ZA" sz="2400" b="1" dirty="0">
                <a:solidFill>
                  <a:schemeClr val="tx1"/>
                </a:solidFill>
                <a:latin typeface="+mn-lt"/>
                <a:cs typeface="Arial" panose="020B0604020202020204" pitchFamily="34" charset="0"/>
              </a:rPr>
              <a:t>Contingency plans for outbreaks</a:t>
            </a:r>
            <a:r>
              <a:rPr lang="en-ZA" sz="2400" dirty="0">
                <a:solidFill>
                  <a:schemeClr val="tx1"/>
                </a:solidFill>
                <a:latin typeface="+mn-lt"/>
                <a:cs typeface="Arial" panose="020B0604020202020204" pitchFamily="34" charset="0"/>
              </a:rPr>
              <a:t>: </a:t>
            </a:r>
            <a:r>
              <a:rPr lang="en-ZA" sz="2400" dirty="0">
                <a:solidFill>
                  <a:schemeClr val="tx1"/>
                </a:solidFill>
                <a:latin typeface="+mn-lt"/>
              </a:rPr>
              <a:t>to adequately manage COVID-19 cases.</a:t>
            </a:r>
          </a:p>
          <a:p>
            <a:pPr marL="434975" lvl="1" algn="just">
              <a:spcBef>
                <a:spcPts val="675"/>
              </a:spcBef>
              <a:buFont typeface="Wingdings" panose="05000000000000000000" pitchFamily="2" charset="2"/>
              <a:buChar char="§"/>
              <a:tabLst>
                <a:tab pos="355600" algn="l"/>
                <a:tab pos="356235" algn="l"/>
              </a:tabLst>
            </a:pPr>
            <a:r>
              <a:rPr lang="en-ZA" sz="2400" b="1" dirty="0">
                <a:solidFill>
                  <a:schemeClr val="tx1"/>
                </a:solidFill>
                <a:latin typeface="+mn-lt"/>
              </a:rPr>
              <a:t>Handling of babies (under 2 years) of COVID-19 suspect or confirmed mothers: </a:t>
            </a:r>
            <a:r>
              <a:rPr lang="en-ZA" sz="2400" dirty="0">
                <a:solidFill>
                  <a:schemeClr val="tx1"/>
                </a:solidFill>
                <a:latin typeface="+mn-lt"/>
              </a:rPr>
              <a:t>measures to implement when handling babies incarcerated with their mothers who are either presumptive or confirmed COVID-19 cases.</a:t>
            </a:r>
          </a:p>
          <a:p>
            <a:pPr marL="434975" lvl="1" algn="just">
              <a:spcBef>
                <a:spcPts val="675"/>
              </a:spcBef>
              <a:buFont typeface="Wingdings" panose="05000000000000000000" pitchFamily="2" charset="2"/>
              <a:buChar char="§"/>
              <a:tabLst>
                <a:tab pos="355600" algn="l"/>
                <a:tab pos="356235" algn="l"/>
              </a:tabLst>
            </a:pPr>
            <a:r>
              <a:rPr lang="en-ZA" sz="2400" b="1" dirty="0">
                <a:solidFill>
                  <a:schemeClr val="tx1"/>
                </a:solidFill>
                <a:latin typeface="+mn-lt"/>
              </a:rPr>
              <a:t>Disposal of human remains: </a:t>
            </a:r>
            <a:r>
              <a:rPr lang="en-ZA" sz="2400" dirty="0">
                <a:solidFill>
                  <a:schemeClr val="tx1"/>
                </a:solidFill>
                <a:latin typeface="+mn-lt"/>
              </a:rPr>
              <a:t>handling of the body including use of appropriate PPE. Health Care Workers are also sensitised to conduct a COVID-19 test in all deaths due to natural causes.</a:t>
            </a:r>
          </a:p>
          <a:p>
            <a:pPr marL="434975" lvl="1" algn="just">
              <a:spcBef>
                <a:spcPts val="675"/>
              </a:spcBef>
              <a:buFont typeface="Wingdings" panose="05000000000000000000" pitchFamily="2" charset="2"/>
              <a:buChar char="§"/>
              <a:tabLst>
                <a:tab pos="355600" algn="l"/>
                <a:tab pos="356235" algn="l"/>
              </a:tabLst>
            </a:pPr>
            <a:r>
              <a:rPr lang="en-ZA" sz="2400" b="1" dirty="0">
                <a:solidFill>
                  <a:schemeClr val="tx1"/>
                </a:solidFill>
                <a:latin typeface="+mn-lt"/>
              </a:rPr>
              <a:t>Record keeping and reporting: </a:t>
            </a:r>
            <a:r>
              <a:rPr lang="en-ZA" sz="2400" dirty="0">
                <a:solidFill>
                  <a:schemeClr val="tx1"/>
                </a:solidFill>
                <a:latin typeface="+mn-lt"/>
              </a:rPr>
              <a:t>to track the care provided and identify areas for improvement.</a:t>
            </a: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b="1" dirty="0">
              <a:solidFill>
                <a:schemeClr val="tx1"/>
              </a:solidFill>
              <a:latin typeface="+mn-lt"/>
            </a:endParaRPr>
          </a:p>
          <a:p>
            <a:pPr marL="92075" lvl="1" indent="0" algn="just">
              <a:spcBef>
                <a:spcPts val="675"/>
              </a:spcBef>
              <a:buNone/>
              <a:tabLst>
                <a:tab pos="355600" algn="l"/>
                <a:tab pos="356235" algn="l"/>
              </a:tabLst>
            </a:pPr>
            <a:endParaRPr lang="en-ZA" sz="2400" b="1" dirty="0">
              <a:solidFill>
                <a:schemeClr val="tx1"/>
              </a:solidFill>
              <a:latin typeface="+mn-lt"/>
            </a:endParaRPr>
          </a:p>
          <a:p>
            <a:pPr marL="434975" lvl="1" algn="just">
              <a:spcBef>
                <a:spcPts val="675"/>
              </a:spcBef>
              <a:buFont typeface="Wingdings" panose="05000000000000000000" pitchFamily="2" charset="2"/>
              <a:buChar char="§"/>
              <a:tabLst>
                <a:tab pos="355600" algn="l"/>
                <a:tab pos="356235" algn="l"/>
              </a:tabLst>
            </a:pPr>
            <a:endParaRPr lang="en-ZA" sz="2400" dirty="0">
              <a:solidFill>
                <a:schemeClr val="tx1"/>
              </a:solidFill>
              <a:latin typeface="+mn-lt"/>
            </a:endParaRPr>
          </a:p>
          <a:p>
            <a:pPr marL="92075" lvl="1" indent="0" algn="just">
              <a:spcBef>
                <a:spcPts val="675"/>
              </a:spcBef>
              <a:buNone/>
              <a:tabLst>
                <a:tab pos="355600" algn="l"/>
                <a:tab pos="356235" algn="l"/>
              </a:tabLst>
            </a:pPr>
            <a:endParaRPr dirty="0">
              <a:solidFill>
                <a:srgbClr val="0070C0"/>
              </a:solidFill>
              <a:latin typeface="+mn-lt"/>
            </a:endParaRPr>
          </a:p>
        </p:txBody>
      </p:sp>
      <p:pic>
        <p:nvPicPr>
          <p:cNvPr id="111" name="Google Shape;111;p16"/>
          <p:cNvPicPr preferRelativeResize="0"/>
          <p:nvPr/>
        </p:nvPicPr>
        <p:blipFill rotWithShape="1">
          <a:blip r:embed="rId3">
            <a:alphaModFix/>
          </a:blip>
          <a:srcRect/>
          <a:stretch/>
        </p:blipFill>
        <p:spPr>
          <a:xfrm>
            <a:off x="0" y="0"/>
            <a:ext cx="927100" cy="1155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pPr marL="0" lvl="0" indent="0" algn="r" rtl="0">
                <a:spcBef>
                  <a:spcPts val="0"/>
                </a:spcBef>
                <a:spcAft>
                  <a:spcPts val="0"/>
                </a:spcAft>
                <a:buNone/>
              </a:pPr>
              <a:t>9</a:t>
            </a:fld>
            <a:endParaRPr lang="en-ZA" dirty="0"/>
          </a:p>
        </p:txBody>
      </p:sp>
    </p:spTree>
    <p:extLst>
      <p:ext uri="{BB962C8B-B14F-4D97-AF65-F5344CB8AC3E}">
        <p14:creationId xmlns:p14="http://schemas.microsoft.com/office/powerpoint/2010/main" xmlns="" val="3700101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1239</TotalTime>
  <Words>2098</Words>
  <Application>Microsoft Office PowerPoint</Application>
  <PresentationFormat>On-screen Show (4:3)</PresentationFormat>
  <Paragraphs>461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OUTLINE OF THE PRESENTATION</vt:lpstr>
      <vt:lpstr>PURPOSE OF THE PRESENTATION</vt:lpstr>
      <vt:lpstr>PROBLEM STATEMENT</vt:lpstr>
      <vt:lpstr>BACKGROUND </vt:lpstr>
      <vt:lpstr>BACKGROUND CONT… </vt:lpstr>
      <vt:lpstr>MITIGATION STRATEGIES</vt:lpstr>
      <vt:lpstr>MITIGATION STRATEGIES CONT…</vt:lpstr>
      <vt:lpstr>MITIGATION STRATEGIES CONT…</vt:lpstr>
      <vt:lpstr>DOH COVID-19 STATISTICS AS AT 31 JANUARY 2021</vt:lpstr>
      <vt:lpstr>DCS COVID-19 STATISCTICS PER PROVINCE</vt:lpstr>
      <vt:lpstr>COMPARISON: DOH VS DCS AS AT 31 JANUARY 2021 CONT…</vt:lpstr>
      <vt:lpstr>COMPARISON OF DEATHS: 31 JANUARY 2021</vt:lpstr>
      <vt:lpstr>COMPARISON OF DEATHS: 31 JANUARY 2021 CONT…</vt:lpstr>
      <vt:lpstr>COVID-19 RISK ADJUSTED STRATEGY: LEVEL 3</vt:lpstr>
      <vt:lpstr>COVID-19 RISK ADJUSTED STRATEGY: LEVEL 3</vt:lpstr>
      <vt:lpstr>COVID-19 RISK ADJUSTED STRATEGY: LEVEL 3</vt:lpstr>
      <vt:lpstr>DCS COVID-19 VACCINATION ROLL OUT PLAN</vt:lpstr>
      <vt:lpstr>DCS COVID-19 VACCINE ROLL OUT PLAN</vt:lpstr>
      <vt:lpstr>DCS COVID-19 VACCINE ROLL OUT PLAN</vt:lpstr>
      <vt:lpstr>DCS COVID-19 VACCINE ROLL OUT PLAN</vt:lpstr>
      <vt:lpstr>TENTATIVE VACCINATION COSTS</vt:lpstr>
      <vt:lpstr>PROGRESS ON VACCINATION PLAN</vt:lpstr>
      <vt:lpstr>TENTATIVE VACCINATION COSTS</vt:lpstr>
      <vt:lpstr>PROGRESS ON VACCINATION PLAN</vt:lpstr>
      <vt:lpstr>CONCLUSION</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Booi, Roeleen</dc:creator>
  <cp:lastModifiedBy>USER</cp:lastModifiedBy>
  <cp:revision>221</cp:revision>
  <cp:lastPrinted>2020-08-17T10:42:55Z</cp:lastPrinted>
  <dcterms:modified xsi:type="dcterms:W3CDTF">2021-02-19T11:30:29Z</dcterms:modified>
</cp:coreProperties>
</file>