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7" r:id="rId4"/>
    <p:sldMasterId id="2147483954" r:id="rId5"/>
    <p:sldMasterId id="2147483967" r:id="rId6"/>
    <p:sldMasterId id="2147484019" r:id="rId7"/>
  </p:sldMasterIdLst>
  <p:notesMasterIdLst>
    <p:notesMasterId r:id="rId13"/>
  </p:notesMasterIdLst>
  <p:handoutMasterIdLst>
    <p:handoutMasterId r:id="rId14"/>
  </p:handoutMasterIdLst>
  <p:sldIdLst>
    <p:sldId id="708" r:id="rId8"/>
    <p:sldId id="1057" r:id="rId9"/>
    <p:sldId id="1058" r:id="rId10"/>
    <p:sldId id="1059" r:id="rId11"/>
    <p:sldId id="72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3CCE3"/>
    <a:srgbClr val="FF0909"/>
    <a:srgbClr val="FFCC00"/>
    <a:srgbClr val="FFCC66"/>
    <a:srgbClr val="00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7865" autoAdjust="0"/>
  </p:normalViewPr>
  <p:slideViewPr>
    <p:cSldViewPr>
      <p:cViewPr varScale="1">
        <p:scale>
          <a:sx n="71" d="100"/>
          <a:sy n="71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BFB02-BABE-40C6-973F-A6FCD770DE74}" type="datetimeFigureOut">
              <a:rPr lang="en-ZA" smtClean="0"/>
              <a:pPr/>
              <a:t>2021/02/18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DA808-CEC0-4E5A-90BC-7A715475E56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6600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F4CF-9162-42C9-96F2-47DAB2DBAB68}" type="datetimeFigureOut">
              <a:rPr lang="en-ZA" smtClean="0"/>
              <a:pPr/>
              <a:t>2021/02/18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0B14A-3DA4-4294-B78D-FE62D9387E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7752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1A1117C-FEDE-4C91-A293-8AFFD20C1702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69AE4A-CA67-4E05-9AD0-853D16CD7246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74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D4A57-F395-4225-81A2-A42CBF2FFF8D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56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B0A0B-0E0C-4743-91B5-AF5DED986F56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702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0B62-1C18-4933-A828-C5FE581F7606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3E6D-CAD1-4300-B0E1-9415A990C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95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9072-2C9F-400D-B3F6-BB8D231E0DBA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0E16-3B21-4DA7-809D-032F5E4D0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36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0D42-E1CE-4495-930F-6878663EA842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0537-E538-4FE5-B502-4A6B1779F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31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37A5-E358-466E-A3C1-29C5988206E2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B51D-3DD3-46CA-A7B0-C435659DA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7733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5988-28CC-49D9-BDD0-F4A9ABA18FA9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AE24-4363-45CF-8714-CDE9C6744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307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B2A9-CD9E-4AA9-87F2-DBBF8DFBA66D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A480-4700-4E88-AA5E-E79B77AB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8992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8FBD-C748-4259-9834-6774F9114EE7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D794-3974-4077-A28B-9B10E9C0B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550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CB33-A2B8-499D-90B1-A214AD52A3BD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B677-7AB4-47AB-9602-C84729DF3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84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D3B7D-4FBC-4E59-85CE-97F8F53C379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736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CF4D-7850-4DCD-87A5-3465F2B50527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237-94AC-48C6-9E3D-A47CC9B5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45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2E77-F636-4A50-BEA3-CE299091B21B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EB88-D429-47C4-8FF3-9E24C500C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202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881ED-5331-408C-B763-D500417213A5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C258-73F1-4879-865A-BD940C858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15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&amp;PS_PPT_Titles_PHOTO_v0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7"/>
          <p:cNvSpPr txBox="1">
            <a:spLocks noChangeArrowheads="1"/>
          </p:cNvSpPr>
          <p:nvPr userDrawn="1"/>
        </p:nvSpPr>
        <p:spPr bwMode="auto">
          <a:xfrm>
            <a:off x="269875" y="6569075"/>
            <a:ext cx="824296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b="1" dirty="0" smtClean="0">
                <a:solidFill>
                  <a:srgbClr val="FFFFFF"/>
                </a:solidFill>
              </a:rPr>
              <a:t>Copyright © 2012 Accenture  All Rights Reserved. Accenture, its logo, and High Performance Delivered are trademarks of Accenture.</a:t>
            </a:r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 flipH="1">
            <a:off x="0" y="3429000"/>
            <a:ext cx="9144000" cy="0"/>
          </a:xfrm>
          <a:prstGeom prst="line">
            <a:avLst/>
          </a:prstGeom>
          <a:noFill/>
          <a:ln w="9525" algn="ctr">
            <a:solidFill>
              <a:srgbClr val="BBB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114" descr="SigHP_Sz2_gray"/>
          <p:cNvPicPr>
            <a:picLocks noChangeAspect="1" noChangeArrowheads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293688" y="2324100"/>
            <a:ext cx="3048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728" y="4854591"/>
            <a:ext cx="6858000" cy="1470025"/>
          </a:xfr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685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577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endParaRPr lang="en-US" sz="32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Picture 1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279408" y="2149475"/>
            <a:ext cx="38211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1"/>
          <p:cNvSpPr txBox="1">
            <a:spLocks noChangeArrowheads="1"/>
          </p:cNvSpPr>
          <p:nvPr userDrawn="1"/>
        </p:nvSpPr>
        <p:spPr bwMode="gray">
          <a:xfrm>
            <a:off x="401642" y="6557979"/>
            <a:ext cx="84153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cs typeface="Arial" charset="0"/>
              </a:rPr>
              <a:t>Copyright © 2012 Accenture  All Rights Reserved. Accenture, its logo, and High Performance Delivered are trademarks of Accenture.</a:t>
            </a:r>
          </a:p>
        </p:txBody>
      </p:sp>
      <p:sp>
        <p:nvSpPr>
          <p:cNvPr id="5" name="Line 117"/>
          <p:cNvSpPr>
            <a:spLocks noChangeShapeType="1"/>
          </p:cNvSpPr>
          <p:nvPr userDrawn="1"/>
        </p:nvSpPr>
        <p:spPr bwMode="gray">
          <a:xfrm>
            <a:off x="-12699" y="3429000"/>
            <a:ext cx="9255125" cy="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FB870BC-AEA4-4D3C-9D21-9FA9F1C35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156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2845888-D659-426B-8B83-C2F072061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517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538" y="984253"/>
            <a:ext cx="4202112" cy="5294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8" y="984253"/>
            <a:ext cx="4202113" cy="5294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5ADA775-79F2-4E73-90FB-1AB3A0423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683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E142BF7-0DAD-41E4-92FD-41AD46390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159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1072CD5-05F6-4D19-8C42-A1371AE90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21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36FBD-81C1-414E-B7EF-281B31F264CB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D2453CD-9DE2-493F-B138-AE084ABF9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1223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BEEA44D-FB59-40B3-9817-0DDEE4DB8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675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4DDC4B9-D140-4F1F-A485-60CD46F2E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862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F74EB78-6227-445A-A887-00120BCD9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755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2" y="190516"/>
            <a:ext cx="2165350" cy="6088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538" y="190516"/>
            <a:ext cx="6348412" cy="6088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9D58F1C-EB72-46AC-AE5F-6C55DC2A4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997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3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33" y="1882777"/>
            <a:ext cx="8043863" cy="411321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8342728-ED5D-449D-B40E-CB6E9BF79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276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ver_3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941" y="711259"/>
            <a:ext cx="4130761" cy="169164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l">
              <a:lnSpc>
                <a:spcPts val="3900"/>
              </a:lnSpc>
              <a:defRPr sz="3600" b="0" spc="-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4832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A096D-7328-46C4-B674-7D948DC37B0D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57400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9EDF3-7C5E-4D1D-B8B1-17D526FEE4E5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73903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2BE15-8A71-4200-9173-200B3AA7683C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0137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869774-6AE8-4D90-A85F-A3C803A78640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24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F579-8E96-4360-9CAD-36C922763F0B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80247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594DC-C107-4E1B-94B8-D7D24294B7FD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042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3D88A-754E-4EC6-ADE0-4D5A6E83B88E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35644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7687F-CEA9-4BB8-8337-7C6C092E3D89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94451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46D81-E914-4F62-9A67-531048CF1130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367747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3B3E40-CC83-4026-96A9-3AEA2DF0A5C6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01796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14FA02-D494-4E0E-A3BE-E6A088F10EB4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29365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36A96-4737-4B58-8C64-70272D0208F6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31292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9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D452B7F-6D53-4FC8-A25A-1BC5E9ED11F9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5D38877-20A6-4203-B6D7-DE930EDCD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013753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8C6403B-E9B6-48B6-84FF-22624BA8F9E2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274236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F0C66D-FB39-4646-AEB2-7F5DEE4D0E18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471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22710D-C922-4FA7-AEA9-2C886624A84A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EC3A00C-72F4-4133-9A73-712E50083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346204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F07D95E-51EC-46CB-BA2B-9E2F54E8D9AE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A116ED5-AC2F-4936-86DF-40606D08D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5234718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9ADF913-5DED-4DD0-B89E-10DB693B4642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5CB9DF7-8079-4C1F-A15E-2FD39954D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4868681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FD21DDB-BAEA-4F0B-B50A-CF05218CA0BC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1C7A0828-554B-4478-992E-B4DFD1316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9611629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4081D93-B45D-41D7-A408-FDA67153AC35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7EFB2D2-A0FC-4E09-8DB3-3A611E7B8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995795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7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DBF1D9C4-71DE-4144-81CF-E656D88ED1A3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4D87172-9B73-4657-9DA9-993E49F9F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960652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F2E0786-44D2-4BCE-BB24-856ED5855139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8A52A22-C990-4CA7-B6AB-C663D92C4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5014718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58F713BF-A926-4790-B334-A764CB80201C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A20C31-B1C7-4645-AC4B-53A66DC26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5282092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30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30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DA20BB4-6743-4681-AD02-D55BC4E747B9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BDC8712-A3E3-495A-84EE-DDC29A639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580284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7" y="6488479"/>
            <a:ext cx="6305797" cy="306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44650" y="6488479"/>
            <a:ext cx="2688835" cy="3066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7" y="6479782"/>
            <a:ext cx="3929093" cy="3240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cs typeface="Tahoma" pitchFamily="34" charset="0"/>
              </a:rPr>
              <a:t>© Copyright Impact Strategy Consulting, solely for the use of UIF;</a:t>
            </a:r>
          </a:p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cs typeface="Tahoma" pitchFamily="34" charset="0"/>
              </a:rPr>
              <a:t>not to be used or relied upon without joint written consent</a:t>
            </a:r>
          </a:p>
          <a:p>
            <a:pPr>
              <a:defRPr/>
            </a:pPr>
            <a:endParaRPr lang="en-ZA" sz="700" dirty="0">
              <a:solidFill>
                <a:srgbClr val="EEECE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765" y="6479782"/>
            <a:ext cx="391883" cy="324000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AEB2EFD-0384-4502-B68A-97137B875E0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013" y="1317174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1770"/>
            <a:ext cx="912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633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6DDD7-ACC0-4C7F-A37A-E5B7F82F8D9A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24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D6F5045-206F-4038-8BCC-59466E92B3C3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5D38877-20A6-4203-B6D7-DE930EDCD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560141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D3C69484-3F97-4F1D-B549-F6B64DC88D09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145030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422353C-49C6-48B4-9FA7-3A91424E4D46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EC3A00C-72F4-4133-9A73-712E50083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250095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BE3C14C-7B59-4129-B79E-8FF608ED25EA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A116ED5-AC2F-4936-86DF-40606D08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298658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4BEDA0F-341B-402A-AC28-692D15D99435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5CB9DF7-8079-4C1F-A15E-2FD39954D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721471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FC19931-AAA7-457B-9847-5E233D7FFDC7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1C7A0828-554B-4478-992E-B4DFD131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130633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37A684CF-4645-49A6-90B3-4E5BE38F3B23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7EFB2D2-A0FC-4E09-8DB3-3A611E7B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553609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DF5B5E8-F9C4-451E-AC61-BA4F2E82829B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4D87172-9B73-4657-9DA9-993E49F9F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942665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BBA2177-8B1B-4B35-821A-E768A4E56475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8A52A22-C990-4CA7-B6AB-C663D92C4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189546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0889CE2-F799-4925-8DD5-944B9B093847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A20C31-B1C7-4645-AC4B-53A66DC26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118679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AD31C1-F922-4652-ABF9-B18A1FF6F851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004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6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6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03A3268B-AD7C-45BB-9981-CFE325456F39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BDC8712-A3E3-495A-84EE-DDC29A639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926853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0" y="6488479"/>
            <a:ext cx="6305797" cy="306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44633" y="6488479"/>
            <a:ext cx="2688835" cy="3066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90" y="6479782"/>
            <a:ext cx="3929093" cy="3240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ea typeface="MS PGothic" pitchFamily="34" charset="-128"/>
                <a:cs typeface="Tahoma" pitchFamily="34" charset="0"/>
              </a:rPr>
              <a:t>© Copyright Impact Strategy Consulting, solely for the use of UIF;</a:t>
            </a:r>
          </a:p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ea typeface="MS PGothic" pitchFamily="34" charset="-128"/>
                <a:cs typeface="Tahoma" pitchFamily="34" charset="0"/>
              </a:rPr>
              <a:t>not to be used or relied upon without joint written consent</a:t>
            </a:r>
          </a:p>
          <a:p>
            <a:pPr>
              <a:defRPr/>
            </a:pPr>
            <a:endParaRPr lang="en-ZA" sz="700" dirty="0">
              <a:solidFill>
                <a:srgbClr val="EEECE1"/>
              </a:solidFill>
              <a:ea typeface="MS PGothic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748" y="6479782"/>
            <a:ext cx="391883" cy="324000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AEB2EFD-0384-4502-B68A-97137B875E0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013" y="1317174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1770"/>
            <a:ext cx="912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2537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5FC821B4-D8AE-4299-AFB7-81CEEF153EBC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E5D38877-20A6-4203-B6D7-DE930EDCD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829428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9D0FEA6-D8C0-4CE1-B504-36FF0C36DF6F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E0D3230-56C0-40A7-B22D-C087DC080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685545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5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F31C8EA-D34B-4848-A25F-454FA5A8A7A5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9EC3A00C-72F4-4133-9A73-712E50083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676688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35204E3-7394-4C9A-B2FC-AD5E50EEF5A2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A116ED5-AC2F-4936-86DF-40606D08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478950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A446CA84-23C1-4B10-BAA9-AEBD01A4F6E5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5CB9DF7-8079-4C1F-A15E-2FD39954D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304572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47C03812-90AE-4531-A247-67ECE1ACDC63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1C7A0828-554B-4478-992E-B4DFD131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907208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E921F23-8819-43DC-8645-E6EACA0E4019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7EFB2D2-A0FC-4E09-8DB3-3A611E7B8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968340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CDFA1AC1-F290-43B1-8922-D4C85E9B19C9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84D87172-9B73-4657-9DA9-993E49F9F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21702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97528C-45F3-4FB7-AD01-8A6213B63AB5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667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B4CE7F2-225F-4D34-BBA1-289EA27A13C8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78A52A22-C990-4CA7-B6AB-C663D92C4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82087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6346D684-B5E0-4808-80E1-6BC338B63569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F7A20C31-B1C7-4645-AC4B-53A66DC26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614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6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6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5A2FA12E-B7B3-401C-9CDF-9D3830A123CE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mtClean="0">
                <a:ea typeface="MS PGothic" pitchFamily="34" charset="-128"/>
              </a:defRPr>
            </a:lvl1pPr>
          </a:lstStyle>
          <a:p>
            <a:pPr>
              <a:defRPr/>
            </a:pPr>
            <a:fld id="{2BDC8712-A3E3-495A-84EE-DDC29A639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55397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87" y="6488479"/>
            <a:ext cx="6305797" cy="306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44630" y="6488479"/>
            <a:ext cx="2688835" cy="3066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6296" cy="857232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87" y="6479782"/>
            <a:ext cx="3929093" cy="3240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ea typeface="MS PGothic" pitchFamily="34" charset="-128"/>
                <a:cs typeface="Tahoma" pitchFamily="34" charset="0"/>
              </a:rPr>
              <a:t>© Copyright Impact Strategy Consulting, solely for the use of UIF;</a:t>
            </a:r>
          </a:p>
          <a:p>
            <a:pPr>
              <a:defRPr/>
            </a:pPr>
            <a:r>
              <a:rPr lang="en-GB" sz="800" b="1" i="1" dirty="0">
                <a:solidFill>
                  <a:srgbClr val="EEECE1"/>
                </a:solidFill>
                <a:ea typeface="MS PGothic" pitchFamily="34" charset="-128"/>
                <a:cs typeface="Tahoma" pitchFamily="34" charset="0"/>
              </a:rPr>
              <a:t>not to be used or relied upon without joint written consent</a:t>
            </a:r>
          </a:p>
          <a:p>
            <a:pPr>
              <a:defRPr/>
            </a:pPr>
            <a:endParaRPr lang="en-ZA" sz="700" dirty="0">
              <a:solidFill>
                <a:srgbClr val="EEECE1"/>
              </a:solidFill>
              <a:ea typeface="MS PGothic" pitchFamily="34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745" y="6479782"/>
            <a:ext cx="391883" cy="324000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1AEB2EFD-0384-4502-B68A-97137B875E0A}" type="slidenum">
              <a:rPr lang="en-ZA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8013" y="1317174"/>
            <a:ext cx="8677405" cy="4555699"/>
          </a:xfrm>
        </p:spPr>
        <p:txBody>
          <a:bodyPr>
            <a:normAutofit/>
          </a:bodyPr>
          <a:lstStyle>
            <a:lvl1pPr marL="271463" indent="-27146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76225">
              <a:buFont typeface="Arial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2175" indent="-260350">
              <a:defRPr sz="1400"/>
            </a:lvl3pPr>
            <a:lvl4pPr marL="1252538" indent="-261938">
              <a:defRPr sz="1200"/>
            </a:lvl4pPr>
            <a:lvl5pPr marL="1611313" indent="-261938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51770"/>
            <a:ext cx="912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634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EDDA6-1D0F-45D7-8448-8DAEAACDE697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71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80" charset="0"/>
              </a:defRPr>
            </a:lvl1pPr>
          </a:lstStyle>
          <a:p>
            <a:fld id="{A44C9B7C-D117-4CC6-B560-B08C84629AB9}" type="datetime1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8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80" charset="0"/>
              </a:defRPr>
            </a:lvl1pPr>
          </a:lstStyle>
          <a:p>
            <a:fld id="{6E2E8DFB-259F-4B10-9431-A46ED4582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7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0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7DDBC0C-9DA7-4DCF-B523-7732F37E4F7D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A6EB58-93C4-4CE7-B9F9-65EB31AC4D93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1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29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6546" y="1262063"/>
            <a:ext cx="855662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269163" y="6504004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 defTabSz="914400" eaLnBrk="0" hangingPunct="0">
              <a:lnSpc>
                <a:spcPct val="80000"/>
              </a:lnSpc>
              <a:defRPr sz="10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14BA74D-2D16-4446-8EB0-7672D1703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6" name="Rectangle 62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76214" y="6324600"/>
            <a:ext cx="44894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4400" eaLnBrk="0" hangingPunct="0">
              <a:lnSpc>
                <a:spcPct val="100000"/>
              </a:lnSpc>
              <a:defRPr sz="1000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5"/>
          <p:cNvSpPr>
            <a:spLocks noGrp="1" noChangeArrowheads="1"/>
          </p:cNvSpPr>
          <p:nvPr>
            <p:ph type="title"/>
          </p:nvPr>
        </p:nvSpPr>
        <p:spPr bwMode="gray">
          <a:xfrm>
            <a:off x="409583" y="374666"/>
            <a:ext cx="84931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7937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858838" indent="-1682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200150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4pPr>
      <a:lvl5pPr marL="14811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5pPr>
      <a:lvl6pPr marL="19383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3955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28527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3309938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fld id="{5C25BAE3-9156-4BA6-83E8-A72CC9F1917D}" type="datetime1">
              <a:rPr lang="en-US" smtClean="0"/>
              <a:pPr/>
              <a:t>2/18/2021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fld id="{E54505A4-23D1-4CBE-BB26-C246FACA31D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4586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0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28B471F6-2D05-43B0-87A3-FA4D44715E76}" type="datetime1">
              <a:rPr lang="en-US" smtClean="0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1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0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DD684FB-8C7F-498E-8C92-5F152DCF7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24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ransition spd="slow">
    <p:circle/>
  </p:transition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C331A98-ED71-4B56-8AEB-C90BF284783B}" type="datetime1">
              <a:rPr lang="en-US" smtClean="0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8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DD684FB-8C7F-498E-8C92-5F152DCF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0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ransition spd="slow">
    <p:circle/>
  </p:transition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3ECBAE8A-2A1B-4024-B19E-68C67EC49EBC}" type="datetime1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76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Calibri" pitchFamily="-80" charset="0"/>
                <a:ea typeface="+mn-ea"/>
              </a:defRPr>
            </a:lvl1pPr>
          </a:lstStyle>
          <a:p>
            <a:pPr>
              <a:defRPr/>
            </a:pPr>
            <a:fld id="{BDD684FB-8C7F-498E-8C92-5F152DCF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62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transition spd="slow">
    <p:circle/>
  </p:transition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0" charset="0"/>
          <a:ea typeface="ＭＳ Ｐゴシック" pitchFamily="-8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5" descr="New_Powerpoint presentation-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126" y="-101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Title 16"/>
          <p:cNvSpPr txBox="1">
            <a:spLocks/>
          </p:cNvSpPr>
          <p:nvPr/>
        </p:nvSpPr>
        <p:spPr bwMode="auto">
          <a:xfrm>
            <a:off x="251520" y="447150"/>
            <a:ext cx="8573919" cy="204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813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UNEMPLOYMENT INSURANCE FUND</a:t>
            </a:r>
            <a:endParaRPr lang="en-US" sz="3600" b="1" dirty="0">
              <a:solidFill>
                <a:prstClr val="black"/>
              </a:solidFill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PORTFOLIO COMMITTEE ON EMPLOYMENT AND LABOUR</a:t>
            </a:r>
          </a:p>
        </p:txBody>
      </p:sp>
      <p:pic>
        <p:nvPicPr>
          <p:cNvPr id="22733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088" y="5914014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7302" y="5931476"/>
            <a:ext cx="1225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4" name="TextBox 1"/>
          <p:cNvSpPr txBox="1">
            <a:spLocks noChangeArrowheads="1"/>
          </p:cNvSpPr>
          <p:nvPr/>
        </p:nvSpPr>
        <p:spPr bwMode="auto">
          <a:xfrm>
            <a:off x="107504" y="2795182"/>
            <a:ext cx="1770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ZA" altLang="en-US" sz="1400" b="1" dirty="0" smtClean="0">
                <a:solidFill>
                  <a:prstClr val="black"/>
                </a:solidFill>
                <a:latin typeface="+mn-lt"/>
              </a:rPr>
              <a:t>19</a:t>
            </a:r>
            <a:r>
              <a:rPr lang="en-ZA" altLang="en-US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ZA" altLang="en-US" sz="1400" b="1" dirty="0" smtClean="0">
                <a:solidFill>
                  <a:prstClr val="black"/>
                </a:solidFill>
                <a:latin typeface="+mn-lt"/>
              </a:rPr>
              <a:t>FEBRUARY  2021</a:t>
            </a:r>
            <a:endParaRPr lang="en-ZA" altLang="en-US" sz="14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5845745"/>
            <a:ext cx="2445385" cy="914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38877-20A6-4203-B6D7-DE930EDCD0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1733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Contents of the presentation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Progress on the consequential management as recommended by the SIU</a:t>
            </a:r>
          </a:p>
          <a:p>
            <a:r>
              <a:rPr lang="en-ZA" dirty="0" smtClean="0"/>
              <a:t>Status of suspensions of senior officials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57016"/>
            <a:ext cx="349696" cy="500984"/>
          </a:xfrm>
        </p:spPr>
        <p:txBody>
          <a:bodyPr/>
          <a:lstStyle/>
          <a:p>
            <a:pPr>
              <a:defRPr/>
            </a:pPr>
            <a:fld id="{2E0D3230-56C0-40A7-B22D-C087DC0808A2}" type="slidenum">
              <a:rPr lang="en-US" b="1" smtClean="0">
                <a:solidFill>
                  <a:schemeClr val="bg1">
                    <a:lumMod val="95000"/>
                  </a:schemeClr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116750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dirty="0" smtClean="0"/>
              <a:t>Status of consequential management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 smtClean="0"/>
              <a:t>The SIU finalised the SCM investigation and recommended that charges be brought against 7 officials</a:t>
            </a:r>
          </a:p>
          <a:p>
            <a:pPr lvl="1"/>
            <a:r>
              <a:rPr lang="en-ZA" sz="2000" dirty="0" smtClean="0"/>
              <a:t>4 middle managers and 3 senior managers</a:t>
            </a:r>
          </a:p>
          <a:p>
            <a:r>
              <a:rPr lang="en-ZA" sz="2400" dirty="0" smtClean="0"/>
              <a:t>Charge sheets have been compiled and handed to the implicated officials</a:t>
            </a:r>
          </a:p>
          <a:p>
            <a:r>
              <a:rPr lang="en-ZA" sz="2400" dirty="0" smtClean="0"/>
              <a:t>Presiding officers and prosecutors have been appointed for all the middle managers and 1 senior manager</a:t>
            </a:r>
          </a:p>
          <a:p>
            <a:pPr lvl="1"/>
            <a:r>
              <a:rPr lang="en-ZA" sz="2000" dirty="0" smtClean="0"/>
              <a:t>Prosecuting officials are appointed for all senior managers</a:t>
            </a:r>
          </a:p>
          <a:p>
            <a:pPr lvl="1"/>
            <a:r>
              <a:rPr lang="en-ZA" sz="2000" dirty="0" smtClean="0"/>
              <a:t>Presiding officers for the senior managers are from outside the DEL</a:t>
            </a:r>
          </a:p>
          <a:p>
            <a:r>
              <a:rPr lang="en-ZA" sz="2400" dirty="0" smtClean="0"/>
              <a:t>The disciplinary hearings will take place from 19 February 2021 to 26 February 2021.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55480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Status on suspensions of senior officials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All the suspended officials, including the Unemployment Insurance Commissioner, the Chief Directors  responsible for Operations and Labour Activation Programmes as well as the Director: Supply Chain management remain on suspension pending the finalisation of the SIU investigation and life </a:t>
            </a:r>
            <a:r>
              <a:rPr lang="en-ZA" smtClean="0"/>
              <a:t>style audits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D3230-56C0-40A7-B22D-C087DC0808A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717851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Extra3_3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 txBox="1">
            <a:spLocks/>
          </p:cNvSpPr>
          <p:nvPr/>
        </p:nvSpPr>
        <p:spPr bwMode="auto">
          <a:xfrm>
            <a:off x="6084168" y="4602276"/>
            <a:ext cx="3059832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AB16"/>
                </a:solidFill>
                <a:latin typeface="Arial" charset="0"/>
                <a:cs typeface="Arial" charset="0"/>
              </a:rPr>
              <a:t>Thank</a:t>
            </a:r>
            <a:r>
              <a:rPr lang="en-US" sz="2000" b="1" dirty="0">
                <a:solidFill>
                  <a:srgbClr val="FFAB16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FFAB16"/>
                </a:solidFill>
                <a:latin typeface="Arial" charset="0"/>
                <a:cs typeface="Arial" charset="0"/>
              </a:rPr>
              <a:t>You</a:t>
            </a:r>
            <a:r>
              <a:rPr lang="en-US" sz="2000" b="1" dirty="0" smtClean="0">
                <a:solidFill>
                  <a:srgbClr val="FFAB16"/>
                </a:solidFill>
                <a:latin typeface="Arial" charset="0"/>
                <a:cs typeface="Arial" charset="0"/>
              </a:rPr>
              <a:t>…</a:t>
            </a:r>
            <a:endParaRPr lang="en-US" sz="2000" b="1" dirty="0">
              <a:solidFill>
                <a:srgbClr val="FFAB16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AF1B2-E7A4-446A-84DC-90AA83BA6A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80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ccenture_tiger_InterpretationA_animate_full">
  <a:themeElements>
    <a:clrScheme name="Custom 2">
      <a:dk1>
        <a:srgbClr val="000000"/>
      </a:dk1>
      <a:lt1>
        <a:srgbClr val="FFFFFF"/>
      </a:lt1>
      <a:dk2>
        <a:srgbClr val="F8F8F8"/>
      </a:dk2>
      <a:lt2>
        <a:srgbClr val="337722"/>
      </a:lt2>
      <a:accent1>
        <a:srgbClr val="AA1133"/>
      </a:accent1>
      <a:accent2>
        <a:srgbClr val="66AA44"/>
      </a:accent2>
      <a:accent3>
        <a:srgbClr val="FFFFFF"/>
      </a:accent3>
      <a:accent4>
        <a:srgbClr val="000000"/>
      </a:accent4>
      <a:accent5>
        <a:srgbClr val="D2AAAD"/>
      </a:accent5>
      <a:accent6>
        <a:srgbClr val="5C9A3D"/>
      </a:accent6>
      <a:hlink>
        <a:srgbClr val="557799"/>
      </a:hlink>
      <a:folHlink>
        <a:srgbClr val="557799"/>
      </a:folHlink>
    </a:clrScheme>
    <a:fontScheme name="Accenture_tiger_InterpretationA_animate_fu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centure_tiger_InterpretationA_animate_ful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AA99"/>
        </a:accent1>
        <a:accent2>
          <a:srgbClr val="DD4411"/>
        </a:accent2>
        <a:accent3>
          <a:srgbClr val="FFFFFF"/>
        </a:accent3>
        <a:accent4>
          <a:srgbClr val="000000"/>
        </a:accent4>
        <a:accent5>
          <a:srgbClr val="AAD2CA"/>
        </a:accent5>
        <a:accent6>
          <a:srgbClr val="C83D0E"/>
        </a:accent6>
        <a:hlink>
          <a:srgbClr val="BBBB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887799"/>
        </a:hlink>
        <a:folHlink>
          <a:srgbClr val="224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FF0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8A00"/>
        </a:accent6>
        <a:hlink>
          <a:srgbClr val="557799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E78A00"/>
        </a:accent6>
        <a:hlink>
          <a:srgbClr val="174BAC"/>
        </a:hlink>
        <a:folHlink>
          <a:srgbClr val="4455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6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E78A00"/>
        </a:accent6>
        <a:hlink>
          <a:srgbClr val="174BAC"/>
        </a:hlink>
        <a:folHlink>
          <a:srgbClr val="3377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7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AA1133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E78A00"/>
        </a:accent6>
        <a:hlink>
          <a:srgbClr val="557799"/>
        </a:hlink>
        <a:folHlink>
          <a:srgbClr val="3377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8">
        <a:dk1>
          <a:srgbClr val="000000"/>
        </a:dk1>
        <a:lt1>
          <a:srgbClr val="FFFFFF"/>
        </a:lt1>
        <a:dk2>
          <a:srgbClr val="F8F8F8"/>
        </a:dk2>
        <a:lt2>
          <a:srgbClr val="337722"/>
        </a:lt2>
        <a:accent1>
          <a:srgbClr val="AA1133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E78A00"/>
        </a:accent6>
        <a:hlink>
          <a:srgbClr val="557799"/>
        </a:hlink>
        <a:folHlink>
          <a:srgbClr val="00B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_tiger_InterpretationA_animate_full 9">
        <a:dk1>
          <a:srgbClr val="000000"/>
        </a:dk1>
        <a:lt1>
          <a:srgbClr val="FFFFFF"/>
        </a:lt1>
        <a:dk2>
          <a:srgbClr val="F8F8F8"/>
        </a:dk2>
        <a:lt2>
          <a:srgbClr val="337722"/>
        </a:lt2>
        <a:accent1>
          <a:srgbClr val="AA1133"/>
        </a:accent1>
        <a:accent2>
          <a:srgbClr val="66AA44"/>
        </a:accent2>
        <a:accent3>
          <a:srgbClr val="FFFFFF"/>
        </a:accent3>
        <a:accent4>
          <a:srgbClr val="000000"/>
        </a:accent4>
        <a:accent5>
          <a:srgbClr val="D2AAAD"/>
        </a:accent5>
        <a:accent6>
          <a:srgbClr val="5C9A3D"/>
        </a:accent6>
        <a:hlink>
          <a:srgbClr val="5577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178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Theme1</vt:lpstr>
      <vt:lpstr>3_Office Theme</vt:lpstr>
      <vt:lpstr>1_Accenture_tiger_InterpretationA_animate_full</vt:lpstr>
      <vt:lpstr>4_Office Theme</vt:lpstr>
      <vt:lpstr>3_Theme1</vt:lpstr>
      <vt:lpstr>2_Theme1</vt:lpstr>
      <vt:lpstr>4_Theme1</vt:lpstr>
      <vt:lpstr>Slide 1</vt:lpstr>
      <vt:lpstr>Contents of the presentation</vt:lpstr>
      <vt:lpstr>Status of consequential management</vt:lpstr>
      <vt:lpstr>Status on suspensions of senior officials</vt:lpstr>
      <vt:lpstr>Slide 5</vt:lpstr>
    </vt:vector>
  </TitlesOfParts>
  <Company>Dol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Ledwaba (HQ)</dc:creator>
  <cp:lastModifiedBy>USER</cp:lastModifiedBy>
  <cp:revision>1900</cp:revision>
  <cp:lastPrinted>2020-10-02T07:31:47Z</cp:lastPrinted>
  <dcterms:created xsi:type="dcterms:W3CDTF">2012-07-27T11:56:16Z</dcterms:created>
  <dcterms:modified xsi:type="dcterms:W3CDTF">2021-02-18T16:53:33Z</dcterms:modified>
</cp:coreProperties>
</file>