
<file path=[Content_Types].xml><?xml version="1.0" encoding="utf-8"?>
<Types xmlns="http://schemas.openxmlformats.org/package/2006/content-types">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theme/themeOverride5.xml" ContentType="application/vnd.openxmlformats-officedocument.themeOverride+xml"/>
  <Override PartName="/ppt/charts/colors6.xml" ContentType="application/vnd.ms-office.chartcolor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style11.xml" ContentType="application/vnd.ms-office.chartstyl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charts/chart7.xml" ContentType="application/vnd.openxmlformats-officedocument.drawingml.chart+xml"/>
  <Override PartName="/ppt/charts/style9.xml" ContentType="application/vnd.ms-office.chartstyle+xml"/>
  <Override PartName="/ppt/charts/style7.xml" ContentType="application/vnd.ms-office.chartstyle+xml"/>
  <Override PartName="/ppt/charts/colors10.xml" ContentType="application/vnd.ms-office.chartcolorstyle+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charts/style5.xml" ContentType="application/vnd.ms-office.chart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style3.xml" ContentType="application/vnd.ms-office.chartstyl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theme/themeOverride8.xml" ContentType="application/vnd.openxmlformats-officedocument.themeOverride+xml"/>
  <Override PartName="/ppt/theme/themeOverride11.xml" ContentType="application/vnd.openxmlformats-officedocument.themeOverride+xml"/>
  <Override PartName="/ppt/charts/colors9.xml" ContentType="application/vnd.ms-office.chartcolorstyl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theme/themeOverride6.xml" ContentType="application/vnd.openxmlformats-officedocument.themeOverride+xml"/>
  <Override PartName="/ppt/charts/colors7.xml" ContentType="application/vnd.ms-office.chartcolor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Default Extension="emf" ContentType="image/x-emf"/>
  <Override PartName="/ppt/theme/themeOverride4.xml" ContentType="application/vnd.openxmlformats-officedocument.themeOverride+xml"/>
  <Override PartName="/ppt/charts/colors5.xml" ContentType="application/vnd.ms-office.chartcolorstyle+xml"/>
  <Override PartName="/ppt/charts/style10.xml" ContentType="application/vnd.ms-office.chart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hart8.xml" ContentType="application/vnd.openxmlformats-officedocument.drawingml.chart+xml"/>
  <Override PartName="/ppt/charts/colors11.xml" ContentType="application/vnd.ms-office.chartcolorstyle+xml"/>
  <Override PartName="/ppt/charts/colors1.xml" ContentType="application/vnd.ms-office.chartcolorstyle+xml"/>
  <Override PartName="/ppt/slideLayouts/slideLayout10.xml" ContentType="application/vnd.openxmlformats-officedocument.presentationml.slideLayout+xml"/>
  <Override PartName="/ppt/diagrams/layout2.xml" ContentType="application/vnd.openxmlformats-officedocument.drawingml.diagramLayout+xml"/>
  <Override PartName="/ppt/charts/chart6.xml" ContentType="application/vnd.openxmlformats-officedocument.drawingml.chart+xml"/>
  <Override PartName="/ppt/charts/chart10.xml" ContentType="application/vnd.openxmlformats-officedocument.drawingml.chart+xml"/>
  <Override PartName="/ppt/charts/style8.xml" ContentType="application/vnd.ms-office.chartstyle+xml"/>
  <Override PartName="/ppt/charts/chart4.xml" ContentType="application/vnd.openxmlformats-officedocument.drawingml.chart+xml"/>
  <Override PartName="/ppt/charts/style6.xml" ContentType="application/vnd.ms-office.chartstyl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charts/chart2.xml" ContentType="application/vnd.openxmlformats-officedocument.drawingml.chart+xml"/>
  <Override PartName="/ppt/theme/themeOverride9.xml" ContentType="application/vnd.openxmlformats-officedocument.themeOverride+xml"/>
  <Override PartName="/docProps/core.xml" ContentType="application/vnd.openxmlformats-package.core-properties+xml"/>
  <Override PartName="/ppt/charts/style4.xml" ContentType="application/vnd.ms-office.chartstyle+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theme/themeOverride7.xml" ContentType="application/vnd.openxmlformats-officedocument.themeOverride+xml"/>
  <Override PartName="/ppt/charts/colors8.xml" ContentType="application/vnd.ms-office.chartcolorstyle+xml"/>
  <Override PartName="/ppt/charts/style2.xml" ContentType="application/vnd.ms-office.chart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1"/>
    <p:sldMasterId id="2147483748" r:id="rId2"/>
  </p:sldMasterIdLst>
  <p:notesMasterIdLst>
    <p:notesMasterId r:id="rId29"/>
  </p:notesMasterIdLst>
  <p:handoutMasterIdLst>
    <p:handoutMasterId r:id="rId30"/>
  </p:handoutMasterIdLst>
  <p:sldIdLst>
    <p:sldId id="302" r:id="rId3"/>
    <p:sldId id="340" r:id="rId4"/>
    <p:sldId id="838" r:id="rId5"/>
    <p:sldId id="807" r:id="rId6"/>
    <p:sldId id="808" r:id="rId7"/>
    <p:sldId id="809" r:id="rId8"/>
    <p:sldId id="811" r:id="rId9"/>
    <p:sldId id="803" r:id="rId10"/>
    <p:sldId id="851" r:id="rId11"/>
    <p:sldId id="853" r:id="rId12"/>
    <p:sldId id="852" r:id="rId13"/>
    <p:sldId id="869" r:id="rId14"/>
    <p:sldId id="868" r:id="rId15"/>
    <p:sldId id="854" r:id="rId16"/>
    <p:sldId id="855" r:id="rId17"/>
    <p:sldId id="856" r:id="rId18"/>
    <p:sldId id="857" r:id="rId19"/>
    <p:sldId id="858" r:id="rId20"/>
    <p:sldId id="860" r:id="rId21"/>
    <p:sldId id="861" r:id="rId22"/>
    <p:sldId id="862" r:id="rId23"/>
    <p:sldId id="864" r:id="rId24"/>
    <p:sldId id="865" r:id="rId25"/>
    <p:sldId id="866" r:id="rId26"/>
    <p:sldId id="867" r:id="rId27"/>
    <p:sldId id="742" r:id="rId28"/>
  </p:sldIdLst>
  <p:sldSz cx="9144000" cy="6858000" type="screen4x3"/>
  <p:notesSz cx="6797675" cy="9928225"/>
  <p:defaultTextStyle>
    <a:defPPr>
      <a:defRPr lang="en-US"/>
    </a:defPPr>
    <a:lvl1pPr algn="l" defTabSz="457200" rtl="0" eaLnBrk="0" fontAlgn="base" hangingPunct="0">
      <a:spcBef>
        <a:spcPct val="0"/>
      </a:spcBef>
      <a:spcAft>
        <a:spcPct val="0"/>
      </a:spcAft>
      <a:defRPr kern="1200">
        <a:solidFill>
          <a:schemeClr val="tx1"/>
        </a:solidFill>
        <a:latin typeface="Cambria" panose="02040503050406030204" pitchFamily="18"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mbria" panose="02040503050406030204" pitchFamily="18"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mbria" panose="02040503050406030204" pitchFamily="18"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mbria" panose="02040503050406030204" pitchFamily="18"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mbria" panose="02040503050406030204" pitchFamily="18" charset="0"/>
        <a:ea typeface="MS PGothic" panose="020B0600070205080204" pitchFamily="34" charset="-128"/>
        <a:cs typeface="+mn-cs"/>
      </a:defRPr>
    </a:lvl5pPr>
    <a:lvl6pPr marL="2286000" algn="l" defTabSz="914400" rtl="0" eaLnBrk="1" latinLnBrk="0" hangingPunct="1">
      <a:defRPr kern="1200">
        <a:solidFill>
          <a:schemeClr val="tx1"/>
        </a:solidFill>
        <a:latin typeface="Cambria" panose="02040503050406030204" pitchFamily="18" charset="0"/>
        <a:ea typeface="MS PGothic" panose="020B0600070205080204" pitchFamily="34" charset="-128"/>
        <a:cs typeface="+mn-cs"/>
      </a:defRPr>
    </a:lvl6pPr>
    <a:lvl7pPr marL="2743200" algn="l" defTabSz="914400" rtl="0" eaLnBrk="1" latinLnBrk="0" hangingPunct="1">
      <a:defRPr kern="1200">
        <a:solidFill>
          <a:schemeClr val="tx1"/>
        </a:solidFill>
        <a:latin typeface="Cambria" panose="02040503050406030204" pitchFamily="18" charset="0"/>
        <a:ea typeface="MS PGothic" panose="020B0600070205080204" pitchFamily="34" charset="-128"/>
        <a:cs typeface="+mn-cs"/>
      </a:defRPr>
    </a:lvl7pPr>
    <a:lvl8pPr marL="3200400" algn="l" defTabSz="914400" rtl="0" eaLnBrk="1" latinLnBrk="0" hangingPunct="1">
      <a:defRPr kern="1200">
        <a:solidFill>
          <a:schemeClr val="tx1"/>
        </a:solidFill>
        <a:latin typeface="Cambria" panose="02040503050406030204" pitchFamily="18" charset="0"/>
        <a:ea typeface="MS PGothic" panose="020B0600070205080204" pitchFamily="34" charset="-128"/>
        <a:cs typeface="+mn-cs"/>
      </a:defRPr>
    </a:lvl8pPr>
    <a:lvl9pPr marL="3657600" algn="l" defTabSz="914400" rtl="0" eaLnBrk="1" latinLnBrk="0" hangingPunct="1">
      <a:defRPr kern="1200">
        <a:solidFill>
          <a:schemeClr val="tx1"/>
        </a:solidFill>
        <a:latin typeface="Cambria" panose="02040503050406030204" pitchFamily="18"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AB1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4" autoAdjust="0"/>
    <p:restoredTop sz="85079" autoAdjust="0"/>
  </p:normalViewPr>
  <p:slideViewPr>
    <p:cSldViewPr snapToGrid="0" snapToObjects="1">
      <p:cViewPr varScale="1">
        <p:scale>
          <a:sx n="62" d="100"/>
          <a:sy n="62" d="100"/>
        </p:scale>
        <p:origin x="-1590" y="-72"/>
      </p:cViewPr>
      <p:guideLst>
        <p:guide orient="horz" pos="2160"/>
        <p:guide pos="2880"/>
      </p:guideLst>
    </p:cSldViewPr>
  </p:slideViewPr>
  <p:outlineViewPr>
    <p:cViewPr>
      <p:scale>
        <a:sx n="33" d="100"/>
        <a:sy n="33" d="100"/>
      </p:scale>
      <p:origin x="0" y="11718"/>
    </p:cViewPr>
  </p:outlineViewPr>
  <p:notesTextViewPr>
    <p:cViewPr>
      <p:scale>
        <a:sx n="125" d="100"/>
        <a:sy n="125"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microsoft.com/office/2011/relationships/chartColorStyle" Target="colors10.xml"/><Relationship Id="rId2" Type="http://schemas.openxmlformats.org/officeDocument/2006/relationships/package" Target="../embeddings/Microsoft_Office_Excel_Worksheet10.xlsx"/><Relationship Id="rId1" Type="http://schemas.openxmlformats.org/officeDocument/2006/relationships/themeOverride" Target="../theme/themeOverride10.xml"/><Relationship Id="rId4"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microsoft.com/office/2011/relationships/chartColorStyle" Target="colors11.xml"/><Relationship Id="rId2" Type="http://schemas.openxmlformats.org/officeDocument/2006/relationships/package" Target="../embeddings/Microsoft_Office_Excel_Worksheet11.xlsx"/><Relationship Id="rId1" Type="http://schemas.openxmlformats.org/officeDocument/2006/relationships/themeOverride" Target="../theme/themeOverride11.xml"/><Relationship Id="rId4"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package" Target="../embeddings/Microsoft_Office_Excel_Worksheet4.xlsx"/><Relationship Id="rId1" Type="http://schemas.openxmlformats.org/officeDocument/2006/relationships/themeOverride" Target="../theme/themeOverride4.xml"/><Relationship Id="rId4" Type="http://schemas.microsoft.com/office/2011/relationships/chartStyle" Target="style4.xm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package" Target="../embeddings/Microsoft_Office_Excel_Worksheet5.xlsx"/><Relationship Id="rId1" Type="http://schemas.openxmlformats.org/officeDocument/2006/relationships/themeOverride" Target="../theme/themeOverride5.xml"/><Relationship Id="rId4" Type="http://schemas.microsoft.com/office/2011/relationships/chartStyle" Target="style5.xml"/></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openxmlformats.org/officeDocument/2006/relationships/package" Target="../embeddings/Microsoft_Office_Excel_Worksheet6.xlsx"/><Relationship Id="rId1" Type="http://schemas.openxmlformats.org/officeDocument/2006/relationships/themeOverride" Target="../theme/themeOverride6.xml"/><Relationship Id="rId4" Type="http://schemas.microsoft.com/office/2011/relationships/chartStyle" Target="style6.xml"/></Relationships>
</file>

<file path=ppt/charts/_rels/chart7.xml.rels><?xml version="1.0" encoding="UTF-8" standalone="yes"?>
<Relationships xmlns="http://schemas.openxmlformats.org/package/2006/relationships"><Relationship Id="rId3" Type="http://schemas.microsoft.com/office/2011/relationships/chartColorStyle" Target="colors7.xml"/><Relationship Id="rId2" Type="http://schemas.openxmlformats.org/officeDocument/2006/relationships/package" Target="../embeddings/Microsoft_Office_Excel_Worksheet7.xlsx"/><Relationship Id="rId1" Type="http://schemas.openxmlformats.org/officeDocument/2006/relationships/themeOverride" Target="../theme/themeOverride7.xml"/><Relationship Id="rId4" Type="http://schemas.microsoft.com/office/2011/relationships/chartStyle" Target="style7.xml"/></Relationships>
</file>

<file path=ppt/charts/_rels/chart8.xml.rels><?xml version="1.0" encoding="UTF-8" standalone="yes"?>
<Relationships xmlns="http://schemas.openxmlformats.org/package/2006/relationships"><Relationship Id="rId3" Type="http://schemas.microsoft.com/office/2011/relationships/chartColorStyle" Target="colors8.xml"/><Relationship Id="rId2" Type="http://schemas.openxmlformats.org/officeDocument/2006/relationships/package" Target="../embeddings/Microsoft_Office_Excel_Worksheet8.xlsx"/><Relationship Id="rId1" Type="http://schemas.openxmlformats.org/officeDocument/2006/relationships/themeOverride" Target="../theme/themeOverride8.xml"/><Relationship Id="rId4" Type="http://schemas.microsoft.com/office/2011/relationships/chartStyle" Target="style8.xml"/></Relationships>
</file>

<file path=ppt/charts/_rels/chart9.xml.rels><?xml version="1.0" encoding="UTF-8" standalone="yes"?>
<Relationships xmlns="http://schemas.openxmlformats.org/package/2006/relationships"><Relationship Id="rId3" Type="http://schemas.microsoft.com/office/2011/relationships/chartColorStyle" Target="colors9.xml"/><Relationship Id="rId2" Type="http://schemas.openxmlformats.org/officeDocument/2006/relationships/package" Target="../embeddings/Microsoft_Office_Excel_Worksheet9.xlsx"/><Relationship Id="rId1" Type="http://schemas.openxmlformats.org/officeDocument/2006/relationships/themeOverride" Target="../theme/themeOverride9.xml"/><Relationship Id="rId4"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Cumulative claims: April 2020 - December 2020</a:t>
            </a:r>
          </a:p>
        </c:rich>
      </c:tx>
      <c:spPr>
        <a:noFill/>
        <a:ln>
          <a:noFill/>
        </a:ln>
        <a:effectLst/>
      </c:spPr>
    </c:title>
    <c:plotArea>
      <c:layout/>
      <c:lineChart>
        <c:grouping val="standard"/>
        <c:ser>
          <c:idx val="0"/>
          <c:order val="0"/>
          <c:tx>
            <c:strRef>
              <c:f>Provincial!$D$14</c:f>
              <c:strCache>
                <c:ptCount val="1"/>
                <c:pt idx="0">
                  <c:v>TOTAL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Provincial!$E$3:$M$3</c:f>
              <c:numCache>
                <c:formatCode>mmm\-yy</c:formatCode>
                <c:ptCount val="9"/>
                <c:pt idx="0">
                  <c:v>43922</c:v>
                </c:pt>
                <c:pt idx="1">
                  <c:v>43952</c:v>
                </c:pt>
                <c:pt idx="2">
                  <c:v>43983</c:v>
                </c:pt>
                <c:pt idx="3">
                  <c:v>44013</c:v>
                </c:pt>
                <c:pt idx="4">
                  <c:v>44044</c:v>
                </c:pt>
                <c:pt idx="5">
                  <c:v>44075</c:v>
                </c:pt>
                <c:pt idx="6">
                  <c:v>44105</c:v>
                </c:pt>
                <c:pt idx="7">
                  <c:v>44136</c:v>
                </c:pt>
                <c:pt idx="8">
                  <c:v>44166</c:v>
                </c:pt>
              </c:numCache>
            </c:numRef>
          </c:cat>
          <c:val>
            <c:numRef>
              <c:f>Provincial!$E$14:$M$14</c:f>
              <c:numCache>
                <c:formatCode>General</c:formatCode>
                <c:ptCount val="9"/>
                <c:pt idx="0">
                  <c:v>42</c:v>
                </c:pt>
                <c:pt idx="1">
                  <c:v>134</c:v>
                </c:pt>
                <c:pt idx="2">
                  <c:v>961</c:v>
                </c:pt>
                <c:pt idx="3">
                  <c:v>2616</c:v>
                </c:pt>
                <c:pt idx="4">
                  <c:v>5410</c:v>
                </c:pt>
                <c:pt idx="5">
                  <c:v>8176</c:v>
                </c:pt>
                <c:pt idx="6">
                  <c:v>10139</c:v>
                </c:pt>
                <c:pt idx="7">
                  <c:v>12017</c:v>
                </c:pt>
                <c:pt idx="8">
                  <c:v>13297</c:v>
                </c:pt>
              </c:numCache>
            </c:numRef>
          </c:val>
          <c:extLst xmlns:c16r2="http://schemas.microsoft.com/office/drawing/2015/06/chart">
            <c:ext xmlns:c16="http://schemas.microsoft.com/office/drawing/2014/chart" uri="{C3380CC4-5D6E-409C-BE32-E72D297353CC}">
              <c16:uniqueId val="{00000003-3422-47A6-8382-22662D7D8B6C}"/>
            </c:ext>
          </c:extLst>
        </c:ser>
        <c:dLbls/>
        <c:marker val="1"/>
        <c:axId val="107953152"/>
        <c:axId val="107963136"/>
      </c:lineChart>
      <c:dateAx>
        <c:axId val="107953152"/>
        <c:scaling>
          <c:orientation val="minMax"/>
        </c:scaling>
        <c:axPos val="b"/>
        <c:numFmt formatCode="mmm\-yy"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7963136"/>
        <c:crosses val="autoZero"/>
        <c:auto val="1"/>
        <c:lblOffset val="100"/>
        <c:baseTimeUnit val="months"/>
      </c:dateAx>
      <c:valAx>
        <c:axId val="107963136"/>
        <c:scaling>
          <c:orientation val="minMax"/>
        </c:scaling>
        <c:axPos val="l"/>
        <c:numFmt formatCode="General" sourceLinked="1"/>
        <c:maj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7953152"/>
        <c:crosses val="autoZero"/>
        <c:crossBetween val="between"/>
      </c:valAx>
      <c:spPr>
        <a:noFill/>
        <a:ln w="12700">
          <a:solidFill>
            <a:srgbClr val="5B9BD5"/>
          </a:solidFill>
        </a:ln>
        <a:effectLst/>
      </c:spPr>
    </c:plotArea>
    <c:plotVisOnly val="1"/>
    <c:dispBlanksAs val="zero"/>
  </c:chart>
  <c:spPr>
    <a:pattFill prst="pct10">
      <a:fgClr>
        <a:srgbClr val="5B9BD5"/>
      </a:fgClr>
      <a:bgClr>
        <a:sysClr val="window" lastClr="FFFFFF"/>
      </a:bgClr>
    </a:pattFill>
    <a:ln w="9525" cap="flat" cmpd="sng" algn="ctr">
      <a:solidFill>
        <a:srgbClr val="5B9BD5"/>
      </a:solidFill>
      <a:round/>
    </a:ln>
    <a:effectLst/>
  </c:spPr>
  <c:txPr>
    <a:bodyPr/>
    <a:lstStyle/>
    <a:p>
      <a:pPr>
        <a:defRPr sz="1600"/>
      </a:pPr>
      <a:endParaRPr lang="en-US"/>
    </a:p>
  </c:txPr>
  <c:externalData r:id="rId2"/>
</c:chartSpace>
</file>

<file path=ppt/charts/chart10.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Limpopo</a:t>
            </a:r>
          </a:p>
        </c:rich>
      </c:tx>
      <c:spPr>
        <a:noFill/>
        <a:ln>
          <a:noFill/>
        </a:ln>
        <a:effectLst/>
      </c:spPr>
    </c:title>
    <c:plotArea>
      <c:layout/>
      <c:areaChart>
        <c:grouping val="standard"/>
        <c:ser>
          <c:idx val="5"/>
          <c:order val="0"/>
          <c:tx>
            <c:strRef>
              <c:f>Provincial!$D$9</c:f>
              <c:strCache>
                <c:ptCount val="1"/>
                <c:pt idx="0">
                  <c:v>LP</c:v>
                </c:pt>
              </c:strCache>
            </c:strRef>
          </c:tx>
          <c:spPr>
            <a:solidFill>
              <a:schemeClr val="accent6"/>
            </a:solidFill>
            <a:ln>
              <a:noFill/>
            </a:ln>
            <a:effectLst/>
          </c:spPr>
          <c:dLbls>
            <c:dLbl>
              <c:idx val="5"/>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0000"/>
                      </a:solidFill>
                      <a:latin typeface="+mn-lt"/>
                      <a:ea typeface="+mn-ea"/>
                      <a:cs typeface="+mn-cs"/>
                    </a:defRPr>
                  </a:pPr>
                  <a:endParaRPr lang="en-US"/>
                </a:p>
              </c:txPr>
            </c:dLbl>
            <c:dLbl>
              <c:idx val="6"/>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0000"/>
                      </a:solidFill>
                      <a:latin typeface="+mn-lt"/>
                      <a:ea typeface="+mn-ea"/>
                      <a:cs typeface="+mn-cs"/>
                    </a:defRPr>
                  </a:pPr>
                  <a:endParaRPr lang="en-US"/>
                </a:p>
              </c:txPr>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Provincial!$E$3:$M$3</c:f>
              <c:numCache>
                <c:formatCode>mmm\-yy</c:formatCode>
                <c:ptCount val="9"/>
                <c:pt idx="0">
                  <c:v>43922</c:v>
                </c:pt>
                <c:pt idx="1">
                  <c:v>43952</c:v>
                </c:pt>
                <c:pt idx="2">
                  <c:v>43983</c:v>
                </c:pt>
                <c:pt idx="3">
                  <c:v>44013</c:v>
                </c:pt>
                <c:pt idx="4">
                  <c:v>44044</c:v>
                </c:pt>
                <c:pt idx="5">
                  <c:v>44075</c:v>
                </c:pt>
                <c:pt idx="6">
                  <c:v>44105</c:v>
                </c:pt>
                <c:pt idx="7">
                  <c:v>44136</c:v>
                </c:pt>
                <c:pt idx="8">
                  <c:v>44166</c:v>
                </c:pt>
              </c:numCache>
            </c:numRef>
          </c:cat>
          <c:val>
            <c:numRef>
              <c:f>Provincial!$E$9:$M$9</c:f>
              <c:numCache>
                <c:formatCode>General</c:formatCode>
                <c:ptCount val="9"/>
                <c:pt idx="0">
                  <c:v>0</c:v>
                </c:pt>
                <c:pt idx="1">
                  <c:v>2</c:v>
                </c:pt>
                <c:pt idx="2">
                  <c:v>6</c:v>
                </c:pt>
                <c:pt idx="3">
                  <c:v>24</c:v>
                </c:pt>
                <c:pt idx="4">
                  <c:v>24</c:v>
                </c:pt>
                <c:pt idx="5">
                  <c:v>23</c:v>
                </c:pt>
                <c:pt idx="6">
                  <c:v>23</c:v>
                </c:pt>
                <c:pt idx="7">
                  <c:v>24</c:v>
                </c:pt>
                <c:pt idx="8">
                  <c:v>24</c:v>
                </c:pt>
              </c:numCache>
            </c:numRef>
          </c:val>
          <c:extLst xmlns:c16r2="http://schemas.microsoft.com/office/drawing/2015/06/chart">
            <c:ext xmlns:c16="http://schemas.microsoft.com/office/drawing/2014/chart" uri="{C3380CC4-5D6E-409C-BE32-E72D297353CC}">
              <c16:uniqueId val="{00000002-6CB9-4D44-8D38-A27D875628F2}"/>
            </c:ext>
          </c:extLst>
        </c:ser>
        <c:dLbls/>
        <c:axId val="109237376"/>
        <c:axId val="109238912"/>
      </c:areaChart>
      <c:dateAx>
        <c:axId val="109237376"/>
        <c:scaling>
          <c:orientation val="minMax"/>
        </c:scaling>
        <c:axPos val="b"/>
        <c:numFmt formatCode="mmm\-yy" sourceLinked="1"/>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238912"/>
        <c:crosses val="autoZero"/>
        <c:auto val="1"/>
        <c:lblOffset val="100"/>
        <c:baseTimeUnit val="months"/>
      </c:dateAx>
      <c:valAx>
        <c:axId val="109238912"/>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237376"/>
        <c:crosses val="autoZero"/>
        <c:crossBetween val="midCat"/>
      </c:valAx>
      <c:spPr>
        <a:noFill/>
        <a:ln>
          <a:noFill/>
        </a:ln>
        <a:effectLst/>
      </c:spPr>
    </c:plotArea>
    <c:plotVisOnly val="1"/>
    <c:dispBlanksAs val="zero"/>
  </c:chart>
  <c:spPr>
    <a:pattFill prst="pct5">
      <a:fgClr>
        <a:srgbClr val="5B9BD5"/>
      </a:fgClr>
      <a:bgClr>
        <a:sysClr val="window" lastClr="FFFFFF"/>
      </a:bgClr>
    </a:pattFill>
    <a:ln w="9525" cap="flat" cmpd="sng" algn="ctr">
      <a:solidFill>
        <a:schemeClr val="tx1">
          <a:lumMod val="15000"/>
          <a:lumOff val="85000"/>
        </a:schemeClr>
      </a:solidFill>
      <a:round/>
    </a:ln>
    <a:effectLst/>
  </c:spPr>
  <c:txPr>
    <a:bodyPr/>
    <a:lstStyle/>
    <a:p>
      <a:pPr>
        <a:defRPr/>
      </a:pPr>
      <a:endParaRPr lang="en-US"/>
    </a:p>
  </c:txPr>
  <c:externalData r:id="rId2"/>
</c:chartSpace>
</file>

<file path=ppt/charts/chart1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Unallocated</a:t>
            </a:r>
            <a:r>
              <a:rPr lang="en-US" baseline="0"/>
              <a:t> Claims</a:t>
            </a:r>
            <a:endParaRPr lang="en-US"/>
          </a:p>
        </c:rich>
      </c:tx>
      <c:spPr>
        <a:noFill/>
        <a:ln>
          <a:noFill/>
        </a:ln>
        <a:effectLst/>
      </c:spPr>
    </c:title>
    <c:plotArea>
      <c:layout/>
      <c:areaChart>
        <c:grouping val="standard"/>
        <c:ser>
          <c:idx val="0"/>
          <c:order val="0"/>
          <c:tx>
            <c:strRef>
              <c:f>Provincial!$D$4</c:f>
              <c:strCache>
                <c:ptCount val="1"/>
                <c:pt idx="0">
                  <c:v>Unallocated</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Provincial!$E$3:$M$3</c:f>
              <c:numCache>
                <c:formatCode>mmm\-yy</c:formatCode>
                <c:ptCount val="9"/>
                <c:pt idx="0">
                  <c:v>43922</c:v>
                </c:pt>
                <c:pt idx="1">
                  <c:v>43952</c:v>
                </c:pt>
                <c:pt idx="2">
                  <c:v>43983</c:v>
                </c:pt>
                <c:pt idx="3">
                  <c:v>44013</c:v>
                </c:pt>
                <c:pt idx="4">
                  <c:v>44044</c:v>
                </c:pt>
                <c:pt idx="5">
                  <c:v>44075</c:v>
                </c:pt>
                <c:pt idx="6">
                  <c:v>44105</c:v>
                </c:pt>
                <c:pt idx="7">
                  <c:v>44136</c:v>
                </c:pt>
                <c:pt idx="8">
                  <c:v>44166</c:v>
                </c:pt>
              </c:numCache>
            </c:numRef>
          </c:cat>
          <c:val>
            <c:numRef>
              <c:f>Provincial!$E$4:$M$4</c:f>
              <c:numCache>
                <c:formatCode>General</c:formatCode>
                <c:ptCount val="9"/>
                <c:pt idx="0">
                  <c:v>0</c:v>
                </c:pt>
                <c:pt idx="1">
                  <c:v>0</c:v>
                </c:pt>
                <c:pt idx="2">
                  <c:v>5</c:v>
                </c:pt>
                <c:pt idx="3">
                  <c:v>31</c:v>
                </c:pt>
                <c:pt idx="4">
                  <c:v>58</c:v>
                </c:pt>
                <c:pt idx="5">
                  <c:v>93</c:v>
                </c:pt>
                <c:pt idx="6">
                  <c:v>77</c:v>
                </c:pt>
                <c:pt idx="7">
                  <c:v>0</c:v>
                </c:pt>
                <c:pt idx="8">
                  <c:v>0</c:v>
                </c:pt>
              </c:numCache>
            </c:numRef>
          </c:val>
          <c:extLst xmlns:c16r2="http://schemas.microsoft.com/office/drawing/2015/06/chart">
            <c:ext xmlns:c16="http://schemas.microsoft.com/office/drawing/2014/chart" uri="{C3380CC4-5D6E-409C-BE32-E72D297353CC}">
              <c16:uniqueId val="{00000000-406A-4F5D-A890-EC36B1DBB935}"/>
            </c:ext>
          </c:extLst>
        </c:ser>
        <c:dLbls/>
        <c:axId val="108776064"/>
        <c:axId val="109351296"/>
      </c:areaChart>
      <c:dateAx>
        <c:axId val="108776064"/>
        <c:scaling>
          <c:orientation val="minMax"/>
        </c:scaling>
        <c:axPos val="b"/>
        <c:numFmt formatCode="mmm\-yy" sourceLinked="1"/>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351296"/>
        <c:crosses val="autoZero"/>
        <c:auto val="1"/>
        <c:lblOffset val="100"/>
        <c:baseTimeUnit val="months"/>
      </c:dateAx>
      <c:valAx>
        <c:axId val="10935129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776064"/>
        <c:crosses val="autoZero"/>
        <c:crossBetween val="midCat"/>
      </c:valAx>
      <c:spPr>
        <a:noFill/>
        <a:ln>
          <a:noFill/>
        </a:ln>
        <a:effectLst/>
      </c:spPr>
    </c:plotArea>
    <c:plotVisOnly val="1"/>
    <c:dispBlanksAs val="zero"/>
  </c:chart>
  <c:spPr>
    <a:pattFill prst="pct5">
      <a:fgClr>
        <a:srgbClr val="5B9BD5"/>
      </a:fgClr>
      <a:bgClr>
        <a:sysClr val="window" lastClr="FFFFFF"/>
      </a:bgClr>
    </a:pattFill>
    <a:ln w="9525" cap="flat" cmpd="sng" algn="ctr">
      <a:solidFill>
        <a:schemeClr val="tx1">
          <a:lumMod val="15000"/>
          <a:lumOff val="85000"/>
        </a:schemeClr>
      </a:solidFill>
      <a:round/>
    </a:ln>
    <a:effectLst/>
  </c:spPr>
  <c:txPr>
    <a:bodyPr/>
    <a:lstStyle/>
    <a:p>
      <a:pPr>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Gauteng</a:t>
            </a:r>
          </a:p>
        </c:rich>
      </c:tx>
      <c:spPr>
        <a:noFill/>
        <a:ln>
          <a:noFill/>
        </a:ln>
        <a:effectLst/>
      </c:spPr>
    </c:title>
    <c:plotArea>
      <c:layout/>
      <c:areaChart>
        <c:grouping val="standard"/>
        <c:ser>
          <c:idx val="3"/>
          <c:order val="0"/>
          <c:tx>
            <c:strRef>
              <c:f>Provincial!$D$7</c:f>
              <c:strCache>
                <c:ptCount val="1"/>
                <c:pt idx="0">
                  <c:v>GP</c:v>
                </c:pt>
              </c:strCache>
            </c:strRef>
          </c:tx>
          <c:spPr>
            <a:solidFill>
              <a:schemeClr val="accent4"/>
            </a:solidFill>
            <a:ln>
              <a:noFill/>
            </a:ln>
            <a:effectLst/>
          </c:spP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Provincial!$E$3:$M$3</c:f>
              <c:numCache>
                <c:formatCode>mmm\-yy</c:formatCode>
                <c:ptCount val="9"/>
                <c:pt idx="0">
                  <c:v>43922</c:v>
                </c:pt>
                <c:pt idx="1">
                  <c:v>43952</c:v>
                </c:pt>
                <c:pt idx="2">
                  <c:v>43983</c:v>
                </c:pt>
                <c:pt idx="3">
                  <c:v>44013</c:v>
                </c:pt>
                <c:pt idx="4">
                  <c:v>44044</c:v>
                </c:pt>
                <c:pt idx="5">
                  <c:v>44075</c:v>
                </c:pt>
                <c:pt idx="6">
                  <c:v>44105</c:v>
                </c:pt>
                <c:pt idx="7">
                  <c:v>44136</c:v>
                </c:pt>
                <c:pt idx="8">
                  <c:v>44166</c:v>
                </c:pt>
              </c:numCache>
            </c:numRef>
          </c:cat>
          <c:val>
            <c:numRef>
              <c:f>Provincial!$E$7:$M$7</c:f>
              <c:numCache>
                <c:formatCode>General</c:formatCode>
                <c:ptCount val="9"/>
                <c:pt idx="0">
                  <c:v>2</c:v>
                </c:pt>
                <c:pt idx="1">
                  <c:v>19</c:v>
                </c:pt>
                <c:pt idx="2">
                  <c:v>245</c:v>
                </c:pt>
                <c:pt idx="3">
                  <c:v>772</c:v>
                </c:pt>
                <c:pt idx="4">
                  <c:v>1697</c:v>
                </c:pt>
                <c:pt idx="5">
                  <c:v>2889</c:v>
                </c:pt>
                <c:pt idx="6">
                  <c:v>3745</c:v>
                </c:pt>
                <c:pt idx="7">
                  <c:v>4419</c:v>
                </c:pt>
                <c:pt idx="8">
                  <c:v>4994</c:v>
                </c:pt>
              </c:numCache>
            </c:numRef>
          </c:val>
          <c:extLst xmlns:c16r2="http://schemas.microsoft.com/office/drawing/2015/06/chart">
            <c:ext xmlns:c16="http://schemas.microsoft.com/office/drawing/2014/chart" uri="{C3380CC4-5D6E-409C-BE32-E72D297353CC}">
              <c16:uniqueId val="{00000000-51B3-447B-992D-01B13804ED5B}"/>
            </c:ext>
          </c:extLst>
        </c:ser>
        <c:dLbls/>
        <c:axId val="106964096"/>
        <c:axId val="106965632"/>
      </c:areaChart>
      <c:dateAx>
        <c:axId val="106964096"/>
        <c:scaling>
          <c:orientation val="minMax"/>
        </c:scaling>
        <c:axPos val="b"/>
        <c:numFmt formatCode="mmm\-yy" sourceLinked="1"/>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6965632"/>
        <c:crosses val="autoZero"/>
        <c:auto val="1"/>
        <c:lblOffset val="100"/>
        <c:baseTimeUnit val="months"/>
      </c:dateAx>
      <c:valAx>
        <c:axId val="106965632"/>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6964096"/>
        <c:crosses val="autoZero"/>
        <c:crossBetween val="midCat"/>
      </c:valAx>
      <c:spPr>
        <a:noFill/>
        <a:ln>
          <a:noFill/>
        </a:ln>
        <a:effectLst/>
      </c:spPr>
    </c:plotArea>
    <c:plotVisOnly val="1"/>
    <c:dispBlanksAs val="zero"/>
  </c:chart>
  <c:spPr>
    <a:pattFill prst="pct20">
      <a:fgClr>
        <a:srgbClr val="5B9BD5"/>
      </a:fgClr>
      <a:bgClr>
        <a:sysClr val="window" lastClr="FFFFFF"/>
      </a:bgClr>
    </a:pattFill>
    <a:ln w="9525" cap="flat" cmpd="sng" algn="ctr">
      <a:solidFill>
        <a:schemeClr val="tx1">
          <a:lumMod val="15000"/>
          <a:lumOff val="85000"/>
        </a:schemeClr>
      </a:solidFill>
      <a:round/>
    </a:ln>
    <a:effectLst/>
  </c:spPr>
  <c:txPr>
    <a:bodyPr/>
    <a:lstStyle/>
    <a:p>
      <a:pPr>
        <a:defRPr sz="1200"/>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Western Cape</a:t>
            </a:r>
          </a:p>
        </c:rich>
      </c:tx>
      <c:spPr>
        <a:noFill/>
        <a:ln>
          <a:noFill/>
        </a:ln>
        <a:effectLst/>
      </c:spPr>
    </c:title>
    <c:plotArea>
      <c:layout/>
      <c:areaChart>
        <c:grouping val="standard"/>
        <c:ser>
          <c:idx val="9"/>
          <c:order val="0"/>
          <c:tx>
            <c:strRef>
              <c:f>Provincial!$D$13</c:f>
              <c:strCache>
                <c:ptCount val="1"/>
                <c:pt idx="0">
                  <c:v>WC</c:v>
                </c:pt>
              </c:strCache>
            </c:strRef>
          </c:tx>
          <c:spPr>
            <a:solidFill>
              <a:schemeClr val="accent4">
                <a:lumMod val="60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Provincial!$E$3:$M$3</c:f>
              <c:numCache>
                <c:formatCode>mmm\-yy</c:formatCode>
                <c:ptCount val="9"/>
                <c:pt idx="0">
                  <c:v>43922</c:v>
                </c:pt>
                <c:pt idx="1">
                  <c:v>43952</c:v>
                </c:pt>
                <c:pt idx="2">
                  <c:v>43983</c:v>
                </c:pt>
                <c:pt idx="3">
                  <c:v>44013</c:v>
                </c:pt>
                <c:pt idx="4">
                  <c:v>44044</c:v>
                </c:pt>
                <c:pt idx="5">
                  <c:v>44075</c:v>
                </c:pt>
                <c:pt idx="6">
                  <c:v>44105</c:v>
                </c:pt>
                <c:pt idx="7">
                  <c:v>44136</c:v>
                </c:pt>
                <c:pt idx="8">
                  <c:v>44166</c:v>
                </c:pt>
              </c:numCache>
            </c:numRef>
          </c:cat>
          <c:val>
            <c:numRef>
              <c:f>Provincial!$E$13:$M$13</c:f>
              <c:numCache>
                <c:formatCode>General</c:formatCode>
                <c:ptCount val="9"/>
                <c:pt idx="0">
                  <c:v>10</c:v>
                </c:pt>
                <c:pt idx="1">
                  <c:v>45</c:v>
                </c:pt>
                <c:pt idx="2">
                  <c:v>474</c:v>
                </c:pt>
                <c:pt idx="3">
                  <c:v>1201</c:v>
                </c:pt>
                <c:pt idx="4">
                  <c:v>2089</c:v>
                </c:pt>
                <c:pt idx="5">
                  <c:v>2786</c:v>
                </c:pt>
                <c:pt idx="6">
                  <c:v>3347</c:v>
                </c:pt>
                <c:pt idx="7">
                  <c:v>4014</c:v>
                </c:pt>
                <c:pt idx="8">
                  <c:v>4388</c:v>
                </c:pt>
              </c:numCache>
            </c:numRef>
          </c:val>
          <c:extLst xmlns:c16r2="http://schemas.microsoft.com/office/drawing/2015/06/chart">
            <c:ext xmlns:c16="http://schemas.microsoft.com/office/drawing/2014/chart" uri="{C3380CC4-5D6E-409C-BE32-E72D297353CC}">
              <c16:uniqueId val="{00000000-68B5-43FF-B8F1-99B5CC6CC64A}"/>
            </c:ext>
          </c:extLst>
        </c:ser>
        <c:dLbls/>
        <c:axId val="106957440"/>
        <c:axId val="108069248"/>
      </c:areaChart>
      <c:dateAx>
        <c:axId val="106957440"/>
        <c:scaling>
          <c:orientation val="minMax"/>
        </c:scaling>
        <c:axPos val="b"/>
        <c:numFmt formatCode="mmm\-yy" sourceLinked="1"/>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069248"/>
        <c:crosses val="autoZero"/>
        <c:auto val="1"/>
        <c:lblOffset val="100"/>
        <c:baseTimeUnit val="months"/>
      </c:dateAx>
      <c:valAx>
        <c:axId val="108069248"/>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957440"/>
        <c:crosses val="autoZero"/>
        <c:crossBetween val="midCat"/>
      </c:valAx>
      <c:spPr>
        <a:noFill/>
        <a:ln>
          <a:noFill/>
        </a:ln>
        <a:effectLst/>
      </c:spPr>
    </c:plotArea>
    <c:plotVisOnly val="1"/>
    <c:dispBlanksAs val="zero"/>
  </c:chart>
  <c:spPr>
    <a:pattFill prst="pct20">
      <a:fgClr>
        <a:srgbClr val="5B9BD5"/>
      </a:fgClr>
      <a:bgClr>
        <a:sysClr val="window" lastClr="FFFFFF"/>
      </a:bgClr>
    </a:pattFill>
    <a:ln w="9525" cap="flat" cmpd="sng" algn="ctr">
      <a:solidFill>
        <a:schemeClr val="tx1">
          <a:lumMod val="15000"/>
          <a:lumOff val="85000"/>
        </a:schemeClr>
      </a:solidFill>
      <a:round/>
    </a:ln>
    <a:effectLst/>
  </c:spPr>
  <c:txPr>
    <a:bodyPr/>
    <a:lstStyle/>
    <a:p>
      <a:pPr>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KwaZulu</a:t>
            </a:r>
            <a:r>
              <a:rPr lang="en-US" baseline="0"/>
              <a:t> Natal</a:t>
            </a:r>
            <a:endParaRPr lang="en-US"/>
          </a:p>
        </c:rich>
      </c:tx>
      <c:spPr>
        <a:noFill/>
        <a:ln>
          <a:noFill/>
        </a:ln>
        <a:effectLst/>
      </c:spPr>
    </c:title>
    <c:plotArea>
      <c:layout/>
      <c:areaChart>
        <c:grouping val="standard"/>
        <c:ser>
          <c:idx val="4"/>
          <c:order val="0"/>
          <c:tx>
            <c:strRef>
              <c:f>Provincial!$D$8</c:f>
              <c:strCache>
                <c:ptCount val="1"/>
                <c:pt idx="0">
                  <c:v>KZN</c:v>
                </c:pt>
              </c:strCache>
            </c:strRef>
          </c:tx>
          <c:spPr>
            <a:solidFill>
              <a:schemeClr val="accent5"/>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Provincial!$E$3:$M$3</c:f>
              <c:numCache>
                <c:formatCode>mmm\-yy</c:formatCode>
                <c:ptCount val="9"/>
                <c:pt idx="0">
                  <c:v>43922</c:v>
                </c:pt>
                <c:pt idx="1">
                  <c:v>43952</c:v>
                </c:pt>
                <c:pt idx="2">
                  <c:v>43983</c:v>
                </c:pt>
                <c:pt idx="3">
                  <c:v>44013</c:v>
                </c:pt>
                <c:pt idx="4">
                  <c:v>44044</c:v>
                </c:pt>
                <c:pt idx="5">
                  <c:v>44075</c:v>
                </c:pt>
                <c:pt idx="6">
                  <c:v>44105</c:v>
                </c:pt>
                <c:pt idx="7">
                  <c:v>44136</c:v>
                </c:pt>
                <c:pt idx="8">
                  <c:v>44166</c:v>
                </c:pt>
              </c:numCache>
            </c:numRef>
          </c:cat>
          <c:val>
            <c:numRef>
              <c:f>Provincial!$E$8:$M$8</c:f>
              <c:numCache>
                <c:formatCode>General</c:formatCode>
                <c:ptCount val="9"/>
                <c:pt idx="0">
                  <c:v>28</c:v>
                </c:pt>
                <c:pt idx="1">
                  <c:v>64</c:v>
                </c:pt>
                <c:pt idx="2">
                  <c:v>101</c:v>
                </c:pt>
                <c:pt idx="3">
                  <c:v>167</c:v>
                </c:pt>
                <c:pt idx="4">
                  <c:v>517</c:v>
                </c:pt>
                <c:pt idx="5">
                  <c:v>797</c:v>
                </c:pt>
                <c:pt idx="6">
                  <c:v>994</c:v>
                </c:pt>
                <c:pt idx="7">
                  <c:v>1344</c:v>
                </c:pt>
                <c:pt idx="8">
                  <c:v>1355</c:v>
                </c:pt>
              </c:numCache>
            </c:numRef>
          </c:val>
          <c:extLst xmlns:c16r2="http://schemas.microsoft.com/office/drawing/2015/06/chart">
            <c:ext xmlns:c16="http://schemas.microsoft.com/office/drawing/2014/chart" uri="{C3380CC4-5D6E-409C-BE32-E72D297353CC}">
              <c16:uniqueId val="{00000000-6823-4CEC-9155-E3D165CB6B59}"/>
            </c:ext>
          </c:extLst>
        </c:ser>
        <c:dLbls/>
        <c:axId val="107319680"/>
        <c:axId val="107321216"/>
      </c:areaChart>
      <c:dateAx>
        <c:axId val="107319680"/>
        <c:scaling>
          <c:orientation val="minMax"/>
        </c:scaling>
        <c:axPos val="b"/>
        <c:numFmt formatCode="mmm\-yy" sourceLinked="1"/>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321216"/>
        <c:crosses val="autoZero"/>
        <c:auto val="1"/>
        <c:lblOffset val="100"/>
        <c:baseTimeUnit val="months"/>
      </c:dateAx>
      <c:valAx>
        <c:axId val="10732121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319680"/>
        <c:crosses val="autoZero"/>
        <c:crossBetween val="midCat"/>
      </c:valAx>
      <c:spPr>
        <a:noFill/>
        <a:ln>
          <a:noFill/>
        </a:ln>
        <a:effectLst/>
      </c:spPr>
    </c:plotArea>
    <c:plotVisOnly val="1"/>
    <c:dispBlanksAs val="zero"/>
  </c:chart>
  <c:spPr>
    <a:pattFill prst="pct10">
      <a:fgClr>
        <a:srgbClr val="5B9BD5"/>
      </a:fgClr>
      <a:bgClr>
        <a:sysClr val="window" lastClr="FFFFFF"/>
      </a:bgClr>
    </a:pattFill>
    <a:ln w="9525" cap="flat" cmpd="sng" algn="ctr">
      <a:solidFill>
        <a:schemeClr val="tx1">
          <a:lumMod val="15000"/>
          <a:lumOff val="85000"/>
        </a:schemeClr>
      </a:solidFill>
      <a:round/>
    </a:ln>
    <a:effectLst/>
  </c:spPr>
  <c:txPr>
    <a:bodyPr/>
    <a:lstStyle/>
    <a:p>
      <a:pPr>
        <a:defRPr/>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Eastern Cape</a:t>
            </a:r>
          </a:p>
        </c:rich>
      </c:tx>
      <c:spPr>
        <a:noFill/>
        <a:ln>
          <a:noFill/>
        </a:ln>
        <a:effectLst/>
      </c:spPr>
    </c:title>
    <c:plotArea>
      <c:layout/>
      <c:areaChart>
        <c:grouping val="standard"/>
        <c:ser>
          <c:idx val="1"/>
          <c:order val="0"/>
          <c:tx>
            <c:strRef>
              <c:f>Provincial!$D$5</c:f>
              <c:strCache>
                <c:ptCount val="1"/>
                <c:pt idx="0">
                  <c:v>EC</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Provincial!$E$3:$M$3</c:f>
              <c:numCache>
                <c:formatCode>mmm\-yy</c:formatCode>
                <c:ptCount val="9"/>
                <c:pt idx="0">
                  <c:v>43922</c:v>
                </c:pt>
                <c:pt idx="1">
                  <c:v>43952</c:v>
                </c:pt>
                <c:pt idx="2">
                  <c:v>43983</c:v>
                </c:pt>
                <c:pt idx="3">
                  <c:v>44013</c:v>
                </c:pt>
                <c:pt idx="4">
                  <c:v>44044</c:v>
                </c:pt>
                <c:pt idx="5">
                  <c:v>44075</c:v>
                </c:pt>
                <c:pt idx="6">
                  <c:v>44105</c:v>
                </c:pt>
                <c:pt idx="7">
                  <c:v>44136</c:v>
                </c:pt>
                <c:pt idx="8">
                  <c:v>44166</c:v>
                </c:pt>
              </c:numCache>
            </c:numRef>
          </c:cat>
          <c:val>
            <c:numRef>
              <c:f>Provincial!$E$5:$M$5</c:f>
              <c:numCache>
                <c:formatCode>General</c:formatCode>
                <c:ptCount val="9"/>
                <c:pt idx="0">
                  <c:v>1</c:v>
                </c:pt>
                <c:pt idx="1">
                  <c:v>3</c:v>
                </c:pt>
                <c:pt idx="2">
                  <c:v>107</c:v>
                </c:pt>
                <c:pt idx="3">
                  <c:v>340</c:v>
                </c:pt>
                <c:pt idx="4">
                  <c:v>825</c:v>
                </c:pt>
                <c:pt idx="5">
                  <c:v>1294</c:v>
                </c:pt>
                <c:pt idx="6">
                  <c:v>1567</c:v>
                </c:pt>
                <c:pt idx="7">
                  <c:v>1599</c:v>
                </c:pt>
                <c:pt idx="8">
                  <c:v>1670</c:v>
                </c:pt>
              </c:numCache>
            </c:numRef>
          </c:val>
          <c:extLst xmlns:c16r2="http://schemas.microsoft.com/office/drawing/2015/06/chart">
            <c:ext xmlns:c16="http://schemas.microsoft.com/office/drawing/2014/chart" uri="{C3380CC4-5D6E-409C-BE32-E72D297353CC}">
              <c16:uniqueId val="{00000000-E35F-4A4F-91C6-A962C8C7C281}"/>
            </c:ext>
          </c:extLst>
        </c:ser>
        <c:dLbls/>
        <c:axId val="107304832"/>
        <c:axId val="107306368"/>
      </c:areaChart>
      <c:dateAx>
        <c:axId val="107304832"/>
        <c:scaling>
          <c:orientation val="minMax"/>
        </c:scaling>
        <c:axPos val="b"/>
        <c:numFmt formatCode="mmm\-yy" sourceLinked="1"/>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306368"/>
        <c:crosses val="autoZero"/>
        <c:auto val="1"/>
        <c:lblOffset val="100"/>
        <c:baseTimeUnit val="months"/>
      </c:dateAx>
      <c:valAx>
        <c:axId val="107306368"/>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304832"/>
        <c:crosses val="autoZero"/>
        <c:crossBetween val="midCat"/>
      </c:valAx>
      <c:spPr>
        <a:noFill/>
        <a:ln>
          <a:noFill/>
        </a:ln>
        <a:effectLst/>
      </c:spPr>
    </c:plotArea>
    <c:plotVisOnly val="1"/>
    <c:dispBlanksAs val="zero"/>
  </c:chart>
  <c:spPr>
    <a:pattFill prst="pct5">
      <a:fgClr>
        <a:srgbClr val="5B9BD5"/>
      </a:fgClr>
      <a:bgClr>
        <a:schemeClr val="bg1"/>
      </a:bgClr>
    </a:pattFill>
    <a:ln w="9525" cap="flat" cmpd="sng" algn="ctr">
      <a:solidFill>
        <a:schemeClr val="tx1">
          <a:lumMod val="15000"/>
          <a:lumOff val="85000"/>
        </a:schemeClr>
      </a:solidFill>
      <a:round/>
    </a:ln>
    <a:effectLst/>
  </c:spPr>
  <c:txPr>
    <a:bodyPr/>
    <a:lstStyle/>
    <a:p>
      <a:pPr>
        <a:defRPr/>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Mpumalanga</a:t>
            </a:r>
          </a:p>
        </c:rich>
      </c:tx>
      <c:spPr>
        <a:noFill/>
        <a:ln>
          <a:noFill/>
        </a:ln>
        <a:effectLst/>
      </c:spPr>
    </c:title>
    <c:plotArea>
      <c:layout/>
      <c:areaChart>
        <c:grouping val="standard"/>
        <c:ser>
          <c:idx val="6"/>
          <c:order val="0"/>
          <c:tx>
            <c:strRef>
              <c:f>Provincial!$D$10</c:f>
              <c:strCache>
                <c:ptCount val="1"/>
                <c:pt idx="0">
                  <c:v>MP</c:v>
                </c:pt>
              </c:strCache>
            </c:strRef>
          </c:tx>
          <c:spPr>
            <a:solidFill>
              <a:schemeClr val="accent1">
                <a:lumMod val="60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Provincial!$E$3:$M$3</c:f>
              <c:numCache>
                <c:formatCode>mmm\-yy</c:formatCode>
                <c:ptCount val="9"/>
                <c:pt idx="0">
                  <c:v>43922</c:v>
                </c:pt>
                <c:pt idx="1">
                  <c:v>43952</c:v>
                </c:pt>
                <c:pt idx="2">
                  <c:v>43983</c:v>
                </c:pt>
                <c:pt idx="3">
                  <c:v>44013</c:v>
                </c:pt>
                <c:pt idx="4">
                  <c:v>44044</c:v>
                </c:pt>
                <c:pt idx="5">
                  <c:v>44075</c:v>
                </c:pt>
                <c:pt idx="6">
                  <c:v>44105</c:v>
                </c:pt>
                <c:pt idx="7">
                  <c:v>44136</c:v>
                </c:pt>
                <c:pt idx="8">
                  <c:v>44166</c:v>
                </c:pt>
              </c:numCache>
            </c:numRef>
          </c:cat>
          <c:val>
            <c:numRef>
              <c:f>Provincial!$E$10:$M$10</c:f>
              <c:numCache>
                <c:formatCode>General</c:formatCode>
                <c:ptCount val="9"/>
                <c:pt idx="0">
                  <c:v>1</c:v>
                </c:pt>
                <c:pt idx="1">
                  <c:v>1</c:v>
                </c:pt>
                <c:pt idx="2">
                  <c:v>1</c:v>
                </c:pt>
                <c:pt idx="3">
                  <c:v>17</c:v>
                </c:pt>
                <c:pt idx="4">
                  <c:v>76</c:v>
                </c:pt>
                <c:pt idx="5">
                  <c:v>94</c:v>
                </c:pt>
                <c:pt idx="6">
                  <c:v>146</c:v>
                </c:pt>
                <c:pt idx="7">
                  <c:v>225</c:v>
                </c:pt>
                <c:pt idx="8">
                  <c:v>383</c:v>
                </c:pt>
              </c:numCache>
            </c:numRef>
          </c:val>
          <c:extLst xmlns:c16r2="http://schemas.microsoft.com/office/drawing/2015/06/chart">
            <c:ext xmlns:c16="http://schemas.microsoft.com/office/drawing/2014/chart" uri="{C3380CC4-5D6E-409C-BE32-E72D297353CC}">
              <c16:uniqueId val="{00000000-7376-423D-8DB6-E6A01982B7D4}"/>
            </c:ext>
          </c:extLst>
        </c:ser>
        <c:dLbls/>
        <c:axId val="108449792"/>
        <c:axId val="108451328"/>
      </c:areaChart>
      <c:dateAx>
        <c:axId val="108449792"/>
        <c:scaling>
          <c:orientation val="minMax"/>
        </c:scaling>
        <c:axPos val="b"/>
        <c:numFmt formatCode="mmm\-yy" sourceLinked="1"/>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451328"/>
        <c:crosses val="autoZero"/>
        <c:auto val="1"/>
        <c:lblOffset val="100"/>
        <c:baseTimeUnit val="months"/>
      </c:dateAx>
      <c:valAx>
        <c:axId val="108451328"/>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449792"/>
        <c:crosses val="autoZero"/>
        <c:crossBetween val="midCat"/>
      </c:valAx>
      <c:spPr>
        <a:noFill/>
        <a:ln>
          <a:noFill/>
        </a:ln>
        <a:effectLst/>
      </c:spPr>
    </c:plotArea>
    <c:plotVisOnly val="1"/>
    <c:dispBlanksAs val="zero"/>
  </c:chart>
  <c:spPr>
    <a:pattFill prst="pct5">
      <a:fgClr>
        <a:srgbClr val="5B9BD5"/>
      </a:fgClr>
      <a:bgClr>
        <a:sysClr val="window" lastClr="FFFFFF"/>
      </a:bgClr>
    </a:pattFill>
    <a:ln w="9525" cap="flat" cmpd="sng" algn="ctr">
      <a:solidFill>
        <a:schemeClr val="tx1">
          <a:lumMod val="15000"/>
          <a:lumOff val="85000"/>
        </a:schemeClr>
      </a:solidFill>
      <a:round/>
    </a:ln>
    <a:effectLst/>
  </c:spPr>
  <c:txPr>
    <a:bodyPr/>
    <a:lstStyle/>
    <a:p>
      <a:pPr>
        <a:defRPr/>
      </a:pPr>
      <a:endParaRPr lang="en-U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Northern Cape</a:t>
            </a:r>
          </a:p>
        </c:rich>
      </c:tx>
      <c:spPr>
        <a:noFill/>
        <a:ln>
          <a:noFill/>
        </a:ln>
        <a:effectLst/>
      </c:spPr>
    </c:title>
    <c:plotArea>
      <c:layout/>
      <c:areaChart>
        <c:grouping val="standard"/>
        <c:ser>
          <c:idx val="7"/>
          <c:order val="0"/>
          <c:tx>
            <c:strRef>
              <c:f>Provincial!$D$11</c:f>
              <c:strCache>
                <c:ptCount val="1"/>
                <c:pt idx="0">
                  <c:v>NC</c:v>
                </c:pt>
              </c:strCache>
            </c:strRef>
          </c:tx>
          <c:spPr>
            <a:solidFill>
              <a:schemeClr val="accent2">
                <a:lumMod val="60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Provincial!$E$3:$M$3</c:f>
              <c:numCache>
                <c:formatCode>mmm\-yy</c:formatCode>
                <c:ptCount val="9"/>
                <c:pt idx="0">
                  <c:v>43922</c:v>
                </c:pt>
                <c:pt idx="1">
                  <c:v>43952</c:v>
                </c:pt>
                <c:pt idx="2">
                  <c:v>43983</c:v>
                </c:pt>
                <c:pt idx="3">
                  <c:v>44013</c:v>
                </c:pt>
                <c:pt idx="4">
                  <c:v>44044</c:v>
                </c:pt>
                <c:pt idx="5">
                  <c:v>44075</c:v>
                </c:pt>
                <c:pt idx="6">
                  <c:v>44105</c:v>
                </c:pt>
                <c:pt idx="7">
                  <c:v>44136</c:v>
                </c:pt>
                <c:pt idx="8">
                  <c:v>44166</c:v>
                </c:pt>
              </c:numCache>
            </c:numRef>
          </c:cat>
          <c:val>
            <c:numRef>
              <c:f>Provincial!$E$11:$M$11</c:f>
              <c:numCache>
                <c:formatCode>General</c:formatCode>
                <c:ptCount val="9"/>
                <c:pt idx="0">
                  <c:v>0</c:v>
                </c:pt>
                <c:pt idx="1">
                  <c:v>0</c:v>
                </c:pt>
                <c:pt idx="2">
                  <c:v>0</c:v>
                </c:pt>
                <c:pt idx="3">
                  <c:v>9</c:v>
                </c:pt>
                <c:pt idx="4">
                  <c:v>22</c:v>
                </c:pt>
                <c:pt idx="5">
                  <c:v>51</c:v>
                </c:pt>
                <c:pt idx="6">
                  <c:v>57</c:v>
                </c:pt>
                <c:pt idx="7">
                  <c:v>165</c:v>
                </c:pt>
                <c:pt idx="8">
                  <c:v>199</c:v>
                </c:pt>
              </c:numCache>
            </c:numRef>
          </c:val>
          <c:extLst xmlns:c16r2="http://schemas.microsoft.com/office/drawing/2015/06/chart">
            <c:ext xmlns:c16="http://schemas.microsoft.com/office/drawing/2014/chart" uri="{C3380CC4-5D6E-409C-BE32-E72D297353CC}">
              <c16:uniqueId val="{00000000-36F7-44A9-AA42-EFBB44D268FC}"/>
            </c:ext>
          </c:extLst>
        </c:ser>
        <c:dLbls/>
        <c:axId val="107619840"/>
        <c:axId val="107621376"/>
      </c:areaChart>
      <c:dateAx>
        <c:axId val="107619840"/>
        <c:scaling>
          <c:orientation val="minMax"/>
        </c:scaling>
        <c:axPos val="b"/>
        <c:numFmt formatCode="mmm\-yy" sourceLinked="1"/>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621376"/>
        <c:crosses val="autoZero"/>
        <c:auto val="1"/>
        <c:lblOffset val="100"/>
        <c:baseTimeUnit val="months"/>
      </c:dateAx>
      <c:valAx>
        <c:axId val="10762137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619840"/>
        <c:crosses val="autoZero"/>
        <c:crossBetween val="midCat"/>
      </c:valAx>
      <c:spPr>
        <a:noFill/>
        <a:ln>
          <a:noFill/>
        </a:ln>
        <a:effectLst/>
      </c:spPr>
    </c:plotArea>
    <c:plotVisOnly val="1"/>
    <c:dispBlanksAs val="zero"/>
  </c:chart>
  <c:spPr>
    <a:pattFill prst="pct5">
      <a:fgClr>
        <a:srgbClr val="5B9BD5"/>
      </a:fgClr>
      <a:bgClr>
        <a:sysClr val="window" lastClr="FFFFFF"/>
      </a:bgClr>
    </a:pattFill>
    <a:ln w="9525" cap="flat" cmpd="sng" algn="ctr">
      <a:solidFill>
        <a:schemeClr val="tx1">
          <a:lumMod val="15000"/>
          <a:lumOff val="85000"/>
        </a:schemeClr>
      </a:solidFill>
      <a:round/>
    </a:ln>
    <a:effectLst/>
  </c:spPr>
  <c:txPr>
    <a:bodyPr/>
    <a:lstStyle/>
    <a:p>
      <a:pPr>
        <a:defRPr/>
      </a:pPr>
      <a:endParaRPr lang="en-US"/>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North West</a:t>
            </a:r>
          </a:p>
        </c:rich>
      </c:tx>
      <c:spPr>
        <a:noFill/>
        <a:ln>
          <a:noFill/>
        </a:ln>
        <a:effectLst/>
      </c:spPr>
    </c:title>
    <c:plotArea>
      <c:layout/>
      <c:areaChart>
        <c:grouping val="standard"/>
        <c:ser>
          <c:idx val="8"/>
          <c:order val="0"/>
          <c:tx>
            <c:strRef>
              <c:f>Provincial!$D$12</c:f>
              <c:strCache>
                <c:ptCount val="1"/>
                <c:pt idx="0">
                  <c:v>NW</c:v>
                </c:pt>
              </c:strCache>
            </c:strRef>
          </c:tx>
          <c:spPr>
            <a:solidFill>
              <a:schemeClr val="accent3">
                <a:lumMod val="60000"/>
              </a:schemeClr>
            </a:solidFill>
            <a:ln>
              <a:noFill/>
            </a:ln>
            <a:effectLst/>
          </c:spPr>
          <c:dLbls>
            <c:dLbl>
              <c:idx val="6"/>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0000"/>
                      </a:solidFill>
                      <a:latin typeface="+mn-lt"/>
                      <a:ea typeface="+mn-ea"/>
                      <a:cs typeface="+mn-cs"/>
                    </a:defRPr>
                  </a:pPr>
                  <a:endParaRPr lang="en-US"/>
                </a:p>
              </c:txPr>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1"/>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Provincial!$E$3:$M$3</c:f>
              <c:numCache>
                <c:formatCode>mmm\-yy</c:formatCode>
                <c:ptCount val="9"/>
                <c:pt idx="0">
                  <c:v>43922</c:v>
                </c:pt>
                <c:pt idx="1">
                  <c:v>43952</c:v>
                </c:pt>
                <c:pt idx="2">
                  <c:v>43983</c:v>
                </c:pt>
                <c:pt idx="3">
                  <c:v>44013</c:v>
                </c:pt>
                <c:pt idx="4">
                  <c:v>44044</c:v>
                </c:pt>
                <c:pt idx="5">
                  <c:v>44075</c:v>
                </c:pt>
                <c:pt idx="6">
                  <c:v>44105</c:v>
                </c:pt>
                <c:pt idx="7">
                  <c:v>44136</c:v>
                </c:pt>
                <c:pt idx="8">
                  <c:v>44166</c:v>
                </c:pt>
              </c:numCache>
            </c:numRef>
          </c:cat>
          <c:val>
            <c:numRef>
              <c:f>Provincial!$E$12:$M$12</c:f>
              <c:numCache>
                <c:formatCode>General</c:formatCode>
                <c:ptCount val="9"/>
                <c:pt idx="0">
                  <c:v>0</c:v>
                </c:pt>
                <c:pt idx="1">
                  <c:v>0</c:v>
                </c:pt>
                <c:pt idx="2">
                  <c:v>17</c:v>
                </c:pt>
                <c:pt idx="3">
                  <c:v>40</c:v>
                </c:pt>
                <c:pt idx="4">
                  <c:v>73</c:v>
                </c:pt>
                <c:pt idx="5">
                  <c:v>76</c:v>
                </c:pt>
                <c:pt idx="6">
                  <c:v>74</c:v>
                </c:pt>
                <c:pt idx="7">
                  <c:v>114</c:v>
                </c:pt>
                <c:pt idx="8">
                  <c:v>127</c:v>
                </c:pt>
              </c:numCache>
            </c:numRef>
          </c:val>
          <c:extLst xmlns:c16r2="http://schemas.microsoft.com/office/drawing/2015/06/chart">
            <c:ext xmlns:c16="http://schemas.microsoft.com/office/drawing/2014/chart" uri="{C3380CC4-5D6E-409C-BE32-E72D297353CC}">
              <c16:uniqueId val="{00000001-9996-44CC-A9AC-0ECD5CC3361B}"/>
            </c:ext>
          </c:extLst>
        </c:ser>
        <c:dLbls/>
        <c:axId val="108785664"/>
        <c:axId val="108787200"/>
      </c:areaChart>
      <c:dateAx>
        <c:axId val="108785664"/>
        <c:scaling>
          <c:orientation val="minMax"/>
        </c:scaling>
        <c:axPos val="b"/>
        <c:numFmt formatCode="mmm\-yy" sourceLinked="1"/>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787200"/>
        <c:crosses val="autoZero"/>
        <c:auto val="1"/>
        <c:lblOffset val="100"/>
        <c:baseTimeUnit val="months"/>
      </c:dateAx>
      <c:valAx>
        <c:axId val="108787200"/>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785664"/>
        <c:crosses val="autoZero"/>
        <c:crossBetween val="midCat"/>
      </c:valAx>
      <c:spPr>
        <a:noFill/>
        <a:ln>
          <a:noFill/>
        </a:ln>
        <a:effectLst/>
      </c:spPr>
    </c:plotArea>
    <c:plotVisOnly val="1"/>
    <c:dispBlanksAs val="zero"/>
  </c:chart>
  <c:spPr>
    <a:pattFill prst="pct5">
      <a:fgClr>
        <a:srgbClr val="5B9BD5"/>
      </a:fgClr>
      <a:bgClr>
        <a:sysClr val="window" lastClr="FFFFFF"/>
      </a:bgClr>
    </a:pattFill>
    <a:ln w="9525" cap="flat" cmpd="sng" algn="ctr">
      <a:solidFill>
        <a:schemeClr val="tx1">
          <a:lumMod val="15000"/>
          <a:lumOff val="85000"/>
        </a:schemeClr>
      </a:solidFill>
      <a:round/>
    </a:ln>
    <a:effectLst/>
  </c:spPr>
  <c:txPr>
    <a:bodyPr/>
    <a:lstStyle/>
    <a:p>
      <a:pPr>
        <a:defRPr/>
      </a:pPr>
      <a:endParaRPr lang="en-US"/>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Free State</a:t>
            </a:r>
          </a:p>
        </c:rich>
      </c:tx>
      <c:spPr>
        <a:noFill/>
        <a:ln>
          <a:noFill/>
        </a:ln>
        <a:effectLst/>
      </c:spPr>
    </c:title>
    <c:plotArea>
      <c:layout/>
      <c:areaChart>
        <c:grouping val="standard"/>
        <c:ser>
          <c:idx val="2"/>
          <c:order val="0"/>
          <c:tx>
            <c:strRef>
              <c:f>Provincial!$D$6</c:f>
              <c:strCache>
                <c:ptCount val="1"/>
                <c:pt idx="0">
                  <c:v>FS</c:v>
                </c:pt>
              </c:strCache>
            </c:strRef>
          </c:tx>
          <c:spPr>
            <a:solidFill>
              <a:schemeClr val="accent3"/>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Provincial!$E$3:$M$3</c:f>
              <c:numCache>
                <c:formatCode>mmm\-yy</c:formatCode>
                <c:ptCount val="9"/>
                <c:pt idx="0">
                  <c:v>43922</c:v>
                </c:pt>
                <c:pt idx="1">
                  <c:v>43952</c:v>
                </c:pt>
                <c:pt idx="2">
                  <c:v>43983</c:v>
                </c:pt>
                <c:pt idx="3">
                  <c:v>44013</c:v>
                </c:pt>
                <c:pt idx="4">
                  <c:v>44044</c:v>
                </c:pt>
                <c:pt idx="5">
                  <c:v>44075</c:v>
                </c:pt>
                <c:pt idx="6">
                  <c:v>44105</c:v>
                </c:pt>
                <c:pt idx="7">
                  <c:v>44136</c:v>
                </c:pt>
                <c:pt idx="8">
                  <c:v>44166</c:v>
                </c:pt>
              </c:numCache>
            </c:numRef>
          </c:cat>
          <c:val>
            <c:numRef>
              <c:f>Provincial!$E$6:$M$6</c:f>
              <c:numCache>
                <c:formatCode>General</c:formatCode>
                <c:ptCount val="9"/>
                <c:pt idx="0">
                  <c:v>0</c:v>
                </c:pt>
                <c:pt idx="1">
                  <c:v>0</c:v>
                </c:pt>
                <c:pt idx="2">
                  <c:v>5</c:v>
                </c:pt>
                <c:pt idx="3">
                  <c:v>15</c:v>
                </c:pt>
                <c:pt idx="4">
                  <c:v>29</c:v>
                </c:pt>
                <c:pt idx="5">
                  <c:v>73</c:v>
                </c:pt>
                <c:pt idx="6">
                  <c:v>109</c:v>
                </c:pt>
                <c:pt idx="7">
                  <c:v>113</c:v>
                </c:pt>
                <c:pt idx="8">
                  <c:v>157</c:v>
                </c:pt>
              </c:numCache>
            </c:numRef>
          </c:val>
          <c:extLst xmlns:c16r2="http://schemas.microsoft.com/office/drawing/2015/06/chart">
            <c:ext xmlns:c16="http://schemas.microsoft.com/office/drawing/2014/chart" uri="{C3380CC4-5D6E-409C-BE32-E72D297353CC}">
              <c16:uniqueId val="{00000000-D5BC-497F-83DD-9C26FC06A1DF}"/>
            </c:ext>
          </c:extLst>
        </c:ser>
        <c:dLbls/>
        <c:axId val="108971520"/>
        <c:axId val="108973056"/>
      </c:areaChart>
      <c:dateAx>
        <c:axId val="108971520"/>
        <c:scaling>
          <c:orientation val="minMax"/>
        </c:scaling>
        <c:axPos val="b"/>
        <c:numFmt formatCode="mmm\-yy" sourceLinked="1"/>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973056"/>
        <c:crosses val="autoZero"/>
        <c:auto val="1"/>
        <c:lblOffset val="100"/>
        <c:baseTimeUnit val="months"/>
      </c:dateAx>
      <c:valAx>
        <c:axId val="10897305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971520"/>
        <c:crosses val="autoZero"/>
        <c:crossBetween val="midCat"/>
      </c:valAx>
      <c:spPr>
        <a:noFill/>
        <a:ln>
          <a:noFill/>
        </a:ln>
        <a:effectLst/>
      </c:spPr>
    </c:plotArea>
    <c:plotVisOnly val="1"/>
    <c:dispBlanksAs val="zero"/>
  </c:chart>
  <c:spPr>
    <a:pattFill prst="pct5">
      <a:fgClr>
        <a:srgbClr val="5B9BD5"/>
      </a:fgClr>
      <a:bgClr>
        <a:sysClr val="window" lastClr="FFFFFF"/>
      </a:bgClr>
    </a:pattFill>
    <a:ln w="9525" cap="flat" cmpd="sng" algn="ctr">
      <a:solidFill>
        <a:schemeClr val="tx1">
          <a:lumMod val="15000"/>
          <a:lumOff val="85000"/>
        </a:schemeClr>
      </a:solidFill>
      <a:round/>
    </a:ln>
    <a:effectLst/>
  </c:spPr>
  <c:txPr>
    <a:bodyPr/>
    <a:lstStyle/>
    <a:p>
      <a:pPr>
        <a:defRPr/>
      </a:pPr>
      <a:endParaRPr lang="en-US"/>
    </a:p>
  </c:txPr>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872D2E-901B-4EB1-B3FD-232A8E461202}" type="doc">
      <dgm:prSet loTypeId="urn:microsoft.com/office/officeart/2005/8/layout/pList2#1" loCatId="list" qsTypeId="urn:microsoft.com/office/officeart/2005/8/quickstyle/simple1" qsCatId="simple" csTypeId="urn:microsoft.com/office/officeart/2005/8/colors/accent1_2" csCatId="accent1" phldr="1"/>
      <dgm:spPr/>
      <dgm:t>
        <a:bodyPr/>
        <a:lstStyle/>
        <a:p>
          <a:endParaRPr lang="en-ZA"/>
        </a:p>
      </dgm:t>
    </dgm:pt>
    <dgm:pt modelId="{B13D2DD2-87EB-4992-8675-4B679C758269}" type="pres">
      <dgm:prSet presAssocID="{4B872D2E-901B-4EB1-B3FD-232A8E461202}" presName="Name0" presStyleCnt="0">
        <dgm:presLayoutVars>
          <dgm:dir/>
          <dgm:resizeHandles val="exact"/>
        </dgm:presLayoutVars>
      </dgm:prSet>
      <dgm:spPr/>
      <dgm:t>
        <a:bodyPr/>
        <a:lstStyle/>
        <a:p>
          <a:endParaRPr lang="en-US"/>
        </a:p>
      </dgm:t>
    </dgm:pt>
  </dgm:ptLst>
  <dgm:cxnLst>
    <dgm:cxn modelId="{64D6CBED-9866-4CE3-B3BF-4B69D1F68950}" type="presOf" srcId="{4B872D2E-901B-4EB1-B3FD-232A8E461202}" destId="{B13D2DD2-87EB-4992-8675-4B679C758269}" srcOrd="0" destOrd="0" presId="urn:microsoft.com/office/officeart/2005/8/layout/pList2#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1C7E0D-6D43-4D76-A595-A11B8117DBCA}" type="doc">
      <dgm:prSet loTypeId="urn:microsoft.com/office/officeart/2005/8/layout/hList7#1" loCatId="list" qsTypeId="urn:microsoft.com/office/officeart/2005/8/quickstyle/simple1" qsCatId="simple" csTypeId="urn:microsoft.com/office/officeart/2005/8/colors/accent1_2" csCatId="accent1" phldr="1"/>
      <dgm:spPr/>
      <dgm:t>
        <a:bodyPr/>
        <a:lstStyle/>
        <a:p>
          <a:endParaRPr lang="en-ZA"/>
        </a:p>
      </dgm:t>
    </dgm:pt>
    <dgm:pt modelId="{F975B1F5-86C8-46E6-BE6D-76EAAB15264A}">
      <dgm:prSet phldrT="[Text]"/>
      <dgm:spPr/>
      <dgm:t>
        <a:bodyPr/>
        <a:lstStyle/>
        <a:p>
          <a:r>
            <a:rPr lang="en-ZA" dirty="0"/>
            <a:t>Compensation and Pension Benefits </a:t>
          </a:r>
        </a:p>
      </dgm:t>
    </dgm:pt>
    <dgm:pt modelId="{F74A2A94-5187-4FFF-92F7-5D64E9BCCAED}" type="parTrans" cxnId="{8D37B440-BBD2-4B9D-B8A2-29E61063B0F3}">
      <dgm:prSet/>
      <dgm:spPr/>
      <dgm:t>
        <a:bodyPr/>
        <a:lstStyle/>
        <a:p>
          <a:endParaRPr lang="en-ZA"/>
        </a:p>
      </dgm:t>
    </dgm:pt>
    <dgm:pt modelId="{3CF84A93-ADAC-4AA1-BEA9-DD7D184BDD4D}" type="sibTrans" cxnId="{8D37B440-BBD2-4B9D-B8A2-29E61063B0F3}">
      <dgm:prSet/>
      <dgm:spPr/>
      <dgm:t>
        <a:bodyPr/>
        <a:lstStyle/>
        <a:p>
          <a:endParaRPr lang="en-ZA"/>
        </a:p>
      </dgm:t>
    </dgm:pt>
    <dgm:pt modelId="{AA104BB2-B30C-46A1-8528-33D0F0FCA5B0}">
      <dgm:prSet phldrT="[Text]"/>
      <dgm:spPr/>
      <dgm:t>
        <a:bodyPr/>
        <a:lstStyle/>
        <a:p>
          <a:r>
            <a:rPr lang="en-ZA" dirty="0"/>
            <a:t>Medical Benefits</a:t>
          </a:r>
        </a:p>
      </dgm:t>
    </dgm:pt>
    <dgm:pt modelId="{08E641F3-95E7-4369-9ACB-2F53E9EF2A92}" type="parTrans" cxnId="{E4E21D7E-4199-49FD-B228-33111C266449}">
      <dgm:prSet/>
      <dgm:spPr/>
      <dgm:t>
        <a:bodyPr/>
        <a:lstStyle/>
        <a:p>
          <a:endParaRPr lang="en-ZA"/>
        </a:p>
      </dgm:t>
    </dgm:pt>
    <dgm:pt modelId="{4DA45A1C-79EA-4FD8-87F7-A7694E801445}" type="sibTrans" cxnId="{E4E21D7E-4199-49FD-B228-33111C266449}">
      <dgm:prSet/>
      <dgm:spPr/>
      <dgm:t>
        <a:bodyPr/>
        <a:lstStyle/>
        <a:p>
          <a:endParaRPr lang="en-ZA"/>
        </a:p>
      </dgm:t>
    </dgm:pt>
    <dgm:pt modelId="{7AF1D3AF-0172-4687-BD70-33DD343697E6}">
      <dgm:prSet phldrT="[Text]"/>
      <dgm:spPr/>
      <dgm:t>
        <a:bodyPr/>
        <a:lstStyle/>
        <a:p>
          <a:r>
            <a:rPr lang="en-ZA" dirty="0"/>
            <a:t>Disability Care &amp; Rehabilitation</a:t>
          </a:r>
        </a:p>
      </dgm:t>
    </dgm:pt>
    <dgm:pt modelId="{07A6AA48-94BA-4093-B94D-31A9CDCE40F8}" type="parTrans" cxnId="{04B3A3ED-8636-4560-A1E9-1A520E934C83}">
      <dgm:prSet/>
      <dgm:spPr/>
      <dgm:t>
        <a:bodyPr/>
        <a:lstStyle/>
        <a:p>
          <a:endParaRPr lang="en-ZA"/>
        </a:p>
      </dgm:t>
    </dgm:pt>
    <dgm:pt modelId="{2461E0B9-6FC5-4469-A70C-4C0449DC52C5}" type="sibTrans" cxnId="{04B3A3ED-8636-4560-A1E9-1A520E934C83}">
      <dgm:prSet/>
      <dgm:spPr/>
      <dgm:t>
        <a:bodyPr/>
        <a:lstStyle/>
        <a:p>
          <a:endParaRPr lang="en-ZA"/>
        </a:p>
      </dgm:t>
    </dgm:pt>
    <dgm:pt modelId="{CE7EC2D6-A11F-42B1-BE1C-BAE2061B27E0}" type="pres">
      <dgm:prSet presAssocID="{FF1C7E0D-6D43-4D76-A595-A11B8117DBCA}" presName="Name0" presStyleCnt="0">
        <dgm:presLayoutVars>
          <dgm:dir/>
          <dgm:resizeHandles val="exact"/>
        </dgm:presLayoutVars>
      </dgm:prSet>
      <dgm:spPr/>
      <dgm:t>
        <a:bodyPr/>
        <a:lstStyle/>
        <a:p>
          <a:endParaRPr lang="en-US"/>
        </a:p>
      </dgm:t>
    </dgm:pt>
    <dgm:pt modelId="{B40CEF82-54ED-427D-9D56-3C422F71AB7F}" type="pres">
      <dgm:prSet presAssocID="{FF1C7E0D-6D43-4D76-A595-A11B8117DBCA}" presName="fgShape" presStyleLbl="fgShp" presStyleIdx="0" presStyleCnt="1" custLinFactNeighborX="1552" custLinFactNeighborY="-77539"/>
      <dgm:spPr/>
    </dgm:pt>
    <dgm:pt modelId="{84E0C678-E960-49A6-A7BE-46CC02D64AF1}" type="pres">
      <dgm:prSet presAssocID="{FF1C7E0D-6D43-4D76-A595-A11B8117DBCA}" presName="linComp" presStyleCnt="0"/>
      <dgm:spPr/>
    </dgm:pt>
    <dgm:pt modelId="{8975F7FF-1586-4655-954B-C757CDEE353E}" type="pres">
      <dgm:prSet presAssocID="{F975B1F5-86C8-46E6-BE6D-76EAAB15264A}" presName="compNode" presStyleCnt="0"/>
      <dgm:spPr/>
    </dgm:pt>
    <dgm:pt modelId="{0DAD5BFB-5689-43FB-BF2F-D7DC39CB07F4}" type="pres">
      <dgm:prSet presAssocID="{F975B1F5-86C8-46E6-BE6D-76EAAB15264A}" presName="bkgdShape" presStyleLbl="node1" presStyleIdx="0" presStyleCnt="3" custScaleX="96660" custScaleY="94125" custLinFactNeighborX="2564"/>
      <dgm:spPr/>
      <dgm:t>
        <a:bodyPr/>
        <a:lstStyle/>
        <a:p>
          <a:endParaRPr lang="en-US"/>
        </a:p>
      </dgm:t>
    </dgm:pt>
    <dgm:pt modelId="{66C7EE7D-9A2A-4F56-9EF3-32529A9F6A79}" type="pres">
      <dgm:prSet presAssocID="{F975B1F5-86C8-46E6-BE6D-76EAAB15264A}" presName="nodeTx" presStyleLbl="node1" presStyleIdx="0" presStyleCnt="3">
        <dgm:presLayoutVars>
          <dgm:bulletEnabled val="1"/>
        </dgm:presLayoutVars>
      </dgm:prSet>
      <dgm:spPr/>
      <dgm:t>
        <a:bodyPr/>
        <a:lstStyle/>
        <a:p>
          <a:endParaRPr lang="en-US"/>
        </a:p>
      </dgm:t>
    </dgm:pt>
    <dgm:pt modelId="{6ECCB528-F080-42FB-91D5-FA28F2B4586F}" type="pres">
      <dgm:prSet presAssocID="{F975B1F5-86C8-46E6-BE6D-76EAAB15264A}" presName="invisiNode" presStyleLbl="node1" presStyleIdx="0" presStyleCnt="3"/>
      <dgm:spPr/>
    </dgm:pt>
    <dgm:pt modelId="{FEADF64E-1C5F-44E3-AE6E-D0A0049AB5DD}" type="pres">
      <dgm:prSet presAssocID="{F975B1F5-86C8-46E6-BE6D-76EAAB15264A}" presName="imagNode" presStyleLbl="fgImgPlace1" presStyleIdx="0" presStyleCnt="3" custScaleX="70998" custScaleY="89039"/>
      <dgm:spPr>
        <a:blipFill>
          <a:blip xmlns:r="http://schemas.openxmlformats.org/officeDocument/2006/relationships" r:embed="rId1">
            <a:extLst>
              <a:ext uri="{28A0092B-C50C-407E-A947-70E740481C1C}">
                <a14:useLocalDpi xmlns:a14="http://schemas.microsoft.com/office/drawing/2010/main" xmlns="" val="0"/>
              </a:ext>
            </a:extLst>
          </a:blip>
          <a:srcRect/>
          <a:stretch>
            <a:fillRect l="-6000" r="-6000"/>
          </a:stretch>
        </a:blipFill>
      </dgm:spPr>
    </dgm:pt>
    <dgm:pt modelId="{6436F7C0-59DA-4698-8E28-1301A834CCDC}" type="pres">
      <dgm:prSet presAssocID="{3CF84A93-ADAC-4AA1-BEA9-DD7D184BDD4D}" presName="sibTrans" presStyleLbl="sibTrans2D1" presStyleIdx="0" presStyleCnt="0"/>
      <dgm:spPr/>
      <dgm:t>
        <a:bodyPr/>
        <a:lstStyle/>
        <a:p>
          <a:endParaRPr lang="en-US"/>
        </a:p>
      </dgm:t>
    </dgm:pt>
    <dgm:pt modelId="{7E230678-B7BB-468C-A5DF-0F6AE519242F}" type="pres">
      <dgm:prSet presAssocID="{AA104BB2-B30C-46A1-8528-33D0F0FCA5B0}" presName="compNode" presStyleCnt="0"/>
      <dgm:spPr/>
    </dgm:pt>
    <dgm:pt modelId="{BAFF5E06-3593-407A-8702-4333A34177CF}" type="pres">
      <dgm:prSet presAssocID="{AA104BB2-B30C-46A1-8528-33D0F0FCA5B0}" presName="bkgdShape" presStyleLbl="node1" presStyleIdx="1" presStyleCnt="3" custScaleX="96495" custScaleY="93993" custLinFactNeighborX="2144"/>
      <dgm:spPr/>
      <dgm:t>
        <a:bodyPr/>
        <a:lstStyle/>
        <a:p>
          <a:endParaRPr lang="en-US"/>
        </a:p>
      </dgm:t>
    </dgm:pt>
    <dgm:pt modelId="{F3EE2972-3CE0-435D-BC6F-25C3BBDAE478}" type="pres">
      <dgm:prSet presAssocID="{AA104BB2-B30C-46A1-8528-33D0F0FCA5B0}" presName="nodeTx" presStyleLbl="node1" presStyleIdx="1" presStyleCnt="3">
        <dgm:presLayoutVars>
          <dgm:bulletEnabled val="1"/>
        </dgm:presLayoutVars>
      </dgm:prSet>
      <dgm:spPr/>
      <dgm:t>
        <a:bodyPr/>
        <a:lstStyle/>
        <a:p>
          <a:endParaRPr lang="en-US"/>
        </a:p>
      </dgm:t>
    </dgm:pt>
    <dgm:pt modelId="{58738CDF-228A-4ED9-88E6-337E90E791C0}" type="pres">
      <dgm:prSet presAssocID="{AA104BB2-B30C-46A1-8528-33D0F0FCA5B0}" presName="invisiNode" presStyleLbl="node1" presStyleIdx="1" presStyleCnt="3"/>
      <dgm:spPr/>
    </dgm:pt>
    <dgm:pt modelId="{4CDD5058-5A86-48D3-8AA9-3144C39D1B8B}" type="pres">
      <dgm:prSet presAssocID="{AA104BB2-B30C-46A1-8528-33D0F0FCA5B0}" presName="imagNode" presStyleLbl="fgImgPlace1" presStyleIdx="1" presStyleCnt="3" custLinFactNeighborX="4888" custLinFactNeighborY="-1245"/>
      <dgm:spPr>
        <a:blipFill>
          <a:blip xmlns:r="http://schemas.openxmlformats.org/officeDocument/2006/relationships" r:embed="rId2">
            <a:extLst>
              <a:ext uri="{28A0092B-C50C-407E-A947-70E740481C1C}">
                <a14:useLocalDpi xmlns:a14="http://schemas.microsoft.com/office/drawing/2010/main" xmlns="" val="0"/>
              </a:ext>
            </a:extLst>
          </a:blip>
          <a:srcRect/>
          <a:stretch>
            <a:fillRect l="-3000" r="-3000"/>
          </a:stretch>
        </a:blipFill>
      </dgm:spPr>
    </dgm:pt>
    <dgm:pt modelId="{ED8C720D-096F-424B-A544-C40F8BD7D75B}" type="pres">
      <dgm:prSet presAssocID="{4DA45A1C-79EA-4FD8-87F7-A7694E801445}" presName="sibTrans" presStyleLbl="sibTrans2D1" presStyleIdx="0" presStyleCnt="0"/>
      <dgm:spPr/>
      <dgm:t>
        <a:bodyPr/>
        <a:lstStyle/>
        <a:p>
          <a:endParaRPr lang="en-US"/>
        </a:p>
      </dgm:t>
    </dgm:pt>
    <dgm:pt modelId="{FABFB349-C391-4DA6-9A53-4A7BC9F1EF77}" type="pres">
      <dgm:prSet presAssocID="{7AF1D3AF-0172-4687-BD70-33DD343697E6}" presName="compNode" presStyleCnt="0"/>
      <dgm:spPr/>
    </dgm:pt>
    <dgm:pt modelId="{F4260470-23FB-4073-B325-DED1F8E3763A}" type="pres">
      <dgm:prSet presAssocID="{7AF1D3AF-0172-4687-BD70-33DD343697E6}" presName="bkgdShape" presStyleLbl="node1" presStyleIdx="2" presStyleCnt="3" custScaleX="99993" custScaleY="94649" custLinFactNeighborX="64"/>
      <dgm:spPr/>
      <dgm:t>
        <a:bodyPr/>
        <a:lstStyle/>
        <a:p>
          <a:endParaRPr lang="en-US"/>
        </a:p>
      </dgm:t>
    </dgm:pt>
    <dgm:pt modelId="{D2C698FA-AE57-4A40-AEBB-1A6DDE4498C2}" type="pres">
      <dgm:prSet presAssocID="{7AF1D3AF-0172-4687-BD70-33DD343697E6}" presName="nodeTx" presStyleLbl="node1" presStyleIdx="2" presStyleCnt="3">
        <dgm:presLayoutVars>
          <dgm:bulletEnabled val="1"/>
        </dgm:presLayoutVars>
      </dgm:prSet>
      <dgm:spPr/>
      <dgm:t>
        <a:bodyPr/>
        <a:lstStyle/>
        <a:p>
          <a:endParaRPr lang="en-US"/>
        </a:p>
      </dgm:t>
    </dgm:pt>
    <dgm:pt modelId="{D54DEC1E-EF0B-43AD-9658-9846F32335C9}" type="pres">
      <dgm:prSet presAssocID="{7AF1D3AF-0172-4687-BD70-33DD343697E6}" presName="invisiNode" presStyleLbl="node1" presStyleIdx="2" presStyleCnt="3"/>
      <dgm:spPr/>
    </dgm:pt>
    <dgm:pt modelId="{0EAF75F8-C9FF-41EB-BF1C-20E39A5369E4}" type="pres">
      <dgm:prSet presAssocID="{7AF1D3AF-0172-4687-BD70-33DD343697E6}" presName="imagNode" presStyleLbl="fgImgPlace1" presStyleIdx="2" presStyleCnt="3" custScaleX="97312" custScaleY="105465"/>
      <dgm:spPr>
        <a:blipFill rotWithShape="1">
          <a:blip xmlns:r="http://schemas.openxmlformats.org/officeDocument/2006/relationships" r:embed="rId3"/>
          <a:stretch>
            <a:fillRect/>
          </a:stretch>
        </a:blipFill>
      </dgm:spPr>
    </dgm:pt>
  </dgm:ptLst>
  <dgm:cxnLst>
    <dgm:cxn modelId="{60A386B0-ADC0-4250-8DA0-FCFDE9D5195B}" type="presOf" srcId="{F975B1F5-86C8-46E6-BE6D-76EAAB15264A}" destId="{0DAD5BFB-5689-43FB-BF2F-D7DC39CB07F4}" srcOrd="0" destOrd="0" presId="urn:microsoft.com/office/officeart/2005/8/layout/hList7#1"/>
    <dgm:cxn modelId="{E930F775-DAF1-4654-8368-0383F79E5F9A}" type="presOf" srcId="{F975B1F5-86C8-46E6-BE6D-76EAAB15264A}" destId="{66C7EE7D-9A2A-4F56-9EF3-32529A9F6A79}" srcOrd="1" destOrd="0" presId="urn:microsoft.com/office/officeart/2005/8/layout/hList7#1"/>
    <dgm:cxn modelId="{837052C9-686F-493D-8A12-49FAA8B1ADB0}" type="presOf" srcId="{FF1C7E0D-6D43-4D76-A595-A11B8117DBCA}" destId="{CE7EC2D6-A11F-42B1-BE1C-BAE2061B27E0}" srcOrd="0" destOrd="0" presId="urn:microsoft.com/office/officeart/2005/8/layout/hList7#1"/>
    <dgm:cxn modelId="{3CE6D124-B3DC-42D7-B9FF-8961E492BE4B}" type="presOf" srcId="{4DA45A1C-79EA-4FD8-87F7-A7694E801445}" destId="{ED8C720D-096F-424B-A544-C40F8BD7D75B}" srcOrd="0" destOrd="0" presId="urn:microsoft.com/office/officeart/2005/8/layout/hList7#1"/>
    <dgm:cxn modelId="{E4E21D7E-4199-49FD-B228-33111C266449}" srcId="{FF1C7E0D-6D43-4D76-A595-A11B8117DBCA}" destId="{AA104BB2-B30C-46A1-8528-33D0F0FCA5B0}" srcOrd="1" destOrd="0" parTransId="{08E641F3-95E7-4369-9ACB-2F53E9EF2A92}" sibTransId="{4DA45A1C-79EA-4FD8-87F7-A7694E801445}"/>
    <dgm:cxn modelId="{082B64A6-0063-42A0-846E-2CF080E8832C}" type="presOf" srcId="{AA104BB2-B30C-46A1-8528-33D0F0FCA5B0}" destId="{F3EE2972-3CE0-435D-BC6F-25C3BBDAE478}" srcOrd="1" destOrd="0" presId="urn:microsoft.com/office/officeart/2005/8/layout/hList7#1"/>
    <dgm:cxn modelId="{B007A516-8790-43DB-9B11-69BAD8578609}" type="presOf" srcId="{7AF1D3AF-0172-4687-BD70-33DD343697E6}" destId="{D2C698FA-AE57-4A40-AEBB-1A6DDE4498C2}" srcOrd="1" destOrd="0" presId="urn:microsoft.com/office/officeart/2005/8/layout/hList7#1"/>
    <dgm:cxn modelId="{8D37B440-BBD2-4B9D-B8A2-29E61063B0F3}" srcId="{FF1C7E0D-6D43-4D76-A595-A11B8117DBCA}" destId="{F975B1F5-86C8-46E6-BE6D-76EAAB15264A}" srcOrd="0" destOrd="0" parTransId="{F74A2A94-5187-4FFF-92F7-5D64E9BCCAED}" sibTransId="{3CF84A93-ADAC-4AA1-BEA9-DD7D184BDD4D}"/>
    <dgm:cxn modelId="{04B3A3ED-8636-4560-A1E9-1A520E934C83}" srcId="{FF1C7E0D-6D43-4D76-A595-A11B8117DBCA}" destId="{7AF1D3AF-0172-4687-BD70-33DD343697E6}" srcOrd="2" destOrd="0" parTransId="{07A6AA48-94BA-4093-B94D-31A9CDCE40F8}" sibTransId="{2461E0B9-6FC5-4469-A70C-4C0449DC52C5}"/>
    <dgm:cxn modelId="{BD5A313F-1DC0-466D-ADB6-EE31E1EC94A1}" type="presOf" srcId="{7AF1D3AF-0172-4687-BD70-33DD343697E6}" destId="{F4260470-23FB-4073-B325-DED1F8E3763A}" srcOrd="0" destOrd="0" presId="urn:microsoft.com/office/officeart/2005/8/layout/hList7#1"/>
    <dgm:cxn modelId="{62C2F142-4280-4488-BFB1-69BAB8C20A7F}" type="presOf" srcId="{AA104BB2-B30C-46A1-8528-33D0F0FCA5B0}" destId="{BAFF5E06-3593-407A-8702-4333A34177CF}" srcOrd="0" destOrd="0" presId="urn:microsoft.com/office/officeart/2005/8/layout/hList7#1"/>
    <dgm:cxn modelId="{CD0564B1-F4F7-4C2A-9669-492B585F7D53}" type="presOf" srcId="{3CF84A93-ADAC-4AA1-BEA9-DD7D184BDD4D}" destId="{6436F7C0-59DA-4698-8E28-1301A834CCDC}" srcOrd="0" destOrd="0" presId="urn:microsoft.com/office/officeart/2005/8/layout/hList7#1"/>
    <dgm:cxn modelId="{AC9681B0-0B6F-4B66-9760-9C2DF6A77A9E}" type="presParOf" srcId="{CE7EC2D6-A11F-42B1-BE1C-BAE2061B27E0}" destId="{B40CEF82-54ED-427D-9D56-3C422F71AB7F}" srcOrd="0" destOrd="0" presId="urn:microsoft.com/office/officeart/2005/8/layout/hList7#1"/>
    <dgm:cxn modelId="{9E9F2DD7-B8A6-4B1E-97C5-8CB2E80FB14E}" type="presParOf" srcId="{CE7EC2D6-A11F-42B1-BE1C-BAE2061B27E0}" destId="{84E0C678-E960-49A6-A7BE-46CC02D64AF1}" srcOrd="1" destOrd="0" presId="urn:microsoft.com/office/officeart/2005/8/layout/hList7#1"/>
    <dgm:cxn modelId="{ECAA9C46-64F7-466D-8025-E6C348E3B3E2}" type="presParOf" srcId="{84E0C678-E960-49A6-A7BE-46CC02D64AF1}" destId="{8975F7FF-1586-4655-954B-C757CDEE353E}" srcOrd="0" destOrd="0" presId="urn:microsoft.com/office/officeart/2005/8/layout/hList7#1"/>
    <dgm:cxn modelId="{141A37C5-C95F-4017-B2C3-748AF413D192}" type="presParOf" srcId="{8975F7FF-1586-4655-954B-C757CDEE353E}" destId="{0DAD5BFB-5689-43FB-BF2F-D7DC39CB07F4}" srcOrd="0" destOrd="0" presId="urn:microsoft.com/office/officeart/2005/8/layout/hList7#1"/>
    <dgm:cxn modelId="{B86FBB19-C188-43F0-AE91-8906FEDAD00C}" type="presParOf" srcId="{8975F7FF-1586-4655-954B-C757CDEE353E}" destId="{66C7EE7D-9A2A-4F56-9EF3-32529A9F6A79}" srcOrd="1" destOrd="0" presId="urn:microsoft.com/office/officeart/2005/8/layout/hList7#1"/>
    <dgm:cxn modelId="{1DB7CE1A-20C5-4266-8288-88187C7FF403}" type="presParOf" srcId="{8975F7FF-1586-4655-954B-C757CDEE353E}" destId="{6ECCB528-F080-42FB-91D5-FA28F2B4586F}" srcOrd="2" destOrd="0" presId="urn:microsoft.com/office/officeart/2005/8/layout/hList7#1"/>
    <dgm:cxn modelId="{421649D6-113B-4ABA-B674-41201509B844}" type="presParOf" srcId="{8975F7FF-1586-4655-954B-C757CDEE353E}" destId="{FEADF64E-1C5F-44E3-AE6E-D0A0049AB5DD}" srcOrd="3" destOrd="0" presId="urn:microsoft.com/office/officeart/2005/8/layout/hList7#1"/>
    <dgm:cxn modelId="{35996FB8-25FD-4A2D-825F-E070B0FC6B82}" type="presParOf" srcId="{84E0C678-E960-49A6-A7BE-46CC02D64AF1}" destId="{6436F7C0-59DA-4698-8E28-1301A834CCDC}" srcOrd="1" destOrd="0" presId="urn:microsoft.com/office/officeart/2005/8/layout/hList7#1"/>
    <dgm:cxn modelId="{42AFD2A7-B762-4E1A-8A1E-2EE64A8C21C6}" type="presParOf" srcId="{84E0C678-E960-49A6-A7BE-46CC02D64AF1}" destId="{7E230678-B7BB-468C-A5DF-0F6AE519242F}" srcOrd="2" destOrd="0" presId="urn:microsoft.com/office/officeart/2005/8/layout/hList7#1"/>
    <dgm:cxn modelId="{4324496D-9EDA-46D5-B656-47B7B46BCD2E}" type="presParOf" srcId="{7E230678-B7BB-468C-A5DF-0F6AE519242F}" destId="{BAFF5E06-3593-407A-8702-4333A34177CF}" srcOrd="0" destOrd="0" presId="urn:microsoft.com/office/officeart/2005/8/layout/hList7#1"/>
    <dgm:cxn modelId="{42E9360F-F247-493C-8A6A-5D0F0D7AE050}" type="presParOf" srcId="{7E230678-B7BB-468C-A5DF-0F6AE519242F}" destId="{F3EE2972-3CE0-435D-BC6F-25C3BBDAE478}" srcOrd="1" destOrd="0" presId="urn:microsoft.com/office/officeart/2005/8/layout/hList7#1"/>
    <dgm:cxn modelId="{6BBD08D5-26C0-4508-9B6C-D8C3FF5D80F0}" type="presParOf" srcId="{7E230678-B7BB-468C-A5DF-0F6AE519242F}" destId="{58738CDF-228A-4ED9-88E6-337E90E791C0}" srcOrd="2" destOrd="0" presId="urn:microsoft.com/office/officeart/2005/8/layout/hList7#1"/>
    <dgm:cxn modelId="{72CAACEC-154D-4CAD-9346-E593DDD8DDC8}" type="presParOf" srcId="{7E230678-B7BB-468C-A5DF-0F6AE519242F}" destId="{4CDD5058-5A86-48D3-8AA9-3144C39D1B8B}" srcOrd="3" destOrd="0" presId="urn:microsoft.com/office/officeart/2005/8/layout/hList7#1"/>
    <dgm:cxn modelId="{B0BC5802-076A-447C-996C-74C40042BAE9}" type="presParOf" srcId="{84E0C678-E960-49A6-A7BE-46CC02D64AF1}" destId="{ED8C720D-096F-424B-A544-C40F8BD7D75B}" srcOrd="3" destOrd="0" presId="urn:microsoft.com/office/officeart/2005/8/layout/hList7#1"/>
    <dgm:cxn modelId="{DB608F5B-9F18-4CB6-880D-A97B0334F0D8}" type="presParOf" srcId="{84E0C678-E960-49A6-A7BE-46CC02D64AF1}" destId="{FABFB349-C391-4DA6-9A53-4A7BC9F1EF77}" srcOrd="4" destOrd="0" presId="urn:microsoft.com/office/officeart/2005/8/layout/hList7#1"/>
    <dgm:cxn modelId="{8EDB6B6E-5FE6-42DE-AC0F-4CD1D7B3D080}" type="presParOf" srcId="{FABFB349-C391-4DA6-9A53-4A7BC9F1EF77}" destId="{F4260470-23FB-4073-B325-DED1F8E3763A}" srcOrd="0" destOrd="0" presId="urn:microsoft.com/office/officeart/2005/8/layout/hList7#1"/>
    <dgm:cxn modelId="{2D489182-5553-4533-B799-3123F2B0C673}" type="presParOf" srcId="{FABFB349-C391-4DA6-9A53-4A7BC9F1EF77}" destId="{D2C698FA-AE57-4A40-AEBB-1A6DDE4498C2}" srcOrd="1" destOrd="0" presId="urn:microsoft.com/office/officeart/2005/8/layout/hList7#1"/>
    <dgm:cxn modelId="{EAEFF8CF-5E59-43E9-9DDE-FA205DC4FE12}" type="presParOf" srcId="{FABFB349-C391-4DA6-9A53-4A7BC9F1EF77}" destId="{D54DEC1E-EF0B-43AD-9658-9846F32335C9}" srcOrd="2" destOrd="0" presId="urn:microsoft.com/office/officeart/2005/8/layout/hList7#1"/>
    <dgm:cxn modelId="{9D1A11F3-3306-4D48-840E-7EF2E54C524D}" type="presParOf" srcId="{FABFB349-C391-4DA6-9A53-4A7BC9F1EF77}" destId="{0EAF75F8-C9FF-41EB-BF1C-20E39A5369E4}" srcOrd="3" destOrd="0" presId="urn:microsoft.com/office/officeart/2005/8/layout/hList7#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pPr>
              <a:defRPr/>
            </a:pPr>
            <a:endParaRPr lang="en-ZA"/>
          </a:p>
        </p:txBody>
      </p:sp>
      <p:sp>
        <p:nvSpPr>
          <p:cNvPr id="3" name="Date Placeholder 2"/>
          <p:cNvSpPr>
            <a:spLocks noGrp="1"/>
          </p:cNvSpPr>
          <p:nvPr>
            <p:ph type="dt" sz="quarter" idx="1"/>
          </p:nvPr>
        </p:nvSpPr>
        <p:spPr>
          <a:xfrm>
            <a:off x="3849688" y="0"/>
            <a:ext cx="2946400" cy="496967"/>
          </a:xfrm>
          <a:prstGeom prst="rect">
            <a:avLst/>
          </a:prstGeom>
        </p:spPr>
        <p:txBody>
          <a:bodyPr vert="horz" lIns="91440" tIns="45720" rIns="91440" bIns="45720" rtlCol="0"/>
          <a:lstStyle>
            <a:lvl1pPr algn="r">
              <a:defRPr sz="1200"/>
            </a:lvl1pPr>
          </a:lstStyle>
          <a:p>
            <a:pPr>
              <a:defRPr/>
            </a:pPr>
            <a:fld id="{943D9A17-3779-4965-87B7-253EB0A27C16}" type="datetimeFigureOut">
              <a:rPr lang="en-ZA"/>
              <a:pPr>
                <a:defRPr/>
              </a:pPr>
              <a:t>2021/02/19</a:t>
            </a:fld>
            <a:endParaRPr lang="en-ZA"/>
          </a:p>
        </p:txBody>
      </p:sp>
      <p:sp>
        <p:nvSpPr>
          <p:cNvPr id="4" name="Footer Placeholder 3"/>
          <p:cNvSpPr>
            <a:spLocks noGrp="1"/>
          </p:cNvSpPr>
          <p:nvPr>
            <p:ph type="ftr" sz="quarter" idx="2"/>
          </p:nvPr>
        </p:nvSpPr>
        <p:spPr>
          <a:xfrm>
            <a:off x="0" y="9429672"/>
            <a:ext cx="2946400" cy="496966"/>
          </a:xfrm>
          <a:prstGeom prst="rect">
            <a:avLst/>
          </a:prstGeom>
        </p:spPr>
        <p:txBody>
          <a:bodyPr vert="horz" lIns="91440" tIns="45720" rIns="91440" bIns="45720" rtlCol="0" anchor="b"/>
          <a:lstStyle>
            <a:lvl1pPr algn="l">
              <a:defRPr sz="1200"/>
            </a:lvl1pPr>
          </a:lstStyle>
          <a:p>
            <a:pPr>
              <a:defRPr/>
            </a:pPr>
            <a:endParaRPr lang="en-ZA"/>
          </a:p>
        </p:txBody>
      </p:sp>
      <p:sp>
        <p:nvSpPr>
          <p:cNvPr id="5" name="Slide Number Placeholder 4"/>
          <p:cNvSpPr>
            <a:spLocks noGrp="1"/>
          </p:cNvSpPr>
          <p:nvPr>
            <p:ph type="sldNum" sz="quarter" idx="3"/>
          </p:nvPr>
        </p:nvSpPr>
        <p:spPr>
          <a:xfrm>
            <a:off x="3849688" y="9429672"/>
            <a:ext cx="2946400" cy="496966"/>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6D3EAD98-B800-4EE4-B65D-463C3F28C9F1}" type="slidenum">
              <a:rPr lang="en-ZA" altLang="en-US"/>
              <a:pPr>
                <a:defRPr/>
              </a:pPr>
              <a:t>‹#›</a:t>
            </a:fld>
            <a:endParaRPr lang="en-ZA" altLang="en-US"/>
          </a:p>
        </p:txBody>
      </p:sp>
    </p:spTree>
    <p:extLst>
      <p:ext uri="{BB962C8B-B14F-4D97-AF65-F5344CB8AC3E}">
        <p14:creationId xmlns:p14="http://schemas.microsoft.com/office/powerpoint/2010/main" xmlns="" val="783040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967"/>
          </a:xfrm>
          <a:prstGeom prst="rect">
            <a:avLst/>
          </a:prstGeom>
        </p:spPr>
        <p:txBody>
          <a:bodyPr vert="horz" lIns="91440" tIns="45720" rIns="91440" bIns="45720" rtlCol="0"/>
          <a:lstStyle>
            <a:lvl1pPr algn="l" eaLnBrk="1" hangingPunct="1">
              <a:defRPr sz="1200">
                <a:ea typeface="ＭＳ Ｐゴシック" pitchFamily="34" charset="-128"/>
              </a:defRPr>
            </a:lvl1pPr>
          </a:lstStyle>
          <a:p>
            <a:pPr>
              <a:defRPr/>
            </a:pPr>
            <a:endParaRPr lang="en-ZA"/>
          </a:p>
        </p:txBody>
      </p:sp>
      <p:sp>
        <p:nvSpPr>
          <p:cNvPr id="3" name="Date Placeholder 2"/>
          <p:cNvSpPr>
            <a:spLocks noGrp="1"/>
          </p:cNvSpPr>
          <p:nvPr>
            <p:ph type="dt" idx="1"/>
          </p:nvPr>
        </p:nvSpPr>
        <p:spPr>
          <a:xfrm>
            <a:off x="3849688" y="0"/>
            <a:ext cx="2946400" cy="496967"/>
          </a:xfrm>
          <a:prstGeom prst="rect">
            <a:avLst/>
          </a:prstGeom>
        </p:spPr>
        <p:txBody>
          <a:bodyPr vert="horz" lIns="91440" tIns="45720" rIns="91440" bIns="45720" rtlCol="0"/>
          <a:lstStyle>
            <a:lvl1pPr algn="r" eaLnBrk="1" hangingPunct="1">
              <a:defRPr sz="1200">
                <a:ea typeface="ＭＳ Ｐゴシック" pitchFamily="34" charset="-128"/>
              </a:defRPr>
            </a:lvl1pPr>
          </a:lstStyle>
          <a:p>
            <a:pPr>
              <a:defRPr/>
            </a:pPr>
            <a:fld id="{CFF8AA78-A168-4865-9361-2F61B837D036}" type="datetimeFigureOut">
              <a:rPr lang="en-ZA"/>
              <a:pPr>
                <a:defRPr/>
              </a:pPr>
              <a:t>2021/02/19</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ZA" noProof="0" dirty="0" smtClean="0"/>
          </a:p>
        </p:txBody>
      </p:sp>
      <p:sp>
        <p:nvSpPr>
          <p:cNvPr id="5" name="Notes Placeholder 4"/>
          <p:cNvSpPr>
            <a:spLocks noGrp="1"/>
          </p:cNvSpPr>
          <p:nvPr>
            <p:ph type="body" sz="quarter" idx="3"/>
          </p:nvPr>
        </p:nvSpPr>
        <p:spPr>
          <a:xfrm>
            <a:off x="679452" y="4715629"/>
            <a:ext cx="5438775" cy="4467939"/>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smtClean="0"/>
          </a:p>
        </p:txBody>
      </p:sp>
      <p:sp>
        <p:nvSpPr>
          <p:cNvPr id="6" name="Footer Placeholder 5"/>
          <p:cNvSpPr>
            <a:spLocks noGrp="1"/>
          </p:cNvSpPr>
          <p:nvPr>
            <p:ph type="ftr" sz="quarter" idx="4"/>
          </p:nvPr>
        </p:nvSpPr>
        <p:spPr>
          <a:xfrm>
            <a:off x="0" y="9429672"/>
            <a:ext cx="2946400" cy="496966"/>
          </a:xfrm>
          <a:prstGeom prst="rect">
            <a:avLst/>
          </a:prstGeom>
        </p:spPr>
        <p:txBody>
          <a:bodyPr vert="horz" lIns="91440" tIns="45720" rIns="91440" bIns="45720" rtlCol="0" anchor="b"/>
          <a:lstStyle>
            <a:lvl1pPr algn="l" eaLnBrk="1" hangingPunct="1">
              <a:defRPr sz="1200">
                <a:ea typeface="ＭＳ Ｐゴシック" pitchFamily="34" charset="-128"/>
              </a:defRPr>
            </a:lvl1pPr>
          </a:lstStyle>
          <a:p>
            <a:pPr>
              <a:defRPr/>
            </a:pPr>
            <a:endParaRPr lang="en-ZA"/>
          </a:p>
        </p:txBody>
      </p:sp>
      <p:sp>
        <p:nvSpPr>
          <p:cNvPr id="7" name="Slide Number Placeholder 6"/>
          <p:cNvSpPr>
            <a:spLocks noGrp="1"/>
          </p:cNvSpPr>
          <p:nvPr>
            <p:ph type="sldNum" sz="quarter" idx="5"/>
          </p:nvPr>
        </p:nvSpPr>
        <p:spPr>
          <a:xfrm>
            <a:off x="3849688" y="9429672"/>
            <a:ext cx="2946400" cy="496966"/>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FC0C820-693F-4880-B837-E8E56EE96553}" type="slidenum">
              <a:rPr lang="en-ZA" altLang="en-US"/>
              <a:pPr>
                <a:defRPr/>
              </a:pPr>
              <a:t>‹#›</a:t>
            </a:fld>
            <a:endParaRPr lang="en-ZA" altLang="en-US"/>
          </a:p>
        </p:txBody>
      </p:sp>
    </p:spTree>
    <p:extLst>
      <p:ext uri="{BB962C8B-B14F-4D97-AF65-F5344CB8AC3E}">
        <p14:creationId xmlns:p14="http://schemas.microsoft.com/office/powerpoint/2010/main" xmlns="" val="39992205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CFC0C820-693F-4880-B837-E8E56EE96553}" type="slidenum">
              <a:rPr lang="en-ZA" altLang="en-US" smtClean="0"/>
              <a:pPr>
                <a:defRPr/>
              </a:pPr>
              <a:t>2</a:t>
            </a:fld>
            <a:endParaRPr lang="en-ZA" altLang="en-US"/>
          </a:p>
        </p:txBody>
      </p:sp>
    </p:spTree>
    <p:extLst>
      <p:ext uri="{BB962C8B-B14F-4D97-AF65-F5344CB8AC3E}">
        <p14:creationId xmlns:p14="http://schemas.microsoft.com/office/powerpoint/2010/main" xmlns="" val="921772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C605873-0498-453D-A53D-02ABD0D192B5}" type="datetime1">
              <a:rPr lang="en-ZA"/>
              <a:pPr>
                <a:defRPr/>
              </a:pPr>
              <a:t>2021/02/19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7C1637-A423-4C23-B82B-FBEFB4759ABE}" type="slidenum">
              <a:rPr lang="en-US" altLang="en-US"/>
              <a:pPr>
                <a:defRPr/>
              </a:pPr>
              <a:t>‹#›</a:t>
            </a:fld>
            <a:endParaRPr lang="en-US" altLang="en-US"/>
          </a:p>
        </p:txBody>
      </p:sp>
    </p:spTree>
    <p:extLst>
      <p:ext uri="{BB962C8B-B14F-4D97-AF65-F5344CB8AC3E}">
        <p14:creationId xmlns:p14="http://schemas.microsoft.com/office/powerpoint/2010/main" xmlns="" val="280263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D284CC-C00E-4C18-9E0C-560FD3DBA12F}" type="datetime1">
              <a:rPr lang="en-ZA"/>
              <a:pPr>
                <a:defRPr/>
              </a:pPr>
              <a:t>2021/02/19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494E65-A766-4D9C-B2B3-C64DC599F44B}" type="slidenum">
              <a:rPr lang="en-US" altLang="en-US"/>
              <a:pPr>
                <a:defRPr/>
              </a:pPr>
              <a:t>‹#›</a:t>
            </a:fld>
            <a:endParaRPr lang="en-US" altLang="en-US"/>
          </a:p>
        </p:txBody>
      </p:sp>
    </p:spTree>
    <p:extLst>
      <p:ext uri="{BB962C8B-B14F-4D97-AF65-F5344CB8AC3E}">
        <p14:creationId xmlns:p14="http://schemas.microsoft.com/office/powerpoint/2010/main" xmlns="" val="57556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8B47F4-19C3-4BD3-BC3B-E00F34D38490}" type="datetime1">
              <a:rPr lang="en-ZA"/>
              <a:pPr>
                <a:defRPr/>
              </a:pPr>
              <a:t>2021/02/19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A7FFDD-A5F9-41A9-8FB4-D6C4D3BA321B}" type="slidenum">
              <a:rPr lang="en-US" altLang="en-US"/>
              <a:pPr>
                <a:defRPr/>
              </a:pPr>
              <a:t>‹#›</a:t>
            </a:fld>
            <a:endParaRPr lang="en-US" altLang="en-US"/>
          </a:p>
        </p:txBody>
      </p:sp>
    </p:spTree>
    <p:extLst>
      <p:ext uri="{BB962C8B-B14F-4D97-AF65-F5344CB8AC3E}">
        <p14:creationId xmlns:p14="http://schemas.microsoft.com/office/powerpoint/2010/main" xmlns="" val="2809408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0C2B91F1-0369-4462-894A-9EB61B83679D}" type="datetime1">
              <a:rPr lang="en-ZA"/>
              <a:pPr>
                <a:defRPr/>
              </a:pPr>
              <a:t>2021/02/19</a:t>
            </a:fld>
            <a:endParaRPr lang="en-US" dirty="0"/>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3A9D69-8B49-4D31-B934-4E6BF90FFC2B}" type="slidenum">
              <a:rPr lang="en-US" altLang="en-US"/>
              <a:pPr>
                <a:defRPr/>
              </a:pPr>
              <a:t>‹#›</a:t>
            </a:fld>
            <a:endParaRPr lang="en-US" altLang="en-US"/>
          </a:p>
        </p:txBody>
      </p:sp>
    </p:spTree>
    <p:extLst>
      <p:ext uri="{BB962C8B-B14F-4D97-AF65-F5344CB8AC3E}">
        <p14:creationId xmlns:p14="http://schemas.microsoft.com/office/powerpoint/2010/main" xmlns="" val="3658614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1F9B3F1B-901C-406D-9B87-46D220915919}" type="datetime1">
              <a:rPr lang="en-ZA"/>
              <a:pPr>
                <a:defRPr/>
              </a:pPr>
              <a:t>2021/02/19</a:t>
            </a:fld>
            <a:endParaRPr lang="en-US" dirty="0"/>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7E4FE1-74B0-4CD4-BD61-6751B7CAA710}" type="slidenum">
              <a:rPr lang="en-US" altLang="en-US"/>
              <a:pPr>
                <a:defRPr/>
              </a:pPr>
              <a:t>‹#›</a:t>
            </a:fld>
            <a:endParaRPr lang="en-US" altLang="en-US"/>
          </a:p>
        </p:txBody>
      </p:sp>
    </p:spTree>
    <p:extLst>
      <p:ext uri="{BB962C8B-B14F-4D97-AF65-F5344CB8AC3E}">
        <p14:creationId xmlns:p14="http://schemas.microsoft.com/office/powerpoint/2010/main" xmlns="" val="2889400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0B9AF86E-4F5F-4350-BE18-E5B040BBDBC0}" type="datetime1">
              <a:rPr lang="en-ZA"/>
              <a:pPr>
                <a:defRPr/>
              </a:pPr>
              <a:t>2021/02/19</a:t>
            </a:fld>
            <a:endParaRPr lang="en-US" dirty="0"/>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921CB6-A0BC-4383-B9EF-A0E9F5D6411A}" type="slidenum">
              <a:rPr lang="en-US" altLang="en-US"/>
              <a:pPr>
                <a:defRPr/>
              </a:pPr>
              <a:t>‹#›</a:t>
            </a:fld>
            <a:endParaRPr lang="en-US" altLang="en-US"/>
          </a:p>
        </p:txBody>
      </p:sp>
    </p:spTree>
    <p:extLst>
      <p:ext uri="{BB962C8B-B14F-4D97-AF65-F5344CB8AC3E}">
        <p14:creationId xmlns:p14="http://schemas.microsoft.com/office/powerpoint/2010/main" xmlns="" val="3059379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68978123-32F1-4870-83F5-0491F3FC3F83}" type="datetime1">
              <a:rPr lang="en-ZA"/>
              <a:pPr>
                <a:defRPr/>
              </a:pPr>
              <a:t>2021/02/19</a:t>
            </a:fld>
            <a:endParaRPr lang="en-US" dirty="0"/>
          </a:p>
        </p:txBody>
      </p:sp>
      <p:sp>
        <p:nvSpPr>
          <p:cNvPr id="6"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B89522-E750-49DE-8A23-635DBD75FE42}" type="slidenum">
              <a:rPr lang="en-US" altLang="en-US"/>
              <a:pPr>
                <a:defRPr/>
              </a:pPr>
              <a:t>‹#›</a:t>
            </a:fld>
            <a:endParaRPr lang="en-US" altLang="en-US"/>
          </a:p>
        </p:txBody>
      </p:sp>
    </p:spTree>
    <p:extLst>
      <p:ext uri="{BB962C8B-B14F-4D97-AF65-F5344CB8AC3E}">
        <p14:creationId xmlns:p14="http://schemas.microsoft.com/office/powerpoint/2010/main" xmlns="" val="1270268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ea typeface="ＭＳ Ｐゴシック" pitchFamily="34" charset="-128"/>
              </a:defRPr>
            </a:lvl1pPr>
          </a:lstStyle>
          <a:p>
            <a:pPr>
              <a:defRPr/>
            </a:pPr>
            <a:fld id="{B8E31B1A-313D-4B66-B474-68F587279E70}" type="datetime1">
              <a:rPr lang="en-ZA"/>
              <a:pPr>
                <a:defRPr/>
              </a:pPr>
              <a:t>2021/02/19</a:t>
            </a:fld>
            <a:endParaRPr lang="en-US" dirty="0"/>
          </a:p>
        </p:txBody>
      </p:sp>
      <p:sp>
        <p:nvSpPr>
          <p:cNvPr id="8"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BD1B9A8-6FED-42A6-AAF1-81D52183E12A}" type="slidenum">
              <a:rPr lang="en-US" altLang="en-US"/>
              <a:pPr>
                <a:defRPr/>
              </a:pPr>
              <a:t>‹#›</a:t>
            </a:fld>
            <a:endParaRPr lang="en-US" altLang="en-US"/>
          </a:p>
        </p:txBody>
      </p:sp>
    </p:spTree>
    <p:extLst>
      <p:ext uri="{BB962C8B-B14F-4D97-AF65-F5344CB8AC3E}">
        <p14:creationId xmlns:p14="http://schemas.microsoft.com/office/powerpoint/2010/main" xmlns="" val="2830131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ea typeface="ＭＳ Ｐゴシック" pitchFamily="34" charset="-128"/>
              </a:defRPr>
            </a:lvl1pPr>
          </a:lstStyle>
          <a:p>
            <a:pPr>
              <a:defRPr/>
            </a:pPr>
            <a:fld id="{60CDC5CA-4C31-409A-A9E1-E0E3DB9C6C31}" type="datetime1">
              <a:rPr lang="en-ZA"/>
              <a:pPr>
                <a:defRPr/>
              </a:pPr>
              <a:t>2021/02/19</a:t>
            </a:fld>
            <a:endParaRPr lang="en-US" dirty="0"/>
          </a:p>
        </p:txBody>
      </p:sp>
      <p:sp>
        <p:nvSpPr>
          <p:cNvPr id="4"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BDE574F-25E9-4058-941C-F2CD0F926AE8}" type="slidenum">
              <a:rPr lang="en-US" altLang="en-US"/>
              <a:pPr>
                <a:defRPr/>
              </a:pPr>
              <a:t>‹#›</a:t>
            </a:fld>
            <a:endParaRPr lang="en-US" altLang="en-US"/>
          </a:p>
        </p:txBody>
      </p:sp>
    </p:spTree>
    <p:extLst>
      <p:ext uri="{BB962C8B-B14F-4D97-AF65-F5344CB8AC3E}">
        <p14:creationId xmlns:p14="http://schemas.microsoft.com/office/powerpoint/2010/main" xmlns="" val="845643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a typeface="ＭＳ Ｐゴシック" pitchFamily="34" charset="-128"/>
              </a:defRPr>
            </a:lvl1pPr>
          </a:lstStyle>
          <a:p>
            <a:pPr>
              <a:defRPr/>
            </a:pPr>
            <a:fld id="{311A6BE4-5174-443F-9E2D-541BD5A6BC5C}" type="datetime1">
              <a:rPr lang="en-ZA"/>
              <a:pPr>
                <a:defRPr/>
              </a:pPr>
              <a:t>2021/02/19</a:t>
            </a:fld>
            <a:endParaRPr lang="en-US" dirty="0"/>
          </a:p>
        </p:txBody>
      </p:sp>
      <p:sp>
        <p:nvSpPr>
          <p:cNvPr id="3"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108D15E-4722-4361-90F0-56E05E86051E}" type="slidenum">
              <a:rPr lang="en-US" altLang="en-US"/>
              <a:pPr>
                <a:defRPr/>
              </a:pPr>
              <a:t>‹#›</a:t>
            </a:fld>
            <a:endParaRPr lang="en-US" altLang="en-US"/>
          </a:p>
        </p:txBody>
      </p:sp>
    </p:spTree>
    <p:extLst>
      <p:ext uri="{BB962C8B-B14F-4D97-AF65-F5344CB8AC3E}">
        <p14:creationId xmlns:p14="http://schemas.microsoft.com/office/powerpoint/2010/main" xmlns="" val="614755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3F928DDE-FBA6-4A62-AF2E-3FD3860CDB09}" type="datetime1">
              <a:rPr lang="en-ZA"/>
              <a:pPr>
                <a:defRPr/>
              </a:pPr>
              <a:t>2021/02/19</a:t>
            </a:fld>
            <a:endParaRPr lang="en-US" dirty="0"/>
          </a:p>
        </p:txBody>
      </p:sp>
      <p:sp>
        <p:nvSpPr>
          <p:cNvPr id="6"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D06CE6-568E-4F10-A82D-9B37229559D0}" type="slidenum">
              <a:rPr lang="en-US" altLang="en-US"/>
              <a:pPr>
                <a:defRPr/>
              </a:pPr>
              <a:t>‹#›</a:t>
            </a:fld>
            <a:endParaRPr lang="en-US" altLang="en-US"/>
          </a:p>
        </p:txBody>
      </p:sp>
    </p:spTree>
    <p:extLst>
      <p:ext uri="{BB962C8B-B14F-4D97-AF65-F5344CB8AC3E}">
        <p14:creationId xmlns:p14="http://schemas.microsoft.com/office/powerpoint/2010/main" xmlns="" val="1565051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BAA8CA-5113-4312-8024-D8716E3B30DD}" type="datetime1">
              <a:rPr lang="en-ZA"/>
              <a:pPr>
                <a:defRPr/>
              </a:pPr>
              <a:t>2021/02/19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68843C-8C94-49F9-B806-00EE01607616}" type="slidenum">
              <a:rPr lang="en-US" altLang="en-US"/>
              <a:pPr>
                <a:defRPr/>
              </a:pPr>
              <a:t>‹#›</a:t>
            </a:fld>
            <a:endParaRPr lang="en-US" altLang="en-US"/>
          </a:p>
        </p:txBody>
      </p:sp>
    </p:spTree>
    <p:extLst>
      <p:ext uri="{BB962C8B-B14F-4D97-AF65-F5344CB8AC3E}">
        <p14:creationId xmlns:p14="http://schemas.microsoft.com/office/powerpoint/2010/main" xmlns="" val="14901844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C46900F8-4D82-4CB1-B134-2E42A77A1A35}" type="datetime1">
              <a:rPr lang="en-ZA"/>
              <a:pPr>
                <a:defRPr/>
              </a:pPr>
              <a:t>2021/02/19</a:t>
            </a:fld>
            <a:endParaRPr lang="en-US" dirty="0"/>
          </a:p>
        </p:txBody>
      </p:sp>
      <p:sp>
        <p:nvSpPr>
          <p:cNvPr id="6"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1898FAD-EF44-4E18-A6C9-9AE64D9DD3A0}" type="slidenum">
              <a:rPr lang="en-US" altLang="en-US"/>
              <a:pPr>
                <a:defRPr/>
              </a:pPr>
              <a:t>‹#›</a:t>
            </a:fld>
            <a:endParaRPr lang="en-US" altLang="en-US"/>
          </a:p>
        </p:txBody>
      </p:sp>
    </p:spTree>
    <p:extLst>
      <p:ext uri="{BB962C8B-B14F-4D97-AF65-F5344CB8AC3E}">
        <p14:creationId xmlns:p14="http://schemas.microsoft.com/office/powerpoint/2010/main" xmlns="" val="10881459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73E0647B-D5EC-43EB-9081-587DF5476D25}" type="datetime1">
              <a:rPr lang="en-ZA"/>
              <a:pPr>
                <a:defRPr/>
              </a:pPr>
              <a:t>2021/02/19</a:t>
            </a:fld>
            <a:endParaRPr lang="en-US" dirty="0"/>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1B932B-1A27-49C6-93CB-665F36018A2C}" type="slidenum">
              <a:rPr lang="en-US" altLang="en-US"/>
              <a:pPr>
                <a:defRPr/>
              </a:pPr>
              <a:t>‹#›</a:t>
            </a:fld>
            <a:endParaRPr lang="en-US" altLang="en-US"/>
          </a:p>
        </p:txBody>
      </p:sp>
    </p:spTree>
    <p:extLst>
      <p:ext uri="{BB962C8B-B14F-4D97-AF65-F5344CB8AC3E}">
        <p14:creationId xmlns:p14="http://schemas.microsoft.com/office/powerpoint/2010/main" xmlns="" val="4170833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809D7C12-EABC-4ED3-92B5-385AC6889651}" type="datetime1">
              <a:rPr lang="en-ZA"/>
              <a:pPr>
                <a:defRPr/>
              </a:pPr>
              <a:t>2021/02/19</a:t>
            </a:fld>
            <a:endParaRPr lang="en-US" dirty="0"/>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50C665-32A9-4E1B-834C-EFE39889DF58}" type="slidenum">
              <a:rPr lang="en-US" altLang="en-US"/>
              <a:pPr>
                <a:defRPr/>
              </a:pPr>
              <a:t>‹#›</a:t>
            </a:fld>
            <a:endParaRPr lang="en-US" altLang="en-US"/>
          </a:p>
        </p:txBody>
      </p:sp>
    </p:spTree>
    <p:extLst>
      <p:ext uri="{BB962C8B-B14F-4D97-AF65-F5344CB8AC3E}">
        <p14:creationId xmlns:p14="http://schemas.microsoft.com/office/powerpoint/2010/main" xmlns="" val="1507819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BDBF202-E9EF-4F0C-A3B0-6717BE1A744D}" type="datetime1">
              <a:rPr lang="en-ZA"/>
              <a:pPr>
                <a:defRPr/>
              </a:pPr>
              <a:t>2021/02/19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D3AF77-1700-4E14-A1F9-80573928FB86}" type="slidenum">
              <a:rPr lang="en-US" altLang="en-US"/>
              <a:pPr>
                <a:defRPr/>
              </a:pPr>
              <a:t>‹#›</a:t>
            </a:fld>
            <a:endParaRPr lang="en-US" altLang="en-US"/>
          </a:p>
        </p:txBody>
      </p:sp>
    </p:spTree>
    <p:extLst>
      <p:ext uri="{BB962C8B-B14F-4D97-AF65-F5344CB8AC3E}">
        <p14:creationId xmlns:p14="http://schemas.microsoft.com/office/powerpoint/2010/main" xmlns="" val="4261206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996BD14-ED47-46FA-99FD-8F87748B64F9}" type="datetime1">
              <a:rPr lang="en-ZA"/>
              <a:pPr>
                <a:defRPr/>
              </a:pPr>
              <a:t>2021/02/19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033D73E-A651-4C80-9EFB-8757F9EEAB10}" type="slidenum">
              <a:rPr lang="en-US" altLang="en-US"/>
              <a:pPr>
                <a:defRPr/>
              </a:pPr>
              <a:t>‹#›</a:t>
            </a:fld>
            <a:endParaRPr lang="en-US" altLang="en-US"/>
          </a:p>
        </p:txBody>
      </p:sp>
    </p:spTree>
    <p:extLst>
      <p:ext uri="{BB962C8B-B14F-4D97-AF65-F5344CB8AC3E}">
        <p14:creationId xmlns:p14="http://schemas.microsoft.com/office/powerpoint/2010/main" xmlns="" val="1007866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F1F8AF5-E3B7-4B9A-9493-A954D45BC6EE}" type="datetime1">
              <a:rPr lang="en-ZA"/>
              <a:pPr>
                <a:defRPr/>
              </a:pPr>
              <a:t>2021/02/19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88BF565-E07C-40FD-A56E-F9436656BF9C}" type="slidenum">
              <a:rPr lang="en-US" altLang="en-US"/>
              <a:pPr>
                <a:defRPr/>
              </a:pPr>
              <a:t>‹#›</a:t>
            </a:fld>
            <a:endParaRPr lang="en-US" altLang="en-US"/>
          </a:p>
        </p:txBody>
      </p:sp>
    </p:spTree>
    <p:extLst>
      <p:ext uri="{BB962C8B-B14F-4D97-AF65-F5344CB8AC3E}">
        <p14:creationId xmlns:p14="http://schemas.microsoft.com/office/powerpoint/2010/main" xmlns="" val="1047398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40B4CD9-155C-4F0F-8BFC-D02E8EFC341A}" type="datetime1">
              <a:rPr lang="en-ZA"/>
              <a:pPr>
                <a:defRPr/>
              </a:pPr>
              <a:t>2021/02/19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80CD750-9B2B-4912-B40B-5AA8D285913C}" type="slidenum">
              <a:rPr lang="en-US" altLang="en-US"/>
              <a:pPr>
                <a:defRPr/>
              </a:pPr>
              <a:t>‹#›</a:t>
            </a:fld>
            <a:endParaRPr lang="en-US" altLang="en-US"/>
          </a:p>
        </p:txBody>
      </p:sp>
    </p:spTree>
    <p:extLst>
      <p:ext uri="{BB962C8B-B14F-4D97-AF65-F5344CB8AC3E}">
        <p14:creationId xmlns:p14="http://schemas.microsoft.com/office/powerpoint/2010/main" xmlns="" val="1797374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A78C04-9200-4F46-9688-091004D7A9F8}" type="datetime1">
              <a:rPr lang="en-ZA"/>
              <a:pPr>
                <a:defRPr/>
              </a:pPr>
              <a:t>2021/02/19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AD41ED-F463-4F43-9A3D-2814B7C96DE1}" type="slidenum">
              <a:rPr lang="en-US" altLang="en-US"/>
              <a:pPr>
                <a:defRPr/>
              </a:pPr>
              <a:t>‹#›</a:t>
            </a:fld>
            <a:endParaRPr lang="en-US" altLang="en-US"/>
          </a:p>
        </p:txBody>
      </p:sp>
    </p:spTree>
    <p:extLst>
      <p:ext uri="{BB962C8B-B14F-4D97-AF65-F5344CB8AC3E}">
        <p14:creationId xmlns:p14="http://schemas.microsoft.com/office/powerpoint/2010/main" xmlns="" val="537369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9BF5B88-FCFD-4C3B-9B13-2A0ABE2B0907}" type="datetime1">
              <a:rPr lang="en-ZA"/>
              <a:pPr>
                <a:defRPr/>
              </a:pPr>
              <a:t>2021/02/19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939182-7731-4D27-917D-56E7ACBAF376}" type="slidenum">
              <a:rPr lang="en-US" altLang="en-US"/>
              <a:pPr>
                <a:defRPr/>
              </a:pPr>
              <a:t>‹#›</a:t>
            </a:fld>
            <a:endParaRPr lang="en-US" altLang="en-US"/>
          </a:p>
        </p:txBody>
      </p:sp>
    </p:spTree>
    <p:extLst>
      <p:ext uri="{BB962C8B-B14F-4D97-AF65-F5344CB8AC3E}">
        <p14:creationId xmlns:p14="http://schemas.microsoft.com/office/powerpoint/2010/main" xmlns="" val="3018934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3B32A6E-5FDA-498B-97FD-B45BFE0D6588}" type="datetime1">
              <a:rPr lang="en-ZA"/>
              <a:pPr>
                <a:defRPr/>
              </a:pPr>
              <a:t>2021/02/19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C6E7F4E-0B76-4744-8DEC-0C6C348C215F}" type="slidenum">
              <a:rPr lang="en-US" altLang="en-US"/>
              <a:pPr>
                <a:defRPr/>
              </a:pPr>
              <a:t>‹#›</a:t>
            </a:fld>
            <a:endParaRPr lang="en-US" altLang="en-US"/>
          </a:p>
        </p:txBody>
      </p:sp>
    </p:spTree>
    <p:extLst>
      <p:ext uri="{BB962C8B-B14F-4D97-AF65-F5344CB8AC3E}">
        <p14:creationId xmlns:p14="http://schemas.microsoft.com/office/powerpoint/2010/main" xmlns="" val="2482188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111" charset="0"/>
                <a:ea typeface="ＭＳ Ｐゴシック" pitchFamily="-111" charset="-128"/>
              </a:defRPr>
            </a:lvl1pPr>
          </a:lstStyle>
          <a:p>
            <a:pPr>
              <a:defRPr/>
            </a:pPr>
            <a:fld id="{E3C98001-5132-45DE-BD34-0205259F05F6}" type="datetime1">
              <a:rPr lang="en-ZA"/>
              <a:pPr>
                <a:defRPr/>
              </a:pPr>
              <a:t>2021/02/19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11" charset="0"/>
                <a:ea typeface="ＭＳ Ｐゴシック" pitchFamily="-111" charset="-128"/>
                <a:cs typeface="ＭＳ Ｐゴシック" pitchFamily="-111"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0EE3AA38-2452-4A46-94B7-11E9C5818B6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1658" r:id="rId1"/>
    <p:sldLayoutId id="2147491659" r:id="rId2"/>
    <p:sldLayoutId id="2147491660" r:id="rId3"/>
    <p:sldLayoutId id="2147491661" r:id="rId4"/>
    <p:sldLayoutId id="2147491662" r:id="rId5"/>
    <p:sldLayoutId id="2147491663" r:id="rId6"/>
    <p:sldLayoutId id="2147491664" r:id="rId7"/>
    <p:sldLayoutId id="2147491665" r:id="rId8"/>
    <p:sldLayoutId id="2147491666" r:id="rId9"/>
    <p:sldLayoutId id="2147491667" r:id="rId10"/>
    <p:sldLayoutId id="2147491668" r:id="rId11"/>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pitchFamily="-111"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111" charset="0"/>
                <a:ea typeface="ＭＳ Ｐゴシック" pitchFamily="-111" charset="-128"/>
              </a:defRPr>
            </a:lvl1pPr>
          </a:lstStyle>
          <a:p>
            <a:pPr>
              <a:defRPr/>
            </a:pPr>
            <a:fld id="{D11F7724-9896-4551-874E-21461C6587AF}" type="datetime1">
              <a:rPr lang="en-ZA"/>
              <a:pPr>
                <a:defRPr/>
              </a:pPr>
              <a:t>2021/02/19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11" charset="0"/>
                <a:ea typeface="ＭＳ Ｐゴシック" pitchFamily="-111" charset="-128"/>
                <a:cs typeface="ＭＳ Ｐゴシック" pitchFamily="-111"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C6F5EDB1-D137-4E66-B655-F7CA2F42DED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1669" r:id="rId1"/>
    <p:sldLayoutId id="2147491670" r:id="rId2"/>
    <p:sldLayoutId id="2147491671" r:id="rId3"/>
    <p:sldLayoutId id="2147491672" r:id="rId4"/>
    <p:sldLayoutId id="2147491673" r:id="rId5"/>
    <p:sldLayoutId id="2147491674" r:id="rId6"/>
    <p:sldLayoutId id="2147491675" r:id="rId7"/>
    <p:sldLayoutId id="2147491676" r:id="rId8"/>
    <p:sldLayoutId id="2147491677" r:id="rId9"/>
    <p:sldLayoutId id="2147491678" r:id="rId10"/>
    <p:sldLayoutId id="2147491679" r:id="rId11"/>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pitchFamily="-111"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 Id="rId5" Type="http://schemas.openxmlformats.org/officeDocument/2006/relationships/chart" Target="../charts/chart5.xml"/><Relationship Id="rId4" Type="http://schemas.openxmlformats.org/officeDocument/2006/relationships/chart" Target="../charts/chart4.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6.xml"/><Relationship Id="rId5" Type="http://schemas.openxmlformats.org/officeDocument/2006/relationships/chart" Target="../charts/chart9.xml"/><Relationship Id="rId4" Type="http://schemas.openxmlformats.org/officeDocument/2006/relationships/chart" Target="../charts/chart8.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834" name="Picture 5" descr="New_Powerpoint presentation-01.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75" name="Title 16"/>
          <p:cNvSpPr txBox="1">
            <a:spLocks/>
          </p:cNvSpPr>
          <p:nvPr/>
        </p:nvSpPr>
        <p:spPr bwMode="auto">
          <a:xfrm>
            <a:off x="548640" y="1186135"/>
            <a:ext cx="8423892" cy="1150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914400">
              <a:spcBef>
                <a:spcPct val="0"/>
              </a:spcBef>
              <a:buFontTx/>
              <a:buNone/>
            </a:pPr>
            <a:r>
              <a:rPr lang="en-ZA" altLang="en-US" sz="4000" b="1" dirty="0" smtClean="0">
                <a:latin typeface="Arial" panose="020B0604020202020204" pitchFamily="34" charset="0"/>
                <a:cs typeface="Arial" panose="020B0604020202020204" pitchFamily="34" charset="0"/>
              </a:rPr>
              <a:t>COMPENSATION FUND</a:t>
            </a:r>
            <a:endParaRPr lang="en-ZA" sz="2800" b="1" dirty="0" smtClean="0">
              <a:latin typeface="Arial" panose="020B0604020202020204" pitchFamily="34" charset="0"/>
              <a:cs typeface="Arial" panose="020B0604020202020204" pitchFamily="34" charset="0"/>
            </a:endParaRPr>
          </a:p>
          <a:p>
            <a:pPr algn="ctr">
              <a:buNone/>
            </a:pPr>
            <a:r>
              <a:rPr lang="en-ZA" sz="2800" b="1" dirty="0" smtClean="0">
                <a:latin typeface="Arial" panose="020B0604020202020204" pitchFamily="34" charset="0"/>
                <a:cs typeface="Arial" panose="020B0604020202020204" pitchFamily="34" charset="0"/>
              </a:rPr>
              <a:t>CLAIMS PRESENTATION TO THE </a:t>
            </a:r>
            <a:r>
              <a:rPr lang="en-GB" b="1" dirty="0" smtClean="0"/>
              <a:t>PORTFOLIO COMMITTEE ON EMPLOYMENT AND LABOUR  </a:t>
            </a:r>
            <a:endParaRPr lang="en-ZA" dirty="0"/>
          </a:p>
        </p:txBody>
      </p:sp>
      <p:sp>
        <p:nvSpPr>
          <p:cNvPr id="28676" name="Subtitle 17"/>
          <p:cNvSpPr txBox="1">
            <a:spLocks/>
          </p:cNvSpPr>
          <p:nvPr/>
        </p:nvSpPr>
        <p:spPr bwMode="auto">
          <a:xfrm>
            <a:off x="187325" y="2762250"/>
            <a:ext cx="1819275"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pPr>
            <a:r>
              <a:rPr lang="en-US" altLang="en-US" sz="1100" b="1" dirty="0" smtClean="0">
                <a:solidFill>
                  <a:srgbClr val="404040"/>
                </a:solidFill>
                <a:latin typeface="Arial Bold" panose="020B0704020202020204" pitchFamily="34" charset="0"/>
                <a:cs typeface="Arial Bold" panose="020B0704020202020204" pitchFamily="34" charset="0"/>
              </a:rPr>
              <a:t>FEBRUARY  2021</a:t>
            </a:r>
            <a:endParaRPr lang="en-US" altLang="en-US" sz="1200" b="1" dirty="0">
              <a:solidFill>
                <a:srgbClr val="404040"/>
              </a:solidFill>
              <a:latin typeface="Arial Bold" panose="020B0704020202020204" pitchFamily="34" charset="0"/>
              <a:cs typeface="Arial Bold" panose="020B0704020202020204" pitchFamily="34" charset="0"/>
            </a:endParaRPr>
          </a:p>
        </p:txBody>
      </p:sp>
      <p:sp>
        <p:nvSpPr>
          <p:cNvPr id="28678"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9DCF9BC2-BA18-496F-AF8C-0E72CBB3FB61}" type="slidenum">
              <a:rPr lang="en-US" altLang="en-US" sz="1200" smtClean="0">
                <a:solidFill>
                  <a:srgbClr val="898989"/>
                </a:solidFill>
              </a:rPr>
              <a:pPr>
                <a:spcBef>
                  <a:spcPct val="0"/>
                </a:spcBef>
                <a:buFontTx/>
                <a:buNone/>
              </a:pPr>
              <a:t>1</a:t>
            </a:fld>
            <a:endParaRPr lang="en-US" altLang="en-US" sz="1200" smtClean="0">
              <a:solidFill>
                <a:srgbClr val="898989"/>
              </a:solidFill>
            </a:endParaRPr>
          </a:p>
        </p:txBody>
      </p:sp>
      <p:pic>
        <p:nvPicPr>
          <p:cNvPr id="28679" name="Picture 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4763" y="5913438"/>
            <a:ext cx="1250950" cy="846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80" name="Picture 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09875" y="5994400"/>
            <a:ext cx="1393825" cy="696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48834"/>
                                        </p:tgtEl>
                                        <p:attrNameLst>
                                          <p:attrName>style.visibility</p:attrName>
                                        </p:attrNameLst>
                                      </p:cBhvr>
                                      <p:to>
                                        <p:strVal val="visible"/>
                                      </p:to>
                                    </p:set>
                                    <p:animEffect transition="in" filter="circle(in)">
                                      <p:cBhvr>
                                        <p:cTn id="7" dur="2000"/>
                                        <p:tgtEl>
                                          <p:spTgt spid="248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7425" y="274638"/>
            <a:ext cx="8692179" cy="1143000"/>
          </a:xfrm>
        </p:spPr>
        <p:txBody>
          <a:bodyPr/>
          <a:lstStyle/>
          <a:p>
            <a:r>
              <a:rPr lang="en-ZA" sz="4000" b="1" dirty="0" smtClean="0"/>
              <a:t>CURRENT YEAR BENEFITS PAYMENTS</a:t>
            </a:r>
            <a:endParaRPr lang="en-ZA" sz="4000" b="1" dirty="0"/>
          </a:p>
        </p:txBody>
      </p:sp>
      <p:sp>
        <p:nvSpPr>
          <p:cNvPr id="4" name="Date Placeholder 3"/>
          <p:cNvSpPr>
            <a:spLocks noGrp="1"/>
          </p:cNvSpPr>
          <p:nvPr>
            <p:ph type="dt" sz="half" idx="10"/>
          </p:nvPr>
        </p:nvSpPr>
        <p:spPr/>
        <p:txBody>
          <a:bodyPr/>
          <a:lstStyle/>
          <a:p>
            <a:pPr>
              <a:defRPr/>
            </a:pPr>
            <a:fld id="{87BAA8CA-5113-4312-8024-D8716E3B30DD}" type="datetime1">
              <a:rPr lang="en-ZA" smtClean="0"/>
              <a:pPr>
                <a:defRPr/>
              </a:pPr>
              <a:t>2021/02/19</a:t>
            </a:fld>
            <a:endParaRPr lang="en-US" dirty="0"/>
          </a:p>
        </p:txBody>
      </p:sp>
      <p:sp>
        <p:nvSpPr>
          <p:cNvPr id="5" name="Slide Number Placeholder 4"/>
          <p:cNvSpPr>
            <a:spLocks noGrp="1"/>
          </p:cNvSpPr>
          <p:nvPr>
            <p:ph type="sldNum" sz="quarter" idx="12"/>
          </p:nvPr>
        </p:nvSpPr>
        <p:spPr/>
        <p:txBody>
          <a:bodyPr/>
          <a:lstStyle/>
          <a:p>
            <a:pPr>
              <a:defRPr/>
            </a:pPr>
            <a:fld id="{6E68843C-8C94-49F9-B806-00EE01607616}" type="slidenum">
              <a:rPr lang="en-US" altLang="en-US" smtClean="0"/>
              <a:pPr>
                <a:defRPr/>
              </a:pPr>
              <a:t>10</a:t>
            </a:fld>
            <a:endParaRPr lang="en-US" altLang="en-US"/>
          </a:p>
        </p:txBody>
      </p:sp>
      <p:pic>
        <p:nvPicPr>
          <p:cNvPr id="9" name="Content Placeholder 8"/>
          <p:cNvPicPr>
            <a:picLocks noGrp="1" noChangeAspect="1"/>
          </p:cNvPicPr>
          <p:nvPr>
            <p:ph sz="half" idx="1"/>
          </p:nvPr>
        </p:nvPicPr>
        <p:blipFill>
          <a:blip r:embed="rId2"/>
          <a:stretch>
            <a:fillRect/>
          </a:stretch>
        </p:blipFill>
        <p:spPr>
          <a:xfrm>
            <a:off x="247426" y="1506071"/>
            <a:ext cx="8563200" cy="4850279"/>
          </a:xfrm>
          <a:prstGeom prst="rect">
            <a:avLst/>
          </a:prstGeom>
        </p:spPr>
      </p:pic>
    </p:spTree>
    <p:extLst>
      <p:ext uri="{BB962C8B-B14F-4D97-AF65-F5344CB8AC3E}">
        <p14:creationId xmlns:p14="http://schemas.microsoft.com/office/powerpoint/2010/main" xmlns="" val="3050356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7425" y="274638"/>
            <a:ext cx="8692179" cy="1143000"/>
          </a:xfrm>
        </p:spPr>
        <p:txBody>
          <a:bodyPr/>
          <a:lstStyle/>
          <a:p>
            <a:r>
              <a:rPr lang="en-ZA" sz="4000" b="1" dirty="0" smtClean="0"/>
              <a:t>CURRENT YEAR BENEFITS PAYMENTS</a:t>
            </a:r>
            <a:endParaRPr lang="en-ZA" sz="4000" b="1" dirty="0"/>
          </a:p>
        </p:txBody>
      </p:sp>
      <p:sp>
        <p:nvSpPr>
          <p:cNvPr id="4" name="Date Placeholder 3"/>
          <p:cNvSpPr>
            <a:spLocks noGrp="1"/>
          </p:cNvSpPr>
          <p:nvPr>
            <p:ph type="dt" sz="half" idx="10"/>
          </p:nvPr>
        </p:nvSpPr>
        <p:spPr/>
        <p:txBody>
          <a:bodyPr/>
          <a:lstStyle/>
          <a:p>
            <a:pPr>
              <a:defRPr/>
            </a:pPr>
            <a:fld id="{87BAA8CA-5113-4312-8024-D8716E3B30DD}" type="datetime1">
              <a:rPr lang="en-ZA" smtClean="0"/>
              <a:pPr>
                <a:defRPr/>
              </a:pPr>
              <a:t>2021/02/19</a:t>
            </a:fld>
            <a:endParaRPr lang="en-US" dirty="0"/>
          </a:p>
        </p:txBody>
      </p:sp>
      <p:sp>
        <p:nvSpPr>
          <p:cNvPr id="5" name="Slide Number Placeholder 4"/>
          <p:cNvSpPr>
            <a:spLocks noGrp="1"/>
          </p:cNvSpPr>
          <p:nvPr>
            <p:ph type="sldNum" sz="quarter" idx="12"/>
          </p:nvPr>
        </p:nvSpPr>
        <p:spPr/>
        <p:txBody>
          <a:bodyPr/>
          <a:lstStyle/>
          <a:p>
            <a:pPr>
              <a:defRPr/>
            </a:pPr>
            <a:fld id="{6E68843C-8C94-49F9-B806-00EE01607616}" type="slidenum">
              <a:rPr lang="en-US" altLang="en-US" smtClean="0"/>
              <a:pPr>
                <a:defRPr/>
              </a:pPr>
              <a:t>11</a:t>
            </a:fld>
            <a:endParaRPr lang="en-US" altLang="en-US"/>
          </a:p>
        </p:txBody>
      </p:sp>
      <p:pic>
        <p:nvPicPr>
          <p:cNvPr id="7" name="Content Placeholder 6"/>
          <p:cNvPicPr>
            <a:picLocks noGrp="1" noChangeAspect="1"/>
          </p:cNvPicPr>
          <p:nvPr>
            <p:ph sz="half" idx="1"/>
          </p:nvPr>
        </p:nvPicPr>
        <p:blipFill>
          <a:blip r:embed="rId2"/>
          <a:stretch>
            <a:fillRect/>
          </a:stretch>
        </p:blipFill>
        <p:spPr>
          <a:xfrm>
            <a:off x="457200" y="1417637"/>
            <a:ext cx="8321038" cy="2874663"/>
          </a:xfrm>
          <a:prstGeom prst="rect">
            <a:avLst/>
          </a:prstGeom>
        </p:spPr>
      </p:pic>
      <p:pic>
        <p:nvPicPr>
          <p:cNvPr id="8" name="Content Placeholder 7"/>
          <p:cNvPicPr>
            <a:picLocks noGrp="1" noChangeAspect="1"/>
          </p:cNvPicPr>
          <p:nvPr>
            <p:ph sz="half" idx="2"/>
          </p:nvPr>
        </p:nvPicPr>
        <p:blipFill>
          <a:blip r:embed="rId3"/>
          <a:stretch>
            <a:fillRect/>
          </a:stretch>
        </p:blipFill>
        <p:spPr>
          <a:xfrm>
            <a:off x="457200" y="4496697"/>
            <a:ext cx="8321038" cy="1495312"/>
          </a:xfrm>
          <a:prstGeom prst="rect">
            <a:avLst/>
          </a:prstGeom>
        </p:spPr>
      </p:pic>
    </p:spTree>
    <p:extLst>
      <p:ext uri="{BB962C8B-B14F-4D97-AF65-F5344CB8AC3E}">
        <p14:creationId xmlns:p14="http://schemas.microsoft.com/office/powerpoint/2010/main" xmlns="" val="764900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PAYMENTS PER BENEFICIARY TYPE</a:t>
            </a:r>
            <a:endParaRPr lang="en-ZA" dirty="0"/>
          </a:p>
        </p:txBody>
      </p:sp>
      <p:pic>
        <p:nvPicPr>
          <p:cNvPr id="7" name="Content Placeholder 6"/>
          <p:cNvPicPr>
            <a:picLocks noGrp="1" noChangeAspect="1"/>
          </p:cNvPicPr>
          <p:nvPr>
            <p:ph sz="half" idx="1"/>
          </p:nvPr>
        </p:nvPicPr>
        <p:blipFill>
          <a:blip r:embed="rId2"/>
          <a:stretch>
            <a:fillRect/>
          </a:stretch>
        </p:blipFill>
        <p:spPr>
          <a:xfrm>
            <a:off x="408790" y="3549707"/>
            <a:ext cx="8278009" cy="2091882"/>
          </a:xfrm>
          <a:prstGeom prst="rect">
            <a:avLst/>
          </a:prstGeom>
        </p:spPr>
      </p:pic>
      <p:graphicFrame>
        <p:nvGraphicFramePr>
          <p:cNvPr id="8" name="Content Placeholder 7"/>
          <p:cNvGraphicFramePr>
            <a:graphicFrameLocks noGrp="1"/>
          </p:cNvGraphicFramePr>
          <p:nvPr>
            <p:ph sz="half" idx="2"/>
            <p:extLst>
              <p:ext uri="{D42A27DB-BD31-4B8C-83A1-F6EECF244321}">
                <p14:modId xmlns:p14="http://schemas.microsoft.com/office/powerpoint/2010/main" xmlns="" val="4231132601"/>
              </p:ext>
            </p:extLst>
          </p:nvPr>
        </p:nvGraphicFramePr>
        <p:xfrm>
          <a:off x="408791" y="1742741"/>
          <a:ext cx="8278009" cy="1695806"/>
        </p:xfrm>
        <a:graphic>
          <a:graphicData uri="http://schemas.openxmlformats.org/drawingml/2006/table">
            <a:tbl>
              <a:tblPr>
                <a:tableStyleId>{5C22544A-7EE6-4342-B048-85BDC9FD1C3A}</a:tableStyleId>
              </a:tblPr>
              <a:tblGrid>
                <a:gridCol w="5012795">
                  <a:extLst>
                    <a:ext uri="{9D8B030D-6E8A-4147-A177-3AD203B41FA5}">
                      <a16:colId xmlns:a16="http://schemas.microsoft.com/office/drawing/2014/main" xmlns="" val="1769169839"/>
                    </a:ext>
                  </a:extLst>
                </a:gridCol>
                <a:gridCol w="2161479">
                  <a:extLst>
                    <a:ext uri="{9D8B030D-6E8A-4147-A177-3AD203B41FA5}">
                      <a16:colId xmlns:a16="http://schemas.microsoft.com/office/drawing/2014/main" xmlns="" val="2383311885"/>
                    </a:ext>
                  </a:extLst>
                </a:gridCol>
                <a:gridCol w="1103735">
                  <a:extLst>
                    <a:ext uri="{9D8B030D-6E8A-4147-A177-3AD203B41FA5}">
                      <a16:colId xmlns:a16="http://schemas.microsoft.com/office/drawing/2014/main" xmlns="" val="2486062526"/>
                    </a:ext>
                  </a:extLst>
                </a:gridCol>
              </a:tblGrid>
              <a:tr h="232766">
                <a:tc>
                  <a:txBody>
                    <a:bodyPr/>
                    <a:lstStyle/>
                    <a:p>
                      <a:pPr algn="r" fontAlgn="b"/>
                      <a:r>
                        <a:rPr lang="en-ZA" sz="1400" b="1" u="none" strike="noStrike" dirty="0">
                          <a:effectLst/>
                        </a:rPr>
                        <a:t> </a:t>
                      </a:r>
                      <a:endParaRPr lang="en-ZA" sz="14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ZA" sz="1400" b="1" u="none" strike="noStrike" dirty="0">
                          <a:effectLst/>
                        </a:rPr>
                        <a:t>Amount Paid</a:t>
                      </a:r>
                      <a:endParaRPr lang="en-ZA" sz="14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ZA" sz="1400" b="1" u="none" strike="noStrike" dirty="0">
                          <a:effectLst/>
                        </a:rPr>
                        <a:t>% </a:t>
                      </a:r>
                      <a:endParaRPr lang="en-ZA" sz="14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98927075"/>
                  </a:ext>
                </a:extLst>
              </a:tr>
              <a:tr h="232766">
                <a:tc>
                  <a:txBody>
                    <a:bodyPr/>
                    <a:lstStyle/>
                    <a:p>
                      <a:pPr algn="l" fontAlgn="b"/>
                      <a:r>
                        <a:rPr lang="en-US" sz="1600" u="none" strike="noStrike" dirty="0">
                          <a:effectLst/>
                        </a:rPr>
                        <a:t>Medical Claims - Medical Service Provider</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ZA" sz="1600" u="none" strike="noStrike">
                          <a:effectLst/>
                        </a:rPr>
                        <a:t>R1 214 053 906</a:t>
                      </a:r>
                      <a:endParaRPr lang="en-ZA"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ZA" sz="1600" u="none" strike="noStrike">
                          <a:effectLst/>
                        </a:rPr>
                        <a:t>37%</a:t>
                      </a:r>
                      <a:endParaRPr lang="en-ZA" sz="16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962339989"/>
                  </a:ext>
                </a:extLst>
              </a:tr>
              <a:tr h="232766">
                <a:tc>
                  <a:txBody>
                    <a:bodyPr/>
                    <a:lstStyle/>
                    <a:p>
                      <a:pPr algn="l" fontAlgn="b"/>
                      <a:r>
                        <a:rPr lang="en-ZA" sz="1600" u="none" strike="noStrike" dirty="0">
                          <a:effectLst/>
                        </a:rPr>
                        <a:t>Medical Claims - Third Parties/Agents</a:t>
                      </a:r>
                      <a:endParaRPr lang="en-ZA"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ZA" sz="1600" u="none" strike="noStrike">
                          <a:effectLst/>
                        </a:rPr>
                        <a:t>R1 021 222 929</a:t>
                      </a:r>
                      <a:endParaRPr lang="en-ZA"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ZA" sz="1600" u="none" strike="noStrike">
                          <a:effectLst/>
                        </a:rPr>
                        <a:t>31%</a:t>
                      </a:r>
                      <a:endParaRPr lang="en-ZA" sz="16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025590633"/>
                  </a:ext>
                </a:extLst>
              </a:tr>
              <a:tr h="232766">
                <a:tc>
                  <a:txBody>
                    <a:bodyPr/>
                    <a:lstStyle/>
                    <a:p>
                      <a:pPr algn="l" fontAlgn="b"/>
                      <a:r>
                        <a:rPr lang="en-US" sz="1600" u="none" strike="noStrike" dirty="0" smtClean="0">
                          <a:effectLst/>
                        </a:rPr>
                        <a:t>Disability</a:t>
                      </a:r>
                      <a:r>
                        <a:rPr lang="en-US" sz="1600" u="none" strike="noStrike" baseline="0" dirty="0" smtClean="0">
                          <a:effectLst/>
                        </a:rPr>
                        <a:t> </a:t>
                      </a:r>
                      <a:r>
                        <a:rPr lang="en-US" sz="1600" u="none" strike="noStrike" dirty="0" smtClean="0">
                          <a:effectLst/>
                        </a:rPr>
                        <a:t>Pensions </a:t>
                      </a:r>
                      <a:r>
                        <a:rPr lang="en-US" sz="1600" u="none" strike="noStrike" dirty="0">
                          <a:effectLst/>
                        </a:rPr>
                        <a:t>- Injured </a:t>
                      </a:r>
                      <a:r>
                        <a:rPr lang="en-US" sz="1600" u="none" strike="noStrike" dirty="0" smtClean="0">
                          <a:effectLst/>
                        </a:rPr>
                        <a:t>Workers/Dependants</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ZA" sz="1600" u="none" strike="noStrike">
                          <a:effectLst/>
                        </a:rPr>
                        <a:t>R909 296 581</a:t>
                      </a:r>
                      <a:endParaRPr lang="en-ZA"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ZA" sz="1600" u="none" strike="noStrike">
                          <a:effectLst/>
                        </a:rPr>
                        <a:t>28%</a:t>
                      </a:r>
                      <a:endParaRPr lang="en-ZA" sz="16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938621625"/>
                  </a:ext>
                </a:extLst>
              </a:tr>
              <a:tr h="465533">
                <a:tc>
                  <a:txBody>
                    <a:bodyPr/>
                    <a:lstStyle/>
                    <a:p>
                      <a:pPr algn="l" fontAlgn="b"/>
                      <a:r>
                        <a:rPr lang="en-US" sz="1600" u="none" strike="noStrike" dirty="0">
                          <a:effectLst/>
                        </a:rPr>
                        <a:t>Temporary and Permanent Disability Payment -  Injured Workers</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ZA" sz="1600" u="none" strike="noStrike">
                          <a:effectLst/>
                        </a:rPr>
                        <a:t>R104 137 708</a:t>
                      </a:r>
                      <a:endParaRPr lang="en-ZA"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ZA" sz="1600" u="none" strike="noStrike">
                          <a:effectLst/>
                        </a:rPr>
                        <a:t>3%</a:t>
                      </a:r>
                      <a:endParaRPr lang="en-ZA" sz="16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861529108"/>
                  </a:ext>
                </a:extLst>
              </a:tr>
              <a:tr h="232766">
                <a:tc>
                  <a:txBody>
                    <a:bodyPr/>
                    <a:lstStyle/>
                    <a:p>
                      <a:pPr algn="l" fontAlgn="b"/>
                      <a:r>
                        <a:rPr lang="en-ZA" sz="1600" u="none" strike="noStrike" dirty="0">
                          <a:effectLst/>
                        </a:rPr>
                        <a:t> </a:t>
                      </a:r>
                      <a:endParaRPr lang="en-ZA"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ZA" sz="1600" b="1" u="none" strike="noStrike" dirty="0">
                          <a:effectLst/>
                        </a:rPr>
                        <a:t>R3 248 711 122,55</a:t>
                      </a:r>
                      <a:endParaRPr lang="en-ZA" sz="16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ZA" sz="1600" u="none" strike="noStrike" dirty="0">
                          <a:effectLst/>
                        </a:rPr>
                        <a:t> </a:t>
                      </a:r>
                      <a:endParaRPr lang="en-ZA"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761439983"/>
                  </a:ext>
                </a:extLst>
              </a:tr>
            </a:tbl>
          </a:graphicData>
        </a:graphic>
      </p:graphicFrame>
      <p:sp>
        <p:nvSpPr>
          <p:cNvPr id="5" name="Date Placeholder 4"/>
          <p:cNvSpPr>
            <a:spLocks noGrp="1"/>
          </p:cNvSpPr>
          <p:nvPr>
            <p:ph type="dt" sz="half" idx="10"/>
          </p:nvPr>
        </p:nvSpPr>
        <p:spPr/>
        <p:txBody>
          <a:bodyPr/>
          <a:lstStyle/>
          <a:p>
            <a:pPr>
              <a:defRPr/>
            </a:pPr>
            <a:fld id="{0996BD14-ED47-46FA-99FD-8F87748B64F9}" type="datetime1">
              <a:rPr lang="en-ZA" smtClean="0"/>
              <a:pPr>
                <a:defRPr/>
              </a:pPr>
              <a:t>2021/02/19</a:t>
            </a:fld>
            <a:endParaRPr lang="en-US" dirty="0"/>
          </a:p>
        </p:txBody>
      </p:sp>
      <p:sp>
        <p:nvSpPr>
          <p:cNvPr id="6" name="Slide Number Placeholder 5"/>
          <p:cNvSpPr>
            <a:spLocks noGrp="1"/>
          </p:cNvSpPr>
          <p:nvPr>
            <p:ph type="sldNum" sz="quarter" idx="12"/>
          </p:nvPr>
        </p:nvSpPr>
        <p:spPr/>
        <p:txBody>
          <a:bodyPr/>
          <a:lstStyle/>
          <a:p>
            <a:pPr>
              <a:defRPr/>
            </a:pPr>
            <a:fld id="{C033D73E-A651-4C80-9EFB-8757F9EEAB10}" type="slidenum">
              <a:rPr lang="en-US" altLang="en-US" smtClean="0"/>
              <a:pPr>
                <a:defRPr/>
              </a:pPr>
              <a:t>12</a:t>
            </a:fld>
            <a:endParaRPr lang="en-US" altLang="en-US"/>
          </a:p>
        </p:txBody>
      </p:sp>
      <p:sp>
        <p:nvSpPr>
          <p:cNvPr id="9" name="Rectangle 8"/>
          <p:cNvSpPr/>
          <p:nvPr/>
        </p:nvSpPr>
        <p:spPr>
          <a:xfrm>
            <a:off x="408790" y="5779146"/>
            <a:ext cx="8229599" cy="7507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ZA" dirty="0" smtClean="0"/>
              <a:t>Disability Pensions, Temporary and Permanent Disability Pensions </a:t>
            </a:r>
            <a:r>
              <a:rPr lang="en-ZA" u="sng" dirty="0" smtClean="0"/>
              <a:t>are only</a:t>
            </a:r>
            <a:r>
              <a:rPr lang="en-ZA" dirty="0" smtClean="0"/>
              <a:t> paid to the injured worker or their dependants in cases fatalities</a:t>
            </a:r>
            <a:endParaRPr lang="en-ZA" dirty="0"/>
          </a:p>
        </p:txBody>
      </p:sp>
    </p:spTree>
    <p:extLst>
      <p:ext uri="{BB962C8B-B14F-4D97-AF65-F5344CB8AC3E}">
        <p14:creationId xmlns:p14="http://schemas.microsoft.com/office/powerpoint/2010/main" xmlns="" val="3036454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Rejected Medical Invoices</a:t>
            </a:r>
            <a:endParaRPr lang="en-ZA"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3763450883"/>
              </p:ext>
            </p:extLst>
          </p:nvPr>
        </p:nvGraphicFramePr>
        <p:xfrm>
          <a:off x="268941" y="1678193"/>
          <a:ext cx="8530814" cy="2061062"/>
        </p:xfrm>
        <a:graphic>
          <a:graphicData uri="http://schemas.openxmlformats.org/drawingml/2006/table">
            <a:tbl>
              <a:tblPr/>
              <a:tblGrid>
                <a:gridCol w="2339608">
                  <a:extLst>
                    <a:ext uri="{9D8B030D-6E8A-4147-A177-3AD203B41FA5}">
                      <a16:colId xmlns:a16="http://schemas.microsoft.com/office/drawing/2014/main" xmlns="" val="3764023090"/>
                    </a:ext>
                  </a:extLst>
                </a:gridCol>
                <a:gridCol w="2037209">
                  <a:extLst>
                    <a:ext uri="{9D8B030D-6E8A-4147-A177-3AD203B41FA5}">
                      <a16:colId xmlns:a16="http://schemas.microsoft.com/office/drawing/2014/main" xmlns="" val="3625315835"/>
                    </a:ext>
                  </a:extLst>
                </a:gridCol>
                <a:gridCol w="1260190">
                  <a:extLst>
                    <a:ext uri="{9D8B030D-6E8A-4147-A177-3AD203B41FA5}">
                      <a16:colId xmlns:a16="http://schemas.microsoft.com/office/drawing/2014/main" xmlns="" val="256568945"/>
                    </a:ext>
                  </a:extLst>
                </a:gridCol>
                <a:gridCol w="2893807">
                  <a:extLst>
                    <a:ext uri="{9D8B030D-6E8A-4147-A177-3AD203B41FA5}">
                      <a16:colId xmlns:a16="http://schemas.microsoft.com/office/drawing/2014/main" xmlns="" val="106114481"/>
                    </a:ext>
                  </a:extLst>
                </a:gridCol>
              </a:tblGrid>
              <a:tr h="415142">
                <a:tc>
                  <a:txBody>
                    <a:bodyPr/>
                    <a:lstStyle/>
                    <a:p>
                      <a:pPr algn="l" fontAlgn="b"/>
                      <a:r>
                        <a:rPr lang="en-ZA" sz="1100" b="1" i="0" u="none" strike="noStrike">
                          <a:solidFill>
                            <a:srgbClr val="FFFFFF"/>
                          </a:solidFill>
                          <a:effectLst/>
                          <a:latin typeface="Calibri" panose="020F0502020204030204" pitchFamily="34" charset="0"/>
                        </a:rPr>
                        <a:t>Origin Desc Name</a:t>
                      </a:r>
                    </a:p>
                  </a:txBody>
                  <a:tcPr marL="7620" marR="7620" marT="762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l" fontAlgn="b"/>
                      <a:r>
                        <a:rPr lang="en-ZA" sz="1100" b="1" i="0" u="none" strike="noStrike">
                          <a:solidFill>
                            <a:srgbClr val="FFFFFF"/>
                          </a:solidFill>
                          <a:effectLst/>
                          <a:latin typeface="Calibri" panose="020F0502020204030204" pitchFamily="34" charset="0"/>
                        </a:rPr>
                        <a:t>Invoice Status</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l" fontAlgn="b"/>
                      <a:r>
                        <a:rPr lang="en-ZA" sz="1100" b="1" i="0" u="none" strike="noStrike">
                          <a:solidFill>
                            <a:srgbClr val="FFFFFF"/>
                          </a:solidFill>
                          <a:effectLst/>
                          <a:latin typeface="Calibri" panose="020F0502020204030204" pitchFamily="34" charset="0"/>
                        </a:rPr>
                        <a:t>Invoice Count</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l" fontAlgn="b"/>
                      <a:r>
                        <a:rPr lang="en-ZA" sz="1100" b="1" i="0" u="none" strike="noStrike">
                          <a:solidFill>
                            <a:srgbClr val="FFFFFF"/>
                          </a:solidFill>
                          <a:effectLst/>
                          <a:latin typeface="Calibri" panose="020F0502020204030204" pitchFamily="34" charset="0"/>
                        </a:rPr>
                        <a:t> Sum of Invoice Amount </a:t>
                      </a:r>
                    </a:p>
                  </a:txBody>
                  <a:tcPr marL="7620" marR="7620" marT="762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extLst>
                  <a:ext uri="{0D108BD9-81ED-4DB2-BD59-A6C34878D82A}">
                    <a16:rowId xmlns:a16="http://schemas.microsoft.com/office/drawing/2014/main" xmlns="" val="3479911051"/>
                  </a:ext>
                </a:extLst>
              </a:tr>
              <a:tr h="359409">
                <a:tc>
                  <a:txBody>
                    <a:bodyPr/>
                    <a:lstStyle/>
                    <a:p>
                      <a:pPr algn="l" fontAlgn="b"/>
                      <a:r>
                        <a:rPr lang="en-ZA" sz="1600" b="0" i="0" u="none" strike="noStrike" dirty="0">
                          <a:solidFill>
                            <a:srgbClr val="000000"/>
                          </a:solidFill>
                          <a:effectLst/>
                          <a:latin typeface="Calibri" panose="020F0502020204030204" pitchFamily="34" charset="0"/>
                        </a:rPr>
                        <a:t>App Invoices</a:t>
                      </a:r>
                    </a:p>
                  </a:txBody>
                  <a:tcPr marL="7620" marR="7620" marT="762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ZA" sz="1600" b="0" i="0" u="none" strike="noStrike" dirty="0">
                          <a:solidFill>
                            <a:srgbClr val="000000"/>
                          </a:solidFill>
                          <a:effectLst/>
                          <a:latin typeface="Calibri" panose="020F0502020204030204" pitchFamily="34" charset="0"/>
                        </a:rPr>
                        <a:t>Rejected</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ZA" sz="1600" b="0" i="0" u="none" strike="noStrike" dirty="0" smtClean="0">
                          <a:solidFill>
                            <a:srgbClr val="000000"/>
                          </a:solidFill>
                          <a:effectLst/>
                          <a:latin typeface="Calibri" panose="020F0502020204030204" pitchFamily="34" charset="0"/>
                        </a:rPr>
                        <a:t>3 624</a:t>
                      </a:r>
                      <a:endParaRPr lang="en-ZA" sz="16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ZA" sz="1600" b="0" i="0" u="none" strike="noStrike" dirty="0">
                          <a:solidFill>
                            <a:srgbClr val="000000"/>
                          </a:solidFill>
                          <a:effectLst/>
                          <a:latin typeface="Calibri" panose="020F0502020204030204" pitchFamily="34" charset="0"/>
                        </a:rPr>
                        <a:t> </a:t>
                      </a:r>
                      <a:r>
                        <a:rPr lang="en-ZA" sz="1600" b="0" i="0" u="none" strike="noStrike" dirty="0" smtClean="0">
                          <a:solidFill>
                            <a:srgbClr val="000000"/>
                          </a:solidFill>
                          <a:effectLst/>
                          <a:latin typeface="Calibri" panose="020F0502020204030204" pitchFamily="34" charset="0"/>
                        </a:rPr>
                        <a:t>R23 </a:t>
                      </a:r>
                      <a:r>
                        <a:rPr lang="en-ZA" sz="1600" b="0" i="0" u="none" strike="noStrike" dirty="0">
                          <a:solidFill>
                            <a:srgbClr val="000000"/>
                          </a:solidFill>
                          <a:effectLst/>
                          <a:latin typeface="Calibri" panose="020F0502020204030204" pitchFamily="34" charset="0"/>
                        </a:rPr>
                        <a:t>933 415,22 </a:t>
                      </a:r>
                    </a:p>
                  </a:txBody>
                  <a:tcPr marL="7620" marR="7620" marT="762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xmlns="" val="962169846"/>
                  </a:ext>
                </a:extLst>
              </a:tr>
              <a:tr h="415142">
                <a:tc>
                  <a:txBody>
                    <a:bodyPr/>
                    <a:lstStyle/>
                    <a:p>
                      <a:pPr algn="l" fontAlgn="b"/>
                      <a:r>
                        <a:rPr lang="en-ZA" sz="1600" b="0" i="0" u="none" strike="noStrike" dirty="0">
                          <a:solidFill>
                            <a:srgbClr val="000000"/>
                          </a:solidFill>
                          <a:effectLst/>
                          <a:latin typeface="Calibri" panose="020F0502020204030204" pitchFamily="34" charset="0"/>
                        </a:rPr>
                        <a:t>DME (Switch)</a:t>
                      </a:r>
                    </a:p>
                  </a:txBody>
                  <a:tcPr marL="7620" marR="7620" marT="762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Calibri" panose="020F0502020204030204" pitchFamily="34" charset="0"/>
                        </a:rPr>
                        <a:t>Rejected</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panose="020F0502020204030204" pitchFamily="34" charset="0"/>
                        </a:rPr>
                        <a:t>47 776</a:t>
                      </a:r>
                      <a:endParaRPr lang="en-ZA" sz="16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Calibri" panose="020F0502020204030204" pitchFamily="34" charset="0"/>
                        </a:rPr>
                        <a:t> </a:t>
                      </a:r>
                      <a:r>
                        <a:rPr lang="en-ZA" sz="1600" b="0" i="0" u="none" strike="noStrike" dirty="0" smtClean="0">
                          <a:solidFill>
                            <a:srgbClr val="000000"/>
                          </a:solidFill>
                          <a:effectLst/>
                          <a:latin typeface="Calibri" panose="020F0502020204030204" pitchFamily="34" charset="0"/>
                        </a:rPr>
                        <a:t>R289 </a:t>
                      </a:r>
                      <a:r>
                        <a:rPr lang="en-ZA" sz="1600" b="0" i="0" u="none" strike="noStrike" dirty="0">
                          <a:solidFill>
                            <a:srgbClr val="000000"/>
                          </a:solidFill>
                          <a:effectLst/>
                          <a:latin typeface="Calibri" panose="020F0502020204030204" pitchFamily="34" charset="0"/>
                        </a:rPr>
                        <a:t>145 839,50 </a:t>
                      </a:r>
                    </a:p>
                  </a:txBody>
                  <a:tcPr marL="7620" marR="7620" marT="762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xmlns="" val="2500488549"/>
                  </a:ext>
                </a:extLst>
              </a:tr>
              <a:tr h="456227">
                <a:tc>
                  <a:txBody>
                    <a:bodyPr/>
                    <a:lstStyle/>
                    <a:p>
                      <a:pPr algn="l" fontAlgn="b"/>
                      <a:r>
                        <a:rPr lang="en-ZA" sz="1600" b="0" i="0" u="none" strike="noStrike">
                          <a:solidFill>
                            <a:srgbClr val="000000"/>
                          </a:solidFill>
                          <a:effectLst/>
                          <a:latin typeface="Calibri" panose="020F0502020204030204" pitchFamily="34" charset="0"/>
                        </a:rPr>
                        <a:t>Manual Input / FIORI</a:t>
                      </a:r>
                    </a:p>
                  </a:txBody>
                  <a:tcPr marL="7620" marR="7620" marT="762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ZA" sz="1600" b="0" i="0" u="none" strike="noStrike" dirty="0">
                          <a:solidFill>
                            <a:srgbClr val="000000"/>
                          </a:solidFill>
                          <a:effectLst/>
                          <a:latin typeface="Calibri" panose="020F0502020204030204" pitchFamily="34" charset="0"/>
                        </a:rPr>
                        <a:t>Rejected</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ZA" sz="1600" b="0" i="0" u="none" strike="noStrike" dirty="0">
                          <a:solidFill>
                            <a:srgbClr val="000000"/>
                          </a:solidFill>
                          <a:effectLst/>
                          <a:latin typeface="Calibri" panose="020F0502020204030204" pitchFamily="34" charset="0"/>
                        </a:rPr>
                        <a:t>655</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ZA" sz="1600" b="0" i="0" u="none" strike="noStrike" dirty="0">
                          <a:solidFill>
                            <a:srgbClr val="000000"/>
                          </a:solidFill>
                          <a:effectLst/>
                          <a:latin typeface="Calibri" panose="020F0502020204030204" pitchFamily="34" charset="0"/>
                        </a:rPr>
                        <a:t> </a:t>
                      </a:r>
                      <a:r>
                        <a:rPr lang="en-ZA" sz="1600" b="0" i="0" u="none" strike="noStrike" dirty="0" smtClean="0">
                          <a:solidFill>
                            <a:srgbClr val="000000"/>
                          </a:solidFill>
                          <a:effectLst/>
                          <a:latin typeface="Calibri" panose="020F0502020204030204" pitchFamily="34" charset="0"/>
                        </a:rPr>
                        <a:t>R34 </a:t>
                      </a:r>
                      <a:r>
                        <a:rPr lang="en-ZA" sz="1600" b="0" i="0" u="none" strike="noStrike" dirty="0">
                          <a:solidFill>
                            <a:srgbClr val="000000"/>
                          </a:solidFill>
                          <a:effectLst/>
                          <a:latin typeface="Calibri" panose="020F0502020204030204" pitchFamily="34" charset="0"/>
                        </a:rPr>
                        <a:t>671 353,92 </a:t>
                      </a:r>
                    </a:p>
                  </a:txBody>
                  <a:tcPr marL="7620" marR="7620" marT="762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xmlns="" val="1411866757"/>
                  </a:ext>
                </a:extLst>
              </a:tr>
              <a:tr h="415142">
                <a:tc>
                  <a:txBody>
                    <a:bodyPr/>
                    <a:lstStyle/>
                    <a:p>
                      <a:pPr algn="l" fontAlgn="b"/>
                      <a:r>
                        <a:rPr lang="en-ZA" sz="1600" b="1" i="0" u="none" strike="noStrike">
                          <a:solidFill>
                            <a:srgbClr val="000000"/>
                          </a:solidFill>
                          <a:effectLst/>
                          <a:latin typeface="Calibri" panose="020F0502020204030204" pitchFamily="34" charset="0"/>
                        </a:rPr>
                        <a:t>Grand Total</a:t>
                      </a:r>
                    </a:p>
                  </a:txBody>
                  <a:tcPr marL="7620" marR="7620" marT="762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endParaRPr lang="en-ZA" sz="1600" b="1"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ZA" sz="1600" b="1" i="0" u="none" strike="noStrike" dirty="0" smtClean="0">
                          <a:solidFill>
                            <a:srgbClr val="000000"/>
                          </a:solidFill>
                          <a:effectLst/>
                          <a:latin typeface="Calibri" panose="020F0502020204030204" pitchFamily="34" charset="0"/>
                        </a:rPr>
                        <a:t>52 055</a:t>
                      </a:r>
                      <a:endParaRPr lang="en-ZA" sz="1600" b="1"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ZA" sz="1600" b="1" i="0" u="none" strike="noStrike" dirty="0">
                          <a:solidFill>
                            <a:srgbClr val="000000"/>
                          </a:solidFill>
                          <a:effectLst/>
                          <a:latin typeface="Calibri" panose="020F0502020204030204" pitchFamily="34" charset="0"/>
                        </a:rPr>
                        <a:t> </a:t>
                      </a:r>
                      <a:r>
                        <a:rPr lang="en-ZA" sz="1600" b="1" i="0" u="none" strike="noStrike" dirty="0" smtClean="0">
                          <a:solidFill>
                            <a:srgbClr val="000000"/>
                          </a:solidFill>
                          <a:effectLst/>
                          <a:latin typeface="Calibri" panose="020F0502020204030204" pitchFamily="34" charset="0"/>
                        </a:rPr>
                        <a:t>R347 </a:t>
                      </a:r>
                      <a:r>
                        <a:rPr lang="en-ZA" sz="1600" b="1" i="0" u="none" strike="noStrike" dirty="0">
                          <a:solidFill>
                            <a:srgbClr val="000000"/>
                          </a:solidFill>
                          <a:effectLst/>
                          <a:latin typeface="Calibri" panose="020F0502020204030204" pitchFamily="34" charset="0"/>
                        </a:rPr>
                        <a:t>750 608,64 </a:t>
                      </a:r>
                    </a:p>
                  </a:txBody>
                  <a:tcPr marL="7620" marR="7620" marT="762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xmlns="" val="3675801561"/>
                  </a:ext>
                </a:extLst>
              </a:tr>
            </a:tbl>
          </a:graphicData>
        </a:graphic>
      </p:graphicFrame>
      <p:sp>
        <p:nvSpPr>
          <p:cNvPr id="5" name="Date Placeholder 4"/>
          <p:cNvSpPr>
            <a:spLocks noGrp="1"/>
          </p:cNvSpPr>
          <p:nvPr>
            <p:ph type="dt" sz="half" idx="10"/>
          </p:nvPr>
        </p:nvSpPr>
        <p:spPr/>
        <p:txBody>
          <a:bodyPr/>
          <a:lstStyle/>
          <a:p>
            <a:pPr>
              <a:defRPr/>
            </a:pPr>
            <a:fld id="{0996BD14-ED47-46FA-99FD-8F87748B64F9}" type="datetime1">
              <a:rPr lang="en-ZA" smtClean="0"/>
              <a:pPr>
                <a:defRPr/>
              </a:pPr>
              <a:t>2021/02/19</a:t>
            </a:fld>
            <a:endParaRPr lang="en-US" dirty="0"/>
          </a:p>
        </p:txBody>
      </p:sp>
      <p:sp>
        <p:nvSpPr>
          <p:cNvPr id="6" name="Slide Number Placeholder 5"/>
          <p:cNvSpPr>
            <a:spLocks noGrp="1"/>
          </p:cNvSpPr>
          <p:nvPr>
            <p:ph type="sldNum" sz="quarter" idx="12"/>
          </p:nvPr>
        </p:nvSpPr>
        <p:spPr/>
        <p:txBody>
          <a:bodyPr/>
          <a:lstStyle/>
          <a:p>
            <a:pPr>
              <a:defRPr/>
            </a:pPr>
            <a:fld id="{C033D73E-A651-4C80-9EFB-8757F9EEAB10}" type="slidenum">
              <a:rPr lang="en-US" altLang="en-US" smtClean="0"/>
              <a:pPr>
                <a:defRPr/>
              </a:pPr>
              <a:t>13</a:t>
            </a:fld>
            <a:endParaRPr lang="en-US" altLang="en-US"/>
          </a:p>
        </p:txBody>
      </p:sp>
    </p:spTree>
    <p:extLst>
      <p:ext uri="{BB962C8B-B14F-4D97-AF65-F5344CB8AC3E}">
        <p14:creationId xmlns:p14="http://schemas.microsoft.com/office/powerpoint/2010/main" xmlns="" val="2963814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796937"/>
            <a:ext cx="7772400" cy="1470025"/>
          </a:xfrm>
        </p:spPr>
        <p:txBody>
          <a:bodyPr/>
          <a:lstStyle/>
          <a:p>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Claims Statistics</a:t>
            </a:r>
            <a:endParaRPr lang="en-ZA" dirty="0"/>
          </a:p>
        </p:txBody>
      </p:sp>
      <p:sp>
        <p:nvSpPr>
          <p:cNvPr id="7" name="Subtitle 6"/>
          <p:cNvSpPr>
            <a:spLocks noGrp="1"/>
          </p:cNvSpPr>
          <p:nvPr>
            <p:ph type="subTitle" idx="1"/>
          </p:nvPr>
        </p:nvSpPr>
        <p:spPr>
          <a:xfrm>
            <a:off x="1371600" y="3714824"/>
            <a:ext cx="6400800" cy="1752600"/>
          </a:xfrm>
        </p:spPr>
        <p:txBody>
          <a:bodyPr/>
          <a:lstStyle/>
          <a:p>
            <a:endParaRPr lang="en-US" b="1" dirty="0" smtClean="0">
              <a:latin typeface="Arial" panose="020B0604020202020204" pitchFamily="34" charset="0"/>
              <a:cs typeface="Arial" panose="020B0604020202020204" pitchFamily="34" charset="0"/>
            </a:endParaRPr>
          </a:p>
          <a:p>
            <a:r>
              <a:rPr lang="en-US" sz="4800" b="1" dirty="0" smtClean="0">
                <a:latin typeface="Arial" panose="020B0604020202020204" pitchFamily="34" charset="0"/>
                <a:cs typeface="Arial" panose="020B0604020202020204" pitchFamily="34" charset="0"/>
              </a:rPr>
              <a:t>Quarter 1– Quarter 3</a:t>
            </a:r>
            <a:r>
              <a:rPr lang="en-US" sz="4800" b="1" dirty="0">
                <a:latin typeface="Arial" panose="020B0604020202020204" pitchFamily="34" charset="0"/>
                <a:cs typeface="Arial" panose="020B0604020202020204" pitchFamily="34" charset="0"/>
              </a:rPr>
              <a:t/>
            </a:r>
            <a:br>
              <a:rPr lang="en-US" sz="4800" b="1" dirty="0">
                <a:latin typeface="Arial" panose="020B0604020202020204" pitchFamily="34" charset="0"/>
                <a:cs typeface="Arial" panose="020B0604020202020204" pitchFamily="34" charset="0"/>
              </a:rPr>
            </a:br>
            <a:endParaRPr lang="en-ZA" sz="4800" dirty="0"/>
          </a:p>
        </p:txBody>
      </p:sp>
      <p:sp>
        <p:nvSpPr>
          <p:cNvPr id="4" name="Date Placeholder 3"/>
          <p:cNvSpPr>
            <a:spLocks noGrp="1"/>
          </p:cNvSpPr>
          <p:nvPr>
            <p:ph type="dt" sz="half" idx="10"/>
          </p:nvPr>
        </p:nvSpPr>
        <p:spPr/>
        <p:txBody>
          <a:bodyPr/>
          <a:lstStyle/>
          <a:p>
            <a:pPr>
              <a:defRPr/>
            </a:pPr>
            <a:fld id="{87BAA8CA-5113-4312-8024-D8716E3B30DD}" type="datetime1">
              <a:rPr lang="en-ZA" smtClean="0"/>
              <a:pPr>
                <a:defRPr/>
              </a:pPr>
              <a:t>2021/02/19</a:t>
            </a:fld>
            <a:endParaRPr lang="en-US" dirty="0"/>
          </a:p>
        </p:txBody>
      </p:sp>
      <p:sp>
        <p:nvSpPr>
          <p:cNvPr id="5" name="Slide Number Placeholder 4"/>
          <p:cNvSpPr>
            <a:spLocks noGrp="1"/>
          </p:cNvSpPr>
          <p:nvPr>
            <p:ph type="sldNum" sz="quarter" idx="12"/>
          </p:nvPr>
        </p:nvSpPr>
        <p:spPr/>
        <p:txBody>
          <a:bodyPr/>
          <a:lstStyle/>
          <a:p>
            <a:pPr>
              <a:defRPr/>
            </a:pPr>
            <a:fld id="{6E68843C-8C94-49F9-B806-00EE01607616}" type="slidenum">
              <a:rPr lang="en-US" altLang="en-US" smtClean="0"/>
              <a:pPr>
                <a:defRPr/>
              </a:pPr>
              <a:t>14</a:t>
            </a:fld>
            <a:endParaRPr lang="en-US" altLang="en-US"/>
          </a:p>
        </p:txBody>
      </p:sp>
    </p:spTree>
    <p:extLst>
      <p:ext uri="{BB962C8B-B14F-4D97-AF65-F5344CB8AC3E}">
        <p14:creationId xmlns:p14="http://schemas.microsoft.com/office/powerpoint/2010/main" xmlns="" val="30322313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FIVE YEAR </a:t>
            </a:r>
            <a:r>
              <a:rPr lang="en-ZA" b="1" dirty="0" smtClean="0"/>
              <a:t>CLAIMS HISTORY</a:t>
            </a:r>
            <a:endParaRPr lang="en-ZA" dirty="0"/>
          </a:p>
        </p:txBody>
      </p:sp>
      <p:pic>
        <p:nvPicPr>
          <p:cNvPr id="8" name="Content Placeholder 7"/>
          <p:cNvPicPr>
            <a:picLocks noGrp="1" noChangeAspect="1"/>
          </p:cNvPicPr>
          <p:nvPr>
            <p:ph sz="half" idx="1"/>
          </p:nvPr>
        </p:nvPicPr>
        <p:blipFill>
          <a:blip r:embed="rId2"/>
          <a:stretch>
            <a:fillRect/>
          </a:stretch>
        </p:blipFill>
        <p:spPr>
          <a:xfrm>
            <a:off x="371139" y="1450585"/>
            <a:ext cx="8493162" cy="2045650"/>
          </a:xfrm>
          <a:prstGeom prst="rect">
            <a:avLst/>
          </a:prstGeom>
        </p:spPr>
      </p:pic>
      <p:pic>
        <p:nvPicPr>
          <p:cNvPr id="10" name="Content Placeholder 9"/>
          <p:cNvPicPr>
            <a:picLocks noGrp="1" noChangeAspect="1"/>
          </p:cNvPicPr>
          <p:nvPr>
            <p:ph sz="half" idx="2"/>
          </p:nvPr>
        </p:nvPicPr>
        <p:blipFill>
          <a:blip r:embed="rId3"/>
          <a:stretch>
            <a:fillRect/>
          </a:stretch>
        </p:blipFill>
        <p:spPr>
          <a:xfrm>
            <a:off x="371139" y="3625850"/>
            <a:ext cx="8493162" cy="2730500"/>
          </a:xfrm>
          <a:prstGeom prst="rect">
            <a:avLst/>
          </a:prstGeom>
        </p:spPr>
      </p:pic>
      <p:sp>
        <p:nvSpPr>
          <p:cNvPr id="5" name="Date Placeholder 4"/>
          <p:cNvSpPr>
            <a:spLocks noGrp="1"/>
          </p:cNvSpPr>
          <p:nvPr>
            <p:ph type="dt" sz="half" idx="10"/>
          </p:nvPr>
        </p:nvSpPr>
        <p:spPr/>
        <p:txBody>
          <a:bodyPr/>
          <a:lstStyle/>
          <a:p>
            <a:pPr>
              <a:defRPr/>
            </a:pPr>
            <a:fld id="{0996BD14-ED47-46FA-99FD-8F87748B64F9}" type="datetime1">
              <a:rPr lang="en-ZA" smtClean="0"/>
              <a:pPr>
                <a:defRPr/>
              </a:pPr>
              <a:t>2021/02/19</a:t>
            </a:fld>
            <a:endParaRPr lang="en-US" dirty="0"/>
          </a:p>
        </p:txBody>
      </p:sp>
      <p:sp>
        <p:nvSpPr>
          <p:cNvPr id="6" name="Slide Number Placeholder 5"/>
          <p:cNvSpPr>
            <a:spLocks noGrp="1"/>
          </p:cNvSpPr>
          <p:nvPr>
            <p:ph type="sldNum" sz="quarter" idx="12"/>
          </p:nvPr>
        </p:nvSpPr>
        <p:spPr/>
        <p:txBody>
          <a:bodyPr/>
          <a:lstStyle/>
          <a:p>
            <a:pPr>
              <a:defRPr/>
            </a:pPr>
            <a:fld id="{C033D73E-A651-4C80-9EFB-8757F9EEAB10}" type="slidenum">
              <a:rPr lang="en-US" altLang="en-US" smtClean="0"/>
              <a:pPr>
                <a:defRPr/>
              </a:pPr>
              <a:t>15</a:t>
            </a:fld>
            <a:endParaRPr lang="en-US" altLang="en-US"/>
          </a:p>
        </p:txBody>
      </p:sp>
    </p:spTree>
    <p:extLst>
      <p:ext uri="{BB962C8B-B14F-4D97-AF65-F5344CB8AC3E}">
        <p14:creationId xmlns:p14="http://schemas.microsoft.com/office/powerpoint/2010/main" xmlns="" val="178598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CURRENT </a:t>
            </a:r>
            <a:r>
              <a:rPr lang="en-ZA" b="1" dirty="0"/>
              <a:t>YEAR </a:t>
            </a:r>
            <a:r>
              <a:rPr lang="en-ZA" b="1" dirty="0" smtClean="0"/>
              <a:t>CLAIMS</a:t>
            </a:r>
            <a:endParaRPr lang="en-ZA" dirty="0"/>
          </a:p>
        </p:txBody>
      </p:sp>
      <p:pic>
        <p:nvPicPr>
          <p:cNvPr id="10" name="Content Placeholder 9"/>
          <p:cNvPicPr>
            <a:picLocks noGrp="1" noChangeAspect="1"/>
          </p:cNvPicPr>
          <p:nvPr>
            <p:ph sz="half" idx="2"/>
          </p:nvPr>
        </p:nvPicPr>
        <p:blipFill>
          <a:blip r:embed="rId2"/>
          <a:stretch>
            <a:fillRect/>
          </a:stretch>
        </p:blipFill>
        <p:spPr>
          <a:xfrm>
            <a:off x="290453" y="3805779"/>
            <a:ext cx="8396345" cy="2550571"/>
          </a:xfrm>
          <a:prstGeom prst="rect">
            <a:avLst/>
          </a:prstGeom>
        </p:spPr>
      </p:pic>
      <p:sp>
        <p:nvSpPr>
          <p:cNvPr id="4" name="Date Placeholder 3"/>
          <p:cNvSpPr>
            <a:spLocks noGrp="1"/>
          </p:cNvSpPr>
          <p:nvPr>
            <p:ph type="dt" sz="half" idx="10"/>
          </p:nvPr>
        </p:nvSpPr>
        <p:spPr/>
        <p:txBody>
          <a:bodyPr/>
          <a:lstStyle/>
          <a:p>
            <a:pPr>
              <a:defRPr/>
            </a:pPr>
            <a:fld id="{87BAA8CA-5113-4312-8024-D8716E3B30DD}" type="datetime1">
              <a:rPr lang="en-ZA" smtClean="0"/>
              <a:pPr>
                <a:defRPr/>
              </a:pPr>
              <a:t>2021/02/19</a:t>
            </a:fld>
            <a:endParaRPr lang="en-US" dirty="0"/>
          </a:p>
        </p:txBody>
      </p:sp>
      <p:sp>
        <p:nvSpPr>
          <p:cNvPr id="5" name="Slide Number Placeholder 4"/>
          <p:cNvSpPr>
            <a:spLocks noGrp="1"/>
          </p:cNvSpPr>
          <p:nvPr>
            <p:ph type="sldNum" sz="quarter" idx="12"/>
          </p:nvPr>
        </p:nvSpPr>
        <p:spPr/>
        <p:txBody>
          <a:bodyPr/>
          <a:lstStyle/>
          <a:p>
            <a:pPr>
              <a:defRPr/>
            </a:pPr>
            <a:fld id="{6E68843C-8C94-49F9-B806-00EE01607616}" type="slidenum">
              <a:rPr lang="en-US" altLang="en-US" smtClean="0"/>
              <a:pPr>
                <a:defRPr/>
              </a:pPr>
              <a:t>16</a:t>
            </a:fld>
            <a:endParaRPr lang="en-US" altLang="en-US"/>
          </a:p>
        </p:txBody>
      </p:sp>
      <p:graphicFrame>
        <p:nvGraphicFramePr>
          <p:cNvPr id="12" name="Content Placeholder 11"/>
          <p:cNvGraphicFramePr>
            <a:graphicFrameLocks noGrp="1"/>
          </p:cNvGraphicFramePr>
          <p:nvPr>
            <p:ph sz="half" idx="1"/>
            <p:extLst>
              <p:ext uri="{D42A27DB-BD31-4B8C-83A1-F6EECF244321}">
                <p14:modId xmlns:p14="http://schemas.microsoft.com/office/powerpoint/2010/main" xmlns="" val="630588457"/>
              </p:ext>
            </p:extLst>
          </p:nvPr>
        </p:nvGraphicFramePr>
        <p:xfrm>
          <a:off x="457200" y="1468578"/>
          <a:ext cx="8229598" cy="2297858"/>
        </p:xfrm>
        <a:graphic>
          <a:graphicData uri="http://schemas.openxmlformats.org/drawingml/2006/table">
            <a:tbl>
              <a:tblPr firstRow="1" firstCol="1" bandRow="1">
                <a:tableStyleId>{5C22544A-7EE6-4342-B048-85BDC9FD1C3A}</a:tableStyleId>
              </a:tblPr>
              <a:tblGrid>
                <a:gridCol w="4835562">
                  <a:extLst>
                    <a:ext uri="{9D8B030D-6E8A-4147-A177-3AD203B41FA5}">
                      <a16:colId xmlns:a16="http://schemas.microsoft.com/office/drawing/2014/main" xmlns="" val="288534279"/>
                    </a:ext>
                  </a:extLst>
                </a:gridCol>
                <a:gridCol w="1247887">
                  <a:extLst>
                    <a:ext uri="{9D8B030D-6E8A-4147-A177-3AD203B41FA5}">
                      <a16:colId xmlns:a16="http://schemas.microsoft.com/office/drawing/2014/main" xmlns="" val="3836114636"/>
                    </a:ext>
                  </a:extLst>
                </a:gridCol>
                <a:gridCol w="1301676">
                  <a:extLst>
                    <a:ext uri="{9D8B030D-6E8A-4147-A177-3AD203B41FA5}">
                      <a16:colId xmlns:a16="http://schemas.microsoft.com/office/drawing/2014/main" xmlns="" val="3682449802"/>
                    </a:ext>
                  </a:extLst>
                </a:gridCol>
                <a:gridCol w="844473">
                  <a:extLst>
                    <a:ext uri="{9D8B030D-6E8A-4147-A177-3AD203B41FA5}">
                      <a16:colId xmlns:a16="http://schemas.microsoft.com/office/drawing/2014/main" xmlns="" val="3011342387"/>
                    </a:ext>
                  </a:extLst>
                </a:gridCol>
              </a:tblGrid>
              <a:tr h="369998">
                <a:tc>
                  <a:txBody>
                    <a:bodyPr/>
                    <a:lstStyle/>
                    <a:p>
                      <a:pPr algn="l" fontAlgn="b"/>
                      <a:r>
                        <a:rPr lang="en-ZA" sz="1100" u="none" strike="noStrike">
                          <a:effectLst/>
                        </a:rPr>
                        <a:t>Province</a:t>
                      </a:r>
                      <a:endParaRPr lang="en-ZA"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dirty="0" smtClean="0">
                          <a:effectLst/>
                        </a:rPr>
                        <a:t> YTD 2020/2021</a:t>
                      </a:r>
                      <a:endParaRPr lang="en-ZA"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a:effectLst/>
                        </a:rPr>
                        <a:t>2019/2020</a:t>
                      </a:r>
                      <a:endParaRPr lang="en-ZA"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a:effectLst/>
                        </a:rPr>
                        <a:t>% Change</a:t>
                      </a:r>
                      <a:endParaRPr lang="en-ZA" sz="11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1459465811"/>
                  </a:ext>
                </a:extLst>
              </a:tr>
              <a:tr h="161454">
                <a:tc>
                  <a:txBody>
                    <a:bodyPr/>
                    <a:lstStyle/>
                    <a:p>
                      <a:pPr algn="l" fontAlgn="b"/>
                      <a:r>
                        <a:rPr lang="en-ZA" sz="1100" u="none" strike="noStrike">
                          <a:effectLst/>
                        </a:rPr>
                        <a:t>Eastern Cape</a:t>
                      </a:r>
                      <a:endParaRPr lang="en-ZA"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dirty="0">
                          <a:effectLst/>
                        </a:rPr>
                        <a:t>                5 236 </a:t>
                      </a:r>
                      <a:endParaRPr lang="en-ZA"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a:effectLst/>
                        </a:rPr>
                        <a:t>              8 008 </a:t>
                      </a:r>
                      <a:endParaRPr lang="en-ZA"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a:effectLst/>
                        </a:rPr>
                        <a:t>-35%</a:t>
                      </a:r>
                      <a:endParaRPr lang="en-ZA"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2908596326"/>
                  </a:ext>
                </a:extLst>
              </a:tr>
              <a:tr h="161454">
                <a:tc>
                  <a:txBody>
                    <a:bodyPr/>
                    <a:lstStyle/>
                    <a:p>
                      <a:pPr algn="l" fontAlgn="b"/>
                      <a:r>
                        <a:rPr lang="en-ZA" sz="1100" u="none" strike="noStrike">
                          <a:effectLst/>
                        </a:rPr>
                        <a:t>Free State</a:t>
                      </a:r>
                      <a:endParaRPr lang="en-ZA"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dirty="0">
                          <a:effectLst/>
                        </a:rPr>
                        <a:t>                2 765 </a:t>
                      </a:r>
                      <a:endParaRPr lang="en-ZA"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a:effectLst/>
                        </a:rPr>
                        <a:t>              2 356 </a:t>
                      </a:r>
                      <a:endParaRPr lang="en-ZA"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a:effectLst/>
                        </a:rPr>
                        <a:t>17%</a:t>
                      </a:r>
                      <a:endParaRPr lang="en-ZA"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3033109484"/>
                  </a:ext>
                </a:extLst>
              </a:tr>
              <a:tr h="161454">
                <a:tc>
                  <a:txBody>
                    <a:bodyPr/>
                    <a:lstStyle/>
                    <a:p>
                      <a:pPr algn="l" fontAlgn="b"/>
                      <a:r>
                        <a:rPr lang="en-ZA" sz="1100" u="none" strike="noStrike">
                          <a:effectLst/>
                        </a:rPr>
                        <a:t>Gauteng</a:t>
                      </a:r>
                      <a:endParaRPr lang="en-ZA"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dirty="0">
                          <a:effectLst/>
                        </a:rPr>
                        <a:t>              17 479 </a:t>
                      </a:r>
                      <a:endParaRPr lang="en-ZA"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dirty="0">
                          <a:effectLst/>
                        </a:rPr>
                        <a:t>            25 557 </a:t>
                      </a:r>
                      <a:endParaRPr lang="en-ZA"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a:effectLst/>
                        </a:rPr>
                        <a:t>-32%</a:t>
                      </a:r>
                      <a:endParaRPr lang="en-ZA"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3708918751"/>
                  </a:ext>
                </a:extLst>
              </a:tr>
              <a:tr h="161454">
                <a:tc>
                  <a:txBody>
                    <a:bodyPr/>
                    <a:lstStyle/>
                    <a:p>
                      <a:pPr algn="l" fontAlgn="b"/>
                      <a:r>
                        <a:rPr lang="en-ZA" sz="1100" u="none" strike="noStrike">
                          <a:effectLst/>
                        </a:rPr>
                        <a:t>KwaZulu Natal</a:t>
                      </a:r>
                      <a:endParaRPr lang="en-ZA"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a:effectLst/>
                        </a:rPr>
                        <a:t>              13 112 </a:t>
                      </a:r>
                      <a:endParaRPr lang="en-ZA"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dirty="0">
                          <a:effectLst/>
                        </a:rPr>
                        <a:t>            13 778 </a:t>
                      </a:r>
                      <a:endParaRPr lang="en-ZA"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a:effectLst/>
                        </a:rPr>
                        <a:t>-5%</a:t>
                      </a:r>
                      <a:endParaRPr lang="en-ZA"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4012158713"/>
                  </a:ext>
                </a:extLst>
              </a:tr>
              <a:tr h="161454">
                <a:tc>
                  <a:txBody>
                    <a:bodyPr/>
                    <a:lstStyle/>
                    <a:p>
                      <a:pPr algn="l" fontAlgn="b"/>
                      <a:r>
                        <a:rPr lang="en-ZA" sz="1100" u="none" strike="noStrike">
                          <a:effectLst/>
                        </a:rPr>
                        <a:t>Limpopo</a:t>
                      </a:r>
                      <a:endParaRPr lang="en-ZA"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a:effectLst/>
                        </a:rPr>
                        <a:t>                2 009 </a:t>
                      </a:r>
                      <a:endParaRPr lang="en-ZA"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dirty="0">
                          <a:effectLst/>
                        </a:rPr>
                        <a:t>              8 419 </a:t>
                      </a:r>
                      <a:endParaRPr lang="en-ZA"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a:effectLst/>
                        </a:rPr>
                        <a:t>-76%</a:t>
                      </a:r>
                      <a:endParaRPr lang="en-ZA"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3570255706"/>
                  </a:ext>
                </a:extLst>
              </a:tr>
              <a:tr h="161454">
                <a:tc>
                  <a:txBody>
                    <a:bodyPr/>
                    <a:lstStyle/>
                    <a:p>
                      <a:pPr algn="l" fontAlgn="b"/>
                      <a:r>
                        <a:rPr lang="en-ZA" sz="1100" u="none" strike="noStrike">
                          <a:effectLst/>
                        </a:rPr>
                        <a:t>Mpumalanga</a:t>
                      </a:r>
                      <a:endParaRPr lang="en-ZA"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a:effectLst/>
                        </a:rPr>
                        <a:t>                5 033 </a:t>
                      </a:r>
                      <a:endParaRPr lang="en-ZA"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dirty="0">
                          <a:effectLst/>
                        </a:rPr>
                        <a:t>              7 896 </a:t>
                      </a:r>
                      <a:endParaRPr lang="en-ZA"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a:effectLst/>
                        </a:rPr>
                        <a:t>-36%</a:t>
                      </a:r>
                      <a:endParaRPr lang="en-ZA"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2025282608"/>
                  </a:ext>
                </a:extLst>
              </a:tr>
              <a:tr h="161454">
                <a:tc>
                  <a:txBody>
                    <a:bodyPr/>
                    <a:lstStyle/>
                    <a:p>
                      <a:pPr algn="l" fontAlgn="b"/>
                      <a:r>
                        <a:rPr lang="en-ZA" sz="1100" u="none" strike="noStrike">
                          <a:effectLst/>
                        </a:rPr>
                        <a:t>Northern Cape</a:t>
                      </a:r>
                      <a:endParaRPr lang="en-ZA"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a:effectLst/>
                        </a:rPr>
                        <a:t>                1 440 </a:t>
                      </a:r>
                      <a:endParaRPr lang="en-ZA"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dirty="0">
                          <a:effectLst/>
                        </a:rPr>
                        <a:t>              4 771 </a:t>
                      </a:r>
                      <a:endParaRPr lang="en-ZA"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a:effectLst/>
                        </a:rPr>
                        <a:t>-70%</a:t>
                      </a:r>
                      <a:endParaRPr lang="en-ZA"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439282115"/>
                  </a:ext>
                </a:extLst>
              </a:tr>
              <a:tr h="161454">
                <a:tc>
                  <a:txBody>
                    <a:bodyPr/>
                    <a:lstStyle/>
                    <a:p>
                      <a:pPr algn="l" fontAlgn="b"/>
                      <a:r>
                        <a:rPr lang="en-ZA" sz="1100" u="none" strike="noStrike">
                          <a:effectLst/>
                        </a:rPr>
                        <a:t>North West</a:t>
                      </a:r>
                      <a:endParaRPr lang="en-ZA"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a:effectLst/>
                        </a:rPr>
                        <a:t>                1 929 </a:t>
                      </a:r>
                      <a:endParaRPr lang="en-ZA"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dirty="0">
                          <a:effectLst/>
                        </a:rPr>
                        <a:t>              1 701 </a:t>
                      </a:r>
                      <a:endParaRPr lang="en-ZA"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a:effectLst/>
                        </a:rPr>
                        <a:t>13%</a:t>
                      </a:r>
                      <a:endParaRPr lang="en-ZA"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4218266095"/>
                  </a:ext>
                </a:extLst>
              </a:tr>
              <a:tr h="161454">
                <a:tc>
                  <a:txBody>
                    <a:bodyPr/>
                    <a:lstStyle/>
                    <a:p>
                      <a:pPr algn="l" fontAlgn="b"/>
                      <a:r>
                        <a:rPr lang="en-ZA" sz="1100" u="none" strike="noStrike">
                          <a:effectLst/>
                        </a:rPr>
                        <a:t>Western Cape</a:t>
                      </a:r>
                      <a:endParaRPr lang="en-ZA"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a:effectLst/>
                        </a:rPr>
                        <a:t>              22 820 </a:t>
                      </a:r>
                      <a:endParaRPr lang="en-ZA"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dirty="0">
                          <a:effectLst/>
                        </a:rPr>
                        <a:t>            30 249 </a:t>
                      </a:r>
                      <a:endParaRPr lang="en-ZA"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a:effectLst/>
                        </a:rPr>
                        <a:t>-25%</a:t>
                      </a:r>
                      <a:endParaRPr lang="en-ZA"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2458520089"/>
                  </a:ext>
                </a:extLst>
              </a:tr>
              <a:tr h="161454">
                <a:tc>
                  <a:txBody>
                    <a:bodyPr/>
                    <a:lstStyle/>
                    <a:p>
                      <a:pPr algn="l" fontAlgn="b"/>
                      <a:r>
                        <a:rPr lang="en-ZA" sz="1100" u="none" strike="noStrike">
                          <a:effectLst/>
                        </a:rPr>
                        <a:t>Head Office</a:t>
                      </a:r>
                      <a:endParaRPr lang="en-ZA"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a:effectLst/>
                        </a:rPr>
                        <a:t>                   969 </a:t>
                      </a:r>
                      <a:endParaRPr lang="en-ZA"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dirty="0">
                          <a:effectLst/>
                        </a:rPr>
                        <a:t>                    38 </a:t>
                      </a:r>
                      <a:endParaRPr lang="en-ZA"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a:effectLst/>
                        </a:rPr>
                        <a:t>2450%</a:t>
                      </a:r>
                      <a:endParaRPr lang="en-ZA"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3077547376"/>
                  </a:ext>
                </a:extLst>
              </a:tr>
              <a:tr h="161454">
                <a:tc>
                  <a:txBody>
                    <a:bodyPr/>
                    <a:lstStyle/>
                    <a:p>
                      <a:pPr algn="l" fontAlgn="b"/>
                      <a:r>
                        <a:rPr lang="en-ZA" sz="1100" u="none" strike="noStrike">
                          <a:effectLst/>
                        </a:rPr>
                        <a:t>Total</a:t>
                      </a:r>
                      <a:endParaRPr lang="en-ZA"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a:effectLst/>
                        </a:rPr>
                        <a:t>              72 792 </a:t>
                      </a:r>
                      <a:endParaRPr lang="en-ZA"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dirty="0">
                          <a:effectLst/>
                        </a:rPr>
                        <a:t>          102 773 </a:t>
                      </a:r>
                      <a:endParaRPr lang="en-ZA"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dirty="0">
                          <a:effectLst/>
                        </a:rPr>
                        <a:t>-29%</a:t>
                      </a:r>
                      <a:endParaRPr lang="en-ZA" sz="11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3097474737"/>
                  </a:ext>
                </a:extLst>
              </a:tr>
            </a:tbl>
          </a:graphicData>
        </a:graphic>
      </p:graphicFrame>
    </p:spTree>
    <p:extLst>
      <p:ext uri="{BB962C8B-B14F-4D97-AF65-F5344CB8AC3E}">
        <p14:creationId xmlns:p14="http://schemas.microsoft.com/office/powerpoint/2010/main" xmlns="" val="2614849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sz="3200" b="1" dirty="0"/>
              <a:t>CURRENT YEAR </a:t>
            </a:r>
            <a:r>
              <a:rPr lang="en-ZA" sz="3200" b="1" dirty="0" smtClean="0"/>
              <a:t>CLAIMS PER INDUSTRY (Top 25)</a:t>
            </a:r>
            <a:endParaRPr lang="en-ZA" sz="3200" dirty="0"/>
          </a:p>
        </p:txBody>
      </p:sp>
      <p:sp>
        <p:nvSpPr>
          <p:cNvPr id="5" name="Date Placeholder 4"/>
          <p:cNvSpPr>
            <a:spLocks noGrp="1"/>
          </p:cNvSpPr>
          <p:nvPr>
            <p:ph type="dt" sz="half" idx="10"/>
          </p:nvPr>
        </p:nvSpPr>
        <p:spPr/>
        <p:txBody>
          <a:bodyPr/>
          <a:lstStyle/>
          <a:p>
            <a:pPr>
              <a:defRPr/>
            </a:pPr>
            <a:fld id="{0996BD14-ED47-46FA-99FD-8F87748B64F9}" type="datetime1">
              <a:rPr lang="en-ZA" smtClean="0"/>
              <a:pPr>
                <a:defRPr/>
              </a:pPr>
              <a:t>2021/02/19</a:t>
            </a:fld>
            <a:endParaRPr lang="en-US" dirty="0"/>
          </a:p>
        </p:txBody>
      </p:sp>
      <p:sp>
        <p:nvSpPr>
          <p:cNvPr id="6" name="Slide Number Placeholder 5"/>
          <p:cNvSpPr>
            <a:spLocks noGrp="1"/>
          </p:cNvSpPr>
          <p:nvPr>
            <p:ph type="sldNum" sz="quarter" idx="12"/>
          </p:nvPr>
        </p:nvSpPr>
        <p:spPr/>
        <p:txBody>
          <a:bodyPr/>
          <a:lstStyle/>
          <a:p>
            <a:pPr>
              <a:defRPr/>
            </a:pPr>
            <a:fld id="{C033D73E-A651-4C80-9EFB-8757F9EEAB10}" type="slidenum">
              <a:rPr lang="en-US" altLang="en-US" smtClean="0"/>
              <a:pPr>
                <a:defRPr/>
              </a:pPr>
              <a:t>17</a:t>
            </a:fld>
            <a:endParaRPr lang="en-US" altLang="en-US"/>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1318636731"/>
              </p:ext>
            </p:extLst>
          </p:nvPr>
        </p:nvGraphicFramePr>
        <p:xfrm>
          <a:off x="268941" y="1417634"/>
          <a:ext cx="8541571" cy="4938726"/>
        </p:xfrm>
        <a:graphic>
          <a:graphicData uri="http://schemas.openxmlformats.org/drawingml/2006/table">
            <a:tbl>
              <a:tblPr>
                <a:tableStyleId>{5C22544A-7EE6-4342-B048-85BDC9FD1C3A}</a:tableStyleId>
              </a:tblPr>
              <a:tblGrid>
                <a:gridCol w="879819">
                  <a:extLst>
                    <a:ext uri="{9D8B030D-6E8A-4147-A177-3AD203B41FA5}">
                      <a16:colId xmlns:a16="http://schemas.microsoft.com/office/drawing/2014/main" xmlns="" val="4285405883"/>
                    </a:ext>
                  </a:extLst>
                </a:gridCol>
                <a:gridCol w="4784013">
                  <a:extLst>
                    <a:ext uri="{9D8B030D-6E8A-4147-A177-3AD203B41FA5}">
                      <a16:colId xmlns:a16="http://schemas.microsoft.com/office/drawing/2014/main" xmlns="" val="142209668"/>
                    </a:ext>
                  </a:extLst>
                </a:gridCol>
                <a:gridCol w="1832955">
                  <a:extLst>
                    <a:ext uri="{9D8B030D-6E8A-4147-A177-3AD203B41FA5}">
                      <a16:colId xmlns:a16="http://schemas.microsoft.com/office/drawing/2014/main" xmlns="" val="2442727499"/>
                    </a:ext>
                  </a:extLst>
                </a:gridCol>
                <a:gridCol w="1044784">
                  <a:extLst>
                    <a:ext uri="{9D8B030D-6E8A-4147-A177-3AD203B41FA5}">
                      <a16:colId xmlns:a16="http://schemas.microsoft.com/office/drawing/2014/main" xmlns="" val="1501875882"/>
                    </a:ext>
                  </a:extLst>
                </a:gridCol>
              </a:tblGrid>
              <a:tr h="189951">
                <a:tc>
                  <a:txBody>
                    <a:bodyPr/>
                    <a:lstStyle/>
                    <a:p>
                      <a:pPr algn="l"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000" u="none" strike="noStrike">
                          <a:effectLst/>
                        </a:rPr>
                        <a:t>Industry Description</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000" u="none" strike="noStrike">
                          <a:effectLst/>
                        </a:rPr>
                        <a:t>% of Claims</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000" u="none" strike="noStrike">
                          <a:effectLst/>
                        </a:rPr>
                        <a:t>Total</a:t>
                      </a:r>
                      <a:endParaRPr lang="en-ZA"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188542492"/>
                  </a:ext>
                </a:extLst>
              </a:tr>
              <a:tr h="189951">
                <a:tc>
                  <a:txBody>
                    <a:bodyPr/>
                    <a:lstStyle/>
                    <a:p>
                      <a:pPr algn="r" fontAlgn="b"/>
                      <a:r>
                        <a:rPr lang="en-ZA" sz="1000" u="none" strike="noStrike">
                          <a:effectLst/>
                        </a:rPr>
                        <a:t>1</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000" u="none" strike="noStrike">
                          <a:effectLst/>
                        </a:rPr>
                        <a:t>Exempt (Government)</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ZA" sz="1000" u="none" strike="noStrike">
                          <a:effectLst/>
                        </a:rPr>
                        <a:t>11,08%</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000" u="none" strike="noStrike">
                          <a:effectLst/>
                        </a:rPr>
                        <a:t>           8 062 </a:t>
                      </a:r>
                      <a:endParaRPr lang="en-ZA"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840501039"/>
                  </a:ext>
                </a:extLst>
              </a:tr>
              <a:tr h="189951">
                <a:tc>
                  <a:txBody>
                    <a:bodyPr/>
                    <a:lstStyle/>
                    <a:p>
                      <a:pPr algn="r" fontAlgn="b"/>
                      <a:r>
                        <a:rPr lang="en-ZA" sz="1000" u="none" strike="noStrike">
                          <a:effectLst/>
                        </a:rPr>
                        <a:t>2</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000" u="none" strike="noStrike">
                          <a:effectLst/>
                        </a:rPr>
                        <a:t>Food Retail</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ZA" sz="1000" u="none" strike="noStrike">
                          <a:effectLst/>
                        </a:rPr>
                        <a:t>8,92%</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000" u="none" strike="noStrike">
                          <a:effectLst/>
                        </a:rPr>
                        <a:t>           6 496 </a:t>
                      </a:r>
                      <a:endParaRPr lang="en-ZA"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656519105"/>
                  </a:ext>
                </a:extLst>
              </a:tr>
              <a:tr h="189951">
                <a:tc>
                  <a:txBody>
                    <a:bodyPr/>
                    <a:lstStyle/>
                    <a:p>
                      <a:pPr algn="r" fontAlgn="b"/>
                      <a:r>
                        <a:rPr lang="en-ZA" sz="1000" u="none" strike="noStrike">
                          <a:effectLst/>
                        </a:rPr>
                        <a:t>3</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000" u="none" strike="noStrike">
                          <a:effectLst/>
                        </a:rPr>
                        <a:t>Hospitals&amp;Veterinary</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ZA" sz="1000" u="none" strike="noStrike">
                          <a:effectLst/>
                        </a:rPr>
                        <a:t>6,93%</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000" u="none" strike="noStrike">
                          <a:effectLst/>
                        </a:rPr>
                        <a:t>           5 043 </a:t>
                      </a:r>
                      <a:endParaRPr lang="en-ZA"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086671175"/>
                  </a:ext>
                </a:extLst>
              </a:tr>
              <a:tr h="189951">
                <a:tc>
                  <a:txBody>
                    <a:bodyPr/>
                    <a:lstStyle/>
                    <a:p>
                      <a:pPr algn="r" fontAlgn="b"/>
                      <a:r>
                        <a:rPr lang="en-ZA" sz="1000" u="none" strike="noStrike">
                          <a:effectLst/>
                        </a:rPr>
                        <a:t>4</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000" u="none" strike="noStrike">
                          <a:effectLst/>
                        </a:rPr>
                        <a:t>Tillage &amp; Forestry</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ZA" sz="1000" u="none" strike="noStrike">
                          <a:effectLst/>
                        </a:rPr>
                        <a:t>6,81%</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000" u="none" strike="noStrike">
                          <a:effectLst/>
                        </a:rPr>
                        <a:t>           4 955 </a:t>
                      </a:r>
                      <a:endParaRPr lang="en-ZA"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528075512"/>
                  </a:ext>
                </a:extLst>
              </a:tr>
              <a:tr h="189951">
                <a:tc>
                  <a:txBody>
                    <a:bodyPr/>
                    <a:lstStyle/>
                    <a:p>
                      <a:pPr algn="r" fontAlgn="b"/>
                      <a:r>
                        <a:rPr lang="en-ZA" sz="1000" u="none" strike="noStrike">
                          <a:effectLst/>
                        </a:rPr>
                        <a:t>5</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000" u="none" strike="noStrike">
                          <a:effectLst/>
                        </a:rPr>
                        <a:t>Security Services</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ZA" sz="1000" u="none" strike="noStrike">
                          <a:effectLst/>
                        </a:rPr>
                        <a:t>3,87%</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000" u="none" strike="noStrike">
                          <a:effectLst/>
                        </a:rPr>
                        <a:t>           2 820 </a:t>
                      </a:r>
                      <a:endParaRPr lang="en-ZA"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859773136"/>
                  </a:ext>
                </a:extLst>
              </a:tr>
              <a:tr h="189951">
                <a:tc>
                  <a:txBody>
                    <a:bodyPr/>
                    <a:lstStyle/>
                    <a:p>
                      <a:pPr algn="r" fontAlgn="b"/>
                      <a:r>
                        <a:rPr lang="en-ZA" sz="1000" u="none" strike="noStrike">
                          <a:effectLst/>
                        </a:rPr>
                        <a:t>6</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000" u="none" strike="noStrike">
                          <a:effectLst/>
                        </a:rPr>
                        <a:t>Meat Products</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ZA" sz="1000" u="none" strike="noStrike">
                          <a:effectLst/>
                        </a:rPr>
                        <a:t>3,52%</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000" u="none" strike="noStrike">
                          <a:effectLst/>
                        </a:rPr>
                        <a:t>           2 565 </a:t>
                      </a:r>
                      <a:endParaRPr lang="en-ZA"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540523223"/>
                  </a:ext>
                </a:extLst>
              </a:tr>
              <a:tr h="189951">
                <a:tc>
                  <a:txBody>
                    <a:bodyPr/>
                    <a:lstStyle/>
                    <a:p>
                      <a:pPr algn="r" fontAlgn="b"/>
                      <a:r>
                        <a:rPr lang="en-ZA" sz="1000" u="none" strike="noStrike">
                          <a:effectLst/>
                        </a:rPr>
                        <a:t>7</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000" u="none" strike="noStrike">
                          <a:effectLst/>
                        </a:rPr>
                        <a:t>ManagementCareerAgnt</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ZA" sz="1000" u="none" strike="noStrike">
                          <a:effectLst/>
                        </a:rPr>
                        <a:t>3,34%</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000" u="none" strike="noStrike">
                          <a:effectLst/>
                        </a:rPr>
                        <a:t>           2 434 </a:t>
                      </a:r>
                      <a:endParaRPr lang="en-ZA"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226722154"/>
                  </a:ext>
                </a:extLst>
              </a:tr>
              <a:tr h="189951">
                <a:tc>
                  <a:txBody>
                    <a:bodyPr/>
                    <a:lstStyle/>
                    <a:p>
                      <a:pPr algn="r" fontAlgn="b"/>
                      <a:r>
                        <a:rPr lang="en-ZA" sz="1000" u="none" strike="noStrike">
                          <a:effectLst/>
                        </a:rPr>
                        <a:t>8</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000" u="none" strike="noStrike">
                          <a:effectLst/>
                        </a:rPr>
                        <a:t>General Dealer</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ZA" sz="1000" u="none" strike="noStrike">
                          <a:effectLst/>
                        </a:rPr>
                        <a:t>2,89%</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000" u="none" strike="noStrike">
                          <a:effectLst/>
                        </a:rPr>
                        <a:t>           2 102 </a:t>
                      </a:r>
                      <a:endParaRPr lang="en-ZA"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32324597"/>
                  </a:ext>
                </a:extLst>
              </a:tr>
              <a:tr h="189951">
                <a:tc>
                  <a:txBody>
                    <a:bodyPr/>
                    <a:lstStyle/>
                    <a:p>
                      <a:pPr algn="r" fontAlgn="b"/>
                      <a:r>
                        <a:rPr lang="en-ZA" sz="1000" u="none" strike="noStrike">
                          <a:effectLst/>
                        </a:rPr>
                        <a:t>9</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000" u="none" strike="noStrike">
                          <a:effectLst/>
                        </a:rPr>
                        <a:t>Municipal Services</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ZA" sz="1000" u="none" strike="noStrike">
                          <a:effectLst/>
                        </a:rPr>
                        <a:t>2,50%</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000" u="none" strike="noStrike">
                          <a:effectLst/>
                        </a:rPr>
                        <a:t>           1 821 </a:t>
                      </a:r>
                      <a:endParaRPr lang="en-ZA"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858079751"/>
                  </a:ext>
                </a:extLst>
              </a:tr>
              <a:tr h="189951">
                <a:tc>
                  <a:txBody>
                    <a:bodyPr/>
                    <a:lstStyle/>
                    <a:p>
                      <a:pPr algn="r" fontAlgn="b"/>
                      <a:r>
                        <a:rPr lang="en-ZA" sz="1000" u="none" strike="noStrike">
                          <a:effectLst/>
                        </a:rPr>
                        <a:t>10</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000" u="none" strike="noStrike">
                          <a:effectLst/>
                        </a:rPr>
                        <a:t>Hospitality Services</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ZA" sz="1000" u="none" strike="noStrike">
                          <a:effectLst/>
                        </a:rPr>
                        <a:t>2,44%</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000" u="none" strike="noStrike">
                          <a:effectLst/>
                        </a:rPr>
                        <a:t>           1 779 </a:t>
                      </a:r>
                      <a:endParaRPr lang="en-ZA"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474624536"/>
                  </a:ext>
                </a:extLst>
              </a:tr>
              <a:tr h="189951">
                <a:tc>
                  <a:txBody>
                    <a:bodyPr/>
                    <a:lstStyle/>
                    <a:p>
                      <a:pPr algn="r" fontAlgn="b"/>
                      <a:r>
                        <a:rPr lang="en-ZA" sz="1000" u="none" strike="noStrike">
                          <a:effectLst/>
                        </a:rPr>
                        <a:t>11</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000" u="none" strike="noStrike">
                          <a:effectLst/>
                        </a:rPr>
                        <a:t>Commuta Transport</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ZA" sz="1000" u="none" strike="noStrike">
                          <a:effectLst/>
                        </a:rPr>
                        <a:t>2,44%</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000" u="none" strike="noStrike">
                          <a:effectLst/>
                        </a:rPr>
                        <a:t>           1 776 </a:t>
                      </a:r>
                      <a:endParaRPr lang="en-ZA"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393168035"/>
                  </a:ext>
                </a:extLst>
              </a:tr>
              <a:tr h="189951">
                <a:tc>
                  <a:txBody>
                    <a:bodyPr/>
                    <a:lstStyle/>
                    <a:p>
                      <a:pPr algn="r" fontAlgn="b"/>
                      <a:r>
                        <a:rPr lang="en-ZA" sz="1000" u="none" strike="noStrike">
                          <a:effectLst/>
                        </a:rPr>
                        <a:t>12</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000" u="none" strike="noStrike">
                          <a:effectLst/>
                        </a:rPr>
                        <a:t>Builder'sScrap&amp;Metal</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ZA" sz="1000" u="none" strike="noStrike">
                          <a:effectLst/>
                        </a:rPr>
                        <a:t>2,36%</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000" u="none" strike="noStrike">
                          <a:effectLst/>
                        </a:rPr>
                        <a:t>           1 720 </a:t>
                      </a:r>
                      <a:endParaRPr lang="en-ZA"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844779739"/>
                  </a:ext>
                </a:extLst>
              </a:tr>
              <a:tr h="189951">
                <a:tc>
                  <a:txBody>
                    <a:bodyPr/>
                    <a:lstStyle/>
                    <a:p>
                      <a:pPr algn="r" fontAlgn="b"/>
                      <a:r>
                        <a:rPr lang="en-ZA" sz="1000" u="none" strike="noStrike">
                          <a:effectLst/>
                        </a:rPr>
                        <a:t>13</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000" u="none" strike="noStrike">
                          <a:effectLst/>
                        </a:rPr>
                        <a:t>Livestock Farming</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ZA" sz="1000" u="none" strike="noStrike">
                          <a:effectLst/>
                        </a:rPr>
                        <a:t>2,24%</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000" u="none" strike="noStrike">
                          <a:effectLst/>
                        </a:rPr>
                        <a:t>           1 630 </a:t>
                      </a:r>
                      <a:endParaRPr lang="en-ZA"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157303767"/>
                  </a:ext>
                </a:extLst>
              </a:tr>
              <a:tr h="189951">
                <a:tc>
                  <a:txBody>
                    <a:bodyPr/>
                    <a:lstStyle/>
                    <a:p>
                      <a:pPr algn="r" fontAlgn="b"/>
                      <a:r>
                        <a:rPr lang="en-ZA" sz="1000" u="none" strike="noStrike">
                          <a:effectLst/>
                        </a:rPr>
                        <a:t>14</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000" u="none" strike="noStrike">
                          <a:effectLst/>
                        </a:rPr>
                        <a:t>Hardware,Textile,Etc</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ZA" sz="1000" u="none" strike="noStrike">
                          <a:effectLst/>
                        </a:rPr>
                        <a:t>2,24%</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000" u="none" strike="noStrike">
                          <a:effectLst/>
                        </a:rPr>
                        <a:t>           1 628 </a:t>
                      </a:r>
                      <a:endParaRPr lang="en-ZA"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819785735"/>
                  </a:ext>
                </a:extLst>
              </a:tr>
              <a:tr h="189951">
                <a:tc>
                  <a:txBody>
                    <a:bodyPr/>
                    <a:lstStyle/>
                    <a:p>
                      <a:pPr algn="r" fontAlgn="b"/>
                      <a:r>
                        <a:rPr lang="en-ZA" sz="1000" u="none" strike="noStrike">
                          <a:effectLst/>
                        </a:rPr>
                        <a:t>15</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000" u="none" strike="noStrike">
                          <a:effectLst/>
                        </a:rPr>
                        <a:t>Goods Transport</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ZA" sz="1000" u="none" strike="noStrike">
                          <a:effectLst/>
                        </a:rPr>
                        <a:t>2,22%</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000" u="none" strike="noStrike">
                          <a:effectLst/>
                        </a:rPr>
                        <a:t>           1 614 </a:t>
                      </a:r>
                      <a:endParaRPr lang="en-ZA"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615821874"/>
                  </a:ext>
                </a:extLst>
              </a:tr>
              <a:tr h="189951">
                <a:tc>
                  <a:txBody>
                    <a:bodyPr/>
                    <a:lstStyle/>
                    <a:p>
                      <a:pPr algn="r" fontAlgn="b"/>
                      <a:r>
                        <a:rPr lang="en-ZA" sz="1000" u="none" strike="noStrike">
                          <a:effectLst/>
                        </a:rPr>
                        <a:t>16</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000" u="none" strike="noStrike">
                          <a:effectLst/>
                        </a:rPr>
                        <a:t>BLDG&amp;ELEC Construct.</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ZA" sz="1000" u="none" strike="noStrike">
                          <a:effectLst/>
                        </a:rPr>
                        <a:t>1,91%</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000" u="none" strike="noStrike">
                          <a:effectLst/>
                        </a:rPr>
                        <a:t>           1 389 </a:t>
                      </a:r>
                      <a:endParaRPr lang="en-ZA"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191141705"/>
                  </a:ext>
                </a:extLst>
              </a:tr>
              <a:tr h="189951">
                <a:tc>
                  <a:txBody>
                    <a:bodyPr/>
                    <a:lstStyle/>
                    <a:p>
                      <a:pPr algn="r" fontAlgn="b"/>
                      <a:r>
                        <a:rPr lang="en-ZA" sz="1000" u="none" strike="noStrike">
                          <a:effectLst/>
                        </a:rPr>
                        <a:t>17</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000" u="none" strike="noStrike">
                          <a:effectLst/>
                        </a:rPr>
                        <a:t>Chemica&amp;Plastic Mnfr</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ZA" sz="1000" u="none" strike="noStrike">
                          <a:effectLst/>
                        </a:rPr>
                        <a:t>1,84%</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000" u="none" strike="noStrike">
                          <a:effectLst/>
                        </a:rPr>
                        <a:t>           1 337 </a:t>
                      </a:r>
                      <a:endParaRPr lang="en-ZA"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846792406"/>
                  </a:ext>
                </a:extLst>
              </a:tr>
              <a:tr h="189951">
                <a:tc>
                  <a:txBody>
                    <a:bodyPr/>
                    <a:lstStyle/>
                    <a:p>
                      <a:pPr algn="r" fontAlgn="b"/>
                      <a:r>
                        <a:rPr lang="en-ZA" sz="1000" u="none" strike="noStrike">
                          <a:effectLst/>
                        </a:rPr>
                        <a:t>18</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000" u="none" strike="noStrike">
                          <a:effectLst/>
                        </a:rPr>
                        <a:t>Woodworks</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ZA" sz="1000" u="none" strike="noStrike">
                          <a:effectLst/>
                        </a:rPr>
                        <a:t>1,49%</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000" u="none" strike="noStrike">
                          <a:effectLst/>
                        </a:rPr>
                        <a:t>           1 084 </a:t>
                      </a:r>
                      <a:endParaRPr lang="en-ZA"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918312117"/>
                  </a:ext>
                </a:extLst>
              </a:tr>
              <a:tr h="189951">
                <a:tc>
                  <a:txBody>
                    <a:bodyPr/>
                    <a:lstStyle/>
                    <a:p>
                      <a:pPr algn="r" fontAlgn="b"/>
                      <a:r>
                        <a:rPr lang="en-ZA" sz="1000" u="none" strike="noStrike">
                          <a:effectLst/>
                        </a:rPr>
                        <a:t>19</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000" u="none" strike="noStrike">
                          <a:effectLst/>
                        </a:rPr>
                        <a:t>Finance</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ZA" sz="1000" u="none" strike="noStrike">
                          <a:effectLst/>
                        </a:rPr>
                        <a:t>1,39%</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000" u="none" strike="noStrike">
                          <a:effectLst/>
                        </a:rPr>
                        <a:t>           1 015 </a:t>
                      </a:r>
                      <a:endParaRPr lang="en-ZA"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657249771"/>
                  </a:ext>
                </a:extLst>
              </a:tr>
              <a:tr h="189951">
                <a:tc>
                  <a:txBody>
                    <a:bodyPr/>
                    <a:lstStyle/>
                    <a:p>
                      <a:pPr algn="r" fontAlgn="b"/>
                      <a:r>
                        <a:rPr lang="en-ZA" sz="1000" u="none" strike="noStrike">
                          <a:effectLst/>
                        </a:rPr>
                        <a:t>20</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000" u="none" strike="noStrike">
                          <a:effectLst/>
                        </a:rPr>
                        <a:t>Electrical Appliance</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ZA" sz="1000" u="none" strike="noStrike">
                          <a:effectLst/>
                        </a:rPr>
                        <a:t>1,27%</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000" u="none" strike="noStrike">
                          <a:effectLst/>
                        </a:rPr>
                        <a:t>              928 </a:t>
                      </a:r>
                      <a:endParaRPr lang="en-ZA"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501355646"/>
                  </a:ext>
                </a:extLst>
              </a:tr>
              <a:tr h="189951">
                <a:tc>
                  <a:txBody>
                    <a:bodyPr/>
                    <a:lstStyle/>
                    <a:p>
                      <a:pPr algn="r" fontAlgn="b"/>
                      <a:r>
                        <a:rPr lang="en-ZA" sz="1000" u="none" strike="noStrike">
                          <a:effectLst/>
                        </a:rPr>
                        <a:t>21</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000" u="none" strike="noStrike">
                          <a:effectLst/>
                        </a:rPr>
                        <a:t>Warehousing&amp;Storage</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ZA" sz="1000" u="none" strike="noStrike">
                          <a:effectLst/>
                        </a:rPr>
                        <a:t>1,22%</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000" u="none" strike="noStrike">
                          <a:effectLst/>
                        </a:rPr>
                        <a:t>              891 </a:t>
                      </a:r>
                      <a:endParaRPr lang="en-ZA"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489883386"/>
                  </a:ext>
                </a:extLst>
              </a:tr>
              <a:tr h="189951">
                <a:tc>
                  <a:txBody>
                    <a:bodyPr/>
                    <a:lstStyle/>
                    <a:p>
                      <a:pPr algn="r" fontAlgn="b"/>
                      <a:r>
                        <a:rPr lang="en-ZA" sz="1000" u="none" strike="noStrike">
                          <a:effectLst/>
                        </a:rPr>
                        <a:t>22</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EXTRACTION OF CRUDE PETROLEUM AND NATURAL GAS</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ZA" sz="1000" u="none" strike="noStrike">
                          <a:effectLst/>
                        </a:rPr>
                        <a:t>1,17%</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000" u="none" strike="noStrike">
                          <a:effectLst/>
                        </a:rPr>
                        <a:t>              849 </a:t>
                      </a:r>
                      <a:endParaRPr lang="en-ZA"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760993623"/>
                  </a:ext>
                </a:extLst>
              </a:tr>
              <a:tr h="189951">
                <a:tc>
                  <a:txBody>
                    <a:bodyPr/>
                    <a:lstStyle/>
                    <a:p>
                      <a:pPr algn="r" fontAlgn="b"/>
                      <a:r>
                        <a:rPr lang="en-ZA" sz="1000" u="none" strike="noStrike">
                          <a:effectLst/>
                        </a:rPr>
                        <a:t>23</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000" u="none" strike="noStrike">
                          <a:effectLst/>
                        </a:rPr>
                        <a:t>MINING OF IRON ORE</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ZA" sz="1000" u="none" strike="noStrike">
                          <a:effectLst/>
                        </a:rPr>
                        <a:t>1,07%</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000" u="none" strike="noStrike">
                          <a:effectLst/>
                        </a:rPr>
                        <a:t>              781 </a:t>
                      </a:r>
                      <a:endParaRPr lang="en-ZA"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893355089"/>
                  </a:ext>
                </a:extLst>
              </a:tr>
              <a:tr h="189951">
                <a:tc>
                  <a:txBody>
                    <a:bodyPr/>
                    <a:lstStyle/>
                    <a:p>
                      <a:pPr algn="r" fontAlgn="b"/>
                      <a:r>
                        <a:rPr lang="en-ZA" sz="1000" u="none" strike="noStrike">
                          <a:effectLst/>
                        </a:rPr>
                        <a:t>24</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MINING OF GOLD AND URANIUM ORE</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ZA" sz="1000" u="none" strike="noStrike">
                          <a:effectLst/>
                        </a:rPr>
                        <a:t>1,07%</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000" u="none" strike="noStrike">
                          <a:effectLst/>
                        </a:rPr>
                        <a:t>              779 </a:t>
                      </a:r>
                      <a:endParaRPr lang="en-ZA"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540377052"/>
                  </a:ext>
                </a:extLst>
              </a:tr>
              <a:tr h="189951">
                <a:tc>
                  <a:txBody>
                    <a:bodyPr/>
                    <a:lstStyle/>
                    <a:p>
                      <a:pPr algn="r" fontAlgn="b"/>
                      <a:r>
                        <a:rPr lang="en-ZA" sz="1000" u="none" strike="noStrike">
                          <a:effectLst/>
                        </a:rPr>
                        <a:t>25</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000" u="none" strike="noStrike">
                          <a:effectLst/>
                        </a:rPr>
                        <a:t>Other</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ZA" sz="1000" u="none" strike="noStrike">
                          <a:effectLst/>
                        </a:rPr>
                        <a:t>23,76%</a:t>
                      </a: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000" u="none" strike="noStrike" dirty="0">
                          <a:effectLst/>
                        </a:rPr>
                        <a:t>        17 295 </a:t>
                      </a:r>
                      <a:endParaRPr lang="en-ZA"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930588435"/>
                  </a:ext>
                </a:extLst>
              </a:tr>
            </a:tbl>
          </a:graphicData>
        </a:graphic>
      </p:graphicFrame>
    </p:spTree>
    <p:extLst>
      <p:ext uri="{BB962C8B-B14F-4D97-AF65-F5344CB8AC3E}">
        <p14:creationId xmlns:p14="http://schemas.microsoft.com/office/powerpoint/2010/main" xmlns="" val="1185888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796937"/>
            <a:ext cx="7772400" cy="1470025"/>
          </a:xfrm>
        </p:spPr>
        <p:txBody>
          <a:bodyPr/>
          <a:lstStyle/>
          <a:p>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COVID-19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Claims Statistics</a:t>
            </a:r>
            <a:endParaRPr lang="en-ZA" dirty="0"/>
          </a:p>
        </p:txBody>
      </p:sp>
      <p:sp>
        <p:nvSpPr>
          <p:cNvPr id="7" name="Subtitle 6"/>
          <p:cNvSpPr>
            <a:spLocks noGrp="1"/>
          </p:cNvSpPr>
          <p:nvPr>
            <p:ph type="subTitle" idx="1"/>
          </p:nvPr>
        </p:nvSpPr>
        <p:spPr>
          <a:xfrm>
            <a:off x="1371600" y="3714824"/>
            <a:ext cx="6400800" cy="1752600"/>
          </a:xfrm>
        </p:spPr>
        <p:txBody>
          <a:bodyPr/>
          <a:lstStyle/>
          <a:p>
            <a:endParaRPr lang="en-US" b="1" dirty="0" smtClean="0">
              <a:latin typeface="Arial" panose="020B0604020202020204" pitchFamily="34" charset="0"/>
              <a:cs typeface="Arial" panose="020B0604020202020204" pitchFamily="34" charset="0"/>
            </a:endParaRPr>
          </a:p>
          <a:p>
            <a:r>
              <a:rPr lang="en-US" sz="4800" b="1" dirty="0" smtClean="0">
                <a:latin typeface="Arial" panose="020B0604020202020204" pitchFamily="34" charset="0"/>
                <a:cs typeface="Arial" panose="020B0604020202020204" pitchFamily="34" charset="0"/>
              </a:rPr>
              <a:t>Quarter 1– Quarter 3</a:t>
            </a:r>
          </a:p>
          <a:p>
            <a:r>
              <a:rPr lang="en-US" sz="2000" b="1" dirty="0" smtClean="0">
                <a:latin typeface="Arial" panose="020B0604020202020204" pitchFamily="34" charset="0"/>
                <a:cs typeface="Arial" panose="020B0604020202020204" pitchFamily="34" charset="0"/>
              </a:rPr>
              <a:t>*included in claims information above</a:t>
            </a:r>
            <a:r>
              <a:rPr lang="en-US" sz="4800" b="1" dirty="0">
                <a:latin typeface="Arial" panose="020B0604020202020204" pitchFamily="34" charset="0"/>
                <a:cs typeface="Arial" panose="020B0604020202020204" pitchFamily="34" charset="0"/>
              </a:rPr>
              <a:t/>
            </a:r>
            <a:br>
              <a:rPr lang="en-US" sz="4800" b="1" dirty="0">
                <a:latin typeface="Arial" panose="020B0604020202020204" pitchFamily="34" charset="0"/>
                <a:cs typeface="Arial" panose="020B0604020202020204" pitchFamily="34" charset="0"/>
              </a:rPr>
            </a:br>
            <a:endParaRPr lang="en-ZA" sz="4800" dirty="0"/>
          </a:p>
        </p:txBody>
      </p:sp>
      <p:sp>
        <p:nvSpPr>
          <p:cNvPr id="4" name="Date Placeholder 3"/>
          <p:cNvSpPr>
            <a:spLocks noGrp="1"/>
          </p:cNvSpPr>
          <p:nvPr>
            <p:ph type="dt" sz="half" idx="10"/>
          </p:nvPr>
        </p:nvSpPr>
        <p:spPr/>
        <p:txBody>
          <a:bodyPr/>
          <a:lstStyle/>
          <a:p>
            <a:pPr>
              <a:defRPr/>
            </a:pPr>
            <a:fld id="{87BAA8CA-5113-4312-8024-D8716E3B30DD}" type="datetime1">
              <a:rPr lang="en-ZA" smtClean="0"/>
              <a:pPr>
                <a:defRPr/>
              </a:pPr>
              <a:t>2021/02/19</a:t>
            </a:fld>
            <a:endParaRPr lang="en-US" dirty="0"/>
          </a:p>
        </p:txBody>
      </p:sp>
      <p:sp>
        <p:nvSpPr>
          <p:cNvPr id="5" name="Slide Number Placeholder 4"/>
          <p:cNvSpPr>
            <a:spLocks noGrp="1"/>
          </p:cNvSpPr>
          <p:nvPr>
            <p:ph type="sldNum" sz="quarter" idx="12"/>
          </p:nvPr>
        </p:nvSpPr>
        <p:spPr/>
        <p:txBody>
          <a:bodyPr/>
          <a:lstStyle/>
          <a:p>
            <a:pPr>
              <a:defRPr/>
            </a:pPr>
            <a:fld id="{6E68843C-8C94-49F9-B806-00EE01607616}" type="slidenum">
              <a:rPr lang="en-US" altLang="en-US" smtClean="0"/>
              <a:pPr>
                <a:defRPr/>
              </a:pPr>
              <a:t>18</a:t>
            </a:fld>
            <a:endParaRPr lang="en-US" altLang="en-US"/>
          </a:p>
        </p:txBody>
      </p:sp>
    </p:spTree>
    <p:extLst>
      <p:ext uri="{BB962C8B-B14F-4D97-AF65-F5344CB8AC3E}">
        <p14:creationId xmlns:p14="http://schemas.microsoft.com/office/powerpoint/2010/main" xmlns="" val="2256140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787" y="344245"/>
            <a:ext cx="7633742" cy="1021976"/>
          </a:xfrm>
        </p:spPr>
        <p:txBody>
          <a:bodyPr>
            <a:noAutofit/>
          </a:bodyPr>
          <a:lstStyle/>
          <a:p>
            <a:r>
              <a:rPr lang="en-ZA" sz="3600" b="1" dirty="0" smtClean="0"/>
              <a:t>MONTH-TO-MONTH INCREASE OF CLAIMS IN PERCENTAGE</a:t>
            </a:r>
            <a:endParaRPr lang="en-ZA" sz="3600" b="1" dirty="0"/>
          </a:p>
        </p:txBody>
      </p:sp>
      <p:graphicFrame>
        <p:nvGraphicFramePr>
          <p:cNvPr id="3" name="Table 2"/>
          <p:cNvGraphicFramePr>
            <a:graphicFrameLocks noGrp="1"/>
          </p:cNvGraphicFramePr>
          <p:nvPr>
            <p:extLst/>
          </p:nvPr>
        </p:nvGraphicFramePr>
        <p:xfrm>
          <a:off x="873787" y="1925656"/>
          <a:ext cx="7615991" cy="3180998"/>
        </p:xfrm>
        <a:graphic>
          <a:graphicData uri="http://schemas.openxmlformats.org/drawingml/2006/table">
            <a:tbl>
              <a:tblPr/>
              <a:tblGrid>
                <a:gridCol w="1180774">
                  <a:extLst>
                    <a:ext uri="{9D8B030D-6E8A-4147-A177-3AD203B41FA5}">
                      <a16:colId xmlns:a16="http://schemas.microsoft.com/office/drawing/2014/main" xmlns="" val="1994905701"/>
                    </a:ext>
                  </a:extLst>
                </a:gridCol>
                <a:gridCol w="944619">
                  <a:extLst>
                    <a:ext uri="{9D8B030D-6E8A-4147-A177-3AD203B41FA5}">
                      <a16:colId xmlns:a16="http://schemas.microsoft.com/office/drawing/2014/main" xmlns="" val="1867202448"/>
                    </a:ext>
                  </a:extLst>
                </a:gridCol>
                <a:gridCol w="944619">
                  <a:extLst>
                    <a:ext uri="{9D8B030D-6E8A-4147-A177-3AD203B41FA5}">
                      <a16:colId xmlns:a16="http://schemas.microsoft.com/office/drawing/2014/main" xmlns="" val="663704239"/>
                    </a:ext>
                  </a:extLst>
                </a:gridCol>
                <a:gridCol w="944619">
                  <a:extLst>
                    <a:ext uri="{9D8B030D-6E8A-4147-A177-3AD203B41FA5}">
                      <a16:colId xmlns:a16="http://schemas.microsoft.com/office/drawing/2014/main" xmlns="" val="3177706098"/>
                    </a:ext>
                  </a:extLst>
                </a:gridCol>
                <a:gridCol w="944619">
                  <a:extLst>
                    <a:ext uri="{9D8B030D-6E8A-4147-A177-3AD203B41FA5}">
                      <a16:colId xmlns:a16="http://schemas.microsoft.com/office/drawing/2014/main" xmlns="" val="1557910229"/>
                    </a:ext>
                  </a:extLst>
                </a:gridCol>
                <a:gridCol w="2656741">
                  <a:extLst>
                    <a:ext uri="{9D8B030D-6E8A-4147-A177-3AD203B41FA5}">
                      <a16:colId xmlns:a16="http://schemas.microsoft.com/office/drawing/2014/main" xmlns="" val="193623625"/>
                    </a:ext>
                  </a:extLst>
                </a:gridCol>
              </a:tblGrid>
              <a:tr h="553403">
                <a:tc>
                  <a:txBody>
                    <a:bodyPr/>
                    <a:lstStyle/>
                    <a:p>
                      <a:pPr algn="l" fontAlgn="b"/>
                      <a:r>
                        <a:rPr lang="en-ZA" sz="1800" b="1" i="0" u="none" strike="noStrike" dirty="0">
                          <a:solidFill>
                            <a:srgbClr val="000000"/>
                          </a:solidFill>
                          <a:effectLst/>
                          <a:latin typeface="Calibri" panose="020F0502020204030204" pitchFamily="34" charset="0"/>
                        </a:rPr>
                        <a:t>MONTH</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en-ZA" sz="1800" b="1" i="0" u="none" strike="noStrike">
                          <a:solidFill>
                            <a:srgbClr val="000000"/>
                          </a:solidFill>
                          <a:effectLst/>
                          <a:latin typeface="Calibri" panose="020F0502020204030204" pitchFamily="34" charset="0"/>
                        </a:rPr>
                        <a:t>CF</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en-ZA" sz="1800" b="1" i="0" u="none" strike="noStrike">
                          <a:solidFill>
                            <a:srgbClr val="000000"/>
                          </a:solidFill>
                          <a:effectLst/>
                          <a:latin typeface="Calibri" panose="020F0502020204030204" pitchFamily="34" charset="0"/>
                        </a:rPr>
                        <a:t>RMA</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en-ZA" sz="1800" b="1" i="0" u="none" strike="noStrike">
                          <a:solidFill>
                            <a:srgbClr val="000000"/>
                          </a:solidFill>
                          <a:effectLst/>
                          <a:latin typeface="Calibri" panose="020F0502020204030204" pitchFamily="34" charset="0"/>
                        </a:rPr>
                        <a:t>FEM</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en-ZA" sz="1800" b="1" i="0" u="none" strike="noStrike">
                          <a:solidFill>
                            <a:srgbClr val="000000"/>
                          </a:solidFill>
                          <a:effectLst/>
                          <a:latin typeface="Calibri" panose="020F0502020204030204" pitchFamily="34" charset="0"/>
                        </a:rPr>
                        <a:t>TOTAL</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800" b="1" i="0" u="none" strike="noStrike">
                          <a:solidFill>
                            <a:srgbClr val="000000"/>
                          </a:solidFill>
                          <a:effectLst/>
                          <a:latin typeface="Calibri" panose="020F0502020204030204" pitchFamily="34" charset="0"/>
                        </a:rPr>
                        <a:t>Percentage Increase in claims (month-to-month)</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133493429"/>
                  </a:ext>
                </a:extLst>
              </a:tr>
              <a:tr h="279083">
                <a:tc>
                  <a:txBody>
                    <a:bodyPr/>
                    <a:lstStyle/>
                    <a:p>
                      <a:pPr algn="l" fontAlgn="b"/>
                      <a:r>
                        <a:rPr lang="en-ZA" sz="1800" b="0" i="0" u="none" strike="noStrike">
                          <a:solidFill>
                            <a:srgbClr val="000000"/>
                          </a:solidFill>
                          <a:effectLst/>
                          <a:latin typeface="Calibri" panose="020F0502020204030204" pitchFamily="34" charset="0"/>
                        </a:rPr>
                        <a:t>April</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800" b="0" i="0" u="none" strike="noStrike" dirty="0">
                          <a:solidFill>
                            <a:srgbClr val="000000"/>
                          </a:solidFill>
                          <a:effectLst/>
                          <a:latin typeface="Calibri" panose="020F0502020204030204" pitchFamily="34" charset="0"/>
                        </a:rPr>
                        <a:t>42</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800" b="0" i="0" u="none" strike="noStrike" dirty="0">
                          <a:solidFill>
                            <a:srgbClr val="000000"/>
                          </a:solidFill>
                          <a:effectLst/>
                          <a:latin typeface="Calibri" panose="020F0502020204030204" pitchFamily="34" charset="0"/>
                        </a:rPr>
                        <a:t>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Calibri" panose="020F0502020204030204" pitchFamily="34" charset="0"/>
                        </a:rPr>
                        <a:t>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800" b="1" i="0" u="none" strike="noStrike">
                          <a:solidFill>
                            <a:srgbClr val="000000"/>
                          </a:solidFill>
                          <a:effectLst/>
                          <a:latin typeface="Calibri" panose="020F0502020204030204" pitchFamily="34" charset="0"/>
                        </a:rPr>
                        <a:t>42</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dirty="0" smtClean="0">
                          <a:solidFill>
                            <a:srgbClr val="FF0000"/>
                          </a:solidFill>
                          <a:effectLst/>
                          <a:latin typeface="Calibri" panose="020F0502020204030204" pitchFamily="34" charset="0"/>
                        </a:rPr>
                        <a:t>0%</a:t>
                      </a:r>
                      <a:endParaRPr lang="en-ZA" sz="1800" b="0" i="0" u="none" strike="noStrike" dirty="0">
                        <a:solidFill>
                          <a:srgbClr val="FF0000"/>
                        </a:solidFill>
                        <a:effectLst/>
                        <a:latin typeface="Calibri" panose="020F0502020204030204" pitchFamily="34" charset="0"/>
                      </a:endParaRP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54066156"/>
                  </a:ext>
                </a:extLst>
              </a:tr>
              <a:tr h="279083">
                <a:tc>
                  <a:txBody>
                    <a:bodyPr/>
                    <a:lstStyle/>
                    <a:p>
                      <a:pPr algn="l" fontAlgn="b"/>
                      <a:r>
                        <a:rPr lang="en-ZA" sz="1800" b="0" i="0" u="none" strike="noStrike">
                          <a:solidFill>
                            <a:srgbClr val="000000"/>
                          </a:solidFill>
                          <a:effectLst/>
                          <a:latin typeface="Calibri" panose="020F0502020204030204" pitchFamily="34" charset="0"/>
                        </a:rPr>
                        <a:t>May</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Calibri" panose="020F0502020204030204" pitchFamily="34" charset="0"/>
                        </a:rPr>
                        <a:t>125</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800" b="0" i="0" u="none" strike="noStrike" dirty="0">
                          <a:solidFill>
                            <a:srgbClr val="000000"/>
                          </a:solidFill>
                          <a:effectLst/>
                          <a:latin typeface="Calibri" panose="020F0502020204030204" pitchFamily="34" charset="0"/>
                        </a:rPr>
                        <a:t>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Calibri" panose="020F0502020204030204" pitchFamily="34" charset="0"/>
                        </a:rPr>
                        <a:t>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800" b="1" i="0" u="none" strike="noStrike">
                          <a:solidFill>
                            <a:srgbClr val="000000"/>
                          </a:solidFill>
                          <a:effectLst/>
                          <a:latin typeface="Calibri" panose="020F0502020204030204" pitchFamily="34" charset="0"/>
                        </a:rPr>
                        <a:t>134</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1" i="0" u="none" strike="noStrike" dirty="0">
                          <a:solidFill>
                            <a:srgbClr val="FF0000"/>
                          </a:solidFill>
                          <a:effectLst/>
                          <a:latin typeface="Calibri" panose="020F0502020204030204" pitchFamily="34" charset="0"/>
                        </a:rPr>
                        <a:t>69%</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07274750"/>
                  </a:ext>
                </a:extLst>
              </a:tr>
              <a:tr h="279083">
                <a:tc>
                  <a:txBody>
                    <a:bodyPr/>
                    <a:lstStyle/>
                    <a:p>
                      <a:pPr algn="l" fontAlgn="b"/>
                      <a:r>
                        <a:rPr lang="en-ZA" sz="1800" b="0" i="0" u="none" strike="noStrike">
                          <a:solidFill>
                            <a:srgbClr val="000000"/>
                          </a:solidFill>
                          <a:effectLst/>
                          <a:latin typeface="Calibri" panose="020F0502020204030204" pitchFamily="34" charset="0"/>
                        </a:rPr>
                        <a:t>June</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Calibri" panose="020F0502020204030204" pitchFamily="34" charset="0"/>
                        </a:rPr>
                        <a:t>670</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Calibri" panose="020F0502020204030204" pitchFamily="34" charset="0"/>
                        </a:rPr>
                        <a:t>279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800" b="0" i="0" u="none" strike="noStrike" dirty="0">
                          <a:solidFill>
                            <a:srgbClr val="000000"/>
                          </a:solidFill>
                          <a:effectLst/>
                          <a:latin typeface="Calibri" panose="020F0502020204030204" pitchFamily="34" charset="0"/>
                        </a:rPr>
                        <a:t>12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800" b="1" i="0" u="none" strike="noStrike">
                          <a:solidFill>
                            <a:srgbClr val="000000"/>
                          </a:solidFill>
                          <a:effectLst/>
                          <a:latin typeface="Calibri" panose="020F0502020204030204" pitchFamily="34" charset="0"/>
                        </a:rPr>
                        <a:t>961</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1" i="0" u="none" strike="noStrike" dirty="0">
                          <a:solidFill>
                            <a:srgbClr val="FF0000"/>
                          </a:solidFill>
                          <a:effectLst/>
                          <a:latin typeface="Calibri" panose="020F0502020204030204" pitchFamily="34" charset="0"/>
                        </a:rPr>
                        <a:t>86%</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62890525"/>
                  </a:ext>
                </a:extLst>
              </a:tr>
              <a:tr h="279083">
                <a:tc>
                  <a:txBody>
                    <a:bodyPr/>
                    <a:lstStyle/>
                    <a:p>
                      <a:pPr algn="l" fontAlgn="b"/>
                      <a:r>
                        <a:rPr lang="en-ZA" sz="1800" b="0" i="0" u="none" strike="noStrike">
                          <a:solidFill>
                            <a:srgbClr val="000000"/>
                          </a:solidFill>
                          <a:effectLst/>
                          <a:latin typeface="Calibri" panose="020F0502020204030204" pitchFamily="34" charset="0"/>
                        </a:rPr>
                        <a:t>July</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Calibri" panose="020F0502020204030204" pitchFamily="34" charset="0"/>
                        </a:rPr>
                        <a:t>1565</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Calibri" panose="020F0502020204030204" pitchFamily="34" charset="0"/>
                        </a:rPr>
                        <a:t>1002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800" b="0" i="0" u="none" strike="noStrike" dirty="0">
                          <a:solidFill>
                            <a:srgbClr val="000000"/>
                          </a:solidFill>
                          <a:effectLst/>
                          <a:latin typeface="Calibri" panose="020F0502020204030204" pitchFamily="34" charset="0"/>
                        </a:rPr>
                        <a:t>49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800" b="1" i="0" u="none" strike="noStrike" dirty="0">
                          <a:solidFill>
                            <a:srgbClr val="000000"/>
                          </a:solidFill>
                          <a:effectLst/>
                          <a:latin typeface="Calibri" panose="020F0502020204030204" pitchFamily="34" charset="0"/>
                        </a:rPr>
                        <a:t>2616</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1" i="0" u="none" strike="noStrike" dirty="0">
                          <a:solidFill>
                            <a:srgbClr val="FF0000"/>
                          </a:solidFill>
                          <a:effectLst/>
                          <a:latin typeface="Calibri" panose="020F0502020204030204" pitchFamily="34" charset="0"/>
                        </a:rPr>
                        <a:t>63%</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72630265"/>
                  </a:ext>
                </a:extLst>
              </a:tr>
              <a:tr h="279083">
                <a:tc>
                  <a:txBody>
                    <a:bodyPr/>
                    <a:lstStyle/>
                    <a:p>
                      <a:pPr algn="l" fontAlgn="b"/>
                      <a:r>
                        <a:rPr lang="en-ZA" sz="1800" b="0" i="0" u="none" strike="noStrike">
                          <a:solidFill>
                            <a:srgbClr val="000000"/>
                          </a:solidFill>
                          <a:effectLst/>
                          <a:latin typeface="Calibri" panose="020F0502020204030204" pitchFamily="34" charset="0"/>
                        </a:rPr>
                        <a:t>August</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Calibri" panose="020F0502020204030204" pitchFamily="34" charset="0"/>
                        </a:rPr>
                        <a:t>3699</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Calibri" panose="020F0502020204030204" pitchFamily="34" charset="0"/>
                        </a:rPr>
                        <a:t>1539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Calibri" panose="020F0502020204030204" pitchFamily="34" charset="0"/>
                        </a:rPr>
                        <a:t>172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800" b="1" i="0" u="none" strike="noStrike" dirty="0">
                          <a:solidFill>
                            <a:srgbClr val="000000"/>
                          </a:solidFill>
                          <a:effectLst/>
                          <a:latin typeface="Calibri" panose="020F0502020204030204" pitchFamily="34" charset="0"/>
                        </a:rPr>
                        <a:t>5410</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dirty="0">
                          <a:solidFill>
                            <a:srgbClr val="FF0000"/>
                          </a:solidFill>
                          <a:effectLst/>
                          <a:latin typeface="Calibri" panose="020F0502020204030204" pitchFamily="34" charset="0"/>
                        </a:rPr>
                        <a:t>52%</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19534213"/>
                  </a:ext>
                </a:extLst>
              </a:tr>
              <a:tr h="279083">
                <a:tc>
                  <a:txBody>
                    <a:bodyPr/>
                    <a:lstStyle/>
                    <a:p>
                      <a:pPr algn="l" fontAlgn="b"/>
                      <a:r>
                        <a:rPr lang="en-ZA" sz="1800" b="0" i="0" u="none" strike="noStrike">
                          <a:solidFill>
                            <a:srgbClr val="000000"/>
                          </a:solidFill>
                          <a:effectLst/>
                          <a:latin typeface="Calibri" panose="020F0502020204030204" pitchFamily="34" charset="0"/>
                        </a:rPr>
                        <a:t>September</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Calibri" panose="020F0502020204030204" pitchFamily="34" charset="0"/>
                        </a:rPr>
                        <a:t>5023</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Calibri" panose="020F0502020204030204" pitchFamily="34" charset="0"/>
                        </a:rPr>
                        <a:t>2908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Calibri" panose="020F0502020204030204" pitchFamily="34" charset="0"/>
                        </a:rPr>
                        <a:t>245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800" b="1" i="0" u="none" strike="noStrike">
                          <a:solidFill>
                            <a:srgbClr val="000000"/>
                          </a:solidFill>
                          <a:effectLst/>
                          <a:latin typeface="Calibri" panose="020F0502020204030204" pitchFamily="34" charset="0"/>
                        </a:rPr>
                        <a:t>8176</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dirty="0">
                          <a:solidFill>
                            <a:srgbClr val="FF0000"/>
                          </a:solidFill>
                          <a:effectLst/>
                          <a:latin typeface="Calibri" panose="020F0502020204030204" pitchFamily="34" charset="0"/>
                        </a:rPr>
                        <a:t>34%</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90558380"/>
                  </a:ext>
                </a:extLst>
              </a:tr>
              <a:tr h="279083">
                <a:tc>
                  <a:txBody>
                    <a:bodyPr/>
                    <a:lstStyle/>
                    <a:p>
                      <a:pPr algn="l" fontAlgn="b"/>
                      <a:r>
                        <a:rPr lang="en-ZA" sz="1800" b="0" i="0" u="none" strike="noStrike">
                          <a:solidFill>
                            <a:srgbClr val="000000"/>
                          </a:solidFill>
                          <a:effectLst/>
                          <a:latin typeface="Calibri" panose="020F0502020204030204" pitchFamily="34" charset="0"/>
                        </a:rPr>
                        <a:t>October</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Calibri" panose="020F0502020204030204" pitchFamily="34" charset="0"/>
                        </a:rPr>
                        <a:t>7063</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Calibri" panose="020F0502020204030204" pitchFamily="34" charset="0"/>
                        </a:rPr>
                        <a:t>2815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Calibri" panose="020F0502020204030204" pitchFamily="34" charset="0"/>
                        </a:rPr>
                        <a:t>261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800" b="1" i="0" u="none" strike="noStrike">
                          <a:solidFill>
                            <a:srgbClr val="000000"/>
                          </a:solidFill>
                          <a:effectLst/>
                          <a:latin typeface="Calibri" panose="020F0502020204030204" pitchFamily="34" charset="0"/>
                        </a:rPr>
                        <a:t>10139</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dirty="0">
                          <a:solidFill>
                            <a:srgbClr val="FF0000"/>
                          </a:solidFill>
                          <a:effectLst/>
                          <a:latin typeface="Calibri" panose="020F0502020204030204" pitchFamily="34" charset="0"/>
                        </a:rPr>
                        <a:t>19%</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73004188"/>
                  </a:ext>
                </a:extLst>
              </a:tr>
              <a:tr h="279083">
                <a:tc>
                  <a:txBody>
                    <a:bodyPr/>
                    <a:lstStyle/>
                    <a:p>
                      <a:pPr algn="l" fontAlgn="b"/>
                      <a:r>
                        <a:rPr lang="en-ZA" sz="1800" b="0" i="0" u="none" strike="noStrike">
                          <a:solidFill>
                            <a:srgbClr val="000000"/>
                          </a:solidFill>
                          <a:effectLst/>
                          <a:latin typeface="Calibri" panose="020F0502020204030204" pitchFamily="34" charset="0"/>
                        </a:rPr>
                        <a:t>November</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Calibri" panose="020F0502020204030204" pitchFamily="34" charset="0"/>
                        </a:rPr>
                        <a:t>8313</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Calibri" panose="020F0502020204030204" pitchFamily="34" charset="0"/>
                        </a:rPr>
                        <a:t>3321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Calibri" panose="020F0502020204030204" pitchFamily="34" charset="0"/>
                        </a:rPr>
                        <a:t>383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800" b="1" i="0" u="none" strike="noStrike">
                          <a:solidFill>
                            <a:srgbClr val="000000"/>
                          </a:solidFill>
                          <a:effectLst/>
                          <a:latin typeface="Calibri" panose="020F0502020204030204" pitchFamily="34" charset="0"/>
                        </a:rPr>
                        <a:t>12017</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dirty="0">
                          <a:solidFill>
                            <a:srgbClr val="FF0000"/>
                          </a:solidFill>
                          <a:effectLst/>
                          <a:latin typeface="Calibri" panose="020F0502020204030204" pitchFamily="34" charset="0"/>
                        </a:rPr>
                        <a:t>16%</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74261812"/>
                  </a:ext>
                </a:extLst>
              </a:tr>
              <a:tr h="394931">
                <a:tc>
                  <a:txBody>
                    <a:bodyPr/>
                    <a:lstStyle/>
                    <a:p>
                      <a:pPr algn="l" fontAlgn="b"/>
                      <a:r>
                        <a:rPr lang="en-ZA" sz="1800" b="0" i="0" u="none" strike="noStrike">
                          <a:solidFill>
                            <a:srgbClr val="000000"/>
                          </a:solidFill>
                          <a:effectLst/>
                          <a:latin typeface="Calibri" panose="020F0502020204030204" pitchFamily="34" charset="0"/>
                        </a:rPr>
                        <a:t>December</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800" b="0" i="0" u="none" strike="noStrike" dirty="0">
                          <a:solidFill>
                            <a:srgbClr val="000000"/>
                          </a:solidFill>
                          <a:effectLst/>
                          <a:latin typeface="Calibri" panose="020F0502020204030204" pitchFamily="34" charset="0"/>
                        </a:rPr>
                        <a:t>9244</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Calibri" panose="020F0502020204030204" pitchFamily="34" charset="0"/>
                        </a:rPr>
                        <a:t>3636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Calibri" panose="020F0502020204030204" pitchFamily="34" charset="0"/>
                        </a:rPr>
                        <a:t>417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800" b="1" i="0" u="none" strike="noStrike">
                          <a:solidFill>
                            <a:srgbClr val="000000"/>
                          </a:solidFill>
                          <a:effectLst/>
                          <a:latin typeface="Calibri" panose="020F0502020204030204" pitchFamily="34" charset="0"/>
                        </a:rPr>
                        <a:t>13297</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800" b="0" i="0" u="none" strike="noStrike" dirty="0">
                          <a:solidFill>
                            <a:srgbClr val="FF0000"/>
                          </a:solidFill>
                          <a:effectLst/>
                          <a:latin typeface="Calibri" panose="020F0502020204030204" pitchFamily="34" charset="0"/>
                        </a:rPr>
                        <a:t>10%</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71369570"/>
                  </a:ext>
                </a:extLst>
              </a:tr>
            </a:tbl>
          </a:graphicData>
        </a:graphic>
      </p:graphicFrame>
    </p:spTree>
    <p:extLst>
      <p:ext uri="{BB962C8B-B14F-4D97-AF65-F5344CB8AC3E}">
        <p14:creationId xmlns:p14="http://schemas.microsoft.com/office/powerpoint/2010/main" xmlns="" val="2242210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31775"/>
            <a:ext cx="8229600" cy="1143000"/>
          </a:xfrm>
        </p:spPr>
        <p:txBody>
          <a:bodyPr/>
          <a:lstStyle/>
          <a:p>
            <a:pPr>
              <a:defRPr/>
            </a:pPr>
            <a:r>
              <a:rPr lang="en-US" sz="4000" b="1" dirty="0" smtClean="0">
                <a:effectLst>
                  <a:outerShdw blurRad="38100" dist="38100" dir="2700000" algn="tl">
                    <a:srgbClr val="C0C0C0"/>
                  </a:outerShdw>
                </a:effectLst>
                <a:latin typeface="Arial" panose="020B0604020202020204" pitchFamily="34" charset="0"/>
                <a:ea typeface="ＭＳ Ｐゴシック" pitchFamily="-111" charset="-128"/>
                <a:cs typeface="Arial" panose="020B0604020202020204" pitchFamily="34" charset="0"/>
              </a:rPr>
              <a:t>CONTENTS</a:t>
            </a:r>
            <a:endParaRPr lang="en-ZA" sz="4000" dirty="0" smtClean="0">
              <a:latin typeface="Arial" panose="020B0604020202020204" pitchFamily="34" charset="0"/>
              <a:ea typeface="ＭＳ Ｐゴシック" pitchFamily="34" charset="-128"/>
              <a:cs typeface="Arial" panose="020B0604020202020204" pitchFamily="34" charset="0"/>
            </a:endParaRPr>
          </a:p>
        </p:txBody>
      </p:sp>
      <p:sp>
        <p:nvSpPr>
          <p:cNvPr id="24579" name="Content Placeholder 2"/>
          <p:cNvSpPr>
            <a:spLocks noGrp="1"/>
          </p:cNvSpPr>
          <p:nvPr>
            <p:ph idx="1"/>
          </p:nvPr>
        </p:nvSpPr>
        <p:spPr>
          <a:xfrm>
            <a:off x="213529" y="1374774"/>
            <a:ext cx="8643937" cy="5219663"/>
          </a:xfrm>
          <a:solidFill>
            <a:schemeClr val="bg1"/>
          </a:solidFill>
        </p:spPr>
        <p:txBody>
          <a:bodyPr/>
          <a:lstStyle/>
          <a:p>
            <a:pPr marL="534988" indent="-357188" eaLnBrk="1" hangingPunct="1">
              <a:lnSpc>
                <a:spcPct val="150000"/>
              </a:lnSpc>
              <a:spcBef>
                <a:spcPct val="90000"/>
              </a:spcBef>
              <a:buFont typeface="+mj-lt"/>
              <a:buAutoNum type="arabicPeriod"/>
              <a:tabLst>
                <a:tab pos="9144000" algn="r"/>
              </a:tabLst>
              <a:defRPr/>
            </a:pPr>
            <a:endParaRPr lang="en-US" sz="1600" b="1" dirty="0" smtClean="0">
              <a:latin typeface="Arial" panose="020B0604020202020204" pitchFamily="34" charset="0"/>
              <a:cs typeface="Arial" panose="020B0604020202020204" pitchFamily="34" charset="0"/>
            </a:endParaRPr>
          </a:p>
          <a:p>
            <a:pPr marL="534988" indent="-357188" eaLnBrk="1" hangingPunct="1">
              <a:lnSpc>
                <a:spcPct val="150000"/>
              </a:lnSpc>
              <a:spcBef>
                <a:spcPct val="90000"/>
              </a:spcBef>
              <a:buFont typeface="+mj-lt"/>
              <a:buAutoNum type="arabicPeriod"/>
              <a:tabLst>
                <a:tab pos="9144000" algn="r"/>
              </a:tabLst>
              <a:defRPr/>
            </a:pPr>
            <a:r>
              <a:rPr lang="en-US" sz="2400" b="1" dirty="0" smtClean="0">
                <a:latin typeface="Arial" panose="020B0604020202020204" pitchFamily="34" charset="0"/>
                <a:cs typeface="Arial" panose="020B0604020202020204" pitchFamily="34" charset="0"/>
              </a:rPr>
              <a:t>INTRODUCTION – OPERATIONAL BACKGROUND                                            </a:t>
            </a:r>
            <a:endParaRPr lang="en-US" sz="24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34988" indent="-357188" eaLnBrk="1" hangingPunct="1">
              <a:lnSpc>
                <a:spcPct val="150000"/>
              </a:lnSpc>
              <a:spcBef>
                <a:spcPct val="90000"/>
              </a:spcBef>
              <a:buFont typeface="+mj-lt"/>
              <a:buAutoNum type="arabicPeriod"/>
              <a:tabLst>
                <a:tab pos="9144000" algn="r"/>
              </a:tabLst>
              <a:defRPr/>
            </a:pPr>
            <a:r>
              <a:rPr lang="en-US" sz="2400" b="1" dirty="0" smtClean="0">
                <a:latin typeface="Arial" panose="020B0604020202020204" pitchFamily="34" charset="0"/>
                <a:cs typeface="Arial" panose="020B0604020202020204" pitchFamily="34" charset="0"/>
              </a:rPr>
              <a:t>CLAIMS PAYMENTS:  QUARTER 1 – QUARTER 3</a:t>
            </a:r>
            <a:endPar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34988" indent="-357188" eaLnBrk="1" hangingPunct="1">
              <a:lnSpc>
                <a:spcPct val="150000"/>
              </a:lnSpc>
              <a:spcBef>
                <a:spcPct val="90000"/>
              </a:spcBef>
              <a:buFont typeface="+mj-lt"/>
              <a:buAutoNum type="arabicPeriod"/>
              <a:tabLst>
                <a:tab pos="9144000" algn="r"/>
              </a:tabLst>
              <a:defRPr/>
            </a:pPr>
            <a:r>
              <a:rPr lang="en-ZA" sz="2400" b="1" dirty="0" smtClean="0">
                <a:latin typeface="Arial" panose="020B0604020202020204" pitchFamily="34" charset="0"/>
                <a:cs typeface="Arial" panose="020B0604020202020204" pitchFamily="34" charset="0"/>
              </a:rPr>
              <a:t>CLAIMS STATISTICS: </a:t>
            </a:r>
            <a:r>
              <a:rPr lang="en-US" sz="2400" b="1" dirty="0">
                <a:latin typeface="Arial" panose="020B0604020202020204" pitchFamily="34" charset="0"/>
                <a:cs typeface="Arial" panose="020B0604020202020204" pitchFamily="34" charset="0"/>
              </a:rPr>
              <a:t>QUARTER 1 – QUARTER </a:t>
            </a:r>
            <a:r>
              <a:rPr lang="en-US" sz="2400" b="1" dirty="0" smtClean="0">
                <a:latin typeface="Arial" panose="020B0604020202020204" pitchFamily="34" charset="0"/>
                <a:cs typeface="Arial" panose="020B0604020202020204" pitchFamily="34" charset="0"/>
              </a:rPr>
              <a:t>3</a:t>
            </a:r>
            <a:endParaRPr lang="en-ZA"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34988" indent="-357188" eaLnBrk="1" hangingPunct="1">
              <a:lnSpc>
                <a:spcPct val="150000"/>
              </a:lnSpc>
              <a:spcBef>
                <a:spcPct val="90000"/>
              </a:spcBef>
              <a:buFont typeface="+mj-lt"/>
              <a:buAutoNum type="arabicPeriod"/>
              <a:tabLst>
                <a:tab pos="9144000" algn="r"/>
              </a:tabLst>
              <a:defRPr/>
            </a:pPr>
            <a:r>
              <a:rPr lang="en-ZA" sz="2400" b="1" dirty="0" smtClean="0">
                <a:latin typeface="Arial" panose="020B0604020202020204" pitchFamily="34" charset="0"/>
                <a:cs typeface="Arial" panose="020B0604020202020204" pitchFamily="34" charset="0"/>
              </a:rPr>
              <a:t>COVID -19 CLAIMS STATISTICS</a:t>
            </a:r>
            <a:endParaRPr lang="en-ZA"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nSpc>
                <a:spcPct val="250000"/>
              </a:lnSpc>
              <a:buFont typeface="Arial" charset="0"/>
              <a:buNone/>
              <a:tabLst>
                <a:tab pos="2743200" algn="ctr"/>
                <a:tab pos="5486400" algn="r"/>
              </a:tabLst>
              <a:defRPr/>
            </a:pPr>
            <a:endParaRPr lang="en-GB" sz="2400" dirty="0">
              <a:ea typeface="ＭＳ Ｐゴシック" pitchFamily="-111" charset="-128"/>
            </a:endParaRPr>
          </a:p>
        </p:txBody>
      </p:sp>
      <p:sp>
        <p:nvSpPr>
          <p:cNvPr id="29700"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06D601D-12A3-4AB0-AC14-7543B634ADCF}" type="slidenum">
              <a:rPr lang="en-US" altLang="en-US" sz="1200" smtClean="0">
                <a:solidFill>
                  <a:srgbClr val="898989"/>
                </a:solidFill>
              </a:rPr>
              <a:pPr>
                <a:spcBef>
                  <a:spcPct val="0"/>
                </a:spcBef>
                <a:buFontTx/>
                <a:buNone/>
              </a:pPr>
              <a:t>2</a:t>
            </a:fld>
            <a:endParaRPr lang="en-US" altLang="en-US" sz="1200" smtClean="0">
              <a:solidFill>
                <a:srgbClr val="898989"/>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4" y="456268"/>
            <a:ext cx="8344827" cy="877679"/>
          </a:xfrm>
        </p:spPr>
        <p:txBody>
          <a:bodyPr>
            <a:noAutofit/>
          </a:bodyPr>
          <a:lstStyle/>
          <a:p>
            <a:r>
              <a:rPr lang="en-ZA" sz="2600" b="1" dirty="0" smtClean="0"/>
              <a:t>PROVINCIAL IMPLICATION ON OVERALL CLAIMS RECEIVED - CLAIMS RECEIVED PER PROVINCE FROM APRIL 2020 TO DECEMBER 2020 </a:t>
            </a:r>
            <a:endParaRPr lang="en-ZA" sz="2600" b="1" dirty="0"/>
          </a:p>
        </p:txBody>
      </p:sp>
      <p:graphicFrame>
        <p:nvGraphicFramePr>
          <p:cNvPr id="3" name="Table 2"/>
          <p:cNvGraphicFramePr>
            <a:graphicFrameLocks noGrp="1"/>
          </p:cNvGraphicFramePr>
          <p:nvPr>
            <p:extLst/>
          </p:nvPr>
        </p:nvGraphicFramePr>
        <p:xfrm>
          <a:off x="787014" y="1831809"/>
          <a:ext cx="8041907" cy="3750525"/>
        </p:xfrm>
        <a:graphic>
          <a:graphicData uri="http://schemas.openxmlformats.org/drawingml/2006/table">
            <a:tbl>
              <a:tblPr/>
              <a:tblGrid>
                <a:gridCol w="1313847">
                  <a:extLst>
                    <a:ext uri="{9D8B030D-6E8A-4147-A177-3AD203B41FA5}">
                      <a16:colId xmlns:a16="http://schemas.microsoft.com/office/drawing/2014/main" xmlns="" val="162363995"/>
                    </a:ext>
                  </a:extLst>
                </a:gridCol>
                <a:gridCol w="566518">
                  <a:extLst>
                    <a:ext uri="{9D8B030D-6E8A-4147-A177-3AD203B41FA5}">
                      <a16:colId xmlns:a16="http://schemas.microsoft.com/office/drawing/2014/main" xmlns="" val="1327523779"/>
                    </a:ext>
                  </a:extLst>
                </a:gridCol>
                <a:gridCol w="473011">
                  <a:extLst>
                    <a:ext uri="{9D8B030D-6E8A-4147-A177-3AD203B41FA5}">
                      <a16:colId xmlns:a16="http://schemas.microsoft.com/office/drawing/2014/main" xmlns="" val="3759298070"/>
                    </a:ext>
                  </a:extLst>
                </a:gridCol>
                <a:gridCol w="507567">
                  <a:extLst>
                    <a:ext uri="{9D8B030D-6E8A-4147-A177-3AD203B41FA5}">
                      <a16:colId xmlns:a16="http://schemas.microsoft.com/office/drawing/2014/main" xmlns="" val="2593368273"/>
                    </a:ext>
                  </a:extLst>
                </a:gridCol>
                <a:gridCol w="446383">
                  <a:extLst>
                    <a:ext uri="{9D8B030D-6E8A-4147-A177-3AD203B41FA5}">
                      <a16:colId xmlns:a16="http://schemas.microsoft.com/office/drawing/2014/main" xmlns="" val="574566469"/>
                    </a:ext>
                  </a:extLst>
                </a:gridCol>
                <a:gridCol w="526878">
                  <a:extLst>
                    <a:ext uri="{9D8B030D-6E8A-4147-A177-3AD203B41FA5}">
                      <a16:colId xmlns:a16="http://schemas.microsoft.com/office/drawing/2014/main" xmlns="" val="2364718371"/>
                    </a:ext>
                  </a:extLst>
                </a:gridCol>
                <a:gridCol w="512243">
                  <a:extLst>
                    <a:ext uri="{9D8B030D-6E8A-4147-A177-3AD203B41FA5}">
                      <a16:colId xmlns:a16="http://schemas.microsoft.com/office/drawing/2014/main" xmlns="" val="4015522135"/>
                    </a:ext>
                  </a:extLst>
                </a:gridCol>
                <a:gridCol w="541513">
                  <a:extLst>
                    <a:ext uri="{9D8B030D-6E8A-4147-A177-3AD203B41FA5}">
                      <a16:colId xmlns:a16="http://schemas.microsoft.com/office/drawing/2014/main" xmlns="" val="1679607416"/>
                    </a:ext>
                  </a:extLst>
                </a:gridCol>
                <a:gridCol w="519560">
                  <a:extLst>
                    <a:ext uri="{9D8B030D-6E8A-4147-A177-3AD203B41FA5}">
                      <a16:colId xmlns:a16="http://schemas.microsoft.com/office/drawing/2014/main" xmlns="" val="3439973567"/>
                    </a:ext>
                  </a:extLst>
                </a:gridCol>
                <a:gridCol w="534195">
                  <a:extLst>
                    <a:ext uri="{9D8B030D-6E8A-4147-A177-3AD203B41FA5}">
                      <a16:colId xmlns:a16="http://schemas.microsoft.com/office/drawing/2014/main" xmlns="" val="2764092321"/>
                    </a:ext>
                  </a:extLst>
                </a:gridCol>
                <a:gridCol w="1264258">
                  <a:extLst>
                    <a:ext uri="{9D8B030D-6E8A-4147-A177-3AD203B41FA5}">
                      <a16:colId xmlns:a16="http://schemas.microsoft.com/office/drawing/2014/main" xmlns="" val="1616764824"/>
                    </a:ext>
                  </a:extLst>
                </a:gridCol>
                <a:gridCol w="835934">
                  <a:extLst>
                    <a:ext uri="{9D8B030D-6E8A-4147-A177-3AD203B41FA5}">
                      <a16:colId xmlns:a16="http://schemas.microsoft.com/office/drawing/2014/main" xmlns="" val="2247241701"/>
                    </a:ext>
                  </a:extLst>
                </a:gridCol>
              </a:tblGrid>
              <a:tr h="285825">
                <a:tc>
                  <a:txBody>
                    <a:bodyPr/>
                    <a:lstStyle/>
                    <a:p>
                      <a:pPr algn="l" fontAlgn="b"/>
                      <a:r>
                        <a:rPr lang="en-ZA" sz="1100" b="1" i="0" u="none" strike="noStrike" dirty="0">
                          <a:solidFill>
                            <a:srgbClr val="000000"/>
                          </a:solidFill>
                          <a:effectLst/>
                          <a:latin typeface="Calibri" panose="020F0502020204030204" pitchFamily="34" charset="0"/>
                        </a:rPr>
                        <a:t>PROVINCE</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100" b="1" i="0" u="none" strike="noStrike" dirty="0">
                          <a:solidFill>
                            <a:srgbClr val="000000"/>
                          </a:solidFill>
                          <a:effectLst/>
                          <a:latin typeface="Calibri" panose="020F0502020204030204" pitchFamily="34" charset="0"/>
                        </a:rPr>
                        <a:t>Apr-20</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100" b="1" i="0" u="none" strike="noStrike" dirty="0">
                          <a:solidFill>
                            <a:srgbClr val="000000"/>
                          </a:solidFill>
                          <a:effectLst/>
                          <a:latin typeface="Calibri" panose="020F0502020204030204" pitchFamily="34" charset="0"/>
                        </a:rPr>
                        <a:t>May-20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100" b="1" i="0" u="none" strike="noStrike" dirty="0">
                          <a:solidFill>
                            <a:srgbClr val="000000"/>
                          </a:solidFill>
                          <a:effectLst/>
                          <a:latin typeface="Calibri" panose="020F0502020204030204" pitchFamily="34" charset="0"/>
                        </a:rPr>
                        <a:t>Jun-20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100" b="1" i="0" u="none" strike="noStrike" dirty="0">
                          <a:solidFill>
                            <a:srgbClr val="000000"/>
                          </a:solidFill>
                          <a:effectLst/>
                          <a:latin typeface="Calibri" panose="020F0502020204030204" pitchFamily="34" charset="0"/>
                        </a:rPr>
                        <a:t>Jul-20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100" b="1" i="0" u="none" strike="noStrike" dirty="0">
                          <a:solidFill>
                            <a:srgbClr val="000000"/>
                          </a:solidFill>
                          <a:effectLst/>
                          <a:latin typeface="Calibri" panose="020F0502020204030204" pitchFamily="34" charset="0"/>
                        </a:rPr>
                        <a:t>Aug-20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100" b="1" i="0" u="none" strike="noStrike" dirty="0">
                          <a:solidFill>
                            <a:srgbClr val="000000"/>
                          </a:solidFill>
                          <a:effectLst/>
                          <a:latin typeface="Calibri" panose="020F0502020204030204" pitchFamily="34" charset="0"/>
                        </a:rPr>
                        <a:t>Sep-20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100" b="1" i="0" u="none" strike="noStrike" dirty="0">
                          <a:solidFill>
                            <a:srgbClr val="000000"/>
                          </a:solidFill>
                          <a:effectLst/>
                          <a:latin typeface="Calibri" panose="020F0502020204030204" pitchFamily="34" charset="0"/>
                        </a:rPr>
                        <a:t>Oct-20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100" b="1" i="0" u="none" strike="noStrike" dirty="0">
                          <a:solidFill>
                            <a:srgbClr val="000000"/>
                          </a:solidFill>
                          <a:effectLst/>
                          <a:latin typeface="Calibri" panose="020F0502020204030204" pitchFamily="34" charset="0"/>
                        </a:rPr>
                        <a:t>Nov-20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100" b="1" i="0" u="none" strike="noStrike" dirty="0">
                          <a:solidFill>
                            <a:srgbClr val="000000"/>
                          </a:solidFill>
                          <a:effectLst/>
                          <a:latin typeface="Calibri" panose="020F0502020204030204" pitchFamily="34" charset="0"/>
                        </a:rPr>
                        <a:t>Dec-20</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100" b="1" i="0" u="none" strike="noStrike" dirty="0">
                          <a:solidFill>
                            <a:srgbClr val="000000"/>
                          </a:solidFill>
                          <a:effectLst/>
                          <a:latin typeface="Calibri" panose="020F0502020204030204" pitchFamily="34" charset="0"/>
                        </a:rPr>
                        <a:t>Percentage of Overall</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100" b="1" i="0" u="none" strike="noStrike" dirty="0">
                          <a:solidFill>
                            <a:srgbClr val="5B9BD5"/>
                          </a:solidFill>
                          <a:effectLst/>
                          <a:latin typeface="Calibri" panose="020F0502020204030204" pitchFamily="34" charset="0"/>
                        </a:rPr>
                        <a:t>Comments</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495537784"/>
                  </a:ext>
                </a:extLst>
              </a:tr>
              <a:tr h="244793">
                <a:tc>
                  <a:txBody>
                    <a:bodyPr/>
                    <a:lstStyle/>
                    <a:p>
                      <a:pPr algn="l" fontAlgn="b">
                        <a:lnSpc>
                          <a:spcPct val="150000"/>
                        </a:lnSpc>
                      </a:pPr>
                      <a:r>
                        <a:rPr lang="en-ZA" sz="1100" b="1" i="0" u="none" strike="noStrike" dirty="0">
                          <a:solidFill>
                            <a:srgbClr val="000000"/>
                          </a:solidFill>
                          <a:effectLst/>
                          <a:latin typeface="Calibri" panose="020F0502020204030204" pitchFamily="34" charset="0"/>
                        </a:rPr>
                        <a:t>Unallocated</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lnSpc>
                          <a:spcPct val="150000"/>
                        </a:lnSpc>
                      </a:pPr>
                      <a:r>
                        <a:rPr lang="en-ZA" sz="1100" b="1" i="0" u="none" strike="noStrike" dirty="0">
                          <a:solidFill>
                            <a:srgbClr val="000000"/>
                          </a:solidFill>
                          <a:effectLst/>
                          <a:latin typeface="Calibri" panose="020F0502020204030204" pitchFamily="34" charset="0"/>
                        </a:rPr>
                        <a:t>0</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1" i="0" u="none" strike="noStrike" dirty="0">
                          <a:solidFill>
                            <a:srgbClr val="000000"/>
                          </a:solidFill>
                          <a:effectLst/>
                          <a:latin typeface="Calibri" panose="020F0502020204030204" pitchFamily="34" charset="0"/>
                        </a:rPr>
                        <a:t>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1" i="0" u="none" strike="noStrike" dirty="0">
                          <a:solidFill>
                            <a:srgbClr val="000000"/>
                          </a:solidFill>
                          <a:effectLst/>
                          <a:latin typeface="Calibri" panose="020F0502020204030204" pitchFamily="34" charset="0"/>
                        </a:rPr>
                        <a:t>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1" i="0" u="none" strike="noStrike" dirty="0">
                          <a:solidFill>
                            <a:srgbClr val="000000"/>
                          </a:solidFill>
                          <a:effectLst/>
                          <a:latin typeface="Calibri" panose="020F0502020204030204" pitchFamily="34" charset="0"/>
                        </a:rPr>
                        <a:t>31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1" i="0" u="none" strike="noStrike">
                          <a:solidFill>
                            <a:srgbClr val="000000"/>
                          </a:solidFill>
                          <a:effectLst/>
                          <a:latin typeface="Calibri" panose="020F0502020204030204" pitchFamily="34" charset="0"/>
                        </a:rPr>
                        <a:t>58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1" i="0" u="none" strike="noStrike">
                          <a:solidFill>
                            <a:srgbClr val="000000"/>
                          </a:solidFill>
                          <a:effectLst/>
                          <a:latin typeface="Calibri" panose="020F0502020204030204" pitchFamily="34" charset="0"/>
                        </a:rPr>
                        <a:t>93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1" i="0" u="none" strike="noStrike">
                          <a:solidFill>
                            <a:srgbClr val="000000"/>
                          </a:solidFill>
                          <a:effectLst/>
                          <a:latin typeface="Calibri" panose="020F0502020204030204" pitchFamily="34" charset="0"/>
                        </a:rPr>
                        <a:t>77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1" i="0" u="none" strike="noStrike">
                          <a:solidFill>
                            <a:srgbClr val="000000"/>
                          </a:solidFill>
                          <a:effectLst/>
                          <a:latin typeface="Calibri" panose="020F0502020204030204" pitchFamily="34" charset="0"/>
                        </a:rPr>
                        <a:t>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1" i="0" u="none" strike="noStrike">
                          <a:solidFill>
                            <a:srgbClr val="000000"/>
                          </a:solidFill>
                          <a:effectLst/>
                          <a:latin typeface="Calibri" panose="020F0502020204030204" pitchFamily="34" charset="0"/>
                        </a:rPr>
                        <a:t>0</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150000"/>
                        </a:lnSpc>
                      </a:pPr>
                      <a:r>
                        <a:rPr lang="en-ZA" sz="1100" b="0" i="0" u="none" strike="noStrike">
                          <a:solidFill>
                            <a:srgbClr val="FF0000"/>
                          </a:solidFill>
                          <a:effectLst/>
                          <a:latin typeface="Calibri" panose="020F0502020204030204" pitchFamily="34" charset="0"/>
                        </a:rPr>
                        <a:t>0,0%</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2">
                  <a:txBody>
                    <a:bodyPr/>
                    <a:lstStyle/>
                    <a:p>
                      <a:pPr algn="ctr" fontAlgn="ctr"/>
                      <a:r>
                        <a:rPr lang="en-US" sz="1100" b="0" i="0" u="none" strike="noStrike" dirty="0">
                          <a:solidFill>
                            <a:srgbClr val="5B9BD5"/>
                          </a:solidFill>
                          <a:effectLst/>
                          <a:latin typeface="Calibri" panose="020F0502020204030204" pitchFamily="34" charset="0"/>
                        </a:rPr>
                        <a:t>Gauteng and Western Cape Provinces are major contributors.</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40575640"/>
                  </a:ext>
                </a:extLst>
              </a:tr>
              <a:tr h="244793">
                <a:tc>
                  <a:txBody>
                    <a:bodyPr/>
                    <a:lstStyle/>
                    <a:p>
                      <a:pPr algn="l" fontAlgn="b">
                        <a:lnSpc>
                          <a:spcPct val="150000"/>
                        </a:lnSpc>
                      </a:pPr>
                      <a:r>
                        <a:rPr lang="en-ZA" sz="1100" b="1" i="0" u="none" strike="noStrike" dirty="0">
                          <a:solidFill>
                            <a:srgbClr val="000000"/>
                          </a:solidFill>
                          <a:effectLst/>
                          <a:latin typeface="Calibri" panose="020F0502020204030204" pitchFamily="34" charset="0"/>
                        </a:rPr>
                        <a:t>EC</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lnSpc>
                          <a:spcPct val="150000"/>
                        </a:lnSpc>
                      </a:pPr>
                      <a:r>
                        <a:rPr lang="en-ZA" sz="1100" b="0" i="0" u="none" strike="noStrike" dirty="0">
                          <a:solidFill>
                            <a:srgbClr val="000000"/>
                          </a:solidFill>
                          <a:effectLst/>
                          <a:latin typeface="Calibri" panose="020F0502020204030204" pitchFamily="34" charset="0"/>
                        </a:rPr>
                        <a:t>1</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a:solidFill>
                            <a:srgbClr val="000000"/>
                          </a:solidFill>
                          <a:effectLst/>
                          <a:latin typeface="Calibri" panose="020F0502020204030204" pitchFamily="34" charset="0"/>
                        </a:rPr>
                        <a:t>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a:solidFill>
                            <a:srgbClr val="000000"/>
                          </a:solidFill>
                          <a:effectLst/>
                          <a:latin typeface="Calibri" panose="020F0502020204030204" pitchFamily="34" charset="0"/>
                        </a:rPr>
                        <a:t>107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dirty="0">
                          <a:solidFill>
                            <a:srgbClr val="000000"/>
                          </a:solidFill>
                          <a:effectLst/>
                          <a:latin typeface="Calibri" panose="020F0502020204030204" pitchFamily="34" charset="0"/>
                        </a:rPr>
                        <a:t>340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dirty="0">
                          <a:solidFill>
                            <a:srgbClr val="000000"/>
                          </a:solidFill>
                          <a:effectLst/>
                          <a:latin typeface="Calibri" panose="020F0502020204030204" pitchFamily="34" charset="0"/>
                        </a:rPr>
                        <a:t>825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a:solidFill>
                            <a:srgbClr val="000000"/>
                          </a:solidFill>
                          <a:effectLst/>
                          <a:latin typeface="Calibri" panose="020F0502020204030204" pitchFamily="34" charset="0"/>
                        </a:rPr>
                        <a:t>1294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a:solidFill>
                            <a:srgbClr val="000000"/>
                          </a:solidFill>
                          <a:effectLst/>
                          <a:latin typeface="Calibri" panose="020F0502020204030204" pitchFamily="34" charset="0"/>
                        </a:rPr>
                        <a:t>1567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a:solidFill>
                            <a:srgbClr val="000000"/>
                          </a:solidFill>
                          <a:effectLst/>
                          <a:latin typeface="Calibri" panose="020F0502020204030204" pitchFamily="34" charset="0"/>
                        </a:rPr>
                        <a:t>1599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a:solidFill>
                            <a:srgbClr val="000000"/>
                          </a:solidFill>
                          <a:effectLst/>
                          <a:latin typeface="Calibri" panose="020F0502020204030204" pitchFamily="34" charset="0"/>
                        </a:rPr>
                        <a:t>1670</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150000"/>
                        </a:lnSpc>
                      </a:pPr>
                      <a:r>
                        <a:rPr lang="en-ZA" sz="1100" b="1" i="0" u="none" strike="noStrike">
                          <a:solidFill>
                            <a:srgbClr val="FF0000"/>
                          </a:solidFill>
                          <a:effectLst/>
                          <a:latin typeface="Calibri" panose="020F0502020204030204" pitchFamily="34" charset="0"/>
                        </a:rPr>
                        <a:t>12,6%</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579759141"/>
                  </a:ext>
                </a:extLst>
              </a:tr>
              <a:tr h="244793">
                <a:tc>
                  <a:txBody>
                    <a:bodyPr/>
                    <a:lstStyle/>
                    <a:p>
                      <a:pPr algn="l" fontAlgn="b">
                        <a:lnSpc>
                          <a:spcPct val="150000"/>
                        </a:lnSpc>
                      </a:pPr>
                      <a:r>
                        <a:rPr lang="en-ZA" sz="1100" b="1" i="0" u="none" strike="noStrike" dirty="0">
                          <a:solidFill>
                            <a:srgbClr val="000000"/>
                          </a:solidFill>
                          <a:effectLst/>
                          <a:latin typeface="Calibri" panose="020F0502020204030204" pitchFamily="34" charset="0"/>
                        </a:rPr>
                        <a:t>FS</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lnSpc>
                          <a:spcPct val="150000"/>
                        </a:lnSpc>
                      </a:pPr>
                      <a:r>
                        <a:rPr lang="en-ZA" sz="1100" b="0" i="0" u="none" strike="noStrike">
                          <a:solidFill>
                            <a:srgbClr val="000000"/>
                          </a:solidFill>
                          <a:effectLst/>
                          <a:latin typeface="Calibri" panose="020F0502020204030204" pitchFamily="34" charset="0"/>
                        </a:rPr>
                        <a:t>0</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dirty="0">
                          <a:solidFill>
                            <a:srgbClr val="000000"/>
                          </a:solidFill>
                          <a:effectLst/>
                          <a:latin typeface="Calibri" panose="020F0502020204030204" pitchFamily="34" charset="0"/>
                        </a:rPr>
                        <a:t>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dirty="0">
                          <a:solidFill>
                            <a:srgbClr val="000000"/>
                          </a:solidFill>
                          <a:effectLst/>
                          <a:latin typeface="Calibri" panose="020F0502020204030204" pitchFamily="34" charset="0"/>
                        </a:rPr>
                        <a:t>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a:solidFill>
                            <a:srgbClr val="000000"/>
                          </a:solidFill>
                          <a:effectLst/>
                          <a:latin typeface="Calibri" panose="020F0502020204030204" pitchFamily="34" charset="0"/>
                        </a:rPr>
                        <a:t>15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dirty="0">
                          <a:solidFill>
                            <a:srgbClr val="000000"/>
                          </a:solidFill>
                          <a:effectLst/>
                          <a:latin typeface="Calibri" panose="020F0502020204030204" pitchFamily="34" charset="0"/>
                        </a:rPr>
                        <a:t>29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dirty="0">
                          <a:solidFill>
                            <a:srgbClr val="000000"/>
                          </a:solidFill>
                          <a:effectLst/>
                          <a:latin typeface="Calibri" panose="020F0502020204030204" pitchFamily="34" charset="0"/>
                        </a:rPr>
                        <a:t>73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a:solidFill>
                            <a:srgbClr val="000000"/>
                          </a:solidFill>
                          <a:effectLst/>
                          <a:latin typeface="Calibri" panose="020F0502020204030204" pitchFamily="34" charset="0"/>
                        </a:rPr>
                        <a:t>109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a:solidFill>
                            <a:srgbClr val="000000"/>
                          </a:solidFill>
                          <a:effectLst/>
                          <a:latin typeface="Calibri" panose="020F0502020204030204" pitchFamily="34" charset="0"/>
                        </a:rPr>
                        <a:t>113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a:solidFill>
                            <a:srgbClr val="000000"/>
                          </a:solidFill>
                          <a:effectLst/>
                          <a:latin typeface="Calibri" panose="020F0502020204030204" pitchFamily="34" charset="0"/>
                        </a:rPr>
                        <a:t>157</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150000"/>
                        </a:lnSpc>
                      </a:pPr>
                      <a:r>
                        <a:rPr lang="en-ZA" sz="1100" b="0" i="0" u="none" strike="noStrike">
                          <a:solidFill>
                            <a:srgbClr val="FF0000"/>
                          </a:solidFill>
                          <a:effectLst/>
                          <a:latin typeface="Calibri" panose="020F0502020204030204" pitchFamily="34" charset="0"/>
                        </a:rPr>
                        <a:t>1,2%</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3389757926"/>
                  </a:ext>
                </a:extLst>
              </a:tr>
              <a:tr h="244793">
                <a:tc>
                  <a:txBody>
                    <a:bodyPr/>
                    <a:lstStyle/>
                    <a:p>
                      <a:pPr algn="l" fontAlgn="b">
                        <a:lnSpc>
                          <a:spcPct val="150000"/>
                        </a:lnSpc>
                      </a:pPr>
                      <a:r>
                        <a:rPr lang="en-ZA" sz="1100" b="1" i="0" u="none" strike="noStrike" dirty="0">
                          <a:solidFill>
                            <a:srgbClr val="000000"/>
                          </a:solidFill>
                          <a:effectLst/>
                          <a:latin typeface="Calibri" panose="020F0502020204030204" pitchFamily="34" charset="0"/>
                        </a:rPr>
                        <a:t>GP</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lnSpc>
                          <a:spcPct val="150000"/>
                        </a:lnSpc>
                      </a:pPr>
                      <a:r>
                        <a:rPr lang="en-ZA" sz="1100" b="0" i="0" u="none" strike="noStrike">
                          <a:solidFill>
                            <a:srgbClr val="000000"/>
                          </a:solidFill>
                          <a:effectLst/>
                          <a:latin typeface="Calibri" panose="020F0502020204030204" pitchFamily="34" charset="0"/>
                        </a:rPr>
                        <a:t>2</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a:solidFill>
                            <a:srgbClr val="000000"/>
                          </a:solidFill>
                          <a:effectLst/>
                          <a:latin typeface="Calibri" panose="020F0502020204030204" pitchFamily="34" charset="0"/>
                        </a:rPr>
                        <a:t>19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dirty="0">
                          <a:solidFill>
                            <a:srgbClr val="000000"/>
                          </a:solidFill>
                          <a:effectLst/>
                          <a:latin typeface="Calibri" panose="020F0502020204030204" pitchFamily="34" charset="0"/>
                        </a:rPr>
                        <a:t>245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a:solidFill>
                            <a:srgbClr val="000000"/>
                          </a:solidFill>
                          <a:effectLst/>
                          <a:latin typeface="Calibri" panose="020F0502020204030204" pitchFamily="34" charset="0"/>
                        </a:rPr>
                        <a:t>772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a:solidFill>
                            <a:srgbClr val="000000"/>
                          </a:solidFill>
                          <a:effectLst/>
                          <a:latin typeface="Calibri" panose="020F0502020204030204" pitchFamily="34" charset="0"/>
                        </a:rPr>
                        <a:t>1697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dirty="0">
                          <a:solidFill>
                            <a:srgbClr val="000000"/>
                          </a:solidFill>
                          <a:effectLst/>
                          <a:latin typeface="Calibri" panose="020F0502020204030204" pitchFamily="34" charset="0"/>
                        </a:rPr>
                        <a:t>2889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dirty="0">
                          <a:solidFill>
                            <a:srgbClr val="000000"/>
                          </a:solidFill>
                          <a:effectLst/>
                          <a:latin typeface="Calibri" panose="020F0502020204030204" pitchFamily="34" charset="0"/>
                        </a:rPr>
                        <a:t>3745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a:solidFill>
                            <a:srgbClr val="000000"/>
                          </a:solidFill>
                          <a:effectLst/>
                          <a:latin typeface="Calibri" panose="020F0502020204030204" pitchFamily="34" charset="0"/>
                        </a:rPr>
                        <a:t>4419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a:solidFill>
                            <a:srgbClr val="000000"/>
                          </a:solidFill>
                          <a:effectLst/>
                          <a:latin typeface="Calibri" panose="020F0502020204030204" pitchFamily="34" charset="0"/>
                        </a:rPr>
                        <a:t>4994</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150000"/>
                        </a:lnSpc>
                      </a:pPr>
                      <a:r>
                        <a:rPr lang="en-ZA" sz="1100" b="1" i="0" u="none" strike="noStrike">
                          <a:solidFill>
                            <a:srgbClr val="C00000"/>
                          </a:solidFill>
                          <a:effectLst/>
                          <a:latin typeface="Calibri" panose="020F0502020204030204" pitchFamily="34" charset="0"/>
                        </a:rPr>
                        <a:t>37,6%</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3768610651"/>
                  </a:ext>
                </a:extLst>
              </a:tr>
              <a:tr h="244793">
                <a:tc>
                  <a:txBody>
                    <a:bodyPr/>
                    <a:lstStyle/>
                    <a:p>
                      <a:pPr algn="l" fontAlgn="b">
                        <a:lnSpc>
                          <a:spcPct val="150000"/>
                        </a:lnSpc>
                      </a:pPr>
                      <a:r>
                        <a:rPr lang="en-ZA" sz="1100" b="1" i="0" u="none" strike="noStrike" dirty="0">
                          <a:solidFill>
                            <a:srgbClr val="000000"/>
                          </a:solidFill>
                          <a:effectLst/>
                          <a:latin typeface="Calibri" panose="020F0502020204030204" pitchFamily="34" charset="0"/>
                        </a:rPr>
                        <a:t>KZN</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lnSpc>
                          <a:spcPct val="150000"/>
                        </a:lnSpc>
                      </a:pPr>
                      <a:r>
                        <a:rPr lang="en-ZA" sz="1100" b="0" i="0" u="none" strike="noStrike">
                          <a:solidFill>
                            <a:srgbClr val="000000"/>
                          </a:solidFill>
                          <a:effectLst/>
                          <a:latin typeface="Calibri" panose="020F0502020204030204" pitchFamily="34" charset="0"/>
                        </a:rPr>
                        <a:t>28</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a:solidFill>
                            <a:srgbClr val="000000"/>
                          </a:solidFill>
                          <a:effectLst/>
                          <a:latin typeface="Calibri" panose="020F0502020204030204" pitchFamily="34" charset="0"/>
                        </a:rPr>
                        <a:t>64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a:solidFill>
                            <a:srgbClr val="000000"/>
                          </a:solidFill>
                          <a:effectLst/>
                          <a:latin typeface="Calibri" panose="020F0502020204030204" pitchFamily="34" charset="0"/>
                        </a:rPr>
                        <a:t>101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dirty="0">
                          <a:solidFill>
                            <a:srgbClr val="000000"/>
                          </a:solidFill>
                          <a:effectLst/>
                          <a:latin typeface="Calibri" panose="020F0502020204030204" pitchFamily="34" charset="0"/>
                        </a:rPr>
                        <a:t>167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a:solidFill>
                            <a:srgbClr val="000000"/>
                          </a:solidFill>
                          <a:effectLst/>
                          <a:latin typeface="Calibri" panose="020F0502020204030204" pitchFamily="34" charset="0"/>
                        </a:rPr>
                        <a:t>517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a:solidFill>
                            <a:srgbClr val="000000"/>
                          </a:solidFill>
                          <a:effectLst/>
                          <a:latin typeface="Calibri" panose="020F0502020204030204" pitchFamily="34" charset="0"/>
                        </a:rPr>
                        <a:t>797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dirty="0">
                          <a:solidFill>
                            <a:srgbClr val="000000"/>
                          </a:solidFill>
                          <a:effectLst/>
                          <a:latin typeface="Calibri" panose="020F0502020204030204" pitchFamily="34" charset="0"/>
                        </a:rPr>
                        <a:t>994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dirty="0">
                          <a:solidFill>
                            <a:srgbClr val="000000"/>
                          </a:solidFill>
                          <a:effectLst/>
                          <a:latin typeface="Calibri" panose="020F0502020204030204" pitchFamily="34" charset="0"/>
                        </a:rPr>
                        <a:t>1344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a:solidFill>
                            <a:srgbClr val="000000"/>
                          </a:solidFill>
                          <a:effectLst/>
                          <a:latin typeface="Calibri" panose="020F0502020204030204" pitchFamily="34" charset="0"/>
                        </a:rPr>
                        <a:t>1355</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150000"/>
                        </a:lnSpc>
                      </a:pPr>
                      <a:r>
                        <a:rPr lang="en-ZA" sz="1100" b="1" i="0" u="none" strike="noStrike">
                          <a:solidFill>
                            <a:srgbClr val="FF0000"/>
                          </a:solidFill>
                          <a:effectLst/>
                          <a:latin typeface="Calibri" panose="020F0502020204030204" pitchFamily="34" charset="0"/>
                        </a:rPr>
                        <a:t>10,2%</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4244924857"/>
                  </a:ext>
                </a:extLst>
              </a:tr>
              <a:tr h="244793">
                <a:tc>
                  <a:txBody>
                    <a:bodyPr/>
                    <a:lstStyle/>
                    <a:p>
                      <a:pPr algn="l" fontAlgn="b">
                        <a:lnSpc>
                          <a:spcPct val="150000"/>
                        </a:lnSpc>
                      </a:pPr>
                      <a:r>
                        <a:rPr lang="en-ZA" sz="1100" b="1" i="0" u="none" strike="noStrike" dirty="0">
                          <a:solidFill>
                            <a:srgbClr val="000000"/>
                          </a:solidFill>
                          <a:effectLst/>
                          <a:latin typeface="Calibri" panose="020F0502020204030204" pitchFamily="34" charset="0"/>
                        </a:rPr>
                        <a:t>LP</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lnSpc>
                          <a:spcPct val="150000"/>
                        </a:lnSpc>
                      </a:pPr>
                      <a:r>
                        <a:rPr lang="en-ZA" sz="1100" b="0" i="0" u="none" strike="noStrike">
                          <a:solidFill>
                            <a:srgbClr val="000000"/>
                          </a:solidFill>
                          <a:effectLst/>
                          <a:latin typeface="Calibri" panose="020F0502020204030204" pitchFamily="34" charset="0"/>
                        </a:rPr>
                        <a:t>0</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a:solidFill>
                            <a:srgbClr val="000000"/>
                          </a:solidFill>
                          <a:effectLst/>
                          <a:latin typeface="Calibri" panose="020F0502020204030204" pitchFamily="34" charset="0"/>
                        </a:rPr>
                        <a:t>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a:solidFill>
                            <a:srgbClr val="000000"/>
                          </a:solidFill>
                          <a:effectLst/>
                          <a:latin typeface="Calibri" panose="020F0502020204030204" pitchFamily="34" charset="0"/>
                        </a:rPr>
                        <a:t>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a:solidFill>
                            <a:srgbClr val="000000"/>
                          </a:solidFill>
                          <a:effectLst/>
                          <a:latin typeface="Calibri" panose="020F0502020204030204" pitchFamily="34" charset="0"/>
                        </a:rPr>
                        <a:t>24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dirty="0">
                          <a:solidFill>
                            <a:srgbClr val="000000"/>
                          </a:solidFill>
                          <a:effectLst/>
                          <a:latin typeface="Calibri" panose="020F0502020204030204" pitchFamily="34" charset="0"/>
                        </a:rPr>
                        <a:t>24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a:solidFill>
                            <a:srgbClr val="000000"/>
                          </a:solidFill>
                          <a:effectLst/>
                          <a:latin typeface="Calibri" panose="020F0502020204030204" pitchFamily="34" charset="0"/>
                        </a:rPr>
                        <a:t>23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a:solidFill>
                            <a:srgbClr val="000000"/>
                          </a:solidFill>
                          <a:effectLst/>
                          <a:latin typeface="Calibri" panose="020F0502020204030204" pitchFamily="34" charset="0"/>
                        </a:rPr>
                        <a:t>23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dirty="0">
                          <a:solidFill>
                            <a:srgbClr val="000000"/>
                          </a:solidFill>
                          <a:effectLst/>
                          <a:latin typeface="Calibri" panose="020F0502020204030204" pitchFamily="34" charset="0"/>
                        </a:rPr>
                        <a:t>24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dirty="0">
                          <a:solidFill>
                            <a:srgbClr val="000000"/>
                          </a:solidFill>
                          <a:effectLst/>
                          <a:latin typeface="Calibri" panose="020F0502020204030204" pitchFamily="34" charset="0"/>
                        </a:rPr>
                        <a:t>24</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150000"/>
                        </a:lnSpc>
                      </a:pPr>
                      <a:r>
                        <a:rPr lang="en-ZA" sz="1100" b="0" i="0" u="none" strike="noStrike">
                          <a:solidFill>
                            <a:srgbClr val="FF0000"/>
                          </a:solidFill>
                          <a:effectLst/>
                          <a:latin typeface="Calibri" panose="020F0502020204030204" pitchFamily="34" charset="0"/>
                        </a:rPr>
                        <a:t>0,2%</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3775685340"/>
                  </a:ext>
                </a:extLst>
              </a:tr>
              <a:tr h="244793">
                <a:tc>
                  <a:txBody>
                    <a:bodyPr/>
                    <a:lstStyle/>
                    <a:p>
                      <a:pPr algn="l" fontAlgn="b">
                        <a:lnSpc>
                          <a:spcPct val="150000"/>
                        </a:lnSpc>
                      </a:pPr>
                      <a:r>
                        <a:rPr lang="en-ZA" sz="1100" b="1" i="0" u="none" strike="noStrike" dirty="0">
                          <a:solidFill>
                            <a:srgbClr val="000000"/>
                          </a:solidFill>
                          <a:effectLst/>
                          <a:latin typeface="Calibri" panose="020F0502020204030204" pitchFamily="34" charset="0"/>
                        </a:rPr>
                        <a:t>MP</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lnSpc>
                          <a:spcPct val="150000"/>
                        </a:lnSpc>
                      </a:pPr>
                      <a:r>
                        <a:rPr lang="en-ZA" sz="1100" b="0" i="0" u="none" strike="noStrike">
                          <a:solidFill>
                            <a:srgbClr val="000000"/>
                          </a:solidFill>
                          <a:effectLst/>
                          <a:latin typeface="Calibri" panose="020F0502020204030204" pitchFamily="34" charset="0"/>
                        </a:rPr>
                        <a:t>1</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a:solidFill>
                            <a:srgbClr val="000000"/>
                          </a:solidFill>
                          <a:effectLst/>
                          <a:latin typeface="Calibri" panose="020F0502020204030204" pitchFamily="34" charset="0"/>
                        </a:rPr>
                        <a:t>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a:solidFill>
                            <a:srgbClr val="000000"/>
                          </a:solidFill>
                          <a:effectLst/>
                          <a:latin typeface="Calibri" panose="020F0502020204030204" pitchFamily="34" charset="0"/>
                        </a:rPr>
                        <a:t>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a:solidFill>
                            <a:srgbClr val="000000"/>
                          </a:solidFill>
                          <a:effectLst/>
                          <a:latin typeface="Calibri" panose="020F0502020204030204" pitchFamily="34" charset="0"/>
                        </a:rPr>
                        <a:t>17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dirty="0">
                          <a:solidFill>
                            <a:srgbClr val="000000"/>
                          </a:solidFill>
                          <a:effectLst/>
                          <a:latin typeface="Calibri" panose="020F0502020204030204" pitchFamily="34" charset="0"/>
                        </a:rPr>
                        <a:t>76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dirty="0">
                          <a:solidFill>
                            <a:srgbClr val="000000"/>
                          </a:solidFill>
                          <a:effectLst/>
                          <a:latin typeface="Calibri" panose="020F0502020204030204" pitchFamily="34" charset="0"/>
                        </a:rPr>
                        <a:t>94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a:solidFill>
                            <a:srgbClr val="000000"/>
                          </a:solidFill>
                          <a:effectLst/>
                          <a:latin typeface="Calibri" panose="020F0502020204030204" pitchFamily="34" charset="0"/>
                        </a:rPr>
                        <a:t>146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a:solidFill>
                            <a:srgbClr val="000000"/>
                          </a:solidFill>
                          <a:effectLst/>
                          <a:latin typeface="Calibri" panose="020F0502020204030204" pitchFamily="34" charset="0"/>
                        </a:rPr>
                        <a:t>225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dirty="0">
                          <a:solidFill>
                            <a:srgbClr val="000000"/>
                          </a:solidFill>
                          <a:effectLst/>
                          <a:latin typeface="Calibri" panose="020F0502020204030204" pitchFamily="34" charset="0"/>
                        </a:rPr>
                        <a:t>383</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150000"/>
                        </a:lnSpc>
                      </a:pPr>
                      <a:r>
                        <a:rPr lang="en-ZA" sz="1100" b="0" i="0" u="none" strike="noStrike">
                          <a:solidFill>
                            <a:srgbClr val="FF0000"/>
                          </a:solidFill>
                          <a:effectLst/>
                          <a:latin typeface="Calibri" panose="020F0502020204030204" pitchFamily="34" charset="0"/>
                        </a:rPr>
                        <a:t>2,9%</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1610572742"/>
                  </a:ext>
                </a:extLst>
              </a:tr>
              <a:tr h="244793">
                <a:tc>
                  <a:txBody>
                    <a:bodyPr/>
                    <a:lstStyle/>
                    <a:p>
                      <a:pPr algn="l" fontAlgn="b">
                        <a:lnSpc>
                          <a:spcPct val="150000"/>
                        </a:lnSpc>
                      </a:pPr>
                      <a:r>
                        <a:rPr lang="en-ZA" sz="1100" b="1" i="0" u="none" strike="noStrike" dirty="0">
                          <a:solidFill>
                            <a:srgbClr val="000000"/>
                          </a:solidFill>
                          <a:effectLst/>
                          <a:latin typeface="Calibri" panose="020F0502020204030204" pitchFamily="34" charset="0"/>
                        </a:rPr>
                        <a:t>NC</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lnSpc>
                          <a:spcPct val="150000"/>
                        </a:lnSpc>
                      </a:pPr>
                      <a:r>
                        <a:rPr lang="en-ZA" sz="1100" b="0" i="0" u="none" strike="noStrike">
                          <a:solidFill>
                            <a:srgbClr val="000000"/>
                          </a:solidFill>
                          <a:effectLst/>
                          <a:latin typeface="Calibri" panose="020F0502020204030204" pitchFamily="34" charset="0"/>
                        </a:rPr>
                        <a:t>0</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a:solidFill>
                            <a:srgbClr val="000000"/>
                          </a:solidFill>
                          <a:effectLst/>
                          <a:latin typeface="Calibri" panose="020F0502020204030204" pitchFamily="34" charset="0"/>
                        </a:rPr>
                        <a:t>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a:solidFill>
                            <a:srgbClr val="000000"/>
                          </a:solidFill>
                          <a:effectLst/>
                          <a:latin typeface="Calibri" panose="020F0502020204030204" pitchFamily="34" charset="0"/>
                        </a:rPr>
                        <a:t>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a:solidFill>
                            <a:srgbClr val="000000"/>
                          </a:solidFill>
                          <a:effectLst/>
                          <a:latin typeface="Calibri" panose="020F0502020204030204" pitchFamily="34" charset="0"/>
                        </a:rPr>
                        <a:t>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a:solidFill>
                            <a:srgbClr val="000000"/>
                          </a:solidFill>
                          <a:effectLst/>
                          <a:latin typeface="Calibri" panose="020F0502020204030204" pitchFamily="34" charset="0"/>
                        </a:rPr>
                        <a:t>22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dirty="0">
                          <a:solidFill>
                            <a:srgbClr val="000000"/>
                          </a:solidFill>
                          <a:effectLst/>
                          <a:latin typeface="Calibri" panose="020F0502020204030204" pitchFamily="34" charset="0"/>
                        </a:rPr>
                        <a:t>51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dirty="0">
                          <a:solidFill>
                            <a:srgbClr val="000000"/>
                          </a:solidFill>
                          <a:effectLst/>
                          <a:latin typeface="Calibri" panose="020F0502020204030204" pitchFamily="34" charset="0"/>
                        </a:rPr>
                        <a:t>57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a:solidFill>
                            <a:srgbClr val="000000"/>
                          </a:solidFill>
                          <a:effectLst/>
                          <a:latin typeface="Calibri" panose="020F0502020204030204" pitchFamily="34" charset="0"/>
                        </a:rPr>
                        <a:t>165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a:solidFill>
                            <a:srgbClr val="000000"/>
                          </a:solidFill>
                          <a:effectLst/>
                          <a:latin typeface="Calibri" panose="020F0502020204030204" pitchFamily="34" charset="0"/>
                        </a:rPr>
                        <a:t>199</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150000"/>
                        </a:lnSpc>
                      </a:pPr>
                      <a:r>
                        <a:rPr lang="en-ZA" sz="1100" b="0" i="0" u="none" strike="noStrike" dirty="0">
                          <a:solidFill>
                            <a:srgbClr val="FF0000"/>
                          </a:solidFill>
                          <a:effectLst/>
                          <a:latin typeface="Calibri" panose="020F0502020204030204" pitchFamily="34" charset="0"/>
                        </a:rPr>
                        <a:t>1,5%</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2816912724"/>
                  </a:ext>
                </a:extLst>
              </a:tr>
              <a:tr h="244793">
                <a:tc>
                  <a:txBody>
                    <a:bodyPr/>
                    <a:lstStyle/>
                    <a:p>
                      <a:pPr algn="l" fontAlgn="b">
                        <a:lnSpc>
                          <a:spcPct val="150000"/>
                        </a:lnSpc>
                      </a:pPr>
                      <a:r>
                        <a:rPr lang="en-ZA" sz="1100" b="1" i="0" u="none" strike="noStrike" dirty="0">
                          <a:solidFill>
                            <a:srgbClr val="000000"/>
                          </a:solidFill>
                          <a:effectLst/>
                          <a:latin typeface="Calibri" panose="020F0502020204030204" pitchFamily="34" charset="0"/>
                        </a:rPr>
                        <a:t>NW</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lnSpc>
                          <a:spcPct val="150000"/>
                        </a:lnSpc>
                      </a:pPr>
                      <a:r>
                        <a:rPr lang="en-ZA" sz="1100" b="0" i="0" u="none" strike="noStrike">
                          <a:solidFill>
                            <a:srgbClr val="000000"/>
                          </a:solidFill>
                          <a:effectLst/>
                          <a:latin typeface="Calibri" panose="020F0502020204030204" pitchFamily="34" charset="0"/>
                        </a:rPr>
                        <a:t>0</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a:solidFill>
                            <a:srgbClr val="000000"/>
                          </a:solidFill>
                          <a:effectLst/>
                          <a:latin typeface="Calibri" panose="020F0502020204030204" pitchFamily="34" charset="0"/>
                        </a:rPr>
                        <a:t>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a:solidFill>
                            <a:srgbClr val="000000"/>
                          </a:solidFill>
                          <a:effectLst/>
                          <a:latin typeface="Calibri" panose="020F0502020204030204" pitchFamily="34" charset="0"/>
                        </a:rPr>
                        <a:t>17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a:solidFill>
                            <a:srgbClr val="000000"/>
                          </a:solidFill>
                          <a:effectLst/>
                          <a:latin typeface="Calibri" panose="020F0502020204030204" pitchFamily="34" charset="0"/>
                        </a:rPr>
                        <a:t>40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a:solidFill>
                            <a:srgbClr val="000000"/>
                          </a:solidFill>
                          <a:effectLst/>
                          <a:latin typeface="Calibri" panose="020F0502020204030204" pitchFamily="34" charset="0"/>
                        </a:rPr>
                        <a:t>73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a:solidFill>
                            <a:srgbClr val="000000"/>
                          </a:solidFill>
                          <a:effectLst/>
                          <a:latin typeface="Calibri" panose="020F0502020204030204" pitchFamily="34" charset="0"/>
                        </a:rPr>
                        <a:t>76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dirty="0">
                          <a:solidFill>
                            <a:srgbClr val="000000"/>
                          </a:solidFill>
                          <a:effectLst/>
                          <a:latin typeface="Calibri" panose="020F0502020204030204" pitchFamily="34" charset="0"/>
                        </a:rPr>
                        <a:t>74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dirty="0">
                          <a:solidFill>
                            <a:srgbClr val="000000"/>
                          </a:solidFill>
                          <a:effectLst/>
                          <a:latin typeface="Calibri" panose="020F0502020204030204" pitchFamily="34" charset="0"/>
                        </a:rPr>
                        <a:t>114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a:solidFill>
                            <a:srgbClr val="000000"/>
                          </a:solidFill>
                          <a:effectLst/>
                          <a:latin typeface="Calibri" panose="020F0502020204030204" pitchFamily="34" charset="0"/>
                        </a:rPr>
                        <a:t>127</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150000"/>
                        </a:lnSpc>
                      </a:pPr>
                      <a:r>
                        <a:rPr lang="en-ZA" sz="1100" b="0" i="0" u="none" strike="noStrike" dirty="0">
                          <a:solidFill>
                            <a:srgbClr val="FF0000"/>
                          </a:solidFill>
                          <a:effectLst/>
                          <a:latin typeface="Calibri" panose="020F0502020204030204" pitchFamily="34" charset="0"/>
                        </a:rPr>
                        <a:t>1,0%</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2047290323"/>
                  </a:ext>
                </a:extLst>
              </a:tr>
              <a:tr h="244793">
                <a:tc>
                  <a:txBody>
                    <a:bodyPr/>
                    <a:lstStyle/>
                    <a:p>
                      <a:pPr algn="l" fontAlgn="b">
                        <a:lnSpc>
                          <a:spcPct val="150000"/>
                        </a:lnSpc>
                      </a:pPr>
                      <a:r>
                        <a:rPr lang="en-ZA" sz="1100" b="1" i="0" u="none" strike="noStrike" dirty="0">
                          <a:solidFill>
                            <a:srgbClr val="000000"/>
                          </a:solidFill>
                          <a:effectLst/>
                          <a:latin typeface="Calibri" panose="020F0502020204030204" pitchFamily="34" charset="0"/>
                        </a:rPr>
                        <a:t>WC</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lnSpc>
                          <a:spcPct val="150000"/>
                        </a:lnSpc>
                      </a:pPr>
                      <a:r>
                        <a:rPr lang="en-ZA" sz="1100" b="0" i="0" u="none" strike="noStrike">
                          <a:solidFill>
                            <a:srgbClr val="000000"/>
                          </a:solidFill>
                          <a:effectLst/>
                          <a:latin typeface="Calibri" panose="020F0502020204030204" pitchFamily="34" charset="0"/>
                        </a:rPr>
                        <a:t>10</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a:solidFill>
                            <a:srgbClr val="000000"/>
                          </a:solidFill>
                          <a:effectLst/>
                          <a:latin typeface="Calibri" panose="020F0502020204030204" pitchFamily="34" charset="0"/>
                        </a:rPr>
                        <a:t>45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a:solidFill>
                            <a:srgbClr val="000000"/>
                          </a:solidFill>
                          <a:effectLst/>
                          <a:latin typeface="Calibri" panose="020F0502020204030204" pitchFamily="34" charset="0"/>
                        </a:rPr>
                        <a:t>474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a:solidFill>
                            <a:srgbClr val="000000"/>
                          </a:solidFill>
                          <a:effectLst/>
                          <a:latin typeface="Calibri" panose="020F0502020204030204" pitchFamily="34" charset="0"/>
                        </a:rPr>
                        <a:t>1201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a:solidFill>
                            <a:srgbClr val="000000"/>
                          </a:solidFill>
                          <a:effectLst/>
                          <a:latin typeface="Calibri" panose="020F0502020204030204" pitchFamily="34" charset="0"/>
                        </a:rPr>
                        <a:t>2089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a:solidFill>
                            <a:srgbClr val="000000"/>
                          </a:solidFill>
                          <a:effectLst/>
                          <a:latin typeface="Calibri" panose="020F0502020204030204" pitchFamily="34" charset="0"/>
                        </a:rPr>
                        <a:t>2786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a:solidFill>
                            <a:srgbClr val="000000"/>
                          </a:solidFill>
                          <a:effectLst/>
                          <a:latin typeface="Calibri" panose="020F0502020204030204" pitchFamily="34" charset="0"/>
                        </a:rPr>
                        <a:t>3347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dirty="0">
                          <a:solidFill>
                            <a:srgbClr val="000000"/>
                          </a:solidFill>
                          <a:effectLst/>
                          <a:latin typeface="Calibri" panose="020F0502020204030204" pitchFamily="34" charset="0"/>
                        </a:rPr>
                        <a:t>4014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0" i="0" u="none" strike="noStrike" dirty="0">
                          <a:solidFill>
                            <a:srgbClr val="000000"/>
                          </a:solidFill>
                          <a:effectLst/>
                          <a:latin typeface="Calibri" panose="020F0502020204030204" pitchFamily="34" charset="0"/>
                        </a:rPr>
                        <a:t>4388</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50000"/>
                        </a:lnSpc>
                      </a:pPr>
                      <a:r>
                        <a:rPr lang="en-ZA" sz="1100" b="1" i="0" u="none" strike="noStrike" dirty="0">
                          <a:solidFill>
                            <a:srgbClr val="C00000"/>
                          </a:solidFill>
                          <a:effectLst/>
                          <a:latin typeface="Calibri" panose="020F0502020204030204" pitchFamily="34" charset="0"/>
                        </a:rPr>
                        <a:t>33,0%</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196893938"/>
                  </a:ext>
                </a:extLst>
              </a:tr>
              <a:tr h="244793">
                <a:tc>
                  <a:txBody>
                    <a:bodyPr/>
                    <a:lstStyle/>
                    <a:p>
                      <a:pPr algn="l" fontAlgn="b">
                        <a:lnSpc>
                          <a:spcPct val="150000"/>
                        </a:lnSpc>
                      </a:pPr>
                      <a:r>
                        <a:rPr lang="en-ZA" sz="1100" b="1" i="0" u="none" strike="noStrike">
                          <a:solidFill>
                            <a:srgbClr val="000000"/>
                          </a:solidFill>
                          <a:effectLst/>
                          <a:latin typeface="Calibri" panose="020F0502020204030204" pitchFamily="34" charset="0"/>
                        </a:rPr>
                        <a:t>TOTAL</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lnSpc>
                          <a:spcPct val="150000"/>
                        </a:lnSpc>
                      </a:pPr>
                      <a:r>
                        <a:rPr lang="en-ZA" sz="1100" b="1" i="0" u="none" strike="noStrike">
                          <a:solidFill>
                            <a:srgbClr val="000000"/>
                          </a:solidFill>
                          <a:effectLst/>
                          <a:latin typeface="Calibri" panose="020F0502020204030204" pitchFamily="34" charset="0"/>
                        </a:rPr>
                        <a:t>42</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1" i="0" u="none" strike="noStrike">
                          <a:solidFill>
                            <a:srgbClr val="000000"/>
                          </a:solidFill>
                          <a:effectLst/>
                          <a:latin typeface="Calibri" panose="020F0502020204030204" pitchFamily="34" charset="0"/>
                        </a:rPr>
                        <a:t>134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1" i="0" u="none" strike="noStrike">
                          <a:solidFill>
                            <a:srgbClr val="000000"/>
                          </a:solidFill>
                          <a:effectLst/>
                          <a:latin typeface="Calibri" panose="020F0502020204030204" pitchFamily="34" charset="0"/>
                        </a:rPr>
                        <a:t>961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1" i="0" u="none" strike="noStrike">
                          <a:solidFill>
                            <a:srgbClr val="000000"/>
                          </a:solidFill>
                          <a:effectLst/>
                          <a:latin typeface="Calibri" panose="020F0502020204030204" pitchFamily="34" charset="0"/>
                        </a:rPr>
                        <a:t>2616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1" i="0" u="none" strike="noStrike">
                          <a:solidFill>
                            <a:srgbClr val="000000"/>
                          </a:solidFill>
                          <a:effectLst/>
                          <a:latin typeface="Calibri" panose="020F0502020204030204" pitchFamily="34" charset="0"/>
                        </a:rPr>
                        <a:t>5410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1" i="0" u="none" strike="noStrike">
                          <a:solidFill>
                            <a:srgbClr val="000000"/>
                          </a:solidFill>
                          <a:effectLst/>
                          <a:latin typeface="Calibri" panose="020F0502020204030204" pitchFamily="34" charset="0"/>
                        </a:rPr>
                        <a:t>8176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1" i="0" u="none" strike="noStrike">
                          <a:solidFill>
                            <a:srgbClr val="000000"/>
                          </a:solidFill>
                          <a:effectLst/>
                          <a:latin typeface="Calibri" panose="020F0502020204030204" pitchFamily="34" charset="0"/>
                        </a:rPr>
                        <a:t>10139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1" i="0" u="none" strike="noStrike">
                          <a:solidFill>
                            <a:srgbClr val="000000"/>
                          </a:solidFill>
                          <a:effectLst/>
                          <a:latin typeface="Calibri" panose="020F0502020204030204" pitchFamily="34" charset="0"/>
                        </a:rPr>
                        <a:t>12017</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lnSpc>
                          <a:spcPct val="150000"/>
                        </a:lnSpc>
                      </a:pPr>
                      <a:r>
                        <a:rPr lang="en-ZA" sz="1100" b="1" i="0" u="none" strike="noStrike" dirty="0">
                          <a:solidFill>
                            <a:srgbClr val="000000"/>
                          </a:solidFill>
                          <a:effectLst/>
                          <a:latin typeface="Calibri" panose="020F0502020204030204" pitchFamily="34" charset="0"/>
                        </a:rPr>
                        <a:t>13297</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b">
                        <a:lnSpc>
                          <a:spcPct val="100000"/>
                        </a:lnSpc>
                      </a:pPr>
                      <a:r>
                        <a:rPr lang="en-ZA" sz="1100" b="1" i="0" u="none" strike="noStrike" dirty="0">
                          <a:solidFill>
                            <a:srgbClr val="FF0000"/>
                          </a:solidFill>
                          <a:effectLst/>
                          <a:latin typeface="Calibri" panose="020F0502020204030204" pitchFamily="34" charset="0"/>
                        </a:rPr>
                        <a:t>100,0%</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3577446232"/>
                  </a:ext>
                </a:extLst>
              </a:tr>
              <a:tr h="646247">
                <a:tc>
                  <a:txBody>
                    <a:bodyPr/>
                    <a:lstStyle/>
                    <a:p>
                      <a:pPr algn="l" fontAlgn="b">
                        <a:lnSpc>
                          <a:spcPct val="100000"/>
                        </a:lnSpc>
                      </a:pPr>
                      <a:r>
                        <a:rPr lang="en-US" sz="1100" b="1" i="0" u="none" strike="noStrike" dirty="0">
                          <a:solidFill>
                            <a:srgbClr val="000000"/>
                          </a:solidFill>
                          <a:effectLst/>
                          <a:latin typeface="Calibri" panose="020F0502020204030204" pitchFamily="34" charset="0"/>
                        </a:rPr>
                        <a:t>Percentage Increase in claims per Province (month-to-month)</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lnSpc>
                          <a:spcPct val="100000"/>
                        </a:lnSpc>
                      </a:pPr>
                      <a:r>
                        <a:rPr lang="en-ZA" sz="1100" b="1" i="0" u="none" strike="noStrike" dirty="0">
                          <a:solidFill>
                            <a:srgbClr val="000000"/>
                          </a:solidFill>
                          <a:effectLst/>
                          <a:latin typeface="Calibri" panose="020F0502020204030204" pitchFamily="34" charset="0"/>
                        </a:rPr>
                        <a:t>0%</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lnSpc>
                          <a:spcPct val="100000"/>
                        </a:lnSpc>
                      </a:pPr>
                      <a:r>
                        <a:rPr lang="en-ZA" sz="1100" b="1" i="0" u="none" strike="noStrike" dirty="0">
                          <a:solidFill>
                            <a:srgbClr val="FF0000"/>
                          </a:solidFill>
                          <a:effectLst/>
                          <a:latin typeface="Calibri" panose="020F0502020204030204" pitchFamily="34" charset="0"/>
                        </a:rPr>
                        <a:t>69%</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lnSpc>
                          <a:spcPct val="100000"/>
                        </a:lnSpc>
                      </a:pPr>
                      <a:r>
                        <a:rPr lang="en-ZA" sz="1100" b="1" i="0" u="none" strike="noStrike" dirty="0">
                          <a:solidFill>
                            <a:srgbClr val="FF0000"/>
                          </a:solidFill>
                          <a:effectLst/>
                          <a:latin typeface="Calibri" panose="020F0502020204030204" pitchFamily="34" charset="0"/>
                        </a:rPr>
                        <a:t>86%</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lnSpc>
                          <a:spcPct val="100000"/>
                        </a:lnSpc>
                      </a:pPr>
                      <a:r>
                        <a:rPr lang="en-ZA" sz="1100" b="1" i="0" u="none" strike="noStrike" dirty="0">
                          <a:solidFill>
                            <a:srgbClr val="FF0000"/>
                          </a:solidFill>
                          <a:effectLst/>
                          <a:latin typeface="Calibri" panose="020F0502020204030204" pitchFamily="34" charset="0"/>
                        </a:rPr>
                        <a:t>63%</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lnSpc>
                          <a:spcPct val="100000"/>
                        </a:lnSpc>
                      </a:pPr>
                      <a:r>
                        <a:rPr lang="en-ZA" sz="1100" b="1" i="0" u="none" strike="noStrike" dirty="0">
                          <a:solidFill>
                            <a:srgbClr val="FF0000"/>
                          </a:solidFill>
                          <a:effectLst/>
                          <a:latin typeface="Calibri" panose="020F0502020204030204" pitchFamily="34" charset="0"/>
                        </a:rPr>
                        <a:t>52%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lnSpc>
                          <a:spcPct val="100000"/>
                        </a:lnSpc>
                      </a:pPr>
                      <a:r>
                        <a:rPr lang="en-ZA" sz="1100" b="1" i="0" u="none" strike="noStrike" dirty="0">
                          <a:solidFill>
                            <a:srgbClr val="000000"/>
                          </a:solidFill>
                          <a:effectLst/>
                          <a:latin typeface="Calibri" panose="020F0502020204030204" pitchFamily="34" charset="0"/>
                        </a:rPr>
                        <a:t>34%</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lnSpc>
                          <a:spcPct val="100000"/>
                        </a:lnSpc>
                      </a:pPr>
                      <a:r>
                        <a:rPr lang="en-ZA" sz="1100" b="1" i="0" u="none" strike="noStrike" dirty="0">
                          <a:solidFill>
                            <a:srgbClr val="000000"/>
                          </a:solidFill>
                          <a:effectLst/>
                          <a:latin typeface="Calibri" panose="020F0502020204030204" pitchFamily="34" charset="0"/>
                        </a:rPr>
                        <a:t>19%</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lnSpc>
                          <a:spcPct val="100000"/>
                        </a:lnSpc>
                      </a:pPr>
                      <a:r>
                        <a:rPr lang="en-ZA" sz="1100" b="1" i="0" u="none" strike="noStrike" dirty="0">
                          <a:solidFill>
                            <a:srgbClr val="000000"/>
                          </a:solidFill>
                          <a:effectLst/>
                          <a:latin typeface="Calibri" panose="020F0502020204030204" pitchFamily="34" charset="0"/>
                        </a:rPr>
                        <a:t>16%</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lnSpc>
                          <a:spcPct val="100000"/>
                        </a:lnSpc>
                      </a:pPr>
                      <a:r>
                        <a:rPr lang="en-ZA" sz="1100" b="1" i="0" u="none" strike="noStrike" dirty="0">
                          <a:solidFill>
                            <a:srgbClr val="000000"/>
                          </a:solidFill>
                          <a:effectLst/>
                          <a:latin typeface="Calibri" panose="020F0502020204030204" pitchFamily="34" charset="0"/>
                        </a:rPr>
                        <a:t>10%</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95497121"/>
                  </a:ext>
                </a:extLst>
              </a:tr>
            </a:tbl>
          </a:graphicData>
        </a:graphic>
      </p:graphicFrame>
    </p:spTree>
    <p:extLst>
      <p:ext uri="{BB962C8B-B14F-4D97-AF65-F5344CB8AC3E}">
        <p14:creationId xmlns:p14="http://schemas.microsoft.com/office/powerpoint/2010/main" xmlns="" val="1393960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852" y="449051"/>
            <a:ext cx="8254513" cy="694988"/>
          </a:xfrm>
        </p:spPr>
        <p:txBody>
          <a:bodyPr>
            <a:noAutofit/>
          </a:bodyPr>
          <a:lstStyle/>
          <a:p>
            <a:r>
              <a:rPr lang="en-ZA" sz="4000" dirty="0" smtClean="0"/>
              <a:t>GRAPHICAL PRESENTATION ON CLAIMS RECEIVED OVER PERIOD</a:t>
            </a:r>
            <a:endParaRPr lang="en-ZA" sz="4000" dirty="0"/>
          </a:p>
        </p:txBody>
      </p:sp>
      <p:graphicFrame>
        <p:nvGraphicFramePr>
          <p:cNvPr id="3" name="Chart 2"/>
          <p:cNvGraphicFramePr>
            <a:graphicFrameLocks/>
          </p:cNvGraphicFramePr>
          <p:nvPr>
            <p:extLst/>
          </p:nvPr>
        </p:nvGraphicFramePr>
        <p:xfrm>
          <a:off x="859055" y="2041157"/>
          <a:ext cx="7890310" cy="33929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892952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319" y="509338"/>
            <a:ext cx="7633742" cy="557828"/>
          </a:xfrm>
        </p:spPr>
        <p:txBody>
          <a:bodyPr>
            <a:noAutofit/>
          </a:bodyPr>
          <a:lstStyle/>
          <a:p>
            <a:r>
              <a:rPr lang="en-ZA" sz="4000" b="1" dirty="0" smtClean="0"/>
              <a:t>GRAPHICAL PRESENTATION ON CLAIMS RECEIVED PER PROVINCE</a:t>
            </a:r>
            <a:endParaRPr lang="en-ZA" sz="4000" b="1" dirty="0"/>
          </a:p>
        </p:txBody>
      </p:sp>
      <p:graphicFrame>
        <p:nvGraphicFramePr>
          <p:cNvPr id="3" name="Chart 2"/>
          <p:cNvGraphicFramePr>
            <a:graphicFrameLocks/>
          </p:cNvGraphicFramePr>
          <p:nvPr>
            <p:extLst/>
          </p:nvPr>
        </p:nvGraphicFramePr>
        <p:xfrm>
          <a:off x="807319" y="1598997"/>
          <a:ext cx="3718962" cy="21241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extLst/>
          </p:nvPr>
        </p:nvGraphicFramePr>
        <p:xfrm>
          <a:off x="4764505" y="1598997"/>
          <a:ext cx="3807995" cy="2057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nvPr>
        </p:nvGraphicFramePr>
        <p:xfrm>
          <a:off x="807319" y="3822433"/>
          <a:ext cx="3718962" cy="2057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nvPr>
        </p:nvGraphicFramePr>
        <p:xfrm>
          <a:off x="4755629" y="3822433"/>
          <a:ext cx="3816871" cy="2057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3143730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275" y="536576"/>
            <a:ext cx="8390965" cy="492857"/>
          </a:xfrm>
        </p:spPr>
        <p:txBody>
          <a:bodyPr/>
          <a:lstStyle/>
          <a:p>
            <a:r>
              <a:rPr lang="en-ZA" sz="4000" b="1" dirty="0" smtClean="0">
                <a:solidFill>
                  <a:srgbClr val="2A1A00"/>
                </a:solidFill>
              </a:rPr>
              <a:t>GRAPHICAL PRESENTATION ON CLAIMS RECEIVED PER PROVINCE</a:t>
            </a:r>
            <a:endParaRPr lang="en-ZA" sz="4000" b="1" dirty="0"/>
          </a:p>
        </p:txBody>
      </p:sp>
      <p:graphicFrame>
        <p:nvGraphicFramePr>
          <p:cNvPr id="3" name="Chart 2"/>
          <p:cNvGraphicFramePr>
            <a:graphicFrameLocks/>
          </p:cNvGraphicFramePr>
          <p:nvPr>
            <p:extLst/>
          </p:nvPr>
        </p:nvGraphicFramePr>
        <p:xfrm>
          <a:off x="750770" y="1636896"/>
          <a:ext cx="3550520" cy="2057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extLst/>
          </p:nvPr>
        </p:nvGraphicFramePr>
        <p:xfrm>
          <a:off x="4503420" y="1636896"/>
          <a:ext cx="3986062" cy="2057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nvPr>
        </p:nvGraphicFramePr>
        <p:xfrm>
          <a:off x="750770" y="3786338"/>
          <a:ext cx="3550520" cy="2057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nvPr>
        </p:nvGraphicFramePr>
        <p:xfrm>
          <a:off x="4503419" y="3786338"/>
          <a:ext cx="3986062" cy="2057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2395285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428" y="521240"/>
            <a:ext cx="8066891" cy="622799"/>
          </a:xfrm>
        </p:spPr>
        <p:txBody>
          <a:bodyPr/>
          <a:lstStyle/>
          <a:p>
            <a:r>
              <a:rPr lang="en-ZA" sz="3800" b="1" dirty="0" smtClean="0">
                <a:solidFill>
                  <a:srgbClr val="2A1A00"/>
                </a:solidFill>
              </a:rPr>
              <a:t>GRAPHICAL PRESENTATION ON CLAIMS RECEIVED PER PROVINCE</a:t>
            </a:r>
            <a:endParaRPr lang="en-ZA" sz="3800" b="1" dirty="0"/>
          </a:p>
        </p:txBody>
      </p:sp>
      <p:graphicFrame>
        <p:nvGraphicFramePr>
          <p:cNvPr id="3" name="Chart 2"/>
          <p:cNvGraphicFramePr>
            <a:graphicFrameLocks/>
          </p:cNvGraphicFramePr>
          <p:nvPr>
            <p:extLst/>
          </p:nvPr>
        </p:nvGraphicFramePr>
        <p:xfrm>
          <a:off x="1213078" y="1894973"/>
          <a:ext cx="4829180" cy="2057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extLst/>
          </p:nvPr>
        </p:nvGraphicFramePr>
        <p:xfrm>
          <a:off x="1213078" y="4080509"/>
          <a:ext cx="4829180" cy="205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652059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COVID CLAIMS PAYMENTS</a:t>
            </a:r>
            <a:endParaRPr lang="en-ZA" dirty="0"/>
          </a:p>
        </p:txBody>
      </p:sp>
      <p:sp>
        <p:nvSpPr>
          <p:cNvPr id="3" name="Date Placeholder 2"/>
          <p:cNvSpPr>
            <a:spLocks noGrp="1"/>
          </p:cNvSpPr>
          <p:nvPr>
            <p:ph type="dt" sz="half" idx="10"/>
          </p:nvPr>
        </p:nvSpPr>
        <p:spPr/>
        <p:txBody>
          <a:bodyPr/>
          <a:lstStyle/>
          <a:p>
            <a:pPr>
              <a:defRPr/>
            </a:pPr>
            <a:fld id="{940B4CD9-155C-4F0F-8BFC-D02E8EFC341A}" type="datetime1">
              <a:rPr lang="en-ZA" smtClean="0"/>
              <a:pPr>
                <a:defRPr/>
              </a:pPr>
              <a:t>2021/02/19</a:t>
            </a:fld>
            <a:endParaRPr lang="en-US" dirty="0"/>
          </a:p>
        </p:txBody>
      </p:sp>
      <p:sp>
        <p:nvSpPr>
          <p:cNvPr id="4" name="Slide Number Placeholder 3"/>
          <p:cNvSpPr>
            <a:spLocks noGrp="1"/>
          </p:cNvSpPr>
          <p:nvPr>
            <p:ph type="sldNum" sz="quarter" idx="12"/>
          </p:nvPr>
        </p:nvSpPr>
        <p:spPr/>
        <p:txBody>
          <a:bodyPr/>
          <a:lstStyle/>
          <a:p>
            <a:pPr>
              <a:defRPr/>
            </a:pPr>
            <a:fld id="{680CD750-9B2B-4912-B40B-5AA8D285913C}" type="slidenum">
              <a:rPr lang="en-US" altLang="en-US" smtClean="0"/>
              <a:pPr>
                <a:defRPr/>
              </a:pPr>
              <a:t>25</a:t>
            </a:fld>
            <a:endParaRPr lang="en-US" altLang="en-US"/>
          </a:p>
        </p:txBody>
      </p:sp>
      <p:graphicFrame>
        <p:nvGraphicFramePr>
          <p:cNvPr id="5" name="Table 4"/>
          <p:cNvGraphicFramePr>
            <a:graphicFrameLocks noGrp="1"/>
          </p:cNvGraphicFramePr>
          <p:nvPr>
            <p:extLst>
              <p:ext uri="{D42A27DB-BD31-4B8C-83A1-F6EECF244321}">
                <p14:modId xmlns:p14="http://schemas.microsoft.com/office/powerpoint/2010/main" xmlns="" val="1056065540"/>
              </p:ext>
            </p:extLst>
          </p:nvPr>
        </p:nvGraphicFramePr>
        <p:xfrm>
          <a:off x="376518" y="1731985"/>
          <a:ext cx="8455510" cy="3396307"/>
        </p:xfrm>
        <a:graphic>
          <a:graphicData uri="http://schemas.openxmlformats.org/drawingml/2006/table">
            <a:tbl>
              <a:tblPr firstRow="1" firstCol="1" bandRow="1">
                <a:tableStyleId>{5C22544A-7EE6-4342-B048-85BDC9FD1C3A}</a:tableStyleId>
              </a:tblPr>
              <a:tblGrid>
                <a:gridCol w="5841402">
                  <a:extLst>
                    <a:ext uri="{9D8B030D-6E8A-4147-A177-3AD203B41FA5}">
                      <a16:colId xmlns:a16="http://schemas.microsoft.com/office/drawing/2014/main" xmlns="" val="2203257626"/>
                    </a:ext>
                  </a:extLst>
                </a:gridCol>
                <a:gridCol w="978946">
                  <a:extLst>
                    <a:ext uri="{9D8B030D-6E8A-4147-A177-3AD203B41FA5}">
                      <a16:colId xmlns:a16="http://schemas.microsoft.com/office/drawing/2014/main" xmlns="" val="4134108685"/>
                    </a:ext>
                  </a:extLst>
                </a:gridCol>
                <a:gridCol w="1635162">
                  <a:extLst>
                    <a:ext uri="{9D8B030D-6E8A-4147-A177-3AD203B41FA5}">
                      <a16:colId xmlns:a16="http://schemas.microsoft.com/office/drawing/2014/main" xmlns="" val="1217783050"/>
                    </a:ext>
                  </a:extLst>
                </a:gridCol>
              </a:tblGrid>
              <a:tr h="276034">
                <a:tc>
                  <a:txBody>
                    <a:bodyPr/>
                    <a:lstStyle/>
                    <a:p>
                      <a:pPr>
                        <a:spcAft>
                          <a:spcPts val="0"/>
                        </a:spcAft>
                      </a:pPr>
                      <a:r>
                        <a:rPr lang="en-ZA" sz="1600" dirty="0">
                          <a:effectLst/>
                        </a:rPr>
                        <a:t> </a:t>
                      </a:r>
                      <a:endParaRPr lang="en-ZA" sz="16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a:spcAft>
                          <a:spcPts val="0"/>
                        </a:spcAft>
                      </a:pPr>
                      <a:r>
                        <a:rPr lang="en-ZA" sz="1600">
                          <a:effectLst/>
                        </a:rPr>
                        <a:t>Number of Invoices</a:t>
                      </a:r>
                      <a:endParaRPr lang="en-ZA" sz="1600">
                        <a:effectLst/>
                        <a:latin typeface="Times New Roman" panose="02020603050405020304" pitchFamily="18" charset="0"/>
                        <a:ea typeface="Calibri" panose="020F0502020204030204" pitchFamily="34" charset="0"/>
                      </a:endParaRPr>
                    </a:p>
                  </a:txBody>
                  <a:tcPr marL="68580" marR="68580" marT="0" marB="0" anchor="b"/>
                </a:tc>
                <a:tc>
                  <a:txBody>
                    <a:bodyPr/>
                    <a:lstStyle/>
                    <a:p>
                      <a:pPr>
                        <a:spcAft>
                          <a:spcPts val="0"/>
                        </a:spcAft>
                      </a:pPr>
                      <a:r>
                        <a:rPr lang="en-ZA" sz="1600">
                          <a:effectLst/>
                        </a:rPr>
                        <a:t>Invoice Amount </a:t>
                      </a:r>
                      <a:endParaRPr lang="en-ZA" sz="160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xmlns="" val="735620931"/>
                  </a:ext>
                </a:extLst>
              </a:tr>
              <a:tr h="265417">
                <a:tc>
                  <a:txBody>
                    <a:bodyPr/>
                    <a:lstStyle/>
                    <a:p>
                      <a:pPr>
                        <a:spcAft>
                          <a:spcPts val="0"/>
                        </a:spcAft>
                      </a:pPr>
                      <a:r>
                        <a:rPr lang="en-ZA" sz="1600" dirty="0">
                          <a:effectLst/>
                        </a:rPr>
                        <a:t> </a:t>
                      </a:r>
                      <a:endParaRPr lang="en-ZA" sz="16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a:spcAft>
                          <a:spcPts val="0"/>
                        </a:spcAft>
                      </a:pPr>
                      <a:r>
                        <a:rPr lang="en-ZA" sz="1600">
                          <a:effectLst/>
                        </a:rPr>
                        <a:t> </a:t>
                      </a:r>
                      <a:endParaRPr lang="en-ZA" sz="1600">
                        <a:effectLst/>
                        <a:latin typeface="Times New Roman" panose="02020603050405020304" pitchFamily="18" charset="0"/>
                        <a:ea typeface="Calibri" panose="020F0502020204030204" pitchFamily="34" charset="0"/>
                      </a:endParaRPr>
                    </a:p>
                  </a:txBody>
                  <a:tcPr marL="68580" marR="68580" marT="0" marB="0" anchor="b"/>
                </a:tc>
                <a:tc>
                  <a:txBody>
                    <a:bodyPr/>
                    <a:lstStyle/>
                    <a:p>
                      <a:pPr>
                        <a:spcAft>
                          <a:spcPts val="0"/>
                        </a:spcAft>
                      </a:pPr>
                      <a:r>
                        <a:rPr lang="en-ZA" sz="1600">
                          <a:effectLst/>
                        </a:rPr>
                        <a:t> </a:t>
                      </a:r>
                      <a:endParaRPr lang="en-ZA" sz="160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xmlns="" val="3796326748"/>
                  </a:ext>
                </a:extLst>
              </a:tr>
              <a:tr h="265417">
                <a:tc>
                  <a:txBody>
                    <a:bodyPr/>
                    <a:lstStyle/>
                    <a:p>
                      <a:pPr>
                        <a:spcAft>
                          <a:spcPts val="0"/>
                        </a:spcAft>
                      </a:pPr>
                      <a:r>
                        <a:rPr lang="en-ZA" sz="1600">
                          <a:effectLst/>
                        </a:rPr>
                        <a:t>Approved Invoices</a:t>
                      </a:r>
                      <a:endParaRPr lang="en-ZA" sz="1600">
                        <a:effectLst/>
                        <a:latin typeface="Times New Roman" panose="02020603050405020304" pitchFamily="18" charset="0"/>
                        <a:ea typeface="Calibri" panose="020F0502020204030204" pitchFamily="34" charset="0"/>
                      </a:endParaRPr>
                    </a:p>
                  </a:txBody>
                  <a:tcPr marL="68580" marR="68580" marT="0" marB="0" anchor="b"/>
                </a:tc>
                <a:tc>
                  <a:txBody>
                    <a:bodyPr/>
                    <a:lstStyle/>
                    <a:p>
                      <a:pPr algn="r">
                        <a:spcAft>
                          <a:spcPts val="0"/>
                        </a:spcAft>
                      </a:pPr>
                      <a:r>
                        <a:rPr lang="en-ZA" sz="1600" dirty="0">
                          <a:effectLst/>
                        </a:rPr>
                        <a:t>124</a:t>
                      </a:r>
                      <a:endParaRPr lang="en-ZA" sz="16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algn="r">
                        <a:spcAft>
                          <a:spcPts val="0"/>
                        </a:spcAft>
                      </a:pPr>
                      <a:r>
                        <a:rPr lang="en-ZA" sz="1600" dirty="0" smtClean="0">
                          <a:effectLst/>
                        </a:rPr>
                        <a:t>R48 </a:t>
                      </a:r>
                      <a:r>
                        <a:rPr lang="en-ZA" sz="1600" dirty="0">
                          <a:effectLst/>
                        </a:rPr>
                        <a:t>736,93</a:t>
                      </a:r>
                      <a:endParaRPr lang="en-ZA" sz="1600" dirty="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xmlns="" val="478509824"/>
                  </a:ext>
                </a:extLst>
              </a:tr>
              <a:tr h="265417">
                <a:tc>
                  <a:txBody>
                    <a:bodyPr/>
                    <a:lstStyle/>
                    <a:p>
                      <a:pPr>
                        <a:spcAft>
                          <a:spcPts val="0"/>
                        </a:spcAft>
                      </a:pPr>
                      <a:r>
                        <a:rPr lang="en-ZA" sz="1600">
                          <a:effectLst/>
                        </a:rPr>
                        <a:t>Open Invoices</a:t>
                      </a:r>
                      <a:endParaRPr lang="en-ZA" sz="1600">
                        <a:effectLst/>
                        <a:latin typeface="Times New Roman" panose="02020603050405020304" pitchFamily="18" charset="0"/>
                        <a:ea typeface="Calibri" panose="020F0502020204030204" pitchFamily="34" charset="0"/>
                      </a:endParaRPr>
                    </a:p>
                  </a:txBody>
                  <a:tcPr marL="68580" marR="68580" marT="0" marB="0" anchor="b"/>
                </a:tc>
                <a:tc>
                  <a:txBody>
                    <a:bodyPr/>
                    <a:lstStyle/>
                    <a:p>
                      <a:pPr algn="r">
                        <a:spcAft>
                          <a:spcPts val="0"/>
                        </a:spcAft>
                      </a:pPr>
                      <a:r>
                        <a:rPr lang="en-ZA" sz="1600" dirty="0">
                          <a:effectLst/>
                        </a:rPr>
                        <a:t>161</a:t>
                      </a:r>
                      <a:endParaRPr lang="en-ZA" sz="16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algn="r">
                        <a:spcAft>
                          <a:spcPts val="0"/>
                        </a:spcAft>
                      </a:pPr>
                      <a:r>
                        <a:rPr lang="en-ZA" sz="1600" dirty="0" smtClean="0">
                          <a:effectLst/>
                        </a:rPr>
                        <a:t>R215 </a:t>
                      </a:r>
                      <a:r>
                        <a:rPr lang="en-ZA" sz="1600" dirty="0">
                          <a:effectLst/>
                        </a:rPr>
                        <a:t>914,82</a:t>
                      </a:r>
                      <a:endParaRPr lang="en-ZA" sz="1600" dirty="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xmlns="" val="299381314"/>
                  </a:ext>
                </a:extLst>
              </a:tr>
              <a:tr h="265417">
                <a:tc>
                  <a:txBody>
                    <a:bodyPr/>
                    <a:lstStyle/>
                    <a:p>
                      <a:pPr>
                        <a:spcAft>
                          <a:spcPts val="0"/>
                        </a:spcAft>
                      </a:pPr>
                      <a:r>
                        <a:rPr lang="en-ZA" sz="1600">
                          <a:effectLst/>
                        </a:rPr>
                        <a:t>Paid</a:t>
                      </a:r>
                      <a:endParaRPr lang="en-ZA" sz="1600">
                        <a:effectLst/>
                        <a:latin typeface="Times New Roman" panose="02020603050405020304" pitchFamily="18" charset="0"/>
                        <a:ea typeface="Calibri" panose="020F0502020204030204" pitchFamily="34" charset="0"/>
                      </a:endParaRPr>
                    </a:p>
                  </a:txBody>
                  <a:tcPr marL="68580" marR="68580" marT="0" marB="0" anchor="b"/>
                </a:tc>
                <a:tc>
                  <a:txBody>
                    <a:bodyPr/>
                    <a:lstStyle/>
                    <a:p>
                      <a:pPr algn="r">
                        <a:spcAft>
                          <a:spcPts val="0"/>
                        </a:spcAft>
                      </a:pPr>
                      <a:r>
                        <a:rPr lang="en-ZA" sz="1600" dirty="0">
                          <a:effectLst/>
                        </a:rPr>
                        <a:t>2993</a:t>
                      </a:r>
                      <a:endParaRPr lang="en-ZA" sz="16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algn="r">
                        <a:spcAft>
                          <a:spcPts val="0"/>
                        </a:spcAft>
                      </a:pPr>
                      <a:r>
                        <a:rPr lang="en-ZA" sz="1600" dirty="0" smtClean="0">
                          <a:effectLst/>
                        </a:rPr>
                        <a:t>R10 </a:t>
                      </a:r>
                      <a:r>
                        <a:rPr lang="en-ZA" sz="1600" dirty="0">
                          <a:effectLst/>
                        </a:rPr>
                        <a:t>430 117,16</a:t>
                      </a:r>
                      <a:endParaRPr lang="en-ZA" sz="1600" dirty="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xmlns="" val="2719694656"/>
                  </a:ext>
                </a:extLst>
              </a:tr>
              <a:tr h="265417">
                <a:tc>
                  <a:txBody>
                    <a:bodyPr/>
                    <a:lstStyle/>
                    <a:p>
                      <a:pPr>
                        <a:spcAft>
                          <a:spcPts val="0"/>
                        </a:spcAft>
                      </a:pPr>
                      <a:r>
                        <a:rPr lang="en-ZA" sz="1600">
                          <a:effectLst/>
                        </a:rPr>
                        <a:t>Rejected</a:t>
                      </a:r>
                      <a:endParaRPr lang="en-ZA" sz="1600">
                        <a:effectLst/>
                        <a:latin typeface="Times New Roman" panose="02020603050405020304" pitchFamily="18" charset="0"/>
                        <a:ea typeface="Calibri" panose="020F0502020204030204" pitchFamily="34" charset="0"/>
                      </a:endParaRPr>
                    </a:p>
                  </a:txBody>
                  <a:tcPr marL="68580" marR="68580" marT="0" marB="0" anchor="b"/>
                </a:tc>
                <a:tc>
                  <a:txBody>
                    <a:bodyPr/>
                    <a:lstStyle/>
                    <a:p>
                      <a:pPr algn="r">
                        <a:spcAft>
                          <a:spcPts val="0"/>
                        </a:spcAft>
                      </a:pPr>
                      <a:r>
                        <a:rPr lang="en-ZA" sz="1600" dirty="0">
                          <a:effectLst/>
                        </a:rPr>
                        <a:t>313</a:t>
                      </a:r>
                      <a:endParaRPr lang="en-ZA" sz="16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algn="r">
                        <a:spcAft>
                          <a:spcPts val="0"/>
                        </a:spcAft>
                      </a:pPr>
                      <a:r>
                        <a:rPr lang="en-ZA" sz="1600" dirty="0" smtClean="0">
                          <a:effectLst/>
                        </a:rPr>
                        <a:t>R341 </a:t>
                      </a:r>
                      <a:r>
                        <a:rPr lang="en-ZA" sz="1600" dirty="0">
                          <a:effectLst/>
                        </a:rPr>
                        <a:t>625,12</a:t>
                      </a:r>
                      <a:endParaRPr lang="en-ZA" sz="1600" dirty="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xmlns="" val="164956577"/>
                  </a:ext>
                </a:extLst>
              </a:tr>
              <a:tr h="265417">
                <a:tc>
                  <a:txBody>
                    <a:bodyPr/>
                    <a:lstStyle/>
                    <a:p>
                      <a:pPr>
                        <a:spcAft>
                          <a:spcPts val="0"/>
                        </a:spcAft>
                      </a:pPr>
                      <a:r>
                        <a:rPr lang="en-ZA" sz="1600">
                          <a:effectLst/>
                        </a:rPr>
                        <a:t>Parked</a:t>
                      </a:r>
                      <a:endParaRPr lang="en-ZA" sz="1600">
                        <a:effectLst/>
                        <a:latin typeface="Times New Roman" panose="02020603050405020304" pitchFamily="18" charset="0"/>
                        <a:ea typeface="Calibri" panose="020F0502020204030204" pitchFamily="34" charset="0"/>
                      </a:endParaRPr>
                    </a:p>
                  </a:txBody>
                  <a:tcPr marL="68580" marR="68580" marT="0" marB="0" anchor="b"/>
                </a:tc>
                <a:tc>
                  <a:txBody>
                    <a:bodyPr/>
                    <a:lstStyle/>
                    <a:p>
                      <a:pPr algn="r">
                        <a:spcAft>
                          <a:spcPts val="0"/>
                        </a:spcAft>
                      </a:pPr>
                      <a:r>
                        <a:rPr lang="en-ZA" sz="1600" dirty="0">
                          <a:effectLst/>
                        </a:rPr>
                        <a:t>32</a:t>
                      </a:r>
                      <a:endParaRPr lang="en-ZA" sz="16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algn="r">
                        <a:spcAft>
                          <a:spcPts val="0"/>
                        </a:spcAft>
                      </a:pPr>
                      <a:r>
                        <a:rPr lang="en-ZA" sz="1600" dirty="0" smtClean="0">
                          <a:effectLst/>
                        </a:rPr>
                        <a:t>R42 </a:t>
                      </a:r>
                      <a:r>
                        <a:rPr lang="en-ZA" sz="1600" dirty="0">
                          <a:effectLst/>
                        </a:rPr>
                        <a:t>686,59</a:t>
                      </a:r>
                      <a:endParaRPr lang="en-ZA" sz="1600" dirty="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xmlns="" val="2885903872"/>
                  </a:ext>
                </a:extLst>
              </a:tr>
              <a:tr h="265417">
                <a:tc>
                  <a:txBody>
                    <a:bodyPr/>
                    <a:lstStyle/>
                    <a:p>
                      <a:pPr>
                        <a:spcAft>
                          <a:spcPts val="0"/>
                        </a:spcAft>
                      </a:pPr>
                      <a:r>
                        <a:rPr lang="en-ZA" sz="1600">
                          <a:effectLst/>
                        </a:rPr>
                        <a:t>To be approved - Payment</a:t>
                      </a:r>
                      <a:endParaRPr lang="en-ZA" sz="1600">
                        <a:effectLst/>
                        <a:latin typeface="Times New Roman" panose="02020603050405020304" pitchFamily="18" charset="0"/>
                        <a:ea typeface="Calibri" panose="020F0502020204030204" pitchFamily="34" charset="0"/>
                      </a:endParaRPr>
                    </a:p>
                  </a:txBody>
                  <a:tcPr marL="68580" marR="68580" marT="0" marB="0" anchor="b"/>
                </a:tc>
                <a:tc>
                  <a:txBody>
                    <a:bodyPr/>
                    <a:lstStyle/>
                    <a:p>
                      <a:pPr algn="r">
                        <a:spcAft>
                          <a:spcPts val="0"/>
                        </a:spcAft>
                      </a:pPr>
                      <a:r>
                        <a:rPr lang="en-ZA" sz="1600" dirty="0">
                          <a:effectLst/>
                        </a:rPr>
                        <a:t>82</a:t>
                      </a:r>
                      <a:endParaRPr lang="en-ZA" sz="16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algn="r">
                        <a:spcAft>
                          <a:spcPts val="0"/>
                        </a:spcAft>
                      </a:pPr>
                      <a:r>
                        <a:rPr lang="en-ZA" sz="1600" dirty="0" smtClean="0">
                          <a:effectLst/>
                        </a:rPr>
                        <a:t>R92 </a:t>
                      </a:r>
                      <a:r>
                        <a:rPr lang="en-ZA" sz="1600" dirty="0">
                          <a:effectLst/>
                        </a:rPr>
                        <a:t>086,39</a:t>
                      </a:r>
                      <a:endParaRPr lang="en-ZA" sz="1600" dirty="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xmlns="" val="619168336"/>
                  </a:ext>
                </a:extLst>
              </a:tr>
              <a:tr h="265417">
                <a:tc>
                  <a:txBody>
                    <a:bodyPr/>
                    <a:lstStyle/>
                    <a:p>
                      <a:pPr>
                        <a:spcAft>
                          <a:spcPts val="0"/>
                        </a:spcAft>
                      </a:pPr>
                      <a:r>
                        <a:rPr lang="en-ZA" sz="1600">
                          <a:effectLst/>
                        </a:rPr>
                        <a:t>Invoice Pended</a:t>
                      </a:r>
                      <a:endParaRPr lang="en-ZA" sz="1600">
                        <a:effectLst/>
                        <a:latin typeface="Times New Roman" panose="02020603050405020304" pitchFamily="18" charset="0"/>
                        <a:ea typeface="Calibri" panose="020F0502020204030204" pitchFamily="34" charset="0"/>
                      </a:endParaRPr>
                    </a:p>
                  </a:txBody>
                  <a:tcPr marL="68580" marR="68580" marT="0" marB="0" anchor="b"/>
                </a:tc>
                <a:tc>
                  <a:txBody>
                    <a:bodyPr/>
                    <a:lstStyle/>
                    <a:p>
                      <a:pPr algn="r">
                        <a:spcAft>
                          <a:spcPts val="0"/>
                        </a:spcAft>
                      </a:pPr>
                      <a:r>
                        <a:rPr lang="en-ZA" sz="1600" dirty="0">
                          <a:effectLst/>
                        </a:rPr>
                        <a:t>12</a:t>
                      </a:r>
                      <a:endParaRPr lang="en-ZA" sz="16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algn="r">
                        <a:spcAft>
                          <a:spcPts val="0"/>
                        </a:spcAft>
                      </a:pPr>
                      <a:r>
                        <a:rPr lang="en-ZA" sz="1600" dirty="0" smtClean="0">
                          <a:effectLst/>
                        </a:rPr>
                        <a:t>R124 </a:t>
                      </a:r>
                      <a:r>
                        <a:rPr lang="en-ZA" sz="1600" dirty="0">
                          <a:effectLst/>
                        </a:rPr>
                        <a:t>190,04</a:t>
                      </a:r>
                      <a:endParaRPr lang="en-ZA" sz="1600" dirty="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xmlns="" val="1431780624"/>
                  </a:ext>
                </a:extLst>
              </a:tr>
              <a:tr h="265417">
                <a:tc>
                  <a:txBody>
                    <a:bodyPr/>
                    <a:lstStyle/>
                    <a:p>
                      <a:pPr>
                        <a:spcAft>
                          <a:spcPts val="0"/>
                        </a:spcAft>
                      </a:pPr>
                      <a:r>
                        <a:rPr lang="en-ZA" sz="1600">
                          <a:effectLst/>
                        </a:rPr>
                        <a:t>Deleted</a:t>
                      </a:r>
                      <a:endParaRPr lang="en-ZA" sz="1600">
                        <a:effectLst/>
                        <a:latin typeface="Times New Roman" panose="02020603050405020304" pitchFamily="18" charset="0"/>
                        <a:ea typeface="Calibri" panose="020F0502020204030204" pitchFamily="34" charset="0"/>
                      </a:endParaRPr>
                    </a:p>
                  </a:txBody>
                  <a:tcPr marL="68580" marR="68580" marT="0" marB="0" anchor="b"/>
                </a:tc>
                <a:tc>
                  <a:txBody>
                    <a:bodyPr/>
                    <a:lstStyle/>
                    <a:p>
                      <a:pPr algn="r">
                        <a:spcAft>
                          <a:spcPts val="0"/>
                        </a:spcAft>
                      </a:pPr>
                      <a:r>
                        <a:rPr lang="en-ZA" sz="1600" dirty="0">
                          <a:effectLst/>
                        </a:rPr>
                        <a:t>72</a:t>
                      </a:r>
                      <a:endParaRPr lang="en-ZA" sz="16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algn="r">
                        <a:spcAft>
                          <a:spcPts val="0"/>
                        </a:spcAft>
                      </a:pPr>
                      <a:r>
                        <a:rPr lang="en-ZA" sz="1600" dirty="0" smtClean="0">
                          <a:effectLst/>
                        </a:rPr>
                        <a:t>R533 </a:t>
                      </a:r>
                      <a:r>
                        <a:rPr lang="en-ZA" sz="1600" dirty="0">
                          <a:effectLst/>
                        </a:rPr>
                        <a:t>590,30</a:t>
                      </a:r>
                      <a:endParaRPr lang="en-ZA" sz="1600" dirty="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xmlns="" val="1159924368"/>
                  </a:ext>
                </a:extLst>
              </a:tr>
              <a:tr h="276034">
                <a:tc>
                  <a:txBody>
                    <a:bodyPr/>
                    <a:lstStyle/>
                    <a:p>
                      <a:pPr>
                        <a:spcAft>
                          <a:spcPts val="0"/>
                        </a:spcAft>
                      </a:pPr>
                      <a:r>
                        <a:rPr lang="en-ZA" sz="1600">
                          <a:effectLst/>
                        </a:rPr>
                        <a:t>TOTAL</a:t>
                      </a:r>
                      <a:endParaRPr lang="en-ZA" sz="1600">
                        <a:effectLst/>
                        <a:latin typeface="Times New Roman" panose="02020603050405020304" pitchFamily="18" charset="0"/>
                        <a:ea typeface="Calibri" panose="020F0502020204030204" pitchFamily="34" charset="0"/>
                      </a:endParaRPr>
                    </a:p>
                  </a:txBody>
                  <a:tcPr marL="68580" marR="68580" marT="0" marB="0" anchor="b"/>
                </a:tc>
                <a:tc>
                  <a:txBody>
                    <a:bodyPr/>
                    <a:lstStyle/>
                    <a:p>
                      <a:pPr algn="r">
                        <a:spcAft>
                          <a:spcPts val="0"/>
                        </a:spcAft>
                      </a:pPr>
                      <a:r>
                        <a:rPr lang="en-ZA" sz="1600">
                          <a:effectLst/>
                        </a:rPr>
                        <a:t>3789</a:t>
                      </a:r>
                      <a:endParaRPr lang="en-ZA" sz="1600">
                        <a:effectLst/>
                        <a:latin typeface="Times New Roman" panose="02020603050405020304" pitchFamily="18" charset="0"/>
                        <a:ea typeface="Calibri" panose="020F0502020204030204" pitchFamily="34" charset="0"/>
                      </a:endParaRPr>
                    </a:p>
                  </a:txBody>
                  <a:tcPr marL="68580" marR="68580" marT="0" marB="0" anchor="b"/>
                </a:tc>
                <a:tc>
                  <a:txBody>
                    <a:bodyPr/>
                    <a:lstStyle/>
                    <a:p>
                      <a:pPr algn="r">
                        <a:spcAft>
                          <a:spcPts val="0"/>
                        </a:spcAft>
                      </a:pPr>
                      <a:r>
                        <a:rPr lang="en-ZA" sz="1600" dirty="0" smtClean="0">
                          <a:effectLst/>
                        </a:rPr>
                        <a:t>R11 </a:t>
                      </a:r>
                      <a:r>
                        <a:rPr lang="en-ZA" sz="1600" dirty="0">
                          <a:effectLst/>
                        </a:rPr>
                        <a:t>828 947,35</a:t>
                      </a:r>
                      <a:endParaRPr lang="en-ZA" sz="1600" dirty="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xmlns="" val="1764920592"/>
                  </a:ext>
                </a:extLst>
              </a:tr>
            </a:tbl>
          </a:graphicData>
        </a:graphic>
      </p:graphicFrame>
    </p:spTree>
    <p:extLst>
      <p:ext uri="{BB962C8B-B14F-4D97-AF65-F5344CB8AC3E}">
        <p14:creationId xmlns:p14="http://schemas.microsoft.com/office/powerpoint/2010/main" xmlns="" val="2659691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9" descr="Extra3_3-01.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0595" name="Title 1"/>
          <p:cNvSpPr txBox="1">
            <a:spLocks/>
          </p:cNvSpPr>
          <p:nvPr/>
        </p:nvSpPr>
        <p:spPr bwMode="auto">
          <a:xfrm>
            <a:off x="6772275" y="3429000"/>
            <a:ext cx="2252663" cy="143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914400" eaLnBrk="1" hangingPunct="1">
              <a:spcBef>
                <a:spcPct val="0"/>
              </a:spcBef>
              <a:buFontTx/>
              <a:buNone/>
            </a:pPr>
            <a:endParaRPr lang="en-US" altLang="en-US" sz="2000" b="1">
              <a:solidFill>
                <a:srgbClr val="FFAB16"/>
              </a:solidFill>
              <a:latin typeface="Arial" panose="020B0604020202020204" pitchFamily="34" charset="0"/>
              <a:cs typeface="Arial" panose="020B0604020202020204" pitchFamily="34" charset="0"/>
            </a:endParaRPr>
          </a:p>
          <a:p>
            <a:pPr defTabSz="914400" eaLnBrk="1" hangingPunct="1">
              <a:spcBef>
                <a:spcPct val="0"/>
              </a:spcBef>
              <a:buFontTx/>
              <a:buNone/>
            </a:pPr>
            <a:r>
              <a:rPr lang="en-US" altLang="en-US" sz="2000" b="1">
                <a:solidFill>
                  <a:srgbClr val="FFAB16"/>
                </a:solidFill>
                <a:latin typeface="Arial" panose="020B0604020202020204" pitchFamily="34" charset="0"/>
                <a:cs typeface="Arial" panose="020B0604020202020204" pitchFamily="34" charset="0"/>
              </a:rPr>
              <a:t>Thank </a:t>
            </a:r>
            <a:r>
              <a:rPr lang="en-US" altLang="en-US" sz="2000" b="1">
                <a:solidFill>
                  <a:schemeClr val="bg1"/>
                </a:solidFill>
                <a:latin typeface="Arial" panose="020B0604020202020204" pitchFamily="34" charset="0"/>
                <a:cs typeface="Arial" panose="020B0604020202020204" pitchFamily="34" charset="0"/>
              </a:rPr>
              <a:t>You</a:t>
            </a:r>
            <a:r>
              <a:rPr lang="en-US" altLang="en-US" sz="2000" b="1">
                <a:solidFill>
                  <a:srgbClr val="FFAB16"/>
                </a:solidFill>
                <a:latin typeface="Arial" panose="020B0604020202020204" pitchFamily="34" charset="0"/>
                <a:cs typeface="Arial" panose="020B0604020202020204" pitchFamily="34" charset="0"/>
              </a:rPr>
              <a:t>…</a:t>
            </a:r>
          </a:p>
        </p:txBody>
      </p:sp>
      <p:sp>
        <p:nvSpPr>
          <p:cNvPr id="110596" name="Slide Number Placeholder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defTabSz="914400" eaLnBrk="1" hangingPunct="1">
              <a:spcBef>
                <a:spcPct val="0"/>
              </a:spcBef>
              <a:buFontTx/>
              <a:buNone/>
            </a:pPr>
            <a:fld id="{3E1A466B-22E1-44CF-BA52-CEB2C6F1D015}" type="slidenum">
              <a:rPr lang="en-US" altLang="en-US" sz="1200">
                <a:solidFill>
                  <a:srgbClr val="898989"/>
                </a:solidFill>
              </a:rPr>
              <a:pPr algn="r" defTabSz="914400" eaLnBrk="1" hangingPunct="1">
                <a:spcBef>
                  <a:spcPct val="0"/>
                </a:spcBef>
                <a:buFontTx/>
                <a:buNone/>
              </a:pPr>
              <a:t>26</a:t>
            </a:fld>
            <a:endParaRPr lang="en-US" altLang="en-US" sz="1200">
              <a:solidFill>
                <a:srgbClr val="898989"/>
              </a:solidFill>
            </a:endParaRPr>
          </a:p>
        </p:txBody>
      </p:sp>
      <p:sp>
        <p:nvSpPr>
          <p:cNvPr id="110597" name="Date Placeholder 1"/>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A27F7D0-51A9-45C4-BA04-56E3BCB70739}" type="datetime1">
              <a:rPr lang="en-ZA" altLang="en-US" sz="1200" smtClean="0">
                <a:solidFill>
                  <a:srgbClr val="898989"/>
                </a:solidFill>
              </a:rPr>
              <a:pPr>
                <a:spcBef>
                  <a:spcPct val="0"/>
                </a:spcBef>
                <a:buFontTx/>
                <a:buNone/>
              </a:pPr>
              <a:t>2021/02/19</a:t>
            </a:fld>
            <a:endParaRPr lang="en-US" altLang="en-US" sz="1200" smtClean="0">
              <a:solidFill>
                <a:srgbClr val="898989"/>
              </a:solidFill>
            </a:endParaRPr>
          </a:p>
        </p:txBody>
      </p:sp>
      <p:sp>
        <p:nvSpPr>
          <p:cNvPr id="110598"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8D67942C-E4DA-4C3D-B62F-47F52FA200F8}" type="slidenum">
              <a:rPr lang="en-US" altLang="en-US" sz="1200" smtClean="0">
                <a:solidFill>
                  <a:srgbClr val="898989"/>
                </a:solidFill>
              </a:rPr>
              <a:pPr>
                <a:spcBef>
                  <a:spcPct val="0"/>
                </a:spcBef>
                <a:buFontTx/>
                <a:buNone/>
              </a:pPr>
              <a:t>26</a:t>
            </a:fld>
            <a:endParaRPr lang="en-US" altLang="en-US" sz="1200" smtClean="0">
              <a:solidFill>
                <a:srgbClr val="898989"/>
              </a:solidFill>
            </a:endParaRPr>
          </a:p>
        </p:txBody>
      </p:sp>
    </p:spTree>
    <p:extLst>
      <p:ext uri="{BB962C8B-B14F-4D97-AF65-F5344CB8AC3E}">
        <p14:creationId xmlns:p14="http://schemas.microsoft.com/office/powerpoint/2010/main" xmlns="" val="9351334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796937"/>
            <a:ext cx="7772400" cy="1470025"/>
          </a:xfrm>
        </p:spPr>
        <p:txBody>
          <a:bodyPr/>
          <a:lstStyle/>
          <a:p>
            <a:r>
              <a:rPr lang="en-US" b="1" dirty="0" smtClean="0">
                <a:latin typeface="Arial" panose="020B0604020202020204" pitchFamily="34" charset="0"/>
                <a:cs typeface="Arial" panose="020B0604020202020204" pitchFamily="34" charset="0"/>
              </a:rPr>
              <a:t>Introduction</a:t>
            </a:r>
            <a:endParaRPr lang="en-ZA" dirty="0"/>
          </a:p>
        </p:txBody>
      </p:sp>
      <p:sp>
        <p:nvSpPr>
          <p:cNvPr id="7" name="Subtitle 6"/>
          <p:cNvSpPr>
            <a:spLocks noGrp="1"/>
          </p:cNvSpPr>
          <p:nvPr>
            <p:ph type="subTitle" idx="1"/>
          </p:nvPr>
        </p:nvSpPr>
        <p:spPr>
          <a:xfrm>
            <a:off x="1371600" y="2940273"/>
            <a:ext cx="6400800" cy="1752600"/>
          </a:xfrm>
        </p:spPr>
        <p:txBody>
          <a:bodyPr/>
          <a:lstStyle/>
          <a:p>
            <a:endParaRPr lang="en-US" sz="4800" b="1" dirty="0" smtClean="0">
              <a:latin typeface="Arial" panose="020B0604020202020204" pitchFamily="34" charset="0"/>
              <a:cs typeface="Arial" panose="020B0604020202020204" pitchFamily="34" charset="0"/>
            </a:endParaRPr>
          </a:p>
          <a:p>
            <a:r>
              <a:rPr lang="en-US" sz="4800" b="1" dirty="0" smtClean="0">
                <a:latin typeface="Arial" panose="020B0604020202020204" pitchFamily="34" charset="0"/>
                <a:cs typeface="Arial" panose="020B0604020202020204" pitchFamily="34" charset="0"/>
              </a:rPr>
              <a:t>Background</a:t>
            </a:r>
            <a:endParaRPr lang="en-ZA" sz="4800" b="1" dirty="0"/>
          </a:p>
        </p:txBody>
      </p:sp>
      <p:sp>
        <p:nvSpPr>
          <p:cNvPr id="4" name="Date Placeholder 3"/>
          <p:cNvSpPr>
            <a:spLocks noGrp="1"/>
          </p:cNvSpPr>
          <p:nvPr>
            <p:ph type="dt" sz="half" idx="10"/>
          </p:nvPr>
        </p:nvSpPr>
        <p:spPr/>
        <p:txBody>
          <a:bodyPr/>
          <a:lstStyle/>
          <a:p>
            <a:pPr>
              <a:defRPr/>
            </a:pPr>
            <a:fld id="{87BAA8CA-5113-4312-8024-D8716E3B30DD}" type="datetime1">
              <a:rPr lang="en-ZA" smtClean="0"/>
              <a:pPr>
                <a:defRPr/>
              </a:pPr>
              <a:t>2021/02/19</a:t>
            </a:fld>
            <a:endParaRPr lang="en-US" dirty="0"/>
          </a:p>
        </p:txBody>
      </p:sp>
      <p:sp>
        <p:nvSpPr>
          <p:cNvPr id="5" name="Slide Number Placeholder 4"/>
          <p:cNvSpPr>
            <a:spLocks noGrp="1"/>
          </p:cNvSpPr>
          <p:nvPr>
            <p:ph type="sldNum" sz="quarter" idx="12"/>
          </p:nvPr>
        </p:nvSpPr>
        <p:spPr/>
        <p:txBody>
          <a:bodyPr/>
          <a:lstStyle/>
          <a:p>
            <a:pPr>
              <a:defRPr/>
            </a:pPr>
            <a:fld id="{6E68843C-8C94-49F9-B806-00EE01607616}" type="slidenum">
              <a:rPr lang="en-US" altLang="en-US" smtClean="0"/>
              <a:pPr>
                <a:defRPr/>
              </a:pPr>
              <a:t>3</a:t>
            </a:fld>
            <a:endParaRPr lang="en-US" altLang="en-US"/>
          </a:p>
        </p:txBody>
      </p:sp>
    </p:spTree>
    <p:extLst>
      <p:ext uri="{BB962C8B-B14F-4D97-AF65-F5344CB8AC3E}">
        <p14:creationId xmlns:p14="http://schemas.microsoft.com/office/powerpoint/2010/main" xmlns="" val="2907240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688" y="274638"/>
            <a:ext cx="8229600" cy="1143000"/>
          </a:xfrm>
        </p:spPr>
        <p:txBody>
          <a:bodyPr/>
          <a:lstStyle/>
          <a:p>
            <a:pPr>
              <a:defRPr/>
            </a:pPr>
            <a:r>
              <a:rPr lang="en-US" sz="2800" b="1" dirty="0">
                <a:solidFill>
                  <a:prstClr val="black"/>
                </a:solidFill>
                <a:ea typeface="ＭＳ Ｐゴシック" pitchFamily="-80" charset="-128"/>
                <a:cs typeface="+mj-cs"/>
              </a:rPr>
              <a:t>INTRODUCTION: THE MANDATE OF THE CF</a:t>
            </a:r>
            <a:endParaRPr lang="en-US" sz="2800" dirty="0"/>
          </a:p>
        </p:txBody>
      </p:sp>
      <p:sp>
        <p:nvSpPr>
          <p:cNvPr id="18435" name="Content Placeholder 2"/>
          <p:cNvSpPr>
            <a:spLocks noGrp="1"/>
          </p:cNvSpPr>
          <p:nvPr>
            <p:ph idx="1"/>
          </p:nvPr>
        </p:nvSpPr>
        <p:spPr>
          <a:xfrm>
            <a:off x="304800" y="1417639"/>
            <a:ext cx="8382000" cy="5092700"/>
          </a:xfrm>
        </p:spPr>
        <p:txBody>
          <a:bodyPr/>
          <a:lstStyle/>
          <a:p>
            <a:pPr marL="0" indent="0" algn="ctr">
              <a:buNone/>
            </a:pPr>
            <a:r>
              <a:rPr lang="en-US" altLang="en-US" sz="1800" b="1" u="sng" dirty="0">
                <a:ea typeface="ＭＳ Ｐゴシック" pitchFamily="34" charset="-128"/>
              </a:rPr>
              <a:t>Constitutional Mandate</a:t>
            </a:r>
          </a:p>
          <a:p>
            <a:pPr marL="0" indent="0" algn="just">
              <a:buNone/>
            </a:pPr>
            <a:r>
              <a:rPr lang="en-US" altLang="en-US" sz="1800" dirty="0">
                <a:ea typeface="ＭＳ Ｐゴシック" pitchFamily="34" charset="-128"/>
              </a:rPr>
              <a:t>The mandate of the Compensation Fund is derived from Section 27 (1) (c) of the Constitution of the Republic of South Africa. In terms of this Act, specifically the mentioned Section, all South Africans have a right to social security. The Compensation Fund is mandated to provide social security to all injured and diseased employees.</a:t>
            </a:r>
          </a:p>
          <a:p>
            <a:endParaRPr lang="en-US" altLang="en-US" sz="1800" dirty="0">
              <a:ea typeface="ＭＳ Ｐゴシック" pitchFamily="34" charset="-128"/>
            </a:endParaRPr>
          </a:p>
          <a:p>
            <a:endParaRPr lang="en-US" altLang="en-US" sz="1800" dirty="0">
              <a:ea typeface="ＭＳ Ｐゴシック" pitchFamily="34" charset="-128"/>
            </a:endParaRPr>
          </a:p>
          <a:p>
            <a:pPr marL="0" indent="0" algn="ctr">
              <a:buNone/>
            </a:pPr>
            <a:r>
              <a:rPr lang="en-US" altLang="en-US" sz="1800" b="1" u="sng" dirty="0">
                <a:solidFill>
                  <a:prstClr val="black"/>
                </a:solidFill>
                <a:ea typeface="ＭＳ Ｐゴシック" pitchFamily="34" charset="-128"/>
              </a:rPr>
              <a:t>Legislative Mandate</a:t>
            </a:r>
          </a:p>
          <a:p>
            <a:pPr marL="0" indent="0" algn="just" eaLnBrk="1" hangingPunct="1">
              <a:spcBef>
                <a:spcPct val="0"/>
              </a:spcBef>
              <a:buNone/>
              <a:tabLst>
                <a:tab pos="9143775" algn="r"/>
              </a:tabLst>
              <a:defRPr/>
            </a:pPr>
            <a:r>
              <a:rPr lang="en-ZA" altLang="en-US" sz="1800" dirty="0">
                <a:solidFill>
                  <a:prstClr val="black"/>
                </a:solidFill>
                <a:cs typeface="Arial" charset="0"/>
              </a:rPr>
              <a:t>The Compensation Fund is established in terms of section 15 of the Compensation for Occupational Injuries and Diseases Act as amended. The main objective of the Act is to provide compensation for disablement caused by occupational injuries or diseases sustained or contracted by employees or for death resulting from such injuries or diseases and provide for matters  connected therewith.</a:t>
            </a:r>
          </a:p>
          <a:p>
            <a:pPr marL="0" indent="0">
              <a:buNone/>
            </a:pPr>
            <a:endParaRPr lang="en-US" altLang="en-US" sz="2000" b="1" u="sng" dirty="0">
              <a:solidFill>
                <a:prstClr val="black"/>
              </a:solidFill>
              <a:ea typeface="ＭＳ Ｐゴシック" pitchFamily="34" charset="-128"/>
            </a:endParaRPr>
          </a:p>
          <a:p>
            <a:pPr marL="0" indent="0">
              <a:buNone/>
            </a:pPr>
            <a:endParaRPr lang="en-US" altLang="en-US" sz="2000" dirty="0">
              <a:ea typeface="ＭＳ Ｐゴシック" pitchFamily="34" charset="-128"/>
            </a:endParaRPr>
          </a:p>
        </p:txBody>
      </p:sp>
      <p:sp>
        <p:nvSpPr>
          <p:cNvPr id="18436" name="Slide Number Placeholder 2"/>
          <p:cNvSpPr>
            <a:spLocks noGrp="1"/>
          </p:cNvSpPr>
          <p:nvPr>
            <p:ph type="sldNum" sz="quarter" idx="12"/>
          </p:nvPr>
        </p:nvSpPr>
        <p:spPr bwMode="auto">
          <a:xfrm>
            <a:off x="6672263" y="635637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defRPr/>
            </a:pPr>
            <a:fld id="{607C82E4-6066-4D9F-83DB-02BE8E88E017}" type="slidenum">
              <a:rPr lang="en-US" altLang="en-US" sz="1200" b="1">
                <a:solidFill>
                  <a:schemeClr val="bg1"/>
                </a:solidFill>
              </a:rPr>
              <a:pPr>
                <a:defRPr/>
              </a:pPr>
              <a:t>4</a:t>
            </a:fld>
            <a:endParaRPr lang="en-US" altLang="en-US" sz="1200" b="1" dirty="0">
              <a:solidFill>
                <a:schemeClr val="bg1"/>
              </a:solidFill>
            </a:endParaRPr>
          </a:p>
        </p:txBody>
      </p:sp>
    </p:spTree>
    <p:extLst>
      <p:ext uri="{BB962C8B-B14F-4D97-AF65-F5344CB8AC3E}">
        <p14:creationId xmlns:p14="http://schemas.microsoft.com/office/powerpoint/2010/main" xmlns="" val="2017645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ZA" altLang="en-US" sz="2800" b="1" dirty="0">
                <a:latin typeface="Arial" panose="020B0604020202020204" pitchFamily="34" charset="0"/>
                <a:cs typeface="Arial" panose="020B0604020202020204" pitchFamily="34" charset="0"/>
              </a:rPr>
              <a:t>VISION AND MISSION</a:t>
            </a:r>
            <a:endParaRPr lang="en-ZA" altLang="en-US" sz="2800" dirty="0">
              <a:latin typeface="Arial" panose="020B0604020202020204" pitchFamily="34" charset="0"/>
              <a:cs typeface="Arial" panose="020B0604020202020204" pitchFamily="34" charset="0"/>
            </a:endParaRPr>
          </a:p>
        </p:txBody>
      </p:sp>
      <p:sp>
        <p:nvSpPr>
          <p:cNvPr id="17411" name="Content Placeholder 2"/>
          <p:cNvSpPr>
            <a:spLocks noGrp="1"/>
          </p:cNvSpPr>
          <p:nvPr>
            <p:ph idx="1"/>
          </p:nvPr>
        </p:nvSpPr>
        <p:spPr>
          <a:xfrm>
            <a:off x="316089" y="1365252"/>
            <a:ext cx="8511822" cy="5137150"/>
          </a:xfrm>
        </p:spPr>
        <p:txBody>
          <a:bodyPr/>
          <a:lstStyle/>
          <a:p>
            <a:pPr marL="0" lvl="1" indent="0" algn="just">
              <a:buNone/>
              <a:tabLst>
                <a:tab pos="9143775" algn="r"/>
              </a:tabLst>
              <a:defRPr/>
            </a:pPr>
            <a:r>
              <a:rPr lang="en-ZA" sz="1800" b="1" dirty="0"/>
              <a:t>VISION </a:t>
            </a:r>
          </a:p>
          <a:p>
            <a:pPr marL="0" lvl="1" indent="0" algn="just">
              <a:buNone/>
              <a:tabLst>
                <a:tab pos="9143775" algn="r"/>
              </a:tabLst>
              <a:defRPr/>
            </a:pPr>
            <a:r>
              <a:rPr lang="en-ZA" sz="1800" dirty="0"/>
              <a:t>To be a </a:t>
            </a:r>
            <a:r>
              <a:rPr lang="en-ZA" sz="1800" u="sng" dirty="0">
                <a:effectLst>
                  <a:outerShdw blurRad="38100" dist="38100" dir="2700000" algn="tl">
                    <a:srgbClr val="000000">
                      <a:alpha val="43137"/>
                    </a:srgbClr>
                  </a:outerShdw>
                </a:effectLst>
              </a:rPr>
              <a:t>world class </a:t>
            </a:r>
            <a:r>
              <a:rPr lang="en-ZA" sz="1800" dirty="0"/>
              <a:t>provider of </a:t>
            </a:r>
            <a:r>
              <a:rPr lang="en-ZA" sz="1800" u="sng" dirty="0">
                <a:effectLst>
                  <a:outerShdw blurRad="38100" dist="38100" dir="2700000" algn="tl">
                    <a:srgbClr val="000000">
                      <a:alpha val="43137"/>
                    </a:srgbClr>
                  </a:outerShdw>
                </a:effectLst>
              </a:rPr>
              <a:t>sustainable</a:t>
            </a:r>
            <a:r>
              <a:rPr lang="en-ZA" sz="1800" dirty="0">
                <a:effectLst>
                  <a:outerShdw blurRad="38100" dist="38100" dir="2700000" algn="tl">
                    <a:srgbClr val="000000">
                      <a:alpha val="43137"/>
                    </a:srgbClr>
                  </a:outerShdw>
                </a:effectLst>
              </a:rPr>
              <a:t> </a:t>
            </a:r>
            <a:r>
              <a:rPr lang="en-ZA" sz="1800" dirty="0"/>
              <a:t>compensation for occupational injuries and diseases, rehabilitation and reintegration services</a:t>
            </a:r>
          </a:p>
          <a:p>
            <a:pPr marL="0" lvl="1" indent="0" algn="just">
              <a:buNone/>
              <a:tabLst>
                <a:tab pos="9143775" algn="r"/>
              </a:tabLst>
              <a:defRPr/>
            </a:pPr>
            <a:endParaRPr lang="en-ZA" sz="1800" dirty="0"/>
          </a:p>
          <a:p>
            <a:pPr marL="0" lvl="1" indent="0" algn="just">
              <a:buNone/>
              <a:tabLst>
                <a:tab pos="9143775" algn="r"/>
              </a:tabLst>
              <a:defRPr/>
            </a:pPr>
            <a:r>
              <a:rPr lang="en-ZA" sz="1800" b="1" dirty="0"/>
              <a:t>MISSION</a:t>
            </a:r>
          </a:p>
          <a:p>
            <a:pPr marL="115888" indent="0" algn="just">
              <a:buNone/>
              <a:tabLst>
                <a:tab pos="9143775" algn="r"/>
              </a:tabLst>
              <a:defRPr/>
            </a:pPr>
            <a:r>
              <a:rPr lang="en-ZA" sz="1800" b="1" dirty="0">
                <a:cs typeface="MS PGothic" charset="0"/>
              </a:rPr>
              <a:t>The</a:t>
            </a:r>
            <a:r>
              <a:rPr lang="en-ZA" sz="1800" dirty="0">
                <a:cs typeface="MS PGothic" charset="0"/>
              </a:rPr>
              <a:t> </a:t>
            </a:r>
            <a:r>
              <a:rPr lang="en-ZA" sz="1800" b="1" dirty="0">
                <a:cs typeface="MS PGothic" charset="0"/>
              </a:rPr>
              <a:t>Mission</a:t>
            </a:r>
            <a:r>
              <a:rPr lang="en-ZA" sz="1800" dirty="0">
                <a:cs typeface="MS PGothic" charset="0"/>
              </a:rPr>
              <a:t> of the Compensation Fund is to:</a:t>
            </a:r>
          </a:p>
          <a:p>
            <a:pPr marL="573088" lvl="1" indent="-457200" algn="just">
              <a:tabLst>
                <a:tab pos="9143775" algn="r"/>
              </a:tabLst>
              <a:defRPr/>
            </a:pPr>
            <a:r>
              <a:rPr lang="en-ZA" sz="1800" dirty="0">
                <a:cs typeface="MS PGothic" charset="0"/>
              </a:rPr>
              <a:t>Provide </a:t>
            </a:r>
            <a:r>
              <a:rPr lang="en-ZA" sz="1800" u="sng" dirty="0">
                <a:effectLst>
                  <a:outerShdw blurRad="38100" dist="38100" dir="2700000" algn="tl">
                    <a:srgbClr val="000000">
                      <a:alpha val="43137"/>
                    </a:srgbClr>
                  </a:outerShdw>
                </a:effectLst>
                <a:cs typeface="MS PGothic" charset="0"/>
              </a:rPr>
              <a:t>efficient, quality, client centric </a:t>
            </a:r>
            <a:r>
              <a:rPr lang="en-ZA" sz="1800" dirty="0">
                <a:cs typeface="MS PGothic" charset="0"/>
              </a:rPr>
              <a:t>and accessible COID service</a:t>
            </a:r>
          </a:p>
          <a:p>
            <a:pPr marL="573088" lvl="1" indent="-457200" algn="just">
              <a:tabLst>
                <a:tab pos="9143775" algn="r"/>
              </a:tabLst>
              <a:defRPr/>
            </a:pPr>
            <a:r>
              <a:rPr lang="en-ZA" sz="1800" dirty="0">
                <a:cs typeface="MS PGothic" charset="0"/>
              </a:rPr>
              <a:t>Sustain </a:t>
            </a:r>
            <a:r>
              <a:rPr lang="en-ZA" sz="1800" u="sng" dirty="0">
                <a:effectLst>
                  <a:outerShdw blurRad="38100" dist="38100" dir="2700000" algn="tl">
                    <a:srgbClr val="000000">
                      <a:alpha val="43137"/>
                    </a:srgbClr>
                  </a:outerShdw>
                </a:effectLst>
                <a:cs typeface="MS PGothic" charset="0"/>
              </a:rPr>
              <a:t>financial viability</a:t>
            </a:r>
          </a:p>
          <a:p>
            <a:pPr marL="573088" lvl="1" indent="-457200" algn="just">
              <a:tabLst>
                <a:tab pos="9143775" algn="r"/>
              </a:tabLst>
              <a:defRPr/>
            </a:pPr>
            <a:r>
              <a:rPr lang="en-ZA" sz="1800" dirty="0">
                <a:cs typeface="MS PGothic" charset="0"/>
              </a:rPr>
              <a:t>Ensure an organisation which takes care of the </a:t>
            </a:r>
            <a:r>
              <a:rPr lang="en-ZA" sz="1800" u="sng" dirty="0">
                <a:effectLst>
                  <a:outerShdw blurRad="38100" dist="38100" dir="2700000" algn="tl">
                    <a:srgbClr val="000000">
                      <a:alpha val="43137"/>
                    </a:srgbClr>
                  </a:outerShdw>
                </a:effectLst>
                <a:cs typeface="MS PGothic" charset="0"/>
              </a:rPr>
              <a:t>needs of its staff </a:t>
            </a:r>
            <a:r>
              <a:rPr lang="en-ZA" sz="1800" dirty="0">
                <a:cs typeface="MS PGothic" charset="0"/>
              </a:rPr>
              <a:t>for effective service delivery</a:t>
            </a:r>
          </a:p>
          <a:p>
            <a:pPr marL="515937" lvl="1" indent="0">
              <a:buNone/>
              <a:tabLst>
                <a:tab pos="9143775" algn="r"/>
              </a:tabLst>
              <a:defRPr/>
            </a:pPr>
            <a:endParaRPr lang="en-ZA" dirty="0">
              <a:latin typeface="Gill Sans MT" pitchFamily="34" charset="0"/>
            </a:endParaRPr>
          </a:p>
        </p:txBody>
      </p:sp>
      <p:sp>
        <p:nvSpPr>
          <p:cNvPr id="31748" name="Date Placeholder 3"/>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75"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57"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35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54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72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91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1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fld id="{83142E46-AAA5-4D75-87A0-1768886E3F22}" type="datetime1">
              <a:rPr lang="en-ZA" altLang="en-US" sz="1200">
                <a:solidFill>
                  <a:srgbClr val="898989"/>
                </a:solidFill>
              </a:rPr>
              <a:pPr eaLnBrk="1" hangingPunct="1">
                <a:spcBef>
                  <a:spcPct val="0"/>
                </a:spcBef>
                <a:buFontTx/>
                <a:buNone/>
              </a:pPr>
              <a:t>2021/02/19</a:t>
            </a:fld>
            <a:endParaRPr lang="en-US" altLang="en-US" sz="1200" dirty="0">
              <a:solidFill>
                <a:srgbClr val="898989"/>
              </a:solidFill>
            </a:endParaRPr>
          </a:p>
        </p:txBody>
      </p:sp>
      <p:sp>
        <p:nvSpPr>
          <p:cNvPr id="31749" name="Slide Number Placeholder 4"/>
          <p:cNvSpPr>
            <a:spLocks noGrp="1"/>
          </p:cNvSpPr>
          <p:nvPr>
            <p:ph type="sldNum" sz="quarter" idx="12"/>
          </p:nvPr>
        </p:nvSpPr>
        <p:spPr bwMode="auto">
          <a:xfrm>
            <a:off x="6725626" y="6386494"/>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75"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57"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35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54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72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91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1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fld id="{3A7E02DE-4704-495D-B6C9-A68EDE70ABCF}" type="slidenum">
              <a:rPr lang="en-US" altLang="en-US" sz="1200">
                <a:solidFill>
                  <a:schemeClr val="bg1"/>
                </a:solidFill>
              </a:rPr>
              <a:pPr eaLnBrk="1" hangingPunct="1">
                <a:spcBef>
                  <a:spcPct val="0"/>
                </a:spcBef>
                <a:buFontTx/>
                <a:buNone/>
              </a:pPr>
              <a:t>5</a:t>
            </a:fld>
            <a:endParaRPr lang="en-US" altLang="en-US" sz="1200" dirty="0">
              <a:solidFill>
                <a:schemeClr val="bg1"/>
              </a:solidFill>
            </a:endParaRPr>
          </a:p>
        </p:txBody>
      </p:sp>
    </p:spTree>
    <p:extLst>
      <p:ext uri="{BB962C8B-B14F-4D97-AF65-F5344CB8AC3E}">
        <p14:creationId xmlns:p14="http://schemas.microsoft.com/office/powerpoint/2010/main" xmlns="" val="483374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ZA" sz="2800" b="1" dirty="0">
                <a:latin typeface="Arial" panose="020B0604020202020204" pitchFamily="34" charset="0"/>
                <a:cs typeface="Arial" panose="020B0604020202020204" pitchFamily="34" charset="0"/>
              </a:rPr>
              <a:t>FOOTPRINT</a:t>
            </a:r>
          </a:p>
        </p:txBody>
      </p:sp>
      <p:sp>
        <p:nvSpPr>
          <p:cNvPr id="7" name="Slide Number Placeholder 6"/>
          <p:cNvSpPr>
            <a:spLocks noGrp="1"/>
          </p:cNvSpPr>
          <p:nvPr>
            <p:ph type="sldNum" sz="quarter" idx="12"/>
          </p:nvPr>
        </p:nvSpPr>
        <p:spPr>
          <a:xfrm>
            <a:off x="6878878" y="6449994"/>
            <a:ext cx="2133600" cy="365125"/>
          </a:xfrm>
        </p:spPr>
        <p:txBody>
          <a:bodyPr/>
          <a:lstStyle/>
          <a:p>
            <a:pPr>
              <a:defRPr/>
            </a:pPr>
            <a:fld id="{FD1A8E9A-103A-45D8-A6FF-1D664856E4B8}" type="slidenum">
              <a:rPr lang="en-US" b="1">
                <a:solidFill>
                  <a:schemeClr val="bg1"/>
                </a:solidFill>
              </a:rPr>
              <a:pPr>
                <a:defRPr/>
              </a:pPr>
              <a:t>6</a:t>
            </a:fld>
            <a:endParaRPr lang="en-US" b="1" dirty="0">
              <a:solidFill>
                <a:schemeClr val="bg1"/>
              </a:solidFill>
            </a:endParaRPr>
          </a:p>
        </p:txBody>
      </p:sp>
      <p:pic>
        <p:nvPicPr>
          <p:cNvPr id="10" name="Content Placeholder 9" descr="http://southafricamap.facts.co/southafricamapof/SouthAfricaPoliticalMap.png"/>
          <p:cNvPicPr>
            <a:picLocks noGrp="1"/>
          </p:cNvPicPr>
          <p:nvPr>
            <p:ph idx="1"/>
          </p:nvPr>
        </p:nvPicPr>
        <p:blipFill rotWithShape="1">
          <a:blip r:embed="rId2" cstate="print">
            <a:extLst>
              <a:ext uri="{28A0092B-C50C-407E-A947-70E740481C1C}">
                <a14:useLocalDpi xmlns:a14="http://schemas.microsoft.com/office/drawing/2010/main" xmlns="" val="0"/>
              </a:ext>
            </a:extLst>
          </a:blip>
          <a:srcRect b="4189"/>
          <a:stretch/>
        </p:blipFill>
        <p:spPr bwMode="auto">
          <a:xfrm>
            <a:off x="264720" y="1209915"/>
            <a:ext cx="8558463" cy="5331562"/>
          </a:xfrm>
          <a:prstGeom prst="rect">
            <a:avLst/>
          </a:prstGeom>
          <a:noFill/>
          <a:ln>
            <a:noFill/>
          </a:ln>
          <a:extLst>
            <a:ext uri="{53640926-AAD7-44D8-BBD7-CCE9431645EC}">
              <a14:shadowObscured xmlns:a14="http://schemas.microsoft.com/office/drawing/2010/main" xmlns=""/>
            </a:ext>
          </a:extLst>
        </p:spPr>
      </p:pic>
      <p:sp>
        <p:nvSpPr>
          <p:cNvPr id="11" name="Rectangle 10"/>
          <p:cNvSpPr/>
          <p:nvPr/>
        </p:nvSpPr>
        <p:spPr>
          <a:xfrm>
            <a:off x="401053" y="1491917"/>
            <a:ext cx="1925052" cy="376989"/>
          </a:xfrm>
          <a:prstGeom prst="rect">
            <a:avLst/>
          </a:prstGeom>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en-ZA" sz="1400" dirty="0">
                <a:solidFill>
                  <a:prstClr val="white"/>
                </a:solidFill>
                <a:latin typeface="Calibri"/>
              </a:rPr>
              <a:t>126 LABOUR CENTRES</a:t>
            </a:r>
          </a:p>
        </p:txBody>
      </p:sp>
      <p:sp>
        <p:nvSpPr>
          <p:cNvPr id="12" name="Rectangle 11"/>
          <p:cNvSpPr/>
          <p:nvPr/>
        </p:nvSpPr>
        <p:spPr>
          <a:xfrm>
            <a:off x="401053" y="2021306"/>
            <a:ext cx="1925052" cy="376989"/>
          </a:xfrm>
          <a:prstGeom prst="rect">
            <a:avLst/>
          </a:prstGeom>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en-ZA" sz="1400" dirty="0">
                <a:solidFill>
                  <a:prstClr val="white"/>
                </a:solidFill>
                <a:latin typeface="Calibri"/>
              </a:rPr>
              <a:t>33 LABOUR CENTRES WITH COID FUNCTIONS</a:t>
            </a:r>
          </a:p>
        </p:txBody>
      </p:sp>
      <p:sp>
        <p:nvSpPr>
          <p:cNvPr id="2" name="Oval 1"/>
          <p:cNvSpPr/>
          <p:nvPr/>
        </p:nvSpPr>
        <p:spPr>
          <a:xfrm>
            <a:off x="4883524" y="3737987"/>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en-ZA" dirty="0">
                <a:solidFill>
                  <a:prstClr val="black"/>
                </a:solidFill>
                <a:latin typeface="Calibri"/>
              </a:rPr>
              <a:t>3</a:t>
            </a:r>
          </a:p>
        </p:txBody>
      </p:sp>
      <p:sp>
        <p:nvSpPr>
          <p:cNvPr id="9" name="Oval 8"/>
          <p:cNvSpPr/>
          <p:nvPr/>
        </p:nvSpPr>
        <p:spPr>
          <a:xfrm>
            <a:off x="2684609" y="3709517"/>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en-ZA" dirty="0">
                <a:solidFill>
                  <a:prstClr val="black"/>
                </a:solidFill>
                <a:latin typeface="Calibri"/>
              </a:rPr>
              <a:t>2</a:t>
            </a:r>
          </a:p>
        </p:txBody>
      </p:sp>
      <p:sp>
        <p:nvSpPr>
          <p:cNvPr id="13" name="Oval 12"/>
          <p:cNvSpPr/>
          <p:nvPr/>
        </p:nvSpPr>
        <p:spPr>
          <a:xfrm>
            <a:off x="4672508" y="5508172"/>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en-ZA" dirty="0">
                <a:solidFill>
                  <a:prstClr val="black"/>
                </a:solidFill>
                <a:latin typeface="Calibri"/>
              </a:rPr>
              <a:t>4</a:t>
            </a:r>
          </a:p>
        </p:txBody>
      </p:sp>
      <p:sp>
        <p:nvSpPr>
          <p:cNvPr id="14" name="Oval 13"/>
          <p:cNvSpPr/>
          <p:nvPr/>
        </p:nvSpPr>
        <p:spPr>
          <a:xfrm>
            <a:off x="3106640" y="5689042"/>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en-ZA" dirty="0">
                <a:solidFill>
                  <a:prstClr val="black"/>
                </a:solidFill>
                <a:latin typeface="Calibri"/>
              </a:rPr>
              <a:t>3</a:t>
            </a:r>
          </a:p>
        </p:txBody>
      </p:sp>
      <p:sp>
        <p:nvSpPr>
          <p:cNvPr id="15" name="Oval 14"/>
          <p:cNvSpPr/>
          <p:nvPr/>
        </p:nvSpPr>
        <p:spPr>
          <a:xfrm>
            <a:off x="7238187" y="4099727"/>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en-ZA" dirty="0">
                <a:solidFill>
                  <a:prstClr val="black"/>
                </a:solidFill>
                <a:latin typeface="Calibri"/>
              </a:rPr>
              <a:t>3</a:t>
            </a:r>
          </a:p>
        </p:txBody>
      </p:sp>
      <p:sp>
        <p:nvSpPr>
          <p:cNvPr id="16" name="Oval 15"/>
          <p:cNvSpPr/>
          <p:nvPr/>
        </p:nvSpPr>
        <p:spPr>
          <a:xfrm>
            <a:off x="3751409" y="2686260"/>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en-ZA" dirty="0">
                <a:solidFill>
                  <a:prstClr val="black"/>
                </a:solidFill>
                <a:latin typeface="Calibri"/>
              </a:rPr>
              <a:t>3</a:t>
            </a:r>
          </a:p>
        </p:txBody>
      </p:sp>
      <p:sp>
        <p:nvSpPr>
          <p:cNvPr id="17" name="Oval 16"/>
          <p:cNvSpPr/>
          <p:nvPr/>
        </p:nvSpPr>
        <p:spPr>
          <a:xfrm>
            <a:off x="6223304" y="1682085"/>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en-ZA" dirty="0">
                <a:solidFill>
                  <a:prstClr val="black"/>
                </a:solidFill>
                <a:latin typeface="Calibri"/>
              </a:rPr>
              <a:t>3</a:t>
            </a:r>
          </a:p>
        </p:txBody>
      </p:sp>
      <p:sp>
        <p:nvSpPr>
          <p:cNvPr id="18" name="Oval 17"/>
          <p:cNvSpPr/>
          <p:nvPr/>
        </p:nvSpPr>
        <p:spPr>
          <a:xfrm>
            <a:off x="7107558" y="2522224"/>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en-ZA" dirty="0">
                <a:solidFill>
                  <a:prstClr val="black"/>
                </a:solidFill>
                <a:latin typeface="Calibri"/>
              </a:rPr>
              <a:t>3</a:t>
            </a:r>
          </a:p>
        </p:txBody>
      </p:sp>
      <p:sp>
        <p:nvSpPr>
          <p:cNvPr id="19" name="Oval 18"/>
          <p:cNvSpPr/>
          <p:nvPr/>
        </p:nvSpPr>
        <p:spPr>
          <a:xfrm>
            <a:off x="6131194" y="2858782"/>
            <a:ext cx="303125" cy="276329"/>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en-ZA" dirty="0">
                <a:solidFill>
                  <a:prstClr val="black"/>
                </a:solidFill>
                <a:latin typeface="Calibri"/>
              </a:rPr>
              <a:t>9</a:t>
            </a:r>
          </a:p>
        </p:txBody>
      </p:sp>
    </p:spTree>
    <p:extLst>
      <p:ext uri="{BB962C8B-B14F-4D97-AF65-F5344CB8AC3E}">
        <p14:creationId xmlns:p14="http://schemas.microsoft.com/office/powerpoint/2010/main" xmlns="" val="776998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ZA" sz="2800" b="1" dirty="0">
                <a:latin typeface="Arial" charset="0"/>
                <a:cs typeface="Arial" charset="0"/>
              </a:rPr>
              <a:t>SERVICE OFFERING</a:t>
            </a:r>
            <a:endParaRPr lang="en-ZA" sz="2800" dirty="0"/>
          </a:p>
        </p:txBody>
      </p:sp>
      <p:graphicFrame>
        <p:nvGraphicFramePr>
          <p:cNvPr id="13" name="Content Placeholder 12"/>
          <p:cNvGraphicFramePr>
            <a:graphicFrameLocks noGrp="1"/>
          </p:cNvGraphicFramePr>
          <p:nvPr>
            <p:ph idx="1"/>
            <p:extLst/>
          </p:nvPr>
        </p:nvGraphicFramePr>
        <p:xfrm>
          <a:off x="457200" y="1266056"/>
          <a:ext cx="8229600" cy="5377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557" name="Date Placeholder 6"/>
          <p:cNvSpPr>
            <a:spLocks noGrp="1"/>
          </p:cNvSpPr>
          <p:nvPr>
            <p:ph type="dt" sz="half"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mbria" pitchFamily="18" charset="0"/>
                <a:ea typeface="MS PGothic" pitchFamily="34" charset="-128"/>
              </a:defRPr>
            </a:lvl1pPr>
            <a:lvl2pPr marL="742950" indent="-285750" eaLnBrk="0" hangingPunct="0">
              <a:defRPr>
                <a:solidFill>
                  <a:schemeClr val="tx1"/>
                </a:solidFill>
                <a:latin typeface="Cambria" pitchFamily="18" charset="0"/>
                <a:ea typeface="MS PGothic" pitchFamily="34" charset="-128"/>
              </a:defRPr>
            </a:lvl2pPr>
            <a:lvl3pPr marL="1142975" indent="-228600" eaLnBrk="0" hangingPunct="0">
              <a:defRPr>
                <a:solidFill>
                  <a:schemeClr val="tx1"/>
                </a:solidFill>
                <a:latin typeface="Cambria" pitchFamily="18" charset="0"/>
                <a:ea typeface="MS PGothic" pitchFamily="34" charset="-128"/>
              </a:defRPr>
            </a:lvl3pPr>
            <a:lvl4pPr marL="1600157" indent="-228600" eaLnBrk="0" hangingPunct="0">
              <a:defRPr>
                <a:solidFill>
                  <a:schemeClr val="tx1"/>
                </a:solidFill>
                <a:latin typeface="Cambria" pitchFamily="18" charset="0"/>
                <a:ea typeface="MS PGothic" pitchFamily="34" charset="-128"/>
              </a:defRPr>
            </a:lvl4pPr>
            <a:lvl5pPr marL="2057350" indent="-228600" eaLnBrk="0" hangingPunct="0">
              <a:defRPr>
                <a:solidFill>
                  <a:schemeClr val="tx1"/>
                </a:solidFill>
                <a:latin typeface="Cambria" pitchFamily="18" charset="0"/>
                <a:ea typeface="MS PGothic" pitchFamily="34" charset="-128"/>
              </a:defRPr>
            </a:lvl5pPr>
            <a:lvl6pPr marL="2514540" indent="-228600" defTabSz="457200" eaLnBrk="0" fontAlgn="base" hangingPunct="0">
              <a:spcBef>
                <a:spcPct val="0"/>
              </a:spcBef>
              <a:spcAft>
                <a:spcPct val="0"/>
              </a:spcAft>
              <a:defRPr>
                <a:solidFill>
                  <a:schemeClr val="tx1"/>
                </a:solidFill>
                <a:latin typeface="Cambria" pitchFamily="18" charset="0"/>
                <a:ea typeface="MS PGothic" pitchFamily="34" charset="-128"/>
              </a:defRPr>
            </a:lvl6pPr>
            <a:lvl7pPr marL="2971725" indent="-228600" defTabSz="457200" eaLnBrk="0" fontAlgn="base" hangingPunct="0">
              <a:spcBef>
                <a:spcPct val="0"/>
              </a:spcBef>
              <a:spcAft>
                <a:spcPct val="0"/>
              </a:spcAft>
              <a:defRPr>
                <a:solidFill>
                  <a:schemeClr val="tx1"/>
                </a:solidFill>
                <a:latin typeface="Cambria" pitchFamily="18" charset="0"/>
                <a:ea typeface="MS PGothic" pitchFamily="34" charset="-128"/>
              </a:defRPr>
            </a:lvl7pPr>
            <a:lvl8pPr marL="3428915" indent="-228600" defTabSz="457200" eaLnBrk="0" fontAlgn="base" hangingPunct="0">
              <a:spcBef>
                <a:spcPct val="0"/>
              </a:spcBef>
              <a:spcAft>
                <a:spcPct val="0"/>
              </a:spcAft>
              <a:defRPr>
                <a:solidFill>
                  <a:schemeClr val="tx1"/>
                </a:solidFill>
                <a:latin typeface="Cambria" pitchFamily="18" charset="0"/>
                <a:ea typeface="MS PGothic" pitchFamily="34" charset="-128"/>
              </a:defRPr>
            </a:lvl8pPr>
            <a:lvl9pPr marL="3886100" indent="-228600" defTabSz="457200" eaLnBrk="0" fontAlgn="base" hangingPunct="0">
              <a:spcBef>
                <a:spcPct val="0"/>
              </a:spcBef>
              <a:spcAft>
                <a:spcPct val="0"/>
              </a:spcAft>
              <a:defRPr>
                <a:solidFill>
                  <a:schemeClr val="tx1"/>
                </a:solidFill>
                <a:latin typeface="Cambria" pitchFamily="18" charset="0"/>
                <a:ea typeface="MS PGothic" pitchFamily="34" charset="-128"/>
              </a:defRPr>
            </a:lvl9pPr>
          </a:lstStyle>
          <a:p>
            <a:pPr eaLnBrk="1" hangingPunct="1">
              <a:defRPr/>
            </a:pPr>
            <a:fld id="{933A870C-37C5-4063-BEF4-D7D4E742EB39}" type="datetime1">
              <a:rPr lang="en-ZA">
                <a:solidFill>
                  <a:srgbClr val="898989"/>
                </a:solidFill>
                <a:latin typeface="Calibri" pitchFamily="34" charset="0"/>
              </a:rPr>
              <a:pPr eaLnBrk="1" hangingPunct="1">
                <a:defRPr/>
              </a:pPr>
              <a:t>2021/02/19</a:t>
            </a:fld>
            <a:endParaRPr lang="en-US">
              <a:solidFill>
                <a:srgbClr val="898989"/>
              </a:solidFill>
              <a:latin typeface="Calibri" pitchFamily="34" charset="0"/>
            </a:endParaRPr>
          </a:p>
        </p:txBody>
      </p:sp>
      <p:sp>
        <p:nvSpPr>
          <p:cNvPr id="23558" name="Slide Number Placeholder 7"/>
          <p:cNvSpPr>
            <a:spLocks noGrp="1"/>
          </p:cNvSpPr>
          <p:nvPr>
            <p:ph type="sldNum" sz="quarter" idx="12"/>
          </p:nvPr>
        </p:nvSpPr>
        <p:spPr bwMode="auto">
          <a:xfrm>
            <a:off x="6781800" y="6471466"/>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mbria" pitchFamily="18" charset="0"/>
                <a:ea typeface="MS PGothic" pitchFamily="34" charset="-128"/>
              </a:defRPr>
            </a:lvl1pPr>
            <a:lvl2pPr marL="742950" indent="-285750" eaLnBrk="0" hangingPunct="0">
              <a:defRPr>
                <a:solidFill>
                  <a:schemeClr val="tx1"/>
                </a:solidFill>
                <a:latin typeface="Cambria" pitchFamily="18" charset="0"/>
                <a:ea typeface="MS PGothic" pitchFamily="34" charset="-128"/>
              </a:defRPr>
            </a:lvl2pPr>
            <a:lvl3pPr marL="1142975" indent="-228600" eaLnBrk="0" hangingPunct="0">
              <a:defRPr>
                <a:solidFill>
                  <a:schemeClr val="tx1"/>
                </a:solidFill>
                <a:latin typeface="Cambria" pitchFamily="18" charset="0"/>
                <a:ea typeface="MS PGothic" pitchFamily="34" charset="-128"/>
              </a:defRPr>
            </a:lvl3pPr>
            <a:lvl4pPr marL="1600157" indent="-228600" eaLnBrk="0" hangingPunct="0">
              <a:defRPr>
                <a:solidFill>
                  <a:schemeClr val="tx1"/>
                </a:solidFill>
                <a:latin typeface="Cambria" pitchFamily="18" charset="0"/>
                <a:ea typeface="MS PGothic" pitchFamily="34" charset="-128"/>
              </a:defRPr>
            </a:lvl4pPr>
            <a:lvl5pPr marL="2057350" indent="-228600" eaLnBrk="0" hangingPunct="0">
              <a:defRPr>
                <a:solidFill>
                  <a:schemeClr val="tx1"/>
                </a:solidFill>
                <a:latin typeface="Cambria" pitchFamily="18" charset="0"/>
                <a:ea typeface="MS PGothic" pitchFamily="34" charset="-128"/>
              </a:defRPr>
            </a:lvl5pPr>
            <a:lvl6pPr marL="2514540" indent="-228600" defTabSz="457200" eaLnBrk="0" fontAlgn="base" hangingPunct="0">
              <a:spcBef>
                <a:spcPct val="0"/>
              </a:spcBef>
              <a:spcAft>
                <a:spcPct val="0"/>
              </a:spcAft>
              <a:defRPr>
                <a:solidFill>
                  <a:schemeClr val="tx1"/>
                </a:solidFill>
                <a:latin typeface="Cambria" pitchFamily="18" charset="0"/>
                <a:ea typeface="MS PGothic" pitchFamily="34" charset="-128"/>
              </a:defRPr>
            </a:lvl6pPr>
            <a:lvl7pPr marL="2971725" indent="-228600" defTabSz="457200" eaLnBrk="0" fontAlgn="base" hangingPunct="0">
              <a:spcBef>
                <a:spcPct val="0"/>
              </a:spcBef>
              <a:spcAft>
                <a:spcPct val="0"/>
              </a:spcAft>
              <a:defRPr>
                <a:solidFill>
                  <a:schemeClr val="tx1"/>
                </a:solidFill>
                <a:latin typeface="Cambria" pitchFamily="18" charset="0"/>
                <a:ea typeface="MS PGothic" pitchFamily="34" charset="-128"/>
              </a:defRPr>
            </a:lvl7pPr>
            <a:lvl8pPr marL="3428915" indent="-228600" defTabSz="457200" eaLnBrk="0" fontAlgn="base" hangingPunct="0">
              <a:spcBef>
                <a:spcPct val="0"/>
              </a:spcBef>
              <a:spcAft>
                <a:spcPct val="0"/>
              </a:spcAft>
              <a:defRPr>
                <a:solidFill>
                  <a:schemeClr val="tx1"/>
                </a:solidFill>
                <a:latin typeface="Cambria" pitchFamily="18" charset="0"/>
                <a:ea typeface="MS PGothic" pitchFamily="34" charset="-128"/>
              </a:defRPr>
            </a:lvl8pPr>
            <a:lvl9pPr marL="3886100" indent="-228600" defTabSz="457200" eaLnBrk="0" fontAlgn="base" hangingPunct="0">
              <a:spcBef>
                <a:spcPct val="0"/>
              </a:spcBef>
              <a:spcAft>
                <a:spcPct val="0"/>
              </a:spcAft>
              <a:defRPr>
                <a:solidFill>
                  <a:schemeClr val="tx1"/>
                </a:solidFill>
                <a:latin typeface="Cambria" pitchFamily="18" charset="0"/>
                <a:ea typeface="MS PGothic" pitchFamily="34" charset="-128"/>
              </a:defRPr>
            </a:lvl9pPr>
          </a:lstStyle>
          <a:p>
            <a:pPr eaLnBrk="1" hangingPunct="1">
              <a:defRPr/>
            </a:pPr>
            <a:fld id="{2436E9FE-5A57-4649-A255-29524BB6A497}" type="slidenum">
              <a:rPr lang="en-US" b="1">
                <a:solidFill>
                  <a:schemeClr val="bg1"/>
                </a:solidFill>
                <a:latin typeface="Calibri" pitchFamily="34" charset="0"/>
              </a:rPr>
              <a:pPr eaLnBrk="1" hangingPunct="1">
                <a:defRPr/>
              </a:pPr>
              <a:t>7</a:t>
            </a:fld>
            <a:endParaRPr lang="en-US" b="1" dirty="0">
              <a:solidFill>
                <a:schemeClr val="bg1"/>
              </a:solidFill>
              <a:latin typeface="Calibri" pitchFamily="34" charset="0"/>
            </a:endParaRPr>
          </a:p>
        </p:txBody>
      </p:sp>
      <p:sp>
        <p:nvSpPr>
          <p:cNvPr id="23556" name="Content Placeholder 11"/>
          <p:cNvSpPr>
            <a:spLocks noGrp="1"/>
          </p:cNvSpPr>
          <p:nvPr>
            <p:ph sz="quarter" idx="4294967295"/>
          </p:nvPr>
        </p:nvSpPr>
        <p:spPr>
          <a:xfrm>
            <a:off x="4965700" y="1493852"/>
            <a:ext cx="4178300" cy="4708525"/>
          </a:xfrm>
        </p:spPr>
        <p:txBody>
          <a:bodyPr/>
          <a:lstStyle/>
          <a:p>
            <a:pPr marL="0" indent="0">
              <a:buNone/>
            </a:pPr>
            <a:endParaRPr lang="en-ZA" dirty="0"/>
          </a:p>
          <a:p>
            <a:pPr marL="0" indent="0">
              <a:buNone/>
            </a:pPr>
            <a:endParaRPr lang="en-ZA" dirty="0"/>
          </a:p>
          <a:p>
            <a:pPr marL="0" indent="0">
              <a:buNone/>
            </a:pPr>
            <a:endParaRPr lang="en-ZA" dirty="0"/>
          </a:p>
        </p:txBody>
      </p:sp>
      <p:graphicFrame>
        <p:nvGraphicFramePr>
          <p:cNvPr id="14" name="Diagram 13"/>
          <p:cNvGraphicFramePr/>
          <p:nvPr>
            <p:extLst/>
          </p:nvPr>
        </p:nvGraphicFramePr>
        <p:xfrm>
          <a:off x="2318682" y="1785258"/>
          <a:ext cx="4085771" cy="39069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Rounded Rectangle 14"/>
          <p:cNvSpPr/>
          <p:nvPr/>
        </p:nvSpPr>
        <p:spPr>
          <a:xfrm>
            <a:off x="2334198" y="6181726"/>
            <a:ext cx="4143375" cy="406400"/>
          </a:xfrm>
          <a:prstGeom prst="roundRect">
            <a:avLst/>
          </a:prstGeom>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algn="ctr">
              <a:defRPr/>
            </a:pPr>
            <a:r>
              <a:rPr lang="en-ZA" dirty="0">
                <a:solidFill>
                  <a:prstClr val="white"/>
                </a:solidFill>
                <a:latin typeface="Calibri"/>
              </a:rPr>
              <a:t>CORPORATE SUPPORT</a:t>
            </a:r>
          </a:p>
        </p:txBody>
      </p:sp>
      <p:sp>
        <p:nvSpPr>
          <p:cNvPr id="16" name="Isosceles Triangle 15"/>
          <p:cNvSpPr/>
          <p:nvPr/>
        </p:nvSpPr>
        <p:spPr>
          <a:xfrm>
            <a:off x="2366169" y="1266033"/>
            <a:ext cx="3883025" cy="668338"/>
          </a:xfrm>
          <a:prstGeom prst="triangle">
            <a:avLst/>
          </a:prstGeom>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algn="ctr">
              <a:defRPr/>
            </a:pPr>
            <a:r>
              <a:rPr lang="en-ZA" dirty="0">
                <a:solidFill>
                  <a:prstClr val="white"/>
                </a:solidFill>
                <a:latin typeface="Calibri"/>
              </a:rPr>
              <a:t>GOVERNANCE</a:t>
            </a:r>
          </a:p>
        </p:txBody>
      </p:sp>
      <p:sp>
        <p:nvSpPr>
          <p:cNvPr id="17" name="Rounded Rectangle 16"/>
          <p:cNvSpPr/>
          <p:nvPr/>
        </p:nvSpPr>
        <p:spPr>
          <a:xfrm>
            <a:off x="2347912" y="5667375"/>
            <a:ext cx="4106862" cy="458788"/>
          </a:xfrm>
          <a:prstGeom prst="roundRect">
            <a:avLst/>
          </a:prstGeom>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algn="ctr">
              <a:defRPr/>
            </a:pPr>
            <a:r>
              <a:rPr lang="en-ZA" dirty="0">
                <a:solidFill>
                  <a:prstClr val="white"/>
                </a:solidFill>
                <a:latin typeface="Calibri"/>
              </a:rPr>
              <a:t>COMPLIANCE</a:t>
            </a:r>
          </a:p>
        </p:txBody>
      </p:sp>
    </p:spTree>
    <p:extLst>
      <p:ext uri="{BB962C8B-B14F-4D97-AF65-F5344CB8AC3E}">
        <p14:creationId xmlns:p14="http://schemas.microsoft.com/office/powerpoint/2010/main" xmlns="" val="3448305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796937"/>
            <a:ext cx="7772400" cy="1470025"/>
          </a:xfrm>
        </p:spPr>
        <p:txBody>
          <a:bodyPr/>
          <a:lstStyle/>
          <a:p>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Claims Payments</a:t>
            </a:r>
            <a:endParaRPr lang="en-ZA" dirty="0"/>
          </a:p>
        </p:txBody>
      </p:sp>
      <p:sp>
        <p:nvSpPr>
          <p:cNvPr id="7" name="Subtitle 6"/>
          <p:cNvSpPr>
            <a:spLocks noGrp="1"/>
          </p:cNvSpPr>
          <p:nvPr>
            <p:ph type="subTitle" idx="1"/>
          </p:nvPr>
        </p:nvSpPr>
        <p:spPr>
          <a:xfrm>
            <a:off x="1371600" y="3714824"/>
            <a:ext cx="6400800" cy="1752600"/>
          </a:xfrm>
        </p:spPr>
        <p:txBody>
          <a:bodyPr/>
          <a:lstStyle/>
          <a:p>
            <a:endParaRPr lang="en-US" b="1" dirty="0" smtClean="0">
              <a:latin typeface="Arial" panose="020B0604020202020204" pitchFamily="34" charset="0"/>
              <a:cs typeface="Arial" panose="020B0604020202020204" pitchFamily="34" charset="0"/>
            </a:endParaRPr>
          </a:p>
          <a:p>
            <a:r>
              <a:rPr lang="en-US" sz="4800" b="1" dirty="0" smtClean="0">
                <a:latin typeface="Arial" panose="020B0604020202020204" pitchFamily="34" charset="0"/>
                <a:cs typeface="Arial" panose="020B0604020202020204" pitchFamily="34" charset="0"/>
              </a:rPr>
              <a:t>Quarter 1– Quarter </a:t>
            </a:r>
            <a:r>
              <a:rPr lang="en-US" sz="4800" b="1" dirty="0">
                <a:latin typeface="Arial" panose="020B0604020202020204" pitchFamily="34" charset="0"/>
                <a:cs typeface="Arial" panose="020B0604020202020204" pitchFamily="34" charset="0"/>
              </a:rPr>
              <a:t>3</a:t>
            </a:r>
            <a:br>
              <a:rPr lang="en-US" sz="4800" b="1" dirty="0">
                <a:latin typeface="Arial" panose="020B0604020202020204" pitchFamily="34" charset="0"/>
                <a:cs typeface="Arial" panose="020B0604020202020204" pitchFamily="34" charset="0"/>
              </a:rPr>
            </a:br>
            <a:endParaRPr lang="en-ZA" sz="4800" dirty="0"/>
          </a:p>
        </p:txBody>
      </p:sp>
      <p:sp>
        <p:nvSpPr>
          <p:cNvPr id="4" name="Date Placeholder 3"/>
          <p:cNvSpPr>
            <a:spLocks noGrp="1"/>
          </p:cNvSpPr>
          <p:nvPr>
            <p:ph type="dt" sz="half" idx="10"/>
          </p:nvPr>
        </p:nvSpPr>
        <p:spPr/>
        <p:txBody>
          <a:bodyPr/>
          <a:lstStyle/>
          <a:p>
            <a:pPr>
              <a:defRPr/>
            </a:pPr>
            <a:fld id="{87BAA8CA-5113-4312-8024-D8716E3B30DD}" type="datetime1">
              <a:rPr lang="en-ZA" smtClean="0"/>
              <a:pPr>
                <a:defRPr/>
              </a:pPr>
              <a:t>2021/02/19</a:t>
            </a:fld>
            <a:endParaRPr lang="en-US" dirty="0"/>
          </a:p>
        </p:txBody>
      </p:sp>
      <p:sp>
        <p:nvSpPr>
          <p:cNvPr id="5" name="Slide Number Placeholder 4"/>
          <p:cNvSpPr>
            <a:spLocks noGrp="1"/>
          </p:cNvSpPr>
          <p:nvPr>
            <p:ph type="sldNum" sz="quarter" idx="12"/>
          </p:nvPr>
        </p:nvSpPr>
        <p:spPr/>
        <p:txBody>
          <a:bodyPr/>
          <a:lstStyle/>
          <a:p>
            <a:pPr>
              <a:defRPr/>
            </a:pPr>
            <a:fld id="{6E68843C-8C94-49F9-B806-00EE01607616}" type="slidenum">
              <a:rPr lang="en-US" altLang="en-US" smtClean="0"/>
              <a:pPr>
                <a:defRPr/>
              </a:pPr>
              <a:t>8</a:t>
            </a:fld>
            <a:endParaRPr lang="en-US" altLang="en-US"/>
          </a:p>
        </p:txBody>
      </p:sp>
    </p:spTree>
    <p:extLst>
      <p:ext uri="{BB962C8B-B14F-4D97-AF65-F5344CB8AC3E}">
        <p14:creationId xmlns:p14="http://schemas.microsoft.com/office/powerpoint/2010/main" xmlns="" val="29737473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7425" y="274638"/>
            <a:ext cx="8692179" cy="1143000"/>
          </a:xfrm>
        </p:spPr>
        <p:txBody>
          <a:bodyPr/>
          <a:lstStyle/>
          <a:p>
            <a:r>
              <a:rPr lang="en-ZA" sz="4000" b="1" dirty="0" smtClean="0"/>
              <a:t>FIVE YEAR BENEFITS PAYMENT HISTORY</a:t>
            </a:r>
            <a:endParaRPr lang="en-ZA" sz="4000" b="1" dirty="0"/>
          </a:p>
        </p:txBody>
      </p:sp>
      <p:sp>
        <p:nvSpPr>
          <p:cNvPr id="4" name="Date Placeholder 3"/>
          <p:cNvSpPr>
            <a:spLocks noGrp="1"/>
          </p:cNvSpPr>
          <p:nvPr>
            <p:ph type="dt" sz="half" idx="10"/>
          </p:nvPr>
        </p:nvSpPr>
        <p:spPr/>
        <p:txBody>
          <a:bodyPr/>
          <a:lstStyle/>
          <a:p>
            <a:pPr>
              <a:defRPr/>
            </a:pPr>
            <a:fld id="{87BAA8CA-5113-4312-8024-D8716E3B30DD}" type="datetime1">
              <a:rPr lang="en-ZA" smtClean="0"/>
              <a:pPr>
                <a:defRPr/>
              </a:pPr>
              <a:t>2021/02/19</a:t>
            </a:fld>
            <a:endParaRPr lang="en-US" dirty="0"/>
          </a:p>
        </p:txBody>
      </p:sp>
      <p:sp>
        <p:nvSpPr>
          <p:cNvPr id="5" name="Slide Number Placeholder 4"/>
          <p:cNvSpPr>
            <a:spLocks noGrp="1"/>
          </p:cNvSpPr>
          <p:nvPr>
            <p:ph type="sldNum" sz="quarter" idx="12"/>
          </p:nvPr>
        </p:nvSpPr>
        <p:spPr/>
        <p:txBody>
          <a:bodyPr/>
          <a:lstStyle/>
          <a:p>
            <a:pPr>
              <a:defRPr/>
            </a:pPr>
            <a:fld id="{6E68843C-8C94-49F9-B806-00EE01607616}" type="slidenum">
              <a:rPr lang="en-US" altLang="en-US" smtClean="0"/>
              <a:pPr>
                <a:defRPr/>
              </a:pPr>
              <a:t>9</a:t>
            </a:fld>
            <a:endParaRPr lang="en-US" altLang="en-US"/>
          </a:p>
        </p:txBody>
      </p:sp>
      <p:pic>
        <p:nvPicPr>
          <p:cNvPr id="12" name="Content Placeholder 11"/>
          <p:cNvPicPr>
            <a:picLocks noGrp="1" noChangeAspect="1"/>
          </p:cNvPicPr>
          <p:nvPr>
            <p:ph sz="half" idx="1"/>
          </p:nvPr>
        </p:nvPicPr>
        <p:blipFill>
          <a:blip r:embed="rId2"/>
          <a:stretch>
            <a:fillRect/>
          </a:stretch>
        </p:blipFill>
        <p:spPr>
          <a:xfrm>
            <a:off x="457200" y="1439116"/>
            <a:ext cx="8321040" cy="1895755"/>
          </a:xfrm>
          <a:prstGeom prst="rect">
            <a:avLst/>
          </a:prstGeom>
        </p:spPr>
      </p:pic>
      <p:pic>
        <p:nvPicPr>
          <p:cNvPr id="14" name="Content Placeholder 13"/>
          <p:cNvPicPr>
            <a:picLocks noGrp="1" noChangeAspect="1"/>
          </p:cNvPicPr>
          <p:nvPr>
            <p:ph sz="half" idx="2"/>
          </p:nvPr>
        </p:nvPicPr>
        <p:blipFill>
          <a:blip r:embed="rId3"/>
          <a:stretch>
            <a:fillRect/>
          </a:stretch>
        </p:blipFill>
        <p:spPr>
          <a:xfrm>
            <a:off x="457200" y="3521209"/>
            <a:ext cx="8321039" cy="3040956"/>
          </a:xfrm>
          <a:prstGeom prst="rect">
            <a:avLst/>
          </a:prstGeom>
        </p:spPr>
      </p:pic>
    </p:spTree>
    <p:extLst>
      <p:ext uri="{BB962C8B-B14F-4D97-AF65-F5344CB8AC3E}">
        <p14:creationId xmlns:p14="http://schemas.microsoft.com/office/powerpoint/2010/main" xmlns="" val="4775046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27867</TotalTime>
  <Words>1211</Words>
  <Application>Microsoft Office PowerPoint</Application>
  <PresentationFormat>On-screen Show (4:3)</PresentationFormat>
  <Paragraphs>551</Paragraphs>
  <Slides>26</Slides>
  <Notes>1</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1_Office Theme</vt:lpstr>
      <vt:lpstr>Slide 1</vt:lpstr>
      <vt:lpstr>CONTENTS</vt:lpstr>
      <vt:lpstr>Introduction</vt:lpstr>
      <vt:lpstr>INTRODUCTION: THE MANDATE OF THE CF</vt:lpstr>
      <vt:lpstr>VISION AND MISSION</vt:lpstr>
      <vt:lpstr>FOOTPRINT</vt:lpstr>
      <vt:lpstr>SERVICE OFFERING</vt:lpstr>
      <vt:lpstr> Claims Payments</vt:lpstr>
      <vt:lpstr>FIVE YEAR BENEFITS PAYMENT HISTORY</vt:lpstr>
      <vt:lpstr>CURRENT YEAR BENEFITS PAYMENTS</vt:lpstr>
      <vt:lpstr>CURRENT YEAR BENEFITS PAYMENTS</vt:lpstr>
      <vt:lpstr>PAYMENTS PER BENEFICIARY TYPE</vt:lpstr>
      <vt:lpstr>Rejected Medical Invoices</vt:lpstr>
      <vt:lpstr> Claims Statistics</vt:lpstr>
      <vt:lpstr>FIVE YEAR CLAIMS HISTORY</vt:lpstr>
      <vt:lpstr>CURRENT YEAR CLAIMS</vt:lpstr>
      <vt:lpstr>CURRENT YEAR CLAIMS PER INDUSTRY (Top 25)</vt:lpstr>
      <vt:lpstr> COVID-19  Claims Statistics</vt:lpstr>
      <vt:lpstr>MONTH-TO-MONTH INCREASE OF CLAIMS IN PERCENTAGE</vt:lpstr>
      <vt:lpstr>PROVINCIAL IMPLICATION ON OVERALL CLAIMS RECEIVED - CLAIMS RECEIVED PER PROVINCE FROM APRIL 2020 TO DECEMBER 2020 </vt:lpstr>
      <vt:lpstr>GRAPHICAL PRESENTATION ON CLAIMS RECEIVED OVER PERIOD</vt:lpstr>
      <vt:lpstr>GRAPHICAL PRESENTATION ON CLAIMS RECEIVED PER PROVINCE</vt:lpstr>
      <vt:lpstr>GRAPHICAL PRESENTATION ON CLAIMS RECEIVED PER PROVINCE</vt:lpstr>
      <vt:lpstr>GRAPHICAL PRESENTATION ON CLAIMS RECEIVED PER PROVINCE</vt:lpstr>
      <vt:lpstr>COVID CLAIMS PAYMENTS</vt:lpstr>
      <vt:lpstr>Slide 26</vt:lpstr>
    </vt:vector>
  </TitlesOfParts>
  <Company>Dept Labour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CHIEF DIRECTORATE OF COMMUNICATION</dc:title>
  <dc:creator>..</dc:creator>
  <cp:lastModifiedBy>USER</cp:lastModifiedBy>
  <cp:revision>2102</cp:revision>
  <cp:lastPrinted>2021-02-04T06:45:18Z</cp:lastPrinted>
  <dcterms:created xsi:type="dcterms:W3CDTF">2011-10-12T13:20:57Z</dcterms:created>
  <dcterms:modified xsi:type="dcterms:W3CDTF">2021-02-19T06:29:32Z</dcterms:modified>
</cp:coreProperties>
</file>