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6" r:id="rId5"/>
    <p:sldId id="259" r:id="rId6"/>
    <p:sldId id="267" r:id="rId7"/>
    <p:sldId id="269" r:id="rId8"/>
    <p:sldId id="258" r:id="rId9"/>
    <p:sldId id="260" r:id="rId10"/>
    <p:sldId id="262" r:id="rId11"/>
    <p:sldId id="261" r:id="rId12"/>
    <p:sldId id="263" r:id="rId13"/>
    <p:sldId id="26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9CEC575-EDE5-422E-9F92-20983EDD9E65}" type="datetimeFigureOut">
              <a:rPr lang="en-ZA" smtClean="0"/>
              <a:t>2021/02/16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100136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9CEC575-EDE5-422E-9F92-20983EDD9E65}" type="datetimeFigureOut">
              <a:rPr lang="en-ZA" smtClean="0"/>
              <a:t>2021/02/16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3136017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9CEC575-EDE5-422E-9F92-20983EDD9E65}" type="datetimeFigureOut">
              <a:rPr lang="en-ZA" smtClean="0"/>
              <a:t>2021/02/16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231602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9CEC575-EDE5-422E-9F92-20983EDD9E65}" type="datetimeFigureOut">
              <a:rPr lang="en-ZA" smtClean="0"/>
              <a:t>2021/02/16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138499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EC575-EDE5-422E-9F92-20983EDD9E65}" type="datetimeFigureOut">
              <a:rPr lang="en-ZA" smtClean="0"/>
              <a:t>2021/02/16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89072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9CEC575-EDE5-422E-9F92-20983EDD9E65}" type="datetimeFigureOut">
              <a:rPr lang="en-ZA" smtClean="0"/>
              <a:t>2021/02/16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408865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9CEC575-EDE5-422E-9F92-20983EDD9E65}" type="datetimeFigureOut">
              <a:rPr lang="en-ZA" smtClean="0"/>
              <a:t>2021/02/16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139753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9CEC575-EDE5-422E-9F92-20983EDD9E65}" type="datetimeFigureOut">
              <a:rPr lang="en-ZA" smtClean="0"/>
              <a:t>2021/02/16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340280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EC575-EDE5-422E-9F92-20983EDD9E65}" type="datetimeFigureOut">
              <a:rPr lang="en-ZA" smtClean="0"/>
              <a:t>2021/02/16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209102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EC575-EDE5-422E-9F92-20983EDD9E65}" type="datetimeFigureOut">
              <a:rPr lang="en-ZA" smtClean="0"/>
              <a:t>2021/02/16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338007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EC575-EDE5-422E-9F92-20983EDD9E65}" type="datetimeFigureOut">
              <a:rPr lang="en-ZA" smtClean="0"/>
              <a:t>2021/02/16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906E4D-D453-4DC2-BE5A-BF34D30A3D35}" type="slidenum">
              <a:rPr lang="en-ZA" smtClean="0"/>
              <a:t>‹#›</a:t>
            </a:fld>
            <a:endParaRPr lang="en-ZA"/>
          </a:p>
        </p:txBody>
      </p:sp>
    </p:spTree>
    <p:extLst>
      <p:ext uri="{BB962C8B-B14F-4D97-AF65-F5344CB8AC3E}">
        <p14:creationId xmlns:p14="http://schemas.microsoft.com/office/powerpoint/2010/main" val="332384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EC575-EDE5-422E-9F92-20983EDD9E65}" type="datetimeFigureOut">
              <a:rPr lang="en-ZA" smtClean="0"/>
              <a:t>2021/02/16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06E4D-D453-4DC2-BE5A-BF34D30A3D35}" type="slidenum">
              <a:rPr lang="en-ZA" smtClean="0"/>
              <a:t>‹#›</a:t>
            </a:fld>
            <a:endParaRPr lang="en-ZA"/>
          </a:p>
        </p:txBody>
      </p:sp>
    </p:spTree>
    <p:extLst>
      <p:ext uri="{BB962C8B-B14F-4D97-AF65-F5344CB8AC3E}">
        <p14:creationId xmlns:p14="http://schemas.microsoft.com/office/powerpoint/2010/main" val="225842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5761" y="3629333"/>
            <a:ext cx="9144000" cy="1256566"/>
          </a:xfrm>
          <a:solidFill>
            <a:srgbClr val="FFC000"/>
          </a:solidFill>
        </p:spPr>
        <p:txBody>
          <a:bodyPr>
            <a:normAutofit/>
          </a:bodyPr>
          <a:lstStyle/>
          <a:p>
            <a:r>
              <a:rPr lang="en-ZA" sz="4000" b="1" dirty="0" smtClean="0"/>
              <a:t>PC ON </a:t>
            </a:r>
            <a:r>
              <a:rPr lang="en-ZA" sz="4000" b="1" dirty="0" smtClean="0"/>
              <a:t>COOPERATIVE GOVERNANCE AND TRADITIONAL AFFIARS</a:t>
            </a:r>
            <a:endParaRPr lang="en-ZA" sz="4000" dirty="0"/>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8048" y="874570"/>
            <a:ext cx="3019425" cy="210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31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pPr algn="just"/>
            <a:r>
              <a:rPr lang="en-ZA" dirty="0"/>
              <a:t/>
            </a:r>
            <a:br>
              <a:rPr lang="en-ZA" dirty="0"/>
            </a:br>
            <a:r>
              <a:rPr lang="en-ZA" sz="2700" b="1" dirty="0" smtClean="0"/>
              <a:t>SINCE THE NATIONAL STATE OF DISASTER TO DATE, ALL COUNCIL MEETING HAS BEEN HELD IN PRIVATE, UNLIKE THE SEATING OF PARLIAMENT AND OTHER MUNICIPALITIES WHICH ARE PROVIDING THE PUBLIC A PLATFORM TO VIEW COUNCIL PROCEEDINGS </a:t>
            </a:r>
            <a:r>
              <a:rPr lang="en-ZA" b="1" dirty="0"/>
              <a:t/>
            </a:r>
            <a:br>
              <a:rPr lang="en-ZA" b="1" dirty="0"/>
            </a:br>
            <a:endParaRPr lang="en-ZA" b="1" dirty="0"/>
          </a:p>
        </p:txBody>
      </p:sp>
      <p:sp>
        <p:nvSpPr>
          <p:cNvPr id="3" name="Content Placeholder 2"/>
          <p:cNvSpPr>
            <a:spLocks noGrp="1"/>
          </p:cNvSpPr>
          <p:nvPr>
            <p:ph idx="1"/>
          </p:nvPr>
        </p:nvSpPr>
        <p:spPr>
          <a:xfrm>
            <a:off x="838200" y="1825625"/>
            <a:ext cx="10515600" cy="4351338"/>
          </a:xfrm>
        </p:spPr>
        <p:txBody>
          <a:bodyPr>
            <a:normAutofit fontScale="92500" lnSpcReduction="20000"/>
          </a:bodyPr>
          <a:lstStyle/>
          <a:p>
            <a:r>
              <a:rPr lang="en-ZA" dirty="0" smtClean="0"/>
              <a:t>Section 9.1 and 9.2 of the Stating Rules of Visual meeting and sitting states that: </a:t>
            </a:r>
          </a:p>
          <a:p>
            <a:r>
              <a:rPr lang="en-ZA" i="1" dirty="0" smtClean="0"/>
              <a:t>“9.1 Subject to the section 160(7) of the constitution and the Rules of Orders, Council and or Committees must facilitate public involvement on matters before it, by electronic means.</a:t>
            </a:r>
          </a:p>
          <a:p>
            <a:r>
              <a:rPr lang="en-ZA" i="1" dirty="0" smtClean="0"/>
              <a:t>9.2 Only Councillors, Managers or any invited officials be allowed in visual meeting”</a:t>
            </a:r>
          </a:p>
          <a:p>
            <a:r>
              <a:rPr lang="en-ZA" dirty="0" smtClean="0"/>
              <a:t>An approved year planner for Council meetings will be published on all local media platforms for the community awareness.</a:t>
            </a:r>
          </a:p>
          <a:p>
            <a:r>
              <a:rPr lang="en-ZA" dirty="0" smtClean="0"/>
              <a:t>Communication unit will facilitate consolidation of all stakeholders required to observe Council sittings and ensure that invitations are issued accordingly. </a:t>
            </a:r>
            <a:endParaRPr lang="en-ZA" dirty="0"/>
          </a:p>
        </p:txBody>
      </p:sp>
    </p:spTree>
    <p:extLst>
      <p:ext uri="{BB962C8B-B14F-4D97-AF65-F5344CB8AC3E}">
        <p14:creationId xmlns:p14="http://schemas.microsoft.com/office/powerpoint/2010/main" val="95314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fontScale="90000"/>
          </a:bodyPr>
          <a:lstStyle/>
          <a:p>
            <a:pPr algn="just"/>
            <a:r>
              <a:rPr lang="en-ZA" sz="2700" b="1" dirty="0" smtClean="0"/>
              <a:t>THE ROADS UNDER THE JURISDICTION OF THE MUNICIPALITY ARE IN A BAD STATE, COMMUNITIES ARE STILL HAVING A CRISIS OF ACCESS OF WATER, DESPISE THE FACT THAT WATER CARTING SERVICE PROVIDERS ARE HAVE BEEN INVOICING INFLATED AMOUNTS TO THE MUNICIPALITY </a:t>
            </a:r>
            <a:endParaRPr lang="en-ZA" sz="2700" b="1" dirty="0"/>
          </a:p>
        </p:txBody>
      </p:sp>
      <p:sp>
        <p:nvSpPr>
          <p:cNvPr id="3" name="Content Placeholder 2"/>
          <p:cNvSpPr>
            <a:spLocks noGrp="1"/>
          </p:cNvSpPr>
          <p:nvPr>
            <p:ph idx="1"/>
          </p:nvPr>
        </p:nvSpPr>
        <p:spPr/>
        <p:txBody>
          <a:bodyPr>
            <a:normAutofit fontScale="62500" lnSpcReduction="20000"/>
          </a:bodyPr>
          <a:lstStyle/>
          <a:p>
            <a:r>
              <a:rPr lang="en-US" dirty="0"/>
              <a:t> </a:t>
            </a:r>
            <a:r>
              <a:rPr lang="en-US" b="1" u="sng" dirty="0" smtClean="0"/>
              <a:t>ROADS </a:t>
            </a:r>
            <a:r>
              <a:rPr lang="en-US" b="1" u="sng" dirty="0"/>
              <a:t>IMPROVEMENT </a:t>
            </a:r>
            <a:endParaRPr lang="en-ZA" dirty="0"/>
          </a:p>
          <a:p>
            <a:r>
              <a:rPr lang="en-US" dirty="0"/>
              <a:t>The implementation and completion of roads projects will improve the condition of the municipal road network</a:t>
            </a:r>
            <a:r>
              <a:rPr lang="en-US" dirty="0" smtClean="0"/>
              <a:t>.</a:t>
            </a:r>
            <a:endParaRPr lang="en-ZA" dirty="0" smtClean="0">
              <a:effectLst/>
            </a:endParaRPr>
          </a:p>
          <a:p>
            <a:r>
              <a:rPr lang="en-US" dirty="0"/>
              <a:t>The municipality is maintaining the existing road network with limited resources.</a:t>
            </a:r>
            <a:endParaRPr lang="en-ZA" dirty="0" smtClean="0">
              <a:effectLst/>
            </a:endParaRPr>
          </a:p>
          <a:p>
            <a:r>
              <a:rPr lang="en-US" dirty="0" smtClean="0"/>
              <a:t>The </a:t>
            </a:r>
            <a:r>
              <a:rPr lang="en-US" dirty="0"/>
              <a:t>municipality is in a process of acquiring a service provider to assist the municipality with the maintenance roads </a:t>
            </a:r>
            <a:r>
              <a:rPr lang="en-US" dirty="0" smtClean="0"/>
              <a:t>infrastructure.</a:t>
            </a:r>
          </a:p>
          <a:p>
            <a:r>
              <a:rPr lang="en-US" b="1" u="sng" dirty="0" smtClean="0"/>
              <a:t>WATER </a:t>
            </a:r>
            <a:r>
              <a:rPr lang="en-US" b="1" u="sng" dirty="0"/>
              <a:t>SUPPLY </a:t>
            </a:r>
            <a:endParaRPr lang="en-ZA" dirty="0"/>
          </a:p>
          <a:p>
            <a:r>
              <a:rPr lang="en-US" dirty="0"/>
              <a:t>The implementation and completion of water projects will improve and increase water supply at various villages of the municipality through additional water supply sources, construction of bulk pipelines and construction of water reticulation system</a:t>
            </a:r>
            <a:r>
              <a:rPr lang="en-US" dirty="0" smtClean="0"/>
              <a:t>.</a:t>
            </a:r>
            <a:endParaRPr lang="en-ZA" dirty="0"/>
          </a:p>
          <a:p>
            <a:r>
              <a:rPr lang="en-US" dirty="0"/>
              <a:t>The municipality is maintaining the existing water infrastructure to ensure sustained water supply with limited budget</a:t>
            </a:r>
            <a:r>
              <a:rPr lang="en-US" dirty="0" smtClean="0"/>
              <a:t>.</a:t>
            </a:r>
            <a:endParaRPr lang="en-ZA" dirty="0"/>
          </a:p>
          <a:p>
            <a:r>
              <a:rPr lang="en-US" dirty="0"/>
              <a:t>The municipality has contracted with six service providers assisting the municipality with the repairs and maintenance of water infrastructure</a:t>
            </a:r>
            <a:r>
              <a:rPr lang="en-US" dirty="0" smtClean="0"/>
              <a:t>.</a:t>
            </a:r>
          </a:p>
          <a:p>
            <a:r>
              <a:rPr lang="en-US" dirty="0" smtClean="0"/>
              <a:t>Disciplinary actions are underway against the relevant official on the alleged inflated invoices by water carting service providers.</a:t>
            </a:r>
          </a:p>
          <a:p>
            <a:endParaRPr lang="en-ZA" dirty="0"/>
          </a:p>
          <a:p>
            <a:endParaRPr lang="en-ZA" dirty="0" smtClean="0"/>
          </a:p>
        </p:txBody>
      </p:sp>
    </p:spTree>
    <p:extLst>
      <p:ext uri="{BB962C8B-B14F-4D97-AF65-F5344CB8AC3E}">
        <p14:creationId xmlns:p14="http://schemas.microsoft.com/office/powerpoint/2010/main" val="327308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030" y="351477"/>
            <a:ext cx="10515600" cy="1325563"/>
          </a:xfrm>
          <a:solidFill>
            <a:schemeClr val="accent1">
              <a:lumMod val="40000"/>
              <a:lumOff val="60000"/>
            </a:schemeClr>
          </a:solidFill>
        </p:spPr>
        <p:txBody>
          <a:bodyPr>
            <a:normAutofit fontScale="90000"/>
          </a:bodyPr>
          <a:lstStyle/>
          <a:p>
            <a:pPr algn="just"/>
            <a:r>
              <a:rPr lang="en-ZA" sz="3600" b="1" dirty="0" smtClean="0"/>
              <a:t>THE WASTE MANAGEMENT DEPARTMENT IS STRUGGLING TO SERVICE THE RESIDENT EFFECTIVELY AND THAT LEADS TO COMMUNITIES DUMBING THEIR WASTE EVERYWHERE </a:t>
            </a:r>
            <a:endParaRPr lang="en-ZA" sz="3600" b="1" dirty="0"/>
          </a:p>
        </p:txBody>
      </p:sp>
      <p:sp>
        <p:nvSpPr>
          <p:cNvPr id="3" name="Content Placeholder 2"/>
          <p:cNvSpPr>
            <a:spLocks noGrp="1"/>
          </p:cNvSpPr>
          <p:nvPr>
            <p:ph idx="1"/>
          </p:nvPr>
        </p:nvSpPr>
        <p:spPr/>
        <p:txBody>
          <a:bodyPr>
            <a:normAutofit fontScale="77500" lnSpcReduction="20000"/>
          </a:bodyPr>
          <a:lstStyle/>
          <a:p>
            <a:r>
              <a:rPr lang="en-US" dirty="0"/>
              <a:t>The division timeously experience refuse removal backlogs due to vehicle breakdowns, and the Ward Councilors are notified timeously.  As and when there are breakdowns the division always takes a prerequisite to collect the waste to cover the backlog and execute work after normal working hours to ensure that the communities receive the required service and to avoid tempering with the Bill of Rights under section 2 of the Constitution of the Republic of South Africa Act, of 1996.  </a:t>
            </a:r>
            <a:endParaRPr lang="en-ZA" dirty="0"/>
          </a:p>
          <a:p>
            <a:r>
              <a:rPr lang="en-US" dirty="0"/>
              <a:t> The division is operating with obsolete trucks, and limited budget. </a:t>
            </a:r>
            <a:endParaRPr lang="en-ZA" dirty="0"/>
          </a:p>
          <a:p>
            <a:r>
              <a:rPr lang="en-US" dirty="0"/>
              <a:t>Waste littering and illegal dumping is a thorny issue in the country at large and needs multi-sectoral effort to address it. The municipality and the community has the responsibility to make sure that the environment is not degraded as waste is the responsibility of all citizens to ensure that we live in a clean environment.  As a municipality, there are arranged awareness campaigns to educate the community members of the dangers of illegal dumping and clean up campaigns. There are some community members who are also taking an initiative in picking up the waste and the municipality is also assisting in that effect.</a:t>
            </a:r>
            <a:endParaRPr lang="en-ZA" dirty="0"/>
          </a:p>
          <a:p>
            <a:endParaRPr lang="en-ZA" dirty="0"/>
          </a:p>
          <a:p>
            <a:endParaRPr lang="en-ZA" dirty="0"/>
          </a:p>
        </p:txBody>
      </p:sp>
    </p:spTree>
    <p:extLst>
      <p:ext uri="{BB962C8B-B14F-4D97-AF65-F5344CB8AC3E}">
        <p14:creationId xmlns:p14="http://schemas.microsoft.com/office/powerpoint/2010/main" val="242177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tx2">
              <a:lumMod val="40000"/>
              <a:lumOff val="60000"/>
            </a:schemeClr>
          </a:solidFill>
        </p:spPr>
        <p:txBody>
          <a:bodyPr>
            <a:noAutofit/>
          </a:bodyPr>
          <a:lstStyle/>
          <a:p>
            <a:pPr algn="just"/>
            <a:r>
              <a:rPr lang="en-ZA" sz="2400" b="1" dirty="0" smtClean="0"/>
              <a:t/>
            </a:r>
            <a:br>
              <a:rPr lang="en-ZA" sz="2400" b="1" dirty="0" smtClean="0"/>
            </a:br>
            <a:r>
              <a:rPr lang="en-ZA" sz="2400" b="1" dirty="0" smtClean="0"/>
              <a:t>THE MUNICIPALITY HAVE NEGLECTED OPEN BORROW PITS THAT ARE CAUSED BY ILLEGAL MINING OF SAND. THOSE BORROW PITS HAVE ALREADY CAUSED A CASUALTY WHERE A 10-YEAR-OLD BOY DROWNED AND DIED IN ONE OF THE PIT </a:t>
            </a:r>
            <a:br>
              <a:rPr lang="en-ZA" sz="2400" b="1" dirty="0" smtClean="0"/>
            </a:br>
            <a:endParaRPr lang="en-ZA" sz="2400" b="1" dirty="0"/>
          </a:p>
        </p:txBody>
      </p:sp>
      <p:sp>
        <p:nvSpPr>
          <p:cNvPr id="3" name="Content Placeholder 2"/>
          <p:cNvSpPr>
            <a:spLocks noGrp="1"/>
          </p:cNvSpPr>
          <p:nvPr>
            <p:ph idx="1"/>
          </p:nvPr>
        </p:nvSpPr>
        <p:spPr>
          <a:solidFill>
            <a:schemeClr val="bg1"/>
          </a:solidFill>
        </p:spPr>
        <p:txBody>
          <a:bodyPr>
            <a:normAutofit fontScale="85000" lnSpcReduction="10000"/>
          </a:bodyPr>
          <a:lstStyle/>
          <a:p>
            <a:r>
              <a:rPr lang="en-GB" dirty="0"/>
              <a:t>Municipality held the meeting with Ivan plats on the 17</a:t>
            </a:r>
            <a:r>
              <a:rPr lang="en-GB" baseline="30000" dirty="0"/>
              <a:t>th</a:t>
            </a:r>
            <a:r>
              <a:rPr lang="en-GB" dirty="0"/>
              <a:t> of November 2020 and the meeting was attended by Mr </a:t>
            </a:r>
            <a:r>
              <a:rPr lang="en-GB" dirty="0" err="1"/>
              <a:t>Makhafola</a:t>
            </a:r>
            <a:r>
              <a:rPr lang="en-GB" dirty="0"/>
              <a:t> and </a:t>
            </a:r>
            <a:r>
              <a:rPr lang="en-GB" dirty="0" err="1" smtClean="0"/>
              <a:t>Ivanplats</a:t>
            </a:r>
            <a:r>
              <a:rPr lang="en-GB" dirty="0" smtClean="0"/>
              <a:t> </a:t>
            </a:r>
            <a:r>
              <a:rPr lang="en-GB" dirty="0"/>
              <a:t>together with the officials from the Municipality. Ivan plats confirmed that they where not aware of the site and they will confirm with the office responsible for property and check if the Consent letter was issued to Mr </a:t>
            </a:r>
            <a:r>
              <a:rPr lang="en-GB" dirty="0" err="1"/>
              <a:t>Makhafola</a:t>
            </a:r>
            <a:r>
              <a:rPr lang="en-GB" dirty="0"/>
              <a:t> during the application of the permit. </a:t>
            </a:r>
            <a:r>
              <a:rPr lang="en-GB" dirty="0" err="1"/>
              <a:t>Ivanplats</a:t>
            </a:r>
            <a:r>
              <a:rPr lang="en-GB" dirty="0"/>
              <a:t> have sent the letter to DMR seeking clarity on why the permit was issued whereas they where not consulted. DMR was consulted by the Municipality on the 4</a:t>
            </a:r>
            <a:r>
              <a:rPr lang="en-GB" baseline="30000" dirty="0"/>
              <a:t>th</a:t>
            </a:r>
            <a:r>
              <a:rPr lang="en-GB" dirty="0"/>
              <a:t> of February (</a:t>
            </a:r>
            <a:r>
              <a:rPr lang="en-GB" dirty="0" err="1"/>
              <a:t>Mpfariseni</a:t>
            </a:r>
            <a:r>
              <a:rPr lang="en-GB" dirty="0"/>
              <a:t> </a:t>
            </a:r>
            <a:r>
              <a:rPr lang="en-GB" dirty="0" err="1"/>
              <a:t>Nelushi</a:t>
            </a:r>
            <a:r>
              <a:rPr lang="en-GB" dirty="0"/>
              <a:t>) and the regional manager Mr </a:t>
            </a:r>
            <a:r>
              <a:rPr lang="en-GB" dirty="0" err="1"/>
              <a:t>Mulaudzi</a:t>
            </a:r>
            <a:r>
              <a:rPr lang="en-GB" dirty="0"/>
              <a:t> </a:t>
            </a:r>
            <a:r>
              <a:rPr lang="en-GB" dirty="0" err="1"/>
              <a:t>Azwihangwisi</a:t>
            </a:r>
            <a:r>
              <a:rPr lang="en-GB" dirty="0"/>
              <a:t> confirmed that Ivan plats should be the one appealing the permit since they are the Land </a:t>
            </a:r>
            <a:r>
              <a:rPr lang="en-GB" dirty="0" smtClean="0"/>
              <a:t>owner</a:t>
            </a:r>
          </a:p>
          <a:p>
            <a:r>
              <a:rPr lang="en-US" dirty="0"/>
              <a:t>The municipality is waiting for the response from DMR so that we can have access to the </a:t>
            </a:r>
            <a:r>
              <a:rPr lang="en-US" dirty="0" smtClean="0"/>
              <a:t>Borrow-pit </a:t>
            </a:r>
            <a:r>
              <a:rPr lang="en-US" dirty="0"/>
              <a:t>since </a:t>
            </a:r>
            <a:r>
              <a:rPr lang="en-US" dirty="0" err="1"/>
              <a:t>Mr</a:t>
            </a:r>
            <a:r>
              <a:rPr lang="en-US" dirty="0"/>
              <a:t> </a:t>
            </a:r>
            <a:r>
              <a:rPr lang="en-US" dirty="0" err="1"/>
              <a:t>Makhafola</a:t>
            </a:r>
            <a:r>
              <a:rPr lang="en-US" dirty="0"/>
              <a:t> is selling the area which does not belong to him</a:t>
            </a:r>
            <a:r>
              <a:rPr lang="en-US" dirty="0" smtClean="0"/>
              <a:t>. Once </a:t>
            </a:r>
            <a:r>
              <a:rPr lang="en-US" dirty="0"/>
              <a:t>the issue of the permit has been resolved </a:t>
            </a:r>
            <a:r>
              <a:rPr lang="en-US" dirty="0" smtClean="0"/>
              <a:t>that's </a:t>
            </a:r>
            <a:r>
              <a:rPr lang="en-US" dirty="0"/>
              <a:t>when the Municipality will start with the process of rehabilitating the area</a:t>
            </a:r>
            <a:r>
              <a:rPr lang="en-US" dirty="0" smtClean="0"/>
              <a:t>. </a:t>
            </a:r>
          </a:p>
          <a:p>
            <a:pPr marL="0" indent="0">
              <a:buNone/>
            </a:pPr>
            <a:endParaRPr lang="en-ZA" dirty="0"/>
          </a:p>
          <a:p>
            <a:pPr marL="0" indent="0">
              <a:buNone/>
            </a:pPr>
            <a:endParaRPr lang="en-ZA" dirty="0"/>
          </a:p>
        </p:txBody>
      </p:sp>
    </p:spTree>
    <p:extLst>
      <p:ext uri="{BB962C8B-B14F-4D97-AF65-F5344CB8AC3E}">
        <p14:creationId xmlns:p14="http://schemas.microsoft.com/office/powerpoint/2010/main" val="243941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CONTINUATION…</a:t>
            </a:r>
            <a:endParaRPr lang="en-ZA" b="1" dirty="0"/>
          </a:p>
        </p:txBody>
      </p:sp>
      <p:sp>
        <p:nvSpPr>
          <p:cNvPr id="3" name="Content Placeholder 2"/>
          <p:cNvSpPr>
            <a:spLocks noGrp="1"/>
          </p:cNvSpPr>
          <p:nvPr>
            <p:ph idx="1"/>
          </p:nvPr>
        </p:nvSpPr>
        <p:spPr/>
        <p:txBody>
          <a:bodyPr/>
          <a:lstStyle/>
          <a:p>
            <a:r>
              <a:rPr lang="en-ZA" dirty="0" smtClean="0"/>
              <a:t>A letter will be issued to </a:t>
            </a:r>
            <a:r>
              <a:rPr lang="en-ZA" dirty="0" err="1" smtClean="0"/>
              <a:t>Ivanplats</a:t>
            </a:r>
            <a:r>
              <a:rPr lang="en-ZA" dirty="0" smtClean="0"/>
              <a:t>(as owners of the land)as a matter of extreme urgency to ring fence the affected piece of land. </a:t>
            </a:r>
            <a:endParaRPr lang="en-ZA" dirty="0"/>
          </a:p>
        </p:txBody>
      </p:sp>
    </p:spTree>
    <p:extLst>
      <p:ext uri="{BB962C8B-B14F-4D97-AF65-F5344CB8AC3E}">
        <p14:creationId xmlns:p14="http://schemas.microsoft.com/office/powerpoint/2010/main" val="387270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BACKGROUND</a:t>
            </a:r>
            <a:endParaRPr lang="en-ZA" b="1" dirty="0"/>
          </a:p>
        </p:txBody>
      </p:sp>
      <p:sp>
        <p:nvSpPr>
          <p:cNvPr id="3" name="Content Placeholder 2"/>
          <p:cNvSpPr>
            <a:spLocks noGrp="1"/>
          </p:cNvSpPr>
          <p:nvPr>
            <p:ph idx="1"/>
          </p:nvPr>
        </p:nvSpPr>
        <p:spPr/>
        <p:txBody>
          <a:bodyPr/>
          <a:lstStyle/>
          <a:p>
            <a:r>
              <a:rPr lang="en-ZA" dirty="0" smtClean="0"/>
              <a:t>In the afternoon of 07 February2021,the Municipality through the office of the Head of Intervention received a letter dated 04 February 2021 from SANCO, where SANCO raised areas of dissatisfaction with the municipality. The municipality is expected to provide a response on 08 February 2021.</a:t>
            </a:r>
          </a:p>
          <a:p>
            <a:pPr marL="0" indent="0">
              <a:buNone/>
            </a:pPr>
            <a:r>
              <a:rPr lang="en-ZA" dirty="0" smtClean="0"/>
              <a:t> </a:t>
            </a:r>
            <a:endParaRPr lang="en-ZA" dirty="0"/>
          </a:p>
        </p:txBody>
      </p:sp>
    </p:spTree>
    <p:extLst>
      <p:ext uri="{BB962C8B-B14F-4D97-AF65-F5344CB8AC3E}">
        <p14:creationId xmlns:p14="http://schemas.microsoft.com/office/powerpoint/2010/main" val="248669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just"/>
            <a:r>
              <a:rPr lang="en-ZA" dirty="0"/>
              <a:t/>
            </a:r>
            <a:br>
              <a:rPr lang="en-ZA" dirty="0"/>
            </a:br>
            <a:r>
              <a:rPr lang="en-ZA" sz="3600" dirty="0"/>
              <a:t> </a:t>
            </a:r>
            <a:r>
              <a:rPr lang="en-ZA" sz="3600" dirty="0" smtClean="0"/>
              <a:t/>
            </a:r>
            <a:br>
              <a:rPr lang="en-ZA" sz="3600" dirty="0" smtClean="0"/>
            </a:br>
            <a:r>
              <a:rPr lang="en-ZA" sz="3600" b="1" dirty="0" smtClean="0"/>
              <a:t>A QUESTIONABLE LEASE AGREEMENT BETWEEN THE MUNICIPALITY AND GRACELAND HOLDINGS ON MUNICIPAL LAND. </a:t>
            </a:r>
            <a:r>
              <a:rPr lang="en-ZA" dirty="0" smtClean="0"/>
              <a:t/>
            </a:r>
            <a:br>
              <a:rPr lang="en-ZA" dirty="0" smtClean="0"/>
            </a:br>
            <a:r>
              <a:rPr lang="en-ZA" dirty="0"/>
              <a:t/>
            </a:r>
            <a:br>
              <a:rPr lang="en-ZA" dirty="0"/>
            </a:br>
            <a:endParaRPr lang="en-ZA" sz="3600" dirty="0"/>
          </a:p>
        </p:txBody>
      </p:sp>
      <p:sp>
        <p:nvSpPr>
          <p:cNvPr id="3" name="Content Placeholder 2"/>
          <p:cNvSpPr>
            <a:spLocks noGrp="1"/>
          </p:cNvSpPr>
          <p:nvPr>
            <p:ph idx="1"/>
          </p:nvPr>
        </p:nvSpPr>
        <p:spPr/>
        <p:txBody>
          <a:bodyPr>
            <a:normAutofit fontScale="85000" lnSpcReduction="20000"/>
          </a:bodyPr>
          <a:lstStyle/>
          <a:p>
            <a:pPr marL="0" indent="0">
              <a:buNone/>
            </a:pPr>
            <a:endParaRPr lang="en-ZA" dirty="0" smtClean="0"/>
          </a:p>
          <a:p>
            <a:r>
              <a:rPr lang="en-ZA" dirty="0"/>
              <a:t>During April 2019, an agreement to lease property known as </a:t>
            </a:r>
            <a:r>
              <a:rPr lang="en-ZA" b="1" dirty="0"/>
              <a:t>ERF 2/618 PIET POTGIETERSRUST has been </a:t>
            </a:r>
            <a:r>
              <a:rPr lang="en-ZA" dirty="0"/>
              <a:t>leased to Graceland for a period 25 years despite the Council resolution of five(5) years. The Manager Corporate Support Services was charged, amongst her charges was one relating to the matter at hand</a:t>
            </a:r>
            <a:r>
              <a:rPr lang="en-ZA" dirty="0" smtClean="0"/>
              <a:t>.</a:t>
            </a:r>
            <a:endParaRPr lang="en-ZA" dirty="0"/>
          </a:p>
          <a:p>
            <a:r>
              <a:rPr lang="en-ZA" dirty="0"/>
              <a:t>Council had resolved on 2 October 2020 for the Municipal manager to launch a application in the High Court for a declaratory order. However considering that disciplinary hearing was still in progress, the declaratory order could not be embarked on immediately</a:t>
            </a:r>
            <a:r>
              <a:rPr lang="en-ZA" dirty="0" smtClean="0"/>
              <a:t>.</a:t>
            </a:r>
            <a:endParaRPr lang="en-ZA" dirty="0"/>
          </a:p>
          <a:p>
            <a:r>
              <a:rPr lang="en-ZA" dirty="0"/>
              <a:t>The disciplinary process against the former Manager Corporate Support Services was finalised on 04 December 2020 whereby the Chairperson of the disciplinary hearing found her guilty on all charges and tendered a sanction of dismissal. The report to Council pertaining to the matter was tabled before Council on 18 December 2020 for the noting and implementation of the sanction.</a:t>
            </a:r>
          </a:p>
          <a:p>
            <a:endParaRPr lang="en-ZA" dirty="0"/>
          </a:p>
        </p:txBody>
      </p:sp>
    </p:spTree>
    <p:extLst>
      <p:ext uri="{BB962C8B-B14F-4D97-AF65-F5344CB8AC3E}">
        <p14:creationId xmlns:p14="http://schemas.microsoft.com/office/powerpoint/2010/main" val="3615164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pPr algn="just"/>
            <a:r>
              <a:rPr lang="en-ZA" sz="3600" dirty="0" smtClean="0"/>
              <a:t> </a:t>
            </a:r>
            <a:br>
              <a:rPr lang="en-ZA" sz="3600" dirty="0" smtClean="0"/>
            </a:br>
            <a:r>
              <a:rPr lang="en-ZA" sz="3600" b="1" dirty="0"/>
              <a:t>CONTINUATION…</a:t>
            </a:r>
          </a:p>
        </p:txBody>
      </p:sp>
      <p:sp>
        <p:nvSpPr>
          <p:cNvPr id="3" name="Content Placeholder 2"/>
          <p:cNvSpPr>
            <a:spLocks noGrp="1"/>
          </p:cNvSpPr>
          <p:nvPr>
            <p:ph idx="1"/>
          </p:nvPr>
        </p:nvSpPr>
        <p:spPr/>
        <p:txBody>
          <a:bodyPr>
            <a:normAutofit fontScale="62500" lnSpcReduction="20000"/>
          </a:bodyPr>
          <a:lstStyle/>
          <a:p>
            <a:pPr marL="0" indent="0">
              <a:buNone/>
            </a:pPr>
            <a:r>
              <a:rPr lang="en-ZA" dirty="0"/>
              <a:t> </a:t>
            </a:r>
          </a:p>
          <a:p>
            <a:r>
              <a:rPr lang="en-ZA" dirty="0"/>
              <a:t>The Courts does not operate between 15 December and 15 January, each year because the period is considered to be dies non(which simply means that no court documents or processes could be served or embarked on) with an exception to urgent applications</a:t>
            </a:r>
            <a:r>
              <a:rPr lang="en-ZA" dirty="0" smtClean="0"/>
              <a:t>.</a:t>
            </a:r>
            <a:endParaRPr lang="en-ZA" dirty="0"/>
          </a:p>
          <a:p>
            <a:r>
              <a:rPr lang="en-ZA" dirty="0"/>
              <a:t>We are currently in the process of appointing an attorney to launch a review application to the High Court for a declaratory order setting aside the agreement</a:t>
            </a:r>
            <a:r>
              <a:rPr lang="en-ZA" dirty="0" smtClean="0"/>
              <a:t>.</a:t>
            </a:r>
            <a:endParaRPr lang="en-ZA" dirty="0"/>
          </a:p>
          <a:p>
            <a:r>
              <a:rPr lang="en-ZA" dirty="0" smtClean="0"/>
              <a:t>Charge 3 on the charge sheet for Ms MM Matlala states that:</a:t>
            </a:r>
          </a:p>
          <a:p>
            <a:pPr marL="0" indent="0">
              <a:buNone/>
            </a:pPr>
            <a:r>
              <a:rPr lang="en-ZA" dirty="0" smtClean="0"/>
              <a:t> CONTRANVENTION OF CLAUSE 2 (a),(b) and (d) OF THE CODE OF CONDUCT FOR   MUNICIPAL STAFF MEMBERS.</a:t>
            </a:r>
            <a:endParaRPr lang="en-ZA" i="1" dirty="0"/>
          </a:p>
          <a:p>
            <a:r>
              <a:rPr lang="en-ZA" i="1" dirty="0" smtClean="0"/>
              <a:t>“ On or about the 28</a:t>
            </a:r>
            <a:r>
              <a:rPr lang="en-ZA" i="1" baseline="30000" dirty="0" smtClean="0"/>
              <a:t>th</a:t>
            </a:r>
            <a:r>
              <a:rPr lang="en-ZA" i="1" dirty="0" smtClean="0"/>
              <a:t> of February 2018, the Council of </a:t>
            </a:r>
            <a:r>
              <a:rPr lang="en-ZA" i="1" dirty="0" err="1" smtClean="0"/>
              <a:t>Mogalakwena</a:t>
            </a:r>
            <a:r>
              <a:rPr lang="en-ZA" i="1" dirty="0" smtClean="0"/>
              <a:t> Local Municipality took a resolution in terms of which it authorized and or permitted a lease to a successful bidder, for a lease period of 5 (Five) years in respect of its property / fuel filling station to wit: ERF 2/618 Piet </a:t>
            </a:r>
            <a:r>
              <a:rPr lang="en-ZA" i="1" dirty="0" err="1" smtClean="0"/>
              <a:t>Potgiersrus</a:t>
            </a:r>
            <a:r>
              <a:rPr lang="en-ZA" i="1" dirty="0" smtClean="0"/>
              <a:t>.</a:t>
            </a:r>
            <a:endParaRPr lang="en-ZA" i="1" dirty="0"/>
          </a:p>
          <a:p>
            <a:r>
              <a:rPr lang="en-ZA" i="1" dirty="0" smtClean="0"/>
              <a:t>On 23 April 2019, you contrary to the Council Resolution referred to herein, and on behalf of the </a:t>
            </a:r>
            <a:r>
              <a:rPr lang="en-ZA" i="1" dirty="0" err="1" smtClean="0"/>
              <a:t>Mogalakwena</a:t>
            </a:r>
            <a:r>
              <a:rPr lang="en-ZA" i="1" dirty="0" smtClean="0"/>
              <a:t> Local municipality, signed a lease agreement for a lease period of 25 (Twenty Five) years with the company to wit: Graceland Holding (PTY) Ltd. </a:t>
            </a:r>
          </a:p>
          <a:p>
            <a:r>
              <a:rPr lang="en-ZA" i="1" dirty="0" smtClean="0"/>
              <a:t>You are therefore guilty of gross misconduct.”</a:t>
            </a:r>
            <a:endParaRPr lang="en-ZA" i="1" dirty="0"/>
          </a:p>
        </p:txBody>
      </p:sp>
    </p:spTree>
    <p:extLst>
      <p:ext uri="{BB962C8B-B14F-4D97-AF65-F5344CB8AC3E}">
        <p14:creationId xmlns:p14="http://schemas.microsoft.com/office/powerpoint/2010/main" val="67823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algn="just"/>
            <a:r>
              <a:rPr lang="en-ZA" dirty="0"/>
              <a:t/>
            </a:r>
            <a:br>
              <a:rPr lang="en-ZA" dirty="0"/>
            </a:br>
            <a:r>
              <a:rPr lang="en-ZA" sz="3600" b="1" dirty="0" smtClean="0"/>
              <a:t>MOGALAKWENA MUNICIPALITY HAVE 2 COUNCILLORS WHOSE COMPANIES ARE DOING BUSINESS WITH THE MUNICIPALITY </a:t>
            </a:r>
            <a:br>
              <a:rPr lang="en-ZA" sz="3600" b="1" dirty="0" smtClean="0"/>
            </a:br>
            <a:endParaRPr lang="en-ZA" sz="3600" b="1" dirty="0"/>
          </a:p>
        </p:txBody>
      </p:sp>
      <p:sp>
        <p:nvSpPr>
          <p:cNvPr id="3" name="Content Placeholder 2"/>
          <p:cNvSpPr>
            <a:spLocks noGrp="1"/>
          </p:cNvSpPr>
          <p:nvPr>
            <p:ph idx="1"/>
          </p:nvPr>
        </p:nvSpPr>
        <p:spPr/>
        <p:txBody>
          <a:bodyPr>
            <a:normAutofit fontScale="70000" lnSpcReduction="20000"/>
          </a:bodyPr>
          <a:lstStyle/>
          <a:p>
            <a:r>
              <a:rPr lang="en-ZA" dirty="0" smtClean="0"/>
              <a:t>In the 2017/2018 financial year, the Auditor General raised query regarding the two councillors that are doing business with the municipality. The details of the councillors appears below. A The report of the Auditor General was tabled before council however, no action were instituted against them.</a:t>
            </a:r>
          </a:p>
          <a:p>
            <a:pPr lvl="0"/>
            <a:r>
              <a:rPr lang="en-ZA" b="1" dirty="0"/>
              <a:t>ISS.136-</a:t>
            </a:r>
            <a:r>
              <a:rPr lang="en-ZA" dirty="0"/>
              <a:t> </a:t>
            </a:r>
            <a:r>
              <a:rPr lang="en-ZA" b="1" dirty="0"/>
              <a:t>Related party disclosure not </a:t>
            </a:r>
            <a:r>
              <a:rPr lang="en-ZA" b="1" dirty="0" smtClean="0"/>
              <a:t>complete</a:t>
            </a:r>
            <a:endParaRPr lang="en-ZA" dirty="0"/>
          </a:p>
          <a:p>
            <a:r>
              <a:rPr lang="en-ZA" b="1" dirty="0" smtClean="0"/>
              <a:t>Audit </a:t>
            </a:r>
            <a:r>
              <a:rPr lang="en-ZA" b="1" dirty="0"/>
              <a:t>finding </a:t>
            </a:r>
            <a:endParaRPr lang="en-ZA" dirty="0"/>
          </a:p>
          <a:p>
            <a:r>
              <a:rPr lang="en-ZA" dirty="0"/>
              <a:t>According to GRAP 20.27, subject to the exemptions in paragraph .32, if a reporting entity has had related party transactions during the periods covered by the financial statements, it shall disclose the nature of the related party relationship as well as information about those transactions and outstanding balances, including commitments, necessary for users to understand the potential effect of the relationship on the financial statements</a:t>
            </a:r>
            <a:r>
              <a:rPr lang="en-ZA" b="1" dirty="0"/>
              <a:t>. </a:t>
            </a:r>
            <a:endParaRPr lang="en-ZA" dirty="0"/>
          </a:p>
          <a:p>
            <a:r>
              <a:rPr lang="en-ZA" dirty="0"/>
              <a:t>The municipality did not disclose some key employees who had business relations with the municipality as related parties. Consequently, the related party disclosure is not complete.</a:t>
            </a:r>
          </a:p>
          <a:p>
            <a:r>
              <a:rPr lang="en-ZA" dirty="0"/>
              <a:t>Refer to the table below for examples:</a:t>
            </a:r>
          </a:p>
          <a:p>
            <a:endParaRPr lang="en-ZA" dirty="0" smtClean="0"/>
          </a:p>
          <a:p>
            <a:endParaRPr lang="en-ZA" dirty="0"/>
          </a:p>
        </p:txBody>
      </p:sp>
    </p:spTree>
    <p:extLst>
      <p:ext uri="{BB962C8B-B14F-4D97-AF65-F5344CB8AC3E}">
        <p14:creationId xmlns:p14="http://schemas.microsoft.com/office/powerpoint/2010/main" val="44629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algn="just"/>
            <a:r>
              <a:rPr lang="en-ZA" dirty="0"/>
              <a:t/>
            </a:r>
            <a:br>
              <a:rPr lang="en-ZA" dirty="0"/>
            </a:br>
            <a:r>
              <a:rPr lang="en-ZA" sz="3600" b="1" dirty="0" smtClean="0"/>
              <a:t>MOGALAKWENA MUNICIPALITY HAVE 2 COUNCILLORS WHOSE COMPANIES ARE DOING BUSINESS WITH THE MUNICIPALITY </a:t>
            </a:r>
            <a:r>
              <a:rPr lang="en-ZA" sz="3600" b="1" dirty="0"/>
              <a:t/>
            </a:r>
            <a:br>
              <a:rPr lang="en-ZA" sz="3600" b="1" dirty="0"/>
            </a:br>
            <a:endParaRPr lang="en-ZA" sz="3600" b="1" dirty="0"/>
          </a:p>
        </p:txBody>
      </p:sp>
      <p:sp>
        <p:nvSpPr>
          <p:cNvPr id="3" name="Content Placeholder 2"/>
          <p:cNvSpPr>
            <a:spLocks noGrp="1"/>
          </p:cNvSpPr>
          <p:nvPr>
            <p:ph idx="1"/>
          </p:nvPr>
        </p:nvSpPr>
        <p:spPr/>
        <p:txBody>
          <a:bodyPr>
            <a:normAutofit/>
          </a:bodyPr>
          <a:lstStyle/>
          <a:p>
            <a:endParaRPr lang="en-ZA" dirty="0" smtClean="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270468153"/>
              </p:ext>
            </p:extLst>
          </p:nvPr>
        </p:nvGraphicFramePr>
        <p:xfrm>
          <a:off x="838200" y="1825624"/>
          <a:ext cx="10515599" cy="4351339"/>
        </p:xfrm>
        <a:graphic>
          <a:graphicData uri="http://schemas.openxmlformats.org/drawingml/2006/table">
            <a:tbl>
              <a:tblPr>
                <a:tableStyleId>{5C22544A-7EE6-4342-B048-85BDC9FD1C3A}</a:tableStyleId>
              </a:tblPr>
              <a:tblGrid>
                <a:gridCol w="613311">
                  <a:extLst>
                    <a:ext uri="{9D8B030D-6E8A-4147-A177-3AD203B41FA5}">
                      <a16:colId xmlns:a16="http://schemas.microsoft.com/office/drawing/2014/main" val="20000"/>
                    </a:ext>
                  </a:extLst>
                </a:gridCol>
                <a:gridCol w="1687144">
                  <a:extLst>
                    <a:ext uri="{9D8B030D-6E8A-4147-A177-3AD203B41FA5}">
                      <a16:colId xmlns:a16="http://schemas.microsoft.com/office/drawing/2014/main" val="20001"/>
                    </a:ext>
                  </a:extLst>
                </a:gridCol>
                <a:gridCol w="1496695">
                  <a:extLst>
                    <a:ext uri="{9D8B030D-6E8A-4147-A177-3AD203B41FA5}">
                      <a16:colId xmlns:a16="http://schemas.microsoft.com/office/drawing/2014/main" val="20002"/>
                    </a:ext>
                  </a:extLst>
                </a:gridCol>
                <a:gridCol w="1756006">
                  <a:extLst>
                    <a:ext uri="{9D8B030D-6E8A-4147-A177-3AD203B41FA5}">
                      <a16:colId xmlns:a16="http://schemas.microsoft.com/office/drawing/2014/main" val="20003"/>
                    </a:ext>
                  </a:extLst>
                </a:gridCol>
                <a:gridCol w="1450427">
                  <a:extLst>
                    <a:ext uri="{9D8B030D-6E8A-4147-A177-3AD203B41FA5}">
                      <a16:colId xmlns:a16="http://schemas.microsoft.com/office/drawing/2014/main" val="20004"/>
                    </a:ext>
                  </a:extLst>
                </a:gridCol>
                <a:gridCol w="1455810">
                  <a:extLst>
                    <a:ext uri="{9D8B030D-6E8A-4147-A177-3AD203B41FA5}">
                      <a16:colId xmlns:a16="http://schemas.microsoft.com/office/drawing/2014/main" val="20005"/>
                    </a:ext>
                  </a:extLst>
                </a:gridCol>
                <a:gridCol w="2056206">
                  <a:extLst>
                    <a:ext uri="{9D8B030D-6E8A-4147-A177-3AD203B41FA5}">
                      <a16:colId xmlns:a16="http://schemas.microsoft.com/office/drawing/2014/main" val="20006"/>
                    </a:ext>
                  </a:extLst>
                </a:gridCol>
              </a:tblGrid>
              <a:tr h="1745743">
                <a:tc>
                  <a:txBody>
                    <a:bodyPr/>
                    <a:lstStyle/>
                    <a:p>
                      <a:pPr>
                        <a:lnSpc>
                          <a:spcPct val="115000"/>
                        </a:lnSpc>
                        <a:spcAft>
                          <a:spcPts val="0"/>
                        </a:spcAft>
                      </a:pPr>
                      <a:r>
                        <a:rPr lang="en-ZA" sz="1800" dirty="0">
                          <a:effectLst/>
                        </a:rPr>
                        <a:t>No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Name of person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Position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Name of spouse/ partner/ associate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Relationship to person in service of the auditee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Supplier name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Total rand-value of award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10000"/>
                  </a:ext>
                </a:extLst>
              </a:tr>
              <a:tr h="1302798">
                <a:tc>
                  <a:txBody>
                    <a:bodyPr/>
                    <a:lstStyle/>
                    <a:p>
                      <a:pPr>
                        <a:lnSpc>
                          <a:spcPct val="115000"/>
                        </a:lnSpc>
                        <a:spcAft>
                          <a:spcPts val="0"/>
                        </a:spcAft>
                      </a:pPr>
                      <a:r>
                        <a:rPr lang="en-ZA" sz="1800">
                          <a:effectLst/>
                        </a:rPr>
                        <a:t>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MMAPHUTI MONICCA SENOAMADI</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EXCUTIVE COMMITTEE MEMBER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MABOLOLA SINAH SELOLO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Business partner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MABOLOLA TRADING ENTERPRISE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gn="r">
                        <a:lnSpc>
                          <a:spcPct val="115000"/>
                        </a:lnSpc>
                        <a:spcAft>
                          <a:spcPts val="0"/>
                        </a:spcAft>
                      </a:pPr>
                      <a:r>
                        <a:rPr lang="en-ZA" sz="1800">
                          <a:effectLst/>
                        </a:rPr>
                        <a:t>                 84 800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10001"/>
                  </a:ext>
                </a:extLst>
              </a:tr>
              <a:tr h="1302798">
                <a:tc>
                  <a:txBody>
                    <a:bodyPr/>
                    <a:lstStyle/>
                    <a:p>
                      <a:pPr>
                        <a:lnSpc>
                          <a:spcPct val="115000"/>
                        </a:lnSpc>
                        <a:spcAft>
                          <a:spcPts val="0"/>
                        </a:spcAft>
                      </a:pPr>
                      <a:r>
                        <a:rPr lang="en-ZA" sz="1800">
                          <a:effectLst/>
                        </a:rPr>
                        <a:t>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MOKGAETJI RUTH TJALE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COUNCILLOR</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MALAMOLELA SAMUEL KHUMALO</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a:effectLst/>
                        </a:rPr>
                        <a:t>Business partner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nSpc>
                          <a:spcPct val="115000"/>
                        </a:lnSpc>
                        <a:spcAft>
                          <a:spcPts val="0"/>
                        </a:spcAft>
                      </a:pPr>
                      <a:r>
                        <a:rPr lang="en-ZA" sz="1800" dirty="0">
                          <a:effectLst/>
                        </a:rPr>
                        <a:t>KHUMMA TRADING ENTERPRISE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algn="r">
                        <a:lnSpc>
                          <a:spcPct val="115000"/>
                        </a:lnSpc>
                        <a:spcAft>
                          <a:spcPts val="0"/>
                        </a:spcAft>
                      </a:pPr>
                      <a:r>
                        <a:rPr lang="en-ZA" sz="1800" dirty="0">
                          <a:effectLst/>
                        </a:rPr>
                        <a:t>                    912 687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3689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CONTINUATION….</a:t>
            </a:r>
            <a:endParaRPr lang="en-ZA" b="1" dirty="0"/>
          </a:p>
        </p:txBody>
      </p:sp>
      <p:sp>
        <p:nvSpPr>
          <p:cNvPr id="3" name="Content Placeholder 2"/>
          <p:cNvSpPr>
            <a:spLocks noGrp="1"/>
          </p:cNvSpPr>
          <p:nvPr>
            <p:ph idx="1"/>
          </p:nvPr>
        </p:nvSpPr>
        <p:spPr/>
        <p:txBody>
          <a:bodyPr>
            <a:normAutofit/>
          </a:bodyPr>
          <a:lstStyle/>
          <a:p>
            <a:r>
              <a:rPr lang="en-ZA" sz="2000" dirty="0" smtClean="0">
                <a:cs typeface="Arial" panose="020B0604020202020204" pitchFamily="34" charset="0"/>
              </a:rPr>
              <a:t>A report particularly relating to the two will be tabled in the next Council meeting for consideration.</a:t>
            </a:r>
            <a:endParaRPr lang="en-ZA" sz="2000" dirty="0">
              <a:cs typeface="Arial" panose="020B0604020202020204" pitchFamily="34" charset="0"/>
            </a:endParaRPr>
          </a:p>
        </p:txBody>
      </p:sp>
    </p:spTree>
    <p:extLst>
      <p:ext uri="{BB962C8B-B14F-4D97-AF65-F5344CB8AC3E}">
        <p14:creationId xmlns:p14="http://schemas.microsoft.com/office/powerpoint/2010/main" val="3660503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pPr algn="just"/>
            <a:r>
              <a:rPr lang="en-ZA" sz="2700" b="1" dirty="0" smtClean="0"/>
              <a:t/>
            </a:r>
            <a:br>
              <a:rPr lang="en-ZA" sz="2700" b="1" dirty="0" smtClean="0"/>
            </a:br>
            <a:r>
              <a:rPr lang="en-ZA" sz="2700" b="1" dirty="0" smtClean="0"/>
              <a:t>THE GOVERNANCE STRUCTURES HAVE NOT BEEN FUCTIONAL, AND HAVE NOT BEEN FULFILLING THEIR MANDATORY OBLIGATIONS OF PUBLIC PARTICIPATION AND CONSULTATION, PRE AND AFTER THE NATIONAL DISASTER ACT </a:t>
            </a:r>
            <a:r>
              <a:rPr lang="en-ZA" sz="3100" dirty="0"/>
              <a:t/>
            </a:r>
            <a:br>
              <a:rPr lang="en-ZA" sz="3100" dirty="0"/>
            </a:br>
            <a:endParaRPr lang="en-ZA"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8311742"/>
              </p:ext>
            </p:extLst>
          </p:nvPr>
        </p:nvGraphicFramePr>
        <p:xfrm>
          <a:off x="818866" y="1924334"/>
          <a:ext cx="10534934" cy="3841078"/>
        </p:xfrm>
        <a:graphic>
          <a:graphicData uri="http://schemas.openxmlformats.org/drawingml/2006/table">
            <a:tbl>
              <a:tblPr>
                <a:tableStyleId>{5C22544A-7EE6-4342-B048-85BDC9FD1C3A}</a:tableStyleId>
              </a:tblPr>
              <a:tblGrid>
                <a:gridCol w="5389332">
                  <a:extLst>
                    <a:ext uri="{9D8B030D-6E8A-4147-A177-3AD203B41FA5}">
                      <a16:colId xmlns:a16="http://schemas.microsoft.com/office/drawing/2014/main" val="20000"/>
                    </a:ext>
                  </a:extLst>
                </a:gridCol>
                <a:gridCol w="5145602">
                  <a:extLst>
                    <a:ext uri="{9D8B030D-6E8A-4147-A177-3AD203B41FA5}">
                      <a16:colId xmlns:a16="http://schemas.microsoft.com/office/drawing/2014/main" val="20001"/>
                    </a:ext>
                  </a:extLst>
                </a:gridCol>
              </a:tblGrid>
              <a:tr h="433317">
                <a:tc>
                  <a:txBody>
                    <a:bodyPr/>
                    <a:lstStyle/>
                    <a:p>
                      <a:pPr algn="l" fontAlgn="b"/>
                      <a:r>
                        <a:rPr lang="en-ZA" sz="1800" u="none" strike="noStrike" dirty="0">
                          <a:effectLst/>
                        </a:rPr>
                        <a:t>MPAC</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ESTABLISHED AND FUNCTIONAL</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433317">
                <a:tc>
                  <a:txBody>
                    <a:bodyPr/>
                    <a:lstStyle/>
                    <a:p>
                      <a:pPr algn="l" fontAlgn="b"/>
                      <a:r>
                        <a:rPr lang="en-ZA" sz="1800" u="none" strike="noStrike">
                          <a:effectLst/>
                        </a:rPr>
                        <a:t>AUDIT COMMITTEE </a:t>
                      </a:r>
                      <a:endParaRPr lang="en-ZA"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MEETING ACCORDING TO THE ANNUAL APPROVED SCHEDULE</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433317">
                <a:tc>
                  <a:txBody>
                    <a:bodyPr/>
                    <a:lstStyle/>
                    <a:p>
                      <a:pPr algn="l" fontAlgn="b"/>
                      <a:r>
                        <a:rPr lang="en-ZA" sz="1800" u="none" strike="noStrike" dirty="0">
                          <a:effectLst/>
                        </a:rPr>
                        <a:t>RISK MANAGEMENT COMMITTEE</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MEETING ACCORDING TO THE ANNUAL APPROVED SCHEDULE</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433317">
                <a:tc>
                  <a:txBody>
                    <a:bodyPr/>
                    <a:lstStyle/>
                    <a:p>
                      <a:pPr algn="l" fontAlgn="b"/>
                      <a:r>
                        <a:rPr lang="en-ZA" sz="1800" u="none" strike="noStrike" dirty="0">
                          <a:effectLst/>
                        </a:rPr>
                        <a:t>PORTFOLIO COMMITTEE</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MEETING ACCORDING TO THE ANNUAL APPROVED SCHEDULE</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1733266">
                <a:tc>
                  <a:txBody>
                    <a:bodyPr/>
                    <a:lstStyle/>
                    <a:p>
                      <a:pPr algn="l" fontAlgn="b"/>
                      <a:r>
                        <a:rPr lang="en-ZA" sz="1800" u="none" strike="noStrike" dirty="0">
                          <a:effectLst/>
                        </a:rPr>
                        <a:t>W</a:t>
                      </a:r>
                      <a:r>
                        <a:rPr lang="en-ZA" sz="1800" u="none" strike="noStrike" dirty="0" smtClean="0">
                          <a:effectLst/>
                        </a:rPr>
                        <a:t>ARD </a:t>
                      </a:r>
                      <a:r>
                        <a:rPr lang="en-ZA" sz="1800" u="none" strike="noStrike" dirty="0">
                          <a:effectLst/>
                        </a:rPr>
                        <a:t>COMMITTEE</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DUE TO COVID RESTRICTIONS AND LACK OF RESOURCES TO ALLOW FOR VIRTUAL MEETINGS WARD COMMITTEE MEETINGS WERE NOT CONDUCTED, HOWEVER COMMUNITIES WERE CONSULTED DURING IDP </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995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fontScale="90000"/>
          </a:bodyPr>
          <a:lstStyle/>
          <a:p>
            <a:pPr algn="just"/>
            <a:r>
              <a:rPr lang="en-ZA" dirty="0"/>
              <a:t/>
            </a:r>
            <a:br>
              <a:rPr lang="en-ZA" dirty="0"/>
            </a:br>
            <a:r>
              <a:rPr lang="en-ZA" sz="3100" b="1" dirty="0" smtClean="0"/>
              <a:t>WE ARE CONVINCED THAT THE MPAC REPORT THAT HAS LED TO THE MURDER OF THE LATE MPAC CHAIR, COUNCILLOR VAALTYN KEKANA WAS NOT BEEN TABLED AND ADJUDICATED IN THE COUNCIL </a:t>
            </a:r>
            <a:br>
              <a:rPr lang="en-ZA" sz="3100" b="1" dirty="0" smtClean="0"/>
            </a:br>
            <a:endParaRPr lang="en-ZA" sz="3100" b="1" dirty="0"/>
          </a:p>
        </p:txBody>
      </p:sp>
      <p:sp>
        <p:nvSpPr>
          <p:cNvPr id="3" name="Content Placeholder 2"/>
          <p:cNvSpPr>
            <a:spLocks noGrp="1"/>
          </p:cNvSpPr>
          <p:nvPr>
            <p:ph idx="1"/>
          </p:nvPr>
        </p:nvSpPr>
        <p:spPr/>
        <p:txBody>
          <a:bodyPr/>
          <a:lstStyle/>
          <a:p>
            <a:r>
              <a:rPr lang="en-US" dirty="0" smtClean="0"/>
              <a:t>The report was tabled before Council and it was resolved that </a:t>
            </a:r>
            <a:r>
              <a:rPr lang="en-US" dirty="0"/>
              <a:t>the MPAC report be accepted and that the Municipal Financial Board be established and deal with the report</a:t>
            </a:r>
            <a:r>
              <a:rPr lang="en-US" dirty="0" smtClean="0"/>
              <a:t>. </a:t>
            </a:r>
            <a:endParaRPr lang="en-ZA" dirty="0"/>
          </a:p>
          <a:p>
            <a:r>
              <a:rPr lang="en-US" dirty="0" smtClean="0"/>
              <a:t>The Municipal Disciplinary board was established. The municipality is in the process of issuing appointment letters to the members of the disciplinary board and thereafter the first sitting will be scheduled.</a:t>
            </a:r>
            <a:r>
              <a:rPr lang="en-US" dirty="0"/>
              <a:t/>
            </a:r>
            <a:br>
              <a:rPr lang="en-US" dirty="0"/>
            </a:br>
            <a:endParaRPr lang="en-ZA" dirty="0"/>
          </a:p>
        </p:txBody>
      </p:sp>
    </p:spTree>
    <p:extLst>
      <p:ext uri="{BB962C8B-B14F-4D97-AF65-F5344CB8AC3E}">
        <p14:creationId xmlns:p14="http://schemas.microsoft.com/office/powerpoint/2010/main" val="4111560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1044</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BACKGROUND</vt:lpstr>
      <vt:lpstr>   A QUESTIONABLE LEASE AGREEMENT BETWEEN THE MUNICIPALITY AND GRACELAND HOLDINGS ON MUNICIPAL LAND.   </vt:lpstr>
      <vt:lpstr>  CONTINUATION…</vt:lpstr>
      <vt:lpstr> MOGALAKWENA MUNICIPALITY HAVE 2 COUNCILLORS WHOSE COMPANIES ARE DOING BUSINESS WITH THE MUNICIPALITY  </vt:lpstr>
      <vt:lpstr> MOGALAKWENA MUNICIPALITY HAVE 2 COUNCILLORS WHOSE COMPANIES ARE DOING BUSINESS WITH THE MUNICIPALITY  </vt:lpstr>
      <vt:lpstr>CONTINUATION….</vt:lpstr>
      <vt:lpstr> THE GOVERNANCE STRUCTURES HAVE NOT BEEN FUCTIONAL, AND HAVE NOT BEEN FULFILLING THEIR MANDATORY OBLIGATIONS OF PUBLIC PARTICIPATION AND CONSULTATION, PRE AND AFTER THE NATIONAL DISASTER ACT  </vt:lpstr>
      <vt:lpstr> WE ARE CONVINCED THAT THE MPAC REPORT THAT HAS LED TO THE MURDER OF THE LATE MPAC CHAIR, COUNCILLOR VAALTYN KEKANA WAS NOT BEEN TABLED AND ADJUDICATED IN THE COUNCIL  </vt:lpstr>
      <vt:lpstr> SINCE THE NATIONAL STATE OF DISASTER TO DATE, ALL COUNCIL MEETING HAS BEEN HELD IN PRIVATE, UNLIKE THE SEATING OF PARLIAMENT AND OTHER MUNICIPALITIES WHICH ARE PROVIDING THE PUBLIC A PLATFORM TO VIEW COUNCIL PROCEEDINGS  </vt:lpstr>
      <vt:lpstr>THE ROADS UNDER THE JURISDICTION OF THE MUNICIPALITY ARE IN A BAD STATE, COMMUNITIES ARE STILL HAVING A CRISIS OF ACCESS OF WATER, DESPISE THE FACT THAT WATER CARTING SERVICE PROVIDERS ARE HAVE BEEN INVOICING INFLATED AMOUNTS TO THE MUNICIPALITY </vt:lpstr>
      <vt:lpstr>THE WASTE MANAGEMENT DEPARTMENT IS STRUGGLING TO SERVICE THE RESIDENT EFFECTIVELY AND THAT LEADS TO COMMUNITIES DUMBING THEIR WASTE EVERYWHERE </vt:lpstr>
      <vt:lpstr> THE MUNICIPALITY HAVE NEGLECTED OPEN BORROW PITS THAT ARE CAUSED BY ILLEGAL MINING OF SAND. THOSE BORROW PITS HAVE ALREADY CAUSED A CASUALTY WHERE A 10-YEAR-OLD BOY DROWNED AND DIED IN ONE OF THE PIT  </vt:lpstr>
      <vt:lpstr>CONTINUATION…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Belinda Malebana</dc:creator>
  <cp:lastModifiedBy>Shereen Cassiem</cp:lastModifiedBy>
  <cp:revision>33</cp:revision>
  <dcterms:created xsi:type="dcterms:W3CDTF">2021-02-08T07:11:50Z</dcterms:created>
  <dcterms:modified xsi:type="dcterms:W3CDTF">2021-02-16T16:58:30Z</dcterms:modified>
</cp:coreProperties>
</file>