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  <p:sldMasterId id="2147483660" r:id="rId5"/>
  </p:sldMasterIdLst>
  <p:notesMasterIdLst>
    <p:notesMasterId r:id="rId31"/>
  </p:notesMasterIdLst>
  <p:handoutMasterIdLst>
    <p:handoutMasterId r:id="rId32"/>
  </p:handoutMasterIdLst>
  <p:sldIdLst>
    <p:sldId id="256" r:id="rId6"/>
    <p:sldId id="560" r:id="rId7"/>
    <p:sldId id="776" r:id="rId8"/>
    <p:sldId id="777" r:id="rId9"/>
    <p:sldId id="778" r:id="rId10"/>
    <p:sldId id="779" r:id="rId11"/>
    <p:sldId id="763" r:id="rId12"/>
    <p:sldId id="766" r:id="rId13"/>
    <p:sldId id="785" r:id="rId14"/>
    <p:sldId id="786" r:id="rId15"/>
    <p:sldId id="787" r:id="rId16"/>
    <p:sldId id="769" r:id="rId17"/>
    <p:sldId id="665" r:id="rId18"/>
    <p:sldId id="654" r:id="rId19"/>
    <p:sldId id="788" r:id="rId20"/>
    <p:sldId id="790" r:id="rId21"/>
    <p:sldId id="774" r:id="rId22"/>
    <p:sldId id="534" r:id="rId23"/>
    <p:sldId id="764" r:id="rId24"/>
    <p:sldId id="683" r:id="rId25"/>
    <p:sldId id="685" r:id="rId26"/>
    <p:sldId id="789" r:id="rId27"/>
    <p:sldId id="675" r:id="rId28"/>
    <p:sldId id="691" r:id="rId29"/>
    <p:sldId id="588" r:id="rId30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shepo Kgare" initials="TK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31" autoAdjust="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95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yanda.singqandu\Documents\AGM%20Graph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Sheet1!$A$48:$A$52</c:f>
              <c:strCache>
                <c:ptCount val="5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  <c:pt idx="3">
                  <c:v>2018/19</c:v>
                </c:pt>
                <c:pt idx="4">
                  <c:v>2019/20</c:v>
                </c:pt>
              </c:strCache>
            </c:strRef>
          </c:cat>
          <c:val>
            <c:numRef>
              <c:f>Sheet1!$B$48:$B$52</c:f>
              <c:numCache>
                <c:formatCode>0%</c:formatCode>
                <c:ptCount val="5"/>
                <c:pt idx="0">
                  <c:v>0.9</c:v>
                </c:pt>
                <c:pt idx="1">
                  <c:v>0.89</c:v>
                </c:pt>
                <c:pt idx="2">
                  <c:v>0.72</c:v>
                </c:pt>
                <c:pt idx="3">
                  <c:v>1</c:v>
                </c:pt>
                <c:pt idx="4">
                  <c:v>0.94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E5-4EA5-949E-06D7B1D1F0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5"/>
        <c:overlap val="-70"/>
        <c:axId val="321227712"/>
        <c:axId val="1"/>
      </c:barChart>
      <c:catAx>
        <c:axId val="32122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21227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Sheet1!$A$4:$A$8</c:f>
              <c:strCache>
                <c:ptCount val="5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  <c:pt idx="3">
                  <c:v>2018/19</c:v>
                </c:pt>
                <c:pt idx="4">
                  <c:v>2019/20</c:v>
                </c:pt>
              </c:strCache>
            </c:strRef>
          </c:cat>
          <c:val>
            <c:numRef>
              <c:f>Sheet1!$B$4:$B$8</c:f>
              <c:numCache>
                <c:formatCode>0%</c:formatCode>
                <c:ptCount val="5"/>
                <c:pt idx="0">
                  <c:v>0.64</c:v>
                </c:pt>
                <c:pt idx="1">
                  <c:v>0.34</c:v>
                </c:pt>
                <c:pt idx="2">
                  <c:v>0.11</c:v>
                </c:pt>
                <c:pt idx="3">
                  <c:v>0.19</c:v>
                </c:pt>
                <c:pt idx="4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99-45D8-99BF-40ABAEFE10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5"/>
        <c:overlap val="-70"/>
        <c:axId val="473568520"/>
        <c:axId val="473568848"/>
      </c:barChart>
      <c:catAx>
        <c:axId val="473568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568848"/>
        <c:crosses val="autoZero"/>
        <c:auto val="1"/>
        <c:lblAlgn val="ctr"/>
        <c:lblOffset val="100"/>
        <c:noMultiLvlLbl val="0"/>
      </c:catAx>
      <c:valAx>
        <c:axId val="47356884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568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2019/20 Total number of employees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FEMALE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AFRICAN</c:v>
                </c:pt>
                <c:pt idx="1">
                  <c:v>COLOURED</c:v>
                </c:pt>
                <c:pt idx="2">
                  <c:v>INDIAN</c:v>
                </c:pt>
                <c:pt idx="3">
                  <c:v>WHITE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68</c:v>
                </c:pt>
                <c:pt idx="1">
                  <c:v>5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88-490E-B979-2A35C83C598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MALE</c:v>
                </c:pt>
              </c:strCache>
            </c:strRef>
          </c:tx>
          <c:spPr>
            <a:gradFill flip="none" rotWithShape="1">
              <a:gsLst>
                <a:gs pos="0">
                  <a:schemeClr val="accent3"/>
                </a:gs>
                <a:gs pos="75000">
                  <a:schemeClr val="accent3">
                    <a:lumMod val="60000"/>
                    <a:lumOff val="40000"/>
                  </a:schemeClr>
                </a:gs>
                <a:gs pos="51000">
                  <a:schemeClr val="accent3">
                    <a:alpha val="75000"/>
                  </a:schemeClr>
                </a:gs>
                <a:gs pos="100000">
                  <a:schemeClr val="accent3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AFRICAN</c:v>
                </c:pt>
                <c:pt idx="1">
                  <c:v>COLOURED</c:v>
                </c:pt>
                <c:pt idx="2">
                  <c:v>INDIAN</c:v>
                </c:pt>
                <c:pt idx="3">
                  <c:v>WHITE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67</c:v>
                </c:pt>
                <c:pt idx="1">
                  <c:v>2</c:v>
                </c:pt>
                <c:pt idx="2">
                  <c:v>0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88-490E-B979-2A35C83C59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55"/>
        <c:overlap val="-70"/>
        <c:axId val="1778368847"/>
        <c:axId val="1574377183"/>
      </c:barChart>
      <c:catAx>
        <c:axId val="17783688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4377183"/>
        <c:crosses val="autoZero"/>
        <c:auto val="1"/>
        <c:lblAlgn val="ctr"/>
        <c:lblOffset val="100"/>
        <c:noMultiLvlLbl val="0"/>
      </c:catAx>
      <c:valAx>
        <c:axId val="1574377183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83688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Revenue</a:t>
            </a:r>
            <a:r>
              <a:rPr lang="en-US" baseline="0" dirty="0"/>
              <a:t> (r’000)</a:t>
            </a:r>
            <a:endParaRPr lang="en-US" dirty="0"/>
          </a:p>
        </c:rich>
      </c:tx>
      <c:layout>
        <c:manualLayout>
          <c:xMode val="edge"/>
          <c:yMode val="edge"/>
          <c:x val="0.4862144036255763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8772734430921837"/>
          <c:y val="6.4450834430679102E-2"/>
          <c:w val="0.70930268548038811"/>
          <c:h val="0.467774582784660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'Revenue Year-on -year'!$D$2</c:f>
              <c:strCache>
                <c:ptCount val="1"/>
                <c:pt idx="0">
                  <c:v>Government grant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'Revenue Year-on -year'!$C$7:$C$9</c:f>
              <c:strCache>
                <c:ptCount val="3"/>
                <c:pt idx="0">
                  <c:v>2017/18</c:v>
                </c:pt>
                <c:pt idx="1">
                  <c:v>2018/19</c:v>
                </c:pt>
                <c:pt idx="2">
                  <c:v>2019/20</c:v>
                </c:pt>
              </c:strCache>
            </c:strRef>
          </c:cat>
          <c:val>
            <c:numRef>
              <c:f>'Revenue Year-on -year'!$D$7:$D$9</c:f>
              <c:numCache>
                <c:formatCode>_ * #,##0_ ;_ * \-#,##0_ ;_ * "-"??_ ;_ @_ </c:formatCode>
                <c:ptCount val="3"/>
                <c:pt idx="0">
                  <c:v>87864</c:v>
                </c:pt>
                <c:pt idx="1">
                  <c:v>63018</c:v>
                </c:pt>
                <c:pt idx="2">
                  <c:v>63522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C8-4664-8F47-1D5523BB9BD0}"/>
            </c:ext>
          </c:extLst>
        </c:ser>
        <c:ser>
          <c:idx val="1"/>
          <c:order val="1"/>
          <c:tx>
            <c:strRef>
              <c:f>'Revenue Year-on -year'!$E$2</c:f>
              <c:strCache>
                <c:ptCount val="1"/>
                <c:pt idx="0">
                  <c:v>Safety permit and application Fee</c:v>
                </c:pt>
              </c:strCache>
            </c:strRef>
          </c:tx>
          <c:spPr>
            <a:gradFill flip="none" rotWithShape="1">
              <a:gsLst>
                <a:gs pos="0">
                  <a:schemeClr val="accent3"/>
                </a:gs>
                <a:gs pos="75000">
                  <a:schemeClr val="accent3">
                    <a:lumMod val="60000"/>
                    <a:lumOff val="40000"/>
                  </a:schemeClr>
                </a:gs>
                <a:gs pos="51000">
                  <a:schemeClr val="accent3">
                    <a:alpha val="75000"/>
                  </a:schemeClr>
                </a:gs>
                <a:gs pos="100000">
                  <a:schemeClr val="accent3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'Revenue Year-on -year'!$C$7:$C$9</c:f>
              <c:strCache>
                <c:ptCount val="3"/>
                <c:pt idx="0">
                  <c:v>2017/18</c:v>
                </c:pt>
                <c:pt idx="1">
                  <c:v>2018/19</c:v>
                </c:pt>
                <c:pt idx="2">
                  <c:v>2019/20</c:v>
                </c:pt>
              </c:strCache>
            </c:strRef>
          </c:cat>
          <c:val>
            <c:numRef>
              <c:f>'Revenue Year-on -year'!$E$7:$E$9</c:f>
              <c:numCache>
                <c:formatCode>_ * #,##0_ ;_ * \-#,##0_ ;_ * "-"??_ ;_ @_ </c:formatCode>
                <c:ptCount val="3"/>
                <c:pt idx="0">
                  <c:v>150428.777</c:v>
                </c:pt>
                <c:pt idx="1">
                  <c:v>164048.05100000001</c:v>
                </c:pt>
                <c:pt idx="2" formatCode="#,##0">
                  <c:v>170560.76500000001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83-4C54-A99F-386543AAD0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5"/>
        <c:overlap val="-70"/>
        <c:axId val="120576432"/>
        <c:axId val="120579568"/>
      </c:barChart>
      <c:catAx>
        <c:axId val="120576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579568"/>
        <c:crosses val="autoZero"/>
        <c:auto val="1"/>
        <c:lblAlgn val="ctr"/>
        <c:lblOffset val="100"/>
        <c:noMultiLvlLbl val="0"/>
      </c:catAx>
      <c:valAx>
        <c:axId val="12057956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 * #,##0_ ;_ * \-#,##0_ ;_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5764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spent on BBBEE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7033570127362558E-17"/>
                  <c:y val="2.42152466367713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0F-46E7-8E07-4ACF31AC3BA5}"/>
                </c:ext>
              </c:extLst>
            </c:dLbl>
            <c:dLbl>
              <c:idx val="1"/>
              <c:layout>
                <c:manualLayout>
                  <c:x val="0"/>
                  <c:y val="-2.69058295964125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A0F-46E7-8E07-4ACF31AC3BA5}"/>
                </c:ext>
              </c:extLst>
            </c:dLbl>
            <c:dLbl>
              <c:idx val="2"/>
              <c:layout>
                <c:manualLayout>
                  <c:x val="0"/>
                  <c:y val="1.52466367713004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A0F-46E7-8E07-4ACF31AC3BA5}"/>
                </c:ext>
              </c:extLst>
            </c:dLbl>
            <c:dLbl>
              <c:idx val="3"/>
              <c:layout>
                <c:manualLayout>
                  <c:x val="1.8582291164310765E-3"/>
                  <c:y val="3.28849028400597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A0F-46E7-8E07-4ACF31AC3B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Sheet1!$A$3:$A$5</c:f>
              <c:strCache>
                <c:ptCount val="3"/>
                <c:pt idx="0">
                  <c:v>FY 2017/18</c:v>
                </c:pt>
                <c:pt idx="1">
                  <c:v>FY 2018/19</c:v>
                </c:pt>
                <c:pt idx="2">
                  <c:v>FY 2019/20</c:v>
                </c:pt>
              </c:strCache>
            </c:strRef>
          </c:cat>
          <c:val>
            <c:numRef>
              <c:f>Sheet1!$B$3:$B$5</c:f>
              <c:numCache>
                <c:formatCode>General</c:formatCode>
                <c:ptCount val="3"/>
                <c:pt idx="0">
                  <c:v>96.3</c:v>
                </c:pt>
                <c:pt idx="1">
                  <c:v>82</c:v>
                </c:pt>
                <c:pt idx="2">
                  <c:v>85.8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0F-46E7-8E07-4ACF31AC3B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 spent on women</c:v>
                </c:pt>
              </c:strCache>
            </c:strRef>
          </c:tx>
          <c:spPr>
            <a:gradFill flip="none" rotWithShape="1">
              <a:gsLst>
                <a:gs pos="0">
                  <a:schemeClr val="accent3"/>
                </a:gs>
                <a:gs pos="75000">
                  <a:schemeClr val="accent3">
                    <a:lumMod val="60000"/>
                    <a:lumOff val="40000"/>
                  </a:schemeClr>
                </a:gs>
                <a:gs pos="51000">
                  <a:schemeClr val="accent3">
                    <a:alpha val="75000"/>
                  </a:schemeClr>
                </a:gs>
                <a:gs pos="100000">
                  <a:schemeClr val="accent3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2.9895366218225214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A0F-46E7-8E07-4ACF31AC3BA5}"/>
                </c:ext>
              </c:extLst>
            </c:dLbl>
            <c:dLbl>
              <c:idx val="1"/>
              <c:layout>
                <c:manualLayout>
                  <c:x val="0"/>
                  <c:y val="3.28849028400586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A0F-46E7-8E07-4ACF31AC3BA5}"/>
                </c:ext>
              </c:extLst>
            </c:dLbl>
            <c:dLbl>
              <c:idx val="2"/>
              <c:layout>
                <c:manualLayout>
                  <c:x val="3.7164582328621529E-3"/>
                  <c:y val="-2.69058295964125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A0F-46E7-8E07-4ACF31AC3BA5}"/>
                </c:ext>
              </c:extLst>
            </c:dLbl>
            <c:dLbl>
              <c:idx val="3"/>
              <c:layout>
                <c:manualLayout>
                  <c:x val="-3.7164582328621529E-3"/>
                  <c:y val="3.28849028400597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A0F-46E7-8E07-4ACF31AC3B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Sheet1!$A$3:$A$5</c:f>
              <c:strCache>
                <c:ptCount val="3"/>
                <c:pt idx="0">
                  <c:v>FY 2017/18</c:v>
                </c:pt>
                <c:pt idx="1">
                  <c:v>FY 2018/19</c:v>
                </c:pt>
                <c:pt idx="2">
                  <c:v>FY 2019/20</c:v>
                </c:pt>
              </c:strCache>
            </c:strRef>
          </c:cat>
          <c:val>
            <c:numRef>
              <c:f>Sheet1!$C$3:$C$5</c:f>
              <c:numCache>
                <c:formatCode>General</c:formatCode>
                <c:ptCount val="3"/>
                <c:pt idx="0">
                  <c:v>11.6</c:v>
                </c:pt>
                <c:pt idx="1">
                  <c:v>30.8</c:v>
                </c:pt>
                <c:pt idx="2">
                  <c:v>22.63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0F-46E7-8E07-4ACF31AC3B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% spent on youth</c:v>
                </c:pt>
              </c:strCache>
            </c:strRef>
          </c:tx>
          <c:spPr>
            <a:gradFill flip="none" rotWithShape="1">
              <a:gsLst>
                <a:gs pos="0">
                  <a:schemeClr val="accent5"/>
                </a:gs>
                <a:gs pos="75000">
                  <a:schemeClr val="accent5">
                    <a:lumMod val="60000"/>
                    <a:lumOff val="40000"/>
                  </a:schemeClr>
                </a:gs>
                <a:gs pos="51000">
                  <a:schemeClr val="accent5">
                    <a:alpha val="75000"/>
                  </a:schemeClr>
                </a:gs>
                <a:gs pos="100000">
                  <a:schemeClr val="accent5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58082799177814E-3"/>
                  <c:y val="1.16321222179066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0F-46E7-8E07-4ACF31AC3BA5}"/>
                </c:ext>
              </c:extLst>
            </c:dLbl>
            <c:dLbl>
              <c:idx val="1"/>
              <c:layout>
                <c:manualLayout>
                  <c:x val="0"/>
                  <c:y val="5.53393830255522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A0F-46E7-8E07-4ACF31AC3BA5}"/>
                </c:ext>
              </c:extLst>
            </c:dLbl>
            <c:dLbl>
              <c:idx val="2"/>
              <c:layout>
                <c:manualLayout>
                  <c:x val="1.8582291164310765E-3"/>
                  <c:y val="-3.34004213598860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A0F-46E7-8E07-4ACF31AC3BA5}"/>
                </c:ext>
              </c:extLst>
            </c:dLbl>
            <c:dLbl>
              <c:idx val="3"/>
              <c:layout>
                <c:manualLayout>
                  <c:x val="1.8582291164310765E-3"/>
                  <c:y val="5.20556006732342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A0F-46E7-8E07-4ACF31AC3B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Sheet1!$A$3:$A$5</c:f>
              <c:strCache>
                <c:ptCount val="3"/>
                <c:pt idx="0">
                  <c:v>FY 2017/18</c:v>
                </c:pt>
                <c:pt idx="1">
                  <c:v>FY 2018/19</c:v>
                </c:pt>
                <c:pt idx="2">
                  <c:v>FY 2019/20</c:v>
                </c:pt>
              </c:strCache>
            </c:strRef>
          </c:cat>
          <c:val>
            <c:numRef>
              <c:f>Sheet1!$D$3:$D$5</c:f>
              <c:numCache>
                <c:formatCode>General</c:formatCode>
                <c:ptCount val="3"/>
                <c:pt idx="0">
                  <c:v>4.3</c:v>
                </c:pt>
                <c:pt idx="1">
                  <c:v>5.4</c:v>
                </c:pt>
                <c:pt idx="2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0F-46E7-8E07-4ACF31AC3BA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55"/>
        <c:overlap val="-70"/>
        <c:axId val="666426488"/>
        <c:axId val="666426880"/>
      </c:barChart>
      <c:catAx>
        <c:axId val="666426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6426880"/>
        <c:crosses val="autoZero"/>
        <c:auto val="1"/>
        <c:lblAlgn val="ctr"/>
        <c:lblOffset val="100"/>
        <c:noMultiLvlLbl val="0"/>
      </c:catAx>
      <c:valAx>
        <c:axId val="66642688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64264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21913C-1198-487E-A1EF-67B8A116DD53}" type="doc">
      <dgm:prSet loTypeId="urn:microsoft.com/office/officeart/2005/8/layout/lProcess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4341D8CD-1A3E-465E-8D5A-3787E24C0A81}">
      <dgm:prSet phldrT="[Text]" custT="1"/>
      <dgm:spPr/>
      <dgm:t>
        <a:bodyPr/>
        <a:lstStyle/>
        <a:p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VISION</a:t>
          </a:r>
          <a:endParaRPr lang="en-ZA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F02480-EBC3-4CC0-AA5C-90CA6DE0BEC3}" type="parTrans" cxnId="{1AC312EE-CBB9-45A6-80CF-5E49A5691918}">
      <dgm:prSet/>
      <dgm:spPr/>
      <dgm:t>
        <a:bodyPr/>
        <a:lstStyle/>
        <a:p>
          <a:endParaRPr lang="en-ZA"/>
        </a:p>
      </dgm:t>
    </dgm:pt>
    <dgm:pt modelId="{66E8AFE6-82EF-4297-9F3F-428A3132F20E}" type="sibTrans" cxnId="{1AC312EE-CBB9-45A6-80CF-5E49A5691918}">
      <dgm:prSet/>
      <dgm:spPr/>
      <dgm:t>
        <a:bodyPr/>
        <a:lstStyle/>
        <a:p>
          <a:endParaRPr lang="en-ZA"/>
        </a:p>
      </dgm:t>
    </dgm:pt>
    <dgm:pt modelId="{0DBEAAB7-A274-4C21-A61F-149D490CB626}">
      <dgm:prSet phldrT="[Text]" custT="1"/>
      <dgm:spPr/>
      <dgm:t>
        <a:bodyPr/>
        <a:lstStyle/>
        <a:p>
          <a:pPr algn="ctr" defTabSz="538163">
            <a:spcAft>
              <a:spcPts val="0"/>
            </a:spcAft>
          </a:pPr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Safe, reliable and sustainable railway operations </a:t>
          </a:r>
          <a:r>
            <a:rPr lang="en-US" sz="1400" b="1" dirty="0" err="1">
              <a:latin typeface="Arial" panose="020B0604020202020204" pitchFamily="34" charset="0"/>
              <a:cs typeface="Arial" panose="020B0604020202020204" pitchFamily="34" charset="0"/>
            </a:rPr>
            <a:t>recognised</a:t>
          </a:r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 globally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Z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E60234-916F-4E98-B57D-8EF9BBEA3E26}" type="parTrans" cxnId="{5AD2F6BB-01C0-4356-A356-662F6CE5632D}">
      <dgm:prSet/>
      <dgm:spPr/>
      <dgm:t>
        <a:bodyPr/>
        <a:lstStyle/>
        <a:p>
          <a:endParaRPr lang="en-ZA"/>
        </a:p>
      </dgm:t>
    </dgm:pt>
    <dgm:pt modelId="{57CE1E11-841B-46D2-9993-787842A03B38}" type="sibTrans" cxnId="{5AD2F6BB-01C0-4356-A356-662F6CE5632D}">
      <dgm:prSet/>
      <dgm:spPr/>
      <dgm:t>
        <a:bodyPr/>
        <a:lstStyle/>
        <a:p>
          <a:endParaRPr lang="en-ZA"/>
        </a:p>
      </dgm:t>
    </dgm:pt>
    <dgm:pt modelId="{A5424840-7E11-4CCA-8A20-16BF7745A6AB}">
      <dgm:prSet phldrT="[Text]" custT="1"/>
      <dgm:spPr/>
      <dgm:t>
        <a:bodyPr/>
        <a:lstStyle/>
        <a:p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MISSION</a:t>
          </a:r>
          <a:endParaRPr lang="en-ZA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DC3014-C476-4568-8DE5-C7490039C27D}" type="parTrans" cxnId="{7E2BB9BA-C969-4973-81C4-71E0D5CF7C64}">
      <dgm:prSet/>
      <dgm:spPr/>
      <dgm:t>
        <a:bodyPr/>
        <a:lstStyle/>
        <a:p>
          <a:endParaRPr lang="en-ZA"/>
        </a:p>
      </dgm:t>
    </dgm:pt>
    <dgm:pt modelId="{7F1DD061-304D-4FB5-BD65-46327B8B78BD}" type="sibTrans" cxnId="{7E2BB9BA-C969-4973-81C4-71E0D5CF7C64}">
      <dgm:prSet/>
      <dgm:spPr/>
      <dgm:t>
        <a:bodyPr/>
        <a:lstStyle/>
        <a:p>
          <a:endParaRPr lang="en-ZA"/>
        </a:p>
      </dgm:t>
    </dgm:pt>
    <dgm:pt modelId="{3FC1B2B9-A437-48D2-AD78-1FDEF6B9204E}">
      <dgm:prSet phldrT="[Text]" custT="1"/>
      <dgm:spPr/>
      <dgm:t>
        <a:bodyPr/>
        <a:lstStyle/>
        <a:p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VALUES</a:t>
          </a:r>
          <a:endParaRPr lang="en-ZA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88728A-5342-4716-B8D9-C78F741789BE}" type="parTrans" cxnId="{A660E248-E666-40FD-8BD1-1F81CE9DD7C8}">
      <dgm:prSet/>
      <dgm:spPr/>
      <dgm:t>
        <a:bodyPr/>
        <a:lstStyle/>
        <a:p>
          <a:endParaRPr lang="en-ZA"/>
        </a:p>
      </dgm:t>
    </dgm:pt>
    <dgm:pt modelId="{9B169FAD-9B9D-4BB3-8D50-EBCEEC8ED975}" type="sibTrans" cxnId="{A660E248-E666-40FD-8BD1-1F81CE9DD7C8}">
      <dgm:prSet/>
      <dgm:spPr/>
      <dgm:t>
        <a:bodyPr/>
        <a:lstStyle/>
        <a:p>
          <a:endParaRPr lang="en-ZA"/>
        </a:p>
      </dgm:t>
    </dgm:pt>
    <dgm:pt modelId="{8719E151-DB24-4123-8F85-63FAC499DE30}">
      <dgm:prSet phldrT="[Text]" custT="1"/>
      <dgm:spPr/>
      <dgm:t>
        <a:bodyPr/>
        <a:lstStyle/>
        <a:p>
          <a:pPr marL="0"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§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Integrity </a:t>
          </a:r>
        </a:p>
        <a:p>
          <a:pPr marL="0"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- Transparency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+mj-lt"/>
            <a:buAutoNum type="arabicPeriod"/>
            <a:tabLst/>
            <a:defRPr/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- Fairness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+mj-lt"/>
            <a:buAutoNum type="arabicPeriod"/>
            <a:tabLst/>
            <a:defRPr/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- Innovation</a:t>
          </a:r>
        </a:p>
        <a:p>
          <a:pPr marL="0" lvl="0" algn="l" defTabSz="179388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n-US" sz="1400" b="1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Timely and accountable              	delivery</a:t>
          </a:r>
        </a:p>
        <a:p>
          <a:pPr marL="0"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- Mutual Respect  </a:t>
          </a:r>
        </a:p>
        <a:p>
          <a:pPr marL="0"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- Excellence</a:t>
          </a:r>
        </a:p>
        <a:p>
          <a:pPr marL="0"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endParaRPr lang="en-ZA" sz="1400" kern="1200" dirty="0"/>
        </a:p>
      </dgm:t>
    </dgm:pt>
    <dgm:pt modelId="{2B15969E-A551-488A-BEE7-015D2E1F2525}" type="parTrans" cxnId="{D5836FE3-5639-48E2-81AE-4248BD9E8202}">
      <dgm:prSet/>
      <dgm:spPr/>
      <dgm:t>
        <a:bodyPr/>
        <a:lstStyle/>
        <a:p>
          <a:endParaRPr lang="en-ZA"/>
        </a:p>
      </dgm:t>
    </dgm:pt>
    <dgm:pt modelId="{2D658B74-A0B1-4CF1-A3BA-5B4D10DA00C4}" type="sibTrans" cxnId="{D5836FE3-5639-48E2-81AE-4248BD9E8202}">
      <dgm:prSet/>
      <dgm:spPr/>
      <dgm:t>
        <a:bodyPr/>
        <a:lstStyle/>
        <a:p>
          <a:endParaRPr lang="en-ZA"/>
        </a:p>
      </dgm:t>
    </dgm:pt>
    <dgm:pt modelId="{7B46BF20-307C-4E5A-A671-BD46F9779410}">
      <dgm:prSet/>
      <dgm:spPr/>
      <dgm:t>
        <a:bodyPr/>
        <a:lstStyle/>
        <a:p>
          <a:pPr algn="ctr">
            <a:lnSpc>
              <a:spcPct val="150000"/>
            </a:lnSpc>
          </a:pPr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To oversee and promote safe railway operations through appropriate support, monitoring and enforcement, guided by an enabling regulatory framework</a:t>
          </a:r>
          <a:r>
            <a:rPr lang="en-ZA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gm:t>
    </dgm:pt>
    <dgm:pt modelId="{0BA07F6D-A2B7-4521-8A26-EC1378D54424}" type="parTrans" cxnId="{B371D9A4-DC02-4949-8B27-FEF22E5238FF}">
      <dgm:prSet/>
      <dgm:spPr/>
      <dgm:t>
        <a:bodyPr/>
        <a:lstStyle/>
        <a:p>
          <a:endParaRPr lang="en-ZA"/>
        </a:p>
      </dgm:t>
    </dgm:pt>
    <dgm:pt modelId="{4C1C5554-CC9E-458C-9049-C7FAD13F96FC}" type="sibTrans" cxnId="{B371D9A4-DC02-4949-8B27-FEF22E5238FF}">
      <dgm:prSet/>
      <dgm:spPr/>
      <dgm:t>
        <a:bodyPr/>
        <a:lstStyle/>
        <a:p>
          <a:endParaRPr lang="en-ZA"/>
        </a:p>
      </dgm:t>
    </dgm:pt>
    <dgm:pt modelId="{0E5E9BF8-115E-438A-9643-F394547359B3}" type="pres">
      <dgm:prSet presAssocID="{8E21913C-1198-487E-A1EF-67B8A116DD53}" presName="theList" presStyleCnt="0">
        <dgm:presLayoutVars>
          <dgm:dir/>
          <dgm:animLvl val="lvl"/>
          <dgm:resizeHandles val="exact"/>
        </dgm:presLayoutVars>
      </dgm:prSet>
      <dgm:spPr/>
    </dgm:pt>
    <dgm:pt modelId="{A62ED293-BB76-4B55-9E96-136353D0C179}" type="pres">
      <dgm:prSet presAssocID="{4341D8CD-1A3E-465E-8D5A-3787E24C0A81}" presName="compNode" presStyleCnt="0"/>
      <dgm:spPr/>
    </dgm:pt>
    <dgm:pt modelId="{7AFD3BD0-3D76-41C0-93D8-7129AE31CDBD}" type="pres">
      <dgm:prSet presAssocID="{4341D8CD-1A3E-465E-8D5A-3787E24C0A81}" presName="aNode" presStyleLbl="bgShp" presStyleIdx="0" presStyleCnt="3"/>
      <dgm:spPr/>
    </dgm:pt>
    <dgm:pt modelId="{B270D18A-AF33-4690-A940-5F43AEB49DAD}" type="pres">
      <dgm:prSet presAssocID="{4341D8CD-1A3E-465E-8D5A-3787E24C0A81}" presName="textNode" presStyleLbl="bgShp" presStyleIdx="0" presStyleCnt="3"/>
      <dgm:spPr/>
    </dgm:pt>
    <dgm:pt modelId="{49C6D97B-7435-44BB-9E7F-C662761AF310}" type="pres">
      <dgm:prSet presAssocID="{4341D8CD-1A3E-465E-8D5A-3787E24C0A81}" presName="compChildNode" presStyleCnt="0"/>
      <dgm:spPr/>
    </dgm:pt>
    <dgm:pt modelId="{B15E5E9D-C71E-4392-8C98-821150594D22}" type="pres">
      <dgm:prSet presAssocID="{4341D8CD-1A3E-465E-8D5A-3787E24C0A81}" presName="theInnerList" presStyleCnt="0"/>
      <dgm:spPr/>
    </dgm:pt>
    <dgm:pt modelId="{67B0E440-28D2-42AC-880B-425E29E654A6}" type="pres">
      <dgm:prSet presAssocID="{0DBEAAB7-A274-4C21-A61F-149D490CB626}" presName="childNode" presStyleLbl="node1" presStyleIdx="0" presStyleCnt="3" custScaleY="108742" custLinFactNeighborX="3181" custLinFactNeighborY="762">
        <dgm:presLayoutVars>
          <dgm:bulletEnabled val="1"/>
        </dgm:presLayoutVars>
      </dgm:prSet>
      <dgm:spPr/>
    </dgm:pt>
    <dgm:pt modelId="{3548AD19-4A0C-44E2-9516-50328B1F80E9}" type="pres">
      <dgm:prSet presAssocID="{4341D8CD-1A3E-465E-8D5A-3787E24C0A81}" presName="aSpace" presStyleCnt="0"/>
      <dgm:spPr/>
    </dgm:pt>
    <dgm:pt modelId="{2CBB3B71-CF21-4897-91AF-3ED6F5CE3895}" type="pres">
      <dgm:prSet presAssocID="{A5424840-7E11-4CCA-8A20-16BF7745A6AB}" presName="compNode" presStyleCnt="0"/>
      <dgm:spPr/>
    </dgm:pt>
    <dgm:pt modelId="{46EE4646-9D91-4BE3-8C54-6B8F43B14810}" type="pres">
      <dgm:prSet presAssocID="{A5424840-7E11-4CCA-8A20-16BF7745A6AB}" presName="aNode" presStyleLbl="bgShp" presStyleIdx="1" presStyleCnt="3"/>
      <dgm:spPr/>
    </dgm:pt>
    <dgm:pt modelId="{1BBA00CC-9366-4273-BBF8-29A8EA8E9CD3}" type="pres">
      <dgm:prSet presAssocID="{A5424840-7E11-4CCA-8A20-16BF7745A6AB}" presName="textNode" presStyleLbl="bgShp" presStyleIdx="1" presStyleCnt="3"/>
      <dgm:spPr/>
    </dgm:pt>
    <dgm:pt modelId="{F0761A7C-F7F8-48CA-B972-3B031C08C3B9}" type="pres">
      <dgm:prSet presAssocID="{A5424840-7E11-4CCA-8A20-16BF7745A6AB}" presName="compChildNode" presStyleCnt="0"/>
      <dgm:spPr/>
    </dgm:pt>
    <dgm:pt modelId="{77FFF520-FA73-4FAC-B2A0-9AD6B78DFE5A}" type="pres">
      <dgm:prSet presAssocID="{A5424840-7E11-4CCA-8A20-16BF7745A6AB}" presName="theInnerList" presStyleCnt="0"/>
      <dgm:spPr/>
    </dgm:pt>
    <dgm:pt modelId="{D3FBD6F6-B339-4645-8714-E3CF46AB790B}" type="pres">
      <dgm:prSet presAssocID="{7B46BF20-307C-4E5A-A671-BD46F9779410}" presName="childNode" presStyleLbl="node1" presStyleIdx="1" presStyleCnt="3">
        <dgm:presLayoutVars>
          <dgm:bulletEnabled val="1"/>
        </dgm:presLayoutVars>
      </dgm:prSet>
      <dgm:spPr/>
    </dgm:pt>
    <dgm:pt modelId="{18630BD9-B13E-4266-BC1C-BB9BEC9A0D55}" type="pres">
      <dgm:prSet presAssocID="{A5424840-7E11-4CCA-8A20-16BF7745A6AB}" presName="aSpace" presStyleCnt="0"/>
      <dgm:spPr/>
    </dgm:pt>
    <dgm:pt modelId="{94F69F25-B8F5-44D9-A445-A93CBDAF235E}" type="pres">
      <dgm:prSet presAssocID="{3FC1B2B9-A437-48D2-AD78-1FDEF6B9204E}" presName="compNode" presStyleCnt="0"/>
      <dgm:spPr/>
    </dgm:pt>
    <dgm:pt modelId="{7C95B79E-201D-402E-ADB8-2FC61B61A641}" type="pres">
      <dgm:prSet presAssocID="{3FC1B2B9-A437-48D2-AD78-1FDEF6B9204E}" presName="aNode" presStyleLbl="bgShp" presStyleIdx="2" presStyleCnt="3"/>
      <dgm:spPr/>
    </dgm:pt>
    <dgm:pt modelId="{DFBE00BE-526B-4AFC-8E97-1726ABF9F94B}" type="pres">
      <dgm:prSet presAssocID="{3FC1B2B9-A437-48D2-AD78-1FDEF6B9204E}" presName="textNode" presStyleLbl="bgShp" presStyleIdx="2" presStyleCnt="3"/>
      <dgm:spPr/>
    </dgm:pt>
    <dgm:pt modelId="{B126AF8C-718B-4BAF-8244-E72C2FD8E377}" type="pres">
      <dgm:prSet presAssocID="{3FC1B2B9-A437-48D2-AD78-1FDEF6B9204E}" presName="compChildNode" presStyleCnt="0"/>
      <dgm:spPr/>
    </dgm:pt>
    <dgm:pt modelId="{2E0E404A-271A-4516-B933-806FDF04B219}" type="pres">
      <dgm:prSet presAssocID="{3FC1B2B9-A437-48D2-AD78-1FDEF6B9204E}" presName="theInnerList" presStyleCnt="0"/>
      <dgm:spPr/>
    </dgm:pt>
    <dgm:pt modelId="{B0AAD38C-16BE-4829-A315-983C931342A0}" type="pres">
      <dgm:prSet presAssocID="{8719E151-DB24-4123-8F85-63FAC499DE30}" presName="childNode" presStyleLbl="node1" presStyleIdx="2" presStyleCnt="3" custScaleX="109622" custLinFactNeighborX="7737" custLinFactNeighborY="-1041">
        <dgm:presLayoutVars>
          <dgm:bulletEnabled val="1"/>
        </dgm:presLayoutVars>
      </dgm:prSet>
      <dgm:spPr/>
    </dgm:pt>
  </dgm:ptLst>
  <dgm:cxnLst>
    <dgm:cxn modelId="{A660E248-E666-40FD-8BD1-1F81CE9DD7C8}" srcId="{8E21913C-1198-487E-A1EF-67B8A116DD53}" destId="{3FC1B2B9-A437-48D2-AD78-1FDEF6B9204E}" srcOrd="2" destOrd="0" parTransId="{E888728A-5342-4716-B8D9-C78F741789BE}" sibTransId="{9B169FAD-9B9D-4BB3-8D50-EBCEEC8ED975}"/>
    <dgm:cxn modelId="{1A21A34B-68C7-4A31-9E25-5896CBF0D0C7}" type="presOf" srcId="{7B46BF20-307C-4E5A-A671-BD46F9779410}" destId="{D3FBD6F6-B339-4645-8714-E3CF46AB790B}" srcOrd="0" destOrd="0" presId="urn:microsoft.com/office/officeart/2005/8/layout/lProcess2"/>
    <dgm:cxn modelId="{62C87474-3979-4155-A04F-0F29F5CA6865}" type="presOf" srcId="{A5424840-7E11-4CCA-8A20-16BF7745A6AB}" destId="{46EE4646-9D91-4BE3-8C54-6B8F43B14810}" srcOrd="0" destOrd="0" presId="urn:microsoft.com/office/officeart/2005/8/layout/lProcess2"/>
    <dgm:cxn modelId="{4A812E80-F918-49FE-9267-2FCABABC3FE4}" type="presOf" srcId="{3FC1B2B9-A437-48D2-AD78-1FDEF6B9204E}" destId="{DFBE00BE-526B-4AFC-8E97-1726ABF9F94B}" srcOrd="1" destOrd="0" presId="urn:microsoft.com/office/officeart/2005/8/layout/lProcess2"/>
    <dgm:cxn modelId="{40D07B89-8ED1-45EF-A501-1DEC53B80666}" type="presOf" srcId="{8E21913C-1198-487E-A1EF-67B8A116DD53}" destId="{0E5E9BF8-115E-438A-9643-F394547359B3}" srcOrd="0" destOrd="0" presId="urn:microsoft.com/office/officeart/2005/8/layout/lProcess2"/>
    <dgm:cxn modelId="{23F10F8F-6595-4536-99A0-1D29B18C9DC6}" type="presOf" srcId="{A5424840-7E11-4CCA-8A20-16BF7745A6AB}" destId="{1BBA00CC-9366-4273-BBF8-29A8EA8E9CD3}" srcOrd="1" destOrd="0" presId="urn:microsoft.com/office/officeart/2005/8/layout/lProcess2"/>
    <dgm:cxn modelId="{A07A128F-0CBB-4AD8-B97F-EDB8D01425A5}" type="presOf" srcId="{4341D8CD-1A3E-465E-8D5A-3787E24C0A81}" destId="{7AFD3BD0-3D76-41C0-93D8-7129AE31CDBD}" srcOrd="0" destOrd="0" presId="urn:microsoft.com/office/officeart/2005/8/layout/lProcess2"/>
    <dgm:cxn modelId="{B371D9A4-DC02-4949-8B27-FEF22E5238FF}" srcId="{A5424840-7E11-4CCA-8A20-16BF7745A6AB}" destId="{7B46BF20-307C-4E5A-A671-BD46F9779410}" srcOrd="0" destOrd="0" parTransId="{0BA07F6D-A2B7-4521-8A26-EC1378D54424}" sibTransId="{4C1C5554-CC9E-458C-9049-C7FAD13F96FC}"/>
    <dgm:cxn modelId="{246924A7-6FC8-46A6-90FA-B75E570A88CE}" type="presOf" srcId="{3FC1B2B9-A437-48D2-AD78-1FDEF6B9204E}" destId="{7C95B79E-201D-402E-ADB8-2FC61B61A641}" srcOrd="0" destOrd="0" presId="urn:microsoft.com/office/officeart/2005/8/layout/lProcess2"/>
    <dgm:cxn modelId="{7E2BB9BA-C969-4973-81C4-71E0D5CF7C64}" srcId="{8E21913C-1198-487E-A1EF-67B8A116DD53}" destId="{A5424840-7E11-4CCA-8A20-16BF7745A6AB}" srcOrd="1" destOrd="0" parTransId="{BBDC3014-C476-4568-8DE5-C7490039C27D}" sibTransId="{7F1DD061-304D-4FB5-BD65-46327B8B78BD}"/>
    <dgm:cxn modelId="{5AD2F6BB-01C0-4356-A356-662F6CE5632D}" srcId="{4341D8CD-1A3E-465E-8D5A-3787E24C0A81}" destId="{0DBEAAB7-A274-4C21-A61F-149D490CB626}" srcOrd="0" destOrd="0" parTransId="{C8E60234-916F-4E98-B57D-8EF9BBEA3E26}" sibTransId="{57CE1E11-841B-46D2-9993-787842A03B38}"/>
    <dgm:cxn modelId="{AA70F7BE-C747-4CEC-B4D7-1D14E0CF0CB7}" type="presOf" srcId="{4341D8CD-1A3E-465E-8D5A-3787E24C0A81}" destId="{B270D18A-AF33-4690-A940-5F43AEB49DAD}" srcOrd="1" destOrd="0" presId="urn:microsoft.com/office/officeart/2005/8/layout/lProcess2"/>
    <dgm:cxn modelId="{EB2029C2-85AF-458F-B74F-44C2B2EDC01D}" type="presOf" srcId="{8719E151-DB24-4123-8F85-63FAC499DE30}" destId="{B0AAD38C-16BE-4829-A315-983C931342A0}" srcOrd="0" destOrd="0" presId="urn:microsoft.com/office/officeart/2005/8/layout/lProcess2"/>
    <dgm:cxn modelId="{090892C7-B9FC-42F2-9239-C2165B2A6F26}" type="presOf" srcId="{0DBEAAB7-A274-4C21-A61F-149D490CB626}" destId="{67B0E440-28D2-42AC-880B-425E29E654A6}" srcOrd="0" destOrd="0" presId="urn:microsoft.com/office/officeart/2005/8/layout/lProcess2"/>
    <dgm:cxn modelId="{D5836FE3-5639-48E2-81AE-4248BD9E8202}" srcId="{3FC1B2B9-A437-48D2-AD78-1FDEF6B9204E}" destId="{8719E151-DB24-4123-8F85-63FAC499DE30}" srcOrd="0" destOrd="0" parTransId="{2B15969E-A551-488A-BEE7-015D2E1F2525}" sibTransId="{2D658B74-A0B1-4CF1-A3BA-5B4D10DA00C4}"/>
    <dgm:cxn modelId="{1AC312EE-CBB9-45A6-80CF-5E49A5691918}" srcId="{8E21913C-1198-487E-A1EF-67B8A116DD53}" destId="{4341D8CD-1A3E-465E-8D5A-3787E24C0A81}" srcOrd="0" destOrd="0" parTransId="{F8F02480-EBC3-4CC0-AA5C-90CA6DE0BEC3}" sibTransId="{66E8AFE6-82EF-4297-9F3F-428A3132F20E}"/>
    <dgm:cxn modelId="{36409534-8AA5-438D-9C12-1B1B888AFD2C}" type="presParOf" srcId="{0E5E9BF8-115E-438A-9643-F394547359B3}" destId="{A62ED293-BB76-4B55-9E96-136353D0C179}" srcOrd="0" destOrd="0" presId="urn:microsoft.com/office/officeart/2005/8/layout/lProcess2"/>
    <dgm:cxn modelId="{CEC72ECF-096A-4102-9829-557FC639D416}" type="presParOf" srcId="{A62ED293-BB76-4B55-9E96-136353D0C179}" destId="{7AFD3BD0-3D76-41C0-93D8-7129AE31CDBD}" srcOrd="0" destOrd="0" presId="urn:microsoft.com/office/officeart/2005/8/layout/lProcess2"/>
    <dgm:cxn modelId="{D832541E-91F6-4670-98A0-904898961219}" type="presParOf" srcId="{A62ED293-BB76-4B55-9E96-136353D0C179}" destId="{B270D18A-AF33-4690-A940-5F43AEB49DAD}" srcOrd="1" destOrd="0" presId="urn:microsoft.com/office/officeart/2005/8/layout/lProcess2"/>
    <dgm:cxn modelId="{52FD3E69-7B70-4327-8292-C7CC5B6035F7}" type="presParOf" srcId="{A62ED293-BB76-4B55-9E96-136353D0C179}" destId="{49C6D97B-7435-44BB-9E7F-C662761AF310}" srcOrd="2" destOrd="0" presId="urn:microsoft.com/office/officeart/2005/8/layout/lProcess2"/>
    <dgm:cxn modelId="{4F757574-7E86-4404-8DE4-71837CB4220E}" type="presParOf" srcId="{49C6D97B-7435-44BB-9E7F-C662761AF310}" destId="{B15E5E9D-C71E-4392-8C98-821150594D22}" srcOrd="0" destOrd="0" presId="urn:microsoft.com/office/officeart/2005/8/layout/lProcess2"/>
    <dgm:cxn modelId="{92327668-7F09-4C37-8D23-7154104ADB86}" type="presParOf" srcId="{B15E5E9D-C71E-4392-8C98-821150594D22}" destId="{67B0E440-28D2-42AC-880B-425E29E654A6}" srcOrd="0" destOrd="0" presId="urn:microsoft.com/office/officeart/2005/8/layout/lProcess2"/>
    <dgm:cxn modelId="{0EDA131F-954C-4379-95F8-BFE06967176E}" type="presParOf" srcId="{0E5E9BF8-115E-438A-9643-F394547359B3}" destId="{3548AD19-4A0C-44E2-9516-50328B1F80E9}" srcOrd="1" destOrd="0" presId="urn:microsoft.com/office/officeart/2005/8/layout/lProcess2"/>
    <dgm:cxn modelId="{5FCB8524-3DEB-4585-93A3-9E11D5AE7319}" type="presParOf" srcId="{0E5E9BF8-115E-438A-9643-F394547359B3}" destId="{2CBB3B71-CF21-4897-91AF-3ED6F5CE3895}" srcOrd="2" destOrd="0" presId="urn:microsoft.com/office/officeart/2005/8/layout/lProcess2"/>
    <dgm:cxn modelId="{B98B3762-AB1F-4544-BFF3-65838B0B1341}" type="presParOf" srcId="{2CBB3B71-CF21-4897-91AF-3ED6F5CE3895}" destId="{46EE4646-9D91-4BE3-8C54-6B8F43B14810}" srcOrd="0" destOrd="0" presId="urn:microsoft.com/office/officeart/2005/8/layout/lProcess2"/>
    <dgm:cxn modelId="{D2BF1B82-C51B-41C3-934F-9886527047D9}" type="presParOf" srcId="{2CBB3B71-CF21-4897-91AF-3ED6F5CE3895}" destId="{1BBA00CC-9366-4273-BBF8-29A8EA8E9CD3}" srcOrd="1" destOrd="0" presId="urn:microsoft.com/office/officeart/2005/8/layout/lProcess2"/>
    <dgm:cxn modelId="{74EAB4ED-68AA-453D-82F0-7EE02109E317}" type="presParOf" srcId="{2CBB3B71-CF21-4897-91AF-3ED6F5CE3895}" destId="{F0761A7C-F7F8-48CA-B972-3B031C08C3B9}" srcOrd="2" destOrd="0" presId="urn:microsoft.com/office/officeart/2005/8/layout/lProcess2"/>
    <dgm:cxn modelId="{C3A981A9-19A2-4004-B000-B6B72E86642A}" type="presParOf" srcId="{F0761A7C-F7F8-48CA-B972-3B031C08C3B9}" destId="{77FFF520-FA73-4FAC-B2A0-9AD6B78DFE5A}" srcOrd="0" destOrd="0" presId="urn:microsoft.com/office/officeart/2005/8/layout/lProcess2"/>
    <dgm:cxn modelId="{A0158A15-52FC-49BC-B64A-ECED6C15222C}" type="presParOf" srcId="{77FFF520-FA73-4FAC-B2A0-9AD6B78DFE5A}" destId="{D3FBD6F6-B339-4645-8714-E3CF46AB790B}" srcOrd="0" destOrd="0" presId="urn:microsoft.com/office/officeart/2005/8/layout/lProcess2"/>
    <dgm:cxn modelId="{387BC436-1CEF-4411-BA76-387FF2F173F1}" type="presParOf" srcId="{0E5E9BF8-115E-438A-9643-F394547359B3}" destId="{18630BD9-B13E-4266-BC1C-BB9BEC9A0D55}" srcOrd="3" destOrd="0" presId="urn:microsoft.com/office/officeart/2005/8/layout/lProcess2"/>
    <dgm:cxn modelId="{FE354A29-653B-4804-8C88-36919405242F}" type="presParOf" srcId="{0E5E9BF8-115E-438A-9643-F394547359B3}" destId="{94F69F25-B8F5-44D9-A445-A93CBDAF235E}" srcOrd="4" destOrd="0" presId="urn:microsoft.com/office/officeart/2005/8/layout/lProcess2"/>
    <dgm:cxn modelId="{0E2B326A-A0F4-4A8A-A387-940204A69DAC}" type="presParOf" srcId="{94F69F25-B8F5-44D9-A445-A93CBDAF235E}" destId="{7C95B79E-201D-402E-ADB8-2FC61B61A641}" srcOrd="0" destOrd="0" presId="urn:microsoft.com/office/officeart/2005/8/layout/lProcess2"/>
    <dgm:cxn modelId="{47C79EAC-56C2-4E93-84A0-3165EA828F8C}" type="presParOf" srcId="{94F69F25-B8F5-44D9-A445-A93CBDAF235E}" destId="{DFBE00BE-526B-4AFC-8E97-1726ABF9F94B}" srcOrd="1" destOrd="0" presId="urn:microsoft.com/office/officeart/2005/8/layout/lProcess2"/>
    <dgm:cxn modelId="{0EA25C3D-A523-4A88-8EE1-B90D19FD05DB}" type="presParOf" srcId="{94F69F25-B8F5-44D9-A445-A93CBDAF235E}" destId="{B126AF8C-718B-4BAF-8244-E72C2FD8E377}" srcOrd="2" destOrd="0" presId="urn:microsoft.com/office/officeart/2005/8/layout/lProcess2"/>
    <dgm:cxn modelId="{6D144C8D-2F33-435C-9217-A7BC30C1C454}" type="presParOf" srcId="{B126AF8C-718B-4BAF-8244-E72C2FD8E377}" destId="{2E0E404A-271A-4516-B933-806FDF04B219}" srcOrd="0" destOrd="0" presId="urn:microsoft.com/office/officeart/2005/8/layout/lProcess2"/>
    <dgm:cxn modelId="{DCA80AA0-08D9-49EB-85A6-0216F5A38BD8}" type="presParOf" srcId="{2E0E404A-271A-4516-B933-806FDF04B219}" destId="{B0AAD38C-16BE-4829-A315-983C931342A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FD3BD0-3D76-41C0-93D8-7129AE31CDBD}">
      <dsp:nvSpPr>
        <dsp:cNvPr id="0" name=""/>
        <dsp:cNvSpPr/>
      </dsp:nvSpPr>
      <dsp:spPr>
        <a:xfrm>
          <a:off x="1026" y="0"/>
          <a:ext cx="2669524" cy="4226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VISION</a:t>
          </a:r>
          <a:endParaRPr lang="en-ZA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6" y="0"/>
        <a:ext cx="2669524" cy="1267845"/>
      </dsp:txXfrm>
    </dsp:sp>
    <dsp:sp modelId="{67B0E440-28D2-42AC-880B-425E29E654A6}">
      <dsp:nvSpPr>
        <dsp:cNvPr id="0" name=""/>
        <dsp:cNvSpPr/>
      </dsp:nvSpPr>
      <dsp:spPr>
        <a:xfrm>
          <a:off x="335913" y="1288070"/>
          <a:ext cx="2135619" cy="27450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538163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Safe, reliable and sustainable railway operations </a:t>
          </a:r>
          <a:r>
            <a:rPr lang="en-US" sz="1400" b="1" kern="1200" dirty="0" err="1">
              <a:latin typeface="Arial" panose="020B0604020202020204" pitchFamily="34" charset="0"/>
              <a:cs typeface="Arial" panose="020B0604020202020204" pitchFamily="34" charset="0"/>
            </a:rPr>
            <a:t>recognised</a:t>
          </a: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 globally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ZA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8463" y="1350620"/>
        <a:ext cx="2010519" cy="2619919"/>
      </dsp:txXfrm>
    </dsp:sp>
    <dsp:sp modelId="{46EE4646-9D91-4BE3-8C54-6B8F43B14810}">
      <dsp:nvSpPr>
        <dsp:cNvPr id="0" name=""/>
        <dsp:cNvSpPr/>
      </dsp:nvSpPr>
      <dsp:spPr>
        <a:xfrm>
          <a:off x="2870766" y="0"/>
          <a:ext cx="2669524" cy="4226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MISSION</a:t>
          </a:r>
          <a:endParaRPr lang="en-ZA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70766" y="0"/>
        <a:ext cx="2669524" cy="1267845"/>
      </dsp:txXfrm>
    </dsp:sp>
    <dsp:sp modelId="{D3FBD6F6-B339-4645-8714-E3CF46AB790B}">
      <dsp:nvSpPr>
        <dsp:cNvPr id="0" name=""/>
        <dsp:cNvSpPr/>
      </dsp:nvSpPr>
      <dsp:spPr>
        <a:xfrm>
          <a:off x="3137718" y="1267845"/>
          <a:ext cx="2135619" cy="2746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Arial" panose="020B0604020202020204" pitchFamily="34" charset="0"/>
              <a:cs typeface="Arial" panose="020B0604020202020204" pitchFamily="34" charset="0"/>
            </a:rPr>
            <a:t>To oversee and promote safe railway operations through appropriate support, monitoring and enforcement, guided by an enabling regulatory framework</a:t>
          </a:r>
          <a:r>
            <a:rPr lang="en-ZA" sz="14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sp:txBody>
      <dsp:txXfrm>
        <a:off x="3200268" y="1330395"/>
        <a:ext cx="2010519" cy="2621898"/>
      </dsp:txXfrm>
    </dsp:sp>
    <dsp:sp modelId="{7C95B79E-201D-402E-ADB8-2FC61B61A641}">
      <dsp:nvSpPr>
        <dsp:cNvPr id="0" name=""/>
        <dsp:cNvSpPr/>
      </dsp:nvSpPr>
      <dsp:spPr>
        <a:xfrm>
          <a:off x="5740505" y="0"/>
          <a:ext cx="2669524" cy="4226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VALUES</a:t>
          </a:r>
          <a:endParaRPr lang="en-ZA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40505" y="0"/>
        <a:ext cx="2669524" cy="1267845"/>
      </dsp:txXfrm>
    </dsp:sp>
    <dsp:sp modelId="{B0AAD38C-16BE-4829-A315-983C931342A0}">
      <dsp:nvSpPr>
        <dsp:cNvPr id="0" name=""/>
        <dsp:cNvSpPr/>
      </dsp:nvSpPr>
      <dsp:spPr>
        <a:xfrm>
          <a:off x="6069946" y="1239249"/>
          <a:ext cx="2341109" cy="2746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Integrity </a:t>
          </a:r>
        </a:p>
        <a:p>
          <a:pPr marL="0"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- Transparency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+mj-lt"/>
            <a:buNone/>
            <a:tabLst/>
            <a:defRPr/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- Fairness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+mj-lt"/>
            <a:buNone/>
            <a:tabLst/>
            <a:defRPr/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- Innovation</a:t>
          </a:r>
        </a:p>
        <a:p>
          <a:pPr marL="0" lvl="0" algn="l" defTabSz="179388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n-US" sz="1400" b="1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Timely and accountable              	delivery</a:t>
          </a:r>
        </a:p>
        <a:p>
          <a:pPr marL="0"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- Mutual Respect  </a:t>
          </a:r>
        </a:p>
        <a:p>
          <a:pPr marL="0"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- Excellence</a:t>
          </a:r>
        </a:p>
        <a:p>
          <a:pPr marL="0"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en-ZA" sz="1400" kern="1200" dirty="0"/>
        </a:p>
      </dsp:txBody>
      <dsp:txXfrm>
        <a:off x="6138515" y="1307818"/>
        <a:ext cx="2203971" cy="2609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C6728-8C48-48D3-8587-164F05305115}" type="datetimeFigureOut">
              <a:rPr lang="en-ZA" smtClean="0"/>
              <a:t>2021/02/01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AC647-BF02-4B93-9CE3-2AC666EEF1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68811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336F2CF-5047-4D2C-8C1B-00A579D42E9D}" type="datetimeFigureOut">
              <a:rPr lang="en-GB" smtClean="0"/>
              <a:pPr/>
              <a:t>01/02/2021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6416DE8-9A8B-400C-B1AC-574A21381CB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162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16DE8-9A8B-400C-B1AC-574A21381CB0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1809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16DE8-9A8B-400C-B1AC-574A21381CB0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262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16DE8-9A8B-400C-B1AC-574A21381CB0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4495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16DE8-9A8B-400C-B1AC-574A21381CB0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975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416DE8-9A8B-400C-B1AC-574A21381C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012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416DE8-9A8B-400C-B1AC-574A21381C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1965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1C244-305F-49DE-8B86-8BB3C961E329}" type="datetime1">
              <a:rPr lang="en-ZA" smtClean="0"/>
              <a:t>2021/02/01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A8BCC-8F4D-4953-88F2-3697E233FD70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6559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DADC8-8746-4E2C-AD0C-3B286C909AEA}" type="datetime1">
              <a:rPr lang="en-ZA" smtClean="0"/>
              <a:t>2021/02/01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F9C7B-E201-402F-9B7F-CF923D51A7AA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0726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A9CD2-1489-4123-B7ED-2403F1757AE5}" type="datetime1">
              <a:rPr lang="en-ZA" smtClean="0"/>
              <a:t>2021/02/01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E7E15-4AC1-42E4-9A43-73A16A715517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69990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9D876-F258-4BEF-AB33-8FC526D5884C}" type="datetime1">
              <a:rPr lang="en-ZA" smtClean="0"/>
              <a:t>2021/02/01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dirty="0"/>
              <a:t>RSR Strategy 2018/19 to 2022/23 V1.2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A8BCC-8F4D-4953-88F2-3697E233FD70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10200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ZA" sz="2700" b="1" kern="1200" dirty="0">
                <a:solidFill>
                  <a:schemeClr val="tx2"/>
                </a:solidFill>
                <a:latin typeface="+mn-lt"/>
                <a:ea typeface="ＭＳ Ｐゴシック" charset="-128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7175" indent="-257175" algn="l" rtl="0" eaLnBrk="1" fontAlgn="base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557213" indent="-214313">
              <a:defRPr lang="en-US" sz="1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857250" indent="-171450">
              <a:defRPr lang="en-US" sz="12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marL="557213" lvl="1" indent="-214313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857250" lvl="2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AB2AB-D8DF-4006-B79E-701F66920389}" type="datetime1">
              <a:rPr lang="en-ZA" smtClean="0"/>
              <a:t>2021/02/01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dirty="0"/>
              <a:t>RSR Strategy 2018/19 to 2022/23 V1.2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CFDAE-8565-4D03-8A68-635A0920E9BE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42270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F0517-A31F-4AA7-897F-DF455C203B1F}" type="datetime1">
              <a:rPr lang="en-ZA" smtClean="0"/>
              <a:t>2021/02/01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dirty="0"/>
              <a:t>RSR Strategy 2018/19 to 2022/23 V1.2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3D3F-CDED-47D7-B57F-6D667A7EDFF8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79307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ZA" sz="2700" b="1" kern="1200" dirty="0">
                <a:solidFill>
                  <a:schemeClr val="tx2"/>
                </a:solidFill>
                <a:latin typeface="+mn-lt"/>
                <a:ea typeface="ＭＳ Ｐゴシック" charset="-128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43F3D-8095-4502-A55D-975490190C93}" type="datetime1">
              <a:rPr lang="en-ZA" smtClean="0"/>
              <a:t>2021/02/01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dirty="0"/>
              <a:t>RSR Strategy 2018/19 to 2022/23 V1.2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18A80-8053-47D4-AB19-12B23A34AB7D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14473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ZA" sz="2700" b="1" kern="1200" dirty="0">
                <a:solidFill>
                  <a:schemeClr val="tx2"/>
                </a:solidFill>
                <a:latin typeface="+mn-lt"/>
                <a:ea typeface="ＭＳ Ｐゴシック" charset="-128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19F0-42C0-43E0-8954-11EB4F133730}" type="datetime1">
              <a:rPr lang="en-ZA" smtClean="0"/>
              <a:t>2021/02/01</a:t>
            </a:fld>
            <a:endParaRPr lang="en-Z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dirty="0"/>
              <a:t>RSR Strategy 2018/19 to 2022/23 V1.2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21896-F48B-413B-84E3-61D25C226624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42695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ZA" sz="2700" b="1" kern="1200" dirty="0">
                <a:solidFill>
                  <a:schemeClr val="tx2"/>
                </a:solidFill>
                <a:latin typeface="+mn-lt"/>
                <a:ea typeface="ＭＳ Ｐゴシック" charset="-128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791BF-3752-4C95-97EF-C64FBEEAA026}" type="datetime1">
              <a:rPr lang="en-ZA" smtClean="0"/>
              <a:t>2021/02/01</a:t>
            </a:fld>
            <a:endParaRPr lang="en-Z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dirty="0"/>
              <a:t>RSR Strategy 2018/19 to 2022/23 V1.2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09726-6A3F-42D1-82A2-323CDBDB1D6C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866885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823AA-03FD-431B-9DB3-EF65B6D872D6}" type="datetime1">
              <a:rPr lang="en-ZA" smtClean="0"/>
              <a:t>2021/02/01</a:t>
            </a:fld>
            <a:endParaRPr lang="en-Z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dirty="0"/>
              <a:t>RSR Strategy 2018/19 to 2022/23 V1.2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2D28B-1ECF-4562-9DA7-A455EEDBC75A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44909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319CB-9FF7-4990-ACB9-A13227DE3E15}" type="datetime1">
              <a:rPr lang="en-ZA" smtClean="0"/>
              <a:t>2021/02/01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dirty="0"/>
              <a:t>RSR Strategy 2018/19 to 2022/23 V1.2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606F-F8F4-48FC-85CE-8B869D93D48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47862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ZA" sz="3600" b="1" kern="1200" dirty="0">
                <a:solidFill>
                  <a:schemeClr val="tx2"/>
                </a:solidFill>
                <a:latin typeface="+mn-lt"/>
                <a:ea typeface="ＭＳ Ｐゴシック" charset="-128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 algn="l" rtl="0" eaLnBrk="1" fontAlgn="base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defRPr lang="en-US" sz="20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defRPr lang="en-US" sz="16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marL="742950" lvl="1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11430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B49B9-C98C-4224-8B91-A22368945FCA}" type="datetime1">
              <a:rPr lang="en-ZA" smtClean="0"/>
              <a:t>2021/02/01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CFDAE-8565-4D03-8A68-635A0920E9BE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655008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Z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6FCCD-FF8A-4229-8B5B-CA4556FAD536}" type="datetime1">
              <a:rPr lang="en-ZA" smtClean="0"/>
              <a:t>2021/02/01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dirty="0"/>
              <a:t>RSR Strategy 2018/19 to 2022/23 V1.2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8FB43-7924-4C53-8A0D-A00BA444E5FF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1027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42770-9C31-4591-9760-4FAD416E5174}" type="datetime1">
              <a:rPr lang="en-ZA" smtClean="0"/>
              <a:t>2021/02/01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dirty="0"/>
              <a:t>RSR Strategy 2018/19 to 2022/23 V1.2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F9C7B-E201-402F-9B7F-CF923D51A7AA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420181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A59B6-65C7-46E3-96E5-EAEA51E336D0}" type="datetime1">
              <a:rPr lang="en-ZA" smtClean="0"/>
              <a:t>2021/02/01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dirty="0"/>
              <a:t>RSR Strategy 2018/19 to 2022/23 V1.2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E7E15-4AC1-42E4-9A43-73A16A715517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2476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A546C-B6CB-4A65-8CB3-53B3A6CF4A55}" type="datetime1">
              <a:rPr lang="en-ZA" smtClean="0"/>
              <a:t>2021/02/01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3D3F-CDED-47D7-B57F-6D667A7EDFF8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36632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ZA" sz="3600" b="1" kern="1200" dirty="0">
                <a:solidFill>
                  <a:schemeClr val="tx2"/>
                </a:solidFill>
                <a:latin typeface="+mn-lt"/>
                <a:ea typeface="ＭＳ Ｐゴシック" charset="-128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FBA3E-67FC-49C0-B289-3F91E4695779}" type="datetime1">
              <a:rPr lang="en-ZA" smtClean="0"/>
              <a:t>2021/02/01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18A80-8053-47D4-AB19-12B23A34AB7D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6719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ZA" sz="3600" b="1" kern="1200" dirty="0">
                <a:solidFill>
                  <a:schemeClr val="tx2"/>
                </a:solidFill>
                <a:latin typeface="+mn-lt"/>
                <a:ea typeface="ＭＳ Ｐゴシック" charset="-128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BAE17-59EA-4304-956A-231D284CABC9}" type="datetime1">
              <a:rPr lang="en-ZA" smtClean="0"/>
              <a:t>2021/02/01</a:t>
            </a:fld>
            <a:endParaRPr lang="en-Z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21896-F48B-413B-84E3-61D25C226624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9670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ZA" sz="3600" b="1" kern="1200" dirty="0">
                <a:solidFill>
                  <a:schemeClr val="tx2"/>
                </a:solidFill>
                <a:latin typeface="+mn-lt"/>
                <a:ea typeface="ＭＳ Ｐゴシック" charset="-128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82836-B305-4288-8E5E-B7D1E4211EAE}" type="datetime1">
              <a:rPr lang="en-ZA" smtClean="0"/>
              <a:t>2021/02/01</a:t>
            </a:fld>
            <a:endParaRPr lang="en-Z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09726-6A3F-42D1-82A2-323CDBDB1D6C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984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CE594-5AAF-45C9-9BDC-01608B234B6E}" type="datetime1">
              <a:rPr lang="en-ZA" smtClean="0"/>
              <a:t>2021/02/01</a:t>
            </a:fld>
            <a:endParaRPr lang="en-Z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2D28B-1ECF-4562-9DA7-A455EEDBC75A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3145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63462-2D8D-4B26-B412-7ED7CACAC7A9}" type="datetime1">
              <a:rPr lang="en-ZA" smtClean="0"/>
              <a:t>2021/02/01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606F-F8F4-48FC-85CE-8B869D93D48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5022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ECA60-DFA5-427E-9752-1408B22C44AC}" type="datetime1">
              <a:rPr lang="en-ZA" smtClean="0"/>
              <a:t>2021/02/01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8FB43-7924-4C53-8A0D-A00BA444E5FF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0578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RSR_PPT2.jp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6D9FF8B7-7D15-4165-B179-757FC67DF273}" type="datetime1">
              <a:rPr lang="en-ZA" smtClean="0"/>
              <a:t>2021/02/01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114E516-B75B-4E21-9164-50A6A112B4E3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ZA" sz="3600" b="1" kern="1200" dirty="0" smtClean="0">
          <a:solidFill>
            <a:schemeClr val="tx2"/>
          </a:solidFill>
          <a:latin typeface="+mn-lt"/>
          <a:ea typeface="ＭＳ Ｐゴシック" charset="-128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RSR_PPT2.jp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F3DA5E9E-65EB-4A22-9358-01F905DDCCE2}" type="datetime1">
              <a:rPr lang="en-ZA" smtClean="0"/>
              <a:t>2021/02/01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ZA" dirty="0"/>
              <a:t>RSR Strategy 2018/19 to 2022/23 V1.2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114E516-B75B-4E21-9164-50A6A112B4E3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2857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ZA" sz="2700" b="1" kern="1200" dirty="0" smtClean="0">
          <a:solidFill>
            <a:schemeClr val="tx2"/>
          </a:solidFill>
          <a:latin typeface="+mn-lt"/>
          <a:ea typeface="ＭＳ Ｐゴシック" charset="-128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-128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-128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-128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RSR_PPT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A8BCC-8F4D-4953-88F2-3697E233FD70}" type="slidenum">
              <a:rPr lang="en-ZA" smtClean="0"/>
              <a:pPr>
                <a:defRPr/>
              </a:pPr>
              <a:t>1</a:t>
            </a:fld>
            <a:endParaRPr lang="en-ZA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375BA99-C12D-464E-95FB-F8F725882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4749316"/>
            <a:ext cx="6984775" cy="1857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4000" b="1" dirty="0">
                <a:solidFill>
                  <a:schemeClr val="tx2"/>
                </a:solidFill>
                <a:cs typeface="Arial" panose="020B0604020202020204" pitchFamily="34" charset="0"/>
              </a:rPr>
              <a:t>2019/20 ANNUAL REPORT</a:t>
            </a:r>
          </a:p>
          <a:p>
            <a:pPr eaLnBrk="1" hangingPunct="1">
              <a:defRPr/>
            </a:pPr>
            <a:endParaRPr lang="en-US" sz="20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CFDAE-8565-4D03-8A68-635A0920E9BE}" type="slidenum">
              <a:rPr lang="en-ZA" smtClean="0"/>
              <a:pPr>
                <a:defRPr/>
              </a:pPr>
              <a:t>10</a:t>
            </a:fld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566670" y="1455313"/>
            <a:ext cx="801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23BD188-A2CF-4A88-9CA1-129597040F67}"/>
              </a:ext>
            </a:extLst>
          </p:cNvPr>
          <p:cNvSpPr txBox="1">
            <a:spLocks/>
          </p:cNvSpPr>
          <p:nvPr/>
        </p:nvSpPr>
        <p:spPr bwMode="auto">
          <a:xfrm>
            <a:off x="580543" y="0"/>
            <a:ext cx="856345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ZA" sz="3600" b="1" kern="1200" dirty="0">
                <a:solidFill>
                  <a:schemeClr val="tx2"/>
                </a:solidFill>
                <a:latin typeface="+mn-lt"/>
                <a:ea typeface="ＭＳ Ｐゴシック" charset="-128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l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ACHIEVEMENTS</a:t>
            </a:r>
            <a:endParaRPr lang="en-ZA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34860C0-D34F-4618-AC42-F6A45DC8CC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698712"/>
              </p:ext>
            </p:extLst>
          </p:nvPr>
        </p:nvGraphicFramePr>
        <p:xfrm>
          <a:off x="656948" y="917523"/>
          <a:ext cx="8029852" cy="30226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334827">
                  <a:extLst>
                    <a:ext uri="{9D8B030D-6E8A-4147-A177-3AD203B41FA5}">
                      <a16:colId xmlns:a16="http://schemas.microsoft.com/office/drawing/2014/main" val="416969539"/>
                    </a:ext>
                  </a:extLst>
                </a:gridCol>
                <a:gridCol w="5695025">
                  <a:extLst>
                    <a:ext uri="{9D8B030D-6E8A-4147-A177-3AD203B41FA5}">
                      <a16:colId xmlns:a16="http://schemas.microsoft.com/office/drawing/2014/main" val="31872145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 2:  SUSTAINABLE INSTITUTIONAL GROWTH AND DEVELOPMENT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670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APEX PRIORITY</a:t>
                      </a:r>
                      <a:endParaRPr lang="en-ZA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CONTRIBUTION</a:t>
                      </a:r>
                      <a:endParaRPr lang="en-ZA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48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ZA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  Transforming the economy to serve all South Africans and create jobs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ZA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 bursaries awarded to 29 students to the value of R2, 762, 474.00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ZA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Internal bursaries to 9 staff members to the value of R282 485.00.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ZA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ZA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2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8872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CFDAE-8565-4D03-8A68-635A0920E9BE}" type="slidenum">
              <a:rPr lang="en-ZA" smtClean="0"/>
              <a:pPr>
                <a:defRPr/>
              </a:pPr>
              <a:t>11</a:t>
            </a:fld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566670" y="1455313"/>
            <a:ext cx="801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23BD188-A2CF-4A88-9CA1-129597040F67}"/>
              </a:ext>
            </a:extLst>
          </p:cNvPr>
          <p:cNvSpPr txBox="1">
            <a:spLocks/>
          </p:cNvSpPr>
          <p:nvPr/>
        </p:nvSpPr>
        <p:spPr bwMode="auto">
          <a:xfrm>
            <a:off x="580543" y="0"/>
            <a:ext cx="856345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ZA" sz="3600" b="1" kern="1200" dirty="0">
                <a:solidFill>
                  <a:schemeClr val="tx2"/>
                </a:solidFill>
                <a:latin typeface="+mn-lt"/>
                <a:ea typeface="ＭＳ Ｐゴシック" charset="-128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l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ACHIEVEMENTS</a:t>
            </a:r>
            <a:endParaRPr lang="en-ZA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34860C0-D34F-4618-AC42-F6A45DC8CC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74099"/>
              </p:ext>
            </p:extLst>
          </p:nvPr>
        </p:nvGraphicFramePr>
        <p:xfrm>
          <a:off x="656948" y="917523"/>
          <a:ext cx="8029852" cy="44907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370337">
                  <a:extLst>
                    <a:ext uri="{9D8B030D-6E8A-4147-A177-3AD203B41FA5}">
                      <a16:colId xmlns:a16="http://schemas.microsoft.com/office/drawing/2014/main" val="416969539"/>
                    </a:ext>
                  </a:extLst>
                </a:gridCol>
                <a:gridCol w="5659515">
                  <a:extLst>
                    <a:ext uri="{9D8B030D-6E8A-4147-A177-3AD203B41FA5}">
                      <a16:colId xmlns:a16="http://schemas.microsoft.com/office/drawing/2014/main" val="31872145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 3:  IMPROVED STAKEHOLDER SERVICE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670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APEX PRIORITY</a:t>
                      </a:r>
                      <a:endParaRPr lang="en-ZA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CONTRIBUTION</a:t>
                      </a:r>
                      <a:endParaRPr lang="en-ZA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48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ZA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4:  Tackling the persistence of apartheid spatial development to build sustainable and safe human settlements, towns and rural areas, and effective local government</a:t>
                      </a:r>
                      <a:endParaRPr lang="en-ZA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Constant engagement with SALGA as a nodal point to municipalities;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 of the Tshwane Rail Steering Committee and can influence the rail-safety agenda;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ZA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ZA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2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ZA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6:  Build a better Africa and world</a:t>
                      </a:r>
                      <a:endParaRPr lang="en-ZA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 of the Southern African Railways Association (SARA) 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ZA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456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096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CFDAE-8565-4D03-8A68-635A0920E9BE}" type="slidenum">
              <a:rPr lang="en-ZA" smtClean="0"/>
              <a:pPr>
                <a:defRPr/>
              </a:pPr>
              <a:t>12</a:t>
            </a:fld>
            <a:endParaRPr lang="en-ZA" dirty="0"/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93649" y="4830792"/>
            <a:ext cx="7824099" cy="1143000"/>
          </a:xfrm>
        </p:spPr>
        <p:txBody>
          <a:bodyPr/>
          <a:lstStyle/>
          <a:p>
            <a:pPr algn="l"/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HUMAN RESOURCES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024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CFDAE-8565-4D03-8A68-635A0920E9BE}" type="slidenum">
              <a:rPr lang="en-ZA" smtClean="0"/>
              <a:pPr>
                <a:defRPr/>
              </a:pPr>
              <a:t>13</a:t>
            </a:fld>
            <a:endParaRPr lang="en-ZA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ED412D-1252-457D-9744-1DF79A282B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525" y="956620"/>
            <a:ext cx="5491075" cy="477372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505450" y="3495149"/>
            <a:ext cx="586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u="sng" dirty="0">
                <a:solidFill>
                  <a:schemeClr val="accent6"/>
                </a:solidFill>
              </a:rPr>
              <a:t>13</a:t>
            </a:r>
          </a:p>
          <a:p>
            <a:pPr algn="ctr"/>
            <a:r>
              <a:rPr lang="en-ZA" b="1" dirty="0">
                <a:solidFill>
                  <a:schemeClr val="tx2"/>
                </a:solidFill>
              </a:rPr>
              <a:t>13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B2DA9A8-FABD-470D-A8D3-9E251322FD07}"/>
              </a:ext>
            </a:extLst>
          </p:cNvPr>
          <p:cNvSpPr txBox="1"/>
          <p:nvPr/>
        </p:nvSpPr>
        <p:spPr>
          <a:xfrm>
            <a:off x="2869312" y="4690114"/>
            <a:ext cx="586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u="sng" dirty="0">
                <a:solidFill>
                  <a:schemeClr val="accent6"/>
                </a:solidFill>
              </a:rPr>
              <a:t>9</a:t>
            </a:r>
          </a:p>
          <a:p>
            <a:pPr algn="ctr"/>
            <a:r>
              <a:rPr lang="en-ZA" b="1" dirty="0">
                <a:solidFill>
                  <a:schemeClr val="tx2"/>
                </a:solidFill>
              </a:rPr>
              <a:t>13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B656FA7-D496-4B16-96EC-C05429511E2F}"/>
              </a:ext>
            </a:extLst>
          </p:cNvPr>
          <p:cNvSpPr txBox="1"/>
          <p:nvPr/>
        </p:nvSpPr>
        <p:spPr>
          <a:xfrm>
            <a:off x="6553200" y="1818092"/>
            <a:ext cx="711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u="sng" dirty="0">
                <a:solidFill>
                  <a:schemeClr val="accent6"/>
                </a:solidFill>
              </a:rPr>
              <a:t>125</a:t>
            </a:r>
          </a:p>
          <a:p>
            <a:pPr algn="ctr"/>
            <a:r>
              <a:rPr lang="en-ZA" b="1" dirty="0">
                <a:solidFill>
                  <a:schemeClr val="tx2"/>
                </a:solidFill>
              </a:rPr>
              <a:t>149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A2CA60-4B17-4F38-94E9-8F80563939A9}"/>
              </a:ext>
            </a:extLst>
          </p:cNvPr>
          <p:cNvSpPr txBox="1"/>
          <p:nvPr/>
        </p:nvSpPr>
        <p:spPr>
          <a:xfrm>
            <a:off x="5307712" y="4865662"/>
            <a:ext cx="2795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No. of employees:  147</a:t>
            </a:r>
          </a:p>
          <a:p>
            <a:r>
              <a:rPr lang="en-US" b="1" dirty="0">
                <a:solidFill>
                  <a:schemeClr val="tx2"/>
                </a:solidFill>
              </a:rPr>
              <a:t>No. of positions:  175</a:t>
            </a:r>
            <a:endParaRPr lang="en-ZA" b="1" dirty="0">
              <a:solidFill>
                <a:schemeClr val="tx2"/>
              </a:solidFill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5E87586A-964D-4BF6-94AA-C5FFCAF0D5C0}"/>
              </a:ext>
            </a:extLst>
          </p:cNvPr>
          <p:cNvSpPr txBox="1">
            <a:spLocks/>
          </p:cNvSpPr>
          <p:nvPr/>
        </p:nvSpPr>
        <p:spPr bwMode="auto">
          <a:xfrm>
            <a:off x="580543" y="0"/>
            <a:ext cx="856345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ZA" sz="3600" b="1" kern="1200" dirty="0">
                <a:solidFill>
                  <a:schemeClr val="tx2"/>
                </a:solidFill>
                <a:latin typeface="+mn-lt"/>
                <a:ea typeface="ＭＳ Ｐゴシック" charset="-128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l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HR OVERVIEW</a:t>
            </a:r>
            <a:endParaRPr lang="en-ZA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2570FAD-9ED7-45CE-97E2-1253D74199A3}"/>
              </a:ext>
            </a:extLst>
          </p:cNvPr>
          <p:cNvCxnSpPr/>
          <p:nvPr/>
        </p:nvCxnSpPr>
        <p:spPr>
          <a:xfrm flipH="1">
            <a:off x="5166804" y="2006353"/>
            <a:ext cx="1538795" cy="32847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326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CFDAE-8565-4D03-8A68-635A0920E9BE}" type="slidenum">
              <a:rPr lang="en-ZA" smtClean="0"/>
              <a:pPr>
                <a:defRPr/>
              </a:pPr>
              <a:t>14</a:t>
            </a:fld>
            <a:endParaRPr lang="en-ZA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CF74C1C-82AE-4CE0-928B-23B5902E1C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1885580"/>
              </p:ext>
            </p:extLst>
          </p:nvPr>
        </p:nvGraphicFramePr>
        <p:xfrm>
          <a:off x="635222" y="1056440"/>
          <a:ext cx="7928235" cy="4354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46AC2859-49FC-451D-8605-A37B797BFB1A}"/>
              </a:ext>
            </a:extLst>
          </p:cNvPr>
          <p:cNvSpPr txBox="1">
            <a:spLocks/>
          </p:cNvSpPr>
          <p:nvPr/>
        </p:nvSpPr>
        <p:spPr bwMode="auto">
          <a:xfrm>
            <a:off x="580543" y="0"/>
            <a:ext cx="856345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ZA" sz="3600" b="1" kern="1200" dirty="0">
                <a:solidFill>
                  <a:schemeClr val="tx2"/>
                </a:solidFill>
                <a:latin typeface="+mn-lt"/>
                <a:ea typeface="ＭＳ Ｐゴシック" charset="-128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l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VACANCY RATE</a:t>
            </a:r>
            <a:endParaRPr lang="en-ZA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366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CFDAE-8565-4D03-8A68-635A0920E9BE}" type="slidenum">
              <a:rPr lang="en-ZA" smtClean="0"/>
              <a:pPr>
                <a:defRPr/>
              </a:pPr>
              <a:t>15</a:t>
            </a:fld>
            <a:endParaRPr lang="en-ZA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6AC2859-49FC-451D-8605-A37B797BFB1A}"/>
              </a:ext>
            </a:extLst>
          </p:cNvPr>
          <p:cNvSpPr txBox="1">
            <a:spLocks/>
          </p:cNvSpPr>
          <p:nvPr/>
        </p:nvSpPr>
        <p:spPr bwMode="auto">
          <a:xfrm>
            <a:off x="580543" y="-19050"/>
            <a:ext cx="856345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ZA" sz="3600" b="1" kern="1200" dirty="0">
                <a:solidFill>
                  <a:schemeClr val="tx2"/>
                </a:solidFill>
                <a:latin typeface="+mn-lt"/>
                <a:ea typeface="ＭＳ Ｐゴシック" charset="-128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l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EMPLOYMENT EQUITY</a:t>
            </a:r>
            <a:endParaRPr lang="en-ZA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4998B65-A713-41C3-8E01-F8A0FC3737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5826386"/>
              </p:ext>
            </p:extLst>
          </p:nvPr>
        </p:nvGraphicFramePr>
        <p:xfrm>
          <a:off x="285750" y="1396999"/>
          <a:ext cx="8401050" cy="442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9801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3C3DA-3374-4EFC-A4EB-75A66F8B6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EMPLOYMENT EQUITY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2521F19-7639-49F9-82DB-1E30AE53180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48524588"/>
              </p:ext>
            </p:extLst>
          </p:nvPr>
        </p:nvGraphicFramePr>
        <p:xfrm>
          <a:off x="1164865" y="1497151"/>
          <a:ext cx="6969321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563">
                  <a:extLst>
                    <a:ext uri="{9D8B030D-6E8A-4147-A177-3AD203B41FA5}">
                      <a16:colId xmlns:a16="http://schemas.microsoft.com/office/drawing/2014/main" val="4210686622"/>
                    </a:ext>
                  </a:extLst>
                </a:gridCol>
                <a:gridCol w="1300172">
                  <a:extLst>
                    <a:ext uri="{9D8B030D-6E8A-4147-A177-3AD203B41FA5}">
                      <a16:colId xmlns:a16="http://schemas.microsoft.com/office/drawing/2014/main" val="1881194059"/>
                    </a:ext>
                  </a:extLst>
                </a:gridCol>
                <a:gridCol w="1610270">
                  <a:extLst>
                    <a:ext uri="{9D8B030D-6E8A-4147-A177-3AD203B41FA5}">
                      <a16:colId xmlns:a16="http://schemas.microsoft.com/office/drawing/2014/main" val="4196554035"/>
                    </a:ext>
                  </a:extLst>
                </a:gridCol>
                <a:gridCol w="892353">
                  <a:extLst>
                    <a:ext uri="{9D8B030D-6E8A-4147-A177-3AD203B41FA5}">
                      <a16:colId xmlns:a16="http://schemas.microsoft.com/office/drawing/2014/main" val="2412290700"/>
                    </a:ext>
                  </a:extLst>
                </a:gridCol>
                <a:gridCol w="985963">
                  <a:extLst>
                    <a:ext uri="{9D8B030D-6E8A-4147-A177-3AD203B41FA5}">
                      <a16:colId xmlns:a16="http://schemas.microsoft.com/office/drawing/2014/main" val="24636361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LEVELS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AFRICAN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COLOURED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084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Top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526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Senior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05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Professionally qualified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804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Total 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039642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2446BA-8919-40E1-ACB3-90D04CE31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918A80-8053-47D4-AB19-12B23A34AB7D}" type="slidenum">
              <a:rPr lang="en-ZA" smtClean="0"/>
              <a:pPr>
                <a:defRPr/>
              </a:pPr>
              <a:t>16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93652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2275" y="4459557"/>
            <a:ext cx="7824099" cy="1143000"/>
          </a:xfrm>
        </p:spPr>
        <p:txBody>
          <a:bodyPr/>
          <a:lstStyle/>
          <a:p>
            <a:pPr algn="l"/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FINANCE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CFDAE-8565-4D03-8A68-635A0920E9BE}" type="slidenum">
              <a:rPr lang="en-ZA" smtClean="0"/>
              <a:pPr>
                <a:defRPr/>
              </a:pPr>
              <a:t>17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09728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60CFDAE-8565-4D03-8A68-635A0920E9BE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C340314-8F56-45DC-9854-4A77D0A6C9C0}"/>
              </a:ext>
            </a:extLst>
          </p:cNvPr>
          <p:cNvSpPr txBox="1">
            <a:spLocks/>
          </p:cNvSpPr>
          <p:nvPr/>
        </p:nvSpPr>
        <p:spPr bwMode="auto">
          <a:xfrm>
            <a:off x="580543" y="0"/>
            <a:ext cx="856345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ZA" sz="3600" b="1" kern="1200" dirty="0">
                <a:solidFill>
                  <a:schemeClr val="tx2"/>
                </a:solidFill>
                <a:latin typeface="+mn-lt"/>
                <a:ea typeface="ＭＳ Ｐゴシック" charset="-128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</a:t>
            </a:r>
            <a:r>
              <a:rPr kumimoji="0" lang="en-ZA" sz="3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UDITOR GENERAL OPINION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361950-EB52-4472-AC5B-1DAE685EE4EB}"/>
              </a:ext>
            </a:extLst>
          </p:cNvPr>
          <p:cNvSpPr txBox="1"/>
          <p:nvPr/>
        </p:nvSpPr>
        <p:spPr>
          <a:xfrm>
            <a:off x="580543" y="1418194"/>
            <a:ext cx="810625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Unqualified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Non-compliance on: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Procurement and Contract Management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Expenditure Management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A0FE491-AE74-49A2-AA59-2BA694B265A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43" y="3541535"/>
            <a:ext cx="2932775" cy="61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27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60CFDAE-8565-4D03-8A68-635A0920E9BE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281376"/>
              </p:ext>
            </p:extLst>
          </p:nvPr>
        </p:nvGraphicFramePr>
        <p:xfrm>
          <a:off x="551571" y="998118"/>
          <a:ext cx="8011886" cy="394013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746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9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3080">
                  <a:extLst>
                    <a:ext uri="{9D8B030D-6E8A-4147-A177-3AD203B41FA5}">
                      <a16:colId xmlns:a16="http://schemas.microsoft.com/office/drawing/2014/main" val="4274563119"/>
                    </a:ext>
                  </a:extLst>
                </a:gridCol>
                <a:gridCol w="2203080">
                  <a:extLst>
                    <a:ext uri="{9D8B030D-6E8A-4147-A177-3AD203B41FA5}">
                      <a16:colId xmlns:a16="http://schemas.microsoft.com/office/drawing/2014/main" val="429940439"/>
                    </a:ext>
                  </a:extLst>
                </a:gridCol>
              </a:tblGrid>
              <a:tr h="51065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STATEMENTS</a:t>
                      </a:r>
                      <a:endParaRPr lang="en-Z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ZA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442"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</a:t>
                      </a:r>
                      <a:r>
                        <a:rPr lang="en-ZA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YEAR</a:t>
                      </a:r>
                      <a:endParaRPr lang="en-ZA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</a:t>
                      </a:r>
                      <a:endParaRPr lang="en-ZA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FINDINGS</a:t>
                      </a:r>
                      <a:endParaRPr lang="en-ZA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RECURRING FINDINGS</a:t>
                      </a:r>
                      <a:endParaRPr lang="en-ZA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3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2017/18</a:t>
                      </a:r>
                      <a:endParaRPr lang="en-ZA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Unqualified</a:t>
                      </a:r>
                      <a:endParaRPr lang="en-ZA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ZA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ZA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657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2018/19</a:t>
                      </a:r>
                      <a:endParaRPr lang="en-Z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Unqualified</a:t>
                      </a:r>
                      <a:endParaRPr lang="en-ZA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ZA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ZA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31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2019/20</a:t>
                      </a:r>
                      <a:endParaRPr lang="en-Z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Unqualified</a:t>
                      </a:r>
                      <a:endParaRPr lang="en-ZA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ZA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ZA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252300"/>
                  </a:ext>
                </a:extLst>
              </a:tr>
              <a:tr h="773650">
                <a:tc gridSpan="4"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Nature of findings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Procurement and Contract Management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Intangible Assets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 Resources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464117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CC962804-3FC3-49AD-B07C-CFD8532E2991}"/>
              </a:ext>
            </a:extLst>
          </p:cNvPr>
          <p:cNvSpPr txBox="1">
            <a:spLocks/>
          </p:cNvSpPr>
          <p:nvPr/>
        </p:nvSpPr>
        <p:spPr bwMode="auto">
          <a:xfrm>
            <a:off x="580543" y="0"/>
            <a:ext cx="856345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ZA" sz="3600" b="1" kern="1200" dirty="0">
                <a:solidFill>
                  <a:schemeClr val="tx2"/>
                </a:solidFill>
                <a:latin typeface="+mn-lt"/>
                <a:ea typeface="ＭＳ Ｐゴシック" charset="-128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AUDIT OUTCOMES</a:t>
            </a:r>
            <a:endParaRPr kumimoji="0" lang="en-ZA" sz="34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943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CFDAE-8565-4D03-8A68-635A0920E9BE}" type="slidenum">
              <a:rPr lang="en-ZA" smtClean="0"/>
              <a:pPr>
                <a:defRPr/>
              </a:pPr>
              <a:t>2</a:t>
            </a:fld>
            <a:endParaRPr lang="en-ZA" dirty="0"/>
          </a:p>
        </p:txBody>
      </p:sp>
      <p:sp>
        <p:nvSpPr>
          <p:cNvPr id="12" name="TextBox 11"/>
          <p:cNvSpPr txBox="1"/>
          <p:nvPr/>
        </p:nvSpPr>
        <p:spPr>
          <a:xfrm>
            <a:off x="580543" y="1427091"/>
            <a:ext cx="5742983" cy="3690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Tx/>
              <a:buAutoNum type="arabicPeriod"/>
            </a:pPr>
            <a:r>
              <a:rPr lang="en-ZA" sz="2000" dirty="0">
                <a:cs typeface="Arial" panose="020B0604020202020204" pitchFamily="34" charset="0"/>
              </a:rPr>
              <a:t>LEGISLATIVE MANDATE</a:t>
            </a:r>
          </a:p>
          <a:p>
            <a:pPr marL="342900" indent="-342900">
              <a:lnSpc>
                <a:spcPct val="200000"/>
              </a:lnSpc>
              <a:buFontTx/>
              <a:buAutoNum type="arabicPeriod"/>
            </a:pPr>
            <a:r>
              <a:rPr lang="en-ZA" sz="2000" dirty="0">
                <a:cs typeface="Arial" panose="020B0604020202020204" pitchFamily="34" charset="0"/>
              </a:rPr>
              <a:t>MISSION STATEMENT</a:t>
            </a:r>
          </a:p>
          <a:p>
            <a:pPr marL="342900" indent="-342900">
              <a:lnSpc>
                <a:spcPct val="200000"/>
              </a:lnSpc>
              <a:buFontTx/>
              <a:buAutoNum type="arabicPeriod"/>
            </a:pPr>
            <a:r>
              <a:rPr lang="en-ZA" sz="2000" dirty="0">
                <a:cs typeface="Arial" panose="020B0604020202020204" pitchFamily="34" charset="0"/>
              </a:rPr>
              <a:t>2019/20 PERFORMANCE HIGHLIGHTS</a:t>
            </a:r>
          </a:p>
          <a:p>
            <a:pPr marL="342900" indent="-342900">
              <a:lnSpc>
                <a:spcPct val="200000"/>
              </a:lnSpc>
              <a:buFontTx/>
              <a:buAutoNum type="arabicPeriod"/>
            </a:pPr>
            <a:r>
              <a:rPr lang="en-ZA" sz="2000" dirty="0">
                <a:cs typeface="Arial" panose="020B0604020202020204" pitchFamily="34" charset="0"/>
              </a:rPr>
              <a:t>HR OVERVIEW</a:t>
            </a:r>
          </a:p>
          <a:p>
            <a:pPr marL="342900" indent="-342900">
              <a:lnSpc>
                <a:spcPct val="200000"/>
              </a:lnSpc>
              <a:buFontTx/>
              <a:buAutoNum type="arabicPeriod"/>
            </a:pPr>
            <a:r>
              <a:rPr lang="en-ZA" sz="2000" dirty="0">
                <a:cs typeface="Arial" panose="020B0604020202020204" pitchFamily="34" charset="0"/>
              </a:rPr>
              <a:t>FINANCIAL OVERVIEW</a:t>
            </a:r>
          </a:p>
          <a:p>
            <a:pPr marL="342900" indent="-342900">
              <a:lnSpc>
                <a:spcPct val="200000"/>
              </a:lnSpc>
              <a:buFontTx/>
              <a:buAutoNum type="arabicPeriod"/>
            </a:pPr>
            <a:r>
              <a:rPr lang="en-ZA" sz="2000" dirty="0">
                <a:cs typeface="Arial" panose="020B0604020202020204" pitchFamily="34" charset="0"/>
              </a:rPr>
              <a:t>RISK MANAGEMENT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958824-BE98-4327-B8DF-8007C6C0F04F}"/>
              </a:ext>
            </a:extLst>
          </p:cNvPr>
          <p:cNvSpPr txBox="1">
            <a:spLocks/>
          </p:cNvSpPr>
          <p:nvPr/>
        </p:nvSpPr>
        <p:spPr bwMode="auto">
          <a:xfrm>
            <a:off x="580543" y="0"/>
            <a:ext cx="874122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ZA" sz="3600" b="1" kern="1200" dirty="0">
                <a:solidFill>
                  <a:schemeClr val="tx2"/>
                </a:solidFill>
                <a:latin typeface="+mn-lt"/>
                <a:ea typeface="ＭＳ Ｐゴシック" charset="-128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l"/>
            <a:r>
              <a:rPr lang="en-ZA" sz="3400" dirty="0">
                <a:latin typeface="Arial" panose="020B0604020202020204" pitchFamily="34" charset="0"/>
                <a:cs typeface="Arial" panose="020B0604020202020204" pitchFamily="34" charset="0"/>
              </a:rPr>
              <a:t>TABLE OF CONTENTS</a:t>
            </a:r>
          </a:p>
        </p:txBody>
      </p:sp>
    </p:spTree>
    <p:extLst>
      <p:ext uri="{BB962C8B-B14F-4D97-AF65-F5344CB8AC3E}">
        <p14:creationId xmlns:p14="http://schemas.microsoft.com/office/powerpoint/2010/main" val="3669749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CFDAE-8565-4D03-8A68-635A0920E9BE}" type="slidenum">
              <a:rPr lang="en-ZA" smtClean="0"/>
              <a:pPr>
                <a:defRPr/>
              </a:pPr>
              <a:t>20</a:t>
            </a:fld>
            <a:endParaRPr lang="en-ZA" dirty="0"/>
          </a:p>
        </p:txBody>
      </p:sp>
      <p:sp>
        <p:nvSpPr>
          <p:cNvPr id="57" name="Title 1">
            <a:extLst>
              <a:ext uri="{FF2B5EF4-FFF2-40B4-BE49-F238E27FC236}">
                <a16:creationId xmlns:a16="http://schemas.microsoft.com/office/drawing/2014/main" id="{65CEB676-DB74-4CB2-A18E-EAF73625FE40}"/>
              </a:ext>
            </a:extLst>
          </p:cNvPr>
          <p:cNvSpPr txBox="1">
            <a:spLocks/>
          </p:cNvSpPr>
          <p:nvPr/>
        </p:nvSpPr>
        <p:spPr bwMode="auto">
          <a:xfrm>
            <a:off x="580543" y="0"/>
            <a:ext cx="856345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ZA" sz="3600" b="1" kern="1200" dirty="0">
                <a:solidFill>
                  <a:schemeClr val="tx2"/>
                </a:solidFill>
                <a:latin typeface="+mn-lt"/>
                <a:ea typeface="ＭＳ Ｐゴシック" charset="-128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l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YEAR-ON-YEAR REVENUE</a:t>
            </a:r>
            <a:endParaRPr lang="en-ZA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8" name="Chart 57">
            <a:extLst>
              <a:ext uri="{FF2B5EF4-FFF2-40B4-BE49-F238E27FC236}">
                <a16:creationId xmlns:a16="http://schemas.microsoft.com/office/drawing/2014/main" id="{00000000-0008-0000-01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592629"/>
              </p:ext>
            </p:extLst>
          </p:nvPr>
        </p:nvGraphicFramePr>
        <p:xfrm>
          <a:off x="580543" y="1453694"/>
          <a:ext cx="8208350" cy="4591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53322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CFDAE-8565-4D03-8A68-635A0920E9BE}" type="slidenum">
              <a:rPr lang="en-ZA" smtClean="0"/>
              <a:pPr>
                <a:defRPr/>
              </a:pPr>
              <a:t>21</a:t>
            </a:fld>
            <a:endParaRPr lang="en-ZA" dirty="0"/>
          </a:p>
        </p:txBody>
      </p:sp>
      <p:sp>
        <p:nvSpPr>
          <p:cNvPr id="67" name="Title 1">
            <a:extLst>
              <a:ext uri="{FF2B5EF4-FFF2-40B4-BE49-F238E27FC236}">
                <a16:creationId xmlns:a16="http://schemas.microsoft.com/office/drawing/2014/main" id="{41C67F8F-E39E-4A23-9D03-3F16553A2BCE}"/>
              </a:ext>
            </a:extLst>
          </p:cNvPr>
          <p:cNvSpPr txBox="1">
            <a:spLocks/>
          </p:cNvSpPr>
          <p:nvPr/>
        </p:nvSpPr>
        <p:spPr bwMode="auto">
          <a:xfrm>
            <a:off x="580543" y="0"/>
            <a:ext cx="856345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ZA" sz="3600" b="1" kern="1200" dirty="0">
                <a:solidFill>
                  <a:schemeClr val="tx2"/>
                </a:solidFill>
                <a:latin typeface="+mn-lt"/>
                <a:ea typeface="ＭＳ Ｐゴシック" charset="-128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l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BBBEE SPEND</a:t>
            </a:r>
            <a:endParaRPr lang="en-ZA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5" name="Chart 34">
            <a:extLst>
              <a:ext uri="{FF2B5EF4-FFF2-40B4-BE49-F238E27FC236}">
                <a16:creationId xmlns:a16="http://schemas.microsoft.com/office/drawing/2014/main" id="{CE761090-FAEF-4DF1-9E12-B15057B478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0723284"/>
              </p:ext>
            </p:extLst>
          </p:nvPr>
        </p:nvGraphicFramePr>
        <p:xfrm>
          <a:off x="656949" y="1142999"/>
          <a:ext cx="7906508" cy="4485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9300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60CFDAE-8565-4D03-8A68-635A0920E9BE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C340314-8F56-45DC-9854-4A77D0A6C9C0}"/>
              </a:ext>
            </a:extLst>
          </p:cNvPr>
          <p:cNvSpPr txBox="1">
            <a:spLocks/>
          </p:cNvSpPr>
          <p:nvPr/>
        </p:nvSpPr>
        <p:spPr bwMode="auto">
          <a:xfrm>
            <a:off x="580543" y="0"/>
            <a:ext cx="856345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ZA" sz="3600" b="1" kern="1200" dirty="0">
                <a:solidFill>
                  <a:schemeClr val="tx2"/>
                </a:solidFill>
                <a:latin typeface="+mn-lt"/>
                <a:ea typeface="ＭＳ Ｐゴシック" charset="-128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FINANCIAL HEALTH</a:t>
            </a:r>
            <a:endParaRPr kumimoji="0" lang="en-ZA" sz="34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361950-EB52-4472-AC5B-1DAE685EE4EB}"/>
              </a:ext>
            </a:extLst>
          </p:cNvPr>
          <p:cNvSpPr txBox="1"/>
          <p:nvPr/>
        </p:nvSpPr>
        <p:spPr>
          <a:xfrm>
            <a:off x="580543" y="1418194"/>
            <a:ext cx="81062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2019/20 </a:t>
            </a:r>
            <a:r>
              <a:rPr lang="en-US" dirty="0">
                <a:solidFill>
                  <a:srgbClr val="1F497D">
                    <a:lumMod val="75000"/>
                  </a:srgbClr>
                </a:solidFill>
                <a:cs typeface="Arial" panose="020B0604020202020204" pitchFamily="34" charset="0"/>
              </a:rPr>
              <a:t>Accounting surplus of </a:t>
            </a:r>
            <a:r>
              <a:rPr lang="en-US" b="1" dirty="0">
                <a:solidFill>
                  <a:srgbClr val="1F497D">
                    <a:lumMod val="75000"/>
                  </a:srgbClr>
                </a:solidFill>
                <a:cs typeface="Arial" panose="020B0604020202020204" pitchFamily="34" charset="0"/>
              </a:rPr>
              <a:t>R41 453 052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1F497D">
                  <a:lumMod val="75000"/>
                </a:srgbClr>
              </a:solidFill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2019/20 Cash surplus </a:t>
            </a:r>
            <a:r>
              <a:rPr lang="en-US" dirty="0">
                <a:solidFill>
                  <a:srgbClr val="1F497D">
                    <a:lumMod val="75000"/>
                  </a:srgbClr>
                </a:solidFill>
                <a:cs typeface="Arial" panose="020B0604020202020204" pitchFamily="34" charset="0"/>
              </a:rPr>
              <a:t>of </a:t>
            </a:r>
            <a:r>
              <a:rPr lang="en-US" b="1" dirty="0">
                <a:solidFill>
                  <a:srgbClr val="1F497D">
                    <a:lumMod val="75000"/>
                  </a:srgbClr>
                </a:solidFill>
                <a:cs typeface="Arial" panose="020B0604020202020204" pitchFamily="34" charset="0"/>
              </a:rPr>
              <a:t>R21 025 471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rgbClr val="1F497D">
                    <a:lumMod val="75000"/>
                  </a:srgbClr>
                </a:solidFill>
                <a:cs typeface="Arial" panose="020B0604020202020204" pitchFamily="34" charset="0"/>
              </a:rPr>
              <a:t>Effects of non- cash items such as depreciation and impairment.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dirty="0">
              <a:solidFill>
                <a:srgbClr val="1F497D">
                  <a:lumMod val="75000"/>
                </a:srgbClr>
              </a:solidFill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Request for retention of surplus has been submitted to </a:t>
            </a:r>
            <a:r>
              <a:rPr lang="en-US" dirty="0">
                <a:solidFill>
                  <a:srgbClr val="1F497D">
                    <a:lumMod val="75000"/>
                  </a:srgbClr>
                </a:solidFill>
                <a:cs typeface="Arial" panose="020B0604020202020204" pitchFamily="34" charset="0"/>
              </a:rPr>
              <a:t>National Treasury to fund open commitments as at 31 March 2020.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dirty="0">
              <a:solidFill>
                <a:srgbClr val="1F497D">
                  <a:lumMod val="75000"/>
                </a:srgbClr>
              </a:solidFill>
              <a:cs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8878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2275" y="4761482"/>
            <a:ext cx="7824099" cy="1143000"/>
          </a:xfrm>
        </p:spPr>
        <p:txBody>
          <a:bodyPr/>
          <a:lstStyle/>
          <a:p>
            <a:pPr algn="l"/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RISK MANAGEMENT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CFDAE-8565-4D03-8A68-635A0920E9BE}" type="slidenum">
              <a:rPr lang="en-ZA" smtClean="0"/>
              <a:pPr>
                <a:defRPr/>
              </a:pPr>
              <a:t>23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04121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CFDAE-8565-4D03-8A68-635A0920E9BE}" type="slidenum">
              <a:rPr lang="en-ZA" smtClean="0"/>
              <a:pPr>
                <a:defRPr/>
              </a:pPr>
              <a:t>24</a:t>
            </a:fld>
            <a:endParaRPr lang="en-ZA" dirty="0"/>
          </a:p>
        </p:txBody>
      </p:sp>
      <p:sp>
        <p:nvSpPr>
          <p:cNvPr id="35" name="Rectangle 38"/>
          <p:cNvSpPr>
            <a:spLocks noChangeArrowheads="1"/>
          </p:cNvSpPr>
          <p:nvPr/>
        </p:nvSpPr>
        <p:spPr bwMode="auto">
          <a:xfrm>
            <a:off x="1566863" y="3900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36" name="Rectangle 39"/>
          <p:cNvSpPr>
            <a:spLocks noChangeArrowheads="1"/>
          </p:cNvSpPr>
          <p:nvPr/>
        </p:nvSpPr>
        <p:spPr bwMode="auto">
          <a:xfrm>
            <a:off x="1566863" y="7224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37" name="Rectangle 41"/>
          <p:cNvSpPr>
            <a:spLocks noChangeArrowheads="1"/>
          </p:cNvSpPr>
          <p:nvPr/>
        </p:nvSpPr>
        <p:spPr bwMode="auto">
          <a:xfrm>
            <a:off x="1566863" y="7224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56" name="Rectangle 52">
            <a:extLst>
              <a:ext uri="{FF2B5EF4-FFF2-40B4-BE49-F238E27FC236}">
                <a16:creationId xmlns:a16="http://schemas.microsoft.com/office/drawing/2014/main" id="{5AF7EE4F-4429-4EDB-B8A6-F3F451B98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57" name="Rectangle 67">
            <a:extLst>
              <a:ext uri="{FF2B5EF4-FFF2-40B4-BE49-F238E27FC236}">
                <a16:creationId xmlns:a16="http://schemas.microsoft.com/office/drawing/2014/main" id="{801BEBB6-E278-46D5-B8C8-4650820B2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58" name="Rectangle 68">
            <a:extLst>
              <a:ext uri="{FF2B5EF4-FFF2-40B4-BE49-F238E27FC236}">
                <a16:creationId xmlns:a16="http://schemas.microsoft.com/office/drawing/2014/main" id="{A058BF7B-61AE-46BE-A92C-F03102142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01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59" name="Rectangle 70">
            <a:extLst>
              <a:ext uri="{FF2B5EF4-FFF2-40B4-BE49-F238E27FC236}">
                <a16:creationId xmlns:a16="http://schemas.microsoft.com/office/drawing/2014/main" id="{D78D1F27-3AFC-45D5-A9E6-54923D255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01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D6EF9061-4BC6-44B6-A38B-7A8867BF82AA}"/>
              </a:ext>
            </a:extLst>
          </p:cNvPr>
          <p:cNvSpPr txBox="1">
            <a:spLocks/>
          </p:cNvSpPr>
          <p:nvPr/>
        </p:nvSpPr>
        <p:spPr bwMode="auto">
          <a:xfrm>
            <a:off x="580543" y="0"/>
            <a:ext cx="856345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ZA" sz="3600" b="1" kern="1200" dirty="0">
                <a:solidFill>
                  <a:schemeClr val="tx2"/>
                </a:solidFill>
                <a:latin typeface="+mn-lt"/>
                <a:ea typeface="ＭＳ Ｐゴシック" charset="-128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l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STRATEGIC RISK PROFILE</a:t>
            </a:r>
            <a:endParaRPr lang="en-ZA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16">
            <a:extLst>
              <a:ext uri="{FF2B5EF4-FFF2-40B4-BE49-F238E27FC236}">
                <a16:creationId xmlns:a16="http://schemas.microsoft.com/office/drawing/2014/main" id="{536C0A19-53FD-47E3-8012-693D626E1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0038" y="3943350"/>
            <a:ext cx="1057275" cy="295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Impact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EC68C5A-5A8E-496D-BB57-4DA4172DB302}"/>
              </a:ext>
            </a:extLst>
          </p:cNvPr>
          <p:cNvGrpSpPr/>
          <p:nvPr/>
        </p:nvGrpSpPr>
        <p:grpSpPr>
          <a:xfrm>
            <a:off x="763480" y="1143000"/>
            <a:ext cx="7467708" cy="3782596"/>
            <a:chOff x="-982663" y="457200"/>
            <a:chExt cx="6338888" cy="3673475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700E92EB-E9EE-4142-8CEB-3E9F6F9CE4FE}"/>
                </a:ext>
              </a:extLst>
            </p:cNvPr>
            <p:cNvGrpSpPr/>
            <p:nvPr/>
          </p:nvGrpSpPr>
          <p:grpSpPr>
            <a:xfrm>
              <a:off x="152400" y="1368146"/>
              <a:ext cx="1219199" cy="2152650"/>
              <a:chOff x="-511175" y="958850"/>
              <a:chExt cx="857250" cy="2152650"/>
            </a:xfrm>
          </p:grpSpPr>
          <p:sp>
            <p:nvSpPr>
              <p:cNvPr id="41" name="Text Box 4">
                <a:extLst>
                  <a:ext uri="{FF2B5EF4-FFF2-40B4-BE49-F238E27FC236}">
                    <a16:creationId xmlns:a16="http://schemas.microsoft.com/office/drawing/2014/main" id="{DB03BCC1-ABDF-4D31-8ACC-66B3D9FC91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377825" y="2844800"/>
                <a:ext cx="723900" cy="266700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ZA" alt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Unlikely</a:t>
                </a:r>
                <a:endParaRPr kumimoji="0" lang="en-ZA" altLang="en-US" sz="105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" name="Text Box 5">
                <a:extLst>
                  <a:ext uri="{FF2B5EF4-FFF2-40B4-BE49-F238E27FC236}">
                    <a16:creationId xmlns:a16="http://schemas.microsoft.com/office/drawing/2014/main" id="{29278049-FFA1-464D-8E72-86F698F0BD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387350" y="2397125"/>
                <a:ext cx="723900" cy="266700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ZA" alt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Remote</a:t>
                </a:r>
                <a:endParaRPr kumimoji="0" lang="en-ZA" altLang="en-US" sz="105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" name="Text Box 6">
                <a:extLst>
                  <a:ext uri="{FF2B5EF4-FFF2-40B4-BE49-F238E27FC236}">
                    <a16:creationId xmlns:a16="http://schemas.microsoft.com/office/drawing/2014/main" id="{81B135C8-9137-4707-A716-4BDD042132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390525" y="1941513"/>
                <a:ext cx="723900" cy="266700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ZA" alt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Possible</a:t>
                </a:r>
                <a:endParaRPr kumimoji="0" lang="en-ZA" altLang="en-US" sz="105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" name="Text Box 7">
                <a:extLst>
                  <a:ext uri="{FF2B5EF4-FFF2-40B4-BE49-F238E27FC236}">
                    <a16:creationId xmlns:a16="http://schemas.microsoft.com/office/drawing/2014/main" id="{183360D0-5CA4-426B-A713-D7D1D5DF7D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501650" y="1435100"/>
                <a:ext cx="809625" cy="371475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ZA" alt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Highly likely</a:t>
                </a:r>
                <a:endParaRPr kumimoji="0" lang="en-ZA" altLang="en-US" sz="105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" name="Text Box 8">
                <a:extLst>
                  <a:ext uri="{FF2B5EF4-FFF2-40B4-BE49-F238E27FC236}">
                    <a16:creationId xmlns:a16="http://schemas.microsoft.com/office/drawing/2014/main" id="{9B6059A0-0F64-491D-8E39-FE37EDE5F9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511175" y="958850"/>
                <a:ext cx="857250" cy="266700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ZA" altLang="en-US" sz="105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Almost certain</a:t>
                </a:r>
                <a:endParaRPr kumimoji="0" lang="en-ZA" altLang="en-US" sz="105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aphicFrame>
          <p:nvGraphicFramePr>
            <p:cNvPr id="2" name="Object 1">
              <a:extLst>
                <a:ext uri="{FF2B5EF4-FFF2-40B4-BE49-F238E27FC236}">
                  <a16:creationId xmlns:a16="http://schemas.microsoft.com/office/drawing/2014/main" id="{10B27C8D-17A6-46CC-8E59-EC49CEFC2B3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29272237"/>
                </p:ext>
              </p:extLst>
            </p:nvPr>
          </p:nvGraphicFramePr>
          <p:xfrm>
            <a:off x="0" y="457200"/>
            <a:ext cx="5356225" cy="3216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hart" r:id="rId2" imgW="5352752" imgH="3218967" progId="Excel.Chart.8">
                    <p:embed/>
                  </p:oleObj>
                </mc:Choice>
                <mc:Fallback>
                  <p:oleObj name="Chart" r:id="rId2" imgW="5352752" imgH="3218967" progId="Excel.Chart.8">
                    <p:embed/>
                    <p:pic>
                      <p:nvPicPr>
                        <p:cNvPr id="2" name="Object 1">
                          <a:extLst>
                            <a:ext uri="{FF2B5EF4-FFF2-40B4-BE49-F238E27FC236}">
                              <a16:creationId xmlns:a16="http://schemas.microsoft.com/office/drawing/2014/main" id="{10B27C8D-17A6-46CC-8E59-EC49CEFC2B30}"/>
                            </a:ext>
                          </a:extLst>
                        </p:cNvPr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457200"/>
                          <a:ext cx="5356225" cy="32162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Text Box 20">
              <a:extLst>
                <a:ext uri="{FF2B5EF4-FFF2-40B4-BE49-F238E27FC236}">
                  <a16:creationId xmlns:a16="http://schemas.microsoft.com/office/drawing/2014/main" id="{1878D602-1637-4E25-800D-73E7D4A935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982663" y="2646363"/>
              <a:ext cx="723900" cy="2667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Unlikely</a:t>
              </a:r>
              <a:endPara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" name="Text Box 5">
              <a:extLst>
                <a:ext uri="{FF2B5EF4-FFF2-40B4-BE49-F238E27FC236}">
                  <a16:creationId xmlns:a16="http://schemas.microsoft.com/office/drawing/2014/main" id="{E0B7028E-6D33-4E0C-BA14-0F6A8D613B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982663" y="2236788"/>
              <a:ext cx="723900" cy="2667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Remote</a:t>
              </a:r>
              <a:endPara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4DD79B5A-7E0E-4D3C-8D04-6979EA6D7B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982663" y="1798638"/>
              <a:ext cx="723900" cy="2667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Possible</a:t>
              </a:r>
              <a:endPara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Text Box 7">
              <a:extLst>
                <a:ext uri="{FF2B5EF4-FFF2-40B4-BE49-F238E27FC236}">
                  <a16:creationId xmlns:a16="http://schemas.microsoft.com/office/drawing/2014/main" id="{DE1F3F41-3BC4-4259-ABB9-75C0DE1029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982663" y="1258888"/>
              <a:ext cx="809625" cy="371475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Highly likely</a:t>
              </a:r>
              <a:endPara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Text Box 8">
              <a:extLst>
                <a:ext uri="{FF2B5EF4-FFF2-40B4-BE49-F238E27FC236}">
                  <a16:creationId xmlns:a16="http://schemas.microsoft.com/office/drawing/2014/main" id="{16A492BB-5D4C-4692-AEAE-94D25FE563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982663" y="798513"/>
              <a:ext cx="857250" cy="2667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Almost certain</a:t>
              </a:r>
              <a:endPara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1BEBECA6-D47A-46F5-82C2-88F824412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5300" y="2844800"/>
              <a:ext cx="447675" cy="447675"/>
            </a:xfrm>
            <a:prstGeom prst="ellipse">
              <a:avLst/>
            </a:prstGeom>
            <a:solidFill>
              <a:srgbClr val="92D050"/>
            </a:solidFill>
            <a:ln w="25400">
              <a:solidFill>
                <a:srgbClr val="385D8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Oval 13">
              <a:extLst>
                <a:ext uri="{FF2B5EF4-FFF2-40B4-BE49-F238E27FC236}">
                  <a16:creationId xmlns:a16="http://schemas.microsoft.com/office/drawing/2014/main" id="{1413695D-0CF6-41EF-98E9-21B99220A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3875" y="2065338"/>
              <a:ext cx="447675" cy="447675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rgbClr val="385D8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Oval 15">
              <a:extLst>
                <a:ext uri="{FF2B5EF4-FFF2-40B4-BE49-F238E27FC236}">
                  <a16:creationId xmlns:a16="http://schemas.microsoft.com/office/drawing/2014/main" id="{6AD4CE3E-579E-43EA-805F-F9348AAD88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925" y="1871663"/>
              <a:ext cx="447675" cy="447675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rgbClr val="385D8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Oval 17">
              <a:extLst>
                <a:ext uri="{FF2B5EF4-FFF2-40B4-BE49-F238E27FC236}">
                  <a16:creationId xmlns:a16="http://schemas.microsoft.com/office/drawing/2014/main" id="{CCB5C2EE-DA75-4B33-9F54-EC0818EA5F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2375" y="2322513"/>
              <a:ext cx="447675" cy="447675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rgbClr val="385D8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Oval 19">
              <a:extLst>
                <a:ext uri="{FF2B5EF4-FFF2-40B4-BE49-F238E27FC236}">
                  <a16:creationId xmlns:a16="http://schemas.microsoft.com/office/drawing/2014/main" id="{ABCB27B7-BE2C-42E6-B017-5C30B5D18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600" y="2309813"/>
              <a:ext cx="447675" cy="447675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rgbClr val="385D8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Oval 27">
              <a:extLst>
                <a:ext uri="{FF2B5EF4-FFF2-40B4-BE49-F238E27FC236}">
                  <a16:creationId xmlns:a16="http://schemas.microsoft.com/office/drawing/2014/main" id="{BD7A8548-736D-446C-ABEF-4A63A87653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1427163"/>
              <a:ext cx="447675" cy="447675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rgbClr val="385D8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Oval 28">
              <a:extLst>
                <a:ext uri="{FF2B5EF4-FFF2-40B4-BE49-F238E27FC236}">
                  <a16:creationId xmlns:a16="http://schemas.microsoft.com/office/drawing/2014/main" id="{77B57878-7403-4699-B1A6-85457B2666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8250" y="2955925"/>
              <a:ext cx="447675" cy="447675"/>
            </a:xfrm>
            <a:prstGeom prst="ellipse">
              <a:avLst/>
            </a:prstGeom>
            <a:solidFill>
              <a:srgbClr val="92D050"/>
            </a:solidFill>
            <a:ln w="25400">
              <a:solidFill>
                <a:srgbClr val="385D8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Text Box 2">
              <a:extLst>
                <a:ext uri="{FF2B5EF4-FFF2-40B4-BE49-F238E27FC236}">
                  <a16:creationId xmlns:a16="http://schemas.microsoft.com/office/drawing/2014/main" id="{7450371F-904A-4B74-938C-D1B06501C8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80975" y="3835400"/>
              <a:ext cx="1057275" cy="2952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Likelihood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Oval 193">
              <a:extLst>
                <a:ext uri="{FF2B5EF4-FFF2-40B4-BE49-F238E27FC236}">
                  <a16:creationId xmlns:a16="http://schemas.microsoft.com/office/drawing/2014/main" id="{6F0312FD-E420-4AE9-9B67-CB23E6E0A3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9650" y="2771775"/>
              <a:ext cx="533400" cy="476250"/>
            </a:xfrm>
            <a:prstGeom prst="ellipse">
              <a:avLst/>
            </a:prstGeom>
            <a:solidFill>
              <a:srgbClr val="92D050"/>
            </a:solidFill>
            <a:ln w="25400">
              <a:solidFill>
                <a:srgbClr val="385D8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9" name="Rectangle 33">
            <a:extLst>
              <a:ext uri="{FF2B5EF4-FFF2-40B4-BE49-F238E27FC236}">
                <a16:creationId xmlns:a16="http://schemas.microsoft.com/office/drawing/2014/main" id="{D49BD0D0-A07F-46FC-932F-493AE9316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30" name="Rectangle 34">
            <a:extLst>
              <a:ext uri="{FF2B5EF4-FFF2-40B4-BE49-F238E27FC236}">
                <a16:creationId xmlns:a16="http://schemas.microsoft.com/office/drawing/2014/main" id="{23113FCD-70BA-4BAE-BD26-EFE241EB5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73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60" name="Text Box 2">
            <a:extLst>
              <a:ext uri="{FF2B5EF4-FFF2-40B4-BE49-F238E27FC236}">
                <a16:creationId xmlns:a16="http://schemas.microsoft.com/office/drawing/2014/main" id="{C8014256-6091-4F42-A99E-D7BAC7E1F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0469" y="4612526"/>
            <a:ext cx="1245553" cy="30404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Impact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3EF52DFD-394D-480C-8684-5F06DC426B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801453"/>
              </p:ext>
            </p:extLst>
          </p:nvPr>
        </p:nvGraphicFramePr>
        <p:xfrm>
          <a:off x="1213828" y="4953715"/>
          <a:ext cx="6063615" cy="1443042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314967">
                  <a:extLst>
                    <a:ext uri="{9D8B030D-6E8A-4147-A177-3AD203B41FA5}">
                      <a16:colId xmlns:a16="http://schemas.microsoft.com/office/drawing/2014/main" val="1879012455"/>
                    </a:ext>
                  </a:extLst>
                </a:gridCol>
                <a:gridCol w="2947387">
                  <a:extLst>
                    <a:ext uri="{9D8B030D-6E8A-4147-A177-3AD203B41FA5}">
                      <a16:colId xmlns:a16="http://schemas.microsoft.com/office/drawing/2014/main" val="632268701"/>
                    </a:ext>
                  </a:extLst>
                </a:gridCol>
                <a:gridCol w="2801261">
                  <a:extLst>
                    <a:ext uri="{9D8B030D-6E8A-4147-A177-3AD203B41FA5}">
                      <a16:colId xmlns:a16="http://schemas.microsoft.com/office/drawing/2014/main" val="36621494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99512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Railways are safer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Lack of independence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42601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Sustainable institutional growth and development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Loss of key personnel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21920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Sustainable institutional growth and development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Financial sustainability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95421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Railways are safer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Inaccurate and incomplete safety information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6280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Railways are safer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Loss of critical data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85888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Improved stakeholder service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Inadequate stakeholder buy-in and support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44657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Railways are safer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Rapid technological advancements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48031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Railways are safer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Excessive cost of regulation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5274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4843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257800"/>
          </a:xfrm>
        </p:spPr>
        <p:txBody>
          <a:bodyPr/>
          <a:lstStyle/>
          <a:p>
            <a:pPr marL="0" indent="0">
              <a:buNone/>
            </a:pPr>
            <a:endParaRPr lang="en-US" sz="4800" b="1" cap="all" dirty="0"/>
          </a:p>
          <a:p>
            <a:pPr marL="0" indent="0" algn="ctr">
              <a:buNone/>
            </a:pPr>
            <a:r>
              <a:rPr lang="en-US" sz="4800" b="1" cap="all" dirty="0"/>
              <a:t>THANK YOU</a:t>
            </a:r>
            <a:endParaRPr lang="en-Z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CFDAE-8565-4D03-8A68-635A0920E9BE}" type="slidenum">
              <a:rPr lang="en-ZA" smtClean="0"/>
              <a:pPr>
                <a:defRPr/>
              </a:pPr>
              <a:t>25</a:t>
            </a:fld>
            <a:endParaRPr lang="en-Z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91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79376" y="227814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altLang="en-US" sz="3600" dirty="0"/>
              <a:t>THANK YOU</a:t>
            </a:r>
            <a:r>
              <a:rPr lang="en-US" altLang="en-US" b="1" dirty="0">
                <a:cs typeface="Tahoma" pitchFamily="34" charset="0"/>
              </a:rPr>
              <a:t>                </a:t>
            </a:r>
            <a:br>
              <a:rPr lang="en-US" altLang="en-US" b="1" dirty="0">
                <a:cs typeface="Tahoma" pitchFamily="34" charset="0"/>
              </a:rPr>
            </a:br>
            <a:r>
              <a:rPr lang="en-US" altLang="en-US" b="1" dirty="0">
                <a:cs typeface="Tahoma" pitchFamily="34" charset="0"/>
              </a:rPr>
              <a:t> 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b="6326"/>
          <a:stretch/>
        </p:blipFill>
        <p:spPr>
          <a:xfrm>
            <a:off x="3969812" y="4733671"/>
            <a:ext cx="4914801" cy="184482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79376" y="227814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altLang="en-US" sz="36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688834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CFDAE-8565-4D03-8A68-635A0920E9BE}" type="slidenum">
              <a:rPr lang="en-ZA" smtClean="0"/>
              <a:pPr>
                <a:defRPr/>
              </a:pPr>
              <a:t>3</a:t>
            </a:fld>
            <a:endParaRPr lang="en-ZA" dirty="0"/>
          </a:p>
        </p:txBody>
      </p:sp>
      <p:sp>
        <p:nvSpPr>
          <p:cNvPr id="12" name="TextBox 11"/>
          <p:cNvSpPr txBox="1"/>
          <p:nvPr/>
        </p:nvSpPr>
        <p:spPr>
          <a:xfrm>
            <a:off x="580543" y="1143000"/>
            <a:ext cx="8306603" cy="5113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ZA" sz="2000" dirty="0"/>
              <a:t>The Railway Safety Regulator (RSR) was established in terms of the National Railway Safety Regulator Act 16 of 2002 (“The Act”) as amended.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ZA" sz="10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ZA" sz="2000" dirty="0"/>
              <a:t>The primary legislative mandate of the RSR is to </a:t>
            </a:r>
            <a:r>
              <a:rPr lang="en-ZA" sz="2000" b="1" dirty="0"/>
              <a:t>oversee and enforce safety performance </a:t>
            </a:r>
            <a:r>
              <a:rPr lang="en-ZA" sz="2000" dirty="0"/>
              <a:t>by all railway operators in South Africa including those of neighbouring states whose rail operations enter South Africa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ZA" sz="10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ZA" sz="2000" b="1" dirty="0"/>
              <a:t>In terms of The Act, Operators are primarily responsible and accountable for ensuring the safety of their railway operations</a:t>
            </a:r>
            <a:r>
              <a:rPr lang="en-ZA" sz="2000" i="1" dirty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ZA" sz="2000" i="1" dirty="0"/>
          </a:p>
          <a:p>
            <a:pPr marL="0" indent="0" algn="just">
              <a:lnSpc>
                <a:spcPct val="150000"/>
              </a:lnSpc>
              <a:buNone/>
            </a:pPr>
            <a:endParaRPr lang="en-ZA" sz="2000" i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958824-BE98-4327-B8DF-8007C6C0F04F}"/>
              </a:ext>
            </a:extLst>
          </p:cNvPr>
          <p:cNvSpPr txBox="1">
            <a:spLocks/>
          </p:cNvSpPr>
          <p:nvPr/>
        </p:nvSpPr>
        <p:spPr bwMode="auto">
          <a:xfrm>
            <a:off x="580543" y="0"/>
            <a:ext cx="856345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ZA" sz="3600" b="1" kern="1200" dirty="0">
                <a:solidFill>
                  <a:schemeClr val="tx2"/>
                </a:solidFill>
                <a:latin typeface="+mn-lt"/>
                <a:ea typeface="ＭＳ Ｐゴシック" charset="-128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l"/>
            <a:r>
              <a:rPr lang="en-ZA" sz="3400" dirty="0">
                <a:latin typeface="Arial" panose="020B0604020202020204" pitchFamily="34" charset="0"/>
                <a:cs typeface="Arial" panose="020B0604020202020204" pitchFamily="34" charset="0"/>
              </a:rPr>
              <a:t>LEGISLATIVE MANDATE</a:t>
            </a:r>
          </a:p>
        </p:txBody>
      </p:sp>
    </p:spTree>
    <p:extLst>
      <p:ext uri="{BB962C8B-B14F-4D97-AF65-F5344CB8AC3E}">
        <p14:creationId xmlns:p14="http://schemas.microsoft.com/office/powerpoint/2010/main" val="1493799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CFDAE-8565-4D03-8A68-635A0920E9BE}" type="slidenum">
              <a:rPr lang="en-ZA" smtClean="0"/>
              <a:pPr>
                <a:defRPr/>
              </a:pPr>
              <a:t>4</a:t>
            </a:fld>
            <a:endParaRPr lang="en-ZA" dirty="0"/>
          </a:p>
        </p:txBody>
      </p:sp>
      <p:sp>
        <p:nvSpPr>
          <p:cNvPr id="12" name="TextBox 11"/>
          <p:cNvSpPr txBox="1"/>
          <p:nvPr/>
        </p:nvSpPr>
        <p:spPr>
          <a:xfrm>
            <a:off x="580543" y="1451505"/>
            <a:ext cx="8106257" cy="3523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398860" algn="l"/>
              </a:tabLst>
            </a:pPr>
            <a:r>
              <a:rPr lang="en-ZA" sz="2000" dirty="0"/>
              <a:t>Issue and manage Safety Permits in accordance with the </a:t>
            </a:r>
            <a:r>
              <a:rPr lang="en-ZA" sz="2000" b="1" dirty="0"/>
              <a:t>Safety Management System Determination; </a:t>
            </a:r>
          </a:p>
          <a:p>
            <a:pPr marL="342900" indent="-342900" algn="just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398860" algn="l"/>
              </a:tabLst>
            </a:pPr>
            <a:r>
              <a:rPr lang="en-ZA" sz="2000" dirty="0"/>
              <a:t>Continuously monitor improvements in safety targets by assessing operators </a:t>
            </a:r>
            <a:r>
              <a:rPr lang="en-ZA" sz="2000" b="1" dirty="0"/>
              <a:t>Safety Improvement plans (ASIP);</a:t>
            </a:r>
          </a:p>
          <a:p>
            <a:pPr marL="342900" indent="-342900" algn="just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398860" algn="l"/>
              </a:tabLst>
            </a:pPr>
            <a:r>
              <a:rPr lang="en-ZA" sz="2000" dirty="0"/>
              <a:t>Conduct safety inspections and audits;</a:t>
            </a:r>
          </a:p>
          <a:p>
            <a:pPr marL="342900" indent="-342900" algn="just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398860" algn="l"/>
              </a:tabLst>
            </a:pPr>
            <a:r>
              <a:rPr lang="en-ZA" sz="2000" dirty="0"/>
              <a:t>Monitor, investigate and report railway occurrences;</a:t>
            </a:r>
          </a:p>
          <a:p>
            <a:pPr marL="342900" indent="-342900" algn="just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398860" algn="l"/>
              </a:tabLst>
            </a:pPr>
            <a:r>
              <a:rPr lang="en-ZA" sz="2000" dirty="0"/>
              <a:t>Develop Regulations, Safety Standards and guidelines;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958824-BE98-4327-B8DF-8007C6C0F04F}"/>
              </a:ext>
            </a:extLst>
          </p:cNvPr>
          <p:cNvSpPr txBox="1">
            <a:spLocks/>
          </p:cNvSpPr>
          <p:nvPr/>
        </p:nvSpPr>
        <p:spPr bwMode="auto">
          <a:xfrm>
            <a:off x="580543" y="0"/>
            <a:ext cx="856345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ZA" sz="3600" b="1" kern="1200" dirty="0">
                <a:solidFill>
                  <a:schemeClr val="tx2"/>
                </a:solidFill>
                <a:latin typeface="+mn-lt"/>
                <a:ea typeface="ＭＳ Ｐゴシック" charset="-128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l"/>
            <a:r>
              <a:rPr lang="en-ZA" sz="3400" dirty="0">
                <a:latin typeface="Arial" panose="020B0604020202020204" pitchFamily="34" charset="0"/>
                <a:cs typeface="Arial" panose="020B0604020202020204" pitchFamily="34" charset="0"/>
              </a:rPr>
              <a:t>DUTIES AND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463801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CFDAE-8565-4D03-8A68-635A0920E9BE}" type="slidenum">
              <a:rPr lang="en-ZA" smtClean="0"/>
              <a:pPr>
                <a:defRPr/>
              </a:pPr>
              <a:t>5</a:t>
            </a:fld>
            <a:endParaRPr lang="en-ZA" dirty="0"/>
          </a:p>
        </p:txBody>
      </p:sp>
      <p:sp>
        <p:nvSpPr>
          <p:cNvPr id="12" name="TextBox 11"/>
          <p:cNvSpPr txBox="1"/>
          <p:nvPr/>
        </p:nvSpPr>
        <p:spPr>
          <a:xfrm>
            <a:off x="580543" y="1451505"/>
            <a:ext cx="8106257" cy="3331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ZA" sz="2000" dirty="0"/>
              <a:t>Enforce Compliance by: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000" dirty="0"/>
              <a:t>Issuing notices of non-conformance and non-compliance;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000" dirty="0"/>
              <a:t>Imposing penalties for non-compliance with the Act and/or the Safety Standards adopted by the RSR’s Board of Directors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000" dirty="0"/>
              <a:t>Revocation or Suspension of the Safety Permit (Section 26 of the Act)</a:t>
            </a:r>
          </a:p>
          <a:p>
            <a:pPr marL="342900" indent="-342900" algn="just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398860" algn="l"/>
              </a:tabLst>
            </a:pPr>
            <a:endParaRPr lang="en-ZA" sz="20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958824-BE98-4327-B8DF-8007C6C0F04F}"/>
              </a:ext>
            </a:extLst>
          </p:cNvPr>
          <p:cNvSpPr txBox="1">
            <a:spLocks/>
          </p:cNvSpPr>
          <p:nvPr/>
        </p:nvSpPr>
        <p:spPr bwMode="auto">
          <a:xfrm>
            <a:off x="580543" y="0"/>
            <a:ext cx="856345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ZA" sz="3600" b="1" kern="1200" dirty="0">
                <a:solidFill>
                  <a:schemeClr val="tx2"/>
                </a:solidFill>
                <a:latin typeface="+mn-lt"/>
                <a:ea typeface="ＭＳ Ｐゴシック" charset="-128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l"/>
            <a:r>
              <a:rPr lang="en-ZA" sz="3400" dirty="0">
                <a:latin typeface="Arial" panose="020B0604020202020204" pitchFamily="34" charset="0"/>
                <a:cs typeface="Arial" panose="020B0604020202020204" pitchFamily="34" charset="0"/>
              </a:rPr>
              <a:t>DUTIES AND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3675362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CFDAE-8565-4D03-8A68-635A0920E9BE}" type="slidenum">
              <a:rPr lang="en-ZA" smtClean="0"/>
              <a:pPr>
                <a:defRPr/>
              </a:pPr>
              <a:t>6</a:t>
            </a:fld>
            <a:endParaRPr lang="en-ZA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958824-BE98-4327-B8DF-8007C6C0F04F}"/>
              </a:ext>
            </a:extLst>
          </p:cNvPr>
          <p:cNvSpPr txBox="1">
            <a:spLocks/>
          </p:cNvSpPr>
          <p:nvPr/>
        </p:nvSpPr>
        <p:spPr bwMode="auto">
          <a:xfrm>
            <a:off x="580543" y="0"/>
            <a:ext cx="856345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ZA" sz="3600" b="1" kern="1200" dirty="0">
                <a:solidFill>
                  <a:schemeClr val="tx2"/>
                </a:solidFill>
                <a:latin typeface="+mn-lt"/>
                <a:ea typeface="ＭＳ Ｐゴシック" charset="-128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l"/>
            <a:r>
              <a:rPr lang="en-ZA" sz="3400" dirty="0">
                <a:latin typeface="Arial" panose="020B0604020202020204" pitchFamily="34" charset="0"/>
                <a:cs typeface="Arial" panose="020B0604020202020204" pitchFamily="34" charset="0"/>
              </a:rPr>
              <a:t>MISSION STATEMENT</a:t>
            </a:r>
          </a:p>
        </p:txBody>
      </p:sp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E902B5DB-330C-4A9B-B08E-A408F99EBE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3867887"/>
              </p:ext>
            </p:extLst>
          </p:nvPr>
        </p:nvGraphicFramePr>
        <p:xfrm>
          <a:off x="580542" y="1379991"/>
          <a:ext cx="8411057" cy="4226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1018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2275" y="4761482"/>
            <a:ext cx="8431863" cy="1143000"/>
          </a:xfrm>
        </p:spPr>
        <p:txBody>
          <a:bodyPr/>
          <a:lstStyle/>
          <a:p>
            <a:pPr algn="l"/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2019/20 PERFORMANCE HIGHLIGHTS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CFDAE-8565-4D03-8A68-635A0920E9BE}" type="slidenum">
              <a:rPr lang="en-ZA" smtClean="0"/>
              <a:pPr>
                <a:defRPr/>
              </a:pPr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8925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CFDAE-8565-4D03-8A68-635A0920E9BE}" type="slidenum">
              <a:rPr lang="en-ZA" smtClean="0"/>
              <a:pPr>
                <a:defRPr/>
              </a:pPr>
              <a:t>8</a:t>
            </a:fld>
            <a:endParaRPr lang="en-ZA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AEEC746-B3D1-419A-92D3-F4E06DAC8B17}"/>
              </a:ext>
            </a:extLst>
          </p:cNvPr>
          <p:cNvSpPr txBox="1">
            <a:spLocks/>
          </p:cNvSpPr>
          <p:nvPr/>
        </p:nvSpPr>
        <p:spPr bwMode="auto">
          <a:xfrm>
            <a:off x="580543" y="0"/>
            <a:ext cx="856345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ZA" sz="3600" b="1" kern="1200" dirty="0">
                <a:solidFill>
                  <a:schemeClr val="tx2"/>
                </a:solidFill>
                <a:latin typeface="+mn-lt"/>
                <a:ea typeface="ＭＳ Ｐゴシック" charset="-128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l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PERFORMANCE TREND</a:t>
            </a:r>
            <a:endParaRPr lang="en-ZA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4FA95B69-0993-42D7-8ED8-3CC1EDA6D3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8451107"/>
              </p:ext>
            </p:extLst>
          </p:nvPr>
        </p:nvGraphicFramePr>
        <p:xfrm>
          <a:off x="580543" y="1143000"/>
          <a:ext cx="7725257" cy="4484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590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CFDAE-8565-4D03-8A68-635A0920E9BE}" type="slidenum">
              <a:rPr lang="en-ZA" smtClean="0"/>
              <a:pPr>
                <a:defRPr/>
              </a:pPr>
              <a:t>9</a:t>
            </a:fld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566670" y="1455313"/>
            <a:ext cx="801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23BD188-A2CF-4A88-9CA1-129597040F67}"/>
              </a:ext>
            </a:extLst>
          </p:cNvPr>
          <p:cNvSpPr txBox="1">
            <a:spLocks/>
          </p:cNvSpPr>
          <p:nvPr/>
        </p:nvSpPr>
        <p:spPr bwMode="auto">
          <a:xfrm>
            <a:off x="580543" y="0"/>
            <a:ext cx="856345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ZA" sz="3600" b="1" kern="1200" dirty="0">
                <a:solidFill>
                  <a:schemeClr val="tx2"/>
                </a:solidFill>
                <a:latin typeface="+mn-lt"/>
                <a:ea typeface="ＭＳ Ｐゴシック" charset="-128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l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ACHIEVEMENTS</a:t>
            </a:r>
            <a:endParaRPr lang="en-ZA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34860C0-D34F-4618-AC42-F6A45DC8CC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648268"/>
              </p:ext>
            </p:extLst>
          </p:nvPr>
        </p:nvGraphicFramePr>
        <p:xfrm>
          <a:off x="566670" y="917523"/>
          <a:ext cx="8029852" cy="54356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192784">
                  <a:extLst>
                    <a:ext uri="{9D8B030D-6E8A-4147-A177-3AD203B41FA5}">
                      <a16:colId xmlns:a16="http://schemas.microsoft.com/office/drawing/2014/main" val="416969539"/>
                    </a:ext>
                  </a:extLst>
                </a:gridCol>
                <a:gridCol w="5837068">
                  <a:extLst>
                    <a:ext uri="{9D8B030D-6E8A-4147-A177-3AD203B41FA5}">
                      <a16:colId xmlns:a16="http://schemas.microsoft.com/office/drawing/2014/main" val="31872145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 1:  RAILWAYS ARE SAFER</a:t>
                      </a:r>
                      <a:endParaRPr lang="en-ZA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670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APEX PRIORITY</a:t>
                      </a:r>
                      <a:endParaRPr lang="en-ZA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CONTRIBUTION</a:t>
                      </a:r>
                      <a:endParaRPr lang="en-ZA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48498"/>
                  </a:ext>
                </a:extLst>
              </a:tr>
              <a:tr h="10476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ZA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  Transforming the economy to serve all South Africans and create jobs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ZA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Occurrence Reporting Categories published;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Railway Management Maturity assessment conducted on Transnet;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 Factors management study – Status quo assessment for safety-critical grade positions in train operations to determine the requirements for effective oversight on vacancies;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ZA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Determination on Verbal Safety Critical Communication published;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ZA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Interface agreement audit report between Transnet and its counterparts;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ZA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Rail Communicators Forum established.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ZA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ZA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2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62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C39F262A9DD14EA016DBB4FF9A7C9E" ma:contentTypeVersion="9" ma:contentTypeDescription="Create a new document." ma:contentTypeScope="" ma:versionID="cd25f79023827ecd8c5ab904526cfe84">
  <xsd:schema xmlns:xsd="http://www.w3.org/2001/XMLSchema" xmlns:xs="http://www.w3.org/2001/XMLSchema" xmlns:p="http://schemas.microsoft.com/office/2006/metadata/properties" xmlns:ns3="c92e4b4e-9976-4aef-896c-5039a214947a" targetNamespace="http://schemas.microsoft.com/office/2006/metadata/properties" ma:root="true" ma:fieldsID="600432352b4aa6c275981840e6c0e7d7" ns3:_="">
    <xsd:import namespace="c92e4b4e-9976-4aef-896c-5039a214947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2e4b4e-9976-4aef-896c-5039a21494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79E80F-1D66-4693-9B80-2D355A7905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C35F55-A9EA-4B89-B246-E08798974CC1}">
  <ds:schemaRefs>
    <ds:schemaRef ds:uri="c92e4b4e-9976-4aef-896c-5039a214947a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A3C6D58-B8E7-4657-8E2A-7CC63E2397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2e4b4e-9976-4aef-896c-5039a21494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5671</TotalTime>
  <Words>792</Words>
  <Application>Microsoft Office PowerPoint</Application>
  <PresentationFormat>On-screen Show (4:3)</PresentationFormat>
  <Paragraphs>247</Paragraphs>
  <Slides>25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Arial Narrow</vt:lpstr>
      <vt:lpstr>Calibri</vt:lpstr>
      <vt:lpstr>Wingdings</vt:lpstr>
      <vt:lpstr>Office Theme</vt:lpstr>
      <vt:lpstr>1_Office Theme</vt:lpstr>
      <vt:lpstr>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2019/20 PERFORMANCE HIGHLIGHTS</vt:lpstr>
      <vt:lpstr>PowerPoint Presentation</vt:lpstr>
      <vt:lpstr>PowerPoint Presentation</vt:lpstr>
      <vt:lpstr>PowerPoint Presentation</vt:lpstr>
      <vt:lpstr>PowerPoint Presentation</vt:lpstr>
      <vt:lpstr>HUMAN RESOURCES</vt:lpstr>
      <vt:lpstr>PowerPoint Presentation</vt:lpstr>
      <vt:lpstr>PowerPoint Presentation</vt:lpstr>
      <vt:lpstr>PowerPoint Presentation</vt:lpstr>
      <vt:lpstr>EMPLOYMENT EQUITY</vt:lpstr>
      <vt:lpstr>FINANCE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RISK MANAGEMENT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Walters</dc:creator>
  <cp:lastModifiedBy>Rirhandzu Mashava</cp:lastModifiedBy>
  <cp:revision>445</cp:revision>
  <cp:lastPrinted>2015-08-28T08:19:01Z</cp:lastPrinted>
  <dcterms:modified xsi:type="dcterms:W3CDTF">2021-02-01T12:10:48Z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0x0101003CC39F262A9DD14EA016DBB4FF9A7C9E</vt:lpwstr>
  </property>
</Properties>
</file>