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3"/>
  </p:notesMasterIdLst>
  <p:handoutMasterIdLst>
    <p:handoutMasterId r:id="rId34"/>
  </p:handoutMasterIdLst>
  <p:sldIdLst>
    <p:sldId id="256" r:id="rId3"/>
    <p:sldId id="572" r:id="rId4"/>
    <p:sldId id="573" r:id="rId5"/>
    <p:sldId id="523" r:id="rId6"/>
    <p:sldId id="574" r:id="rId7"/>
    <p:sldId id="577" r:id="rId8"/>
    <p:sldId id="531" r:id="rId9"/>
    <p:sldId id="576" r:id="rId10"/>
    <p:sldId id="533" r:id="rId11"/>
    <p:sldId id="534" r:id="rId12"/>
    <p:sldId id="578" r:id="rId13"/>
    <p:sldId id="538" r:id="rId14"/>
    <p:sldId id="537" r:id="rId15"/>
    <p:sldId id="546" r:id="rId16"/>
    <p:sldId id="545" r:id="rId17"/>
    <p:sldId id="543" r:id="rId18"/>
    <p:sldId id="542" r:id="rId19"/>
    <p:sldId id="557" r:id="rId20"/>
    <p:sldId id="575" r:id="rId21"/>
    <p:sldId id="556" r:id="rId22"/>
    <p:sldId id="551" r:id="rId23"/>
    <p:sldId id="579" r:id="rId24"/>
    <p:sldId id="548" r:id="rId25"/>
    <p:sldId id="559" r:id="rId26"/>
    <p:sldId id="561" r:id="rId27"/>
    <p:sldId id="562" r:id="rId28"/>
    <p:sldId id="563" r:id="rId29"/>
    <p:sldId id="565" r:id="rId30"/>
    <p:sldId id="566" r:id="rId31"/>
    <p:sldId id="482" r:id="rId32"/>
  </p:sldIdLst>
  <p:sldSz cx="9253538" cy="7021513"/>
  <p:notesSz cx="6745288" cy="98821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212">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CC3300"/>
    <a:srgbClr val="FF33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82386" autoAdjust="0"/>
  </p:normalViewPr>
  <p:slideViewPr>
    <p:cSldViewPr>
      <p:cViewPr varScale="1">
        <p:scale>
          <a:sx n="71" d="100"/>
          <a:sy n="71" d="100"/>
        </p:scale>
        <p:origin x="-1272" y="-108"/>
      </p:cViewPr>
      <p:guideLst>
        <p:guide orient="horz" pos="2212"/>
        <p:guide pos="2915"/>
      </p:guideLst>
    </p:cSldViewPr>
  </p:slideViewPr>
  <p:outlineViewPr>
    <p:cViewPr>
      <p:scale>
        <a:sx n="33" d="100"/>
        <a:sy n="33" d="100"/>
      </p:scale>
      <p:origin x="0" y="4038"/>
    </p:cViewPr>
  </p:outlineViewPr>
  <p:notesTextViewPr>
    <p:cViewPr>
      <p:scale>
        <a:sx n="100" d="100"/>
        <a:sy n="100" d="100"/>
      </p:scale>
      <p:origin x="0" y="0"/>
    </p:cViewPr>
  </p:notesTextViewPr>
  <p:sorterViewPr>
    <p:cViewPr>
      <p:scale>
        <a:sx n="66" d="100"/>
        <a:sy n="66" d="100"/>
      </p:scale>
      <p:origin x="0" y="21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22958" cy="494109"/>
          </a:xfrm>
          <a:prstGeom prst="rect">
            <a:avLst/>
          </a:prstGeom>
          <a:noFill/>
          <a:ln w="9525">
            <a:noFill/>
            <a:miter lim="800000"/>
            <a:headEnd/>
            <a:tailEnd/>
          </a:ln>
          <a:effectLst/>
        </p:spPr>
        <p:txBody>
          <a:bodyPr vert="horz" wrap="square" lIns="90901" tIns="45450" rIns="90901" bIns="45450" numCol="1" anchor="t" anchorCtr="0" compatLnSpc="1">
            <a:prstTxWarp prst="textNoShape">
              <a:avLst/>
            </a:prstTxWarp>
          </a:bodyPr>
          <a:lstStyle>
            <a:lvl1pPr>
              <a:defRPr sz="1200"/>
            </a:lvl1pPr>
          </a:lstStyle>
          <a:p>
            <a:pPr>
              <a:defRPr/>
            </a:pPr>
            <a:endParaRPr lang="en-GB"/>
          </a:p>
        </p:txBody>
      </p:sp>
      <p:sp>
        <p:nvSpPr>
          <p:cNvPr id="5123" name="Rectangle 3"/>
          <p:cNvSpPr>
            <a:spLocks noGrp="1" noChangeArrowheads="1"/>
          </p:cNvSpPr>
          <p:nvPr>
            <p:ph type="dt" sz="quarter" idx="1"/>
          </p:nvPr>
        </p:nvSpPr>
        <p:spPr bwMode="auto">
          <a:xfrm>
            <a:off x="3822332" y="0"/>
            <a:ext cx="2922958" cy="494109"/>
          </a:xfrm>
          <a:prstGeom prst="rect">
            <a:avLst/>
          </a:prstGeom>
          <a:noFill/>
          <a:ln w="9525">
            <a:noFill/>
            <a:miter lim="800000"/>
            <a:headEnd/>
            <a:tailEnd/>
          </a:ln>
          <a:effectLst/>
        </p:spPr>
        <p:txBody>
          <a:bodyPr vert="horz" wrap="square" lIns="90901" tIns="45450" rIns="90901" bIns="45450" numCol="1" anchor="t" anchorCtr="0" compatLnSpc="1">
            <a:prstTxWarp prst="textNoShape">
              <a:avLst/>
            </a:prstTxWarp>
          </a:bodyPr>
          <a:lstStyle>
            <a:lvl1pPr algn="r">
              <a:defRPr sz="1200"/>
            </a:lvl1pPr>
          </a:lstStyle>
          <a:p>
            <a:pPr>
              <a:defRPr/>
            </a:pPr>
            <a:endParaRPr lang="en-GB"/>
          </a:p>
        </p:txBody>
      </p:sp>
      <p:sp>
        <p:nvSpPr>
          <p:cNvPr id="5124" name="Rectangle 4"/>
          <p:cNvSpPr>
            <a:spLocks noGrp="1" noChangeArrowheads="1"/>
          </p:cNvSpPr>
          <p:nvPr>
            <p:ph type="ftr" sz="quarter" idx="2"/>
          </p:nvPr>
        </p:nvSpPr>
        <p:spPr bwMode="auto">
          <a:xfrm>
            <a:off x="1" y="9388079"/>
            <a:ext cx="2922958" cy="494109"/>
          </a:xfrm>
          <a:prstGeom prst="rect">
            <a:avLst/>
          </a:prstGeom>
          <a:noFill/>
          <a:ln w="9525">
            <a:noFill/>
            <a:miter lim="800000"/>
            <a:headEnd/>
            <a:tailEnd/>
          </a:ln>
          <a:effectLst/>
        </p:spPr>
        <p:txBody>
          <a:bodyPr vert="horz" wrap="square" lIns="90901" tIns="45450" rIns="90901" bIns="45450" numCol="1" anchor="b" anchorCtr="0" compatLnSpc="1">
            <a:prstTxWarp prst="textNoShape">
              <a:avLst/>
            </a:prstTxWarp>
          </a:bodyPr>
          <a:lstStyle>
            <a:lvl1pPr>
              <a:defRPr sz="1200"/>
            </a:lvl1pPr>
          </a:lstStyle>
          <a:p>
            <a:pPr>
              <a:defRPr/>
            </a:pPr>
            <a:endParaRPr lang="en-GB"/>
          </a:p>
        </p:txBody>
      </p:sp>
      <p:sp>
        <p:nvSpPr>
          <p:cNvPr id="5125" name="Rectangle 5"/>
          <p:cNvSpPr>
            <a:spLocks noGrp="1" noChangeArrowheads="1"/>
          </p:cNvSpPr>
          <p:nvPr>
            <p:ph type="sldNum" sz="quarter" idx="3"/>
          </p:nvPr>
        </p:nvSpPr>
        <p:spPr bwMode="auto">
          <a:xfrm>
            <a:off x="3822332" y="9388079"/>
            <a:ext cx="2922958" cy="494109"/>
          </a:xfrm>
          <a:prstGeom prst="rect">
            <a:avLst/>
          </a:prstGeom>
          <a:noFill/>
          <a:ln w="9525">
            <a:noFill/>
            <a:miter lim="800000"/>
            <a:headEnd/>
            <a:tailEnd/>
          </a:ln>
          <a:effectLst/>
        </p:spPr>
        <p:txBody>
          <a:bodyPr vert="horz" wrap="square" lIns="90901" tIns="45450" rIns="90901" bIns="45450" numCol="1" anchor="b" anchorCtr="0" compatLnSpc="1">
            <a:prstTxWarp prst="textNoShape">
              <a:avLst/>
            </a:prstTxWarp>
          </a:bodyPr>
          <a:lstStyle>
            <a:lvl1pPr algn="r">
              <a:defRPr sz="1200"/>
            </a:lvl1pPr>
          </a:lstStyle>
          <a:p>
            <a:pPr>
              <a:defRPr/>
            </a:pPr>
            <a:fld id="{4C750385-9CAE-41D9-813D-A5CB9B52DCA3}" type="slidenum">
              <a:rPr lang="en-GB"/>
              <a:pPr>
                <a:defRPr/>
              </a:pPr>
              <a:t>‹#›</a:t>
            </a:fld>
            <a:endParaRPr lang="en-GB"/>
          </a:p>
        </p:txBody>
      </p:sp>
    </p:spTree>
    <p:extLst>
      <p:ext uri="{BB962C8B-B14F-4D97-AF65-F5344CB8AC3E}">
        <p14:creationId xmlns:p14="http://schemas.microsoft.com/office/powerpoint/2010/main" xmlns="" val="23452297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0"/>
            <a:ext cx="2922958" cy="494109"/>
          </a:xfrm>
          <a:prstGeom prst="rect">
            <a:avLst/>
          </a:prstGeom>
          <a:noFill/>
          <a:ln w="9525">
            <a:noFill/>
            <a:miter lim="800000"/>
            <a:headEnd/>
            <a:tailEnd/>
          </a:ln>
          <a:effectLst/>
        </p:spPr>
        <p:txBody>
          <a:bodyPr vert="horz" wrap="square" lIns="90901" tIns="45450" rIns="90901" bIns="45450" numCol="1" anchor="t" anchorCtr="0" compatLnSpc="1">
            <a:prstTxWarp prst="textNoShape">
              <a:avLst/>
            </a:prstTxWarp>
          </a:bodyPr>
          <a:lstStyle>
            <a:lvl1pPr>
              <a:defRPr sz="1200"/>
            </a:lvl1pPr>
          </a:lstStyle>
          <a:p>
            <a:pPr>
              <a:defRPr/>
            </a:pPr>
            <a:endParaRPr lang="en-US"/>
          </a:p>
        </p:txBody>
      </p:sp>
      <p:sp>
        <p:nvSpPr>
          <p:cNvPr id="49155" name="Rectangle 3"/>
          <p:cNvSpPr>
            <a:spLocks noGrp="1" noChangeArrowheads="1"/>
          </p:cNvSpPr>
          <p:nvPr>
            <p:ph type="dt" idx="1"/>
          </p:nvPr>
        </p:nvSpPr>
        <p:spPr bwMode="auto">
          <a:xfrm>
            <a:off x="3820770" y="0"/>
            <a:ext cx="2922958" cy="494109"/>
          </a:xfrm>
          <a:prstGeom prst="rect">
            <a:avLst/>
          </a:prstGeom>
          <a:noFill/>
          <a:ln w="9525">
            <a:noFill/>
            <a:miter lim="800000"/>
            <a:headEnd/>
            <a:tailEnd/>
          </a:ln>
          <a:effectLst/>
        </p:spPr>
        <p:txBody>
          <a:bodyPr vert="horz" wrap="square" lIns="90901" tIns="45450" rIns="90901" bIns="45450" numCol="1" anchor="t" anchorCtr="0" compatLnSpc="1">
            <a:prstTxWarp prst="textNoShape">
              <a:avLst/>
            </a:prstTxWarp>
          </a:bodyPr>
          <a:lstStyle>
            <a:lvl1pPr algn="r">
              <a:defRPr sz="12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931863" y="741363"/>
            <a:ext cx="4881562" cy="37052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7" name="Rectangle 5"/>
          <p:cNvSpPr>
            <a:spLocks noGrp="1" noChangeArrowheads="1"/>
          </p:cNvSpPr>
          <p:nvPr>
            <p:ph type="body" sz="quarter" idx="3"/>
          </p:nvPr>
        </p:nvSpPr>
        <p:spPr bwMode="auto">
          <a:xfrm>
            <a:off x="674529" y="4694039"/>
            <a:ext cx="5396230" cy="4446985"/>
          </a:xfrm>
          <a:prstGeom prst="rect">
            <a:avLst/>
          </a:prstGeom>
          <a:noFill/>
          <a:ln w="9525">
            <a:noFill/>
            <a:miter lim="800000"/>
            <a:headEnd/>
            <a:tailEnd/>
          </a:ln>
          <a:effectLst/>
        </p:spPr>
        <p:txBody>
          <a:bodyPr vert="horz" wrap="square" lIns="90901" tIns="45450" rIns="90901" bIns="45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1" y="9386363"/>
            <a:ext cx="2922958" cy="494109"/>
          </a:xfrm>
          <a:prstGeom prst="rect">
            <a:avLst/>
          </a:prstGeom>
          <a:noFill/>
          <a:ln w="9525">
            <a:noFill/>
            <a:miter lim="800000"/>
            <a:headEnd/>
            <a:tailEnd/>
          </a:ln>
          <a:effectLst/>
        </p:spPr>
        <p:txBody>
          <a:bodyPr vert="horz" wrap="square" lIns="90901" tIns="45450" rIns="90901" bIns="45450" numCol="1" anchor="b" anchorCtr="0" compatLnSpc="1">
            <a:prstTxWarp prst="textNoShape">
              <a:avLst/>
            </a:prstTxWarp>
          </a:bodyPr>
          <a:lstStyle>
            <a:lvl1pPr>
              <a:defRPr sz="1200"/>
            </a:lvl1pPr>
          </a:lstStyle>
          <a:p>
            <a:pPr>
              <a:defRPr/>
            </a:pPr>
            <a:endParaRPr lang="en-US"/>
          </a:p>
        </p:txBody>
      </p:sp>
      <p:sp>
        <p:nvSpPr>
          <p:cNvPr id="49159" name="Rectangle 7"/>
          <p:cNvSpPr>
            <a:spLocks noGrp="1" noChangeArrowheads="1"/>
          </p:cNvSpPr>
          <p:nvPr>
            <p:ph type="sldNum" sz="quarter" idx="5"/>
          </p:nvPr>
        </p:nvSpPr>
        <p:spPr bwMode="auto">
          <a:xfrm>
            <a:off x="3820770" y="9386363"/>
            <a:ext cx="2922958" cy="494109"/>
          </a:xfrm>
          <a:prstGeom prst="rect">
            <a:avLst/>
          </a:prstGeom>
          <a:noFill/>
          <a:ln w="9525">
            <a:noFill/>
            <a:miter lim="800000"/>
            <a:headEnd/>
            <a:tailEnd/>
          </a:ln>
          <a:effectLst/>
        </p:spPr>
        <p:txBody>
          <a:bodyPr vert="horz" wrap="square" lIns="90901" tIns="45450" rIns="90901" bIns="45450" numCol="1" anchor="b" anchorCtr="0" compatLnSpc="1">
            <a:prstTxWarp prst="textNoShape">
              <a:avLst/>
            </a:prstTxWarp>
          </a:bodyPr>
          <a:lstStyle>
            <a:lvl1pPr algn="r">
              <a:defRPr sz="1200"/>
            </a:lvl1pPr>
          </a:lstStyle>
          <a:p>
            <a:pPr>
              <a:defRPr/>
            </a:pPr>
            <a:fld id="{FF5EE6BD-C259-4E7D-9A6D-E1EC9AA236F6}" type="slidenum">
              <a:rPr lang="en-US"/>
              <a:pPr>
                <a:defRPr/>
              </a:pPr>
              <a:t>‹#›</a:t>
            </a:fld>
            <a:endParaRPr lang="en-US"/>
          </a:p>
        </p:txBody>
      </p:sp>
    </p:spTree>
    <p:extLst>
      <p:ext uri="{BB962C8B-B14F-4D97-AF65-F5344CB8AC3E}">
        <p14:creationId xmlns:p14="http://schemas.microsoft.com/office/powerpoint/2010/main" xmlns="" val="51529045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3738" y="2181225"/>
            <a:ext cx="7866062" cy="1504950"/>
          </a:xfrm>
        </p:spPr>
        <p:txBody>
          <a:bodyPr/>
          <a:lstStyle/>
          <a:p>
            <a:r>
              <a:rPr lang="en-US"/>
              <a:t>Click to edit Master title style</a:t>
            </a:r>
            <a:endParaRPr lang="en-ZA"/>
          </a:p>
        </p:txBody>
      </p:sp>
      <p:sp>
        <p:nvSpPr>
          <p:cNvPr id="3" name="Subtitle 2"/>
          <p:cNvSpPr>
            <a:spLocks noGrp="1"/>
          </p:cNvSpPr>
          <p:nvPr>
            <p:ph type="subTitle" idx="1"/>
          </p:nvPr>
        </p:nvSpPr>
        <p:spPr>
          <a:xfrm>
            <a:off x="1387475" y="3978275"/>
            <a:ext cx="6478588" cy="17954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F65B-C570-4548-895E-5C7A1235F03D}" type="slidenum">
              <a:rPr lang="en-US"/>
              <a:pPr>
                <a:defRPr/>
              </a:pPr>
              <a:t>‹#›</a:t>
            </a:fld>
            <a:endParaRPr lang="en-US"/>
          </a:p>
        </p:txBody>
      </p:sp>
    </p:spTree>
    <p:extLst>
      <p:ext uri="{BB962C8B-B14F-4D97-AF65-F5344CB8AC3E}">
        <p14:creationId xmlns:p14="http://schemas.microsoft.com/office/powerpoint/2010/main" xmlns="" val="76393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DBA2C-E03F-4E83-95FC-488F0EF6817C}" type="slidenum">
              <a:rPr lang="en-US"/>
              <a:pPr>
                <a:defRPr/>
              </a:pPr>
              <a:t>‹#›</a:t>
            </a:fld>
            <a:endParaRPr lang="en-US"/>
          </a:p>
        </p:txBody>
      </p:sp>
    </p:spTree>
    <p:extLst>
      <p:ext uri="{BB962C8B-B14F-4D97-AF65-F5344CB8AC3E}">
        <p14:creationId xmlns:p14="http://schemas.microsoft.com/office/powerpoint/2010/main" xmlns="" val="269301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80988"/>
            <a:ext cx="2081212" cy="59912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61963" y="280988"/>
            <a:ext cx="6096000" cy="5991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61E683-09C1-4BDE-8E63-59CD7E79A3F9}" type="slidenum">
              <a:rPr lang="en-US"/>
              <a:pPr>
                <a:defRPr/>
              </a:pPr>
              <a:t>‹#›</a:t>
            </a:fld>
            <a:endParaRPr lang="en-US"/>
          </a:p>
        </p:txBody>
      </p:sp>
    </p:spTree>
    <p:extLst>
      <p:ext uri="{BB962C8B-B14F-4D97-AF65-F5344CB8AC3E}">
        <p14:creationId xmlns:p14="http://schemas.microsoft.com/office/powerpoint/2010/main" xmlns="" val="2311364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88"/>
            <a:ext cx="8329612" cy="1169987"/>
          </a:xfrm>
        </p:spPr>
        <p:txBody>
          <a:bodyPr/>
          <a:lstStyle/>
          <a:p>
            <a:r>
              <a:rPr lang="en-US"/>
              <a:t>Click to edit Master title style</a:t>
            </a:r>
            <a:endParaRPr lang="en-ZA"/>
          </a:p>
        </p:txBody>
      </p:sp>
      <p:sp>
        <p:nvSpPr>
          <p:cNvPr id="3" name="Text Placeholder 2"/>
          <p:cNvSpPr>
            <a:spLocks noGrp="1"/>
          </p:cNvSpPr>
          <p:nvPr>
            <p:ph type="body" sz="half" idx="1"/>
          </p:nvPr>
        </p:nvSpPr>
        <p:spPr>
          <a:xfrm>
            <a:off x="461963" y="1638300"/>
            <a:ext cx="4087812" cy="463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702175" y="1638300"/>
            <a:ext cx="4089400" cy="463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C10A17-B7ED-40DA-B1A2-D71A1DC84B73}" type="slidenum">
              <a:rPr lang="en-US"/>
              <a:pPr>
                <a:defRPr/>
              </a:pPr>
              <a:t>‹#›</a:t>
            </a:fld>
            <a:endParaRPr lang="en-US"/>
          </a:p>
        </p:txBody>
      </p:sp>
    </p:spTree>
    <p:extLst>
      <p:ext uri="{BB962C8B-B14F-4D97-AF65-F5344CB8AC3E}">
        <p14:creationId xmlns:p14="http://schemas.microsoft.com/office/powerpoint/2010/main" xmlns="" val="3695114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88"/>
            <a:ext cx="8329612" cy="1169987"/>
          </a:xfrm>
        </p:spPr>
        <p:txBody>
          <a:bodyPr/>
          <a:lstStyle/>
          <a:p>
            <a:r>
              <a:rPr lang="en-US"/>
              <a:t>Click to edit Master title style</a:t>
            </a:r>
            <a:endParaRPr lang="en-ZA"/>
          </a:p>
        </p:txBody>
      </p:sp>
      <p:sp>
        <p:nvSpPr>
          <p:cNvPr id="3" name="Table Placeholder 2"/>
          <p:cNvSpPr>
            <a:spLocks noGrp="1"/>
          </p:cNvSpPr>
          <p:nvPr>
            <p:ph type="tbl" idx="1"/>
          </p:nvPr>
        </p:nvSpPr>
        <p:spPr>
          <a:xfrm>
            <a:off x="461963" y="1638300"/>
            <a:ext cx="8329612" cy="4633913"/>
          </a:xfrm>
        </p:spPr>
        <p:txBody>
          <a:bodyPr/>
          <a:lstStyle/>
          <a:p>
            <a:pPr lvl="0"/>
            <a:endParaRPr lang="en-ZA"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7F74B2-9700-4BB1-B7A8-82EB18BF692A}" type="slidenum">
              <a:rPr lang="en-US"/>
              <a:pPr>
                <a:defRPr/>
              </a:pPr>
              <a:t>‹#›</a:t>
            </a:fld>
            <a:endParaRPr lang="en-US"/>
          </a:p>
        </p:txBody>
      </p:sp>
    </p:spTree>
    <p:extLst>
      <p:ext uri="{BB962C8B-B14F-4D97-AF65-F5344CB8AC3E}">
        <p14:creationId xmlns:p14="http://schemas.microsoft.com/office/powerpoint/2010/main" xmlns="" val="2937222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3738" y="2181225"/>
            <a:ext cx="7866062" cy="1504950"/>
          </a:xfrm>
        </p:spPr>
        <p:txBody>
          <a:bodyPr/>
          <a:lstStyle/>
          <a:p>
            <a:r>
              <a:rPr lang="en-US"/>
              <a:t>Click to edit Master title style</a:t>
            </a:r>
            <a:endParaRPr lang="en-ZA"/>
          </a:p>
        </p:txBody>
      </p:sp>
      <p:sp>
        <p:nvSpPr>
          <p:cNvPr id="3" name="Subtitle 2"/>
          <p:cNvSpPr>
            <a:spLocks noGrp="1"/>
          </p:cNvSpPr>
          <p:nvPr>
            <p:ph type="subTitle" idx="1"/>
          </p:nvPr>
        </p:nvSpPr>
        <p:spPr>
          <a:xfrm>
            <a:off x="1387475" y="3978275"/>
            <a:ext cx="6478588" cy="17954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69AD36-30ED-4967-AFEF-438E0E62060F}" type="slidenum">
              <a:rPr lang="en-US"/>
              <a:pPr>
                <a:defRPr/>
              </a:pPr>
              <a:t>‹#›</a:t>
            </a:fld>
            <a:endParaRPr lang="en-US"/>
          </a:p>
        </p:txBody>
      </p:sp>
    </p:spTree>
    <p:extLst>
      <p:ext uri="{BB962C8B-B14F-4D97-AF65-F5344CB8AC3E}">
        <p14:creationId xmlns:p14="http://schemas.microsoft.com/office/powerpoint/2010/main" xmlns="" val="900817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CA2CAD-F9A6-4E53-83CB-A3D7DC120D60}" type="slidenum">
              <a:rPr lang="en-US"/>
              <a:pPr>
                <a:defRPr/>
              </a:pPr>
              <a:t>‹#›</a:t>
            </a:fld>
            <a:endParaRPr lang="en-US"/>
          </a:p>
        </p:txBody>
      </p:sp>
    </p:spTree>
    <p:extLst>
      <p:ext uri="{BB962C8B-B14F-4D97-AF65-F5344CB8AC3E}">
        <p14:creationId xmlns:p14="http://schemas.microsoft.com/office/powerpoint/2010/main" xmlns="" val="2443147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4511675"/>
            <a:ext cx="7866063" cy="1395413"/>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30250" y="2976563"/>
            <a:ext cx="7866063" cy="15351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57A187-28DE-4C13-8A8A-931C4D2F5390}" type="slidenum">
              <a:rPr lang="en-US"/>
              <a:pPr>
                <a:defRPr/>
              </a:pPr>
              <a:t>‹#›</a:t>
            </a:fld>
            <a:endParaRPr lang="en-US"/>
          </a:p>
        </p:txBody>
      </p:sp>
    </p:spTree>
    <p:extLst>
      <p:ext uri="{BB962C8B-B14F-4D97-AF65-F5344CB8AC3E}">
        <p14:creationId xmlns:p14="http://schemas.microsoft.com/office/powerpoint/2010/main" xmlns="" val="3431155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61963" y="1638300"/>
            <a:ext cx="4087812"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702175" y="1638300"/>
            <a:ext cx="4089400"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16C0CF-F685-4FB3-B98B-F433C9034B1E}" type="slidenum">
              <a:rPr lang="en-US"/>
              <a:pPr>
                <a:defRPr/>
              </a:pPr>
              <a:t>‹#›</a:t>
            </a:fld>
            <a:endParaRPr lang="en-US"/>
          </a:p>
        </p:txBody>
      </p:sp>
    </p:spTree>
    <p:extLst>
      <p:ext uri="{BB962C8B-B14F-4D97-AF65-F5344CB8AC3E}">
        <p14:creationId xmlns:p14="http://schemas.microsoft.com/office/powerpoint/2010/main" xmlns="" val="2044007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61963" y="1571625"/>
            <a:ext cx="4089400"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1963" y="2227263"/>
            <a:ext cx="4089400"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700588" y="1571625"/>
            <a:ext cx="4090987"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588" y="2227263"/>
            <a:ext cx="4090987"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BFD6E1-8A1C-44C9-A111-719B1B344A73}" type="slidenum">
              <a:rPr lang="en-US"/>
              <a:pPr>
                <a:defRPr/>
              </a:pPr>
              <a:t>‹#›</a:t>
            </a:fld>
            <a:endParaRPr lang="en-US"/>
          </a:p>
        </p:txBody>
      </p:sp>
    </p:spTree>
    <p:extLst>
      <p:ext uri="{BB962C8B-B14F-4D97-AF65-F5344CB8AC3E}">
        <p14:creationId xmlns:p14="http://schemas.microsoft.com/office/powerpoint/2010/main" xmlns="" val="4243595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95B1842-CA9C-4DF5-821F-171624AF58D5}" type="slidenum">
              <a:rPr lang="en-US"/>
              <a:pPr>
                <a:defRPr/>
              </a:pPr>
              <a:t>‹#›</a:t>
            </a:fld>
            <a:endParaRPr lang="en-US"/>
          </a:p>
        </p:txBody>
      </p:sp>
    </p:spTree>
    <p:extLst>
      <p:ext uri="{BB962C8B-B14F-4D97-AF65-F5344CB8AC3E}">
        <p14:creationId xmlns:p14="http://schemas.microsoft.com/office/powerpoint/2010/main" xmlns="" val="121771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07DBBD-13FA-456E-9FFF-BB922381A294}" type="slidenum">
              <a:rPr lang="en-US"/>
              <a:pPr>
                <a:defRPr/>
              </a:pPr>
              <a:t>‹#›</a:t>
            </a:fld>
            <a:endParaRPr lang="en-US"/>
          </a:p>
        </p:txBody>
      </p:sp>
    </p:spTree>
    <p:extLst>
      <p:ext uri="{BB962C8B-B14F-4D97-AF65-F5344CB8AC3E}">
        <p14:creationId xmlns:p14="http://schemas.microsoft.com/office/powerpoint/2010/main" xmlns="" val="3218703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D9B49D-C252-454E-83DC-FA004683FDFF}" type="slidenum">
              <a:rPr lang="en-US"/>
              <a:pPr>
                <a:defRPr/>
              </a:pPr>
              <a:t>‹#›</a:t>
            </a:fld>
            <a:endParaRPr lang="en-US"/>
          </a:p>
        </p:txBody>
      </p:sp>
    </p:spTree>
    <p:extLst>
      <p:ext uri="{BB962C8B-B14F-4D97-AF65-F5344CB8AC3E}">
        <p14:creationId xmlns:p14="http://schemas.microsoft.com/office/powerpoint/2010/main" xmlns="" val="39773071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963" y="279400"/>
            <a:ext cx="3044825" cy="1190625"/>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617913" y="279400"/>
            <a:ext cx="5173662" cy="5992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61963" y="1470025"/>
            <a:ext cx="3044825" cy="4802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8D1FA9-BEFC-49DA-B1F8-DE9315571364}" type="slidenum">
              <a:rPr lang="en-US"/>
              <a:pPr>
                <a:defRPr/>
              </a:pPr>
              <a:t>‹#›</a:t>
            </a:fld>
            <a:endParaRPr lang="en-US"/>
          </a:p>
        </p:txBody>
      </p:sp>
    </p:spTree>
    <p:extLst>
      <p:ext uri="{BB962C8B-B14F-4D97-AF65-F5344CB8AC3E}">
        <p14:creationId xmlns:p14="http://schemas.microsoft.com/office/powerpoint/2010/main" xmlns="" val="3849061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4513" y="4914900"/>
            <a:ext cx="5551487" cy="581025"/>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814513" y="627063"/>
            <a:ext cx="5551487" cy="4213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814513" y="5495925"/>
            <a:ext cx="5551487" cy="823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0EF5F4-A854-4940-B5CC-BDCE1CDFD23C}" type="slidenum">
              <a:rPr lang="en-US"/>
              <a:pPr>
                <a:defRPr/>
              </a:pPr>
              <a:t>‹#›</a:t>
            </a:fld>
            <a:endParaRPr lang="en-US"/>
          </a:p>
        </p:txBody>
      </p:sp>
    </p:spTree>
    <p:extLst>
      <p:ext uri="{BB962C8B-B14F-4D97-AF65-F5344CB8AC3E}">
        <p14:creationId xmlns:p14="http://schemas.microsoft.com/office/powerpoint/2010/main" xmlns="" val="424220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AE6A0A-FEB7-4307-8883-3310E4AA378C}" type="slidenum">
              <a:rPr lang="en-US"/>
              <a:pPr>
                <a:defRPr/>
              </a:pPr>
              <a:t>‹#›</a:t>
            </a:fld>
            <a:endParaRPr lang="en-US"/>
          </a:p>
        </p:txBody>
      </p:sp>
    </p:spTree>
    <p:extLst>
      <p:ext uri="{BB962C8B-B14F-4D97-AF65-F5344CB8AC3E}">
        <p14:creationId xmlns:p14="http://schemas.microsoft.com/office/powerpoint/2010/main" xmlns="" val="2538426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80988"/>
            <a:ext cx="2081212" cy="59912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61963" y="280988"/>
            <a:ext cx="6096000" cy="5991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1DB91E-D91B-4019-B846-72A5B5919B04}" type="slidenum">
              <a:rPr lang="en-US"/>
              <a:pPr>
                <a:defRPr/>
              </a:pPr>
              <a:t>‹#›</a:t>
            </a:fld>
            <a:endParaRPr lang="en-US"/>
          </a:p>
        </p:txBody>
      </p:sp>
    </p:spTree>
    <p:extLst>
      <p:ext uri="{BB962C8B-B14F-4D97-AF65-F5344CB8AC3E}">
        <p14:creationId xmlns:p14="http://schemas.microsoft.com/office/powerpoint/2010/main" xmlns="" val="290768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4511675"/>
            <a:ext cx="7866063" cy="1395413"/>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30250" y="2976563"/>
            <a:ext cx="7866063" cy="15351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46D76D-5240-4A21-8855-04362D52E756}" type="slidenum">
              <a:rPr lang="en-US"/>
              <a:pPr>
                <a:defRPr/>
              </a:pPr>
              <a:t>‹#›</a:t>
            </a:fld>
            <a:endParaRPr lang="en-US"/>
          </a:p>
        </p:txBody>
      </p:sp>
    </p:spTree>
    <p:extLst>
      <p:ext uri="{BB962C8B-B14F-4D97-AF65-F5344CB8AC3E}">
        <p14:creationId xmlns:p14="http://schemas.microsoft.com/office/powerpoint/2010/main" xmlns="" val="55910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61963" y="1638300"/>
            <a:ext cx="4087812"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702175" y="1638300"/>
            <a:ext cx="4089400" cy="4633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D5B098-6090-476E-A7FD-CBEA1879A79D}" type="slidenum">
              <a:rPr lang="en-US"/>
              <a:pPr>
                <a:defRPr/>
              </a:pPr>
              <a:t>‹#›</a:t>
            </a:fld>
            <a:endParaRPr lang="en-US"/>
          </a:p>
        </p:txBody>
      </p:sp>
    </p:spTree>
    <p:extLst>
      <p:ext uri="{BB962C8B-B14F-4D97-AF65-F5344CB8AC3E}">
        <p14:creationId xmlns:p14="http://schemas.microsoft.com/office/powerpoint/2010/main" xmlns="" val="585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61963" y="1571625"/>
            <a:ext cx="4089400"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1963" y="2227263"/>
            <a:ext cx="4089400"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700588" y="1571625"/>
            <a:ext cx="4090987" cy="655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588" y="2227263"/>
            <a:ext cx="4090987" cy="4044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513B38-8B4D-4BF8-88D8-7DFC645CEE91}" type="slidenum">
              <a:rPr lang="en-US"/>
              <a:pPr>
                <a:defRPr/>
              </a:pPr>
              <a:t>‹#›</a:t>
            </a:fld>
            <a:endParaRPr lang="en-US"/>
          </a:p>
        </p:txBody>
      </p:sp>
    </p:spTree>
    <p:extLst>
      <p:ext uri="{BB962C8B-B14F-4D97-AF65-F5344CB8AC3E}">
        <p14:creationId xmlns:p14="http://schemas.microsoft.com/office/powerpoint/2010/main" xmlns="" val="381676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74A84C-4565-4A38-A8A6-4177E37E9B0F}" type="slidenum">
              <a:rPr lang="en-US"/>
              <a:pPr>
                <a:defRPr/>
              </a:pPr>
              <a:t>‹#›</a:t>
            </a:fld>
            <a:endParaRPr lang="en-US"/>
          </a:p>
        </p:txBody>
      </p:sp>
    </p:spTree>
    <p:extLst>
      <p:ext uri="{BB962C8B-B14F-4D97-AF65-F5344CB8AC3E}">
        <p14:creationId xmlns:p14="http://schemas.microsoft.com/office/powerpoint/2010/main" xmlns="" val="61129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E45831-93C9-4DA4-B120-453EA7CAAF89}" type="slidenum">
              <a:rPr lang="en-US"/>
              <a:pPr>
                <a:defRPr/>
              </a:pPr>
              <a:t>‹#›</a:t>
            </a:fld>
            <a:endParaRPr lang="en-US"/>
          </a:p>
        </p:txBody>
      </p:sp>
    </p:spTree>
    <p:extLst>
      <p:ext uri="{BB962C8B-B14F-4D97-AF65-F5344CB8AC3E}">
        <p14:creationId xmlns:p14="http://schemas.microsoft.com/office/powerpoint/2010/main" xmlns="" val="411202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963" y="279400"/>
            <a:ext cx="3044825" cy="1190625"/>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617913" y="279400"/>
            <a:ext cx="5173662" cy="5992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61963" y="1470025"/>
            <a:ext cx="3044825" cy="4802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D0124B-8795-4486-8C53-3E34256044BA}" type="slidenum">
              <a:rPr lang="en-US"/>
              <a:pPr>
                <a:defRPr/>
              </a:pPr>
              <a:t>‹#›</a:t>
            </a:fld>
            <a:endParaRPr lang="en-US"/>
          </a:p>
        </p:txBody>
      </p:sp>
    </p:spTree>
    <p:extLst>
      <p:ext uri="{BB962C8B-B14F-4D97-AF65-F5344CB8AC3E}">
        <p14:creationId xmlns:p14="http://schemas.microsoft.com/office/powerpoint/2010/main" xmlns="" val="83126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4513" y="4914900"/>
            <a:ext cx="5551487" cy="581025"/>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814513" y="627063"/>
            <a:ext cx="5551487" cy="4213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814513" y="5495925"/>
            <a:ext cx="5551487" cy="823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C60A67-E61D-4B62-B26B-03B7AEB2D1E1}" type="slidenum">
              <a:rPr lang="en-US"/>
              <a:pPr>
                <a:defRPr/>
              </a:pPr>
              <a:t>‹#›</a:t>
            </a:fld>
            <a:endParaRPr lang="en-US"/>
          </a:p>
        </p:txBody>
      </p:sp>
    </p:spTree>
    <p:extLst>
      <p:ext uri="{BB962C8B-B14F-4D97-AF65-F5344CB8AC3E}">
        <p14:creationId xmlns:p14="http://schemas.microsoft.com/office/powerpoint/2010/main" xmlns="" val="400002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1963" y="280988"/>
            <a:ext cx="8329612" cy="1169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994" tIns="46497" rIns="92994" bIns="4649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61963" y="1638300"/>
            <a:ext cx="8329612" cy="4633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994" tIns="46497" rIns="92994" bIns="4649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61963" y="6394450"/>
            <a:ext cx="2160587" cy="487363"/>
          </a:xfrm>
          <a:prstGeom prst="rect">
            <a:avLst/>
          </a:prstGeom>
          <a:noFill/>
          <a:ln w="9525">
            <a:noFill/>
            <a:miter lim="800000"/>
            <a:headEnd/>
            <a:tailEnd/>
          </a:ln>
          <a:effectLst/>
        </p:spPr>
        <p:txBody>
          <a:bodyPr vert="horz" wrap="square" lIns="92994" tIns="46497" rIns="92994" bIns="46497"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62300" y="6394450"/>
            <a:ext cx="2928938" cy="487363"/>
          </a:xfrm>
          <a:prstGeom prst="rect">
            <a:avLst/>
          </a:prstGeom>
          <a:noFill/>
          <a:ln w="9525">
            <a:noFill/>
            <a:miter lim="800000"/>
            <a:headEnd/>
            <a:tailEnd/>
          </a:ln>
          <a:effectLst/>
        </p:spPr>
        <p:txBody>
          <a:bodyPr vert="horz" wrap="square" lIns="92994" tIns="46497" rIns="92994" bIns="46497"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630988" y="6394450"/>
            <a:ext cx="2160587" cy="487363"/>
          </a:xfrm>
          <a:prstGeom prst="rect">
            <a:avLst/>
          </a:prstGeom>
          <a:noFill/>
          <a:ln w="9525">
            <a:noFill/>
            <a:miter lim="800000"/>
            <a:headEnd/>
            <a:tailEnd/>
          </a:ln>
          <a:effectLst/>
        </p:spPr>
        <p:txBody>
          <a:bodyPr vert="horz" wrap="square" lIns="92994" tIns="46497" rIns="92994" bIns="46497" numCol="1" anchor="t" anchorCtr="0" compatLnSpc="1">
            <a:prstTxWarp prst="textNoShape">
              <a:avLst/>
            </a:prstTxWarp>
          </a:bodyPr>
          <a:lstStyle>
            <a:lvl1pPr algn="r">
              <a:defRPr sz="1400"/>
            </a:lvl1pPr>
          </a:lstStyle>
          <a:p>
            <a:pPr>
              <a:defRPr/>
            </a:pPr>
            <a:fld id="{AAD8F678-8E09-4AC6-9954-D5831FFB3818}" type="slidenum">
              <a:rPr lang="en-US"/>
              <a:pPr>
                <a:defRPr/>
              </a:pPr>
              <a:t>‹#›</a:t>
            </a:fld>
            <a:endParaRPr lang="en-US"/>
          </a:p>
        </p:txBody>
      </p:sp>
      <p:pic>
        <p:nvPicPr>
          <p:cNvPr id="1031" name="Picture 7" descr="POWERPOINT"/>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28575"/>
            <a:ext cx="9253538" cy="7050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defTabSz="930275" rtl="0" eaLnBrk="0" fontAlgn="base" hangingPunct="0">
        <a:spcBef>
          <a:spcPct val="0"/>
        </a:spcBef>
        <a:spcAft>
          <a:spcPct val="0"/>
        </a:spcAft>
        <a:defRPr sz="4500">
          <a:solidFill>
            <a:schemeClr val="tx2"/>
          </a:solidFill>
          <a:latin typeface="+mj-lt"/>
          <a:ea typeface="+mj-ea"/>
          <a:cs typeface="+mj-cs"/>
        </a:defRPr>
      </a:lvl1pPr>
      <a:lvl2pPr algn="ctr" defTabSz="930275" rtl="0" eaLnBrk="0" fontAlgn="base" hangingPunct="0">
        <a:spcBef>
          <a:spcPct val="0"/>
        </a:spcBef>
        <a:spcAft>
          <a:spcPct val="0"/>
        </a:spcAft>
        <a:defRPr sz="4500">
          <a:solidFill>
            <a:schemeClr val="tx2"/>
          </a:solidFill>
          <a:latin typeface="Arial" charset="0"/>
        </a:defRPr>
      </a:lvl2pPr>
      <a:lvl3pPr algn="ctr" defTabSz="930275" rtl="0" eaLnBrk="0" fontAlgn="base" hangingPunct="0">
        <a:spcBef>
          <a:spcPct val="0"/>
        </a:spcBef>
        <a:spcAft>
          <a:spcPct val="0"/>
        </a:spcAft>
        <a:defRPr sz="4500">
          <a:solidFill>
            <a:schemeClr val="tx2"/>
          </a:solidFill>
          <a:latin typeface="Arial" charset="0"/>
        </a:defRPr>
      </a:lvl3pPr>
      <a:lvl4pPr algn="ctr" defTabSz="930275" rtl="0" eaLnBrk="0" fontAlgn="base" hangingPunct="0">
        <a:spcBef>
          <a:spcPct val="0"/>
        </a:spcBef>
        <a:spcAft>
          <a:spcPct val="0"/>
        </a:spcAft>
        <a:defRPr sz="4500">
          <a:solidFill>
            <a:schemeClr val="tx2"/>
          </a:solidFill>
          <a:latin typeface="Arial" charset="0"/>
        </a:defRPr>
      </a:lvl4pPr>
      <a:lvl5pPr algn="ctr" defTabSz="930275" rtl="0" eaLnBrk="0" fontAlgn="base" hangingPunct="0">
        <a:spcBef>
          <a:spcPct val="0"/>
        </a:spcBef>
        <a:spcAft>
          <a:spcPct val="0"/>
        </a:spcAft>
        <a:defRPr sz="4500">
          <a:solidFill>
            <a:schemeClr val="tx2"/>
          </a:solidFill>
          <a:latin typeface="Arial" charset="0"/>
        </a:defRPr>
      </a:lvl5pPr>
      <a:lvl6pPr marL="457200" algn="ctr" defTabSz="930275" rtl="0" fontAlgn="base">
        <a:spcBef>
          <a:spcPct val="0"/>
        </a:spcBef>
        <a:spcAft>
          <a:spcPct val="0"/>
        </a:spcAft>
        <a:defRPr sz="4500">
          <a:solidFill>
            <a:schemeClr val="tx2"/>
          </a:solidFill>
          <a:latin typeface="Arial" charset="0"/>
        </a:defRPr>
      </a:lvl6pPr>
      <a:lvl7pPr marL="914400" algn="ctr" defTabSz="930275" rtl="0" fontAlgn="base">
        <a:spcBef>
          <a:spcPct val="0"/>
        </a:spcBef>
        <a:spcAft>
          <a:spcPct val="0"/>
        </a:spcAft>
        <a:defRPr sz="4500">
          <a:solidFill>
            <a:schemeClr val="tx2"/>
          </a:solidFill>
          <a:latin typeface="Arial" charset="0"/>
        </a:defRPr>
      </a:lvl7pPr>
      <a:lvl8pPr marL="1371600" algn="ctr" defTabSz="930275" rtl="0" fontAlgn="base">
        <a:spcBef>
          <a:spcPct val="0"/>
        </a:spcBef>
        <a:spcAft>
          <a:spcPct val="0"/>
        </a:spcAft>
        <a:defRPr sz="4500">
          <a:solidFill>
            <a:schemeClr val="tx2"/>
          </a:solidFill>
          <a:latin typeface="Arial" charset="0"/>
        </a:defRPr>
      </a:lvl8pPr>
      <a:lvl9pPr marL="1828800" algn="ctr" defTabSz="930275" rtl="0" fontAlgn="base">
        <a:spcBef>
          <a:spcPct val="0"/>
        </a:spcBef>
        <a:spcAft>
          <a:spcPct val="0"/>
        </a:spcAft>
        <a:defRPr sz="4500">
          <a:solidFill>
            <a:schemeClr val="tx2"/>
          </a:solidFill>
          <a:latin typeface="Arial" charset="0"/>
        </a:defRPr>
      </a:lvl9pPr>
    </p:titleStyle>
    <p:bodyStyle>
      <a:lvl1pPr marL="349250" indent="-349250" algn="l" defTabSz="930275" rtl="0" eaLnBrk="0" fontAlgn="base" hangingPunct="0">
        <a:spcBef>
          <a:spcPct val="20000"/>
        </a:spcBef>
        <a:spcAft>
          <a:spcPct val="0"/>
        </a:spcAft>
        <a:buChar char="•"/>
        <a:defRPr sz="3300">
          <a:solidFill>
            <a:schemeClr val="tx1"/>
          </a:solidFill>
          <a:latin typeface="+mn-lt"/>
          <a:ea typeface="+mn-ea"/>
          <a:cs typeface="+mn-cs"/>
        </a:defRPr>
      </a:lvl1pPr>
      <a:lvl2pPr marL="755650" indent="-290513" algn="l" defTabSz="930275" rtl="0" eaLnBrk="0" fontAlgn="base" hangingPunct="0">
        <a:spcBef>
          <a:spcPct val="20000"/>
        </a:spcBef>
        <a:spcAft>
          <a:spcPct val="0"/>
        </a:spcAft>
        <a:buChar char="–"/>
        <a:defRPr sz="2800">
          <a:solidFill>
            <a:schemeClr val="tx1"/>
          </a:solidFill>
          <a:latin typeface="+mn-lt"/>
        </a:defRPr>
      </a:lvl2pPr>
      <a:lvl3pPr marL="1162050" indent="-231775" algn="l" defTabSz="930275" rtl="0" eaLnBrk="0" fontAlgn="base" hangingPunct="0">
        <a:spcBef>
          <a:spcPct val="20000"/>
        </a:spcBef>
        <a:spcAft>
          <a:spcPct val="0"/>
        </a:spcAft>
        <a:buChar char="•"/>
        <a:defRPr sz="2400">
          <a:solidFill>
            <a:schemeClr val="tx1"/>
          </a:solidFill>
          <a:latin typeface="+mn-lt"/>
        </a:defRPr>
      </a:lvl3pPr>
      <a:lvl4pPr marL="1627188" indent="-231775" algn="l" defTabSz="930275" rtl="0" eaLnBrk="0" fontAlgn="base" hangingPunct="0">
        <a:spcBef>
          <a:spcPct val="20000"/>
        </a:spcBef>
        <a:spcAft>
          <a:spcPct val="0"/>
        </a:spcAft>
        <a:buChar char="–"/>
        <a:defRPr sz="2000">
          <a:solidFill>
            <a:schemeClr val="tx1"/>
          </a:solidFill>
          <a:latin typeface="+mn-lt"/>
        </a:defRPr>
      </a:lvl4pPr>
      <a:lvl5pPr marL="2092325" indent="-231775" algn="l" defTabSz="930275" rtl="0" eaLnBrk="0" fontAlgn="base" hangingPunct="0">
        <a:spcBef>
          <a:spcPct val="20000"/>
        </a:spcBef>
        <a:spcAft>
          <a:spcPct val="0"/>
        </a:spcAft>
        <a:buChar char="»"/>
        <a:defRPr sz="2000">
          <a:solidFill>
            <a:schemeClr val="tx1"/>
          </a:solidFill>
          <a:latin typeface="+mn-lt"/>
        </a:defRPr>
      </a:lvl5pPr>
      <a:lvl6pPr marL="2549525" indent="-231775" algn="l" defTabSz="930275" rtl="0" fontAlgn="base">
        <a:spcBef>
          <a:spcPct val="20000"/>
        </a:spcBef>
        <a:spcAft>
          <a:spcPct val="0"/>
        </a:spcAft>
        <a:buChar char="»"/>
        <a:defRPr sz="2000">
          <a:solidFill>
            <a:schemeClr val="tx1"/>
          </a:solidFill>
          <a:latin typeface="+mn-lt"/>
        </a:defRPr>
      </a:lvl6pPr>
      <a:lvl7pPr marL="3006725" indent="-231775" algn="l" defTabSz="930275" rtl="0" fontAlgn="base">
        <a:spcBef>
          <a:spcPct val="20000"/>
        </a:spcBef>
        <a:spcAft>
          <a:spcPct val="0"/>
        </a:spcAft>
        <a:buChar char="»"/>
        <a:defRPr sz="2000">
          <a:solidFill>
            <a:schemeClr val="tx1"/>
          </a:solidFill>
          <a:latin typeface="+mn-lt"/>
        </a:defRPr>
      </a:lvl7pPr>
      <a:lvl8pPr marL="3463925" indent="-231775" algn="l" defTabSz="930275" rtl="0" fontAlgn="base">
        <a:spcBef>
          <a:spcPct val="20000"/>
        </a:spcBef>
        <a:spcAft>
          <a:spcPct val="0"/>
        </a:spcAft>
        <a:buChar char="»"/>
        <a:defRPr sz="2000">
          <a:solidFill>
            <a:schemeClr val="tx1"/>
          </a:solidFill>
          <a:latin typeface="+mn-lt"/>
        </a:defRPr>
      </a:lvl8pPr>
      <a:lvl9pPr marL="3921125" indent="-231775" algn="l" defTabSz="930275"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61963" y="280988"/>
            <a:ext cx="8329612" cy="1169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61963" y="1638300"/>
            <a:ext cx="8329612" cy="4633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524" name="Rectangle 4"/>
          <p:cNvSpPr>
            <a:spLocks noGrp="1" noChangeArrowheads="1"/>
          </p:cNvSpPr>
          <p:nvPr>
            <p:ph type="dt" sz="half" idx="2"/>
          </p:nvPr>
        </p:nvSpPr>
        <p:spPr bwMode="auto">
          <a:xfrm>
            <a:off x="461963" y="6394450"/>
            <a:ext cx="2160587"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7525" name="Rectangle 5"/>
          <p:cNvSpPr>
            <a:spLocks noGrp="1" noChangeArrowheads="1"/>
          </p:cNvSpPr>
          <p:nvPr>
            <p:ph type="ftr" sz="quarter" idx="3"/>
          </p:nvPr>
        </p:nvSpPr>
        <p:spPr bwMode="auto">
          <a:xfrm>
            <a:off x="3162300" y="6394450"/>
            <a:ext cx="2928938"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7526" name="Rectangle 6"/>
          <p:cNvSpPr>
            <a:spLocks noGrp="1" noChangeArrowheads="1"/>
          </p:cNvSpPr>
          <p:nvPr>
            <p:ph type="sldNum" sz="quarter" idx="4"/>
          </p:nvPr>
        </p:nvSpPr>
        <p:spPr bwMode="auto">
          <a:xfrm>
            <a:off x="6630988" y="6394450"/>
            <a:ext cx="2160587"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F2AF475-9876-4D21-9956-2F8D2D6D8A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49451" y="774452"/>
            <a:ext cx="8585816" cy="2087712"/>
          </a:xfrm>
          <a:solidFill>
            <a:srgbClr val="FF9900"/>
          </a:solidFill>
        </p:spPr>
        <p:txBody>
          <a:bodyPr/>
          <a:lstStyle/>
          <a:p>
            <a:pPr eaLnBrk="1" hangingPunct="1"/>
            <a:r>
              <a:rPr lang="en-US" sz="4400" b="1" dirty="0">
                <a:solidFill>
                  <a:schemeClr val="tx1"/>
                </a:solidFill>
              </a:rPr>
              <a:t/>
            </a:r>
            <a:br>
              <a:rPr lang="en-US" sz="4400" b="1" dirty="0">
                <a:solidFill>
                  <a:schemeClr val="tx1"/>
                </a:solidFill>
              </a:rPr>
            </a:br>
            <a:r>
              <a:rPr lang="en-US" sz="4400" b="1" dirty="0">
                <a:solidFill>
                  <a:schemeClr val="tx1"/>
                </a:solidFill>
              </a:rPr>
              <a:t/>
            </a:r>
            <a:br>
              <a:rPr lang="en-US" sz="4400" b="1" dirty="0">
                <a:solidFill>
                  <a:schemeClr val="tx1"/>
                </a:solidFill>
              </a:rPr>
            </a:br>
            <a:r>
              <a:rPr lang="en-US" sz="4400" b="1" dirty="0">
                <a:solidFill>
                  <a:schemeClr val="tx1"/>
                </a:solidFill>
              </a:rPr>
              <a:t/>
            </a:r>
            <a:br>
              <a:rPr lang="en-US" sz="4400" b="1" dirty="0">
                <a:solidFill>
                  <a:schemeClr val="tx1"/>
                </a:solidFill>
              </a:rPr>
            </a:br>
            <a:r>
              <a:rPr lang="en-US" sz="4400" b="1" dirty="0">
                <a:solidFill>
                  <a:schemeClr val="tx1"/>
                </a:solidFill>
              </a:rPr>
              <a:t/>
            </a:r>
            <a:br>
              <a:rPr lang="en-US" sz="4400" b="1" dirty="0">
                <a:solidFill>
                  <a:schemeClr val="tx1"/>
                </a:solidFill>
              </a:rPr>
            </a:br>
            <a:r>
              <a:rPr lang="en-US" sz="4000" b="1" dirty="0">
                <a:solidFill>
                  <a:schemeClr val="tx1"/>
                </a:solidFill>
              </a:rPr>
              <a:t> </a:t>
            </a:r>
            <a:r>
              <a:rPr lang="en-GB" sz="3200" b="1" dirty="0"/>
              <a:t>Civil Aviation Amendment Bill [44 of 2018] submission</a:t>
            </a:r>
            <a:r>
              <a:rPr lang="en-GB" sz="4000" b="1" dirty="0"/>
              <a:t/>
            </a:r>
            <a:br>
              <a:rPr lang="en-GB" sz="4000" b="1" dirty="0"/>
            </a:br>
            <a:r>
              <a:rPr lang="en-US" sz="4000" b="1" dirty="0">
                <a:solidFill>
                  <a:schemeClr val="tx1"/>
                </a:solidFill>
              </a:rPr>
              <a:t/>
            </a:r>
            <a:br>
              <a:rPr lang="en-US" sz="4000" b="1" dirty="0">
                <a:solidFill>
                  <a:schemeClr val="tx1"/>
                </a:solidFill>
              </a:rPr>
            </a:br>
            <a:r>
              <a:rPr lang="en-US" sz="4000" b="1" dirty="0">
                <a:solidFill>
                  <a:schemeClr val="tx1"/>
                </a:solidFill>
              </a:rPr>
              <a:t/>
            </a:r>
            <a:br>
              <a:rPr lang="en-US" sz="4000" b="1" dirty="0">
                <a:solidFill>
                  <a:schemeClr val="tx1"/>
                </a:solidFill>
              </a:rPr>
            </a:br>
            <a:endParaRPr lang="en-GB" sz="4000" b="1" dirty="0">
              <a:solidFill>
                <a:schemeClr val="tx1"/>
              </a:solidFill>
            </a:endParaRPr>
          </a:p>
        </p:txBody>
      </p:sp>
      <p:sp>
        <p:nvSpPr>
          <p:cNvPr id="3075" name="Rectangle 3"/>
          <p:cNvSpPr>
            <a:spLocks noGrp="1" noChangeArrowheads="1"/>
          </p:cNvSpPr>
          <p:nvPr>
            <p:ph type="subTitle" idx="1"/>
          </p:nvPr>
        </p:nvSpPr>
        <p:spPr>
          <a:xfrm>
            <a:off x="1746449" y="3151850"/>
            <a:ext cx="6191820" cy="2014054"/>
          </a:xfrm>
          <a:solidFill>
            <a:srgbClr val="FF9900"/>
          </a:solidFill>
        </p:spPr>
        <p:txBody>
          <a:bodyPr/>
          <a:lstStyle/>
          <a:p>
            <a:pPr algn="just" eaLnBrk="1" hangingPunct="1">
              <a:lnSpc>
                <a:spcPct val="80000"/>
              </a:lnSpc>
            </a:pPr>
            <a:r>
              <a:rPr lang="en-GB" b="1" dirty="0"/>
              <a:t>Responses of the Department of Transport on the Civil Aviation Amendment Bill [44 of 2018] submission</a:t>
            </a:r>
          </a:p>
          <a:p>
            <a:pPr eaLnBrk="1" hangingPunct="1">
              <a:lnSpc>
                <a:spcPct val="80000"/>
              </a:lnSpc>
            </a:pPr>
            <a:endParaRPr lang="en-GB" sz="2900" b="1" dirty="0">
              <a:solidFill>
                <a:srgbClr val="FF0000"/>
              </a:solidFill>
            </a:endParaRPr>
          </a:p>
        </p:txBody>
      </p:sp>
      <p:sp>
        <p:nvSpPr>
          <p:cNvPr id="3076" name="Text Box 5"/>
          <p:cNvSpPr txBox="1">
            <a:spLocks noChangeArrowheads="1"/>
          </p:cNvSpPr>
          <p:nvPr/>
        </p:nvSpPr>
        <p:spPr bwMode="auto">
          <a:xfrm>
            <a:off x="8872538" y="6746875"/>
            <a:ext cx="3810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buClr>
                <a:srgbClr val="FF3300"/>
              </a:buClr>
            </a:pPr>
            <a:endParaRPr lang="en-GB" sz="1200" b="1"/>
          </a:p>
        </p:txBody>
      </p:sp>
      <p:sp>
        <p:nvSpPr>
          <p:cNvPr id="3077" name="Slide Number Placeholder 8"/>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CD5A2D54-714D-4DA3-94AF-70C0A33AD2E8}" type="slidenum">
              <a:rPr lang="en-US" smtClean="0"/>
              <a:pPr eaLnBrk="1" hangingPunct="1"/>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90540309"/>
              </p:ext>
            </p:extLst>
          </p:nvPr>
        </p:nvGraphicFramePr>
        <p:xfrm>
          <a:off x="0" y="126380"/>
          <a:ext cx="9249607" cy="5883529"/>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875961">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54190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j-lt"/>
                          <a:ea typeface="Calibri" panose="020F0502020204030204" pitchFamily="34" charset="0"/>
                          <a:cs typeface="Times New Roman" panose="02020603050405020304" pitchFamily="18" charset="0"/>
                        </a:rPr>
                        <a:t>Suggest</a:t>
                      </a:r>
                      <a:r>
                        <a:rPr lang="en-GB" sz="1400" baseline="0" dirty="0">
                          <a:solidFill>
                            <a:schemeClr val="tx1"/>
                          </a:solidFill>
                          <a:effectLst/>
                          <a:latin typeface="+mj-lt"/>
                          <a:ea typeface="Calibri" panose="020F0502020204030204" pitchFamily="34" charset="0"/>
                          <a:cs typeface="Times New Roman" panose="02020603050405020304" pitchFamily="18" charset="0"/>
                        </a:rPr>
                        <a:t> addition </a:t>
                      </a:r>
                      <a:r>
                        <a:rPr lang="en-GB" sz="1400" dirty="0">
                          <a:solidFill>
                            <a:schemeClr val="tx1"/>
                          </a:solidFill>
                          <a:effectLst/>
                          <a:latin typeface="+mj-lt"/>
                          <a:ea typeface="Calibri" panose="020F0502020204030204" pitchFamily="34" charset="0"/>
                          <a:cs typeface="Times New Roman" panose="02020603050405020304" pitchFamily="18" charset="0"/>
                        </a:rPr>
                        <a:t>of paragraph (</a:t>
                      </a:r>
                      <a:r>
                        <a:rPr lang="en-GB" sz="1400" dirty="0" err="1">
                          <a:solidFill>
                            <a:schemeClr val="tx1"/>
                          </a:solidFill>
                          <a:effectLst/>
                          <a:latin typeface="+mj-lt"/>
                          <a:ea typeface="Calibri" panose="020F0502020204030204" pitchFamily="34" charset="0"/>
                          <a:cs typeface="Times New Roman" panose="02020603050405020304" pitchFamily="18" charset="0"/>
                        </a:rPr>
                        <a:t>zz</a:t>
                      </a:r>
                      <a:r>
                        <a:rPr lang="en-GB" sz="1400" dirty="0">
                          <a:solidFill>
                            <a:schemeClr val="tx1"/>
                          </a:solidFill>
                          <a:effectLst/>
                          <a:latin typeface="+mj-lt"/>
                          <a:ea typeface="Calibri" panose="020F0502020204030204" pitchFamily="34" charset="0"/>
                          <a:cs typeface="Times New Roman" panose="02020603050405020304" pitchFamily="18" charset="0"/>
                        </a:rPr>
                        <a:t>) in section 155(1) to</a:t>
                      </a:r>
                      <a:r>
                        <a:rPr lang="en-GB" sz="1400" baseline="0" dirty="0">
                          <a:solidFill>
                            <a:schemeClr val="tx1"/>
                          </a:solidFill>
                          <a:effectLst/>
                          <a:latin typeface="+mj-lt"/>
                          <a:ea typeface="Calibri" panose="020F0502020204030204" pitchFamily="34" charset="0"/>
                          <a:cs typeface="Times New Roman" panose="02020603050405020304" pitchFamily="18" charset="0"/>
                        </a:rPr>
                        <a:t> provide for the</a:t>
                      </a:r>
                      <a:r>
                        <a:rPr lang="en-GB" sz="1400" dirty="0">
                          <a:solidFill>
                            <a:schemeClr val="tx1"/>
                          </a:solidFill>
                          <a:effectLst/>
                          <a:latin typeface="+mj-lt"/>
                          <a:ea typeface="Calibri" panose="020F0502020204030204" pitchFamily="34" charset="0"/>
                          <a:cs typeface="Times New Roman" panose="02020603050405020304" pitchFamily="18" charset="0"/>
                        </a:rPr>
                        <a:t> establishment of structures for the regulation and control of recreational aviation disciples not contemplated by ICAO.</a:t>
                      </a: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mj-lt"/>
                          <a:ea typeface="Calibri" panose="020F0502020204030204" pitchFamily="34" charset="0"/>
                          <a:cs typeface="Times New Roman" panose="02020603050405020304" pitchFamily="18" charset="0"/>
                        </a:rPr>
                        <a:t>Clause 13(5) </a:t>
                      </a:r>
                      <a:r>
                        <a:rPr lang="en-ZA" sz="1400" dirty="0">
                          <a:solidFill>
                            <a:schemeClr val="tx1"/>
                          </a:solidFill>
                          <a:effectLst/>
                          <a:latin typeface="+mj-lt"/>
                          <a:ea typeface="Calibri" panose="020F0502020204030204" pitchFamily="34" charset="0"/>
                          <a:cs typeface="Calibri-Bold"/>
                        </a:rPr>
                        <a:t>preferential creditor, to recover any such money, fee, charge or levy so collected by such a person</a:t>
                      </a:r>
                      <a:r>
                        <a:rPr lang="en-ZA" sz="1400" dirty="0">
                          <a:solidFill>
                            <a:schemeClr val="tx1"/>
                          </a:solidFill>
                          <a:effectLst/>
                          <a:latin typeface="+mj-lt"/>
                          <a:ea typeface="Calibri" panose="020F0502020204030204" pitchFamily="34" charset="0"/>
                          <a:cs typeface="Calibri" panose="020F0502020204030204" pitchFamily="34" charset="0"/>
                        </a:rPr>
                        <a:t>.”</a:t>
                      </a:r>
                      <a:endParaRPr lang="en-ZA"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j-lt"/>
                          <a:ea typeface="Calibri" panose="020F0502020204030204" pitchFamily="34" charset="0"/>
                          <a:cs typeface="Times New Roman" panose="02020603050405020304" pitchFamily="18" charset="0"/>
                        </a:rPr>
                        <a:t>Recreational aviation falls under civil aviation. The responsibility to regulate civil aviation lies with the SACAA. South Africa has not made a policy decision to create other structures for regulation of certain aspects of civil aviation. </a:t>
                      </a:r>
                      <a:r>
                        <a:rPr lang="en-GB" sz="1400" kern="1200" dirty="0">
                          <a:solidFill>
                            <a:schemeClr val="dk1"/>
                          </a:solidFill>
                          <a:effectLst/>
                          <a:latin typeface="+mn-lt"/>
                          <a:ea typeface="+mn-ea"/>
                          <a:cs typeface="+mn-cs"/>
                        </a:rPr>
                        <a:t>The proposal is therefore not accepted.</a:t>
                      </a: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j-lt"/>
                          <a:ea typeface="Calibri" panose="020F0502020204030204" pitchFamily="34" charset="0"/>
                          <a:cs typeface="Times New Roman" panose="02020603050405020304" pitchFamily="18" charset="0"/>
                        </a:rPr>
                        <a:t>SACAA is a preferential creditor for monies collected on their behalf, and not for money owed to SACAA due to commercial or contractual arrangements. </a:t>
                      </a: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33688">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7092951" y="6541690"/>
            <a:ext cx="2160587" cy="487363"/>
          </a:xfrm>
        </p:spPr>
        <p:txBody>
          <a:bodyPr/>
          <a:lstStyle/>
          <a:p>
            <a:pPr>
              <a:defRPr/>
            </a:pPr>
            <a:r>
              <a:rPr lang="en-US" dirty="0"/>
              <a:t>10</a:t>
            </a:r>
          </a:p>
        </p:txBody>
      </p:sp>
    </p:spTree>
    <p:extLst>
      <p:ext uri="{BB962C8B-B14F-4D97-AF65-F5344CB8AC3E}">
        <p14:creationId xmlns:p14="http://schemas.microsoft.com/office/powerpoint/2010/main" xmlns="" val="262089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63170488"/>
              </p:ext>
            </p:extLst>
          </p:nvPr>
        </p:nvGraphicFramePr>
        <p:xfrm>
          <a:off x="3931" y="-233660"/>
          <a:ext cx="9249607" cy="6347271"/>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757621">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54190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GB" sz="1400" kern="1200" dirty="0">
                          <a:solidFill>
                            <a:schemeClr val="dk1"/>
                          </a:solidFill>
                          <a:effectLst/>
                          <a:latin typeface="+mn-lt"/>
                          <a:ea typeface="+mn-ea"/>
                          <a:cs typeface="+mn-cs"/>
                        </a:rPr>
                        <a:t>CAASA firmly believes that ASIB should be a stand alone entity independent of SACAA in complying with ICAO Annex 13</a:t>
                      </a:r>
                      <a:endParaRPr lang="en-ZA"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kern="1200" dirty="0">
                          <a:solidFill>
                            <a:schemeClr val="dk1"/>
                          </a:solidFill>
                          <a:effectLst/>
                          <a:latin typeface="+mn-lt"/>
                          <a:ea typeface="+mn-ea"/>
                          <a:cs typeface="+mn-cs"/>
                        </a:rPr>
                        <a:t>The most ideal position would have been a complete agency as provided in the current Act. However, as explained, the current Chapter 4 could not be proclaimed as it could not be operationalized. The situation proposed by the Bill is the most ideal position considering our circumstances as the country. This position has been discussed with ICAO and to a certain extent, they were satisfied with the arrangements. With ASIB in place, they will easily deal with the situation similar to the calibration aircraft owned by SACAA. The Executive responsible for Aircraft Accident and Incident Investigation is responsible for managing the accident investigators, who will be designated by ASIB to investigate specific accidents. It is therefore critical that a framework be set in advance so as not to hamper the work of the ASIB. The Executive will not be responsible for designation of investigators but the management of the investigators. That is meant to enhance independence. The Executive will only serve as investigator in charge for a particular accident if the ASIB designate him/ her as such.</a:t>
                      </a:r>
                      <a:endParaRPr lang="en-GB"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33688">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400" dirty="0">
                          <a:effectLst/>
                          <a:latin typeface="+mn-lt"/>
                        </a:rPr>
                        <a:t> </a:t>
                      </a:r>
                      <a:endParaRPr lang="en-US" sz="1400" dirty="0">
                        <a:effectLst/>
                        <a:latin typeface="+mn-lt"/>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7092951" y="6541690"/>
            <a:ext cx="2160587" cy="487363"/>
          </a:xfrm>
        </p:spPr>
        <p:txBody>
          <a:bodyPr/>
          <a:lstStyle/>
          <a:p>
            <a:pPr>
              <a:defRPr/>
            </a:pPr>
            <a:r>
              <a:rPr lang="en-US" dirty="0"/>
              <a:t>11</a:t>
            </a:r>
          </a:p>
        </p:txBody>
      </p:sp>
    </p:spTree>
    <p:extLst>
      <p:ext uri="{BB962C8B-B14F-4D97-AF65-F5344CB8AC3E}">
        <p14:creationId xmlns:p14="http://schemas.microsoft.com/office/powerpoint/2010/main" xmlns="" val="140380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86411260"/>
              </p:ext>
            </p:extLst>
          </p:nvPr>
        </p:nvGraphicFramePr>
        <p:xfrm>
          <a:off x="3931" y="0"/>
          <a:ext cx="9249607" cy="6062601"/>
        </p:xfrm>
        <a:graphic>
          <a:graphicData uri="http://schemas.openxmlformats.org/drawingml/2006/table">
            <a:tbl>
              <a:tblPr firstRow="1" firstCol="1" bandRow="1">
                <a:tableStyleId>{5C22544A-7EE6-4342-B048-85BDC9FD1C3A}</a:tableStyleId>
              </a:tblPr>
              <a:tblGrid>
                <a:gridCol w="1238462">
                  <a:extLst>
                    <a:ext uri="{9D8B030D-6E8A-4147-A177-3AD203B41FA5}">
                      <a16:colId xmlns:a16="http://schemas.microsoft.com/office/drawing/2014/main" xmlns="" val="3578070163"/>
                    </a:ext>
                  </a:extLst>
                </a:gridCol>
                <a:gridCol w="3730422">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477909">
                <a:tc>
                  <a:txBody>
                    <a:bodyPr/>
                    <a:lstStyle/>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5138715">
                <a:tc rowSpan="2">
                  <a:txBody>
                    <a:bodyPr/>
                    <a:lstStyle/>
                    <a:p>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Rennie van Zyl (Aviation Consultant) and </a:t>
                      </a:r>
                    </a:p>
                    <a:p>
                      <a:r>
                        <a:rPr lang="en-GB" sz="1400" b="1" kern="1200" dirty="0">
                          <a:solidFill>
                            <a:schemeClr val="tx1"/>
                          </a:solidFill>
                          <a:effectLst/>
                          <a:latin typeface="+mn-lt"/>
                          <a:ea typeface="+mn-ea"/>
                          <a:cs typeface="+mn-cs"/>
                        </a:rPr>
                        <a:t>Herman Wildenboer</a:t>
                      </a:r>
                      <a:endParaRPr lang="en-ZA" sz="1400" b="1" kern="1200" dirty="0">
                        <a:solidFill>
                          <a:schemeClr val="tx1"/>
                        </a:solidFill>
                        <a:effectLst/>
                        <a:latin typeface="+mn-lt"/>
                        <a:ea typeface="+mn-ea"/>
                        <a:cs typeface="+mn-cs"/>
                      </a:endParaRPr>
                    </a:p>
                    <a:p>
                      <a:r>
                        <a:rPr lang="en-GB" sz="1400" b="1" kern="1200" dirty="0">
                          <a:solidFill>
                            <a:schemeClr val="tx1"/>
                          </a:solidFill>
                          <a:effectLst/>
                          <a:latin typeface="+mn-lt"/>
                          <a:ea typeface="+mn-ea"/>
                          <a:cs typeface="+mn-cs"/>
                        </a:rPr>
                        <a:t>(Legal Consultant)</a:t>
                      </a:r>
                      <a:endParaRPr lang="en-ZA" sz="1400" b="1" kern="1200" dirty="0">
                        <a:solidFill>
                          <a:schemeClr val="tx1"/>
                        </a:solidFill>
                        <a:effectLst/>
                        <a:latin typeface="+mn-lt"/>
                        <a:ea typeface="+mn-ea"/>
                        <a:cs typeface="+mn-cs"/>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688" marR="63688" marT="0" marB="0">
                    <a:solidFill>
                      <a:srgbClr val="FF9900"/>
                    </a:solidFill>
                  </a:tcPr>
                </a:tc>
                <a:tc>
                  <a:txBody>
                    <a:bodyPr/>
                    <a:lstStyle/>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change of Director to that of Commissioner, this proposed change can at best be described as an ego boosting change without any real substance.</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To be known as “Commissioner of Civil Aviation” is no different from that of for example “Commissioner of Oaths”. There is also many instances of the use of “Director or Director General” by CAAs worldwide. It does however have significant financial implication for the industry. </a:t>
                      </a:r>
                      <a:r>
                        <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 statement that all financial impacts will be for the Department of Transport is not correct and misleading</a:t>
                      </a: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It is just the name that is being changed from ‘Director of Civil Aviation’ to ‘Commissioner for Civil Aviation’. This is meant to address the confusion created by the title ‘Director’ which normally relates to the first level SMS in a government department. </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There is also no need for any transitional arrangements in that regard. The mere changing of the name does not have any effect on any decision made or about to be made by the Director. The powers, functions and responsibilities remain unchanged. This will also not affect the incumbent. </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has no bearing on the validity of any document, licence, certificate, permission, authorisation, approval, etc. The change of name will have no financial bearing to the SACAA and the Department. The “Commissioner of Civil Aviation” was the title that was used before the Act was amended in 2009 and it would not advantage the incumbent to the position any better that when the tittle was that of a “Director”.</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4597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endParaRPr lang="en-US" sz="1200" dirty="0">
                        <a:effectLst/>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12</a:t>
            </a:r>
          </a:p>
        </p:txBody>
      </p:sp>
    </p:spTree>
    <p:extLst>
      <p:ext uri="{BB962C8B-B14F-4D97-AF65-F5344CB8AC3E}">
        <p14:creationId xmlns:p14="http://schemas.microsoft.com/office/powerpoint/2010/main" xmlns="" val="212596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89"/>
            <a:ext cx="8329612" cy="277440"/>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70485579"/>
              </p:ext>
            </p:extLst>
          </p:nvPr>
        </p:nvGraphicFramePr>
        <p:xfrm>
          <a:off x="0" y="554805"/>
          <a:ext cx="9249607" cy="5413545"/>
        </p:xfrm>
        <a:graphic>
          <a:graphicData uri="http://schemas.openxmlformats.org/drawingml/2006/table">
            <a:tbl>
              <a:tblPr firstRow="1" firstCol="1" bandRow="1">
                <a:tableStyleId>{5C22544A-7EE6-4342-B048-85BDC9FD1C3A}</a:tableStyleId>
              </a:tblPr>
              <a:tblGrid>
                <a:gridCol w="1170385">
                  <a:extLst>
                    <a:ext uri="{9D8B030D-6E8A-4147-A177-3AD203B41FA5}">
                      <a16:colId xmlns:a16="http://schemas.microsoft.com/office/drawing/2014/main" xmlns="" val="3578070163"/>
                    </a:ext>
                  </a:extLst>
                </a:gridCol>
                <a:gridCol w="3798499">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1032895">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393036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mj-lt"/>
                        <a:ea typeface="Calibri" panose="020F0502020204030204" pitchFamily="34" charset="0"/>
                        <a:cs typeface="ArialMT"/>
                      </a:endParaRPr>
                    </a:p>
                    <a:p>
                      <a:pPr>
                        <a:lnSpc>
                          <a:spcPct val="107000"/>
                        </a:lnSpc>
                        <a:spcAft>
                          <a:spcPts val="0"/>
                        </a:spcAft>
                      </a:pPr>
                      <a:r>
                        <a:rPr lang="en-ZA" sz="1800" dirty="0">
                          <a:solidFill>
                            <a:schemeClr val="tx1"/>
                          </a:solidFill>
                          <a:effectLst/>
                          <a:latin typeface="+mj-lt"/>
                          <a:ea typeface="Calibri" panose="020F0502020204030204" pitchFamily="34" charset="0"/>
                          <a:cs typeface="ArialMT"/>
                        </a:rPr>
                        <a:t>The “definition of ‘airport manager” (which expression is not used in the draft Bill) be deleted and the definition of the expression “” aerodrome manager ‘be inserted.</a:t>
                      </a:r>
                      <a:endParaRPr lang="en-ZA" sz="18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j-lt"/>
                          <a:ea typeface="Calibri" panose="020F0502020204030204" pitchFamily="34" charset="0"/>
                          <a:cs typeface="Times New Roman" panose="02020603050405020304" pitchFamily="18" charset="0"/>
                        </a:rPr>
                        <a:t>Agree with the comments. The provisions in the Act relate to “aerodrome manager”. This was due to the fact that the provisions were only relating to designated airports. The Bill imposes responsibilities on aerodrome managers, which include airport managers. The definition of “airport manager” should therefore, be replaced by the following definition</a:t>
                      </a:r>
                      <a:r>
                        <a:rPr lang="en-GB" sz="1400" b="1" dirty="0">
                          <a:solidFill>
                            <a:schemeClr val="tx1"/>
                          </a:solidFill>
                          <a:effectLst/>
                          <a:latin typeface="+mj-lt"/>
                          <a:ea typeface="Calibri" panose="020F0502020204030204" pitchFamily="34" charset="0"/>
                          <a:cs typeface="Times New Roman" panose="02020603050405020304" pitchFamily="18" charset="0"/>
                        </a:rPr>
                        <a:t> “aerodrome manager” </a:t>
                      </a:r>
                      <a:r>
                        <a:rPr lang="en-GB" sz="1400" dirty="0">
                          <a:solidFill>
                            <a:schemeClr val="tx1"/>
                          </a:solidFill>
                          <a:effectLst/>
                          <a:latin typeface="+mj-lt"/>
                          <a:ea typeface="Calibri" panose="020F0502020204030204" pitchFamily="34" charset="0"/>
                          <a:cs typeface="Times New Roman" panose="02020603050405020304" pitchFamily="18" charset="0"/>
                        </a:rPr>
                        <a:t>means any person appointed in writing by the owner or management of an aerodrome to act in such capacity or any person in control of an aerodrome, and includes any person appointed in writing by an owner or aerodrome management to discharge any function imposed, or to exercise any power conferred, upon an aerodrome manager by this Act;</a:t>
                      </a:r>
                      <a:endParaRPr lang="en-ZA" sz="14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j-lt"/>
                          <a:ea typeface="Calibri" panose="020F0502020204030204" pitchFamily="34" charset="0"/>
                          <a:cs typeface="Times New Roman" panose="02020603050405020304" pitchFamily="18" charset="0"/>
                        </a:rPr>
                        <a:t> </a:t>
                      </a:r>
                      <a:endParaRPr lang="en-ZA"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50290">
                <a:tc vMerge="1">
                  <a:txBody>
                    <a:bodyPr/>
                    <a:lstStyle/>
                    <a:p>
                      <a:endParaRPr lang="en-US"/>
                    </a:p>
                  </a:txBody>
                  <a:tcPr/>
                </a:tc>
                <a:tc>
                  <a:txBody>
                    <a:bodyPr/>
                    <a:lstStyle/>
                    <a:p>
                      <a:pPr marL="0" marR="0" algn="just">
                        <a:lnSpc>
                          <a:spcPct val="107000"/>
                        </a:lnSpc>
                        <a:spcBef>
                          <a:spcPts val="0"/>
                        </a:spcBef>
                        <a:spcAft>
                          <a:spcPts val="0"/>
                        </a:spcAft>
                      </a:pPr>
                      <a:endParaRPr lang="en-US" sz="1400" dirty="0">
                        <a:solidFill>
                          <a:schemeClr val="tx1"/>
                        </a:solidFill>
                        <a:effectLst/>
                        <a:latin typeface="+mj-lt"/>
                      </a:endParaRPr>
                    </a:p>
                    <a:p>
                      <a:pPr marL="0" marR="0" algn="just">
                        <a:lnSpc>
                          <a:spcPct val="107000"/>
                        </a:lnSpc>
                        <a:spcBef>
                          <a:spcPts val="0"/>
                        </a:spcBef>
                        <a:spcAft>
                          <a:spcPts val="0"/>
                        </a:spcAft>
                      </a:pPr>
                      <a:r>
                        <a:rPr lang="en-GB" sz="1400" dirty="0">
                          <a:solidFill>
                            <a:schemeClr val="tx1"/>
                          </a:solidFill>
                          <a:effectLst/>
                          <a:latin typeface="+mj-lt"/>
                        </a:rPr>
                        <a:t> </a:t>
                      </a:r>
                      <a:endParaRPr lang="en-US" sz="1400" dirty="0">
                        <a:solidFill>
                          <a:schemeClr val="tx1"/>
                        </a:solidFill>
                        <a:effectLst/>
                        <a:latin typeface="+mj-lt"/>
                      </a:endParaRPr>
                    </a:p>
                  </a:txBody>
                  <a:tcPr marL="63688" marR="63688" marT="0" marB="0"/>
                </a:tc>
                <a:tc>
                  <a:txBody>
                    <a:bodyPr/>
                    <a:lstStyle/>
                    <a:p>
                      <a:pPr marL="0" marR="0">
                        <a:lnSpc>
                          <a:spcPct val="107000"/>
                        </a:lnSpc>
                        <a:spcBef>
                          <a:spcPts val="0"/>
                        </a:spcBef>
                        <a:spcAft>
                          <a:spcPts val="0"/>
                        </a:spcAft>
                      </a:pPr>
                      <a:r>
                        <a:rPr lang="en-GB" sz="1400" dirty="0">
                          <a:solidFill>
                            <a:schemeClr val="tx1"/>
                          </a:solidFill>
                          <a:effectLst/>
                          <a:latin typeface="+mj-lt"/>
                        </a:rPr>
                        <a:t> </a:t>
                      </a:r>
                      <a:endParaRPr lang="en-US" sz="1400" dirty="0">
                        <a:solidFill>
                          <a:schemeClr val="tx1"/>
                        </a:solidFill>
                        <a:effectLst/>
                        <a:latin typeface="+mj-lt"/>
                      </a:endParaRPr>
                    </a:p>
                    <a:p>
                      <a:pPr marL="0" marR="0">
                        <a:lnSpc>
                          <a:spcPct val="107000"/>
                        </a:lnSpc>
                        <a:spcBef>
                          <a:spcPts val="0"/>
                        </a:spcBef>
                        <a:spcAft>
                          <a:spcPts val="0"/>
                        </a:spcAft>
                      </a:pPr>
                      <a:endParaRPr lang="en-US" sz="1400" dirty="0">
                        <a:solidFill>
                          <a:schemeClr val="tx1"/>
                        </a:solidFill>
                        <a:effectLst/>
                        <a:latin typeface="+mj-lt"/>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391076"/>
            <a:ext cx="2160587" cy="1135607"/>
          </a:xfrm>
        </p:spPr>
        <p:txBody>
          <a:bodyPr/>
          <a:lstStyle/>
          <a:p>
            <a:pPr>
              <a:defRPr/>
            </a:pPr>
            <a:r>
              <a:rPr lang="en-US" dirty="0"/>
              <a:t>13</a:t>
            </a:r>
          </a:p>
        </p:txBody>
      </p:sp>
    </p:spTree>
    <p:extLst>
      <p:ext uri="{BB962C8B-B14F-4D97-AF65-F5344CB8AC3E}">
        <p14:creationId xmlns:p14="http://schemas.microsoft.com/office/powerpoint/2010/main" xmlns="" val="2950421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2181012"/>
              </p:ext>
            </p:extLst>
          </p:nvPr>
        </p:nvGraphicFramePr>
        <p:xfrm>
          <a:off x="13055" y="-233660"/>
          <a:ext cx="9227427" cy="6359573"/>
        </p:xfrm>
        <a:graphic>
          <a:graphicData uri="http://schemas.openxmlformats.org/drawingml/2006/table">
            <a:tbl>
              <a:tblPr firstRow="1" firstCol="1" bandRow="1">
                <a:tableStyleId>{5C22544A-7EE6-4342-B048-85BDC9FD1C3A}</a:tableStyleId>
              </a:tblPr>
              <a:tblGrid>
                <a:gridCol w="1218822">
                  <a:extLst>
                    <a:ext uri="{9D8B030D-6E8A-4147-A177-3AD203B41FA5}">
                      <a16:colId xmlns:a16="http://schemas.microsoft.com/office/drawing/2014/main" xmlns="" val="3578070163"/>
                    </a:ext>
                  </a:extLst>
                </a:gridCol>
                <a:gridCol w="3738147">
                  <a:extLst>
                    <a:ext uri="{9D8B030D-6E8A-4147-A177-3AD203B41FA5}">
                      <a16:colId xmlns:a16="http://schemas.microsoft.com/office/drawing/2014/main" xmlns="" val="199004167"/>
                    </a:ext>
                  </a:extLst>
                </a:gridCol>
                <a:gridCol w="4270458">
                  <a:extLst>
                    <a:ext uri="{9D8B030D-6E8A-4147-A177-3AD203B41FA5}">
                      <a16:colId xmlns:a16="http://schemas.microsoft.com/office/drawing/2014/main" xmlns="" val="885104855"/>
                    </a:ext>
                  </a:extLst>
                </a:gridCol>
              </a:tblGrid>
              <a:tr h="683859">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5219808">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ZA" sz="1400" dirty="0">
                          <a:solidFill>
                            <a:schemeClr val="tx1"/>
                          </a:solidFill>
                          <a:effectLst/>
                          <a:latin typeface="+mn-lt"/>
                          <a:ea typeface="Calibri" panose="020F0502020204030204" pitchFamily="34" charset="0"/>
                          <a:cs typeface="ArialMT"/>
                        </a:rPr>
                        <a:t>The expression designated airport” appears in section 1 of the principal Act. However, in clauses 28(10(section 110(1)) and 145(6) the expression “designated aerodrome” is used.</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ArialMT"/>
                        </a:rPr>
                        <a:t>In section 155(1) (</a:t>
                      </a:r>
                      <a:r>
                        <a:rPr lang="en-ZA" sz="1400" dirty="0" err="1">
                          <a:solidFill>
                            <a:schemeClr val="tx1"/>
                          </a:solidFill>
                          <a:effectLst/>
                          <a:latin typeface="+mn-lt"/>
                          <a:ea typeface="Calibri" panose="020F0502020204030204" pitchFamily="34" charset="0"/>
                          <a:cs typeface="ArialMT"/>
                        </a:rPr>
                        <a:t>ee</a:t>
                      </a:r>
                      <a:r>
                        <a:rPr lang="en-ZA" sz="1400" dirty="0">
                          <a:solidFill>
                            <a:schemeClr val="tx1"/>
                          </a:solidFill>
                          <a:effectLst/>
                          <a:latin typeface="+mn-lt"/>
                          <a:ea typeface="Calibri" panose="020F0502020204030204" pitchFamily="34" charset="0"/>
                          <a:cs typeface="ArialMT"/>
                        </a:rPr>
                        <a:t>) the expression” designated airport’ still a</a:t>
                      </a:r>
                      <a:r>
                        <a:rPr lang="en-ZA" sz="1400" dirty="0">
                          <a:solidFill>
                            <a:schemeClr val="tx1"/>
                          </a:solidFill>
                          <a:effectLst/>
                          <a:latin typeface="+mn-lt"/>
                          <a:ea typeface="Calibri" panose="020F0502020204030204" pitchFamily="34" charset="0"/>
                          <a:cs typeface="Times New Roman" panose="02020603050405020304" pitchFamily="18" charset="0"/>
                        </a:rPr>
                        <a:t>ppears.</a:t>
                      </a:r>
                    </a:p>
                    <a:p>
                      <a:pPr>
                        <a:lnSpc>
                          <a:spcPct val="107000"/>
                        </a:lnSpc>
                        <a:spcAft>
                          <a:spcPts val="0"/>
                        </a:spcAft>
                      </a:pPr>
                      <a:r>
                        <a:rPr lang="en-ZA" sz="1400" dirty="0">
                          <a:solidFill>
                            <a:schemeClr val="tx1"/>
                          </a:solidFill>
                          <a:effectLst/>
                          <a:latin typeface="+mn-lt"/>
                          <a:ea typeface="Calibri" panose="020F0502020204030204" pitchFamily="34" charset="0"/>
                          <a:cs typeface="ArialMT"/>
                        </a:rPr>
                        <a:t>The definition of “designated airport” has therefore to be deleted</a:t>
                      </a: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chemeClr val="tx1"/>
                          </a:solidFill>
                          <a:effectLst/>
                          <a:latin typeface="+mn-lt"/>
                          <a:ea typeface="Calibri" panose="020F0502020204030204" pitchFamily="34" charset="0"/>
                          <a:cs typeface="Times New Roman" panose="02020603050405020304" pitchFamily="18" charset="0"/>
                        </a:rPr>
                        <a:t>Agree with the comments. To address the situation, the following amendments are proposed: (1) the definition of designated airport should be replaced by the following definition: </a:t>
                      </a:r>
                      <a:r>
                        <a:rPr lang="en-GB" sz="1400" b="1" dirty="0">
                          <a:solidFill>
                            <a:schemeClr val="tx1"/>
                          </a:solidFill>
                          <a:effectLst/>
                          <a:latin typeface="+mn-lt"/>
                          <a:ea typeface="Calibri" panose="020F0502020204030204" pitchFamily="34" charset="0"/>
                          <a:cs typeface="Times New Roman" panose="02020603050405020304" pitchFamily="18" charset="0"/>
                        </a:rPr>
                        <a:t>“designated aerodrome” </a:t>
                      </a:r>
                      <a:r>
                        <a:rPr lang="en-GB" sz="1400" dirty="0">
                          <a:solidFill>
                            <a:schemeClr val="tx1"/>
                          </a:solidFill>
                          <a:effectLst/>
                          <a:latin typeface="+mn-lt"/>
                          <a:ea typeface="Calibri" panose="020F0502020204030204" pitchFamily="34" charset="0"/>
                          <a:cs typeface="Times New Roman" panose="02020603050405020304" pitchFamily="18" charset="0"/>
                        </a:rPr>
                        <a:t>means any company airport as defined in section 1 of the Airports Company Act, 1993 (Act No. 44 of 1993), and includes any airport, helistop or heliport designated by the Minister in terms of section 4(5);</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gn="just">
                        <a:spcBef>
                          <a:spcPts val="600"/>
                        </a:spcBef>
                        <a:spcAft>
                          <a:spcPts val="0"/>
                        </a:spcAft>
                      </a:pPr>
                      <a:r>
                        <a:rPr lang="en-CA" sz="1400" dirty="0">
                          <a:solidFill>
                            <a:schemeClr val="tx1"/>
                          </a:solidFill>
                          <a:effectLst/>
                          <a:latin typeface="+mn-lt"/>
                          <a:ea typeface="Times New Roman" panose="02020603050405020304" pitchFamily="18" charset="0"/>
                          <a:cs typeface="Times New Roman" panose="02020603050405020304" pitchFamily="18" charset="0"/>
                        </a:rPr>
                        <a:t>(2) Subsection (5) of section 4 of the Act should be amended as follows: “(5)  The Minister may, in addition to the company airports defined in section 1 of the Airports Company Act, 1993 (Act No. 44 of 1993), by notice in the </a:t>
                      </a:r>
                      <a:r>
                        <a:rPr lang="en-CA" sz="1400" i="1" dirty="0">
                          <a:solidFill>
                            <a:schemeClr val="tx1"/>
                          </a:solidFill>
                          <a:effectLst/>
                          <a:latin typeface="+mn-lt"/>
                          <a:ea typeface="Times New Roman" panose="02020603050405020304" pitchFamily="18" charset="0"/>
                          <a:cs typeface="Times New Roman" panose="02020603050405020304" pitchFamily="18" charset="0"/>
                        </a:rPr>
                        <a:t>Gazette</a:t>
                      </a:r>
                      <a:r>
                        <a:rPr lang="en-CA" sz="1400" dirty="0">
                          <a:solidFill>
                            <a:schemeClr val="tx1"/>
                          </a:solidFill>
                          <a:effectLst/>
                          <a:latin typeface="+mn-lt"/>
                          <a:ea typeface="Times New Roman" panose="02020603050405020304" pitchFamily="18" charset="0"/>
                          <a:cs typeface="Times New Roman" panose="02020603050405020304" pitchFamily="18" charset="0"/>
                        </a:rPr>
                        <a:t>, designate any other </a:t>
                      </a:r>
                      <a:r>
                        <a:rPr lang="en-CA" sz="1400" b="1" dirty="0">
                          <a:solidFill>
                            <a:schemeClr val="tx1"/>
                          </a:solidFill>
                          <a:effectLst/>
                          <a:latin typeface="+mn-lt"/>
                          <a:ea typeface="Times New Roman" panose="02020603050405020304" pitchFamily="18" charset="0"/>
                          <a:cs typeface="Times New Roman" panose="02020603050405020304" pitchFamily="18" charset="0"/>
                        </a:rPr>
                        <a:t>[airport]</a:t>
                      </a:r>
                      <a:r>
                        <a:rPr lang="en-CA" sz="1400" dirty="0">
                          <a:solidFill>
                            <a:schemeClr val="tx1"/>
                          </a:solidFill>
                          <a:effectLst/>
                          <a:latin typeface="+mn-lt"/>
                          <a:ea typeface="Times New Roman" panose="02020603050405020304" pitchFamily="18" charset="0"/>
                          <a:cs typeface="Times New Roman" panose="02020603050405020304" pitchFamily="18" charset="0"/>
                        </a:rPr>
                        <a:t> </a:t>
                      </a:r>
                      <a:r>
                        <a:rPr lang="en-CA" sz="1400" u="sng" dirty="0">
                          <a:solidFill>
                            <a:schemeClr val="tx1"/>
                          </a:solidFill>
                          <a:effectLst/>
                          <a:latin typeface="+mn-lt"/>
                          <a:ea typeface="Times New Roman" panose="02020603050405020304" pitchFamily="18" charset="0"/>
                          <a:cs typeface="Times New Roman" panose="02020603050405020304" pitchFamily="18" charset="0"/>
                        </a:rPr>
                        <a:t>aerodrome </a:t>
                      </a:r>
                      <a:r>
                        <a:rPr lang="en-CA" sz="1400" dirty="0">
                          <a:solidFill>
                            <a:schemeClr val="tx1"/>
                          </a:solidFill>
                          <a:effectLst/>
                          <a:latin typeface="+mn-lt"/>
                          <a:ea typeface="Times New Roman" panose="02020603050405020304" pitchFamily="18" charset="0"/>
                          <a:cs typeface="Times New Roman" panose="02020603050405020304" pitchFamily="18" charset="0"/>
                        </a:rPr>
                        <a:t>for the purposes of this Act.”</a:t>
                      </a:r>
                      <a:endParaRPr lang="en-ZA" sz="1400" dirty="0">
                        <a:solidFill>
                          <a:schemeClr val="tx1"/>
                        </a:solidFill>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400" dirty="0">
                          <a:solidFill>
                            <a:schemeClr val="tx1"/>
                          </a:solidFill>
                          <a:effectLst/>
                          <a:latin typeface="+mn-lt"/>
                          <a:ea typeface="Calibri" panose="020F0502020204030204" pitchFamily="34" charset="0"/>
                          <a:cs typeface="Times New Roman" panose="02020603050405020304" pitchFamily="18" charset="0"/>
                        </a:rPr>
                        <a:t> </a:t>
                      </a:r>
                      <a:r>
                        <a:rPr lang="en-CA" sz="1400" dirty="0">
                          <a:solidFill>
                            <a:schemeClr val="tx1"/>
                          </a:solidFill>
                          <a:effectLst/>
                          <a:latin typeface="+mn-lt"/>
                          <a:ea typeface="Times New Roman" panose="02020603050405020304" pitchFamily="18" charset="0"/>
                          <a:cs typeface="Times New Roman" panose="02020603050405020304" pitchFamily="18" charset="0"/>
                        </a:rPr>
                        <a:t>(3) Paragraph (</a:t>
                      </a:r>
                      <a:r>
                        <a:rPr lang="en-CA" sz="1400" dirty="0" err="1">
                          <a:solidFill>
                            <a:schemeClr val="tx1"/>
                          </a:solidFill>
                          <a:effectLst/>
                          <a:latin typeface="+mn-lt"/>
                          <a:ea typeface="Times New Roman" panose="02020603050405020304" pitchFamily="18" charset="0"/>
                          <a:cs typeface="Times New Roman" panose="02020603050405020304" pitchFamily="18" charset="0"/>
                        </a:rPr>
                        <a:t>ee</a:t>
                      </a:r>
                      <a:r>
                        <a:rPr lang="en-CA" sz="1400" dirty="0">
                          <a:solidFill>
                            <a:schemeClr val="tx1"/>
                          </a:solidFill>
                          <a:effectLst/>
                          <a:latin typeface="+mn-lt"/>
                          <a:ea typeface="Times New Roman" panose="02020603050405020304" pitchFamily="18" charset="0"/>
                          <a:cs typeface="Times New Roman" panose="02020603050405020304" pitchFamily="18" charset="0"/>
                        </a:rPr>
                        <a:t>) of section 155(1) should be amended as follows: “(</a:t>
                      </a:r>
                      <a:r>
                        <a:rPr lang="en-CA" sz="1400" i="1" dirty="0" err="1">
                          <a:solidFill>
                            <a:schemeClr val="tx1"/>
                          </a:solidFill>
                          <a:effectLst/>
                          <a:latin typeface="+mn-lt"/>
                          <a:ea typeface="Times New Roman" panose="02020603050405020304" pitchFamily="18" charset="0"/>
                          <a:cs typeface="Times New Roman" panose="02020603050405020304" pitchFamily="18" charset="0"/>
                        </a:rPr>
                        <a:t>ee</a:t>
                      </a:r>
                      <a:r>
                        <a:rPr lang="en-CA" sz="1400" dirty="0">
                          <a:solidFill>
                            <a:schemeClr val="tx1"/>
                          </a:solidFill>
                          <a:effectLst/>
                          <a:latin typeface="+mn-lt"/>
                          <a:ea typeface="Times New Roman" panose="02020603050405020304" pitchFamily="18" charset="0"/>
                          <a:cs typeface="Times New Roman" panose="02020603050405020304" pitchFamily="18" charset="0"/>
                        </a:rPr>
                        <a:t>)the administrative steps which must precede the designation by the Minister, in accordance with definition of “designated </a:t>
                      </a:r>
                      <a:r>
                        <a:rPr lang="en-CA" sz="1400" b="1" dirty="0">
                          <a:solidFill>
                            <a:schemeClr val="tx1"/>
                          </a:solidFill>
                          <a:effectLst/>
                          <a:latin typeface="+mn-lt"/>
                          <a:ea typeface="Times New Roman" panose="02020603050405020304" pitchFamily="18" charset="0"/>
                          <a:cs typeface="Times New Roman" panose="02020603050405020304" pitchFamily="18" charset="0"/>
                        </a:rPr>
                        <a:t>[airport]</a:t>
                      </a:r>
                      <a:r>
                        <a:rPr lang="en-CA" sz="1400" u="sng" dirty="0">
                          <a:solidFill>
                            <a:schemeClr val="tx1"/>
                          </a:solidFill>
                          <a:effectLst/>
                          <a:latin typeface="+mn-lt"/>
                          <a:ea typeface="Times New Roman" panose="02020603050405020304" pitchFamily="18" charset="0"/>
                          <a:cs typeface="Times New Roman" panose="02020603050405020304" pitchFamily="18" charset="0"/>
                        </a:rPr>
                        <a:t>aerodrome</a:t>
                      </a:r>
                      <a:r>
                        <a:rPr lang="en-CA" sz="1400" dirty="0">
                          <a:solidFill>
                            <a:schemeClr val="tx1"/>
                          </a:solidFill>
                          <a:effectLst/>
                          <a:latin typeface="+mn-lt"/>
                          <a:ea typeface="Times New Roman" panose="02020603050405020304" pitchFamily="18" charset="0"/>
                          <a:cs typeface="Times New Roman" panose="02020603050405020304" pitchFamily="18" charset="0"/>
                        </a:rPr>
                        <a:t>”, of any airport or heliport as a designated </a:t>
                      </a:r>
                      <a:r>
                        <a:rPr lang="en-CA" sz="1400" b="1" dirty="0">
                          <a:solidFill>
                            <a:schemeClr val="tx1"/>
                          </a:solidFill>
                          <a:effectLst/>
                          <a:latin typeface="+mn-lt"/>
                          <a:ea typeface="Times New Roman" panose="02020603050405020304" pitchFamily="18" charset="0"/>
                          <a:cs typeface="Times New Roman" panose="02020603050405020304" pitchFamily="18" charset="0"/>
                        </a:rPr>
                        <a:t>[airport]</a:t>
                      </a:r>
                      <a:r>
                        <a:rPr lang="en-CA" sz="1400" u="sng" dirty="0">
                          <a:solidFill>
                            <a:schemeClr val="tx1"/>
                          </a:solidFill>
                          <a:effectLst/>
                          <a:latin typeface="+mn-lt"/>
                          <a:ea typeface="Times New Roman" panose="02020603050405020304" pitchFamily="18" charset="0"/>
                          <a:cs typeface="Times New Roman" panose="02020603050405020304" pitchFamily="18" charset="0"/>
                        </a:rPr>
                        <a:t>aerodrome</a:t>
                      </a:r>
                      <a:r>
                        <a:rPr lang="en-CA" sz="1400" dirty="0">
                          <a:solidFill>
                            <a:schemeClr val="tx1"/>
                          </a:solidFill>
                          <a:effectLst/>
                          <a:latin typeface="+mn-lt"/>
                          <a:ea typeface="Times New Roman" panose="02020603050405020304" pitchFamily="18" charset="0"/>
                          <a:cs typeface="Times New Roman" panose="02020603050405020304" pitchFamily="18" charset="0"/>
                        </a:rPr>
                        <a:t>;”.</a:t>
                      </a:r>
                      <a:endParaRPr lang="en-ZA" sz="14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55906">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14</a:t>
            </a:r>
          </a:p>
          <a:p>
            <a:pPr>
              <a:defRPr/>
            </a:pPr>
            <a:endParaRPr lang="en-US" dirty="0"/>
          </a:p>
        </p:txBody>
      </p:sp>
    </p:spTree>
    <p:extLst>
      <p:ext uri="{BB962C8B-B14F-4D97-AF65-F5344CB8AC3E}">
        <p14:creationId xmlns:p14="http://schemas.microsoft.com/office/powerpoint/2010/main" xmlns="" val="2787924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61591118"/>
              </p:ext>
            </p:extLst>
          </p:nvPr>
        </p:nvGraphicFramePr>
        <p:xfrm>
          <a:off x="3931" y="-161652"/>
          <a:ext cx="9249607" cy="6117131"/>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775502">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mj-lt"/>
                        <a:ea typeface="Calibri" panose="020F0502020204030204" pitchFamily="34" charset="0"/>
                        <a:cs typeface="ArialMT"/>
                      </a:endParaRPr>
                    </a:p>
                    <a:p>
                      <a:pPr>
                        <a:lnSpc>
                          <a:spcPct val="107000"/>
                        </a:lnSpc>
                        <a:spcAft>
                          <a:spcPts val="0"/>
                        </a:spcAft>
                      </a:pPr>
                      <a:r>
                        <a:rPr lang="en-ZA" sz="1600" dirty="0">
                          <a:solidFill>
                            <a:schemeClr val="tx1"/>
                          </a:solidFill>
                          <a:effectLst/>
                          <a:latin typeface="+mn-lt"/>
                          <a:ea typeface="Calibri" panose="020F0502020204030204" pitchFamily="34" charset="0"/>
                          <a:cs typeface="ArialMT"/>
                        </a:rPr>
                        <a:t>The definition of “airport’ appears in the principal Act. From a perusal of the draft Bill it is apparent that the word “aerodrome” is being used to replace the word ‘airport’. On this basis the definition of “airport” needs to be deleted.</a:t>
                      </a:r>
                    </a:p>
                    <a:p>
                      <a:pPr>
                        <a:lnSpc>
                          <a:spcPct val="107000"/>
                        </a:lnSpc>
                        <a:spcAft>
                          <a:spcPts val="0"/>
                        </a:spcAft>
                      </a:pPr>
                      <a:endParaRPr lang="en-ZA" sz="16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600" dirty="0">
                          <a:solidFill>
                            <a:schemeClr val="tx1"/>
                          </a:solidFill>
                          <a:effectLst/>
                          <a:latin typeface="+mn-lt"/>
                          <a:ea typeface="Calibri" panose="020F0502020204030204" pitchFamily="34" charset="0"/>
                          <a:cs typeface="Arial" panose="020B0604020202020204" pitchFamily="34" charset="0"/>
                        </a:rPr>
                        <a:t>As the word “heliport” is being included in the definition of “aerodrome “in the draft Bill, the said word can be deleted in the Principal Act.</a:t>
                      </a:r>
                    </a:p>
                    <a:p>
                      <a:pPr>
                        <a:lnSpc>
                          <a:spcPct val="107000"/>
                        </a:lnSpc>
                        <a:spcAft>
                          <a:spcPts val="0"/>
                        </a:spcAft>
                      </a:pPr>
                      <a:r>
                        <a:rPr lang="en-ZA" sz="1600" dirty="0">
                          <a:solidFill>
                            <a:schemeClr val="tx1"/>
                          </a:solidFill>
                          <a:effectLst/>
                          <a:latin typeface="+mn-lt"/>
                          <a:ea typeface="Calibri" panose="020F0502020204030204" pitchFamily="34" charset="0"/>
                          <a:cs typeface="Arial" panose="020B0604020202020204" pitchFamily="34" charset="0"/>
                        </a:rPr>
                        <a:t>As the word “heliport” is used in Part 139 of the Civil Aviation Regulations,2011, the definition of the said word has to remain in Part 1 of the above-mentioned Regulations</a:t>
                      </a:r>
                      <a:r>
                        <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7000"/>
                        </a:lnSpc>
                        <a:spcAft>
                          <a:spcPts val="0"/>
                        </a:spcAft>
                      </a:pPr>
                      <a:endParaRPr lang="en-ZA"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600" kern="1200" dirty="0">
                        <a:solidFill>
                          <a:schemeClr val="dk1"/>
                        </a:solidFill>
                        <a:effectLst/>
                        <a:latin typeface="+mj-lt"/>
                        <a:ea typeface="+mn-ea"/>
                        <a:cs typeface="+mn-cs"/>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600" kern="1200" dirty="0">
                          <a:solidFill>
                            <a:schemeClr val="dk1"/>
                          </a:solidFill>
                          <a:effectLst/>
                          <a:latin typeface="+mj-lt"/>
                          <a:ea typeface="+mn-ea"/>
                          <a:cs typeface="+mn-cs"/>
                        </a:rPr>
                        <a:t>The definition should be maintained not to lose the difference between an ‘aerodrome’ and an ‘airport’.  The definition of aerodrome, airport and heliport are used by ICAO differently and in giving effective to the technical standard there are provision that only applies to airport and those that applies to heliport or aerodrome. If we limit it that way, we will be found wanting in the implementation of ICAO Standards.</a:t>
                      </a:r>
                      <a:endParaRPr lang="en-ZA" sz="1600" kern="1200" dirty="0">
                        <a:solidFill>
                          <a:schemeClr val="dk1"/>
                        </a:solidFill>
                        <a:effectLst/>
                        <a:latin typeface="+mj-lt"/>
                        <a:ea typeface="+mn-ea"/>
                        <a:cs typeface="+mn-cs"/>
                      </a:endParaRPr>
                    </a:p>
                    <a:p>
                      <a:pPr>
                        <a:lnSpc>
                          <a:spcPct val="107000"/>
                        </a:lnSpc>
                        <a:spcAft>
                          <a:spcPts val="0"/>
                        </a:spcAft>
                      </a:pPr>
                      <a:endParaRPr lang="en-GB"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391076"/>
            <a:ext cx="2160587" cy="1135607"/>
          </a:xfrm>
        </p:spPr>
        <p:txBody>
          <a:bodyPr/>
          <a:lstStyle/>
          <a:p>
            <a:pPr>
              <a:defRPr/>
            </a:pPr>
            <a:r>
              <a:rPr lang="en-US" dirty="0"/>
              <a:t>15</a:t>
            </a:r>
          </a:p>
        </p:txBody>
      </p:sp>
    </p:spTree>
    <p:extLst>
      <p:ext uri="{BB962C8B-B14F-4D97-AF65-F5344CB8AC3E}">
        <p14:creationId xmlns:p14="http://schemas.microsoft.com/office/powerpoint/2010/main" xmlns="" val="4012740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91010304"/>
              </p:ext>
            </p:extLst>
          </p:nvPr>
        </p:nvGraphicFramePr>
        <p:xfrm>
          <a:off x="3931" y="-89644"/>
          <a:ext cx="9249607" cy="6171503"/>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829874">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1 (j) New definition of Executive Responsible for Aircraft Accident </a:t>
                      </a:r>
                      <a:r>
                        <a:rPr lang="en-ZA" sz="1400" dirty="0">
                          <a:solidFill>
                            <a:schemeClr val="tx1"/>
                          </a:solidFill>
                          <a:effectLst/>
                          <a:latin typeface="+mn-lt"/>
                          <a:ea typeface="Calibri" panose="020F0502020204030204" pitchFamily="34" charset="0"/>
                          <a:cs typeface="ArialMT"/>
                        </a:rPr>
                        <a:t>and Incident Investigation’</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If appointed by SACAA, a conflict of interest exists.</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This type of conflict clearly came to the fore with the fatal accident involving the flight inspection aircraft of the SACAA in January 2020.</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0"/>
                        </a:spcAft>
                      </a:pPr>
                      <a:r>
                        <a:rPr lang="en-GB" sz="1400" dirty="0">
                          <a:solidFill>
                            <a:schemeClr val="tx1"/>
                          </a:solidFill>
                          <a:effectLst/>
                          <a:latin typeface="+mn-lt"/>
                          <a:ea typeface="Calibri" panose="020F0502020204030204" pitchFamily="34" charset="0"/>
                          <a:cs typeface="Times New Roman" panose="02020603050405020304" pitchFamily="18" charset="0"/>
                        </a:rPr>
                        <a:t>The most ideal position would have been a complete agency as provided in the current Act. However, as explained, the current Chapter 4 could not be proclaimed as it could not  be operationalized. The situation proposed by the Bill is the most ideal position considering our circumstances as the country. This position has been discussed with ICAO and to a certain extent, they were satisfied with the arrangements. With ASIB in place, they will easily deal with the situation similar to the calibration aircraft owned by SACAA. The Executive responsible for Aircraft Accident and Incident Investigation is responsible for managing the accident investigators, who will be designated by ASIB to investigate specific accidents. It is therefore critical that a framework be set in advance so as not to hamper the work of the ASIB. The Executive will not be responsible for designation of investigators but the management of the investigators. That is meant to enhance independence. </a:t>
                      </a: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endParaRPr lang="en-US" dirty="0"/>
          </a:p>
          <a:p>
            <a:pPr>
              <a:defRPr/>
            </a:pPr>
            <a:r>
              <a:rPr lang="en-US" dirty="0"/>
              <a:t>16</a:t>
            </a:r>
          </a:p>
        </p:txBody>
      </p:sp>
    </p:spTree>
    <p:extLst>
      <p:ext uri="{BB962C8B-B14F-4D97-AF65-F5344CB8AC3E}">
        <p14:creationId xmlns:p14="http://schemas.microsoft.com/office/powerpoint/2010/main" xmlns="" val="1340784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87841100"/>
              </p:ext>
            </p:extLst>
          </p:nvPr>
        </p:nvGraphicFramePr>
        <p:xfrm>
          <a:off x="8326" y="-161652"/>
          <a:ext cx="9249607" cy="6217205"/>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84751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2: an aircraft belonging to the South African National Defence Force</a:t>
                      </a: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What about Section 142 (2)</a:t>
                      </a: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Will the Minister have to give provision for any armed SAAF or SAPS aircraft when a flight is planned for example from FABL?</a:t>
                      </a: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11</a:t>
                      </a:r>
                    </a:p>
                    <a:p>
                      <a:pPr>
                        <a:lnSpc>
                          <a:spcPct val="107000"/>
                        </a:lnSpc>
                        <a:spcAft>
                          <a:spcPts val="0"/>
                        </a:spcAft>
                      </a:pPr>
                      <a:r>
                        <a:rPr lang="en-ZA" sz="14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What has changed? -It is the same as the current CA 2009 Act.</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142(1)(b) exempt transportation on behalf of the State; by or on behalf of the Armaments Corporation of South Africa, Limited, referred to in section 2 of the Armaments Corporation of South Africa Limited Act, 2003 (Act No. 51 of 2003), or any undertaking or company established or promoted by the said corporation, or any member, director, employee or agent of that corporation or any such undertaking or company; any person in his or her capacity as an officer or employee of the State; or any person for the purpose of the Defence Act, 2002 (Act No. 42 of 2002). In that regard, the Minister will not be required to give permission.</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the Act</a:t>
                      </a:r>
                      <a:r>
                        <a:rPr lang="en-GB" sz="14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it states aircraft accident and aircraft incidents the Bill proposes to remove the second aircraft </a:t>
                      </a:r>
                      <a:r>
                        <a:rPr lang="en-GB" sz="1400" baseline="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e.g</a:t>
                      </a:r>
                      <a:endParaRPr lang="en-GB" sz="14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aircraft accident and (aircraft) incidents – be deleted.</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319068"/>
            <a:ext cx="2160587" cy="1207615"/>
          </a:xfrm>
        </p:spPr>
        <p:txBody>
          <a:bodyPr/>
          <a:lstStyle/>
          <a:p>
            <a:pPr>
              <a:defRPr/>
            </a:pPr>
            <a:r>
              <a:rPr lang="en-US" dirty="0"/>
              <a:t>17</a:t>
            </a:r>
          </a:p>
        </p:txBody>
      </p:sp>
    </p:spTree>
    <p:extLst>
      <p:ext uri="{BB962C8B-B14F-4D97-AF65-F5344CB8AC3E}">
        <p14:creationId xmlns:p14="http://schemas.microsoft.com/office/powerpoint/2010/main" xmlns="" val="408325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48463971"/>
              </p:ext>
            </p:extLst>
          </p:nvPr>
        </p:nvGraphicFramePr>
        <p:xfrm>
          <a:off x="0" y="-161652"/>
          <a:ext cx="9249607" cy="6289213"/>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919518">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14 (1) (a)</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 </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With respect to the above requirements, it is necessary to review the independence of the investigation processes following the aircraft accident involving a Cessna Citation aircraft as operated by the South African civil Aviation Authority (SACAA) that occurred on 23 January 2020.</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 </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This is not in line with ICAO (refer to an extract from ICAO Doc 9756, Part 1, 2nd Edition)</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 </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The above is also applicable to Section 41.</a:t>
                      </a:r>
                    </a:p>
                  </a:txBody>
                  <a:tcPr marL="68580" marR="68580" marT="0" marB="0"/>
                </a:tc>
                <a:tc>
                  <a:txBody>
                    <a:bodyPr/>
                    <a:lstStyle/>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mn-lt"/>
                          <a:ea typeface="Calibri" panose="020F0502020204030204" pitchFamily="34" charset="0"/>
                          <a:cs typeface="Times New Roman" panose="02020603050405020304" pitchFamily="18" charset="0"/>
                        </a:rPr>
                        <a:t>ICAO has minimum standards, which Member States are required to meet. Failure to meet minimum standards may result in significant safety concerns registered against a State. In addition to minimum standards, ICAO has recommended practices. These are the practices which are recommended to be applied by Member States. ICAO understands that not all Member States will be able to implement the recommended practices. That is precisely the reason why they were not elevated to the level of standards. There is no way that ICAO can penalize a State simply because the Accident Investigation Authority is reporting to the same Minister with the Regulator. Under our current circumstances, we have achieved a high score even on accident and incident investigation. The passing of this Bill will enhance our overall achievement. Further aspects of independence will be explored when our circumstances have changed.</a:t>
                      </a: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18</a:t>
            </a:r>
          </a:p>
        </p:txBody>
      </p:sp>
    </p:spTree>
    <p:extLst>
      <p:ext uri="{BB962C8B-B14F-4D97-AF65-F5344CB8AC3E}">
        <p14:creationId xmlns:p14="http://schemas.microsoft.com/office/powerpoint/2010/main" xmlns="" val="382028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55346548"/>
              </p:ext>
            </p:extLst>
          </p:nvPr>
        </p:nvGraphicFramePr>
        <p:xfrm>
          <a:off x="0" y="-64146"/>
          <a:ext cx="9249607" cy="6147054"/>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53398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16: “other relevant expertise or qualifications”</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How is this to be assessed and by whom?</a:t>
                      </a: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Section 18 Disqualification and removal of members</a:t>
                      </a: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This appeared in Section 18 of previous Act?</a:t>
                      </a: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What has happened to Sections 16 &amp; 17?</a:t>
                      </a: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The reference to the 1993 Constitution has to be changed to “the Constitution of the Republic of South Africa Ac,1996(Act No.108 of 1996)”.</a:t>
                      </a: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The Commissioner and experts appointed by the Minister will do the assessment.</a:t>
                      </a: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Agreed that the incorrect reference to the Constitution should be rectified. </a:t>
                      </a:r>
                      <a:endParaRPr lang="en-GB"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19</a:t>
            </a:r>
          </a:p>
        </p:txBody>
      </p:sp>
    </p:spTree>
    <p:extLst>
      <p:ext uri="{BB962C8B-B14F-4D97-AF65-F5344CB8AC3E}">
        <p14:creationId xmlns:p14="http://schemas.microsoft.com/office/powerpoint/2010/main" xmlns="" val="15255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45418182"/>
              </p:ext>
            </p:extLst>
          </p:nvPr>
        </p:nvGraphicFramePr>
        <p:xfrm>
          <a:off x="54261" y="-23336"/>
          <a:ext cx="9145016" cy="5794827"/>
        </p:xfrm>
        <a:graphic>
          <a:graphicData uri="http://schemas.openxmlformats.org/drawingml/2006/table">
            <a:tbl>
              <a:tblPr firstRow="1" firstCol="1" bandRow="1">
                <a:tableStyleId>{5C22544A-7EE6-4342-B048-85BDC9FD1C3A}</a:tableStyleId>
              </a:tblPr>
              <a:tblGrid>
                <a:gridCol w="1683696">
                  <a:extLst>
                    <a:ext uri="{9D8B030D-6E8A-4147-A177-3AD203B41FA5}">
                      <a16:colId xmlns:a16="http://schemas.microsoft.com/office/drawing/2014/main" xmlns="" val="3578070163"/>
                    </a:ext>
                  </a:extLst>
                </a:gridCol>
                <a:gridCol w="3498194">
                  <a:extLst>
                    <a:ext uri="{9D8B030D-6E8A-4147-A177-3AD203B41FA5}">
                      <a16:colId xmlns:a16="http://schemas.microsoft.com/office/drawing/2014/main" xmlns="" val="199004167"/>
                    </a:ext>
                  </a:extLst>
                </a:gridCol>
                <a:gridCol w="3963126">
                  <a:extLst>
                    <a:ext uri="{9D8B030D-6E8A-4147-A177-3AD203B41FA5}">
                      <a16:colId xmlns:a16="http://schemas.microsoft.com/office/drawing/2014/main" xmlns="" val="885104855"/>
                    </a:ext>
                  </a:extLst>
                </a:gridCol>
              </a:tblGrid>
              <a:tr h="158417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3982368">
                <a:tc rowSpan="2">
                  <a:txBody>
                    <a:bodyPr/>
                    <a:lstStyle/>
                    <a:p>
                      <a:pPr marL="0" marR="0">
                        <a:lnSpc>
                          <a:spcPct val="107000"/>
                        </a:lnSpc>
                        <a:spcBef>
                          <a:spcPts val="0"/>
                        </a:spcBef>
                        <a:spcAft>
                          <a:spcPts val="0"/>
                        </a:spcAft>
                      </a:pPr>
                      <a:r>
                        <a:rPr lang="en-GB" sz="1400" b="1" dirty="0">
                          <a:solidFill>
                            <a:schemeClr val="tx1"/>
                          </a:solidFill>
                          <a:effectLst/>
                        </a:rPr>
                        <a:t> Airlines Association of Southern Africa (AASA)</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marL="0" marR="0" algn="just">
                        <a:lnSpc>
                          <a:spcPct val="107000"/>
                        </a:lnSpc>
                        <a:spcBef>
                          <a:spcPts val="0"/>
                        </a:spcBef>
                        <a:spcAft>
                          <a:spcPts val="0"/>
                        </a:spcAft>
                      </a:pPr>
                      <a:endParaRPr lang="en-GB" sz="1400" dirty="0">
                        <a:effectLst/>
                        <a:latin typeface="Arial" panose="020B0604020202020204" pitchFamily="34" charset="0"/>
                        <a:cs typeface="Arial" panose="020B0604020202020204" pitchFamily="34" charset="0"/>
                      </a:endParaRPr>
                    </a:p>
                    <a:p>
                      <a:pPr marL="0" marR="0" algn="just">
                        <a:lnSpc>
                          <a:spcPct val="107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Why South African Civil Authority (SACAA) should be considered a preferential</a:t>
                      </a:r>
                      <a:r>
                        <a:rPr lang="en-US" sz="1400" baseline="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creditor by relying on amendments to legislation to assure this, as opposed to other creditors who also believe that they have the same rights to claim amounts due to them from a commercial arrangement or having performed a specific service for that organization? </a:t>
                      </a:r>
                    </a:p>
                  </a:txBody>
                  <a:tcPr marL="63688" marR="63688" marT="0" marB="0"/>
                </a:tc>
                <a:tc>
                  <a:txBody>
                    <a:bodyPr/>
                    <a:lstStyle/>
                    <a:p>
                      <a:pPr marL="0" marR="0" algn="just">
                        <a:lnSpc>
                          <a:spcPct val="107000"/>
                        </a:lnSpc>
                        <a:spcBef>
                          <a:spcPts val="0"/>
                        </a:spcBef>
                        <a:spcAft>
                          <a:spcPts val="0"/>
                        </a:spcAft>
                      </a:pPr>
                      <a:endParaRPr lang="en-GB" sz="1400" dirty="0">
                        <a:effectLst/>
                        <a:latin typeface="Arial" panose="020B0604020202020204" pitchFamily="34" charset="0"/>
                        <a:cs typeface="Arial" panose="020B0604020202020204" pitchFamily="34" charset="0"/>
                      </a:endParaRPr>
                    </a:p>
                    <a:p>
                      <a:pPr marL="0" marR="0" algn="just">
                        <a:lnSpc>
                          <a:spcPct val="107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The situation with SACAA is different in the sense that they are made preferential creditors for money collected and held on their behalf. This money is not related to any commercial arrangement between SACAA and that particular entity, but is collected on behalf of the SACAA in terms of legislation. SACAA is not being made a preferential creditor for any debt arising from a commercial arrangement or for services rendered. This is purely the money held in trust for the SACAA. The money is not part of the revenue earned by the particular entity. For all commercial debts, SACAA has not been afforded any differential treatment to any other entity. </a:t>
                      </a:r>
                    </a:p>
                    <a:p>
                      <a:pPr marL="0" marR="0" algn="just">
                        <a:lnSpc>
                          <a:spcPct val="107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3688" marR="63688" marT="0" marB="0"/>
                </a:tc>
                <a:extLst>
                  <a:ext uri="{0D108BD9-81ED-4DB2-BD59-A6C34878D82A}">
                    <a16:rowId xmlns:a16="http://schemas.microsoft.com/office/drawing/2014/main" xmlns="" val="720259609"/>
                  </a:ext>
                </a:extLst>
              </a:tr>
              <a:tr h="31124">
                <a:tc vMerge="1">
                  <a:txBody>
                    <a:bodyPr/>
                    <a:lstStyle/>
                    <a:p>
                      <a:endParaRPr lang="en-US"/>
                    </a:p>
                  </a:txBody>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tc>
                  <a:txBody>
                    <a:bodyPr/>
                    <a:lstStyle/>
                    <a:p>
                      <a:pPr marL="0" marR="0">
                        <a:lnSpc>
                          <a:spcPct val="107000"/>
                        </a:lnSpc>
                        <a:spcBef>
                          <a:spcPts val="0"/>
                        </a:spcBef>
                        <a:spcAft>
                          <a:spcPts val="0"/>
                        </a:spcAft>
                      </a:pPr>
                      <a:endParaRPr lang="en-GB" sz="1400" dirty="0">
                        <a:effectLst/>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2</a:t>
            </a:fld>
            <a:endParaRPr lang="en-US"/>
          </a:p>
        </p:txBody>
      </p:sp>
    </p:spTree>
    <p:extLst>
      <p:ext uri="{BB962C8B-B14F-4D97-AF65-F5344CB8AC3E}">
        <p14:creationId xmlns:p14="http://schemas.microsoft.com/office/powerpoint/2010/main" xmlns="" val="1198520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42942400"/>
              </p:ext>
            </p:extLst>
          </p:nvPr>
        </p:nvGraphicFramePr>
        <p:xfrm>
          <a:off x="0" y="-26185"/>
          <a:ext cx="9249607" cy="5929173"/>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559478">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30 Powers of Aviation Safety Investigation Board</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30 (1) (d) &amp; (i)</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are financial implications to be handled?</a:t>
                      </a: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34 Search and seizure by appointed investigators</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34. (1) Does this meet constitutional provisions?</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34. (5) Is the content of certificate of appointment prescribed?</a:t>
                      </a: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Section 36 Return of seized property</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If a part was damaged after seizure, is owner entitled to damages?</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accordance with section 24.</a:t>
                      </a:r>
                    </a:p>
                    <a:p>
                      <a:pPr>
                        <a:lnSpc>
                          <a:spcPct val="107000"/>
                        </a:lnSpc>
                        <a:spcAft>
                          <a:spcPts val="0"/>
                        </a:spcAft>
                      </a:pPr>
                      <a:r>
                        <a:rPr lang="en-GB" sz="1400" kern="1200" dirty="0">
                          <a:solidFill>
                            <a:schemeClr val="dk1"/>
                          </a:solidFill>
                          <a:effectLst/>
                          <a:latin typeface="+mn-lt"/>
                          <a:ea typeface="+mn-ea"/>
                          <a:cs typeface="+mn-cs"/>
                        </a:rPr>
                        <a:t>ASIB will be paid out of money appropriated by Parliament , levies imposed or charges for service rendered.</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en-GB" sz="1400" kern="1200" dirty="0">
                          <a:solidFill>
                            <a:schemeClr val="dk1"/>
                          </a:solidFill>
                          <a:effectLst/>
                          <a:latin typeface="+mn-lt"/>
                          <a:ea typeface="+mn-ea"/>
                          <a:cs typeface="+mn-cs"/>
                        </a:rPr>
                        <a:t>The Bill was certified as consistent with the constitution by the Office of the Chief State Law Adviser</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The content of the certificate will be prescribed by the Regulations.</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If the owner wants to claim for damages, he or she can do it under the law of delict. Liability does not have to be established by this Act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319068"/>
            <a:ext cx="2160587" cy="1207615"/>
          </a:xfrm>
        </p:spPr>
        <p:txBody>
          <a:bodyPr/>
          <a:lstStyle/>
          <a:p>
            <a:pPr>
              <a:defRPr/>
            </a:pPr>
            <a:r>
              <a:rPr lang="en-US" dirty="0"/>
              <a:t>20</a:t>
            </a:r>
          </a:p>
        </p:txBody>
      </p:sp>
    </p:spTree>
    <p:extLst>
      <p:ext uri="{BB962C8B-B14F-4D97-AF65-F5344CB8AC3E}">
        <p14:creationId xmlns:p14="http://schemas.microsoft.com/office/powerpoint/2010/main" xmlns="" val="1885742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93299235"/>
              </p:ext>
            </p:extLst>
          </p:nvPr>
        </p:nvGraphicFramePr>
        <p:xfrm>
          <a:off x="0" y="-89644"/>
          <a:ext cx="9249607" cy="6140289"/>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908620">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68878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41 Aircraft accident or incident investigation report</a:t>
                      </a:r>
                    </a:p>
                    <a:p>
                      <a:pPr>
                        <a:lnSpc>
                          <a:spcPct val="107000"/>
                        </a:lnSpc>
                        <a:spcAft>
                          <a:spcPts val="0"/>
                        </a:spcAft>
                      </a:pPr>
                      <a:r>
                        <a:rPr lang="en-ZA" sz="1400" i="1" dirty="0">
                          <a:solidFill>
                            <a:schemeClr val="tx1"/>
                          </a:solidFill>
                          <a:effectLst/>
                          <a:latin typeface="+mn-lt"/>
                          <a:ea typeface="Calibri" panose="020F0502020204030204" pitchFamily="34" charset="0"/>
                          <a:cs typeface="Times New Roman" panose="02020603050405020304" pitchFamily="18" charset="0"/>
                        </a:rPr>
                        <a:t>Refer also comments Section 14 (1) (a)</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41. (1) Please Note ICAO comments as quoted in Section 14 above.</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41 (5) Interim statement</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An Interim Statement has to be issued every 12 months if investigation has not yet been completed. This should be </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Included</a:t>
                      </a: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63 Rules</a:t>
                      </a:r>
                    </a:p>
                    <a:p>
                      <a:pPr>
                        <a:lnSpc>
                          <a:spcPct val="107000"/>
                        </a:lnSpc>
                        <a:spcAft>
                          <a:spcPts val="0"/>
                        </a:spcAft>
                      </a:pPr>
                      <a:r>
                        <a:rPr lang="en-ZA" sz="1400" dirty="0">
                          <a:solidFill>
                            <a:schemeClr val="tx1"/>
                          </a:solidFill>
                          <a:effectLst/>
                          <a:latin typeface="+mn-lt"/>
                          <a:ea typeface="Calibri" panose="020F0502020204030204" pitchFamily="34" charset="0"/>
                          <a:cs typeface="Times New Roman" panose="02020603050405020304" pitchFamily="18" charset="0"/>
                        </a:rPr>
                        <a:t>Section 63 (1) (f) Should the Department of Finance not be involved- check and balances, otherwise open to abuse. ASIB is a monopoly with no free market forces for check and balances?</a:t>
                      </a: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chemeClr val="tx1"/>
                          </a:solidFill>
                          <a:effectLst/>
                          <a:latin typeface="+mn-lt"/>
                          <a:ea typeface="Calibri" panose="020F0502020204030204" pitchFamily="34" charset="0"/>
                          <a:cs typeface="Times New Roman" panose="02020603050405020304" pitchFamily="18" charset="0"/>
                        </a:rPr>
                        <a:t>This is an operational issue that is already covered in the Regulations and will be maintained in the Regulations.</a:t>
                      </a: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GB" sz="14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mn-lt"/>
                          <a:ea typeface="Calibri" panose="020F0502020204030204" pitchFamily="34" charset="0"/>
                          <a:cs typeface="Times New Roman" panose="02020603050405020304" pitchFamily="18" charset="0"/>
                        </a:rPr>
                        <a:t>It is far fetched to classify ASIB as monopoly. ASIB is not providing any service for reward. They are discharging a State function. The Treasury Regulations will apply to all financial matters involving ASIB. The rules will give guidance to ensure that actions of ASIB comply and can be measured against predetermined requirements. </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54310">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411050"/>
            <a:ext cx="2160587" cy="1115633"/>
          </a:xfrm>
        </p:spPr>
        <p:txBody>
          <a:bodyPr/>
          <a:lstStyle/>
          <a:p>
            <a:pPr>
              <a:defRPr/>
            </a:pPr>
            <a:r>
              <a:rPr lang="en-US" dirty="0"/>
              <a:t>21</a:t>
            </a:r>
          </a:p>
        </p:txBody>
      </p:sp>
    </p:spTree>
    <p:extLst>
      <p:ext uri="{BB962C8B-B14F-4D97-AF65-F5344CB8AC3E}">
        <p14:creationId xmlns:p14="http://schemas.microsoft.com/office/powerpoint/2010/main" xmlns="" val="75295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48678631"/>
              </p:ext>
            </p:extLst>
          </p:nvPr>
        </p:nvGraphicFramePr>
        <p:xfrm>
          <a:off x="0" y="-89644"/>
          <a:ext cx="9249607" cy="6001181"/>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631486">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ZA" sz="1400" dirty="0">
                          <a:solidFill>
                            <a:schemeClr val="tx1"/>
                          </a:solidFill>
                          <a:effectLst/>
                          <a:latin typeface="+mn-lt"/>
                          <a:ea typeface="Calibri" panose="020F0502020204030204" pitchFamily="34" charset="0"/>
                          <a:cs typeface="Times New Roman" panose="02020603050405020304" pitchFamily="18" charset="0"/>
                        </a:rPr>
                        <a:t>CLAUSE 10 - SECTION 71 OF THE PRINCIPAL ACT</a:t>
                      </a:r>
                    </a:p>
                    <a:p>
                      <a:pPr>
                        <a:lnSpc>
                          <a:spcPct val="107000"/>
                        </a:lnSpc>
                        <a:spcAft>
                          <a:spcPts val="0"/>
                        </a:spcAft>
                      </a:pPr>
                      <a:r>
                        <a:rPr lang="en-ZA" sz="1400" kern="1200" dirty="0">
                          <a:solidFill>
                            <a:schemeClr val="dk1"/>
                          </a:solidFill>
                          <a:effectLst/>
                          <a:latin typeface="+mn-lt"/>
                          <a:ea typeface="+mn-ea"/>
                          <a:cs typeface="+mn-cs"/>
                        </a:rPr>
                        <a:t>It is submitted that the period of four months ‘notice of  an increase in fees, charges and levies is too long.</a:t>
                      </a:r>
                    </a:p>
                    <a:p>
                      <a:pPr>
                        <a:lnSpc>
                          <a:spcPct val="107000"/>
                        </a:lnSpc>
                        <a:spcAft>
                          <a:spcPts val="0"/>
                        </a:spcAft>
                      </a:pPr>
                      <a:endParaRPr lang="en-ZA" sz="1400" kern="1200" dirty="0">
                        <a:solidFill>
                          <a:schemeClr val="dk1"/>
                        </a:solidFill>
                        <a:effectLst/>
                        <a:latin typeface="+mn-lt"/>
                        <a:ea typeface="+mn-ea"/>
                        <a:cs typeface="+mn-cs"/>
                      </a:endParaRPr>
                    </a:p>
                    <a:p>
                      <a:pPr>
                        <a:lnSpc>
                          <a:spcPct val="107000"/>
                        </a:lnSpc>
                        <a:spcAft>
                          <a:spcPts val="0"/>
                        </a:spcAft>
                      </a:pPr>
                      <a:endParaRPr lang="en-ZA" sz="1400" kern="1200" dirty="0">
                        <a:solidFill>
                          <a:schemeClr val="dk1"/>
                        </a:solidFill>
                        <a:effectLst/>
                        <a:latin typeface="+mn-lt"/>
                        <a:ea typeface="+mn-ea"/>
                        <a:cs typeface="+mn-cs"/>
                      </a:endParaRPr>
                    </a:p>
                    <a:p>
                      <a:pPr>
                        <a:lnSpc>
                          <a:spcPct val="107000"/>
                        </a:lnSpc>
                        <a:spcAft>
                          <a:spcPts val="0"/>
                        </a:spcAft>
                      </a:pPr>
                      <a:endParaRPr lang="en-ZA" sz="1400" kern="1200" dirty="0">
                        <a:solidFill>
                          <a:schemeClr val="dk1"/>
                        </a:solidFill>
                        <a:effectLst/>
                        <a:latin typeface="+mn-lt"/>
                        <a:ea typeface="+mn-ea"/>
                        <a:cs typeface="+mn-cs"/>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CLAUSE 13 - SECTION 76 OF THE PRINCIPAL ACT</a:t>
                      </a: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amended clause intends to prevent the CAA Board to compromise or to obstruct the Commissioner in the execution of his or her duties. It is proposed that the words “or attempting to influence the Commissioner” be added to the text.”</a:t>
                      </a: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mn-lt"/>
                          <a:ea typeface="Calibri" panose="020F0502020204030204" pitchFamily="34" charset="0"/>
                          <a:cs typeface="Times New Roman" panose="02020603050405020304" pitchFamily="18" charset="0"/>
                        </a:rPr>
                        <a:t>This was supposed to be Clause 13, Section 74. The four months period has been agreed upon with the industry. This is the period they require to adjust their systems to filter in changes in the fees.</a:t>
                      </a: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400" dirty="0">
                        <a:solidFill>
                          <a:schemeClr val="tx1"/>
                        </a:solidFill>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n-GB" sz="1400" kern="1200" dirty="0">
                          <a:solidFill>
                            <a:schemeClr val="dk1"/>
                          </a:solidFill>
                          <a:effectLst/>
                          <a:latin typeface="+mn-lt"/>
                          <a:ea typeface="+mn-ea"/>
                          <a:cs typeface="+mn-cs"/>
                        </a:rPr>
                        <a:t>The prohibition of any action includes any attempt to perform that act. The proposed addition will not add any value. This is not supported.</a:t>
                      </a:r>
                      <a:endParaRPr lang="en-ZA" sz="1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411050"/>
            <a:ext cx="2160587" cy="1115633"/>
          </a:xfrm>
        </p:spPr>
        <p:txBody>
          <a:bodyPr/>
          <a:lstStyle/>
          <a:p>
            <a:pPr>
              <a:defRPr/>
            </a:pPr>
            <a:r>
              <a:rPr lang="en-US" dirty="0"/>
              <a:t>22</a:t>
            </a:r>
          </a:p>
        </p:txBody>
      </p:sp>
    </p:spTree>
    <p:extLst>
      <p:ext uri="{BB962C8B-B14F-4D97-AF65-F5344CB8AC3E}">
        <p14:creationId xmlns:p14="http://schemas.microsoft.com/office/powerpoint/2010/main" xmlns="" val="3598438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8375327"/>
              </p:ext>
            </p:extLst>
          </p:nvPr>
        </p:nvGraphicFramePr>
        <p:xfrm>
          <a:off x="0" y="54372"/>
          <a:ext cx="9249607" cy="5857165"/>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487470">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CLAUSE 24 Section 99</a:t>
                      </a:r>
                    </a:p>
                    <a:p>
                      <a:pPr>
                        <a:lnSpc>
                          <a:spcPct val="107000"/>
                        </a:lnSpc>
                        <a:spcAft>
                          <a:spcPts val="0"/>
                        </a:spcAft>
                      </a:pPr>
                      <a:r>
                        <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expansion of the limitation of liability is to wide. This should remain restricted to that of the employees of the SACAA</a:t>
                      </a:r>
                    </a:p>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400" kern="1200" dirty="0">
                          <a:solidFill>
                            <a:schemeClr val="dk1"/>
                          </a:solidFill>
                          <a:effectLst/>
                          <a:latin typeface="+mn-lt"/>
                          <a:ea typeface="+mn-ea"/>
                          <a:cs typeface="+mn-cs"/>
                        </a:rPr>
                        <a:t>CLAUSE 32 Section 113 (1)</a:t>
                      </a:r>
                    </a:p>
                    <a:p>
                      <a:r>
                        <a:rPr lang="en-ZA" sz="1400" kern="1200" dirty="0">
                          <a:solidFill>
                            <a:schemeClr val="dk1"/>
                          </a:solidFill>
                          <a:effectLst/>
                          <a:latin typeface="+mn-lt"/>
                          <a:ea typeface="+mn-ea"/>
                          <a:cs typeface="+mn-cs"/>
                        </a:rPr>
                        <a:t>What about conditions of Section 113 (4) &amp; (5)?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dirty="0">
                          <a:solidFill>
                            <a:srgbClr val="FF0000"/>
                          </a:solidFill>
                          <a:effectLst/>
                          <a:latin typeface="ArialMT"/>
                          <a:ea typeface="Calibri" panose="020F0502020204030204" pitchFamily="34" charset="0"/>
                          <a:cs typeface="ArialM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SACAA designates persons who are not its employees, the persons exercising the powers conferred by this Act also need to be protected in the similar vein with SACAA employees.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kern="1200" dirty="0">
                          <a:solidFill>
                            <a:schemeClr val="dk1"/>
                          </a:solidFill>
                          <a:effectLst/>
                          <a:latin typeface="+mn-lt"/>
                          <a:ea typeface="+mn-ea"/>
                          <a:cs typeface="+mn-cs"/>
                        </a:rPr>
                        <a:t>It is not clear what the comment requires.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463084"/>
            <a:ext cx="2160587" cy="1063599"/>
          </a:xfrm>
        </p:spPr>
        <p:txBody>
          <a:bodyPr/>
          <a:lstStyle/>
          <a:p>
            <a:pPr>
              <a:defRPr/>
            </a:pPr>
            <a:r>
              <a:rPr lang="en-US" dirty="0"/>
              <a:t>23</a:t>
            </a:r>
          </a:p>
        </p:txBody>
      </p:sp>
    </p:spTree>
    <p:extLst>
      <p:ext uri="{BB962C8B-B14F-4D97-AF65-F5344CB8AC3E}">
        <p14:creationId xmlns:p14="http://schemas.microsoft.com/office/powerpoint/2010/main" xmlns="" val="518152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04034203"/>
              </p:ext>
            </p:extLst>
          </p:nvPr>
        </p:nvGraphicFramePr>
        <p:xfrm>
          <a:off x="3931" y="29055"/>
          <a:ext cx="9249607" cy="5162402"/>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3792707">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400" kern="1200" dirty="0">
                          <a:solidFill>
                            <a:schemeClr val="dk1"/>
                          </a:solidFill>
                          <a:effectLst/>
                          <a:latin typeface="+mn-lt"/>
                          <a:ea typeface="+mn-ea"/>
                          <a:cs typeface="+mn-cs"/>
                        </a:rPr>
                        <a:t>CLAUSE 48- AMENDMENT OF SECTION 130 – Exemptions</a:t>
                      </a:r>
                    </a:p>
                    <a:p>
                      <a:r>
                        <a:rPr lang="en-ZA" sz="1400" kern="1200" dirty="0">
                          <a:solidFill>
                            <a:schemeClr val="dk1"/>
                          </a:solidFill>
                          <a:effectLst/>
                          <a:latin typeface="+mn-lt"/>
                          <a:ea typeface="+mn-ea"/>
                          <a:cs typeface="+mn-cs"/>
                        </a:rPr>
                        <a:t> </a:t>
                      </a:r>
                    </a:p>
                    <a:p>
                      <a:r>
                        <a:rPr lang="en-ZA" sz="1400" kern="1200" dirty="0">
                          <a:solidFill>
                            <a:schemeClr val="dk1"/>
                          </a:solidFill>
                          <a:effectLst/>
                          <a:latin typeface="+mn-lt"/>
                          <a:ea typeface="+mn-ea"/>
                          <a:cs typeface="+mn-cs"/>
                        </a:rPr>
                        <a:t>This is not a practical proposal.</a:t>
                      </a:r>
                    </a:p>
                    <a:p>
                      <a:r>
                        <a:rPr lang="en-ZA" sz="1400" kern="1200" dirty="0">
                          <a:solidFill>
                            <a:schemeClr val="dk1"/>
                          </a:solidFill>
                          <a:effectLst/>
                          <a:latin typeface="+mn-lt"/>
                          <a:ea typeface="+mn-ea"/>
                          <a:cs typeface="+mn-cs"/>
                        </a:rPr>
                        <a:t>The Minister’s office will be swamped by exemption requests and cause delays and major problems for the industry.</a:t>
                      </a:r>
                    </a:p>
                    <a:p>
                      <a:r>
                        <a:rPr lang="en-ZA" sz="1400" kern="1200" dirty="0">
                          <a:solidFill>
                            <a:schemeClr val="dk1"/>
                          </a:solidFill>
                          <a:effectLst/>
                          <a:latin typeface="+mn-lt"/>
                          <a:ea typeface="+mn-ea"/>
                          <a:cs typeface="+mn-cs"/>
                        </a:rPr>
                        <a:t>This must remain with Director unless provision is made for Director to grant exemptions in respect of the CARs.</a:t>
                      </a:r>
                    </a:p>
                    <a:p>
                      <a:r>
                        <a:rPr lang="en-ZA" sz="1400" kern="1200" dirty="0">
                          <a:solidFill>
                            <a:schemeClr val="dk1"/>
                          </a:solidFill>
                          <a:effectLst/>
                          <a:latin typeface="+mn-lt"/>
                          <a:ea typeface="+mn-ea"/>
                          <a:cs typeface="+mn-cs"/>
                        </a:rPr>
                        <a:t>However, note has to be taken by comments of a previous legal advisor who pointed out that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400" kern="1200" dirty="0">
                        <a:solidFill>
                          <a:schemeClr val="dk1"/>
                        </a:solidFill>
                        <a:effectLst/>
                        <a:latin typeface="+mn-lt"/>
                        <a:ea typeface="+mn-ea"/>
                        <a:cs typeface="+mn-cs"/>
                      </a:endParaRPr>
                    </a:p>
                    <a:p>
                      <a:endParaRPr lang="en-GB" sz="1400" kern="1200" dirty="0">
                        <a:solidFill>
                          <a:schemeClr val="dk1"/>
                        </a:solidFill>
                        <a:effectLst/>
                        <a:latin typeface="+mn-lt"/>
                        <a:ea typeface="+mn-ea"/>
                        <a:cs typeface="+mn-cs"/>
                      </a:endParaRPr>
                    </a:p>
                    <a:p>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Granting of exemptions entails exempting a person from complying with the Regulations. The power to make regulations are conferred on the Minister. Hence the power to exempt anyone from complying with the regulations should be conferred to the Minister.</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IF there are many requests for exemptions that are given, that would entail that the regulation concerned would need to be changed.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463084"/>
            <a:ext cx="2160587" cy="1063599"/>
          </a:xfrm>
        </p:spPr>
        <p:txBody>
          <a:bodyPr/>
          <a:lstStyle/>
          <a:p>
            <a:pPr>
              <a:defRPr/>
            </a:pPr>
            <a:r>
              <a:rPr lang="en-US" dirty="0"/>
              <a:t>24</a:t>
            </a:r>
          </a:p>
        </p:txBody>
      </p:sp>
    </p:spTree>
    <p:extLst>
      <p:ext uri="{BB962C8B-B14F-4D97-AF65-F5344CB8AC3E}">
        <p14:creationId xmlns:p14="http://schemas.microsoft.com/office/powerpoint/2010/main" xmlns="" val="3699890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005378"/>
              </p:ext>
            </p:extLst>
          </p:nvPr>
        </p:nvGraphicFramePr>
        <p:xfrm>
          <a:off x="3931" y="0"/>
          <a:ext cx="9249607" cy="5894964"/>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541842">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ZA" sz="1400" kern="1200" dirty="0">
                          <a:solidFill>
                            <a:schemeClr val="dk1"/>
                          </a:solidFill>
                          <a:effectLst/>
                          <a:latin typeface="Arial" panose="020B0604020202020204" pitchFamily="34" charset="0"/>
                          <a:ea typeface="+mn-ea"/>
                          <a:cs typeface="Arial" panose="020B0604020202020204" pitchFamily="34" charset="0"/>
                        </a:rPr>
                        <a:t>CLAUSES 52,56,57.58 AND 59 SECTIONS 140,145,146,147 AND 148</a:t>
                      </a:r>
                    </a:p>
                    <a:p>
                      <a:r>
                        <a:rPr lang="en-ZA" sz="1400" kern="1200" dirty="0">
                          <a:solidFill>
                            <a:schemeClr val="dk1"/>
                          </a:solidFill>
                          <a:effectLst/>
                          <a:latin typeface="Arial" panose="020B0604020202020204" pitchFamily="34" charset="0"/>
                          <a:ea typeface="+mn-ea"/>
                          <a:cs typeface="Arial" panose="020B0604020202020204" pitchFamily="34" charset="0"/>
                        </a:rPr>
                        <a:t>There should be a clear separation in authorizations for safety and security purposes.</a:t>
                      </a:r>
                    </a:p>
                    <a:p>
                      <a:r>
                        <a:rPr lang="en-ZA" sz="1400" kern="1200" dirty="0">
                          <a:solidFill>
                            <a:schemeClr val="dk1"/>
                          </a:solidFill>
                          <a:effectLst/>
                          <a:latin typeface="Arial" panose="020B0604020202020204" pitchFamily="34" charset="0"/>
                          <a:ea typeface="+mn-ea"/>
                          <a:cs typeface="Arial" panose="020B0604020202020204" pitchFamily="34" charset="0"/>
                        </a:rPr>
                        <a:t>Functions of authorized officers and persons have distinct differences in functions, hence Authorizations need to be different.</a:t>
                      </a:r>
                    </a:p>
                    <a:p>
                      <a:endParaRPr lang="en-ZA" sz="1400" kern="1200" dirty="0">
                        <a:solidFill>
                          <a:schemeClr val="dk1"/>
                        </a:solidFill>
                        <a:effectLst/>
                        <a:latin typeface="Arial" panose="020B0604020202020204" pitchFamily="34" charset="0"/>
                        <a:ea typeface="+mn-ea"/>
                        <a:cs typeface="Arial" panose="020B0604020202020204" pitchFamily="34" charset="0"/>
                      </a:endParaRPr>
                    </a:p>
                    <a:p>
                      <a:endParaRPr lang="en-ZA" sz="1400" kern="1200" dirty="0">
                        <a:solidFill>
                          <a:schemeClr val="dk1"/>
                        </a:solidFill>
                        <a:effectLst/>
                        <a:latin typeface="Arial" panose="020B0604020202020204" pitchFamily="34" charset="0"/>
                        <a:ea typeface="+mn-ea"/>
                        <a:cs typeface="Arial" panose="020B0604020202020204" pitchFamily="34" charset="0"/>
                      </a:endParaRP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endParaRPr lang="en-ZA" sz="1400" kern="1200" dirty="0">
                        <a:solidFill>
                          <a:schemeClr val="dk1"/>
                        </a:solidFill>
                        <a:effectLst/>
                        <a:latin typeface="Arial" panose="020B0604020202020204" pitchFamily="34" charset="0"/>
                        <a:ea typeface="+mn-ea"/>
                        <a:cs typeface="Arial" panose="020B0604020202020204" pitchFamily="34" charset="0"/>
                      </a:endParaRPr>
                    </a:p>
                    <a:p>
                      <a:endParaRPr lang="en-ZA" sz="1400" kern="1200" dirty="0">
                        <a:solidFill>
                          <a:schemeClr val="dk1"/>
                        </a:solidFill>
                        <a:effectLst/>
                        <a:latin typeface="Arial" panose="020B0604020202020204" pitchFamily="34" charset="0"/>
                        <a:ea typeface="+mn-ea"/>
                        <a:cs typeface="Arial" panose="020B0604020202020204" pitchFamily="34" charset="0"/>
                      </a:endParaRPr>
                    </a:p>
                    <a:p>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r>
                        <a:rPr lang="en-GB" sz="1400" kern="1200" dirty="0">
                          <a:solidFill>
                            <a:schemeClr val="dk1"/>
                          </a:solidFill>
                          <a:effectLst/>
                          <a:latin typeface="+mn-lt"/>
                          <a:ea typeface="+mn-ea"/>
                          <a:cs typeface="+mn-cs"/>
                        </a:rPr>
                        <a:t>The authorization takes place on a case by case basis. What is contained in the Act are provisions that deal comprehensively with authorizations. Of course, in practice the authorizations are different depending on what one is authorized to do.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There is a clear separation for authorization for safety and security.</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0">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25</a:t>
            </a:r>
          </a:p>
        </p:txBody>
      </p:sp>
    </p:spTree>
    <p:extLst>
      <p:ext uri="{BB962C8B-B14F-4D97-AF65-F5344CB8AC3E}">
        <p14:creationId xmlns:p14="http://schemas.microsoft.com/office/powerpoint/2010/main" xmlns="" val="589410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66019806"/>
              </p:ext>
            </p:extLst>
          </p:nvPr>
        </p:nvGraphicFramePr>
        <p:xfrm>
          <a:off x="-10993" y="-89644"/>
          <a:ext cx="9249607" cy="6145197"/>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775502">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endParaRPr lang="en-ZA" sz="1400" kern="1200" dirty="0">
                        <a:solidFill>
                          <a:schemeClr val="dk1"/>
                        </a:solidFill>
                        <a:effectLst/>
                        <a:latin typeface="+mn-lt"/>
                        <a:ea typeface="+mn-ea"/>
                        <a:cs typeface="+mn-cs"/>
                      </a:endParaRPr>
                    </a:p>
                    <a:p>
                      <a:r>
                        <a:rPr lang="en-ZA" sz="1400" kern="1200" dirty="0">
                          <a:solidFill>
                            <a:schemeClr val="dk1"/>
                          </a:solidFill>
                          <a:effectLst/>
                          <a:latin typeface="+mn-lt"/>
                          <a:ea typeface="+mn-ea"/>
                          <a:cs typeface="+mn-cs"/>
                        </a:rPr>
                        <a:t>CLAUSE 53-AMENDMENT OF SECTION 142(3) OF THE PRINCIPAL ACT</a:t>
                      </a:r>
                    </a:p>
                    <a:p>
                      <a:r>
                        <a:rPr lang="en-ZA" sz="1400" kern="1200" dirty="0">
                          <a:solidFill>
                            <a:schemeClr val="dk1"/>
                          </a:solidFill>
                          <a:effectLst/>
                          <a:latin typeface="+mn-lt"/>
                          <a:ea typeface="+mn-ea"/>
                          <a:cs typeface="+mn-cs"/>
                        </a:rPr>
                        <a:t> </a:t>
                      </a:r>
                    </a:p>
                    <a:p>
                      <a:r>
                        <a:rPr lang="en-ZA" sz="1400" kern="1200" dirty="0">
                          <a:solidFill>
                            <a:schemeClr val="dk1"/>
                          </a:solidFill>
                          <a:effectLst/>
                          <a:latin typeface="+mn-lt"/>
                          <a:ea typeface="+mn-ea"/>
                          <a:cs typeface="+mn-cs"/>
                        </a:rPr>
                        <a:t>“4.1 The words “of the Convention relating to Offences and other Acts committed on board an aircraft, 1963 signed at Tokyo” are unnecessary and confusing. The reference to Marshalling Signals, Interception Manoeuvres and orders ‘relate to Annex 2 of the Convention and does not have a bearing on the Tokyo Convention,1963, which relates to Offences and other Acts committed om board an Aircraft</a:t>
                      </a:r>
                    </a:p>
                    <a:p>
                      <a:endParaRPr lang="en-ZA" sz="1400" kern="1200" dirty="0">
                        <a:solidFill>
                          <a:schemeClr val="dk1"/>
                        </a:solidFill>
                        <a:effectLst/>
                        <a:latin typeface="+mn-lt"/>
                        <a:ea typeface="+mn-ea"/>
                        <a:cs typeface="+mn-cs"/>
                      </a:endParaRPr>
                    </a:p>
                    <a:p>
                      <a:r>
                        <a:rPr lang="en-ZA" sz="1400" kern="1200" dirty="0">
                          <a:solidFill>
                            <a:schemeClr val="dk1"/>
                          </a:solidFill>
                          <a:effectLst/>
                          <a:latin typeface="+mn-lt"/>
                          <a:ea typeface="+mn-ea"/>
                          <a:cs typeface="+mn-cs"/>
                        </a:rPr>
                        <a:t>4.2 The said words can be deleted without affecting the contents and meaning of the particular proviso.”</a:t>
                      </a:r>
                    </a:p>
                    <a:p>
                      <a:endParaRPr lang="en-ZA" sz="1400" kern="1200" dirty="0">
                        <a:solidFill>
                          <a:schemeClr val="dk1"/>
                        </a:solidFill>
                        <a:effectLst/>
                        <a:latin typeface="+mn-lt"/>
                        <a:ea typeface="+mn-ea"/>
                        <a:cs typeface="+mn-cs"/>
                      </a:endParaRPr>
                    </a:p>
                    <a:p>
                      <a:endParaRPr lang="en-ZA" sz="1400" kern="1200" dirty="0">
                        <a:solidFill>
                          <a:schemeClr val="dk1"/>
                        </a:solidFill>
                        <a:effectLst/>
                        <a:latin typeface="+mn-lt"/>
                        <a:ea typeface="+mn-ea"/>
                        <a:cs typeface="+mn-cs"/>
                      </a:endParaRPr>
                    </a:p>
                  </a:txBody>
                  <a:tcPr marL="68580" marR="68580" marT="0" marB="0"/>
                </a:tc>
                <a:tc>
                  <a:txBody>
                    <a:bodyPr/>
                    <a:lstStyle/>
                    <a:p>
                      <a:pPr>
                        <a:lnSpc>
                          <a:spcPct val="107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kern="1200" dirty="0">
                          <a:solidFill>
                            <a:schemeClr val="dk1"/>
                          </a:solidFill>
                          <a:effectLst/>
                          <a:latin typeface="+mn-lt"/>
                          <a:ea typeface="+mn-ea"/>
                          <a:cs typeface="+mn-cs"/>
                        </a:rPr>
                        <a:t>Agree with the comment. Subsection (3) should be revised as follows: ‘‘(3) An aircraft which upon reasonable grounds is believed to be engaged in conveying any conventional arms, drugs, </a:t>
                      </a:r>
                      <a:r>
                        <a:rPr lang="en-GB" sz="1400" u="sng" kern="1200" dirty="0">
                          <a:solidFill>
                            <a:schemeClr val="dk1"/>
                          </a:solidFill>
                          <a:effectLst/>
                          <a:latin typeface="+mn-lt"/>
                          <a:ea typeface="+mn-ea"/>
                          <a:cs typeface="+mn-cs"/>
                        </a:rPr>
                        <a:t>explosives, radioactive or nuclear material, biological weapons, weapons of mass destruction</a:t>
                      </a:r>
                      <a:r>
                        <a:rPr lang="en-GB" sz="1400" kern="1200" dirty="0">
                          <a:solidFill>
                            <a:schemeClr val="dk1"/>
                          </a:solidFill>
                          <a:effectLst/>
                          <a:latin typeface="+mn-lt"/>
                          <a:ea typeface="+mn-ea"/>
                          <a:cs typeface="+mn-cs"/>
                        </a:rPr>
                        <a:t> or animal product contrary to subsection </a:t>
                      </a:r>
                      <a:r>
                        <a:rPr lang="en-GB" sz="1400" b="1" kern="1200" dirty="0">
                          <a:solidFill>
                            <a:schemeClr val="dk1"/>
                          </a:solidFill>
                          <a:effectLst/>
                          <a:latin typeface="+mn-lt"/>
                          <a:ea typeface="+mn-ea"/>
                          <a:cs typeface="+mn-cs"/>
                        </a:rPr>
                        <a:t>[(1)]</a:t>
                      </a:r>
                      <a:r>
                        <a:rPr lang="en-GB" sz="1400" kern="1200" dirty="0">
                          <a:solidFill>
                            <a:schemeClr val="dk1"/>
                          </a:solidFill>
                          <a:effectLst/>
                          <a:latin typeface="+mn-lt"/>
                          <a:ea typeface="+mn-ea"/>
                          <a:cs typeface="+mn-cs"/>
                        </a:rPr>
                        <a:t> </a:t>
                      </a:r>
                      <a:r>
                        <a:rPr lang="en-GB" sz="1400" u="sng" kern="1200" dirty="0">
                          <a:solidFill>
                            <a:schemeClr val="dk1"/>
                          </a:solidFill>
                          <a:effectLst/>
                          <a:latin typeface="+mn-lt"/>
                          <a:ea typeface="+mn-ea"/>
                          <a:cs typeface="+mn-cs"/>
                        </a:rPr>
                        <a:t>(2) or (2A)</a:t>
                      </a:r>
                      <a:r>
                        <a:rPr lang="en-GB" sz="1400" kern="1200" dirty="0">
                          <a:solidFill>
                            <a:schemeClr val="dk1"/>
                          </a:solidFill>
                          <a:effectLst/>
                          <a:latin typeface="+mn-lt"/>
                          <a:ea typeface="+mn-ea"/>
                          <a:cs typeface="+mn-cs"/>
                        </a:rPr>
                        <a:t>, is subject to the provisions of the regulations with regard to the identification and interception of aircraft: Provided that any identification and interception of an aircraft shall take place with due regard to the provisions of Annex 2 </a:t>
                      </a:r>
                      <a:r>
                        <a:rPr lang="en-GB" sz="1400" b="1" kern="1200" dirty="0">
                          <a:solidFill>
                            <a:schemeClr val="dk1"/>
                          </a:solidFill>
                          <a:effectLst/>
                          <a:latin typeface="+mn-lt"/>
                          <a:ea typeface="+mn-ea"/>
                          <a:cs typeface="+mn-cs"/>
                        </a:rPr>
                        <a:t>[of]</a:t>
                      </a:r>
                      <a:r>
                        <a:rPr lang="en-GB" sz="1400" kern="1200" dirty="0">
                          <a:solidFill>
                            <a:schemeClr val="dk1"/>
                          </a:solidFill>
                          <a:effectLst/>
                          <a:latin typeface="+mn-lt"/>
                          <a:ea typeface="+mn-ea"/>
                          <a:cs typeface="+mn-cs"/>
                        </a:rPr>
                        <a:t> </a:t>
                      </a:r>
                      <a:r>
                        <a:rPr lang="en-GB" sz="1400" u="sng" kern="1200" dirty="0">
                          <a:solidFill>
                            <a:schemeClr val="dk1"/>
                          </a:solidFill>
                          <a:effectLst/>
                          <a:latin typeface="+mn-lt"/>
                          <a:ea typeface="+mn-ea"/>
                          <a:cs typeface="+mn-cs"/>
                        </a:rPr>
                        <a:t>to</a:t>
                      </a:r>
                      <a:r>
                        <a:rPr lang="en-GB" sz="1400" kern="1200" dirty="0">
                          <a:solidFill>
                            <a:schemeClr val="dk1"/>
                          </a:solidFill>
                          <a:effectLst/>
                          <a:latin typeface="+mn-lt"/>
                          <a:ea typeface="+mn-ea"/>
                          <a:cs typeface="+mn-cs"/>
                        </a:rPr>
                        <a:t> the Convention</a:t>
                      </a:r>
                      <a:r>
                        <a:rPr lang="en-GB" sz="1400" b="1" kern="1200" dirty="0">
                          <a:solidFill>
                            <a:schemeClr val="dk1"/>
                          </a:solidFill>
                          <a:effectLst/>
                          <a:latin typeface="+mn-lt"/>
                          <a:ea typeface="+mn-ea"/>
                          <a:cs typeface="+mn-cs"/>
                        </a:rPr>
                        <a:t> [in respect of Marshalling Signals, Interception Manoeuvres and Orders of the Convention on Offences and certain other Acts committed on board Aircraft, 1963, entered into on 14 September 1963 in Tokyo]</a:t>
                      </a:r>
                      <a:r>
                        <a:rPr lang="en-GB" sz="1400" kern="1200" dirty="0">
                          <a:solidFill>
                            <a:schemeClr val="dk1"/>
                          </a:solidFill>
                          <a:effectLst/>
                          <a:latin typeface="+mn-lt"/>
                          <a:ea typeface="+mn-ea"/>
                          <a:cs typeface="+mn-cs"/>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7078027" y="6319068"/>
            <a:ext cx="2160587" cy="369846"/>
          </a:xfrm>
        </p:spPr>
        <p:txBody>
          <a:bodyPr/>
          <a:lstStyle/>
          <a:p>
            <a:pPr>
              <a:defRPr/>
            </a:pPr>
            <a:r>
              <a:rPr lang="en-US" dirty="0"/>
              <a:t>26</a:t>
            </a:r>
          </a:p>
        </p:txBody>
      </p:sp>
    </p:spTree>
    <p:extLst>
      <p:ext uri="{BB962C8B-B14F-4D97-AF65-F5344CB8AC3E}">
        <p14:creationId xmlns:p14="http://schemas.microsoft.com/office/powerpoint/2010/main" xmlns="" val="3652875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77537459"/>
              </p:ext>
            </p:extLst>
          </p:nvPr>
        </p:nvGraphicFramePr>
        <p:xfrm>
          <a:off x="0" y="50800"/>
          <a:ext cx="9249607" cy="5569133"/>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199438">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endParaRPr lang="en-ZA" sz="1400" kern="1200" dirty="0">
                        <a:solidFill>
                          <a:schemeClr val="dk1"/>
                        </a:solidFill>
                        <a:effectLst/>
                        <a:latin typeface="+mn-lt"/>
                        <a:ea typeface="+mn-ea"/>
                        <a:cs typeface="+mn-cs"/>
                      </a:endParaRPr>
                    </a:p>
                    <a:p>
                      <a:r>
                        <a:rPr lang="en-ZA" sz="1400" kern="1200" dirty="0">
                          <a:solidFill>
                            <a:schemeClr val="dk1"/>
                          </a:solidFill>
                          <a:effectLst/>
                          <a:latin typeface="+mn-lt"/>
                          <a:ea typeface="+mn-ea"/>
                          <a:cs typeface="+mn-cs"/>
                        </a:rPr>
                        <a:t>Clause 60 SECTION 155(1)</a:t>
                      </a:r>
                    </a:p>
                    <a:p>
                      <a:r>
                        <a:rPr lang="en-ZA" sz="1400" kern="1200" dirty="0">
                          <a:solidFill>
                            <a:schemeClr val="dk1"/>
                          </a:solidFill>
                          <a:effectLst/>
                          <a:latin typeface="+mn-lt"/>
                          <a:ea typeface="+mn-ea"/>
                          <a:cs typeface="+mn-cs"/>
                        </a:rPr>
                        <a:t>In this regard it has to be pointed out that with reference to the proposed establishment of a Fees Committee as per section 155(1) in the draft Bill, such a committee, which consists of members of the aviation industry already exists as one of six a sub-committees of the </a:t>
                      </a:r>
                      <a:r>
                        <a:rPr lang="en-ZA" sz="1400" kern="1200" dirty="0" err="1">
                          <a:solidFill>
                            <a:schemeClr val="dk1"/>
                          </a:solidFill>
                          <a:effectLst/>
                          <a:latin typeface="+mn-lt"/>
                          <a:ea typeface="+mn-ea"/>
                          <a:cs typeface="+mn-cs"/>
                        </a:rPr>
                        <a:t>CARCoM</a:t>
                      </a:r>
                      <a:r>
                        <a:rPr lang="en-ZA" sz="1400" kern="1200" dirty="0">
                          <a:solidFill>
                            <a:schemeClr val="dk1"/>
                          </a:solidFill>
                          <a:effectLst/>
                          <a:latin typeface="+mn-lt"/>
                          <a:ea typeface="+mn-ea"/>
                          <a:cs typeface="+mn-cs"/>
                        </a:rPr>
                        <a:t> (Section 159 of the principal Act and Subpart 2 of Part 11 of the Civil aviation Regulations, 2011).It is therefore submitted that it would appear that the proposed Fees Committee is a duplicate of the existing Fees Sub-committee of </a:t>
                      </a:r>
                      <a:r>
                        <a:rPr lang="en-ZA" sz="1400" kern="1200" dirty="0" err="1">
                          <a:solidFill>
                            <a:schemeClr val="dk1"/>
                          </a:solidFill>
                          <a:effectLst/>
                          <a:latin typeface="+mn-lt"/>
                          <a:ea typeface="+mn-ea"/>
                          <a:cs typeface="+mn-cs"/>
                        </a:rPr>
                        <a:t>CARCoM</a:t>
                      </a:r>
                      <a:r>
                        <a:rPr lang="en-ZA" sz="1400" kern="1200" dirty="0">
                          <a:solidFill>
                            <a:schemeClr val="dk1"/>
                          </a:solidFill>
                          <a:effectLst/>
                          <a:latin typeface="+mn-lt"/>
                          <a:ea typeface="+mn-ea"/>
                          <a:cs typeface="+mn-cs"/>
                        </a:rPr>
                        <a:t> and is therefore not necessary.</a:t>
                      </a:r>
                    </a:p>
                  </a:txBody>
                  <a:tcPr marL="68580" marR="68580" marT="0" marB="0"/>
                </a:tc>
                <a:tc>
                  <a:txBody>
                    <a:bodyPr/>
                    <a:lstStyle/>
                    <a:p>
                      <a:pPr>
                        <a:lnSpc>
                          <a:spcPct val="107000"/>
                        </a:lnSpc>
                        <a:spcAft>
                          <a:spcPts val="0"/>
                        </a:spcAft>
                      </a:pPr>
                      <a:endParaRPr lang="en-ZA"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kern="1200" dirty="0">
                          <a:solidFill>
                            <a:schemeClr val="dk1"/>
                          </a:solidFill>
                          <a:effectLst/>
                          <a:latin typeface="+mn-lt"/>
                          <a:ea typeface="+mn-ea"/>
                          <a:cs typeface="+mn-cs"/>
                        </a:rPr>
                        <a:t>Some of the fees of SACAA are not channelled through CARCOM. The establishment of the Fees Committee will ensure that the industry participates in the discussion regarding any fees that are to be charged by SACAA.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715001" y="6175052"/>
            <a:ext cx="2160587" cy="487363"/>
          </a:xfrm>
        </p:spPr>
        <p:txBody>
          <a:bodyPr/>
          <a:lstStyle/>
          <a:p>
            <a:pPr>
              <a:defRPr/>
            </a:pPr>
            <a:r>
              <a:rPr lang="en-US" dirty="0"/>
              <a:t>27</a:t>
            </a:r>
          </a:p>
        </p:txBody>
      </p:sp>
    </p:spTree>
    <p:extLst>
      <p:ext uri="{BB962C8B-B14F-4D97-AF65-F5344CB8AC3E}">
        <p14:creationId xmlns:p14="http://schemas.microsoft.com/office/powerpoint/2010/main" xmlns="" val="2015228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1921186"/>
              </p:ext>
            </p:extLst>
          </p:nvPr>
        </p:nvGraphicFramePr>
        <p:xfrm>
          <a:off x="0" y="42333"/>
          <a:ext cx="9249607" cy="5869204"/>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499509">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endParaRPr lang="en-ZA" sz="1400" kern="1200" dirty="0">
                        <a:solidFill>
                          <a:schemeClr val="dk1"/>
                        </a:solidFill>
                        <a:effectLst/>
                        <a:latin typeface="+mn-lt"/>
                        <a:ea typeface="+mn-ea"/>
                        <a:cs typeface="+mn-cs"/>
                      </a:endParaRPr>
                    </a:p>
                    <a:p>
                      <a:r>
                        <a:rPr lang="en-ZA" sz="1400" kern="1200" dirty="0">
                          <a:solidFill>
                            <a:schemeClr val="dk1"/>
                          </a:solidFill>
                          <a:effectLst/>
                          <a:latin typeface="+mn-lt"/>
                          <a:ea typeface="+mn-ea"/>
                          <a:cs typeface="+mn-cs"/>
                        </a:rPr>
                        <a:t>CLAUSE 61 -DELETION OF SECTION 163(3) OF THE PRINCIPAL ACT.</a:t>
                      </a:r>
                    </a:p>
                    <a:p>
                      <a:r>
                        <a:rPr lang="en-ZA" sz="1400" kern="1200" dirty="0">
                          <a:solidFill>
                            <a:schemeClr val="dk1"/>
                          </a:solidFill>
                          <a:effectLst/>
                          <a:latin typeface="+mn-lt"/>
                          <a:ea typeface="+mn-ea"/>
                          <a:cs typeface="+mn-cs"/>
                        </a:rPr>
                        <a:t>It is submitted that the deletion of this particular sub-section is not justified for the following reasons:</a:t>
                      </a:r>
                    </a:p>
                    <a:p>
                      <a:endParaRPr lang="en-ZA" sz="1400" kern="1200" dirty="0">
                        <a:solidFill>
                          <a:schemeClr val="dk1"/>
                        </a:solidFill>
                        <a:effectLst/>
                        <a:latin typeface="+mn-lt"/>
                        <a:ea typeface="+mn-ea"/>
                        <a:cs typeface="+mn-cs"/>
                      </a:endParaRPr>
                    </a:p>
                  </a:txBody>
                  <a:tcPr marL="68580" marR="68580" marT="0" marB="0"/>
                </a:tc>
                <a:tc>
                  <a:txBody>
                    <a:bodyPr/>
                    <a:lstStyle/>
                    <a:p>
                      <a:pPr>
                        <a:lnSpc>
                          <a:spcPct val="107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kern="1200" dirty="0">
                          <a:solidFill>
                            <a:schemeClr val="dk1"/>
                          </a:solidFill>
                          <a:effectLst/>
                          <a:latin typeface="+mn-lt"/>
                          <a:ea typeface="+mn-ea"/>
                          <a:cs typeface="+mn-cs"/>
                        </a:rPr>
                        <a:t>The process how international standards will be incorporated into our law is provided in the regulations. It is sufficient that the Act gives authority to the Commissioner to make technical standards, under the authority of the Regulations made by the Minister.</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We disagree for the deletion; the provision is giving effect to industry participation in that the Commissioner must before issuing Technical Standard consult with industry. This ensures that the industry is involved in the development and finalization of the Technical Standard.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391076"/>
            <a:ext cx="2160587" cy="1135607"/>
          </a:xfrm>
        </p:spPr>
        <p:txBody>
          <a:bodyPr/>
          <a:lstStyle/>
          <a:p>
            <a:pPr>
              <a:defRPr/>
            </a:pPr>
            <a:r>
              <a:rPr lang="en-US" dirty="0"/>
              <a:t>28</a:t>
            </a:r>
          </a:p>
        </p:txBody>
      </p:sp>
    </p:spTree>
    <p:extLst>
      <p:ext uri="{BB962C8B-B14F-4D97-AF65-F5344CB8AC3E}">
        <p14:creationId xmlns:p14="http://schemas.microsoft.com/office/powerpoint/2010/main" xmlns="" val="1465232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1. Background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00762577"/>
              </p:ext>
            </p:extLst>
          </p:nvPr>
        </p:nvGraphicFramePr>
        <p:xfrm>
          <a:off x="3931" y="126380"/>
          <a:ext cx="9249607" cy="5641141"/>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642426">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271446">
                <a:tc rowSpan="2">
                  <a:txBody>
                    <a:bodyPr/>
                    <a:lstStyle/>
                    <a:p>
                      <a:pPr marL="0" marR="0">
                        <a:lnSpc>
                          <a:spcPct val="107000"/>
                        </a:lnSpc>
                        <a:spcBef>
                          <a:spcPts val="0"/>
                        </a:spcBef>
                        <a:spcAft>
                          <a:spcPts val="0"/>
                        </a:spcAft>
                      </a:pPr>
                      <a:endParaRPr lang="en-US" sz="1400" b="1"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400" b="1" kern="1200" dirty="0">
                          <a:solidFill>
                            <a:schemeClr val="tx1"/>
                          </a:solidFill>
                          <a:effectLst/>
                          <a:latin typeface="+mn-lt"/>
                          <a:ea typeface="+mn-ea"/>
                          <a:cs typeface="+mn-cs"/>
                        </a:rPr>
                        <a:t>Mali George Buthelezi</a:t>
                      </a:r>
                      <a:endParaRPr lang="en-US" sz="1400" b="1" dirty="0">
                        <a:solidFill>
                          <a:schemeClr val="tx1"/>
                        </a:solidFill>
                        <a:effectLst/>
                        <a:latin typeface="+mn-lt"/>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I believe that we can reduce the costs of aircraft production, oil, diesel, and petrol used by aircrafts. I believe it will be a good idea that there should be a debt cancellation of all aircrafts. This will help that every citizen will have access to free airplane travel.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Honourable, I was just stating my views regarding the civil aviation Bill in assisting our government in boosting our economy.</a:t>
                      </a:r>
                      <a:endParaRPr lang="en-ZA" sz="1400" kern="1200" dirty="0">
                        <a:solidFill>
                          <a:schemeClr val="dk1"/>
                        </a:solidFill>
                        <a:effectLst/>
                        <a:latin typeface="+mn-lt"/>
                        <a:ea typeface="+mn-ea"/>
                        <a:cs typeface="+mn-cs"/>
                      </a:endParaRPr>
                    </a:p>
                    <a:p>
                      <a:endParaRPr lang="en-ZA" sz="1400" kern="1200" dirty="0">
                        <a:solidFill>
                          <a:schemeClr val="dk1"/>
                        </a:solidFill>
                        <a:effectLst/>
                        <a:latin typeface="+mn-lt"/>
                        <a:ea typeface="+mn-ea"/>
                        <a:cs typeface="+mn-cs"/>
                      </a:endParaRPr>
                    </a:p>
                  </a:txBody>
                  <a:tcPr marL="68580" marR="68580" marT="0" marB="0"/>
                </a:tc>
                <a:tc>
                  <a:txBody>
                    <a:bodyPr/>
                    <a:lstStyle/>
                    <a:p>
                      <a:pPr>
                        <a:lnSpc>
                          <a:spcPct val="107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These</a:t>
                      </a:r>
                      <a:r>
                        <a:rPr lang="en-ZA" sz="1400" baseline="0" dirty="0">
                          <a:effectLst/>
                          <a:latin typeface="Arial" panose="020B0604020202020204" pitchFamily="34" charset="0"/>
                          <a:ea typeface="Calibri" panose="020F0502020204030204" pitchFamily="34" charset="0"/>
                          <a:cs typeface="Arial" panose="020B0604020202020204" pitchFamily="34" charset="0"/>
                        </a:rPr>
                        <a:t> are general comments, no further response required from the Department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12737">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607100"/>
            <a:ext cx="2160587" cy="919583"/>
          </a:xfrm>
        </p:spPr>
        <p:txBody>
          <a:bodyPr/>
          <a:lstStyle/>
          <a:p>
            <a:pPr>
              <a:defRPr/>
            </a:pPr>
            <a:r>
              <a:rPr lang="en-US" dirty="0"/>
              <a:t>28</a:t>
            </a:r>
          </a:p>
        </p:txBody>
      </p:sp>
    </p:spTree>
    <p:extLst>
      <p:ext uri="{BB962C8B-B14F-4D97-AF65-F5344CB8AC3E}">
        <p14:creationId xmlns:p14="http://schemas.microsoft.com/office/powerpoint/2010/main" xmlns="" val="2058691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313" y="414412"/>
            <a:ext cx="8329612" cy="45719"/>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03155344"/>
              </p:ext>
            </p:extLst>
          </p:nvPr>
        </p:nvGraphicFramePr>
        <p:xfrm>
          <a:off x="117140" y="702443"/>
          <a:ext cx="9019257" cy="5321226"/>
        </p:xfrm>
        <a:graphic>
          <a:graphicData uri="http://schemas.openxmlformats.org/drawingml/2006/table">
            <a:tbl>
              <a:tblPr firstRow="1" firstCol="1" bandRow="1">
                <a:tableStyleId>{5C22544A-7EE6-4342-B048-85BDC9FD1C3A}</a:tableStyleId>
              </a:tblPr>
              <a:tblGrid>
                <a:gridCol w="1663280">
                  <a:extLst>
                    <a:ext uri="{9D8B030D-6E8A-4147-A177-3AD203B41FA5}">
                      <a16:colId xmlns:a16="http://schemas.microsoft.com/office/drawing/2014/main" xmlns="" val="3578070163"/>
                    </a:ext>
                  </a:extLst>
                </a:gridCol>
                <a:gridCol w="3456384">
                  <a:extLst>
                    <a:ext uri="{9D8B030D-6E8A-4147-A177-3AD203B41FA5}">
                      <a16:colId xmlns:a16="http://schemas.microsoft.com/office/drawing/2014/main" xmlns="" val="199004167"/>
                    </a:ext>
                  </a:extLst>
                </a:gridCol>
                <a:gridCol w="3899593">
                  <a:extLst>
                    <a:ext uri="{9D8B030D-6E8A-4147-A177-3AD203B41FA5}">
                      <a16:colId xmlns:a16="http://schemas.microsoft.com/office/drawing/2014/main" xmlns="" val="885104855"/>
                    </a:ext>
                  </a:extLst>
                </a:gridCol>
              </a:tblGrid>
              <a:tr h="513621">
                <a:tc>
                  <a:txBody>
                    <a:bodyPr/>
                    <a:lstStyle/>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128712">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marL="0" marR="0" algn="just">
                        <a:lnSpc>
                          <a:spcPct val="107000"/>
                        </a:lnSpc>
                        <a:spcBef>
                          <a:spcPts val="0"/>
                        </a:spcBef>
                        <a:spcAft>
                          <a:spcPts val="0"/>
                        </a:spcAft>
                      </a:pPr>
                      <a:endParaRPr lang="en-GB" sz="1400" dirty="0">
                        <a:effectLst/>
                        <a:latin typeface="Arial" panose="020B0604020202020204" pitchFamily="34" charset="0"/>
                        <a:cs typeface="Arial" panose="020B0604020202020204" pitchFamily="34" charset="0"/>
                      </a:endParaRPr>
                    </a:p>
                  </a:txBody>
                  <a:tcPr marL="63688" marR="63688" marT="0" marB="0"/>
                </a:tc>
                <a:tc>
                  <a:txBody>
                    <a:bodyPr/>
                    <a:lstStyle/>
                    <a:p>
                      <a:pPr marL="0" marR="0" algn="just">
                        <a:lnSpc>
                          <a:spcPct val="107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defTabSz="914400" rtl="0" eaLnBrk="1" fontAlgn="auto" latinLnBrk="0" hangingPunct="1">
                        <a:lnSpc>
                          <a:spcPct val="107000"/>
                        </a:lnSpc>
                        <a:spcBef>
                          <a:spcPts val="0"/>
                        </a:spcBef>
                        <a:spcAft>
                          <a:spcPts val="0"/>
                        </a:spcAft>
                        <a:buClrTx/>
                        <a:buSzTx/>
                        <a:buFontTx/>
                        <a:buNone/>
                        <a:tabLst/>
                        <a:defRPr/>
                      </a:pPr>
                      <a:r>
                        <a:rPr lang="en-US" sz="1400" dirty="0">
                          <a:effectLst/>
                          <a:latin typeface="Arial" panose="020B0604020202020204" pitchFamily="34" charset="0"/>
                          <a:ea typeface="Calibri" panose="020F0502020204030204" pitchFamily="34" charset="0"/>
                          <a:cs typeface="Arial" panose="020B0604020202020204" pitchFamily="34" charset="0"/>
                        </a:rPr>
                        <a:t>This does not in anyway compromise the provisions of the Companies Act and the Insolvency Act, or any other legislation. The fuel levy is collected by the fuel suppliers on behalf of the SACAA and therefore, should also be protected. Passenger safety charge is also collected from passengers  by airlines on behalf of the SACAA. The financial model is meant to ensure that SACAA is able to perform its legislative mandate and fulfil its international obligations of ensuring civil aviation safety, security and environment. Failure to pay over the monies collected on behalf of SACAA will be prejudicial to aviation safety and those that are mandated to collect these monies on behalf of SACAA will be unjustifiably enriched. </a:t>
                      </a:r>
                    </a:p>
                    <a:p>
                      <a:pPr marL="0" marR="0" algn="just">
                        <a:lnSpc>
                          <a:spcPct val="107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3688" marR="63688" marT="0" marB="0"/>
                </a:tc>
                <a:extLst>
                  <a:ext uri="{0D108BD9-81ED-4DB2-BD59-A6C34878D82A}">
                    <a16:rowId xmlns:a16="http://schemas.microsoft.com/office/drawing/2014/main" xmlns="" val="720259609"/>
                  </a:ext>
                </a:extLst>
              </a:tr>
              <a:tr h="470237">
                <a:tc vMerge="1">
                  <a:txBody>
                    <a:bodyPr/>
                    <a:lstStyle/>
                    <a:p>
                      <a:endParaRPr lang="en-US"/>
                    </a:p>
                  </a:txBody>
                  <a:tcPr/>
                </a:tc>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tc>
                  <a:txBody>
                    <a:bodyPr/>
                    <a:lstStyle/>
                    <a:p>
                      <a:pPr marL="0" marR="0">
                        <a:lnSpc>
                          <a:spcPct val="107000"/>
                        </a:lnSpc>
                        <a:spcBef>
                          <a:spcPts val="0"/>
                        </a:spcBef>
                        <a:spcAft>
                          <a:spcPts val="0"/>
                        </a:spcAft>
                      </a:pPr>
                      <a:endParaRPr lang="en-GB" sz="1400" dirty="0">
                        <a:effectLst/>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3</a:t>
            </a:fld>
            <a:endParaRPr lang="en-US"/>
          </a:p>
        </p:txBody>
      </p:sp>
    </p:spTree>
    <p:extLst>
      <p:ext uri="{BB962C8B-B14F-4D97-AF65-F5344CB8AC3E}">
        <p14:creationId xmlns:p14="http://schemas.microsoft.com/office/powerpoint/2010/main" xmlns="" val="2454483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a:xfrm>
            <a:off x="461963" y="1278508"/>
            <a:ext cx="8329612" cy="4633913"/>
          </a:xfrm>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dirty="0"/>
              <a:t>			Thank You</a:t>
            </a:r>
          </a:p>
        </p:txBody>
      </p:sp>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30</a:t>
            </a:fld>
            <a:endParaRPr lang="en-US"/>
          </a:p>
        </p:txBody>
      </p:sp>
    </p:spTree>
    <p:extLst>
      <p:ext uri="{BB962C8B-B14F-4D97-AF65-F5344CB8AC3E}">
        <p14:creationId xmlns:p14="http://schemas.microsoft.com/office/powerpoint/2010/main" xmlns="" val="419346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126381"/>
            <a:ext cx="8329612" cy="432048"/>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4991623"/>
              </p:ext>
            </p:extLst>
          </p:nvPr>
        </p:nvGraphicFramePr>
        <p:xfrm>
          <a:off x="-14326" y="702445"/>
          <a:ext cx="9249607" cy="5334236"/>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998445">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026336">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There is no requirement for the inclusion of paragraph (</a:t>
                      </a:r>
                      <a:r>
                        <a:rPr lang="en-GB" sz="1400" dirty="0" err="1">
                          <a:effectLst/>
                          <a:latin typeface="Arial" panose="020B0604020202020204" pitchFamily="34" charset="0"/>
                          <a:ea typeface="Calibri" panose="020F0502020204030204" pitchFamily="34" charset="0"/>
                          <a:cs typeface="Arial" panose="020B0604020202020204" pitchFamily="34" charset="0"/>
                        </a:rPr>
                        <a:t>ww</a:t>
                      </a:r>
                      <a:r>
                        <a:rPr lang="en-GB" sz="1400" dirty="0">
                          <a:effectLst/>
                          <a:latin typeface="Arial" panose="020B0604020202020204" pitchFamily="34" charset="0"/>
                          <a:ea typeface="Calibri" panose="020F0502020204030204" pitchFamily="34" charset="0"/>
                          <a:cs typeface="Arial" panose="020B0604020202020204" pitchFamily="34" charset="0"/>
                        </a:rPr>
                        <a:t>) in section 155(1) this refer to the creation of a trust for the collection of money,</a:t>
                      </a:r>
                      <a:r>
                        <a:rPr lang="en-GB" sz="1400" baseline="0" dirty="0">
                          <a:effectLst/>
                          <a:latin typeface="Arial" panose="020B0604020202020204" pitchFamily="34" charset="0"/>
                          <a:ea typeface="Calibri" panose="020F0502020204030204" pitchFamily="34" charset="0"/>
                          <a:cs typeface="Arial" panose="020B0604020202020204" pitchFamily="34" charset="0"/>
                        </a:rPr>
                        <a:t> fees , charges or levies on behalf of SACAA</a:t>
                      </a:r>
                      <a:r>
                        <a:rPr lang="en-GB" sz="1400" dirty="0">
                          <a:effectLst/>
                          <a:latin typeface="Arial" panose="020B0604020202020204" pitchFamily="34" charset="0"/>
                          <a:ea typeface="Calibri" panose="020F0502020204030204" pitchFamily="34" charset="0"/>
                          <a:cs typeface="Arial" panose="020B0604020202020204" pitchFamily="34" charset="0"/>
                        </a:rPr>
                        <a:t>. The passenger safety charge is the only charge collected on behalf of the SACAA. All</a:t>
                      </a:r>
                      <a:r>
                        <a:rPr lang="en-GB" sz="1400" baseline="0" dirty="0">
                          <a:effectLst/>
                          <a:latin typeface="Arial" panose="020B0604020202020204" pitchFamily="34" charset="0"/>
                          <a:ea typeface="Calibri" panose="020F0502020204030204" pitchFamily="34" charset="0"/>
                          <a:cs typeface="Arial" panose="020B0604020202020204" pitchFamily="34" charset="0"/>
                        </a:rPr>
                        <a:t> other money, fees or levies are not collected on behalf of SACAA and will not be applicable to the trust account.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It is not correct that the passenger safety charge is the only charge collected on behalf of SACAA. The fuel levy is also collected on behalf of SACAA. It cannot be ruled out that in the future, there can be other charges that are collected by any other entity on behalf of SACAA. Paragraph (</a:t>
                      </a:r>
                      <a:r>
                        <a:rPr lang="en-GB" sz="1400" dirty="0" err="1">
                          <a:effectLst/>
                          <a:latin typeface="Arial" panose="020B0604020202020204" pitchFamily="34" charset="0"/>
                          <a:ea typeface="Calibri" panose="020F0502020204030204" pitchFamily="34" charset="0"/>
                          <a:cs typeface="Arial" panose="020B0604020202020204" pitchFamily="34" charset="0"/>
                        </a:rPr>
                        <a:t>ww</a:t>
                      </a:r>
                      <a:r>
                        <a:rPr lang="en-GB" sz="1400" dirty="0">
                          <a:effectLst/>
                          <a:latin typeface="Arial" panose="020B0604020202020204" pitchFamily="34" charset="0"/>
                          <a:ea typeface="Calibri" panose="020F0502020204030204" pitchFamily="34" charset="0"/>
                          <a:cs typeface="Arial" panose="020B0604020202020204" pitchFamily="34" charset="0"/>
                        </a:rPr>
                        <a:t>) is not mandating the entities collecting money on behalf of SACAA to open a trust account. The paragraph is giving the Minister the power to make regulations that will mandate the creation of such accounts. This will be done when an assessment has been done and it is prevalent that it needs to be done. There is no burden associated with opening a trust account. This is a normal practice in regard to entities holding monies in trust on behalf of  others.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309455">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txBody>
                  <a:tcPr marL="63688" marR="63688" marT="0" marB="0"/>
                </a:tc>
                <a:tc>
                  <a: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4</a:t>
            </a:fld>
            <a:endParaRPr lang="en-US"/>
          </a:p>
        </p:txBody>
      </p:sp>
    </p:spTree>
    <p:extLst>
      <p:ext uri="{BB962C8B-B14F-4D97-AF65-F5344CB8AC3E}">
        <p14:creationId xmlns:p14="http://schemas.microsoft.com/office/powerpoint/2010/main" xmlns="" val="361280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198389"/>
            <a:ext cx="8329612" cy="216024"/>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5474967"/>
              </p:ext>
            </p:extLst>
          </p:nvPr>
        </p:nvGraphicFramePr>
        <p:xfrm>
          <a:off x="0" y="486420"/>
          <a:ext cx="9249607" cy="5621973"/>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898841">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466667">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kern="1200" dirty="0">
                          <a:solidFill>
                            <a:schemeClr val="dk1"/>
                          </a:solidFill>
                          <a:effectLst/>
                          <a:latin typeface="+mn-lt"/>
                          <a:ea typeface="+mn-ea"/>
                          <a:cs typeface="+mn-cs"/>
                        </a:rPr>
                        <a:t>Lack of clarity of the role of the Executive responsible for Accident and Incident Investigation appointed by SACAA. Who must report directly to the ASIB through an Executive- it is not known.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r>
                        <a:rPr lang="en-GB" sz="1400" kern="1200" dirty="0">
                          <a:solidFill>
                            <a:schemeClr val="dk1"/>
                          </a:solidFill>
                          <a:effectLst/>
                          <a:latin typeface="+mn-lt"/>
                          <a:ea typeface="+mn-ea"/>
                          <a:cs typeface="+mn-cs"/>
                        </a:rPr>
                        <a:t>It is not necessary to outline the responsibilities of an Executive as the Bill is not conferring any specific responsibilities to the Executive. The responsibilities of investigating aircraft accidents and incidents is given to ASIB. This Executive will be appointed by the SACAA and will be responsible for managing the Branch responsible for accident and incident investigations. This includes the personnel that will be designated by the ASIB as investigators for investigation of specific accidents. T</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here is a mandatory provision that the ASIB should conclude an MOU with the Commissioner for Civil Aviation regarding the reporting lines of the Executive. This addresses the potential dual reporting regarding the management of the unit and the discharge of accident and incident investigation responsibilities designated by the ASIB. There is therefore no need to make any special provisions regarding the responsibilities of the Executive. </a:t>
                      </a:r>
                      <a:endParaRPr lang="en-ZA"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 </a:t>
                      </a:r>
                      <a:endParaRPr lang="en-ZA" sz="14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720259609"/>
                  </a:ext>
                </a:extLst>
              </a:tr>
              <a:tr h="224444">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txBody>
                  <a:tcPr marL="63688" marR="63688" marT="0" marB="0"/>
                </a:tc>
                <a:tc>
                  <a:txBody>
                    <a:bodyPr/>
                    <a:lstStyle/>
                    <a:p>
                      <a:pPr marL="0" marR="0">
                        <a:lnSpc>
                          <a:spcPct val="107000"/>
                        </a:lnSpc>
                        <a:spcBef>
                          <a:spcPts val="0"/>
                        </a:spcBef>
                        <a:spcAft>
                          <a:spcPts val="0"/>
                        </a:spcAft>
                      </a:pPr>
                      <a:endParaRPr lang="en-US" sz="1200" dirty="0">
                        <a:effectLst/>
                        <a:latin typeface="+mn-lt"/>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5</a:t>
            </a:fld>
            <a:endParaRPr lang="en-US"/>
          </a:p>
        </p:txBody>
      </p:sp>
    </p:spTree>
    <p:extLst>
      <p:ext uri="{BB962C8B-B14F-4D97-AF65-F5344CB8AC3E}">
        <p14:creationId xmlns:p14="http://schemas.microsoft.com/office/powerpoint/2010/main" xmlns="" val="13833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89"/>
            <a:ext cx="8329612" cy="205432"/>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94915860"/>
              </p:ext>
            </p:extLst>
          </p:nvPr>
        </p:nvGraphicFramePr>
        <p:xfrm>
          <a:off x="-14326" y="630435"/>
          <a:ext cx="9249607" cy="5428187"/>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894538">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286774">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ZA" sz="12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The accident investigators designated to investigate particular accidents will report directly to the ASIB, through an Executive designated for that purpose. This is to cater for a situation where the Department might require that they report through an Executive at the Department. The key point is the designation of the Executive for the purpose. The Executive Responsible for Accident and Incident Investigation may also be one designated for that purpose.</a:t>
                      </a:r>
                      <a:endParaRPr lang="en-ZA"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219290">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txBody>
                  <a:tcPr marL="63688" marR="63688" marT="0" marB="0"/>
                </a:tc>
                <a:tc>
                  <a:txBody>
                    <a:bodyPr/>
                    <a:lstStyle/>
                    <a:p>
                      <a:pPr marL="0" marR="0">
                        <a:lnSpc>
                          <a:spcPct val="107000"/>
                        </a:lnSpc>
                        <a:spcBef>
                          <a:spcPts val="0"/>
                        </a:spcBef>
                        <a:spcAft>
                          <a:spcPts val="0"/>
                        </a:spcAft>
                      </a:pPr>
                      <a:endParaRPr lang="en-US" sz="1200" dirty="0">
                        <a:effectLst/>
                        <a:latin typeface="+mn-lt"/>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p:txBody>
          <a:bodyPr/>
          <a:lstStyle/>
          <a:p>
            <a:pPr>
              <a:defRPr/>
            </a:pPr>
            <a:fld id="{8E07DBBD-13FA-456E-9FFF-BB922381A294}" type="slidenum">
              <a:rPr lang="en-US" smtClean="0"/>
              <a:pPr>
                <a:defRPr/>
              </a:pPr>
              <a:t>6</a:t>
            </a:fld>
            <a:endParaRPr lang="en-US"/>
          </a:p>
        </p:txBody>
      </p:sp>
    </p:spTree>
    <p:extLst>
      <p:ext uri="{BB962C8B-B14F-4D97-AF65-F5344CB8AC3E}">
        <p14:creationId xmlns:p14="http://schemas.microsoft.com/office/powerpoint/2010/main" xmlns="" val="157415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198389"/>
            <a:ext cx="8329612" cy="288031"/>
          </a:xfrm>
        </p:spPr>
        <p:txBody>
          <a:bodyPr/>
          <a:lstStyle/>
          <a:p>
            <a:endParaRPr lang="en-ZA"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02188724"/>
              </p:ext>
            </p:extLst>
          </p:nvPr>
        </p:nvGraphicFramePr>
        <p:xfrm>
          <a:off x="0" y="198389"/>
          <a:ext cx="9249607" cy="5838819"/>
        </p:xfrm>
        <a:graphic>
          <a:graphicData uri="http://schemas.openxmlformats.org/drawingml/2006/table">
            <a:tbl>
              <a:tblPr firstRow="1" firstCol="1" bandRow="1">
                <a:tableStyleId>{5C22544A-7EE6-4342-B048-85BDC9FD1C3A}</a:tableStyleId>
              </a:tblPr>
              <a:tblGrid>
                <a:gridCol w="1026369">
                  <a:extLst>
                    <a:ext uri="{9D8B030D-6E8A-4147-A177-3AD203B41FA5}">
                      <a16:colId xmlns:a16="http://schemas.microsoft.com/office/drawing/2014/main" xmlns="" val="3578070163"/>
                    </a:ext>
                  </a:extLst>
                </a:gridCol>
                <a:gridCol w="3942515">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1097760">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266953">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Commercial Aviation Association of Southern Africa (CAASA)</a:t>
                      </a:r>
                    </a:p>
                  </a:txBody>
                  <a:tcPr marL="63688" marR="63688" marT="0" marB="0">
                    <a:solidFill>
                      <a:srgbClr val="FF9900"/>
                    </a:solidFill>
                  </a:tcPr>
                </a:tc>
                <a:tc>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Removal of sections 157, 158, 159, 160, 161 and 162 (detailing the process for making regulations) will strike a severe blow against the level of independence that exists at CARCOM.</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issue was tabled at CARCOM and thoroughly discussed. CARCOM unanimously agreed with the explanation given why the sections are removed from the Act and to be incorporated, almost verbatim, in the Regulations. CAASA is an active member of CARCOM. It is not ideal to make such detailed procedures in the primary Act. They are better provided for in the Regulations. The responsibility to make the regulations has been entrusted on the Minister. CARCOM is an advisory body. It is not clear how the independence of CARCOM will be dealt a blow by removing the provisions from the Act to the Regulations. </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74106">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247060"/>
            <a:ext cx="2160587" cy="1279623"/>
          </a:xfrm>
        </p:spPr>
        <p:txBody>
          <a:bodyPr/>
          <a:lstStyle/>
          <a:p>
            <a:pPr>
              <a:defRPr/>
            </a:pPr>
            <a:r>
              <a:rPr lang="en-US" dirty="0"/>
              <a:t>7</a:t>
            </a:r>
          </a:p>
        </p:txBody>
      </p:sp>
    </p:spTree>
    <p:extLst>
      <p:ext uri="{BB962C8B-B14F-4D97-AF65-F5344CB8AC3E}">
        <p14:creationId xmlns:p14="http://schemas.microsoft.com/office/powerpoint/2010/main" xmlns="" val="257310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89"/>
            <a:ext cx="8329612" cy="277440"/>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70240715"/>
              </p:ext>
            </p:extLst>
          </p:nvPr>
        </p:nvGraphicFramePr>
        <p:xfrm>
          <a:off x="0" y="558428"/>
          <a:ext cx="9249607" cy="5334792"/>
        </p:xfrm>
        <a:graphic>
          <a:graphicData uri="http://schemas.openxmlformats.org/drawingml/2006/table">
            <a:tbl>
              <a:tblPr firstRow="1" firstCol="1" bandRow="1">
                <a:tableStyleId>{5C22544A-7EE6-4342-B048-85BDC9FD1C3A}</a:tableStyleId>
              </a:tblPr>
              <a:tblGrid>
                <a:gridCol w="968687">
                  <a:extLst>
                    <a:ext uri="{9D8B030D-6E8A-4147-A177-3AD203B41FA5}">
                      <a16:colId xmlns:a16="http://schemas.microsoft.com/office/drawing/2014/main" xmlns="" val="3578070163"/>
                    </a:ext>
                  </a:extLst>
                </a:gridCol>
                <a:gridCol w="4000197">
                  <a:extLst>
                    <a:ext uri="{9D8B030D-6E8A-4147-A177-3AD203B41FA5}">
                      <a16:colId xmlns:a16="http://schemas.microsoft.com/office/drawing/2014/main" xmlns="" val="199004167"/>
                    </a:ext>
                  </a:extLst>
                </a:gridCol>
                <a:gridCol w="4280723">
                  <a:extLst>
                    <a:ext uri="{9D8B030D-6E8A-4147-A177-3AD203B41FA5}">
                      <a16:colId xmlns:a16="http://schemas.microsoft.com/office/drawing/2014/main" xmlns="" val="885104855"/>
                    </a:ext>
                  </a:extLst>
                </a:gridCol>
              </a:tblGrid>
              <a:tr h="922894">
                <a:tc>
                  <a:txBody>
                    <a:bodyPr/>
                    <a:lstStyle/>
                    <a:p>
                      <a:pPr marL="0" marR="0">
                        <a:lnSpc>
                          <a:spcPct val="107000"/>
                        </a:lnSpc>
                        <a:spcBef>
                          <a:spcPts val="0"/>
                        </a:spcBef>
                        <a:spcAft>
                          <a:spcPts val="0"/>
                        </a:spcAft>
                      </a:pPr>
                      <a:endParaRPr lang="en-GB" sz="1400" dirty="0">
                        <a:effectLst/>
                      </a:endParaRPr>
                    </a:p>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endParaRPr lang="en-GB" sz="1400" b="1" dirty="0">
                        <a:solidFill>
                          <a:schemeClr val="lt1"/>
                        </a:solidFill>
                        <a:effectLst/>
                      </a:endParaRPr>
                    </a:p>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gn="l" defTabSz="914400" rtl="0" eaLnBrk="1" latinLnBrk="0" hangingPunct="1">
                        <a:lnSpc>
                          <a:spcPct val="107000"/>
                        </a:lnSpc>
                        <a:spcBef>
                          <a:spcPts val="0"/>
                        </a:spcBef>
                        <a:spcAft>
                          <a:spcPts val="0"/>
                        </a:spcAft>
                      </a:pPr>
                      <a:endParaRPr lang="en-GB" sz="1400" b="1" kern="1200" dirty="0">
                        <a:solidFill>
                          <a:schemeClr val="lt1"/>
                        </a:solidFill>
                        <a:effectLst/>
                        <a:latin typeface="+mn-lt"/>
                        <a:ea typeface="+mn-ea"/>
                        <a:cs typeface="+mn-cs"/>
                      </a:endParaRPr>
                    </a:p>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3955333">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CAASA</a:t>
                      </a:r>
                    </a:p>
                  </a:txBody>
                  <a:tcPr marL="63688" marR="63688" marT="0" marB="0">
                    <a:solidFill>
                      <a:srgbClr val="FF9900"/>
                    </a:solidFill>
                  </a:tcPr>
                </a:tc>
                <a:tc>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formulation of CARCOM is noted in this document, however it states will operate “as prescribed”.</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spcAft>
                          <a:spcPts val="0"/>
                        </a:spcAft>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is caused by misinterpretation of the provisions. Section 155(1) is amended to include paragraph (</a:t>
                      </a:r>
                      <a:r>
                        <a:rPr lang="en-US"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ss</a:t>
                      </a: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 which will give the Minister the power to make regulations establishing CARCOM as a consultative structure. “As prescribed” means as prescribed by the Regulations. That is in reference to the actions by the SACAA and the Commissioner and not CARCOM. All aspects of CARCOM, including the current Members and its operations will not be affected by this change. </a:t>
                      </a:r>
                    </a:p>
                    <a:p>
                      <a:pPr>
                        <a:lnSpc>
                          <a:spcPct val="107000"/>
                        </a:lnSpc>
                        <a:spcAft>
                          <a:spcPts val="0"/>
                        </a:spcAft>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450365">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p>
                      <a:pPr marL="0" marR="0" algn="just">
                        <a:lnSpc>
                          <a:spcPct val="107000"/>
                        </a:lnSpc>
                        <a:spcBef>
                          <a:spcPts val="0"/>
                        </a:spcBef>
                        <a:spcAft>
                          <a:spcPts val="0"/>
                        </a:spcAft>
                      </a:pPr>
                      <a:r>
                        <a:rPr lang="en-GB" sz="1400" dirty="0">
                          <a:effectLst/>
                        </a:rPr>
                        <a:t> </a:t>
                      </a: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463084"/>
            <a:ext cx="2160587" cy="1063599"/>
          </a:xfrm>
        </p:spPr>
        <p:txBody>
          <a:bodyPr/>
          <a:lstStyle/>
          <a:p>
            <a:pPr>
              <a:defRPr/>
            </a:pPr>
            <a:r>
              <a:rPr lang="en-US" dirty="0"/>
              <a:t>8</a:t>
            </a:r>
          </a:p>
        </p:txBody>
      </p:sp>
    </p:spTree>
    <p:extLst>
      <p:ext uri="{BB962C8B-B14F-4D97-AF65-F5344CB8AC3E}">
        <p14:creationId xmlns:p14="http://schemas.microsoft.com/office/powerpoint/2010/main" xmlns="" val="76426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280990"/>
            <a:ext cx="8329612" cy="349446"/>
          </a:xfrm>
        </p:spPr>
        <p:txBody>
          <a:bodyPr/>
          <a:lstStyle/>
          <a:p>
            <a:r>
              <a:rPr lang="en-ZA" sz="2400" b="1" dirty="0"/>
              <a:t>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60156616"/>
              </p:ext>
            </p:extLst>
          </p:nvPr>
        </p:nvGraphicFramePr>
        <p:xfrm>
          <a:off x="0" y="-21911"/>
          <a:ext cx="9217024" cy="5895961"/>
        </p:xfrm>
        <a:graphic>
          <a:graphicData uri="http://schemas.openxmlformats.org/drawingml/2006/table">
            <a:tbl>
              <a:tblPr firstRow="1" firstCol="1" bandRow="1">
                <a:tableStyleId>{5C22544A-7EE6-4342-B048-85BDC9FD1C3A}</a:tableStyleId>
              </a:tblPr>
              <a:tblGrid>
                <a:gridCol w="969098">
                  <a:extLst>
                    <a:ext uri="{9D8B030D-6E8A-4147-A177-3AD203B41FA5}">
                      <a16:colId xmlns:a16="http://schemas.microsoft.com/office/drawing/2014/main" xmlns="" val="3578070163"/>
                    </a:ext>
                  </a:extLst>
                </a:gridCol>
                <a:gridCol w="4001898">
                  <a:extLst>
                    <a:ext uri="{9D8B030D-6E8A-4147-A177-3AD203B41FA5}">
                      <a16:colId xmlns:a16="http://schemas.microsoft.com/office/drawing/2014/main" xmlns="" val="199004167"/>
                    </a:ext>
                  </a:extLst>
                </a:gridCol>
                <a:gridCol w="4246028">
                  <a:extLst>
                    <a:ext uri="{9D8B030D-6E8A-4147-A177-3AD203B41FA5}">
                      <a16:colId xmlns:a16="http://schemas.microsoft.com/office/drawing/2014/main" xmlns="" val="885104855"/>
                    </a:ext>
                  </a:extLst>
                </a:gridCol>
              </a:tblGrid>
              <a:tr h="652137">
                <a:tc>
                  <a:txBody>
                    <a:bodyPr/>
                    <a:lstStyle/>
                    <a:p>
                      <a:pPr marL="0" marR="0">
                        <a:lnSpc>
                          <a:spcPct val="107000"/>
                        </a:lnSpc>
                        <a:spcBef>
                          <a:spcPts val="0"/>
                        </a:spcBef>
                        <a:spcAft>
                          <a:spcPts val="0"/>
                        </a:spcAft>
                      </a:pPr>
                      <a:r>
                        <a:rPr lang="en-GB" sz="1400" b="1" dirty="0">
                          <a:solidFill>
                            <a:schemeClr val="tx1"/>
                          </a:solidFill>
                          <a:effectLst/>
                        </a:rPr>
                        <a:t>Name/ Organization</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b="1" dirty="0">
                          <a:solidFill>
                            <a:schemeClr val="tx1"/>
                          </a:solidFill>
                          <a:effectLst/>
                        </a:rPr>
                        <a:t>Comments</a:t>
                      </a: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tc>
                  <a:txBody>
                    <a:bodyPr/>
                    <a:lstStyle/>
                    <a:p>
                      <a:pPr marL="0" marR="0">
                        <a:lnSpc>
                          <a:spcPct val="107000"/>
                        </a:lnSpc>
                        <a:spcBef>
                          <a:spcPts val="0"/>
                        </a:spcBef>
                        <a:spcAft>
                          <a:spcPts val="0"/>
                        </a:spcAft>
                      </a:pPr>
                      <a:r>
                        <a:rPr lang="en-GB" sz="1400" dirty="0">
                          <a:solidFill>
                            <a:schemeClr val="tx1"/>
                          </a:solidFill>
                          <a:effectLst/>
                        </a:rPr>
                        <a:t>DOT Response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C000"/>
                    </a:solidFill>
                  </a:tcPr>
                </a:tc>
                <a:extLst>
                  <a:ext uri="{0D108BD9-81ED-4DB2-BD59-A6C34878D82A}">
                    <a16:rowId xmlns:a16="http://schemas.microsoft.com/office/drawing/2014/main" xmlns="" val="2183383456"/>
                  </a:ext>
                </a:extLst>
              </a:tr>
              <a:tr h="4847921">
                <a:tc rowSpan="2">
                  <a:txBody>
                    <a:bodyPr/>
                    <a:lstStyle/>
                    <a:p>
                      <a:pPr marL="0" marR="0">
                        <a:lnSpc>
                          <a:spcPct val="107000"/>
                        </a:lnSpc>
                        <a:spcBef>
                          <a:spcPts val="0"/>
                        </a:spcBef>
                        <a:spcAft>
                          <a:spcPts val="0"/>
                        </a:spcAf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solidFill>
                      <a:srgbClr val="FF9900"/>
                    </a:solidFill>
                  </a:tcPr>
                </a:tc>
                <a:tc>
                  <a:txBody>
                    <a:bodyPr/>
                    <a:lstStyle/>
                    <a:p>
                      <a:pPr>
                        <a:lnSpc>
                          <a:spcPct val="107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Suggest the deletion of the words “civil aviation” in section 74(13). Question Section 72 in terms of the addition of paragraph (g) exercise any power or perform any duty conferred or imposed on it under any law.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Section 99 – limitation of liability. </a:t>
                      </a: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ZA"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It is envisaged that other legislation will give responsibilities to SACAA. Such responsibilities would normally be accompanied by user charges or any form of compensation. This is not only limited to civil aviation legislation. </a:t>
                      </a:r>
                    </a:p>
                    <a:p>
                      <a:pPr>
                        <a:lnSpc>
                          <a:spcPct val="107000"/>
                        </a:lnSpc>
                        <a:spcAft>
                          <a:spcPts val="0"/>
                        </a:spcAft>
                      </a:pP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government can decide through legislation to give some responsibilities to the SACAA. For instance, the Environmental Management Act may impose responsibilities on SACAA on regulation of environmental aspects of civil aviation; number of labour legislation impose a duty on SACAA to perform certain functions; etc.</a:t>
                      </a: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400" kern="1200" dirty="0">
                          <a:solidFill>
                            <a:schemeClr val="dk1"/>
                          </a:solidFill>
                          <a:effectLst/>
                          <a:latin typeface="+mn-lt"/>
                          <a:ea typeface="+mn-ea"/>
                          <a:cs typeface="+mn-cs"/>
                        </a:rPr>
                        <a:t>It is not unconstitutional to limit personal liability of for administrative decisions made in good faith. The State Law Advisers have not found it to be unconstitutional.</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20259609"/>
                  </a:ext>
                </a:extLst>
              </a:tr>
              <a:tr h="374686">
                <a:tc vMerge="1">
                  <a:txBody>
                    <a:bodyPr/>
                    <a:lstStyle/>
                    <a:p>
                      <a:endParaRPr lang="en-US"/>
                    </a:p>
                  </a:txBody>
                  <a:tcPr/>
                </a:tc>
                <a:tc>
                  <a:txBody>
                    <a:bodyPr/>
                    <a:lstStyle/>
                    <a:p>
                      <a:pPr marL="0" marR="0" algn="just">
                        <a:lnSpc>
                          <a:spcPct val="107000"/>
                        </a:lnSpc>
                        <a:spcBef>
                          <a:spcPts val="0"/>
                        </a:spcBef>
                        <a:spcAft>
                          <a:spcPts val="0"/>
                        </a:spcAft>
                      </a:pPr>
                      <a:endParaRPr lang="en-US" sz="1400" dirty="0">
                        <a:effectLst/>
                      </a:endParaRPr>
                    </a:p>
                  </a:txBody>
                  <a:tcPr marL="63688" marR="63688" marT="0" marB="0"/>
                </a:tc>
                <a:tc>
                  <a:txBody>
                    <a:bodyPr/>
                    <a:lstStyle/>
                    <a:p>
                      <a:pPr marL="0" marR="0">
                        <a:lnSpc>
                          <a:spcPct val="107000"/>
                        </a:lnSpc>
                        <a:spcBef>
                          <a:spcPts val="0"/>
                        </a:spcBef>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88" marR="63688" marT="0" marB="0"/>
                </a:tc>
                <a:extLst>
                  <a:ext uri="{0D108BD9-81ED-4DB2-BD59-A6C34878D82A}">
                    <a16:rowId xmlns:a16="http://schemas.microsoft.com/office/drawing/2014/main" xmlns="" val="1933760045"/>
                  </a:ext>
                </a:extLst>
              </a:tr>
            </a:tbl>
          </a:graphicData>
        </a:graphic>
      </p:graphicFrame>
      <p:sp>
        <p:nvSpPr>
          <p:cNvPr id="4" name="Slide Number Placeholder 3"/>
          <p:cNvSpPr>
            <a:spLocks noGrp="1"/>
          </p:cNvSpPr>
          <p:nvPr>
            <p:ph type="sldNum" sz="quarter" idx="12"/>
          </p:nvPr>
        </p:nvSpPr>
        <p:spPr>
          <a:xfrm>
            <a:off x="6859017" y="6575555"/>
            <a:ext cx="2160587" cy="280988"/>
          </a:xfrm>
        </p:spPr>
        <p:txBody>
          <a:bodyPr/>
          <a:lstStyle/>
          <a:p>
            <a:pPr>
              <a:defRPr/>
            </a:pPr>
            <a:r>
              <a:rPr lang="en-US" dirty="0"/>
              <a:t>9</a:t>
            </a:r>
          </a:p>
        </p:txBody>
      </p:sp>
    </p:spTree>
    <p:extLst>
      <p:ext uri="{BB962C8B-B14F-4D97-AF65-F5344CB8AC3E}">
        <p14:creationId xmlns:p14="http://schemas.microsoft.com/office/powerpoint/2010/main" xmlns="" val="35263733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027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027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027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027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12505</TotalTime>
  <Words>3955</Words>
  <Application>Microsoft Office PowerPoint</Application>
  <PresentationFormat>Custom</PresentationFormat>
  <Paragraphs>625</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Default Design</vt:lpstr>
      <vt:lpstr>Custom Design</vt:lpstr>
      <vt:lpstr>     Civil Aviation Amendment Bill [44 of 2018] submission   </vt:lpstr>
      <vt:lpstr>1. Background</vt:lpstr>
      <vt:lpstr>Cont..</vt:lpstr>
      <vt:lpstr>Cont..</vt:lpstr>
      <vt:lpstr>Cont..</vt:lpstr>
      <vt:lpstr>Cont..</vt:lpstr>
      <vt:lpstr>Slide 7</vt:lpstr>
      <vt:lpstr>Cont..</vt:lpstr>
      <vt:lpstr>Cont..</vt:lpstr>
      <vt:lpstr>1. Background</vt:lpstr>
      <vt:lpstr>1. Background</vt:lpstr>
      <vt:lpstr>1. Background</vt:lpstr>
      <vt:lpstr>Cont..</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1. Background</vt:lpstr>
      <vt:lpstr>The End</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647</cp:revision>
  <cp:lastPrinted>2020-03-06T13:52:22Z</cp:lastPrinted>
  <dcterms:created xsi:type="dcterms:W3CDTF">2007-11-01T15:51:13Z</dcterms:created>
  <dcterms:modified xsi:type="dcterms:W3CDTF">2021-02-17T10:25:23Z</dcterms:modified>
</cp:coreProperties>
</file>