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9"/>
  </p:notesMasterIdLst>
  <p:handoutMasterIdLst>
    <p:handoutMasterId r:id="rId30"/>
  </p:handoutMasterIdLst>
  <p:sldIdLst>
    <p:sldId id="384" r:id="rId2"/>
    <p:sldId id="919" r:id="rId3"/>
    <p:sldId id="920" r:id="rId4"/>
    <p:sldId id="921" r:id="rId5"/>
    <p:sldId id="432" r:id="rId6"/>
    <p:sldId id="926" r:id="rId7"/>
    <p:sldId id="927" r:id="rId8"/>
    <p:sldId id="409" r:id="rId9"/>
    <p:sldId id="431" r:id="rId10"/>
    <p:sldId id="905" r:id="rId11"/>
    <p:sldId id="923" r:id="rId12"/>
    <p:sldId id="906" r:id="rId13"/>
    <p:sldId id="907" r:id="rId14"/>
    <p:sldId id="908" r:id="rId15"/>
    <p:sldId id="909" r:id="rId16"/>
    <p:sldId id="910" r:id="rId17"/>
    <p:sldId id="911" r:id="rId18"/>
    <p:sldId id="912" r:id="rId19"/>
    <p:sldId id="916" r:id="rId20"/>
    <p:sldId id="913" r:id="rId21"/>
    <p:sldId id="914" r:id="rId22"/>
    <p:sldId id="922" r:id="rId23"/>
    <p:sldId id="917" r:id="rId24"/>
    <p:sldId id="918" r:id="rId25"/>
    <p:sldId id="915" r:id="rId26"/>
    <p:sldId id="436" r:id="rId27"/>
    <p:sldId id="404" r:id="rId28"/>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 id="1" name="user" initials="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339933"/>
    <a:srgbClr val="191919"/>
    <a:srgbClr val="00CC00"/>
    <a:srgbClr val="0033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56" autoAdjust="0"/>
  </p:normalViewPr>
  <p:slideViewPr>
    <p:cSldViewPr>
      <p:cViewPr varScale="1">
        <p:scale>
          <a:sx n="36" d="100"/>
          <a:sy n="36" d="100"/>
        </p:scale>
        <p:origin x="-78" y="-49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1C07E9F0-37D7-4863-9FC0-2E95FAD60C94}" type="datetimeFigureOut">
              <a:rPr lang="en-ZA" smtClean="0"/>
              <a:pPr/>
              <a:t>2021/02/16</a:t>
            </a:fld>
            <a:endParaRPr lang="en-ZA"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C18D6558-42C9-4812-9CAC-8BDADBAA31FB}" type="slidenum">
              <a:rPr lang="en-ZA" smtClean="0"/>
              <a:pPr/>
              <a:t>‹#›</a:t>
            </a:fld>
            <a:endParaRPr lang="en-ZA" dirty="0"/>
          </a:p>
        </p:txBody>
      </p:sp>
    </p:spTree>
    <p:extLst>
      <p:ext uri="{BB962C8B-B14F-4D97-AF65-F5344CB8AC3E}">
        <p14:creationId xmlns:p14="http://schemas.microsoft.com/office/powerpoint/2010/main" xmlns="" val="2831008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89736E07-CAF6-4BFF-B1A6-B632D950AC40}" type="datetimeFigureOut">
              <a:rPr lang="en-US" smtClean="0"/>
              <a:pPr/>
              <a:t>2/16/2021</a:t>
            </a:fld>
            <a:endParaRPr lang="en-US"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95747266-C803-40D3-88B4-ED21B6CE60BE}" type="slidenum">
              <a:rPr lang="en-US" smtClean="0"/>
              <a:pPr/>
              <a:t>‹#›</a:t>
            </a:fld>
            <a:endParaRPr lang="en-US" dirty="0"/>
          </a:p>
        </p:txBody>
      </p:sp>
    </p:spTree>
    <p:extLst>
      <p:ext uri="{BB962C8B-B14F-4D97-AF65-F5344CB8AC3E}">
        <p14:creationId xmlns:p14="http://schemas.microsoft.com/office/powerpoint/2010/main" xmlns="" val="7674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747266-C803-40D3-88B4-ED21B6CE60BE}" type="slidenum">
              <a:rPr lang="en-US" smtClean="0"/>
              <a:pPr/>
              <a:t>17</a:t>
            </a:fld>
            <a:endParaRPr lang="en-US" dirty="0"/>
          </a:p>
        </p:txBody>
      </p:sp>
    </p:spTree>
    <p:extLst>
      <p:ext uri="{BB962C8B-B14F-4D97-AF65-F5344CB8AC3E}">
        <p14:creationId xmlns:p14="http://schemas.microsoft.com/office/powerpoint/2010/main" xmlns="" val="4252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747266-C803-40D3-88B4-ED21B6CE60BE}" type="slidenum">
              <a:rPr lang="en-US" smtClean="0"/>
              <a:pPr/>
              <a:t>21</a:t>
            </a:fld>
            <a:endParaRPr lang="en-US" dirty="0"/>
          </a:p>
        </p:txBody>
      </p:sp>
    </p:spTree>
    <p:extLst>
      <p:ext uri="{BB962C8B-B14F-4D97-AF65-F5344CB8AC3E}">
        <p14:creationId xmlns:p14="http://schemas.microsoft.com/office/powerpoint/2010/main" xmlns="" val="106603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747266-C803-40D3-88B4-ED21B6CE60BE}" type="slidenum">
              <a:rPr lang="en-US" smtClean="0"/>
              <a:pPr/>
              <a:t>22</a:t>
            </a:fld>
            <a:endParaRPr lang="en-US" dirty="0"/>
          </a:p>
        </p:txBody>
      </p:sp>
    </p:spTree>
    <p:extLst>
      <p:ext uri="{BB962C8B-B14F-4D97-AF65-F5344CB8AC3E}">
        <p14:creationId xmlns:p14="http://schemas.microsoft.com/office/powerpoint/2010/main" xmlns="" val="122620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747266-C803-40D3-88B4-ED21B6CE60BE}" type="slidenum">
              <a:rPr lang="en-US" smtClean="0"/>
              <a:pPr/>
              <a:t>23</a:t>
            </a:fld>
            <a:endParaRPr lang="en-US" dirty="0"/>
          </a:p>
        </p:txBody>
      </p:sp>
    </p:spTree>
    <p:extLst>
      <p:ext uri="{BB962C8B-B14F-4D97-AF65-F5344CB8AC3E}">
        <p14:creationId xmlns:p14="http://schemas.microsoft.com/office/powerpoint/2010/main" xmlns="" val="204585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747266-C803-40D3-88B4-ED21B6CE60BE}" type="slidenum">
              <a:rPr lang="en-US" smtClean="0"/>
              <a:pPr/>
              <a:t>24</a:t>
            </a:fld>
            <a:endParaRPr lang="en-US" dirty="0"/>
          </a:p>
        </p:txBody>
      </p:sp>
    </p:spTree>
    <p:extLst>
      <p:ext uri="{BB962C8B-B14F-4D97-AF65-F5344CB8AC3E}">
        <p14:creationId xmlns:p14="http://schemas.microsoft.com/office/powerpoint/2010/main" xmlns="" val="147980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5747266-C803-40D3-88B4-ED21B6CE60BE}" type="slidenum">
              <a:rPr lang="en-US" smtClean="0"/>
              <a:pPr/>
              <a:t>25</a:t>
            </a:fld>
            <a:endParaRPr lang="en-US" dirty="0"/>
          </a:p>
        </p:txBody>
      </p:sp>
    </p:spTree>
    <p:extLst>
      <p:ext uri="{BB962C8B-B14F-4D97-AF65-F5344CB8AC3E}">
        <p14:creationId xmlns:p14="http://schemas.microsoft.com/office/powerpoint/2010/main" xmlns="" val="215072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DLR Powerpoint Presentation.jpg"/>
          <p:cNvPicPr>
            <a:picLocks noChangeAspect="1"/>
          </p:cNvPicPr>
          <p:nvPr/>
        </p:nvPicPr>
        <p:blipFill rotWithShape="1">
          <a:blip r:embed="rId2" cstate="print"/>
          <a:srcRect b="20133"/>
          <a:stretch/>
        </p:blipFill>
        <p:spPr>
          <a:xfrm>
            <a:off x="-6470" y="0"/>
            <a:ext cx="9912470" cy="5733256"/>
          </a:xfrm>
          <a:prstGeom prst="rect">
            <a:avLst/>
          </a:prstGeom>
        </p:spPr>
      </p:pic>
      <p:sp>
        <p:nvSpPr>
          <p:cNvPr id="2" name="Title 1"/>
          <p:cNvSpPr>
            <a:spLocks noGrp="1"/>
          </p:cNvSpPr>
          <p:nvPr>
            <p:ph type="ctrTitle"/>
          </p:nvPr>
        </p:nvSpPr>
        <p:spPr>
          <a:xfrm>
            <a:off x="742950" y="1295400"/>
            <a:ext cx="8420100" cy="147002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485900" y="3051174"/>
            <a:ext cx="6934200" cy="175260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938F2-5168-4B3A-8FCA-5A188010D12C}" type="slidenum">
              <a:rPr lang="en-US" smtClean="0"/>
              <a:pPr/>
              <a:t>‹#›</a:t>
            </a:fld>
            <a:endParaRPr lang="en-US" dirty="0"/>
          </a:p>
        </p:txBody>
      </p:sp>
      <p:pic>
        <p:nvPicPr>
          <p:cNvPr id="7" name="Picture 6" descr="DRDLR Powerpoint Presentation.jpg"/>
          <p:cNvPicPr>
            <a:picLocks noChangeAspect="1"/>
          </p:cNvPicPr>
          <p:nvPr userDrawn="1"/>
        </p:nvPicPr>
        <p:blipFill rotWithShape="1">
          <a:blip r:embed="rId2" cstate="print"/>
          <a:srcRect b="20133"/>
          <a:stretch/>
        </p:blipFill>
        <p:spPr>
          <a:xfrm>
            <a:off x="-6470" y="0"/>
            <a:ext cx="9912470" cy="5733256"/>
          </a:xfrm>
          <a:prstGeom prst="rect">
            <a:avLst/>
          </a:prstGeom>
        </p:spPr>
      </p:pic>
    </p:spTree>
    <p:extLst>
      <p:ext uri="{BB962C8B-B14F-4D97-AF65-F5344CB8AC3E}">
        <p14:creationId xmlns:p14="http://schemas.microsoft.com/office/powerpoint/2010/main" xmlns="" val="127440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95300" y="1600201"/>
            <a:ext cx="8915400" cy="39890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2938F2-5168-4B3A-8FCA-5A188010D12C}" type="slidenum">
              <a:rPr lang="en-US" smtClean="0"/>
              <a:pPr/>
              <a:t>‹#›</a:t>
            </a:fld>
            <a:endParaRPr lang="en-US" dirty="0"/>
          </a:p>
        </p:txBody>
      </p:sp>
    </p:spTree>
    <p:extLst>
      <p:ext uri="{BB962C8B-B14F-4D97-AF65-F5344CB8AC3E}">
        <p14:creationId xmlns:p14="http://schemas.microsoft.com/office/powerpoint/2010/main" xmlns="" val="34299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95300" y="1600201"/>
            <a:ext cx="4375150" cy="4038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5550" y="1600201"/>
            <a:ext cx="4375150" cy="4114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4"/>
          <p:cNvSpPr>
            <a:spLocks noGrp="1"/>
          </p:cNvSpPr>
          <p:nvPr>
            <p:ph type="ftr" sz="quarter" idx="11"/>
          </p:nvPr>
        </p:nvSpPr>
        <p:spPr>
          <a:xfrm>
            <a:off x="3384550" y="6356351"/>
            <a:ext cx="3136900" cy="365125"/>
          </a:xfrm>
        </p:spPr>
        <p:txBody>
          <a:bodyPr/>
          <a:lstStyle/>
          <a:p>
            <a:endParaRPr lang="en-US" dirty="0"/>
          </a:p>
        </p:txBody>
      </p:sp>
      <p:sp>
        <p:nvSpPr>
          <p:cNvPr id="14" name="Slide Number Placeholder 5"/>
          <p:cNvSpPr>
            <a:spLocks noGrp="1"/>
          </p:cNvSpPr>
          <p:nvPr>
            <p:ph type="sldNum" sz="quarter" idx="12"/>
          </p:nvPr>
        </p:nvSpPr>
        <p:spPr>
          <a:xfrm>
            <a:off x="7099300" y="6356351"/>
            <a:ext cx="2311400" cy="365125"/>
          </a:xfrm>
        </p:spPr>
        <p:txBody>
          <a:bodyPr/>
          <a:lstStyle/>
          <a:p>
            <a:fld id="{3B2938F2-5168-4B3A-8FCA-5A188010D12C}" type="slidenum">
              <a:rPr lang="en-US" smtClean="0"/>
              <a:pPr/>
              <a:t>‹#›</a:t>
            </a:fld>
            <a:endParaRPr lang="en-US" dirty="0"/>
          </a:p>
        </p:txBody>
      </p:sp>
    </p:spTree>
    <p:extLst>
      <p:ext uri="{BB962C8B-B14F-4D97-AF65-F5344CB8AC3E}">
        <p14:creationId xmlns:p14="http://schemas.microsoft.com/office/powerpoint/2010/main" xmlns="" val="381362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544312"/>
            <a:ext cx="9906000" cy="1313688"/>
          </a:xfrm>
          <a:prstGeom prst="rect">
            <a:avLst/>
          </a:prstGeom>
        </p:spPr>
      </p:pic>
      <p:sp>
        <p:nvSpPr>
          <p:cNvPr id="8" name="Footer Placeholder 4"/>
          <p:cNvSpPr>
            <a:spLocks noGrp="1"/>
          </p:cNvSpPr>
          <p:nvPr>
            <p:ph type="ftr" sz="quarter" idx="11"/>
          </p:nvPr>
        </p:nvSpPr>
        <p:spPr>
          <a:xfrm>
            <a:off x="3384550" y="6356351"/>
            <a:ext cx="3136900" cy="365125"/>
          </a:xfrm>
        </p:spPr>
        <p:txBody>
          <a:bodyPr/>
          <a:lstStyle/>
          <a:p>
            <a:endParaRPr lang="en-US" dirty="0"/>
          </a:p>
        </p:txBody>
      </p:sp>
      <p:sp>
        <p:nvSpPr>
          <p:cNvPr id="9" name="Slide Number Placeholder 5"/>
          <p:cNvSpPr>
            <a:spLocks noGrp="1"/>
          </p:cNvSpPr>
          <p:nvPr>
            <p:ph type="sldNum" sz="quarter" idx="12"/>
          </p:nvPr>
        </p:nvSpPr>
        <p:spPr>
          <a:xfrm>
            <a:off x="7099300" y="6356351"/>
            <a:ext cx="2311400" cy="365125"/>
          </a:xfrm>
        </p:spPr>
        <p:txBody>
          <a:bodyPr/>
          <a:lstStyle/>
          <a:p>
            <a:fld id="{3B2938F2-5168-4B3A-8FCA-5A188010D12C}"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5544312"/>
            <a:ext cx="9906000" cy="1313688"/>
          </a:xfrm>
          <a:prstGeom prst="rect">
            <a:avLst/>
          </a:prstGeom>
        </p:spPr>
      </p:pic>
    </p:spTree>
    <p:extLst>
      <p:ext uri="{BB962C8B-B14F-4D97-AF65-F5344CB8AC3E}">
        <p14:creationId xmlns:p14="http://schemas.microsoft.com/office/powerpoint/2010/main" xmlns="" val="2893659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39441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B2BDD-6ED8-4D1A-924B-691C8BB62CC9}" type="datetimeFigureOut">
              <a:rPr lang="en-US" smtClean="0"/>
              <a:pPr/>
              <a:t>2/16/2021</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938F2-5168-4B3A-8FCA-5A188010D12C}" type="slidenum">
              <a:rPr lang="en-US" smtClean="0"/>
              <a:pPr/>
              <a:t>‹#›</a:t>
            </a:fld>
            <a:endParaRPr lang="en-US" dirty="0"/>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xmlns="" val="0"/>
              </a:ext>
            </a:extLst>
          </a:blip>
          <a:srcRect l="450"/>
          <a:stretch/>
        </p:blipFill>
        <p:spPr>
          <a:xfrm>
            <a:off x="0" y="5544312"/>
            <a:ext cx="9906000" cy="1313688"/>
          </a:xfrm>
          <a:prstGeom prst="rect">
            <a:avLst/>
          </a:prstGeom>
        </p:spPr>
      </p:pic>
      <p:sp>
        <p:nvSpPr>
          <p:cNvPr id="9" name="Slide Number Placeholder 5"/>
          <p:cNvSpPr txBox="1">
            <a:spLocks/>
          </p:cNvSpPr>
          <p:nvPr/>
        </p:nvSpPr>
        <p:spPr>
          <a:xfrm>
            <a:off x="7099300" y="6356351"/>
            <a:ext cx="2311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2938F2-5168-4B3A-8FCA-5A188010D12C}" type="slidenum">
              <a:rPr lang="en-US" sz="1200" smtClean="0"/>
              <a:pPr algn="r"/>
              <a:t>‹#›</a:t>
            </a:fld>
            <a:endParaRPr lang="en-US" dirty="0"/>
          </a:p>
        </p:txBody>
      </p:sp>
    </p:spTree>
    <p:extLst>
      <p:ext uri="{BB962C8B-B14F-4D97-AF65-F5344CB8AC3E}">
        <p14:creationId xmlns:p14="http://schemas.microsoft.com/office/powerpoint/2010/main" xmlns="" val="148447350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1066801"/>
            <a:ext cx="8420100" cy="860425"/>
          </a:xfrm>
        </p:spPr>
        <p:txBody>
          <a:bodyPr>
            <a:normAutofit/>
          </a:bodyPr>
          <a:lstStyle/>
          <a:p>
            <a:r>
              <a:rPr lang="en-US" dirty="0">
                <a:solidFill>
                  <a:schemeClr val="bg1"/>
                </a:solidFill>
                <a:latin typeface="Arial" pitchFamily="34" charset="0"/>
                <a:cs typeface="Arial" pitchFamily="34" charset="0"/>
              </a:rPr>
              <a:t>Presentation Title Here</a:t>
            </a:r>
          </a:p>
        </p:txBody>
      </p:sp>
      <p:sp>
        <p:nvSpPr>
          <p:cNvPr id="5" name="Title 1"/>
          <p:cNvSpPr txBox="1">
            <a:spLocks/>
          </p:cNvSpPr>
          <p:nvPr/>
        </p:nvSpPr>
        <p:spPr>
          <a:xfrm>
            <a:off x="660400" y="2133601"/>
            <a:ext cx="8420100" cy="6096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Sub Title Here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563" y="-262408"/>
            <a:ext cx="10297143" cy="7272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3"/>
          <p:cNvSpPr txBox="1">
            <a:spLocks/>
          </p:cNvSpPr>
          <p:nvPr/>
        </p:nvSpPr>
        <p:spPr>
          <a:xfrm>
            <a:off x="838200" y="1883186"/>
            <a:ext cx="8382000" cy="17200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ZA" sz="2800" b="1" dirty="0"/>
              <a:t>RESPONSE BY THE DEPARTMENT OF AGRICULTURE, LAND REFORM AND RURAL DEVELOPMENT TO THE </a:t>
            </a:r>
            <a:r>
              <a:rPr lang="en-ZA" sz="2800" b="1" dirty="0" smtClean="0"/>
              <a:t>2021 </a:t>
            </a:r>
            <a:r>
              <a:rPr lang="en-ZA" sz="2800" b="1" dirty="0"/>
              <a:t>STATE OF THE NATION ADDRESS</a:t>
            </a:r>
            <a:endParaRPr lang="en-ZA" sz="2800" b="1" i="1" dirty="0"/>
          </a:p>
        </p:txBody>
      </p:sp>
      <p:sp>
        <p:nvSpPr>
          <p:cNvPr id="7" name="Subtitle 4"/>
          <p:cNvSpPr>
            <a:spLocks noGrp="1"/>
          </p:cNvSpPr>
          <p:nvPr>
            <p:ph type="subTitle" idx="1"/>
          </p:nvPr>
        </p:nvSpPr>
        <p:spPr>
          <a:xfrm>
            <a:off x="304800" y="3886200"/>
            <a:ext cx="9448800" cy="2241612"/>
          </a:xfrm>
        </p:spPr>
        <p:txBody>
          <a:bodyPr>
            <a:normAutofit fontScale="70000" lnSpcReduction="20000"/>
          </a:bodyPr>
          <a:lstStyle/>
          <a:p>
            <a:pPr>
              <a:lnSpc>
                <a:spcPct val="170000"/>
              </a:lnSpc>
            </a:pPr>
            <a:r>
              <a:rPr lang="en-US" b="1" dirty="0" smtClean="0"/>
              <a:t>PORTFOLIO COMMITTEE ON AGRICULTURE, LAND REFORM AND RURAL DEVELOPMENT</a:t>
            </a:r>
            <a:endParaRPr lang="en-ZA" b="1" dirty="0" smtClean="0"/>
          </a:p>
          <a:p>
            <a:endParaRPr lang="en-ZA" dirty="0"/>
          </a:p>
          <a:p>
            <a:r>
              <a:rPr lang="en-ZA" b="1" dirty="0" smtClean="0"/>
              <a:t>16 </a:t>
            </a:r>
            <a:r>
              <a:rPr lang="en-ZA" b="1" dirty="0"/>
              <a:t>February </a:t>
            </a:r>
            <a:r>
              <a:rPr lang="en-ZA" b="1" dirty="0" smtClean="0"/>
              <a:t>2021</a:t>
            </a:r>
            <a:endParaRPr lang="en-ZA" b="1" dirty="0"/>
          </a:p>
          <a:p>
            <a:r>
              <a:rPr lang="en-ZA" b="1" dirty="0">
                <a:latin typeface="+mj-lt"/>
              </a:rPr>
              <a:t> </a:t>
            </a:r>
          </a:p>
          <a:p>
            <a:endParaRPr lang="en-ZA" dirty="0">
              <a:latin typeface="+mj-lt"/>
            </a:endParaRPr>
          </a:p>
          <a:p>
            <a:endParaRPr lang="en-ZA" dirty="0"/>
          </a:p>
        </p:txBody>
      </p:sp>
      <p:pic>
        <p:nvPicPr>
          <p:cNvPr id="9" name="Picture 1">
            <a:extLst>
              <a:ext uri="{FF2B5EF4-FFF2-40B4-BE49-F238E27FC236}">
                <a16:creationId xmlns:a16="http://schemas.microsoft.com/office/drawing/2014/main" xmlns="" id="{212B3187-2059-4B91-BC0F-29F727B16208}"/>
              </a:ext>
            </a:extLst>
          </p:cNvPr>
          <p:cNvPicPr>
            <a:picLocks noChangeAspect="1"/>
          </p:cNvPicPr>
          <p:nvPr/>
        </p:nvPicPr>
        <p:blipFill>
          <a:blip r:embed="rId3" cstate="print">
            <a:extLst>
              <a:ext uri="{28A0092B-C50C-407E-A947-70E740481C1C}">
                <a14:useLocalDpi xmlns:a14="http://schemas.microsoft.com/office/drawing/2010/main" xmlns="" val="0"/>
              </a:ext>
            </a:extLst>
          </a:blip>
          <a:srcRect t="24004" b="31992"/>
          <a:stretch>
            <a:fillRect/>
          </a:stretch>
        </p:blipFill>
        <p:spPr bwMode="auto">
          <a:xfrm>
            <a:off x="107950" y="5949950"/>
            <a:ext cx="25463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1016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2242949562"/>
              </p:ext>
            </p:extLst>
          </p:nvPr>
        </p:nvGraphicFramePr>
        <p:xfrm>
          <a:off x="238125" y="838200"/>
          <a:ext cx="9505950" cy="5198562"/>
        </p:xfrm>
        <a:graphic>
          <a:graphicData uri="http://schemas.openxmlformats.org/drawingml/2006/table">
            <a:tbl>
              <a:tblPr firstRow="1" bandRow="1">
                <a:tableStyleId>{5940675A-B579-460E-94D1-54222C63F5DA}</a:tableStyleId>
              </a:tblPr>
              <a:tblGrid>
                <a:gridCol w="4400550">
                  <a:extLst>
                    <a:ext uri="{9D8B030D-6E8A-4147-A177-3AD203B41FA5}">
                      <a16:colId xmlns:a16="http://schemas.microsoft.com/office/drawing/2014/main" xmlns="" val="3571044655"/>
                    </a:ext>
                  </a:extLst>
                </a:gridCol>
                <a:gridCol w="5105400">
                  <a:extLst>
                    <a:ext uri="{9D8B030D-6E8A-4147-A177-3AD203B41FA5}">
                      <a16:colId xmlns:a16="http://schemas.microsoft.com/office/drawing/2014/main" xmlns="" val="1245477522"/>
                    </a:ext>
                  </a:extLst>
                </a:gridCol>
              </a:tblGrid>
              <a:tr h="135438">
                <a:tc>
                  <a:txBody>
                    <a:bodyPr/>
                    <a:lstStyle/>
                    <a:p>
                      <a:r>
                        <a:rPr lang="en-US" sz="1800" b="1" dirty="0" smtClean="0">
                          <a:solidFill>
                            <a:schemeClr val="bg1"/>
                          </a:solidFill>
                          <a:latin typeface="Arial" panose="020B0604020202020204" pitchFamily="34" charset="0"/>
                          <a:cs typeface="Arial" panose="020B0604020202020204" pitchFamily="34" charset="0"/>
                        </a:rPr>
                        <a:t>2021 </a:t>
                      </a:r>
                      <a:r>
                        <a:rPr lang="en-US" sz="1800" b="1" dirty="0">
                          <a:solidFill>
                            <a:schemeClr val="bg1"/>
                          </a:solidFill>
                          <a:latin typeface="Arial" panose="020B0604020202020204" pitchFamily="34" charset="0"/>
                          <a:cs typeface="Arial" panose="020B0604020202020204" pitchFamily="34" charset="0"/>
                        </a:rPr>
                        <a:t>SONA PRONOUNCEMENTS</a:t>
                      </a:r>
                      <a:endParaRPr lang="en-ZA" sz="1800"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sz="1800" b="1" dirty="0">
                          <a:solidFill>
                            <a:schemeClr val="bg1"/>
                          </a:solidFill>
                          <a:latin typeface="Arial" panose="020B0604020202020204" pitchFamily="34" charset="0"/>
                          <a:cs typeface="Arial" panose="020B0604020202020204" pitchFamily="34" charset="0"/>
                        </a:rPr>
                        <a:t>RESPONSE(S)</a:t>
                      </a:r>
                      <a:endParaRPr lang="en-ZA" sz="1800"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To this end, Cabinet approved the SMME Focused Localisation Policy Framework which identified the 1,000 products.</a:t>
                      </a: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The Department of Agriculture Land Reform and Rural Development will align its funding programmes to the SMME Focused Localisation Policy Framework. However, the department is currently providing financial support to smallholder producers in the form of loans through MAFISA scheme which is implemented through accredited MAFISA financial intermediaries. However, it should be noted that the fund is depleted</a:t>
                      </a:r>
                      <a:r>
                        <a:rPr lang="en-GB" sz="1800" b="0" dirty="0" smtClean="0">
                          <a:solidFill>
                            <a:srgbClr val="FF0000"/>
                          </a:solidFill>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sz="1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3" name="Picture 2"/>
          <p:cNvPicPr>
            <a:picLocks noChangeAspect="1"/>
          </p:cNvPicPr>
          <p:nvPr/>
        </p:nvPicPr>
        <p:blipFill>
          <a:blip r:embed="rId2" cstate="print"/>
          <a:stretch>
            <a:fillRect/>
          </a:stretch>
        </p:blipFill>
        <p:spPr>
          <a:xfrm>
            <a:off x="152401" y="5943600"/>
            <a:ext cx="2743200" cy="914400"/>
          </a:xfrm>
          <a:prstGeom prst="rect">
            <a:avLst/>
          </a:prstGeom>
        </p:spPr>
      </p:pic>
    </p:spTree>
    <p:extLst>
      <p:ext uri="{BB962C8B-B14F-4D97-AF65-F5344CB8AC3E}">
        <p14:creationId xmlns:p14="http://schemas.microsoft.com/office/powerpoint/2010/main" xmlns="" val="2740362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1445368623"/>
              </p:ext>
            </p:extLst>
          </p:nvPr>
        </p:nvGraphicFramePr>
        <p:xfrm>
          <a:off x="238125" y="838200"/>
          <a:ext cx="9505950" cy="5229042"/>
        </p:xfrm>
        <a:graphic>
          <a:graphicData uri="http://schemas.openxmlformats.org/drawingml/2006/table">
            <a:tbl>
              <a:tblPr firstRow="1" bandRow="1">
                <a:tableStyleId>{5940675A-B579-460E-94D1-54222C63F5DA}</a:tableStyleId>
              </a:tblPr>
              <a:tblGrid>
                <a:gridCol w="4400550">
                  <a:extLst>
                    <a:ext uri="{9D8B030D-6E8A-4147-A177-3AD203B41FA5}">
                      <a16:colId xmlns:a16="http://schemas.microsoft.com/office/drawing/2014/main" xmlns="" val="3571044655"/>
                    </a:ext>
                  </a:extLst>
                </a:gridCol>
                <a:gridCol w="5105400">
                  <a:extLst>
                    <a:ext uri="{9D8B030D-6E8A-4147-A177-3AD203B41FA5}">
                      <a16:colId xmlns:a16="http://schemas.microsoft.com/office/drawing/2014/main" xmlns="" val="1245477522"/>
                    </a:ext>
                  </a:extLst>
                </a:gridCol>
              </a:tblGrid>
              <a:tr h="135438">
                <a:tc>
                  <a:txBody>
                    <a:bodyPr/>
                    <a:lstStyle/>
                    <a:p>
                      <a:r>
                        <a:rPr lang="en-US" sz="2000" b="1" dirty="0" smtClean="0">
                          <a:solidFill>
                            <a:schemeClr val="bg1"/>
                          </a:solidFill>
                          <a:latin typeface="Arial" panose="020B0604020202020204" pitchFamily="34" charset="0"/>
                          <a:cs typeface="Arial" panose="020B0604020202020204" pitchFamily="34" charset="0"/>
                        </a:rPr>
                        <a:t>2021 </a:t>
                      </a:r>
                      <a:r>
                        <a:rPr lang="en-US" sz="2000" b="1" dirty="0">
                          <a:solidFill>
                            <a:schemeClr val="bg1"/>
                          </a:solidFill>
                          <a:latin typeface="Arial" panose="020B0604020202020204" pitchFamily="34" charset="0"/>
                          <a:cs typeface="Arial" panose="020B0604020202020204" pitchFamily="34" charset="0"/>
                        </a:rPr>
                        <a:t>SONA PRONOUNCEMENTS</a:t>
                      </a:r>
                      <a:endParaRPr lang="en-ZA" sz="2000"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sz="2000" b="1" dirty="0">
                          <a:solidFill>
                            <a:schemeClr val="bg1"/>
                          </a:solidFill>
                          <a:latin typeface="Arial" panose="020B0604020202020204" pitchFamily="34" charset="0"/>
                          <a:cs typeface="Arial" panose="020B0604020202020204" pitchFamily="34" charset="0"/>
                        </a:rPr>
                        <a:t>RESPONSE(S)</a:t>
                      </a:r>
                      <a:endParaRPr lang="en-ZA" sz="2000"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The second priority intervention of the Recovery Plan is to support a massive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increase in local production and to make South African exports globally competitive. This will encourage greater investment by the private sector in productive activity. This commitment should lead to increased local production, which will lead to the revival of our manufacturing industry.</a:t>
                      </a: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US" sz="1800" b="0" dirty="0" smtClean="0">
                          <a:solidFill>
                            <a:schemeClr val="tx1"/>
                          </a:solidFill>
                          <a:latin typeface="Arial" panose="020B0604020202020204" pitchFamily="34" charset="0"/>
                          <a:cs typeface="Arial" panose="020B0604020202020204" pitchFamily="34" charset="0"/>
                        </a:rPr>
                        <a:t>The</a:t>
                      </a:r>
                      <a:r>
                        <a:rPr lang="en-US" sz="1800" b="0" baseline="0" dirty="0" smtClean="0">
                          <a:solidFill>
                            <a:schemeClr val="tx1"/>
                          </a:solidFill>
                          <a:latin typeface="Arial" panose="020B0604020202020204" pitchFamily="34" charset="0"/>
                          <a:cs typeface="Arial" panose="020B0604020202020204" pitchFamily="34" charset="0"/>
                        </a:rPr>
                        <a:t> DALRRD commits to the implementation of the Integrated Rural Development Framework. In the next financial year the department will support 67 Farmer Production Support Units nationwide. Through these FPSU initiatives, it is anticipated that a lot of fallow agricultural land could be brought to productivity again</a:t>
                      </a:r>
                      <a:r>
                        <a:rPr lang="en-US" sz="1800" b="0" baseline="0" dirty="0" smtClean="0">
                          <a:solidFill>
                            <a:srgbClr val="00CC00"/>
                          </a:solidFill>
                          <a:latin typeface="Arial" panose="020B0604020202020204" pitchFamily="34" charset="0"/>
                          <a:cs typeface="Arial" panose="020B0604020202020204" pitchFamily="34" charset="0"/>
                        </a:rPr>
                        <a:t>.</a:t>
                      </a:r>
                      <a:endParaRPr lang="en-US" sz="1800" b="0" dirty="0">
                        <a:solidFill>
                          <a:srgbClr val="00CC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3" name="Picture 2"/>
          <p:cNvPicPr>
            <a:picLocks noChangeAspect="1"/>
          </p:cNvPicPr>
          <p:nvPr/>
        </p:nvPicPr>
        <p:blipFill>
          <a:blip r:embed="rId2" cstate="print"/>
          <a:stretch>
            <a:fillRect/>
          </a:stretch>
        </p:blipFill>
        <p:spPr>
          <a:xfrm>
            <a:off x="152401" y="5943600"/>
            <a:ext cx="2743200" cy="914400"/>
          </a:xfrm>
          <a:prstGeom prst="rect">
            <a:avLst/>
          </a:prstGeom>
        </p:spPr>
      </p:pic>
    </p:spTree>
    <p:extLst>
      <p:ext uri="{BB962C8B-B14F-4D97-AF65-F5344CB8AC3E}">
        <p14:creationId xmlns:p14="http://schemas.microsoft.com/office/powerpoint/2010/main" xmlns="" val="2565718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2189033593"/>
              </p:ext>
            </p:extLst>
          </p:nvPr>
        </p:nvGraphicFramePr>
        <p:xfrm>
          <a:off x="238125" y="838200"/>
          <a:ext cx="9505950" cy="5229042"/>
        </p:xfrm>
        <a:graphic>
          <a:graphicData uri="http://schemas.openxmlformats.org/drawingml/2006/table">
            <a:tbl>
              <a:tblPr firstRow="1" bandRow="1">
                <a:tableStyleId>{5940675A-B579-460E-94D1-54222C63F5DA}</a:tableStyleId>
              </a:tblPr>
              <a:tblGrid>
                <a:gridCol w="4400550">
                  <a:extLst>
                    <a:ext uri="{9D8B030D-6E8A-4147-A177-3AD203B41FA5}">
                      <a16:colId xmlns:a16="http://schemas.microsoft.com/office/drawing/2014/main" xmlns="" val="3571044655"/>
                    </a:ext>
                  </a:extLst>
                </a:gridCol>
                <a:gridCol w="5105400">
                  <a:extLst>
                    <a:ext uri="{9D8B030D-6E8A-4147-A177-3AD203B41FA5}">
                      <a16:colId xmlns:a16="http://schemas.microsoft.com/office/drawing/2014/main" xmlns="" val="1245477522"/>
                    </a:ext>
                  </a:extLst>
                </a:gridCol>
              </a:tblGrid>
              <a:tr h="135438">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sz="2000" b="1" dirty="0">
                          <a:solidFill>
                            <a:schemeClr val="bg1"/>
                          </a:solidFill>
                          <a:latin typeface="Arial" panose="020B0604020202020204" pitchFamily="34" charset="0"/>
                          <a:cs typeface="Arial" panose="020B0604020202020204" pitchFamily="34" charset="0"/>
                        </a:rPr>
                        <a:t>RESPONSE(S)</a:t>
                      </a:r>
                      <a:endParaRPr lang="en-ZA" sz="2000"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Through the implementation of the poultry master plan, the industry has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invested R800 million to upgrade production. South Africa now produces an additional one million chickens every week.</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A residue control plan was proposed to open markets for heat treated poultry to the EU.</a:t>
                      </a:r>
                    </a:p>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The department will pursue market access for South African Poultry to the Middle Eastern countries and other countries.</a:t>
                      </a:r>
                    </a:p>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DALRRD will assist developing poultry farmers with better production techniques and training to improve their produce.</a:t>
                      </a:r>
                    </a:p>
                    <a:p>
                      <a:pPr marL="342900" indent="-342900" algn="just">
                        <a:buFont typeface="Arial" panose="020B0604020202020204" pitchFamily="34" charset="0"/>
                        <a:buChar char="•"/>
                      </a:pPr>
                      <a:endParaRPr lang="en-US" sz="1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3" name="Picture 2"/>
          <p:cNvPicPr>
            <a:picLocks noChangeAspect="1"/>
          </p:cNvPicPr>
          <p:nvPr/>
        </p:nvPicPr>
        <p:blipFill>
          <a:blip r:embed="rId2" cstate="print"/>
          <a:stretch>
            <a:fillRect/>
          </a:stretch>
        </p:blipFill>
        <p:spPr>
          <a:xfrm>
            <a:off x="152400" y="5943600"/>
            <a:ext cx="3657601" cy="914400"/>
          </a:xfrm>
          <a:prstGeom prst="rect">
            <a:avLst/>
          </a:prstGeom>
        </p:spPr>
      </p:pic>
    </p:spTree>
    <p:extLst>
      <p:ext uri="{BB962C8B-B14F-4D97-AF65-F5344CB8AC3E}">
        <p14:creationId xmlns:p14="http://schemas.microsoft.com/office/powerpoint/2010/main" xmlns="" val="133776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2320120517"/>
              </p:ext>
            </p:extLst>
          </p:nvPr>
        </p:nvGraphicFramePr>
        <p:xfrm>
          <a:off x="238125" y="878021"/>
          <a:ext cx="9505950" cy="5141779"/>
        </p:xfrm>
        <a:graphic>
          <a:graphicData uri="http://schemas.openxmlformats.org/drawingml/2006/table">
            <a:tbl>
              <a:tblPr firstRow="1" bandRow="1">
                <a:tableStyleId>{5940675A-B579-460E-94D1-54222C63F5DA}</a:tableStyleId>
              </a:tblPr>
              <a:tblGrid>
                <a:gridCol w="4400550">
                  <a:extLst>
                    <a:ext uri="{9D8B030D-6E8A-4147-A177-3AD203B41FA5}">
                      <a16:colId xmlns:a16="http://schemas.microsoft.com/office/drawing/2014/main" xmlns="" val="3571044655"/>
                    </a:ext>
                  </a:extLst>
                </a:gridCol>
                <a:gridCol w="5105400">
                  <a:extLst>
                    <a:ext uri="{9D8B030D-6E8A-4147-A177-3AD203B41FA5}">
                      <a16:colId xmlns:a16="http://schemas.microsoft.com/office/drawing/2014/main" xmlns="" val="1245477522"/>
                    </a:ext>
                  </a:extLst>
                </a:gridCol>
              </a:tblGrid>
              <a:tr h="329381">
                <a:tc>
                  <a:txBody>
                    <a:bodyPr/>
                    <a:lstStyle/>
                    <a:p>
                      <a:pPr>
                        <a:lnSpc>
                          <a:spcPct val="100000"/>
                        </a:lnSpc>
                        <a:spcBef>
                          <a:spcPts val="0"/>
                        </a:spcBef>
                        <a:spcAft>
                          <a:spcPts val="0"/>
                        </a:spcAft>
                      </a:pPr>
                      <a:r>
                        <a:rPr lang="en-US" sz="1800" b="1" dirty="0" smtClean="0">
                          <a:solidFill>
                            <a:schemeClr val="bg1"/>
                          </a:solidFill>
                          <a:latin typeface="Arial" panose="020B0604020202020204" pitchFamily="34" charset="0"/>
                          <a:cs typeface="Arial" panose="020B0604020202020204" pitchFamily="34" charset="0"/>
                        </a:rPr>
                        <a:t>2021 </a:t>
                      </a:r>
                      <a:r>
                        <a:rPr lang="en-US" sz="1800" b="1" dirty="0">
                          <a:solidFill>
                            <a:schemeClr val="bg1"/>
                          </a:solidFill>
                          <a:latin typeface="Arial" panose="020B0604020202020204" pitchFamily="34" charset="0"/>
                          <a:cs typeface="Arial" panose="020B0604020202020204" pitchFamily="34" charset="0"/>
                        </a:rPr>
                        <a:t>SONA PRONOUNCEMENTS</a:t>
                      </a:r>
                      <a:endParaRPr lang="en-ZA" sz="1800"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pPr>
                        <a:lnSpc>
                          <a:spcPct val="100000"/>
                        </a:lnSpc>
                        <a:spcBef>
                          <a:spcPts val="0"/>
                        </a:spcBef>
                        <a:spcAft>
                          <a:spcPts val="0"/>
                        </a:spcAft>
                      </a:pPr>
                      <a:r>
                        <a:rPr lang="en-US" sz="1800" b="1" dirty="0">
                          <a:solidFill>
                            <a:schemeClr val="bg1"/>
                          </a:solidFill>
                          <a:latin typeface="Arial" panose="020B0604020202020204" pitchFamily="34" charset="0"/>
                          <a:cs typeface="Arial" panose="020B0604020202020204" pitchFamily="34" charset="0"/>
                        </a:rPr>
                        <a:t>RESPONSE(S)</a:t>
                      </a:r>
                      <a:endParaRPr lang="en-ZA" sz="1800"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77601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Through the implementation of the sugar master plan, last year saw a rise in local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production and a decline in imported sugar, creating stability for an industry which employs some 85,000 workers.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Support for black small-scale farmers is being stepped up, with a large beverage producer committing to expand their procurement sharply.</a:t>
                      </a: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lnSpc>
                          <a:spcPct val="100000"/>
                        </a:lnSpc>
                        <a:spcBef>
                          <a:spcPts val="0"/>
                        </a:spcBef>
                        <a:spcAft>
                          <a:spcPts val="0"/>
                        </a:spcAf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The department will provide technical support to farmers who would be diversifying their production away from Sugar.</a:t>
                      </a:r>
                    </a:p>
                    <a:p>
                      <a:pPr marL="342900" indent="-342900" algn="just">
                        <a:lnSpc>
                          <a:spcPct val="100000"/>
                        </a:lnSpc>
                        <a:spcBef>
                          <a:spcPts val="0"/>
                        </a:spcBef>
                        <a:spcAft>
                          <a:spcPts val="0"/>
                        </a:spcAft>
                        <a:buFont typeface="Arial" panose="020B0604020202020204" pitchFamily="34" charset="0"/>
                        <a:buChar char="•"/>
                      </a:pPr>
                      <a:endParaRPr lang="en-GB" sz="1800" b="0" dirty="0" smtClean="0">
                        <a:solidFill>
                          <a:schemeClr val="tx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smtClean="0">
                          <a:solidFill>
                            <a:schemeClr val="tx1"/>
                          </a:solidFill>
                          <a:latin typeface="Arial" panose="020B0604020202020204" pitchFamily="34" charset="0"/>
                          <a:cs typeface="Arial" panose="020B0604020202020204" pitchFamily="34" charset="0"/>
                        </a:rPr>
                        <a:t>To step up support DALRRD will appoint 132</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extension personnel to support commodities      </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in the Agriculture and Agro-processing </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Master Plan and other interventions in the </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Department. The appointments of extension  </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practitioners will contribute to achievement </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of  the 10 000 target in the MTSF with the  </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current</a:t>
                      </a:r>
                      <a:r>
                        <a:rPr lang="en-GB" sz="1800" b="0" baseline="0" dirty="0" smtClean="0">
                          <a:solidFill>
                            <a:schemeClr val="tx1"/>
                          </a:solidFill>
                          <a:latin typeface="Arial" panose="020B0604020202020204" pitchFamily="34" charset="0"/>
                          <a:cs typeface="Arial" panose="020B0604020202020204" pitchFamily="34" charset="0"/>
                        </a:rPr>
                        <a:t> </a:t>
                      </a:r>
                      <a:r>
                        <a:rPr lang="en-GB" sz="1800" b="0" dirty="0" smtClean="0">
                          <a:solidFill>
                            <a:schemeClr val="tx1"/>
                          </a:solidFill>
                          <a:latin typeface="Arial" panose="020B0604020202020204" pitchFamily="34" charset="0"/>
                          <a:cs typeface="Arial" panose="020B0604020202020204" pitchFamily="34" charset="0"/>
                        </a:rPr>
                        <a:t>baseline of 2 408 Extension </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personnel available to provide farmers/ </a:t>
                      </a:r>
                    </a:p>
                    <a:p>
                      <a:pPr marL="0" indent="0" algn="just">
                        <a:lnSpc>
                          <a:spcPct val="100000"/>
                        </a:lnSpc>
                        <a:spcBef>
                          <a:spcPts val="0"/>
                        </a:spcBef>
                        <a:spcAft>
                          <a:spcPts val="0"/>
                        </a:spcAft>
                        <a:buFont typeface="Arial" panose="020B0604020202020204" pitchFamily="34" charset="0"/>
                        <a:buNone/>
                      </a:pPr>
                      <a:r>
                        <a:rPr lang="en-GB" sz="1800" b="0" dirty="0" smtClean="0">
                          <a:solidFill>
                            <a:schemeClr val="tx1"/>
                          </a:solidFill>
                          <a:latin typeface="Arial" panose="020B0604020202020204" pitchFamily="34" charset="0"/>
                          <a:cs typeface="Arial" panose="020B0604020202020204" pitchFamily="34" charset="0"/>
                        </a:rPr>
                        <a:t>      producers support.</a:t>
                      </a:r>
                    </a:p>
                    <a:p>
                      <a:pPr marL="342900" indent="-342900" algn="just">
                        <a:lnSpc>
                          <a:spcPct val="100000"/>
                        </a:lnSpc>
                        <a:spcBef>
                          <a:spcPts val="0"/>
                        </a:spcBef>
                        <a:spcAft>
                          <a:spcPts val="0"/>
                        </a:spcAft>
                        <a:buFont typeface="Arial" panose="020B0604020202020204" pitchFamily="34" charset="0"/>
                        <a:buChar char="•"/>
                      </a:pPr>
                      <a:endParaRPr lang="en-US" sz="1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3" name="Picture 2"/>
          <p:cNvPicPr>
            <a:picLocks noChangeAspect="1"/>
          </p:cNvPicPr>
          <p:nvPr/>
        </p:nvPicPr>
        <p:blipFill>
          <a:blip r:embed="rId2" cstate="print"/>
          <a:stretch>
            <a:fillRect/>
          </a:stretch>
        </p:blipFill>
        <p:spPr>
          <a:xfrm>
            <a:off x="238125" y="6019800"/>
            <a:ext cx="2657475" cy="853248"/>
          </a:xfrm>
          <a:prstGeom prst="rect">
            <a:avLst/>
          </a:prstGeom>
        </p:spPr>
      </p:pic>
    </p:spTree>
    <p:extLst>
      <p:ext uri="{BB962C8B-B14F-4D97-AF65-F5344CB8AC3E}">
        <p14:creationId xmlns:p14="http://schemas.microsoft.com/office/powerpoint/2010/main" xmlns="" val="980279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922519989"/>
              </p:ext>
            </p:extLst>
          </p:nvPr>
        </p:nvGraphicFramePr>
        <p:xfrm>
          <a:off x="230409" y="815244"/>
          <a:ext cx="9505950" cy="5204556"/>
        </p:xfrm>
        <a:graphic>
          <a:graphicData uri="http://schemas.openxmlformats.org/drawingml/2006/table">
            <a:tbl>
              <a:tblPr firstRow="1" bandRow="1">
                <a:tableStyleId>{5940675A-B579-460E-94D1-54222C63F5DA}</a:tableStyleId>
              </a:tblPr>
              <a:tblGrid>
                <a:gridCol w="4112991">
                  <a:extLst>
                    <a:ext uri="{9D8B030D-6E8A-4147-A177-3AD203B41FA5}">
                      <a16:colId xmlns:a16="http://schemas.microsoft.com/office/drawing/2014/main" xmlns="" val="3571044655"/>
                    </a:ext>
                  </a:extLst>
                </a:gridCol>
                <a:gridCol w="5392959">
                  <a:extLst>
                    <a:ext uri="{9D8B030D-6E8A-4147-A177-3AD203B41FA5}">
                      <a16:colId xmlns:a16="http://schemas.microsoft.com/office/drawing/2014/main" xmlns="" val="1245477522"/>
                    </a:ext>
                  </a:extLst>
                </a:gridCol>
              </a:tblGrid>
              <a:tr h="37175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This year, we will begin to harness the opportunities presented by the African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Continental Free Trade Area, which came into operation on the 1st of January following the adoption of the Johannesburg Declaration by the African Union.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The AfCFTA provides a platform for the South African businesses to expand</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into markets across the continent, and for South Africa to position itself as a</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gateway to the continent.</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Notwithstanding the expectations on AfCFTA, trade had not commenced due to a number of internal bureaucratic administrative issues in different countries. No country so far has met the criteria for the start of trade under the AfCFTA.</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There are three critical requirements for the commencement of trade under the AfCFTA.</a:t>
                      </a:r>
                    </a:p>
                    <a:p>
                      <a:pPr marL="800100" lvl="1"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a:t>
                      </a:r>
                      <a:r>
                        <a:rPr lang="en-GB" sz="1600" b="0" dirty="0" err="1" smtClean="0">
                          <a:solidFill>
                            <a:schemeClr val="tx1"/>
                          </a:solidFill>
                          <a:latin typeface="Arial" panose="020B0604020202020204" pitchFamily="34" charset="0"/>
                          <a:cs typeface="Arial" panose="020B0604020202020204" pitchFamily="34" charset="0"/>
                        </a:rPr>
                        <a:t>i</a:t>
                      </a:r>
                      <a:r>
                        <a:rPr lang="en-GB" sz="1600" b="0" dirty="0" smtClean="0">
                          <a:solidFill>
                            <a:schemeClr val="tx1"/>
                          </a:solidFill>
                          <a:latin typeface="Arial" panose="020B0604020202020204" pitchFamily="34" charset="0"/>
                          <a:cs typeface="Arial" panose="020B0604020202020204" pitchFamily="34" charset="0"/>
                        </a:rPr>
                        <a:t>) the ratification of the Agreement;</a:t>
                      </a:r>
                      <a:r>
                        <a:rPr lang="en-GB" sz="1600" b="0" baseline="0" dirty="0" smtClean="0">
                          <a:solidFill>
                            <a:schemeClr val="tx1"/>
                          </a:solidFill>
                          <a:latin typeface="Arial" panose="020B0604020202020204" pitchFamily="34" charset="0"/>
                          <a:cs typeface="Arial" panose="020B0604020202020204" pitchFamily="34" charset="0"/>
                        </a:rPr>
                        <a:t> </a:t>
                      </a:r>
                      <a:endParaRPr lang="en-GB" sz="1600" b="0" dirty="0" smtClean="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(ii) the submission of the sound Tariff Offer; and</a:t>
                      </a:r>
                      <a:r>
                        <a:rPr lang="en-GB" sz="1600" b="0" baseline="0" dirty="0" smtClean="0">
                          <a:solidFill>
                            <a:schemeClr val="tx1"/>
                          </a:solidFill>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GB" sz="1600" b="0" baseline="0" dirty="0" smtClean="0">
                          <a:solidFill>
                            <a:schemeClr val="tx1"/>
                          </a:solidFill>
                          <a:latin typeface="Arial" panose="020B0604020202020204" pitchFamily="34" charset="0"/>
                          <a:cs typeface="Arial" panose="020B0604020202020204" pitchFamily="34" charset="0"/>
                        </a:rPr>
                        <a:t> (iii) </a:t>
                      </a:r>
                      <a:r>
                        <a:rPr lang="en-GB" sz="1600" b="0" dirty="0" smtClean="0">
                          <a:solidFill>
                            <a:schemeClr val="tx1"/>
                          </a:solidFill>
                          <a:latin typeface="Arial" panose="020B0604020202020204" pitchFamily="34" charset="0"/>
                          <a:cs typeface="Arial" panose="020B0604020202020204" pitchFamily="34" charset="0"/>
                        </a:rPr>
                        <a:t>the conclusion of the internal administrative  </a:t>
                      </a:r>
                    </a:p>
                    <a:p>
                      <a:pPr marL="457200" lvl="1" indent="0" algn="just">
                        <a:buFont typeface="Arial" panose="020B0604020202020204" pitchFamily="34" charset="0"/>
                        <a:buNone/>
                      </a:pPr>
                      <a:r>
                        <a:rPr lang="en-GB" sz="1600" b="0" dirty="0" smtClean="0">
                          <a:solidFill>
                            <a:schemeClr val="tx1"/>
                          </a:solidFill>
                          <a:latin typeface="Arial" panose="020B0604020202020204" pitchFamily="34" charset="0"/>
                          <a:cs typeface="Arial" panose="020B0604020202020204" pitchFamily="34" charset="0"/>
                        </a:rPr>
                        <a:t>            procedures to manage trade.</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 South African agricultural sector is among the sectors that will benefit from the duty and quota free trading system of the region should tariff offers be concluded and trade begin. </a:t>
                      </a:r>
                    </a:p>
                    <a:p>
                      <a:pPr marL="342900" indent="-342900" algn="just">
                        <a:buFont typeface="Arial" panose="020B0604020202020204" pitchFamily="34" charset="0"/>
                        <a:buChar char="•"/>
                      </a:pPr>
                      <a:endParaRPr lang="en-US" sz="1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3" name="Picture 2"/>
          <p:cNvPicPr>
            <a:picLocks noChangeAspect="1"/>
          </p:cNvPicPr>
          <p:nvPr/>
        </p:nvPicPr>
        <p:blipFill>
          <a:blip r:embed="rId2"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3228615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2784117755"/>
              </p:ext>
            </p:extLst>
          </p:nvPr>
        </p:nvGraphicFramePr>
        <p:xfrm>
          <a:off x="238125" y="811386"/>
          <a:ext cx="9505950" cy="5204556"/>
        </p:xfrm>
        <a:graphic>
          <a:graphicData uri="http://schemas.openxmlformats.org/drawingml/2006/table">
            <a:tbl>
              <a:tblPr firstRow="1" bandRow="1">
                <a:tableStyleId>{5940675A-B579-460E-94D1-54222C63F5DA}</a:tableStyleId>
              </a:tblPr>
              <a:tblGrid>
                <a:gridCol w="4400550">
                  <a:extLst>
                    <a:ext uri="{9D8B030D-6E8A-4147-A177-3AD203B41FA5}">
                      <a16:colId xmlns:a16="http://schemas.microsoft.com/office/drawing/2014/main" xmlns="" val="3571044655"/>
                    </a:ext>
                  </a:extLst>
                </a:gridCol>
                <a:gridCol w="5105400">
                  <a:extLst>
                    <a:ext uri="{9D8B030D-6E8A-4147-A177-3AD203B41FA5}">
                      <a16:colId xmlns:a16="http://schemas.microsoft.com/office/drawing/2014/main" xmlns="" val="1245477522"/>
                    </a:ext>
                  </a:extLst>
                </a:gridCol>
              </a:tblGrid>
              <a:tr h="37175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To address the deep inequalities in our society, we must accelerate the implementation of broad-based black economic empowerment policies on ownership, control and management of the economy.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Last year, government agreed to landmark deals with companies that will advance black economic empowerment by transferring ownership to their workers.</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The DALRRD has embarked on the review of the </a:t>
                      </a:r>
                      <a:r>
                        <a:rPr lang="en-GB" sz="1800" b="0" dirty="0" err="1" smtClean="0">
                          <a:solidFill>
                            <a:schemeClr val="tx1"/>
                          </a:solidFill>
                          <a:latin typeface="Arial" panose="020B0604020202020204" pitchFamily="34" charset="0"/>
                          <a:cs typeface="Arial" panose="020B0604020202020204" pitchFamily="34" charset="0"/>
                        </a:rPr>
                        <a:t>AgriBEE</a:t>
                      </a:r>
                      <a:r>
                        <a:rPr lang="en-GB" sz="1800" b="0" dirty="0" smtClean="0">
                          <a:solidFill>
                            <a:schemeClr val="tx1"/>
                          </a:solidFill>
                          <a:latin typeface="Arial" panose="020B0604020202020204" pitchFamily="34" charset="0"/>
                          <a:cs typeface="Arial" panose="020B0604020202020204" pitchFamily="34" charset="0"/>
                        </a:rPr>
                        <a:t> Fund and the review report is still to be released. The recommendations of the review report will give guidance to critical interventions that could be undertaken to strengthen the transformation of the sector.</a:t>
                      </a:r>
                    </a:p>
                    <a:p>
                      <a:pPr marL="342900" indent="-342900" algn="just">
                        <a:buFont typeface="Arial" panose="020B0604020202020204" pitchFamily="34" charset="0"/>
                        <a:buChar char="•"/>
                      </a:pPr>
                      <a:endParaRPr lang="en-US" sz="1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2"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1575385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1291076640"/>
              </p:ext>
            </p:extLst>
          </p:nvPr>
        </p:nvGraphicFramePr>
        <p:xfrm>
          <a:off x="238125" y="838200"/>
          <a:ext cx="9505950" cy="5204556"/>
        </p:xfrm>
        <a:graphic>
          <a:graphicData uri="http://schemas.openxmlformats.org/drawingml/2006/table">
            <a:tbl>
              <a:tblPr firstRow="1" bandRow="1">
                <a:tableStyleId>{5940675A-B579-460E-94D1-54222C63F5DA}</a:tableStyleId>
              </a:tblPr>
              <a:tblGrid>
                <a:gridCol w="4181475">
                  <a:extLst>
                    <a:ext uri="{9D8B030D-6E8A-4147-A177-3AD203B41FA5}">
                      <a16:colId xmlns:a16="http://schemas.microsoft.com/office/drawing/2014/main" xmlns="" val="3571044655"/>
                    </a:ext>
                  </a:extLst>
                </a:gridCol>
                <a:gridCol w="5324475">
                  <a:extLst>
                    <a:ext uri="{9D8B030D-6E8A-4147-A177-3AD203B41FA5}">
                      <a16:colId xmlns:a16="http://schemas.microsoft.com/office/drawing/2014/main" xmlns="" val="1245477522"/>
                    </a:ext>
                  </a:extLst>
                </a:gridCol>
              </a:tblGrid>
              <a:tr h="37175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Our third priority intervention is an employment stimulus to create jobs and support livelihoods.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The largest numbers of jobs will be created by the private sector in a number of industries as the economy recovers.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The Presidential Employment Stimulus is one of the most significant expansions of public and social employment in South Africa’s history.</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600" kern="1200" dirty="0" smtClean="0">
                          <a:solidFill>
                            <a:schemeClr val="tx1"/>
                          </a:solidFill>
                          <a:effectLst/>
                          <a:latin typeface="Arial" panose="020B0604020202020204" pitchFamily="34" charset="0"/>
                          <a:ea typeface="+mn-ea"/>
                          <a:cs typeface="Arial" panose="020B0604020202020204" pitchFamily="34" charset="0"/>
                        </a:rPr>
                        <a:t>A further 180,000 opportunities are currently in the recruitment process These opportunities are in areas like education, arts and culture, global business services, early childhood development, and small-scale and subsistence farming.</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DALRRD will support the development of smallholders and emerging farmers by strengthening and expanding KyD scheme and implementing innovative partnership with the private sector.  </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 department will strengthen the red</a:t>
                      </a:r>
                      <a:r>
                        <a:rPr lang="en-GB" sz="1600" b="0" baseline="0" dirty="0" smtClean="0">
                          <a:solidFill>
                            <a:schemeClr val="tx1"/>
                          </a:solidFill>
                          <a:latin typeface="Arial" panose="020B0604020202020204" pitchFamily="34" charset="0"/>
                          <a:cs typeface="Arial" panose="020B0604020202020204" pitchFamily="34" charset="0"/>
                        </a:rPr>
                        <a:t> </a:t>
                      </a:r>
                      <a:r>
                        <a:rPr lang="en-GB" sz="1600" b="0" dirty="0" smtClean="0">
                          <a:solidFill>
                            <a:schemeClr val="tx1"/>
                          </a:solidFill>
                          <a:latin typeface="Arial" panose="020B0604020202020204" pitchFamily="34" charset="0"/>
                          <a:cs typeface="Arial" panose="020B0604020202020204" pitchFamily="34" charset="0"/>
                        </a:rPr>
                        <a:t>meat development programme</a:t>
                      </a:r>
                      <a:r>
                        <a:rPr lang="en-GB" sz="1600" b="0" baseline="0" dirty="0" smtClean="0">
                          <a:solidFill>
                            <a:schemeClr val="tx1"/>
                          </a:solidFill>
                          <a:latin typeface="Arial" panose="020B0604020202020204" pitchFamily="34" charset="0"/>
                          <a:cs typeface="Arial" panose="020B0604020202020204" pitchFamily="34" charset="0"/>
                        </a:rPr>
                        <a:t> and </a:t>
                      </a:r>
                      <a:r>
                        <a:rPr lang="en-GB" sz="1600" b="0" dirty="0" smtClean="0">
                          <a:solidFill>
                            <a:schemeClr val="tx1"/>
                          </a:solidFill>
                          <a:latin typeface="Arial" panose="020B0604020202020204" pitchFamily="34" charset="0"/>
                          <a:cs typeface="Arial" panose="020B0604020202020204" pitchFamily="34" charset="0"/>
                        </a:rPr>
                        <a:t>improving market access.</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Animal health recording and improvement.</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Animal identification for stock theft prevention .</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Capacity building.</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Enterprise development.</a:t>
                      </a:r>
                    </a:p>
                    <a:p>
                      <a:pPr marL="0" indent="0" algn="just">
                        <a:buFont typeface="Arial" panose="020B0604020202020204" pitchFamily="34" charset="0"/>
                        <a:buNone/>
                      </a:pPr>
                      <a:endParaRPr lang="en-US" sz="1600" b="1"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 DALRRD is implementing one of the Presidential Employment Stimulus Initiative in support of  subsistence producers towards helping them to retain self-employment and support food value chains. A total amount of R1billion has been allocated to support 74 626 subsistence producers in the Country. </a:t>
                      </a:r>
                      <a:endParaRPr lang="en-US" sz="16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5" name="Picture 69" descr="Image result for department of agriculture">
            <a:extLst>
              <a:ext uri="{FF2B5EF4-FFF2-40B4-BE49-F238E27FC236}">
                <a16:creationId xmlns:a16="http://schemas.microsoft.com/office/drawing/2014/main" xmlns="" id="{EFE976C9-5D04-48D9-9BF9-EBC65B171B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6172200"/>
            <a:ext cx="1781556" cy="5867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378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915400" cy="954318"/>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1942969713"/>
              </p:ext>
            </p:extLst>
          </p:nvPr>
        </p:nvGraphicFramePr>
        <p:xfrm>
          <a:off x="238125" y="685800"/>
          <a:ext cx="9505950" cy="5339994"/>
        </p:xfrm>
        <a:graphic>
          <a:graphicData uri="http://schemas.openxmlformats.org/drawingml/2006/table">
            <a:tbl>
              <a:tblPr firstRow="1" bandRow="1">
                <a:tableStyleId>{5940675A-B579-460E-94D1-54222C63F5DA}</a:tableStyleId>
              </a:tblPr>
              <a:tblGrid>
                <a:gridCol w="3876675">
                  <a:extLst>
                    <a:ext uri="{9D8B030D-6E8A-4147-A177-3AD203B41FA5}">
                      <a16:colId xmlns:a16="http://schemas.microsoft.com/office/drawing/2014/main" xmlns="" val="3571044655"/>
                    </a:ext>
                  </a:extLst>
                </a:gridCol>
                <a:gridCol w="5629275">
                  <a:extLst>
                    <a:ext uri="{9D8B030D-6E8A-4147-A177-3AD203B41FA5}">
                      <a16:colId xmlns:a16="http://schemas.microsoft.com/office/drawing/2014/main" xmlns="" val="1245477522"/>
                    </a:ext>
                  </a:extLst>
                </a:gridCol>
              </a:tblGrid>
              <a:tr h="37175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Our work on climate change will be guided by the Presidential Coordinating Commission on Climate Change, which is meeting for the first time this month.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The Commission will work on a plan for a just transition to a low-carbon economy and climate resilient society.</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DALRRD will participate and contribute to the work on climate change guided by the Presidential Coordinating Commission on Climate Change. DALRRD has prioritized sector response measures including climate change adaptation and disaster risk reduction strategies in the face of the increasing meteorological hazards such as droughts and floods currently experienced by our country. DALRRD is currently implementing the Climate Change Adaptation and Mitigation sector plan and Climate Smart Agriculture (CSA) Strategic Framework to assist the country in a transition to a low-carbon economy and climate resilient society. Farmers and producers particularly smallholder women and youth farmers are being targeted as beneficiaries to the Departmental Climate Change Adaptation and Mitigation programmes, Disaster Risk Reduction and CSA programmes and projects currently being rolled-out in various provinces. Roll-out will be undertaken with limited resources.</a:t>
                      </a:r>
                    </a:p>
                    <a:p>
                      <a:pPr marL="342900" indent="-342900" algn="just">
                        <a:buFont typeface="Arial" panose="020B0604020202020204" pitchFamily="34" charset="0"/>
                        <a:buChar char="•"/>
                      </a:pPr>
                      <a:endParaRPr lang="en-US" sz="16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3"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3721048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4018313675"/>
              </p:ext>
            </p:extLst>
          </p:nvPr>
        </p:nvGraphicFramePr>
        <p:xfrm>
          <a:off x="241019" y="811386"/>
          <a:ext cx="9505950" cy="5204556"/>
        </p:xfrm>
        <a:graphic>
          <a:graphicData uri="http://schemas.openxmlformats.org/drawingml/2006/table">
            <a:tbl>
              <a:tblPr firstRow="1" bandRow="1">
                <a:tableStyleId>{5940675A-B579-460E-94D1-54222C63F5DA}</a:tableStyleId>
              </a:tblPr>
              <a:tblGrid>
                <a:gridCol w="4400550">
                  <a:extLst>
                    <a:ext uri="{9D8B030D-6E8A-4147-A177-3AD203B41FA5}">
                      <a16:colId xmlns:a16="http://schemas.microsoft.com/office/drawing/2014/main" xmlns="" val="3571044655"/>
                    </a:ext>
                  </a:extLst>
                </a:gridCol>
                <a:gridCol w="5105400">
                  <a:extLst>
                    <a:ext uri="{9D8B030D-6E8A-4147-A177-3AD203B41FA5}">
                      <a16:colId xmlns:a16="http://schemas.microsoft.com/office/drawing/2014/main" xmlns="" val="1245477522"/>
                    </a:ext>
                  </a:extLst>
                </a:gridCol>
              </a:tblGrid>
              <a:tr h="37175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In 2020, we became the world’s second-largest exporter of citrus, with strong export growth in wine, maize, nuts, deciduous fruit and sugar cane.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Department of Agriculture Land Reform and Rural Development</a:t>
                      </a:r>
                      <a:r>
                        <a:rPr lang="en-GB" sz="1600" b="0" baseline="0" dirty="0" smtClean="0">
                          <a:solidFill>
                            <a:schemeClr val="tx1"/>
                          </a:solidFill>
                          <a:latin typeface="Arial" panose="020B0604020202020204" pitchFamily="34" charset="0"/>
                          <a:cs typeface="Arial" panose="020B0604020202020204" pitchFamily="34" charset="0"/>
                        </a:rPr>
                        <a:t> </a:t>
                      </a:r>
                      <a:r>
                        <a:rPr lang="en-GB" sz="1600" b="0" dirty="0" smtClean="0">
                          <a:solidFill>
                            <a:schemeClr val="tx1"/>
                          </a:solidFill>
                          <a:latin typeface="Arial" panose="020B0604020202020204" pitchFamily="34" charset="0"/>
                          <a:cs typeface="Arial" panose="020B0604020202020204" pitchFamily="34" charset="0"/>
                        </a:rPr>
                        <a:t>will support exports of animals and animal products by maintaining and optimizing existing export markets and pursuing new export markets. The commodities include :beef, poultry, equines and other animal products.  </a:t>
                      </a:r>
                    </a:p>
                    <a:p>
                      <a:pPr marL="0" indent="0" algn="just">
                        <a:buFont typeface="Arial" panose="020B0604020202020204" pitchFamily="34" charset="0"/>
                        <a:buNone/>
                      </a:pPr>
                      <a:endParaRPr lang="en-GB" sz="160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 department</a:t>
                      </a:r>
                      <a:r>
                        <a:rPr lang="en-GB" sz="1600" b="0" baseline="0" dirty="0" smtClean="0">
                          <a:solidFill>
                            <a:schemeClr val="tx1"/>
                          </a:solidFill>
                          <a:latin typeface="Arial" panose="020B0604020202020204" pitchFamily="34" charset="0"/>
                          <a:cs typeface="Arial" panose="020B0604020202020204" pitchFamily="34" charset="0"/>
                        </a:rPr>
                        <a:t> will monitor the</a:t>
                      </a:r>
                      <a:r>
                        <a:rPr lang="en-GB" sz="1600" b="0" dirty="0" smtClean="0">
                          <a:solidFill>
                            <a:schemeClr val="tx1"/>
                          </a:solidFill>
                          <a:latin typeface="Arial" panose="020B0604020202020204" pitchFamily="34" charset="0"/>
                          <a:cs typeface="Arial" panose="020B0604020202020204" pitchFamily="34" charset="0"/>
                        </a:rPr>
                        <a:t> status of key animal diseases including Rift Valley Fever  and status for Foot and Mouth Disease will be  applied for. Commodity based trade of beef and similar products will be pursued. </a:t>
                      </a:r>
                    </a:p>
                    <a:p>
                      <a:pPr marL="342900" indent="-342900" algn="just">
                        <a:buFont typeface="Arial" panose="020B0604020202020204" pitchFamily="34" charset="0"/>
                        <a:buChar char="•"/>
                      </a:pPr>
                      <a:endParaRPr lang="en-US" sz="1800" b="1"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800" b="1"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800" b="1"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2"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4285380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4236366745"/>
              </p:ext>
            </p:extLst>
          </p:nvPr>
        </p:nvGraphicFramePr>
        <p:xfrm>
          <a:off x="241019" y="811386"/>
          <a:ext cx="9505950" cy="5400954"/>
        </p:xfrm>
        <a:graphic>
          <a:graphicData uri="http://schemas.openxmlformats.org/drawingml/2006/table">
            <a:tbl>
              <a:tblPr firstRow="1" bandRow="1">
                <a:tableStyleId>{5940675A-B579-460E-94D1-54222C63F5DA}</a:tableStyleId>
              </a:tblPr>
              <a:tblGrid>
                <a:gridCol w="4254781">
                  <a:extLst>
                    <a:ext uri="{9D8B030D-6E8A-4147-A177-3AD203B41FA5}">
                      <a16:colId xmlns:a16="http://schemas.microsoft.com/office/drawing/2014/main" xmlns="" val="3571044655"/>
                    </a:ext>
                  </a:extLst>
                </a:gridCol>
                <a:gridCol w="5251169">
                  <a:extLst>
                    <a:ext uri="{9D8B030D-6E8A-4147-A177-3AD203B41FA5}">
                      <a16:colId xmlns:a16="http://schemas.microsoft.com/office/drawing/2014/main" xmlns="" val="1245477522"/>
                    </a:ext>
                  </a:extLst>
                </a:gridCol>
              </a:tblGrid>
              <a:tr h="37175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COVID</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-19 impact.</a:t>
                      </a: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The favourable weather conditions in 2020 and the beginning of 2021 mean that agriculture is likely to grow in the near term.</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This provides an opportunity for further public-private partnership in agriculture to promote transformation and ensure sustainable growth.</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 department will review applications for import and  use of Covid-19 vaccines which falls within the scope of the Genetically Modified Organisms Act, 1997.</a:t>
                      </a:r>
                    </a:p>
                    <a:p>
                      <a:pPr marL="342900" indent="-342900" algn="just">
                        <a:buFont typeface="Arial" panose="020B0604020202020204" pitchFamily="34" charset="0"/>
                        <a:buChar char="•"/>
                      </a:pPr>
                      <a:endParaRPr lang="en-US" sz="1800" b="1"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DALRRD will support export of plant and plant products by maintaining and optimizing existing export markets and pursuing new export markets. The commodities prioritised include: deciduous fruit, citrus, and some grains.  </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 department will monitor the status of key plant pests and diseases such as  Oriental fruit fly, Citrus Greening Survey; Banana bunchy Top and emerging pest such as Panama disease tropical race 4 and Maize lethal necrosis  in collaboration with key partners. These regulatory interventions will directly impact production and food security. This is also  key towards successful negotiation of market access.</a:t>
                      </a:r>
                      <a:endParaRPr lang="en-US" sz="160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2"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1653746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877300" cy="731838"/>
          </a:xfrm>
        </p:spPr>
        <p:txBody>
          <a:bodyPr>
            <a:normAutofit/>
          </a:bodyPr>
          <a:lstStyle/>
          <a:p>
            <a:r>
              <a:rPr lang="en-ZA" sz="2800" b="1" dirty="0" smtClean="0">
                <a:solidFill>
                  <a:srgbClr val="339933"/>
                </a:solidFill>
              </a:rPr>
              <a:t>TABLE OF CONTENTS</a:t>
            </a:r>
            <a:endParaRPr lang="en-ZA" sz="2800" b="1" dirty="0">
              <a:solidFill>
                <a:srgbClr val="339933"/>
              </a:solidFill>
            </a:endParaRPr>
          </a:p>
        </p:txBody>
      </p:sp>
      <p:sp>
        <p:nvSpPr>
          <p:cNvPr id="3" name="Content Placeholder 2"/>
          <p:cNvSpPr>
            <a:spLocks noGrp="1"/>
          </p:cNvSpPr>
          <p:nvPr>
            <p:ph idx="1"/>
          </p:nvPr>
        </p:nvSpPr>
        <p:spPr>
          <a:xfrm>
            <a:off x="381000" y="609600"/>
            <a:ext cx="9144000" cy="5257800"/>
          </a:xfrm>
        </p:spPr>
        <p:txBody>
          <a:bodyPr>
            <a:normAutofit fontScale="47500" lnSpcReduction="20000"/>
          </a:bodyPr>
          <a:lstStyle/>
          <a:p>
            <a:pPr>
              <a:lnSpc>
                <a:spcPct val="120000"/>
              </a:lnSpc>
              <a:spcBef>
                <a:spcPts val="0"/>
              </a:spcBef>
            </a:pPr>
            <a:r>
              <a:rPr lang="en-ZA" sz="5000" dirty="0" smtClean="0"/>
              <a:t>Introduction</a:t>
            </a:r>
          </a:p>
          <a:p>
            <a:pPr>
              <a:lnSpc>
                <a:spcPct val="120000"/>
              </a:lnSpc>
              <a:spcBef>
                <a:spcPts val="0"/>
              </a:spcBef>
            </a:pPr>
            <a:r>
              <a:rPr lang="en-ZA" sz="5000" dirty="0" smtClean="0"/>
              <a:t>Acronyms</a:t>
            </a:r>
          </a:p>
          <a:p>
            <a:pPr>
              <a:lnSpc>
                <a:spcPct val="120000"/>
              </a:lnSpc>
              <a:spcBef>
                <a:spcPts val="0"/>
              </a:spcBef>
            </a:pPr>
            <a:r>
              <a:rPr lang="en-ZA" sz="5000" dirty="0" smtClean="0"/>
              <a:t>Addressing COVID-19</a:t>
            </a:r>
          </a:p>
          <a:p>
            <a:pPr>
              <a:lnSpc>
                <a:spcPct val="120000"/>
              </a:lnSpc>
              <a:spcBef>
                <a:spcPts val="0"/>
              </a:spcBef>
            </a:pPr>
            <a:r>
              <a:rPr lang="en-GB" sz="5000" dirty="0" smtClean="0"/>
              <a:t>Overcoming </a:t>
            </a:r>
            <a:r>
              <a:rPr lang="en-GB" sz="5000" dirty="0"/>
              <a:t>poverty and hunger, joblessness and </a:t>
            </a:r>
            <a:r>
              <a:rPr lang="en-GB" sz="5000" dirty="0" smtClean="0"/>
              <a:t>inequality</a:t>
            </a:r>
          </a:p>
          <a:p>
            <a:pPr>
              <a:lnSpc>
                <a:spcPct val="120000"/>
              </a:lnSpc>
              <a:spcBef>
                <a:spcPts val="0"/>
              </a:spcBef>
            </a:pPr>
            <a:r>
              <a:rPr lang="en-GB" sz="5000" dirty="0" smtClean="0"/>
              <a:t>Focussing </a:t>
            </a:r>
            <a:r>
              <a:rPr lang="en-GB" sz="5000" dirty="0"/>
              <a:t>on four </a:t>
            </a:r>
            <a:r>
              <a:rPr lang="en-GB" sz="5000" dirty="0" smtClean="0"/>
              <a:t>priority interventions</a:t>
            </a:r>
          </a:p>
          <a:p>
            <a:pPr>
              <a:lnSpc>
                <a:spcPct val="120000"/>
              </a:lnSpc>
              <a:spcBef>
                <a:spcPts val="0"/>
              </a:spcBef>
            </a:pPr>
            <a:r>
              <a:rPr lang="en-GB" sz="5000" dirty="0"/>
              <a:t>SMME Focused Localisation Policy Framework </a:t>
            </a:r>
          </a:p>
          <a:p>
            <a:pPr>
              <a:lnSpc>
                <a:spcPct val="120000"/>
              </a:lnSpc>
              <a:spcBef>
                <a:spcPts val="0"/>
              </a:spcBef>
            </a:pPr>
            <a:r>
              <a:rPr lang="en-GB" sz="5000" dirty="0" smtClean="0"/>
              <a:t>Massive increase </a:t>
            </a:r>
            <a:r>
              <a:rPr lang="en-GB" sz="5000" dirty="0"/>
              <a:t>in local production </a:t>
            </a:r>
            <a:endParaRPr lang="en-GB" sz="5000" dirty="0" smtClean="0"/>
          </a:p>
          <a:p>
            <a:pPr>
              <a:lnSpc>
                <a:spcPct val="120000"/>
              </a:lnSpc>
              <a:spcBef>
                <a:spcPts val="0"/>
              </a:spcBef>
            </a:pPr>
            <a:r>
              <a:rPr lang="en-GB" sz="5000" dirty="0" smtClean="0"/>
              <a:t>Poultry Master Plan</a:t>
            </a:r>
          </a:p>
          <a:p>
            <a:pPr>
              <a:lnSpc>
                <a:spcPct val="120000"/>
              </a:lnSpc>
              <a:spcBef>
                <a:spcPts val="0"/>
              </a:spcBef>
            </a:pPr>
            <a:r>
              <a:rPr lang="en-GB" sz="5000" dirty="0" smtClean="0"/>
              <a:t>Sugar Master Plan</a:t>
            </a:r>
          </a:p>
          <a:p>
            <a:pPr>
              <a:lnSpc>
                <a:spcPct val="120000"/>
              </a:lnSpc>
              <a:spcBef>
                <a:spcPts val="0"/>
              </a:spcBef>
            </a:pPr>
            <a:r>
              <a:rPr lang="en-GB" sz="5000" dirty="0" smtClean="0"/>
              <a:t>African Continental </a:t>
            </a:r>
            <a:r>
              <a:rPr lang="en-GB" sz="5000" dirty="0"/>
              <a:t>Free Trade </a:t>
            </a:r>
            <a:r>
              <a:rPr lang="en-GB" sz="5000" dirty="0" smtClean="0"/>
              <a:t>Area</a:t>
            </a:r>
          </a:p>
          <a:p>
            <a:pPr>
              <a:lnSpc>
                <a:spcPct val="120000"/>
              </a:lnSpc>
              <a:spcBef>
                <a:spcPts val="0"/>
              </a:spcBef>
            </a:pPr>
            <a:r>
              <a:rPr lang="en-GB" sz="5000" dirty="0" smtClean="0"/>
              <a:t>Accelerating </a:t>
            </a:r>
            <a:r>
              <a:rPr lang="en-GB" sz="5000" dirty="0"/>
              <a:t>the implementation of broad-based black economic empowerment policies </a:t>
            </a:r>
            <a:endParaRPr lang="en-GB" sz="5000" dirty="0" smtClean="0"/>
          </a:p>
          <a:p>
            <a:pPr>
              <a:lnSpc>
                <a:spcPct val="120000"/>
              </a:lnSpc>
              <a:spcBef>
                <a:spcPts val="0"/>
              </a:spcBef>
            </a:pPr>
            <a:r>
              <a:rPr lang="en-GB" sz="5000" dirty="0"/>
              <a:t>The Presidential Employment </a:t>
            </a:r>
            <a:r>
              <a:rPr lang="en-GB" sz="5000" dirty="0" smtClean="0"/>
              <a:t>Stimulus Initiative</a:t>
            </a:r>
          </a:p>
          <a:p>
            <a:pPr>
              <a:lnSpc>
                <a:spcPct val="120000"/>
              </a:lnSpc>
              <a:spcBef>
                <a:spcPts val="0"/>
              </a:spcBef>
            </a:pPr>
            <a:r>
              <a:rPr lang="en-US" sz="5000" dirty="0" smtClean="0"/>
              <a:t>The </a:t>
            </a:r>
            <a:r>
              <a:rPr lang="en-US" sz="5000" dirty="0"/>
              <a:t>Presidential Coordinating Commission on Climate </a:t>
            </a:r>
            <a:r>
              <a:rPr lang="en-US" sz="5000" dirty="0" smtClean="0"/>
              <a:t>Change</a:t>
            </a:r>
          </a:p>
          <a:p>
            <a:endParaRPr lang="en-ZA" sz="3400" dirty="0" smtClean="0"/>
          </a:p>
          <a:p>
            <a:endParaRPr lang="en-ZA" dirty="0"/>
          </a:p>
        </p:txBody>
      </p:sp>
    </p:spTree>
    <p:extLst>
      <p:ext uri="{BB962C8B-B14F-4D97-AF65-F5344CB8AC3E}">
        <p14:creationId xmlns:p14="http://schemas.microsoft.com/office/powerpoint/2010/main" xmlns="" val="3702384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2679434990"/>
              </p:ext>
            </p:extLst>
          </p:nvPr>
        </p:nvGraphicFramePr>
        <p:xfrm>
          <a:off x="238125" y="815244"/>
          <a:ext cx="9505950" cy="5204556"/>
        </p:xfrm>
        <a:graphic>
          <a:graphicData uri="http://schemas.openxmlformats.org/drawingml/2006/table">
            <a:tbl>
              <a:tblPr firstRow="1" bandRow="1">
                <a:tableStyleId>{5940675A-B579-460E-94D1-54222C63F5DA}</a:tableStyleId>
              </a:tblPr>
              <a:tblGrid>
                <a:gridCol w="4400550">
                  <a:extLst>
                    <a:ext uri="{9D8B030D-6E8A-4147-A177-3AD203B41FA5}">
                      <a16:colId xmlns:a16="http://schemas.microsoft.com/office/drawing/2014/main" xmlns="" val="3571044655"/>
                    </a:ext>
                  </a:extLst>
                </a:gridCol>
                <a:gridCol w="5105400">
                  <a:extLst>
                    <a:ext uri="{9D8B030D-6E8A-4147-A177-3AD203B41FA5}">
                      <a16:colId xmlns:a16="http://schemas.microsoft.com/office/drawing/2014/main" xmlns="" val="1245477522"/>
                    </a:ext>
                  </a:extLst>
                </a:gridCol>
              </a:tblGrid>
              <a:tr h="37175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8328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It is an opportunity to accelerate land redistribution through a variety of instruments such as land restitution, expropriation of land in order to boost agricultural output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To date, government has redistributed over 5 million hectares of land, totalling around 5,500 farms, to more than 300,000 beneficiaries.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This is in addition to the land restitution process, which has benefited over two million land claimants and resulted in the transfer of around 2.7 million hectares.</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In addition to the 5 million hectares, totalling around 5,500 farms, Government will be acquiring additional farms around 33 000 hectares through the Pro-active Land Acquisition Strategy (PLAS) at an estimated cost of R175 million. </a:t>
                      </a:r>
                    </a:p>
                    <a:p>
                      <a:pPr marL="342900" indent="-342900" algn="just">
                        <a:buFont typeface="Arial" panose="020B0604020202020204" pitchFamily="34" charset="0"/>
                        <a:buChar char="•"/>
                      </a:pPr>
                      <a:endParaRPr lang="en-GB" sz="180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To date 133 743 Hectares of state land has been transferred to Restitution beneficiaries</a:t>
                      </a:r>
                    </a:p>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65 000 ha of state land under claims is targeted for transfer in 2021/2022 final year.</a:t>
                      </a:r>
                    </a:p>
                    <a:p>
                      <a:pPr marL="342900" indent="-342900" algn="just">
                        <a:buFont typeface="Arial" panose="020B0604020202020204" pitchFamily="34" charset="0"/>
                        <a:buChar char="•"/>
                      </a:pPr>
                      <a:endParaRPr lang="en-GB" sz="1800" b="0" dirty="0" smtClean="0">
                        <a:solidFill>
                          <a:srgbClr val="00B0F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sz="180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800" b="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2"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293728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3594975923"/>
              </p:ext>
            </p:extLst>
          </p:nvPr>
        </p:nvGraphicFramePr>
        <p:xfrm>
          <a:off x="234267" y="815244"/>
          <a:ext cx="9505950" cy="5364480"/>
        </p:xfrm>
        <a:graphic>
          <a:graphicData uri="http://schemas.openxmlformats.org/drawingml/2006/table">
            <a:tbl>
              <a:tblPr firstRow="1" bandRow="1">
                <a:tableStyleId>{5940675A-B579-460E-94D1-54222C63F5DA}</a:tableStyleId>
              </a:tblPr>
              <a:tblGrid>
                <a:gridCol w="3728133">
                  <a:extLst>
                    <a:ext uri="{9D8B030D-6E8A-4147-A177-3AD203B41FA5}">
                      <a16:colId xmlns:a16="http://schemas.microsoft.com/office/drawing/2014/main" xmlns="" val="3571044655"/>
                    </a:ext>
                  </a:extLst>
                </a:gridCol>
                <a:gridCol w="5777817">
                  <a:extLst>
                    <a:ext uri="{9D8B030D-6E8A-4147-A177-3AD203B41FA5}">
                      <a16:colId xmlns:a16="http://schemas.microsoft.com/office/drawing/2014/main" xmlns="" val="1245477522"/>
                    </a:ext>
                  </a:extLst>
                </a:gridCol>
              </a:tblGrid>
              <a:tr h="53313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3666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We are also pursuing programmes to assist smallholder and emerging farmers with market access, to develop skills across the entire agricultural value chain and</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600" kern="1200" dirty="0" smtClean="0">
                          <a:solidFill>
                            <a:schemeClr val="tx1"/>
                          </a:solidFill>
                          <a:effectLst/>
                          <a:latin typeface="Arial" panose="020B0604020202020204" pitchFamily="34" charset="0"/>
                          <a:ea typeface="+mn-ea"/>
                          <a:cs typeface="Arial" panose="020B0604020202020204" pitchFamily="34" charset="0"/>
                        </a:rPr>
                        <a:t>increase the number of commercial black farmers.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DALRRD developed the Integrated Marketing Strategy for Agriculture to guide the implementation of market access support programs that are aimed at creating a conducive environment for producers to gain access to markets. The Department is currently implementing the following marketing support programmes: </a:t>
                      </a:r>
                    </a:p>
                    <a:p>
                      <a:pPr marL="342900" indent="-342900" algn="just">
                        <a:buFont typeface="Arial" panose="020B0604020202020204" pitchFamily="34" charset="0"/>
                        <a:buChar char="•"/>
                      </a:pPr>
                      <a:endParaRPr lang="en-GB" sz="160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SA-GAP certification programme: The Department provides training to producers on how to meet standards and quality requirements for their products. In addition, the Department together with PPECB implements SA-GAP certification program among smallholder producers in order to enable them to produce the food that is safe for human consumption. </a:t>
                      </a:r>
                    </a:p>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 SA-GAP programme seeks to also certify farms and to assure retailers and other buyers of fresh produce that the product supplied by a certified producer is compliant with Good Agricultural Practices and safe for human consumption. </a:t>
                      </a:r>
                    </a:p>
                  </a:txBody>
                  <a:tcPr>
                    <a:solidFill>
                      <a:schemeClr val="bg1"/>
                    </a:solidFill>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3"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550977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1943431836"/>
              </p:ext>
            </p:extLst>
          </p:nvPr>
        </p:nvGraphicFramePr>
        <p:xfrm>
          <a:off x="234267" y="815244"/>
          <a:ext cx="9505950" cy="5006702"/>
        </p:xfrm>
        <a:graphic>
          <a:graphicData uri="http://schemas.openxmlformats.org/drawingml/2006/table">
            <a:tbl>
              <a:tblPr firstRow="1" bandRow="1">
                <a:tableStyleId>{5940675A-B579-460E-94D1-54222C63F5DA}</a:tableStyleId>
              </a:tblPr>
              <a:tblGrid>
                <a:gridCol w="3728133">
                  <a:extLst>
                    <a:ext uri="{9D8B030D-6E8A-4147-A177-3AD203B41FA5}">
                      <a16:colId xmlns:a16="http://schemas.microsoft.com/office/drawing/2014/main" xmlns="" val="3571044655"/>
                    </a:ext>
                  </a:extLst>
                </a:gridCol>
                <a:gridCol w="5777817">
                  <a:extLst>
                    <a:ext uri="{9D8B030D-6E8A-4147-A177-3AD203B41FA5}">
                      <a16:colId xmlns:a16="http://schemas.microsoft.com/office/drawing/2014/main" xmlns="" val="1245477522"/>
                    </a:ext>
                  </a:extLst>
                </a:gridCol>
              </a:tblGrid>
              <a:tr h="53313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3666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We are also pursuing programmes to assist smallholder and emerging farmers with market access, to develop skills across the entire agricultural value chain and</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600" kern="1200" dirty="0" smtClean="0">
                          <a:solidFill>
                            <a:schemeClr val="tx1"/>
                          </a:solidFill>
                          <a:effectLst/>
                          <a:latin typeface="Arial" panose="020B0604020202020204" pitchFamily="34" charset="0"/>
                          <a:ea typeface="+mn-ea"/>
                          <a:cs typeface="Arial" panose="020B0604020202020204" pitchFamily="34" charset="0"/>
                        </a:rPr>
                        <a:t>increase the number of commercial black farmers.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The department provides</a:t>
                      </a:r>
                      <a:r>
                        <a:rPr lang="en-GB" sz="1600" b="0" baseline="0" dirty="0" smtClean="0">
                          <a:solidFill>
                            <a:schemeClr val="tx1"/>
                          </a:solidFill>
                          <a:latin typeface="Arial" panose="020B0604020202020204" pitchFamily="34" charset="0"/>
                          <a:cs typeface="Arial" panose="020B0604020202020204" pitchFamily="34" charset="0"/>
                        </a:rPr>
                        <a:t> </a:t>
                      </a:r>
                      <a:r>
                        <a:rPr lang="en-GB" sz="1600" b="0" dirty="0" smtClean="0">
                          <a:solidFill>
                            <a:schemeClr val="tx1"/>
                          </a:solidFill>
                          <a:latin typeface="Arial" panose="020B0604020202020204" pitchFamily="34" charset="0"/>
                          <a:cs typeface="Arial" panose="020B0604020202020204" pitchFamily="34" charset="0"/>
                        </a:rPr>
                        <a:t>agricultural marketing            information through: the dissemination of Marketing Information System (MIS), the marketing information such as daily prices for fresh produce, grains &amp; livestock; product standards; and contact details of different NFPMs and market agent in an effort to inform producers about the </a:t>
                      </a:r>
                      <a:r>
                        <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Agricultural marketing skills development Program.</a:t>
                      </a:r>
                      <a:endParaRPr kumimoji="0" lang="en-GB"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indent="-342900" algn="just">
                        <a:buFont typeface="Arial" panose="020B0604020202020204" pitchFamily="34" charset="0"/>
                        <a:buChar char="•"/>
                      </a:pPr>
                      <a:r>
                        <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Department implements agricultural marketing capacity building programme among the smallholder farmers to train them on various aspects relating to marketing of agricultural products including the functioning of various value chains, and product standards. Through the program, the department also organises the market exposure visits for producers in order to give producers practical exposure on what the market requires and to provide the farmers with an opportunity to meet with prospective buyers of their products.</a:t>
                      </a:r>
                    </a:p>
                  </a:txBody>
                  <a:tcPr>
                    <a:solidFill>
                      <a:schemeClr val="bg1"/>
                    </a:solidFill>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3"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3475518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0678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a:t>
            </a:r>
            <a:r>
              <a:rPr lang="en-ZA" sz="2800" b="1" dirty="0" smtClean="0">
                <a:solidFill>
                  <a:srgbClr val="339933"/>
                </a:solidFill>
              </a:rPr>
              <a:t>pronouncements </a:t>
            </a:r>
            <a:r>
              <a:rPr lang="en-ZA" sz="2800" b="1" dirty="0" err="1" smtClean="0">
                <a:solidFill>
                  <a:srgbClr val="339933"/>
                </a:solidFill>
              </a:rPr>
              <a:t>cont</a:t>
            </a:r>
            <a:r>
              <a:rPr lang="en-ZA" sz="2800" b="1" dirty="0" smtClean="0">
                <a:solidFill>
                  <a:srgbClr val="339933"/>
                </a:solidFill>
              </a:rPr>
              <a:t>…</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225255740"/>
              </p:ext>
            </p:extLst>
          </p:nvPr>
        </p:nvGraphicFramePr>
        <p:xfrm>
          <a:off x="234267" y="815244"/>
          <a:ext cx="9505950" cy="5006702"/>
        </p:xfrm>
        <a:graphic>
          <a:graphicData uri="http://schemas.openxmlformats.org/drawingml/2006/table">
            <a:tbl>
              <a:tblPr firstRow="1" bandRow="1">
                <a:tableStyleId>{5940675A-B579-460E-94D1-54222C63F5DA}</a:tableStyleId>
              </a:tblPr>
              <a:tblGrid>
                <a:gridCol w="3728133">
                  <a:extLst>
                    <a:ext uri="{9D8B030D-6E8A-4147-A177-3AD203B41FA5}">
                      <a16:colId xmlns:a16="http://schemas.microsoft.com/office/drawing/2014/main" xmlns="" val="3571044655"/>
                    </a:ext>
                  </a:extLst>
                </a:gridCol>
                <a:gridCol w="5777817">
                  <a:extLst>
                    <a:ext uri="{9D8B030D-6E8A-4147-A177-3AD203B41FA5}">
                      <a16:colId xmlns:a16="http://schemas.microsoft.com/office/drawing/2014/main" xmlns="" val="1245477522"/>
                    </a:ext>
                  </a:extLst>
                </a:gridCol>
              </a:tblGrid>
              <a:tr h="53313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3666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We are also pursuing programmes to assist smallholder and emerging farmers with market access, to develop skills across the entire agricultural value chain and</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600" kern="1200" dirty="0" smtClean="0">
                          <a:solidFill>
                            <a:schemeClr val="tx1"/>
                          </a:solidFill>
                          <a:effectLst/>
                          <a:latin typeface="Arial" panose="020B0604020202020204" pitchFamily="34" charset="0"/>
                          <a:ea typeface="+mn-ea"/>
                          <a:cs typeface="Arial" panose="020B0604020202020204" pitchFamily="34" charset="0"/>
                        </a:rPr>
                        <a:t>increase the number of commercial black farmers.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600" b="0" dirty="0" smtClean="0">
                          <a:solidFill>
                            <a:schemeClr val="tx1"/>
                          </a:solidFill>
                          <a:latin typeface="Arial" panose="020B0604020202020204" pitchFamily="34" charset="0"/>
                          <a:cs typeface="Arial" panose="020B0604020202020204" pitchFamily="34" charset="0"/>
                        </a:rPr>
                        <a:t>Lastly, In 2021/22, 90 agricultural cooperatives will be supported with training to strengthen governance and improve operational efficiencies. This will ensure that they (cooperatives) have the necessary capacity to assist members (smallholder farmers) to access markets.</a:t>
                      </a:r>
                    </a:p>
                    <a:p>
                      <a:pPr marL="342900" indent="-342900" algn="just">
                        <a:buFont typeface="Arial" panose="020B0604020202020204" pitchFamily="34" charset="0"/>
                        <a:buChar char="•"/>
                      </a:pPr>
                      <a:endParaRPr lang="en-GB" sz="160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sz="1600" b="0" dirty="0" smtClean="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3"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192892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89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a:t>
            </a:r>
            <a:r>
              <a:rPr lang="en-ZA" sz="2800" b="1" dirty="0" smtClean="0">
                <a:solidFill>
                  <a:srgbClr val="339933"/>
                </a:solidFill>
              </a:rPr>
              <a:t>pronouncements </a:t>
            </a:r>
            <a:r>
              <a:rPr lang="en-ZA" sz="2800" b="1" dirty="0" err="1" smtClean="0">
                <a:solidFill>
                  <a:srgbClr val="339933"/>
                </a:solidFill>
              </a:rPr>
              <a:t>cont</a:t>
            </a:r>
            <a:r>
              <a:rPr lang="en-ZA" sz="2800" b="1" dirty="0" smtClean="0">
                <a:solidFill>
                  <a:srgbClr val="339933"/>
                </a:solidFill>
              </a:rPr>
              <a:t>…</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680728576"/>
              </p:ext>
            </p:extLst>
          </p:nvPr>
        </p:nvGraphicFramePr>
        <p:xfrm>
          <a:off x="234267" y="815244"/>
          <a:ext cx="9505950" cy="5120640"/>
        </p:xfrm>
        <a:graphic>
          <a:graphicData uri="http://schemas.openxmlformats.org/drawingml/2006/table">
            <a:tbl>
              <a:tblPr firstRow="1" bandRow="1">
                <a:tableStyleId>{5940675A-B579-460E-94D1-54222C63F5DA}</a:tableStyleId>
              </a:tblPr>
              <a:tblGrid>
                <a:gridCol w="3728133">
                  <a:extLst>
                    <a:ext uri="{9D8B030D-6E8A-4147-A177-3AD203B41FA5}">
                      <a16:colId xmlns:a16="http://schemas.microsoft.com/office/drawing/2014/main" xmlns="" val="3571044655"/>
                    </a:ext>
                  </a:extLst>
                </a:gridCol>
                <a:gridCol w="5777817">
                  <a:extLst>
                    <a:ext uri="{9D8B030D-6E8A-4147-A177-3AD203B41FA5}">
                      <a16:colId xmlns:a16="http://schemas.microsoft.com/office/drawing/2014/main" xmlns="" val="1245477522"/>
                    </a:ext>
                  </a:extLst>
                </a:gridCol>
              </a:tblGrid>
              <a:tr h="533134">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3666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During the course of the next financial year, we will establish a Land and Agrarian Reform Agency (LARA) to fast-track land reform.</a:t>
                      </a: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indent="-342900" algn="just">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In line with the recommendations from the Presidential   Advisory Panel on Land Reform and Agriculture, LARA will intergrade functions of the DALRRD such as planning,  land identification, land acquisition, investment plans, beneficiary selection, financing and managing a Land Reform Fund in partnership with Land Bank and   implementation of the projects including  post settlement support. This will enable the DALRRD to focus  thereby greatly on policy development, management of state entities, biosecurity, veterinary, training and  international trade . DARRLD will in the next quarter develop a road map on how the LARA establishment will be achieved and this will be presented to the Portfolio Committee. </a:t>
                      </a:r>
                    </a:p>
                    <a:p>
                      <a:pPr marL="342900" indent="-342900" algn="just">
                        <a:buFont typeface="Arial" panose="020B0604020202020204" pitchFamily="34" charset="0"/>
                        <a:buChar char="•"/>
                      </a:pPr>
                      <a:endParaRPr lang="en-GB" sz="1800" b="0" dirty="0" smtClean="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3"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2059548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924900164"/>
              </p:ext>
            </p:extLst>
          </p:nvPr>
        </p:nvGraphicFramePr>
        <p:xfrm>
          <a:off x="238125" y="841287"/>
          <a:ext cx="9439275" cy="4663526"/>
        </p:xfrm>
        <a:graphic>
          <a:graphicData uri="http://schemas.openxmlformats.org/drawingml/2006/table">
            <a:tbl>
              <a:tblPr firstRow="1" bandRow="1">
                <a:tableStyleId>{5940675A-B579-460E-94D1-54222C63F5DA}</a:tableStyleId>
              </a:tblPr>
              <a:tblGrid>
                <a:gridCol w="4369684">
                  <a:extLst>
                    <a:ext uri="{9D8B030D-6E8A-4147-A177-3AD203B41FA5}">
                      <a16:colId xmlns:a16="http://schemas.microsoft.com/office/drawing/2014/main" xmlns="" val="3571044655"/>
                    </a:ext>
                  </a:extLst>
                </a:gridCol>
                <a:gridCol w="5069591">
                  <a:extLst>
                    <a:ext uri="{9D8B030D-6E8A-4147-A177-3AD203B41FA5}">
                      <a16:colId xmlns:a16="http://schemas.microsoft.com/office/drawing/2014/main" xmlns="" val="1245477522"/>
                    </a:ext>
                  </a:extLst>
                </a:gridCol>
              </a:tblGrid>
              <a:tr h="347347">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2977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We are proceeding with our efforts to strengthen the local government infrastructure and accelerate service delivery through the District Development Model.</a:t>
                      </a: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342900" indent="-342900" algn="just">
                        <a:buFont typeface="Arial" panose="020B0604020202020204" pitchFamily="34" charset="0"/>
                        <a:buChar char="•"/>
                      </a:pPr>
                      <a:r>
                        <a:rPr lang="en-GB" sz="1800" dirty="0" smtClean="0">
                          <a:latin typeface="Arial" panose="020B0604020202020204" pitchFamily="34" charset="0"/>
                          <a:cs typeface="Arial" panose="020B0604020202020204" pitchFamily="34" charset="0"/>
                        </a:rPr>
                        <a:t>The department will develop the  Monitoring Framework for National Spatial Development Framework and implementation plan and a Charter for Spatial Action Areas.</a:t>
                      </a:r>
                    </a:p>
                    <a:p>
                      <a:pPr marL="0" indent="0" algn="just">
                        <a:buFont typeface="Arial" panose="020B0604020202020204" pitchFamily="34" charset="0"/>
                        <a:buNone/>
                      </a:pPr>
                      <a:endParaRPr lang="en-ZA" sz="1800" dirty="0" smtClean="0">
                        <a:latin typeface="Arial" panose="020B0604020202020204" pitchFamily="34" charset="0"/>
                        <a:cs typeface="Arial" panose="020B0604020202020204" pitchFamily="34" charset="0"/>
                      </a:endParaRPr>
                    </a:p>
                  </a:txBody>
                  <a:tcPr>
                    <a:solidFill>
                      <a:srgbClr val="FFFFFF"/>
                    </a:solidFill>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3"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2023791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B7422-B957-44E9-ACED-83C48EAD35C1}"/>
              </a:ext>
            </a:extLst>
          </p:cNvPr>
          <p:cNvSpPr>
            <a:spLocks noGrp="1"/>
          </p:cNvSpPr>
          <p:nvPr>
            <p:ph type="title"/>
          </p:nvPr>
        </p:nvSpPr>
        <p:spPr>
          <a:xfrm>
            <a:off x="472151" y="152401"/>
            <a:ext cx="8915400" cy="1143000"/>
          </a:xfrm>
        </p:spPr>
        <p:txBody>
          <a:bodyPr>
            <a:normAutofit/>
          </a:bodyPr>
          <a:lstStyle/>
          <a:p>
            <a:r>
              <a:rPr lang="en-ZA" sz="2800" b="1" dirty="0">
                <a:solidFill>
                  <a:srgbClr val="339933"/>
                </a:solidFill>
              </a:rPr>
              <a:t>Recommendations</a:t>
            </a:r>
            <a:endParaRPr lang="en-ZA" sz="2800" dirty="0"/>
          </a:p>
        </p:txBody>
      </p:sp>
      <p:sp>
        <p:nvSpPr>
          <p:cNvPr id="3" name="Content Placeholder 2">
            <a:extLst>
              <a:ext uri="{FF2B5EF4-FFF2-40B4-BE49-F238E27FC236}">
                <a16:creationId xmlns:a16="http://schemas.microsoft.com/office/drawing/2014/main" xmlns="" id="{69C65D51-55C4-4194-B165-A4BA98BD3D2D}"/>
              </a:ext>
            </a:extLst>
          </p:cNvPr>
          <p:cNvSpPr>
            <a:spLocks noGrp="1"/>
          </p:cNvSpPr>
          <p:nvPr>
            <p:ph idx="1"/>
          </p:nvPr>
        </p:nvSpPr>
        <p:spPr>
          <a:xfrm>
            <a:off x="495300" y="1295401"/>
            <a:ext cx="8915400" cy="4293840"/>
          </a:xfrm>
        </p:spPr>
        <p:txBody>
          <a:bodyPr>
            <a:normAutofit/>
          </a:bodyPr>
          <a:lstStyle/>
          <a:p>
            <a:pPr marL="0" indent="0">
              <a:buNone/>
            </a:pPr>
            <a:r>
              <a:rPr lang="en-US" sz="2000" dirty="0"/>
              <a:t>It is recommended that the Portfolio </a:t>
            </a:r>
            <a:r>
              <a:rPr lang="en-US" sz="2000" dirty="0" smtClean="0"/>
              <a:t>Committee on </a:t>
            </a:r>
            <a:r>
              <a:rPr lang="en-US" sz="2000" dirty="0"/>
              <a:t>Agriculture, Land Reform and Rural </a:t>
            </a:r>
            <a:r>
              <a:rPr lang="en-US" sz="2000" dirty="0" smtClean="0"/>
              <a:t>Development:</a:t>
            </a:r>
            <a:endParaRPr lang="en-ZA" sz="2000" dirty="0"/>
          </a:p>
          <a:p>
            <a:pPr marL="0" indent="0">
              <a:buNone/>
            </a:pPr>
            <a:endParaRPr lang="en-US" sz="2000" dirty="0"/>
          </a:p>
          <a:p>
            <a:pPr marL="514350" indent="-514350">
              <a:buFont typeface="+mj-lt"/>
              <a:buAutoNum type="arabicPeriod"/>
            </a:pPr>
            <a:r>
              <a:rPr lang="en-US" sz="2000" dirty="0"/>
              <a:t>Notes the Department’s response to the </a:t>
            </a:r>
            <a:r>
              <a:rPr lang="en-US" sz="2000" dirty="0" smtClean="0"/>
              <a:t>2021 </a:t>
            </a:r>
            <a:r>
              <a:rPr lang="en-US" sz="2000" dirty="0"/>
              <a:t>SONA pronouncements.</a:t>
            </a:r>
          </a:p>
          <a:p>
            <a:pPr marL="514350" indent="-514350">
              <a:buFont typeface="+mj-lt"/>
              <a:buAutoNum type="arabicPeriod"/>
            </a:pPr>
            <a:r>
              <a:rPr lang="en-US" sz="2000" dirty="0"/>
              <a:t>Note that that more elaborate details will be shared during the tabling of the Strategic and Annual Performance Plan of the Department.</a:t>
            </a:r>
            <a:endParaRPr lang="en-ZA" sz="2000" dirty="0"/>
          </a:p>
        </p:txBody>
      </p:sp>
      <p:pic>
        <p:nvPicPr>
          <p:cNvPr id="4" name="Picture 3"/>
          <p:cNvPicPr>
            <a:picLocks noChangeAspect="1"/>
          </p:cNvPicPr>
          <p:nvPr/>
        </p:nvPicPr>
        <p:blipFill>
          <a:blip r:embed="rId2"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1393117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915400" cy="1143000"/>
          </a:xfrm>
        </p:spPr>
        <p:txBody>
          <a:bodyPr>
            <a:normAutofit/>
          </a:bodyPr>
          <a:lstStyle/>
          <a:p>
            <a:r>
              <a:rPr lang="en-ZA" sz="3200" b="1" dirty="0">
                <a:solidFill>
                  <a:srgbClr val="339933"/>
                </a:solidFill>
              </a:rPr>
              <a:t> - Thank You -</a:t>
            </a:r>
            <a:endParaRPr lang="en-ZA" sz="3200" dirty="0"/>
          </a:p>
        </p:txBody>
      </p:sp>
      <p:pic>
        <p:nvPicPr>
          <p:cNvPr id="3" name="Picture 2"/>
          <p:cNvPicPr>
            <a:picLocks noChangeAspect="1"/>
          </p:cNvPicPr>
          <p:nvPr/>
        </p:nvPicPr>
        <p:blipFill>
          <a:blip r:embed="rId2"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241420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solidFill>
                  <a:srgbClr val="339933"/>
                </a:solidFill>
              </a:rPr>
              <a:t>TABLE OF CONTENTS </a:t>
            </a:r>
            <a:r>
              <a:rPr lang="en-ZA" sz="2800" b="1" dirty="0" err="1" smtClean="0">
                <a:solidFill>
                  <a:srgbClr val="339933"/>
                </a:solidFill>
              </a:rPr>
              <a:t>cont</a:t>
            </a:r>
            <a:endParaRPr lang="en-ZA" sz="2800" b="1" dirty="0">
              <a:solidFill>
                <a:srgbClr val="339933"/>
              </a:solidFill>
            </a:endParaRPr>
          </a:p>
        </p:txBody>
      </p:sp>
      <p:sp>
        <p:nvSpPr>
          <p:cNvPr id="3" name="Content Placeholder 2"/>
          <p:cNvSpPr>
            <a:spLocks noGrp="1"/>
          </p:cNvSpPr>
          <p:nvPr>
            <p:ph idx="1"/>
          </p:nvPr>
        </p:nvSpPr>
        <p:spPr>
          <a:xfrm>
            <a:off x="495300" y="1219201"/>
            <a:ext cx="8915400" cy="4370040"/>
          </a:xfrm>
        </p:spPr>
        <p:txBody>
          <a:bodyPr>
            <a:normAutofit/>
          </a:bodyPr>
          <a:lstStyle/>
          <a:p>
            <a:pPr>
              <a:lnSpc>
                <a:spcPct val="120000"/>
              </a:lnSpc>
              <a:spcBef>
                <a:spcPts val="0"/>
              </a:spcBef>
            </a:pPr>
            <a:r>
              <a:rPr lang="en-US" sz="2000" dirty="0"/>
              <a:t>Accelerate land redistribution</a:t>
            </a:r>
          </a:p>
          <a:p>
            <a:pPr>
              <a:lnSpc>
                <a:spcPct val="120000"/>
              </a:lnSpc>
              <a:spcBef>
                <a:spcPts val="0"/>
              </a:spcBef>
            </a:pPr>
            <a:r>
              <a:rPr lang="en-GB" sz="2000" dirty="0"/>
              <a:t>Export growth</a:t>
            </a:r>
          </a:p>
          <a:p>
            <a:pPr>
              <a:lnSpc>
                <a:spcPct val="120000"/>
              </a:lnSpc>
              <a:spcBef>
                <a:spcPts val="0"/>
              </a:spcBef>
            </a:pPr>
            <a:r>
              <a:rPr lang="en-GB" sz="2000" dirty="0"/>
              <a:t>Market access to smallholder and emerging farmers</a:t>
            </a:r>
          </a:p>
          <a:p>
            <a:pPr lvl="0" algn="just">
              <a:spcBef>
                <a:spcPts val="0"/>
              </a:spcBef>
              <a:defRPr/>
            </a:pPr>
            <a:r>
              <a:rPr lang="en-GB" sz="2000" dirty="0" smtClean="0"/>
              <a:t>COVID-19 </a:t>
            </a:r>
            <a:r>
              <a:rPr lang="en-GB" sz="2000" dirty="0"/>
              <a:t>impact </a:t>
            </a:r>
            <a:endParaRPr lang="en-GB" sz="2000" dirty="0" smtClean="0"/>
          </a:p>
          <a:p>
            <a:pPr lvl="0" algn="just">
              <a:spcBef>
                <a:spcPts val="0"/>
              </a:spcBef>
              <a:defRPr/>
            </a:pPr>
            <a:r>
              <a:rPr lang="en-GB" sz="2000" dirty="0" smtClean="0"/>
              <a:t>Accelerating </a:t>
            </a:r>
            <a:r>
              <a:rPr lang="en-GB" sz="2000" dirty="0"/>
              <a:t>land redistribution </a:t>
            </a:r>
          </a:p>
          <a:p>
            <a:pPr lvl="0" algn="just">
              <a:spcBef>
                <a:spcPts val="0"/>
              </a:spcBef>
              <a:defRPr/>
            </a:pPr>
            <a:r>
              <a:rPr lang="en-GB" sz="2000" dirty="0" smtClean="0"/>
              <a:t>Establish </a:t>
            </a:r>
            <a:r>
              <a:rPr lang="en-GB" sz="2000" dirty="0"/>
              <a:t>a Land </a:t>
            </a:r>
            <a:r>
              <a:rPr lang="en-GB" sz="2000" dirty="0" smtClean="0"/>
              <a:t>and Agrarian Reform Agency</a:t>
            </a:r>
          </a:p>
          <a:p>
            <a:pPr lvl="0" algn="just">
              <a:spcBef>
                <a:spcPts val="0"/>
              </a:spcBef>
              <a:defRPr/>
            </a:pPr>
            <a:r>
              <a:rPr lang="en-GB" sz="2000" dirty="0" smtClean="0"/>
              <a:t>Strengthening Local Government Infrastructure</a:t>
            </a:r>
            <a:endParaRPr lang="en-ZA" sz="2000" dirty="0"/>
          </a:p>
          <a:p>
            <a:pPr marL="0" lvl="0" indent="0" algn="just">
              <a:spcBef>
                <a:spcPts val="0"/>
              </a:spcBef>
              <a:buNone/>
              <a:defRPr/>
            </a:pPr>
            <a:endParaRPr lang="en-ZA" dirty="0">
              <a:solidFill>
                <a:srgbClr val="FF0000"/>
              </a:solidFill>
            </a:endParaRPr>
          </a:p>
          <a:p>
            <a:pPr lvl="0" algn="just">
              <a:spcBef>
                <a:spcPts val="0"/>
              </a:spcBef>
              <a:defRPr/>
            </a:pPr>
            <a:endParaRPr lang="en-GB" dirty="0"/>
          </a:p>
          <a:p>
            <a:endParaRPr lang="en-US" dirty="0" smtClean="0"/>
          </a:p>
          <a:p>
            <a:endParaRPr lang="en-GB" dirty="0" smtClean="0"/>
          </a:p>
          <a:p>
            <a:endParaRPr lang="en-GB" dirty="0"/>
          </a:p>
          <a:p>
            <a:endParaRPr lang="en-ZA" dirty="0" smtClean="0"/>
          </a:p>
          <a:p>
            <a:endParaRPr lang="en-ZA" dirty="0"/>
          </a:p>
        </p:txBody>
      </p:sp>
    </p:spTree>
    <p:extLst>
      <p:ext uri="{BB962C8B-B14F-4D97-AF65-F5344CB8AC3E}">
        <p14:creationId xmlns:p14="http://schemas.microsoft.com/office/powerpoint/2010/main" xmlns="" val="2935648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9029700" cy="304800"/>
          </a:xfrm>
        </p:spPr>
        <p:txBody>
          <a:bodyPr>
            <a:normAutofit fontScale="90000"/>
          </a:bodyPr>
          <a:lstStyle/>
          <a:p>
            <a:r>
              <a:rPr lang="en-ZA" sz="2800" b="1" dirty="0" smtClean="0">
                <a:solidFill>
                  <a:srgbClr val="339933"/>
                </a:solidFill>
              </a:rPr>
              <a:t>Acronyms </a:t>
            </a:r>
            <a:endParaRPr lang="en-ZA" sz="2800" b="1" dirty="0">
              <a:solidFill>
                <a:srgbClr val="339933"/>
              </a:solidFill>
            </a:endParaRPr>
          </a:p>
        </p:txBody>
      </p:sp>
      <p:sp>
        <p:nvSpPr>
          <p:cNvPr id="3" name="Content Placeholder 2"/>
          <p:cNvSpPr>
            <a:spLocks noGrp="1"/>
          </p:cNvSpPr>
          <p:nvPr>
            <p:ph idx="1"/>
          </p:nvPr>
        </p:nvSpPr>
        <p:spPr>
          <a:xfrm>
            <a:off x="304799" y="457200"/>
            <a:ext cx="9448801" cy="5715000"/>
          </a:xfrm>
        </p:spPr>
        <p:txBody>
          <a:bodyPr>
            <a:noAutofit/>
          </a:bodyPr>
          <a:lstStyle/>
          <a:p>
            <a:r>
              <a:rPr lang="en-GB" sz="1800" dirty="0" smtClean="0"/>
              <a:t>AAMP           		Agriculture Agro-processing Masterplan</a:t>
            </a:r>
          </a:p>
          <a:p>
            <a:r>
              <a:rPr lang="en-GB" sz="1800" dirty="0" err="1" smtClean="0"/>
              <a:t>AfCFTA</a:t>
            </a:r>
            <a:r>
              <a:rPr lang="en-GB" sz="1800" dirty="0" smtClean="0"/>
              <a:t>         		African Continental </a:t>
            </a:r>
            <a:r>
              <a:rPr lang="en-GB" sz="1800" dirty="0"/>
              <a:t>Free Trade </a:t>
            </a:r>
            <a:r>
              <a:rPr lang="en-GB" sz="1800" dirty="0" smtClean="0"/>
              <a:t>Area</a:t>
            </a:r>
          </a:p>
          <a:p>
            <a:r>
              <a:rPr lang="en-GB" sz="1800" dirty="0" smtClean="0"/>
              <a:t>CSA              		Climate Smart Agriculture</a:t>
            </a:r>
            <a:endParaRPr lang="en-ZA" sz="1800" dirty="0" smtClean="0"/>
          </a:p>
          <a:p>
            <a:r>
              <a:rPr lang="en-ZA" sz="1800" dirty="0" smtClean="0"/>
              <a:t>COVID-19        	Coronavirus disease</a:t>
            </a:r>
          </a:p>
          <a:p>
            <a:r>
              <a:rPr lang="en-ZA" sz="1800" dirty="0" smtClean="0"/>
              <a:t>DALRRD          	Department of Agriculture Land Reform and Rural Development</a:t>
            </a:r>
          </a:p>
          <a:p>
            <a:r>
              <a:rPr lang="en-ZA" sz="1800" dirty="0" smtClean="0"/>
              <a:t>EU                    	European Union</a:t>
            </a:r>
          </a:p>
          <a:p>
            <a:r>
              <a:rPr lang="en-ZA" sz="1800" dirty="0" smtClean="0"/>
              <a:t>FMD                 	Foot </a:t>
            </a:r>
            <a:r>
              <a:rPr lang="en-ZA" sz="1800" dirty="0"/>
              <a:t>and Mouth Disease </a:t>
            </a:r>
            <a:endParaRPr lang="en-ZA" sz="1800" dirty="0" smtClean="0"/>
          </a:p>
          <a:p>
            <a:r>
              <a:rPr lang="en-ZA" sz="1800" dirty="0" err="1" smtClean="0"/>
              <a:t>KyD</a:t>
            </a:r>
            <a:r>
              <a:rPr lang="en-ZA" sz="1800" dirty="0" smtClean="0"/>
              <a:t>                  	</a:t>
            </a:r>
            <a:r>
              <a:rPr lang="en-ZA" sz="1800" dirty="0" err="1" smtClean="0"/>
              <a:t>Kaonafatso</a:t>
            </a:r>
            <a:r>
              <a:rPr lang="en-ZA" sz="1800" dirty="0" smtClean="0"/>
              <a:t> ya Dikgomo</a:t>
            </a:r>
          </a:p>
          <a:p>
            <a:r>
              <a:rPr lang="en-ZA" sz="1800" dirty="0" smtClean="0"/>
              <a:t>MAFISA            	Micro Agricultural Financial Institutions of South Africa</a:t>
            </a:r>
          </a:p>
          <a:p>
            <a:r>
              <a:rPr lang="en-ZA" sz="1800" dirty="0" smtClean="0"/>
              <a:t>MIS                   	Marketing </a:t>
            </a:r>
            <a:r>
              <a:rPr lang="en-ZA" sz="1800" dirty="0"/>
              <a:t>Information System </a:t>
            </a:r>
            <a:endParaRPr lang="en-ZA" sz="1800" dirty="0" smtClean="0"/>
          </a:p>
          <a:p>
            <a:r>
              <a:rPr lang="en-ZA" sz="1800" dirty="0" smtClean="0"/>
              <a:t>MTSF                	Medium Term Strategic Framework</a:t>
            </a:r>
          </a:p>
          <a:p>
            <a:r>
              <a:rPr lang="en-ZA" sz="1800" dirty="0"/>
              <a:t>OHS </a:t>
            </a:r>
            <a:r>
              <a:rPr lang="en-ZA" sz="1800" dirty="0" smtClean="0"/>
              <a:t>Act            	Occupational Health and Safety </a:t>
            </a:r>
          </a:p>
          <a:p>
            <a:r>
              <a:rPr lang="en-ZA" sz="1800" dirty="0" smtClean="0"/>
              <a:t>PPECB             	</a:t>
            </a:r>
            <a:r>
              <a:rPr lang="en-GB" sz="1800" dirty="0" smtClean="0"/>
              <a:t>Perishable </a:t>
            </a:r>
            <a:r>
              <a:rPr lang="en-GB" sz="1800" dirty="0"/>
              <a:t>Products Export Control </a:t>
            </a:r>
            <a:r>
              <a:rPr lang="en-GB" sz="1800" dirty="0" smtClean="0"/>
              <a:t>Board </a:t>
            </a:r>
          </a:p>
          <a:p>
            <a:r>
              <a:rPr lang="en-ZA" sz="1800" dirty="0" smtClean="0"/>
              <a:t>RVF                  	Rift </a:t>
            </a:r>
            <a:r>
              <a:rPr lang="en-ZA" sz="1800" dirty="0"/>
              <a:t>Valley Fever </a:t>
            </a:r>
            <a:endParaRPr lang="en-ZA" sz="1800" dirty="0" smtClean="0"/>
          </a:p>
          <a:p>
            <a:r>
              <a:rPr lang="en-ZA" sz="1800" dirty="0" smtClean="0"/>
              <a:t>SMME               	Small Medium and Micro Enterprise</a:t>
            </a:r>
          </a:p>
          <a:p>
            <a:r>
              <a:rPr lang="en-ZA" sz="1800" dirty="0" smtClean="0"/>
              <a:t>SONA                	State of the Nation Address</a:t>
            </a:r>
          </a:p>
          <a:p>
            <a:endParaRPr lang="en-ZA" sz="1800" dirty="0"/>
          </a:p>
        </p:txBody>
      </p:sp>
    </p:spTree>
    <p:extLst>
      <p:ext uri="{BB962C8B-B14F-4D97-AF65-F5344CB8AC3E}">
        <p14:creationId xmlns:p14="http://schemas.microsoft.com/office/powerpoint/2010/main" xmlns="" val="179433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AD99B-22F0-47E0-8E20-E7655F3A4CFA}"/>
              </a:ext>
            </a:extLst>
          </p:cNvPr>
          <p:cNvSpPr>
            <a:spLocks noGrp="1"/>
          </p:cNvSpPr>
          <p:nvPr>
            <p:ph type="title"/>
          </p:nvPr>
        </p:nvSpPr>
        <p:spPr/>
        <p:txBody>
          <a:bodyPr>
            <a:normAutofit/>
          </a:bodyPr>
          <a:lstStyle/>
          <a:p>
            <a:r>
              <a:rPr lang="en-ZA" sz="2800" b="1" dirty="0">
                <a:solidFill>
                  <a:srgbClr val="339933"/>
                </a:solidFill>
              </a:rPr>
              <a:t>Introduction</a:t>
            </a:r>
          </a:p>
        </p:txBody>
      </p:sp>
      <p:sp>
        <p:nvSpPr>
          <p:cNvPr id="3" name="Content Placeholder 2">
            <a:extLst>
              <a:ext uri="{FF2B5EF4-FFF2-40B4-BE49-F238E27FC236}">
                <a16:creationId xmlns:a16="http://schemas.microsoft.com/office/drawing/2014/main" xmlns="" id="{30F3EC18-8230-4B60-8713-56951DC6B214}"/>
              </a:ext>
            </a:extLst>
          </p:cNvPr>
          <p:cNvSpPr>
            <a:spLocks noGrp="1"/>
          </p:cNvSpPr>
          <p:nvPr>
            <p:ph idx="1"/>
          </p:nvPr>
        </p:nvSpPr>
        <p:spPr>
          <a:xfrm>
            <a:off x="304800" y="1295400"/>
            <a:ext cx="9296400" cy="4571999"/>
          </a:xfrm>
        </p:spPr>
        <p:txBody>
          <a:bodyPr/>
          <a:lstStyle/>
          <a:p>
            <a:endParaRPr lang="en-US" sz="2200" dirty="0"/>
          </a:p>
          <a:p>
            <a:endParaRPr lang="en-US" sz="2200" dirty="0"/>
          </a:p>
          <a:p>
            <a:r>
              <a:rPr lang="en-US" sz="2200" dirty="0"/>
              <a:t>The presentation seeks to provide responses to the </a:t>
            </a:r>
            <a:r>
              <a:rPr lang="en-US" sz="2200" dirty="0" smtClean="0"/>
              <a:t>2021 </a:t>
            </a:r>
            <a:r>
              <a:rPr lang="en-US" sz="2200" dirty="0"/>
              <a:t>State of the Nation Address pronouncements as indicated in the next </a:t>
            </a:r>
            <a:r>
              <a:rPr lang="en-US" sz="2200" dirty="0" smtClean="0"/>
              <a:t>slides.</a:t>
            </a:r>
            <a:endParaRPr lang="en-US" sz="2200" dirty="0"/>
          </a:p>
          <a:p>
            <a:pPr marL="0" indent="0">
              <a:buNone/>
            </a:pPr>
            <a:endParaRPr lang="en-US" sz="2200" dirty="0"/>
          </a:p>
          <a:p>
            <a:pPr marL="457200" lvl="1" indent="0">
              <a:buNone/>
            </a:pPr>
            <a:endParaRPr lang="en-US" sz="1800" dirty="0"/>
          </a:p>
          <a:p>
            <a:pPr marL="800100" lvl="1" indent="-342900">
              <a:buFont typeface="+mj-lt"/>
              <a:buAutoNum type="arabicPeriod"/>
            </a:pPr>
            <a:endParaRPr lang="en-US" sz="1800" dirty="0"/>
          </a:p>
          <a:p>
            <a:pPr marL="800100" lvl="1" indent="-342900">
              <a:buFont typeface="+mj-lt"/>
              <a:buAutoNum type="arabicPeriod"/>
            </a:pPr>
            <a:endParaRPr lang="en-US" sz="1800" dirty="0"/>
          </a:p>
          <a:p>
            <a:pPr marL="800100" lvl="1" indent="-342900">
              <a:buFont typeface="+mj-lt"/>
              <a:buAutoNum type="arabicPeriod"/>
            </a:pPr>
            <a:endParaRPr lang="en-US" sz="1800" dirty="0"/>
          </a:p>
          <a:p>
            <a:pPr marL="800100" lvl="1" indent="-342900">
              <a:buFont typeface="+mj-lt"/>
              <a:buAutoNum type="arabicPeriod"/>
            </a:pPr>
            <a:endParaRPr lang="en-US" sz="1800" dirty="0"/>
          </a:p>
          <a:p>
            <a:pPr marL="800100" lvl="1" indent="-342900">
              <a:buFont typeface="+mj-lt"/>
              <a:buAutoNum type="arabicPeriod"/>
            </a:pPr>
            <a:endParaRPr lang="en-US" sz="1800" dirty="0"/>
          </a:p>
          <a:p>
            <a:endParaRPr lang="en-ZA" dirty="0"/>
          </a:p>
        </p:txBody>
      </p:sp>
      <p:pic>
        <p:nvPicPr>
          <p:cNvPr id="4" name="Picture 3"/>
          <p:cNvPicPr>
            <a:picLocks noChangeAspect="1"/>
          </p:cNvPicPr>
          <p:nvPr/>
        </p:nvPicPr>
        <p:blipFill>
          <a:blip r:embed="rId2" cstate="print"/>
          <a:stretch>
            <a:fillRect/>
          </a:stretch>
        </p:blipFill>
        <p:spPr>
          <a:xfrm>
            <a:off x="238125" y="6019800"/>
            <a:ext cx="2505075" cy="762000"/>
          </a:xfrm>
          <a:prstGeom prst="rect">
            <a:avLst/>
          </a:prstGeom>
        </p:spPr>
      </p:pic>
    </p:spTree>
    <p:extLst>
      <p:ext uri="{BB962C8B-B14F-4D97-AF65-F5344CB8AC3E}">
        <p14:creationId xmlns:p14="http://schemas.microsoft.com/office/powerpoint/2010/main" xmlns="" val="1731079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solidFill>
                <a:srgbClr val="339933"/>
              </a:solidFill>
            </a:endParaRPr>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2588229156"/>
              </p:ext>
            </p:extLst>
          </p:nvPr>
        </p:nvGraphicFramePr>
        <p:xfrm>
          <a:off x="228600" y="914400"/>
          <a:ext cx="9525000" cy="5045441"/>
        </p:xfrm>
        <a:graphic>
          <a:graphicData uri="http://schemas.openxmlformats.org/drawingml/2006/table">
            <a:tbl>
              <a:tblPr firstRow="1" bandRow="1">
                <a:tableStyleId>{5940675A-B579-460E-94D1-54222C63F5DA}</a:tableStyleId>
              </a:tblPr>
              <a:tblGrid>
                <a:gridCol w="3429000">
                  <a:extLst>
                    <a:ext uri="{9D8B030D-6E8A-4147-A177-3AD203B41FA5}">
                      <a16:colId xmlns:a16="http://schemas.microsoft.com/office/drawing/2014/main" xmlns="" val="3571044655"/>
                    </a:ext>
                  </a:extLst>
                </a:gridCol>
                <a:gridCol w="6096000">
                  <a:extLst>
                    <a:ext uri="{9D8B030D-6E8A-4147-A177-3AD203B41FA5}">
                      <a16:colId xmlns:a16="http://schemas.microsoft.com/office/drawing/2014/main" xmlns="" val="1245477522"/>
                    </a:ext>
                  </a:extLst>
                </a:gridCol>
              </a:tblGrid>
              <a:tr h="319039">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405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First, we must defeat the  coronavirus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This year, we must do everything in our means to contain and overcome this pandemic. This means intensifying our prevention efforts and strengthening our health system.</a:t>
                      </a:r>
                      <a:endParaRPr lang="en-ZA" sz="1600" dirty="0">
                        <a:latin typeface="Arial" panose="020B0604020202020204" pitchFamily="34" charset="0"/>
                        <a:cs typeface="Arial" panose="020B0604020202020204" pitchFamily="34" charset="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The Department put measures in place to limit the spread of the disease by establishing</a:t>
                      </a:r>
                      <a:r>
                        <a:rPr lang="en-GB" sz="1600" u="none" strike="noStrike" baseline="0" dirty="0" smtClean="0">
                          <a:solidFill>
                            <a:schemeClr val="tx1"/>
                          </a:solidFill>
                          <a:effectLst/>
                          <a:latin typeface="Arial" panose="020B0604020202020204" pitchFamily="34" charset="0"/>
                          <a:cs typeface="Arial" panose="020B0604020202020204" pitchFamily="34" charset="0"/>
                        </a:rPr>
                        <a:t> </a:t>
                      </a:r>
                      <a:r>
                        <a:rPr lang="en-GB" sz="1600" u="none" strike="noStrike" dirty="0" smtClean="0">
                          <a:solidFill>
                            <a:schemeClr val="tx1"/>
                          </a:solidFill>
                          <a:effectLst/>
                          <a:latin typeface="Arial" panose="020B0604020202020204" pitchFamily="34" charset="0"/>
                          <a:cs typeface="Arial" panose="020B0604020202020204" pitchFamily="34" charset="0"/>
                        </a:rPr>
                        <a:t>governance structures to manage COVID-19 as per the Disaster Management Act.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The COVID-19 National Steering Committee was</a:t>
                      </a:r>
                      <a:r>
                        <a:rPr lang="en-GB" sz="1600" u="none" strike="noStrike" baseline="0" dirty="0" smtClean="0">
                          <a:solidFill>
                            <a:schemeClr val="tx1"/>
                          </a:solidFill>
                          <a:effectLst/>
                          <a:latin typeface="Arial" panose="020B0604020202020204" pitchFamily="34" charset="0"/>
                          <a:cs typeface="Arial" panose="020B0604020202020204" pitchFamily="34" charset="0"/>
                        </a:rPr>
                        <a:t> established, </a:t>
                      </a:r>
                      <a:r>
                        <a:rPr lang="en-GB" sz="1600" u="none" strike="noStrike" dirty="0" smtClean="0">
                          <a:solidFill>
                            <a:schemeClr val="tx1"/>
                          </a:solidFill>
                          <a:effectLst/>
                          <a:latin typeface="Arial" panose="020B0604020202020204" pitchFamily="34" charset="0"/>
                          <a:cs typeface="Arial" panose="020B0604020202020204" pitchFamily="34" charset="0"/>
                        </a:rPr>
                        <a:t>made up of the Employer and Organised Labour with sub committees</a:t>
                      </a:r>
                      <a:r>
                        <a:rPr lang="en-GB" sz="1600" u="none" strike="noStrike" baseline="0" dirty="0" smtClean="0">
                          <a:solidFill>
                            <a:schemeClr val="tx1"/>
                          </a:solidFill>
                          <a:effectLst/>
                          <a:latin typeface="Arial" panose="020B0604020202020204" pitchFamily="34" charset="0"/>
                          <a:cs typeface="Arial" panose="020B0604020202020204" pitchFamily="34" charset="0"/>
                        </a:rPr>
                        <a:t> namely: </a:t>
                      </a:r>
                      <a:r>
                        <a:rPr lang="en-GB" sz="1600" u="none" strike="noStrike" dirty="0" smtClean="0">
                          <a:solidFill>
                            <a:schemeClr val="tx1"/>
                          </a:solidFill>
                          <a:effectLst/>
                          <a:latin typeface="Arial" panose="020B0604020202020204" pitchFamily="34" charset="0"/>
                          <a:cs typeface="Arial" panose="020B0604020202020204" pitchFamily="34" charset="0"/>
                        </a:rPr>
                        <a:t>Occupational Health and Safety, Human Resources, Information and Communications Technology, Facilities and Communications.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The National Steering Committee oversees implementation of the interventions and compliance to the different lockdown levels towards the management of COVID-19 crisis while maintaining day-to-day operations of the Department.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The department continued delivery of services through various measures including remote working, virtual meetings, rotations, shifts etc. Amongst others, ports of entry, Deeds office, Finance were identified as essential services which and continued to operate.</a:t>
                      </a:r>
                    </a:p>
                  </a:txBody>
                  <a:tcPr/>
                </a:tc>
                <a:extLst>
                  <a:ext uri="{0D108BD9-81ED-4DB2-BD59-A6C34878D82A}">
                    <a16:rowId xmlns:a16="http://schemas.microsoft.com/office/drawing/2014/main" xmlns="" val="2899236436"/>
                  </a:ext>
                </a:extLst>
              </a:tr>
            </a:tbl>
          </a:graphicData>
        </a:graphic>
      </p:graphicFrame>
      <p:pic>
        <p:nvPicPr>
          <p:cNvPr id="6" name="Picture 1">
            <a:extLst>
              <a:ext uri="{FF2B5EF4-FFF2-40B4-BE49-F238E27FC236}">
                <a16:creationId xmlns:a16="http://schemas.microsoft.com/office/drawing/2014/main" xmlns="" id="{212B3187-2059-4B91-BC0F-29F727B16208}"/>
              </a:ext>
            </a:extLst>
          </p:cNvPr>
          <p:cNvPicPr>
            <a:picLocks noChangeAspect="1"/>
          </p:cNvPicPr>
          <p:nvPr/>
        </p:nvPicPr>
        <p:blipFill>
          <a:blip r:embed="rId2" cstate="print">
            <a:extLst>
              <a:ext uri="{28A0092B-C50C-407E-A947-70E740481C1C}">
                <a14:useLocalDpi xmlns:a14="http://schemas.microsoft.com/office/drawing/2010/main" xmlns="" val="0"/>
              </a:ext>
            </a:extLst>
          </a:blip>
          <a:srcRect t="24004" b="31992"/>
          <a:stretch>
            <a:fillRect/>
          </a:stretch>
        </p:blipFill>
        <p:spPr bwMode="auto">
          <a:xfrm>
            <a:off x="107950" y="5949950"/>
            <a:ext cx="25463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6331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5250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a:t>
            </a:r>
            <a:r>
              <a:rPr lang="en-ZA" sz="2800" b="1" dirty="0" smtClean="0">
                <a:solidFill>
                  <a:srgbClr val="339933"/>
                </a:solidFill>
              </a:rPr>
              <a:t>pronouncements </a:t>
            </a:r>
            <a:r>
              <a:rPr lang="en-ZA" sz="2800" b="1" dirty="0" err="1" smtClean="0">
                <a:solidFill>
                  <a:srgbClr val="339933"/>
                </a:solidFill>
              </a:rPr>
              <a:t>cont</a:t>
            </a:r>
            <a:r>
              <a:rPr lang="en-ZA" sz="2800" b="1" dirty="0" smtClean="0">
                <a:solidFill>
                  <a:srgbClr val="339933"/>
                </a:solidFill>
              </a:rPr>
              <a:t>…</a:t>
            </a:r>
            <a:endParaRPr lang="en-ZA" sz="2800" dirty="0">
              <a:solidFill>
                <a:srgbClr val="339933"/>
              </a:solidFill>
            </a:endParaRPr>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3451672659"/>
              </p:ext>
            </p:extLst>
          </p:nvPr>
        </p:nvGraphicFramePr>
        <p:xfrm>
          <a:off x="228600" y="914400"/>
          <a:ext cx="9525000" cy="5045441"/>
        </p:xfrm>
        <a:graphic>
          <a:graphicData uri="http://schemas.openxmlformats.org/drawingml/2006/table">
            <a:tbl>
              <a:tblPr firstRow="1" bandRow="1">
                <a:tableStyleId>{5940675A-B579-460E-94D1-54222C63F5DA}</a:tableStyleId>
              </a:tblPr>
              <a:tblGrid>
                <a:gridCol w="3429000">
                  <a:extLst>
                    <a:ext uri="{9D8B030D-6E8A-4147-A177-3AD203B41FA5}">
                      <a16:colId xmlns:a16="http://schemas.microsoft.com/office/drawing/2014/main" xmlns="" val="3571044655"/>
                    </a:ext>
                  </a:extLst>
                </a:gridCol>
                <a:gridCol w="6096000">
                  <a:extLst>
                    <a:ext uri="{9D8B030D-6E8A-4147-A177-3AD203B41FA5}">
                      <a16:colId xmlns:a16="http://schemas.microsoft.com/office/drawing/2014/main" xmlns="" val="1245477522"/>
                    </a:ext>
                  </a:extLst>
                </a:gridCol>
              </a:tblGrid>
              <a:tr h="319039">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405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First, we must defeat the coronavirus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This year, we must do everything in our means to contain and overcome this pandemic. This means intensifying our prevention efforts and strengthening our health system.</a:t>
                      </a:r>
                      <a:endParaRPr lang="en-ZA" sz="1600"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The Department has explored the concept of the “New World of Work” and has identified the following opportunities that will be implemented should the pandemic stay with us for long periods of time: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Compliance of the Department’s buildings with OHS Act requirements.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Capacitation of the Health and Wellness Unit, not only for COVID-19.</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Development of  OHS policy in line with the OHS Act.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Engagements with Public Works to allow the Department  to handle its own maintenance in order to prevent the risks that can arise because of poor maintenance.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The</a:t>
                      </a:r>
                      <a:r>
                        <a:rPr lang="en-GB" sz="1600" u="none" strike="noStrike" baseline="0" dirty="0" smtClean="0">
                          <a:solidFill>
                            <a:schemeClr val="tx1"/>
                          </a:solidFill>
                          <a:effectLst/>
                          <a:latin typeface="Arial" panose="020B0604020202020204" pitchFamily="34" charset="0"/>
                          <a:cs typeface="Arial" panose="020B0604020202020204" pitchFamily="34" charset="0"/>
                        </a:rPr>
                        <a:t> </a:t>
                      </a:r>
                      <a:r>
                        <a:rPr lang="en-GB" sz="1600" u="none" strike="noStrike" dirty="0" smtClean="0">
                          <a:solidFill>
                            <a:schemeClr val="tx1"/>
                          </a:solidFill>
                          <a:effectLst/>
                          <a:latin typeface="Arial" panose="020B0604020202020204" pitchFamily="34" charset="0"/>
                          <a:cs typeface="Arial" panose="020B0604020202020204" pitchFamily="34" charset="0"/>
                        </a:rPr>
                        <a:t>new normal has and will help the Department to save money in terms of S&amp;T, toiletry and printing papers as well as other consumables as people work remotely.</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smtClean="0">
                          <a:solidFill>
                            <a:schemeClr val="tx1"/>
                          </a:solidFill>
                          <a:effectLst/>
                          <a:latin typeface="Arial" panose="020B0604020202020204" pitchFamily="34" charset="0"/>
                          <a:cs typeface="Arial" panose="020B0604020202020204" pitchFamily="34" charset="0"/>
                        </a:rPr>
                        <a:t> The</a:t>
                      </a:r>
                      <a:r>
                        <a:rPr lang="en-GB" sz="1600" u="none" strike="noStrike" baseline="0" dirty="0" smtClean="0">
                          <a:solidFill>
                            <a:schemeClr val="tx1"/>
                          </a:solidFill>
                          <a:effectLst/>
                          <a:latin typeface="Arial" panose="020B0604020202020204" pitchFamily="34" charset="0"/>
                          <a:cs typeface="Arial" panose="020B0604020202020204" pitchFamily="34" charset="0"/>
                        </a:rPr>
                        <a:t> </a:t>
                      </a:r>
                      <a:r>
                        <a:rPr lang="en-GB" sz="1600" u="none" strike="noStrike" dirty="0" smtClean="0">
                          <a:solidFill>
                            <a:schemeClr val="tx1"/>
                          </a:solidFill>
                          <a:effectLst/>
                          <a:latin typeface="Arial" panose="020B0604020202020204" pitchFamily="34" charset="0"/>
                          <a:cs typeface="Arial" panose="020B0604020202020204" pitchFamily="34" charset="0"/>
                        </a:rPr>
                        <a:t>new normal could fast track the adaptation to the 4th Industrial Revolution.</a:t>
                      </a:r>
                      <a:endParaRPr lang="en-GB" sz="160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6" name="Picture 1">
            <a:extLst>
              <a:ext uri="{FF2B5EF4-FFF2-40B4-BE49-F238E27FC236}">
                <a16:creationId xmlns:a16="http://schemas.microsoft.com/office/drawing/2014/main" xmlns="" id="{212B3187-2059-4B91-BC0F-29F727B16208}"/>
              </a:ext>
            </a:extLst>
          </p:cNvPr>
          <p:cNvPicPr>
            <a:picLocks noChangeAspect="1"/>
          </p:cNvPicPr>
          <p:nvPr/>
        </p:nvPicPr>
        <p:blipFill>
          <a:blip r:embed="rId2" cstate="print">
            <a:extLst>
              <a:ext uri="{28A0092B-C50C-407E-A947-70E740481C1C}">
                <a14:useLocalDpi xmlns:a14="http://schemas.microsoft.com/office/drawing/2010/main" xmlns="" val="0"/>
              </a:ext>
            </a:extLst>
          </a:blip>
          <a:srcRect t="24004" b="31992"/>
          <a:stretch>
            <a:fillRect/>
          </a:stretch>
        </p:blipFill>
        <p:spPr bwMode="auto">
          <a:xfrm>
            <a:off x="107950" y="5949950"/>
            <a:ext cx="25463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6101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839200" cy="691833"/>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1833375416"/>
              </p:ext>
            </p:extLst>
          </p:nvPr>
        </p:nvGraphicFramePr>
        <p:xfrm>
          <a:off x="228600" y="655320"/>
          <a:ext cx="9525000" cy="5364480"/>
        </p:xfrm>
        <a:graphic>
          <a:graphicData uri="http://schemas.openxmlformats.org/drawingml/2006/table">
            <a:tbl>
              <a:tblPr firstRow="1" bandRow="1">
                <a:tableStyleId>{5940675A-B579-460E-94D1-54222C63F5DA}</a:tableStyleId>
              </a:tblPr>
              <a:tblGrid>
                <a:gridCol w="3276600">
                  <a:extLst>
                    <a:ext uri="{9D8B030D-6E8A-4147-A177-3AD203B41FA5}">
                      <a16:colId xmlns:a16="http://schemas.microsoft.com/office/drawing/2014/main" xmlns="" val="3571044655"/>
                    </a:ext>
                  </a:extLst>
                </a:gridCol>
                <a:gridCol w="6248400">
                  <a:extLst>
                    <a:ext uri="{9D8B030D-6E8A-4147-A177-3AD203B41FA5}">
                      <a16:colId xmlns:a16="http://schemas.microsoft.com/office/drawing/2014/main" xmlns="" val="1245477522"/>
                    </a:ext>
                  </a:extLst>
                </a:gridCol>
              </a:tblGrid>
              <a:tr h="319039">
                <a:tc>
                  <a:txBody>
                    <a:bodyPr/>
                    <a:lstStyle/>
                    <a:p>
                      <a:r>
                        <a:rPr lang="en-US" b="1" dirty="0" smtClean="0">
                          <a:solidFill>
                            <a:schemeClr val="bg1"/>
                          </a:solidFill>
                          <a:latin typeface="Arial" panose="020B0604020202020204" pitchFamily="34" charset="0"/>
                          <a:cs typeface="Arial" panose="020B0604020202020204" pitchFamily="34" charset="0"/>
                        </a:rPr>
                        <a:t>2021 </a:t>
                      </a:r>
                      <a:r>
                        <a:rPr lang="en-US" b="1" dirty="0">
                          <a:solidFill>
                            <a:schemeClr val="bg1"/>
                          </a:solidFill>
                          <a:latin typeface="Arial" panose="020B0604020202020204" pitchFamily="34" charset="0"/>
                          <a:cs typeface="Arial" panose="020B0604020202020204" pitchFamily="34" charset="0"/>
                        </a:rPr>
                        <a:t>SONA 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4405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We must overcome poverty and hunger, joblessness and inequality.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We must overcome a legacy of exclusion and dispossession that continues to impoverish our people, and which this pandemic has severely worsened.</a:t>
                      </a:r>
                      <a:endParaRPr lang="en-ZA" sz="1600" dirty="0">
                        <a:latin typeface="Arial" panose="020B0604020202020204" pitchFamily="34" charset="0"/>
                        <a:cs typeface="Arial" panose="020B0604020202020204" pitchFamily="34" charset="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The Department of Agriculture Land Reform and Rural Development is intensifying efforts to geographically locate food insecure, vulnerable and hungry population within the country. A total of R81,2 million has been committed to conducting the National Food and Nutrition Security Survey during the 2021/2022 financial year. The survey results will inform planning and proper targeting of  food security interventions.</a:t>
                      </a:r>
                    </a:p>
                    <a:p>
                      <a:pPr marL="342900" indent="-342900" algn="just">
                        <a:buFont typeface="Arial" panose="020B0604020202020204" pitchFamily="34" charset="0"/>
                        <a:buChar char="•"/>
                      </a:pPr>
                      <a:r>
                        <a:rPr lang="en-GB" sz="1600" u="none" strike="noStrike" dirty="0" smtClean="0">
                          <a:solidFill>
                            <a:schemeClr val="tx1"/>
                          </a:solidFill>
                          <a:effectLst/>
                          <a:latin typeface="Arial" panose="020B0604020202020204" pitchFamily="34" charset="0"/>
                          <a:cs typeface="Arial" panose="020B0604020202020204" pitchFamily="34" charset="0"/>
                        </a:rPr>
                        <a:t>The DALRRD also provides CASP and </a:t>
                      </a:r>
                      <a:r>
                        <a:rPr lang="en-GB" sz="1600" u="none" strike="noStrike" dirty="0" err="1" smtClean="0">
                          <a:solidFill>
                            <a:schemeClr val="tx1"/>
                          </a:solidFill>
                          <a:effectLst/>
                          <a:latin typeface="Arial" panose="020B0604020202020204" pitchFamily="34" charset="0"/>
                          <a:cs typeface="Arial" panose="020B0604020202020204" pitchFamily="34" charset="0"/>
                        </a:rPr>
                        <a:t>Ilima</a:t>
                      </a:r>
                      <a:r>
                        <a:rPr lang="en-GB" sz="1600" u="none" strike="noStrike" dirty="0" smtClean="0">
                          <a:solidFill>
                            <a:schemeClr val="tx1"/>
                          </a:solidFill>
                          <a:effectLst/>
                          <a:latin typeface="Arial" panose="020B0604020202020204" pitchFamily="34" charset="0"/>
                          <a:cs typeface="Arial" panose="020B0604020202020204" pitchFamily="34" charset="0"/>
                        </a:rPr>
                        <a:t>/</a:t>
                      </a:r>
                      <a:r>
                        <a:rPr lang="en-GB" sz="1600" u="none" strike="noStrike" dirty="0" err="1" smtClean="0">
                          <a:solidFill>
                            <a:schemeClr val="tx1"/>
                          </a:solidFill>
                          <a:effectLst/>
                          <a:latin typeface="Arial" panose="020B0604020202020204" pitchFamily="34" charset="0"/>
                          <a:cs typeface="Arial" panose="020B0604020202020204" pitchFamily="34" charset="0"/>
                        </a:rPr>
                        <a:t>Letsema</a:t>
                      </a:r>
                      <a:r>
                        <a:rPr lang="en-GB" sz="1600" u="none" strike="noStrike" dirty="0" smtClean="0">
                          <a:solidFill>
                            <a:schemeClr val="tx1"/>
                          </a:solidFill>
                          <a:effectLst/>
                          <a:latin typeface="Arial" panose="020B0604020202020204" pitchFamily="34" charset="0"/>
                          <a:cs typeface="Arial" panose="020B0604020202020204" pitchFamily="34" charset="0"/>
                        </a:rPr>
                        <a:t> for smallholder and subsistence producers support towards food production and poverty alleviation.  </a:t>
                      </a:r>
                    </a:p>
                    <a:p>
                      <a:pPr marL="342900" indent="-342900" algn="just">
                        <a:buFont typeface="Arial" panose="020B0604020202020204" pitchFamily="34" charset="0"/>
                        <a:buChar char="•"/>
                      </a:pPr>
                      <a:r>
                        <a:rPr lang="en-GB" sz="1600" u="none" strike="noStrike" dirty="0" smtClean="0">
                          <a:solidFill>
                            <a:schemeClr val="tx1"/>
                          </a:solidFill>
                          <a:effectLst/>
                          <a:latin typeface="Arial" panose="020B0604020202020204" pitchFamily="34" charset="0"/>
                          <a:cs typeface="Arial" panose="020B0604020202020204" pitchFamily="34" charset="0"/>
                        </a:rPr>
                        <a:t>Further the DALRRD partnered with the Food and Agriculture Organisation of the United Nations to undertake a rapid COVID-19 impact assessment and responses on food systems, agriculture and food security.</a:t>
                      </a:r>
                    </a:p>
                    <a:p>
                      <a:pPr marL="342900" indent="-342900" algn="just">
                        <a:buFont typeface="Arial" panose="020B0604020202020204" pitchFamily="34" charset="0"/>
                        <a:buChar char="•"/>
                      </a:pPr>
                      <a:r>
                        <a:rPr lang="en-GB" sz="1600" u="none" strike="noStrike" dirty="0" smtClean="0">
                          <a:solidFill>
                            <a:schemeClr val="tx1"/>
                          </a:solidFill>
                          <a:effectLst/>
                          <a:latin typeface="Arial" panose="020B0604020202020204" pitchFamily="34" charset="0"/>
                          <a:cs typeface="Arial" panose="020B0604020202020204" pitchFamily="34" charset="0"/>
                        </a:rPr>
                        <a:t>The outcome of these assessment will inform the department  on appropriate responses to the crisis and will put in place policies and actions to minimize the disruptions on food supply chains. </a:t>
                      </a:r>
                      <a:endParaRPr lang="en-GB" sz="160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99236436"/>
                  </a:ext>
                </a:extLst>
              </a:tr>
            </a:tbl>
          </a:graphicData>
        </a:graphic>
      </p:graphicFrame>
      <p:pic>
        <p:nvPicPr>
          <p:cNvPr id="6" name="Picture 1">
            <a:extLst>
              <a:ext uri="{FF2B5EF4-FFF2-40B4-BE49-F238E27FC236}">
                <a16:creationId xmlns:a16="http://schemas.microsoft.com/office/drawing/2014/main" xmlns="" id="{212B3187-2059-4B91-BC0F-29F727B16208}"/>
              </a:ext>
            </a:extLst>
          </p:cNvPr>
          <p:cNvPicPr>
            <a:picLocks noChangeAspect="1"/>
          </p:cNvPicPr>
          <p:nvPr/>
        </p:nvPicPr>
        <p:blipFill>
          <a:blip r:embed="rId2" cstate="print">
            <a:extLst>
              <a:ext uri="{28A0092B-C50C-407E-A947-70E740481C1C}">
                <a14:useLocalDpi xmlns:a14="http://schemas.microsoft.com/office/drawing/2010/main" xmlns="" val="0"/>
              </a:ext>
            </a:extLst>
          </a:blip>
          <a:srcRect t="24004" b="31992"/>
          <a:stretch>
            <a:fillRect/>
          </a:stretch>
        </p:blipFill>
        <p:spPr bwMode="auto">
          <a:xfrm>
            <a:off x="107950" y="5949950"/>
            <a:ext cx="254635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342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915400" cy="1143000"/>
          </a:xfrm>
        </p:spPr>
        <p:txBody>
          <a:bodyPr>
            <a:normAutofit/>
          </a:bodyPr>
          <a:lstStyle/>
          <a:p>
            <a:r>
              <a:rPr lang="en-ZA" sz="2800" b="1" dirty="0">
                <a:solidFill>
                  <a:srgbClr val="339933"/>
                </a:solidFill>
              </a:rPr>
              <a:t>Response from </a:t>
            </a:r>
            <a:r>
              <a:rPr lang="en-ZA" sz="2800" b="1" dirty="0" smtClean="0">
                <a:solidFill>
                  <a:srgbClr val="339933"/>
                </a:solidFill>
              </a:rPr>
              <a:t>2021 </a:t>
            </a:r>
            <a:r>
              <a:rPr lang="en-ZA" sz="2800" b="1" dirty="0">
                <a:solidFill>
                  <a:srgbClr val="339933"/>
                </a:solidFill>
              </a:rPr>
              <a:t>SONA pronouncements</a:t>
            </a:r>
            <a:endParaRPr lang="en-ZA" sz="2800" dirty="0"/>
          </a:p>
        </p:txBody>
      </p:sp>
      <p:graphicFrame>
        <p:nvGraphicFramePr>
          <p:cNvPr id="4" name="Content Placeholder 3">
            <a:extLst>
              <a:ext uri="{FF2B5EF4-FFF2-40B4-BE49-F238E27FC236}">
                <a16:creationId xmlns:a16="http://schemas.microsoft.com/office/drawing/2014/main" xmlns="" id="{A1C13E15-7F3C-4A36-B3BC-8EE696811E1C}"/>
              </a:ext>
            </a:extLst>
          </p:cNvPr>
          <p:cNvGraphicFramePr>
            <a:graphicFrameLocks noGrp="1"/>
          </p:cNvGraphicFramePr>
          <p:nvPr>
            <p:ph idx="1"/>
            <p:extLst>
              <p:ext uri="{D42A27DB-BD31-4B8C-83A1-F6EECF244321}">
                <p14:modId xmlns:p14="http://schemas.microsoft.com/office/powerpoint/2010/main" xmlns="" val="3858191233"/>
              </p:ext>
            </p:extLst>
          </p:nvPr>
        </p:nvGraphicFramePr>
        <p:xfrm>
          <a:off x="247650" y="914401"/>
          <a:ext cx="9486900" cy="4565529"/>
        </p:xfrm>
        <a:graphic>
          <a:graphicData uri="http://schemas.openxmlformats.org/drawingml/2006/table">
            <a:tbl>
              <a:tblPr firstRow="1" bandRow="1">
                <a:tableStyleId>{5940675A-B579-460E-94D1-54222C63F5DA}</a:tableStyleId>
              </a:tblPr>
              <a:tblGrid>
                <a:gridCol w="2952750">
                  <a:extLst>
                    <a:ext uri="{9D8B030D-6E8A-4147-A177-3AD203B41FA5}">
                      <a16:colId xmlns:a16="http://schemas.microsoft.com/office/drawing/2014/main" xmlns="" val="3571044655"/>
                    </a:ext>
                  </a:extLst>
                </a:gridCol>
                <a:gridCol w="6534150">
                  <a:extLst>
                    <a:ext uri="{9D8B030D-6E8A-4147-A177-3AD203B41FA5}">
                      <a16:colId xmlns:a16="http://schemas.microsoft.com/office/drawing/2014/main" xmlns="" val="1245477522"/>
                    </a:ext>
                  </a:extLst>
                </a:gridCol>
              </a:tblGrid>
              <a:tr h="570351">
                <a:tc>
                  <a:txBody>
                    <a:bodyPr/>
                    <a:lstStyle/>
                    <a:p>
                      <a:r>
                        <a:rPr lang="en-US" b="1" dirty="0" smtClean="0">
                          <a:solidFill>
                            <a:schemeClr val="bg1"/>
                          </a:solidFill>
                          <a:latin typeface="Arial" panose="020B0604020202020204" pitchFamily="34" charset="0"/>
                          <a:cs typeface="Arial" panose="020B0604020202020204" pitchFamily="34" charset="0"/>
                        </a:rPr>
                        <a:t>2021</a:t>
                      </a:r>
                      <a:r>
                        <a:rPr lang="en-US" b="1" baseline="0"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SONA </a:t>
                      </a:r>
                      <a:r>
                        <a:rPr lang="en-US" b="1" dirty="0">
                          <a:solidFill>
                            <a:schemeClr val="bg1"/>
                          </a:solidFill>
                          <a:latin typeface="Arial" panose="020B0604020202020204" pitchFamily="34" charset="0"/>
                          <a:cs typeface="Arial" panose="020B0604020202020204" pitchFamily="34" charset="0"/>
                        </a:rPr>
                        <a:t>PRONOUNCEMENTS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tc>
                  <a:txBody>
                    <a:bodyPr/>
                    <a:lstStyle/>
                    <a:p>
                      <a:r>
                        <a:rPr lang="en-US" b="1" dirty="0">
                          <a:solidFill>
                            <a:schemeClr val="bg1"/>
                          </a:solidFill>
                          <a:latin typeface="Arial" panose="020B0604020202020204" pitchFamily="34" charset="0"/>
                          <a:cs typeface="Arial" panose="020B0604020202020204" pitchFamily="34" charset="0"/>
                        </a:rPr>
                        <a:t>RESPONSE(S)</a:t>
                      </a:r>
                      <a:endParaRPr lang="en-ZA" b="1" dirty="0">
                        <a:solidFill>
                          <a:schemeClr val="bg1"/>
                        </a:solidFill>
                        <a:latin typeface="Arial" panose="020B0604020202020204" pitchFamily="34" charset="0"/>
                        <a:cs typeface="Arial" panose="020B0604020202020204" pitchFamily="34" charset="0"/>
                      </a:endParaRPr>
                    </a:p>
                  </a:txBody>
                  <a:tcPr>
                    <a:solidFill>
                      <a:srgbClr val="339933"/>
                    </a:solidFill>
                  </a:tcPr>
                </a:tc>
                <a:extLst>
                  <a:ext uri="{0D108BD9-81ED-4DB2-BD59-A6C34878D82A}">
                    <a16:rowId xmlns:a16="http://schemas.microsoft.com/office/drawing/2014/main" xmlns="" val="2402372557"/>
                  </a:ext>
                </a:extLst>
              </a:tr>
              <a:tr h="39254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Since the launch of the plan, we have focused on four priority interventions: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 a massive rollout of infrastructure throughout the country.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-a massive increase in local production.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 an employment stimulus to create jobs and support livelihoods.</a:t>
                      </a:r>
                    </a:p>
                  </a:txBody>
                  <a:tcPr/>
                </a:tc>
                <a:tc>
                  <a:txBody>
                    <a:bodyPr/>
                    <a:lstStyle/>
                    <a:p>
                      <a:pPr marL="0" indent="0" algn="l">
                        <a:buFont typeface="Arial" panose="020B0604020202020204" pitchFamily="34" charset="0"/>
                        <a:buNone/>
                      </a:pPr>
                      <a:r>
                        <a:rPr lang="en-GB" sz="1800" u="none" strike="noStrike" dirty="0" smtClean="0">
                          <a:effectLst/>
                          <a:latin typeface="Arial" panose="020B0604020202020204" pitchFamily="34" charset="0"/>
                          <a:cs typeface="Arial" panose="020B0604020202020204" pitchFamily="34" charset="0"/>
                        </a:rPr>
                        <a:t>The Department of  Agriculture, Land Reform and Rural Development will contribute by implementing infrastructure projects essential to enhance the productivity of farmers. </a:t>
                      </a:r>
                    </a:p>
                    <a:p>
                      <a:pPr marL="0" indent="0" algn="l">
                        <a:buFont typeface="Arial" panose="020B0604020202020204" pitchFamily="34" charset="0"/>
                        <a:buNone/>
                      </a:pPr>
                      <a:endParaRPr lang="en-GB" sz="1800" u="none" strike="noStrike" dirty="0" smtClean="0">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800" u="none" strike="noStrike" dirty="0" smtClean="0">
                          <a:effectLst/>
                          <a:latin typeface="Arial" panose="020B0604020202020204" pitchFamily="34" charset="0"/>
                          <a:cs typeface="Arial" panose="020B0604020202020204" pitchFamily="34" charset="0"/>
                        </a:rPr>
                        <a:t>These infrastructure will include amongst others: storage and packaging infrastructure, Livestock handling infrastructure and  irrigation infrastructure. </a:t>
                      </a:r>
                    </a:p>
                    <a:p>
                      <a:pPr marL="0" indent="0" algn="l">
                        <a:buFont typeface="Arial" panose="020B0604020202020204" pitchFamily="34" charset="0"/>
                        <a:buNone/>
                      </a:pPr>
                      <a:endParaRPr lang="en-GB" sz="1800" u="none" strike="noStrike" dirty="0" smtClean="0">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2200" u="none" strike="noStrike" dirty="0">
                          <a:effectLst/>
                          <a:latin typeface="Arial" panose="020B0604020202020204" pitchFamily="34" charset="0"/>
                          <a:cs typeface="Arial" panose="020B0604020202020204" pitchFamily="34" charset="0"/>
                        </a:rPr>
                        <a:t/>
                      </a:r>
                      <a:br>
                        <a:rPr lang="en-GB" sz="2200" u="none" strike="noStrike" dirty="0">
                          <a:effectLst/>
                          <a:latin typeface="Arial" panose="020B0604020202020204" pitchFamily="34" charset="0"/>
                          <a:cs typeface="Arial" panose="020B0604020202020204" pitchFamily="34" charset="0"/>
                        </a:rPr>
                      </a:br>
                      <a:endParaRPr lang="en-US" sz="2200" b="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2899236436"/>
                  </a:ext>
                </a:extLst>
              </a:tr>
            </a:tbl>
          </a:graphicData>
        </a:graphic>
      </p:graphicFrame>
      <p:pic>
        <p:nvPicPr>
          <p:cNvPr id="6" name="Picture 5"/>
          <p:cNvPicPr>
            <a:picLocks noChangeAspect="1"/>
          </p:cNvPicPr>
          <p:nvPr/>
        </p:nvPicPr>
        <p:blipFill>
          <a:blip r:embed="rId2" cstate="print"/>
          <a:stretch>
            <a:fillRect/>
          </a:stretch>
        </p:blipFill>
        <p:spPr>
          <a:xfrm>
            <a:off x="0" y="5867400"/>
            <a:ext cx="2514600" cy="891540"/>
          </a:xfrm>
          <a:prstGeom prst="rect">
            <a:avLst/>
          </a:prstGeom>
        </p:spPr>
      </p:pic>
    </p:spTree>
    <p:extLst>
      <p:ext uri="{BB962C8B-B14F-4D97-AF65-F5344CB8AC3E}">
        <p14:creationId xmlns:p14="http://schemas.microsoft.com/office/powerpoint/2010/main" xmlns="" val="1028207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DLR PPT Theme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23183</TotalTime>
  <Words>3185</Words>
  <Application>Microsoft Office PowerPoint</Application>
  <PresentationFormat>A4 Paper (210x297 mm)</PresentationFormat>
  <Paragraphs>267</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DRDLR PPT Theme </vt:lpstr>
      <vt:lpstr>Presentation Title Here</vt:lpstr>
      <vt:lpstr>TABLE OF CONTENTS</vt:lpstr>
      <vt:lpstr>TABLE OF CONTENTS cont</vt:lpstr>
      <vt:lpstr>Acronyms </vt:lpstr>
      <vt:lpstr>Introduction</vt:lpstr>
      <vt:lpstr>Response from 2021 SONA pronouncements</vt:lpstr>
      <vt:lpstr>Response from 2021 SONA pronouncements cont…</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vt:lpstr>
      <vt:lpstr>Response from 2021 SONA pronouncements cont…</vt:lpstr>
      <vt:lpstr>Response from 2021 SONA pronouncements cont…</vt:lpstr>
      <vt:lpstr>Response from 2021 SONA pronouncements</vt:lpstr>
      <vt:lpstr>Recommendations</vt:lpstr>
      <vt:lpstr> -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XXX</dc:title>
  <dc:creator>Sthembiso Khumalo</dc:creator>
  <cp:lastModifiedBy>Monique</cp:lastModifiedBy>
  <cp:revision>805</cp:revision>
  <cp:lastPrinted>2017-09-21T11:29:11Z</cp:lastPrinted>
  <dcterms:created xsi:type="dcterms:W3CDTF">2015-06-02T11:23:14Z</dcterms:created>
  <dcterms:modified xsi:type="dcterms:W3CDTF">2021-02-16T07:31:08Z</dcterms:modified>
</cp:coreProperties>
</file>