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73" d="100"/>
          <a:sy n="73" d="100"/>
        </p:scale>
        <p:origin x="-42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91F9259A-1FE3-4FF9-8A07-BDD8177164ED}" type="datetime4">
              <a:rPr lang="en-US" smtClean="0"/>
              <a:pPr/>
              <a:t>February 16, 2021</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9D4AEF59-F28E-467C-9EA3-92D1CFAD475A}" type="slidenum">
              <a:rPr lang="en-US" smtClean="0"/>
              <a:pPr/>
              <a:t>‹#›</a:t>
            </a:fld>
            <a:endParaRPr lang="en-US"/>
          </a:p>
        </p:txBody>
      </p:sp>
    </p:spTree>
    <p:extLst>
      <p:ext uri="{BB962C8B-B14F-4D97-AF65-F5344CB8AC3E}">
        <p14:creationId xmlns:p14="http://schemas.microsoft.com/office/powerpoint/2010/main" xmlns="" val="3912981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CC3C8F-D4A7-4EAD-92AD-82C91CB8BB85}" type="datetime4">
              <a:rPr lang="en-US" smtClean="0"/>
              <a:pPr/>
              <a:t>February 16,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AEF59-F28E-467C-9EA3-92D1CFAD475A}" type="slidenum">
              <a:rPr lang="en-US" smtClean="0"/>
              <a:pPr/>
              <a:t>‹#›</a:t>
            </a:fld>
            <a:endParaRPr lang="en-US"/>
          </a:p>
        </p:txBody>
      </p:sp>
    </p:spTree>
    <p:extLst>
      <p:ext uri="{BB962C8B-B14F-4D97-AF65-F5344CB8AC3E}">
        <p14:creationId xmlns:p14="http://schemas.microsoft.com/office/powerpoint/2010/main" xmlns="" val="3046002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11D41-E33C-4BC7-8272-37E8417FD097}" type="datetime4">
              <a:rPr lang="en-US" smtClean="0"/>
              <a:pPr/>
              <a:t>February 16,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AEF59-F28E-467C-9EA3-92D1CFAD475A}" type="slidenum">
              <a:rPr lang="en-US" smtClean="0"/>
              <a:pPr/>
              <a:t>‹#›</a:t>
            </a:fld>
            <a:endParaRPr lang="en-US"/>
          </a:p>
        </p:txBody>
      </p:sp>
    </p:spTree>
    <p:extLst>
      <p:ext uri="{BB962C8B-B14F-4D97-AF65-F5344CB8AC3E}">
        <p14:creationId xmlns:p14="http://schemas.microsoft.com/office/powerpoint/2010/main" xmlns="" val="210260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340FED-6E95-4177-A7EF-CD303B9E611D}" type="datetime4">
              <a:rPr lang="en-US" smtClean="0"/>
              <a:pPr/>
              <a:t>February 16, 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4AEF59-F28E-467C-9EA3-92D1CFAD475A}" type="slidenum">
              <a:rPr lang="en-US" smtClean="0"/>
              <a:pPr/>
              <a:t>‹#›</a:t>
            </a:fld>
            <a:endParaRPr lang="en-US"/>
          </a:p>
        </p:txBody>
      </p:sp>
    </p:spTree>
    <p:extLst>
      <p:ext uri="{BB962C8B-B14F-4D97-AF65-F5344CB8AC3E}">
        <p14:creationId xmlns:p14="http://schemas.microsoft.com/office/powerpoint/2010/main" xmlns="" val="399532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7962CB-39AD-45A9-800F-54DAB53D6021}" type="datetime4">
              <a:rPr lang="en-US" smtClean="0"/>
              <a:pPr/>
              <a:t>February 16,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AEF59-F28E-467C-9EA3-92D1CFAD475A}" type="slidenum">
              <a:rPr lang="en-US" smtClean="0"/>
              <a:pPr/>
              <a:t>‹#›</a:t>
            </a:fld>
            <a:endParaRPr lang="en-US"/>
          </a:p>
        </p:txBody>
      </p:sp>
    </p:spTree>
    <p:extLst>
      <p:ext uri="{BB962C8B-B14F-4D97-AF65-F5344CB8AC3E}">
        <p14:creationId xmlns:p14="http://schemas.microsoft.com/office/powerpoint/2010/main" xmlns="" val="263039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EDF93D-55AB-4606-B9D7-742F1FC51983}" type="datetime4">
              <a:rPr lang="en-US" smtClean="0"/>
              <a:pPr/>
              <a:t>February 16, 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4AEF59-F28E-467C-9EA3-92D1CFAD475A}" type="slidenum">
              <a:rPr lang="en-US" smtClean="0"/>
              <a:pPr/>
              <a:t>‹#›</a:t>
            </a:fld>
            <a:endParaRPr lang="en-US" dirty="0"/>
          </a:p>
        </p:txBody>
      </p:sp>
    </p:spTree>
    <p:extLst>
      <p:ext uri="{BB962C8B-B14F-4D97-AF65-F5344CB8AC3E}">
        <p14:creationId xmlns:p14="http://schemas.microsoft.com/office/powerpoint/2010/main" xmlns="" val="3095118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F2841D-FB5C-47AB-B2FF-32E855C1EA71}" type="datetime4">
              <a:rPr lang="en-US" smtClean="0"/>
              <a:pPr/>
              <a:t>February 16,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4AEF59-F28E-467C-9EA3-92D1CFAD475A}" type="slidenum">
              <a:rPr lang="en-US" smtClean="0"/>
              <a:pPr/>
              <a:t>‹#›</a:t>
            </a:fld>
            <a:endParaRPr lang="en-US"/>
          </a:p>
        </p:txBody>
      </p:sp>
    </p:spTree>
    <p:extLst>
      <p:ext uri="{BB962C8B-B14F-4D97-AF65-F5344CB8AC3E}">
        <p14:creationId xmlns:p14="http://schemas.microsoft.com/office/powerpoint/2010/main" xmlns="" val="502874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8537E9-D174-424D-BEE8-AFC4CA5F9F97}" type="datetime4">
              <a:rPr lang="en-US" smtClean="0"/>
              <a:pPr/>
              <a:t>February 16,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4AEF59-F28E-467C-9EA3-92D1CFAD475A}" type="slidenum">
              <a:rPr lang="en-US" smtClean="0"/>
              <a:pPr/>
              <a:t>‹#›</a:t>
            </a:fld>
            <a:endParaRPr lang="en-US"/>
          </a:p>
        </p:txBody>
      </p:sp>
    </p:spTree>
    <p:extLst>
      <p:ext uri="{BB962C8B-B14F-4D97-AF65-F5344CB8AC3E}">
        <p14:creationId xmlns:p14="http://schemas.microsoft.com/office/powerpoint/2010/main" xmlns="" val="3730531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A44C0-F7AC-49C2-8289-1E7A86D9FB50}" type="datetime4">
              <a:rPr lang="en-US" smtClean="0"/>
              <a:pPr/>
              <a:t>February 16,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4AEF59-F28E-467C-9EA3-92D1CFAD475A}" type="slidenum">
              <a:rPr lang="en-US" smtClean="0"/>
              <a:pPr/>
              <a:t>‹#›</a:t>
            </a:fld>
            <a:endParaRPr lang="en-US"/>
          </a:p>
        </p:txBody>
      </p:sp>
    </p:spTree>
    <p:extLst>
      <p:ext uri="{BB962C8B-B14F-4D97-AF65-F5344CB8AC3E}">
        <p14:creationId xmlns:p14="http://schemas.microsoft.com/office/powerpoint/2010/main" xmlns="" val="937629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73BB84BC-6E78-40D1-8831-40AB1F596614}" type="datetime4">
              <a:rPr lang="en-US" smtClean="0"/>
              <a:pPr/>
              <a:t>February 16,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D4AEF59-F28E-467C-9EA3-92D1CFAD475A}" type="slidenum">
              <a:rPr lang="en-US" smtClean="0"/>
              <a:pPr/>
              <a:t>‹#›</a:t>
            </a:fld>
            <a:endParaRPr lang="en-US"/>
          </a:p>
        </p:txBody>
      </p:sp>
    </p:spTree>
    <p:extLst>
      <p:ext uri="{BB962C8B-B14F-4D97-AF65-F5344CB8AC3E}">
        <p14:creationId xmlns:p14="http://schemas.microsoft.com/office/powerpoint/2010/main" xmlns="" val="111411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ADFA080F-3961-4D42-BEDE-84A1FED032F1}" type="datetime4">
              <a:rPr lang="en-US" smtClean="0"/>
              <a:pPr/>
              <a:t>February 16, 2021</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9D4AEF59-F28E-467C-9EA3-92D1CFAD475A}" type="slidenum">
              <a:rPr lang="en-US" smtClean="0"/>
              <a:pPr/>
              <a:t>‹#›</a:t>
            </a:fld>
            <a:endParaRPr lang="en-US"/>
          </a:p>
        </p:txBody>
      </p:sp>
    </p:spTree>
    <p:extLst>
      <p:ext uri="{BB962C8B-B14F-4D97-AF65-F5344CB8AC3E}">
        <p14:creationId xmlns:p14="http://schemas.microsoft.com/office/powerpoint/2010/main" xmlns="" val="136720890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A33960BD-7AC1-4217-9611-AAA56D3EE38F}" type="datetime4">
              <a:rPr lang="en-US" smtClean="0"/>
              <a:pPr/>
              <a:t>February 16, 2021</a:t>
            </a:fld>
            <a:endParaRPr lang="en-US" dirty="0">
              <a:latin typeface="+mn-lt"/>
            </a:endParaRP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latin typeface="+mn-lt"/>
            </a:endParaRP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9D4AEF59-F28E-467C-9EA3-92D1CFAD475A}" type="slidenum">
              <a:rPr lang="en-US" smtClean="0"/>
              <a:pPr/>
              <a:t>‹#›</a:t>
            </a:fld>
            <a:endParaRPr lang="en-US">
              <a:latin typeface="+mn-lt"/>
            </a:endParaRPr>
          </a:p>
        </p:txBody>
      </p:sp>
    </p:spTree>
    <p:extLst>
      <p:ext uri="{BB962C8B-B14F-4D97-AF65-F5344CB8AC3E}">
        <p14:creationId xmlns:p14="http://schemas.microsoft.com/office/powerpoint/2010/main" xmlns="" val="39647986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535CB6-9318-4F6C-909A-75DA2EB83906}"/>
              </a:ext>
            </a:extLst>
          </p:cNvPr>
          <p:cNvSpPr>
            <a:spLocks noGrp="1"/>
          </p:cNvSpPr>
          <p:nvPr>
            <p:ph type="title"/>
          </p:nvPr>
        </p:nvSpPr>
        <p:spPr>
          <a:xfrm>
            <a:off x="657224" y="499533"/>
            <a:ext cx="10772775" cy="1031093"/>
          </a:xfrm>
        </p:spPr>
        <p:txBody>
          <a:bodyPr>
            <a:normAutofit/>
          </a:bodyPr>
          <a:lstStyle/>
          <a:p>
            <a:pPr algn="ctr"/>
            <a:r>
              <a:rPr lang="en-ZA" sz="3600" dirty="0">
                <a:latin typeface="Arial Black" panose="020B0A04020102020204" pitchFamily="34" charset="0"/>
              </a:rPr>
              <a:t>Civil Aviation Amendment Bill [B 44 – 2018]</a:t>
            </a:r>
          </a:p>
        </p:txBody>
      </p:sp>
      <p:sp>
        <p:nvSpPr>
          <p:cNvPr id="3" name="Content Placeholder 2">
            <a:extLst>
              <a:ext uri="{FF2B5EF4-FFF2-40B4-BE49-F238E27FC236}">
                <a16:creationId xmlns:a16="http://schemas.microsoft.com/office/drawing/2014/main" xmlns="" id="{0BAB0735-2B8F-4ECF-82D0-B90F5C71AA01}"/>
              </a:ext>
            </a:extLst>
          </p:cNvPr>
          <p:cNvSpPr>
            <a:spLocks noGrp="1"/>
          </p:cNvSpPr>
          <p:nvPr>
            <p:ph idx="1"/>
          </p:nvPr>
        </p:nvSpPr>
        <p:spPr>
          <a:xfrm>
            <a:off x="676656" y="2011680"/>
            <a:ext cx="10753725" cy="4415246"/>
          </a:xfrm>
        </p:spPr>
        <p:txBody>
          <a:bodyPr>
            <a:normAutofit/>
          </a:bodyPr>
          <a:lstStyle/>
          <a:p>
            <a:pPr lvl="1" algn="ctr"/>
            <a:r>
              <a:rPr lang="en-ZA" sz="2800" dirty="0">
                <a:solidFill>
                  <a:schemeClr val="tx2">
                    <a:lumMod val="50000"/>
                    <a:lumOff val="50000"/>
                  </a:schemeClr>
                </a:solidFill>
                <a:latin typeface="Arial Black" panose="020B0A04020102020204" pitchFamily="34" charset="0"/>
              </a:rPr>
              <a:t>Comments : </a:t>
            </a:r>
            <a:r>
              <a:rPr lang="en-ZA" sz="1800" b="1" i="0" u="none" strike="noStrike" baseline="0" dirty="0">
                <a:solidFill>
                  <a:schemeClr val="tx2">
                    <a:lumMod val="50000"/>
                    <a:lumOff val="50000"/>
                  </a:schemeClr>
                </a:solidFill>
                <a:latin typeface="Arial Black" panose="020B0A04020102020204" pitchFamily="34" charset="0"/>
              </a:rPr>
              <a:t>MEMORANDUM ON THE OBJECTS</a:t>
            </a:r>
            <a:endParaRPr lang="en-ZA" sz="2800" dirty="0">
              <a:solidFill>
                <a:schemeClr val="tx2">
                  <a:lumMod val="50000"/>
                  <a:lumOff val="50000"/>
                </a:schemeClr>
              </a:solidFill>
              <a:latin typeface="Arial Black" panose="020B0A04020102020204" pitchFamily="34" charset="0"/>
            </a:endParaRPr>
          </a:p>
          <a:p>
            <a:endParaRPr lang="en-ZA" dirty="0">
              <a:solidFill>
                <a:schemeClr val="tx2">
                  <a:lumMod val="50000"/>
                  <a:lumOff val="50000"/>
                </a:schemeClr>
              </a:solidFill>
              <a:latin typeface="Arial Black" panose="020B0A04020102020204" pitchFamily="34" charset="0"/>
            </a:endParaRPr>
          </a:p>
          <a:p>
            <a:pPr algn="ctr"/>
            <a:r>
              <a:rPr lang="en-ZA" sz="2800" dirty="0">
                <a:solidFill>
                  <a:schemeClr val="tx2">
                    <a:lumMod val="50000"/>
                    <a:lumOff val="50000"/>
                  </a:schemeClr>
                </a:solidFill>
                <a:latin typeface="Arial Black" panose="020B0A04020102020204" pitchFamily="34" charset="0"/>
              </a:rPr>
              <a:t>Presentation to the Portfolio Committee on Transport</a:t>
            </a:r>
          </a:p>
          <a:p>
            <a:pPr algn="ctr"/>
            <a:r>
              <a:rPr lang="en-ZA" sz="2800" dirty="0">
                <a:solidFill>
                  <a:schemeClr val="tx2">
                    <a:lumMod val="50000"/>
                    <a:lumOff val="50000"/>
                  </a:schemeClr>
                </a:solidFill>
                <a:latin typeface="Arial Black" panose="020B0A04020102020204" pitchFamily="34" charset="0"/>
              </a:rPr>
              <a:t>16 February 2021</a:t>
            </a:r>
          </a:p>
          <a:p>
            <a:pPr algn="ctr"/>
            <a:endParaRPr lang="en-ZA" dirty="0">
              <a:solidFill>
                <a:schemeClr val="tx2">
                  <a:lumMod val="50000"/>
                  <a:lumOff val="50000"/>
                </a:schemeClr>
              </a:solidFill>
              <a:latin typeface="Arial Black" panose="020B0A04020102020204" pitchFamily="34" charset="0"/>
            </a:endParaRPr>
          </a:p>
          <a:p>
            <a:pPr algn="ctr"/>
            <a:endParaRPr lang="en-ZA" dirty="0">
              <a:solidFill>
                <a:schemeClr val="tx2">
                  <a:lumMod val="50000"/>
                  <a:lumOff val="50000"/>
                </a:schemeClr>
              </a:solidFill>
              <a:latin typeface="Arial Black" panose="020B0A04020102020204" pitchFamily="34" charset="0"/>
            </a:endParaRPr>
          </a:p>
          <a:p>
            <a:r>
              <a:rPr lang="en-ZA" dirty="0">
                <a:solidFill>
                  <a:schemeClr val="tx2">
                    <a:lumMod val="50000"/>
                    <a:lumOff val="50000"/>
                  </a:schemeClr>
                </a:solidFill>
                <a:latin typeface="Arial Black" panose="020B0A04020102020204" pitchFamily="34" charset="0"/>
              </a:rPr>
              <a:t>Rennie Van Zyl </a:t>
            </a:r>
          </a:p>
          <a:p>
            <a:r>
              <a:rPr lang="en-ZA" dirty="0">
                <a:solidFill>
                  <a:schemeClr val="tx2">
                    <a:lumMod val="50000"/>
                    <a:lumOff val="50000"/>
                  </a:schemeClr>
                </a:solidFill>
                <a:latin typeface="Arial Black" panose="020B0A04020102020204" pitchFamily="34" charset="0"/>
              </a:rPr>
              <a:t>Independent aviation consultant &amp; concerned citizen</a:t>
            </a:r>
          </a:p>
          <a:p>
            <a:r>
              <a:rPr lang="en-ZA" dirty="0">
                <a:solidFill>
                  <a:schemeClr val="tx2">
                    <a:lumMod val="50000"/>
                    <a:lumOff val="50000"/>
                  </a:schemeClr>
                </a:solidFill>
                <a:latin typeface="Arial Black" panose="020B0A04020102020204" pitchFamily="34" charset="0"/>
              </a:rPr>
              <a:t>ICAO retiree</a:t>
            </a:r>
          </a:p>
        </p:txBody>
      </p:sp>
    </p:spTree>
    <p:extLst>
      <p:ext uri="{BB962C8B-B14F-4D97-AF65-F5344CB8AC3E}">
        <p14:creationId xmlns:p14="http://schemas.microsoft.com/office/powerpoint/2010/main" xmlns="" val="1145674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847C7F-F40D-4646-9888-BD99F8B6700D}"/>
              </a:ext>
            </a:extLst>
          </p:cNvPr>
          <p:cNvSpPr>
            <a:spLocks noGrp="1"/>
          </p:cNvSpPr>
          <p:nvPr>
            <p:ph type="title"/>
          </p:nvPr>
        </p:nvSpPr>
        <p:spPr>
          <a:blipFill>
            <a:blip r:embed="rId2" cstate="print"/>
            <a:tile tx="0" ty="0" sx="100000" sy="100000" flip="none" algn="tl"/>
          </a:blipFill>
        </p:spPr>
        <p:txBody>
          <a:bodyPr/>
          <a:lstStyle/>
          <a:p>
            <a:r>
              <a:rPr lang="en-ZA" sz="1800" u="sng" dirty="0">
                <a:effectLst/>
                <a:latin typeface="Arial Black" panose="020B0A04020102020204" pitchFamily="34" charset="0"/>
                <a:ea typeface="Calibri" panose="020F0502020204030204" pitchFamily="34" charset="0"/>
              </a:rPr>
              <a:t>CLAUSE 13</a:t>
            </a:r>
            <a:r>
              <a:rPr lang="en-ZA" sz="1800" dirty="0">
                <a:effectLst/>
                <a:latin typeface="Arial Black" panose="020B0A04020102020204" pitchFamily="34" charset="0"/>
                <a:ea typeface="Calibri" panose="020F0502020204030204" pitchFamily="34" charset="0"/>
              </a:rPr>
              <a:t>	 - SECTION 74   Fees and charges </a:t>
            </a:r>
            <a:endParaRPr lang="en-ZA" dirty="0">
              <a:latin typeface="Arial Black" panose="020B0A04020102020204" pitchFamily="34" charset="0"/>
            </a:endParaRPr>
          </a:p>
        </p:txBody>
      </p:sp>
      <p:sp>
        <p:nvSpPr>
          <p:cNvPr id="3" name="Content Placeholder 2">
            <a:extLst>
              <a:ext uri="{FF2B5EF4-FFF2-40B4-BE49-F238E27FC236}">
                <a16:creationId xmlns:a16="http://schemas.microsoft.com/office/drawing/2014/main" xmlns="" id="{8DF4B8C8-8A29-407E-B90D-1B92816D6672}"/>
              </a:ext>
            </a:extLst>
          </p:cNvPr>
          <p:cNvSpPr>
            <a:spLocks noGrp="1"/>
          </p:cNvSpPr>
          <p:nvPr>
            <p:ph idx="1"/>
          </p:nvPr>
        </p:nvSpPr>
        <p:spPr>
          <a:blipFill>
            <a:blip r:embed="rId2" cstate="print"/>
            <a:tile tx="0" ty="0" sx="100000" sy="100000" flip="none" algn="tl"/>
          </a:blipFill>
        </p:spPr>
        <p:txBody>
          <a:bodyPr/>
          <a:lstStyle/>
          <a:p>
            <a:r>
              <a:rPr lang="en-ZA" sz="1800" dirty="0">
                <a:solidFill>
                  <a:schemeClr val="tx2">
                    <a:lumMod val="50000"/>
                    <a:lumOff val="50000"/>
                  </a:schemeClr>
                </a:solidFill>
                <a:effectLst/>
                <a:latin typeface="Arial Black" panose="020B0A04020102020204" pitchFamily="34" charset="0"/>
                <a:ea typeface="Calibri" panose="020F0502020204030204" pitchFamily="34" charset="0"/>
              </a:rPr>
              <a:t>Note has to be taken by comments of a previous legal advisor, which I share:</a:t>
            </a:r>
          </a:p>
          <a:p>
            <a:endParaRPr lang="en-ZA" sz="1800" dirty="0">
              <a:solidFill>
                <a:schemeClr val="tx2">
                  <a:lumMod val="50000"/>
                  <a:lumOff val="50000"/>
                </a:schemeClr>
              </a:solidFill>
              <a:effectLst/>
              <a:latin typeface="Arial Black" panose="020B0A04020102020204" pitchFamily="34" charset="0"/>
              <a:ea typeface="Calibri" panose="020F0502020204030204" pitchFamily="34" charset="0"/>
            </a:endParaRPr>
          </a:p>
          <a:p>
            <a:pPr lvl="1">
              <a:buFont typeface="Wingdings" panose="05000000000000000000" pitchFamily="2" charset="2"/>
              <a:buChar char="§"/>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rPr>
              <a:t>Period of four months’ notice of an increase in fees, charges and levies is too long </a:t>
            </a:r>
          </a:p>
          <a:p>
            <a:pPr lvl="1">
              <a:buFont typeface="Wingdings" panose="05000000000000000000" pitchFamily="2" charset="2"/>
              <a:buChar char="§"/>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It is not clear why a distinction in the consultative process between charges and fees is being made. </a:t>
            </a:r>
          </a:p>
          <a:p>
            <a:pPr lvl="1">
              <a:buFont typeface="Wingdings" panose="05000000000000000000" pitchFamily="2" charset="2"/>
              <a:buChar char="§"/>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rPr>
              <a:t>In practical terms this means that in the case of an amendment of fees and levies , the period from initiating the process up to the publication in the Government Gazette, can take up to 8 months</a:t>
            </a:r>
          </a:p>
          <a:p>
            <a:pPr lvl="1">
              <a:buFont typeface="Wingdings" panose="05000000000000000000" pitchFamily="2" charset="2"/>
              <a:buChar char="§"/>
            </a:pPr>
            <a:r>
              <a:rPr lang="en-ZA" sz="1800" dirty="0">
                <a:solidFill>
                  <a:schemeClr val="tx2">
                    <a:lumMod val="50000"/>
                    <a:lumOff val="50000"/>
                  </a:schemeClr>
                </a:solidFill>
                <a:latin typeface="Arial Black" panose="020B0A04020102020204" pitchFamily="34" charset="0"/>
                <a:ea typeface="Calibri" panose="020F0502020204030204" pitchFamily="34" charset="0"/>
              </a:rPr>
              <a:t>F</a:t>
            </a:r>
            <a:r>
              <a:rPr lang="en-ZA" sz="1800" dirty="0">
                <a:solidFill>
                  <a:schemeClr val="tx2">
                    <a:lumMod val="50000"/>
                    <a:lumOff val="50000"/>
                  </a:schemeClr>
                </a:solidFill>
                <a:effectLst/>
                <a:latin typeface="Arial Black" panose="020B0A04020102020204" pitchFamily="34" charset="0"/>
                <a:ea typeface="Calibri" panose="020F0502020204030204" pitchFamily="34" charset="0"/>
              </a:rPr>
              <a:t>rom start to finish the process  to publish an increase in fees, charges and levies may take a minimum period of 10 months.</a:t>
            </a:r>
            <a:endParaRPr lang="en-ZA" dirty="0">
              <a:solidFill>
                <a:schemeClr val="tx2">
                  <a:lumMod val="50000"/>
                  <a:lumOff val="50000"/>
                </a:schemeClr>
              </a:solidFill>
              <a:latin typeface="Arial Black" panose="020B0A04020102020204" pitchFamily="34" charset="0"/>
            </a:endParaRPr>
          </a:p>
        </p:txBody>
      </p:sp>
    </p:spTree>
    <p:extLst>
      <p:ext uri="{BB962C8B-B14F-4D97-AF65-F5344CB8AC3E}">
        <p14:creationId xmlns:p14="http://schemas.microsoft.com/office/powerpoint/2010/main" xmlns="" val="3794122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E4059506-31B5-42B7-82CC-6FDB944810EE}"/>
              </a:ext>
            </a:extLst>
          </p:cNvPr>
          <p:cNvSpPr txBox="1"/>
          <p:nvPr/>
        </p:nvSpPr>
        <p:spPr>
          <a:xfrm>
            <a:off x="584752" y="239970"/>
            <a:ext cx="11173239" cy="6336606"/>
          </a:xfrm>
          <a:prstGeom prst="rect">
            <a:avLst/>
          </a:prstGeom>
          <a:noFill/>
        </p:spPr>
        <p:txBody>
          <a:bodyPr wrap="square">
            <a:spAutoFit/>
          </a:bodyPr>
          <a:lstStyle/>
          <a:p>
            <a:pPr algn="just">
              <a:lnSpc>
                <a:spcPct val="107000"/>
              </a:lnSpc>
              <a:spcAft>
                <a:spcPts val="800"/>
              </a:spcAft>
            </a:pPr>
            <a:r>
              <a:rPr lang="en-ZA" sz="18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 14</a:t>
            </a: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 Section 76 - Influencing </a:t>
            </a:r>
          </a:p>
          <a:p>
            <a:pPr algn="just">
              <a:lnSpc>
                <a:spcPct val="107000"/>
              </a:lnSpc>
              <a:spcAft>
                <a:spcPts val="800"/>
              </a:spcAft>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The amended clause intends to prevent the CAA Board to compromise or to obstruct the Commissioner in the execution of his or her duties. It is proposed that the words “or attempting to influence the Commissioner” be added to the text.”</a:t>
            </a:r>
          </a:p>
          <a:p>
            <a:pPr algn="just">
              <a:lnSpc>
                <a:spcPct val="107000"/>
              </a:lnSpc>
              <a:spcAft>
                <a:spcPts val="800"/>
              </a:spcAft>
            </a:pPr>
            <a:r>
              <a:rPr lang="en-ZA" sz="1800" u="none" strike="noStrike"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a:t>
            </a:r>
            <a:endPar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8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 24</a:t>
            </a: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Section 99  Liability</a:t>
            </a:r>
          </a:p>
          <a:p>
            <a:pPr algn="just">
              <a:lnSpc>
                <a:spcPct val="107000"/>
              </a:lnSpc>
              <a:spcAft>
                <a:spcPts val="800"/>
              </a:spcAft>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The expansion of the limitation of liability is to wide. </a:t>
            </a:r>
          </a:p>
          <a:p>
            <a:pPr algn="just">
              <a:lnSpc>
                <a:spcPct val="107000"/>
              </a:lnSpc>
              <a:spcAft>
                <a:spcPts val="800"/>
              </a:spcAft>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This should remain restricted to that of the employees of the SACAA.</a:t>
            </a:r>
          </a:p>
          <a:p>
            <a:pPr algn="just">
              <a:lnSpc>
                <a:spcPct val="107000"/>
              </a:lnSpc>
              <a:spcAft>
                <a:spcPts val="800"/>
              </a:spcAft>
            </a:pPr>
            <a:endParaRPr lang="en-ZA" dirty="0">
              <a:solidFill>
                <a:schemeClr val="tx2">
                  <a:lumMod val="50000"/>
                  <a:lumOff val="50000"/>
                </a:schemeClr>
              </a:solidFill>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8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 32</a:t>
            </a: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Section 113  Monitoring regulatory compliance </a:t>
            </a:r>
          </a:p>
          <a:p>
            <a:pPr algn="just">
              <a:lnSpc>
                <a:spcPct val="107000"/>
              </a:lnSpc>
              <a:spcAft>
                <a:spcPts val="800"/>
              </a:spcAft>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Section 113 (1) to delete an unnecessary word ‘‘reasonable’’.</a:t>
            </a:r>
          </a:p>
          <a:p>
            <a:pPr algn="just">
              <a:lnSpc>
                <a:spcPct val="107000"/>
              </a:lnSpc>
              <a:spcAft>
                <a:spcPts val="800"/>
              </a:spcAft>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What about conditions of Section 113 (4) &amp; (5)? – actions only in terms of a warrant</a:t>
            </a:r>
          </a:p>
          <a:p>
            <a:pPr algn="l"/>
            <a:r>
              <a:rPr lang="en-ZA" sz="1800" b="0" i="0" u="none" strike="noStrike" baseline="0" dirty="0">
                <a:solidFill>
                  <a:schemeClr val="tx2">
                    <a:lumMod val="50000"/>
                    <a:lumOff val="50000"/>
                  </a:schemeClr>
                </a:solidFill>
                <a:latin typeface="Arial Black" panose="020B0A04020102020204" pitchFamily="34" charset="0"/>
              </a:rPr>
              <a:t>(4) For purposes of monitoring regulatory compliance with any legislation</a:t>
            </a:r>
          </a:p>
          <a:p>
            <a:pPr algn="l"/>
            <a:r>
              <a:rPr lang="en-ZA" sz="1800" b="0" i="0" u="none" strike="noStrike" baseline="0" dirty="0">
                <a:solidFill>
                  <a:schemeClr val="tx2">
                    <a:lumMod val="50000"/>
                    <a:lumOff val="50000"/>
                  </a:schemeClr>
                </a:solidFill>
                <a:latin typeface="Arial Black" panose="020B0A04020102020204" pitchFamily="34" charset="0"/>
              </a:rPr>
              <a:t>administered ……….</a:t>
            </a:r>
          </a:p>
          <a:p>
            <a:pPr algn="just"/>
            <a:r>
              <a:rPr lang="en-ZA"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(5) (b) </a:t>
            </a:r>
            <a:r>
              <a:rPr lang="en-ZA" sz="1800" b="0" i="1" u="none" strike="noStrike" baseline="0" dirty="0">
                <a:solidFill>
                  <a:schemeClr val="tx2">
                    <a:lumMod val="50000"/>
                    <a:lumOff val="50000"/>
                  </a:schemeClr>
                </a:solidFill>
                <a:latin typeface="Arial Black" panose="020B0A04020102020204" pitchFamily="34" charset="0"/>
              </a:rPr>
              <a:t>(b) </a:t>
            </a:r>
            <a:r>
              <a:rPr lang="en-ZA" sz="1800" b="0" i="0" u="none" strike="noStrike" baseline="0" dirty="0">
                <a:solidFill>
                  <a:schemeClr val="tx2">
                    <a:lumMod val="50000"/>
                    <a:lumOff val="50000"/>
                  </a:schemeClr>
                </a:solidFill>
                <a:latin typeface="Arial Black" panose="020B0A04020102020204" pitchFamily="34" charset="0"/>
              </a:rPr>
              <a:t>The proviso to paragraph </a:t>
            </a:r>
            <a:r>
              <a:rPr lang="en-ZA" sz="1800" b="0" i="1" u="none" strike="noStrike" baseline="0" dirty="0">
                <a:solidFill>
                  <a:schemeClr val="tx2">
                    <a:lumMod val="50000"/>
                    <a:lumOff val="50000"/>
                  </a:schemeClr>
                </a:solidFill>
                <a:latin typeface="Arial Black" panose="020B0A04020102020204" pitchFamily="34" charset="0"/>
              </a:rPr>
              <a:t>(a) </a:t>
            </a:r>
            <a:r>
              <a:rPr lang="en-ZA" sz="1800" b="0" i="0" u="none" strike="noStrike" baseline="0" dirty="0">
                <a:solidFill>
                  <a:schemeClr val="tx2">
                    <a:lumMod val="50000"/>
                    <a:lumOff val="50000"/>
                  </a:schemeClr>
                </a:solidFill>
                <a:latin typeface="Arial Black" panose="020B0A04020102020204" pitchFamily="34" charset="0"/>
              </a:rPr>
              <a:t>does not apply where the person concerned believe on reasonable grounds that any object, book or document which is the subject of the search may be destroyed, tampered with or disposed of if the provisions of the said proviso are first complied with.</a:t>
            </a:r>
            <a:endPar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290923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7C2AB84-B281-4A42-A2CC-3BF172C62B2F}"/>
              </a:ext>
            </a:extLst>
          </p:cNvPr>
          <p:cNvSpPr txBox="1"/>
          <p:nvPr/>
        </p:nvSpPr>
        <p:spPr>
          <a:xfrm>
            <a:off x="327990" y="540426"/>
            <a:ext cx="11062253" cy="6245749"/>
          </a:xfrm>
          <a:prstGeom prst="rect">
            <a:avLst/>
          </a:prstGeom>
          <a:blipFill>
            <a:blip r:embed="rId2" cstate="print"/>
            <a:tile tx="0" ty="0" sx="100000" sy="100000" flip="none" algn="tl"/>
          </a:blipFill>
        </p:spPr>
        <p:txBody>
          <a:bodyPr wrap="square">
            <a:spAutoFit/>
          </a:bodyPr>
          <a:lstStyle/>
          <a:p>
            <a:pPr algn="just">
              <a:lnSpc>
                <a:spcPct val="107000"/>
              </a:lnSpc>
              <a:spcAft>
                <a:spcPts val="80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r>
              <a:rPr lang="en-ZA" sz="18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 48-</a:t>
            </a: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AMENDMENT OF SECTION 130 – Exemptions</a:t>
            </a:r>
          </a:p>
          <a:p>
            <a:pPr algn="just">
              <a:lnSpc>
                <a:spcPct val="107000"/>
              </a:lnSpc>
              <a:spcAft>
                <a:spcPts val="800"/>
              </a:spcAft>
            </a:pPr>
            <a:endPar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This is not a practical proposal.</a:t>
            </a:r>
          </a:p>
          <a:p>
            <a:pPr algn="just">
              <a:lnSpc>
                <a:spcPct val="107000"/>
              </a:lnSpc>
              <a:spcAft>
                <a:spcPts val="800"/>
              </a:spcAft>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The Minister’s office will be swamped by exemption requests and cause delays and major problems for the industry.</a:t>
            </a:r>
          </a:p>
          <a:p>
            <a:pPr algn="just">
              <a:lnSpc>
                <a:spcPct val="107000"/>
              </a:lnSpc>
              <a:spcAft>
                <a:spcPts val="800"/>
              </a:spcAft>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This must remain with Director unless provision is made for Director to grant exemptions in respect of the CARs.</a:t>
            </a:r>
          </a:p>
          <a:p>
            <a:pPr algn="just">
              <a:lnSpc>
                <a:spcPct val="107000"/>
              </a:lnSpc>
              <a:spcAft>
                <a:spcPts val="800"/>
              </a:spcAft>
            </a:pPr>
            <a:endPar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8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CLAUSES 52,56,57.58 AND </a:t>
            </a: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59	SECTIONS 140,145,146,147 AND 148 </a:t>
            </a:r>
          </a:p>
          <a:p>
            <a:pPr algn="just">
              <a:lnSpc>
                <a:spcPct val="107000"/>
              </a:lnSpc>
              <a:spcAft>
                <a:spcPts val="800"/>
              </a:spcAft>
            </a:pPr>
            <a:endPar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Functions of authorized officers and persons have distinct differences in functions. Authorizations need to be different. there should be a clear separation in authorizations for safety and security purposes.</a:t>
            </a:r>
          </a:p>
          <a:p>
            <a:pPr algn="just">
              <a:lnSpc>
                <a:spcPct val="107000"/>
              </a:lnSpc>
              <a:spcAft>
                <a:spcPts val="800"/>
              </a:spcAft>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There should be a clear separation in authorizations for safety and security purposes.  </a:t>
            </a:r>
          </a:p>
          <a:p>
            <a:pPr algn="just">
              <a:lnSpc>
                <a:spcPct val="107000"/>
              </a:lnSpc>
              <a:spcAft>
                <a:spcPts val="800"/>
              </a:spcAft>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Functions of authorized officers and persons have distinct differences in functions, hence Authorizations need to be different.</a:t>
            </a:r>
          </a:p>
          <a:p>
            <a:pPr algn="just">
              <a:lnSpc>
                <a:spcPct val="107000"/>
              </a:lnSpc>
              <a:spcAft>
                <a:spcPts val="800"/>
              </a:spcAft>
            </a:pPr>
            <a:r>
              <a:rPr lang="en-ZA" i="1" dirty="0">
                <a:solidFill>
                  <a:schemeClr val="tx2">
                    <a:lumMod val="50000"/>
                    <a:lumOff val="50000"/>
                  </a:schemeClr>
                </a:solidFill>
                <a:latin typeface="Arial Black" panose="020B0A04020102020204" pitchFamily="34" charset="0"/>
                <a:ea typeface="Calibri" panose="020F0502020204030204" pitchFamily="34" charset="0"/>
                <a:cs typeface="Times New Roman" panose="02020603050405020304" pitchFamily="18" charset="0"/>
              </a:rPr>
              <a:t>However, note has to be taken by comments of a previous legal advisor, which I share.</a:t>
            </a:r>
          </a:p>
        </p:txBody>
      </p:sp>
    </p:spTree>
    <p:extLst>
      <p:ext uri="{BB962C8B-B14F-4D97-AF65-F5344CB8AC3E}">
        <p14:creationId xmlns:p14="http://schemas.microsoft.com/office/powerpoint/2010/main" xmlns="" val="640705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B42E781-BDFA-4B00-804F-A57E3B701727}"/>
              </a:ext>
            </a:extLst>
          </p:cNvPr>
          <p:cNvSpPr txBox="1"/>
          <p:nvPr/>
        </p:nvSpPr>
        <p:spPr>
          <a:xfrm>
            <a:off x="616226" y="585193"/>
            <a:ext cx="11261035" cy="5938742"/>
          </a:xfrm>
          <a:prstGeom prst="rect">
            <a:avLst/>
          </a:prstGeom>
          <a:noFill/>
        </p:spPr>
        <p:txBody>
          <a:bodyPr wrap="square">
            <a:spAutoFit/>
          </a:bodyPr>
          <a:lstStyle/>
          <a:p>
            <a:pPr algn="just">
              <a:lnSpc>
                <a:spcPct val="107000"/>
              </a:lnSpc>
              <a:spcAft>
                <a:spcPts val="800"/>
              </a:spcAft>
            </a:pPr>
            <a:r>
              <a:rPr lang="en-ZA" sz="16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 53</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-amendment Of Section 142(3) – Tokyo Convention</a:t>
            </a:r>
          </a:p>
          <a:p>
            <a:pPr algn="just">
              <a:lnSpc>
                <a:spcPct val="107000"/>
              </a:lnSpc>
              <a:spcAft>
                <a:spcPts val="800"/>
              </a:spcAft>
            </a:pPr>
            <a:endPar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“4.1 The words “of the Convention relating to Offences and other Acts committed on board an aircraft, 1963 signed at Tokyo” are unnecessary and confusing. The reference to Marshalling Signals, Interception Manoeuvres and orders ‘relate to Annex 2 of the Convention and does not have a bearing on the Tokyo Convention,1963, which relates to Offences and other Acts committed om board an Aircraft  </a:t>
            </a: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4.2 The said words can be deleted without affecting the contents and meaning of the particular proviso.”</a:t>
            </a:r>
          </a:p>
          <a:p>
            <a:pPr algn="just">
              <a:lnSpc>
                <a:spcPct val="107000"/>
              </a:lnSpc>
              <a:spcAft>
                <a:spcPts val="800"/>
              </a:spcAft>
            </a:pPr>
            <a:endParaRPr lang="en-ZA" sz="1600" u="sng" dirty="0">
              <a:solidFill>
                <a:schemeClr val="tx2">
                  <a:lumMod val="50000"/>
                  <a:lumOff val="50000"/>
                </a:schemeClr>
              </a:solidFill>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16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6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 69</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SECTION 155(1)</a:t>
            </a: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In this regard it has to be pointed out  that with reference to the proposed  establishment  of a Fees Committee as per section 155(1) in the draft Bill, such a  committee, which consists of members of the aviation industry already exists as one of six a sub-committees of the </a:t>
            </a:r>
            <a:r>
              <a:rPr lang="en-ZA" sz="1600" dirty="0" err="1">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CARCOM</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(Section 159 of the principal Act and Subpart 2 of Part 11 of the Civil aviation Regulations, 2011).It is therefore submitted that It would appear that the proposed Fees Committee  is a duplicate of the existing Fees Sub-committee of </a:t>
            </a:r>
            <a:r>
              <a:rPr lang="en-ZA" sz="1600" dirty="0" err="1">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CARCOM</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and  is  therefore  not necessary.</a:t>
            </a:r>
          </a:p>
          <a:p>
            <a:pPr algn="just">
              <a:lnSpc>
                <a:spcPct val="107000"/>
              </a:lnSpc>
              <a:spcAft>
                <a:spcPts val="8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565826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7CD08759-D20E-4231-8919-2D001B3A3D7D}"/>
              </a:ext>
            </a:extLst>
          </p:cNvPr>
          <p:cNvSpPr txBox="1"/>
          <p:nvPr/>
        </p:nvSpPr>
        <p:spPr>
          <a:xfrm>
            <a:off x="755373" y="324080"/>
            <a:ext cx="10714383" cy="5527603"/>
          </a:xfrm>
          <a:prstGeom prst="rect">
            <a:avLst/>
          </a:prstGeom>
          <a:noFill/>
        </p:spPr>
        <p:txBody>
          <a:bodyPr wrap="square">
            <a:spAutoFit/>
          </a:bodyPr>
          <a:lstStyle/>
          <a:p>
            <a:pPr algn="just">
              <a:lnSpc>
                <a:spcPct val="107000"/>
              </a:lnSpc>
              <a:spcAft>
                <a:spcPts val="800"/>
              </a:spcAft>
            </a:pPr>
            <a:r>
              <a:rPr lang="en-ZA" sz="18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 61</a:t>
            </a: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-DELETION OF SECTION 163(3) – International Standards.</a:t>
            </a:r>
          </a:p>
          <a:p>
            <a:pPr algn="just">
              <a:lnSpc>
                <a:spcPct val="107000"/>
              </a:lnSpc>
              <a:spcAft>
                <a:spcPts val="800"/>
              </a:spcAft>
            </a:pPr>
            <a:endPar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It is submitted that the deletion of this particular sub-section is not justified for the following reasons:</a:t>
            </a:r>
          </a:p>
          <a:p>
            <a:pPr algn="just">
              <a:lnSpc>
                <a:spcPct val="107000"/>
              </a:lnSpc>
              <a:spcAft>
                <a:spcPts val="800"/>
              </a:spcAft>
            </a:pPr>
            <a:endPar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The introduction of an international standard does not require a physical insertion in the appropriate CATS document</a:t>
            </a:r>
          </a:p>
          <a:p>
            <a:pPr marL="342900" lvl="0" indent="-342900" algn="just">
              <a:lnSpc>
                <a:spcPct val="107000"/>
              </a:lnSpc>
              <a:buFont typeface="Symbol" panose="05050102010706020507" pitchFamily="18" charset="2"/>
              <a:buChar char=""/>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This means the content of the inserted international aviation standard cannot be contained in the applicable CATS document. As the   text of the various Annexes are not contained in legal textbooks or the SACAA website.it can be difficult to obtain such texts.</a:t>
            </a:r>
          </a:p>
          <a:p>
            <a:pPr marL="342900" lvl="0" indent="-342900" algn="just">
              <a:lnSpc>
                <a:spcPct val="107000"/>
              </a:lnSpc>
              <a:buFont typeface="Symbol" panose="05050102010706020507" pitchFamily="18" charset="2"/>
              <a:buChar char=""/>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The existing sub-section (2) has to remain as it indicates the process for the issuing of an international aviation standard. </a:t>
            </a:r>
          </a:p>
          <a:p>
            <a:pPr marL="342900" lvl="0" indent="-342900" algn="just">
              <a:lnSpc>
                <a:spcPct val="107000"/>
              </a:lnSpc>
              <a:spcAft>
                <a:spcPts val="800"/>
              </a:spcAft>
              <a:buFont typeface="Symbol" panose="05050102010706020507" pitchFamily="18" charset="2"/>
              <a:buChar char=""/>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The proposed amendment in the draft Bill does not address the matter of how international aviation standards can be made part of the CATS documents. The proposed sub-section does not cover the aspects mentioned in the existing sub-section (2).</a:t>
            </a:r>
          </a:p>
        </p:txBody>
      </p:sp>
    </p:spTree>
    <p:extLst>
      <p:ext uri="{BB962C8B-B14F-4D97-AF65-F5344CB8AC3E}">
        <p14:creationId xmlns:p14="http://schemas.microsoft.com/office/powerpoint/2010/main" xmlns="" val="26418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9CF8E2-602A-431C-8804-4BAD2FEE7700}"/>
              </a:ext>
            </a:extLst>
          </p:cNvPr>
          <p:cNvSpPr>
            <a:spLocks noGrp="1"/>
          </p:cNvSpPr>
          <p:nvPr>
            <p:ph type="title"/>
          </p:nvPr>
        </p:nvSpPr>
        <p:spPr/>
        <p:txBody>
          <a:bodyPr/>
          <a:lstStyle/>
          <a:p>
            <a:pPr algn="ctr"/>
            <a:r>
              <a:rPr lang="en-ZA" dirty="0">
                <a:latin typeface="Arial Black" panose="020B0A04020102020204" pitchFamily="34" charset="0"/>
              </a:rPr>
              <a:t>Conclusion </a:t>
            </a:r>
          </a:p>
        </p:txBody>
      </p:sp>
      <p:sp>
        <p:nvSpPr>
          <p:cNvPr id="3" name="Content Placeholder 2">
            <a:extLst>
              <a:ext uri="{FF2B5EF4-FFF2-40B4-BE49-F238E27FC236}">
                <a16:creationId xmlns:a16="http://schemas.microsoft.com/office/drawing/2014/main" xmlns="" id="{4FC19A43-C008-4958-9651-51838BD5E963}"/>
              </a:ext>
            </a:extLst>
          </p:cNvPr>
          <p:cNvSpPr>
            <a:spLocks noGrp="1"/>
          </p:cNvSpPr>
          <p:nvPr>
            <p:ph idx="1"/>
          </p:nvPr>
        </p:nvSpPr>
        <p:spPr>
          <a:xfrm>
            <a:off x="719137" y="3572123"/>
            <a:ext cx="10753725" cy="1658199"/>
          </a:xfrm>
        </p:spPr>
        <p:txBody>
          <a:bodyPr>
            <a:normAutofit/>
          </a:bodyPr>
          <a:lstStyle/>
          <a:p>
            <a:pPr algn="ctr"/>
            <a:r>
              <a:rPr lang="en-ZA" sz="3200" dirty="0">
                <a:solidFill>
                  <a:schemeClr val="tx2">
                    <a:lumMod val="50000"/>
                    <a:lumOff val="50000"/>
                  </a:schemeClr>
                </a:solidFill>
                <a:latin typeface="Arial Black" panose="020B0A04020102020204" pitchFamily="34" charset="0"/>
              </a:rPr>
              <a:t>Thank you for the opportunity to be able to submit comments for consideration by the Portfolio Committee.</a:t>
            </a:r>
          </a:p>
        </p:txBody>
      </p:sp>
    </p:spTree>
    <p:extLst>
      <p:ext uri="{BB962C8B-B14F-4D97-AF65-F5344CB8AC3E}">
        <p14:creationId xmlns:p14="http://schemas.microsoft.com/office/powerpoint/2010/main" xmlns="" val="2702636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EE0E0C-8BEB-435E-AEB8-8E5D8542764B}"/>
              </a:ext>
            </a:extLst>
          </p:cNvPr>
          <p:cNvSpPr>
            <a:spLocks noGrp="1"/>
          </p:cNvSpPr>
          <p:nvPr>
            <p:ph type="title"/>
          </p:nvPr>
        </p:nvSpPr>
        <p:spPr>
          <a:xfrm>
            <a:off x="676274" y="499533"/>
            <a:ext cx="10753725" cy="580602"/>
          </a:xfrm>
        </p:spPr>
        <p:txBody>
          <a:bodyPr>
            <a:normAutofit/>
          </a:bodyPr>
          <a:lstStyle/>
          <a:p>
            <a:r>
              <a:rPr lang="en-ZA" sz="2800" dirty="0">
                <a:latin typeface="Arial Black" panose="020B0A04020102020204" pitchFamily="34" charset="0"/>
              </a:rPr>
              <a:t>Main Comments</a:t>
            </a:r>
          </a:p>
        </p:txBody>
      </p:sp>
      <p:sp>
        <p:nvSpPr>
          <p:cNvPr id="3" name="Content Placeholder 2">
            <a:extLst>
              <a:ext uri="{FF2B5EF4-FFF2-40B4-BE49-F238E27FC236}">
                <a16:creationId xmlns:a16="http://schemas.microsoft.com/office/drawing/2014/main" xmlns="" id="{3D284550-0BF3-4634-9CC1-418FE600A9D3}"/>
              </a:ext>
            </a:extLst>
          </p:cNvPr>
          <p:cNvSpPr>
            <a:spLocks noGrp="1"/>
          </p:cNvSpPr>
          <p:nvPr>
            <p:ph idx="1"/>
          </p:nvPr>
        </p:nvSpPr>
        <p:spPr>
          <a:xfrm>
            <a:off x="718946" y="1080135"/>
            <a:ext cx="10754107" cy="5456583"/>
          </a:xfrm>
          <a:blipFill>
            <a:blip r:embed="rId2" cstate="print"/>
            <a:tile tx="0" ty="0" sx="100000" sy="100000" flip="none" algn="tl"/>
          </a:blipFill>
        </p:spPr>
        <p:txBody>
          <a:bodyPr>
            <a:normAutofit fontScale="92500" lnSpcReduction="10000"/>
          </a:bodyPr>
          <a:lstStyle/>
          <a:p>
            <a:pPr algn="just">
              <a:lnSpc>
                <a:spcPct val="100000"/>
              </a:lnSpc>
              <a:spcAft>
                <a:spcPts val="800"/>
              </a:spcAft>
              <a:buFont typeface="Wingdings" panose="05000000000000000000" pitchFamily="2" charset="2"/>
              <a:buChar char="Ø"/>
            </a:pPr>
            <a:r>
              <a:rPr lang="en-ZA" sz="16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 1.</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The change of Director to that of Commissioner</a:t>
            </a:r>
          </a:p>
          <a:p>
            <a:pPr algn="just">
              <a:lnSpc>
                <a:spcPct val="100000"/>
              </a:lnSpc>
              <a:spcAft>
                <a:spcPts val="800"/>
              </a:spcAft>
              <a:buFont typeface="Wingdings" panose="05000000000000000000" pitchFamily="2" charset="2"/>
              <a:buChar char="Ø"/>
            </a:pPr>
            <a:r>
              <a:rPr lang="en-ZA" sz="1600" u="sng" dirty="0">
                <a:solidFill>
                  <a:schemeClr val="tx2">
                    <a:lumMod val="50000"/>
                    <a:lumOff val="50000"/>
                  </a:schemeClr>
                </a:solidFill>
                <a:effectLst/>
                <a:latin typeface="Arial Black" panose="020B0A04020102020204" pitchFamily="34" charset="0"/>
                <a:ea typeface="Calibri" panose="020F0502020204030204" pitchFamily="34" charset="0"/>
              </a:rPr>
              <a:t>CLAUSE 1</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rPr>
              <a:t>. 	 Definitions-</a:t>
            </a:r>
          </a:p>
          <a:p>
            <a:pPr algn="just">
              <a:lnSpc>
                <a:spcPct val="100000"/>
              </a:lnSpc>
              <a:spcAft>
                <a:spcPts val="800"/>
              </a:spcAft>
              <a:buFont typeface="Wingdings" panose="05000000000000000000" pitchFamily="2" charset="2"/>
              <a:buChar char="Ø"/>
            </a:pPr>
            <a:r>
              <a:rPr lang="en-ZA" sz="1600" u="sng" dirty="0">
                <a:solidFill>
                  <a:schemeClr val="tx2">
                    <a:lumMod val="50000"/>
                    <a:lumOff val="50000"/>
                  </a:schemeClr>
                </a:solidFill>
                <a:effectLst/>
                <a:latin typeface="Arial Black" panose="020B0A04020102020204" pitchFamily="34" charset="0"/>
                <a:ea typeface="Calibri" panose="020F0502020204030204" pitchFamily="34" charset="0"/>
              </a:rPr>
              <a:t>CLAUSE 1</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rPr>
              <a:t>. 	</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Executive Responsible For Aircraft Accident And Incident Investigation</a:t>
            </a:r>
          </a:p>
          <a:p>
            <a:pPr>
              <a:lnSpc>
                <a:spcPct val="100000"/>
              </a:lnSpc>
              <a:buFont typeface="Wingdings" panose="05000000000000000000" pitchFamily="2" charset="2"/>
              <a:buChar char="Ø"/>
            </a:pPr>
            <a:r>
              <a:rPr lang="en-ZA" sz="16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 2.</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Section 2:   aircraft belonging to the South African National Defence Force</a:t>
            </a:r>
          </a:p>
          <a:p>
            <a:pPr>
              <a:lnSpc>
                <a:spcPct val="100000"/>
              </a:lnSpc>
              <a:buFont typeface="Wingdings" panose="05000000000000000000" pitchFamily="2" charset="2"/>
              <a:buChar char="Ø"/>
            </a:pPr>
            <a:r>
              <a:rPr lang="en-ZA" sz="16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 8.</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General comments following Sections:</a:t>
            </a:r>
          </a:p>
          <a:p>
            <a:pPr marL="346075" lvl="1" indent="1443038">
              <a:lnSpc>
                <a:spcPct val="100000"/>
              </a:lnSpc>
              <a:buFont typeface="Wingdings" panose="05000000000000000000" pitchFamily="2" charset="2"/>
              <a:buChar char="Ø"/>
            </a:pPr>
            <a:r>
              <a:rPr lang="en-ZA" sz="1600" dirty="0">
                <a:solidFill>
                  <a:schemeClr val="tx2">
                    <a:lumMod val="50000"/>
                    <a:lumOff val="50000"/>
                  </a:schemeClr>
                </a:solidFill>
                <a:latin typeface="Arial Black" panose="020B0A04020102020204" pitchFamily="34" charset="0"/>
              </a:rPr>
              <a:t>Section 11; 14; 15; 16; 18; 30; 34; 36; 41; 63; </a:t>
            </a:r>
          </a:p>
          <a:p>
            <a:pPr>
              <a:lnSpc>
                <a:spcPct val="100000"/>
              </a:lnSpc>
              <a:buFont typeface="Wingdings" panose="05000000000000000000" pitchFamily="2" charset="2"/>
              <a:buChar char="Ø"/>
            </a:pPr>
            <a:r>
              <a:rPr lang="en-ZA" sz="16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 13</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a:t>
            </a: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Section</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74 – Charges, Fees &amp; levies</a:t>
            </a:r>
          </a:p>
          <a:p>
            <a:pPr>
              <a:lnSpc>
                <a:spcPct val="100000"/>
              </a:lnSpc>
              <a:buFont typeface="Wingdings" panose="05000000000000000000" pitchFamily="2" charset="2"/>
              <a:buChar char="Ø"/>
            </a:pPr>
            <a:r>
              <a:rPr lang="en-ZA" sz="16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 14</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Section 76 – influencing </a:t>
            </a:r>
          </a:p>
          <a:p>
            <a:pPr>
              <a:lnSpc>
                <a:spcPct val="100000"/>
              </a:lnSpc>
              <a:buFont typeface="Wingdings" panose="05000000000000000000" pitchFamily="2" charset="2"/>
              <a:buChar char="Ø"/>
            </a:pPr>
            <a:r>
              <a:rPr lang="en-ZA" sz="16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 24</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Section 99- liability</a:t>
            </a:r>
          </a:p>
          <a:p>
            <a:pPr>
              <a:lnSpc>
                <a:spcPct val="100000"/>
              </a:lnSpc>
              <a:buFont typeface="Wingdings" panose="05000000000000000000" pitchFamily="2" charset="2"/>
              <a:buChar char="Ø"/>
            </a:pPr>
            <a:r>
              <a:rPr lang="en-ZA" sz="16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 32</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Section 113 (1) – Regulatory compliance</a:t>
            </a:r>
          </a:p>
          <a:p>
            <a:pPr>
              <a:lnSpc>
                <a:spcPct val="100000"/>
              </a:lnSpc>
              <a:buFont typeface="Wingdings" panose="05000000000000000000" pitchFamily="2" charset="2"/>
              <a:buChar char="Ø"/>
            </a:pPr>
            <a:r>
              <a:rPr lang="en-ZA" sz="16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 48</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Section 130 – Exemptions</a:t>
            </a:r>
          </a:p>
          <a:p>
            <a:pPr>
              <a:lnSpc>
                <a:spcPct val="100000"/>
              </a:lnSpc>
              <a:buFont typeface="Wingdings" panose="05000000000000000000" pitchFamily="2" charset="2"/>
              <a:buChar char="Ø"/>
            </a:pPr>
            <a:r>
              <a:rPr lang="en-ZA" sz="1600" u="sng" dirty="0">
                <a:solidFill>
                  <a:schemeClr val="tx2">
                    <a:lumMod val="50000"/>
                    <a:lumOff val="50000"/>
                  </a:schemeClr>
                </a:solidFill>
                <a:effectLst/>
                <a:latin typeface="Arial Black" panose="020B0A04020102020204" pitchFamily="34" charset="0"/>
                <a:ea typeface="Calibri" panose="020F0502020204030204" pitchFamily="34" charset="0"/>
              </a:rPr>
              <a:t>CLAUSE </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rPr>
              <a:t>53	Section 142(3) – Tokyo Convention</a:t>
            </a:r>
          </a:p>
          <a:p>
            <a:pPr>
              <a:lnSpc>
                <a:spcPct val="100000"/>
              </a:lnSpc>
              <a:buFont typeface="Wingdings" panose="05000000000000000000" pitchFamily="2" charset="2"/>
              <a:buChar char="Ø"/>
            </a:pPr>
            <a:r>
              <a:rPr lang="en-ZA" sz="1600" u="sng" dirty="0">
                <a:solidFill>
                  <a:schemeClr val="tx2">
                    <a:lumMod val="50000"/>
                    <a:lumOff val="50000"/>
                  </a:schemeClr>
                </a:solidFill>
                <a:effectLst/>
                <a:latin typeface="Arial Black" panose="020B0A04020102020204" pitchFamily="34" charset="0"/>
                <a:ea typeface="Calibri" panose="020F0502020204030204" pitchFamily="34" charset="0"/>
              </a:rPr>
              <a:t>CLAUSE 61</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rPr>
              <a:t> 	Deletion Of Section 163(3)  - International Standards</a:t>
            </a:r>
          </a:p>
          <a:p>
            <a:pPr>
              <a:lnSpc>
                <a:spcPct val="100000"/>
              </a:lnSpc>
              <a:buFont typeface="Wingdings" panose="05000000000000000000" pitchFamily="2" charset="2"/>
              <a:buChar char="Ø"/>
            </a:pPr>
            <a:r>
              <a:rPr lang="en-ZA" sz="1600" u="sng"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CLAUSE 69</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Section 155(1) Fees Committee</a:t>
            </a:r>
          </a:p>
          <a:p>
            <a:pPr>
              <a:buFont typeface="Wingdings" panose="05000000000000000000" pitchFamily="2" charset="2"/>
              <a:buChar char="Ø"/>
            </a:pPr>
            <a:endParaRPr lang="en-ZA" sz="1600" dirty="0">
              <a:effectLst/>
              <a:latin typeface="Arial Black" panose="020B0A0402010202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ZA" sz="1800" dirty="0">
              <a:latin typeface="Arial Black" panose="020B0A04020102020204" pitchFamily="34" charset="0"/>
            </a:endParaRPr>
          </a:p>
        </p:txBody>
      </p:sp>
    </p:spTree>
    <p:extLst>
      <p:ext uri="{BB962C8B-B14F-4D97-AF65-F5344CB8AC3E}">
        <p14:creationId xmlns:p14="http://schemas.microsoft.com/office/powerpoint/2010/main" xmlns="" val="1005876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986CF6-6A02-4291-9302-C4A2C295AEAD}"/>
              </a:ext>
            </a:extLst>
          </p:cNvPr>
          <p:cNvSpPr>
            <a:spLocks noGrp="1"/>
          </p:cNvSpPr>
          <p:nvPr>
            <p:ph type="title"/>
          </p:nvPr>
        </p:nvSpPr>
        <p:spPr>
          <a:xfrm>
            <a:off x="894522" y="499533"/>
            <a:ext cx="10535477" cy="580602"/>
          </a:xfrm>
        </p:spPr>
        <p:txBody>
          <a:bodyPr>
            <a:normAutofit fontScale="90000"/>
          </a:bodyPr>
          <a:lstStyle/>
          <a:p>
            <a:pPr marL="91440" marR="0" lvl="0" indent="-91440" defTabSz="914400" rtl="0" eaLnBrk="1" fontAlgn="auto" latinLnBrk="0" hangingPunct="1">
              <a:lnSpc>
                <a:spcPct val="100000"/>
              </a:lnSpc>
              <a:spcBef>
                <a:spcPts val="1300"/>
              </a:spcBef>
              <a:spcAft>
                <a:spcPts val="800"/>
              </a:spcAft>
              <a:tabLst/>
              <a:defRPr/>
            </a:pPr>
            <a:r>
              <a:rPr kumimoji="0" lang="en-ZA" sz="1600" b="0" i="0" u="sng" strike="noStrike" kern="1200" cap="none" spc="0" normalizeH="0" baseline="0" noProof="0" dirty="0">
                <a:ln>
                  <a:noFill/>
                </a:ln>
                <a:solidFill>
                  <a:prstClr val="black">
                    <a:lumMod val="85000"/>
                    <a:lumOff val="15000"/>
                  </a:prstClr>
                </a:solidFill>
                <a:effectLst/>
                <a:uLnTx/>
                <a:uFillTx/>
                <a:latin typeface="Arial Black" panose="020B0A04020102020204" pitchFamily="34" charset="0"/>
                <a:ea typeface="Calibri" panose="020F0502020204030204" pitchFamily="34" charset="0"/>
                <a:cs typeface="Times New Roman" panose="02020603050405020304" pitchFamily="18" charset="0"/>
              </a:rPr>
              <a:t/>
            </a:r>
            <a:br>
              <a:rPr kumimoji="0" lang="en-ZA" sz="1600" b="0" i="0" u="sng" strike="noStrike" kern="1200" cap="none" spc="0" normalizeH="0" baseline="0" noProof="0" dirty="0">
                <a:ln>
                  <a:noFill/>
                </a:ln>
                <a:solidFill>
                  <a:prstClr val="black">
                    <a:lumMod val="85000"/>
                    <a:lumOff val="15000"/>
                  </a:prstClr>
                </a:solidFill>
                <a:effectLst/>
                <a:uLnTx/>
                <a:uFillTx/>
                <a:latin typeface="Arial Black" panose="020B0A04020102020204" pitchFamily="34" charset="0"/>
                <a:ea typeface="Calibri" panose="020F0502020204030204" pitchFamily="34" charset="0"/>
                <a:cs typeface="Times New Roman" panose="02020603050405020304" pitchFamily="18" charset="0"/>
              </a:rPr>
            </a:br>
            <a:r>
              <a:rPr kumimoji="0" lang="en-ZA" sz="1600" b="0" i="0" u="sng" strike="noStrike" kern="1200" cap="none" spc="0" normalizeH="0" baseline="0" noProof="0" dirty="0">
                <a:ln>
                  <a:noFill/>
                </a:ln>
                <a:solidFill>
                  <a:prstClr val="black">
                    <a:lumMod val="85000"/>
                    <a:lumOff val="15000"/>
                  </a:prstClr>
                </a:solidFill>
                <a:effectLst/>
                <a:uLnTx/>
                <a:uFillTx/>
                <a:latin typeface="Arial Black" panose="020B0A04020102020204" pitchFamily="34" charset="0"/>
                <a:ea typeface="Calibri" panose="020F0502020204030204" pitchFamily="34" charset="0"/>
                <a:cs typeface="Times New Roman" panose="02020603050405020304" pitchFamily="18" charset="0"/>
              </a:rPr>
              <a:t/>
            </a:r>
            <a:br>
              <a:rPr kumimoji="0" lang="en-ZA" sz="1600" b="0" i="0" u="sng" strike="noStrike" kern="1200" cap="none" spc="0" normalizeH="0" baseline="0" noProof="0" dirty="0">
                <a:ln>
                  <a:noFill/>
                </a:ln>
                <a:solidFill>
                  <a:prstClr val="black">
                    <a:lumMod val="85000"/>
                    <a:lumOff val="15000"/>
                  </a:prstClr>
                </a:solidFill>
                <a:effectLst/>
                <a:uLnTx/>
                <a:uFillTx/>
                <a:latin typeface="Arial Black" panose="020B0A04020102020204" pitchFamily="34" charset="0"/>
                <a:ea typeface="Calibri" panose="020F0502020204030204" pitchFamily="34" charset="0"/>
                <a:cs typeface="Times New Roman" panose="02020603050405020304" pitchFamily="18" charset="0"/>
              </a:rPr>
            </a:br>
            <a:r>
              <a:rPr kumimoji="0" lang="en-ZA" sz="2200" b="0" i="0" u="sng" strike="noStrike" kern="1200" cap="none" spc="0" normalizeH="0" baseline="0" noProof="0" dirty="0">
                <a:ln>
                  <a:noFill/>
                </a:ln>
                <a:solidFill>
                  <a:schemeClr val="tx2">
                    <a:lumMod val="50000"/>
                    <a:lumOff val="50000"/>
                  </a:schemeClr>
                </a:solidFill>
                <a:effectLst/>
                <a:uLnTx/>
                <a:uFillTx/>
                <a:latin typeface="Arial Black" panose="020B0A04020102020204" pitchFamily="34" charset="0"/>
                <a:ea typeface="Calibri" panose="020F0502020204030204" pitchFamily="34" charset="0"/>
                <a:cs typeface="Times New Roman" panose="02020603050405020304" pitchFamily="18" charset="0"/>
              </a:rPr>
              <a:t>CLAUSE 1.</a:t>
            </a:r>
            <a:r>
              <a:rPr kumimoji="0" lang="en-ZA" sz="2200" b="0" i="0" u="none" strike="noStrike" kern="1200" cap="none" spc="0" normalizeH="0" baseline="0" noProof="0" dirty="0">
                <a:ln>
                  <a:noFill/>
                </a:ln>
                <a:solidFill>
                  <a:schemeClr val="tx2">
                    <a:lumMod val="50000"/>
                    <a:lumOff val="50000"/>
                  </a:schemeClr>
                </a:solidFill>
                <a:effectLst/>
                <a:uLnTx/>
                <a:uFillTx/>
                <a:latin typeface="Arial Black" panose="020B0A04020102020204" pitchFamily="34" charset="0"/>
                <a:ea typeface="Calibri" panose="020F0502020204030204" pitchFamily="34" charset="0"/>
                <a:cs typeface="Times New Roman" panose="02020603050405020304" pitchFamily="18" charset="0"/>
              </a:rPr>
              <a:t>	The change of Director to that of Commissioner</a:t>
            </a:r>
            <a:r>
              <a:rPr kumimoji="0" lang="en-ZA" sz="1600" b="0" i="0" u="none" strike="noStrike" kern="1200" cap="none" spc="0" normalizeH="0" baseline="0" noProof="0" dirty="0">
                <a:ln>
                  <a:noFill/>
                </a:ln>
                <a:solidFill>
                  <a:prstClr val="black">
                    <a:lumMod val="85000"/>
                    <a:lumOff val="15000"/>
                  </a:prstClr>
                </a:solidFill>
                <a:effectLst/>
                <a:uLnTx/>
                <a:uFillTx/>
                <a:latin typeface="Arial Black" panose="020B0A04020102020204" pitchFamily="34" charset="0"/>
                <a:ea typeface="Calibri" panose="020F0502020204030204" pitchFamily="34" charset="0"/>
                <a:cs typeface="Times New Roman" panose="02020603050405020304" pitchFamily="18" charset="0"/>
              </a:rPr>
              <a:t/>
            </a:r>
            <a:br>
              <a:rPr kumimoji="0" lang="en-ZA" sz="1600" b="0" i="0" u="none" strike="noStrike" kern="1200" cap="none" spc="0" normalizeH="0" baseline="0" noProof="0" dirty="0">
                <a:ln>
                  <a:noFill/>
                </a:ln>
                <a:solidFill>
                  <a:prstClr val="black">
                    <a:lumMod val="85000"/>
                    <a:lumOff val="15000"/>
                  </a:prstClr>
                </a:solidFill>
                <a:effectLst/>
                <a:uLnTx/>
                <a:uFillTx/>
                <a:latin typeface="Arial Black" panose="020B0A04020102020204" pitchFamily="34" charset="0"/>
                <a:ea typeface="Calibri" panose="020F0502020204030204" pitchFamily="34" charset="0"/>
                <a:cs typeface="Times New Roman" panose="02020603050405020304" pitchFamily="18" charset="0"/>
              </a:rPr>
            </a:br>
            <a:endParaRPr lang="en-ZA" dirty="0"/>
          </a:p>
        </p:txBody>
      </p:sp>
      <p:sp>
        <p:nvSpPr>
          <p:cNvPr id="3" name="Content Placeholder 2">
            <a:extLst>
              <a:ext uri="{FF2B5EF4-FFF2-40B4-BE49-F238E27FC236}">
                <a16:creationId xmlns:a16="http://schemas.microsoft.com/office/drawing/2014/main" xmlns="" id="{367FAFD9-057B-4F06-B435-9B16B27D1C00}"/>
              </a:ext>
            </a:extLst>
          </p:cNvPr>
          <p:cNvSpPr>
            <a:spLocks noGrp="1"/>
          </p:cNvSpPr>
          <p:nvPr>
            <p:ph idx="1"/>
          </p:nvPr>
        </p:nvSpPr>
        <p:spPr>
          <a:xfrm>
            <a:off x="676274" y="1361661"/>
            <a:ext cx="10753725" cy="4731026"/>
          </a:xfrm>
        </p:spPr>
        <p:txBody>
          <a:bodyPr>
            <a:normAutofit fontScale="92500" lnSpcReduction="10000"/>
          </a:bodyPr>
          <a:lstStyle/>
          <a:p>
            <a:pPr lvl="1">
              <a:buFont typeface="Wingdings" panose="05000000000000000000" pitchFamily="2" charset="2"/>
              <a:buChar char="Ø"/>
            </a:pPr>
            <a:endParaRPr lang="en-ZA" dirty="0">
              <a:solidFill>
                <a:schemeClr val="tx2">
                  <a:lumMod val="50000"/>
                  <a:lumOff val="50000"/>
                </a:schemeClr>
              </a:solidFill>
              <a:latin typeface="Arial Black" panose="020B0A04020102020204" pitchFamily="34" charset="0"/>
            </a:endParaRPr>
          </a:p>
          <a:p>
            <a:pPr lvl="1">
              <a:buFont typeface="Wingdings" panose="05000000000000000000" pitchFamily="2" charset="2"/>
              <a:buChar char="Ø"/>
            </a:pPr>
            <a:r>
              <a:rPr lang="en-ZA" dirty="0">
                <a:solidFill>
                  <a:schemeClr val="tx2">
                    <a:lumMod val="50000"/>
                    <a:lumOff val="50000"/>
                  </a:schemeClr>
                </a:solidFill>
                <a:latin typeface="Arial Black" panose="020B0A04020102020204" pitchFamily="34" charset="0"/>
              </a:rPr>
              <a:t>Prior to 1970</a:t>
            </a:r>
          </a:p>
          <a:p>
            <a:pPr lvl="1">
              <a:buFont typeface="Wingdings" panose="05000000000000000000" pitchFamily="2" charset="2"/>
              <a:buChar char="Ø"/>
            </a:pPr>
            <a:r>
              <a:rPr lang="en-ZA" dirty="0">
                <a:solidFill>
                  <a:schemeClr val="tx2">
                    <a:lumMod val="50000"/>
                    <a:lumOff val="50000"/>
                  </a:schemeClr>
                </a:solidFill>
                <a:latin typeface="Arial Black" panose="020B0A04020102020204" pitchFamily="34" charset="0"/>
              </a:rPr>
              <a:t>DOT had a National Transport Commission  Persons represented industry</a:t>
            </a:r>
          </a:p>
          <a:p>
            <a:pPr marL="547688" lvl="2" indent="-190500">
              <a:buFont typeface="Wingdings" panose="05000000000000000000" pitchFamily="2" charset="2"/>
              <a:buChar char="Ø"/>
            </a:pPr>
            <a:r>
              <a:rPr lang="en-ZA" dirty="0">
                <a:solidFill>
                  <a:schemeClr val="tx2">
                    <a:lumMod val="50000"/>
                    <a:lumOff val="50000"/>
                  </a:schemeClr>
                </a:solidFill>
                <a:latin typeface="Arial Black" panose="020B0A04020102020204" pitchFamily="34" charset="0"/>
              </a:rPr>
              <a:t>Commissioner for Civil  Aviation – Col Bob Preller</a:t>
            </a:r>
          </a:p>
          <a:p>
            <a:pPr marL="547688" lvl="2" indent="-190500">
              <a:buFont typeface="Wingdings" panose="05000000000000000000" pitchFamily="2" charset="2"/>
              <a:buChar char="Ø"/>
            </a:pPr>
            <a:r>
              <a:rPr lang="en-ZA" dirty="0">
                <a:solidFill>
                  <a:schemeClr val="tx2">
                    <a:lumMod val="50000"/>
                    <a:lumOff val="50000"/>
                  </a:schemeClr>
                </a:solidFill>
                <a:latin typeface="Arial Black" panose="020B0A04020102020204" pitchFamily="34" charset="0"/>
              </a:rPr>
              <a:t>DOT  Director of  Civil –Public Servant – Mr Sally Du Toit (DCA)</a:t>
            </a:r>
          </a:p>
          <a:p>
            <a:pPr marL="547688" lvl="2" indent="-547688">
              <a:buFont typeface="Wingdings" panose="05000000000000000000" pitchFamily="2" charset="2"/>
              <a:buChar char="Ø"/>
            </a:pPr>
            <a:r>
              <a:rPr lang="en-ZA" i="0" dirty="0">
                <a:solidFill>
                  <a:schemeClr val="tx2">
                    <a:lumMod val="50000"/>
                    <a:lumOff val="50000"/>
                  </a:schemeClr>
                </a:solidFill>
                <a:latin typeface="Arial Black" panose="020B0A04020102020204" pitchFamily="34" charset="0"/>
              </a:rPr>
              <a:t>After  1970</a:t>
            </a:r>
          </a:p>
          <a:p>
            <a:pPr marL="547688" lvl="2" indent="-547688">
              <a:buFont typeface="Wingdings" panose="05000000000000000000" pitchFamily="2" charset="2"/>
              <a:buChar char="Ø"/>
            </a:pPr>
            <a:r>
              <a:rPr lang="en-ZA" i="0" dirty="0">
                <a:solidFill>
                  <a:schemeClr val="tx2">
                    <a:lumMod val="50000"/>
                    <a:lumOff val="50000"/>
                  </a:schemeClr>
                </a:solidFill>
                <a:latin typeface="Arial Black" panose="020B0A04020102020204" pitchFamily="34" charset="0"/>
              </a:rPr>
              <a:t>Positions combined  -  CCA</a:t>
            </a:r>
          </a:p>
          <a:p>
            <a:pPr marL="547688" lvl="2" indent="-547688">
              <a:buFont typeface="Wingdings" panose="05000000000000000000" pitchFamily="2" charset="2"/>
              <a:buChar char="Ø"/>
            </a:pPr>
            <a:r>
              <a:rPr lang="en-ZA" i="0" dirty="0">
                <a:solidFill>
                  <a:schemeClr val="tx2">
                    <a:lumMod val="50000"/>
                    <a:lumOff val="50000"/>
                  </a:schemeClr>
                </a:solidFill>
                <a:latin typeface="Arial Black" panose="020B0A04020102020204" pitchFamily="34" charset="0"/>
              </a:rPr>
              <a:t>Many Parts of the world  CAA’s headed by a Director or even Director General</a:t>
            </a:r>
          </a:p>
          <a:p>
            <a:pPr marL="547688" lvl="2" indent="-547688">
              <a:buFont typeface="Wingdings" panose="05000000000000000000" pitchFamily="2" charset="2"/>
              <a:buChar char="Ø"/>
            </a:pPr>
            <a:r>
              <a:rPr lang="en-ZA" i="0" dirty="0">
                <a:solidFill>
                  <a:schemeClr val="tx2">
                    <a:lumMod val="50000"/>
                    <a:lumOff val="50000"/>
                  </a:schemeClr>
                </a:solidFill>
                <a:latin typeface="Arial Black" panose="020B0A04020102020204" pitchFamily="34" charset="0"/>
              </a:rPr>
              <a:t>ICAO Doc 9734 uses </a:t>
            </a:r>
          </a:p>
          <a:p>
            <a:pPr marL="547688" lvl="2" indent="-547688">
              <a:buFont typeface="Wingdings" panose="05000000000000000000" pitchFamily="2" charset="2"/>
              <a:buChar char="Ø"/>
            </a:pPr>
            <a:r>
              <a:rPr lang="en-ZA" i="0" dirty="0">
                <a:solidFill>
                  <a:schemeClr val="tx2">
                    <a:lumMod val="50000"/>
                    <a:lumOff val="50000"/>
                  </a:schemeClr>
                </a:solidFill>
                <a:latin typeface="Arial Black" panose="020B0A04020102020204" pitchFamily="34" charset="0"/>
              </a:rPr>
              <a:t>With amendment of the Aviation Act  1960  - CCA  changed to Director</a:t>
            </a:r>
          </a:p>
          <a:p>
            <a:pPr marL="547688" lvl="2" indent="-547688">
              <a:buFont typeface="Wingdings" panose="05000000000000000000" pitchFamily="2" charset="2"/>
              <a:buChar char="Ø"/>
            </a:pPr>
            <a:r>
              <a:rPr lang="en-ZA" i="0" dirty="0">
                <a:solidFill>
                  <a:schemeClr val="tx2">
                    <a:lumMod val="50000"/>
                    <a:lumOff val="50000"/>
                  </a:schemeClr>
                </a:solidFill>
                <a:latin typeface="Arial Black" panose="020B0A04020102020204" pitchFamily="34" charset="0"/>
              </a:rPr>
              <a:t>No need to change other than for ego reasons</a:t>
            </a:r>
          </a:p>
          <a:p>
            <a:pPr marL="547688" lvl="2" indent="-547688">
              <a:buFont typeface="Wingdings" panose="05000000000000000000" pitchFamily="2" charset="2"/>
              <a:buChar char="Ø"/>
            </a:pPr>
            <a:r>
              <a:rPr lang="en-ZA" i="0" dirty="0">
                <a:solidFill>
                  <a:schemeClr val="tx2">
                    <a:lumMod val="50000"/>
                    <a:lumOff val="50000"/>
                  </a:schemeClr>
                </a:solidFill>
                <a:latin typeface="Arial Black" panose="020B0A04020102020204" pitchFamily="34" charset="0"/>
              </a:rPr>
              <a:t>It will introduce significant rewriting of  software; Manuals  and other printed documents used</a:t>
            </a:r>
          </a:p>
          <a:p>
            <a:pPr marL="547688" lvl="2" indent="-547688">
              <a:buFont typeface="Wingdings" panose="05000000000000000000" pitchFamily="2" charset="2"/>
              <a:buChar char="Ø"/>
            </a:pPr>
            <a:r>
              <a:rPr lang="en-ZA" i="0" dirty="0">
                <a:solidFill>
                  <a:schemeClr val="tx2">
                    <a:lumMod val="50000"/>
                    <a:lumOff val="50000"/>
                  </a:schemeClr>
                </a:solidFill>
                <a:latin typeface="Arial Black" panose="020B0A04020102020204" pitchFamily="34" charset="0"/>
              </a:rPr>
              <a:t>There is a cost implication.</a:t>
            </a:r>
          </a:p>
          <a:p>
            <a:pPr marL="547688" lvl="2" indent="-547688">
              <a:buFont typeface="Wingdings" panose="05000000000000000000" pitchFamily="2" charset="2"/>
              <a:buChar char="Ø"/>
            </a:pPr>
            <a:endParaRPr lang="en-ZA" i="0" dirty="0">
              <a:solidFill>
                <a:schemeClr val="tx2">
                  <a:lumMod val="50000"/>
                  <a:lumOff val="50000"/>
                </a:schemeClr>
              </a:solidFill>
              <a:latin typeface="Arial Black" panose="020B0A04020102020204" pitchFamily="34" charset="0"/>
            </a:endParaRPr>
          </a:p>
        </p:txBody>
      </p:sp>
    </p:spTree>
    <p:extLst>
      <p:ext uri="{BB962C8B-B14F-4D97-AF65-F5344CB8AC3E}">
        <p14:creationId xmlns:p14="http://schemas.microsoft.com/office/powerpoint/2010/main" xmlns="" val="154186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3BA565-B9AA-4213-83D6-26F153DD0790}"/>
              </a:ext>
            </a:extLst>
          </p:cNvPr>
          <p:cNvSpPr>
            <a:spLocks noGrp="1"/>
          </p:cNvSpPr>
          <p:nvPr>
            <p:ph type="title"/>
          </p:nvPr>
        </p:nvSpPr>
        <p:spPr>
          <a:xfrm>
            <a:off x="657224" y="499533"/>
            <a:ext cx="10772775" cy="919964"/>
          </a:xfrm>
        </p:spPr>
        <p:txBody>
          <a:bodyPr>
            <a:normAutofit/>
          </a:bodyPr>
          <a:lstStyle/>
          <a:p>
            <a:r>
              <a:rPr lang="en-ZA" sz="2800" u="sng" dirty="0">
                <a:effectLst/>
                <a:latin typeface="Arial Black" panose="020B0A04020102020204" pitchFamily="34" charset="0"/>
                <a:ea typeface="Calibri" panose="020F0502020204030204" pitchFamily="34" charset="0"/>
              </a:rPr>
              <a:t>CLAUSE 1</a:t>
            </a:r>
            <a:r>
              <a:rPr lang="en-ZA" sz="2800" dirty="0">
                <a:effectLst/>
                <a:latin typeface="Arial Black" panose="020B0A04020102020204" pitchFamily="34" charset="0"/>
                <a:ea typeface="Calibri" panose="020F0502020204030204" pitchFamily="34" charset="0"/>
              </a:rPr>
              <a:t>. 	 Definitions</a:t>
            </a:r>
            <a:br>
              <a:rPr lang="en-ZA" sz="2800" dirty="0">
                <a:effectLst/>
                <a:latin typeface="Arial Black" panose="020B0A04020102020204" pitchFamily="34" charset="0"/>
                <a:ea typeface="Calibri" panose="020F0502020204030204" pitchFamily="34" charset="0"/>
              </a:rPr>
            </a:br>
            <a:endParaRPr lang="en-ZA" sz="2800" dirty="0"/>
          </a:p>
        </p:txBody>
      </p:sp>
      <p:sp>
        <p:nvSpPr>
          <p:cNvPr id="3" name="Content Placeholder 2">
            <a:extLst>
              <a:ext uri="{FF2B5EF4-FFF2-40B4-BE49-F238E27FC236}">
                <a16:creationId xmlns:a16="http://schemas.microsoft.com/office/drawing/2014/main" xmlns="" id="{307AE20B-BE01-4501-88C1-26F6CCF107A5}"/>
              </a:ext>
            </a:extLst>
          </p:cNvPr>
          <p:cNvSpPr>
            <a:spLocks noGrp="1"/>
          </p:cNvSpPr>
          <p:nvPr>
            <p:ph idx="1"/>
          </p:nvPr>
        </p:nvSpPr>
        <p:spPr>
          <a:xfrm>
            <a:off x="676656" y="2011680"/>
            <a:ext cx="10753725" cy="4346787"/>
          </a:xfrm>
        </p:spPr>
        <p:txBody>
          <a:bodyPr>
            <a:normAutofit fontScale="92500" lnSpcReduction="20000"/>
          </a:bodyPr>
          <a:lstStyle/>
          <a:p>
            <a:pPr>
              <a:buFont typeface="Wingdings" panose="05000000000000000000" pitchFamily="2" charset="2"/>
              <a:buChar char="Ø"/>
            </a:pPr>
            <a:r>
              <a:rPr lang="en-ZA" dirty="0">
                <a:solidFill>
                  <a:schemeClr val="tx2">
                    <a:lumMod val="50000"/>
                    <a:lumOff val="50000"/>
                  </a:schemeClr>
                </a:solidFill>
                <a:latin typeface="Arial Black" panose="020B0A04020102020204" pitchFamily="34" charset="0"/>
              </a:rPr>
              <a:t>The definitions  of </a:t>
            </a:r>
          </a:p>
          <a:p>
            <a:pPr>
              <a:buFont typeface="Wingdings" panose="05000000000000000000" pitchFamily="2" charset="2"/>
              <a:buChar char="Ø"/>
            </a:pPr>
            <a:endParaRPr lang="en-ZA" dirty="0">
              <a:solidFill>
                <a:schemeClr val="tx2">
                  <a:lumMod val="50000"/>
                  <a:lumOff val="50000"/>
                </a:schemeClr>
              </a:solidFill>
              <a:latin typeface="Arial Black" panose="020B0A04020102020204" pitchFamily="34" charset="0"/>
            </a:endParaRPr>
          </a:p>
          <a:p>
            <a:pPr>
              <a:buFont typeface="Wingdings" panose="05000000000000000000" pitchFamily="2" charset="2"/>
              <a:buChar char="Ø"/>
            </a:pPr>
            <a:r>
              <a:rPr lang="en-ZA" dirty="0">
                <a:solidFill>
                  <a:schemeClr val="tx2">
                    <a:lumMod val="50000"/>
                    <a:lumOff val="50000"/>
                  </a:schemeClr>
                </a:solidFill>
                <a:latin typeface="Arial Black" panose="020B0A04020102020204" pitchFamily="34" charset="0"/>
              </a:rPr>
              <a:t>Aerodrome Manager; Designated Airport; Airport; Heliport.</a:t>
            </a:r>
          </a:p>
          <a:p>
            <a:pPr>
              <a:buFont typeface="Wingdings" panose="05000000000000000000" pitchFamily="2" charset="2"/>
              <a:buChar char="Ø"/>
            </a:pPr>
            <a:r>
              <a:rPr lang="en-ZA" dirty="0">
                <a:solidFill>
                  <a:schemeClr val="tx2">
                    <a:lumMod val="50000"/>
                    <a:lumOff val="50000"/>
                  </a:schemeClr>
                </a:solidFill>
                <a:latin typeface="Arial Black" panose="020B0A04020102020204" pitchFamily="34" charset="0"/>
              </a:rPr>
              <a:t>It should be noted that Helistop is not used by ICAO</a:t>
            </a:r>
          </a:p>
          <a:p>
            <a:pPr>
              <a:buFont typeface="Wingdings" panose="05000000000000000000" pitchFamily="2" charset="2"/>
              <a:buChar char="Ø"/>
            </a:pPr>
            <a:r>
              <a:rPr lang="en-ZA" dirty="0">
                <a:solidFill>
                  <a:schemeClr val="tx2">
                    <a:lumMod val="50000"/>
                    <a:lumOff val="50000"/>
                  </a:schemeClr>
                </a:solidFill>
                <a:latin typeface="Arial Black" panose="020B0A04020102020204" pitchFamily="34" charset="0"/>
              </a:rPr>
              <a:t> These require attention by the DOT to resolve.</a:t>
            </a:r>
          </a:p>
          <a:p>
            <a:pPr>
              <a:buFont typeface="Wingdings" panose="05000000000000000000" pitchFamily="2" charset="2"/>
              <a:buChar char="Ø"/>
            </a:pPr>
            <a:endParaRPr lang="en-ZA" dirty="0">
              <a:solidFill>
                <a:schemeClr val="tx2">
                  <a:lumMod val="50000"/>
                  <a:lumOff val="50000"/>
                </a:schemeClr>
              </a:solidFill>
              <a:latin typeface="Arial Black" panose="020B0A04020102020204" pitchFamily="34" charset="0"/>
            </a:endParaRPr>
          </a:p>
          <a:p>
            <a:pPr algn="just">
              <a:lnSpc>
                <a:spcPct val="107000"/>
              </a:lnSpc>
              <a:spcAft>
                <a:spcPts val="800"/>
              </a:spcAft>
            </a:pPr>
            <a:r>
              <a:rPr lang="en-ZA" dirty="0">
                <a:solidFill>
                  <a:schemeClr val="tx2">
                    <a:lumMod val="50000"/>
                    <a:lumOff val="50000"/>
                  </a:schemeClr>
                </a:solidFill>
                <a:latin typeface="Arial Black" panose="020B0A04020102020204" pitchFamily="34" charset="0"/>
              </a:rPr>
              <a:t>Main issue is re the:</a:t>
            </a:r>
          </a:p>
          <a:p>
            <a:pPr algn="just">
              <a:lnSpc>
                <a:spcPct val="107000"/>
              </a:lnSpc>
              <a:spcAft>
                <a:spcPts val="800"/>
              </a:spcAft>
            </a:pPr>
            <a:r>
              <a:rPr lang="en-ZA" dirty="0">
                <a:solidFill>
                  <a:schemeClr val="tx2">
                    <a:lumMod val="50000"/>
                    <a:lumOff val="50000"/>
                  </a:schemeClr>
                </a:solidFill>
                <a:latin typeface="Arial Black" panose="020B0A04020102020204" pitchFamily="34" charset="0"/>
              </a:rPr>
              <a:t> </a:t>
            </a: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New definition of EXECUTIVE RESPONSIBLE FOR AIRCRAFT ACCIDENT AND INCIDENT INVESTIGATION</a:t>
            </a:r>
          </a:p>
          <a:p>
            <a:pPr algn="just">
              <a:lnSpc>
                <a:spcPct val="107000"/>
              </a:lnSpc>
              <a:spcAft>
                <a:spcPts val="800"/>
              </a:spcAft>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If appointed by SACAA, a conflict of interest exists. </a:t>
            </a:r>
          </a:p>
          <a:p>
            <a:pPr>
              <a:buFont typeface="Wingdings" panose="05000000000000000000" pitchFamily="2" charset="2"/>
              <a:buChar char="Ø"/>
            </a:pPr>
            <a:endParaRPr lang="en-ZA" dirty="0">
              <a:solidFill>
                <a:schemeClr val="tx2">
                  <a:lumMod val="50000"/>
                  <a:lumOff val="50000"/>
                </a:schemeClr>
              </a:solidFill>
              <a:latin typeface="Arial Black" panose="020B0A04020102020204" pitchFamily="34" charset="0"/>
            </a:endParaRPr>
          </a:p>
          <a:p>
            <a:pPr>
              <a:buFont typeface="Wingdings" panose="05000000000000000000" pitchFamily="2" charset="2"/>
              <a:buChar char="Ø"/>
            </a:pPr>
            <a:endParaRPr lang="en-ZA" dirty="0">
              <a:solidFill>
                <a:schemeClr val="tx2">
                  <a:lumMod val="50000"/>
                  <a:lumOff val="50000"/>
                </a:schemeClr>
              </a:solidFill>
              <a:latin typeface="Arial Black" panose="020B0A04020102020204" pitchFamily="34" charset="0"/>
            </a:endParaRPr>
          </a:p>
        </p:txBody>
      </p:sp>
    </p:spTree>
    <p:extLst>
      <p:ext uri="{BB962C8B-B14F-4D97-AF65-F5344CB8AC3E}">
        <p14:creationId xmlns:p14="http://schemas.microsoft.com/office/powerpoint/2010/main" xmlns="" val="292118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650299-A0A7-4832-831D-A4F850640D1A}"/>
              </a:ext>
            </a:extLst>
          </p:cNvPr>
          <p:cNvSpPr>
            <a:spLocks noGrp="1"/>
          </p:cNvSpPr>
          <p:nvPr>
            <p:ph type="title"/>
          </p:nvPr>
        </p:nvSpPr>
        <p:spPr>
          <a:xfrm>
            <a:off x="676274" y="435379"/>
            <a:ext cx="9134060" cy="1274151"/>
          </a:xfrm>
        </p:spPr>
        <p:txBody>
          <a:bodyPr>
            <a:normAutofit fontScale="90000"/>
          </a:bodyPr>
          <a:lstStyle/>
          <a:p>
            <a:r>
              <a:rPr lang="en-ZA" sz="2000" u="sng" dirty="0">
                <a:effectLst/>
                <a:latin typeface="Arial Black" panose="020B0A04020102020204" pitchFamily="34" charset="0"/>
                <a:ea typeface="Calibri" panose="020F0502020204030204" pitchFamily="34" charset="0"/>
                <a:cs typeface="Times New Roman" panose="02020603050405020304" pitchFamily="18" charset="0"/>
              </a:rPr>
              <a:t>CLAUSE 2.</a:t>
            </a:r>
            <a:r>
              <a:rPr lang="en-ZA" sz="2000" dirty="0">
                <a:effectLst/>
                <a:latin typeface="Arial Black" panose="020B0A04020102020204" pitchFamily="34" charset="0"/>
                <a:ea typeface="Calibri" panose="020F0502020204030204" pitchFamily="34" charset="0"/>
                <a:cs typeface="Times New Roman" panose="02020603050405020304" pitchFamily="18" charset="0"/>
              </a:rPr>
              <a:t>	Section 2:   an aircraft belonging to the South African National Defence Force</a:t>
            </a:r>
            <a:br>
              <a:rPr lang="en-ZA" sz="2000" dirty="0">
                <a:effectLst/>
                <a:latin typeface="Arial Black" panose="020B0A04020102020204" pitchFamily="34" charset="0"/>
                <a:ea typeface="Calibri" panose="020F0502020204030204" pitchFamily="34" charset="0"/>
                <a:cs typeface="Times New Roman" panose="02020603050405020304" pitchFamily="18" charset="0"/>
              </a:rPr>
            </a:br>
            <a:endParaRPr lang="en-ZA" dirty="0"/>
          </a:p>
        </p:txBody>
      </p:sp>
      <p:sp>
        <p:nvSpPr>
          <p:cNvPr id="3" name="Content Placeholder 2">
            <a:extLst>
              <a:ext uri="{FF2B5EF4-FFF2-40B4-BE49-F238E27FC236}">
                <a16:creationId xmlns:a16="http://schemas.microsoft.com/office/drawing/2014/main" xmlns="" id="{D7D370E8-7E73-47F9-B641-A47BDA51FE05}"/>
              </a:ext>
            </a:extLst>
          </p:cNvPr>
          <p:cNvSpPr>
            <a:spLocks noGrp="1"/>
          </p:cNvSpPr>
          <p:nvPr>
            <p:ph idx="1"/>
          </p:nvPr>
        </p:nvSpPr>
        <p:spPr>
          <a:xfrm>
            <a:off x="676274" y="1545907"/>
            <a:ext cx="10753725" cy="4727627"/>
          </a:xfrm>
        </p:spPr>
        <p:txBody>
          <a:bodyPr/>
          <a:lstStyle/>
          <a:p>
            <a:pPr algn="just">
              <a:lnSpc>
                <a:spcPct val="107000"/>
              </a:lnSpc>
              <a:spcAft>
                <a:spcPts val="800"/>
              </a:spcAft>
              <a:buFont typeface="Wingdings" panose="05000000000000000000" pitchFamily="2" charset="2"/>
              <a:buChar char="Ø"/>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What about Section 142 (2) </a:t>
            </a:r>
          </a:p>
          <a:p>
            <a:pPr algn="l">
              <a:lnSpc>
                <a:spcPct val="100000"/>
              </a:lnSpc>
            </a:pPr>
            <a:r>
              <a:rPr lang="en-ZA" sz="1800" b="0" i="1" u="none" strike="noStrike" baseline="0" dirty="0">
                <a:solidFill>
                  <a:schemeClr val="tx2">
                    <a:lumMod val="50000"/>
                    <a:lumOff val="50000"/>
                  </a:schemeClr>
                </a:solidFill>
                <a:latin typeface="Arial Black" panose="020B0A04020102020204" pitchFamily="34" charset="0"/>
              </a:rPr>
              <a:t>(2) Except with the written permission of the Minister or a person in the service of the State authorised by the Minister and subject to such conditions as the Minister or such a person may determine, no person shall convey any conventional arms, drugs or animal product in an aircraft.</a:t>
            </a:r>
          </a:p>
          <a:p>
            <a:pPr algn="l">
              <a:lnSpc>
                <a:spcPct val="100000"/>
              </a:lnSpc>
            </a:pPr>
            <a:endPar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Ø"/>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Will the Minister have to give a permission for any armed </a:t>
            </a:r>
            <a:r>
              <a:rPr lang="en-ZA" sz="1800" dirty="0" err="1">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SAAF</a:t>
            </a: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or SAPS aircraft when a flight is planned for example from </a:t>
            </a:r>
            <a:r>
              <a:rPr lang="en-ZA" sz="1800" dirty="0" err="1">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FABL</a:t>
            </a: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a:t>
            </a:r>
          </a:p>
          <a:p>
            <a:pPr algn="just">
              <a:lnSpc>
                <a:spcPct val="107000"/>
              </a:lnSpc>
              <a:spcAft>
                <a:spcPts val="800"/>
              </a:spcAft>
              <a:buFont typeface="Wingdings" panose="05000000000000000000" pitchFamily="2" charset="2"/>
              <a:buChar char="Ø"/>
            </a:pPr>
            <a:r>
              <a:rPr lang="en-ZA" sz="1800" dirty="0">
                <a:solidFill>
                  <a:schemeClr val="tx2">
                    <a:lumMod val="50000"/>
                    <a:lumOff val="50000"/>
                  </a:schemeClr>
                </a:solidFill>
                <a:latin typeface="Arial Black" panose="020B0A04020102020204" pitchFamily="34" charset="0"/>
                <a:ea typeface="Calibri" panose="020F0502020204030204" pitchFamily="34" charset="0"/>
                <a:cs typeface="Times New Roman" panose="02020603050405020304" pitchFamily="18" charset="0"/>
              </a:rPr>
              <a:t>CLAUSE 8	Section 11</a:t>
            </a:r>
          </a:p>
          <a:p>
            <a:pPr algn="just">
              <a:lnSpc>
                <a:spcPct val="107000"/>
              </a:lnSpc>
              <a:spcAft>
                <a:spcPts val="800"/>
              </a:spcAft>
              <a:buFont typeface="Wingdings" panose="05000000000000000000" pitchFamily="2" charset="2"/>
              <a:buChar char="Ø"/>
            </a:pPr>
            <a:endPar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ZA" sz="1800" dirty="0">
                <a:solidFill>
                  <a:schemeClr val="tx2">
                    <a:lumMod val="50000"/>
                    <a:lumOff val="50000"/>
                  </a:schemeClr>
                </a:solidFill>
                <a:latin typeface="Arial Black" panose="020B0A04020102020204" pitchFamily="34" charset="0"/>
              </a:rPr>
              <a:t>Section 11 – what has changed – it is the same as the current CA 2009  Act?</a:t>
            </a:r>
          </a:p>
        </p:txBody>
      </p:sp>
    </p:spTree>
    <p:extLst>
      <p:ext uri="{BB962C8B-B14F-4D97-AF65-F5344CB8AC3E}">
        <p14:creationId xmlns:p14="http://schemas.microsoft.com/office/powerpoint/2010/main" xmlns="" val="3133445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2D6293-E582-4E29-AE42-C0DE2DD09177}"/>
              </a:ext>
            </a:extLst>
          </p:cNvPr>
          <p:cNvSpPr>
            <a:spLocks noGrp="1"/>
          </p:cNvSpPr>
          <p:nvPr>
            <p:ph type="title"/>
          </p:nvPr>
        </p:nvSpPr>
        <p:spPr>
          <a:xfrm>
            <a:off x="765313" y="499533"/>
            <a:ext cx="10664686" cy="580602"/>
          </a:xfrm>
        </p:spPr>
        <p:txBody>
          <a:bodyPr>
            <a:normAutofit/>
          </a:bodyPr>
          <a:lstStyle/>
          <a:p>
            <a:r>
              <a:rPr lang="en-ZA" sz="3200" dirty="0">
                <a:latin typeface="Arial Black" panose="020B0A04020102020204" pitchFamily="34" charset="0"/>
              </a:rPr>
              <a:t>Main Concern – Section 14</a:t>
            </a:r>
          </a:p>
        </p:txBody>
      </p:sp>
      <p:sp>
        <p:nvSpPr>
          <p:cNvPr id="3" name="Content Placeholder 2">
            <a:extLst>
              <a:ext uri="{FF2B5EF4-FFF2-40B4-BE49-F238E27FC236}">
                <a16:creationId xmlns:a16="http://schemas.microsoft.com/office/drawing/2014/main" xmlns="" id="{D7C03950-59BA-488A-9556-7FDBC1E287F9}"/>
              </a:ext>
            </a:extLst>
          </p:cNvPr>
          <p:cNvSpPr>
            <a:spLocks noGrp="1"/>
          </p:cNvSpPr>
          <p:nvPr>
            <p:ph idx="1"/>
          </p:nvPr>
        </p:nvSpPr>
        <p:spPr>
          <a:xfrm>
            <a:off x="676274" y="1315940"/>
            <a:ext cx="10753725" cy="5313459"/>
          </a:xfrm>
        </p:spPr>
        <p:txBody>
          <a:bodyPr>
            <a:normAutofit fontScale="92500" lnSpcReduction="10000"/>
          </a:bodyPr>
          <a:lstStyle/>
          <a:p>
            <a:r>
              <a:rPr lang="en-ZA" dirty="0"/>
              <a:t> </a:t>
            </a:r>
            <a:r>
              <a:rPr lang="en-ZA" dirty="0">
                <a:solidFill>
                  <a:schemeClr val="tx2">
                    <a:lumMod val="50000"/>
                    <a:lumOff val="50000"/>
                  </a:schemeClr>
                </a:solidFill>
                <a:latin typeface="Arial Black" panose="020B0A04020102020204" pitchFamily="34" charset="0"/>
              </a:rPr>
              <a:t>Section 14 (1) (a) Reads:</a:t>
            </a:r>
          </a:p>
          <a:p>
            <a:r>
              <a:rPr lang="en-ZA" dirty="0">
                <a:solidFill>
                  <a:schemeClr val="tx2">
                    <a:lumMod val="50000"/>
                    <a:lumOff val="50000"/>
                  </a:schemeClr>
                </a:solidFill>
                <a:latin typeface="Arial Black" panose="020B0A04020102020204" pitchFamily="34" charset="0"/>
              </a:rPr>
              <a:t>“to ensure that the investigation procedures and practices are compatible with—</a:t>
            </a:r>
          </a:p>
          <a:p>
            <a:r>
              <a:rPr lang="en-ZA" dirty="0">
                <a:solidFill>
                  <a:schemeClr val="tx2">
                    <a:lumMod val="50000"/>
                    <a:lumOff val="50000"/>
                  </a:schemeClr>
                </a:solidFill>
                <a:latin typeface="Arial Black" panose="020B0A04020102020204" pitchFamily="34" charset="0"/>
              </a:rPr>
              <a:t>(a) any international agreements or Conventions to which the Republic is</a:t>
            </a:r>
          </a:p>
          <a:p>
            <a:r>
              <a:rPr lang="en-ZA" dirty="0">
                <a:solidFill>
                  <a:schemeClr val="tx2">
                    <a:lumMod val="50000"/>
                    <a:lumOff val="50000"/>
                  </a:schemeClr>
                </a:solidFill>
                <a:latin typeface="Arial Black" panose="020B0A04020102020204" pitchFamily="34" charset="0"/>
              </a:rPr>
              <a:t>a party;”</a:t>
            </a:r>
          </a:p>
          <a:p>
            <a:pPr algn="just">
              <a:lnSpc>
                <a:spcPct val="107000"/>
              </a:lnSpc>
              <a:spcAft>
                <a:spcPts val="800"/>
              </a:spcAft>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With respect to the above requirements, it is necessary to review the independence of the investigation processes following the aircraft accident involving a Cessna Citation aircraft as operated by the South African civil Aviation Authority (SACAA) that occurred on 23 January 2020.</a:t>
            </a:r>
          </a:p>
          <a:p>
            <a:pPr algn="just">
              <a:lnSpc>
                <a:spcPct val="107000"/>
              </a:lnSpc>
              <a:spcAft>
                <a:spcPts val="800"/>
              </a:spcAft>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In this regard the ICAO recommendations clearly state that:</a:t>
            </a:r>
          </a:p>
          <a:p>
            <a:pPr algn="just">
              <a:lnSpc>
                <a:spcPct val="107000"/>
              </a:lnSpc>
              <a:spcAft>
                <a:spcPts val="800"/>
              </a:spcAft>
            </a:pPr>
            <a:r>
              <a:rPr lang="en-ZA" sz="1800" b="1" i="1"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The investigation authority should not report to the same Minister responsible for the regulation and/or safety oversight of civil aviation in the State or to a judicial authority.</a:t>
            </a:r>
            <a:endPar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8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(refer to an extract from ICAO Doc 9756, Part 1, 2nd Edition)</a:t>
            </a:r>
          </a:p>
          <a:p>
            <a:endParaRPr lang="en-ZA" dirty="0"/>
          </a:p>
        </p:txBody>
      </p:sp>
    </p:spTree>
    <p:extLst>
      <p:ext uri="{BB962C8B-B14F-4D97-AF65-F5344CB8AC3E}">
        <p14:creationId xmlns:p14="http://schemas.microsoft.com/office/powerpoint/2010/main" xmlns="" val="1461230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C8385A08-F308-4DCA-8C37-DB05CBE0D466}"/>
              </a:ext>
            </a:extLst>
          </p:cNvPr>
          <p:cNvSpPr>
            <a:spLocks noGrp="1"/>
          </p:cNvSpPr>
          <p:nvPr>
            <p:ph type="title"/>
          </p:nvPr>
        </p:nvSpPr>
        <p:spPr>
          <a:xfrm>
            <a:off x="7802217" y="542282"/>
            <a:ext cx="4224131" cy="620596"/>
          </a:xfrm>
        </p:spPr>
        <p:txBody>
          <a:bodyPr/>
          <a:lstStyle/>
          <a:p>
            <a:r>
              <a:rPr lang="en-ZA" dirty="0"/>
              <a:t>Check and balances</a:t>
            </a:r>
          </a:p>
        </p:txBody>
      </p:sp>
      <p:pic>
        <p:nvPicPr>
          <p:cNvPr id="9" name="Content Placeholder 8">
            <a:extLst>
              <a:ext uri="{FF2B5EF4-FFF2-40B4-BE49-F238E27FC236}">
                <a16:creationId xmlns:a16="http://schemas.microsoft.com/office/drawing/2014/main" xmlns="" id="{3139B6AE-0C5F-47FA-B134-599C10E1BBB6}"/>
              </a:ext>
            </a:extLst>
          </p:cNvPr>
          <p:cNvPicPr>
            <a:picLocks noGrp="1" noChangeAspect="1"/>
          </p:cNvPicPr>
          <p:nvPr>
            <p:ph idx="1"/>
          </p:nvPr>
        </p:nvPicPr>
        <p:blipFill>
          <a:blip r:embed="rId3" cstate="print"/>
          <a:stretch>
            <a:fillRect/>
          </a:stretch>
        </p:blipFill>
        <p:spPr>
          <a:xfrm>
            <a:off x="587072" y="290404"/>
            <a:ext cx="5754093" cy="3138596"/>
          </a:xfrm>
          <a:prstGeom prst="rect">
            <a:avLst/>
          </a:prstGeom>
        </p:spPr>
      </p:pic>
      <p:sp>
        <p:nvSpPr>
          <p:cNvPr id="8" name="Text Placeholder 7">
            <a:extLst>
              <a:ext uri="{FF2B5EF4-FFF2-40B4-BE49-F238E27FC236}">
                <a16:creationId xmlns:a16="http://schemas.microsoft.com/office/drawing/2014/main" xmlns="" id="{26489387-64C3-4E2C-874F-54DFFCB5830D}"/>
              </a:ext>
            </a:extLst>
          </p:cNvPr>
          <p:cNvSpPr>
            <a:spLocks noGrp="1"/>
          </p:cNvSpPr>
          <p:nvPr>
            <p:ph type="body" sz="half" idx="2"/>
          </p:nvPr>
        </p:nvSpPr>
        <p:spPr>
          <a:xfrm>
            <a:off x="8231586" y="1502403"/>
            <a:ext cx="3442916" cy="5057424"/>
          </a:xfrm>
        </p:spPr>
        <p:txBody>
          <a:bodyPr>
            <a:normAutofit fontScale="62500" lnSpcReduction="20000"/>
          </a:bodyPr>
          <a:lstStyle/>
          <a:p>
            <a:pPr>
              <a:lnSpc>
                <a:spcPct val="107000"/>
              </a:lnSpc>
              <a:spcAft>
                <a:spcPts val="800"/>
              </a:spcAft>
            </a:pPr>
            <a:r>
              <a:rPr lang="af-ZA" sz="1800" b="1" dirty="0">
                <a:effectLst/>
                <a:latin typeface="Arial" panose="020B0604020202020204" pitchFamily="34" charset="0"/>
                <a:ea typeface="Calibri" panose="020F0502020204030204" pitchFamily="34" charset="0"/>
                <a:cs typeface="Times New Roman" panose="02020603050405020304" pitchFamily="18" charset="0"/>
              </a:rPr>
              <a:t>2.3 </a:t>
            </a:r>
            <a:r>
              <a:rPr lang="af-ZA" sz="1800" b="1" dirty="0" err="1">
                <a:effectLst/>
                <a:latin typeface="Arial" panose="020B0604020202020204" pitchFamily="34" charset="0"/>
                <a:ea typeface="Calibri" panose="020F0502020204030204" pitchFamily="34" charset="0"/>
                <a:cs typeface="Times New Roman" panose="02020603050405020304" pitchFamily="18" charset="0"/>
              </a:rPr>
              <a:t>LEGISLATION</a:t>
            </a:r>
            <a:r>
              <a:rPr lang="af-ZA" sz="1800" b="1" dirty="0">
                <a:effectLst/>
                <a:latin typeface="Arial" panose="020B0604020202020204" pitchFamily="34" charset="0"/>
                <a:ea typeface="Calibri" panose="020F0502020204030204" pitchFamily="34" charset="0"/>
                <a:cs typeface="Times New Roman" panose="02020603050405020304" pitchFamily="18" charset="0"/>
              </a:rPr>
              <a:t> </a:t>
            </a:r>
            <a:r>
              <a:rPr lang="af-ZA" sz="1800" b="1" dirty="0" err="1">
                <a:effectLst/>
                <a:latin typeface="Arial" panose="020B0604020202020204" pitchFamily="34" charset="0"/>
                <a:ea typeface="Calibri" panose="020F0502020204030204" pitchFamily="34" charset="0"/>
                <a:cs typeface="Times New Roman" panose="02020603050405020304" pitchFamily="18" charset="0"/>
              </a:rPr>
              <a:t>REGARDING</a:t>
            </a:r>
            <a:r>
              <a:rPr lang="af-ZA" sz="1800" b="1" dirty="0">
                <a:effectLst/>
                <a:latin typeface="Arial" panose="020B0604020202020204" pitchFamily="34" charset="0"/>
                <a:ea typeface="Calibri" panose="020F0502020204030204" pitchFamily="34" charset="0"/>
                <a:cs typeface="Times New Roman" panose="02020603050405020304" pitchFamily="18" charset="0"/>
              </a:rPr>
              <a:t> </a:t>
            </a:r>
            <a:r>
              <a:rPr lang="af-ZA" sz="1800" b="1" dirty="0" err="1">
                <a:effectLst/>
                <a:latin typeface="Arial" panose="020B0604020202020204" pitchFamily="34" charset="0"/>
                <a:ea typeface="Calibri" panose="020F0502020204030204" pitchFamily="34" charset="0"/>
                <a:cs typeface="Times New Roman" panose="02020603050405020304" pitchFamily="18" charset="0"/>
              </a:rPr>
              <a:t>THE</a:t>
            </a:r>
            <a:r>
              <a:rPr lang="af-ZA" sz="1800" b="1" dirty="0">
                <a:effectLst/>
                <a:latin typeface="Arial" panose="020B0604020202020204" pitchFamily="34" charset="0"/>
                <a:ea typeface="Calibri" panose="020F0502020204030204" pitchFamily="34" charset="0"/>
                <a:cs typeface="Times New Roman" panose="02020603050405020304" pitchFamily="18" charset="0"/>
              </a:rPr>
              <a:t> </a:t>
            </a:r>
            <a:r>
              <a:rPr lang="af-ZA" sz="1800" b="1" dirty="0" err="1">
                <a:effectLst/>
                <a:latin typeface="Arial" panose="020B0604020202020204" pitchFamily="34" charset="0"/>
                <a:ea typeface="Calibri" panose="020F0502020204030204" pitchFamily="34" charset="0"/>
                <a:cs typeface="Times New Roman" panose="02020603050405020304" pitchFamily="18" charset="0"/>
              </a:rPr>
              <a:t>CONDUCT</a:t>
            </a:r>
            <a:r>
              <a:rPr lang="af-ZA" sz="1800" b="1" dirty="0">
                <a:effectLst/>
                <a:latin typeface="Arial" panose="020B0604020202020204" pitchFamily="34" charset="0"/>
                <a:ea typeface="Calibri" panose="020F0502020204030204" pitchFamily="34" charset="0"/>
                <a:cs typeface="Times New Roman" panose="02020603050405020304" pitchFamily="18" charset="0"/>
              </a:rPr>
              <a:t> OF </a:t>
            </a:r>
            <a:r>
              <a:rPr lang="af-ZA" sz="1800" b="1" dirty="0" err="1">
                <a:effectLst/>
                <a:latin typeface="Arial" panose="020B0604020202020204" pitchFamily="34" charset="0"/>
                <a:ea typeface="Calibri" panose="020F0502020204030204" pitchFamily="34" charset="0"/>
                <a:cs typeface="Times New Roman" panose="02020603050405020304" pitchFamily="18" charset="0"/>
              </a:rPr>
              <a:t>INVESTIGATIONS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CA" sz="1800" b="1" dirty="0">
                <a:effectLst/>
                <a:latin typeface="Arial" panose="020B0604020202020204" pitchFamily="34" charset="0"/>
                <a:ea typeface="Calibri" panose="020F0502020204030204" pitchFamily="34" charset="0"/>
                <a:cs typeface="Times New Roman" panose="02020603050405020304" pitchFamily="18" charset="0"/>
              </a:rPr>
              <a:t>. The accident investigation authority should, through legislation, have immediate and unrestricted access to all relevant evidence without requiring prior consent from judicial bodies or other authorities. </a:t>
            </a:r>
          </a:p>
          <a:p>
            <a:pPr algn="just">
              <a:lnSpc>
                <a:spcPct val="107000"/>
              </a:lnSpc>
              <a:spcAft>
                <a:spcPts val="800"/>
              </a:spcAft>
            </a:pPr>
            <a:r>
              <a:rPr lang="en-CA" sz="1800" b="1" dirty="0">
                <a:effectLst/>
                <a:latin typeface="Arial" panose="020B0604020202020204" pitchFamily="34" charset="0"/>
                <a:ea typeface="Calibri" panose="020F0502020204030204" pitchFamily="34" charset="0"/>
                <a:cs typeface="Times New Roman" panose="02020603050405020304" pitchFamily="18" charset="0"/>
              </a:rPr>
              <a:t>Accident investigators should be aware that aircraft accidents may be subject not only to a technical investigation but also to some form of judicial, regulatory, labour, occupational health and safety, environmental protection, administrative and/or disciplinary inquiries. </a:t>
            </a:r>
          </a:p>
          <a:p>
            <a:pPr algn="just">
              <a:lnSpc>
                <a:spcPct val="107000"/>
              </a:lnSpc>
              <a:spcAft>
                <a:spcPts val="800"/>
              </a:spcAft>
            </a:pPr>
            <a:r>
              <a:rPr lang="en-CA" sz="1800" b="1" dirty="0">
                <a:effectLst/>
                <a:latin typeface="Arial" panose="020B0604020202020204" pitchFamily="34" charset="0"/>
                <a:ea typeface="Calibri" panose="020F0502020204030204" pitchFamily="34" charset="0"/>
                <a:cs typeface="Times New Roman" panose="02020603050405020304" pitchFamily="18" charset="0"/>
              </a:rPr>
              <a:t>However, accident investigation procedures should not be constrained by these types of processes, and national legislation, regulations, and perhaps MOUs, should specify the procedures to be followed in order to keep the technical investigation separate from these other proceedings. </a:t>
            </a:r>
          </a:p>
          <a:p>
            <a:pPr algn="just">
              <a:lnSpc>
                <a:spcPct val="107000"/>
              </a:lnSpc>
              <a:spcAft>
                <a:spcPts val="800"/>
              </a:spcAft>
            </a:pPr>
            <a:r>
              <a:rPr lang="en-CA" sz="1800" b="1" dirty="0">
                <a:effectLst/>
                <a:latin typeface="Arial" panose="020B0604020202020204" pitchFamily="34" charset="0"/>
                <a:ea typeface="Calibri" panose="020F0502020204030204" pitchFamily="34" charset="0"/>
                <a:cs typeface="Times New Roman" panose="02020603050405020304" pitchFamily="18" charset="0"/>
              </a:rPr>
              <a:t>The legislation shall make it clear that accident prevention is the sole objective of the investigation and shall emphasize that it is not the role of the accident investigation authority to apportion blame or liability.</a:t>
            </a:r>
            <a:endParaRPr lang="en-ZA" b="1" dirty="0"/>
          </a:p>
        </p:txBody>
      </p:sp>
      <p:sp>
        <p:nvSpPr>
          <p:cNvPr id="11" name="TextBox 10">
            <a:extLst>
              <a:ext uri="{FF2B5EF4-FFF2-40B4-BE49-F238E27FC236}">
                <a16:creationId xmlns:a16="http://schemas.microsoft.com/office/drawing/2014/main" xmlns="" id="{614145AF-12DE-476B-B732-6723AC09AECD}"/>
              </a:ext>
            </a:extLst>
          </p:cNvPr>
          <p:cNvSpPr txBox="1"/>
          <p:nvPr/>
        </p:nvSpPr>
        <p:spPr>
          <a:xfrm>
            <a:off x="571835" y="3603732"/>
            <a:ext cx="6097656" cy="2862322"/>
          </a:xfrm>
          <a:prstGeom prst="rect">
            <a:avLst/>
          </a:prstGeom>
          <a:noFill/>
        </p:spPr>
        <p:txBody>
          <a:bodyPr wrap="square">
            <a:spAutoFit/>
          </a:bodyPr>
          <a:lstStyle/>
          <a:p>
            <a:r>
              <a:rPr lang="en-ZA" dirty="0">
                <a:solidFill>
                  <a:schemeClr val="tx2">
                    <a:lumMod val="50000"/>
                    <a:lumOff val="50000"/>
                  </a:schemeClr>
                </a:solidFill>
                <a:latin typeface="Arial Black" panose="020B0A04020102020204" pitchFamily="34" charset="0"/>
              </a:rPr>
              <a:t>Figure I-2-2. Example of a streamlined organizational structure</a:t>
            </a:r>
          </a:p>
          <a:p>
            <a:endParaRPr lang="en-ZA" dirty="0">
              <a:solidFill>
                <a:schemeClr val="tx2">
                  <a:lumMod val="50000"/>
                  <a:lumOff val="50000"/>
                </a:schemeClr>
              </a:solidFill>
              <a:latin typeface="Arial Black" panose="020B0A04020102020204" pitchFamily="34" charset="0"/>
            </a:endParaRPr>
          </a:p>
          <a:p>
            <a:r>
              <a:rPr lang="en-ZA" dirty="0">
                <a:solidFill>
                  <a:schemeClr val="tx2">
                    <a:lumMod val="50000"/>
                    <a:lumOff val="50000"/>
                  </a:schemeClr>
                </a:solidFill>
                <a:latin typeface="Arial Black" panose="020B0A04020102020204" pitchFamily="34" charset="0"/>
              </a:rPr>
              <a:t>Note</a:t>
            </a:r>
          </a:p>
          <a:p>
            <a:pPr algn="just"/>
            <a:r>
              <a:rPr lang="en-ZA" dirty="0">
                <a:solidFill>
                  <a:schemeClr val="tx2">
                    <a:lumMod val="50000"/>
                    <a:lumOff val="50000"/>
                  </a:schemeClr>
                </a:solidFill>
                <a:latin typeface="Arial Black" panose="020B0A04020102020204" pitchFamily="34" charset="0"/>
              </a:rPr>
              <a:t>*1 The investigation authority should not report to the same Minister responsible for the regulation and/or safety oversight of civil aviation in the State or to a judicial authority.</a:t>
            </a:r>
          </a:p>
          <a:p>
            <a:endParaRPr lang="en-ZA" dirty="0">
              <a:solidFill>
                <a:schemeClr val="tx2">
                  <a:lumMod val="50000"/>
                  <a:lumOff val="50000"/>
                </a:schemeClr>
              </a:solidFill>
              <a:latin typeface="Arial Black" panose="020B0A04020102020204" pitchFamily="34" charset="0"/>
            </a:endParaRPr>
          </a:p>
          <a:p>
            <a:r>
              <a:rPr lang="en-ZA" dirty="0">
                <a:solidFill>
                  <a:schemeClr val="tx2">
                    <a:lumMod val="50000"/>
                    <a:lumOff val="50000"/>
                  </a:schemeClr>
                </a:solidFill>
                <a:latin typeface="Arial Black" panose="020B0A04020102020204" pitchFamily="34" charset="0"/>
              </a:rPr>
              <a:t>The above is also applicable to Section 41.</a:t>
            </a:r>
          </a:p>
        </p:txBody>
      </p:sp>
      <p:pic>
        <p:nvPicPr>
          <p:cNvPr id="12" name="Picture 11">
            <a:extLst>
              <a:ext uri="{FF2B5EF4-FFF2-40B4-BE49-F238E27FC236}">
                <a16:creationId xmlns:a16="http://schemas.microsoft.com/office/drawing/2014/main" xmlns="" id="{AC813E04-685A-490B-B936-09C5D8F3F5FC}"/>
              </a:ext>
            </a:extLst>
          </p:cNvPr>
          <p:cNvPicPr>
            <a:picLocks noChangeAspect="1"/>
          </p:cNvPicPr>
          <p:nvPr/>
        </p:nvPicPr>
        <p:blipFill>
          <a:blip r:embed="rId4" cstate="print"/>
          <a:stretch>
            <a:fillRect/>
          </a:stretch>
        </p:blipFill>
        <p:spPr>
          <a:xfrm flipV="1">
            <a:off x="744785" y="702392"/>
            <a:ext cx="616875" cy="800010"/>
          </a:xfrm>
          <a:prstGeom prst="rect">
            <a:avLst/>
          </a:prstGeom>
        </p:spPr>
      </p:pic>
    </p:spTree>
    <p:extLst>
      <p:ext uri="{BB962C8B-B14F-4D97-AF65-F5344CB8AC3E}">
        <p14:creationId xmlns:p14="http://schemas.microsoft.com/office/powerpoint/2010/main" xmlns="" val="152433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9D9DAFA-A31D-4CC4-A336-D160FB87D2F8}"/>
              </a:ext>
            </a:extLst>
          </p:cNvPr>
          <p:cNvSpPr txBox="1"/>
          <p:nvPr/>
        </p:nvSpPr>
        <p:spPr>
          <a:xfrm>
            <a:off x="842341" y="502431"/>
            <a:ext cx="10846076" cy="6224781"/>
          </a:xfrm>
          <a:prstGeom prst="rect">
            <a:avLst/>
          </a:prstGeom>
          <a:noFill/>
        </p:spPr>
        <p:txBody>
          <a:bodyPr wrap="square">
            <a:spAutoFit/>
          </a:bodyPr>
          <a:lstStyle/>
          <a:p>
            <a:r>
              <a:rPr lang="en-ZA" sz="1600" dirty="0">
                <a:solidFill>
                  <a:schemeClr val="tx2">
                    <a:lumMod val="50000"/>
                    <a:lumOff val="50000"/>
                  </a:schemeClr>
                </a:solidFill>
                <a:latin typeface="Arial Black" panose="020B0A04020102020204" pitchFamily="34" charset="0"/>
              </a:rPr>
              <a:t>Section 15. Appointment of Members of ASIB</a:t>
            </a:r>
          </a:p>
          <a:p>
            <a:endParaRPr lang="en-ZA" sz="1600" dirty="0">
              <a:solidFill>
                <a:schemeClr val="tx2">
                  <a:lumMod val="50000"/>
                  <a:lumOff val="50000"/>
                </a:schemeClr>
              </a:solidFill>
              <a:latin typeface="Arial Black" panose="020B0A04020102020204" pitchFamily="34" charset="0"/>
            </a:endParaRPr>
          </a:p>
          <a:p>
            <a:pPr algn="just">
              <a:lnSpc>
                <a:spcPct val="107000"/>
              </a:lnSpc>
              <a:spcAft>
                <a:spcPts val="800"/>
              </a:spcAft>
            </a:pPr>
            <a:r>
              <a:rPr lang="en-ZA" sz="1600" i="1"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The need for a Deputy Chairman was introduced by the portfolio committee when reviewed in 2009/2010.</a:t>
            </a:r>
            <a:endPar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Deletion of the requirement for publication in the Gazette is in conflict with transparency.</a:t>
            </a:r>
          </a:p>
          <a:p>
            <a:pPr algn="just">
              <a:lnSpc>
                <a:spcPct val="107000"/>
              </a:lnSpc>
              <a:spcAft>
                <a:spcPts val="800"/>
              </a:spcAft>
            </a:pPr>
            <a:endPar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Section 16:	“other relevant expertise or qualifications”</a:t>
            </a: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How is this to be assessed and by whom?</a:t>
            </a:r>
          </a:p>
          <a:p>
            <a:pPr algn="just">
              <a:lnSpc>
                <a:spcPct val="107000"/>
              </a:lnSpc>
              <a:spcAft>
                <a:spcPts val="800"/>
              </a:spcAft>
            </a:pPr>
            <a:endParaRPr lang="en-ZA" sz="1600" dirty="0">
              <a:solidFill>
                <a:schemeClr val="tx2">
                  <a:lumMod val="50000"/>
                  <a:lumOff val="50000"/>
                </a:schemeClr>
              </a:solidFill>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Section 18 	Disqualification and removal of members</a:t>
            </a:r>
          </a:p>
          <a:p>
            <a:pPr marL="457200" algn="just">
              <a:lnSpc>
                <a:spcPct val="107000"/>
              </a:lnSpc>
              <a:spcAft>
                <a:spcPts val="800"/>
              </a:spcAft>
            </a:pPr>
            <a:r>
              <a:rPr lang="en-ZA" sz="1600" i="1"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This appeared in Section 18 of previous Act?</a:t>
            </a:r>
            <a:endPar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n-ZA" sz="1600" i="1"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What has happened to Sections 16 &amp; 17?</a:t>
            </a:r>
            <a:endPar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The reference to the 1993 Constitution has to be changed to</a:t>
            </a:r>
          </a:p>
          <a:p>
            <a:pPr marL="457200"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“the Constitution of the Republic of South Africa Ac,1996(Act No.108 of 1996)”.</a:t>
            </a:r>
          </a:p>
          <a:p>
            <a:pPr marL="457200" algn="just">
              <a:lnSpc>
                <a:spcPct val="107000"/>
              </a:lnSpc>
              <a:spcAft>
                <a:spcPts val="800"/>
              </a:spcAft>
            </a:pPr>
            <a:endPar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Section 30 	Powers of Aviation Safety Investigation Board</a:t>
            </a: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Section 30 (1) (d) &amp; (</a:t>
            </a:r>
            <a:r>
              <a:rPr lang="en-ZA" sz="1600" dirty="0" err="1">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i</a:t>
            </a: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How are financial implications to be handled?</a:t>
            </a:r>
          </a:p>
        </p:txBody>
      </p:sp>
    </p:spTree>
    <p:extLst>
      <p:ext uri="{BB962C8B-B14F-4D97-AF65-F5344CB8AC3E}">
        <p14:creationId xmlns:p14="http://schemas.microsoft.com/office/powerpoint/2010/main" xmlns="" val="481718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7F2463E-E945-43D8-882D-4A9797CDF5BE}"/>
              </a:ext>
            </a:extLst>
          </p:cNvPr>
          <p:cNvSpPr txBox="1"/>
          <p:nvPr/>
        </p:nvSpPr>
        <p:spPr>
          <a:xfrm>
            <a:off x="506896" y="61892"/>
            <a:ext cx="10923104" cy="6394764"/>
          </a:xfrm>
          <a:prstGeom prst="rect">
            <a:avLst/>
          </a:prstGeom>
          <a:noFill/>
        </p:spPr>
        <p:txBody>
          <a:bodyPr wrap="square">
            <a:spAutoFit/>
          </a:bodyPr>
          <a:lstStyle/>
          <a:p>
            <a:pPr algn="just">
              <a:lnSpc>
                <a:spcPct val="107000"/>
              </a:lnSpc>
              <a:spcAft>
                <a:spcPts val="800"/>
              </a:spcAft>
            </a:pP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Section 34		Search and seizure by appointed investigators</a:t>
            </a:r>
          </a:p>
          <a:p>
            <a:pPr indent="457200"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Section 34. (1)		Does this meet constitutional provisions?</a:t>
            </a:r>
          </a:p>
          <a:p>
            <a:pPr indent="457200"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Section 34. (5)		Is the content of certificate of appointment prescribed?</a:t>
            </a: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Section 36	Return of seized property</a:t>
            </a: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If a part was damaged after seizure, is owner entitled to damages?</a:t>
            </a:r>
          </a:p>
          <a:p>
            <a:pPr algn="just">
              <a:lnSpc>
                <a:spcPct val="107000"/>
              </a:lnSpc>
              <a:spcAft>
                <a:spcPts val="800"/>
              </a:spcAft>
            </a:pPr>
            <a:endPar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Section 41	Aircraft accident or incident investigation report</a:t>
            </a:r>
          </a:p>
          <a:p>
            <a:pPr indent="457200" algn="just">
              <a:lnSpc>
                <a:spcPct val="107000"/>
              </a:lnSpc>
              <a:spcAft>
                <a:spcPts val="800"/>
              </a:spcAft>
            </a:pPr>
            <a:r>
              <a:rPr lang="en-ZA" sz="1600" i="1"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Refer also comments Section 14 (1) (a)</a:t>
            </a:r>
            <a:endPar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Section 41. (1)		Please Note ICAO comments as quoted in Section 14 above.</a:t>
            </a:r>
          </a:p>
          <a:p>
            <a:pPr indent="457200"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Section 41 (5)		Interim statement</a:t>
            </a:r>
          </a:p>
          <a:p>
            <a:pPr marL="457200"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An Interim Statement has to be issued every 12 months if investigation has not yet been completed. - This should be included</a:t>
            </a:r>
          </a:p>
          <a:p>
            <a:pPr marL="457200" algn="just">
              <a:lnSpc>
                <a:spcPct val="107000"/>
              </a:lnSpc>
              <a:spcAft>
                <a:spcPts val="800"/>
              </a:spcAft>
            </a:pPr>
            <a:endPar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Section 63 	Rules</a:t>
            </a:r>
          </a:p>
          <a:p>
            <a:pPr algn="just">
              <a:lnSpc>
                <a:spcPct val="107000"/>
              </a:lnSpc>
              <a:spcAft>
                <a:spcPts val="800"/>
              </a:spcAft>
            </a:pPr>
            <a:r>
              <a:rPr lang="en-ZA" sz="1600" dirty="0">
                <a:solidFill>
                  <a:schemeClr val="tx2">
                    <a:lumMod val="50000"/>
                    <a:lumOff val="50000"/>
                  </a:schemeClr>
                </a:solidFill>
                <a:effectLst/>
                <a:latin typeface="Arial Black" panose="020B0A04020102020204" pitchFamily="34" charset="0"/>
                <a:ea typeface="Calibri" panose="020F0502020204030204" pitchFamily="34" charset="0"/>
                <a:cs typeface="Times New Roman" panose="02020603050405020304" pitchFamily="18" charset="0"/>
              </a:rPr>
              <a:t>Section 63 (1) (f)	Should the Dept of Finance not be involved- check and balances, otherwise open to abuse. ASIB is a monopoly with no free market forces for check and balances?</a:t>
            </a:r>
          </a:p>
        </p:txBody>
      </p:sp>
    </p:spTree>
    <p:extLst>
      <p:ext uri="{BB962C8B-B14F-4D97-AF65-F5344CB8AC3E}">
        <p14:creationId xmlns:p14="http://schemas.microsoft.com/office/powerpoint/2010/main" xmlns="" val="1562196117"/>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
  <TotalTime>688</TotalTime>
  <Words>1103</Words>
  <Application>Microsoft Office PowerPoint</Application>
  <PresentationFormat>Custom</PresentationFormat>
  <Paragraphs>161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Metropolitan</vt:lpstr>
      <vt:lpstr>Civil Aviation Amendment Bill [B 44 – 2018]</vt:lpstr>
      <vt:lpstr>Main Comments</vt:lpstr>
      <vt:lpstr>  CLAUSE 1. The change of Director to that of Commissioner </vt:lpstr>
      <vt:lpstr>CLAUSE 1.   Definitions </vt:lpstr>
      <vt:lpstr>CLAUSE 2. Section 2:   an aircraft belonging to the South African National Defence Force </vt:lpstr>
      <vt:lpstr>Main Concern – Section 14</vt:lpstr>
      <vt:lpstr>Check and balances</vt:lpstr>
      <vt:lpstr>Slide 8</vt:lpstr>
      <vt:lpstr>Slide 9</vt:lpstr>
      <vt:lpstr>CLAUSE 13  - SECTION 74   Fees and charges </vt:lpstr>
      <vt:lpstr>Slide 11</vt:lpstr>
      <vt:lpstr>Slide 12</vt:lpstr>
      <vt:lpstr>Slide 13</vt:lpstr>
      <vt:lpstr>Slide 14</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Rennie van Zyl</dc:creator>
  <cp:lastModifiedBy>USER</cp:lastModifiedBy>
  <cp:revision>41</cp:revision>
  <dcterms:created xsi:type="dcterms:W3CDTF">2021-02-11T13:28:38Z</dcterms:created>
  <dcterms:modified xsi:type="dcterms:W3CDTF">2021-02-16T10:35:34Z</dcterms:modified>
</cp:coreProperties>
</file>