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192" r:id="rId2"/>
    <p:sldId id="257" r:id="rId3"/>
    <p:sldId id="259" r:id="rId4"/>
    <p:sldId id="1214" r:id="rId5"/>
    <p:sldId id="1289" r:id="rId6"/>
    <p:sldId id="1233" r:id="rId7"/>
    <p:sldId id="1278" r:id="rId8"/>
    <p:sldId id="1221" r:id="rId9"/>
    <p:sldId id="1255" r:id="rId10"/>
    <p:sldId id="1281" r:id="rId11"/>
    <p:sldId id="1217" r:id="rId12"/>
    <p:sldId id="1269" r:id="rId13"/>
    <p:sldId id="1287" r:id="rId14"/>
    <p:sldId id="1288" r:id="rId15"/>
    <p:sldId id="1286" r:id="rId16"/>
    <p:sldId id="1270" r:id="rId17"/>
    <p:sldId id="1244" r:id="rId18"/>
    <p:sldId id="1250" r:id="rId19"/>
    <p:sldId id="1267" r:id="rId20"/>
    <p:sldId id="1282" r:id="rId21"/>
    <p:sldId id="1215" r:id="rId22"/>
    <p:sldId id="1236" r:id="rId23"/>
    <p:sldId id="1260" r:id="rId24"/>
    <p:sldId id="1271" r:id="rId25"/>
    <p:sldId id="1283" r:id="rId26"/>
    <p:sldId id="1272" r:id="rId27"/>
    <p:sldId id="1276" r:id="rId28"/>
    <p:sldId id="1275" r:id="rId29"/>
    <p:sldId id="1284" r:id="rId30"/>
    <p:sldId id="1204" r:id="rId31"/>
    <p:sldId id="1277" r:id="rId32"/>
    <p:sldId id="1210" r:id="rId33"/>
    <p:sldId id="1242" r:id="rId34"/>
    <p:sldId id="1243" r:id="rId35"/>
    <p:sldId id="1285" r:id="rId36"/>
    <p:sldId id="1280" r:id="rId37"/>
    <p:sldId id="1279" r:id="rId38"/>
    <p:sldId id="1228" r:id="rId39"/>
    <p:sldId id="645" r:id="rId40"/>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ukosi VB. Nkhata" initials="VVN" lastIdx="7" clrIdx="0">
    <p:extLst>
      <p:ext uri="{19B8F6BF-5375-455C-9EA6-DF929625EA0E}">
        <p15:presenceInfo xmlns:p15="http://schemas.microsoft.com/office/powerpoint/2012/main" userId="S-1-5-21-665631643-4098520767-2362976356-2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t>Revenue 2020-2021</a:t>
            </a:r>
          </a:p>
        </c:rich>
      </c:tx>
      <c:layout>
        <c:manualLayout>
          <c:xMode val="edge"/>
          <c:yMode val="edge"/>
          <c:x val="0.22613742467349882"/>
          <c:y val="0"/>
        </c:manualLayout>
      </c:layout>
      <c:overlay val="0"/>
      <c:spPr>
        <a:solidFill>
          <a:schemeClr val="bg1"/>
        </a:solidFill>
        <a:ln>
          <a:solidFill>
            <a:schemeClr val="accent1"/>
          </a:solid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view3D>
      <c:rotX val="40"/>
      <c:rotY val="0"/>
      <c:rAngAx val="1"/>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660859980868322E-2"/>
          <c:y val="0.26203823535806486"/>
          <c:w val="0.91969445633891411"/>
          <c:h val="0.73796176464193519"/>
        </c:manualLayout>
      </c:layout>
      <c:pie3DChart>
        <c:varyColors val="1"/>
        <c:ser>
          <c:idx val="0"/>
          <c:order val="0"/>
          <c:tx>
            <c:strRef>
              <c:f>Sheet1!$B$1</c:f>
              <c:strCache>
                <c:ptCount val="1"/>
                <c:pt idx="0">
                  <c:v> Revenue 2020-2021 </c:v>
                </c:pt>
              </c:strCache>
            </c:strRef>
          </c:tx>
          <c:explosion val="28"/>
          <c:dPt>
            <c:idx val="0"/>
            <c:bubble3D val="0"/>
            <c:spPr>
              <a:solidFill>
                <a:schemeClr val="accent1"/>
              </a:solidFill>
              <a:ln>
                <a:noFill/>
              </a:ln>
              <a:effectLst/>
              <a:sp3d/>
            </c:spPr>
            <c:extLst>
              <c:ext xmlns:c16="http://schemas.microsoft.com/office/drawing/2014/chart" uri="{C3380CC4-5D6E-409C-BE32-E72D297353CC}">
                <c16:uniqueId val="{00000002-C312-41D2-8EBB-78EAAC6D0FBC}"/>
              </c:ext>
            </c:extLst>
          </c:dPt>
          <c:dPt>
            <c:idx val="1"/>
            <c:bubble3D val="0"/>
            <c:spPr>
              <a:solidFill>
                <a:schemeClr val="accent2"/>
              </a:solidFill>
              <a:ln>
                <a:noFill/>
              </a:ln>
              <a:effectLst/>
              <a:sp3d/>
            </c:spPr>
            <c:extLst>
              <c:ext xmlns:c16="http://schemas.microsoft.com/office/drawing/2014/chart" uri="{C3380CC4-5D6E-409C-BE32-E72D297353CC}">
                <c16:uniqueId val="{00000003-C312-41D2-8EBB-78EAAC6D0FBC}"/>
              </c:ext>
            </c:extLst>
          </c:dPt>
          <c:dPt>
            <c:idx val="2"/>
            <c:bubble3D val="0"/>
            <c:spPr>
              <a:solidFill>
                <a:schemeClr val="accent3"/>
              </a:solidFill>
              <a:ln>
                <a:noFill/>
              </a:ln>
              <a:effectLst/>
              <a:sp3d/>
            </c:spPr>
            <c:extLst>
              <c:ext xmlns:c16="http://schemas.microsoft.com/office/drawing/2014/chart" uri="{C3380CC4-5D6E-409C-BE32-E72D297353CC}">
                <c16:uniqueId val="{00000004-C312-41D2-8EBB-78EAAC6D0FBC}"/>
              </c:ext>
            </c:extLst>
          </c:dPt>
          <c:dPt>
            <c:idx val="3"/>
            <c:bubble3D val="0"/>
            <c:spPr>
              <a:solidFill>
                <a:schemeClr val="accent4"/>
              </a:solidFill>
              <a:ln>
                <a:noFill/>
              </a:ln>
              <a:effectLst/>
              <a:sp3d/>
            </c:spPr>
            <c:extLst>
              <c:ext xmlns:c16="http://schemas.microsoft.com/office/drawing/2014/chart" uri="{C3380CC4-5D6E-409C-BE32-E72D297353CC}">
                <c16:uniqueId val="{00000005-C312-41D2-8EBB-78EAAC6D0FBC}"/>
              </c:ext>
            </c:extLst>
          </c:dPt>
          <c:dPt>
            <c:idx val="4"/>
            <c:bubble3D val="0"/>
            <c:spPr>
              <a:solidFill>
                <a:schemeClr val="accent5"/>
              </a:solidFill>
              <a:ln>
                <a:noFill/>
              </a:ln>
              <a:effectLst/>
              <a:sp3d/>
            </c:spPr>
            <c:extLst>
              <c:ext xmlns:c16="http://schemas.microsoft.com/office/drawing/2014/chart" uri="{C3380CC4-5D6E-409C-BE32-E72D297353CC}">
                <c16:uniqueId val="{00000006-C312-41D2-8EBB-78EAAC6D0FBC}"/>
              </c:ext>
            </c:extLst>
          </c:dPt>
          <c:dPt>
            <c:idx val="5"/>
            <c:bubble3D val="0"/>
            <c:spPr>
              <a:solidFill>
                <a:schemeClr val="accent6"/>
              </a:solidFill>
              <a:ln>
                <a:noFill/>
              </a:ln>
              <a:effectLst/>
              <a:sp3d/>
            </c:spPr>
            <c:extLst>
              <c:ext xmlns:c16="http://schemas.microsoft.com/office/drawing/2014/chart" uri="{C3380CC4-5D6E-409C-BE32-E72D297353CC}">
                <c16:uniqueId val="{00000007-C312-41D2-8EBB-78EAAC6D0FBC}"/>
              </c:ext>
            </c:extLst>
          </c:dPt>
          <c:dPt>
            <c:idx val="6"/>
            <c:bubble3D val="0"/>
            <c:spPr>
              <a:solidFill>
                <a:schemeClr val="accent1">
                  <a:lumMod val="60000"/>
                </a:schemeClr>
              </a:solidFill>
              <a:ln>
                <a:noFill/>
              </a:ln>
              <a:effectLst/>
              <a:sp3d/>
            </c:spPr>
            <c:extLst>
              <c:ext xmlns:c16="http://schemas.microsoft.com/office/drawing/2014/chart" uri="{C3380CC4-5D6E-409C-BE32-E72D297353CC}">
                <c16:uniqueId val="{00000008-C312-41D2-8EBB-78EAAC6D0FBC}"/>
              </c:ext>
            </c:extLst>
          </c:dPt>
          <c:dPt>
            <c:idx val="7"/>
            <c:bubble3D val="0"/>
            <c:spPr>
              <a:solidFill>
                <a:schemeClr val="accent2">
                  <a:lumMod val="60000"/>
                </a:schemeClr>
              </a:solidFill>
              <a:ln>
                <a:noFill/>
              </a:ln>
              <a:effectLst/>
              <a:sp3d/>
            </c:spPr>
            <c:extLst>
              <c:ext xmlns:c16="http://schemas.microsoft.com/office/drawing/2014/chart" uri="{C3380CC4-5D6E-409C-BE32-E72D297353CC}">
                <c16:uniqueId val="{00000009-C312-41D2-8EBB-78EAAC6D0FBC}"/>
              </c:ext>
            </c:extLst>
          </c:dPt>
          <c:dPt>
            <c:idx val="8"/>
            <c:bubble3D val="0"/>
            <c:spPr>
              <a:solidFill>
                <a:schemeClr val="accent3">
                  <a:lumMod val="60000"/>
                </a:schemeClr>
              </a:solidFill>
              <a:ln>
                <a:noFill/>
              </a:ln>
              <a:effectLst/>
              <a:scene3d>
                <a:camera prst="orthographicFront"/>
                <a:lightRig rig="threePt" dir="t"/>
              </a:scene3d>
              <a:sp3d>
                <a:bevelB/>
              </a:sp3d>
            </c:spPr>
            <c:extLst>
              <c:ext xmlns:c16="http://schemas.microsoft.com/office/drawing/2014/chart" uri="{C3380CC4-5D6E-409C-BE32-E72D297353CC}">
                <c16:uniqueId val="{00000001-8807-42F8-A4FE-8E033CD3331E}"/>
              </c:ext>
            </c:extLst>
          </c:dPt>
          <c:dLbls>
            <c:dLbl>
              <c:idx val="0"/>
              <c:tx>
                <c:rich>
                  <a:bodyPr/>
                  <a:lstStyle/>
                  <a:p>
                    <a:fld id="{0DEA90C9-A108-4B9E-829A-AD1CFAACD483}" type="CATEGORYNAME">
                      <a:rPr lang="en-US"/>
                      <a:pPr/>
                      <a:t>[CATEGORY NAME]</a:t>
                    </a:fld>
                    <a:r>
                      <a:rPr lang="en-US" baseline="0"/>
                      <a:t>
14.78%</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312-41D2-8EBB-78EAAC6D0FBC}"/>
                </c:ext>
              </c:extLst>
            </c:dLbl>
            <c:dLbl>
              <c:idx val="1"/>
              <c:tx>
                <c:rich>
                  <a:bodyPr/>
                  <a:lstStyle/>
                  <a:p>
                    <a:fld id="{2F1BA033-D493-4247-8D83-07BA3AA50870}" type="CATEGORYNAME">
                      <a:rPr lang="en-US"/>
                      <a:pPr/>
                      <a:t>[CATEGORY NAME]</a:t>
                    </a:fld>
                    <a:r>
                      <a:rPr lang="en-US" baseline="0"/>
                      <a:t>
57.36%</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312-41D2-8EBB-78EAAC6D0FBC}"/>
                </c:ext>
              </c:extLst>
            </c:dLbl>
            <c:dLbl>
              <c:idx val="2"/>
              <c:layout>
                <c:manualLayout>
                  <c:x val="5.9010998984263298E-3"/>
                  <c:y val="2.1678963994806146E-2"/>
                </c:manualLayout>
              </c:layout>
              <c:tx>
                <c:rich>
                  <a:bodyPr/>
                  <a:lstStyle/>
                  <a:p>
                    <a:fld id="{A61A2435-CA54-435D-B270-F09886A69C6E}" type="CATEGORYNAME">
                      <a:rPr lang="en-US"/>
                      <a:pPr/>
                      <a:t>[CATEGORY NAME]</a:t>
                    </a:fld>
                    <a:r>
                      <a:rPr lang="en-US" baseline="0"/>
                      <a:t>
0.29%</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312-41D2-8EBB-78EAAC6D0FBC}"/>
                </c:ext>
              </c:extLst>
            </c:dLbl>
            <c:dLbl>
              <c:idx val="3"/>
              <c:layout>
                <c:manualLayout>
                  <c:x val="7.390536988045504E-4"/>
                  <c:y val="0.11843697460421447"/>
                </c:manualLayout>
              </c:layout>
              <c:tx>
                <c:rich>
                  <a:bodyPr/>
                  <a:lstStyle/>
                  <a:p>
                    <a:fld id="{3274EB85-7D00-4270-B35B-49466067CAA6}" type="CATEGORYNAME">
                      <a:rPr lang="en-US"/>
                      <a:pPr/>
                      <a:t>[CATEGORY NAME]</a:t>
                    </a:fld>
                    <a:r>
                      <a:rPr lang="en-US" baseline="0"/>
                      <a:t>
0.37%</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312-41D2-8EBB-78EAAC6D0FBC}"/>
                </c:ext>
              </c:extLst>
            </c:dLbl>
            <c:dLbl>
              <c:idx val="4"/>
              <c:layout>
                <c:manualLayout>
                  <c:x val="5.8847970679234134E-2"/>
                  <c:y val="0.36877317444289542"/>
                </c:manualLayout>
              </c:layout>
              <c:tx>
                <c:rich>
                  <a:bodyPr/>
                  <a:lstStyle/>
                  <a:p>
                    <a:fld id="{10F3257E-6792-4AA2-B48B-E700354DF365}" type="CATEGORYNAME">
                      <a:rPr lang="en-US"/>
                      <a:pPr/>
                      <a:t>[CATEGORY NAME]</a:t>
                    </a:fld>
                    <a:endParaRPr lang="en-US" dirty="0"/>
                  </a:p>
                  <a:p>
                    <a:r>
                      <a:rPr lang="en-US" baseline="0" dirty="0"/>
                      <a:t>4.94%</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312-41D2-8EBB-78EAAC6D0FBC}"/>
                </c:ext>
              </c:extLst>
            </c:dLbl>
            <c:dLbl>
              <c:idx val="5"/>
              <c:layout>
                <c:manualLayout>
                  <c:x val="-6.4651545726390688E-2"/>
                  <c:y val="-7.4224658804635996E-2"/>
                </c:manualLayout>
              </c:layout>
              <c:tx>
                <c:rich>
                  <a:bodyPr/>
                  <a:lstStyle/>
                  <a:p>
                    <a:fld id="{5969A103-C267-45B3-8581-E1EFC7888E48}" type="CATEGORYNAME">
                      <a:rPr lang="en-US"/>
                      <a:pPr/>
                      <a:t>[CATEGORY NAME]</a:t>
                    </a:fld>
                    <a:r>
                      <a:rPr lang="en-US" baseline="0"/>
                      <a:t>
1.56%</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312-41D2-8EBB-78EAAC6D0FBC}"/>
                </c:ext>
              </c:extLst>
            </c:dLbl>
            <c:dLbl>
              <c:idx val="6"/>
              <c:tx>
                <c:rich>
                  <a:bodyPr/>
                  <a:lstStyle/>
                  <a:p>
                    <a:fld id="{55A6FFF3-14FE-4796-83FE-B7561048B8F3}" type="CATEGORYNAME">
                      <a:rPr lang="en-US"/>
                      <a:pPr/>
                      <a:t>[CATEGORY NAME]</a:t>
                    </a:fld>
                    <a:r>
                      <a:rPr lang="en-US" baseline="0"/>
                      <a:t>
19.89%</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312-41D2-8EBB-78EAAC6D0FBC}"/>
                </c:ext>
              </c:extLst>
            </c:dLbl>
            <c:dLbl>
              <c:idx val="7"/>
              <c:layout>
                <c:manualLayout>
                  <c:x val="5.3429378596397847E-2"/>
                  <c:y val="-0.17596272097193524"/>
                </c:manualLayout>
              </c:layout>
              <c:tx>
                <c:rich>
                  <a:bodyPr/>
                  <a:lstStyle/>
                  <a:p>
                    <a:fld id="{1C3B98B5-A5BF-4DB9-9923-54B58D41BED4}" type="CATEGORYNAME">
                      <a:rPr lang="en-US"/>
                      <a:pPr/>
                      <a:t>[CATEGORY NAME]</a:t>
                    </a:fld>
                    <a:r>
                      <a:rPr lang="en-US" baseline="0"/>
                      <a:t>
0.53%</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312-41D2-8EBB-78EAAC6D0FBC}"/>
                </c:ext>
              </c:extLst>
            </c:dLbl>
            <c:dLbl>
              <c:idx val="8"/>
              <c:tx>
                <c:rich>
                  <a:bodyPr/>
                  <a:lstStyle/>
                  <a:p>
                    <a:fld id="{C17A8C87-2FAE-4C21-8F37-857888EA59A9}" type="CATEGORYNAME">
                      <a:rPr lang="en-US"/>
                      <a:pPr/>
                      <a:t>[CATEGORY NAME]</a:t>
                    </a:fld>
                    <a:r>
                      <a:rPr lang="en-US" baseline="0"/>
                      <a:t>
0.29%</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07-42F8-A4FE-8E033CD3331E}"/>
                </c:ext>
              </c:extLst>
            </c:dLbl>
            <c:dLbl>
              <c:idx val="10"/>
              <c:layout>
                <c:manualLayout>
                  <c:x val="0.12729581709775264"/>
                  <c:y val="-2.59693602129521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C312-41D2-8EBB-78EAAC6D0FB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Sheet1!$A$2:$A$10</c:f>
              <c:strCache>
                <c:ptCount val="9"/>
                <c:pt idx="0">
                  <c:v>Property rates</c:v>
                </c:pt>
                <c:pt idx="1">
                  <c:v>Service charges </c:v>
                </c:pt>
                <c:pt idx="2">
                  <c:v>Rental of facilities</c:v>
                </c:pt>
                <c:pt idx="3">
                  <c:v>Interest earned - external investments</c:v>
                </c:pt>
                <c:pt idx="4">
                  <c:v>Interest: Outstanding Debtors</c:v>
                </c:pt>
                <c:pt idx="5">
                  <c:v>Fines</c:v>
                </c:pt>
                <c:pt idx="6">
                  <c:v>Transfers recognised - operational</c:v>
                </c:pt>
                <c:pt idx="7">
                  <c:v>Dividends</c:v>
                </c:pt>
                <c:pt idx="8">
                  <c:v>Other revenue</c:v>
                </c:pt>
              </c:strCache>
            </c:strRef>
          </c:cat>
          <c:val>
            <c:numRef>
              <c:f>Sheet1!$B$2:$B$10</c:f>
              <c:numCache>
                <c:formatCode>_ * #,##0.00_ ;_ * \-#,##0.00_ ;_ * "-"??_ ;_ @_ </c:formatCode>
                <c:ptCount val="9"/>
                <c:pt idx="0">
                  <c:v>346777000</c:v>
                </c:pt>
                <c:pt idx="1">
                  <c:v>1545163000</c:v>
                </c:pt>
                <c:pt idx="2">
                  <c:v>4728000</c:v>
                </c:pt>
                <c:pt idx="3">
                  <c:v>13588000</c:v>
                </c:pt>
                <c:pt idx="4">
                  <c:v>196493000</c:v>
                </c:pt>
                <c:pt idx="5">
                  <c:v>34646000</c:v>
                </c:pt>
                <c:pt idx="6">
                  <c:v>342764000</c:v>
                </c:pt>
                <c:pt idx="7">
                  <c:v>21000</c:v>
                </c:pt>
                <c:pt idx="8">
                  <c:v>6312000</c:v>
                </c:pt>
              </c:numCache>
            </c:numRef>
          </c:val>
          <c:extLst>
            <c:ext xmlns:c16="http://schemas.microsoft.com/office/drawing/2014/chart" uri="{C3380CC4-5D6E-409C-BE32-E72D297353CC}">
              <c16:uniqueId val="{00000008-8807-42F8-A4FE-8E033CD3331E}"/>
            </c:ext>
          </c:extLst>
        </c:ser>
        <c:dLbls>
          <c:showLegendKey val="0"/>
          <c:showVal val="0"/>
          <c:showCatName val="1"/>
          <c:showSerName val="0"/>
          <c:showPercent val="1"/>
          <c:showBubbleSize val="0"/>
          <c:showLeaderLines val="1"/>
        </c:dLbls>
      </c:pie3DChart>
      <c:spPr>
        <a:noFill/>
        <a:ln>
          <a:noFill/>
        </a:ln>
        <a:effectLst/>
      </c:spPr>
    </c:plotArea>
    <c:legend>
      <c:legendPos val="t"/>
      <c:layout>
        <c:manualLayout>
          <c:xMode val="edge"/>
          <c:yMode val="edge"/>
          <c:x val="0.13992654001950194"/>
          <c:y val="5.6264775413711582E-2"/>
          <c:w val="0.77301020191859282"/>
          <c:h val="6.905617294292112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Revenue Collection %</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Sheet1!$A$2:$A$11</c:f>
              <c:strCache>
                <c:ptCount val="10"/>
                <c:pt idx="0">
                  <c:v>March</c:v>
                </c:pt>
                <c:pt idx="1">
                  <c:v>April</c:v>
                </c:pt>
                <c:pt idx="2">
                  <c:v>May</c:v>
                </c:pt>
                <c:pt idx="3">
                  <c:v>June</c:v>
                </c:pt>
                <c:pt idx="4">
                  <c:v>July</c:v>
                </c:pt>
                <c:pt idx="5">
                  <c:v>August</c:v>
                </c:pt>
                <c:pt idx="6">
                  <c:v>September</c:v>
                </c:pt>
                <c:pt idx="7">
                  <c:v>October</c:v>
                </c:pt>
                <c:pt idx="8">
                  <c:v>November</c:v>
                </c:pt>
                <c:pt idx="9">
                  <c:v>December</c:v>
                </c:pt>
              </c:strCache>
            </c:strRef>
          </c:cat>
          <c:val>
            <c:numRef>
              <c:f>Sheet1!$B$2:$B$11</c:f>
              <c:numCache>
                <c:formatCode>0%</c:formatCode>
                <c:ptCount val="10"/>
                <c:pt idx="0">
                  <c:v>0.64</c:v>
                </c:pt>
                <c:pt idx="1">
                  <c:v>0.54</c:v>
                </c:pt>
                <c:pt idx="2">
                  <c:v>0.61</c:v>
                </c:pt>
                <c:pt idx="3">
                  <c:v>0.63</c:v>
                </c:pt>
                <c:pt idx="4">
                  <c:v>0.68</c:v>
                </c:pt>
                <c:pt idx="5">
                  <c:v>0.5</c:v>
                </c:pt>
                <c:pt idx="6">
                  <c:v>0.69</c:v>
                </c:pt>
                <c:pt idx="7">
                  <c:v>0.62</c:v>
                </c:pt>
                <c:pt idx="8">
                  <c:v>0.21</c:v>
                </c:pt>
                <c:pt idx="9">
                  <c:v>0.61</c:v>
                </c:pt>
              </c:numCache>
            </c:numRef>
          </c:val>
          <c:smooth val="0"/>
          <c:extLst>
            <c:ext xmlns:c16="http://schemas.microsoft.com/office/drawing/2014/chart" uri="{C3380CC4-5D6E-409C-BE32-E72D297353CC}">
              <c16:uniqueId val="{00000000-FEA3-4FDC-B6D6-B9D51A2AF8CD}"/>
            </c:ext>
          </c:extLst>
        </c:ser>
        <c:dLbls>
          <c:dLblPos val="ctr"/>
          <c:showLegendKey val="0"/>
          <c:showVal val="1"/>
          <c:showCatName val="0"/>
          <c:showSerName val="0"/>
          <c:showPercent val="0"/>
          <c:showBubbleSize val="0"/>
        </c:dLbls>
        <c:smooth val="0"/>
        <c:axId val="1767121407"/>
        <c:axId val="1767120159"/>
      </c:lineChart>
      <c:catAx>
        <c:axId val="1767121407"/>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67120159"/>
        <c:crosses val="autoZero"/>
        <c:auto val="1"/>
        <c:lblAlgn val="ctr"/>
        <c:lblOffset val="100"/>
        <c:noMultiLvlLbl val="0"/>
      </c:catAx>
      <c:valAx>
        <c:axId val="1767120159"/>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67121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PAYMENT RATE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July</c:v>
                </c:pt>
                <c:pt idx="1">
                  <c:v>August</c:v>
                </c:pt>
                <c:pt idx="2">
                  <c:v>September</c:v>
                </c:pt>
                <c:pt idx="3">
                  <c:v>October</c:v>
                </c:pt>
                <c:pt idx="4">
                  <c:v>November</c:v>
                </c:pt>
                <c:pt idx="5">
                  <c:v>December</c:v>
                </c:pt>
              </c:strCache>
            </c:strRef>
          </c:cat>
          <c:val>
            <c:numRef>
              <c:f>Sheet1!$B$2:$B$7</c:f>
              <c:numCache>
                <c:formatCode>0%</c:formatCode>
                <c:ptCount val="6"/>
                <c:pt idx="0">
                  <c:v>0.72</c:v>
                </c:pt>
                <c:pt idx="1">
                  <c:v>0.6</c:v>
                </c:pt>
                <c:pt idx="2">
                  <c:v>0.54</c:v>
                </c:pt>
                <c:pt idx="3">
                  <c:v>0.66</c:v>
                </c:pt>
                <c:pt idx="4">
                  <c:v>0.74</c:v>
                </c:pt>
                <c:pt idx="5">
                  <c:v>0.65</c:v>
                </c:pt>
              </c:numCache>
            </c:numRef>
          </c:val>
          <c:extLst>
            <c:ext xmlns:c16="http://schemas.microsoft.com/office/drawing/2014/chart" uri="{C3380CC4-5D6E-409C-BE32-E72D297353CC}">
              <c16:uniqueId val="{00000000-FD10-4FF6-A0BC-EAABDD5C07DB}"/>
            </c:ext>
          </c:extLst>
        </c:ser>
        <c:ser>
          <c:idx val="1"/>
          <c:order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July</c:v>
                </c:pt>
                <c:pt idx="1">
                  <c:v>August</c:v>
                </c:pt>
                <c:pt idx="2">
                  <c:v>September</c:v>
                </c:pt>
                <c:pt idx="3">
                  <c:v>October</c:v>
                </c:pt>
                <c:pt idx="4">
                  <c:v>November</c:v>
                </c:pt>
                <c:pt idx="5">
                  <c:v>December</c:v>
                </c:pt>
              </c:strCache>
            </c:strRef>
          </c:cat>
          <c:val>
            <c:numRef>
              <c:f>Sheet1!$C$2:$C$7</c:f>
              <c:numCache>
                <c:formatCode>0%</c:formatCode>
                <c:ptCount val="6"/>
                <c:pt idx="0">
                  <c:v>0.62</c:v>
                </c:pt>
                <c:pt idx="1">
                  <c:v>0.61</c:v>
                </c:pt>
                <c:pt idx="2">
                  <c:v>0.68</c:v>
                </c:pt>
                <c:pt idx="3">
                  <c:v>0.7</c:v>
                </c:pt>
                <c:pt idx="4">
                  <c:v>0.68</c:v>
                </c:pt>
                <c:pt idx="5">
                  <c:v>0.61</c:v>
                </c:pt>
              </c:numCache>
            </c:numRef>
          </c:val>
          <c:extLst>
            <c:ext xmlns:c16="http://schemas.microsoft.com/office/drawing/2014/chart" uri="{C3380CC4-5D6E-409C-BE32-E72D297353CC}">
              <c16:uniqueId val="{00000001-FD10-4FF6-A0BC-EAABDD5C07DB}"/>
            </c:ext>
          </c:extLst>
        </c:ser>
        <c:ser>
          <c:idx val="2"/>
          <c:order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July</c:v>
                </c:pt>
                <c:pt idx="1">
                  <c:v>August</c:v>
                </c:pt>
                <c:pt idx="2">
                  <c:v>September</c:v>
                </c:pt>
                <c:pt idx="3">
                  <c:v>October</c:v>
                </c:pt>
                <c:pt idx="4">
                  <c:v>November</c:v>
                </c:pt>
                <c:pt idx="5">
                  <c:v>December</c:v>
                </c:pt>
              </c:strCache>
            </c:strRef>
          </c:cat>
          <c:val>
            <c:numRef>
              <c:f>Sheet1!$D$2:$D$7</c:f>
              <c:numCache>
                <c:formatCode>0%</c:formatCode>
                <c:ptCount val="6"/>
                <c:pt idx="0">
                  <c:v>0.68</c:v>
                </c:pt>
                <c:pt idx="1">
                  <c:v>0.5</c:v>
                </c:pt>
                <c:pt idx="2">
                  <c:v>0.69</c:v>
                </c:pt>
                <c:pt idx="3">
                  <c:v>0.62</c:v>
                </c:pt>
                <c:pt idx="4">
                  <c:v>0.6</c:v>
                </c:pt>
                <c:pt idx="5">
                  <c:v>0.61</c:v>
                </c:pt>
              </c:numCache>
            </c:numRef>
          </c:val>
          <c:extLst>
            <c:ext xmlns:c16="http://schemas.microsoft.com/office/drawing/2014/chart" uri="{C3380CC4-5D6E-409C-BE32-E72D297353CC}">
              <c16:uniqueId val="{00000002-EB10-4012-9A45-A7994706B12E}"/>
            </c:ext>
          </c:extLst>
        </c:ser>
        <c:dLbls>
          <c:dLblPos val="outEnd"/>
          <c:showLegendKey val="0"/>
          <c:showVal val="1"/>
          <c:showCatName val="0"/>
          <c:showSerName val="0"/>
          <c:showPercent val="0"/>
          <c:showBubbleSize val="0"/>
        </c:dLbls>
        <c:gapWidth val="100"/>
        <c:overlap val="-24"/>
        <c:axId val="266154368"/>
        <c:axId val="266155904"/>
      </c:barChart>
      <c:catAx>
        <c:axId val="2661543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66155904"/>
        <c:crosses val="autoZero"/>
        <c:auto val="1"/>
        <c:lblAlgn val="ctr"/>
        <c:lblOffset val="100"/>
        <c:noMultiLvlLbl val="0"/>
      </c:catAx>
      <c:valAx>
        <c:axId val="26615590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66154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EXPENDITURE 2020-2021</a:t>
            </a:r>
          </a:p>
        </c:rich>
      </c:tx>
      <c:overlay val="0"/>
      <c:spPr>
        <a:solidFill>
          <a:schemeClr val="bg1"/>
        </a:solidFill>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2.6706900199646829E-2"/>
          <c:y val="0.24249720984290454"/>
          <c:w val="0.96515209962231452"/>
          <c:h val="0.73644384030348486"/>
        </c:manualLayout>
      </c:layout>
      <c:pie3DChart>
        <c:varyColors val="1"/>
        <c:ser>
          <c:idx val="0"/>
          <c:order val="0"/>
          <c:tx>
            <c:strRef>
              <c:f>Sheet1!$B$1</c:f>
              <c:strCache>
                <c:ptCount val="1"/>
                <c:pt idx="0">
                  <c:v>EXPENDITURE 2020-2021</c:v>
                </c:pt>
              </c:strCache>
            </c:strRef>
          </c:tx>
          <c:explosion val="25"/>
          <c:dLbls>
            <c:dLbl>
              <c:idx val="0"/>
              <c:layout>
                <c:manualLayout>
                  <c:x val="-0.13450776737159684"/>
                  <c:y val="4.6260900223292982E-2"/>
                </c:manualLayout>
              </c:layout>
              <c:tx>
                <c:rich>
                  <a:bodyPr/>
                  <a:lstStyle/>
                  <a:p>
                    <a:fld id="{E44913D9-8F91-471E-95BC-45C38649C8B6}" type="CATEGORYNAME">
                      <a:rPr lang="en-US"/>
                      <a:pPr/>
                      <a:t>[CATEGORY NAME]</a:t>
                    </a:fld>
                    <a:r>
                      <a:rPr lang="en-US" baseline="0"/>
                      <a:t>
9.68%</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98B-4B82-BC8B-4A465C446DFF}"/>
                </c:ext>
              </c:extLst>
            </c:dLbl>
            <c:dLbl>
              <c:idx val="1"/>
              <c:tx>
                <c:rich>
                  <a:bodyPr/>
                  <a:lstStyle/>
                  <a:p>
                    <a:fld id="{977B9DF3-3FBA-474F-B8AD-8C3C48E8F471}" type="CATEGORYNAME">
                      <a:rPr lang="en-US"/>
                      <a:pPr/>
                      <a:t>[CATEGORY NAME]</a:t>
                    </a:fld>
                    <a:r>
                      <a:rPr lang="en-US" baseline="0"/>
                      <a:t>
24.90%</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8B-4B82-BC8B-4A465C446DFF}"/>
                </c:ext>
              </c:extLst>
            </c:dLbl>
            <c:dLbl>
              <c:idx val="2"/>
              <c:tx>
                <c:rich>
                  <a:bodyPr/>
                  <a:lstStyle/>
                  <a:p>
                    <a:fld id="{053415F5-25F1-4543-B0CC-48B523B0DCE1}" type="CATEGORYNAME">
                      <a:rPr lang="en-US"/>
                      <a:pPr/>
                      <a:t>[CATEGORY NAME]</a:t>
                    </a:fld>
                    <a:r>
                      <a:rPr lang="en-US" baseline="0"/>
                      <a:t>
12.96%</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8B-4B82-BC8B-4A465C446DFF}"/>
                </c:ext>
              </c:extLst>
            </c:dLbl>
            <c:dLbl>
              <c:idx val="3"/>
              <c:tx>
                <c:rich>
                  <a:bodyPr/>
                  <a:lstStyle/>
                  <a:p>
                    <a:fld id="{458D4F9C-108D-4F2A-BDC1-3E0E3F21E766}" type="CATEGORYNAME">
                      <a:rPr lang="en-US"/>
                      <a:pPr/>
                      <a:t>[CATEGORY NAME]</a:t>
                    </a:fld>
                    <a:r>
                      <a:rPr lang="en-US" baseline="0"/>
                      <a:t>
11.25%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98B-4B82-BC8B-4A465C446DFF}"/>
                </c:ext>
              </c:extLst>
            </c:dLbl>
            <c:dLbl>
              <c:idx val="4"/>
              <c:tx>
                <c:rich>
                  <a:bodyPr/>
                  <a:lstStyle/>
                  <a:p>
                    <a:fld id="{49A8D800-EB66-48C8-8C53-207A76109E72}" type="CATEGORYNAME">
                      <a:rPr lang="en-US"/>
                      <a:pPr/>
                      <a:t>[CATEGORY NAME]</a:t>
                    </a:fld>
                    <a:r>
                      <a:rPr lang="en-US" baseline="0"/>
                      <a:t>
5.87%</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98B-4B82-BC8B-4A465C446DFF}"/>
                </c:ext>
              </c:extLst>
            </c:dLbl>
            <c:dLbl>
              <c:idx val="5"/>
              <c:tx>
                <c:rich>
                  <a:bodyPr/>
                  <a:lstStyle/>
                  <a:p>
                    <a:fld id="{719B4799-9FBC-4E0E-83EB-9ED42B8A331B}" type="CATEGORYNAME">
                      <a:rPr lang="en-US"/>
                      <a:pPr/>
                      <a:t>[CATEGORY NAME]</a:t>
                    </a:fld>
                    <a:r>
                      <a:rPr lang="en-US" baseline="0"/>
                      <a:t>
24.59%</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98B-4B82-BC8B-4A465C446DFF}"/>
                </c:ext>
              </c:extLst>
            </c:dLbl>
            <c:dLbl>
              <c:idx val="6"/>
              <c:tx>
                <c:rich>
                  <a:bodyPr/>
                  <a:lstStyle/>
                  <a:p>
                    <a:fld id="{5239F007-0472-47B0-AFDD-AF8AE625A6CE}" type="CATEGORYNAME">
                      <a:rPr lang="en-US"/>
                      <a:pPr/>
                      <a:t>[CATEGORY NAME]</a:t>
                    </a:fld>
                    <a:r>
                      <a:rPr lang="en-US" baseline="0"/>
                      <a:t>
3.35%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98B-4B82-BC8B-4A465C446DFF}"/>
                </c:ext>
              </c:extLst>
            </c:dLbl>
            <c:dLbl>
              <c:idx val="7"/>
              <c:tx>
                <c:rich>
                  <a:bodyPr/>
                  <a:lstStyle/>
                  <a:p>
                    <a:fld id="{A590201C-BDC1-473F-96C4-3E5A0B2BCDCC}" type="CATEGORYNAME">
                      <a:rPr lang="en-US"/>
                      <a:pPr/>
                      <a:t>[CATEGORY NAME]</a:t>
                    </a:fld>
                    <a:r>
                      <a:rPr lang="en-US" baseline="0"/>
                      <a:t>
1.32%</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98B-4B82-BC8B-4A465C446DFF}"/>
                </c:ext>
              </c:extLst>
            </c:dLbl>
            <c:dLbl>
              <c:idx val="8"/>
              <c:tx>
                <c:rich>
                  <a:bodyPr/>
                  <a:lstStyle/>
                  <a:p>
                    <a:fld id="{27E3FCEA-7C7C-4229-B3B1-1F72F2B4EB8D}" type="CATEGORYNAME">
                      <a:rPr lang="en-US"/>
                      <a:pPr/>
                      <a:t>[CATEGORY NAME]</a:t>
                    </a:fld>
                    <a:r>
                      <a:rPr lang="en-US" baseline="0"/>
                      <a:t>
0.20%</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98B-4B82-BC8B-4A465C446DFF}"/>
                </c:ext>
              </c:extLst>
            </c:dLbl>
            <c:dLbl>
              <c:idx val="9"/>
              <c:tx>
                <c:rich>
                  <a:bodyPr/>
                  <a:lstStyle/>
                  <a:p>
                    <a:fld id="{213A5285-64B2-49F2-97BA-A8FE97CAABD1}" type="CATEGORYNAME">
                      <a:rPr lang="en-US"/>
                      <a:pPr/>
                      <a:t>[CATEGORY NAME]</a:t>
                    </a:fld>
                    <a:r>
                      <a:rPr lang="en-US" baseline="0"/>
                      <a:t>
3.17%</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98B-4B82-BC8B-4A465C446DFF}"/>
                </c:ext>
              </c:extLst>
            </c:dLbl>
            <c:dLbl>
              <c:idx val="10"/>
              <c:tx>
                <c:rich>
                  <a:bodyPr/>
                  <a:lstStyle/>
                  <a:p>
                    <a:fld id="{46B42B9D-7BBA-491F-8899-0CF03400C905}" type="CATEGORYNAME">
                      <a:rPr lang="en-US"/>
                      <a:pPr/>
                      <a:t>[CATEGORY NAME]</a:t>
                    </a:fld>
                    <a:r>
                      <a:rPr lang="en-US" baseline="0"/>
                      <a:t> 1.07%</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98B-4B82-BC8B-4A465C446DFF}"/>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Sheet1!$A$2:$A$13</c:f>
              <c:strCache>
                <c:ptCount val="12"/>
                <c:pt idx="0">
                  <c:v>Bad Debts Written Off</c:v>
                </c:pt>
                <c:pt idx="1">
                  <c:v>Bulk Purchases - electricity</c:v>
                </c:pt>
                <c:pt idx="2">
                  <c:v>Bulk Purchases - water </c:v>
                </c:pt>
                <c:pt idx="3">
                  <c:v>Contracted Services</c:v>
                </c:pt>
                <c:pt idx="4">
                  <c:v>Depreciation and Amortisation</c:v>
                </c:pt>
                <c:pt idx="5">
                  <c:v>Employee Related Cost</c:v>
                </c:pt>
                <c:pt idx="6">
                  <c:v>Interest Dividends and Rent on Land</c:v>
                </c:pt>
                <c:pt idx="7">
                  <c:v>Inventory Consumed</c:v>
                </c:pt>
                <c:pt idx="8">
                  <c:v>Operating Leases</c:v>
                </c:pt>
                <c:pt idx="9">
                  <c:v>Operational Cost</c:v>
                </c:pt>
                <c:pt idx="10">
                  <c:v>Remuneration of Councillors</c:v>
                </c:pt>
                <c:pt idx="11">
                  <c:v>Transfers and Subsidies</c:v>
                </c:pt>
              </c:strCache>
            </c:strRef>
          </c:cat>
          <c:val>
            <c:numRef>
              <c:f>Sheet1!$B$2:$B$12</c:f>
              <c:numCache>
                <c:formatCode>_ * #,##0.00_ ;_ * \-#,##0.00_ ;_ * "-"??_ ;_ @_ </c:formatCode>
                <c:ptCount val="11"/>
                <c:pt idx="0">
                  <c:v>194223000</c:v>
                </c:pt>
                <c:pt idx="1">
                  <c:v>547628000</c:v>
                </c:pt>
                <c:pt idx="2">
                  <c:v>314572000</c:v>
                </c:pt>
                <c:pt idx="3">
                  <c:v>255191000</c:v>
                </c:pt>
                <c:pt idx="4">
                  <c:v>148449000</c:v>
                </c:pt>
                <c:pt idx="5">
                  <c:v>628945000</c:v>
                </c:pt>
                <c:pt idx="6">
                  <c:v>123975000</c:v>
                </c:pt>
                <c:pt idx="7">
                  <c:v>32383074.919999994</c:v>
                </c:pt>
                <c:pt idx="8">
                  <c:v>4761546.1840000004</c:v>
                </c:pt>
                <c:pt idx="9">
                  <c:v>76488620.32159996</c:v>
                </c:pt>
                <c:pt idx="10">
                  <c:v>29386000</c:v>
                </c:pt>
              </c:numCache>
            </c:numRef>
          </c:val>
          <c:extLst>
            <c:ext xmlns:c16="http://schemas.microsoft.com/office/drawing/2014/chart" uri="{C3380CC4-5D6E-409C-BE32-E72D297353CC}">
              <c16:uniqueId val="{00000000-796B-4E46-9288-D9F00185977C}"/>
            </c:ext>
          </c:extLst>
        </c:ser>
        <c:dLbls>
          <c:showLegendKey val="0"/>
          <c:showVal val="0"/>
          <c:showCatName val="1"/>
          <c:showSerName val="0"/>
          <c:showPercent val="1"/>
          <c:showBubbleSize val="0"/>
          <c:showLeaderLines val="1"/>
        </c:dLbls>
      </c:pie3DChart>
    </c:plotArea>
    <c:legend>
      <c:legendPos val="t"/>
      <c:layout>
        <c:manualLayout>
          <c:xMode val="edge"/>
          <c:yMode val="edge"/>
          <c:x val="0.7412460064684453"/>
          <c:y val="1.3636440606214545E-2"/>
          <c:w val="0.2587539935315547"/>
          <c:h val="0.31280054802533852"/>
        </c:manualLayout>
      </c:layout>
      <c:overlay val="0"/>
    </c:legend>
    <c:plotVisOnly val="1"/>
    <c:dispBlanksAs val="zero"/>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6CBF7-4995-469B-955B-4112AB947D59}" type="doc">
      <dgm:prSet loTypeId="urn:microsoft.com/office/officeart/2005/8/layout/cycle4" loCatId="cycle" qsTypeId="urn:microsoft.com/office/officeart/2005/8/quickstyle/3d1" qsCatId="3D" csTypeId="urn:microsoft.com/office/officeart/2005/8/colors/colorful5" csCatId="colorful" phldr="1"/>
      <dgm:spPr/>
      <dgm:t>
        <a:bodyPr/>
        <a:lstStyle/>
        <a:p>
          <a:endParaRPr lang="en-ZA"/>
        </a:p>
      </dgm:t>
    </dgm:pt>
    <dgm:pt modelId="{027011AF-5F15-45A5-8C44-E9DBEDA89B64}">
      <dgm:prSet phldrT="[Text]"/>
      <dgm:spPr/>
      <dgm:t>
        <a:bodyPr/>
        <a:lstStyle/>
        <a:p>
          <a:pPr algn="l"/>
          <a:r>
            <a:rPr lang="en-US" dirty="0"/>
            <a:t>ELECTRICTY AND WATER INFRASTRUCTURE</a:t>
          </a:r>
          <a:endParaRPr lang="en-ZA" dirty="0"/>
        </a:p>
      </dgm:t>
    </dgm:pt>
    <dgm:pt modelId="{D90CFDD8-39E0-4397-9C19-287C67F00CE9}" type="parTrans" cxnId="{818C265E-9D0F-4B56-B056-E7C33EFBBC69}">
      <dgm:prSet/>
      <dgm:spPr/>
      <dgm:t>
        <a:bodyPr/>
        <a:lstStyle/>
        <a:p>
          <a:endParaRPr lang="en-ZA"/>
        </a:p>
      </dgm:t>
    </dgm:pt>
    <dgm:pt modelId="{9F4D7697-F2EB-4272-8AF6-5DA7C241416A}" type="sibTrans" cxnId="{818C265E-9D0F-4B56-B056-E7C33EFBBC69}">
      <dgm:prSet/>
      <dgm:spPr/>
      <dgm:t>
        <a:bodyPr/>
        <a:lstStyle/>
        <a:p>
          <a:endParaRPr lang="en-ZA"/>
        </a:p>
      </dgm:t>
    </dgm:pt>
    <dgm:pt modelId="{7133DF5A-2462-40F3-ACCF-53EADCF5E7C5}">
      <dgm:prSet phldrT="[Text]" custT="1"/>
      <dgm:spPr/>
      <dgm:t>
        <a:bodyPr/>
        <a:lstStyle/>
        <a:p>
          <a:r>
            <a:rPr lang="en-ZA" sz="1200" dirty="0">
              <a:latin typeface="Arial" panose="020B0604020202020204" pitchFamily="34" charset="0"/>
              <a:cs typeface="Arial" panose="020B0604020202020204" pitchFamily="34" charset="0"/>
            </a:rPr>
            <a:t>Ghost vending (change supplier group codes).</a:t>
          </a:r>
        </a:p>
      </dgm:t>
    </dgm:pt>
    <dgm:pt modelId="{108116B3-1E48-49A6-B151-72EFF1805BB0}" type="parTrans" cxnId="{6AE0659D-9237-4ECD-B92B-BBF13A758DC6}">
      <dgm:prSet/>
      <dgm:spPr/>
      <dgm:t>
        <a:bodyPr/>
        <a:lstStyle/>
        <a:p>
          <a:endParaRPr lang="en-ZA"/>
        </a:p>
      </dgm:t>
    </dgm:pt>
    <dgm:pt modelId="{99EE347F-E19A-41A5-BCB1-3DFBEBEC0111}" type="sibTrans" cxnId="{6AE0659D-9237-4ECD-B92B-BBF13A758DC6}">
      <dgm:prSet/>
      <dgm:spPr/>
      <dgm:t>
        <a:bodyPr/>
        <a:lstStyle/>
        <a:p>
          <a:endParaRPr lang="en-ZA"/>
        </a:p>
      </dgm:t>
    </dgm:pt>
    <dgm:pt modelId="{DBB55A60-93BC-4CB1-BA48-BA15CAC23292}">
      <dgm:prSet phldrT="[Text]"/>
      <dgm:spPr/>
      <dgm:t>
        <a:bodyPr/>
        <a:lstStyle/>
        <a:p>
          <a:r>
            <a:rPr lang="en-US" dirty="0"/>
            <a:t>REVENUE  AND EXPENDITURE MANAGEMENT</a:t>
          </a:r>
          <a:endParaRPr lang="en-ZA" dirty="0"/>
        </a:p>
      </dgm:t>
    </dgm:pt>
    <dgm:pt modelId="{E74E2ED2-6FB4-4611-B94B-419C42B5714C}" type="parTrans" cxnId="{EA37474D-7F99-40CF-89A4-9FBDD39D3EAA}">
      <dgm:prSet/>
      <dgm:spPr/>
      <dgm:t>
        <a:bodyPr/>
        <a:lstStyle/>
        <a:p>
          <a:endParaRPr lang="en-ZA"/>
        </a:p>
      </dgm:t>
    </dgm:pt>
    <dgm:pt modelId="{4B3B10D4-945A-4F8F-8DB4-8EE1B9BDBB08}" type="sibTrans" cxnId="{EA37474D-7F99-40CF-89A4-9FBDD39D3EAA}">
      <dgm:prSet/>
      <dgm:spPr/>
      <dgm:t>
        <a:bodyPr/>
        <a:lstStyle/>
        <a:p>
          <a:endParaRPr lang="en-ZA"/>
        </a:p>
      </dgm:t>
    </dgm:pt>
    <dgm:pt modelId="{8DE53407-3EB7-4842-A56F-1354FF2D7D4C}">
      <dgm:prSet phldrT="[Text]" custT="1"/>
      <dgm:spPr/>
      <dgm:t>
        <a:bodyPr/>
        <a:lstStyle/>
        <a:p>
          <a:r>
            <a:rPr lang="en-US" sz="1200" dirty="0">
              <a:latin typeface="Arial" panose="020B0604020202020204" pitchFamily="34" charset="0"/>
              <a:cs typeface="Arial" panose="020B0604020202020204" pitchFamily="34" charset="0"/>
            </a:rPr>
            <a:t>Comprehensive data cleansing </a:t>
          </a:r>
          <a:endParaRPr lang="en-ZA" sz="1200" dirty="0">
            <a:latin typeface="Arial" panose="020B0604020202020204" pitchFamily="34" charset="0"/>
            <a:cs typeface="Arial" panose="020B0604020202020204" pitchFamily="34" charset="0"/>
          </a:endParaRPr>
        </a:p>
      </dgm:t>
    </dgm:pt>
    <dgm:pt modelId="{F57D3891-095E-451D-81A6-A0021704CB5F}" type="parTrans" cxnId="{DDA5123A-F2B0-4355-9FE8-D10A402CB211}">
      <dgm:prSet/>
      <dgm:spPr/>
      <dgm:t>
        <a:bodyPr/>
        <a:lstStyle/>
        <a:p>
          <a:endParaRPr lang="en-ZA"/>
        </a:p>
      </dgm:t>
    </dgm:pt>
    <dgm:pt modelId="{1AC333C6-7563-4648-8FAA-F6648743D629}" type="sibTrans" cxnId="{DDA5123A-F2B0-4355-9FE8-D10A402CB211}">
      <dgm:prSet/>
      <dgm:spPr/>
      <dgm:t>
        <a:bodyPr/>
        <a:lstStyle/>
        <a:p>
          <a:endParaRPr lang="en-ZA"/>
        </a:p>
      </dgm:t>
    </dgm:pt>
    <dgm:pt modelId="{33E25254-84AE-4407-A81E-3DB60A8AF685}">
      <dgm:prSet phldrT="[Text]"/>
      <dgm:spPr/>
      <dgm:t>
        <a:bodyPr/>
        <a:lstStyle/>
        <a:p>
          <a:r>
            <a:rPr lang="en-US" dirty="0"/>
            <a:t>LEGAL</a:t>
          </a:r>
          <a:endParaRPr lang="en-ZA" dirty="0"/>
        </a:p>
      </dgm:t>
    </dgm:pt>
    <dgm:pt modelId="{2A4D967E-5258-4FE6-920D-4D9CA5B0D132}" type="parTrans" cxnId="{8D754ED7-C084-4188-BC29-3B3CCE4189EF}">
      <dgm:prSet/>
      <dgm:spPr/>
      <dgm:t>
        <a:bodyPr/>
        <a:lstStyle/>
        <a:p>
          <a:endParaRPr lang="en-ZA"/>
        </a:p>
      </dgm:t>
    </dgm:pt>
    <dgm:pt modelId="{09EEB753-4E65-411F-AB44-FFC46456A8A3}" type="sibTrans" cxnId="{8D754ED7-C084-4188-BC29-3B3CCE4189EF}">
      <dgm:prSet/>
      <dgm:spPr/>
      <dgm:t>
        <a:bodyPr/>
        <a:lstStyle/>
        <a:p>
          <a:endParaRPr lang="en-ZA"/>
        </a:p>
      </dgm:t>
    </dgm:pt>
    <dgm:pt modelId="{03EF14F3-3C41-4DE2-A9DC-E8EE09205A74}">
      <dgm:prSet phldrT="[Text]"/>
      <dgm:spPr/>
      <dgm:t>
        <a:bodyPr/>
        <a:lstStyle/>
        <a:p>
          <a:r>
            <a:rPr lang="en-US" dirty="0">
              <a:latin typeface="Arial" panose="020B0604020202020204" pitchFamily="34" charset="0"/>
              <a:cs typeface="Arial" panose="020B0604020202020204" pitchFamily="34" charset="0"/>
            </a:rPr>
            <a:t>Conclusion of debt litigation cases</a:t>
          </a:r>
          <a:endParaRPr lang="en-ZA" dirty="0">
            <a:latin typeface="Arial" panose="020B0604020202020204" pitchFamily="34" charset="0"/>
            <a:cs typeface="Arial" panose="020B0604020202020204" pitchFamily="34" charset="0"/>
          </a:endParaRPr>
        </a:p>
      </dgm:t>
    </dgm:pt>
    <dgm:pt modelId="{704E5D13-B096-488A-969F-4ACB8395B659}" type="parTrans" cxnId="{A5AED32A-8E6C-405C-AECD-C3F0946031F8}">
      <dgm:prSet/>
      <dgm:spPr/>
      <dgm:t>
        <a:bodyPr/>
        <a:lstStyle/>
        <a:p>
          <a:endParaRPr lang="en-ZA"/>
        </a:p>
      </dgm:t>
    </dgm:pt>
    <dgm:pt modelId="{D93F4710-CB24-407D-86A9-E8B28B98DE3E}" type="sibTrans" cxnId="{A5AED32A-8E6C-405C-AECD-C3F0946031F8}">
      <dgm:prSet/>
      <dgm:spPr/>
      <dgm:t>
        <a:bodyPr/>
        <a:lstStyle/>
        <a:p>
          <a:endParaRPr lang="en-ZA"/>
        </a:p>
      </dgm:t>
    </dgm:pt>
    <dgm:pt modelId="{1F06BF4C-D0E8-45A9-80EE-736ED47D7447}">
      <dgm:prSet phldrT="[Text]"/>
      <dgm:spPr>
        <a:solidFill>
          <a:schemeClr val="accent2">
            <a:lumMod val="75000"/>
          </a:schemeClr>
        </a:solidFill>
      </dgm:spPr>
      <dgm:t>
        <a:bodyPr/>
        <a:lstStyle/>
        <a:p>
          <a:r>
            <a:rPr lang="en-US" dirty="0"/>
            <a:t>PLANNING AND DEVELOPMENT</a:t>
          </a:r>
          <a:endParaRPr lang="en-ZA" dirty="0"/>
        </a:p>
      </dgm:t>
    </dgm:pt>
    <dgm:pt modelId="{6332424E-FEBB-43E5-95E7-C23C9479ECB2}" type="parTrans" cxnId="{8A573C1E-017F-452E-9EC2-D46C1894DD8D}">
      <dgm:prSet/>
      <dgm:spPr/>
      <dgm:t>
        <a:bodyPr/>
        <a:lstStyle/>
        <a:p>
          <a:endParaRPr lang="en-ZA"/>
        </a:p>
      </dgm:t>
    </dgm:pt>
    <dgm:pt modelId="{3754271B-5AA3-466D-A45B-8D7905902D6D}" type="sibTrans" cxnId="{8A573C1E-017F-452E-9EC2-D46C1894DD8D}">
      <dgm:prSet/>
      <dgm:spPr/>
      <dgm:t>
        <a:bodyPr/>
        <a:lstStyle/>
        <a:p>
          <a:endParaRPr lang="en-ZA"/>
        </a:p>
      </dgm:t>
    </dgm:pt>
    <dgm:pt modelId="{BF618239-0F4E-4D02-86BE-2533E66F0DE7}">
      <dgm:prSet phldrT="[Text]"/>
      <dgm:spPr>
        <a:solidFill>
          <a:schemeClr val="bg1"/>
        </a:solidFill>
      </dgm:spPr>
      <dgm:t>
        <a:bodyPr/>
        <a:lstStyle/>
        <a:p>
          <a:r>
            <a:rPr lang="en-US" dirty="0">
              <a:latin typeface="Arial" panose="020B0604020202020204" pitchFamily="34" charset="0"/>
              <a:cs typeface="Arial" panose="020B0604020202020204" pitchFamily="34" charset="0"/>
            </a:rPr>
            <a:t>Conduct Land Audit  </a:t>
          </a:r>
          <a:endParaRPr lang="en-ZA" dirty="0">
            <a:latin typeface="Arial" panose="020B0604020202020204" pitchFamily="34" charset="0"/>
            <a:cs typeface="Arial" panose="020B0604020202020204" pitchFamily="34" charset="0"/>
          </a:endParaRPr>
        </a:p>
      </dgm:t>
    </dgm:pt>
    <dgm:pt modelId="{E40FDC09-7045-4065-994A-1FD4BA342AEC}" type="parTrans" cxnId="{14E01179-DAED-4D91-9C3B-506A1B406898}">
      <dgm:prSet/>
      <dgm:spPr/>
      <dgm:t>
        <a:bodyPr/>
        <a:lstStyle/>
        <a:p>
          <a:endParaRPr lang="en-ZA"/>
        </a:p>
      </dgm:t>
    </dgm:pt>
    <dgm:pt modelId="{5773B636-542A-49FA-AC5A-F9EC7B3845EC}" type="sibTrans" cxnId="{14E01179-DAED-4D91-9C3B-506A1B406898}">
      <dgm:prSet/>
      <dgm:spPr/>
      <dgm:t>
        <a:bodyPr/>
        <a:lstStyle/>
        <a:p>
          <a:endParaRPr lang="en-ZA"/>
        </a:p>
      </dgm:t>
    </dgm:pt>
    <dgm:pt modelId="{7F188671-E2E8-4B5F-B166-BC1E7AC34BE2}">
      <dgm:prSet phldrT="[Text]"/>
      <dgm:spPr/>
      <dgm:t>
        <a:bodyPr/>
        <a:lstStyle/>
        <a:p>
          <a:r>
            <a:rPr lang="en-US" dirty="0">
              <a:latin typeface="Arial" panose="020B0604020202020204" pitchFamily="34" charset="0"/>
              <a:cs typeface="Arial" panose="020B0604020202020204" pitchFamily="34" charset="0"/>
            </a:rPr>
            <a:t>Timeous servicing of municipal debt</a:t>
          </a:r>
          <a:endParaRPr lang="en-ZA" dirty="0">
            <a:latin typeface="Arial" panose="020B0604020202020204" pitchFamily="34" charset="0"/>
            <a:cs typeface="Arial" panose="020B0604020202020204" pitchFamily="34" charset="0"/>
          </a:endParaRPr>
        </a:p>
      </dgm:t>
    </dgm:pt>
    <dgm:pt modelId="{9A3BAE8B-400B-4551-B15F-2A33B247E09F}" type="parTrans" cxnId="{5C370045-F1B8-436B-AB5D-2F03ADD9CEF9}">
      <dgm:prSet/>
      <dgm:spPr/>
      <dgm:t>
        <a:bodyPr/>
        <a:lstStyle/>
        <a:p>
          <a:endParaRPr lang="en-ZA"/>
        </a:p>
      </dgm:t>
    </dgm:pt>
    <dgm:pt modelId="{28EB3D67-BE75-4CC2-B130-7EECD4AAA73F}" type="sibTrans" cxnId="{5C370045-F1B8-436B-AB5D-2F03ADD9CEF9}">
      <dgm:prSet/>
      <dgm:spPr/>
      <dgm:t>
        <a:bodyPr/>
        <a:lstStyle/>
        <a:p>
          <a:endParaRPr lang="en-ZA"/>
        </a:p>
      </dgm:t>
    </dgm:pt>
    <dgm:pt modelId="{A8A5863A-EEE4-4EF8-A173-DD236E11BCDD}">
      <dgm:prSet phldrT="[Text]" custT="1"/>
      <dgm:spPr/>
      <dgm:t>
        <a:bodyPr/>
        <a:lstStyle/>
        <a:p>
          <a:r>
            <a:rPr lang="en-ZA" sz="1200" dirty="0">
              <a:latin typeface="Arial" panose="020B0604020202020204" pitchFamily="34" charset="0"/>
              <a:cs typeface="Arial" panose="020B0604020202020204" pitchFamily="34" charset="0"/>
            </a:rPr>
            <a:t>Remove illegal connection. </a:t>
          </a:r>
        </a:p>
      </dgm:t>
    </dgm:pt>
    <dgm:pt modelId="{275CBC41-8CCD-4434-9B73-00A3644522D2}" type="parTrans" cxnId="{4A9D4384-1508-4C27-8668-1452CB5E59C8}">
      <dgm:prSet/>
      <dgm:spPr/>
      <dgm:t>
        <a:bodyPr/>
        <a:lstStyle/>
        <a:p>
          <a:endParaRPr lang="en-ZA"/>
        </a:p>
      </dgm:t>
    </dgm:pt>
    <dgm:pt modelId="{0B266F10-62C5-46DD-BABE-329B6FC616E7}" type="sibTrans" cxnId="{4A9D4384-1508-4C27-8668-1452CB5E59C8}">
      <dgm:prSet/>
      <dgm:spPr/>
      <dgm:t>
        <a:bodyPr/>
        <a:lstStyle/>
        <a:p>
          <a:endParaRPr lang="en-ZA"/>
        </a:p>
      </dgm:t>
    </dgm:pt>
    <dgm:pt modelId="{F5CF35E5-37B3-47FF-B842-94748884C77A}">
      <dgm:prSet phldrT="[Text]" custT="1"/>
      <dgm:spPr/>
      <dgm:t>
        <a:bodyPr/>
        <a:lstStyle/>
        <a:p>
          <a:r>
            <a:rPr lang="en-ZA" sz="1200" dirty="0">
              <a:latin typeface="Arial" panose="020B0604020202020204" pitchFamily="34" charset="0"/>
              <a:cs typeface="Arial" panose="020B0604020202020204" pitchFamily="34" charset="0"/>
            </a:rPr>
            <a:t>Meter audits.</a:t>
          </a:r>
        </a:p>
      </dgm:t>
    </dgm:pt>
    <dgm:pt modelId="{00CC630C-2E2A-476C-A13F-3B1795CD93B9}" type="parTrans" cxnId="{39E73CF2-32F5-4273-A3F4-47764D924245}">
      <dgm:prSet/>
      <dgm:spPr/>
      <dgm:t>
        <a:bodyPr/>
        <a:lstStyle/>
        <a:p>
          <a:endParaRPr lang="en-ZA"/>
        </a:p>
      </dgm:t>
    </dgm:pt>
    <dgm:pt modelId="{6AAC1678-4C22-410A-BAB4-4FFCEE58D7F7}" type="sibTrans" cxnId="{39E73CF2-32F5-4273-A3F4-47764D924245}">
      <dgm:prSet/>
      <dgm:spPr/>
      <dgm:t>
        <a:bodyPr/>
        <a:lstStyle/>
        <a:p>
          <a:endParaRPr lang="en-ZA"/>
        </a:p>
      </dgm:t>
    </dgm:pt>
    <dgm:pt modelId="{DF30F519-509C-4CB6-958D-635A0EFB0590}">
      <dgm:prSet phldrT="[Text]" custT="1"/>
      <dgm:spPr/>
      <dgm:t>
        <a:bodyPr/>
        <a:lstStyle/>
        <a:p>
          <a:r>
            <a:rPr lang="en-ZA" sz="1200" dirty="0">
              <a:latin typeface="Arial" panose="020B0604020202020204" pitchFamily="34" charset="0"/>
              <a:cs typeface="Arial" panose="020B0604020202020204" pitchFamily="34" charset="0"/>
            </a:rPr>
            <a:t> Install meters on un-metered consumers</a:t>
          </a:r>
        </a:p>
      </dgm:t>
    </dgm:pt>
    <dgm:pt modelId="{75591ED1-1A3D-4CF3-A6B8-C50C0C3E9611}" type="parTrans" cxnId="{3FE1CE97-07F2-40A4-A8CA-C442AD0817B8}">
      <dgm:prSet/>
      <dgm:spPr/>
      <dgm:t>
        <a:bodyPr/>
        <a:lstStyle/>
        <a:p>
          <a:endParaRPr lang="en-ZA"/>
        </a:p>
      </dgm:t>
    </dgm:pt>
    <dgm:pt modelId="{18AFC277-B174-49B9-B810-4F2996D84A60}" type="sibTrans" cxnId="{3FE1CE97-07F2-40A4-A8CA-C442AD0817B8}">
      <dgm:prSet/>
      <dgm:spPr/>
      <dgm:t>
        <a:bodyPr/>
        <a:lstStyle/>
        <a:p>
          <a:endParaRPr lang="en-ZA"/>
        </a:p>
      </dgm:t>
    </dgm:pt>
    <dgm:pt modelId="{7DDB4116-FE97-4632-8838-8DC71662D59C}">
      <dgm:prSet phldrT="[Text]" custT="1"/>
      <dgm:spPr/>
      <dgm:t>
        <a:bodyPr/>
        <a:lstStyle/>
        <a:p>
          <a:r>
            <a:rPr lang="en-ZA" sz="1200" dirty="0">
              <a:latin typeface="Arial" panose="020B0604020202020204" pitchFamily="34" charset="0"/>
              <a:cs typeface="Arial" panose="020B0604020202020204" pitchFamily="34" charset="0"/>
            </a:rPr>
            <a:t>Monitoring of zero purchase meter/households</a:t>
          </a:r>
        </a:p>
      </dgm:t>
    </dgm:pt>
    <dgm:pt modelId="{8DD635D3-401C-49E6-88C2-C8A5297CC7B1}" type="parTrans" cxnId="{7099F772-E261-4F77-9BC6-2270F2B2FBFC}">
      <dgm:prSet/>
      <dgm:spPr/>
      <dgm:t>
        <a:bodyPr/>
        <a:lstStyle/>
        <a:p>
          <a:endParaRPr lang="en-ZA"/>
        </a:p>
      </dgm:t>
    </dgm:pt>
    <dgm:pt modelId="{B3BDACAC-F943-47F8-A419-AC83666E1402}" type="sibTrans" cxnId="{7099F772-E261-4F77-9BC6-2270F2B2FBFC}">
      <dgm:prSet/>
      <dgm:spPr/>
      <dgm:t>
        <a:bodyPr/>
        <a:lstStyle/>
        <a:p>
          <a:endParaRPr lang="en-ZA"/>
        </a:p>
      </dgm:t>
    </dgm:pt>
    <dgm:pt modelId="{75983B23-1D6A-408B-A484-69F2E3556B6E}">
      <dgm:prSet phldrT="[Text]" custT="1"/>
      <dgm:spPr/>
      <dgm:t>
        <a:bodyPr/>
        <a:lstStyle/>
        <a:p>
          <a:r>
            <a:rPr lang="en-US" sz="1200" dirty="0">
              <a:latin typeface="Arial" panose="020B0604020202020204" pitchFamily="34" charset="0"/>
              <a:cs typeface="Arial" panose="020B0604020202020204" pitchFamily="34" charset="0"/>
            </a:rPr>
            <a:t>System integration </a:t>
          </a:r>
          <a:endParaRPr lang="en-ZA" sz="1200" dirty="0">
            <a:latin typeface="Arial" panose="020B0604020202020204" pitchFamily="34" charset="0"/>
            <a:cs typeface="Arial" panose="020B0604020202020204" pitchFamily="34" charset="0"/>
          </a:endParaRPr>
        </a:p>
      </dgm:t>
    </dgm:pt>
    <dgm:pt modelId="{A121213B-DFD3-445F-B80E-2BB067E3F747}" type="parTrans" cxnId="{0783879D-1748-4B51-A512-842BC7B4682F}">
      <dgm:prSet/>
      <dgm:spPr/>
      <dgm:t>
        <a:bodyPr/>
        <a:lstStyle/>
        <a:p>
          <a:endParaRPr lang="en-ZA"/>
        </a:p>
      </dgm:t>
    </dgm:pt>
    <dgm:pt modelId="{D5903F9F-3C0C-4EF6-957F-4AEE236F7914}" type="sibTrans" cxnId="{0783879D-1748-4B51-A512-842BC7B4682F}">
      <dgm:prSet/>
      <dgm:spPr/>
      <dgm:t>
        <a:bodyPr/>
        <a:lstStyle/>
        <a:p>
          <a:endParaRPr lang="en-ZA"/>
        </a:p>
      </dgm:t>
    </dgm:pt>
    <dgm:pt modelId="{B35874A1-DEE6-495F-8DE4-20CCDE686975}">
      <dgm:prSet phldrT="[Text]" custT="1"/>
      <dgm:spPr/>
      <dgm:t>
        <a:bodyPr/>
        <a:lstStyle/>
        <a:p>
          <a:r>
            <a:rPr lang="en-US" sz="1200" dirty="0">
              <a:latin typeface="Arial" panose="020B0604020202020204" pitchFamily="34" charset="0"/>
              <a:cs typeface="Arial" panose="020B0604020202020204" pitchFamily="34" charset="0"/>
            </a:rPr>
            <a:t>Data integration between GV and FMS</a:t>
          </a:r>
          <a:endParaRPr lang="en-ZA" sz="1200" dirty="0">
            <a:latin typeface="Arial" panose="020B0604020202020204" pitchFamily="34" charset="0"/>
            <a:cs typeface="Arial" panose="020B0604020202020204" pitchFamily="34" charset="0"/>
          </a:endParaRPr>
        </a:p>
      </dgm:t>
    </dgm:pt>
    <dgm:pt modelId="{0696DE0E-A795-4AA2-B207-EE2C117874E9}" type="parTrans" cxnId="{62C01731-5823-4D71-89D3-17F4F489FCD7}">
      <dgm:prSet/>
      <dgm:spPr/>
      <dgm:t>
        <a:bodyPr/>
        <a:lstStyle/>
        <a:p>
          <a:endParaRPr lang="en-ZA"/>
        </a:p>
      </dgm:t>
    </dgm:pt>
    <dgm:pt modelId="{9EFAD1D0-A551-4492-9DDE-FACF64B02AC9}" type="sibTrans" cxnId="{62C01731-5823-4D71-89D3-17F4F489FCD7}">
      <dgm:prSet/>
      <dgm:spPr/>
      <dgm:t>
        <a:bodyPr/>
        <a:lstStyle/>
        <a:p>
          <a:endParaRPr lang="en-ZA"/>
        </a:p>
      </dgm:t>
    </dgm:pt>
    <dgm:pt modelId="{C493F0A8-87CF-4559-867A-03EABC6C6EF3}">
      <dgm:prSet phldrT="[Text]" custT="1"/>
      <dgm:spPr/>
      <dgm:t>
        <a:bodyPr/>
        <a:lstStyle/>
        <a:p>
          <a:r>
            <a:rPr lang="en-ZA" sz="1200" dirty="0">
              <a:latin typeface="Arial" panose="020B0604020202020204" pitchFamily="34" charset="0"/>
              <a:cs typeface="Arial" panose="020B0604020202020204" pitchFamily="34" charset="0"/>
            </a:rPr>
            <a:t>Procurement of smart Vending and meter management system</a:t>
          </a:r>
        </a:p>
      </dgm:t>
    </dgm:pt>
    <dgm:pt modelId="{4F1C6A77-0F05-4494-88A3-458B82F29F4D}" type="parTrans" cxnId="{DC228CDB-1AE3-4731-A965-0FC42FFE84FC}">
      <dgm:prSet/>
      <dgm:spPr/>
      <dgm:t>
        <a:bodyPr/>
        <a:lstStyle/>
        <a:p>
          <a:endParaRPr lang="en-ZA"/>
        </a:p>
      </dgm:t>
    </dgm:pt>
    <dgm:pt modelId="{7B26CF9D-EBBD-4A3C-9FEC-FCFD6121A425}" type="sibTrans" cxnId="{DC228CDB-1AE3-4731-A965-0FC42FFE84FC}">
      <dgm:prSet/>
      <dgm:spPr/>
      <dgm:t>
        <a:bodyPr/>
        <a:lstStyle/>
        <a:p>
          <a:endParaRPr lang="en-ZA"/>
        </a:p>
      </dgm:t>
    </dgm:pt>
    <dgm:pt modelId="{25F37775-F0DD-4E89-93F8-017981B5E019}">
      <dgm:prSet phldrT="[Text]" custT="1"/>
      <dgm:spPr/>
      <dgm:t>
        <a:bodyPr/>
        <a:lstStyle/>
        <a:p>
          <a:r>
            <a:rPr lang="en-US" sz="1200" dirty="0">
              <a:latin typeface="Arial" panose="020B0604020202020204" pitchFamily="34" charset="0"/>
              <a:cs typeface="Arial" panose="020B0604020202020204" pitchFamily="34" charset="0"/>
            </a:rPr>
            <a:t>Improved accuracy in billing</a:t>
          </a:r>
          <a:endParaRPr lang="en-ZA" sz="1200" dirty="0">
            <a:latin typeface="Arial" panose="020B0604020202020204" pitchFamily="34" charset="0"/>
            <a:cs typeface="Arial" panose="020B0604020202020204" pitchFamily="34" charset="0"/>
          </a:endParaRPr>
        </a:p>
      </dgm:t>
    </dgm:pt>
    <dgm:pt modelId="{D4B69E1B-9173-4E6D-AA7F-BE7F57F2EC04}" type="parTrans" cxnId="{BC949665-0CA3-4B01-A0AC-4E486FD3C491}">
      <dgm:prSet/>
      <dgm:spPr/>
      <dgm:t>
        <a:bodyPr/>
        <a:lstStyle/>
        <a:p>
          <a:endParaRPr lang="en-ZA"/>
        </a:p>
      </dgm:t>
    </dgm:pt>
    <dgm:pt modelId="{ECBFFDD4-6D51-4446-B983-2F2732259C28}" type="sibTrans" cxnId="{BC949665-0CA3-4B01-A0AC-4E486FD3C491}">
      <dgm:prSet/>
      <dgm:spPr/>
      <dgm:t>
        <a:bodyPr/>
        <a:lstStyle/>
        <a:p>
          <a:endParaRPr lang="en-ZA"/>
        </a:p>
      </dgm:t>
    </dgm:pt>
    <dgm:pt modelId="{A3BDE7FA-8CD0-425C-A86C-1144FC11B5E1}">
      <dgm:prSet phldrT="[Text]" custT="1"/>
      <dgm:spPr/>
      <dgm:t>
        <a:bodyPr/>
        <a:lstStyle/>
        <a:p>
          <a:r>
            <a:rPr lang="en-US" sz="1200" dirty="0">
              <a:latin typeface="Arial" panose="020B0604020202020204" pitchFamily="34" charset="0"/>
              <a:cs typeface="Arial" panose="020B0604020202020204" pitchFamily="34" charset="0"/>
            </a:rPr>
            <a:t>Consistent application of credit control and debt management policy.</a:t>
          </a:r>
          <a:endParaRPr lang="en-ZA" sz="1200" dirty="0">
            <a:latin typeface="Arial" panose="020B0604020202020204" pitchFamily="34" charset="0"/>
            <a:cs typeface="Arial" panose="020B0604020202020204" pitchFamily="34" charset="0"/>
          </a:endParaRPr>
        </a:p>
      </dgm:t>
    </dgm:pt>
    <dgm:pt modelId="{3E871FEE-7F25-403D-B486-A6FF0700496B}" type="parTrans" cxnId="{1C516EBF-3C0A-4334-9D00-55394B677A82}">
      <dgm:prSet/>
      <dgm:spPr/>
      <dgm:t>
        <a:bodyPr/>
        <a:lstStyle/>
        <a:p>
          <a:endParaRPr lang="en-ZA"/>
        </a:p>
      </dgm:t>
    </dgm:pt>
    <dgm:pt modelId="{94CB1AB1-D922-4E8E-A4BF-F2325EA2B639}" type="sibTrans" cxnId="{1C516EBF-3C0A-4334-9D00-55394B677A82}">
      <dgm:prSet/>
      <dgm:spPr/>
      <dgm:t>
        <a:bodyPr/>
        <a:lstStyle/>
        <a:p>
          <a:endParaRPr lang="en-ZA"/>
        </a:p>
      </dgm:t>
    </dgm:pt>
    <dgm:pt modelId="{59047084-D804-41F4-BAAF-55F1148F43F9}">
      <dgm:prSet phldrT="[Text]"/>
      <dgm:spPr/>
      <dgm:t>
        <a:bodyPr/>
        <a:lstStyle/>
        <a:p>
          <a:r>
            <a:rPr lang="en-US" dirty="0">
              <a:latin typeface="Arial" panose="020B0604020202020204" pitchFamily="34" charset="0"/>
              <a:cs typeface="Arial" panose="020B0604020202020204" pitchFamily="34" charset="0"/>
            </a:rPr>
            <a:t>Recover properties sold and never paid for</a:t>
          </a:r>
          <a:endParaRPr lang="en-ZA" dirty="0">
            <a:latin typeface="Arial" panose="020B0604020202020204" pitchFamily="34" charset="0"/>
            <a:cs typeface="Arial" panose="020B0604020202020204" pitchFamily="34" charset="0"/>
          </a:endParaRPr>
        </a:p>
      </dgm:t>
    </dgm:pt>
    <dgm:pt modelId="{1A201791-29C2-48BD-8F5F-26F2FACE7972}" type="parTrans" cxnId="{F6C199AB-6845-4AFE-AC0C-F11C7365A091}">
      <dgm:prSet/>
      <dgm:spPr/>
      <dgm:t>
        <a:bodyPr/>
        <a:lstStyle/>
        <a:p>
          <a:endParaRPr lang="en-ZA"/>
        </a:p>
      </dgm:t>
    </dgm:pt>
    <dgm:pt modelId="{B71F1F76-EDEA-40F3-B826-BBEDE5E24A9A}" type="sibTrans" cxnId="{F6C199AB-6845-4AFE-AC0C-F11C7365A091}">
      <dgm:prSet/>
      <dgm:spPr/>
      <dgm:t>
        <a:bodyPr/>
        <a:lstStyle/>
        <a:p>
          <a:endParaRPr lang="en-ZA"/>
        </a:p>
      </dgm:t>
    </dgm:pt>
    <dgm:pt modelId="{0E62BCEE-BD97-4417-A980-2DE056A11629}">
      <dgm:prSet phldrT="[Text]" custT="1"/>
      <dgm:spPr/>
      <dgm:t>
        <a:bodyPr/>
        <a:lstStyle/>
        <a:p>
          <a:r>
            <a:rPr lang="en-ZA" sz="1200" dirty="0">
              <a:latin typeface="Arial" panose="020B0604020202020204" pitchFamily="34" charset="0"/>
              <a:cs typeface="Arial" panose="020B0604020202020204" pitchFamily="34" charset="0"/>
            </a:rPr>
            <a:t>Bulk metering and sectorization</a:t>
          </a:r>
        </a:p>
      </dgm:t>
    </dgm:pt>
    <dgm:pt modelId="{FAE2AD82-DA71-4544-8598-7FD0D794B474}" type="parTrans" cxnId="{4D56AFB2-FF40-4B6E-B5DF-6EC19E2FFAA8}">
      <dgm:prSet/>
      <dgm:spPr/>
      <dgm:t>
        <a:bodyPr/>
        <a:lstStyle/>
        <a:p>
          <a:endParaRPr lang="en-ZA"/>
        </a:p>
      </dgm:t>
    </dgm:pt>
    <dgm:pt modelId="{8F41F0DB-CAB5-4CF6-9A8D-0CEC47B83592}" type="sibTrans" cxnId="{4D56AFB2-FF40-4B6E-B5DF-6EC19E2FFAA8}">
      <dgm:prSet/>
      <dgm:spPr/>
      <dgm:t>
        <a:bodyPr/>
        <a:lstStyle/>
        <a:p>
          <a:endParaRPr lang="en-ZA"/>
        </a:p>
      </dgm:t>
    </dgm:pt>
    <dgm:pt modelId="{70D152E2-1A1C-482B-AB55-F1255AE38032}">
      <dgm:prSet phldrT="[Text]" custT="1"/>
      <dgm:spPr/>
      <dgm:t>
        <a:bodyPr/>
        <a:lstStyle/>
        <a:p>
          <a:r>
            <a:rPr lang="en-US" sz="1200" dirty="0">
              <a:latin typeface="Arial" panose="020B0604020202020204" pitchFamily="34" charset="0"/>
              <a:cs typeface="Arial" panose="020B0604020202020204" pitchFamily="34" charset="0"/>
            </a:rPr>
            <a:t>Water demand management </a:t>
          </a:r>
          <a:endParaRPr lang="en-ZA" sz="1200" dirty="0">
            <a:latin typeface="Arial" panose="020B0604020202020204" pitchFamily="34" charset="0"/>
            <a:cs typeface="Arial" panose="020B0604020202020204" pitchFamily="34" charset="0"/>
          </a:endParaRPr>
        </a:p>
      </dgm:t>
    </dgm:pt>
    <dgm:pt modelId="{F2E5A121-6087-4DB0-B469-043547D54178}" type="parTrans" cxnId="{43D433FC-4F46-4E91-A037-E3DE98918174}">
      <dgm:prSet/>
      <dgm:spPr/>
      <dgm:t>
        <a:bodyPr/>
        <a:lstStyle/>
        <a:p>
          <a:endParaRPr lang="en-ZA"/>
        </a:p>
      </dgm:t>
    </dgm:pt>
    <dgm:pt modelId="{65F519FD-C3B7-4B7F-B30C-F0DB88BE178C}" type="sibTrans" cxnId="{43D433FC-4F46-4E91-A037-E3DE98918174}">
      <dgm:prSet/>
      <dgm:spPr/>
      <dgm:t>
        <a:bodyPr/>
        <a:lstStyle/>
        <a:p>
          <a:endParaRPr lang="en-ZA"/>
        </a:p>
      </dgm:t>
    </dgm:pt>
    <dgm:pt modelId="{1A1064BE-9F9D-4158-BB1E-B9700BA36053}">
      <dgm:prSet phldrT="[Text]" custT="1"/>
      <dgm:spPr/>
      <dgm:t>
        <a:bodyPr/>
        <a:lstStyle/>
        <a:p>
          <a:r>
            <a:rPr lang="en-US" sz="1200" dirty="0">
              <a:latin typeface="Arial" panose="020B0604020202020204" pitchFamily="34" charset="0"/>
              <a:cs typeface="Arial" panose="020B0604020202020204" pitchFamily="34" charset="0"/>
            </a:rPr>
            <a:t>Upgrading of water and electricity infrastructure </a:t>
          </a:r>
          <a:endParaRPr lang="en-ZA" sz="1200" dirty="0">
            <a:latin typeface="Arial" panose="020B0604020202020204" pitchFamily="34" charset="0"/>
            <a:cs typeface="Arial" panose="020B0604020202020204" pitchFamily="34" charset="0"/>
          </a:endParaRPr>
        </a:p>
      </dgm:t>
    </dgm:pt>
    <dgm:pt modelId="{204C0392-A6F8-43A0-974F-F6B8A33BF390}" type="parTrans" cxnId="{A8A282B3-FBF9-4AE3-8601-D2C4D0D44E09}">
      <dgm:prSet/>
      <dgm:spPr/>
      <dgm:t>
        <a:bodyPr/>
        <a:lstStyle/>
        <a:p>
          <a:endParaRPr lang="en-ZA"/>
        </a:p>
      </dgm:t>
    </dgm:pt>
    <dgm:pt modelId="{FAF43EDB-3DD1-4D33-B681-0F9EDFC342F6}" type="sibTrans" cxnId="{A8A282B3-FBF9-4AE3-8601-D2C4D0D44E09}">
      <dgm:prSet/>
      <dgm:spPr/>
      <dgm:t>
        <a:bodyPr/>
        <a:lstStyle/>
        <a:p>
          <a:endParaRPr lang="en-ZA"/>
        </a:p>
      </dgm:t>
    </dgm:pt>
    <dgm:pt modelId="{C04587FC-4BB4-4FE0-9A4A-D3AFF3E7D630}">
      <dgm:prSet phldrT="[Text]" custT="1"/>
      <dgm:spPr/>
      <dgm:t>
        <a:bodyPr/>
        <a:lstStyle/>
        <a:p>
          <a:r>
            <a:rPr lang="en-US" sz="1200" dirty="0">
              <a:latin typeface="Arial" panose="020B0604020202020204" pitchFamily="34" charset="0"/>
              <a:cs typeface="Arial" panose="020B0604020202020204" pitchFamily="34" charset="0"/>
            </a:rPr>
            <a:t>Regular maintenance of infrastructure </a:t>
          </a:r>
          <a:endParaRPr lang="en-ZA" sz="1200" dirty="0">
            <a:latin typeface="Arial" panose="020B0604020202020204" pitchFamily="34" charset="0"/>
            <a:cs typeface="Arial" panose="020B0604020202020204" pitchFamily="34" charset="0"/>
          </a:endParaRPr>
        </a:p>
      </dgm:t>
    </dgm:pt>
    <dgm:pt modelId="{405E9BEB-2617-4AFB-B95F-E317B6EF4041}" type="parTrans" cxnId="{1B0A229F-32A1-4D13-B6F8-68F2DD24190C}">
      <dgm:prSet/>
      <dgm:spPr/>
      <dgm:t>
        <a:bodyPr/>
        <a:lstStyle/>
        <a:p>
          <a:endParaRPr lang="en-ZA"/>
        </a:p>
      </dgm:t>
    </dgm:pt>
    <dgm:pt modelId="{7B72BA0B-96E1-4AC6-9FAF-0BFDB2443DAD}" type="sibTrans" cxnId="{1B0A229F-32A1-4D13-B6F8-68F2DD24190C}">
      <dgm:prSet/>
      <dgm:spPr/>
      <dgm:t>
        <a:bodyPr/>
        <a:lstStyle/>
        <a:p>
          <a:endParaRPr lang="en-ZA"/>
        </a:p>
      </dgm:t>
    </dgm:pt>
    <dgm:pt modelId="{DFF4681B-0456-4563-A19C-8CB5A5A63D37}">
      <dgm:prSet phldrT="[Text]"/>
      <dgm:spPr/>
      <dgm:t>
        <a:bodyPr/>
        <a:lstStyle/>
        <a:p>
          <a:r>
            <a:rPr lang="en-ZA" dirty="0">
              <a:latin typeface="Arial" panose="020B0604020202020204" pitchFamily="34" charset="0"/>
              <a:cs typeface="Arial" panose="020B0604020202020204" pitchFamily="34" charset="0"/>
            </a:rPr>
            <a:t>Hand over non-paying customers</a:t>
          </a:r>
        </a:p>
      </dgm:t>
    </dgm:pt>
    <dgm:pt modelId="{CC3CDD99-D9CE-49EF-84A4-437F683FBF74}" type="parTrans" cxnId="{517AB480-A481-4591-94E9-737E38F3445F}">
      <dgm:prSet/>
      <dgm:spPr/>
      <dgm:t>
        <a:bodyPr/>
        <a:lstStyle/>
        <a:p>
          <a:endParaRPr lang="en-ZA"/>
        </a:p>
      </dgm:t>
    </dgm:pt>
    <dgm:pt modelId="{07B0A259-108F-4CC5-9370-8235C475EC04}" type="sibTrans" cxnId="{517AB480-A481-4591-94E9-737E38F3445F}">
      <dgm:prSet/>
      <dgm:spPr/>
      <dgm:t>
        <a:bodyPr/>
        <a:lstStyle/>
        <a:p>
          <a:endParaRPr lang="en-ZA"/>
        </a:p>
      </dgm:t>
    </dgm:pt>
    <dgm:pt modelId="{75DD397C-3597-4F18-BD3F-4386947DE668}">
      <dgm:prSet phldrT="[Text]" custT="1"/>
      <dgm:spPr/>
      <dgm:t>
        <a:bodyPr/>
        <a:lstStyle/>
        <a:p>
          <a:r>
            <a:rPr lang="en-ZA" sz="1200" dirty="0">
              <a:latin typeface="Arial" panose="020B0604020202020204" pitchFamily="34" charset="0"/>
              <a:cs typeface="Arial" panose="020B0604020202020204" pitchFamily="34" charset="0"/>
            </a:rPr>
            <a:t>Write off uncollectable debt</a:t>
          </a:r>
        </a:p>
      </dgm:t>
    </dgm:pt>
    <dgm:pt modelId="{7930B4EF-6DF0-4AA9-AE4F-1191AA5623DD}" type="parTrans" cxnId="{BE5273DF-E56F-43EB-95D2-7FA4BBBCA488}">
      <dgm:prSet/>
      <dgm:spPr/>
      <dgm:t>
        <a:bodyPr/>
        <a:lstStyle/>
        <a:p>
          <a:endParaRPr lang="en-ZA"/>
        </a:p>
      </dgm:t>
    </dgm:pt>
    <dgm:pt modelId="{90A14E21-94F1-4440-89FB-C60E33A7EE54}" type="sibTrans" cxnId="{BE5273DF-E56F-43EB-95D2-7FA4BBBCA488}">
      <dgm:prSet/>
      <dgm:spPr/>
      <dgm:t>
        <a:bodyPr/>
        <a:lstStyle/>
        <a:p>
          <a:endParaRPr lang="en-ZA"/>
        </a:p>
      </dgm:t>
    </dgm:pt>
    <dgm:pt modelId="{F598CE60-8766-4E4B-8B45-A58E738C4263}">
      <dgm:prSet phldrT="[Text]"/>
      <dgm:spPr>
        <a:solidFill>
          <a:schemeClr val="bg1"/>
        </a:solidFill>
      </dgm:spPr>
      <dgm:t>
        <a:bodyPr/>
        <a:lstStyle/>
        <a:p>
          <a:r>
            <a:rPr lang="en-ZA" dirty="0">
              <a:latin typeface="Arial" panose="020B0604020202020204" pitchFamily="34" charset="0"/>
              <a:cs typeface="Arial" panose="020B0604020202020204" pitchFamily="34" charset="0"/>
            </a:rPr>
            <a:t>Retrieval of land not paid</a:t>
          </a:r>
        </a:p>
      </dgm:t>
    </dgm:pt>
    <dgm:pt modelId="{B46C5B42-7D9A-49EA-B058-314C9068CC83}" type="sibTrans" cxnId="{4EE65A40-5239-400D-A22D-5E5F456647FB}">
      <dgm:prSet/>
      <dgm:spPr/>
      <dgm:t>
        <a:bodyPr/>
        <a:lstStyle/>
        <a:p>
          <a:endParaRPr lang="en-ZA"/>
        </a:p>
      </dgm:t>
    </dgm:pt>
    <dgm:pt modelId="{DA2792A5-1E83-4E52-8E9C-1F02F7D8C835}" type="parTrans" cxnId="{4EE65A40-5239-400D-A22D-5E5F456647FB}">
      <dgm:prSet/>
      <dgm:spPr/>
      <dgm:t>
        <a:bodyPr/>
        <a:lstStyle/>
        <a:p>
          <a:endParaRPr lang="en-ZA"/>
        </a:p>
      </dgm:t>
    </dgm:pt>
    <dgm:pt modelId="{937E36F3-EDF8-4F1C-BBA6-ABA50E6FFAD5}">
      <dgm:prSet phldrT="[Text]"/>
      <dgm:spPr/>
      <dgm:t>
        <a:bodyPr/>
        <a:lstStyle/>
        <a:p>
          <a:endParaRPr lang="en-ZA" sz="1100" dirty="0"/>
        </a:p>
      </dgm:t>
    </dgm:pt>
    <dgm:pt modelId="{450E5EC8-D12B-4DFB-9ABB-F17A0F4A9AB9}" type="sibTrans" cxnId="{9029F75D-1596-48EA-97DC-E5C7EC51D825}">
      <dgm:prSet/>
      <dgm:spPr/>
      <dgm:t>
        <a:bodyPr/>
        <a:lstStyle/>
        <a:p>
          <a:endParaRPr lang="en-ZA"/>
        </a:p>
      </dgm:t>
    </dgm:pt>
    <dgm:pt modelId="{73F2CF67-3B88-4DDB-910A-72F25BB2411E}" type="parTrans" cxnId="{9029F75D-1596-48EA-97DC-E5C7EC51D825}">
      <dgm:prSet/>
      <dgm:spPr/>
      <dgm:t>
        <a:bodyPr/>
        <a:lstStyle/>
        <a:p>
          <a:endParaRPr lang="en-ZA"/>
        </a:p>
      </dgm:t>
    </dgm:pt>
    <dgm:pt modelId="{60BC7A95-E58C-4A07-A22B-4F7F092C9CA8}">
      <dgm:prSet phldrT="[Text]"/>
      <dgm:spPr/>
      <dgm:t>
        <a:bodyPr/>
        <a:lstStyle/>
        <a:p>
          <a:endParaRPr lang="en-ZA" sz="1100" dirty="0"/>
        </a:p>
      </dgm:t>
    </dgm:pt>
    <dgm:pt modelId="{43F8B40C-C3C3-4A5E-8395-46450E55149C}" type="sibTrans" cxnId="{DEB64E39-530D-45CE-9737-B13D4A0EA965}">
      <dgm:prSet/>
      <dgm:spPr/>
      <dgm:t>
        <a:bodyPr/>
        <a:lstStyle/>
        <a:p>
          <a:endParaRPr lang="en-ZA"/>
        </a:p>
      </dgm:t>
    </dgm:pt>
    <dgm:pt modelId="{38A5CE18-D654-4C87-9CB5-060331BDD268}" type="parTrans" cxnId="{DEB64E39-530D-45CE-9737-B13D4A0EA965}">
      <dgm:prSet/>
      <dgm:spPr/>
      <dgm:t>
        <a:bodyPr/>
        <a:lstStyle/>
        <a:p>
          <a:endParaRPr lang="en-ZA"/>
        </a:p>
      </dgm:t>
    </dgm:pt>
    <dgm:pt modelId="{023DF170-4B48-46A4-A7B0-2999963784F2}">
      <dgm:prSet phldrT="[Text]" custT="1"/>
      <dgm:spPr/>
      <dgm:t>
        <a:bodyPr/>
        <a:lstStyle/>
        <a:p>
          <a:r>
            <a:rPr lang="en-ZA" sz="1200" dirty="0">
              <a:latin typeface="Arial" panose="020B0604020202020204" pitchFamily="34" charset="0"/>
              <a:cs typeface="Arial" panose="020B0604020202020204" pitchFamily="34" charset="0"/>
            </a:rPr>
            <a:t>Contract Management</a:t>
          </a:r>
        </a:p>
      </dgm:t>
    </dgm:pt>
    <dgm:pt modelId="{6AC29D4D-FCFD-496F-B8A7-23A0AA4FCC4E}" type="parTrans" cxnId="{64F99E58-2219-49FC-A994-2CEECC1E61AF}">
      <dgm:prSet/>
      <dgm:spPr/>
      <dgm:t>
        <a:bodyPr/>
        <a:lstStyle/>
        <a:p>
          <a:endParaRPr lang="en-ZA"/>
        </a:p>
      </dgm:t>
    </dgm:pt>
    <dgm:pt modelId="{79103BF9-C39B-4892-8770-BE1EF453CE1B}" type="sibTrans" cxnId="{64F99E58-2219-49FC-A994-2CEECC1E61AF}">
      <dgm:prSet/>
      <dgm:spPr/>
      <dgm:t>
        <a:bodyPr/>
        <a:lstStyle/>
        <a:p>
          <a:endParaRPr lang="en-ZA"/>
        </a:p>
      </dgm:t>
    </dgm:pt>
    <dgm:pt modelId="{F88EB80E-3C45-4E92-AE37-7FF7D307AED1}">
      <dgm:prSet phldrT="[Text]" custT="1"/>
      <dgm:spPr/>
      <dgm:t>
        <a:bodyPr/>
        <a:lstStyle/>
        <a:p>
          <a:r>
            <a:rPr lang="en-ZA" sz="1200" dirty="0">
              <a:latin typeface="Arial" panose="020B0604020202020204" pitchFamily="34" charset="0"/>
              <a:cs typeface="Arial" panose="020B0604020202020204" pitchFamily="34" charset="0"/>
            </a:rPr>
            <a:t>Overtime reduction</a:t>
          </a:r>
        </a:p>
      </dgm:t>
    </dgm:pt>
    <dgm:pt modelId="{F62820E0-AF33-4674-AC4B-CB92DBA1D218}" type="parTrans" cxnId="{24CE2127-6910-4FE5-AEFE-2F8A637A7E7A}">
      <dgm:prSet/>
      <dgm:spPr/>
      <dgm:t>
        <a:bodyPr/>
        <a:lstStyle/>
        <a:p>
          <a:endParaRPr lang="en-ZA"/>
        </a:p>
      </dgm:t>
    </dgm:pt>
    <dgm:pt modelId="{77277B10-90C5-4782-852D-5EA238AA080B}" type="sibTrans" cxnId="{24CE2127-6910-4FE5-AEFE-2F8A637A7E7A}">
      <dgm:prSet/>
      <dgm:spPr/>
      <dgm:t>
        <a:bodyPr/>
        <a:lstStyle/>
        <a:p>
          <a:endParaRPr lang="en-ZA"/>
        </a:p>
      </dgm:t>
    </dgm:pt>
    <dgm:pt modelId="{5A11417E-0E34-4DDF-8A8B-16BFE5B26517}">
      <dgm:prSet phldrT="[Text]" custT="1"/>
      <dgm:spPr/>
      <dgm:t>
        <a:bodyPr/>
        <a:lstStyle/>
        <a:p>
          <a:r>
            <a:rPr lang="en-ZA" sz="1200" dirty="0">
              <a:latin typeface="Arial" panose="020B0604020202020204" pitchFamily="34" charset="0"/>
              <a:cs typeface="Arial" panose="020B0604020202020204" pitchFamily="34" charset="0"/>
            </a:rPr>
            <a:t>Insourcing of services</a:t>
          </a:r>
        </a:p>
      </dgm:t>
    </dgm:pt>
    <dgm:pt modelId="{34A8D671-C46A-42DC-9C32-3826247E4486}" type="parTrans" cxnId="{F6940CDD-BEB3-40C1-8256-E5946DFF39E1}">
      <dgm:prSet/>
      <dgm:spPr/>
      <dgm:t>
        <a:bodyPr/>
        <a:lstStyle/>
        <a:p>
          <a:endParaRPr lang="en-ZA"/>
        </a:p>
      </dgm:t>
    </dgm:pt>
    <dgm:pt modelId="{F4A7A61F-EDFE-436F-BBA0-4F2644BAEB48}" type="sibTrans" cxnId="{F6940CDD-BEB3-40C1-8256-E5946DFF39E1}">
      <dgm:prSet/>
      <dgm:spPr/>
      <dgm:t>
        <a:bodyPr/>
        <a:lstStyle/>
        <a:p>
          <a:endParaRPr lang="en-ZA"/>
        </a:p>
      </dgm:t>
    </dgm:pt>
    <dgm:pt modelId="{F730D484-F56C-461A-8D25-F2715DC16B1B}">
      <dgm:prSet phldrT="[Text]" custT="1"/>
      <dgm:spPr/>
      <dgm:t>
        <a:bodyPr/>
        <a:lstStyle/>
        <a:p>
          <a:r>
            <a:rPr lang="en-ZA" sz="1200" dirty="0">
              <a:latin typeface="Arial" panose="020B0604020202020204" pitchFamily="34" charset="0"/>
              <a:cs typeface="Arial" panose="020B0604020202020204" pitchFamily="34" charset="0"/>
            </a:rPr>
            <a:t>Implementation of Cost Containment </a:t>
          </a:r>
        </a:p>
      </dgm:t>
    </dgm:pt>
    <dgm:pt modelId="{B225B653-14F8-4C7A-BD28-4FA515BDA9C0}" type="parTrans" cxnId="{CFC6A82F-321F-4D81-8F2A-B4A4F5D66A4A}">
      <dgm:prSet/>
      <dgm:spPr/>
      <dgm:t>
        <a:bodyPr/>
        <a:lstStyle/>
        <a:p>
          <a:endParaRPr lang="en-ZA"/>
        </a:p>
      </dgm:t>
    </dgm:pt>
    <dgm:pt modelId="{8770FFA4-1649-4C50-A733-BBF1BE8D6322}" type="sibTrans" cxnId="{CFC6A82F-321F-4D81-8F2A-B4A4F5D66A4A}">
      <dgm:prSet/>
      <dgm:spPr/>
      <dgm:t>
        <a:bodyPr/>
        <a:lstStyle/>
        <a:p>
          <a:endParaRPr lang="en-ZA"/>
        </a:p>
      </dgm:t>
    </dgm:pt>
    <dgm:pt modelId="{81905ADD-7BAB-4599-93FE-980827E0B787}">
      <dgm:prSet phldrT="[Text]"/>
      <dgm:spPr>
        <a:solidFill>
          <a:schemeClr val="bg1"/>
        </a:solidFill>
      </dgm:spPr>
      <dgm:t>
        <a:bodyPr/>
        <a:lstStyle/>
        <a:p>
          <a:r>
            <a:rPr lang="en-ZA" dirty="0">
              <a:latin typeface="Arial" panose="020B0604020202020204" pitchFamily="34" charset="0"/>
              <a:cs typeface="Arial" panose="020B0604020202020204" pitchFamily="34" charset="0"/>
            </a:rPr>
            <a:t>Implementation of GVR</a:t>
          </a:r>
        </a:p>
      </dgm:t>
    </dgm:pt>
    <dgm:pt modelId="{C1312F04-57D4-4CFE-9477-261E28A49BDB}" type="parTrans" cxnId="{9E974F34-FC25-4AB8-A984-1EF27ED37150}">
      <dgm:prSet/>
      <dgm:spPr/>
      <dgm:t>
        <a:bodyPr/>
        <a:lstStyle/>
        <a:p>
          <a:endParaRPr lang="en-ZA"/>
        </a:p>
      </dgm:t>
    </dgm:pt>
    <dgm:pt modelId="{A69F533E-7892-41DF-9F4B-9778C4220C58}" type="sibTrans" cxnId="{9E974F34-FC25-4AB8-A984-1EF27ED37150}">
      <dgm:prSet/>
      <dgm:spPr/>
      <dgm:t>
        <a:bodyPr/>
        <a:lstStyle/>
        <a:p>
          <a:endParaRPr lang="en-ZA"/>
        </a:p>
      </dgm:t>
    </dgm:pt>
    <dgm:pt modelId="{59BC79FB-8C68-4F50-9CED-74AEC51D2735}" type="pres">
      <dgm:prSet presAssocID="{BFD6CBF7-4995-469B-955B-4112AB947D59}" presName="cycleMatrixDiagram" presStyleCnt="0">
        <dgm:presLayoutVars>
          <dgm:chMax val="1"/>
          <dgm:dir/>
          <dgm:animLvl val="lvl"/>
          <dgm:resizeHandles val="exact"/>
        </dgm:presLayoutVars>
      </dgm:prSet>
      <dgm:spPr/>
      <dgm:t>
        <a:bodyPr/>
        <a:lstStyle/>
        <a:p>
          <a:endParaRPr lang="en-US"/>
        </a:p>
      </dgm:t>
    </dgm:pt>
    <dgm:pt modelId="{F0851FDC-BABD-4C4F-9BFD-8FD56841D6AA}" type="pres">
      <dgm:prSet presAssocID="{BFD6CBF7-4995-469B-955B-4112AB947D59}" presName="children" presStyleCnt="0"/>
      <dgm:spPr/>
    </dgm:pt>
    <dgm:pt modelId="{3CB8CE7C-FE48-4D47-A148-7A264D0CBDE6}" type="pres">
      <dgm:prSet presAssocID="{BFD6CBF7-4995-469B-955B-4112AB947D59}" presName="child1group" presStyleCnt="0"/>
      <dgm:spPr/>
    </dgm:pt>
    <dgm:pt modelId="{B894E5EA-9FDA-42AA-AEC4-2AC471F1DE15}" type="pres">
      <dgm:prSet presAssocID="{BFD6CBF7-4995-469B-955B-4112AB947D59}" presName="child1" presStyleLbl="bgAcc1" presStyleIdx="0" presStyleCnt="4" custScaleX="132149" custScaleY="179446" custLinFactNeighborX="-32486" custLinFactNeighborY="15703"/>
      <dgm:spPr/>
      <dgm:t>
        <a:bodyPr/>
        <a:lstStyle/>
        <a:p>
          <a:endParaRPr lang="en-US"/>
        </a:p>
      </dgm:t>
    </dgm:pt>
    <dgm:pt modelId="{C1F4E3D2-CBA1-4228-9C11-0A08A4B02E7D}" type="pres">
      <dgm:prSet presAssocID="{BFD6CBF7-4995-469B-955B-4112AB947D59}" presName="child1Text" presStyleLbl="bgAcc1" presStyleIdx="0" presStyleCnt="4">
        <dgm:presLayoutVars>
          <dgm:bulletEnabled val="1"/>
        </dgm:presLayoutVars>
      </dgm:prSet>
      <dgm:spPr/>
      <dgm:t>
        <a:bodyPr/>
        <a:lstStyle/>
        <a:p>
          <a:endParaRPr lang="en-US"/>
        </a:p>
      </dgm:t>
    </dgm:pt>
    <dgm:pt modelId="{6BB23FD6-0CAB-469C-A3B9-F5590F791481}" type="pres">
      <dgm:prSet presAssocID="{BFD6CBF7-4995-469B-955B-4112AB947D59}" presName="child2group" presStyleCnt="0"/>
      <dgm:spPr/>
    </dgm:pt>
    <dgm:pt modelId="{B53CE494-B837-486C-8B3D-25C8ED595017}" type="pres">
      <dgm:prSet presAssocID="{BFD6CBF7-4995-469B-955B-4112AB947D59}" presName="child2" presStyleLbl="bgAcc1" presStyleIdx="1" presStyleCnt="4" custScaleX="151556" custScaleY="151719" custLinFactNeighborX="32164" custLinFactNeighborY="17921"/>
      <dgm:spPr/>
      <dgm:t>
        <a:bodyPr/>
        <a:lstStyle/>
        <a:p>
          <a:endParaRPr lang="en-US"/>
        </a:p>
      </dgm:t>
    </dgm:pt>
    <dgm:pt modelId="{116B0358-7B90-4A16-AF5E-4BE4C4E84866}" type="pres">
      <dgm:prSet presAssocID="{BFD6CBF7-4995-469B-955B-4112AB947D59}" presName="child2Text" presStyleLbl="bgAcc1" presStyleIdx="1" presStyleCnt="4">
        <dgm:presLayoutVars>
          <dgm:bulletEnabled val="1"/>
        </dgm:presLayoutVars>
      </dgm:prSet>
      <dgm:spPr/>
      <dgm:t>
        <a:bodyPr/>
        <a:lstStyle/>
        <a:p>
          <a:endParaRPr lang="en-US"/>
        </a:p>
      </dgm:t>
    </dgm:pt>
    <dgm:pt modelId="{DFFD3B06-8103-4D07-823A-7662F1FD3275}" type="pres">
      <dgm:prSet presAssocID="{BFD6CBF7-4995-469B-955B-4112AB947D59}" presName="child3group" presStyleCnt="0"/>
      <dgm:spPr/>
    </dgm:pt>
    <dgm:pt modelId="{94C06EF2-1F4F-489B-8666-5E8E444542E6}" type="pres">
      <dgm:prSet presAssocID="{BFD6CBF7-4995-469B-955B-4112AB947D59}" presName="child3" presStyleLbl="bgAcc1" presStyleIdx="2" presStyleCnt="4" custScaleX="156660" custScaleY="86041" custLinFactNeighborX="33496" custLinFactNeighborY="5999"/>
      <dgm:spPr/>
      <dgm:t>
        <a:bodyPr/>
        <a:lstStyle/>
        <a:p>
          <a:endParaRPr lang="en-US"/>
        </a:p>
      </dgm:t>
    </dgm:pt>
    <dgm:pt modelId="{26D964A7-B84D-4121-BE74-1C277D429005}" type="pres">
      <dgm:prSet presAssocID="{BFD6CBF7-4995-469B-955B-4112AB947D59}" presName="child3Text" presStyleLbl="bgAcc1" presStyleIdx="2" presStyleCnt="4">
        <dgm:presLayoutVars>
          <dgm:bulletEnabled val="1"/>
        </dgm:presLayoutVars>
      </dgm:prSet>
      <dgm:spPr/>
      <dgm:t>
        <a:bodyPr/>
        <a:lstStyle/>
        <a:p>
          <a:endParaRPr lang="en-US"/>
        </a:p>
      </dgm:t>
    </dgm:pt>
    <dgm:pt modelId="{7EFF4809-4D8F-4710-B7AB-50D169521F00}" type="pres">
      <dgm:prSet presAssocID="{BFD6CBF7-4995-469B-955B-4112AB947D59}" presName="child4group" presStyleCnt="0"/>
      <dgm:spPr/>
    </dgm:pt>
    <dgm:pt modelId="{8F675E53-B462-42A2-BBAD-219E6DF28BBE}" type="pres">
      <dgm:prSet presAssocID="{BFD6CBF7-4995-469B-955B-4112AB947D59}" presName="child4" presStyleLbl="bgAcc1" presStyleIdx="3" presStyleCnt="4" custScaleX="142798" custScaleY="70590" custLinFactNeighborX="-27435" custLinFactNeighborY="-3463"/>
      <dgm:spPr/>
      <dgm:t>
        <a:bodyPr/>
        <a:lstStyle/>
        <a:p>
          <a:endParaRPr lang="en-US"/>
        </a:p>
      </dgm:t>
    </dgm:pt>
    <dgm:pt modelId="{990D48E9-49F0-406E-8328-75B6206FCCD8}" type="pres">
      <dgm:prSet presAssocID="{BFD6CBF7-4995-469B-955B-4112AB947D59}" presName="child4Text" presStyleLbl="bgAcc1" presStyleIdx="3" presStyleCnt="4">
        <dgm:presLayoutVars>
          <dgm:bulletEnabled val="1"/>
        </dgm:presLayoutVars>
      </dgm:prSet>
      <dgm:spPr/>
      <dgm:t>
        <a:bodyPr/>
        <a:lstStyle/>
        <a:p>
          <a:endParaRPr lang="en-US"/>
        </a:p>
      </dgm:t>
    </dgm:pt>
    <dgm:pt modelId="{0C1DA5AE-0DC8-45DF-9095-2FED12C6F09C}" type="pres">
      <dgm:prSet presAssocID="{BFD6CBF7-4995-469B-955B-4112AB947D59}" presName="childPlaceholder" presStyleCnt="0"/>
      <dgm:spPr/>
    </dgm:pt>
    <dgm:pt modelId="{D816C4F8-FB77-49B3-A1C3-AFC09C23DD59}" type="pres">
      <dgm:prSet presAssocID="{BFD6CBF7-4995-469B-955B-4112AB947D59}" presName="circle" presStyleCnt="0"/>
      <dgm:spPr/>
    </dgm:pt>
    <dgm:pt modelId="{4854DD2E-741F-4AEC-A902-686ECC26DF5E}" type="pres">
      <dgm:prSet presAssocID="{BFD6CBF7-4995-469B-955B-4112AB947D59}" presName="quadrant1" presStyleLbl="node1" presStyleIdx="0" presStyleCnt="4" custScaleX="84629" custScaleY="73397">
        <dgm:presLayoutVars>
          <dgm:chMax val="1"/>
          <dgm:bulletEnabled val="1"/>
        </dgm:presLayoutVars>
      </dgm:prSet>
      <dgm:spPr/>
      <dgm:t>
        <a:bodyPr/>
        <a:lstStyle/>
        <a:p>
          <a:endParaRPr lang="en-US"/>
        </a:p>
      </dgm:t>
    </dgm:pt>
    <dgm:pt modelId="{2FF27F2D-B0D1-425A-BA1B-349A05CE045F}" type="pres">
      <dgm:prSet presAssocID="{BFD6CBF7-4995-469B-955B-4112AB947D59}" presName="quadrant2" presStyleLbl="node1" presStyleIdx="1" presStyleCnt="4" custScaleX="87182" custScaleY="72345" custLinFactNeighborX="-2309" custLinFactNeighborY="-132">
        <dgm:presLayoutVars>
          <dgm:chMax val="1"/>
          <dgm:bulletEnabled val="1"/>
        </dgm:presLayoutVars>
      </dgm:prSet>
      <dgm:spPr/>
      <dgm:t>
        <a:bodyPr/>
        <a:lstStyle/>
        <a:p>
          <a:endParaRPr lang="en-US"/>
        </a:p>
      </dgm:t>
    </dgm:pt>
    <dgm:pt modelId="{C5268710-80BA-4554-9449-C998405E6B34}" type="pres">
      <dgm:prSet presAssocID="{BFD6CBF7-4995-469B-955B-4112AB947D59}" presName="quadrant3" presStyleLbl="node1" presStyleIdx="2" presStyleCnt="4" custScaleX="81776" custScaleY="75683">
        <dgm:presLayoutVars>
          <dgm:chMax val="1"/>
          <dgm:bulletEnabled val="1"/>
        </dgm:presLayoutVars>
      </dgm:prSet>
      <dgm:spPr/>
      <dgm:t>
        <a:bodyPr/>
        <a:lstStyle/>
        <a:p>
          <a:endParaRPr lang="en-US"/>
        </a:p>
      </dgm:t>
    </dgm:pt>
    <dgm:pt modelId="{D95A29F7-56C3-4D30-8798-507BEEA79354}" type="pres">
      <dgm:prSet presAssocID="{BFD6CBF7-4995-469B-955B-4112AB947D59}" presName="quadrant4" presStyleLbl="node1" presStyleIdx="3" presStyleCnt="4" custScaleX="83841" custScaleY="76470">
        <dgm:presLayoutVars>
          <dgm:chMax val="1"/>
          <dgm:bulletEnabled val="1"/>
        </dgm:presLayoutVars>
      </dgm:prSet>
      <dgm:spPr/>
      <dgm:t>
        <a:bodyPr/>
        <a:lstStyle/>
        <a:p>
          <a:endParaRPr lang="en-US"/>
        </a:p>
      </dgm:t>
    </dgm:pt>
    <dgm:pt modelId="{E44D93D5-6AAA-4B57-B939-08B9604D36E6}" type="pres">
      <dgm:prSet presAssocID="{BFD6CBF7-4995-469B-955B-4112AB947D59}" presName="quadrantPlaceholder" presStyleCnt="0"/>
      <dgm:spPr/>
    </dgm:pt>
    <dgm:pt modelId="{8BDFE05A-9A7B-4BD8-871C-86D502737929}" type="pres">
      <dgm:prSet presAssocID="{BFD6CBF7-4995-469B-955B-4112AB947D59}" presName="center1" presStyleLbl="fgShp" presStyleIdx="0" presStyleCnt="2" custScaleX="121926" custScaleY="96465" custLinFactNeighborX="-11612" custLinFactNeighborY="-19901"/>
      <dgm:spPr/>
    </dgm:pt>
    <dgm:pt modelId="{3A22318D-BC86-4E41-8EAD-CB8495BAFAD2}" type="pres">
      <dgm:prSet presAssocID="{BFD6CBF7-4995-469B-955B-4112AB947D59}" presName="center2" presStyleLbl="fgShp" presStyleIdx="1" presStyleCnt="2" custScaleX="128894" custScaleY="97802" custLinFactNeighborX="-6967" custLinFactNeighborY="46783"/>
      <dgm:spPr/>
    </dgm:pt>
  </dgm:ptLst>
  <dgm:cxnLst>
    <dgm:cxn modelId="{827DD654-6FC1-4795-8112-666C768474AD}" type="presOf" srcId="{5A11417E-0E34-4DDF-8A8B-16BFE5B26517}" destId="{B53CE494-B837-486C-8B3D-25C8ED595017}" srcOrd="0" destOrd="8" presId="urn:microsoft.com/office/officeart/2005/8/layout/cycle4"/>
    <dgm:cxn modelId="{96491947-5111-444F-A7CF-D33EF59C5DE6}" type="presOf" srcId="{F88EB80E-3C45-4E92-AE37-7FF7D307AED1}" destId="{116B0358-7B90-4A16-AF5E-4BE4C4E84866}" srcOrd="1" destOrd="7" presId="urn:microsoft.com/office/officeart/2005/8/layout/cycle4"/>
    <dgm:cxn modelId="{9CD5EC27-9A92-4B71-B633-EF874F7CA878}" type="presOf" srcId="{C493F0A8-87CF-4559-867A-03EABC6C6EF3}" destId="{B894E5EA-9FDA-42AA-AEC4-2AC471F1DE15}" srcOrd="0" destOrd="0" presId="urn:microsoft.com/office/officeart/2005/8/layout/cycle4"/>
    <dgm:cxn modelId="{11D29A2E-B339-4E72-B474-7760B62423D0}" type="presOf" srcId="{A8A5863A-EEE4-4EF8-A173-DD236E11BCDD}" destId="{C1F4E3D2-CBA1-4228-9C11-0A08A4B02E7D}" srcOrd="1" destOrd="2" presId="urn:microsoft.com/office/officeart/2005/8/layout/cycle4"/>
    <dgm:cxn modelId="{7099F772-E261-4F77-9BC6-2270F2B2FBFC}" srcId="{027011AF-5F15-45A5-8C44-E9DBEDA89B64}" destId="{7DDB4116-FE97-4632-8838-8DC71662D59C}" srcOrd="6" destOrd="0" parTransId="{8DD635D3-401C-49E6-88C2-C8A5297CC7B1}" sibTransId="{B3BDACAC-F943-47F8-A419-AC83666E1402}"/>
    <dgm:cxn modelId="{1B0A229F-32A1-4D13-B6F8-68F2DD24190C}" srcId="{027011AF-5F15-45A5-8C44-E9DBEDA89B64}" destId="{C04587FC-4BB4-4FE0-9A4A-D3AFF3E7D630}" srcOrd="9" destOrd="0" parTransId="{405E9BEB-2617-4AFB-B95F-E317B6EF4041}" sibTransId="{7B72BA0B-96E1-4AC6-9FAF-0BFDB2443DAD}"/>
    <dgm:cxn modelId="{C2A659C5-B473-4D38-8DB2-331BF8077BB3}" type="presOf" srcId="{B35874A1-DEE6-495F-8DE4-20CCDE686975}" destId="{116B0358-7B90-4A16-AF5E-4BE4C4E84866}" srcOrd="1" destOrd="2" presId="urn:microsoft.com/office/officeart/2005/8/layout/cycle4"/>
    <dgm:cxn modelId="{255EA835-B108-4FE4-A75C-C45F4ED993BA}" type="presOf" srcId="{0E62BCEE-BD97-4417-A980-2DE056A11629}" destId="{B894E5EA-9FDA-42AA-AEC4-2AC471F1DE15}" srcOrd="0" destOrd="5" presId="urn:microsoft.com/office/officeart/2005/8/layout/cycle4"/>
    <dgm:cxn modelId="{AA9EAC2F-F900-4D67-A4D6-B0BE59C22AFC}" type="presOf" srcId="{60BC7A95-E58C-4A07-A22B-4F7F092C9CA8}" destId="{116B0358-7B90-4A16-AF5E-4BE4C4E84866}" srcOrd="1" destOrd="11" presId="urn:microsoft.com/office/officeart/2005/8/layout/cycle4"/>
    <dgm:cxn modelId="{BE5273DF-E56F-43EB-95D2-7FA4BBBCA488}" srcId="{DBB55A60-93BC-4CB1-BA48-BA15CAC23292}" destId="{75DD397C-3597-4F18-BD3F-4386947DE668}" srcOrd="5" destOrd="0" parTransId="{7930B4EF-6DF0-4AA9-AE4F-1191AA5623DD}" sibTransId="{90A14E21-94F1-4440-89FB-C60E33A7EE54}"/>
    <dgm:cxn modelId="{EB0F3AD1-9B99-41D9-8749-8CC38CD0D95E}" type="presOf" srcId="{DF30F519-509C-4CB6-958D-635A0EFB0590}" destId="{C1F4E3D2-CBA1-4228-9C11-0A08A4B02E7D}" srcOrd="1" destOrd="4" presId="urn:microsoft.com/office/officeart/2005/8/layout/cycle4"/>
    <dgm:cxn modelId="{9007C9E4-6D4F-4EF3-B5D0-48F660516A86}" type="presOf" srcId="{DFF4681B-0456-4563-A19C-8CB5A5A63D37}" destId="{94C06EF2-1F4F-489B-8666-5E8E444542E6}" srcOrd="0" destOrd="3" presId="urn:microsoft.com/office/officeart/2005/8/layout/cycle4"/>
    <dgm:cxn modelId="{24CE2127-6910-4FE5-AEFE-2F8A637A7E7A}" srcId="{DBB55A60-93BC-4CB1-BA48-BA15CAC23292}" destId="{F88EB80E-3C45-4E92-AE37-7FF7D307AED1}" srcOrd="7" destOrd="0" parTransId="{F62820E0-AF33-4674-AC4B-CB92DBA1D218}" sibTransId="{77277B10-90C5-4782-852D-5EA238AA080B}"/>
    <dgm:cxn modelId="{39E73CF2-32F5-4273-A3F4-47764D924245}" srcId="{027011AF-5F15-45A5-8C44-E9DBEDA89B64}" destId="{F5CF35E5-37B3-47FF-B842-94748884C77A}" srcOrd="3" destOrd="0" parTransId="{00CC630C-2E2A-476C-A13F-3B1795CD93B9}" sibTransId="{6AAC1678-4C22-410A-BAB4-4FFCEE58D7F7}"/>
    <dgm:cxn modelId="{930D6AB7-BA82-4B15-A0B1-088CD311E189}" type="presOf" srcId="{25F37775-F0DD-4E89-93F8-017981B5E019}" destId="{116B0358-7B90-4A16-AF5E-4BE4C4E84866}" srcOrd="1" destOrd="3" presId="urn:microsoft.com/office/officeart/2005/8/layout/cycle4"/>
    <dgm:cxn modelId="{12E6F69B-3637-46FE-B5C6-FFCB95E0F39A}" type="presOf" srcId="{F730D484-F56C-461A-8D25-F2715DC16B1B}" destId="{B53CE494-B837-486C-8B3D-25C8ED595017}" srcOrd="0" destOrd="9" presId="urn:microsoft.com/office/officeart/2005/8/layout/cycle4"/>
    <dgm:cxn modelId="{6AE0659D-9237-4ECD-B92B-BBF13A758DC6}" srcId="{027011AF-5F15-45A5-8C44-E9DBEDA89B64}" destId="{7133DF5A-2462-40F3-ACCF-53EADCF5E7C5}" srcOrd="1" destOrd="0" parTransId="{108116B3-1E48-49A6-B151-72EFF1805BB0}" sibTransId="{99EE347F-E19A-41A5-BCB1-3DFBEBEC0111}"/>
    <dgm:cxn modelId="{B5F0810F-F475-4CDB-8759-C05B7A1A4431}" type="presOf" srcId="{75983B23-1D6A-408B-A484-69F2E3556B6E}" destId="{B53CE494-B837-486C-8B3D-25C8ED595017}" srcOrd="0" destOrd="1" presId="urn:microsoft.com/office/officeart/2005/8/layout/cycle4"/>
    <dgm:cxn modelId="{517AB480-A481-4591-94E9-737E38F3445F}" srcId="{33E25254-84AE-4407-A81E-3DB60A8AF685}" destId="{DFF4681B-0456-4563-A19C-8CB5A5A63D37}" srcOrd="3" destOrd="0" parTransId="{CC3CDD99-D9CE-49EF-84A4-437F683FBF74}" sibTransId="{07B0A259-108F-4CC5-9370-8235C475EC04}"/>
    <dgm:cxn modelId="{8A573C1E-017F-452E-9EC2-D46C1894DD8D}" srcId="{BFD6CBF7-4995-469B-955B-4112AB947D59}" destId="{1F06BF4C-D0E8-45A9-80EE-736ED47D7447}" srcOrd="3" destOrd="0" parTransId="{6332424E-FEBB-43E5-95E7-C23C9479ECB2}" sibTransId="{3754271B-5AA3-466D-A45B-8D7905902D6D}"/>
    <dgm:cxn modelId="{55269FB4-736C-4B82-9FA2-482517E9590C}" type="presOf" srcId="{F598CE60-8766-4E4B-8B45-A58E738C4263}" destId="{990D48E9-49F0-406E-8328-75B6206FCCD8}" srcOrd="1" destOrd="2" presId="urn:microsoft.com/office/officeart/2005/8/layout/cycle4"/>
    <dgm:cxn modelId="{9E974F34-FC25-4AB8-A984-1EF27ED37150}" srcId="{1F06BF4C-D0E8-45A9-80EE-736ED47D7447}" destId="{81905ADD-7BAB-4599-93FE-980827E0B787}" srcOrd="0" destOrd="0" parTransId="{C1312F04-57D4-4CFE-9477-261E28A49BDB}" sibTransId="{A69F533E-7892-41DF-9F4B-9778C4220C58}"/>
    <dgm:cxn modelId="{16A84D3C-83F3-4B9D-B5A2-12CE82A2752A}" type="presOf" srcId="{C04587FC-4BB4-4FE0-9A4A-D3AFF3E7D630}" destId="{B894E5EA-9FDA-42AA-AEC4-2AC471F1DE15}" srcOrd="0" destOrd="9" presId="urn:microsoft.com/office/officeart/2005/8/layout/cycle4"/>
    <dgm:cxn modelId="{BF585CF9-2086-4B6A-92D3-E4C071678BA3}" type="presOf" srcId="{03EF14F3-3C41-4DE2-A9DC-E8EE09205A74}" destId="{26D964A7-B84D-4121-BE74-1C277D429005}" srcOrd="1" destOrd="1" presId="urn:microsoft.com/office/officeart/2005/8/layout/cycle4"/>
    <dgm:cxn modelId="{9CD81303-9464-4346-B16A-CF287133F022}" type="presOf" srcId="{60BC7A95-E58C-4A07-A22B-4F7F092C9CA8}" destId="{B53CE494-B837-486C-8B3D-25C8ED595017}" srcOrd="0" destOrd="11" presId="urn:microsoft.com/office/officeart/2005/8/layout/cycle4"/>
    <dgm:cxn modelId="{69509AD9-3681-451E-A7D4-CE7E7755E4F2}" type="presOf" srcId="{0E62BCEE-BD97-4417-A980-2DE056A11629}" destId="{C1F4E3D2-CBA1-4228-9C11-0A08A4B02E7D}" srcOrd="1" destOrd="5" presId="urn:microsoft.com/office/officeart/2005/8/layout/cycle4"/>
    <dgm:cxn modelId="{CFE80DF3-3218-4582-94B5-FA24362FBB23}" type="presOf" srcId="{F5CF35E5-37B3-47FF-B842-94748884C77A}" destId="{B894E5EA-9FDA-42AA-AEC4-2AC471F1DE15}" srcOrd="0" destOrd="3" presId="urn:microsoft.com/office/officeart/2005/8/layout/cycle4"/>
    <dgm:cxn modelId="{1D09A139-1D37-4586-A7E4-9EE4310CE45D}" type="presOf" srcId="{59047084-D804-41F4-BAAF-55F1148F43F9}" destId="{94C06EF2-1F4F-489B-8666-5E8E444542E6}" srcOrd="0" destOrd="2" presId="urn:microsoft.com/office/officeart/2005/8/layout/cycle4"/>
    <dgm:cxn modelId="{BB044DB7-22C6-47A6-9C96-FBA0A656CAA1}" type="presOf" srcId="{BF618239-0F4E-4D02-86BE-2533E66F0DE7}" destId="{990D48E9-49F0-406E-8328-75B6206FCCD8}" srcOrd="1" destOrd="1" presId="urn:microsoft.com/office/officeart/2005/8/layout/cycle4"/>
    <dgm:cxn modelId="{45E40DBC-C2C9-48B3-96A6-4C8D268E8B0A}" type="presOf" srcId="{59047084-D804-41F4-BAAF-55F1148F43F9}" destId="{26D964A7-B84D-4121-BE74-1C277D429005}" srcOrd="1" destOrd="2" presId="urn:microsoft.com/office/officeart/2005/8/layout/cycle4"/>
    <dgm:cxn modelId="{30EC568D-4021-4972-9F82-506CC1AAB8BD}" type="presOf" srcId="{5A11417E-0E34-4DDF-8A8B-16BFE5B26517}" destId="{116B0358-7B90-4A16-AF5E-4BE4C4E84866}" srcOrd="1" destOrd="8" presId="urn:microsoft.com/office/officeart/2005/8/layout/cycle4"/>
    <dgm:cxn modelId="{14E01179-DAED-4D91-9C3B-506A1B406898}" srcId="{1F06BF4C-D0E8-45A9-80EE-736ED47D7447}" destId="{BF618239-0F4E-4D02-86BE-2533E66F0DE7}" srcOrd="1" destOrd="0" parTransId="{E40FDC09-7045-4065-994A-1FD4BA342AEC}" sibTransId="{5773B636-542A-49FA-AC5A-F9EC7B3845EC}"/>
    <dgm:cxn modelId="{540C3D52-25F7-4D09-9E44-F64DDCA8AC91}" type="presOf" srcId="{8DE53407-3EB7-4842-A56F-1354FF2D7D4C}" destId="{B53CE494-B837-486C-8B3D-25C8ED595017}" srcOrd="0" destOrd="0" presId="urn:microsoft.com/office/officeart/2005/8/layout/cycle4"/>
    <dgm:cxn modelId="{CFC6A82F-321F-4D81-8F2A-B4A4F5D66A4A}" srcId="{DBB55A60-93BC-4CB1-BA48-BA15CAC23292}" destId="{F730D484-F56C-461A-8D25-F2715DC16B1B}" srcOrd="9" destOrd="0" parTransId="{B225B653-14F8-4C7A-BD28-4FA515BDA9C0}" sibTransId="{8770FFA4-1649-4C50-A733-BBF1BE8D6322}"/>
    <dgm:cxn modelId="{F11459D4-2E6B-42A1-A88B-CAD812E9BFAC}" type="presOf" srcId="{7DDB4116-FE97-4632-8838-8DC71662D59C}" destId="{C1F4E3D2-CBA1-4228-9C11-0A08A4B02E7D}" srcOrd="1" destOrd="6" presId="urn:microsoft.com/office/officeart/2005/8/layout/cycle4"/>
    <dgm:cxn modelId="{62C01731-5823-4D71-89D3-17F4F489FCD7}" srcId="{DBB55A60-93BC-4CB1-BA48-BA15CAC23292}" destId="{B35874A1-DEE6-495F-8DE4-20CCDE686975}" srcOrd="2" destOrd="0" parTransId="{0696DE0E-A795-4AA2-B207-EE2C117874E9}" sibTransId="{9EFAD1D0-A551-4492-9DDE-FACF64B02AC9}"/>
    <dgm:cxn modelId="{D69711E4-D935-4E02-913B-2B3DFA1E92CD}" type="presOf" srcId="{03EF14F3-3C41-4DE2-A9DC-E8EE09205A74}" destId="{94C06EF2-1F4F-489B-8666-5E8E444542E6}" srcOrd="0" destOrd="1" presId="urn:microsoft.com/office/officeart/2005/8/layout/cycle4"/>
    <dgm:cxn modelId="{F16E16A7-85E2-42BD-ACC6-56469316BB1E}" type="presOf" srcId="{F88EB80E-3C45-4E92-AE37-7FF7D307AED1}" destId="{B53CE494-B837-486C-8B3D-25C8ED595017}" srcOrd="0" destOrd="7" presId="urn:microsoft.com/office/officeart/2005/8/layout/cycle4"/>
    <dgm:cxn modelId="{DFF2EC59-A3F0-407A-85E3-266AD4812DA5}" type="presOf" srcId="{B35874A1-DEE6-495F-8DE4-20CCDE686975}" destId="{B53CE494-B837-486C-8B3D-25C8ED595017}" srcOrd="0" destOrd="2" presId="urn:microsoft.com/office/officeart/2005/8/layout/cycle4"/>
    <dgm:cxn modelId="{A45BF0BD-FD4A-49B9-BDBD-F10B91F38692}" type="presOf" srcId="{DBB55A60-93BC-4CB1-BA48-BA15CAC23292}" destId="{2FF27F2D-B0D1-425A-BA1B-349A05CE045F}" srcOrd="0" destOrd="0" presId="urn:microsoft.com/office/officeart/2005/8/layout/cycle4"/>
    <dgm:cxn modelId="{40AD17F4-DC5A-474E-A780-3A252BA2ABE2}" type="presOf" srcId="{75DD397C-3597-4F18-BD3F-4386947DE668}" destId="{B53CE494-B837-486C-8B3D-25C8ED595017}" srcOrd="0" destOrd="5" presId="urn:microsoft.com/office/officeart/2005/8/layout/cycle4"/>
    <dgm:cxn modelId="{22A7ADF0-775E-4250-AF84-82D0C652FCA2}" type="presOf" srcId="{33E25254-84AE-4407-A81E-3DB60A8AF685}" destId="{C5268710-80BA-4554-9449-C998405E6B34}" srcOrd="0" destOrd="0" presId="urn:microsoft.com/office/officeart/2005/8/layout/cycle4"/>
    <dgm:cxn modelId="{EA37474D-7F99-40CF-89A4-9FBDD39D3EAA}" srcId="{BFD6CBF7-4995-469B-955B-4112AB947D59}" destId="{DBB55A60-93BC-4CB1-BA48-BA15CAC23292}" srcOrd="1" destOrd="0" parTransId="{E74E2ED2-6FB4-4611-B94B-419C42B5714C}" sibTransId="{4B3B10D4-945A-4F8F-8DB4-8EE1B9BDBB08}"/>
    <dgm:cxn modelId="{6F7613AC-2977-4222-9215-4A605730B5CA}" type="presOf" srcId="{7133DF5A-2462-40F3-ACCF-53EADCF5E7C5}" destId="{B894E5EA-9FDA-42AA-AEC4-2AC471F1DE15}" srcOrd="0" destOrd="1" presId="urn:microsoft.com/office/officeart/2005/8/layout/cycle4"/>
    <dgm:cxn modelId="{8D754ED7-C084-4188-BC29-3B3CCE4189EF}" srcId="{BFD6CBF7-4995-469B-955B-4112AB947D59}" destId="{33E25254-84AE-4407-A81E-3DB60A8AF685}" srcOrd="2" destOrd="0" parTransId="{2A4D967E-5258-4FE6-920D-4D9CA5B0D132}" sibTransId="{09EEB753-4E65-411F-AB44-FFC46456A8A3}"/>
    <dgm:cxn modelId="{64F99E58-2219-49FC-A994-2CEECC1E61AF}" srcId="{DBB55A60-93BC-4CB1-BA48-BA15CAC23292}" destId="{023DF170-4B48-46A4-A7B0-2999963784F2}" srcOrd="6" destOrd="0" parTransId="{6AC29D4D-FCFD-496F-B8A7-23A0AA4FCC4E}" sibTransId="{79103BF9-C39B-4892-8770-BE1EF453CE1B}"/>
    <dgm:cxn modelId="{DC228CDB-1AE3-4731-A965-0FC42FFE84FC}" srcId="{027011AF-5F15-45A5-8C44-E9DBEDA89B64}" destId="{C493F0A8-87CF-4559-867A-03EABC6C6EF3}" srcOrd="0" destOrd="0" parTransId="{4F1C6A77-0F05-4494-88A3-458B82F29F4D}" sibTransId="{7B26CF9D-EBBD-4A3C-9FEC-FCFD6121A425}"/>
    <dgm:cxn modelId="{499C6BE6-4AEB-41B9-A623-38C0BA270973}" type="presOf" srcId="{A3BDE7FA-8CD0-425C-A86C-1144FC11B5E1}" destId="{116B0358-7B90-4A16-AF5E-4BE4C4E84866}" srcOrd="1" destOrd="4" presId="urn:microsoft.com/office/officeart/2005/8/layout/cycle4"/>
    <dgm:cxn modelId="{4D56AFB2-FF40-4B6E-B5DF-6EC19E2FFAA8}" srcId="{027011AF-5F15-45A5-8C44-E9DBEDA89B64}" destId="{0E62BCEE-BD97-4417-A980-2DE056A11629}" srcOrd="5" destOrd="0" parTransId="{FAE2AD82-DA71-4544-8598-7FD0D794B474}" sibTransId="{8F41F0DB-CAB5-4CF6-9A8D-0CEC47B83592}"/>
    <dgm:cxn modelId="{3DAFE659-DC11-48B2-B172-37E267224735}" type="presOf" srcId="{DFF4681B-0456-4563-A19C-8CB5A5A63D37}" destId="{26D964A7-B84D-4121-BE74-1C277D429005}" srcOrd="1" destOrd="3" presId="urn:microsoft.com/office/officeart/2005/8/layout/cycle4"/>
    <dgm:cxn modelId="{37255500-A08F-46DD-9EA3-931AF6697DD6}" type="presOf" srcId="{A3BDE7FA-8CD0-425C-A86C-1144FC11B5E1}" destId="{B53CE494-B837-486C-8B3D-25C8ED595017}" srcOrd="0" destOrd="4" presId="urn:microsoft.com/office/officeart/2005/8/layout/cycle4"/>
    <dgm:cxn modelId="{79A863E7-47B1-407D-A30D-8325F70AC4F1}" type="presOf" srcId="{1A1064BE-9F9D-4158-BB1E-B9700BA36053}" destId="{C1F4E3D2-CBA1-4228-9C11-0A08A4B02E7D}" srcOrd="1" destOrd="8" presId="urn:microsoft.com/office/officeart/2005/8/layout/cycle4"/>
    <dgm:cxn modelId="{C2B05E2F-65C3-4479-971F-3F07FDADD046}" type="presOf" srcId="{937E36F3-EDF8-4F1C-BBA6-ABA50E6FFAD5}" destId="{116B0358-7B90-4A16-AF5E-4BE4C4E84866}" srcOrd="1" destOrd="10" presId="urn:microsoft.com/office/officeart/2005/8/layout/cycle4"/>
    <dgm:cxn modelId="{6D7F2398-7394-4A42-872C-0156BD0A3A25}" type="presOf" srcId="{BFD6CBF7-4995-469B-955B-4112AB947D59}" destId="{59BC79FB-8C68-4F50-9CED-74AEC51D2735}" srcOrd="0" destOrd="0" presId="urn:microsoft.com/office/officeart/2005/8/layout/cycle4"/>
    <dgm:cxn modelId="{9029F75D-1596-48EA-97DC-E5C7EC51D825}" srcId="{DBB55A60-93BC-4CB1-BA48-BA15CAC23292}" destId="{937E36F3-EDF8-4F1C-BBA6-ABA50E6FFAD5}" srcOrd="10" destOrd="0" parTransId="{73F2CF67-3B88-4DDB-910A-72F25BB2411E}" sibTransId="{450E5EC8-D12B-4DFB-9ABB-F17A0F4A9AB9}"/>
    <dgm:cxn modelId="{DEB64E39-530D-45CE-9737-B13D4A0EA965}" srcId="{DBB55A60-93BC-4CB1-BA48-BA15CAC23292}" destId="{60BC7A95-E58C-4A07-A22B-4F7F092C9CA8}" srcOrd="11" destOrd="0" parTransId="{38A5CE18-D654-4C87-9CB5-060331BDD268}" sibTransId="{43F8B40C-C3C3-4A5E-8395-46450E55149C}"/>
    <dgm:cxn modelId="{C50F16C2-71E7-42B8-AD17-425F9A054D90}" type="presOf" srcId="{BF618239-0F4E-4D02-86BE-2533E66F0DE7}" destId="{8F675E53-B462-42A2-BBAD-219E6DF28BBE}" srcOrd="0" destOrd="1" presId="urn:microsoft.com/office/officeart/2005/8/layout/cycle4"/>
    <dgm:cxn modelId="{1C516EBF-3C0A-4334-9D00-55394B677A82}" srcId="{DBB55A60-93BC-4CB1-BA48-BA15CAC23292}" destId="{A3BDE7FA-8CD0-425C-A86C-1144FC11B5E1}" srcOrd="4" destOrd="0" parTransId="{3E871FEE-7F25-403D-B486-A6FF0700496B}" sibTransId="{94CB1AB1-D922-4E8E-A4BF-F2325EA2B639}"/>
    <dgm:cxn modelId="{ED7312B8-1658-47C5-8071-8B6323CA1324}" type="presOf" srcId="{023DF170-4B48-46A4-A7B0-2999963784F2}" destId="{116B0358-7B90-4A16-AF5E-4BE4C4E84866}" srcOrd="1" destOrd="6" presId="urn:microsoft.com/office/officeart/2005/8/layout/cycle4"/>
    <dgm:cxn modelId="{4402DA1E-1DCC-4227-BCB7-2F9F157E8D1C}" type="presOf" srcId="{8DE53407-3EB7-4842-A56F-1354FF2D7D4C}" destId="{116B0358-7B90-4A16-AF5E-4BE4C4E84866}" srcOrd="1" destOrd="0" presId="urn:microsoft.com/office/officeart/2005/8/layout/cycle4"/>
    <dgm:cxn modelId="{DDA5123A-F2B0-4355-9FE8-D10A402CB211}" srcId="{DBB55A60-93BC-4CB1-BA48-BA15CAC23292}" destId="{8DE53407-3EB7-4842-A56F-1354FF2D7D4C}" srcOrd="0" destOrd="0" parTransId="{F57D3891-095E-451D-81A6-A0021704CB5F}" sibTransId="{1AC333C6-7563-4648-8FAA-F6648743D629}"/>
    <dgm:cxn modelId="{AB49B5D1-CE61-4B4A-8011-C2F9837F7C8B}" type="presOf" srcId="{023DF170-4B48-46A4-A7B0-2999963784F2}" destId="{B53CE494-B837-486C-8B3D-25C8ED595017}" srcOrd="0" destOrd="6" presId="urn:microsoft.com/office/officeart/2005/8/layout/cycle4"/>
    <dgm:cxn modelId="{48790935-1106-404D-8439-C123C11DC58F}" type="presOf" srcId="{F598CE60-8766-4E4B-8B45-A58E738C4263}" destId="{8F675E53-B462-42A2-BBAD-219E6DF28BBE}" srcOrd="0" destOrd="2" presId="urn:microsoft.com/office/officeart/2005/8/layout/cycle4"/>
    <dgm:cxn modelId="{5C370045-F1B8-436B-AB5D-2F03ADD9CEF9}" srcId="{33E25254-84AE-4407-A81E-3DB60A8AF685}" destId="{7F188671-E2E8-4B5F-B166-BC1E7AC34BE2}" srcOrd="0" destOrd="0" parTransId="{9A3BAE8B-400B-4551-B15F-2A33B247E09F}" sibTransId="{28EB3D67-BE75-4CC2-B130-7EECD4AAA73F}"/>
    <dgm:cxn modelId="{CBC41738-7639-4433-8BF9-D5772638A5CF}" type="presOf" srcId="{75983B23-1D6A-408B-A484-69F2E3556B6E}" destId="{116B0358-7B90-4A16-AF5E-4BE4C4E84866}" srcOrd="1" destOrd="1" presId="urn:microsoft.com/office/officeart/2005/8/layout/cycle4"/>
    <dgm:cxn modelId="{3FE1CE97-07F2-40A4-A8CA-C442AD0817B8}" srcId="{027011AF-5F15-45A5-8C44-E9DBEDA89B64}" destId="{DF30F519-509C-4CB6-958D-635A0EFB0590}" srcOrd="4" destOrd="0" parTransId="{75591ED1-1A3D-4CF3-A6B8-C50C0C3E9611}" sibTransId="{18AFC277-B174-49B9-B810-4F2996D84A60}"/>
    <dgm:cxn modelId="{496A7127-9121-457D-B2F9-76A55633683F}" type="presOf" srcId="{7133DF5A-2462-40F3-ACCF-53EADCF5E7C5}" destId="{C1F4E3D2-CBA1-4228-9C11-0A08A4B02E7D}" srcOrd="1" destOrd="1" presId="urn:microsoft.com/office/officeart/2005/8/layout/cycle4"/>
    <dgm:cxn modelId="{A5AED32A-8E6C-405C-AECD-C3F0946031F8}" srcId="{33E25254-84AE-4407-A81E-3DB60A8AF685}" destId="{03EF14F3-3C41-4DE2-A9DC-E8EE09205A74}" srcOrd="1" destOrd="0" parTransId="{704E5D13-B096-488A-969F-4ACB8395B659}" sibTransId="{D93F4710-CB24-407D-86A9-E8B28B98DE3E}"/>
    <dgm:cxn modelId="{57CF1757-4518-423C-AF4E-3E6BC25E37AA}" type="presOf" srcId="{1A1064BE-9F9D-4158-BB1E-B9700BA36053}" destId="{B894E5EA-9FDA-42AA-AEC4-2AC471F1DE15}" srcOrd="0" destOrd="8" presId="urn:microsoft.com/office/officeart/2005/8/layout/cycle4"/>
    <dgm:cxn modelId="{A8A282B3-FBF9-4AE3-8601-D2C4D0D44E09}" srcId="{027011AF-5F15-45A5-8C44-E9DBEDA89B64}" destId="{1A1064BE-9F9D-4158-BB1E-B9700BA36053}" srcOrd="8" destOrd="0" parTransId="{204C0392-A6F8-43A0-974F-F6B8A33BF390}" sibTransId="{FAF43EDB-3DD1-4D33-B681-0F9EDFC342F6}"/>
    <dgm:cxn modelId="{0AE57449-3F57-4544-AA97-BA298D302357}" type="presOf" srcId="{25F37775-F0DD-4E89-93F8-017981B5E019}" destId="{B53CE494-B837-486C-8B3D-25C8ED595017}" srcOrd="0" destOrd="3" presId="urn:microsoft.com/office/officeart/2005/8/layout/cycle4"/>
    <dgm:cxn modelId="{F6C199AB-6845-4AFE-AC0C-F11C7365A091}" srcId="{33E25254-84AE-4407-A81E-3DB60A8AF685}" destId="{59047084-D804-41F4-BAAF-55F1148F43F9}" srcOrd="2" destOrd="0" parTransId="{1A201791-29C2-48BD-8F5F-26F2FACE7972}" sibTransId="{B71F1F76-EDEA-40F3-B826-BBEDE5E24A9A}"/>
    <dgm:cxn modelId="{A69DE7C8-D0FC-450E-893B-A08F4A3FAB02}" type="presOf" srcId="{75DD397C-3597-4F18-BD3F-4386947DE668}" destId="{116B0358-7B90-4A16-AF5E-4BE4C4E84866}" srcOrd="1" destOrd="5" presId="urn:microsoft.com/office/officeart/2005/8/layout/cycle4"/>
    <dgm:cxn modelId="{823D35AF-7BE5-4734-A8B0-AD6065860E9F}" type="presOf" srcId="{70D152E2-1A1C-482B-AB55-F1255AE38032}" destId="{C1F4E3D2-CBA1-4228-9C11-0A08A4B02E7D}" srcOrd="1" destOrd="7" presId="urn:microsoft.com/office/officeart/2005/8/layout/cycle4"/>
    <dgm:cxn modelId="{0AC19BEC-1C3C-4912-8D3F-68DF86760568}" type="presOf" srcId="{DF30F519-509C-4CB6-958D-635A0EFB0590}" destId="{B894E5EA-9FDA-42AA-AEC4-2AC471F1DE15}" srcOrd="0" destOrd="4" presId="urn:microsoft.com/office/officeart/2005/8/layout/cycle4"/>
    <dgm:cxn modelId="{DD515BA1-9F9F-4662-8087-C83C97C7B398}" type="presOf" srcId="{027011AF-5F15-45A5-8C44-E9DBEDA89B64}" destId="{4854DD2E-741F-4AEC-A902-686ECC26DF5E}" srcOrd="0" destOrd="0" presId="urn:microsoft.com/office/officeart/2005/8/layout/cycle4"/>
    <dgm:cxn modelId="{58CC8491-57BF-425A-B128-D9C5CABDCDF1}" type="presOf" srcId="{937E36F3-EDF8-4F1C-BBA6-ABA50E6FFAD5}" destId="{B53CE494-B837-486C-8B3D-25C8ED595017}" srcOrd="0" destOrd="10" presId="urn:microsoft.com/office/officeart/2005/8/layout/cycle4"/>
    <dgm:cxn modelId="{44D2B388-37E9-4E74-8189-52DD8F48397F}" type="presOf" srcId="{C493F0A8-87CF-4559-867A-03EABC6C6EF3}" destId="{C1F4E3D2-CBA1-4228-9C11-0A08A4B02E7D}" srcOrd="1" destOrd="0" presId="urn:microsoft.com/office/officeart/2005/8/layout/cycle4"/>
    <dgm:cxn modelId="{60819EA8-0B61-4E3E-BED5-233F0BA54762}" type="presOf" srcId="{1F06BF4C-D0E8-45A9-80EE-736ED47D7447}" destId="{D95A29F7-56C3-4D30-8798-507BEEA79354}" srcOrd="0" destOrd="0" presId="urn:microsoft.com/office/officeart/2005/8/layout/cycle4"/>
    <dgm:cxn modelId="{E292723D-C326-41DE-8FD1-90DFC5A14784}" type="presOf" srcId="{F730D484-F56C-461A-8D25-F2715DC16B1B}" destId="{116B0358-7B90-4A16-AF5E-4BE4C4E84866}" srcOrd="1" destOrd="9" presId="urn:microsoft.com/office/officeart/2005/8/layout/cycle4"/>
    <dgm:cxn modelId="{CAD5BB5A-5F97-4EBE-914C-BF51D99DE10A}" type="presOf" srcId="{A8A5863A-EEE4-4EF8-A173-DD236E11BCDD}" destId="{B894E5EA-9FDA-42AA-AEC4-2AC471F1DE15}" srcOrd="0" destOrd="2" presId="urn:microsoft.com/office/officeart/2005/8/layout/cycle4"/>
    <dgm:cxn modelId="{650D9F09-A45F-46E3-9601-91C22B1F1F08}" type="presOf" srcId="{7DDB4116-FE97-4632-8838-8DC71662D59C}" destId="{B894E5EA-9FDA-42AA-AEC4-2AC471F1DE15}" srcOrd="0" destOrd="6" presId="urn:microsoft.com/office/officeart/2005/8/layout/cycle4"/>
    <dgm:cxn modelId="{446391AD-99F2-46BA-B64F-D3DE8021302B}" type="presOf" srcId="{70D152E2-1A1C-482B-AB55-F1255AE38032}" destId="{B894E5EA-9FDA-42AA-AEC4-2AC471F1DE15}" srcOrd="0" destOrd="7" presId="urn:microsoft.com/office/officeart/2005/8/layout/cycle4"/>
    <dgm:cxn modelId="{F6940CDD-BEB3-40C1-8256-E5946DFF39E1}" srcId="{DBB55A60-93BC-4CB1-BA48-BA15CAC23292}" destId="{5A11417E-0E34-4DDF-8A8B-16BFE5B26517}" srcOrd="8" destOrd="0" parTransId="{34A8D671-C46A-42DC-9C32-3826247E4486}" sibTransId="{F4A7A61F-EDFE-436F-BBA0-4F2644BAEB48}"/>
    <dgm:cxn modelId="{818C265E-9D0F-4B56-B056-E7C33EFBBC69}" srcId="{BFD6CBF7-4995-469B-955B-4112AB947D59}" destId="{027011AF-5F15-45A5-8C44-E9DBEDA89B64}" srcOrd="0" destOrd="0" parTransId="{D90CFDD8-39E0-4397-9C19-287C67F00CE9}" sibTransId="{9F4D7697-F2EB-4272-8AF6-5DA7C241416A}"/>
    <dgm:cxn modelId="{6C57A14F-6632-4C57-9F63-9257F631B111}" type="presOf" srcId="{81905ADD-7BAB-4599-93FE-980827E0B787}" destId="{990D48E9-49F0-406E-8328-75B6206FCCD8}" srcOrd="1" destOrd="0" presId="urn:microsoft.com/office/officeart/2005/8/layout/cycle4"/>
    <dgm:cxn modelId="{4A9D4384-1508-4C27-8668-1452CB5E59C8}" srcId="{027011AF-5F15-45A5-8C44-E9DBEDA89B64}" destId="{A8A5863A-EEE4-4EF8-A173-DD236E11BCDD}" srcOrd="2" destOrd="0" parTransId="{275CBC41-8CCD-4434-9B73-00A3644522D2}" sibTransId="{0B266F10-62C5-46DD-BABE-329B6FC616E7}"/>
    <dgm:cxn modelId="{4EE65A40-5239-400D-A22D-5E5F456647FB}" srcId="{1F06BF4C-D0E8-45A9-80EE-736ED47D7447}" destId="{F598CE60-8766-4E4B-8B45-A58E738C4263}" srcOrd="2" destOrd="0" parTransId="{DA2792A5-1E83-4E52-8E9C-1F02F7D8C835}" sibTransId="{B46C5B42-7D9A-49EA-B058-314C9068CC83}"/>
    <dgm:cxn modelId="{353D0265-97BF-48E7-B67E-D03B996DAFB0}" type="presOf" srcId="{C04587FC-4BB4-4FE0-9A4A-D3AFF3E7D630}" destId="{C1F4E3D2-CBA1-4228-9C11-0A08A4B02E7D}" srcOrd="1" destOrd="9" presId="urn:microsoft.com/office/officeart/2005/8/layout/cycle4"/>
    <dgm:cxn modelId="{FBE8C006-025B-4F37-A9ED-C0362E36165C}" type="presOf" srcId="{7F188671-E2E8-4B5F-B166-BC1E7AC34BE2}" destId="{94C06EF2-1F4F-489B-8666-5E8E444542E6}" srcOrd="0" destOrd="0" presId="urn:microsoft.com/office/officeart/2005/8/layout/cycle4"/>
    <dgm:cxn modelId="{43D433FC-4F46-4E91-A037-E3DE98918174}" srcId="{027011AF-5F15-45A5-8C44-E9DBEDA89B64}" destId="{70D152E2-1A1C-482B-AB55-F1255AE38032}" srcOrd="7" destOrd="0" parTransId="{F2E5A121-6087-4DB0-B469-043547D54178}" sibTransId="{65F519FD-C3B7-4B7F-B30C-F0DB88BE178C}"/>
    <dgm:cxn modelId="{BC949665-0CA3-4B01-A0AC-4E486FD3C491}" srcId="{DBB55A60-93BC-4CB1-BA48-BA15CAC23292}" destId="{25F37775-F0DD-4E89-93F8-017981B5E019}" srcOrd="3" destOrd="0" parTransId="{D4B69E1B-9173-4E6D-AA7F-BE7F57F2EC04}" sibTransId="{ECBFFDD4-6D51-4446-B983-2F2732259C28}"/>
    <dgm:cxn modelId="{EDE7038A-CB37-44F7-A90A-E1243704098F}" type="presOf" srcId="{7F188671-E2E8-4B5F-B166-BC1E7AC34BE2}" destId="{26D964A7-B84D-4121-BE74-1C277D429005}" srcOrd="1" destOrd="0" presId="urn:microsoft.com/office/officeart/2005/8/layout/cycle4"/>
    <dgm:cxn modelId="{A967C12D-DFEF-4EDB-AC20-FA483AB9F228}" type="presOf" srcId="{81905ADD-7BAB-4599-93FE-980827E0B787}" destId="{8F675E53-B462-42A2-BBAD-219E6DF28BBE}" srcOrd="0" destOrd="0" presId="urn:microsoft.com/office/officeart/2005/8/layout/cycle4"/>
    <dgm:cxn modelId="{0783879D-1748-4B51-A512-842BC7B4682F}" srcId="{DBB55A60-93BC-4CB1-BA48-BA15CAC23292}" destId="{75983B23-1D6A-408B-A484-69F2E3556B6E}" srcOrd="1" destOrd="0" parTransId="{A121213B-DFD3-445F-B80E-2BB067E3F747}" sibTransId="{D5903F9F-3C0C-4EF6-957F-4AEE236F7914}"/>
    <dgm:cxn modelId="{B1FBCF62-C177-489C-9903-0243855EFE41}" type="presOf" srcId="{F5CF35E5-37B3-47FF-B842-94748884C77A}" destId="{C1F4E3D2-CBA1-4228-9C11-0A08A4B02E7D}" srcOrd="1" destOrd="3" presId="urn:microsoft.com/office/officeart/2005/8/layout/cycle4"/>
    <dgm:cxn modelId="{7862F0FD-7AE5-4C43-895D-35D6B718F2E8}" type="presParOf" srcId="{59BC79FB-8C68-4F50-9CED-74AEC51D2735}" destId="{F0851FDC-BABD-4C4F-9BFD-8FD56841D6AA}" srcOrd="0" destOrd="0" presId="urn:microsoft.com/office/officeart/2005/8/layout/cycle4"/>
    <dgm:cxn modelId="{F10017D9-0581-46D8-8C03-A75C9735D1A5}" type="presParOf" srcId="{F0851FDC-BABD-4C4F-9BFD-8FD56841D6AA}" destId="{3CB8CE7C-FE48-4D47-A148-7A264D0CBDE6}" srcOrd="0" destOrd="0" presId="urn:microsoft.com/office/officeart/2005/8/layout/cycle4"/>
    <dgm:cxn modelId="{62353298-40E7-42C1-B64B-06F4248122E3}" type="presParOf" srcId="{3CB8CE7C-FE48-4D47-A148-7A264D0CBDE6}" destId="{B894E5EA-9FDA-42AA-AEC4-2AC471F1DE15}" srcOrd="0" destOrd="0" presId="urn:microsoft.com/office/officeart/2005/8/layout/cycle4"/>
    <dgm:cxn modelId="{BBA7F528-EEC8-45B2-9092-09575EED3B9C}" type="presParOf" srcId="{3CB8CE7C-FE48-4D47-A148-7A264D0CBDE6}" destId="{C1F4E3D2-CBA1-4228-9C11-0A08A4B02E7D}" srcOrd="1" destOrd="0" presId="urn:microsoft.com/office/officeart/2005/8/layout/cycle4"/>
    <dgm:cxn modelId="{53B8365E-3D07-4BD7-B288-2F63A3D898A3}" type="presParOf" srcId="{F0851FDC-BABD-4C4F-9BFD-8FD56841D6AA}" destId="{6BB23FD6-0CAB-469C-A3B9-F5590F791481}" srcOrd="1" destOrd="0" presId="urn:microsoft.com/office/officeart/2005/8/layout/cycle4"/>
    <dgm:cxn modelId="{3F09FDE7-F927-4F51-BB6E-9056F8DB7656}" type="presParOf" srcId="{6BB23FD6-0CAB-469C-A3B9-F5590F791481}" destId="{B53CE494-B837-486C-8B3D-25C8ED595017}" srcOrd="0" destOrd="0" presId="urn:microsoft.com/office/officeart/2005/8/layout/cycle4"/>
    <dgm:cxn modelId="{A14C4D00-7CB2-4C24-BC23-DC53F5D4EFDB}" type="presParOf" srcId="{6BB23FD6-0CAB-469C-A3B9-F5590F791481}" destId="{116B0358-7B90-4A16-AF5E-4BE4C4E84866}" srcOrd="1" destOrd="0" presId="urn:microsoft.com/office/officeart/2005/8/layout/cycle4"/>
    <dgm:cxn modelId="{D8476D87-7E8B-49EC-BCBD-F3C9F2CA00C7}" type="presParOf" srcId="{F0851FDC-BABD-4C4F-9BFD-8FD56841D6AA}" destId="{DFFD3B06-8103-4D07-823A-7662F1FD3275}" srcOrd="2" destOrd="0" presId="urn:microsoft.com/office/officeart/2005/8/layout/cycle4"/>
    <dgm:cxn modelId="{522835FC-D8C1-4632-9E9F-4C8916FB5570}" type="presParOf" srcId="{DFFD3B06-8103-4D07-823A-7662F1FD3275}" destId="{94C06EF2-1F4F-489B-8666-5E8E444542E6}" srcOrd="0" destOrd="0" presId="urn:microsoft.com/office/officeart/2005/8/layout/cycle4"/>
    <dgm:cxn modelId="{A9E2CAE6-EC92-4F4E-BA9B-309DDC69655D}" type="presParOf" srcId="{DFFD3B06-8103-4D07-823A-7662F1FD3275}" destId="{26D964A7-B84D-4121-BE74-1C277D429005}" srcOrd="1" destOrd="0" presId="urn:microsoft.com/office/officeart/2005/8/layout/cycle4"/>
    <dgm:cxn modelId="{C4E11770-AFFD-416D-8CAC-3963010AFC2A}" type="presParOf" srcId="{F0851FDC-BABD-4C4F-9BFD-8FD56841D6AA}" destId="{7EFF4809-4D8F-4710-B7AB-50D169521F00}" srcOrd="3" destOrd="0" presId="urn:microsoft.com/office/officeart/2005/8/layout/cycle4"/>
    <dgm:cxn modelId="{DCA1C4F1-9575-445B-845B-6E3EB6339AAC}" type="presParOf" srcId="{7EFF4809-4D8F-4710-B7AB-50D169521F00}" destId="{8F675E53-B462-42A2-BBAD-219E6DF28BBE}" srcOrd="0" destOrd="0" presId="urn:microsoft.com/office/officeart/2005/8/layout/cycle4"/>
    <dgm:cxn modelId="{2545AD9A-6964-497E-AA07-61D9F7931560}" type="presParOf" srcId="{7EFF4809-4D8F-4710-B7AB-50D169521F00}" destId="{990D48E9-49F0-406E-8328-75B6206FCCD8}" srcOrd="1" destOrd="0" presId="urn:microsoft.com/office/officeart/2005/8/layout/cycle4"/>
    <dgm:cxn modelId="{938018A4-887D-4B18-8587-67C3F925F1BD}" type="presParOf" srcId="{F0851FDC-BABD-4C4F-9BFD-8FD56841D6AA}" destId="{0C1DA5AE-0DC8-45DF-9095-2FED12C6F09C}" srcOrd="4" destOrd="0" presId="urn:microsoft.com/office/officeart/2005/8/layout/cycle4"/>
    <dgm:cxn modelId="{7187D9D3-8D1E-4B44-97F5-1D2FD3000D63}" type="presParOf" srcId="{59BC79FB-8C68-4F50-9CED-74AEC51D2735}" destId="{D816C4F8-FB77-49B3-A1C3-AFC09C23DD59}" srcOrd="1" destOrd="0" presId="urn:microsoft.com/office/officeart/2005/8/layout/cycle4"/>
    <dgm:cxn modelId="{67D98731-C1A8-453B-8A3B-FF4CBF9752B3}" type="presParOf" srcId="{D816C4F8-FB77-49B3-A1C3-AFC09C23DD59}" destId="{4854DD2E-741F-4AEC-A902-686ECC26DF5E}" srcOrd="0" destOrd="0" presId="urn:microsoft.com/office/officeart/2005/8/layout/cycle4"/>
    <dgm:cxn modelId="{7B66C24D-A7CD-4757-B180-AE92524AE1A3}" type="presParOf" srcId="{D816C4F8-FB77-49B3-A1C3-AFC09C23DD59}" destId="{2FF27F2D-B0D1-425A-BA1B-349A05CE045F}" srcOrd="1" destOrd="0" presId="urn:microsoft.com/office/officeart/2005/8/layout/cycle4"/>
    <dgm:cxn modelId="{69F85394-982E-44CF-8854-7E5B277979A0}" type="presParOf" srcId="{D816C4F8-FB77-49B3-A1C3-AFC09C23DD59}" destId="{C5268710-80BA-4554-9449-C998405E6B34}" srcOrd="2" destOrd="0" presId="urn:microsoft.com/office/officeart/2005/8/layout/cycle4"/>
    <dgm:cxn modelId="{3EF3FC22-879D-44CC-9458-B1294E510C5C}" type="presParOf" srcId="{D816C4F8-FB77-49B3-A1C3-AFC09C23DD59}" destId="{D95A29F7-56C3-4D30-8798-507BEEA79354}" srcOrd="3" destOrd="0" presId="urn:microsoft.com/office/officeart/2005/8/layout/cycle4"/>
    <dgm:cxn modelId="{CE299ECA-FA25-4F71-8854-80C1E244D9DC}" type="presParOf" srcId="{D816C4F8-FB77-49B3-A1C3-AFC09C23DD59}" destId="{E44D93D5-6AAA-4B57-B939-08B9604D36E6}" srcOrd="4" destOrd="0" presId="urn:microsoft.com/office/officeart/2005/8/layout/cycle4"/>
    <dgm:cxn modelId="{F9F6B651-E7A4-4E42-BC54-4DE54D36C07B}" type="presParOf" srcId="{59BC79FB-8C68-4F50-9CED-74AEC51D2735}" destId="{8BDFE05A-9A7B-4BD8-871C-86D502737929}" srcOrd="2" destOrd="0" presId="urn:microsoft.com/office/officeart/2005/8/layout/cycle4"/>
    <dgm:cxn modelId="{564FDCDF-0A85-4761-94F2-2719A2D97138}" type="presParOf" srcId="{59BC79FB-8C68-4F50-9CED-74AEC51D2735}" destId="{3A22318D-BC86-4E41-8EAD-CB8495BAFAD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06EF2-1F4F-489B-8666-5E8E444542E6}">
      <dsp:nvSpPr>
        <dsp:cNvPr id="0" name=""/>
        <dsp:cNvSpPr/>
      </dsp:nvSpPr>
      <dsp:spPr>
        <a:xfrm>
          <a:off x="6162409" y="4321250"/>
          <a:ext cx="4192484" cy="149156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Timeous servicing of municipal debt</a:t>
          </a: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Conclusion of debt litigation cases</a:t>
          </a: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Recover properties sold and never paid for</a:t>
          </a: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kern="1200" dirty="0">
              <a:latin typeface="Arial" panose="020B0604020202020204" pitchFamily="34" charset="0"/>
              <a:cs typeface="Arial" panose="020B0604020202020204" pitchFamily="34" charset="0"/>
            </a:rPr>
            <a:t>Hand over non-paying customers</a:t>
          </a:r>
        </a:p>
      </dsp:txBody>
      <dsp:txXfrm>
        <a:off x="7452920" y="4726906"/>
        <a:ext cx="2869209" cy="1053142"/>
      </dsp:txXfrm>
    </dsp:sp>
    <dsp:sp modelId="{8F675E53-B462-42A2-BBAD-219E6DF28BBE}">
      <dsp:nvSpPr>
        <dsp:cNvPr id="0" name=""/>
        <dsp:cNvSpPr/>
      </dsp:nvSpPr>
      <dsp:spPr>
        <a:xfrm>
          <a:off x="350899" y="4395143"/>
          <a:ext cx="3821514" cy="1223712"/>
        </a:xfrm>
        <a:prstGeom prst="roundRect">
          <a:avLst>
            <a:gd name="adj" fmla="val 10000"/>
          </a:avLst>
        </a:prstGeom>
        <a:solidFill>
          <a:schemeClr val="bg1"/>
        </a:solidFill>
        <a:ln w="6350" cap="flat" cmpd="sng" algn="ctr">
          <a:solidFill>
            <a:schemeClr val="accent5">
              <a:hueOff val="-6758543"/>
              <a:satOff val="-17419"/>
              <a:lumOff val="-117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ZA" sz="1200" kern="1200" dirty="0">
              <a:latin typeface="Arial" panose="020B0604020202020204" pitchFamily="34" charset="0"/>
              <a:cs typeface="Arial" panose="020B0604020202020204" pitchFamily="34" charset="0"/>
            </a:rPr>
            <a:t>Implementation of GVR</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Conduct Land Audit  </a:t>
          </a: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kern="1200" dirty="0">
              <a:latin typeface="Arial" panose="020B0604020202020204" pitchFamily="34" charset="0"/>
              <a:cs typeface="Arial" panose="020B0604020202020204" pitchFamily="34" charset="0"/>
            </a:rPr>
            <a:t>Retrieval of land not paid</a:t>
          </a:r>
        </a:p>
      </dsp:txBody>
      <dsp:txXfrm>
        <a:off x="377780" y="4727952"/>
        <a:ext cx="2621297" cy="864022"/>
      </dsp:txXfrm>
    </dsp:sp>
    <dsp:sp modelId="{B53CE494-B837-486C-8B3D-25C8ED595017}">
      <dsp:nvSpPr>
        <dsp:cNvPr id="0" name=""/>
        <dsp:cNvSpPr/>
      </dsp:nvSpPr>
      <dsp:spPr>
        <a:xfrm>
          <a:off x="6195059" y="378845"/>
          <a:ext cx="4055893" cy="263012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Comprehensive data cleansing </a:t>
          </a: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System integration </a:t>
          </a: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Data integration between GV and FMS</a:t>
          </a: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Improved accuracy in billing</a:t>
          </a: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Consistent application of credit control and debt management policy.</a:t>
          </a: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kern="1200" dirty="0">
              <a:latin typeface="Arial" panose="020B0604020202020204" pitchFamily="34" charset="0"/>
              <a:cs typeface="Arial" panose="020B0604020202020204" pitchFamily="34" charset="0"/>
            </a:rPr>
            <a:t>Write off uncollectable debt</a:t>
          </a:r>
        </a:p>
        <a:p>
          <a:pPr marL="114300" lvl="1" indent="-114300" algn="l" defTabSz="533400">
            <a:lnSpc>
              <a:spcPct val="90000"/>
            </a:lnSpc>
            <a:spcBef>
              <a:spcPct val="0"/>
            </a:spcBef>
            <a:spcAft>
              <a:spcPct val="15000"/>
            </a:spcAft>
            <a:buChar char="••"/>
          </a:pPr>
          <a:r>
            <a:rPr lang="en-ZA" sz="1200" kern="1200" dirty="0">
              <a:latin typeface="Arial" panose="020B0604020202020204" pitchFamily="34" charset="0"/>
              <a:cs typeface="Arial" panose="020B0604020202020204" pitchFamily="34" charset="0"/>
            </a:rPr>
            <a:t>Contract Management</a:t>
          </a:r>
        </a:p>
        <a:p>
          <a:pPr marL="114300" lvl="1" indent="-114300" algn="l" defTabSz="533400">
            <a:lnSpc>
              <a:spcPct val="90000"/>
            </a:lnSpc>
            <a:spcBef>
              <a:spcPct val="0"/>
            </a:spcBef>
            <a:spcAft>
              <a:spcPct val="15000"/>
            </a:spcAft>
            <a:buChar char="••"/>
          </a:pPr>
          <a:r>
            <a:rPr lang="en-ZA" sz="1200" kern="1200" dirty="0">
              <a:latin typeface="Arial" panose="020B0604020202020204" pitchFamily="34" charset="0"/>
              <a:cs typeface="Arial" panose="020B0604020202020204" pitchFamily="34" charset="0"/>
            </a:rPr>
            <a:t>Overtime reduction</a:t>
          </a:r>
        </a:p>
        <a:p>
          <a:pPr marL="114300" lvl="1" indent="-114300" algn="l" defTabSz="533400">
            <a:lnSpc>
              <a:spcPct val="90000"/>
            </a:lnSpc>
            <a:spcBef>
              <a:spcPct val="0"/>
            </a:spcBef>
            <a:spcAft>
              <a:spcPct val="15000"/>
            </a:spcAft>
            <a:buChar char="••"/>
          </a:pPr>
          <a:r>
            <a:rPr lang="en-ZA" sz="1200" kern="1200" dirty="0">
              <a:latin typeface="Arial" panose="020B0604020202020204" pitchFamily="34" charset="0"/>
              <a:cs typeface="Arial" panose="020B0604020202020204" pitchFamily="34" charset="0"/>
            </a:rPr>
            <a:t>Insourcing of services</a:t>
          </a:r>
        </a:p>
        <a:p>
          <a:pPr marL="114300" lvl="1" indent="-114300" algn="l" defTabSz="533400">
            <a:lnSpc>
              <a:spcPct val="90000"/>
            </a:lnSpc>
            <a:spcBef>
              <a:spcPct val="0"/>
            </a:spcBef>
            <a:spcAft>
              <a:spcPct val="15000"/>
            </a:spcAft>
            <a:buChar char="••"/>
          </a:pPr>
          <a:r>
            <a:rPr lang="en-ZA" sz="1200" kern="1200" dirty="0">
              <a:latin typeface="Arial" panose="020B0604020202020204" pitchFamily="34" charset="0"/>
              <a:cs typeface="Arial" panose="020B0604020202020204" pitchFamily="34" charset="0"/>
            </a:rPr>
            <a:t>Implementation of Cost Containment </a:t>
          </a:r>
        </a:p>
        <a:p>
          <a:pPr marL="57150" lvl="1" indent="-57150" algn="l" defTabSz="488950">
            <a:lnSpc>
              <a:spcPct val="90000"/>
            </a:lnSpc>
            <a:spcBef>
              <a:spcPct val="0"/>
            </a:spcBef>
            <a:spcAft>
              <a:spcPct val="15000"/>
            </a:spcAft>
            <a:buChar char="••"/>
          </a:pPr>
          <a:endParaRPr lang="en-ZA" sz="1100" kern="1200" dirty="0"/>
        </a:p>
        <a:p>
          <a:pPr marL="57150" lvl="1" indent="-57150" algn="l" defTabSz="488950">
            <a:lnSpc>
              <a:spcPct val="90000"/>
            </a:lnSpc>
            <a:spcBef>
              <a:spcPct val="0"/>
            </a:spcBef>
            <a:spcAft>
              <a:spcPct val="15000"/>
            </a:spcAft>
            <a:buChar char="••"/>
          </a:pPr>
          <a:endParaRPr lang="en-ZA" sz="1100" kern="1200" dirty="0"/>
        </a:p>
      </dsp:txBody>
      <dsp:txXfrm>
        <a:off x="7469602" y="436620"/>
        <a:ext cx="2723575" cy="1857043"/>
      </dsp:txXfrm>
    </dsp:sp>
    <dsp:sp modelId="{B894E5EA-9FDA-42AA-AEC4-2AC471F1DE15}">
      <dsp:nvSpPr>
        <dsp:cNvPr id="0" name=""/>
        <dsp:cNvSpPr/>
      </dsp:nvSpPr>
      <dsp:spPr>
        <a:xfrm>
          <a:off x="358219" y="100064"/>
          <a:ext cx="3536529" cy="311078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ZA" sz="1200" kern="1200" dirty="0">
              <a:latin typeface="Arial" panose="020B0604020202020204" pitchFamily="34" charset="0"/>
              <a:cs typeface="Arial" panose="020B0604020202020204" pitchFamily="34" charset="0"/>
            </a:rPr>
            <a:t>Procurement of smart Vending and meter management system</a:t>
          </a:r>
        </a:p>
        <a:p>
          <a:pPr marL="114300" lvl="1" indent="-114300" algn="l" defTabSz="533400">
            <a:lnSpc>
              <a:spcPct val="90000"/>
            </a:lnSpc>
            <a:spcBef>
              <a:spcPct val="0"/>
            </a:spcBef>
            <a:spcAft>
              <a:spcPct val="15000"/>
            </a:spcAft>
            <a:buChar char="••"/>
          </a:pPr>
          <a:r>
            <a:rPr lang="en-ZA" sz="1200" kern="1200" dirty="0">
              <a:latin typeface="Arial" panose="020B0604020202020204" pitchFamily="34" charset="0"/>
              <a:cs typeface="Arial" panose="020B0604020202020204" pitchFamily="34" charset="0"/>
            </a:rPr>
            <a:t>Ghost vending (change supplier group codes).</a:t>
          </a:r>
        </a:p>
        <a:p>
          <a:pPr marL="114300" lvl="1" indent="-114300" algn="l" defTabSz="533400">
            <a:lnSpc>
              <a:spcPct val="90000"/>
            </a:lnSpc>
            <a:spcBef>
              <a:spcPct val="0"/>
            </a:spcBef>
            <a:spcAft>
              <a:spcPct val="15000"/>
            </a:spcAft>
            <a:buChar char="••"/>
          </a:pPr>
          <a:r>
            <a:rPr lang="en-ZA" sz="1200" kern="1200" dirty="0">
              <a:latin typeface="Arial" panose="020B0604020202020204" pitchFamily="34" charset="0"/>
              <a:cs typeface="Arial" panose="020B0604020202020204" pitchFamily="34" charset="0"/>
            </a:rPr>
            <a:t>Remove illegal connection. </a:t>
          </a:r>
        </a:p>
        <a:p>
          <a:pPr marL="114300" lvl="1" indent="-114300" algn="l" defTabSz="533400">
            <a:lnSpc>
              <a:spcPct val="90000"/>
            </a:lnSpc>
            <a:spcBef>
              <a:spcPct val="0"/>
            </a:spcBef>
            <a:spcAft>
              <a:spcPct val="15000"/>
            </a:spcAft>
            <a:buChar char="••"/>
          </a:pPr>
          <a:r>
            <a:rPr lang="en-ZA" sz="1200" kern="1200" dirty="0">
              <a:latin typeface="Arial" panose="020B0604020202020204" pitchFamily="34" charset="0"/>
              <a:cs typeface="Arial" panose="020B0604020202020204" pitchFamily="34" charset="0"/>
            </a:rPr>
            <a:t>Meter audits.</a:t>
          </a:r>
        </a:p>
        <a:p>
          <a:pPr marL="114300" lvl="1" indent="-114300" algn="l" defTabSz="533400">
            <a:lnSpc>
              <a:spcPct val="90000"/>
            </a:lnSpc>
            <a:spcBef>
              <a:spcPct val="0"/>
            </a:spcBef>
            <a:spcAft>
              <a:spcPct val="15000"/>
            </a:spcAft>
            <a:buChar char="••"/>
          </a:pPr>
          <a:r>
            <a:rPr lang="en-ZA" sz="1200" kern="1200" dirty="0">
              <a:latin typeface="Arial" panose="020B0604020202020204" pitchFamily="34" charset="0"/>
              <a:cs typeface="Arial" panose="020B0604020202020204" pitchFamily="34" charset="0"/>
            </a:rPr>
            <a:t> Install meters on un-metered consumers</a:t>
          </a:r>
        </a:p>
        <a:p>
          <a:pPr marL="114300" lvl="1" indent="-114300" algn="l" defTabSz="533400">
            <a:lnSpc>
              <a:spcPct val="90000"/>
            </a:lnSpc>
            <a:spcBef>
              <a:spcPct val="0"/>
            </a:spcBef>
            <a:spcAft>
              <a:spcPct val="15000"/>
            </a:spcAft>
            <a:buChar char="••"/>
          </a:pPr>
          <a:r>
            <a:rPr lang="en-ZA" sz="1200" kern="1200" dirty="0">
              <a:latin typeface="Arial" panose="020B0604020202020204" pitchFamily="34" charset="0"/>
              <a:cs typeface="Arial" panose="020B0604020202020204" pitchFamily="34" charset="0"/>
            </a:rPr>
            <a:t>Bulk metering and sectorization</a:t>
          </a:r>
        </a:p>
        <a:p>
          <a:pPr marL="114300" lvl="1" indent="-114300" algn="l" defTabSz="533400">
            <a:lnSpc>
              <a:spcPct val="90000"/>
            </a:lnSpc>
            <a:spcBef>
              <a:spcPct val="0"/>
            </a:spcBef>
            <a:spcAft>
              <a:spcPct val="15000"/>
            </a:spcAft>
            <a:buChar char="••"/>
          </a:pPr>
          <a:r>
            <a:rPr lang="en-ZA" sz="1200" kern="1200" dirty="0">
              <a:latin typeface="Arial" panose="020B0604020202020204" pitchFamily="34" charset="0"/>
              <a:cs typeface="Arial" panose="020B0604020202020204" pitchFamily="34" charset="0"/>
            </a:rPr>
            <a:t>Monitoring of zero purchase meter/households</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Water demand management </a:t>
          </a: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Upgrading of water and electricity infrastructure </a:t>
          </a: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Regular maintenance of infrastructure </a:t>
          </a:r>
          <a:endParaRPr lang="en-ZA" sz="1200" kern="1200" dirty="0">
            <a:latin typeface="Arial" panose="020B0604020202020204" pitchFamily="34" charset="0"/>
            <a:cs typeface="Arial" panose="020B0604020202020204" pitchFamily="34" charset="0"/>
          </a:endParaRPr>
        </a:p>
      </dsp:txBody>
      <dsp:txXfrm>
        <a:off x="426553" y="168398"/>
        <a:ext cx="2338902" cy="2196421"/>
      </dsp:txXfrm>
    </dsp:sp>
    <dsp:sp modelId="{4854DD2E-741F-4AEC-A902-686ECC26DF5E}">
      <dsp:nvSpPr>
        <dsp:cNvPr id="0" name=""/>
        <dsp:cNvSpPr/>
      </dsp:nvSpPr>
      <dsp:spPr>
        <a:xfrm>
          <a:off x="3052192" y="792957"/>
          <a:ext cx="1985150" cy="1721680"/>
        </a:xfrm>
        <a:prstGeom prst="pieWedg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r>
            <a:rPr lang="en-US" sz="1300" kern="1200" dirty="0"/>
            <a:t>ELECTRICTY AND WATER INFRASTRUCTURE</a:t>
          </a:r>
          <a:endParaRPr lang="en-ZA" sz="1300" kern="1200" dirty="0"/>
        </a:p>
      </dsp:txBody>
      <dsp:txXfrm>
        <a:off x="3633629" y="1297225"/>
        <a:ext cx="1403713" cy="1217412"/>
      </dsp:txXfrm>
    </dsp:sp>
    <dsp:sp modelId="{2FF27F2D-B0D1-425A-BA1B-349A05CE045F}">
      <dsp:nvSpPr>
        <dsp:cNvPr id="0" name=""/>
        <dsp:cNvSpPr/>
      </dsp:nvSpPr>
      <dsp:spPr>
        <a:xfrm rot="5400000">
          <a:off x="5596160" y="628183"/>
          <a:ext cx="1697003" cy="2045036"/>
        </a:xfrm>
        <a:prstGeom prst="pieWedg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t>REVENUE  AND EXPENDITURE MANAGEMENT</a:t>
          </a:r>
          <a:endParaRPr lang="en-ZA" sz="1300" kern="1200" dirty="0"/>
        </a:p>
      </dsp:txBody>
      <dsp:txXfrm rot="-5400000">
        <a:off x="5422144" y="1299240"/>
        <a:ext cx="1446059" cy="1199962"/>
      </dsp:txXfrm>
    </dsp:sp>
    <dsp:sp modelId="{C5268710-80BA-4554-9449-C998405E6B34}">
      <dsp:nvSpPr>
        <dsp:cNvPr id="0" name=""/>
        <dsp:cNvSpPr/>
      </dsp:nvSpPr>
      <dsp:spPr>
        <a:xfrm rot="10800000">
          <a:off x="5539710" y="3220203"/>
          <a:ext cx="1918227" cy="1775303"/>
        </a:xfrm>
        <a:prstGeom prst="pieWedg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t>LEGAL</a:t>
          </a:r>
          <a:endParaRPr lang="en-ZA" sz="1300" kern="1200" dirty="0"/>
        </a:p>
      </dsp:txBody>
      <dsp:txXfrm rot="10800000">
        <a:off x="5539710" y="3220203"/>
        <a:ext cx="1356391" cy="1255329"/>
      </dsp:txXfrm>
    </dsp:sp>
    <dsp:sp modelId="{D95A29F7-56C3-4D30-8798-507BEEA79354}">
      <dsp:nvSpPr>
        <dsp:cNvPr id="0" name=""/>
        <dsp:cNvSpPr/>
      </dsp:nvSpPr>
      <dsp:spPr>
        <a:xfrm rot="16200000">
          <a:off x="3147885" y="3124521"/>
          <a:ext cx="1793764" cy="1966666"/>
        </a:xfrm>
        <a:prstGeom prst="pieWedg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t>PLANNING AND DEVELOPMENT</a:t>
          </a:r>
          <a:endParaRPr lang="en-ZA" sz="1300" kern="1200" dirty="0"/>
        </a:p>
      </dsp:txBody>
      <dsp:txXfrm rot="5400000">
        <a:off x="3637457" y="3210972"/>
        <a:ext cx="1390643" cy="1268383"/>
      </dsp:txXfrm>
    </dsp:sp>
    <dsp:sp modelId="{8BDFE05A-9A7B-4BD8-871C-86D502737929}">
      <dsp:nvSpPr>
        <dsp:cNvPr id="0" name=""/>
        <dsp:cNvSpPr/>
      </dsp:nvSpPr>
      <dsp:spPr>
        <a:xfrm>
          <a:off x="4684016" y="2265559"/>
          <a:ext cx="987470" cy="679359"/>
        </a:xfrm>
        <a:prstGeom prst="circularArrow">
          <a:avLst/>
        </a:prstGeom>
        <a:solidFill>
          <a:schemeClr val="accent5">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3A22318D-BC86-4E41-8EAD-CB8495BAFAD2}">
      <dsp:nvSpPr>
        <dsp:cNvPr id="0" name=""/>
        <dsp:cNvSpPr/>
      </dsp:nvSpPr>
      <dsp:spPr>
        <a:xfrm rot="10800000">
          <a:off x="4693419" y="3001343"/>
          <a:ext cx="1043903" cy="688775"/>
        </a:xfrm>
        <a:prstGeom prst="circularArrow">
          <a:avLst/>
        </a:prstGeom>
        <a:solidFill>
          <a:schemeClr val="accent5">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859C-646F-4D12-AE76-8622BEA368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46DB1C5A-089E-4DA2-B6F0-C8E195C73E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5898D795-9E33-431C-85EB-D34737102504}"/>
              </a:ext>
            </a:extLst>
          </p:cNvPr>
          <p:cNvSpPr>
            <a:spLocks noGrp="1"/>
          </p:cNvSpPr>
          <p:nvPr>
            <p:ph type="dt" sz="half" idx="10"/>
          </p:nvPr>
        </p:nvSpPr>
        <p:spPr/>
        <p:txBody>
          <a:bodyPr/>
          <a:lstStyle/>
          <a:p>
            <a:fld id="{B14B8658-4C80-4911-9571-A348307E3C06}" type="datetimeFigureOut">
              <a:rPr lang="en-ZA" smtClean="0"/>
              <a:t>2021/02/15</a:t>
            </a:fld>
            <a:endParaRPr lang="en-ZA"/>
          </a:p>
        </p:txBody>
      </p:sp>
      <p:sp>
        <p:nvSpPr>
          <p:cNvPr id="5" name="Footer Placeholder 4">
            <a:extLst>
              <a:ext uri="{FF2B5EF4-FFF2-40B4-BE49-F238E27FC236}">
                <a16:creationId xmlns:a16="http://schemas.microsoft.com/office/drawing/2014/main" id="{3083AE12-84DF-4804-A384-2EBDB4C78AA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8441632-0F29-475C-AA25-CBCCF1E32AC1}"/>
              </a:ext>
            </a:extLst>
          </p:cNvPr>
          <p:cNvSpPr>
            <a:spLocks noGrp="1"/>
          </p:cNvSpPr>
          <p:nvPr>
            <p:ph type="sldNum" sz="quarter" idx="12"/>
          </p:nvPr>
        </p:nvSpPr>
        <p:spPr/>
        <p:txBody>
          <a:bodyPr/>
          <a:lstStyle/>
          <a:p>
            <a:fld id="{211ED870-77F2-48F3-BD51-902B4DF9ACF4}" type="slidenum">
              <a:rPr lang="en-ZA" smtClean="0"/>
              <a:t>‹#›</a:t>
            </a:fld>
            <a:endParaRPr lang="en-ZA"/>
          </a:p>
        </p:txBody>
      </p:sp>
    </p:spTree>
    <p:extLst>
      <p:ext uri="{BB962C8B-B14F-4D97-AF65-F5344CB8AC3E}">
        <p14:creationId xmlns:p14="http://schemas.microsoft.com/office/powerpoint/2010/main" val="384118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9CE3D-5D99-4FDC-83D5-A3971C1FFCBE}"/>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CA06137-E7A0-41CF-9C5E-A8CE09AA2E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49449E3-A72E-43FB-AA44-0D8D473E3146}"/>
              </a:ext>
            </a:extLst>
          </p:cNvPr>
          <p:cNvSpPr>
            <a:spLocks noGrp="1"/>
          </p:cNvSpPr>
          <p:nvPr>
            <p:ph type="dt" sz="half" idx="10"/>
          </p:nvPr>
        </p:nvSpPr>
        <p:spPr/>
        <p:txBody>
          <a:bodyPr/>
          <a:lstStyle/>
          <a:p>
            <a:fld id="{B14B8658-4C80-4911-9571-A348307E3C06}" type="datetimeFigureOut">
              <a:rPr lang="en-ZA" smtClean="0"/>
              <a:t>2021/02/15</a:t>
            </a:fld>
            <a:endParaRPr lang="en-ZA"/>
          </a:p>
        </p:txBody>
      </p:sp>
      <p:sp>
        <p:nvSpPr>
          <p:cNvPr id="5" name="Footer Placeholder 4">
            <a:extLst>
              <a:ext uri="{FF2B5EF4-FFF2-40B4-BE49-F238E27FC236}">
                <a16:creationId xmlns:a16="http://schemas.microsoft.com/office/drawing/2014/main" id="{FB15555E-E229-45E9-B3D3-2E40AB007A4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CAA98E9-E068-494E-9A72-977FD9DBD28F}"/>
              </a:ext>
            </a:extLst>
          </p:cNvPr>
          <p:cNvSpPr>
            <a:spLocks noGrp="1"/>
          </p:cNvSpPr>
          <p:nvPr>
            <p:ph type="sldNum" sz="quarter" idx="12"/>
          </p:nvPr>
        </p:nvSpPr>
        <p:spPr/>
        <p:txBody>
          <a:bodyPr/>
          <a:lstStyle/>
          <a:p>
            <a:fld id="{211ED870-77F2-48F3-BD51-902B4DF9ACF4}" type="slidenum">
              <a:rPr lang="en-ZA" smtClean="0"/>
              <a:t>‹#›</a:t>
            </a:fld>
            <a:endParaRPr lang="en-ZA"/>
          </a:p>
        </p:txBody>
      </p:sp>
    </p:spTree>
    <p:extLst>
      <p:ext uri="{BB962C8B-B14F-4D97-AF65-F5344CB8AC3E}">
        <p14:creationId xmlns:p14="http://schemas.microsoft.com/office/powerpoint/2010/main" val="397219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661D06-519A-45C1-B340-79D1CA31E7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F42DFE9-F70E-48FF-803E-D40E25706E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8E8084D-2A9C-418B-9414-5198A2FFA069}"/>
              </a:ext>
            </a:extLst>
          </p:cNvPr>
          <p:cNvSpPr>
            <a:spLocks noGrp="1"/>
          </p:cNvSpPr>
          <p:nvPr>
            <p:ph type="dt" sz="half" idx="10"/>
          </p:nvPr>
        </p:nvSpPr>
        <p:spPr/>
        <p:txBody>
          <a:bodyPr/>
          <a:lstStyle/>
          <a:p>
            <a:fld id="{B14B8658-4C80-4911-9571-A348307E3C06}" type="datetimeFigureOut">
              <a:rPr lang="en-ZA" smtClean="0"/>
              <a:t>2021/02/15</a:t>
            </a:fld>
            <a:endParaRPr lang="en-ZA"/>
          </a:p>
        </p:txBody>
      </p:sp>
      <p:sp>
        <p:nvSpPr>
          <p:cNvPr id="5" name="Footer Placeholder 4">
            <a:extLst>
              <a:ext uri="{FF2B5EF4-FFF2-40B4-BE49-F238E27FC236}">
                <a16:creationId xmlns:a16="http://schemas.microsoft.com/office/drawing/2014/main" id="{5F0FD5B4-25D1-4FFC-8134-34117313C33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6A1CEDF-D3AE-43C4-8B78-EC598B05FE64}"/>
              </a:ext>
            </a:extLst>
          </p:cNvPr>
          <p:cNvSpPr>
            <a:spLocks noGrp="1"/>
          </p:cNvSpPr>
          <p:nvPr>
            <p:ph type="sldNum" sz="quarter" idx="12"/>
          </p:nvPr>
        </p:nvSpPr>
        <p:spPr/>
        <p:txBody>
          <a:bodyPr/>
          <a:lstStyle/>
          <a:p>
            <a:fld id="{211ED870-77F2-48F3-BD51-902B4DF9ACF4}" type="slidenum">
              <a:rPr lang="en-ZA" smtClean="0"/>
              <a:t>‹#›</a:t>
            </a:fld>
            <a:endParaRPr lang="en-ZA"/>
          </a:p>
        </p:txBody>
      </p:sp>
    </p:spTree>
    <p:extLst>
      <p:ext uri="{BB962C8B-B14F-4D97-AF65-F5344CB8AC3E}">
        <p14:creationId xmlns:p14="http://schemas.microsoft.com/office/powerpoint/2010/main" val="293107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04041-5416-4FFB-870F-516078B1CD3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2773851-935C-49CC-8575-C8C08FB0E8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C44508D-3924-4804-A337-06D296B04DC2}"/>
              </a:ext>
            </a:extLst>
          </p:cNvPr>
          <p:cNvSpPr>
            <a:spLocks noGrp="1"/>
          </p:cNvSpPr>
          <p:nvPr>
            <p:ph type="dt" sz="half" idx="10"/>
          </p:nvPr>
        </p:nvSpPr>
        <p:spPr/>
        <p:txBody>
          <a:bodyPr/>
          <a:lstStyle/>
          <a:p>
            <a:fld id="{B14B8658-4C80-4911-9571-A348307E3C06}" type="datetimeFigureOut">
              <a:rPr lang="en-ZA" smtClean="0"/>
              <a:t>2021/02/15</a:t>
            </a:fld>
            <a:endParaRPr lang="en-ZA"/>
          </a:p>
        </p:txBody>
      </p:sp>
      <p:sp>
        <p:nvSpPr>
          <p:cNvPr id="5" name="Footer Placeholder 4">
            <a:extLst>
              <a:ext uri="{FF2B5EF4-FFF2-40B4-BE49-F238E27FC236}">
                <a16:creationId xmlns:a16="http://schemas.microsoft.com/office/drawing/2014/main" id="{F13EB65D-FFE0-48DD-AB2C-E4192A8FCCE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2543B25-9CB6-43AF-9326-05A5E58293A4}"/>
              </a:ext>
            </a:extLst>
          </p:cNvPr>
          <p:cNvSpPr>
            <a:spLocks noGrp="1"/>
          </p:cNvSpPr>
          <p:nvPr>
            <p:ph type="sldNum" sz="quarter" idx="12"/>
          </p:nvPr>
        </p:nvSpPr>
        <p:spPr/>
        <p:txBody>
          <a:bodyPr/>
          <a:lstStyle/>
          <a:p>
            <a:fld id="{211ED870-77F2-48F3-BD51-902B4DF9ACF4}" type="slidenum">
              <a:rPr lang="en-ZA" smtClean="0"/>
              <a:t>‹#›</a:t>
            </a:fld>
            <a:endParaRPr lang="en-ZA"/>
          </a:p>
        </p:txBody>
      </p:sp>
    </p:spTree>
    <p:extLst>
      <p:ext uri="{BB962C8B-B14F-4D97-AF65-F5344CB8AC3E}">
        <p14:creationId xmlns:p14="http://schemas.microsoft.com/office/powerpoint/2010/main" val="172518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1866-4C35-48E5-B320-E481462E7B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C90142F-79D7-4BFA-BB6B-66EF2CA46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70CF12-B5C5-433F-8570-4879BD3041DB}"/>
              </a:ext>
            </a:extLst>
          </p:cNvPr>
          <p:cNvSpPr>
            <a:spLocks noGrp="1"/>
          </p:cNvSpPr>
          <p:nvPr>
            <p:ph type="dt" sz="half" idx="10"/>
          </p:nvPr>
        </p:nvSpPr>
        <p:spPr/>
        <p:txBody>
          <a:bodyPr/>
          <a:lstStyle/>
          <a:p>
            <a:fld id="{B14B8658-4C80-4911-9571-A348307E3C06}" type="datetimeFigureOut">
              <a:rPr lang="en-ZA" smtClean="0"/>
              <a:t>2021/02/15</a:t>
            </a:fld>
            <a:endParaRPr lang="en-ZA"/>
          </a:p>
        </p:txBody>
      </p:sp>
      <p:sp>
        <p:nvSpPr>
          <p:cNvPr id="5" name="Footer Placeholder 4">
            <a:extLst>
              <a:ext uri="{FF2B5EF4-FFF2-40B4-BE49-F238E27FC236}">
                <a16:creationId xmlns:a16="http://schemas.microsoft.com/office/drawing/2014/main" id="{748014BC-0FAD-4169-BFF2-934E3257409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789127A-6645-4D8C-ADD5-8DAFF5D87FE1}"/>
              </a:ext>
            </a:extLst>
          </p:cNvPr>
          <p:cNvSpPr>
            <a:spLocks noGrp="1"/>
          </p:cNvSpPr>
          <p:nvPr>
            <p:ph type="sldNum" sz="quarter" idx="12"/>
          </p:nvPr>
        </p:nvSpPr>
        <p:spPr/>
        <p:txBody>
          <a:bodyPr/>
          <a:lstStyle/>
          <a:p>
            <a:fld id="{211ED870-77F2-48F3-BD51-902B4DF9ACF4}" type="slidenum">
              <a:rPr lang="en-ZA" smtClean="0"/>
              <a:t>‹#›</a:t>
            </a:fld>
            <a:endParaRPr lang="en-ZA"/>
          </a:p>
        </p:txBody>
      </p:sp>
    </p:spTree>
    <p:extLst>
      <p:ext uri="{BB962C8B-B14F-4D97-AF65-F5344CB8AC3E}">
        <p14:creationId xmlns:p14="http://schemas.microsoft.com/office/powerpoint/2010/main" val="166445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5F8F-5033-4F59-9866-D86735172DA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E03DD84-8064-4107-903B-09885C5DF7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A8996B83-6E60-4990-ADCA-97D78A1049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24F7CDF-15B3-477A-9727-84254B294BB1}"/>
              </a:ext>
            </a:extLst>
          </p:cNvPr>
          <p:cNvSpPr>
            <a:spLocks noGrp="1"/>
          </p:cNvSpPr>
          <p:nvPr>
            <p:ph type="dt" sz="half" idx="10"/>
          </p:nvPr>
        </p:nvSpPr>
        <p:spPr/>
        <p:txBody>
          <a:bodyPr/>
          <a:lstStyle/>
          <a:p>
            <a:fld id="{B14B8658-4C80-4911-9571-A348307E3C06}" type="datetimeFigureOut">
              <a:rPr lang="en-ZA" smtClean="0"/>
              <a:t>2021/02/15</a:t>
            </a:fld>
            <a:endParaRPr lang="en-ZA"/>
          </a:p>
        </p:txBody>
      </p:sp>
      <p:sp>
        <p:nvSpPr>
          <p:cNvPr id="6" name="Footer Placeholder 5">
            <a:extLst>
              <a:ext uri="{FF2B5EF4-FFF2-40B4-BE49-F238E27FC236}">
                <a16:creationId xmlns:a16="http://schemas.microsoft.com/office/drawing/2014/main" id="{3953EA61-EEBA-4814-AA6B-94B9B050D35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9D98E06-D0A3-4E0E-B8AD-79CAAF2755A9}"/>
              </a:ext>
            </a:extLst>
          </p:cNvPr>
          <p:cNvSpPr>
            <a:spLocks noGrp="1"/>
          </p:cNvSpPr>
          <p:nvPr>
            <p:ph type="sldNum" sz="quarter" idx="12"/>
          </p:nvPr>
        </p:nvSpPr>
        <p:spPr/>
        <p:txBody>
          <a:bodyPr/>
          <a:lstStyle/>
          <a:p>
            <a:fld id="{211ED870-77F2-48F3-BD51-902B4DF9ACF4}" type="slidenum">
              <a:rPr lang="en-ZA" smtClean="0"/>
              <a:t>‹#›</a:t>
            </a:fld>
            <a:endParaRPr lang="en-ZA"/>
          </a:p>
        </p:txBody>
      </p:sp>
    </p:spTree>
    <p:extLst>
      <p:ext uri="{BB962C8B-B14F-4D97-AF65-F5344CB8AC3E}">
        <p14:creationId xmlns:p14="http://schemas.microsoft.com/office/powerpoint/2010/main" val="208879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2231-BD26-46B7-8FBF-CA7434389486}"/>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436712C-7CE1-4486-B183-4A332228DD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760D59-CF0E-418F-AA90-116B26A8A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48C14BAC-E44B-4B5E-BED0-E2B4AD03D5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570DC3-4BF8-4AEF-B878-EF26AF99A6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4439D4C-1E38-4506-AF8C-8F76BF7366B6}"/>
              </a:ext>
            </a:extLst>
          </p:cNvPr>
          <p:cNvSpPr>
            <a:spLocks noGrp="1"/>
          </p:cNvSpPr>
          <p:nvPr>
            <p:ph type="dt" sz="half" idx="10"/>
          </p:nvPr>
        </p:nvSpPr>
        <p:spPr/>
        <p:txBody>
          <a:bodyPr/>
          <a:lstStyle/>
          <a:p>
            <a:fld id="{B14B8658-4C80-4911-9571-A348307E3C06}" type="datetimeFigureOut">
              <a:rPr lang="en-ZA" smtClean="0"/>
              <a:t>2021/02/15</a:t>
            </a:fld>
            <a:endParaRPr lang="en-ZA"/>
          </a:p>
        </p:txBody>
      </p:sp>
      <p:sp>
        <p:nvSpPr>
          <p:cNvPr id="8" name="Footer Placeholder 7">
            <a:extLst>
              <a:ext uri="{FF2B5EF4-FFF2-40B4-BE49-F238E27FC236}">
                <a16:creationId xmlns:a16="http://schemas.microsoft.com/office/drawing/2014/main" id="{8E26FC7F-0728-4FAF-BB6D-35F02A0BA3F3}"/>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F7F8811-E1CB-4E33-995A-B9DD16720F54}"/>
              </a:ext>
            </a:extLst>
          </p:cNvPr>
          <p:cNvSpPr>
            <a:spLocks noGrp="1"/>
          </p:cNvSpPr>
          <p:nvPr>
            <p:ph type="sldNum" sz="quarter" idx="12"/>
          </p:nvPr>
        </p:nvSpPr>
        <p:spPr/>
        <p:txBody>
          <a:bodyPr/>
          <a:lstStyle/>
          <a:p>
            <a:fld id="{211ED870-77F2-48F3-BD51-902B4DF9ACF4}" type="slidenum">
              <a:rPr lang="en-ZA" smtClean="0"/>
              <a:t>‹#›</a:t>
            </a:fld>
            <a:endParaRPr lang="en-ZA"/>
          </a:p>
        </p:txBody>
      </p:sp>
    </p:spTree>
    <p:extLst>
      <p:ext uri="{BB962C8B-B14F-4D97-AF65-F5344CB8AC3E}">
        <p14:creationId xmlns:p14="http://schemas.microsoft.com/office/powerpoint/2010/main" val="298327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73E5-06B9-416D-A430-2AB520A4B35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949668E0-7071-4D03-9CA2-134A265DAB88}"/>
              </a:ext>
            </a:extLst>
          </p:cNvPr>
          <p:cNvSpPr>
            <a:spLocks noGrp="1"/>
          </p:cNvSpPr>
          <p:nvPr>
            <p:ph type="dt" sz="half" idx="10"/>
          </p:nvPr>
        </p:nvSpPr>
        <p:spPr/>
        <p:txBody>
          <a:bodyPr/>
          <a:lstStyle/>
          <a:p>
            <a:fld id="{B14B8658-4C80-4911-9571-A348307E3C06}" type="datetimeFigureOut">
              <a:rPr lang="en-ZA" smtClean="0"/>
              <a:t>2021/02/15</a:t>
            </a:fld>
            <a:endParaRPr lang="en-ZA"/>
          </a:p>
        </p:txBody>
      </p:sp>
      <p:sp>
        <p:nvSpPr>
          <p:cNvPr id="4" name="Footer Placeholder 3">
            <a:extLst>
              <a:ext uri="{FF2B5EF4-FFF2-40B4-BE49-F238E27FC236}">
                <a16:creationId xmlns:a16="http://schemas.microsoft.com/office/drawing/2014/main" id="{96EB8B7C-1D9C-4138-A28A-7068BE55032B}"/>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F04D5B63-C781-4BFB-9351-1A5A52CE12B0}"/>
              </a:ext>
            </a:extLst>
          </p:cNvPr>
          <p:cNvSpPr>
            <a:spLocks noGrp="1"/>
          </p:cNvSpPr>
          <p:nvPr>
            <p:ph type="sldNum" sz="quarter" idx="12"/>
          </p:nvPr>
        </p:nvSpPr>
        <p:spPr/>
        <p:txBody>
          <a:bodyPr/>
          <a:lstStyle/>
          <a:p>
            <a:fld id="{211ED870-77F2-48F3-BD51-902B4DF9ACF4}" type="slidenum">
              <a:rPr lang="en-ZA" smtClean="0"/>
              <a:t>‹#›</a:t>
            </a:fld>
            <a:endParaRPr lang="en-ZA"/>
          </a:p>
        </p:txBody>
      </p:sp>
    </p:spTree>
    <p:extLst>
      <p:ext uri="{BB962C8B-B14F-4D97-AF65-F5344CB8AC3E}">
        <p14:creationId xmlns:p14="http://schemas.microsoft.com/office/powerpoint/2010/main" val="110361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75D553-D69D-4404-946C-173B06E3F1A8}"/>
              </a:ext>
            </a:extLst>
          </p:cNvPr>
          <p:cNvSpPr>
            <a:spLocks noGrp="1"/>
          </p:cNvSpPr>
          <p:nvPr>
            <p:ph type="dt" sz="half" idx="10"/>
          </p:nvPr>
        </p:nvSpPr>
        <p:spPr/>
        <p:txBody>
          <a:bodyPr/>
          <a:lstStyle/>
          <a:p>
            <a:fld id="{B14B8658-4C80-4911-9571-A348307E3C06}" type="datetimeFigureOut">
              <a:rPr lang="en-ZA" smtClean="0"/>
              <a:t>2021/02/15</a:t>
            </a:fld>
            <a:endParaRPr lang="en-ZA"/>
          </a:p>
        </p:txBody>
      </p:sp>
      <p:sp>
        <p:nvSpPr>
          <p:cNvPr id="3" name="Footer Placeholder 2">
            <a:extLst>
              <a:ext uri="{FF2B5EF4-FFF2-40B4-BE49-F238E27FC236}">
                <a16:creationId xmlns:a16="http://schemas.microsoft.com/office/drawing/2014/main" id="{E234D29B-43D6-4703-99CD-81D959D62EC4}"/>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041A17AE-94B7-45FC-A878-46A60A661890}"/>
              </a:ext>
            </a:extLst>
          </p:cNvPr>
          <p:cNvSpPr>
            <a:spLocks noGrp="1"/>
          </p:cNvSpPr>
          <p:nvPr>
            <p:ph type="sldNum" sz="quarter" idx="12"/>
          </p:nvPr>
        </p:nvSpPr>
        <p:spPr/>
        <p:txBody>
          <a:bodyPr/>
          <a:lstStyle/>
          <a:p>
            <a:fld id="{211ED870-77F2-48F3-BD51-902B4DF9ACF4}" type="slidenum">
              <a:rPr lang="en-ZA" smtClean="0"/>
              <a:t>‹#›</a:t>
            </a:fld>
            <a:endParaRPr lang="en-ZA"/>
          </a:p>
        </p:txBody>
      </p:sp>
    </p:spTree>
    <p:extLst>
      <p:ext uri="{BB962C8B-B14F-4D97-AF65-F5344CB8AC3E}">
        <p14:creationId xmlns:p14="http://schemas.microsoft.com/office/powerpoint/2010/main" val="1420877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EDB9B-60C3-4EF2-87E5-05873E38CC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137968A-24B8-49F9-856A-0571076184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7FA32D3-F5DC-43EC-A856-E3DF0A40F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B9C285-B832-442E-8AC1-01D3A36D598A}"/>
              </a:ext>
            </a:extLst>
          </p:cNvPr>
          <p:cNvSpPr>
            <a:spLocks noGrp="1"/>
          </p:cNvSpPr>
          <p:nvPr>
            <p:ph type="dt" sz="half" idx="10"/>
          </p:nvPr>
        </p:nvSpPr>
        <p:spPr/>
        <p:txBody>
          <a:bodyPr/>
          <a:lstStyle/>
          <a:p>
            <a:fld id="{B14B8658-4C80-4911-9571-A348307E3C06}" type="datetimeFigureOut">
              <a:rPr lang="en-ZA" smtClean="0"/>
              <a:t>2021/02/15</a:t>
            </a:fld>
            <a:endParaRPr lang="en-ZA"/>
          </a:p>
        </p:txBody>
      </p:sp>
      <p:sp>
        <p:nvSpPr>
          <p:cNvPr id="6" name="Footer Placeholder 5">
            <a:extLst>
              <a:ext uri="{FF2B5EF4-FFF2-40B4-BE49-F238E27FC236}">
                <a16:creationId xmlns:a16="http://schemas.microsoft.com/office/drawing/2014/main" id="{12160E27-7665-4679-902D-F66F0BE1C2A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250DFB5-22CD-4698-B094-47DC6F3E3323}"/>
              </a:ext>
            </a:extLst>
          </p:cNvPr>
          <p:cNvSpPr>
            <a:spLocks noGrp="1"/>
          </p:cNvSpPr>
          <p:nvPr>
            <p:ph type="sldNum" sz="quarter" idx="12"/>
          </p:nvPr>
        </p:nvSpPr>
        <p:spPr/>
        <p:txBody>
          <a:bodyPr/>
          <a:lstStyle/>
          <a:p>
            <a:fld id="{211ED870-77F2-48F3-BD51-902B4DF9ACF4}" type="slidenum">
              <a:rPr lang="en-ZA" smtClean="0"/>
              <a:t>‹#›</a:t>
            </a:fld>
            <a:endParaRPr lang="en-ZA"/>
          </a:p>
        </p:txBody>
      </p:sp>
    </p:spTree>
    <p:extLst>
      <p:ext uri="{BB962C8B-B14F-4D97-AF65-F5344CB8AC3E}">
        <p14:creationId xmlns:p14="http://schemas.microsoft.com/office/powerpoint/2010/main" val="186400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4278-CA6E-436D-A84F-6C76BF1C85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C3EBF49F-29A3-4CEC-BF5C-867CB884A7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3B5940C-BFF2-4CDD-A62C-6783E8F44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B70054-1C6F-41AE-A61F-16E2B2243729}"/>
              </a:ext>
            </a:extLst>
          </p:cNvPr>
          <p:cNvSpPr>
            <a:spLocks noGrp="1"/>
          </p:cNvSpPr>
          <p:nvPr>
            <p:ph type="dt" sz="half" idx="10"/>
          </p:nvPr>
        </p:nvSpPr>
        <p:spPr/>
        <p:txBody>
          <a:bodyPr/>
          <a:lstStyle/>
          <a:p>
            <a:fld id="{B14B8658-4C80-4911-9571-A348307E3C06}" type="datetimeFigureOut">
              <a:rPr lang="en-ZA" smtClean="0"/>
              <a:t>2021/02/15</a:t>
            </a:fld>
            <a:endParaRPr lang="en-ZA"/>
          </a:p>
        </p:txBody>
      </p:sp>
      <p:sp>
        <p:nvSpPr>
          <p:cNvPr id="6" name="Footer Placeholder 5">
            <a:extLst>
              <a:ext uri="{FF2B5EF4-FFF2-40B4-BE49-F238E27FC236}">
                <a16:creationId xmlns:a16="http://schemas.microsoft.com/office/drawing/2014/main" id="{0F0AEE00-D1EF-41AA-A9C0-C909B2F6897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DABD5A4-6F29-4135-BA89-2AC971EA163F}"/>
              </a:ext>
            </a:extLst>
          </p:cNvPr>
          <p:cNvSpPr>
            <a:spLocks noGrp="1"/>
          </p:cNvSpPr>
          <p:nvPr>
            <p:ph type="sldNum" sz="quarter" idx="12"/>
          </p:nvPr>
        </p:nvSpPr>
        <p:spPr/>
        <p:txBody>
          <a:bodyPr/>
          <a:lstStyle/>
          <a:p>
            <a:fld id="{211ED870-77F2-48F3-BD51-902B4DF9ACF4}" type="slidenum">
              <a:rPr lang="en-ZA" smtClean="0"/>
              <a:t>‹#›</a:t>
            </a:fld>
            <a:endParaRPr lang="en-ZA"/>
          </a:p>
        </p:txBody>
      </p:sp>
    </p:spTree>
    <p:extLst>
      <p:ext uri="{BB962C8B-B14F-4D97-AF65-F5344CB8AC3E}">
        <p14:creationId xmlns:p14="http://schemas.microsoft.com/office/powerpoint/2010/main" val="377156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C8DCBF-37BD-4AC6-96E9-6DB08DC97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72B7F7F-CCC0-46A0-B6BB-7D0D2DD14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55703D1-E8AD-4224-8641-A719B74437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B8658-4C80-4911-9571-A348307E3C06}" type="datetimeFigureOut">
              <a:rPr lang="en-ZA" smtClean="0"/>
              <a:t>2021/02/15</a:t>
            </a:fld>
            <a:endParaRPr lang="en-ZA"/>
          </a:p>
        </p:txBody>
      </p:sp>
      <p:sp>
        <p:nvSpPr>
          <p:cNvPr id="5" name="Footer Placeholder 4">
            <a:extLst>
              <a:ext uri="{FF2B5EF4-FFF2-40B4-BE49-F238E27FC236}">
                <a16:creationId xmlns:a16="http://schemas.microsoft.com/office/drawing/2014/main" id="{FECCA2BE-16FF-4FF0-97E0-EA82CD7EDE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CCED2DD-8F9C-4F77-BFD0-9A4BC305D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ED870-77F2-48F3-BD51-902B4DF9ACF4}" type="slidenum">
              <a:rPr lang="en-ZA" smtClean="0"/>
              <a:t>‹#›</a:t>
            </a:fld>
            <a:endParaRPr lang="en-ZA"/>
          </a:p>
        </p:txBody>
      </p:sp>
    </p:spTree>
    <p:extLst>
      <p:ext uri="{BB962C8B-B14F-4D97-AF65-F5344CB8AC3E}">
        <p14:creationId xmlns:p14="http://schemas.microsoft.com/office/powerpoint/2010/main" val="1558166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G_1382">
            <a:extLst>
              <a:ext uri="{FF2B5EF4-FFF2-40B4-BE49-F238E27FC236}">
                <a16:creationId xmlns:a16="http://schemas.microsoft.com/office/drawing/2014/main" id="{668A9111-1BB8-41EC-83F0-B390D01780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852"/>
          <a:stretch/>
        </p:blipFill>
        <p:spPr bwMode="auto">
          <a:xfrm>
            <a:off x="-3563" y="2762250"/>
            <a:ext cx="12071738"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a:extLst>
              <a:ext uri="{FF2B5EF4-FFF2-40B4-BE49-F238E27FC236}">
                <a16:creationId xmlns:a16="http://schemas.microsoft.com/office/drawing/2014/main" id="{5B232742-7F37-49FD-8151-1157ECAAF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2041" y="1425004"/>
            <a:ext cx="2772280" cy="257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A09113F-71F1-414E-8379-2F7E945C337E}"/>
              </a:ext>
            </a:extLst>
          </p:cNvPr>
          <p:cNvSpPr txBox="1"/>
          <p:nvPr/>
        </p:nvSpPr>
        <p:spPr>
          <a:xfrm>
            <a:off x="50606" y="662920"/>
            <a:ext cx="9617491" cy="1323439"/>
          </a:xfrm>
          <a:prstGeom prst="rect">
            <a:avLst/>
          </a:prstGeom>
          <a:noFill/>
        </p:spPr>
        <p:txBody>
          <a:bodyPr wrap="square" rtlCol="0">
            <a:spAutoFit/>
          </a:bodyPr>
          <a:lstStyle/>
          <a:p>
            <a:r>
              <a:rPr lang="en-ZA" sz="4000" b="1" dirty="0">
                <a:latin typeface="Arial" panose="020B0604020202020204" pitchFamily="34" charset="0"/>
                <a:cs typeface="Arial" panose="020B0604020202020204" pitchFamily="34" charset="0"/>
              </a:rPr>
              <a:t>PRESENTATION ON THE STATE OF THE MUNICIPALITY </a:t>
            </a:r>
          </a:p>
        </p:txBody>
      </p:sp>
      <p:sp>
        <p:nvSpPr>
          <p:cNvPr id="3" name="TextBox 2">
            <a:extLst>
              <a:ext uri="{FF2B5EF4-FFF2-40B4-BE49-F238E27FC236}">
                <a16:creationId xmlns:a16="http://schemas.microsoft.com/office/drawing/2014/main" id="{B206284E-6595-4B0E-AB23-F9F8BCFE81AD}"/>
              </a:ext>
            </a:extLst>
          </p:cNvPr>
          <p:cNvSpPr txBox="1"/>
          <p:nvPr/>
        </p:nvSpPr>
        <p:spPr>
          <a:xfrm>
            <a:off x="50606" y="5387119"/>
            <a:ext cx="11963400" cy="1938992"/>
          </a:xfrm>
          <a:prstGeom prst="rect">
            <a:avLst/>
          </a:prstGeom>
          <a:noFill/>
        </p:spPr>
        <p:txBody>
          <a:bodyPr wrap="square" rtlCol="0">
            <a:spAutoFit/>
          </a:bodyPr>
          <a:lstStyle/>
          <a:p>
            <a:r>
              <a:rPr lang="en-ZA" sz="2400" b="1" dirty="0">
                <a:solidFill>
                  <a:schemeClr val="bg1"/>
                </a:solidFill>
                <a:latin typeface="Arial Black" panose="020B0A04020102020204" pitchFamily="34" charset="0"/>
              </a:rPr>
              <a:t>PRESENTED BY </a:t>
            </a:r>
          </a:p>
          <a:p>
            <a:r>
              <a:rPr lang="en-ZA" sz="2400" b="1" dirty="0">
                <a:solidFill>
                  <a:schemeClr val="bg1"/>
                </a:solidFill>
                <a:latin typeface="Arial Black" panose="020B0A04020102020204" pitchFamily="34" charset="0"/>
              </a:rPr>
              <a:t>Cllr. NG Zuma</a:t>
            </a:r>
          </a:p>
          <a:p>
            <a:r>
              <a:rPr lang="en-ZA" sz="2400" b="1" dirty="0">
                <a:solidFill>
                  <a:schemeClr val="bg1"/>
                </a:solidFill>
                <a:latin typeface="Arial Black" panose="020B0A04020102020204" pitchFamily="34" charset="0"/>
              </a:rPr>
              <a:t>Executive Mayor					16 FEBRUARY 2021																	</a:t>
            </a:r>
          </a:p>
        </p:txBody>
      </p:sp>
      <p:sp>
        <p:nvSpPr>
          <p:cNvPr id="4" name="Slide Number Placeholder 3">
            <a:extLst>
              <a:ext uri="{FF2B5EF4-FFF2-40B4-BE49-F238E27FC236}">
                <a16:creationId xmlns:a16="http://schemas.microsoft.com/office/drawing/2014/main" id="{DCF4E762-EC31-4E37-8526-8F0ACAFFFBF3}"/>
              </a:ext>
            </a:extLst>
          </p:cNvPr>
          <p:cNvSpPr>
            <a:spLocks noGrp="1"/>
          </p:cNvSpPr>
          <p:nvPr>
            <p:ph type="sldNum" sz="quarter" idx="12"/>
          </p:nvPr>
        </p:nvSpPr>
        <p:spPr/>
        <p:txBody>
          <a:bodyPr/>
          <a:lstStyle/>
          <a:p>
            <a:fld id="{DC9F47FB-0EE3-48F2-85C7-515474D123D7}" type="slidenum">
              <a:rPr lang="en-ZA" smtClean="0"/>
              <a:t>1</a:t>
            </a:fld>
            <a:endParaRPr lang="en-ZA" dirty="0"/>
          </a:p>
        </p:txBody>
      </p:sp>
    </p:spTree>
    <p:extLst>
      <p:ext uri="{BB962C8B-B14F-4D97-AF65-F5344CB8AC3E}">
        <p14:creationId xmlns:p14="http://schemas.microsoft.com/office/powerpoint/2010/main" val="772296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1491A32E-DB2D-4DD1-8C16-15D5A21DB7E0}"/>
              </a:ext>
            </a:extLst>
          </p:cNvPr>
          <p:cNvSpPr/>
          <p:nvPr/>
        </p:nvSpPr>
        <p:spPr>
          <a:xfrm>
            <a:off x="1397000" y="2961641"/>
            <a:ext cx="8432800" cy="751377"/>
          </a:xfrm>
          <a:prstGeom prst="homePlat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r>
              <a:rPr lang="en-ZA" sz="4000" b="1" dirty="0"/>
              <a:t>FINANCIAL VIABILITY: EXPENDITURE</a:t>
            </a:r>
          </a:p>
        </p:txBody>
      </p:sp>
      <p:sp>
        <p:nvSpPr>
          <p:cNvPr id="15" name="Slide Number Placeholder 14">
            <a:extLst>
              <a:ext uri="{FF2B5EF4-FFF2-40B4-BE49-F238E27FC236}">
                <a16:creationId xmlns:a16="http://schemas.microsoft.com/office/drawing/2014/main" id="{793ADFB4-E78F-4202-890B-6DB0E0242E21}"/>
              </a:ext>
            </a:extLst>
          </p:cNvPr>
          <p:cNvSpPr>
            <a:spLocks noGrp="1"/>
          </p:cNvSpPr>
          <p:nvPr>
            <p:ph type="sldNum" sz="quarter" idx="12"/>
          </p:nvPr>
        </p:nvSpPr>
        <p:spPr/>
        <p:txBody>
          <a:bodyPr/>
          <a:lstStyle/>
          <a:p>
            <a:fld id="{DFA8290E-FB59-477C-9B22-FC819766172C}" type="slidenum">
              <a:rPr lang="en-ZA" smtClean="0"/>
              <a:t>10</a:t>
            </a:fld>
            <a:endParaRPr lang="en-ZA"/>
          </a:p>
        </p:txBody>
      </p:sp>
      <p:pic>
        <p:nvPicPr>
          <p:cNvPr id="6" name="Picture 2">
            <a:extLst>
              <a:ext uri="{FF2B5EF4-FFF2-40B4-BE49-F238E27FC236}">
                <a16:creationId xmlns:a16="http://schemas.microsoft.com/office/drawing/2014/main" id="{7C7AADD9-2F0B-4E7E-BEAF-8D45F3C5E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88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793ADFB4-E78F-4202-890B-6DB0E0242E21}"/>
              </a:ext>
            </a:extLst>
          </p:cNvPr>
          <p:cNvSpPr>
            <a:spLocks noGrp="1"/>
          </p:cNvSpPr>
          <p:nvPr>
            <p:ph type="sldNum" sz="quarter" idx="12"/>
          </p:nvPr>
        </p:nvSpPr>
        <p:spPr/>
        <p:txBody>
          <a:bodyPr/>
          <a:lstStyle/>
          <a:p>
            <a:fld id="{DFA8290E-FB59-477C-9B22-FC819766172C}" type="slidenum">
              <a:rPr lang="en-ZA" smtClean="0"/>
              <a:t>11</a:t>
            </a:fld>
            <a:endParaRPr lang="en-ZA"/>
          </a:p>
        </p:txBody>
      </p:sp>
      <p:graphicFrame>
        <p:nvGraphicFramePr>
          <p:cNvPr id="7" name="Chart 6"/>
          <p:cNvGraphicFramePr/>
          <p:nvPr/>
        </p:nvGraphicFramePr>
        <p:xfrm>
          <a:off x="535305" y="955040"/>
          <a:ext cx="9746615" cy="56896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a:extLst>
              <a:ext uri="{FF2B5EF4-FFF2-40B4-BE49-F238E27FC236}">
                <a16:creationId xmlns:a16="http://schemas.microsoft.com/office/drawing/2014/main" id="{AF124162-EDA8-4F92-915D-2ADD1C4EF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181" y="59340"/>
            <a:ext cx="817314"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4">
            <a:extLst>
              <a:ext uri="{FF2B5EF4-FFF2-40B4-BE49-F238E27FC236}">
                <a16:creationId xmlns:a16="http://schemas.microsoft.com/office/drawing/2014/main" id="{6F3C1F9F-42C1-48A1-9165-05A4F8BAEB1C}"/>
              </a:ext>
            </a:extLst>
          </p:cNvPr>
          <p:cNvSpPr>
            <a:spLocks noGrp="1"/>
          </p:cNvSpPr>
          <p:nvPr>
            <p:ph type="title"/>
          </p:nvPr>
        </p:nvSpPr>
        <p:spPr>
          <a:xfrm>
            <a:off x="375920" y="196215"/>
            <a:ext cx="9458960" cy="758825"/>
          </a:xfrm>
          <a:solidFill>
            <a:schemeClr val="accent6"/>
          </a:solidFill>
        </p:spPr>
        <p:txBody>
          <a:bodyPr>
            <a:normAutofit fontScale="90000"/>
          </a:bodyPr>
          <a:lstStyle/>
          <a:p>
            <a:r>
              <a:rPr lang="en-US" sz="4000" b="1" dirty="0">
                <a:latin typeface="+mn-lt"/>
                <a:cs typeface="Arial" panose="020B0604020202020204" pitchFamily="34" charset="0"/>
              </a:rPr>
              <a:t>EXPENDITURE 2020/2021 FINANCIAL PERIOD</a:t>
            </a:r>
            <a:endParaRPr lang="en-ZA" sz="4000" b="1" dirty="0">
              <a:latin typeface="+mn-lt"/>
              <a:cs typeface="Arial" panose="020B0604020202020204" pitchFamily="34" charset="0"/>
            </a:endParaRPr>
          </a:p>
        </p:txBody>
      </p:sp>
    </p:spTree>
    <p:extLst>
      <p:ext uri="{BB962C8B-B14F-4D97-AF65-F5344CB8AC3E}">
        <p14:creationId xmlns:p14="http://schemas.microsoft.com/office/powerpoint/2010/main" val="15655639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06E1-FE6B-4774-AA2F-9AC905B02692}"/>
              </a:ext>
            </a:extLst>
          </p:cNvPr>
          <p:cNvSpPr>
            <a:spLocks noGrp="1"/>
          </p:cNvSpPr>
          <p:nvPr>
            <p:ph type="title"/>
          </p:nvPr>
        </p:nvSpPr>
        <p:spPr>
          <a:xfrm>
            <a:off x="311728" y="337417"/>
            <a:ext cx="10679734" cy="687820"/>
          </a:xfrm>
          <a:solidFill>
            <a:schemeClr val="accent6"/>
          </a:solidFill>
        </p:spPr>
        <p:txBody>
          <a:bodyPr>
            <a:noAutofit/>
          </a:bodyPr>
          <a:lstStyle/>
          <a:p>
            <a:r>
              <a:rPr lang="en-ZA" sz="2800" b="1" dirty="0">
                <a:latin typeface="Arial" panose="020B0604020202020204" pitchFamily="34" charset="0"/>
                <a:cs typeface="Arial" panose="020B0604020202020204" pitchFamily="34" charset="0"/>
              </a:rPr>
              <a:t>COVID RELATED EXPENDITURE </a:t>
            </a:r>
            <a:r>
              <a:rPr lang="en-US" sz="2800" b="1" dirty="0">
                <a:latin typeface="Arial" panose="020B0604020202020204" pitchFamily="34" charset="0"/>
                <a:cs typeface="Arial" panose="020B0604020202020204" pitchFamily="34" charset="0"/>
              </a:rPr>
              <a:t>R3 285 255.19</a:t>
            </a:r>
            <a:endParaRPr lang="en-ZA" sz="2800" b="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D998D05-1AF6-4340-93D6-822B07C95129}"/>
              </a:ext>
            </a:extLst>
          </p:cNvPr>
          <p:cNvPicPr>
            <a:picLocks noChangeAspect="1"/>
          </p:cNvPicPr>
          <p:nvPr/>
        </p:nvPicPr>
        <p:blipFill>
          <a:blip r:embed="rId2"/>
          <a:stretch>
            <a:fillRect/>
          </a:stretch>
        </p:blipFill>
        <p:spPr>
          <a:xfrm>
            <a:off x="0" y="1025237"/>
            <a:ext cx="11850255" cy="5708071"/>
          </a:xfrm>
          <a:prstGeom prst="rect">
            <a:avLst/>
          </a:prstGeom>
        </p:spPr>
      </p:pic>
      <p:pic>
        <p:nvPicPr>
          <p:cNvPr id="4" name="Picture 2">
            <a:extLst>
              <a:ext uri="{FF2B5EF4-FFF2-40B4-BE49-F238E27FC236}">
                <a16:creationId xmlns:a16="http://schemas.microsoft.com/office/drawing/2014/main" id="{10278AD5-67F1-4D86-B13A-3FCE32708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60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06E1-FE6B-4774-AA2F-9AC905B02692}"/>
              </a:ext>
            </a:extLst>
          </p:cNvPr>
          <p:cNvSpPr>
            <a:spLocks noGrp="1"/>
          </p:cNvSpPr>
          <p:nvPr>
            <p:ph type="title"/>
          </p:nvPr>
        </p:nvSpPr>
        <p:spPr>
          <a:xfrm>
            <a:off x="311728" y="337417"/>
            <a:ext cx="10679734" cy="687820"/>
          </a:xfrm>
          <a:solidFill>
            <a:schemeClr val="accent6"/>
          </a:solidFill>
        </p:spPr>
        <p:txBody>
          <a:bodyPr>
            <a:noAutofit/>
          </a:bodyPr>
          <a:lstStyle/>
          <a:p>
            <a:r>
              <a:rPr lang="en-ZA" sz="2800" b="1" dirty="0">
                <a:latin typeface="Arial" panose="020B0604020202020204" pitchFamily="34" charset="0"/>
                <a:cs typeface="Arial" panose="020B0604020202020204" pitchFamily="34" charset="0"/>
              </a:rPr>
              <a:t>COVID RELATED EXPENDITURE</a:t>
            </a:r>
            <a:endParaRPr lang="en-ZA" sz="2800" b="1" dirty="0">
              <a:latin typeface="+mn-lt"/>
            </a:endParaRPr>
          </a:p>
        </p:txBody>
      </p:sp>
      <p:pic>
        <p:nvPicPr>
          <p:cNvPr id="13" name="Picture 12">
            <a:extLst>
              <a:ext uri="{FF2B5EF4-FFF2-40B4-BE49-F238E27FC236}">
                <a16:creationId xmlns:a16="http://schemas.microsoft.com/office/drawing/2014/main" id="{5C6CAEF3-5E93-44F8-BD15-FD5AFA69A713}"/>
              </a:ext>
            </a:extLst>
          </p:cNvPr>
          <p:cNvPicPr>
            <a:picLocks noChangeAspect="1"/>
          </p:cNvPicPr>
          <p:nvPr/>
        </p:nvPicPr>
        <p:blipFill>
          <a:blip r:embed="rId2"/>
          <a:stretch>
            <a:fillRect/>
          </a:stretch>
        </p:blipFill>
        <p:spPr>
          <a:xfrm>
            <a:off x="175491" y="905164"/>
            <a:ext cx="11185235" cy="5754254"/>
          </a:xfrm>
          <a:prstGeom prst="rect">
            <a:avLst/>
          </a:prstGeom>
        </p:spPr>
      </p:pic>
      <p:pic>
        <p:nvPicPr>
          <p:cNvPr id="4" name="Picture 2">
            <a:extLst>
              <a:ext uri="{FF2B5EF4-FFF2-40B4-BE49-F238E27FC236}">
                <a16:creationId xmlns:a16="http://schemas.microsoft.com/office/drawing/2014/main" id="{AE1F8570-A7E6-4482-B680-57F1E0274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233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06E1-FE6B-4774-AA2F-9AC905B02692}"/>
              </a:ext>
            </a:extLst>
          </p:cNvPr>
          <p:cNvSpPr>
            <a:spLocks noGrp="1"/>
          </p:cNvSpPr>
          <p:nvPr>
            <p:ph type="title"/>
          </p:nvPr>
        </p:nvSpPr>
        <p:spPr>
          <a:xfrm>
            <a:off x="311728" y="337417"/>
            <a:ext cx="10679734" cy="687820"/>
          </a:xfrm>
          <a:solidFill>
            <a:schemeClr val="accent6"/>
          </a:solidFill>
        </p:spPr>
        <p:txBody>
          <a:bodyPr>
            <a:noAutofit/>
          </a:bodyPr>
          <a:lstStyle/>
          <a:p>
            <a:r>
              <a:rPr lang="en-ZA" sz="2800" b="1" dirty="0">
                <a:latin typeface="Arial" panose="020B0604020202020204" pitchFamily="34" charset="0"/>
                <a:cs typeface="Arial" panose="020B0604020202020204" pitchFamily="34" charset="0"/>
              </a:rPr>
              <a:t>COVID RELATED EXPENDITURE</a:t>
            </a:r>
            <a:endParaRPr lang="en-ZA" sz="2800" b="1" dirty="0">
              <a:latin typeface="+mn-lt"/>
            </a:endParaRPr>
          </a:p>
        </p:txBody>
      </p:sp>
      <p:pic>
        <p:nvPicPr>
          <p:cNvPr id="15" name="Picture 14">
            <a:extLst>
              <a:ext uri="{FF2B5EF4-FFF2-40B4-BE49-F238E27FC236}">
                <a16:creationId xmlns:a16="http://schemas.microsoft.com/office/drawing/2014/main" id="{C24EEB9B-8002-4927-A4BB-23421C7D5C3D}"/>
              </a:ext>
            </a:extLst>
          </p:cNvPr>
          <p:cNvPicPr>
            <a:picLocks noChangeAspect="1"/>
          </p:cNvPicPr>
          <p:nvPr/>
        </p:nvPicPr>
        <p:blipFill>
          <a:blip r:embed="rId2"/>
          <a:stretch>
            <a:fillRect/>
          </a:stretch>
        </p:blipFill>
        <p:spPr>
          <a:xfrm>
            <a:off x="147782" y="1320800"/>
            <a:ext cx="11462564" cy="5264727"/>
          </a:xfrm>
          <a:prstGeom prst="rect">
            <a:avLst/>
          </a:prstGeom>
        </p:spPr>
      </p:pic>
      <p:pic>
        <p:nvPicPr>
          <p:cNvPr id="4" name="Picture 2">
            <a:extLst>
              <a:ext uri="{FF2B5EF4-FFF2-40B4-BE49-F238E27FC236}">
                <a16:creationId xmlns:a16="http://schemas.microsoft.com/office/drawing/2014/main" id="{926DDAD8-8873-43FD-B72B-E71721E69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949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06E1-FE6B-4774-AA2F-9AC905B02692}"/>
              </a:ext>
            </a:extLst>
          </p:cNvPr>
          <p:cNvSpPr>
            <a:spLocks noGrp="1"/>
          </p:cNvSpPr>
          <p:nvPr>
            <p:ph type="title"/>
          </p:nvPr>
        </p:nvSpPr>
        <p:spPr>
          <a:xfrm>
            <a:off x="311728" y="337417"/>
            <a:ext cx="10679734" cy="687820"/>
          </a:xfrm>
          <a:solidFill>
            <a:schemeClr val="accent6"/>
          </a:solidFill>
        </p:spPr>
        <p:txBody>
          <a:bodyPr>
            <a:noAutofit/>
          </a:bodyPr>
          <a:lstStyle/>
          <a:p>
            <a:r>
              <a:rPr lang="en-ZA" sz="2800" b="1" dirty="0">
                <a:latin typeface="+mn-lt"/>
              </a:rPr>
              <a:t>ESKOM BILL PER TOWN &amp; COLLECTION PER TOWN ( NOVEMBER 2020)</a:t>
            </a:r>
          </a:p>
        </p:txBody>
      </p:sp>
      <p:graphicFrame>
        <p:nvGraphicFramePr>
          <p:cNvPr id="4" name="Table 4">
            <a:extLst>
              <a:ext uri="{FF2B5EF4-FFF2-40B4-BE49-F238E27FC236}">
                <a16:creationId xmlns:a16="http://schemas.microsoft.com/office/drawing/2014/main" id="{76A4BD18-D885-426A-B9E5-BD1EA4A4D075}"/>
              </a:ext>
            </a:extLst>
          </p:cNvPr>
          <p:cNvGraphicFramePr>
            <a:graphicFrameLocks noGrp="1"/>
          </p:cNvGraphicFramePr>
          <p:nvPr>
            <p:ph idx="1"/>
            <p:extLst>
              <p:ext uri="{D42A27DB-BD31-4B8C-83A1-F6EECF244321}">
                <p14:modId xmlns:p14="http://schemas.microsoft.com/office/powerpoint/2010/main" val="2586294194"/>
              </p:ext>
            </p:extLst>
          </p:nvPr>
        </p:nvGraphicFramePr>
        <p:xfrm>
          <a:off x="311728" y="1302760"/>
          <a:ext cx="10515597" cy="2326242"/>
        </p:xfrm>
        <a:graphic>
          <a:graphicData uri="http://schemas.openxmlformats.org/drawingml/2006/table">
            <a:tbl>
              <a:tblPr firstRow="1" bandRow="1">
                <a:tableStyleId>{93296810-A885-4BE3-A3E7-6D5BEEA58F35}</a:tableStyleId>
              </a:tblPr>
              <a:tblGrid>
                <a:gridCol w="4057072">
                  <a:extLst>
                    <a:ext uri="{9D8B030D-6E8A-4147-A177-3AD203B41FA5}">
                      <a16:colId xmlns:a16="http://schemas.microsoft.com/office/drawing/2014/main" val="1305176453"/>
                    </a:ext>
                  </a:extLst>
                </a:gridCol>
                <a:gridCol w="2953326">
                  <a:extLst>
                    <a:ext uri="{9D8B030D-6E8A-4147-A177-3AD203B41FA5}">
                      <a16:colId xmlns:a16="http://schemas.microsoft.com/office/drawing/2014/main" val="2244246470"/>
                    </a:ext>
                  </a:extLst>
                </a:gridCol>
                <a:gridCol w="3505199">
                  <a:extLst>
                    <a:ext uri="{9D8B030D-6E8A-4147-A177-3AD203B41FA5}">
                      <a16:colId xmlns:a16="http://schemas.microsoft.com/office/drawing/2014/main" val="4134017848"/>
                    </a:ext>
                  </a:extLst>
                </a:gridCol>
              </a:tblGrid>
              <a:tr h="387707">
                <a:tc>
                  <a:txBody>
                    <a:bodyPr/>
                    <a:lstStyle/>
                    <a:p>
                      <a:r>
                        <a:rPr lang="en-ZA" dirty="0">
                          <a:latin typeface="Arial" panose="020B0604020202020204" pitchFamily="34" charset="0"/>
                          <a:cs typeface="Arial" panose="020B0604020202020204" pitchFamily="34" charset="0"/>
                        </a:rPr>
                        <a:t>AREA</a:t>
                      </a:r>
                    </a:p>
                  </a:txBody>
                  <a:tcPr/>
                </a:tc>
                <a:tc>
                  <a:txBody>
                    <a:bodyPr/>
                    <a:lstStyle/>
                    <a:p>
                      <a:r>
                        <a:rPr lang="en-ZA" dirty="0">
                          <a:latin typeface="Arial" panose="020B0604020202020204" pitchFamily="34" charset="0"/>
                          <a:cs typeface="Arial" panose="020B0604020202020204" pitchFamily="34" charset="0"/>
                        </a:rPr>
                        <a:t>Bill</a:t>
                      </a:r>
                    </a:p>
                  </a:txBody>
                  <a:tcPr/>
                </a:tc>
                <a:tc>
                  <a:txBody>
                    <a:bodyPr/>
                    <a:lstStyle/>
                    <a:p>
                      <a:r>
                        <a:rPr lang="en-ZA" dirty="0">
                          <a:latin typeface="Arial" panose="020B0604020202020204" pitchFamily="34" charset="0"/>
                          <a:cs typeface="Arial" panose="020B0604020202020204" pitchFamily="34" charset="0"/>
                        </a:rPr>
                        <a:t>ACTUAL COLLECTIOPN </a:t>
                      </a:r>
                    </a:p>
                  </a:txBody>
                  <a:tcPr/>
                </a:tc>
                <a:extLst>
                  <a:ext uri="{0D108BD9-81ED-4DB2-BD59-A6C34878D82A}">
                    <a16:rowId xmlns:a16="http://schemas.microsoft.com/office/drawing/2014/main" val="1330784319"/>
                  </a:ext>
                </a:extLst>
              </a:tr>
              <a:tr h="387707">
                <a:tc>
                  <a:txBody>
                    <a:bodyPr/>
                    <a:lstStyle/>
                    <a:p>
                      <a:pPr algn="l" fontAlgn="b"/>
                      <a:r>
                        <a:rPr lang="en-ZA" sz="1600" b="0" u="none" strike="noStrike" dirty="0" err="1">
                          <a:solidFill>
                            <a:srgbClr val="000000"/>
                          </a:solidFill>
                          <a:effectLst/>
                          <a:latin typeface="Arial" panose="020B0604020202020204" pitchFamily="34" charset="0"/>
                          <a:cs typeface="Arial" panose="020B0604020202020204" pitchFamily="34" charset="0"/>
                        </a:rPr>
                        <a:t>Secunda</a:t>
                      </a:r>
                      <a:r>
                        <a:rPr lang="en-ZA" sz="1600" b="0" u="none" strike="noStrike" dirty="0">
                          <a:solidFill>
                            <a:srgbClr val="000000"/>
                          </a:solidFill>
                          <a:effectLst/>
                          <a:latin typeface="Arial" panose="020B0604020202020204" pitchFamily="34" charset="0"/>
                          <a:cs typeface="Arial" panose="020B0604020202020204" pitchFamily="34" charset="0"/>
                        </a:rPr>
                        <a:t> /</a:t>
                      </a:r>
                      <a:r>
                        <a:rPr lang="en-ZA" sz="1600" b="0" u="none" strike="noStrike" dirty="0" err="1">
                          <a:solidFill>
                            <a:srgbClr val="000000"/>
                          </a:solidFill>
                          <a:effectLst/>
                          <a:latin typeface="Arial" panose="020B0604020202020204" pitchFamily="34" charset="0"/>
                          <a:cs typeface="Arial" panose="020B0604020202020204" pitchFamily="34" charset="0"/>
                        </a:rPr>
                        <a:t>Embalenhle</a:t>
                      </a:r>
                      <a:r>
                        <a:rPr lang="en-ZA" sz="1600" b="0" u="none" strike="noStrike" dirty="0">
                          <a:solidFill>
                            <a:srgbClr val="000000"/>
                          </a:solidFill>
                          <a:effectLst/>
                          <a:latin typeface="Arial" panose="020B0604020202020204" pitchFamily="34" charset="0"/>
                          <a:cs typeface="Arial" panose="020B0604020202020204" pitchFamily="34" charset="0"/>
                        </a:rPr>
                        <a:t>/</a:t>
                      </a:r>
                      <a:r>
                        <a:rPr lang="en-ZA" sz="1600" b="0" u="none" strike="noStrike" dirty="0" err="1">
                          <a:solidFill>
                            <a:srgbClr val="000000"/>
                          </a:solidFill>
                          <a:effectLst/>
                          <a:latin typeface="Arial" panose="020B0604020202020204" pitchFamily="34" charset="0"/>
                          <a:cs typeface="Arial" panose="020B0604020202020204" pitchFamily="34" charset="0"/>
                        </a:rPr>
                        <a:t>Bethal</a:t>
                      </a:r>
                      <a:r>
                        <a:rPr lang="en-ZA" sz="1600" b="0" u="none" strike="noStrike" dirty="0">
                          <a:solidFill>
                            <a:srgbClr val="000000"/>
                          </a:solidFill>
                          <a:effectLst/>
                          <a:latin typeface="Arial" panose="020B0604020202020204" pitchFamily="34" charset="0"/>
                          <a:cs typeface="Arial" panose="020B0604020202020204" pitchFamily="34" charset="0"/>
                        </a:rPr>
                        <a:t> - 0852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latin typeface="Arial" panose="020B0604020202020204" pitchFamily="34" charset="0"/>
                          <a:cs typeface="Arial" panose="020B0604020202020204" pitchFamily="34" charset="0"/>
                        </a:rPr>
                        <a:t> R41 570 338.75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r>
                        <a:rPr lang="en-ZA" sz="1600" dirty="0">
                          <a:latin typeface="Arial" panose="020B0604020202020204" pitchFamily="34" charset="0"/>
                          <a:cs typeface="Arial" panose="020B0604020202020204" pitchFamily="34" charset="0"/>
                        </a:rPr>
                        <a:t>-21 629 599.95</a:t>
                      </a:r>
                    </a:p>
                  </a:txBody>
                  <a:tcPr/>
                </a:tc>
                <a:extLst>
                  <a:ext uri="{0D108BD9-81ED-4DB2-BD59-A6C34878D82A}">
                    <a16:rowId xmlns:a16="http://schemas.microsoft.com/office/drawing/2014/main" val="268454853"/>
                  </a:ext>
                </a:extLst>
              </a:tr>
              <a:tr h="387707">
                <a:tc>
                  <a:txBody>
                    <a:bodyPr/>
                    <a:lstStyle/>
                    <a:p>
                      <a:pPr algn="l" fontAlgn="b"/>
                      <a:r>
                        <a:rPr lang="en-ZA" sz="1600" b="0" u="none" strike="noStrike" dirty="0">
                          <a:solidFill>
                            <a:srgbClr val="000000"/>
                          </a:solidFill>
                          <a:effectLst/>
                          <a:latin typeface="Arial" panose="020B0604020202020204" pitchFamily="34" charset="0"/>
                          <a:cs typeface="Arial" panose="020B0604020202020204" pitchFamily="34" charset="0"/>
                        </a:rPr>
                        <a:t>Kinross - 4499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latin typeface="Arial" panose="020B0604020202020204" pitchFamily="34" charset="0"/>
                          <a:cs typeface="Arial" panose="020B0604020202020204" pitchFamily="34" charset="0"/>
                        </a:rPr>
                        <a:t> R3 820 554.05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r>
                        <a:rPr lang="en-ZA" sz="1600" dirty="0">
                          <a:latin typeface="Arial" panose="020B0604020202020204" pitchFamily="34" charset="0"/>
                          <a:cs typeface="Arial" panose="020B0604020202020204" pitchFamily="34" charset="0"/>
                        </a:rPr>
                        <a:t>-1 840 627.02</a:t>
                      </a:r>
                    </a:p>
                  </a:txBody>
                  <a:tcPr/>
                </a:tc>
                <a:extLst>
                  <a:ext uri="{0D108BD9-81ED-4DB2-BD59-A6C34878D82A}">
                    <a16:rowId xmlns:a16="http://schemas.microsoft.com/office/drawing/2014/main" val="2707242195"/>
                  </a:ext>
                </a:extLst>
              </a:tr>
              <a:tr h="387707">
                <a:tc>
                  <a:txBody>
                    <a:bodyPr/>
                    <a:lstStyle/>
                    <a:p>
                      <a:pPr algn="l" fontAlgn="b"/>
                      <a:r>
                        <a:rPr lang="en-ZA" sz="1600" b="0" u="none" strike="noStrike" dirty="0">
                          <a:solidFill>
                            <a:srgbClr val="000000"/>
                          </a:solidFill>
                          <a:effectLst/>
                          <a:latin typeface="Arial" panose="020B0604020202020204" pitchFamily="34" charset="0"/>
                          <a:cs typeface="Arial" panose="020B0604020202020204" pitchFamily="34" charset="0"/>
                        </a:rPr>
                        <a:t>Evander - 2361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latin typeface="Arial" panose="020B0604020202020204" pitchFamily="34" charset="0"/>
                          <a:cs typeface="Arial" panose="020B0604020202020204" pitchFamily="34" charset="0"/>
                        </a:rPr>
                        <a:t> R5 616 236.29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r>
                        <a:rPr lang="en-ZA" sz="1600" dirty="0">
                          <a:latin typeface="Arial" panose="020B0604020202020204" pitchFamily="34" charset="0"/>
                          <a:cs typeface="Arial" panose="020B0604020202020204" pitchFamily="34" charset="0"/>
                        </a:rPr>
                        <a:t>-768 238.54</a:t>
                      </a:r>
                    </a:p>
                  </a:txBody>
                  <a:tcPr/>
                </a:tc>
                <a:extLst>
                  <a:ext uri="{0D108BD9-81ED-4DB2-BD59-A6C34878D82A}">
                    <a16:rowId xmlns:a16="http://schemas.microsoft.com/office/drawing/2014/main" val="1015999779"/>
                  </a:ext>
                </a:extLst>
              </a:tr>
              <a:tr h="387707">
                <a:tc>
                  <a:txBody>
                    <a:bodyPr/>
                    <a:lstStyle/>
                    <a:p>
                      <a:pPr algn="l" fontAlgn="b"/>
                      <a:r>
                        <a:rPr lang="en-ZA" sz="1600" b="0" u="none" strike="noStrike" dirty="0">
                          <a:solidFill>
                            <a:srgbClr val="000000"/>
                          </a:solidFill>
                          <a:effectLst/>
                          <a:latin typeface="Arial" panose="020B0604020202020204" pitchFamily="34" charset="0"/>
                          <a:cs typeface="Arial" panose="020B0604020202020204" pitchFamily="34" charset="0"/>
                        </a:rPr>
                        <a:t>Graceland - 6339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latin typeface="Arial" panose="020B0604020202020204" pitchFamily="34" charset="0"/>
                          <a:cs typeface="Arial" panose="020B0604020202020204" pitchFamily="34" charset="0"/>
                        </a:rPr>
                        <a:t> R403 705.76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r>
                        <a:rPr lang="en-ZA" sz="1600" dirty="0">
                          <a:latin typeface="Arial" panose="020B0604020202020204" pitchFamily="34" charset="0"/>
                          <a:cs typeface="Arial" panose="020B0604020202020204" pitchFamily="34" charset="0"/>
                        </a:rPr>
                        <a:t>-337 669.51</a:t>
                      </a:r>
                    </a:p>
                  </a:txBody>
                  <a:tcPr/>
                </a:tc>
                <a:extLst>
                  <a:ext uri="{0D108BD9-81ED-4DB2-BD59-A6C34878D82A}">
                    <a16:rowId xmlns:a16="http://schemas.microsoft.com/office/drawing/2014/main" val="457272323"/>
                  </a:ext>
                </a:extLst>
              </a:tr>
              <a:tr h="387707">
                <a:tc>
                  <a:txBody>
                    <a:bodyPr/>
                    <a:lstStyle/>
                    <a:p>
                      <a:pPr algn="l" fontAlgn="b"/>
                      <a:r>
                        <a:rPr lang="en-ZA" sz="1600" b="0" u="none" strike="noStrike" dirty="0">
                          <a:solidFill>
                            <a:srgbClr val="000000"/>
                          </a:solidFill>
                          <a:effectLst/>
                          <a:latin typeface="Arial" panose="020B0604020202020204" pitchFamily="34" charset="0"/>
                          <a:cs typeface="Arial" panose="020B0604020202020204" pitchFamily="34" charset="0"/>
                        </a:rPr>
                        <a:t>Total bill for November</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latin typeface="Arial" panose="020B0604020202020204" pitchFamily="34" charset="0"/>
                          <a:cs typeface="Arial" panose="020B0604020202020204" pitchFamily="34" charset="0"/>
                        </a:rPr>
                        <a:t> </a:t>
                      </a:r>
                      <a:r>
                        <a:rPr lang="en-ZA" sz="1600" b="1" u="none" strike="noStrike" dirty="0">
                          <a:solidFill>
                            <a:srgbClr val="000000"/>
                          </a:solidFill>
                          <a:effectLst/>
                          <a:latin typeface="Arial" panose="020B0604020202020204" pitchFamily="34" charset="0"/>
                          <a:cs typeface="Arial" panose="020B0604020202020204" pitchFamily="34" charset="0"/>
                        </a:rPr>
                        <a:t>R 51 410 834.85 </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r>
                        <a:rPr lang="en-ZA" sz="1600" b="1" dirty="0">
                          <a:latin typeface="Arial" panose="020B0604020202020204" pitchFamily="34" charset="0"/>
                          <a:cs typeface="Arial" panose="020B0604020202020204" pitchFamily="34" charset="0"/>
                        </a:rPr>
                        <a:t>-24 576 135.01</a:t>
                      </a:r>
                    </a:p>
                  </a:txBody>
                  <a:tcPr/>
                </a:tc>
                <a:extLst>
                  <a:ext uri="{0D108BD9-81ED-4DB2-BD59-A6C34878D82A}">
                    <a16:rowId xmlns:a16="http://schemas.microsoft.com/office/drawing/2014/main" val="3001694369"/>
                  </a:ext>
                </a:extLst>
              </a:tr>
            </a:tbl>
          </a:graphicData>
        </a:graphic>
      </p:graphicFrame>
      <p:pic>
        <p:nvPicPr>
          <p:cNvPr id="5" name="Picture 2">
            <a:extLst>
              <a:ext uri="{FF2B5EF4-FFF2-40B4-BE49-F238E27FC236}">
                <a16:creationId xmlns:a16="http://schemas.microsoft.com/office/drawing/2014/main" id="{C1B7546A-4B1F-4AED-AA1D-9C52B0FBB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460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06E1-FE6B-4774-AA2F-9AC905B02692}"/>
              </a:ext>
            </a:extLst>
          </p:cNvPr>
          <p:cNvSpPr>
            <a:spLocks noGrp="1"/>
          </p:cNvSpPr>
          <p:nvPr>
            <p:ph type="title"/>
          </p:nvPr>
        </p:nvSpPr>
        <p:spPr>
          <a:xfrm>
            <a:off x="838200" y="365126"/>
            <a:ext cx="10515600" cy="675238"/>
          </a:xfrm>
          <a:solidFill>
            <a:schemeClr val="accent6"/>
          </a:solidFill>
        </p:spPr>
        <p:txBody>
          <a:bodyPr>
            <a:normAutofit/>
          </a:bodyPr>
          <a:lstStyle/>
          <a:p>
            <a:r>
              <a:rPr lang="en-ZA" sz="2800" b="1" dirty="0">
                <a:latin typeface="+mn-lt"/>
              </a:rPr>
              <a:t>ESKOM BILL PER TOWN &amp; COLLECTION PER TOWN ( DECEMBER 2020)</a:t>
            </a:r>
          </a:p>
        </p:txBody>
      </p:sp>
      <p:graphicFrame>
        <p:nvGraphicFramePr>
          <p:cNvPr id="4" name="Table 4">
            <a:extLst>
              <a:ext uri="{FF2B5EF4-FFF2-40B4-BE49-F238E27FC236}">
                <a16:creationId xmlns:a16="http://schemas.microsoft.com/office/drawing/2014/main" id="{76A4BD18-D885-426A-B9E5-BD1EA4A4D075}"/>
              </a:ext>
            </a:extLst>
          </p:cNvPr>
          <p:cNvGraphicFramePr>
            <a:graphicFrameLocks noGrp="1"/>
          </p:cNvGraphicFramePr>
          <p:nvPr>
            <p:ph idx="1"/>
            <p:extLst>
              <p:ext uri="{D42A27DB-BD31-4B8C-83A1-F6EECF244321}">
                <p14:modId xmlns:p14="http://schemas.microsoft.com/office/powerpoint/2010/main" val="15226339"/>
              </p:ext>
            </p:extLst>
          </p:nvPr>
        </p:nvGraphicFramePr>
        <p:xfrm>
          <a:off x="870858" y="1354786"/>
          <a:ext cx="9140890" cy="2517655"/>
        </p:xfrm>
        <a:graphic>
          <a:graphicData uri="http://schemas.openxmlformats.org/drawingml/2006/table">
            <a:tbl>
              <a:tblPr firstRow="1" bandRow="1">
                <a:tableStyleId>{93296810-A885-4BE3-A3E7-6D5BEEA58F35}</a:tableStyleId>
              </a:tblPr>
              <a:tblGrid>
                <a:gridCol w="3887754">
                  <a:extLst>
                    <a:ext uri="{9D8B030D-6E8A-4147-A177-3AD203B41FA5}">
                      <a16:colId xmlns:a16="http://schemas.microsoft.com/office/drawing/2014/main" val="1305176453"/>
                    </a:ext>
                  </a:extLst>
                </a:gridCol>
                <a:gridCol w="2808514">
                  <a:extLst>
                    <a:ext uri="{9D8B030D-6E8A-4147-A177-3AD203B41FA5}">
                      <a16:colId xmlns:a16="http://schemas.microsoft.com/office/drawing/2014/main" val="2244246470"/>
                    </a:ext>
                  </a:extLst>
                </a:gridCol>
                <a:gridCol w="2444622">
                  <a:extLst>
                    <a:ext uri="{9D8B030D-6E8A-4147-A177-3AD203B41FA5}">
                      <a16:colId xmlns:a16="http://schemas.microsoft.com/office/drawing/2014/main" val="4134017848"/>
                    </a:ext>
                  </a:extLst>
                </a:gridCol>
              </a:tblGrid>
              <a:tr h="387707">
                <a:tc>
                  <a:txBody>
                    <a:bodyPr/>
                    <a:lstStyle/>
                    <a:p>
                      <a:r>
                        <a:rPr lang="en-ZA" sz="1600" dirty="0">
                          <a:latin typeface="Arial" panose="020B0604020202020204" pitchFamily="34" charset="0"/>
                          <a:cs typeface="Arial" panose="020B0604020202020204" pitchFamily="34" charset="0"/>
                        </a:rPr>
                        <a:t>AREA</a:t>
                      </a:r>
                    </a:p>
                  </a:txBody>
                  <a:tcPr/>
                </a:tc>
                <a:tc>
                  <a:txBody>
                    <a:bodyPr/>
                    <a:lstStyle/>
                    <a:p>
                      <a:r>
                        <a:rPr lang="en-ZA" sz="1600" dirty="0">
                          <a:latin typeface="Arial" panose="020B0604020202020204" pitchFamily="34" charset="0"/>
                          <a:cs typeface="Arial" panose="020B0604020202020204" pitchFamily="34" charset="0"/>
                        </a:rPr>
                        <a:t>Bill</a:t>
                      </a:r>
                    </a:p>
                  </a:txBody>
                  <a:tcPr/>
                </a:tc>
                <a:tc>
                  <a:txBody>
                    <a:bodyPr/>
                    <a:lstStyle/>
                    <a:p>
                      <a:r>
                        <a:rPr lang="en-ZA" sz="1600" dirty="0">
                          <a:latin typeface="Arial" panose="020B0604020202020204" pitchFamily="34" charset="0"/>
                          <a:cs typeface="Arial" panose="020B0604020202020204" pitchFamily="34" charset="0"/>
                        </a:rPr>
                        <a:t>ACTUAL COLLECTIOPN </a:t>
                      </a:r>
                    </a:p>
                  </a:txBody>
                  <a:tcPr/>
                </a:tc>
                <a:extLst>
                  <a:ext uri="{0D108BD9-81ED-4DB2-BD59-A6C34878D82A}">
                    <a16:rowId xmlns:a16="http://schemas.microsoft.com/office/drawing/2014/main" val="1330784319"/>
                  </a:ext>
                </a:extLst>
              </a:tr>
              <a:tr h="387707">
                <a:tc>
                  <a:txBody>
                    <a:bodyPr/>
                    <a:lstStyle/>
                    <a:p>
                      <a:pPr algn="l" fontAlgn="b"/>
                      <a:r>
                        <a:rPr lang="en-ZA" sz="1600" b="0" u="none" strike="noStrike" dirty="0" err="1">
                          <a:solidFill>
                            <a:srgbClr val="000000"/>
                          </a:solidFill>
                          <a:effectLst/>
                          <a:latin typeface="Arial" panose="020B0604020202020204" pitchFamily="34" charset="0"/>
                          <a:cs typeface="Arial" panose="020B0604020202020204" pitchFamily="34" charset="0"/>
                        </a:rPr>
                        <a:t>Secunda</a:t>
                      </a:r>
                      <a:r>
                        <a:rPr lang="en-ZA" sz="1600" b="0" u="none" strike="noStrike" dirty="0">
                          <a:solidFill>
                            <a:srgbClr val="000000"/>
                          </a:solidFill>
                          <a:effectLst/>
                          <a:latin typeface="Arial" panose="020B0604020202020204" pitchFamily="34" charset="0"/>
                          <a:cs typeface="Arial" panose="020B0604020202020204" pitchFamily="34" charset="0"/>
                        </a:rPr>
                        <a:t>/</a:t>
                      </a:r>
                      <a:r>
                        <a:rPr lang="en-ZA" sz="1600" b="0" u="none" strike="noStrike" dirty="0" err="1">
                          <a:solidFill>
                            <a:srgbClr val="000000"/>
                          </a:solidFill>
                          <a:effectLst/>
                          <a:latin typeface="Arial" panose="020B0604020202020204" pitchFamily="34" charset="0"/>
                          <a:cs typeface="Arial" panose="020B0604020202020204" pitchFamily="34" charset="0"/>
                        </a:rPr>
                        <a:t>Embalenhle</a:t>
                      </a:r>
                      <a:r>
                        <a:rPr lang="en-ZA" sz="1600" b="0" u="none" strike="noStrike" dirty="0">
                          <a:solidFill>
                            <a:srgbClr val="000000"/>
                          </a:solidFill>
                          <a:effectLst/>
                          <a:latin typeface="Arial" panose="020B0604020202020204" pitchFamily="34" charset="0"/>
                          <a:cs typeface="Arial" panose="020B0604020202020204" pitchFamily="34" charset="0"/>
                        </a:rPr>
                        <a:t>/</a:t>
                      </a:r>
                      <a:r>
                        <a:rPr lang="en-ZA" sz="1600" b="0" u="none" strike="noStrike" dirty="0" err="1">
                          <a:solidFill>
                            <a:srgbClr val="000000"/>
                          </a:solidFill>
                          <a:effectLst/>
                          <a:latin typeface="Arial" panose="020B0604020202020204" pitchFamily="34" charset="0"/>
                          <a:cs typeface="Arial" panose="020B0604020202020204" pitchFamily="34" charset="0"/>
                        </a:rPr>
                        <a:t>Bethal</a:t>
                      </a:r>
                      <a:r>
                        <a:rPr lang="en-ZA" sz="1600" b="0" u="none" strike="noStrike" dirty="0">
                          <a:solidFill>
                            <a:srgbClr val="000000"/>
                          </a:solidFill>
                          <a:effectLst/>
                          <a:latin typeface="Arial" panose="020B0604020202020204" pitchFamily="34" charset="0"/>
                          <a:cs typeface="Arial" panose="020B0604020202020204" pitchFamily="34" charset="0"/>
                        </a:rPr>
                        <a:t> - 0852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latin typeface="Arial" panose="020B0604020202020204" pitchFamily="34" charset="0"/>
                          <a:cs typeface="Arial" panose="020B0604020202020204" pitchFamily="34" charset="0"/>
                        </a:rPr>
                        <a:t>          R38 673 565.75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a:r>
                        <a:rPr lang="en-ZA" sz="1600" dirty="0">
                          <a:latin typeface="Arial" panose="020B0604020202020204" pitchFamily="34" charset="0"/>
                          <a:cs typeface="Arial" panose="020B0604020202020204" pitchFamily="34" charset="0"/>
                        </a:rPr>
                        <a:t>-21 685 733.73</a:t>
                      </a:r>
                    </a:p>
                  </a:txBody>
                  <a:tcPr/>
                </a:tc>
                <a:extLst>
                  <a:ext uri="{0D108BD9-81ED-4DB2-BD59-A6C34878D82A}">
                    <a16:rowId xmlns:a16="http://schemas.microsoft.com/office/drawing/2014/main" val="268454853"/>
                  </a:ext>
                </a:extLst>
              </a:tr>
              <a:tr h="387707">
                <a:tc>
                  <a:txBody>
                    <a:bodyPr/>
                    <a:lstStyle/>
                    <a:p>
                      <a:pPr algn="l" fontAlgn="b"/>
                      <a:r>
                        <a:rPr lang="en-ZA" sz="1600" b="0" u="none" strike="noStrike" dirty="0">
                          <a:solidFill>
                            <a:srgbClr val="000000"/>
                          </a:solidFill>
                          <a:effectLst/>
                          <a:latin typeface="Arial" panose="020B0604020202020204" pitchFamily="34" charset="0"/>
                          <a:cs typeface="Arial" panose="020B0604020202020204" pitchFamily="34" charset="0"/>
                        </a:rPr>
                        <a:t>Kinross - 4499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latin typeface="Arial" panose="020B0604020202020204" pitchFamily="34" charset="0"/>
                          <a:cs typeface="Arial" panose="020B0604020202020204" pitchFamily="34" charset="0"/>
                        </a:rPr>
                        <a:t>           R3 413 734.39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a:r>
                        <a:rPr lang="en-ZA" sz="1600" dirty="0">
                          <a:latin typeface="Arial" panose="020B0604020202020204" pitchFamily="34" charset="0"/>
                          <a:cs typeface="Arial" panose="020B0604020202020204" pitchFamily="34" charset="0"/>
                        </a:rPr>
                        <a:t>-1 845 403.87</a:t>
                      </a:r>
                    </a:p>
                  </a:txBody>
                  <a:tcPr/>
                </a:tc>
                <a:extLst>
                  <a:ext uri="{0D108BD9-81ED-4DB2-BD59-A6C34878D82A}">
                    <a16:rowId xmlns:a16="http://schemas.microsoft.com/office/drawing/2014/main" val="2707242195"/>
                  </a:ext>
                </a:extLst>
              </a:tr>
              <a:tr h="387707">
                <a:tc>
                  <a:txBody>
                    <a:bodyPr/>
                    <a:lstStyle/>
                    <a:p>
                      <a:pPr algn="l" fontAlgn="b"/>
                      <a:r>
                        <a:rPr lang="en-ZA" sz="1600" b="0" u="none" strike="noStrike" dirty="0">
                          <a:solidFill>
                            <a:srgbClr val="000000"/>
                          </a:solidFill>
                          <a:effectLst/>
                          <a:latin typeface="Arial" panose="020B0604020202020204" pitchFamily="34" charset="0"/>
                          <a:cs typeface="Arial" panose="020B0604020202020204" pitchFamily="34" charset="0"/>
                        </a:rPr>
                        <a:t>Evander - 2361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latin typeface="Arial" panose="020B0604020202020204" pitchFamily="34" charset="0"/>
                          <a:cs typeface="Arial" panose="020B0604020202020204" pitchFamily="34" charset="0"/>
                        </a:rPr>
                        <a:t>           R5 241 899.00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a:r>
                        <a:rPr lang="en-ZA" sz="1600" dirty="0">
                          <a:latin typeface="Arial" panose="020B0604020202020204" pitchFamily="34" charset="0"/>
                          <a:cs typeface="Arial" panose="020B0604020202020204" pitchFamily="34" charset="0"/>
                        </a:rPr>
                        <a:t>-770 232.29</a:t>
                      </a:r>
                    </a:p>
                  </a:txBody>
                  <a:tcPr/>
                </a:tc>
                <a:extLst>
                  <a:ext uri="{0D108BD9-81ED-4DB2-BD59-A6C34878D82A}">
                    <a16:rowId xmlns:a16="http://schemas.microsoft.com/office/drawing/2014/main" val="1015999779"/>
                  </a:ext>
                </a:extLst>
              </a:tr>
              <a:tr h="387707">
                <a:tc>
                  <a:txBody>
                    <a:bodyPr/>
                    <a:lstStyle/>
                    <a:p>
                      <a:pPr algn="l" fontAlgn="b"/>
                      <a:r>
                        <a:rPr lang="en-ZA" sz="1600" b="0" u="none" strike="noStrike" dirty="0">
                          <a:solidFill>
                            <a:srgbClr val="000000"/>
                          </a:solidFill>
                          <a:effectLst/>
                          <a:latin typeface="Arial" panose="020B0604020202020204" pitchFamily="34" charset="0"/>
                          <a:cs typeface="Arial" panose="020B0604020202020204" pitchFamily="34" charset="0"/>
                        </a:rPr>
                        <a:t>Graceland - 6339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latin typeface="Arial" panose="020B0604020202020204" pitchFamily="34" charset="0"/>
                          <a:cs typeface="Arial" panose="020B0604020202020204" pitchFamily="34" charset="0"/>
                        </a:rPr>
                        <a:t>               R426 485.88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a:r>
                        <a:rPr lang="en-ZA" sz="1600" dirty="0">
                          <a:latin typeface="Arial" panose="020B0604020202020204" pitchFamily="34" charset="0"/>
                          <a:cs typeface="Arial" panose="020B0604020202020204" pitchFamily="34" charset="0"/>
                        </a:rPr>
                        <a:t>-360 225.95</a:t>
                      </a:r>
                    </a:p>
                  </a:txBody>
                  <a:tcPr/>
                </a:tc>
                <a:extLst>
                  <a:ext uri="{0D108BD9-81ED-4DB2-BD59-A6C34878D82A}">
                    <a16:rowId xmlns:a16="http://schemas.microsoft.com/office/drawing/2014/main" val="457272323"/>
                  </a:ext>
                </a:extLst>
              </a:tr>
              <a:tr h="387707">
                <a:tc>
                  <a:txBody>
                    <a:bodyPr/>
                    <a:lstStyle/>
                    <a:p>
                      <a:pPr algn="l" fontAlgn="b"/>
                      <a:r>
                        <a:rPr lang="en-ZA" sz="1600" b="1" u="none" strike="noStrike" dirty="0">
                          <a:solidFill>
                            <a:srgbClr val="000000"/>
                          </a:solidFill>
                          <a:effectLst/>
                          <a:latin typeface="Arial" panose="020B0604020202020204" pitchFamily="34" charset="0"/>
                          <a:cs typeface="Arial" panose="020B0604020202020204" pitchFamily="34" charset="0"/>
                        </a:rPr>
                        <a:t>Tota</a:t>
                      </a:r>
                      <a:r>
                        <a:rPr lang="en-ZA" sz="1600" b="1" u="none" strike="noStrike" baseline="0" dirty="0">
                          <a:solidFill>
                            <a:srgbClr val="000000"/>
                          </a:solidFill>
                          <a:effectLst/>
                          <a:latin typeface="Arial" panose="020B0604020202020204" pitchFamily="34" charset="0"/>
                          <a:cs typeface="Arial" panose="020B0604020202020204" pitchFamily="34" charset="0"/>
                        </a:rPr>
                        <a:t>l Bill for December </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r>
                        <a:rPr lang="en-ZA" sz="1600" b="1" dirty="0">
                          <a:latin typeface="Arial" panose="020B0604020202020204" pitchFamily="34" charset="0"/>
                          <a:cs typeface="Arial" panose="020B0604020202020204" pitchFamily="34" charset="0"/>
                        </a:rPr>
                        <a:t>          R47 755 685.02</a:t>
                      </a:r>
                    </a:p>
                  </a:txBody>
                  <a:tcPr/>
                </a:tc>
                <a:tc>
                  <a:txBody>
                    <a:bodyPr/>
                    <a:lstStyle/>
                    <a:p>
                      <a:r>
                        <a:rPr lang="en-ZA" sz="1600" b="1" dirty="0">
                          <a:latin typeface="Arial" panose="020B0604020202020204" pitchFamily="34" charset="0"/>
                          <a:cs typeface="Arial" panose="020B0604020202020204" pitchFamily="34" charset="0"/>
                        </a:rPr>
                        <a:t>-24 661 595.84</a:t>
                      </a:r>
                    </a:p>
                  </a:txBody>
                  <a:tcPr/>
                </a:tc>
                <a:extLst>
                  <a:ext uri="{0D108BD9-81ED-4DB2-BD59-A6C34878D82A}">
                    <a16:rowId xmlns:a16="http://schemas.microsoft.com/office/drawing/2014/main" val="3001694369"/>
                  </a:ext>
                </a:extLst>
              </a:tr>
            </a:tbl>
          </a:graphicData>
        </a:graphic>
      </p:graphicFrame>
      <p:pic>
        <p:nvPicPr>
          <p:cNvPr id="5" name="Picture 2">
            <a:extLst>
              <a:ext uri="{FF2B5EF4-FFF2-40B4-BE49-F238E27FC236}">
                <a16:creationId xmlns:a16="http://schemas.microsoft.com/office/drawing/2014/main" id="{21364C15-1D59-418D-963C-0121017AC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022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4232-B0A8-406B-B980-303F901DD630}"/>
              </a:ext>
            </a:extLst>
          </p:cNvPr>
          <p:cNvSpPr>
            <a:spLocks noGrp="1"/>
          </p:cNvSpPr>
          <p:nvPr>
            <p:ph type="title"/>
          </p:nvPr>
        </p:nvSpPr>
        <p:spPr>
          <a:xfrm>
            <a:off x="249858" y="284584"/>
            <a:ext cx="9888750" cy="676469"/>
          </a:xfrm>
          <a:solidFill>
            <a:schemeClr val="accent6"/>
          </a:solidFill>
        </p:spPr>
        <p:txBody>
          <a:bodyPr>
            <a:noAutofit/>
          </a:bodyPr>
          <a:lstStyle/>
          <a:p>
            <a:pPr lvl="0" indent="101600" eaLnBrk="0" fontAlgn="base" hangingPunct="0">
              <a:lnSpc>
                <a:spcPct val="100000"/>
              </a:lnSpc>
              <a:spcAft>
                <a:spcPct val="0"/>
              </a:spcAft>
            </a:pP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CREDITORS INTEREST</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2000" dirty="0">
                <a:effectLst/>
                <a:latin typeface="Arial" panose="020B0604020202020204" pitchFamily="34" charset="0"/>
                <a:ea typeface="Times New Roman" panose="02020603050405020304" pitchFamily="18" charset="0"/>
                <a:cs typeface="Arial" panose="020B0604020202020204" pitchFamily="34" charset="0"/>
              </a:rPr>
              <a:t>For the month of December 2020, </a:t>
            </a:r>
            <a:r>
              <a:rPr lang="en-US" sz="2000" b="1" dirty="0">
                <a:effectLst/>
                <a:latin typeface="Arial" panose="020B0604020202020204" pitchFamily="34" charset="0"/>
                <a:ea typeface="Times New Roman" panose="02020603050405020304" pitchFamily="18" charset="0"/>
                <a:cs typeface="Arial" panose="020B0604020202020204" pitchFamily="34" charset="0"/>
              </a:rPr>
              <a:t>R 2.72 billion </a:t>
            </a:r>
            <a:r>
              <a:rPr lang="en-US" sz="2000" dirty="0">
                <a:effectLst/>
                <a:latin typeface="Arial" panose="020B0604020202020204" pitchFamily="34" charset="0"/>
                <a:ea typeface="Times New Roman" panose="02020603050405020304" pitchFamily="18" charset="0"/>
                <a:cs typeface="Arial" panose="020B0604020202020204" pitchFamily="34" charset="0"/>
              </a:rPr>
              <a:t>outstanding for more than 30 days. </a:t>
            </a:r>
            <a:r>
              <a:rPr lang="en-ZA" sz="2000" dirty="0">
                <a:effectLst/>
                <a:latin typeface="Arial" panose="020B0604020202020204" pitchFamily="34" charset="0"/>
                <a:ea typeface="Times New Roman" panose="02020603050405020304" pitchFamily="18" charset="0"/>
                <a:cs typeface="Arial" panose="020B0604020202020204" pitchFamily="34" charset="0"/>
              </a:rPr>
              <a:t>The main creditors being:</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t>
            </a:r>
            <a:endParaRPr lang="en-ZA" sz="3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7412DAB-8977-4A41-92BE-75E533101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512" y="182836"/>
            <a:ext cx="838200" cy="77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67E3A2E-4A75-4692-8900-706E0AB45732}"/>
              </a:ext>
            </a:extLst>
          </p:cNvPr>
          <p:cNvSpPr>
            <a:spLocks noGrp="1"/>
          </p:cNvSpPr>
          <p:nvPr>
            <p:ph type="sldNum" sz="quarter" idx="12"/>
          </p:nvPr>
        </p:nvSpPr>
        <p:spPr/>
        <p:txBody>
          <a:bodyPr/>
          <a:lstStyle/>
          <a:p>
            <a:fld id="{DC9F47FB-0EE3-48F2-85C7-515474D123D7}" type="slidenum">
              <a:rPr lang="en-ZA" smtClean="0"/>
              <a:t>17</a:t>
            </a:fld>
            <a:endParaRPr lang="en-ZA"/>
          </a:p>
        </p:txBody>
      </p:sp>
      <p:graphicFrame>
        <p:nvGraphicFramePr>
          <p:cNvPr id="8" name="Table 7">
            <a:extLst>
              <a:ext uri="{FF2B5EF4-FFF2-40B4-BE49-F238E27FC236}">
                <a16:creationId xmlns:a16="http://schemas.microsoft.com/office/drawing/2014/main" id="{D5CC660A-4F85-4158-B4AF-F68E073163CE}"/>
              </a:ext>
            </a:extLst>
          </p:cNvPr>
          <p:cNvGraphicFramePr>
            <a:graphicFrameLocks noGrp="1"/>
          </p:cNvGraphicFramePr>
          <p:nvPr>
            <p:extLst>
              <p:ext uri="{D42A27DB-BD31-4B8C-83A1-F6EECF244321}">
                <p14:modId xmlns:p14="http://schemas.microsoft.com/office/powerpoint/2010/main" val="4078191476"/>
              </p:ext>
            </p:extLst>
          </p:nvPr>
        </p:nvGraphicFramePr>
        <p:xfrm>
          <a:off x="249858" y="2563353"/>
          <a:ext cx="10474966" cy="3404616"/>
        </p:xfrm>
        <a:graphic>
          <a:graphicData uri="http://schemas.openxmlformats.org/drawingml/2006/table">
            <a:tbl>
              <a:tblPr firstRow="1" firstCol="1" bandRow="1">
                <a:tableStyleId>{93296810-A885-4BE3-A3E7-6D5BEEA58F35}</a:tableStyleId>
              </a:tblPr>
              <a:tblGrid>
                <a:gridCol w="3100829">
                  <a:extLst>
                    <a:ext uri="{9D8B030D-6E8A-4147-A177-3AD203B41FA5}">
                      <a16:colId xmlns:a16="http://schemas.microsoft.com/office/drawing/2014/main" val="3158187460"/>
                    </a:ext>
                  </a:extLst>
                </a:gridCol>
                <a:gridCol w="2411586">
                  <a:extLst>
                    <a:ext uri="{9D8B030D-6E8A-4147-A177-3AD203B41FA5}">
                      <a16:colId xmlns:a16="http://schemas.microsoft.com/office/drawing/2014/main" val="2882761239"/>
                    </a:ext>
                  </a:extLst>
                </a:gridCol>
                <a:gridCol w="1893299">
                  <a:extLst>
                    <a:ext uri="{9D8B030D-6E8A-4147-A177-3AD203B41FA5}">
                      <a16:colId xmlns:a16="http://schemas.microsoft.com/office/drawing/2014/main" val="2339160404"/>
                    </a:ext>
                  </a:extLst>
                </a:gridCol>
                <a:gridCol w="1534626">
                  <a:extLst>
                    <a:ext uri="{9D8B030D-6E8A-4147-A177-3AD203B41FA5}">
                      <a16:colId xmlns:a16="http://schemas.microsoft.com/office/drawing/2014/main" val="3819486743"/>
                    </a:ext>
                  </a:extLst>
                </a:gridCol>
                <a:gridCol w="1534626">
                  <a:extLst>
                    <a:ext uri="{9D8B030D-6E8A-4147-A177-3AD203B41FA5}">
                      <a16:colId xmlns:a16="http://schemas.microsoft.com/office/drawing/2014/main" val="2058753971"/>
                    </a:ext>
                  </a:extLst>
                </a:gridCol>
              </a:tblGrid>
              <a:tr h="497840">
                <a:tc>
                  <a:txBody>
                    <a:bodyPr/>
                    <a:lstStyle/>
                    <a:p>
                      <a:pPr>
                        <a:lnSpc>
                          <a:spcPct val="115000"/>
                        </a:lnSpc>
                        <a:spcAft>
                          <a:spcPts val="1000"/>
                        </a:spcAft>
                      </a:pPr>
                      <a:r>
                        <a:rPr lang="en-ZA" sz="16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Supplier Name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US" sz="1600">
                          <a:effectLst/>
                          <a:latin typeface="Arial" panose="020B0604020202020204" pitchFamily="34" charset="0"/>
                          <a:cs typeface="Arial" panose="020B0604020202020204" pitchFamily="34" charset="0"/>
                        </a:rPr>
                        <a:t>Department/Section</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US" sz="1600" dirty="0">
                          <a:effectLst/>
                          <a:latin typeface="Arial" panose="020B0604020202020204" pitchFamily="34" charset="0"/>
                          <a:cs typeface="Arial" panose="020B0604020202020204" pitchFamily="34" charset="0"/>
                        </a:rPr>
                        <a:t>Type of Expenditure</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US" sz="1600" dirty="0">
                          <a:effectLst/>
                          <a:latin typeface="Arial" panose="020B0604020202020204" pitchFamily="34" charset="0"/>
                          <a:cs typeface="Arial" panose="020B0604020202020204" pitchFamily="34" charset="0"/>
                        </a:rPr>
                        <a:t>Amount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Estimated Interest</a:t>
                      </a:r>
                    </a:p>
                  </a:txBody>
                  <a:tcPr marL="68580" marR="68580" marT="0" marB="0"/>
                </a:tc>
                <a:extLst>
                  <a:ext uri="{0D108BD9-81ED-4DB2-BD59-A6C34878D82A}">
                    <a16:rowId xmlns:a16="http://schemas.microsoft.com/office/drawing/2014/main" val="4014685750"/>
                  </a:ext>
                </a:extLst>
              </a:tr>
              <a:tr h="497840">
                <a:tc>
                  <a:txBody>
                    <a:bodyPr/>
                    <a:lstStyle/>
                    <a:p>
                      <a:pPr>
                        <a:lnSpc>
                          <a:spcPct val="115000"/>
                        </a:lnSpc>
                        <a:spcAft>
                          <a:spcPts val="1000"/>
                        </a:spcAft>
                      </a:pPr>
                      <a:r>
                        <a:rPr lang="en-ZA" sz="1600" dirty="0">
                          <a:effectLst/>
                          <a:latin typeface="Arial" panose="020B0604020202020204" pitchFamily="34" charset="0"/>
                          <a:cs typeface="Arial" panose="020B0604020202020204" pitchFamily="34" charset="0"/>
                        </a:rPr>
                        <a:t>Eskom Holdings Soc Ltd -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ZA" sz="1600">
                          <a:effectLst/>
                          <a:latin typeface="Arial" panose="020B0604020202020204" pitchFamily="34" charset="0"/>
                          <a:cs typeface="Arial" panose="020B0604020202020204" pitchFamily="34" charset="0"/>
                        </a:rPr>
                        <a:t>Energy</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ZA" sz="1600" dirty="0">
                          <a:effectLst/>
                          <a:latin typeface="Arial" panose="020B0604020202020204" pitchFamily="34" charset="0"/>
                          <a:cs typeface="Arial" panose="020B0604020202020204" pitchFamily="34" charset="0"/>
                        </a:rPr>
                        <a:t>Electricity</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ZA" sz="1600" b="1" dirty="0">
                          <a:effectLst/>
                          <a:latin typeface="Arial" panose="020B0604020202020204" pitchFamily="34" charset="0"/>
                          <a:cs typeface="Arial" panose="020B0604020202020204" pitchFamily="34" charset="0"/>
                        </a:rPr>
                        <a:t>R2,3 Billion</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R700 m</a:t>
                      </a:r>
                    </a:p>
                  </a:txBody>
                  <a:tcPr marL="68580" marR="68580" marT="0" marB="0"/>
                </a:tc>
                <a:extLst>
                  <a:ext uri="{0D108BD9-81ED-4DB2-BD59-A6C34878D82A}">
                    <a16:rowId xmlns:a16="http://schemas.microsoft.com/office/drawing/2014/main" val="2261643376"/>
                  </a:ext>
                </a:extLst>
              </a:tr>
              <a:tr h="497840">
                <a:tc>
                  <a:txBody>
                    <a:bodyPr/>
                    <a:lstStyle/>
                    <a:p>
                      <a:pPr>
                        <a:lnSpc>
                          <a:spcPct val="115000"/>
                        </a:lnSpc>
                        <a:spcAft>
                          <a:spcPts val="1000"/>
                        </a:spcAft>
                      </a:pPr>
                      <a:r>
                        <a:rPr lang="en-ZA" sz="1600" dirty="0">
                          <a:effectLst/>
                          <a:latin typeface="Arial" panose="020B0604020202020204" pitchFamily="34" charset="0"/>
                          <a:cs typeface="Arial" panose="020B0604020202020204" pitchFamily="34" charset="0"/>
                        </a:rPr>
                        <a:t>Rand Water</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ZA" sz="1600">
                          <a:effectLst/>
                          <a:latin typeface="Arial" panose="020B0604020202020204" pitchFamily="34" charset="0"/>
                          <a:cs typeface="Arial" panose="020B0604020202020204" pitchFamily="34" charset="0"/>
                        </a:rPr>
                        <a:t>Water and Sewer</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ZA" sz="1600">
                          <a:effectLst/>
                          <a:latin typeface="Arial" panose="020B0604020202020204" pitchFamily="34" charset="0"/>
                          <a:cs typeface="Arial" panose="020B0604020202020204" pitchFamily="34" charset="0"/>
                        </a:rPr>
                        <a:t>Bulk Purchases</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ZA" sz="1600" b="1" dirty="0">
                          <a:effectLst/>
                          <a:latin typeface="Arial" panose="020B0604020202020204" pitchFamily="34" charset="0"/>
                          <a:cs typeface="Arial" panose="020B0604020202020204" pitchFamily="34" charset="0"/>
                        </a:rPr>
                        <a:t>R355 Million</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R90 m</a:t>
                      </a:r>
                    </a:p>
                  </a:txBody>
                  <a:tcPr marL="68580" marR="68580" marT="0" marB="0"/>
                </a:tc>
                <a:extLst>
                  <a:ext uri="{0D108BD9-81ED-4DB2-BD59-A6C34878D82A}">
                    <a16:rowId xmlns:a16="http://schemas.microsoft.com/office/drawing/2014/main" val="2227482170"/>
                  </a:ext>
                </a:extLst>
              </a:tr>
              <a:tr h="497840">
                <a:tc gridSpan="5">
                  <a:txBody>
                    <a:bodyPr/>
                    <a:lstStyle/>
                    <a:p>
                      <a:endParaRPr lang="en-US" sz="1600" dirty="0">
                        <a:solidFill>
                          <a:schemeClr val="tx1"/>
                        </a:solidFill>
                      </a:endParaRPr>
                    </a:p>
                    <a:p>
                      <a:r>
                        <a:rPr lang="en-US" sz="1800" b="0" dirty="0">
                          <a:solidFill>
                            <a:schemeClr val="tx1"/>
                          </a:solidFill>
                          <a:latin typeface="Arial" panose="020B0604020202020204" pitchFamily="34" charset="0"/>
                          <a:cs typeface="Arial" panose="020B0604020202020204" pitchFamily="34" charset="0"/>
                        </a:rPr>
                        <a:t>GMM entered into a repayment plan with Rand Water that offers relief to pay the current account in 45 days. Effective from October, the municipality has been honoring this arrangement.</a:t>
                      </a:r>
                    </a:p>
                    <a:p>
                      <a:endParaRPr lang="en-US" sz="1800" b="0" dirty="0">
                        <a:solidFill>
                          <a:schemeClr val="tx1"/>
                        </a:solidFill>
                        <a:latin typeface="Arial" panose="020B0604020202020204" pitchFamily="34" charset="0"/>
                        <a:cs typeface="Arial" panose="020B0604020202020204" pitchFamily="34" charset="0"/>
                      </a:endParaRPr>
                    </a:p>
                    <a:p>
                      <a:r>
                        <a:rPr lang="en-US" sz="1800" b="0" dirty="0">
                          <a:solidFill>
                            <a:schemeClr val="tx1"/>
                          </a:solidFill>
                          <a:latin typeface="Arial" panose="020B0604020202020204" pitchFamily="34" charset="0"/>
                          <a:cs typeface="Arial" panose="020B0604020202020204" pitchFamily="34" charset="0"/>
                        </a:rPr>
                        <a:t>Eskom repayment plan been approved by council and sent to the power utility. The plan was signed on the part of GMM awaiting finalization by Eskom. </a:t>
                      </a:r>
                    </a:p>
                    <a:p>
                      <a:pPr>
                        <a:lnSpc>
                          <a:spcPct val="115000"/>
                        </a:lnSpc>
                        <a:spcAft>
                          <a:spcPts val="1000"/>
                        </a:spcAft>
                      </a:pP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solidFill>
                  </a:tcPr>
                </a:tc>
                <a:tc hMerge="1">
                  <a:txBody>
                    <a:bodyPr/>
                    <a:lstStyle/>
                    <a:p>
                      <a:pPr>
                        <a:lnSpc>
                          <a:spcPct val="115000"/>
                        </a:lnSpc>
                        <a:spcAft>
                          <a:spcPts val="1000"/>
                        </a:spcAft>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a:lnSpc>
                          <a:spcPct val="115000"/>
                        </a:lnSpc>
                        <a:spcAft>
                          <a:spcPts val="1000"/>
                        </a:spcAft>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a:lnSpc>
                          <a:spcPct val="115000"/>
                        </a:lnSpc>
                        <a:spcAft>
                          <a:spcPts val="1000"/>
                        </a:spcAft>
                      </a:pP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a:lnSpc>
                          <a:spcPct val="115000"/>
                        </a:lnSpc>
                        <a:spcAft>
                          <a:spcPts val="1000"/>
                        </a:spcAft>
                      </a:pP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08503638"/>
                  </a:ext>
                </a:extLst>
              </a:tr>
            </a:tbl>
          </a:graphicData>
        </a:graphic>
      </p:graphicFrame>
    </p:spTree>
    <p:extLst>
      <p:ext uri="{BB962C8B-B14F-4D97-AF65-F5344CB8AC3E}">
        <p14:creationId xmlns:p14="http://schemas.microsoft.com/office/powerpoint/2010/main" val="2709279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53039-3EFA-422B-922F-48ED470C2E69}"/>
              </a:ext>
            </a:extLst>
          </p:cNvPr>
          <p:cNvSpPr>
            <a:spLocks noGrp="1"/>
          </p:cNvSpPr>
          <p:nvPr>
            <p:ph type="title"/>
          </p:nvPr>
        </p:nvSpPr>
        <p:spPr>
          <a:xfrm>
            <a:off x="838200" y="365125"/>
            <a:ext cx="10515600" cy="707895"/>
          </a:xfrm>
          <a:solidFill>
            <a:schemeClr val="accent6"/>
          </a:solidFill>
        </p:spPr>
        <p:txBody>
          <a:bodyPr>
            <a:normAutofit/>
          </a:bodyPr>
          <a:lstStyle/>
          <a:p>
            <a:r>
              <a:rPr lang="en-ZA" sz="4000" b="1" dirty="0">
                <a:latin typeface="+mn-lt"/>
              </a:rPr>
              <a:t>MONTHLY COMMITMENT </a:t>
            </a:r>
          </a:p>
        </p:txBody>
      </p:sp>
      <p:graphicFrame>
        <p:nvGraphicFramePr>
          <p:cNvPr id="4" name="Content Placeholder 3">
            <a:extLst>
              <a:ext uri="{FF2B5EF4-FFF2-40B4-BE49-F238E27FC236}">
                <a16:creationId xmlns:a16="http://schemas.microsoft.com/office/drawing/2014/main" id="{D9299F1A-8BD2-44B5-84CF-5D7141AC5F86}"/>
              </a:ext>
            </a:extLst>
          </p:cNvPr>
          <p:cNvGraphicFramePr>
            <a:graphicFrameLocks noGrp="1"/>
          </p:cNvGraphicFramePr>
          <p:nvPr>
            <p:ph idx="1"/>
            <p:extLst>
              <p:ext uri="{D42A27DB-BD31-4B8C-83A1-F6EECF244321}">
                <p14:modId xmlns:p14="http://schemas.microsoft.com/office/powerpoint/2010/main" val="281925259"/>
              </p:ext>
            </p:extLst>
          </p:nvPr>
        </p:nvGraphicFramePr>
        <p:xfrm>
          <a:off x="838200" y="1394926"/>
          <a:ext cx="10269894" cy="4770516"/>
        </p:xfrm>
        <a:graphic>
          <a:graphicData uri="http://schemas.openxmlformats.org/drawingml/2006/table">
            <a:tbl>
              <a:tblPr>
                <a:tableStyleId>{93296810-A885-4BE3-A3E7-6D5BEEA58F35}</a:tableStyleId>
              </a:tblPr>
              <a:tblGrid>
                <a:gridCol w="7617935">
                  <a:extLst>
                    <a:ext uri="{9D8B030D-6E8A-4147-A177-3AD203B41FA5}">
                      <a16:colId xmlns:a16="http://schemas.microsoft.com/office/drawing/2014/main" val="2177734025"/>
                    </a:ext>
                  </a:extLst>
                </a:gridCol>
                <a:gridCol w="2651959">
                  <a:extLst>
                    <a:ext uri="{9D8B030D-6E8A-4147-A177-3AD203B41FA5}">
                      <a16:colId xmlns:a16="http://schemas.microsoft.com/office/drawing/2014/main" val="2245000533"/>
                    </a:ext>
                  </a:extLst>
                </a:gridCol>
              </a:tblGrid>
              <a:tr h="397543">
                <a:tc>
                  <a:txBody>
                    <a:bodyPr/>
                    <a:lstStyle/>
                    <a:p>
                      <a:pPr algn="ctr" fontAlgn="b"/>
                      <a:r>
                        <a:rPr lang="en-US" sz="1800" b="1" u="none" strike="noStrike" dirty="0">
                          <a:solidFill>
                            <a:srgbClr val="000000"/>
                          </a:solidFill>
                          <a:effectLst/>
                          <a:latin typeface="Arial" panose="020B0604020202020204" pitchFamily="34" charset="0"/>
                          <a:cs typeface="Arial" panose="020B0604020202020204" pitchFamily="34" charset="0"/>
                        </a:rPr>
                        <a:t>Description</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1800" b="1" u="none" strike="noStrike" dirty="0">
                          <a:solidFill>
                            <a:srgbClr val="000000"/>
                          </a:solidFill>
                          <a:effectLst/>
                          <a:latin typeface="Arial" panose="020B0604020202020204" pitchFamily="34" charset="0"/>
                          <a:cs typeface="Arial" panose="020B0604020202020204" pitchFamily="34" charset="0"/>
                        </a:rPr>
                        <a:t>Amount </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515633048"/>
                  </a:ext>
                </a:extLst>
              </a:tr>
              <a:tr h="397543">
                <a:tc>
                  <a:txBody>
                    <a:bodyPr/>
                    <a:lstStyle/>
                    <a:p>
                      <a:pPr algn="l" fontAlgn="b"/>
                      <a:r>
                        <a:rPr lang="en-ZA" sz="1800" u="none" strike="noStrike" dirty="0">
                          <a:effectLst/>
                          <a:latin typeface="Arial" panose="020B0604020202020204" pitchFamily="34" charset="0"/>
                          <a:cs typeface="Arial" panose="020B0604020202020204" pitchFamily="34" charset="0"/>
                        </a:rPr>
                        <a:t>Salaries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800" u="none" strike="noStrike" dirty="0">
                          <a:effectLst/>
                          <a:latin typeface="Arial" panose="020B0604020202020204" pitchFamily="34" charset="0"/>
                          <a:cs typeface="Arial" panose="020B0604020202020204" pitchFamily="34" charset="0"/>
                        </a:rPr>
                        <a:t>R50 100 000,00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235689276"/>
                  </a:ext>
                </a:extLst>
              </a:tr>
              <a:tr h="397543">
                <a:tc>
                  <a:txBody>
                    <a:bodyPr/>
                    <a:lstStyle/>
                    <a:p>
                      <a:pPr algn="l" fontAlgn="b"/>
                      <a:r>
                        <a:rPr lang="en-ZA" sz="1800" u="none" strike="noStrike" dirty="0">
                          <a:effectLst/>
                          <a:latin typeface="Arial" panose="020B0604020202020204" pitchFamily="34" charset="0"/>
                          <a:cs typeface="Arial" panose="020B0604020202020204" pitchFamily="34" charset="0"/>
                        </a:rPr>
                        <a:t>Rand Water</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800" u="none" strike="noStrike" dirty="0">
                          <a:effectLst/>
                          <a:latin typeface="Arial" panose="020B0604020202020204" pitchFamily="34" charset="0"/>
                          <a:cs typeface="Arial" panose="020B0604020202020204" pitchFamily="34" charset="0"/>
                        </a:rPr>
                        <a:t>R35 000 000,00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910682159"/>
                  </a:ext>
                </a:extLst>
              </a:tr>
              <a:tr h="397543">
                <a:tc>
                  <a:txBody>
                    <a:bodyPr/>
                    <a:lstStyle/>
                    <a:p>
                      <a:pPr algn="l" fontAlgn="b"/>
                      <a:r>
                        <a:rPr lang="en-ZA" sz="1800" u="none" strike="noStrike" dirty="0">
                          <a:effectLst/>
                          <a:latin typeface="Arial" panose="020B0604020202020204" pitchFamily="34" charset="0"/>
                          <a:cs typeface="Arial" panose="020B0604020202020204" pitchFamily="34" charset="0"/>
                        </a:rPr>
                        <a:t>Eskom</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800" u="none" strike="noStrike" dirty="0">
                          <a:effectLst/>
                          <a:latin typeface="Arial" panose="020B0604020202020204" pitchFamily="34" charset="0"/>
                          <a:cs typeface="Arial" panose="020B0604020202020204" pitchFamily="34" charset="0"/>
                        </a:rPr>
                        <a:t>R52 000 000,00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76237512"/>
                  </a:ext>
                </a:extLst>
              </a:tr>
              <a:tr h="397543">
                <a:tc>
                  <a:txBody>
                    <a:bodyPr/>
                    <a:lstStyle/>
                    <a:p>
                      <a:pPr algn="l" fontAlgn="b"/>
                      <a:r>
                        <a:rPr lang="en-ZA" sz="1800" u="none" strike="noStrike" dirty="0">
                          <a:effectLst/>
                          <a:latin typeface="Arial" panose="020B0604020202020204" pitchFamily="34" charset="0"/>
                          <a:cs typeface="Arial" panose="020B0604020202020204" pitchFamily="34" charset="0"/>
                        </a:rPr>
                        <a:t>Land fill sites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800" u="none" strike="noStrike" dirty="0">
                          <a:effectLst/>
                          <a:latin typeface="Arial" panose="020B0604020202020204" pitchFamily="34" charset="0"/>
                          <a:cs typeface="Arial" panose="020B0604020202020204" pitchFamily="34" charset="0"/>
                        </a:rPr>
                        <a:t>R950 000,00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147090886"/>
                  </a:ext>
                </a:extLst>
              </a:tr>
              <a:tr h="397543">
                <a:tc>
                  <a:txBody>
                    <a:bodyPr/>
                    <a:lstStyle/>
                    <a:p>
                      <a:pPr algn="l" fontAlgn="b"/>
                      <a:r>
                        <a:rPr lang="en-ZA" sz="1800" u="none" strike="noStrike" dirty="0">
                          <a:effectLst/>
                          <a:latin typeface="Arial" panose="020B0604020202020204" pitchFamily="34" charset="0"/>
                          <a:cs typeface="Arial" panose="020B0604020202020204" pitchFamily="34" charset="0"/>
                        </a:rPr>
                        <a:t>Meter readings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800" u="none" strike="noStrike" dirty="0">
                          <a:effectLst/>
                          <a:latin typeface="Arial" panose="020B0604020202020204" pitchFamily="34" charset="0"/>
                          <a:cs typeface="Arial" panose="020B0604020202020204" pitchFamily="34" charset="0"/>
                        </a:rPr>
                        <a:t>R1 600 000,00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456234967"/>
                  </a:ext>
                </a:extLst>
              </a:tr>
              <a:tr h="397543">
                <a:tc>
                  <a:txBody>
                    <a:bodyPr/>
                    <a:lstStyle/>
                    <a:p>
                      <a:pPr algn="l" fontAlgn="b"/>
                      <a:r>
                        <a:rPr lang="en-ZA" sz="1800" u="none" strike="noStrike" dirty="0">
                          <a:effectLst/>
                          <a:latin typeface="Arial" panose="020B0604020202020204" pitchFamily="34" charset="0"/>
                          <a:cs typeface="Arial" panose="020B0604020202020204" pitchFamily="34" charset="0"/>
                        </a:rPr>
                        <a:t>Systems ( Munsoft, </a:t>
                      </a:r>
                      <a:r>
                        <a:rPr lang="en-ZA" sz="1800" u="none" strike="noStrike" dirty="0" err="1">
                          <a:effectLst/>
                          <a:latin typeface="Arial" panose="020B0604020202020204" pitchFamily="34" charset="0"/>
                          <a:cs typeface="Arial" panose="020B0604020202020204" pitchFamily="34" charset="0"/>
                        </a:rPr>
                        <a:t>Muncom</a:t>
                      </a:r>
                      <a:r>
                        <a:rPr lang="en-ZA" sz="1800" u="none" strike="noStrike" dirty="0">
                          <a:effectLst/>
                          <a:latin typeface="Arial" panose="020B0604020202020204" pitchFamily="34" charset="0"/>
                          <a:cs typeface="Arial" panose="020B0604020202020204" pitchFamily="34" charset="0"/>
                        </a:rPr>
                        <a:t>, DATA master</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800" u="none" strike="noStrike" dirty="0">
                          <a:effectLst/>
                          <a:latin typeface="Arial" panose="020B0604020202020204" pitchFamily="34" charset="0"/>
                          <a:cs typeface="Arial" panose="020B0604020202020204" pitchFamily="34" charset="0"/>
                        </a:rPr>
                        <a:t>R700 000,00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376634497"/>
                  </a:ext>
                </a:extLst>
              </a:tr>
              <a:tr h="397543">
                <a:tc>
                  <a:txBody>
                    <a:bodyPr/>
                    <a:lstStyle/>
                    <a:p>
                      <a:pPr algn="l" fontAlgn="b"/>
                      <a:r>
                        <a:rPr lang="en-ZA" sz="1800" u="none" strike="noStrike" dirty="0">
                          <a:effectLst/>
                          <a:latin typeface="Arial" panose="020B0604020202020204" pitchFamily="34" charset="0"/>
                          <a:cs typeface="Arial" panose="020B0604020202020204" pitchFamily="34" charset="0"/>
                        </a:rPr>
                        <a:t>Security</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800" u="none" strike="noStrike" dirty="0">
                          <a:effectLst/>
                          <a:latin typeface="Arial" panose="020B0604020202020204" pitchFamily="34" charset="0"/>
                          <a:cs typeface="Arial" panose="020B0604020202020204" pitchFamily="34" charset="0"/>
                        </a:rPr>
                        <a:t>R2 500 000,00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998467558"/>
                  </a:ext>
                </a:extLst>
              </a:tr>
              <a:tr h="397543">
                <a:tc>
                  <a:txBody>
                    <a:bodyPr/>
                    <a:lstStyle/>
                    <a:p>
                      <a:pPr algn="l" fontAlgn="b"/>
                      <a:r>
                        <a:rPr lang="en-ZA" sz="1800" u="none" strike="noStrike" dirty="0">
                          <a:effectLst/>
                          <a:latin typeface="Arial" panose="020B0604020202020204" pitchFamily="34" charset="0"/>
                          <a:cs typeface="Arial" panose="020B0604020202020204" pitchFamily="34" charset="0"/>
                        </a:rPr>
                        <a:t>Cleaning of septic tanks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800" u="none" strike="noStrike" dirty="0">
                          <a:effectLst/>
                          <a:latin typeface="Arial" panose="020B0604020202020204" pitchFamily="34" charset="0"/>
                          <a:cs typeface="Arial" panose="020B0604020202020204" pitchFamily="34" charset="0"/>
                        </a:rPr>
                        <a:t>R1 600 000,00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895834182"/>
                  </a:ext>
                </a:extLst>
              </a:tr>
              <a:tr h="397543">
                <a:tc>
                  <a:txBody>
                    <a:bodyPr/>
                    <a:lstStyle/>
                    <a:p>
                      <a:pPr algn="l" fontAlgn="b"/>
                      <a:r>
                        <a:rPr lang="en-ZA" sz="1800" u="none" strike="noStrike" dirty="0">
                          <a:effectLst/>
                          <a:latin typeface="Arial" panose="020B0604020202020204" pitchFamily="34" charset="0"/>
                          <a:cs typeface="Arial" panose="020B0604020202020204" pitchFamily="34" charset="0"/>
                        </a:rPr>
                        <a:t>Sasol sewer</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800" u="none" strike="noStrike" dirty="0">
                          <a:effectLst/>
                          <a:latin typeface="Arial" panose="020B0604020202020204" pitchFamily="34" charset="0"/>
                          <a:cs typeface="Arial" panose="020B0604020202020204" pitchFamily="34" charset="0"/>
                        </a:rPr>
                        <a:t>R1 000 000,00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208046359"/>
                  </a:ext>
                </a:extLst>
              </a:tr>
              <a:tr h="397543">
                <a:tc>
                  <a:txBody>
                    <a:bodyPr/>
                    <a:lstStyle/>
                    <a:p>
                      <a:pPr algn="l" fontAlgn="b"/>
                      <a:r>
                        <a:rPr lang="en-US" sz="1800" b="0" u="none" strike="noStrike" dirty="0">
                          <a:solidFill>
                            <a:srgbClr val="000000"/>
                          </a:solidFill>
                          <a:effectLst/>
                          <a:latin typeface="Arial" panose="020B0604020202020204" pitchFamily="34" charset="0"/>
                          <a:cs typeface="Arial" panose="020B0604020202020204" pitchFamily="34" charset="0"/>
                        </a:rPr>
                        <a:t>Operational costs (telephone, diesel, workshop </a:t>
                      </a:r>
                      <a:r>
                        <a:rPr lang="en-US" sz="1800" b="0" u="none" strike="noStrike" dirty="0" err="1">
                          <a:solidFill>
                            <a:srgbClr val="000000"/>
                          </a:solidFill>
                          <a:effectLst/>
                          <a:latin typeface="Arial" panose="020B0604020202020204" pitchFamily="34" charset="0"/>
                          <a:cs typeface="Arial" panose="020B0604020202020204" pitchFamily="34" charset="0"/>
                        </a:rPr>
                        <a:t>etc</a:t>
                      </a:r>
                      <a:r>
                        <a:rPr lang="en-US" sz="1800" b="0" u="none" strike="noStrike" dirty="0">
                          <a:solidFill>
                            <a:srgbClr val="000000"/>
                          </a:solidFill>
                          <a:effectLst/>
                          <a:latin typeface="Arial" panose="020B0604020202020204" pitchFamily="34" charset="0"/>
                          <a:cs typeface="Arial" panose="020B0604020202020204" pitchFamily="34" charset="0"/>
                        </a:rPr>
                        <a:t>)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800" b="0" u="none" strike="noStrike" dirty="0">
                          <a:solidFill>
                            <a:srgbClr val="000000"/>
                          </a:solidFill>
                          <a:effectLst/>
                          <a:latin typeface="Arial" panose="020B0604020202020204" pitchFamily="34" charset="0"/>
                          <a:cs typeface="Arial" panose="020B0604020202020204" pitchFamily="34" charset="0"/>
                        </a:rPr>
                        <a:t>R2 800 000,00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823600097"/>
                  </a:ext>
                </a:extLst>
              </a:tr>
              <a:tr h="397543">
                <a:tc>
                  <a:txBody>
                    <a:bodyPr/>
                    <a:lstStyle/>
                    <a:p>
                      <a:pPr algn="l" fontAlgn="b"/>
                      <a:r>
                        <a:rPr lang="en-ZA" sz="1800" b="1" u="none" strike="noStrike" dirty="0">
                          <a:effectLst/>
                          <a:latin typeface="Arial" panose="020B0604020202020204" pitchFamily="34" charset="0"/>
                          <a:cs typeface="Arial" panose="020B0604020202020204" pitchFamily="34" charset="0"/>
                        </a:rPr>
                        <a:t>TOTAL</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800" b="1" u="none" strike="noStrike" dirty="0">
                          <a:effectLst/>
                          <a:latin typeface="Arial" panose="020B0604020202020204" pitchFamily="34" charset="0"/>
                          <a:cs typeface="Arial" panose="020B0604020202020204" pitchFamily="34" charset="0"/>
                        </a:rPr>
                        <a:t>R148 250 000,00</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472378908"/>
                  </a:ext>
                </a:extLst>
              </a:tr>
            </a:tbl>
          </a:graphicData>
        </a:graphic>
      </p:graphicFrame>
      <p:pic>
        <p:nvPicPr>
          <p:cNvPr id="5" name="Picture 2">
            <a:extLst>
              <a:ext uri="{FF2B5EF4-FFF2-40B4-BE49-F238E27FC236}">
                <a16:creationId xmlns:a16="http://schemas.microsoft.com/office/drawing/2014/main" id="{AD05ECD8-81A9-4ABD-94D6-634BA9040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994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53039-3EFA-422B-922F-48ED470C2E69}"/>
              </a:ext>
            </a:extLst>
          </p:cNvPr>
          <p:cNvSpPr>
            <a:spLocks noGrp="1"/>
          </p:cNvSpPr>
          <p:nvPr>
            <p:ph type="title"/>
          </p:nvPr>
        </p:nvSpPr>
        <p:spPr>
          <a:xfrm>
            <a:off x="578428" y="365126"/>
            <a:ext cx="10515600" cy="725920"/>
          </a:xfrm>
          <a:solidFill>
            <a:schemeClr val="accent6"/>
          </a:solidFill>
        </p:spPr>
        <p:txBody>
          <a:bodyPr>
            <a:normAutofit/>
          </a:bodyPr>
          <a:lstStyle/>
          <a:p>
            <a:r>
              <a:rPr lang="en-ZA" sz="3200" b="1" dirty="0">
                <a:latin typeface="Arial" panose="020B0604020202020204" pitchFamily="34" charset="0"/>
                <a:cs typeface="Arial" panose="020B0604020202020204" pitchFamily="34" charset="0"/>
              </a:rPr>
              <a:t>ANALYSIS OF REVENUE VS COMMITMENT </a:t>
            </a:r>
          </a:p>
        </p:txBody>
      </p:sp>
      <p:graphicFrame>
        <p:nvGraphicFramePr>
          <p:cNvPr id="4" name="Content Placeholder 3">
            <a:extLst>
              <a:ext uri="{FF2B5EF4-FFF2-40B4-BE49-F238E27FC236}">
                <a16:creationId xmlns:a16="http://schemas.microsoft.com/office/drawing/2014/main" id="{D9299F1A-8BD2-44B5-84CF-5D7141AC5F86}"/>
              </a:ext>
            </a:extLst>
          </p:cNvPr>
          <p:cNvGraphicFramePr>
            <a:graphicFrameLocks noGrp="1"/>
          </p:cNvGraphicFramePr>
          <p:nvPr>
            <p:ph idx="1"/>
            <p:extLst>
              <p:ext uri="{D42A27DB-BD31-4B8C-83A1-F6EECF244321}">
                <p14:modId xmlns:p14="http://schemas.microsoft.com/office/powerpoint/2010/main" val="3660504792"/>
              </p:ext>
            </p:extLst>
          </p:nvPr>
        </p:nvGraphicFramePr>
        <p:xfrm>
          <a:off x="578428" y="1399743"/>
          <a:ext cx="10515600" cy="3618033"/>
        </p:xfrm>
        <a:graphic>
          <a:graphicData uri="http://schemas.openxmlformats.org/drawingml/2006/table">
            <a:tbl>
              <a:tblPr>
                <a:tableStyleId>{93296810-A885-4BE3-A3E7-6D5BEEA58F35}</a:tableStyleId>
              </a:tblPr>
              <a:tblGrid>
                <a:gridCol w="7682345">
                  <a:extLst>
                    <a:ext uri="{9D8B030D-6E8A-4147-A177-3AD203B41FA5}">
                      <a16:colId xmlns:a16="http://schemas.microsoft.com/office/drawing/2014/main" val="2177734025"/>
                    </a:ext>
                  </a:extLst>
                </a:gridCol>
                <a:gridCol w="2833255">
                  <a:extLst>
                    <a:ext uri="{9D8B030D-6E8A-4147-A177-3AD203B41FA5}">
                      <a16:colId xmlns:a16="http://schemas.microsoft.com/office/drawing/2014/main" val="2245000533"/>
                    </a:ext>
                  </a:extLst>
                </a:gridCol>
              </a:tblGrid>
              <a:tr h="283991">
                <a:tc>
                  <a:txBody>
                    <a:bodyPr/>
                    <a:lstStyle/>
                    <a:p>
                      <a:pPr algn="l" fontAlgn="b"/>
                      <a:endParaRPr lang="en-ZA"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6"/>
                    </a:solidFill>
                  </a:tcPr>
                </a:tc>
                <a:tc>
                  <a:txBody>
                    <a:bodyPr/>
                    <a:lstStyle/>
                    <a:p>
                      <a:pPr algn="r" fontAlgn="b"/>
                      <a:r>
                        <a:rPr lang="en-ZA" sz="2400" b="1" u="none" strike="noStrike" dirty="0">
                          <a:solidFill>
                            <a:srgbClr val="000000"/>
                          </a:solidFill>
                          <a:effectLst/>
                          <a:latin typeface="Arial" panose="020B0604020202020204" pitchFamily="34" charset="0"/>
                          <a:cs typeface="Arial" panose="020B0604020202020204" pitchFamily="34" charset="0"/>
                        </a:rPr>
                        <a:t>Amou</a:t>
                      </a:r>
                      <a:r>
                        <a:rPr lang="en-ZA" sz="2400" b="0" u="none" strike="noStrike" dirty="0">
                          <a:solidFill>
                            <a:srgbClr val="000000"/>
                          </a:solidFill>
                          <a:effectLst/>
                          <a:latin typeface="Arial" panose="020B0604020202020204" pitchFamily="34" charset="0"/>
                          <a:cs typeface="Arial" panose="020B0604020202020204" pitchFamily="34" charset="0"/>
                        </a:rPr>
                        <a:t>nt </a:t>
                      </a:r>
                      <a:endParaRPr lang="en-ZA"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6"/>
                    </a:solidFill>
                  </a:tcPr>
                </a:tc>
                <a:extLst>
                  <a:ext uri="{0D108BD9-81ED-4DB2-BD59-A6C34878D82A}">
                    <a16:rowId xmlns:a16="http://schemas.microsoft.com/office/drawing/2014/main" val="3235689276"/>
                  </a:ext>
                </a:extLst>
              </a:tr>
              <a:tr h="283991">
                <a:tc>
                  <a:txBody>
                    <a:bodyPr/>
                    <a:lstStyle/>
                    <a:p>
                      <a:pPr algn="l" fontAlgn="b"/>
                      <a:r>
                        <a:rPr lang="en-ZA" sz="1800" u="none" strike="noStrike" dirty="0">
                          <a:effectLst/>
                          <a:latin typeface="Arial" panose="020B0604020202020204" pitchFamily="34" charset="0"/>
                          <a:cs typeface="Arial" panose="020B0604020202020204" pitchFamily="34" charset="0"/>
                        </a:rPr>
                        <a:t>Average monthly Collection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800" b="1" u="none" strike="noStrike" dirty="0">
                          <a:effectLst/>
                          <a:latin typeface="Arial" panose="020B0604020202020204" pitchFamily="34" charset="0"/>
                          <a:cs typeface="Arial" panose="020B0604020202020204" pitchFamily="34" charset="0"/>
                        </a:rPr>
                        <a:t>91 872 747,85</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910682159"/>
                  </a:ext>
                </a:extLst>
              </a:tr>
              <a:tr h="283991">
                <a:tc>
                  <a:txBody>
                    <a:bodyPr/>
                    <a:lstStyle/>
                    <a:p>
                      <a:pPr algn="l" fontAlgn="b"/>
                      <a:r>
                        <a:rPr lang="en-ZA" sz="1800" u="none" strike="noStrike" dirty="0">
                          <a:solidFill>
                            <a:srgbClr val="FF0000"/>
                          </a:solidFill>
                          <a:effectLst/>
                          <a:latin typeface="Arial" panose="020B0604020202020204" pitchFamily="34" charset="0"/>
                          <a:cs typeface="Arial" panose="020B0604020202020204" pitchFamily="34" charset="0"/>
                        </a:rPr>
                        <a:t>Less</a:t>
                      </a:r>
                      <a:r>
                        <a:rPr lang="en-ZA" sz="1800" u="none" strike="noStrike" dirty="0">
                          <a:effectLst/>
                          <a:latin typeface="Arial" panose="020B0604020202020204" pitchFamily="34" charset="0"/>
                          <a:cs typeface="Arial" panose="020B0604020202020204" pitchFamily="34" charset="0"/>
                        </a:rPr>
                        <a:t> monthly commitment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1800" b="1" u="none" strike="noStrike" dirty="0">
                          <a:effectLst/>
                          <a:latin typeface="Arial" panose="020B0604020202020204" pitchFamily="34" charset="0"/>
                          <a:cs typeface="Arial" panose="020B0604020202020204" pitchFamily="34" charset="0"/>
                        </a:rPr>
                        <a:t>(R148 250 000,00)</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76237512"/>
                  </a:ext>
                </a:extLst>
              </a:tr>
              <a:tr h="283991">
                <a:tc>
                  <a:txBody>
                    <a:bodyPr/>
                    <a:lstStyle/>
                    <a:p>
                      <a:pPr algn="l" fontAlgn="b"/>
                      <a:r>
                        <a:rPr lang="en-ZA" sz="1800" b="0" u="none" strike="noStrike" dirty="0">
                          <a:solidFill>
                            <a:srgbClr val="000000"/>
                          </a:solidFill>
                          <a:effectLst/>
                          <a:latin typeface="Arial" panose="020B0604020202020204" pitchFamily="34" charset="0"/>
                          <a:cs typeface="Arial" panose="020B0604020202020204" pitchFamily="34" charset="0"/>
                        </a:rPr>
                        <a:t>Surplus / (Deficit)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6"/>
                    </a:solidFill>
                  </a:tcPr>
                </a:tc>
                <a:tc>
                  <a:txBody>
                    <a:bodyPr/>
                    <a:lstStyle/>
                    <a:p>
                      <a:pPr algn="r" fontAlgn="b"/>
                      <a:r>
                        <a:rPr lang="en-ZA" sz="1800" b="1" u="none" strike="noStrike" dirty="0">
                          <a:solidFill>
                            <a:srgbClr val="000000"/>
                          </a:solidFill>
                          <a:effectLst/>
                          <a:latin typeface="Arial" panose="020B0604020202020204" pitchFamily="34" charset="0"/>
                          <a:cs typeface="Arial" panose="020B0604020202020204" pitchFamily="34" charset="0"/>
                        </a:rPr>
                        <a:t>(R56 377 252.15)</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6"/>
                    </a:solidFill>
                  </a:tcPr>
                </a:tc>
                <a:extLst>
                  <a:ext uri="{0D108BD9-81ED-4DB2-BD59-A6C34878D82A}">
                    <a16:rowId xmlns:a16="http://schemas.microsoft.com/office/drawing/2014/main" val="2147090886"/>
                  </a:ext>
                </a:extLst>
              </a:tr>
              <a:tr h="254463">
                <a:tc>
                  <a:txBody>
                    <a:bodyPr/>
                    <a:lstStyle/>
                    <a:p>
                      <a:pPr algn="l" fontAlgn="b"/>
                      <a:r>
                        <a:rPr lang="en-ZA" sz="1800" b="0" u="none" strike="noStrike" dirty="0">
                          <a:solidFill>
                            <a:srgbClr val="000000"/>
                          </a:solidFill>
                          <a:effectLst/>
                          <a:latin typeface="Arial" panose="020B0604020202020204" pitchFamily="34" charset="0"/>
                          <a:cs typeface="Arial" panose="020B0604020202020204" pitchFamily="34" charset="0"/>
                        </a:rPr>
                        <a:t>Total Creditors Age analysis as of December 2020 this exclude direct purchase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800" b="1" u="none" strike="noStrike" dirty="0">
                          <a:solidFill>
                            <a:srgbClr val="000000"/>
                          </a:solidFill>
                          <a:effectLst/>
                          <a:latin typeface="Arial" panose="020B0604020202020204" pitchFamily="34" charset="0"/>
                          <a:cs typeface="Arial" panose="020B0604020202020204" pitchFamily="34" charset="0"/>
                        </a:rPr>
                        <a:t>R2</a:t>
                      </a:r>
                      <a:r>
                        <a:rPr lang="en-ZA" sz="1800" b="1" u="none" strike="noStrike" baseline="0" dirty="0">
                          <a:solidFill>
                            <a:srgbClr val="000000"/>
                          </a:solidFill>
                          <a:effectLst/>
                          <a:latin typeface="Arial" panose="020B0604020202020204" pitchFamily="34" charset="0"/>
                          <a:cs typeface="Arial" panose="020B0604020202020204" pitchFamily="34" charset="0"/>
                        </a:rPr>
                        <a:t> 725 777 065.41</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376634497"/>
                  </a:ext>
                </a:extLst>
              </a:tr>
              <a:tr h="283991">
                <a:tc gridSpan="2">
                  <a:txBody>
                    <a:bodyPr/>
                    <a:lstStyle/>
                    <a:p>
                      <a:pPr algn="l" fontAlgn="b"/>
                      <a:endParaRPr lang="en-ZA" sz="2400" b="1" u="none" strike="noStrike" dirty="0">
                        <a:solidFill>
                          <a:srgbClr val="FF0000"/>
                        </a:solidFill>
                        <a:effectLst/>
                        <a:latin typeface="Arial" panose="020B0604020202020204" pitchFamily="34" charset="0"/>
                        <a:cs typeface="Arial" panose="020B0604020202020204" pitchFamily="34" charset="0"/>
                      </a:endParaRPr>
                    </a:p>
                    <a:p>
                      <a:pPr algn="l" fontAlgn="b"/>
                      <a:r>
                        <a:rPr lang="en-ZA" sz="2400" b="1" u="none" strike="noStrike" dirty="0">
                          <a:solidFill>
                            <a:schemeClr val="tx1"/>
                          </a:solidFill>
                          <a:effectLst/>
                          <a:latin typeface="Arial" panose="020B0604020202020204" pitchFamily="34" charset="0"/>
                          <a:cs typeface="Arial" panose="020B0604020202020204" pitchFamily="34" charset="0"/>
                        </a:rPr>
                        <a:t>Comments:</a:t>
                      </a:r>
                    </a:p>
                    <a:p>
                      <a:pPr algn="l" fontAlgn="b"/>
                      <a:endParaRPr lang="en-ZA" sz="2400" b="1" u="none" strike="noStrike" dirty="0">
                        <a:solidFill>
                          <a:schemeClr val="tx1"/>
                        </a:solidFill>
                        <a:effectLst/>
                        <a:latin typeface="Arial" panose="020B0604020202020204" pitchFamily="34" charset="0"/>
                        <a:cs typeface="Arial" panose="020B0604020202020204" pitchFamily="34" charset="0"/>
                      </a:endParaRPr>
                    </a:p>
                    <a:p>
                      <a:pPr algn="l" fontAlgn="b"/>
                      <a:r>
                        <a:rPr lang="en-ZA" sz="2400" b="0" u="none" strike="noStrike" dirty="0">
                          <a:solidFill>
                            <a:schemeClr val="tx1"/>
                          </a:solidFill>
                          <a:effectLst/>
                          <a:latin typeface="Arial" panose="020B0604020202020204" pitchFamily="34" charset="0"/>
                          <a:cs typeface="Arial" panose="020B0604020202020204" pitchFamily="34" charset="0"/>
                        </a:rPr>
                        <a:t>The current status quo is that the municipality is</a:t>
                      </a:r>
                      <a:r>
                        <a:rPr lang="en-ZA" sz="2400" b="0" u="none" strike="noStrike" baseline="0" dirty="0">
                          <a:solidFill>
                            <a:schemeClr val="tx1"/>
                          </a:solidFill>
                          <a:effectLst/>
                          <a:latin typeface="Arial" panose="020B0604020202020204" pitchFamily="34" charset="0"/>
                          <a:cs typeface="Arial" panose="020B0604020202020204" pitchFamily="34" charset="0"/>
                        </a:rPr>
                        <a:t> unable to fulfil its obligations as they fall due.</a:t>
                      </a:r>
                      <a:endParaRPr lang="en-ZA" sz="2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tc>
                <a:tc hMerge="1">
                  <a:txBody>
                    <a:bodyPr/>
                    <a:lstStyle/>
                    <a:p>
                      <a:pPr algn="r" fontAlgn="b"/>
                      <a:endParaRPr lang="en-ZA"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98467558"/>
                  </a:ext>
                </a:extLst>
              </a:tr>
            </a:tbl>
          </a:graphicData>
        </a:graphic>
      </p:graphicFrame>
      <p:pic>
        <p:nvPicPr>
          <p:cNvPr id="5" name="Picture 2">
            <a:extLst>
              <a:ext uri="{FF2B5EF4-FFF2-40B4-BE49-F238E27FC236}">
                <a16:creationId xmlns:a16="http://schemas.microsoft.com/office/drawing/2014/main" id="{BB42E583-8FAD-4B55-A0D4-7F4324A23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16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BCC07-52A1-4A85-A120-0F7D18B76673}"/>
              </a:ext>
            </a:extLst>
          </p:cNvPr>
          <p:cNvSpPr>
            <a:spLocks noGrp="1"/>
          </p:cNvSpPr>
          <p:nvPr>
            <p:ph type="title"/>
          </p:nvPr>
        </p:nvSpPr>
        <p:spPr>
          <a:xfrm>
            <a:off x="838200" y="205137"/>
            <a:ext cx="10515600" cy="591937"/>
          </a:xfrm>
        </p:spPr>
        <p:txBody>
          <a:bodyPr>
            <a:normAutofit fontScale="90000"/>
          </a:bodyPr>
          <a:lstStyle/>
          <a:p>
            <a:r>
              <a:rPr lang="en-ZA" b="1" dirty="0"/>
              <a:t>PRESENTATION OUTLINE</a:t>
            </a:r>
          </a:p>
        </p:txBody>
      </p:sp>
      <p:sp>
        <p:nvSpPr>
          <p:cNvPr id="3" name="Arrow: Pentagon 2">
            <a:extLst>
              <a:ext uri="{FF2B5EF4-FFF2-40B4-BE49-F238E27FC236}">
                <a16:creationId xmlns:a16="http://schemas.microsoft.com/office/drawing/2014/main" id="{8F8F9BDA-EC91-4E4B-A6D9-537F3BA48B18}"/>
              </a:ext>
            </a:extLst>
          </p:cNvPr>
          <p:cNvSpPr/>
          <p:nvPr/>
        </p:nvSpPr>
        <p:spPr>
          <a:xfrm>
            <a:off x="1084049" y="903072"/>
            <a:ext cx="6429081" cy="365816"/>
          </a:xfrm>
          <a:prstGeom prst="homePlate">
            <a:avLst/>
          </a:prstGeom>
          <a:solidFill>
            <a:schemeClr val="accent6"/>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lang="en-ZA" sz="3000" b="1" dirty="0"/>
              <a:t>INTRODUCTION</a:t>
            </a:r>
          </a:p>
        </p:txBody>
      </p:sp>
      <p:sp>
        <p:nvSpPr>
          <p:cNvPr id="7" name="Arrow: Pentagon 6">
            <a:extLst>
              <a:ext uri="{FF2B5EF4-FFF2-40B4-BE49-F238E27FC236}">
                <a16:creationId xmlns:a16="http://schemas.microsoft.com/office/drawing/2014/main" id="{B4B76CA2-733D-4F13-8E6C-5C031517AF8F}"/>
              </a:ext>
            </a:extLst>
          </p:cNvPr>
          <p:cNvSpPr/>
          <p:nvPr/>
        </p:nvSpPr>
        <p:spPr>
          <a:xfrm>
            <a:off x="1084049" y="1361335"/>
            <a:ext cx="6429081" cy="435596"/>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r>
              <a:rPr lang="en-ZA" b="1" dirty="0"/>
              <a:t>FINANCIAL VIABILITY: REVENUE </a:t>
            </a:r>
          </a:p>
        </p:txBody>
      </p:sp>
      <p:sp>
        <p:nvSpPr>
          <p:cNvPr id="9" name="Arrow: Pentagon 8">
            <a:extLst>
              <a:ext uri="{FF2B5EF4-FFF2-40B4-BE49-F238E27FC236}">
                <a16:creationId xmlns:a16="http://schemas.microsoft.com/office/drawing/2014/main" id="{1491A32E-DB2D-4DD1-8C16-15D5A21DB7E0}"/>
              </a:ext>
            </a:extLst>
          </p:cNvPr>
          <p:cNvSpPr/>
          <p:nvPr/>
        </p:nvSpPr>
        <p:spPr>
          <a:xfrm>
            <a:off x="1084049" y="1900182"/>
            <a:ext cx="6429081" cy="4355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r>
              <a:rPr lang="en-ZA" b="1" dirty="0"/>
              <a:t>FINANCIAL VIABILITY: EXPENDITURE </a:t>
            </a:r>
          </a:p>
        </p:txBody>
      </p:sp>
      <p:sp>
        <p:nvSpPr>
          <p:cNvPr id="10" name="Arrow: Pentagon 9">
            <a:extLst>
              <a:ext uri="{FF2B5EF4-FFF2-40B4-BE49-F238E27FC236}">
                <a16:creationId xmlns:a16="http://schemas.microsoft.com/office/drawing/2014/main" id="{B289B7FF-508F-4C4B-8123-B2860FEB504B}"/>
              </a:ext>
            </a:extLst>
          </p:cNvPr>
          <p:cNvSpPr/>
          <p:nvPr/>
        </p:nvSpPr>
        <p:spPr>
          <a:xfrm>
            <a:off x="1084046" y="4846778"/>
            <a:ext cx="6429081" cy="365815"/>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a:t>I</a:t>
            </a:r>
            <a:r>
              <a:rPr lang="en-ZA" b="1" dirty="0"/>
              <a:t>NTERNAL AUDIT COMMITEE</a:t>
            </a:r>
          </a:p>
        </p:txBody>
      </p:sp>
      <p:sp>
        <p:nvSpPr>
          <p:cNvPr id="6" name="Flowchart: Manual Operation 5">
            <a:extLst>
              <a:ext uri="{FF2B5EF4-FFF2-40B4-BE49-F238E27FC236}">
                <a16:creationId xmlns:a16="http://schemas.microsoft.com/office/drawing/2014/main" id="{F3F363D8-2F88-4236-A9C1-584FAE2C5B2A}"/>
              </a:ext>
            </a:extLst>
          </p:cNvPr>
          <p:cNvSpPr/>
          <p:nvPr/>
        </p:nvSpPr>
        <p:spPr>
          <a:xfrm>
            <a:off x="9656971" y="1387579"/>
            <a:ext cx="1545995" cy="5382705"/>
          </a:xfrm>
          <a:prstGeom prst="flowChartManualOperati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ZA" b="1" dirty="0">
                <a:latin typeface="Arial" panose="020B0604020202020204" pitchFamily="34" charset="0"/>
                <a:cs typeface="Arial" panose="020B0604020202020204" pitchFamily="34" charset="0"/>
              </a:rPr>
              <a:t>VISION</a:t>
            </a:r>
          </a:p>
          <a:p>
            <a:pPr algn="ctr"/>
            <a:r>
              <a:rPr lang="en-ZA" b="1" dirty="0">
                <a:latin typeface="Arial" panose="020B0604020202020204" pitchFamily="34" charset="0"/>
                <a:cs typeface="Arial" panose="020B0604020202020204" pitchFamily="34" charset="0"/>
              </a:rPr>
              <a:t>To be a  Model City and  a Centre of Excellence</a:t>
            </a:r>
          </a:p>
        </p:txBody>
      </p:sp>
      <p:pic>
        <p:nvPicPr>
          <p:cNvPr id="13" name="Picture 2">
            <a:extLst>
              <a:ext uri="{FF2B5EF4-FFF2-40B4-BE49-F238E27FC236}">
                <a16:creationId xmlns:a16="http://schemas.microsoft.com/office/drawing/2014/main" id="{E659F535-AAC5-4D3C-8C97-F5CD002E3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1285" y="87716"/>
            <a:ext cx="1329178" cy="12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14">
            <a:extLst>
              <a:ext uri="{FF2B5EF4-FFF2-40B4-BE49-F238E27FC236}">
                <a16:creationId xmlns:a16="http://schemas.microsoft.com/office/drawing/2014/main" id="{793ADFB4-E78F-4202-890B-6DB0E0242E21}"/>
              </a:ext>
            </a:extLst>
          </p:cNvPr>
          <p:cNvSpPr>
            <a:spLocks noGrp="1"/>
          </p:cNvSpPr>
          <p:nvPr>
            <p:ph type="sldNum" sz="quarter" idx="12"/>
          </p:nvPr>
        </p:nvSpPr>
        <p:spPr/>
        <p:txBody>
          <a:bodyPr/>
          <a:lstStyle/>
          <a:p>
            <a:fld id="{DFA8290E-FB59-477C-9B22-FC819766172C}" type="slidenum">
              <a:rPr lang="en-ZA" smtClean="0"/>
              <a:t>2</a:t>
            </a:fld>
            <a:endParaRPr lang="en-ZA"/>
          </a:p>
        </p:txBody>
      </p:sp>
      <p:sp>
        <p:nvSpPr>
          <p:cNvPr id="14" name="Arrow: Pentagon 13">
            <a:extLst>
              <a:ext uri="{FF2B5EF4-FFF2-40B4-BE49-F238E27FC236}">
                <a16:creationId xmlns:a16="http://schemas.microsoft.com/office/drawing/2014/main" id="{E6632CBC-3E93-4CC7-8671-420B8DC0843B}"/>
              </a:ext>
            </a:extLst>
          </p:cNvPr>
          <p:cNvSpPr/>
          <p:nvPr/>
        </p:nvSpPr>
        <p:spPr>
          <a:xfrm>
            <a:off x="1084047" y="4372418"/>
            <a:ext cx="6429081" cy="365816"/>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r>
              <a:rPr lang="en-ZA" b="1" dirty="0"/>
              <a:t>INSTITUTIONAL CAPACITY</a:t>
            </a:r>
          </a:p>
        </p:txBody>
      </p:sp>
      <p:sp>
        <p:nvSpPr>
          <p:cNvPr id="16" name="Arrow: Pentagon 15">
            <a:extLst>
              <a:ext uri="{FF2B5EF4-FFF2-40B4-BE49-F238E27FC236}">
                <a16:creationId xmlns:a16="http://schemas.microsoft.com/office/drawing/2014/main" id="{F66FBD61-BCC1-4EFE-B3EC-3D0D76B51F1E}"/>
              </a:ext>
            </a:extLst>
          </p:cNvPr>
          <p:cNvSpPr/>
          <p:nvPr/>
        </p:nvSpPr>
        <p:spPr>
          <a:xfrm>
            <a:off x="1084048" y="2910090"/>
            <a:ext cx="6429081" cy="43035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r>
              <a:rPr lang="en-ZA" b="1" dirty="0"/>
              <a:t>IRREGULAR, FRUITLESS AND WASTEFUL EXPENDITURE </a:t>
            </a:r>
          </a:p>
        </p:txBody>
      </p:sp>
      <p:sp>
        <p:nvSpPr>
          <p:cNvPr id="17" name="Arrow: Pentagon 16">
            <a:extLst>
              <a:ext uri="{FF2B5EF4-FFF2-40B4-BE49-F238E27FC236}">
                <a16:creationId xmlns:a16="http://schemas.microsoft.com/office/drawing/2014/main" id="{396E373C-D03B-4F3B-ADB1-8F629D9CF59D}"/>
              </a:ext>
            </a:extLst>
          </p:cNvPr>
          <p:cNvSpPr/>
          <p:nvPr/>
        </p:nvSpPr>
        <p:spPr>
          <a:xfrm>
            <a:off x="1084047" y="3860443"/>
            <a:ext cx="6429081" cy="430353"/>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r>
              <a:rPr lang="en-ZA" b="1" dirty="0"/>
              <a:t>CONSEQUENCE MANAGEMENT </a:t>
            </a:r>
          </a:p>
        </p:txBody>
      </p:sp>
      <p:sp>
        <p:nvSpPr>
          <p:cNvPr id="18" name="Arrow: Pentagon 17">
            <a:extLst>
              <a:ext uri="{FF2B5EF4-FFF2-40B4-BE49-F238E27FC236}">
                <a16:creationId xmlns:a16="http://schemas.microsoft.com/office/drawing/2014/main" id="{3783E914-B3D4-428E-9EA2-3177E3FB4A23}"/>
              </a:ext>
            </a:extLst>
          </p:cNvPr>
          <p:cNvSpPr/>
          <p:nvPr/>
        </p:nvSpPr>
        <p:spPr>
          <a:xfrm>
            <a:off x="1084046" y="5280628"/>
            <a:ext cx="6429081" cy="450103"/>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r>
              <a:rPr lang="en-ZA" b="1" dirty="0"/>
              <a:t>TURN AROUND STRATEGY</a:t>
            </a:r>
          </a:p>
        </p:txBody>
      </p:sp>
      <p:sp>
        <p:nvSpPr>
          <p:cNvPr id="19" name="Arrow: Pentagon 18">
            <a:extLst>
              <a:ext uri="{FF2B5EF4-FFF2-40B4-BE49-F238E27FC236}">
                <a16:creationId xmlns:a16="http://schemas.microsoft.com/office/drawing/2014/main" id="{E7F033A9-11A0-41D9-88A2-B10257F7C2EB}"/>
              </a:ext>
            </a:extLst>
          </p:cNvPr>
          <p:cNvSpPr/>
          <p:nvPr/>
        </p:nvSpPr>
        <p:spPr>
          <a:xfrm>
            <a:off x="1084047" y="3436568"/>
            <a:ext cx="6429081" cy="365815"/>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a:t>MUNICIPAL PUBLIC ACCOUNTS COMMITTEE (MPAC)</a:t>
            </a:r>
            <a:endParaRPr lang="en-ZA" b="1" dirty="0"/>
          </a:p>
        </p:txBody>
      </p:sp>
      <p:sp>
        <p:nvSpPr>
          <p:cNvPr id="20" name="Arrow: Pentagon 19">
            <a:extLst>
              <a:ext uri="{FF2B5EF4-FFF2-40B4-BE49-F238E27FC236}">
                <a16:creationId xmlns:a16="http://schemas.microsoft.com/office/drawing/2014/main" id="{6C561E08-2D3A-47A7-ACDB-73399428035F}"/>
              </a:ext>
            </a:extLst>
          </p:cNvPr>
          <p:cNvSpPr/>
          <p:nvPr/>
        </p:nvSpPr>
        <p:spPr>
          <a:xfrm>
            <a:off x="1084044" y="6278232"/>
            <a:ext cx="6429081" cy="40288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r>
              <a:rPr lang="en-ZA" b="1" dirty="0"/>
              <a:t>CONCLUSION</a:t>
            </a:r>
          </a:p>
        </p:txBody>
      </p:sp>
      <p:sp>
        <p:nvSpPr>
          <p:cNvPr id="21" name="Arrow: Pentagon 20">
            <a:extLst>
              <a:ext uri="{FF2B5EF4-FFF2-40B4-BE49-F238E27FC236}">
                <a16:creationId xmlns:a16="http://schemas.microsoft.com/office/drawing/2014/main" id="{A5B49798-3F9F-4332-9070-7D0DEB140CCF}"/>
              </a:ext>
            </a:extLst>
          </p:cNvPr>
          <p:cNvSpPr/>
          <p:nvPr/>
        </p:nvSpPr>
        <p:spPr>
          <a:xfrm>
            <a:off x="1084049" y="2394409"/>
            <a:ext cx="6429081" cy="450103"/>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r>
              <a:rPr lang="en-ZA" b="1" dirty="0"/>
              <a:t>POST AUDIT ACTION PLAN</a:t>
            </a:r>
          </a:p>
        </p:txBody>
      </p:sp>
      <p:sp>
        <p:nvSpPr>
          <p:cNvPr id="22" name="Arrow: Pentagon 21">
            <a:extLst>
              <a:ext uri="{FF2B5EF4-FFF2-40B4-BE49-F238E27FC236}">
                <a16:creationId xmlns:a16="http://schemas.microsoft.com/office/drawing/2014/main" id="{7413C3BE-1EB0-4F2A-A309-4ADDAC04D390}"/>
              </a:ext>
            </a:extLst>
          </p:cNvPr>
          <p:cNvSpPr/>
          <p:nvPr/>
        </p:nvSpPr>
        <p:spPr>
          <a:xfrm>
            <a:off x="1084043" y="5818505"/>
            <a:ext cx="6429081" cy="365815"/>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r>
              <a:rPr lang="en-ZA" b="1" dirty="0"/>
              <a:t>RECOMMENDATIONS</a:t>
            </a:r>
          </a:p>
        </p:txBody>
      </p:sp>
    </p:spTree>
    <p:extLst>
      <p:ext uri="{BB962C8B-B14F-4D97-AF65-F5344CB8AC3E}">
        <p14:creationId xmlns:p14="http://schemas.microsoft.com/office/powerpoint/2010/main" val="575049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1491A32E-DB2D-4DD1-8C16-15D5A21DB7E0}"/>
              </a:ext>
            </a:extLst>
          </p:cNvPr>
          <p:cNvSpPr/>
          <p:nvPr/>
        </p:nvSpPr>
        <p:spPr>
          <a:xfrm>
            <a:off x="1397000" y="2961641"/>
            <a:ext cx="8432800" cy="751377"/>
          </a:xfrm>
          <a:prstGeom prst="homePlat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r>
              <a:rPr lang="en-US" sz="4000" b="1" dirty="0"/>
              <a:t>P</a:t>
            </a:r>
            <a:r>
              <a:rPr lang="en-ZA" sz="4000" b="1" dirty="0"/>
              <a:t>OST AUDIT ACTION PLAN</a:t>
            </a:r>
          </a:p>
        </p:txBody>
      </p:sp>
      <p:sp>
        <p:nvSpPr>
          <p:cNvPr id="15" name="Slide Number Placeholder 14">
            <a:extLst>
              <a:ext uri="{FF2B5EF4-FFF2-40B4-BE49-F238E27FC236}">
                <a16:creationId xmlns:a16="http://schemas.microsoft.com/office/drawing/2014/main" id="{793ADFB4-E78F-4202-890B-6DB0E0242E21}"/>
              </a:ext>
            </a:extLst>
          </p:cNvPr>
          <p:cNvSpPr>
            <a:spLocks noGrp="1"/>
          </p:cNvSpPr>
          <p:nvPr>
            <p:ph type="sldNum" sz="quarter" idx="12"/>
          </p:nvPr>
        </p:nvSpPr>
        <p:spPr/>
        <p:txBody>
          <a:bodyPr/>
          <a:lstStyle/>
          <a:p>
            <a:fld id="{DFA8290E-FB59-477C-9B22-FC819766172C}" type="slidenum">
              <a:rPr lang="en-ZA" smtClean="0"/>
              <a:t>20</a:t>
            </a:fld>
            <a:endParaRPr lang="en-ZA"/>
          </a:p>
        </p:txBody>
      </p:sp>
      <p:pic>
        <p:nvPicPr>
          <p:cNvPr id="6" name="Picture 2">
            <a:extLst>
              <a:ext uri="{FF2B5EF4-FFF2-40B4-BE49-F238E27FC236}">
                <a16:creationId xmlns:a16="http://schemas.microsoft.com/office/drawing/2014/main" id="{7C7AADD9-2F0B-4E7E-BEAF-8D45F3C5E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784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087E78-7E4D-4770-A694-C0620ED8BA35}"/>
              </a:ext>
            </a:extLst>
          </p:cNvPr>
          <p:cNvSpPr>
            <a:spLocks noGrp="1"/>
          </p:cNvSpPr>
          <p:nvPr>
            <p:ph type="title"/>
          </p:nvPr>
        </p:nvSpPr>
        <p:spPr>
          <a:xfrm>
            <a:off x="838200" y="365125"/>
            <a:ext cx="9458960" cy="758825"/>
          </a:xfrm>
          <a:solidFill>
            <a:schemeClr val="accent6"/>
          </a:solidFill>
        </p:spPr>
        <p:txBody>
          <a:bodyPr>
            <a:normAutofit/>
          </a:bodyPr>
          <a:lstStyle/>
          <a:p>
            <a:r>
              <a:rPr lang="en-US" sz="4000" b="1" dirty="0">
                <a:latin typeface="+mn-lt"/>
                <a:cs typeface="Arial" panose="020B0604020202020204" pitchFamily="34" charset="0"/>
              </a:rPr>
              <a:t>AUDIT OUTCOMES</a:t>
            </a:r>
            <a:endParaRPr lang="en-ZA" sz="4000" b="1" dirty="0">
              <a:latin typeface="+mn-lt"/>
              <a:cs typeface="Arial" panose="020B0604020202020204" pitchFamily="34" charset="0"/>
            </a:endParaRPr>
          </a:p>
        </p:txBody>
      </p:sp>
      <p:graphicFrame>
        <p:nvGraphicFramePr>
          <p:cNvPr id="4" name="Table 4">
            <a:extLst>
              <a:ext uri="{FF2B5EF4-FFF2-40B4-BE49-F238E27FC236}">
                <a16:creationId xmlns:a16="http://schemas.microsoft.com/office/drawing/2014/main" id="{719FF48B-F564-4932-86C8-CECBE2FEBD2E}"/>
              </a:ext>
            </a:extLst>
          </p:cNvPr>
          <p:cNvGraphicFramePr>
            <a:graphicFrameLocks noGrp="1"/>
          </p:cNvGraphicFramePr>
          <p:nvPr>
            <p:ph idx="1"/>
            <p:extLst>
              <p:ext uri="{D42A27DB-BD31-4B8C-83A1-F6EECF244321}">
                <p14:modId xmlns:p14="http://schemas.microsoft.com/office/powerpoint/2010/main" val="1413387019"/>
              </p:ext>
            </p:extLst>
          </p:nvPr>
        </p:nvGraphicFramePr>
        <p:xfrm>
          <a:off x="752475" y="1274849"/>
          <a:ext cx="10515600" cy="4937927"/>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524282259"/>
                    </a:ext>
                  </a:extLst>
                </a:gridCol>
                <a:gridCol w="2103120">
                  <a:extLst>
                    <a:ext uri="{9D8B030D-6E8A-4147-A177-3AD203B41FA5}">
                      <a16:colId xmlns:a16="http://schemas.microsoft.com/office/drawing/2014/main" val="2136464111"/>
                    </a:ext>
                  </a:extLst>
                </a:gridCol>
                <a:gridCol w="2103120">
                  <a:extLst>
                    <a:ext uri="{9D8B030D-6E8A-4147-A177-3AD203B41FA5}">
                      <a16:colId xmlns:a16="http://schemas.microsoft.com/office/drawing/2014/main" val="3892563554"/>
                    </a:ext>
                  </a:extLst>
                </a:gridCol>
                <a:gridCol w="2103120">
                  <a:extLst>
                    <a:ext uri="{9D8B030D-6E8A-4147-A177-3AD203B41FA5}">
                      <a16:colId xmlns:a16="http://schemas.microsoft.com/office/drawing/2014/main" val="2147324489"/>
                    </a:ext>
                  </a:extLst>
                </a:gridCol>
                <a:gridCol w="2103120">
                  <a:extLst>
                    <a:ext uri="{9D8B030D-6E8A-4147-A177-3AD203B41FA5}">
                      <a16:colId xmlns:a16="http://schemas.microsoft.com/office/drawing/2014/main" val="529955921"/>
                    </a:ext>
                  </a:extLst>
                </a:gridCol>
              </a:tblGrid>
              <a:tr h="611486">
                <a:tc gridSpan="5">
                  <a:txBody>
                    <a:bodyPr/>
                    <a:lstStyle/>
                    <a:p>
                      <a:pPr marL="342900" marR="0" indent="-342900" algn="just">
                        <a:lnSpc>
                          <a:spcPct val="107000"/>
                        </a:lnSpc>
                        <a:spcBef>
                          <a:spcPts val="0"/>
                        </a:spcBef>
                        <a:spcAft>
                          <a:spcPts val="0"/>
                        </a:spcAft>
                        <a:buFont typeface="Wingdings" panose="05000000000000000000" pitchFamily="2" charset="2"/>
                        <a:buChar char="§"/>
                      </a:pPr>
                      <a:r>
                        <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GMM historical performance on its Audit is depicted as below: </a:t>
                      </a:r>
                    </a:p>
                  </a:txBody>
                  <a:tcPr marL="68580" marR="68580" marT="9525" marB="0">
                    <a:solidFill>
                      <a:schemeClr val="bg1"/>
                    </a:solidFill>
                  </a:tcPr>
                </a:tc>
                <a:tc hMerge="1">
                  <a:txBody>
                    <a:bodyPr/>
                    <a:lstStyle/>
                    <a:p>
                      <a:pPr marL="0" marR="0" algn="just">
                        <a:lnSpc>
                          <a:spcPct val="107000"/>
                        </a:lnSpc>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solidFill>
                      <a:schemeClr val="accent4">
                        <a:lumMod val="60000"/>
                        <a:lumOff val="40000"/>
                      </a:schemeClr>
                    </a:solidFill>
                  </a:tcPr>
                </a:tc>
                <a:tc hMerge="1">
                  <a:txBody>
                    <a:bodyPr/>
                    <a:lstStyle/>
                    <a:p>
                      <a:pPr marL="0" marR="0" algn="just">
                        <a:lnSpc>
                          <a:spcPct val="107000"/>
                        </a:lnSpc>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solidFill>
                      <a:schemeClr val="accent4">
                        <a:lumMod val="60000"/>
                        <a:lumOff val="40000"/>
                      </a:schemeClr>
                    </a:solidFill>
                  </a:tcPr>
                </a:tc>
                <a:tc hMerge="1">
                  <a:txBody>
                    <a:bodyPr/>
                    <a:lstStyle/>
                    <a:p>
                      <a:pPr marL="0" marR="0" algn="just">
                        <a:lnSpc>
                          <a:spcPct val="107000"/>
                        </a:lnSpc>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solidFill>
                  </a:tcPr>
                </a:tc>
                <a:tc hMerge="1">
                  <a:txBody>
                    <a:bodyPr/>
                    <a:lstStyle/>
                    <a:p>
                      <a:pPr marL="0" marR="0" algn="just">
                        <a:lnSpc>
                          <a:spcPct val="107000"/>
                        </a:lnSpc>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82185126"/>
                  </a:ext>
                </a:extLst>
              </a:tr>
              <a:tr h="611486">
                <a:tc>
                  <a:txBody>
                    <a:bodyPr/>
                    <a:lstStyle/>
                    <a:p>
                      <a:pPr marL="0" marR="0" algn="just">
                        <a:lnSpc>
                          <a:spcPct val="107000"/>
                        </a:lnSpc>
                        <a:spcBef>
                          <a:spcPts val="0"/>
                        </a:spcBef>
                        <a:spcAft>
                          <a:spcPts val="0"/>
                        </a:spcAft>
                      </a:pPr>
                      <a:r>
                        <a:rPr lang="en-US" sz="2000" b="1" dirty="0">
                          <a:effectLst/>
                        </a:rPr>
                        <a:t>2014/15</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solidFill>
                      <a:schemeClr val="accent4">
                        <a:lumMod val="60000"/>
                        <a:lumOff val="40000"/>
                      </a:schemeClr>
                    </a:solidFill>
                  </a:tcPr>
                </a:tc>
                <a:tc>
                  <a:txBody>
                    <a:bodyPr/>
                    <a:lstStyle/>
                    <a:p>
                      <a:pPr marL="0" marR="0" algn="just">
                        <a:lnSpc>
                          <a:spcPct val="107000"/>
                        </a:lnSpc>
                        <a:spcBef>
                          <a:spcPts val="0"/>
                        </a:spcBef>
                        <a:spcAft>
                          <a:spcPts val="0"/>
                        </a:spcAft>
                      </a:pPr>
                      <a:r>
                        <a:rPr lang="en-US" sz="2000" b="1" dirty="0">
                          <a:effectLst/>
                        </a:rPr>
                        <a:t>2015/16</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solidFill>
                      <a:schemeClr val="accent4">
                        <a:lumMod val="60000"/>
                        <a:lumOff val="40000"/>
                      </a:schemeClr>
                    </a:solidFill>
                  </a:tcPr>
                </a:tc>
                <a:tc>
                  <a:txBody>
                    <a:bodyPr/>
                    <a:lstStyle/>
                    <a:p>
                      <a:pPr marL="0" marR="0" algn="just">
                        <a:lnSpc>
                          <a:spcPct val="107000"/>
                        </a:lnSpc>
                        <a:spcBef>
                          <a:spcPts val="0"/>
                        </a:spcBef>
                        <a:spcAft>
                          <a:spcPts val="0"/>
                        </a:spcAft>
                      </a:pPr>
                      <a:r>
                        <a:rPr lang="en-US" sz="2000" b="1" dirty="0">
                          <a:effectLst/>
                        </a:rPr>
                        <a:t>2016/17</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solidFill>
                      <a:schemeClr val="accent4">
                        <a:lumMod val="60000"/>
                        <a:lumOff val="40000"/>
                      </a:schemeClr>
                    </a:solidFill>
                  </a:tcPr>
                </a:tc>
                <a:tc>
                  <a:txBody>
                    <a:bodyPr/>
                    <a:lstStyle/>
                    <a:p>
                      <a:pPr marL="0" marR="0" algn="just">
                        <a:lnSpc>
                          <a:spcPct val="107000"/>
                        </a:lnSpc>
                        <a:spcBef>
                          <a:spcPts val="0"/>
                        </a:spcBef>
                        <a:spcAft>
                          <a:spcPts val="0"/>
                        </a:spcAft>
                      </a:pPr>
                      <a:r>
                        <a:rPr lang="en-US" sz="2000" b="1" dirty="0">
                          <a:effectLst/>
                        </a:rPr>
                        <a:t>2017/18</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solidFill>
                  </a:tcPr>
                </a:tc>
                <a:tc>
                  <a:txBody>
                    <a:bodyPr/>
                    <a:lstStyle/>
                    <a:p>
                      <a:pPr marL="0" marR="0" algn="just">
                        <a:lnSpc>
                          <a:spcPct val="107000"/>
                        </a:lnSpc>
                        <a:spcBef>
                          <a:spcPts val="0"/>
                        </a:spcBef>
                        <a:spcAft>
                          <a:spcPts val="0"/>
                        </a:spcAft>
                      </a:pPr>
                      <a:r>
                        <a:rPr lang="en-US" sz="2000" b="1" dirty="0">
                          <a:effectLst/>
                        </a:rPr>
                        <a:t>2018/19</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solidFill>
                  </a:tcPr>
                </a:tc>
                <a:extLst>
                  <a:ext uri="{0D108BD9-81ED-4DB2-BD59-A6C34878D82A}">
                    <a16:rowId xmlns:a16="http://schemas.microsoft.com/office/drawing/2014/main" val="1017623810"/>
                  </a:ext>
                </a:extLst>
              </a:tr>
              <a:tr h="854407">
                <a:tc>
                  <a:txBody>
                    <a:bodyPr/>
                    <a:lstStyle/>
                    <a:p>
                      <a:pPr marL="0" marR="0" algn="just">
                        <a:lnSpc>
                          <a:spcPct val="107000"/>
                        </a:lnSpc>
                        <a:spcBef>
                          <a:spcPts val="0"/>
                        </a:spcBef>
                        <a:spcAft>
                          <a:spcPts val="0"/>
                        </a:spcAft>
                      </a:pPr>
                      <a:r>
                        <a:rPr lang="en-US" sz="2000" b="1" dirty="0">
                          <a:effectLst/>
                        </a:rPr>
                        <a:t>Unqualified with Findings</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solidFill>
                      <a:schemeClr val="accent4">
                        <a:lumMod val="60000"/>
                        <a:lumOff val="40000"/>
                      </a:schemeClr>
                    </a:solidFill>
                  </a:tcPr>
                </a:tc>
                <a:tc>
                  <a:txBody>
                    <a:bodyPr/>
                    <a:lstStyle/>
                    <a:p>
                      <a:pPr marL="0" marR="0" algn="just">
                        <a:lnSpc>
                          <a:spcPct val="107000"/>
                        </a:lnSpc>
                        <a:spcBef>
                          <a:spcPts val="0"/>
                        </a:spcBef>
                        <a:spcAft>
                          <a:spcPts val="0"/>
                        </a:spcAft>
                      </a:pPr>
                      <a:r>
                        <a:rPr lang="en-US" sz="2000" b="1" dirty="0">
                          <a:effectLst/>
                        </a:rPr>
                        <a:t>Unqualified with Findings</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solidFill>
                      <a:schemeClr val="accent4">
                        <a:lumMod val="60000"/>
                        <a:lumOff val="40000"/>
                      </a:schemeClr>
                    </a:solidFill>
                  </a:tcPr>
                </a:tc>
                <a:tc>
                  <a:txBody>
                    <a:bodyPr/>
                    <a:lstStyle/>
                    <a:p>
                      <a:pPr marL="0" marR="0" algn="just">
                        <a:lnSpc>
                          <a:spcPct val="107000"/>
                        </a:lnSpc>
                        <a:spcBef>
                          <a:spcPts val="0"/>
                        </a:spcBef>
                        <a:spcAft>
                          <a:spcPts val="0"/>
                        </a:spcAft>
                      </a:pPr>
                      <a:r>
                        <a:rPr lang="en-US" sz="2000" b="1" dirty="0">
                          <a:effectLst/>
                        </a:rPr>
                        <a:t>Unqualified with Findings</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solidFill>
                      <a:schemeClr val="accent4">
                        <a:lumMod val="60000"/>
                        <a:lumOff val="40000"/>
                      </a:schemeClr>
                    </a:solidFill>
                  </a:tcPr>
                </a:tc>
                <a:tc>
                  <a:txBody>
                    <a:bodyPr/>
                    <a:lstStyle/>
                    <a:p>
                      <a:pPr marL="0" marR="0" algn="just">
                        <a:lnSpc>
                          <a:spcPct val="107000"/>
                        </a:lnSpc>
                        <a:spcBef>
                          <a:spcPts val="0"/>
                        </a:spcBef>
                        <a:spcAft>
                          <a:spcPts val="0"/>
                        </a:spcAft>
                      </a:pPr>
                      <a:r>
                        <a:rPr lang="en-US" sz="2000" b="1" dirty="0">
                          <a:effectLst/>
                        </a:rPr>
                        <a:t>Disclaimer</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solidFill>
                  </a:tcPr>
                </a:tc>
                <a:tc>
                  <a:txBody>
                    <a:bodyPr/>
                    <a:lstStyle/>
                    <a:p>
                      <a:pPr marL="0" marR="0" algn="just">
                        <a:lnSpc>
                          <a:spcPct val="107000"/>
                        </a:lnSpc>
                        <a:spcBef>
                          <a:spcPts val="0"/>
                        </a:spcBef>
                        <a:spcAft>
                          <a:spcPts val="0"/>
                        </a:spcAft>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Disclaimer </a:t>
                      </a:r>
                    </a:p>
                  </a:txBody>
                  <a:tcPr marL="0" marR="0" marT="0" marB="0">
                    <a:solidFill>
                      <a:schemeClr val="accent2"/>
                    </a:solidFill>
                  </a:tcPr>
                </a:tc>
                <a:extLst>
                  <a:ext uri="{0D108BD9-81ED-4DB2-BD59-A6C34878D82A}">
                    <a16:rowId xmlns:a16="http://schemas.microsoft.com/office/drawing/2014/main" val="678357988"/>
                  </a:ext>
                </a:extLst>
              </a:tr>
              <a:tr h="2008846">
                <a:tc gridSpan="5">
                  <a:txBody>
                    <a:bodyPr/>
                    <a:lstStyle/>
                    <a:p>
                      <a:pPr marL="342900" marR="0" indent="-342900" algn="just">
                        <a:lnSpc>
                          <a:spcPct val="107000"/>
                        </a:lnSpc>
                        <a:spcBef>
                          <a:spcPts val="0"/>
                        </a:spcBef>
                        <a:spcAft>
                          <a:spcPts val="0"/>
                        </a:spcAft>
                        <a:buFont typeface="Wingdings" panose="05000000000000000000" pitchFamily="2" charset="2"/>
                        <a:buChar char="§"/>
                      </a:pP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indent="-342900" algn="just">
                        <a:lnSpc>
                          <a:spcPct val="107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The reason for the regress in audit outcome is due to the change in financial systems which proved difficult in an attempt to comply with MSCOA. During this period, GMM migrated between 3 service providers rendering AFS submission outside the legislated timeframes. </a:t>
                      </a:r>
                    </a:p>
                    <a:p>
                      <a:pPr marL="342900" marR="0" indent="-342900" algn="just">
                        <a:lnSpc>
                          <a:spcPct val="107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The 2018-19 audit outcome was communicated on the 08 December 2020 during which period, GMM was already undergoing the 2019-2020 audit. This was following the submission of the AFS on the 31 October 2020 as per the extension by the Minister.</a:t>
                      </a:r>
                    </a:p>
                    <a:p>
                      <a:pPr marL="342900" marR="0" indent="-342900" algn="just">
                        <a:lnSpc>
                          <a:spcPct val="107000"/>
                        </a:lnSpc>
                        <a:spcBef>
                          <a:spcPts val="0"/>
                        </a:spcBef>
                        <a:spcAft>
                          <a:spcPts val="0"/>
                        </a:spcAft>
                        <a:buFont typeface="Wingdings" panose="05000000000000000000" pitchFamily="2" charset="2"/>
                        <a:buChar char="§"/>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solidFill>
                      <a:schemeClr val="bg1"/>
                    </a:solidFill>
                  </a:tcPr>
                </a:tc>
                <a:tc hMerge="1">
                  <a:txBody>
                    <a:bodyPr/>
                    <a:lstStyle/>
                    <a:p>
                      <a:pPr marL="0" marR="0" algn="just">
                        <a:lnSpc>
                          <a:spcPct val="107000"/>
                        </a:lnSpc>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solidFill>
                      <a:schemeClr val="accent4">
                        <a:lumMod val="60000"/>
                        <a:lumOff val="40000"/>
                      </a:schemeClr>
                    </a:solidFill>
                  </a:tcPr>
                </a:tc>
                <a:tc hMerge="1">
                  <a:txBody>
                    <a:bodyPr/>
                    <a:lstStyle/>
                    <a:p>
                      <a:pPr marL="0" marR="0" algn="just">
                        <a:lnSpc>
                          <a:spcPct val="107000"/>
                        </a:lnSpc>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solidFill>
                      <a:schemeClr val="accent4">
                        <a:lumMod val="60000"/>
                        <a:lumOff val="40000"/>
                      </a:schemeClr>
                    </a:solidFill>
                  </a:tcPr>
                </a:tc>
                <a:tc hMerge="1">
                  <a:txBody>
                    <a:bodyPr/>
                    <a:lstStyle/>
                    <a:p>
                      <a:pPr marL="0" marR="0" algn="just">
                        <a:lnSpc>
                          <a:spcPct val="107000"/>
                        </a:lnSpc>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solidFill>
                  </a:tcPr>
                </a:tc>
                <a:tc hMerge="1">
                  <a:txBody>
                    <a:bodyPr/>
                    <a:lstStyle/>
                    <a:p>
                      <a:pPr marL="0" marR="0" algn="just">
                        <a:lnSpc>
                          <a:spcPct val="107000"/>
                        </a:lnSpc>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73684195"/>
                  </a:ext>
                </a:extLst>
              </a:tr>
            </a:tbl>
          </a:graphicData>
        </a:graphic>
      </p:graphicFrame>
      <p:pic>
        <p:nvPicPr>
          <p:cNvPr id="7" name="Picture 6">
            <a:extLst>
              <a:ext uri="{FF2B5EF4-FFF2-40B4-BE49-F238E27FC236}">
                <a16:creationId xmlns:a16="http://schemas.microsoft.com/office/drawing/2014/main" id="{294F9EC3-A1C3-485C-9200-1ACB677BBF4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469950" y="101003"/>
            <a:ext cx="568959" cy="52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C7A6700-72D7-4D17-9764-9B086AC92B13}"/>
              </a:ext>
            </a:extLst>
          </p:cNvPr>
          <p:cNvSpPr>
            <a:spLocks noGrp="1"/>
          </p:cNvSpPr>
          <p:nvPr>
            <p:ph type="sldNum" sz="quarter" idx="12"/>
          </p:nvPr>
        </p:nvSpPr>
        <p:spPr/>
        <p:txBody>
          <a:bodyPr/>
          <a:lstStyle/>
          <a:p>
            <a:fld id="{DC9F47FB-0EE3-48F2-85C7-515474D123D7}" type="slidenum">
              <a:rPr lang="en-ZA" smtClean="0"/>
              <a:t>21</a:t>
            </a:fld>
            <a:endParaRPr lang="en-ZA"/>
          </a:p>
        </p:txBody>
      </p:sp>
    </p:spTree>
    <p:extLst>
      <p:ext uri="{BB962C8B-B14F-4D97-AF65-F5344CB8AC3E}">
        <p14:creationId xmlns:p14="http://schemas.microsoft.com/office/powerpoint/2010/main" val="3230803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AD25B4-CA70-423D-AD76-2BCF4421762B}"/>
              </a:ext>
            </a:extLst>
          </p:cNvPr>
          <p:cNvSpPr>
            <a:spLocks noGrp="1"/>
          </p:cNvSpPr>
          <p:nvPr>
            <p:ph type="title"/>
          </p:nvPr>
        </p:nvSpPr>
        <p:spPr>
          <a:xfrm>
            <a:off x="312420" y="124288"/>
            <a:ext cx="11567160" cy="621086"/>
          </a:xfrm>
        </p:spPr>
        <p:txBody>
          <a:bodyPr>
            <a:normAutofit fontScale="90000"/>
          </a:bodyPr>
          <a:lstStyle/>
          <a:p>
            <a:r>
              <a:rPr lang="en-ZA" sz="4400" b="1" i="0" u="none" strike="noStrike" dirty="0">
                <a:solidFill>
                  <a:schemeClr val="tx1"/>
                </a:solidFill>
                <a:effectLst/>
                <a:latin typeface="Arial" panose="020B0604020202020204" pitchFamily="34" charset="0"/>
                <a:cs typeface="Arial" panose="020B0604020202020204" pitchFamily="34" charset="0"/>
              </a:rPr>
              <a:t/>
            </a:r>
            <a:br>
              <a:rPr lang="en-ZA" sz="4400" b="1" i="0" u="none" strike="noStrike" dirty="0">
                <a:solidFill>
                  <a:schemeClr val="tx1"/>
                </a:solidFill>
                <a:effectLst/>
                <a:latin typeface="Arial" panose="020B0604020202020204" pitchFamily="34" charset="0"/>
                <a:cs typeface="Arial" panose="020B0604020202020204" pitchFamily="34" charset="0"/>
              </a:rPr>
            </a:br>
            <a:endParaRPr lang="en-ZA" dirty="0"/>
          </a:p>
        </p:txBody>
      </p:sp>
      <p:graphicFrame>
        <p:nvGraphicFramePr>
          <p:cNvPr id="7" name="Table 7">
            <a:extLst>
              <a:ext uri="{FF2B5EF4-FFF2-40B4-BE49-F238E27FC236}">
                <a16:creationId xmlns:a16="http://schemas.microsoft.com/office/drawing/2014/main" id="{B21DD1C8-C627-4F12-BDA1-1A9837B48D7F}"/>
              </a:ext>
            </a:extLst>
          </p:cNvPr>
          <p:cNvGraphicFramePr>
            <a:graphicFrameLocks noGrp="1"/>
          </p:cNvGraphicFramePr>
          <p:nvPr>
            <p:ph sz="half" idx="1"/>
            <p:extLst>
              <p:ext uri="{D42A27DB-BD31-4B8C-83A1-F6EECF244321}">
                <p14:modId xmlns:p14="http://schemas.microsoft.com/office/powerpoint/2010/main" val="1325799899"/>
              </p:ext>
            </p:extLst>
          </p:nvPr>
        </p:nvGraphicFramePr>
        <p:xfrm>
          <a:off x="414261" y="1711140"/>
          <a:ext cx="5181600" cy="4703868"/>
        </p:xfrm>
        <a:graphic>
          <a:graphicData uri="http://schemas.openxmlformats.org/drawingml/2006/table">
            <a:tbl>
              <a:tblPr firstRow="1" bandRow="1">
                <a:tableStyleId>{93296810-A885-4BE3-A3E7-6D5BEEA58F35}</a:tableStyleId>
              </a:tblPr>
              <a:tblGrid>
                <a:gridCol w="564472">
                  <a:extLst>
                    <a:ext uri="{9D8B030D-6E8A-4147-A177-3AD203B41FA5}">
                      <a16:colId xmlns:a16="http://schemas.microsoft.com/office/drawing/2014/main" val="871888570"/>
                    </a:ext>
                  </a:extLst>
                </a:gridCol>
                <a:gridCol w="4617128">
                  <a:extLst>
                    <a:ext uri="{9D8B030D-6E8A-4147-A177-3AD203B41FA5}">
                      <a16:colId xmlns:a16="http://schemas.microsoft.com/office/drawing/2014/main" val="2678162039"/>
                    </a:ext>
                  </a:extLst>
                </a:gridCol>
              </a:tblGrid>
              <a:tr h="522652">
                <a:tc>
                  <a:txBody>
                    <a:bodyPr/>
                    <a:lstStyle/>
                    <a:p>
                      <a:pPr algn="l" fontAlgn="b"/>
                      <a:r>
                        <a:rPr lang="en-ZA" sz="1600" b="1" u="none" strike="noStrike" dirty="0">
                          <a:solidFill>
                            <a:schemeClr val="tx1"/>
                          </a:solidFill>
                          <a:effectLst/>
                          <a:latin typeface="Arial" panose="020B0604020202020204" pitchFamily="34" charset="0"/>
                          <a:cs typeface="Arial" panose="020B0604020202020204" pitchFamily="34" charset="0"/>
                        </a:rPr>
                        <a:t>No</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600" b="1" u="none" strike="noStrike" dirty="0">
                          <a:solidFill>
                            <a:schemeClr val="tx1"/>
                          </a:solidFill>
                          <a:effectLst/>
                          <a:latin typeface="Arial" panose="020B0604020202020204" pitchFamily="34" charset="0"/>
                          <a:cs typeface="Arial" panose="020B0604020202020204" pitchFamily="34" charset="0"/>
                        </a:rPr>
                        <a:t>2017/2018 Audit outcome ( Disclaimer paragraphs ) </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612035789"/>
                  </a:ext>
                </a:extLst>
              </a:tr>
              <a:tr h="522652">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1</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Service charges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034061833"/>
                  </a:ext>
                </a:extLst>
              </a:tr>
              <a:tr h="522652">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2</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Payables from exchange transaction</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526663816"/>
                  </a:ext>
                </a:extLst>
              </a:tr>
              <a:tr h="522652">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3</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Property rates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804951388"/>
                  </a:ext>
                </a:extLst>
              </a:tr>
              <a:tr h="522652">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4</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Employee related cost and councillors remunerations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534142634"/>
                  </a:ext>
                </a:extLst>
              </a:tr>
              <a:tr h="522652">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5</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Consumer deposit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435848223"/>
                  </a:ext>
                </a:extLst>
              </a:tr>
              <a:tr h="522652">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6</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Value added Tax- Receivables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511763813"/>
                  </a:ext>
                </a:extLst>
              </a:tr>
              <a:tr h="522652">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7</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Bank overdraft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169730491"/>
                  </a:ext>
                </a:extLst>
              </a:tr>
              <a:tr h="522652">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8</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Debt impairment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880887014"/>
                  </a:ext>
                </a:extLst>
              </a:tr>
            </a:tbl>
          </a:graphicData>
        </a:graphic>
      </p:graphicFrame>
      <p:sp>
        <p:nvSpPr>
          <p:cNvPr id="9" name="TextBox 8">
            <a:extLst>
              <a:ext uri="{FF2B5EF4-FFF2-40B4-BE49-F238E27FC236}">
                <a16:creationId xmlns:a16="http://schemas.microsoft.com/office/drawing/2014/main" id="{80546F49-793B-40CE-8924-FBFE2DC5FC93}"/>
              </a:ext>
            </a:extLst>
          </p:cNvPr>
          <p:cNvSpPr txBox="1"/>
          <p:nvPr/>
        </p:nvSpPr>
        <p:spPr>
          <a:xfrm>
            <a:off x="264904" y="124288"/>
            <a:ext cx="10935535" cy="646331"/>
          </a:xfrm>
          <a:prstGeom prst="rect">
            <a:avLst/>
          </a:prstGeom>
          <a:solidFill>
            <a:schemeClr val="accent6"/>
          </a:solidFill>
        </p:spPr>
        <p:txBody>
          <a:bodyPr wrap="square">
            <a:spAutoFit/>
          </a:bodyPr>
          <a:lstStyle/>
          <a:p>
            <a:r>
              <a:rPr lang="en-ZA" sz="3600" b="1" u="none" strike="noStrike" cap="all" dirty="0">
                <a:solidFill>
                  <a:schemeClr val="tx1"/>
                </a:solidFill>
                <a:effectLst/>
                <a:cs typeface="Arial" panose="020B0604020202020204" pitchFamily="34" charset="0"/>
              </a:rPr>
              <a:t>2017/2018 Audit outcome Disclaimer paragraphs </a:t>
            </a:r>
          </a:p>
        </p:txBody>
      </p:sp>
      <p:graphicFrame>
        <p:nvGraphicFramePr>
          <p:cNvPr id="12" name="Table 12">
            <a:extLst>
              <a:ext uri="{FF2B5EF4-FFF2-40B4-BE49-F238E27FC236}">
                <a16:creationId xmlns:a16="http://schemas.microsoft.com/office/drawing/2014/main" id="{66BD78C2-9544-49E3-A9B1-87362C1CC5DE}"/>
              </a:ext>
            </a:extLst>
          </p:cNvPr>
          <p:cNvGraphicFramePr>
            <a:graphicFrameLocks noGrp="1"/>
          </p:cNvGraphicFramePr>
          <p:nvPr>
            <p:ph sz="half" idx="2"/>
            <p:extLst>
              <p:ext uri="{D42A27DB-BD31-4B8C-83A1-F6EECF244321}">
                <p14:modId xmlns:p14="http://schemas.microsoft.com/office/powerpoint/2010/main" val="708396121"/>
              </p:ext>
            </p:extLst>
          </p:nvPr>
        </p:nvGraphicFramePr>
        <p:xfrm>
          <a:off x="6096000" y="1711140"/>
          <a:ext cx="5181600" cy="4180725"/>
        </p:xfrm>
        <a:graphic>
          <a:graphicData uri="http://schemas.openxmlformats.org/drawingml/2006/table">
            <a:tbl>
              <a:tblPr firstRow="1" bandRow="1">
                <a:tableStyleId>{93296810-A885-4BE3-A3E7-6D5BEEA58F35}</a:tableStyleId>
              </a:tblPr>
              <a:tblGrid>
                <a:gridCol w="522303">
                  <a:extLst>
                    <a:ext uri="{9D8B030D-6E8A-4147-A177-3AD203B41FA5}">
                      <a16:colId xmlns:a16="http://schemas.microsoft.com/office/drawing/2014/main" val="2833116747"/>
                    </a:ext>
                  </a:extLst>
                </a:gridCol>
                <a:gridCol w="4659297">
                  <a:extLst>
                    <a:ext uri="{9D8B030D-6E8A-4147-A177-3AD203B41FA5}">
                      <a16:colId xmlns:a16="http://schemas.microsoft.com/office/drawing/2014/main" val="1987404029"/>
                    </a:ext>
                  </a:extLst>
                </a:gridCol>
              </a:tblGrid>
              <a:tr h="541538">
                <a:tc>
                  <a:txBody>
                    <a:bodyPr/>
                    <a:lstStyle/>
                    <a:p>
                      <a:pPr algn="l" fontAlgn="b"/>
                      <a:r>
                        <a:rPr lang="en-ZA" sz="1600" b="1" u="none" strike="noStrike" dirty="0">
                          <a:solidFill>
                            <a:schemeClr val="tx1"/>
                          </a:solidFill>
                          <a:effectLst/>
                          <a:latin typeface="Arial" panose="020B0604020202020204" pitchFamily="34" charset="0"/>
                          <a:cs typeface="Arial" panose="020B0604020202020204" pitchFamily="34" charset="0"/>
                        </a:rPr>
                        <a:t>No</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600" b="1" u="none" strike="noStrike" dirty="0">
                          <a:solidFill>
                            <a:schemeClr val="tx1"/>
                          </a:solidFill>
                          <a:effectLst/>
                          <a:latin typeface="Arial" panose="020B0604020202020204" pitchFamily="34" charset="0"/>
                          <a:cs typeface="Arial" panose="020B0604020202020204" pitchFamily="34" charset="0"/>
                        </a:rPr>
                        <a:t>2017/2018 Audit outcome ( Disclaimer paragraphs ) </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06469856"/>
                  </a:ext>
                </a:extLst>
              </a:tr>
              <a:tr h="478380">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9</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Contracted services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337579878"/>
                  </a:ext>
                </a:extLst>
              </a:tr>
              <a:tr h="541538">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10</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General expenditure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551007006"/>
                  </a:ext>
                </a:extLst>
              </a:tr>
              <a:tr h="541538">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11</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Irregular expenditure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570056573"/>
                  </a:ext>
                </a:extLst>
              </a:tr>
              <a:tr h="514814">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12</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Interest received on outstanding debtors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949877459"/>
                  </a:ext>
                </a:extLst>
              </a:tr>
              <a:tr h="518222">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13</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Long term receivables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204107294"/>
                  </a:ext>
                </a:extLst>
              </a:tr>
              <a:tr h="503157">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14</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Property plant end equipment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906724629"/>
                  </a:ext>
                </a:extLst>
              </a:tr>
              <a:tr h="541538">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15</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600" u="none" strike="noStrike" dirty="0">
                          <a:solidFill>
                            <a:schemeClr val="tx1"/>
                          </a:solidFill>
                          <a:effectLst/>
                          <a:latin typeface="Arial" panose="020B0604020202020204" pitchFamily="34" charset="0"/>
                          <a:cs typeface="Arial" panose="020B0604020202020204" pitchFamily="34" charset="0"/>
                        </a:rPr>
                        <a:t>Total revenue and expenditure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17821803"/>
                  </a:ext>
                </a:extLst>
              </a:tr>
            </a:tbl>
          </a:graphicData>
        </a:graphic>
      </p:graphicFrame>
      <p:graphicFrame>
        <p:nvGraphicFramePr>
          <p:cNvPr id="13" name="Table 12">
            <a:extLst>
              <a:ext uri="{FF2B5EF4-FFF2-40B4-BE49-F238E27FC236}">
                <a16:creationId xmlns:a16="http://schemas.microsoft.com/office/drawing/2014/main" id="{F931D956-A7BB-4F3B-A367-5B4105DAF7A1}"/>
              </a:ext>
            </a:extLst>
          </p:cNvPr>
          <p:cNvGraphicFramePr>
            <a:graphicFrameLocks noGrp="1"/>
          </p:cNvGraphicFramePr>
          <p:nvPr>
            <p:extLst>
              <p:ext uri="{D42A27DB-BD31-4B8C-83A1-F6EECF244321}">
                <p14:modId xmlns:p14="http://schemas.microsoft.com/office/powerpoint/2010/main" val="1872817245"/>
              </p:ext>
            </p:extLst>
          </p:nvPr>
        </p:nvGraphicFramePr>
        <p:xfrm>
          <a:off x="312420" y="931317"/>
          <a:ext cx="10691675" cy="619125"/>
        </p:xfrm>
        <a:graphic>
          <a:graphicData uri="http://schemas.openxmlformats.org/drawingml/2006/table">
            <a:tbl>
              <a:tblPr firstRow="1" bandRow="1">
                <a:tableStyleId>{5C22544A-7EE6-4342-B048-85BDC9FD1C3A}</a:tableStyleId>
              </a:tblPr>
              <a:tblGrid>
                <a:gridCol w="10691675">
                  <a:extLst>
                    <a:ext uri="{9D8B030D-6E8A-4147-A177-3AD203B41FA5}">
                      <a16:colId xmlns:a16="http://schemas.microsoft.com/office/drawing/2014/main" val="1753452503"/>
                    </a:ext>
                  </a:extLst>
                </a:gridCol>
              </a:tblGrid>
              <a:tr h="541538">
                <a:tc>
                  <a:txBody>
                    <a:bodyPr/>
                    <a:lstStyle/>
                    <a:p>
                      <a:pPr algn="l" fontAlgn="b"/>
                      <a:r>
                        <a:rPr lang="en-US" sz="2000" dirty="0">
                          <a:solidFill>
                            <a:schemeClr val="tx1"/>
                          </a:solidFill>
                        </a:rPr>
                        <a:t>The municipality received a Disclaimer opinion in the year 2017/2018 financial year with 15 Paragraphs  which are summarized below: </a:t>
                      </a:r>
                      <a:endParaRPr lang="en-ZA" sz="2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694116980"/>
                  </a:ext>
                </a:extLst>
              </a:tr>
            </a:tbl>
          </a:graphicData>
        </a:graphic>
      </p:graphicFrame>
      <p:pic>
        <p:nvPicPr>
          <p:cNvPr id="2" name="Picture 1">
            <a:extLst>
              <a:ext uri="{FF2B5EF4-FFF2-40B4-BE49-F238E27FC236}">
                <a16:creationId xmlns:a16="http://schemas.microsoft.com/office/drawing/2014/main" id="{49E5913E-7C82-413A-A147-70C0C835B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3315" y="129925"/>
            <a:ext cx="679141" cy="63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358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AD25B4-CA70-423D-AD76-2BCF4421762B}"/>
              </a:ext>
            </a:extLst>
          </p:cNvPr>
          <p:cNvSpPr>
            <a:spLocks noGrp="1"/>
          </p:cNvSpPr>
          <p:nvPr>
            <p:ph type="title"/>
          </p:nvPr>
        </p:nvSpPr>
        <p:spPr>
          <a:xfrm>
            <a:off x="312420" y="124288"/>
            <a:ext cx="11567160" cy="621086"/>
          </a:xfrm>
        </p:spPr>
        <p:txBody>
          <a:bodyPr>
            <a:normAutofit fontScale="90000"/>
          </a:bodyPr>
          <a:lstStyle/>
          <a:p>
            <a:r>
              <a:rPr lang="en-ZA" sz="4400" b="1" i="0" u="none" strike="noStrike" dirty="0">
                <a:solidFill>
                  <a:schemeClr val="tx1"/>
                </a:solidFill>
                <a:effectLst/>
                <a:latin typeface="Arial" panose="020B0604020202020204" pitchFamily="34" charset="0"/>
                <a:cs typeface="Arial" panose="020B0604020202020204" pitchFamily="34" charset="0"/>
              </a:rPr>
              <a:t/>
            </a:r>
            <a:br>
              <a:rPr lang="en-ZA" sz="4400" b="1" i="0" u="none" strike="noStrike" dirty="0">
                <a:solidFill>
                  <a:schemeClr val="tx1"/>
                </a:solidFill>
                <a:effectLst/>
                <a:latin typeface="Arial" panose="020B0604020202020204" pitchFamily="34" charset="0"/>
                <a:cs typeface="Arial" panose="020B0604020202020204" pitchFamily="34" charset="0"/>
              </a:rPr>
            </a:br>
            <a:endParaRPr lang="en-ZA" dirty="0"/>
          </a:p>
        </p:txBody>
      </p:sp>
      <p:graphicFrame>
        <p:nvGraphicFramePr>
          <p:cNvPr id="7" name="Table 7">
            <a:extLst>
              <a:ext uri="{FF2B5EF4-FFF2-40B4-BE49-F238E27FC236}">
                <a16:creationId xmlns:a16="http://schemas.microsoft.com/office/drawing/2014/main" id="{B21DD1C8-C627-4F12-BDA1-1A9837B48D7F}"/>
              </a:ext>
            </a:extLst>
          </p:cNvPr>
          <p:cNvGraphicFramePr>
            <a:graphicFrameLocks noGrp="1"/>
          </p:cNvGraphicFramePr>
          <p:nvPr>
            <p:ph sz="half" idx="1"/>
            <p:extLst>
              <p:ext uri="{D42A27DB-BD31-4B8C-83A1-F6EECF244321}">
                <p14:modId xmlns:p14="http://schemas.microsoft.com/office/powerpoint/2010/main" val="665204752"/>
              </p:ext>
            </p:extLst>
          </p:nvPr>
        </p:nvGraphicFramePr>
        <p:xfrm>
          <a:off x="419459" y="1893295"/>
          <a:ext cx="10691674" cy="3589155"/>
        </p:xfrm>
        <a:graphic>
          <a:graphicData uri="http://schemas.openxmlformats.org/drawingml/2006/table">
            <a:tbl>
              <a:tblPr firstRow="1" bandRow="1">
                <a:tableStyleId>{93296810-A885-4BE3-A3E7-6D5BEEA58F35}</a:tableStyleId>
              </a:tblPr>
              <a:tblGrid>
                <a:gridCol w="736895">
                  <a:extLst>
                    <a:ext uri="{9D8B030D-6E8A-4147-A177-3AD203B41FA5}">
                      <a16:colId xmlns:a16="http://schemas.microsoft.com/office/drawing/2014/main" val="871888570"/>
                    </a:ext>
                  </a:extLst>
                </a:gridCol>
                <a:gridCol w="9954779">
                  <a:extLst>
                    <a:ext uri="{9D8B030D-6E8A-4147-A177-3AD203B41FA5}">
                      <a16:colId xmlns:a16="http://schemas.microsoft.com/office/drawing/2014/main" val="2678162039"/>
                    </a:ext>
                  </a:extLst>
                </a:gridCol>
              </a:tblGrid>
              <a:tr h="459310">
                <a:tc>
                  <a:txBody>
                    <a:bodyPr/>
                    <a:lstStyle/>
                    <a:p>
                      <a:pPr algn="l" fontAlgn="b"/>
                      <a:r>
                        <a:rPr lang="en-ZA" sz="1800" b="1" u="none" strike="noStrike" dirty="0">
                          <a:solidFill>
                            <a:schemeClr val="tx1"/>
                          </a:solidFill>
                          <a:effectLst/>
                          <a:latin typeface="Arial" panose="020B0604020202020204" pitchFamily="34" charset="0"/>
                          <a:cs typeface="Arial" panose="020B0604020202020204" pitchFamily="34" charset="0"/>
                        </a:rPr>
                        <a:t>No</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800" b="1" u="none" strike="noStrike" dirty="0">
                          <a:solidFill>
                            <a:schemeClr val="tx1"/>
                          </a:solidFill>
                          <a:effectLst/>
                          <a:latin typeface="Arial" panose="020B0604020202020204" pitchFamily="34" charset="0"/>
                          <a:cs typeface="Arial" panose="020B0604020202020204" pitchFamily="34" charset="0"/>
                        </a:rPr>
                        <a:t>2018/2019 Audit outcome ( Disclaimer paragraphs ) </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612035789"/>
                  </a:ext>
                </a:extLst>
              </a:tr>
              <a:tr h="459310">
                <a:tc>
                  <a:txBody>
                    <a:bodyPr/>
                    <a:lstStyle/>
                    <a:p>
                      <a:pPr algn="l" fontAlgn="b"/>
                      <a:r>
                        <a:rPr lang="en-ZA" sz="1800" u="none" strike="noStrike" dirty="0">
                          <a:solidFill>
                            <a:schemeClr val="tx1"/>
                          </a:solidFill>
                          <a:effectLst/>
                          <a:latin typeface="Arial" panose="020B0604020202020204" pitchFamily="34" charset="0"/>
                          <a:cs typeface="Arial" panose="020B0604020202020204" pitchFamily="34" charset="0"/>
                        </a:rPr>
                        <a:t>1</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800" u="none" strike="noStrike" dirty="0">
                          <a:solidFill>
                            <a:schemeClr val="tx1"/>
                          </a:solidFill>
                          <a:effectLst/>
                          <a:latin typeface="Arial" panose="020B0604020202020204" pitchFamily="34" charset="0"/>
                          <a:cs typeface="Arial" panose="020B0604020202020204" pitchFamily="34" charset="0"/>
                        </a:rPr>
                        <a:t>Service charges </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034061833"/>
                  </a:ext>
                </a:extLst>
              </a:tr>
              <a:tr h="459310">
                <a:tc>
                  <a:txBody>
                    <a:bodyPr/>
                    <a:lstStyle/>
                    <a:p>
                      <a:pPr algn="l" fontAlgn="b"/>
                      <a:r>
                        <a:rPr lang="en-ZA" sz="1800" u="none" strike="noStrike" dirty="0">
                          <a:solidFill>
                            <a:schemeClr val="tx1"/>
                          </a:solidFill>
                          <a:effectLst/>
                          <a:latin typeface="Arial" panose="020B0604020202020204" pitchFamily="34" charset="0"/>
                          <a:cs typeface="Arial" panose="020B0604020202020204" pitchFamily="34" charset="0"/>
                        </a:rPr>
                        <a:t>2</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Cash and cash equivalents </a:t>
                      </a:r>
                    </a:p>
                  </a:txBody>
                  <a:tcPr marL="9525" marR="9525" marT="9525" marB="0" anchor="b"/>
                </a:tc>
                <a:extLst>
                  <a:ext uri="{0D108BD9-81ED-4DB2-BD59-A6C34878D82A}">
                    <a16:rowId xmlns:a16="http://schemas.microsoft.com/office/drawing/2014/main" val="526663816"/>
                  </a:ext>
                </a:extLst>
              </a:tr>
              <a:tr h="459310">
                <a:tc>
                  <a:txBody>
                    <a:bodyPr/>
                    <a:lstStyle/>
                    <a:p>
                      <a:pPr algn="l" fontAlgn="b"/>
                      <a:r>
                        <a:rPr lang="en-ZA" sz="1800" u="none" strike="noStrike" dirty="0">
                          <a:solidFill>
                            <a:schemeClr val="tx1"/>
                          </a:solidFill>
                          <a:effectLst/>
                          <a:latin typeface="Arial" panose="020B0604020202020204" pitchFamily="34" charset="0"/>
                          <a:cs typeface="Arial" panose="020B0604020202020204" pitchFamily="34" charset="0"/>
                        </a:rPr>
                        <a:t>3</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800" u="none" strike="noStrike" dirty="0">
                          <a:solidFill>
                            <a:schemeClr val="tx1"/>
                          </a:solidFill>
                          <a:effectLst/>
                          <a:latin typeface="Arial" panose="020B0604020202020204" pitchFamily="34" charset="0"/>
                          <a:cs typeface="Arial" panose="020B0604020202020204" pitchFamily="34" charset="0"/>
                        </a:rPr>
                        <a:t>Consumer deposit </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804951388"/>
                  </a:ext>
                </a:extLst>
              </a:tr>
              <a:tr h="459310">
                <a:tc>
                  <a:txBody>
                    <a:bodyPr/>
                    <a:lstStyle/>
                    <a:p>
                      <a:pPr algn="l" fontAlgn="b"/>
                      <a:r>
                        <a:rPr lang="en-ZA" sz="1800" b="0" i="0" u="none" strike="noStrike" dirty="0">
                          <a:solidFill>
                            <a:schemeClr val="tx1"/>
                          </a:solidFill>
                          <a:effectLst/>
                          <a:latin typeface="Arial" panose="020B0604020202020204" pitchFamily="34" charset="0"/>
                          <a:cs typeface="Arial" panose="020B0604020202020204" pitchFamily="34" charset="0"/>
                        </a:rPr>
                        <a:t>4</a:t>
                      </a:r>
                    </a:p>
                  </a:txBody>
                  <a:tcPr marL="9525" marR="9525" marT="9525" marB="0" anchor="b"/>
                </a:tc>
                <a:tc>
                  <a:txBody>
                    <a:bodyPr/>
                    <a:lstStyle/>
                    <a:p>
                      <a:pPr algn="l" fontAlgn="b"/>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Receivables from non- exchange transactions </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435848223"/>
                  </a:ext>
                </a:extLst>
              </a:tr>
              <a:tr h="385035">
                <a:tc>
                  <a:txBody>
                    <a:bodyPr/>
                    <a:lstStyle/>
                    <a:p>
                      <a:pPr algn="l" fontAlgn="b"/>
                      <a:r>
                        <a:rPr lang="en-ZA" sz="1800" b="0" i="0" u="none" strike="noStrike" dirty="0">
                          <a:solidFill>
                            <a:schemeClr val="tx1"/>
                          </a:solidFill>
                          <a:effectLst/>
                          <a:latin typeface="Arial" panose="020B0604020202020204" pitchFamily="34" charset="0"/>
                          <a:cs typeface="Arial" panose="020B0604020202020204" pitchFamily="34" charset="0"/>
                        </a:rPr>
                        <a:t>5</a:t>
                      </a:r>
                    </a:p>
                  </a:txBody>
                  <a:tcPr marL="9525" marR="9525" marT="9525" marB="0" anchor="b"/>
                </a:tc>
                <a:tc>
                  <a:txBody>
                    <a:bodyPr/>
                    <a:lstStyle/>
                    <a:p>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Debt impairment expense </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511763813"/>
                  </a:ext>
                </a:extLst>
              </a:tr>
              <a:tr h="448260">
                <a:tc>
                  <a:txBody>
                    <a:bodyPr/>
                    <a:lstStyle/>
                    <a:p>
                      <a:pPr algn="l" fontAlgn="b"/>
                      <a:r>
                        <a:rPr lang="en-ZA" sz="1800" b="0" i="0" u="none" strike="noStrike" dirty="0">
                          <a:solidFill>
                            <a:schemeClr val="tx1"/>
                          </a:solidFill>
                          <a:effectLst/>
                          <a:latin typeface="Arial" panose="020B0604020202020204" pitchFamily="34" charset="0"/>
                          <a:cs typeface="Arial" panose="020B0604020202020204" pitchFamily="34" charset="0"/>
                        </a:rPr>
                        <a:t>6</a:t>
                      </a:r>
                    </a:p>
                  </a:txBody>
                  <a:tcPr marL="9525" marR="9525" marT="9525" marB="0" anchor="b"/>
                </a:tc>
                <a:tc>
                  <a:txBody>
                    <a:bodyPr/>
                    <a:lstStyle/>
                    <a:p>
                      <a:pPr algn="l" fontAlgn="b"/>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Irregular expenditure </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169730491"/>
                  </a:ext>
                </a:extLst>
              </a:tr>
              <a:tr h="459310">
                <a:tc>
                  <a:txBody>
                    <a:bodyPr/>
                    <a:lstStyle/>
                    <a:p>
                      <a:pPr algn="l" fontAlgn="b"/>
                      <a:r>
                        <a:rPr lang="en-ZA" sz="1800" b="0" i="0" u="none" strike="noStrike" dirty="0">
                          <a:solidFill>
                            <a:schemeClr val="tx1"/>
                          </a:solidFill>
                          <a:effectLst/>
                          <a:latin typeface="Arial" panose="020B0604020202020204" pitchFamily="34" charset="0"/>
                          <a:cs typeface="Arial" panose="020B0604020202020204" pitchFamily="34" charset="0"/>
                        </a:rPr>
                        <a:t>7</a:t>
                      </a:r>
                    </a:p>
                  </a:txBody>
                  <a:tcPr marL="9525" marR="9525" marT="9525" marB="0" anchor="b"/>
                </a:tc>
                <a:tc>
                  <a:txBody>
                    <a:bodyPr/>
                    <a:lstStyle/>
                    <a:p>
                      <a:pPr algn="l" fontAlgn="b"/>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Corresponding figures </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880887014"/>
                  </a:ext>
                </a:extLst>
              </a:tr>
            </a:tbl>
          </a:graphicData>
        </a:graphic>
      </p:graphicFrame>
      <p:sp>
        <p:nvSpPr>
          <p:cNvPr id="9" name="TextBox 8">
            <a:extLst>
              <a:ext uri="{FF2B5EF4-FFF2-40B4-BE49-F238E27FC236}">
                <a16:creationId xmlns:a16="http://schemas.microsoft.com/office/drawing/2014/main" id="{80546F49-793B-40CE-8924-FBFE2DC5FC93}"/>
              </a:ext>
            </a:extLst>
          </p:cNvPr>
          <p:cNvSpPr txBox="1"/>
          <p:nvPr/>
        </p:nvSpPr>
        <p:spPr>
          <a:xfrm>
            <a:off x="419459" y="191144"/>
            <a:ext cx="10916817" cy="646331"/>
          </a:xfrm>
          <a:prstGeom prst="rect">
            <a:avLst/>
          </a:prstGeom>
          <a:solidFill>
            <a:schemeClr val="accent6"/>
          </a:solidFill>
        </p:spPr>
        <p:txBody>
          <a:bodyPr wrap="square">
            <a:spAutoFit/>
          </a:bodyPr>
          <a:lstStyle/>
          <a:p>
            <a:r>
              <a:rPr lang="en-ZA" sz="3600" b="1" u="none" strike="noStrike" cap="all" dirty="0">
                <a:solidFill>
                  <a:schemeClr val="tx1"/>
                </a:solidFill>
                <a:effectLst/>
                <a:cs typeface="Arial" panose="020B0604020202020204" pitchFamily="34" charset="0"/>
              </a:rPr>
              <a:t>2018/2019 Audit outcome Disclaimer paragraphs </a:t>
            </a:r>
          </a:p>
        </p:txBody>
      </p:sp>
      <p:graphicFrame>
        <p:nvGraphicFramePr>
          <p:cNvPr id="13" name="Table 12">
            <a:extLst>
              <a:ext uri="{FF2B5EF4-FFF2-40B4-BE49-F238E27FC236}">
                <a16:creationId xmlns:a16="http://schemas.microsoft.com/office/drawing/2014/main" id="{F931D956-A7BB-4F3B-A367-5B4105DAF7A1}"/>
              </a:ext>
            </a:extLst>
          </p:cNvPr>
          <p:cNvGraphicFramePr>
            <a:graphicFrameLocks noGrp="1"/>
          </p:cNvGraphicFramePr>
          <p:nvPr>
            <p:extLst>
              <p:ext uri="{D42A27DB-BD31-4B8C-83A1-F6EECF244321}">
                <p14:modId xmlns:p14="http://schemas.microsoft.com/office/powerpoint/2010/main" val="1106732648"/>
              </p:ext>
            </p:extLst>
          </p:nvPr>
        </p:nvGraphicFramePr>
        <p:xfrm>
          <a:off x="419459" y="915350"/>
          <a:ext cx="10691675" cy="619125"/>
        </p:xfrm>
        <a:graphic>
          <a:graphicData uri="http://schemas.openxmlformats.org/drawingml/2006/table">
            <a:tbl>
              <a:tblPr firstRow="1" bandRow="1">
                <a:tableStyleId>{5C22544A-7EE6-4342-B048-85BDC9FD1C3A}</a:tableStyleId>
              </a:tblPr>
              <a:tblGrid>
                <a:gridCol w="10691675">
                  <a:extLst>
                    <a:ext uri="{9D8B030D-6E8A-4147-A177-3AD203B41FA5}">
                      <a16:colId xmlns:a16="http://schemas.microsoft.com/office/drawing/2014/main" val="1753452503"/>
                    </a:ext>
                  </a:extLst>
                </a:gridCol>
              </a:tblGrid>
              <a:tr h="541538">
                <a:tc>
                  <a:txBody>
                    <a:bodyPr/>
                    <a:lstStyle/>
                    <a:p>
                      <a:pPr marL="0" indent="0">
                        <a:buFont typeface="+mj-lt"/>
                        <a:buNone/>
                      </a:pPr>
                      <a:r>
                        <a:rPr lang="en-US" sz="2000" dirty="0">
                          <a:solidFill>
                            <a:srgbClr val="000000"/>
                          </a:solidFill>
                          <a:latin typeface="Arial" panose="020B0604020202020204" pitchFamily="34" charset="0"/>
                          <a:cs typeface="Arial" panose="020B0604020202020204" pitchFamily="34" charset="0"/>
                        </a:rPr>
                        <a:t>The municipality managed to reduce the Disclaimer opinion paragraph from 15 to 7 based on the Audit report for 2018/2019</a:t>
                      </a:r>
                    </a:p>
                  </a:txBody>
                  <a:tcPr marL="9525" marR="9525" marT="9525" marB="0" anchor="b">
                    <a:solidFill>
                      <a:schemeClr val="accent6">
                        <a:lumMod val="20000"/>
                        <a:lumOff val="80000"/>
                      </a:schemeClr>
                    </a:solidFill>
                  </a:tcPr>
                </a:tc>
                <a:extLst>
                  <a:ext uri="{0D108BD9-81ED-4DB2-BD59-A6C34878D82A}">
                    <a16:rowId xmlns:a16="http://schemas.microsoft.com/office/drawing/2014/main" val="1694116980"/>
                  </a:ext>
                </a:extLst>
              </a:tr>
            </a:tbl>
          </a:graphicData>
        </a:graphic>
      </p:graphicFrame>
      <p:pic>
        <p:nvPicPr>
          <p:cNvPr id="2" name="Picture 1">
            <a:extLst>
              <a:ext uri="{FF2B5EF4-FFF2-40B4-BE49-F238E27FC236}">
                <a16:creationId xmlns:a16="http://schemas.microsoft.com/office/drawing/2014/main" id="{49E5913E-7C82-413A-A147-70C0C835B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3315" y="129925"/>
            <a:ext cx="679141" cy="63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EC8DDFE-93A5-4F58-B531-77CD2A93B4AF}"/>
              </a:ext>
            </a:extLst>
          </p:cNvPr>
          <p:cNvSpPr txBox="1"/>
          <p:nvPr/>
        </p:nvSpPr>
        <p:spPr>
          <a:xfrm rot="10800000" flipV="1">
            <a:off x="750157" y="5655904"/>
            <a:ext cx="10691674"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late release of the 2018/2019 audit report has a huge impact on the 2019/2020 audit.  </a:t>
            </a:r>
            <a:endParaRPr lang="en-ZA" dirty="0"/>
          </a:p>
        </p:txBody>
      </p:sp>
    </p:spTree>
    <p:extLst>
      <p:ext uri="{BB962C8B-B14F-4D97-AF65-F5344CB8AC3E}">
        <p14:creationId xmlns:p14="http://schemas.microsoft.com/office/powerpoint/2010/main" val="115331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2F79-438C-4E69-BB9A-F4BB9F204235}"/>
              </a:ext>
            </a:extLst>
          </p:cNvPr>
          <p:cNvSpPr>
            <a:spLocks noGrp="1"/>
          </p:cNvSpPr>
          <p:nvPr>
            <p:ph type="title"/>
          </p:nvPr>
        </p:nvSpPr>
        <p:spPr>
          <a:xfrm>
            <a:off x="337269" y="252328"/>
            <a:ext cx="10515600" cy="704059"/>
          </a:xfrm>
          <a:solidFill>
            <a:schemeClr val="accent6"/>
          </a:solidFill>
        </p:spPr>
        <p:txBody>
          <a:bodyPr>
            <a:normAutofit fontScale="90000"/>
          </a:bodyPr>
          <a:lstStyle/>
          <a:p>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sz="4000" b="1" cap="all" dirty="0">
                <a:latin typeface="Arial" panose="020B0604020202020204" pitchFamily="34" charset="0"/>
                <a:cs typeface="Arial" panose="020B0604020202020204" pitchFamily="34" charset="0"/>
              </a:rPr>
              <a:t>Audit Action Plan</a:t>
            </a: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endParaRPr lang="en-ZA"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73FD40B-C0F1-4165-95DB-5F4742404D89}"/>
              </a:ext>
            </a:extLst>
          </p:cNvPr>
          <p:cNvSpPr>
            <a:spLocks noGrp="1"/>
          </p:cNvSpPr>
          <p:nvPr>
            <p:ph idx="1"/>
          </p:nvPr>
        </p:nvSpPr>
        <p:spPr>
          <a:xfrm>
            <a:off x="425910" y="1231641"/>
            <a:ext cx="10801927" cy="4026159"/>
          </a:xfrm>
        </p:spPr>
        <p:txBody>
          <a:bodyPr/>
          <a:lstStyle/>
          <a:p>
            <a:r>
              <a:rPr lang="en-ZA" sz="2400" dirty="0">
                <a:latin typeface="Arial" panose="020B0604020202020204" pitchFamily="34" charset="0"/>
                <a:cs typeface="Arial" panose="020B0604020202020204" pitchFamily="34" charset="0"/>
              </a:rPr>
              <a:t>The disclaimer is as a result of the conversion mis-alignment that occurred during migration process between three systems in 2017. </a:t>
            </a:r>
          </a:p>
          <a:p>
            <a:r>
              <a:rPr lang="en-ZA" sz="2400" dirty="0">
                <a:latin typeface="Arial" panose="020B0604020202020204" pitchFamily="34" charset="0"/>
                <a:cs typeface="Arial" panose="020B0604020202020204" pitchFamily="34" charset="0"/>
              </a:rPr>
              <a:t>To address this, GMM sourced the services of an external service provider to assist with the alignment issues that are inherent in the systems challenges. </a:t>
            </a:r>
          </a:p>
          <a:p>
            <a:r>
              <a:rPr lang="en-ZA" sz="2400" dirty="0">
                <a:latin typeface="Arial" panose="020B0604020202020204" pitchFamily="34" charset="0"/>
                <a:cs typeface="Arial" panose="020B0604020202020204" pitchFamily="34" charset="0"/>
              </a:rPr>
              <a:t>This service should address </a:t>
            </a:r>
            <a:r>
              <a:rPr lang="en-ZA" sz="2400" u="none" strike="noStrike" dirty="0">
                <a:solidFill>
                  <a:schemeClr val="tx1"/>
                </a:solidFill>
                <a:effectLst/>
                <a:latin typeface="Arial" panose="020B0604020202020204" pitchFamily="34" charset="0"/>
                <a:cs typeface="Arial" panose="020B0604020202020204" pitchFamily="34" charset="0"/>
              </a:rPr>
              <a:t>Service charges, Consumer deposit, </a:t>
            </a:r>
            <a:r>
              <a:rPr lang="en-ZA" sz="2400" b="0" i="0" u="none" strike="noStrike" kern="1200" baseline="0" dirty="0">
                <a:solidFill>
                  <a:schemeClr val="dk1"/>
                </a:solidFill>
                <a:latin typeface="Arial" panose="020B0604020202020204" pitchFamily="34" charset="0"/>
                <a:cs typeface="Arial" panose="020B0604020202020204" pitchFamily="34" charset="0"/>
              </a:rPr>
              <a:t>Receivables from non- exchange transactions, Debt impairment expense. </a:t>
            </a:r>
          </a:p>
          <a:p>
            <a:r>
              <a:rPr lang="en-ZA" sz="2400" dirty="0">
                <a:solidFill>
                  <a:schemeClr val="dk1"/>
                </a:solidFill>
                <a:effectLst/>
                <a:latin typeface="Arial" panose="020B0604020202020204" pitchFamily="34" charset="0"/>
                <a:cs typeface="Arial" panose="020B0604020202020204" pitchFamily="34" charset="0"/>
              </a:rPr>
              <a:t>The closing balances for the period ending 30 June 2019 have since been corrected thereby addressing the corresponding figures finding.  </a:t>
            </a:r>
          </a:p>
          <a:p>
            <a:endParaRPr lang="en-ZA" sz="2000" b="0" i="0" u="none" strike="noStrike" dirty="0">
              <a:solidFill>
                <a:schemeClr val="tx1"/>
              </a:solidFill>
              <a:effectLst/>
              <a:latin typeface="Arial" panose="020B0604020202020204" pitchFamily="34" charset="0"/>
              <a:cs typeface="Arial" panose="020B0604020202020204" pitchFamily="34" charset="0"/>
            </a:endParaRPr>
          </a:p>
          <a:p>
            <a:pPr marL="0" indent="0">
              <a:buNone/>
            </a:pPr>
            <a:endParaRPr lang="en-ZA" sz="2800" b="0" i="0" u="none" strike="noStrike" dirty="0">
              <a:solidFill>
                <a:schemeClr val="tx1"/>
              </a:solidFill>
              <a:effectLst/>
              <a:latin typeface="Arial" panose="020B0604020202020204" pitchFamily="34" charset="0"/>
              <a:cs typeface="Arial" panose="020B0604020202020204" pitchFamily="34" charset="0"/>
            </a:endParaRPr>
          </a:p>
          <a:p>
            <a:pPr marL="0" indent="0">
              <a:buNone/>
            </a:pPr>
            <a:endParaRPr lang="en-ZA" dirty="0"/>
          </a:p>
        </p:txBody>
      </p:sp>
      <p:pic>
        <p:nvPicPr>
          <p:cNvPr id="4" name="Picture 3">
            <a:extLst>
              <a:ext uri="{FF2B5EF4-FFF2-40B4-BE49-F238E27FC236}">
                <a16:creationId xmlns:a16="http://schemas.microsoft.com/office/drawing/2014/main" id="{C17C0745-C961-4333-9A1A-7DAC02F21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3315" y="129925"/>
            <a:ext cx="679141" cy="63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495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1491A32E-DB2D-4DD1-8C16-15D5A21DB7E0}"/>
              </a:ext>
            </a:extLst>
          </p:cNvPr>
          <p:cNvSpPr/>
          <p:nvPr/>
        </p:nvSpPr>
        <p:spPr>
          <a:xfrm>
            <a:off x="499189" y="2323323"/>
            <a:ext cx="11248052" cy="844750"/>
          </a:xfrm>
          <a:prstGeom prst="homePlat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r>
              <a:rPr lang="en-ZA" sz="2800" b="1" dirty="0">
                <a:latin typeface="Arial" panose="020B0604020202020204" pitchFamily="34" charset="0"/>
                <a:cs typeface="Arial" panose="020B0604020202020204" pitchFamily="34" charset="0"/>
              </a:rPr>
              <a:t>IRREGULAR, FRUITLESS AND WASTFUL EXPENDITURE</a:t>
            </a:r>
          </a:p>
        </p:txBody>
      </p:sp>
      <p:sp>
        <p:nvSpPr>
          <p:cNvPr id="15" name="Slide Number Placeholder 14">
            <a:extLst>
              <a:ext uri="{FF2B5EF4-FFF2-40B4-BE49-F238E27FC236}">
                <a16:creationId xmlns:a16="http://schemas.microsoft.com/office/drawing/2014/main" id="{793ADFB4-E78F-4202-890B-6DB0E0242E21}"/>
              </a:ext>
            </a:extLst>
          </p:cNvPr>
          <p:cNvSpPr>
            <a:spLocks noGrp="1"/>
          </p:cNvSpPr>
          <p:nvPr>
            <p:ph type="sldNum" sz="quarter" idx="12"/>
          </p:nvPr>
        </p:nvSpPr>
        <p:spPr/>
        <p:txBody>
          <a:bodyPr/>
          <a:lstStyle/>
          <a:p>
            <a:fld id="{DFA8290E-FB59-477C-9B22-FC819766172C}" type="slidenum">
              <a:rPr lang="en-ZA" smtClean="0"/>
              <a:t>25</a:t>
            </a:fld>
            <a:endParaRPr lang="en-ZA"/>
          </a:p>
        </p:txBody>
      </p:sp>
      <p:pic>
        <p:nvPicPr>
          <p:cNvPr id="6" name="Picture 2">
            <a:extLst>
              <a:ext uri="{FF2B5EF4-FFF2-40B4-BE49-F238E27FC236}">
                <a16:creationId xmlns:a16="http://schemas.microsoft.com/office/drawing/2014/main" id="{7C7AADD9-2F0B-4E7E-BEAF-8D45F3C5E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347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F019-C5FA-444B-BDA2-A31595EBA7B0}"/>
              </a:ext>
            </a:extLst>
          </p:cNvPr>
          <p:cNvSpPr>
            <a:spLocks noGrp="1"/>
          </p:cNvSpPr>
          <p:nvPr>
            <p:ph type="title"/>
          </p:nvPr>
        </p:nvSpPr>
        <p:spPr>
          <a:xfrm>
            <a:off x="368559" y="299968"/>
            <a:ext cx="8840755" cy="630540"/>
          </a:xfrm>
          <a:solidFill>
            <a:schemeClr val="accent6"/>
          </a:solidFill>
        </p:spPr>
        <p:txBody>
          <a:bodyPr>
            <a:normAutofit fontScale="90000"/>
          </a:bodyPr>
          <a:lstStyle/>
          <a:p>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b="1" dirty="0">
                <a:latin typeface="+mn-lt"/>
                <a:cs typeface="Arial" panose="020B0604020202020204" pitchFamily="34" charset="0"/>
              </a:rPr>
              <a:t>UNAUTHORIZED EXPENDITURE</a:t>
            </a: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endParaRPr lang="en-ZA"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951FBDB2-346B-4FF2-8FA9-6BB2F927F82E}"/>
              </a:ext>
            </a:extLst>
          </p:cNvPr>
          <p:cNvGraphicFramePr>
            <a:graphicFrameLocks noGrp="1"/>
          </p:cNvGraphicFramePr>
          <p:nvPr>
            <p:ph idx="1"/>
            <p:extLst>
              <p:ext uri="{D42A27DB-BD31-4B8C-83A1-F6EECF244321}">
                <p14:modId xmlns:p14="http://schemas.microsoft.com/office/powerpoint/2010/main" val="17671868"/>
              </p:ext>
            </p:extLst>
          </p:nvPr>
        </p:nvGraphicFramePr>
        <p:xfrm>
          <a:off x="405079" y="1147192"/>
          <a:ext cx="10511738" cy="5128305"/>
        </p:xfrm>
        <a:graphic>
          <a:graphicData uri="http://schemas.openxmlformats.org/drawingml/2006/table">
            <a:tbl>
              <a:tblPr firstRow="1" bandRow="1">
                <a:tableStyleId>{5C22544A-7EE6-4342-B048-85BDC9FD1C3A}</a:tableStyleId>
              </a:tblPr>
              <a:tblGrid>
                <a:gridCol w="6774571">
                  <a:extLst>
                    <a:ext uri="{9D8B030D-6E8A-4147-A177-3AD203B41FA5}">
                      <a16:colId xmlns:a16="http://schemas.microsoft.com/office/drawing/2014/main" val="2708282036"/>
                    </a:ext>
                  </a:extLst>
                </a:gridCol>
                <a:gridCol w="3737167">
                  <a:extLst>
                    <a:ext uri="{9D8B030D-6E8A-4147-A177-3AD203B41FA5}">
                      <a16:colId xmlns:a16="http://schemas.microsoft.com/office/drawing/2014/main" val="1646385343"/>
                    </a:ext>
                  </a:extLst>
                </a:gridCol>
              </a:tblGrid>
              <a:tr h="456735">
                <a:tc>
                  <a:txBody>
                    <a:bodyPr/>
                    <a:lstStyle/>
                    <a:p>
                      <a:pPr algn="ctr" fontAlgn="b"/>
                      <a:r>
                        <a:rPr lang="en-ZA" sz="1800" b="1" u="none" strike="noStrike" dirty="0">
                          <a:solidFill>
                            <a:schemeClr val="tx1"/>
                          </a:solidFill>
                          <a:effectLst/>
                          <a:latin typeface="Arial" panose="020B0604020202020204" pitchFamily="34" charset="0"/>
                          <a:cs typeface="Arial" panose="020B0604020202020204" pitchFamily="34" charset="0"/>
                        </a:rPr>
                        <a:t> Unauthorised expenditure</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lumMod val="85000"/>
                      </a:schemeClr>
                    </a:solidFill>
                  </a:tcPr>
                </a:tc>
                <a:tc>
                  <a:txBody>
                    <a:bodyPr/>
                    <a:lstStyle/>
                    <a:p>
                      <a:pPr algn="ctr" fontAlgn="b"/>
                      <a:r>
                        <a:rPr lang="en-US" sz="1800" b="1" i="0" u="none" strike="noStrike" dirty="0">
                          <a:solidFill>
                            <a:schemeClr val="tx1"/>
                          </a:solidFill>
                          <a:effectLst/>
                          <a:latin typeface="Arial" panose="020B0604020202020204" pitchFamily="34" charset="0"/>
                          <a:cs typeface="Arial" panose="020B0604020202020204" pitchFamily="34" charset="0"/>
                        </a:rPr>
                        <a:t> Movements from Audited AFS</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3753782397"/>
                  </a:ext>
                </a:extLst>
              </a:tr>
              <a:tr h="456735">
                <a:tc>
                  <a:txBody>
                    <a:bodyPr/>
                    <a:lstStyle/>
                    <a:p>
                      <a:pPr algn="l" fontAlgn="b"/>
                      <a:r>
                        <a:rPr lang="en-ZA" sz="1800" u="none" strike="noStrike" dirty="0">
                          <a:solidFill>
                            <a:schemeClr val="tx1"/>
                          </a:solidFill>
                          <a:effectLst/>
                          <a:latin typeface="Arial" panose="020B0604020202020204" pitchFamily="34" charset="0"/>
                          <a:cs typeface="Arial" panose="020B0604020202020204" pitchFamily="34" charset="0"/>
                        </a:rPr>
                        <a:t>Opening balance as previously reported</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n-US" sz="1800" b="0" i="0" u="none" strike="noStrike" dirty="0">
                          <a:solidFill>
                            <a:schemeClr val="tx1"/>
                          </a:solidFill>
                          <a:effectLst/>
                          <a:latin typeface="Arial" panose="020B0604020202020204" pitchFamily="34" charset="0"/>
                          <a:cs typeface="Arial" panose="020B0604020202020204" pitchFamily="34" charset="0"/>
                        </a:rPr>
                        <a:t>R 459 430 391</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15899819"/>
                  </a:ext>
                </a:extLst>
              </a:tr>
              <a:tr h="456735">
                <a:tc>
                  <a:txBody>
                    <a:bodyPr/>
                    <a:lstStyle/>
                    <a:p>
                      <a:pPr algn="l" fontAlgn="b"/>
                      <a:r>
                        <a:rPr lang="en-ZA" sz="1800" u="none" strike="noStrike" dirty="0">
                          <a:solidFill>
                            <a:schemeClr val="tx1"/>
                          </a:solidFill>
                          <a:effectLst/>
                          <a:latin typeface="Arial" panose="020B0604020202020204" pitchFamily="34" charset="0"/>
                          <a:cs typeface="Arial" panose="020B0604020202020204" pitchFamily="34" charset="0"/>
                        </a:rPr>
                        <a:t>Current movements </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n-US" sz="1800" b="0" i="0" u="none" strike="noStrike" dirty="0">
                          <a:solidFill>
                            <a:schemeClr val="tx1"/>
                          </a:solidFill>
                          <a:effectLst/>
                          <a:latin typeface="Arial" panose="020B0604020202020204" pitchFamily="34" charset="0"/>
                          <a:cs typeface="Arial" panose="020B0604020202020204" pitchFamily="34" charset="0"/>
                        </a:rPr>
                        <a:t>R 897 063 000</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2552048873"/>
                  </a:ext>
                </a:extLst>
              </a:tr>
              <a:tr h="456735">
                <a:tc>
                  <a:txBody>
                    <a:bodyPr/>
                    <a:lstStyle/>
                    <a:p>
                      <a:pPr algn="l" fontAlgn="b"/>
                      <a:r>
                        <a:rPr lang="en-ZA" sz="1800" u="none" strike="noStrike" dirty="0">
                          <a:solidFill>
                            <a:schemeClr val="tx1"/>
                          </a:solidFill>
                          <a:effectLst/>
                          <a:latin typeface="Arial" panose="020B0604020202020204" pitchFamily="34" charset="0"/>
                          <a:cs typeface="Arial" panose="020B0604020202020204" pitchFamily="34" charset="0"/>
                        </a:rPr>
                        <a:t>Closing balance 30 June 2020</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n-US" sz="1800" b="1" i="0" u="none" strike="noStrike" dirty="0">
                          <a:solidFill>
                            <a:schemeClr val="tx1"/>
                          </a:solidFill>
                          <a:effectLst/>
                          <a:latin typeface="Arial" panose="020B0604020202020204" pitchFamily="34" charset="0"/>
                          <a:cs typeface="Arial" panose="020B0604020202020204" pitchFamily="34" charset="0"/>
                        </a:rPr>
                        <a:t>R 1 356 493 391</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3132375054"/>
                  </a:ext>
                </a:extLst>
              </a:tr>
              <a:tr h="456735">
                <a:tc gridSpan="2">
                  <a:txBody>
                    <a:bodyPr/>
                    <a:lstStyle/>
                    <a:p>
                      <a:pPr marL="0" indent="0" algn="l" fontAlgn="b">
                        <a:buFont typeface="Wingdings" panose="05000000000000000000" pitchFamily="2" charset="2"/>
                        <a:buNone/>
                      </a:pPr>
                      <a:endParaRPr lang="en-ZA" sz="1800" b="1" i="0" u="none" strike="noStrike" dirty="0">
                        <a:solidFill>
                          <a:schemeClr val="tx1"/>
                        </a:solidFill>
                        <a:effectLst/>
                        <a:latin typeface="Arial" panose="020B0604020202020204" pitchFamily="34" charset="0"/>
                        <a:cs typeface="Arial" panose="020B0604020202020204" pitchFamily="34" charset="0"/>
                      </a:endParaRPr>
                    </a:p>
                    <a:p>
                      <a:pPr marL="0" indent="0" algn="l" fontAlgn="b">
                        <a:buFont typeface="Wingdings" panose="05000000000000000000" pitchFamily="2" charset="2"/>
                        <a:buNone/>
                      </a:pPr>
                      <a:r>
                        <a:rPr lang="en-ZA" sz="1800" b="1" i="0" u="none" strike="noStrike" dirty="0">
                          <a:solidFill>
                            <a:schemeClr val="tx1"/>
                          </a:solidFill>
                          <a:effectLst/>
                          <a:latin typeface="Arial" panose="020B0604020202020204" pitchFamily="34" charset="0"/>
                          <a:cs typeface="Arial" panose="020B0604020202020204" pitchFamily="34" charset="0"/>
                        </a:rPr>
                        <a:t>COMMENTS</a:t>
                      </a:r>
                    </a:p>
                    <a:p>
                      <a:pPr marL="0" indent="0" algn="l" fontAlgn="b">
                        <a:buFont typeface="Wingdings" panose="05000000000000000000" pitchFamily="2" charset="2"/>
                        <a:buNone/>
                      </a:pPr>
                      <a:endParaRPr lang="en-ZA" sz="1800" b="1" i="0" u="none" strike="noStrike" dirty="0">
                        <a:solidFill>
                          <a:schemeClr val="tx1"/>
                        </a:solidFill>
                        <a:effectLst/>
                        <a:latin typeface="Arial" panose="020B0604020202020204" pitchFamily="34" charset="0"/>
                        <a:cs typeface="Arial" panose="020B0604020202020204" pitchFamily="34" charset="0"/>
                      </a:endParaRPr>
                    </a:p>
                    <a:p>
                      <a:pPr marL="285750" indent="-285750" algn="l" fontAlgn="b">
                        <a:buFont typeface="Wingdings" panose="05000000000000000000" pitchFamily="2" charset="2"/>
                        <a:buChar char="q"/>
                      </a:pPr>
                      <a:r>
                        <a:rPr lang="en-ZA" sz="1800" b="0" i="0" u="none" strike="noStrike" dirty="0">
                          <a:solidFill>
                            <a:schemeClr val="tx1"/>
                          </a:solidFill>
                          <a:effectLst/>
                          <a:latin typeface="Arial" panose="020B0604020202020204" pitchFamily="34" charset="0"/>
                          <a:cs typeface="Arial" panose="020B0604020202020204" pitchFamily="34" charset="0"/>
                        </a:rPr>
                        <a:t>The above unauthorised expenditure is indicative of cash flow challenges meaning that the municipality operates with an unfunded budget which is made up of R2,7 billion that is made up of historical debt to creditors such as Eskom, Rand Water and Suppliers that needs to be serviced. </a:t>
                      </a:r>
                    </a:p>
                    <a:p>
                      <a:pPr marL="285750" indent="-285750" algn="l" fontAlgn="b">
                        <a:buFont typeface="Wingdings" panose="05000000000000000000" pitchFamily="2" charset="2"/>
                        <a:buChar char="q"/>
                      </a:pPr>
                      <a:endParaRPr lang="en-ZA" sz="1800" b="0" i="0" u="none" strike="noStrike" dirty="0">
                        <a:solidFill>
                          <a:schemeClr val="tx1"/>
                        </a:solidFill>
                        <a:effectLst/>
                        <a:latin typeface="Arial" panose="020B0604020202020204" pitchFamily="34" charset="0"/>
                        <a:cs typeface="Arial" panose="020B0604020202020204" pitchFamily="34" charset="0"/>
                      </a:endParaRPr>
                    </a:p>
                    <a:p>
                      <a:pPr marL="285750" indent="-285750" algn="l" fontAlgn="b">
                        <a:buFont typeface="Wingdings" panose="05000000000000000000" pitchFamily="2" charset="2"/>
                        <a:buChar char="q"/>
                      </a:pPr>
                      <a:r>
                        <a:rPr lang="en-ZA" sz="1800" b="0" i="0" u="none" strike="noStrike" dirty="0">
                          <a:solidFill>
                            <a:schemeClr val="tx1"/>
                          </a:solidFill>
                          <a:effectLst/>
                          <a:latin typeface="Arial" panose="020B0604020202020204" pitchFamily="34" charset="0"/>
                          <a:cs typeface="Arial" panose="020B0604020202020204" pitchFamily="34" charset="0"/>
                        </a:rPr>
                        <a:t>The municipality is paying historical creditors from the current budget resulting in authorised expenditure. </a:t>
                      </a:r>
                    </a:p>
                    <a:p>
                      <a:pPr marL="285750" indent="-285750" algn="l" fontAlgn="b">
                        <a:buFont typeface="Wingdings" panose="05000000000000000000" pitchFamily="2" charset="2"/>
                        <a:buChar char="q"/>
                      </a:pPr>
                      <a:endParaRPr lang="en-ZA" sz="1800" b="0" i="0" u="none" strike="noStrike" dirty="0">
                        <a:solidFill>
                          <a:schemeClr val="tx1"/>
                        </a:solidFill>
                        <a:effectLst/>
                        <a:latin typeface="Arial" panose="020B0604020202020204" pitchFamily="34" charset="0"/>
                        <a:cs typeface="Arial" panose="020B0604020202020204" pitchFamily="34" charset="0"/>
                      </a:endParaRPr>
                    </a:p>
                    <a:p>
                      <a:pPr marL="285750" indent="-285750" algn="l" fontAlgn="b">
                        <a:buFont typeface="Wingdings" panose="05000000000000000000" pitchFamily="2" charset="2"/>
                        <a:buChar char="q"/>
                      </a:pPr>
                      <a:r>
                        <a:rPr lang="en-ZA" sz="1800" b="0" i="0" u="none" strike="noStrike" dirty="0">
                          <a:solidFill>
                            <a:schemeClr val="tx1"/>
                          </a:solidFill>
                          <a:effectLst/>
                          <a:latin typeface="Arial" panose="020B0604020202020204" pitchFamily="34" charset="0"/>
                          <a:cs typeface="Arial" panose="020B0604020202020204" pitchFamily="34" charset="0"/>
                        </a:rPr>
                        <a:t>The report will be tabled to Council to authorise these expenditure. The unauthorised will be incurred until an improvement is made in the revenue exceeds expenditure.</a:t>
                      </a:r>
                    </a:p>
                  </a:txBody>
                  <a:tcPr marL="9525" marR="9525" marT="9525" marB="0" anchor="b">
                    <a:solidFill>
                      <a:schemeClr val="bg1">
                        <a:lumMod val="85000"/>
                      </a:schemeClr>
                    </a:solidFill>
                  </a:tcPr>
                </a:tc>
                <a:tc hMerge="1">
                  <a:txBody>
                    <a:bodyPr/>
                    <a:lstStyle/>
                    <a:p>
                      <a:pPr algn="l" fontAlgn="b"/>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2728972469"/>
                  </a:ext>
                </a:extLst>
              </a:tr>
            </a:tbl>
          </a:graphicData>
        </a:graphic>
      </p:graphicFrame>
      <p:pic>
        <p:nvPicPr>
          <p:cNvPr id="3" name="Picture 2">
            <a:extLst>
              <a:ext uri="{FF2B5EF4-FFF2-40B4-BE49-F238E27FC236}">
                <a16:creationId xmlns:a16="http://schemas.microsoft.com/office/drawing/2014/main" id="{D8EDA575-F67F-4476-A1B6-498476ED9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3315" y="129925"/>
            <a:ext cx="679141" cy="63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51FBDB2-346B-4FF2-8FA9-6BB2F927F82E}"/>
              </a:ext>
            </a:extLst>
          </p:cNvPr>
          <p:cNvGraphicFramePr>
            <a:graphicFrameLocks noGrp="1"/>
          </p:cNvGraphicFramePr>
          <p:nvPr>
            <p:ph idx="1"/>
            <p:extLst>
              <p:ext uri="{D42A27DB-BD31-4B8C-83A1-F6EECF244321}">
                <p14:modId xmlns:p14="http://schemas.microsoft.com/office/powerpoint/2010/main" val="1802312828"/>
              </p:ext>
            </p:extLst>
          </p:nvPr>
        </p:nvGraphicFramePr>
        <p:xfrm>
          <a:off x="475862" y="1231167"/>
          <a:ext cx="9832758" cy="3756705"/>
        </p:xfrm>
        <a:graphic>
          <a:graphicData uri="http://schemas.openxmlformats.org/drawingml/2006/table">
            <a:tbl>
              <a:tblPr firstRow="1" bandRow="1">
                <a:tableStyleId>{5C22544A-7EE6-4342-B048-85BDC9FD1C3A}</a:tableStyleId>
              </a:tblPr>
              <a:tblGrid>
                <a:gridCol w="6336984">
                  <a:extLst>
                    <a:ext uri="{9D8B030D-6E8A-4147-A177-3AD203B41FA5}">
                      <a16:colId xmlns:a16="http://schemas.microsoft.com/office/drawing/2014/main" val="2708282036"/>
                    </a:ext>
                  </a:extLst>
                </a:gridCol>
                <a:gridCol w="3495774">
                  <a:extLst>
                    <a:ext uri="{9D8B030D-6E8A-4147-A177-3AD203B41FA5}">
                      <a16:colId xmlns:a16="http://schemas.microsoft.com/office/drawing/2014/main" val="1646385343"/>
                    </a:ext>
                  </a:extLst>
                </a:gridCol>
              </a:tblGrid>
              <a:tr h="456735">
                <a:tc>
                  <a:txBody>
                    <a:bodyPr/>
                    <a:lstStyle/>
                    <a:p>
                      <a:pPr algn="ctr" fontAlgn="b"/>
                      <a:r>
                        <a:rPr lang="en-ZA" sz="1800" b="1" u="none" strike="noStrike" dirty="0">
                          <a:solidFill>
                            <a:schemeClr val="tx1"/>
                          </a:solidFill>
                          <a:effectLst/>
                          <a:latin typeface="Arial" panose="020B0604020202020204" pitchFamily="34" charset="0"/>
                          <a:cs typeface="Arial" panose="020B0604020202020204" pitchFamily="34" charset="0"/>
                        </a:rPr>
                        <a:t>Fruitless and wasteful expenditure</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lumMod val="85000"/>
                      </a:schemeClr>
                    </a:solidFill>
                  </a:tcPr>
                </a:tc>
                <a:tc>
                  <a:txBody>
                    <a:bodyPr/>
                    <a:lstStyle/>
                    <a:p>
                      <a:pPr algn="ctr" fontAlgn="b"/>
                      <a:r>
                        <a:rPr lang="en-US" sz="1800" b="1" i="0" u="none" strike="noStrike" dirty="0">
                          <a:solidFill>
                            <a:schemeClr val="tx1"/>
                          </a:solidFill>
                          <a:effectLst/>
                          <a:latin typeface="Arial" panose="020B0604020202020204" pitchFamily="34" charset="0"/>
                          <a:cs typeface="Arial" panose="020B0604020202020204" pitchFamily="34" charset="0"/>
                        </a:rPr>
                        <a:t>Movements from Audited AFS</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2728972469"/>
                  </a:ext>
                </a:extLst>
              </a:tr>
              <a:tr h="456735">
                <a:tc>
                  <a:txBody>
                    <a:bodyPr/>
                    <a:lstStyle/>
                    <a:p>
                      <a:pPr algn="l" fontAlgn="b"/>
                      <a:r>
                        <a:rPr lang="en-ZA" sz="1800" u="none" strike="noStrike" dirty="0">
                          <a:solidFill>
                            <a:schemeClr val="tx1"/>
                          </a:solidFill>
                          <a:effectLst/>
                          <a:latin typeface="Arial" panose="020B0604020202020204" pitchFamily="34" charset="0"/>
                          <a:cs typeface="Arial" panose="020B0604020202020204" pitchFamily="34" charset="0"/>
                        </a:rPr>
                        <a:t>Opening balance as previously reported</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n-US" sz="1800" b="0" i="0" u="none" strike="noStrike" dirty="0">
                          <a:solidFill>
                            <a:schemeClr val="tx1"/>
                          </a:solidFill>
                          <a:effectLst/>
                          <a:latin typeface="Arial" panose="020B0604020202020204" pitchFamily="34" charset="0"/>
                          <a:cs typeface="Arial" panose="020B0604020202020204" pitchFamily="34" charset="0"/>
                        </a:rPr>
                        <a:t>R 168 145 510</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2019079075"/>
                  </a:ext>
                </a:extLst>
              </a:tr>
              <a:tr h="456735">
                <a:tc>
                  <a:txBody>
                    <a:bodyPr/>
                    <a:lstStyle/>
                    <a:p>
                      <a:pPr algn="l" fontAlgn="b"/>
                      <a:r>
                        <a:rPr lang="en-ZA" sz="1800" u="none" strike="noStrike" dirty="0">
                          <a:solidFill>
                            <a:schemeClr val="tx1"/>
                          </a:solidFill>
                          <a:effectLst/>
                          <a:latin typeface="Arial" panose="020B0604020202020204" pitchFamily="34" charset="0"/>
                          <a:cs typeface="Arial" panose="020B0604020202020204" pitchFamily="34" charset="0"/>
                        </a:rPr>
                        <a:t>Add: Expenditure identified - current</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n-US" sz="1800" b="0" i="0" u="none" strike="noStrike" dirty="0">
                          <a:solidFill>
                            <a:schemeClr val="tx1"/>
                          </a:solidFill>
                          <a:effectLst/>
                          <a:latin typeface="Arial" panose="020B0604020202020204" pitchFamily="34" charset="0"/>
                          <a:cs typeface="Arial" panose="020B0604020202020204" pitchFamily="34" charset="0"/>
                        </a:rPr>
                        <a:t>R 177 693 915</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3646208349"/>
                  </a:ext>
                </a:extLst>
              </a:tr>
              <a:tr h="456735">
                <a:tc>
                  <a:txBody>
                    <a:bodyPr/>
                    <a:lstStyle/>
                    <a:p>
                      <a:pPr algn="l" fontAlgn="b"/>
                      <a:r>
                        <a:rPr lang="en-ZA" sz="1800" u="none" strike="noStrike" dirty="0">
                          <a:solidFill>
                            <a:schemeClr val="tx1"/>
                          </a:solidFill>
                          <a:effectLst/>
                          <a:latin typeface="Arial" panose="020B0604020202020204" pitchFamily="34" charset="0"/>
                          <a:cs typeface="Arial" panose="020B0604020202020204" pitchFamily="34" charset="0"/>
                        </a:rPr>
                        <a:t>Closing balance</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n-US" sz="1800" b="1" i="0" u="none" strike="noStrike" dirty="0">
                          <a:solidFill>
                            <a:schemeClr val="tx1"/>
                          </a:solidFill>
                          <a:effectLst/>
                          <a:latin typeface="Arial" panose="020B0604020202020204" pitchFamily="34" charset="0"/>
                          <a:cs typeface="Arial" panose="020B0604020202020204" pitchFamily="34" charset="0"/>
                        </a:rPr>
                        <a:t>R 345 839 425</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2323579104"/>
                  </a:ext>
                </a:extLst>
              </a:tr>
              <a:tr h="374927">
                <a:tc gridSpan="2">
                  <a:txBody>
                    <a:bodyPr/>
                    <a:lstStyle/>
                    <a:p>
                      <a:pPr marL="0" indent="0" algn="l" fontAlgn="b">
                        <a:buFont typeface="Wingdings" panose="05000000000000000000" pitchFamily="2" charset="2"/>
                        <a:buNone/>
                      </a:pPr>
                      <a:endParaRPr lang="en-ZA" sz="1800" b="1" u="none" strike="noStrike" dirty="0">
                        <a:solidFill>
                          <a:schemeClr val="tx1"/>
                        </a:solidFill>
                        <a:effectLst/>
                        <a:latin typeface="Arial" panose="020B0604020202020204" pitchFamily="34" charset="0"/>
                        <a:cs typeface="Arial" panose="020B0604020202020204" pitchFamily="34" charset="0"/>
                      </a:endParaRPr>
                    </a:p>
                    <a:p>
                      <a:pPr marL="0" indent="0" algn="l" fontAlgn="b">
                        <a:buFont typeface="Wingdings" panose="05000000000000000000" pitchFamily="2" charset="2"/>
                        <a:buNone/>
                      </a:pPr>
                      <a:r>
                        <a:rPr lang="en-ZA" sz="1800" b="1" u="none" strike="noStrike" dirty="0">
                          <a:solidFill>
                            <a:schemeClr val="tx1"/>
                          </a:solidFill>
                          <a:effectLst/>
                          <a:latin typeface="Arial" panose="020B0604020202020204" pitchFamily="34" charset="0"/>
                          <a:cs typeface="Arial" panose="020B0604020202020204" pitchFamily="34" charset="0"/>
                        </a:rPr>
                        <a:t>COMMENTS</a:t>
                      </a:r>
                    </a:p>
                    <a:p>
                      <a:pPr marL="0" indent="0" algn="l" fontAlgn="b">
                        <a:buFont typeface="Wingdings" panose="05000000000000000000" pitchFamily="2" charset="2"/>
                        <a:buNone/>
                      </a:pPr>
                      <a:endParaRPr lang="en-ZA" sz="1800" b="1" u="none" strike="noStrike" dirty="0">
                        <a:solidFill>
                          <a:schemeClr val="tx1"/>
                        </a:solidFill>
                        <a:effectLst/>
                        <a:latin typeface="Arial" panose="020B0604020202020204" pitchFamily="34" charset="0"/>
                        <a:cs typeface="Arial" panose="020B0604020202020204" pitchFamily="34" charset="0"/>
                      </a:endParaRPr>
                    </a:p>
                    <a:p>
                      <a:pPr marL="285750" marR="0" lvl="0" indent="-285750" algn="l" defTabSz="914400" rtl="0" eaLnBrk="1" fontAlgn="b" latinLnBrk="0" hangingPunct="1">
                        <a:lnSpc>
                          <a:spcPct val="100000"/>
                        </a:lnSpc>
                        <a:spcBef>
                          <a:spcPts val="0"/>
                        </a:spcBef>
                        <a:spcAft>
                          <a:spcPts val="0"/>
                        </a:spcAft>
                        <a:buClrTx/>
                        <a:buSzTx/>
                        <a:buFont typeface="Wingdings" panose="05000000000000000000" pitchFamily="2" charset="2"/>
                        <a:buChar char="q"/>
                        <a:tabLst/>
                        <a:defRPr/>
                      </a:pPr>
                      <a:r>
                        <a:rPr lang="en-ZA" sz="1800" b="0" u="none" strike="noStrike" dirty="0">
                          <a:solidFill>
                            <a:schemeClr val="tx1"/>
                          </a:solidFill>
                          <a:effectLst/>
                          <a:latin typeface="Arial" panose="020B0604020202020204" pitchFamily="34" charset="0"/>
                          <a:cs typeface="Arial" panose="020B0604020202020204" pitchFamily="34" charset="0"/>
                        </a:rPr>
                        <a:t>Fruitless and wasteful expenditure is due to interest charged on overdue accounts arising from Eskom, Rand Water and other creditors. </a:t>
                      </a:r>
                    </a:p>
                    <a:p>
                      <a:pPr marL="285750" indent="-285750" algn="l" fontAlgn="b">
                        <a:buFont typeface="Wingdings" panose="05000000000000000000" pitchFamily="2" charset="2"/>
                        <a:buChar char="q"/>
                      </a:pPr>
                      <a:r>
                        <a:rPr lang="en-ZA" sz="1800" b="0" u="none" strike="noStrike" dirty="0">
                          <a:solidFill>
                            <a:schemeClr val="tx1"/>
                          </a:solidFill>
                          <a:effectLst/>
                          <a:latin typeface="Arial" panose="020B0604020202020204" pitchFamily="34" charset="0"/>
                          <a:cs typeface="Arial" panose="020B0604020202020204" pitchFamily="34" charset="0"/>
                        </a:rPr>
                        <a:t>GMM is unable to service major creditors within 30 days due to its financial position.</a:t>
                      </a:r>
                    </a:p>
                    <a:p>
                      <a:pPr marL="0" indent="0" algn="l" fontAlgn="b">
                        <a:buFont typeface="Wingdings" panose="05000000000000000000" pitchFamily="2" charset="2"/>
                        <a:buNone/>
                      </a:pP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lumMod val="85000"/>
                      </a:schemeClr>
                    </a:solidFill>
                  </a:tcPr>
                </a:tc>
                <a:tc hMerge="1">
                  <a:txBody>
                    <a:bodyPr/>
                    <a:lstStyle/>
                    <a:p>
                      <a:pPr algn="l" fontAlgn="b"/>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2319021255"/>
                  </a:ext>
                </a:extLst>
              </a:tr>
            </a:tbl>
          </a:graphicData>
        </a:graphic>
      </p:graphicFrame>
      <p:pic>
        <p:nvPicPr>
          <p:cNvPr id="3" name="Picture 2">
            <a:extLst>
              <a:ext uri="{FF2B5EF4-FFF2-40B4-BE49-F238E27FC236}">
                <a16:creationId xmlns:a16="http://schemas.microsoft.com/office/drawing/2014/main" id="{D8EDA575-F67F-4476-A1B6-498476ED9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3315" y="129925"/>
            <a:ext cx="679141" cy="63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6B857E24-CAC6-4155-BA9B-2ADAD27B4034}"/>
              </a:ext>
            </a:extLst>
          </p:cNvPr>
          <p:cNvSpPr>
            <a:spLocks noGrp="1"/>
          </p:cNvSpPr>
          <p:nvPr>
            <p:ph type="title"/>
          </p:nvPr>
        </p:nvSpPr>
        <p:spPr>
          <a:xfrm>
            <a:off x="475862" y="247262"/>
            <a:ext cx="8770776" cy="685820"/>
          </a:xfrm>
          <a:solidFill>
            <a:schemeClr val="accent6"/>
          </a:solidFill>
        </p:spPr>
        <p:txBody>
          <a:bodyPr>
            <a:normAutofit/>
          </a:bodyPr>
          <a:lstStyle/>
          <a:p>
            <a:r>
              <a:rPr lang="en-US" sz="3200" b="1" dirty="0">
                <a:latin typeface="+mn-lt"/>
                <a:cs typeface="Arial" panose="020B0604020202020204" pitchFamily="34" charset="0"/>
              </a:rPr>
              <a:t>FRUITLESS AND WASTEFUL EXPENDITURE</a:t>
            </a:r>
            <a:endParaRPr lang="en-Z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99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F019-C5FA-444B-BDA2-A31595EBA7B0}"/>
              </a:ext>
            </a:extLst>
          </p:cNvPr>
          <p:cNvSpPr>
            <a:spLocks noGrp="1"/>
          </p:cNvSpPr>
          <p:nvPr>
            <p:ph type="title"/>
          </p:nvPr>
        </p:nvSpPr>
        <p:spPr>
          <a:xfrm>
            <a:off x="764309" y="299968"/>
            <a:ext cx="9832759" cy="630540"/>
          </a:xfrm>
          <a:solidFill>
            <a:schemeClr val="accent6"/>
          </a:solidFill>
        </p:spPr>
        <p:txBody>
          <a:bodyPr>
            <a:normAutofit fontScale="90000"/>
          </a:bodyPr>
          <a:lstStyle/>
          <a:p>
            <a:r>
              <a:rPr lang="en-US" b="1" dirty="0">
                <a:latin typeface="+mn-lt"/>
                <a:cs typeface="Arial" panose="020B0604020202020204" pitchFamily="34" charset="0"/>
              </a:rPr>
              <a:t>IRREGULAR EXPENDITURE</a:t>
            </a:r>
            <a:endParaRPr lang="en-ZA"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951FBDB2-346B-4FF2-8FA9-6BB2F927F82E}"/>
              </a:ext>
            </a:extLst>
          </p:cNvPr>
          <p:cNvGraphicFramePr>
            <a:graphicFrameLocks noGrp="1"/>
          </p:cNvGraphicFramePr>
          <p:nvPr>
            <p:ph idx="1"/>
            <p:extLst>
              <p:ext uri="{D42A27DB-BD31-4B8C-83A1-F6EECF244321}">
                <p14:modId xmlns:p14="http://schemas.microsoft.com/office/powerpoint/2010/main" val="2269931087"/>
              </p:ext>
            </p:extLst>
          </p:nvPr>
        </p:nvGraphicFramePr>
        <p:xfrm>
          <a:off x="764309" y="1077212"/>
          <a:ext cx="9802091" cy="1826940"/>
        </p:xfrm>
        <a:graphic>
          <a:graphicData uri="http://schemas.openxmlformats.org/drawingml/2006/table">
            <a:tbl>
              <a:tblPr firstRow="1" bandRow="1">
                <a:tableStyleId>{5C22544A-7EE6-4342-B048-85BDC9FD1C3A}</a:tableStyleId>
              </a:tblPr>
              <a:tblGrid>
                <a:gridCol w="5841010">
                  <a:extLst>
                    <a:ext uri="{9D8B030D-6E8A-4147-A177-3AD203B41FA5}">
                      <a16:colId xmlns:a16="http://schemas.microsoft.com/office/drawing/2014/main" val="2708282036"/>
                    </a:ext>
                  </a:extLst>
                </a:gridCol>
                <a:gridCol w="3961081">
                  <a:extLst>
                    <a:ext uri="{9D8B030D-6E8A-4147-A177-3AD203B41FA5}">
                      <a16:colId xmlns:a16="http://schemas.microsoft.com/office/drawing/2014/main" val="1646385343"/>
                    </a:ext>
                  </a:extLst>
                </a:gridCol>
              </a:tblGrid>
              <a:tr h="456735">
                <a:tc>
                  <a:txBody>
                    <a:bodyPr/>
                    <a:lstStyle/>
                    <a:p>
                      <a:pPr algn="l" fontAlgn="b"/>
                      <a:r>
                        <a:rPr lang="en-ZA" sz="1800" b="1" u="none" strike="noStrike" dirty="0">
                          <a:solidFill>
                            <a:schemeClr val="tx1"/>
                          </a:solidFill>
                          <a:effectLst/>
                          <a:latin typeface="Arial" panose="020B0604020202020204" pitchFamily="34" charset="0"/>
                          <a:cs typeface="Arial" panose="020B0604020202020204" pitchFamily="34" charset="0"/>
                        </a:rPr>
                        <a:t>Irregular expenditure</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lumMod val="85000"/>
                      </a:schemeClr>
                    </a:solidFill>
                  </a:tcPr>
                </a:tc>
                <a:tc>
                  <a:txBody>
                    <a:bodyPr/>
                    <a:lstStyle/>
                    <a:p>
                      <a:pPr algn="l" fontAlgn="b"/>
                      <a:r>
                        <a:rPr lang="en-US" sz="1800" b="0" i="0" u="none" strike="noStrike" dirty="0">
                          <a:solidFill>
                            <a:schemeClr val="tx1"/>
                          </a:solidFill>
                          <a:effectLst/>
                          <a:latin typeface="Arial" panose="020B0604020202020204" pitchFamily="34" charset="0"/>
                          <a:cs typeface="Arial" panose="020B0604020202020204" pitchFamily="34" charset="0"/>
                        </a:rPr>
                        <a:t>Movements from Audited AFS</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2319021255"/>
                  </a:ext>
                </a:extLst>
              </a:tr>
              <a:tr h="456735">
                <a:tc>
                  <a:txBody>
                    <a:bodyPr/>
                    <a:lstStyle/>
                    <a:p>
                      <a:pPr algn="l" fontAlgn="b"/>
                      <a:r>
                        <a:rPr lang="en-ZA" sz="1800" u="none" strike="noStrike" dirty="0">
                          <a:solidFill>
                            <a:schemeClr val="tx1"/>
                          </a:solidFill>
                          <a:effectLst/>
                          <a:latin typeface="Arial" panose="020B0604020202020204" pitchFamily="34" charset="0"/>
                          <a:cs typeface="Arial" panose="020B0604020202020204" pitchFamily="34" charset="0"/>
                        </a:rPr>
                        <a:t>Opening balance as previously reported</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n-US" sz="1800" b="0" i="0" u="none" strike="noStrike" dirty="0">
                          <a:solidFill>
                            <a:schemeClr val="tx1"/>
                          </a:solidFill>
                          <a:effectLst/>
                          <a:latin typeface="Arial" panose="020B0604020202020204" pitchFamily="34" charset="0"/>
                          <a:cs typeface="Arial" panose="020B0604020202020204" pitchFamily="34" charset="0"/>
                        </a:rPr>
                        <a:t>R 406 851 296</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531515648"/>
                  </a:ext>
                </a:extLst>
              </a:tr>
              <a:tr h="456735">
                <a:tc>
                  <a:txBody>
                    <a:bodyPr/>
                    <a:lstStyle/>
                    <a:p>
                      <a:pPr algn="l" fontAlgn="b"/>
                      <a:r>
                        <a:rPr lang="en-ZA" sz="1800" u="none" strike="noStrike" dirty="0">
                          <a:solidFill>
                            <a:schemeClr val="tx1"/>
                          </a:solidFill>
                          <a:effectLst/>
                          <a:latin typeface="Arial" panose="020B0604020202020204" pitchFamily="34" charset="0"/>
                          <a:cs typeface="Arial" panose="020B0604020202020204" pitchFamily="34" charset="0"/>
                        </a:rPr>
                        <a:t>Add: Irregular expenditure - current</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n-US" sz="1800" b="0" i="0" u="none" strike="noStrike" dirty="0">
                          <a:solidFill>
                            <a:schemeClr val="tx1"/>
                          </a:solidFill>
                          <a:effectLst/>
                          <a:latin typeface="Arial" panose="020B0604020202020204" pitchFamily="34" charset="0"/>
                          <a:cs typeface="Arial" panose="020B0604020202020204" pitchFamily="34" charset="0"/>
                        </a:rPr>
                        <a:t>R 251 151 355</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3481976442"/>
                  </a:ext>
                </a:extLst>
              </a:tr>
              <a:tr h="456735">
                <a:tc>
                  <a:txBody>
                    <a:bodyPr/>
                    <a:lstStyle/>
                    <a:p>
                      <a:pPr algn="l" fontAlgn="b"/>
                      <a:r>
                        <a:rPr lang="en-ZA" sz="1800" u="none" strike="noStrike" dirty="0">
                          <a:solidFill>
                            <a:schemeClr val="tx1"/>
                          </a:solidFill>
                          <a:effectLst/>
                          <a:latin typeface="Arial" panose="020B0604020202020204" pitchFamily="34" charset="0"/>
                          <a:cs typeface="Arial" panose="020B0604020202020204" pitchFamily="34" charset="0"/>
                        </a:rPr>
                        <a:t>Closing balance</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n-US" sz="1800" b="1" i="0" u="none" strike="noStrike" dirty="0">
                          <a:solidFill>
                            <a:schemeClr val="tx1"/>
                          </a:solidFill>
                          <a:effectLst/>
                          <a:latin typeface="Arial" panose="020B0604020202020204" pitchFamily="34" charset="0"/>
                          <a:cs typeface="Arial" panose="020B0604020202020204" pitchFamily="34" charset="0"/>
                        </a:rPr>
                        <a:t>R 658 002 651</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911634341"/>
                  </a:ext>
                </a:extLst>
              </a:tr>
            </a:tbl>
          </a:graphicData>
        </a:graphic>
      </p:graphicFrame>
      <p:pic>
        <p:nvPicPr>
          <p:cNvPr id="3" name="Picture 2">
            <a:extLst>
              <a:ext uri="{FF2B5EF4-FFF2-40B4-BE49-F238E27FC236}">
                <a16:creationId xmlns:a16="http://schemas.microsoft.com/office/drawing/2014/main" id="{D8EDA575-F67F-4476-A1B6-498476ED9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3315" y="129925"/>
            <a:ext cx="679141" cy="63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FDC6EBC9-912E-4B71-9D69-33C523E3A4AD}"/>
              </a:ext>
            </a:extLst>
          </p:cNvPr>
          <p:cNvGraphicFramePr>
            <a:graphicFrameLocks noGrp="1"/>
          </p:cNvGraphicFramePr>
          <p:nvPr>
            <p:extLst>
              <p:ext uri="{D42A27DB-BD31-4B8C-83A1-F6EECF244321}">
                <p14:modId xmlns:p14="http://schemas.microsoft.com/office/powerpoint/2010/main" val="1747095315"/>
              </p:ext>
            </p:extLst>
          </p:nvPr>
        </p:nvGraphicFramePr>
        <p:xfrm>
          <a:off x="764309" y="2904152"/>
          <a:ext cx="9839036" cy="2752725"/>
        </p:xfrm>
        <a:graphic>
          <a:graphicData uri="http://schemas.openxmlformats.org/drawingml/2006/table">
            <a:tbl>
              <a:tblPr firstRow="1" bandRow="1">
                <a:tableStyleId>{5C22544A-7EE6-4342-B048-85BDC9FD1C3A}</a:tableStyleId>
              </a:tblPr>
              <a:tblGrid>
                <a:gridCol w="9839036">
                  <a:extLst>
                    <a:ext uri="{9D8B030D-6E8A-4147-A177-3AD203B41FA5}">
                      <a16:colId xmlns:a16="http://schemas.microsoft.com/office/drawing/2014/main" val="2491158064"/>
                    </a:ext>
                  </a:extLst>
                </a:gridCol>
              </a:tblGrid>
              <a:tr h="456735">
                <a:tc>
                  <a:txBody>
                    <a:bodyPr/>
                    <a:lstStyle/>
                    <a:p>
                      <a:pPr marL="0" indent="0" algn="l" fontAlgn="b">
                        <a:buFont typeface="Wingdings" panose="05000000000000000000" pitchFamily="2" charset="2"/>
                        <a:buNone/>
                      </a:pPr>
                      <a:endParaRPr lang="en-ZA" sz="1800" b="0" u="none" strike="noStrike" dirty="0">
                        <a:solidFill>
                          <a:schemeClr val="tx1"/>
                        </a:solidFill>
                        <a:effectLst/>
                        <a:latin typeface="Arial" panose="020B0604020202020204" pitchFamily="34" charset="0"/>
                        <a:cs typeface="Arial" panose="020B0604020202020204" pitchFamily="34" charset="0"/>
                      </a:endParaRPr>
                    </a:p>
                    <a:p>
                      <a:pPr marL="0" indent="0" algn="l" fontAlgn="b">
                        <a:buFont typeface="Wingdings" panose="05000000000000000000" pitchFamily="2" charset="2"/>
                        <a:buNone/>
                      </a:pPr>
                      <a:r>
                        <a:rPr lang="en-ZA" sz="1800" b="1" u="none" strike="noStrike" dirty="0">
                          <a:solidFill>
                            <a:schemeClr val="tx1"/>
                          </a:solidFill>
                          <a:effectLst/>
                          <a:latin typeface="Arial" panose="020B0604020202020204" pitchFamily="34" charset="0"/>
                          <a:cs typeface="Arial" panose="020B0604020202020204" pitchFamily="34" charset="0"/>
                        </a:rPr>
                        <a:t>COMMENTS</a:t>
                      </a:r>
                    </a:p>
                    <a:p>
                      <a:pPr marL="0" indent="0" algn="l" fontAlgn="b">
                        <a:buFont typeface="Wingdings" panose="05000000000000000000" pitchFamily="2" charset="2"/>
                        <a:buNone/>
                      </a:pPr>
                      <a:endParaRPr lang="en-ZA" sz="1800" b="1" u="none" strike="noStrike" dirty="0">
                        <a:solidFill>
                          <a:schemeClr val="tx1"/>
                        </a:solidFill>
                        <a:effectLst/>
                        <a:latin typeface="Arial" panose="020B0604020202020204" pitchFamily="34" charset="0"/>
                        <a:cs typeface="Arial" panose="020B0604020202020204" pitchFamily="34" charset="0"/>
                      </a:endParaRPr>
                    </a:p>
                    <a:p>
                      <a:pPr marL="285750" indent="-285750" algn="l" fontAlgn="b">
                        <a:buFont typeface="Wingdings" panose="05000000000000000000" pitchFamily="2" charset="2"/>
                        <a:buChar char="q"/>
                      </a:pPr>
                      <a:r>
                        <a:rPr lang="en-ZA" sz="1800" b="0" u="none" strike="noStrike" dirty="0">
                          <a:solidFill>
                            <a:schemeClr val="tx1"/>
                          </a:solidFill>
                          <a:effectLst/>
                          <a:latin typeface="Arial" panose="020B0604020202020204" pitchFamily="34" charset="0"/>
                          <a:cs typeface="Arial" panose="020B0604020202020204" pitchFamily="34" charset="0"/>
                        </a:rPr>
                        <a:t>GMM is in the process of reducing Irregular expenditure. Comparative to the prior year, Irregular expenditure was reduced by 61%.</a:t>
                      </a:r>
                    </a:p>
                    <a:p>
                      <a:pPr marL="285750" indent="-285750" algn="l" fontAlgn="b">
                        <a:buFont typeface="Wingdings" panose="05000000000000000000" pitchFamily="2" charset="2"/>
                        <a:buChar char="q"/>
                      </a:pPr>
                      <a:r>
                        <a:rPr lang="en-ZA" sz="1800" b="0" u="none" strike="noStrike" dirty="0">
                          <a:solidFill>
                            <a:schemeClr val="tx1"/>
                          </a:solidFill>
                          <a:effectLst/>
                          <a:latin typeface="Arial" panose="020B0604020202020204" pitchFamily="34" charset="0"/>
                          <a:cs typeface="Arial" panose="020B0604020202020204" pitchFamily="34" charset="0"/>
                        </a:rPr>
                        <a:t>Irregular expenditure was a result of non-compliance to the SCM policy and applicable regulations. </a:t>
                      </a:r>
                    </a:p>
                    <a:p>
                      <a:pPr marL="285750" indent="-285750" algn="l" fontAlgn="b">
                        <a:buFont typeface="Wingdings" panose="05000000000000000000" pitchFamily="2" charset="2"/>
                        <a:buChar char="q"/>
                      </a:pPr>
                      <a:r>
                        <a:rPr lang="en-ZA" sz="1800" b="0" u="none" strike="noStrike" dirty="0">
                          <a:solidFill>
                            <a:schemeClr val="tx1"/>
                          </a:solidFill>
                          <a:effectLst/>
                          <a:latin typeface="Arial" panose="020B0604020202020204" pitchFamily="34" charset="0"/>
                          <a:cs typeface="Arial" panose="020B0604020202020204" pitchFamily="34" charset="0"/>
                        </a:rPr>
                        <a:t>The municipality is ensuring that procurement is made from contracted panels of service providers. </a:t>
                      </a:r>
                    </a:p>
                    <a:p>
                      <a:pPr marL="285750" indent="-285750" algn="l" fontAlgn="b">
                        <a:buFont typeface="Wingdings" panose="05000000000000000000" pitchFamily="2" charset="2"/>
                        <a:buChar char="q"/>
                      </a:pPr>
                      <a:r>
                        <a:rPr lang="en-ZA" sz="1800" b="0" u="none" strike="noStrike" dirty="0">
                          <a:solidFill>
                            <a:schemeClr val="tx1"/>
                          </a:solidFill>
                          <a:effectLst/>
                          <a:latin typeface="Arial" panose="020B0604020202020204" pitchFamily="34" charset="0"/>
                          <a:cs typeface="Arial" panose="020B0604020202020204" pitchFamily="34" charset="0"/>
                        </a:rPr>
                        <a:t>Insourcing of services has also reduced irregular expenditure. </a:t>
                      </a:r>
                      <a:endParaRPr lang="en-ZA" sz="1800" b="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1531037359"/>
                  </a:ext>
                </a:extLst>
              </a:tr>
            </a:tbl>
          </a:graphicData>
        </a:graphic>
      </p:graphicFrame>
    </p:spTree>
    <p:extLst>
      <p:ext uri="{BB962C8B-B14F-4D97-AF65-F5344CB8AC3E}">
        <p14:creationId xmlns:p14="http://schemas.microsoft.com/office/powerpoint/2010/main" val="2258883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1491A32E-DB2D-4DD1-8C16-15D5A21DB7E0}"/>
              </a:ext>
            </a:extLst>
          </p:cNvPr>
          <p:cNvSpPr/>
          <p:nvPr/>
        </p:nvSpPr>
        <p:spPr>
          <a:xfrm>
            <a:off x="1397000" y="2961641"/>
            <a:ext cx="8432800" cy="751377"/>
          </a:xfrm>
          <a:prstGeom prst="homePlat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r>
              <a:rPr lang="en-ZA" sz="4000" b="1" dirty="0"/>
              <a:t>CONSEQUENCE MANAGEMENT</a:t>
            </a:r>
          </a:p>
        </p:txBody>
      </p:sp>
      <p:sp>
        <p:nvSpPr>
          <p:cNvPr id="15" name="Slide Number Placeholder 14">
            <a:extLst>
              <a:ext uri="{FF2B5EF4-FFF2-40B4-BE49-F238E27FC236}">
                <a16:creationId xmlns:a16="http://schemas.microsoft.com/office/drawing/2014/main" id="{793ADFB4-E78F-4202-890B-6DB0E0242E21}"/>
              </a:ext>
            </a:extLst>
          </p:cNvPr>
          <p:cNvSpPr>
            <a:spLocks noGrp="1"/>
          </p:cNvSpPr>
          <p:nvPr>
            <p:ph type="sldNum" sz="quarter" idx="12"/>
          </p:nvPr>
        </p:nvSpPr>
        <p:spPr/>
        <p:txBody>
          <a:bodyPr/>
          <a:lstStyle/>
          <a:p>
            <a:fld id="{DFA8290E-FB59-477C-9B22-FC819766172C}" type="slidenum">
              <a:rPr lang="en-ZA" smtClean="0"/>
              <a:t>29</a:t>
            </a:fld>
            <a:endParaRPr lang="en-ZA"/>
          </a:p>
        </p:txBody>
      </p:sp>
      <p:pic>
        <p:nvPicPr>
          <p:cNvPr id="6" name="Picture 2">
            <a:extLst>
              <a:ext uri="{FF2B5EF4-FFF2-40B4-BE49-F238E27FC236}">
                <a16:creationId xmlns:a16="http://schemas.microsoft.com/office/drawing/2014/main" id="{7C7AADD9-2F0B-4E7E-BEAF-8D45F3C5E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435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9A42D0-5D9A-4556-923E-076F110E30B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1293" y="2897770"/>
            <a:ext cx="5862507" cy="3641142"/>
          </a:xfrm>
          <a:prstGeom prst="rect">
            <a:avLst/>
          </a:prstGeom>
          <a:ln>
            <a:noFill/>
          </a:ln>
          <a:effectLst>
            <a:softEdge rad="112500"/>
          </a:effectLst>
        </p:spPr>
      </p:pic>
      <p:sp>
        <p:nvSpPr>
          <p:cNvPr id="3" name="TextBox 2">
            <a:extLst>
              <a:ext uri="{FF2B5EF4-FFF2-40B4-BE49-F238E27FC236}">
                <a16:creationId xmlns:a16="http://schemas.microsoft.com/office/drawing/2014/main" id="{AD4E8813-391F-40E9-9EA6-2076217FB0E3}"/>
              </a:ext>
            </a:extLst>
          </p:cNvPr>
          <p:cNvSpPr txBox="1"/>
          <p:nvPr/>
        </p:nvSpPr>
        <p:spPr>
          <a:xfrm>
            <a:off x="382557" y="773693"/>
            <a:ext cx="10725538" cy="5947782"/>
          </a:xfrm>
          <a:prstGeom prst="rect">
            <a:avLst/>
          </a:prstGeom>
          <a:noFill/>
        </p:spPr>
        <p:txBody>
          <a:bodyPr wrap="square" numCol="2" spcCol="360000" rtlCol="0">
            <a:spAutoFit/>
          </a:bodyPr>
          <a:lstStyle/>
          <a:p>
            <a:r>
              <a:rPr lang="en-ZA" sz="1600" dirty="0">
                <a:latin typeface="Arial" panose="020B0604020202020204" pitchFamily="34" charset="0"/>
                <a:cs typeface="Arial" panose="020B0604020202020204" pitchFamily="34" charset="0"/>
              </a:rPr>
              <a:t>Govan Mbeki Local Municipality is situated in the south-eastern part of Mpumalanga Province, abutting Gauteng Province in the south-west; approximately 150km east of Johannesburg and 300km south-west of Nelspruit (capital city of Mpumalanga). </a:t>
            </a:r>
          </a:p>
          <a:p>
            <a:r>
              <a:rPr lang="en-ZA" sz="1600" dirty="0">
                <a:latin typeface="Arial" panose="020B0604020202020204" pitchFamily="34" charset="0"/>
                <a:cs typeface="Arial" panose="020B0604020202020204" pitchFamily="34" charset="0"/>
              </a:rPr>
              <a:t> </a:t>
            </a:r>
          </a:p>
          <a:p>
            <a:r>
              <a:rPr lang="en-ZA" sz="1600" dirty="0">
                <a:latin typeface="Arial" panose="020B0604020202020204" pitchFamily="34" charset="0"/>
                <a:cs typeface="Arial" panose="020B0604020202020204" pitchFamily="34" charset="0"/>
              </a:rPr>
              <a:t>Govan Mbeki Municipality is one of the 7 local municipalities under the jurisdiction of Gert Sibande District (the other districts being Ehlanzeni and Nkangala) and one of the 18 local municipalities within Mpumalanga.  The Govan Mbeki area is mainly agricultural / rural with 3 urban conglomerates, namely; Leandra (Leslie, </a:t>
            </a:r>
            <a:r>
              <a:rPr lang="en-ZA" sz="1600" dirty="0" err="1">
                <a:latin typeface="Arial" panose="020B0604020202020204" pitchFamily="34" charset="0"/>
                <a:cs typeface="Arial" panose="020B0604020202020204" pitchFamily="34" charset="0"/>
              </a:rPr>
              <a:t>Lebohang</a:t>
            </a:r>
            <a:r>
              <a:rPr lang="en-ZA" sz="1600" dirty="0">
                <a:latin typeface="Arial" panose="020B0604020202020204" pitchFamily="34" charset="0"/>
                <a:cs typeface="Arial" panose="020B0604020202020204" pitchFamily="34" charset="0"/>
              </a:rPr>
              <a:t> and </a:t>
            </a:r>
            <a:r>
              <a:rPr lang="en-ZA" sz="1600" dirty="0" err="1">
                <a:latin typeface="Arial" panose="020B0604020202020204" pitchFamily="34" charset="0"/>
                <a:cs typeface="Arial" panose="020B0604020202020204" pitchFamily="34" charset="0"/>
              </a:rPr>
              <a:t>Eendracht</a:t>
            </a:r>
            <a:r>
              <a:rPr lang="en-ZA" sz="1600" dirty="0">
                <a:latin typeface="Arial" panose="020B0604020202020204" pitchFamily="34" charset="0"/>
                <a:cs typeface="Arial" panose="020B0604020202020204" pitchFamily="34" charset="0"/>
              </a:rPr>
              <a:t>) in the western edge, The Greater Secunda (Trichardt, Evander, Kinross and Secunda / Embalenhle) conurbation in the central part and Bethal / Emzinoni in the east.</a:t>
            </a:r>
          </a:p>
          <a:p>
            <a:pPr marL="180975" indent="-180975" algn="just" eaLnBrk="1" fontAlgn="auto" hangingPunct="1">
              <a:spcBef>
                <a:spcPts val="300"/>
              </a:spcBef>
              <a:spcAft>
                <a:spcPts val="0"/>
              </a:spcAft>
              <a:buFont typeface="Arial" pitchFamily="34" charset="0"/>
              <a:buChar char="•"/>
              <a:defRPr/>
            </a:pPr>
            <a:r>
              <a:rPr lang="en-ZA" sz="1600" dirty="0">
                <a:latin typeface="Arial" panose="020B0604020202020204" pitchFamily="34" charset="0"/>
                <a:cs typeface="Arial" panose="020B0604020202020204" pitchFamily="34" charset="0"/>
              </a:rPr>
              <a:t>Govan Mbeki Municipality is the 4</a:t>
            </a:r>
            <a:r>
              <a:rPr lang="en-ZA" sz="1600" baseline="30000" dirty="0">
                <a:latin typeface="Arial" panose="020B0604020202020204" pitchFamily="34" charset="0"/>
                <a:cs typeface="Arial" panose="020B0604020202020204" pitchFamily="34" charset="0"/>
              </a:rPr>
              <a:t>th</a:t>
            </a:r>
            <a:r>
              <a:rPr lang="en-ZA" sz="1600" dirty="0">
                <a:latin typeface="Arial" panose="020B0604020202020204" pitchFamily="34" charset="0"/>
                <a:cs typeface="Arial" panose="020B0604020202020204" pitchFamily="34" charset="0"/>
              </a:rPr>
              <a:t> largest economy in Mpumalanga province and contribution to the provincial economy in 2019 was 12.7% and 47.2% to district economy. The comparative advantage of the municipality is in mining and manufacturing </a:t>
            </a:r>
          </a:p>
          <a:p>
            <a:pPr marL="0" indent="0" algn="just" eaLnBrk="1" fontAlgn="auto" hangingPunct="1">
              <a:spcBef>
                <a:spcPts val="300"/>
              </a:spcBef>
              <a:spcAft>
                <a:spcPts val="0"/>
              </a:spcAft>
              <a:buNone/>
              <a:defRPr/>
            </a:pPr>
            <a:endParaRPr lang="en-ZA" sz="1600" dirty="0">
              <a:latin typeface="Arial" panose="020B0604020202020204" pitchFamily="34" charset="0"/>
              <a:cs typeface="Arial" panose="020B0604020202020204" pitchFamily="34" charset="0"/>
            </a:endParaRPr>
          </a:p>
          <a:p>
            <a:pPr marL="180975" indent="-180975" algn="just" eaLnBrk="1" fontAlgn="auto" hangingPunct="1">
              <a:spcBef>
                <a:spcPts val="300"/>
              </a:spcBef>
              <a:spcAft>
                <a:spcPts val="0"/>
              </a:spcAft>
              <a:buFont typeface="Arial" pitchFamily="34" charset="0"/>
              <a:buChar char="•"/>
              <a:defRPr/>
            </a:pPr>
            <a:r>
              <a:rPr lang="en-US" sz="1600" dirty="0">
                <a:latin typeface="Arial" panose="020B0604020202020204" pitchFamily="34" charset="0"/>
                <a:cs typeface="Arial" panose="020B0604020202020204" pitchFamily="34" charset="0"/>
              </a:rPr>
              <a:t>Govan Mbeki has been identified amongst the struggling municipalities  in the province in so far as meeting its service delivery obligations to the satisfaction of the consumers. </a:t>
            </a:r>
          </a:p>
          <a:p>
            <a:pPr marL="0" indent="0" algn="just" eaLnBrk="1" fontAlgn="auto" hangingPunct="1">
              <a:spcBef>
                <a:spcPts val="300"/>
              </a:spcBef>
              <a:spcAft>
                <a:spcPts val="0"/>
              </a:spcAft>
              <a:buNone/>
              <a:defRPr/>
            </a:pPr>
            <a:endParaRPr lang="en-US" sz="1600" dirty="0">
              <a:latin typeface="Arial" panose="020B0604020202020204" pitchFamily="34" charset="0"/>
              <a:cs typeface="Arial" panose="020B0604020202020204" pitchFamily="34" charset="0"/>
            </a:endParaRPr>
          </a:p>
          <a:p>
            <a:pPr marL="180975" indent="-180975" algn="just" eaLnBrk="1" fontAlgn="auto" hangingPunct="1">
              <a:spcBef>
                <a:spcPts val="300"/>
              </a:spcBef>
              <a:spcAft>
                <a:spcPts val="0"/>
              </a:spcAft>
              <a:buFont typeface="Arial" pitchFamily="34" charset="0"/>
              <a:buChar char="•"/>
              <a:defRPr/>
            </a:pPr>
            <a:r>
              <a:rPr lang="en-US" sz="1600" dirty="0">
                <a:latin typeface="Arial" panose="020B0604020202020204" pitchFamily="34" charset="0"/>
                <a:cs typeface="Arial" panose="020B0604020202020204" pitchFamily="34" charset="0"/>
              </a:rPr>
              <a:t>Consequently, the municipality has been receiving support from Treasury, </a:t>
            </a:r>
            <a:r>
              <a:rPr lang="en-US" sz="1600" dirty="0" err="1">
                <a:latin typeface="Arial" panose="020B0604020202020204" pitchFamily="34" charset="0"/>
                <a:cs typeface="Arial" panose="020B0604020202020204" pitchFamily="34" charset="0"/>
              </a:rPr>
              <a:t>Cogta</a:t>
            </a:r>
            <a:r>
              <a:rPr lang="en-US" sz="1600" dirty="0">
                <a:latin typeface="Arial" panose="020B0604020202020204" pitchFamily="34" charset="0"/>
                <a:cs typeface="Arial" panose="020B0604020202020204" pitchFamily="34" charset="0"/>
              </a:rPr>
              <a:t> and GSDM. </a:t>
            </a:r>
          </a:p>
          <a:p>
            <a:r>
              <a:rPr lang="en-US" sz="1600" dirty="0">
                <a:latin typeface="Arial" panose="020B0604020202020204" pitchFamily="34" charset="0"/>
                <a:cs typeface="Arial" panose="020B0604020202020204" pitchFamily="34" charset="0"/>
              </a:rPr>
              <a:t>The municipality continues to operate under difficult conditions as evident in the escalation of the debtors book. </a:t>
            </a:r>
          </a:p>
          <a:p>
            <a:endParaRPr lang="en-ZA" dirty="0">
              <a:latin typeface="Arial" panose="020B0604020202020204" pitchFamily="34" charset="0"/>
              <a:cs typeface="Arial" panose="020B0604020202020204" pitchFamily="34" charset="0"/>
            </a:endParaRPr>
          </a:p>
        </p:txBody>
      </p:sp>
      <p:sp>
        <p:nvSpPr>
          <p:cNvPr id="9" name="Arrow: Pentagon 8">
            <a:extLst>
              <a:ext uri="{FF2B5EF4-FFF2-40B4-BE49-F238E27FC236}">
                <a16:creationId xmlns:a16="http://schemas.microsoft.com/office/drawing/2014/main" id="{E31BF0CA-E171-4880-BB12-B5DE19712592}"/>
              </a:ext>
            </a:extLst>
          </p:cNvPr>
          <p:cNvSpPr/>
          <p:nvPr/>
        </p:nvSpPr>
        <p:spPr>
          <a:xfrm>
            <a:off x="488046" y="136525"/>
            <a:ext cx="7483937" cy="486903"/>
          </a:xfrm>
          <a:prstGeom prst="homePlate">
            <a:avLst/>
          </a:prstGeom>
          <a:solidFill>
            <a:schemeClr val="accent6"/>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lang="en-ZA" sz="3600" b="1" dirty="0"/>
              <a:t>INTRODUCTION</a:t>
            </a:r>
          </a:p>
        </p:txBody>
      </p:sp>
      <p:sp>
        <p:nvSpPr>
          <p:cNvPr id="7" name="Slide Number Placeholder 6">
            <a:extLst>
              <a:ext uri="{FF2B5EF4-FFF2-40B4-BE49-F238E27FC236}">
                <a16:creationId xmlns:a16="http://schemas.microsoft.com/office/drawing/2014/main" id="{DEFBF642-A25B-4CDC-B1AA-1B6B127D594F}"/>
              </a:ext>
            </a:extLst>
          </p:cNvPr>
          <p:cNvSpPr>
            <a:spLocks noGrp="1"/>
          </p:cNvSpPr>
          <p:nvPr>
            <p:ph type="sldNum" sz="quarter" idx="12"/>
          </p:nvPr>
        </p:nvSpPr>
        <p:spPr/>
        <p:txBody>
          <a:bodyPr/>
          <a:lstStyle/>
          <a:p>
            <a:fld id="{DFA8290E-FB59-477C-9B22-FC819766172C}" type="slidenum">
              <a:rPr lang="en-ZA" smtClean="0"/>
              <a:t>3</a:t>
            </a:fld>
            <a:endParaRPr lang="en-ZA"/>
          </a:p>
        </p:txBody>
      </p:sp>
      <p:pic>
        <p:nvPicPr>
          <p:cNvPr id="2" name="Picture 2">
            <a:extLst>
              <a:ext uri="{FF2B5EF4-FFF2-40B4-BE49-F238E27FC236}">
                <a16:creationId xmlns:a16="http://schemas.microsoft.com/office/drawing/2014/main" id="{CE598377-FB8A-442C-96F3-0CFCD6D57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569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0AADC3-072C-4B1B-B090-FA2D06AADF3D}"/>
              </a:ext>
            </a:extLst>
          </p:cNvPr>
          <p:cNvSpPr>
            <a:spLocks noGrp="1"/>
          </p:cNvSpPr>
          <p:nvPr>
            <p:ph type="sldNum" sz="quarter" idx="12"/>
          </p:nvPr>
        </p:nvSpPr>
        <p:spPr/>
        <p:txBody>
          <a:bodyPr/>
          <a:lstStyle/>
          <a:p>
            <a:fld id="{DFA8290E-FB59-477C-9B22-FC819766172C}" type="slidenum">
              <a:rPr lang="en-ZA" smtClean="0"/>
              <a:t>30</a:t>
            </a:fld>
            <a:endParaRPr lang="en-ZA"/>
          </a:p>
        </p:txBody>
      </p:sp>
      <p:pic>
        <p:nvPicPr>
          <p:cNvPr id="3" name="Picture 2">
            <a:extLst>
              <a:ext uri="{FF2B5EF4-FFF2-40B4-BE49-F238E27FC236}">
                <a16:creationId xmlns:a16="http://schemas.microsoft.com/office/drawing/2014/main" id="{9FAE9C8F-8F14-45FC-9DD6-712312ABF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741" y="127488"/>
            <a:ext cx="1026171" cy="9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a:extLst>
              <a:ext uri="{FF2B5EF4-FFF2-40B4-BE49-F238E27FC236}">
                <a16:creationId xmlns:a16="http://schemas.microsoft.com/office/drawing/2014/main" id="{3E624516-0F31-4DD9-9393-38E4BFEA3D3E}"/>
              </a:ext>
            </a:extLst>
          </p:cNvPr>
          <p:cNvSpPr>
            <a:spLocks noGrp="1"/>
          </p:cNvSpPr>
          <p:nvPr>
            <p:ph type="title"/>
          </p:nvPr>
        </p:nvSpPr>
        <p:spPr>
          <a:xfrm>
            <a:off x="456754" y="136525"/>
            <a:ext cx="10054701" cy="762339"/>
          </a:xfrm>
          <a:solidFill>
            <a:schemeClr val="accent6"/>
          </a:solidFill>
        </p:spPr>
        <p:txBody>
          <a:bodyPr>
            <a:normAutofit/>
          </a:bodyPr>
          <a:lstStyle/>
          <a:p>
            <a:r>
              <a:rPr lang="en-US" sz="4000" b="1" dirty="0">
                <a:latin typeface="+mn-lt"/>
                <a:cs typeface="Arial" panose="020B0604020202020204" pitchFamily="34" charset="0"/>
              </a:rPr>
              <a:t>CONSEQUENCE MANAGEMENT </a:t>
            </a:r>
            <a:endParaRPr lang="en-ZA" sz="4000" b="1" dirty="0">
              <a:latin typeface="+mn-lt"/>
              <a:cs typeface="Arial" panose="020B0604020202020204" pitchFamily="34" charset="0"/>
            </a:endParaRPr>
          </a:p>
        </p:txBody>
      </p:sp>
      <p:sp>
        <p:nvSpPr>
          <p:cNvPr id="4" name="TextBox 3">
            <a:extLst>
              <a:ext uri="{FF2B5EF4-FFF2-40B4-BE49-F238E27FC236}">
                <a16:creationId xmlns:a16="http://schemas.microsoft.com/office/drawing/2014/main" id="{39D39674-3986-499E-AD28-5DF3E7E6C595}"/>
              </a:ext>
            </a:extLst>
          </p:cNvPr>
          <p:cNvSpPr txBox="1"/>
          <p:nvPr/>
        </p:nvSpPr>
        <p:spPr>
          <a:xfrm>
            <a:off x="456754" y="1098201"/>
            <a:ext cx="10617646" cy="4801314"/>
          </a:xfrm>
          <a:prstGeom prst="rect">
            <a:avLst/>
          </a:prstGeom>
          <a:noFill/>
        </p:spPr>
        <p:txBody>
          <a:bodyPr wrap="square" rtlCol="0">
            <a:spAutoFit/>
          </a:bodyPr>
          <a:lstStyle/>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Municipal Public Accounts Committee (MPAC) concluded its investigation on the financial performance report for the first and second quarter of the financial period 2019/2020 as well as the mid term financial performance for the same financial period.</a:t>
            </a: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Council suspended 2 Senior Managers in September and October 2020 and disciplinary processes are underway.  </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The Disciplinary Board is investigating three cases of financial misconduct. Council resolved to strengthen the Disciplinary Board through appointment of an Independent member as per the Terms of Reference while Treasury delegated an official to serve on the committee. </a:t>
            </a: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The MEC tabled the section 106 report to Council on 06</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of October 2020 and Council at its extra ordinary meeting held on the 20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of October 2020 adopted the report. </a:t>
            </a: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An action plan to address the recommendations of the 106 report was subsequently adopted by Council. </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3 Senior Managers and 2 then Acting Directors are undergoing disciplinary processes.</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696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3414F-BCE3-42BC-9161-33B80D876341}"/>
              </a:ext>
            </a:extLst>
          </p:cNvPr>
          <p:cNvSpPr>
            <a:spLocks noGrp="1"/>
          </p:cNvSpPr>
          <p:nvPr>
            <p:ph type="title"/>
          </p:nvPr>
        </p:nvSpPr>
        <p:spPr>
          <a:xfrm>
            <a:off x="838200" y="295147"/>
            <a:ext cx="10106608" cy="620295"/>
          </a:xfrm>
          <a:solidFill>
            <a:schemeClr val="accent6"/>
          </a:solidFill>
        </p:spPr>
        <p:txBody>
          <a:bodyPr>
            <a:noAutofit/>
          </a:bodyPr>
          <a:lstStyle/>
          <a:p>
            <a:r>
              <a:rPr lang="en-ZA" sz="4000" b="1" dirty="0">
                <a:latin typeface="+mn-lt"/>
                <a:cs typeface="Arial" panose="020B0604020202020204" pitchFamily="34" charset="0"/>
              </a:rPr>
              <a:t>MUNICIPAL PUBLIC ACCOUNTS COMMITTEE</a:t>
            </a:r>
          </a:p>
        </p:txBody>
      </p:sp>
      <p:sp>
        <p:nvSpPr>
          <p:cNvPr id="3" name="Content Placeholder 2">
            <a:extLst>
              <a:ext uri="{FF2B5EF4-FFF2-40B4-BE49-F238E27FC236}">
                <a16:creationId xmlns:a16="http://schemas.microsoft.com/office/drawing/2014/main" id="{E80F5F7E-32BB-4745-BCD3-2945BBD0F0F8}"/>
              </a:ext>
            </a:extLst>
          </p:cNvPr>
          <p:cNvSpPr>
            <a:spLocks noGrp="1"/>
          </p:cNvSpPr>
          <p:nvPr>
            <p:ph idx="1"/>
          </p:nvPr>
        </p:nvSpPr>
        <p:spPr>
          <a:xfrm>
            <a:off x="793102" y="1305017"/>
            <a:ext cx="10560698" cy="4871946"/>
          </a:xfrm>
        </p:spPr>
        <p:txBody>
          <a:bodyPr>
            <a:normAutofit/>
          </a:bodyPr>
          <a:lstStyle/>
          <a:p>
            <a:pPr>
              <a:buFont typeface="Wingdings" panose="05000000000000000000" pitchFamily="2" charset="2"/>
              <a:buChar char="q"/>
            </a:pPr>
            <a:r>
              <a:rPr lang="en-GB" sz="2000" dirty="0">
                <a:latin typeface="Arial" panose="020B0604020202020204" pitchFamily="34" charset="0"/>
                <a:cs typeface="Arial" panose="020B0604020202020204" pitchFamily="34" charset="0"/>
              </a:rPr>
              <a:t>Council have an MPAC committee established in terms of Section 79 of the Structures Act. </a:t>
            </a:r>
          </a:p>
          <a:p>
            <a:pPr>
              <a:buFont typeface="Wingdings" panose="05000000000000000000" pitchFamily="2" charset="2"/>
              <a:buChar char="q"/>
            </a:pPr>
            <a:r>
              <a:rPr lang="en-GB" sz="2000" dirty="0">
                <a:latin typeface="Arial" panose="020B0604020202020204" pitchFamily="34" charset="0"/>
                <a:cs typeface="Arial" panose="020B0604020202020204" pitchFamily="34" charset="0"/>
              </a:rPr>
              <a:t>12 members of Council serves on MPAC and is represented by Councillors from 4 diverse political parties serving in Council.</a:t>
            </a:r>
          </a:p>
          <a:p>
            <a:pPr>
              <a:buFont typeface="Wingdings" panose="05000000000000000000" pitchFamily="2" charset="2"/>
              <a:buChar char="q"/>
            </a:pPr>
            <a:r>
              <a:rPr lang="en-GB" sz="2000" dirty="0">
                <a:latin typeface="Arial" panose="020B0604020202020204" pitchFamily="34" charset="0"/>
                <a:cs typeface="Arial" panose="020B0604020202020204" pitchFamily="34" charset="0"/>
              </a:rPr>
              <a:t>Terms of Reference for the Committee are in place.</a:t>
            </a:r>
          </a:p>
          <a:p>
            <a:pPr>
              <a:buFont typeface="Wingdings" panose="05000000000000000000" pitchFamily="2" charset="2"/>
              <a:buChar char="q"/>
            </a:pPr>
            <a:r>
              <a:rPr lang="en-GB" sz="2000" dirty="0">
                <a:latin typeface="Arial" panose="020B0604020202020204" pitchFamily="34" charset="0"/>
                <a:cs typeface="Arial" panose="020B0604020202020204" pitchFamily="34" charset="0"/>
              </a:rPr>
              <a:t>MPAC sits in line with the Council schedule.</a:t>
            </a:r>
          </a:p>
          <a:p>
            <a:pPr>
              <a:buFont typeface="Wingdings" panose="05000000000000000000" pitchFamily="2" charset="2"/>
              <a:buChar char="q"/>
            </a:pPr>
            <a:r>
              <a:rPr lang="en-GB" sz="2000" dirty="0">
                <a:latin typeface="Arial" panose="020B0604020202020204" pitchFamily="34" charset="0"/>
                <a:cs typeface="Arial" panose="020B0604020202020204" pitchFamily="34" charset="0"/>
              </a:rPr>
              <a:t>MPAC reposts to Council on all matters delegated.</a:t>
            </a:r>
          </a:p>
          <a:p>
            <a:pPr>
              <a:buFont typeface="Wingdings" panose="05000000000000000000" pitchFamily="2" charset="2"/>
              <a:buChar char="q"/>
            </a:pPr>
            <a:r>
              <a:rPr lang="en-US" sz="2000" dirty="0">
                <a:latin typeface="Arial" panose="020B0604020202020204" pitchFamily="34" charset="0"/>
                <a:cs typeface="Arial" panose="020B0604020202020204" pitchFamily="34" charset="0"/>
              </a:rPr>
              <a:t>MPAC has a full time secretary and have access to the services of the researcher as and when required.</a:t>
            </a:r>
          </a:p>
          <a:p>
            <a:pPr>
              <a:buFont typeface="Wingdings" panose="05000000000000000000" pitchFamily="2" charset="2"/>
              <a:buChar char="q"/>
            </a:pPr>
            <a:r>
              <a:rPr lang="en-US" sz="2000" dirty="0">
                <a:latin typeface="Arial" panose="020B0604020202020204" pitchFamily="34" charset="0"/>
                <a:cs typeface="Arial" panose="020B0604020202020204" pitchFamily="34" charset="0"/>
              </a:rPr>
              <a:t>In order to strengthen administrative capacity in MPAC, a Municipal Advisor from National Treasury has been seconded to MPAC.  </a:t>
            </a:r>
            <a:endParaRPr lang="en-GB" sz="2000" b="1" u="sng" dirty="0">
              <a:latin typeface="Arial" panose="020B0604020202020204" pitchFamily="34" charset="0"/>
              <a:cs typeface="Arial" panose="020B0604020202020204" pitchFamily="34" charset="0"/>
            </a:endParaRPr>
          </a:p>
          <a:p>
            <a:pPr marL="0" indent="0">
              <a:buNone/>
            </a:pPr>
            <a:endParaRPr lang="en-GB" sz="2400" b="1" u="sng" dirty="0">
              <a:latin typeface="Arial" panose="020B0604020202020204" pitchFamily="34" charset="0"/>
              <a:cs typeface="Arial" panose="020B0604020202020204" pitchFamily="34" charset="0"/>
            </a:endParaRPr>
          </a:p>
          <a:p>
            <a:pPr marL="0" indent="0">
              <a:buNone/>
            </a:pPr>
            <a:endParaRPr lang="en-GB" sz="2400" b="1" u="sng" dirty="0">
              <a:latin typeface="Arial" panose="020B0604020202020204" pitchFamily="34" charset="0"/>
              <a:cs typeface="Arial" panose="020B0604020202020204" pitchFamily="34" charset="0"/>
            </a:endParaRPr>
          </a:p>
          <a:p>
            <a:endParaRPr lang="en-ZA" dirty="0"/>
          </a:p>
        </p:txBody>
      </p:sp>
      <p:pic>
        <p:nvPicPr>
          <p:cNvPr id="5" name="Picture 4">
            <a:extLst>
              <a:ext uri="{FF2B5EF4-FFF2-40B4-BE49-F238E27FC236}">
                <a16:creationId xmlns:a16="http://schemas.microsoft.com/office/drawing/2014/main" id="{5C35FF71-1F97-4324-B4DC-1F299F3C2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3315" y="129925"/>
            <a:ext cx="679141" cy="63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323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77E7226F-366A-4CF8-9F1C-9F4C11610512}"/>
              </a:ext>
            </a:extLst>
          </p:cNvPr>
          <p:cNvGraphicFramePr>
            <a:graphicFrameLocks noGrp="1"/>
          </p:cNvGraphicFramePr>
          <p:nvPr>
            <p:extLst>
              <p:ext uri="{D42A27DB-BD31-4B8C-83A1-F6EECF244321}">
                <p14:modId xmlns:p14="http://schemas.microsoft.com/office/powerpoint/2010/main" val="2700366046"/>
              </p:ext>
            </p:extLst>
          </p:nvPr>
        </p:nvGraphicFramePr>
        <p:xfrm>
          <a:off x="460900" y="1410664"/>
          <a:ext cx="11030060" cy="4133263"/>
        </p:xfrm>
        <a:graphic>
          <a:graphicData uri="http://schemas.openxmlformats.org/drawingml/2006/table">
            <a:tbl>
              <a:tblPr firstRow="1" bandRow="1">
                <a:tableStyleId>{93296810-A885-4BE3-A3E7-6D5BEEA58F35}</a:tableStyleId>
              </a:tblPr>
              <a:tblGrid>
                <a:gridCol w="3145484">
                  <a:extLst>
                    <a:ext uri="{9D8B030D-6E8A-4147-A177-3AD203B41FA5}">
                      <a16:colId xmlns:a16="http://schemas.microsoft.com/office/drawing/2014/main" val="3137612883"/>
                    </a:ext>
                  </a:extLst>
                </a:gridCol>
                <a:gridCol w="1322275">
                  <a:extLst>
                    <a:ext uri="{9D8B030D-6E8A-4147-A177-3AD203B41FA5}">
                      <a16:colId xmlns:a16="http://schemas.microsoft.com/office/drawing/2014/main" val="2990433821"/>
                    </a:ext>
                  </a:extLst>
                </a:gridCol>
                <a:gridCol w="2086252">
                  <a:extLst>
                    <a:ext uri="{9D8B030D-6E8A-4147-A177-3AD203B41FA5}">
                      <a16:colId xmlns:a16="http://schemas.microsoft.com/office/drawing/2014/main" val="845541427"/>
                    </a:ext>
                  </a:extLst>
                </a:gridCol>
                <a:gridCol w="4476049">
                  <a:extLst>
                    <a:ext uri="{9D8B030D-6E8A-4147-A177-3AD203B41FA5}">
                      <a16:colId xmlns:a16="http://schemas.microsoft.com/office/drawing/2014/main" val="1338484335"/>
                    </a:ext>
                  </a:extLst>
                </a:gridCol>
              </a:tblGrid>
              <a:tr h="413227">
                <a:tc>
                  <a:txBody>
                    <a:bodyPr/>
                    <a:lstStyle/>
                    <a:p>
                      <a:r>
                        <a:rPr lang="en-ZA" sz="1800" dirty="0">
                          <a:latin typeface="Arial" panose="020B0604020202020204" pitchFamily="34" charset="0"/>
                          <a:cs typeface="Arial" panose="020B0604020202020204" pitchFamily="34" charset="0"/>
                        </a:rPr>
                        <a:t>POSITION</a:t>
                      </a:r>
                    </a:p>
                  </a:txBody>
                  <a:tcPr/>
                </a:tc>
                <a:tc>
                  <a:txBody>
                    <a:bodyPr/>
                    <a:lstStyle/>
                    <a:p>
                      <a:r>
                        <a:rPr lang="en-ZA" sz="1800" dirty="0">
                          <a:latin typeface="Arial" panose="020B0604020202020204" pitchFamily="34" charset="0"/>
                          <a:cs typeface="Arial" panose="020B0604020202020204" pitchFamily="34" charset="0"/>
                        </a:rPr>
                        <a:t>STATUS</a:t>
                      </a:r>
                    </a:p>
                  </a:txBody>
                  <a:tcPr/>
                </a:tc>
                <a:tc>
                  <a:txBody>
                    <a:bodyPr/>
                    <a:lstStyle/>
                    <a:p>
                      <a:r>
                        <a:rPr lang="en-US" sz="1800" dirty="0">
                          <a:latin typeface="Arial" panose="020B0604020202020204" pitchFamily="34" charset="0"/>
                          <a:cs typeface="Arial" panose="020B0604020202020204" pitchFamily="34" charset="0"/>
                        </a:rPr>
                        <a:t>D</a:t>
                      </a:r>
                      <a:r>
                        <a:rPr lang="en-ZA" sz="1800" dirty="0">
                          <a:latin typeface="Arial" panose="020B0604020202020204" pitchFamily="34" charset="0"/>
                          <a:cs typeface="Arial" panose="020B0604020202020204" pitchFamily="34" charset="0"/>
                        </a:rPr>
                        <a:t>ATE</a:t>
                      </a:r>
                    </a:p>
                  </a:txBody>
                  <a:tcPr/>
                </a:tc>
                <a:tc>
                  <a:txBody>
                    <a:bodyPr/>
                    <a:lstStyle/>
                    <a:p>
                      <a:r>
                        <a:rPr lang="en-US" sz="1800" dirty="0">
                          <a:latin typeface="Arial" panose="020B0604020202020204" pitchFamily="34" charset="0"/>
                          <a:cs typeface="Arial" panose="020B0604020202020204" pitchFamily="34" charset="0"/>
                        </a:rPr>
                        <a:t>Latest Development </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1459226"/>
                  </a:ext>
                </a:extLst>
              </a:tr>
              <a:tr h="645313">
                <a:tc>
                  <a:txBody>
                    <a:bodyPr/>
                    <a:lstStyle/>
                    <a:p>
                      <a:r>
                        <a:rPr lang="en-ZA" sz="1800" dirty="0">
                          <a:latin typeface="Arial" panose="020B0604020202020204" pitchFamily="34" charset="0"/>
                          <a:cs typeface="Arial" panose="020B0604020202020204" pitchFamily="34" charset="0"/>
                        </a:rPr>
                        <a:t>Municipal Manager</a:t>
                      </a:r>
                      <a:endParaRPr lang="en-ZA" sz="1800" dirty="0">
                        <a:solidFill>
                          <a:srgbClr val="FF0000"/>
                        </a:solidFill>
                        <a:latin typeface="Arial" panose="020B0604020202020204" pitchFamily="34" charset="0"/>
                        <a:cs typeface="Arial" panose="020B0604020202020204" pitchFamily="34" charset="0"/>
                      </a:endParaRPr>
                    </a:p>
                  </a:txBody>
                  <a:tcPr/>
                </a:tc>
                <a:tc>
                  <a:txBody>
                    <a:bodyPr/>
                    <a:lstStyle/>
                    <a:p>
                      <a:r>
                        <a:rPr lang="en-ZA" sz="1800" dirty="0">
                          <a:latin typeface="Arial" panose="020B0604020202020204" pitchFamily="34" charset="0"/>
                          <a:cs typeface="Arial" panose="020B0604020202020204" pitchFamily="34" charset="0"/>
                        </a:rPr>
                        <a:t>Filled</a:t>
                      </a:r>
                      <a:endParaRPr lang="en-ZA" sz="1800" dirty="0">
                        <a:solidFill>
                          <a:srgbClr val="FF0000"/>
                        </a:solidFill>
                        <a:latin typeface="Arial" panose="020B0604020202020204" pitchFamily="34" charset="0"/>
                        <a:cs typeface="Arial" panose="020B0604020202020204" pitchFamily="34" charset="0"/>
                      </a:endParaRPr>
                    </a:p>
                  </a:txBody>
                  <a:tcPr/>
                </a:tc>
                <a:tc>
                  <a:txBody>
                    <a:bodyPr/>
                    <a:lstStyle/>
                    <a:p>
                      <a:r>
                        <a:rPr lang="en-US" sz="1800" dirty="0">
                          <a:solidFill>
                            <a:schemeClr val="tx1"/>
                          </a:solidFill>
                          <a:latin typeface="Arial" panose="020B0604020202020204" pitchFamily="34" charset="0"/>
                          <a:cs typeface="Arial" panose="020B0604020202020204" pitchFamily="34" charset="0"/>
                        </a:rPr>
                        <a:t>October 2018</a:t>
                      </a:r>
                      <a:endParaRPr lang="en-ZA" sz="1800" dirty="0">
                        <a:solidFill>
                          <a:schemeClr val="tx1"/>
                        </a:solidFill>
                        <a:latin typeface="Arial" panose="020B0604020202020204" pitchFamily="34" charset="0"/>
                        <a:cs typeface="Arial" panose="020B0604020202020204" pitchFamily="34" charset="0"/>
                      </a:endParaRPr>
                    </a:p>
                  </a:txBody>
                  <a:tcPr/>
                </a:tc>
                <a:tc>
                  <a:txBody>
                    <a:bodyPr/>
                    <a:lstStyle/>
                    <a:p>
                      <a:r>
                        <a:rPr lang="en-US" sz="1800" dirty="0">
                          <a:solidFill>
                            <a:schemeClr val="tx1"/>
                          </a:solidFill>
                          <a:latin typeface="Arial" panose="020B0604020202020204" pitchFamily="34" charset="0"/>
                          <a:cs typeface="Arial" panose="020B0604020202020204" pitchFamily="34" charset="0"/>
                        </a:rPr>
                        <a:t>Placed on suspension since the 3</a:t>
                      </a:r>
                      <a:r>
                        <a:rPr lang="en-US" sz="1800" baseline="30000" dirty="0">
                          <a:solidFill>
                            <a:schemeClr val="tx1"/>
                          </a:solidFill>
                          <a:latin typeface="Arial" panose="020B0604020202020204" pitchFamily="34" charset="0"/>
                          <a:cs typeface="Arial" panose="020B0604020202020204" pitchFamily="34" charset="0"/>
                        </a:rPr>
                        <a:t>rd</a:t>
                      </a:r>
                      <a:r>
                        <a:rPr lang="en-US" sz="1800" dirty="0">
                          <a:solidFill>
                            <a:schemeClr val="tx1"/>
                          </a:solidFill>
                          <a:latin typeface="Arial" panose="020B0604020202020204" pitchFamily="34" charset="0"/>
                          <a:cs typeface="Arial" panose="020B0604020202020204" pitchFamily="34" charset="0"/>
                        </a:rPr>
                        <a:t> of September 2020. AMM appointed.  </a:t>
                      </a:r>
                      <a:endParaRPr lang="en-Z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3440981"/>
                  </a:ext>
                </a:extLst>
              </a:tr>
              <a:tr h="917023">
                <a:tc>
                  <a:txBody>
                    <a:bodyPr/>
                    <a:lstStyle/>
                    <a:p>
                      <a:r>
                        <a:rPr lang="en-ZA" sz="1800" dirty="0">
                          <a:latin typeface="Arial" panose="020B0604020202020204" pitchFamily="34" charset="0"/>
                          <a:cs typeface="Arial" panose="020B0604020202020204" pitchFamily="34" charset="0"/>
                        </a:rPr>
                        <a:t>Chief Financial Officer</a:t>
                      </a:r>
                    </a:p>
                  </a:txBody>
                  <a:tcPr/>
                </a:tc>
                <a:tc>
                  <a:txBody>
                    <a:bodyPr/>
                    <a:lstStyle/>
                    <a:p>
                      <a:r>
                        <a:rPr lang="en-ZA" sz="1800" dirty="0">
                          <a:latin typeface="Arial" panose="020B0604020202020204" pitchFamily="34" charset="0"/>
                          <a:cs typeface="Arial" panose="020B0604020202020204" pitchFamily="34" charset="0"/>
                        </a:rPr>
                        <a:t>Filled </a:t>
                      </a:r>
                    </a:p>
                  </a:txBody>
                  <a:tcPr/>
                </a:tc>
                <a:tc>
                  <a:txBody>
                    <a:bodyPr/>
                    <a:lstStyle/>
                    <a:p>
                      <a:r>
                        <a:rPr lang="en-US" sz="1800" dirty="0">
                          <a:solidFill>
                            <a:schemeClr val="tx1"/>
                          </a:solidFill>
                          <a:latin typeface="Arial" panose="020B0604020202020204" pitchFamily="34" charset="0"/>
                          <a:cs typeface="Arial" panose="020B0604020202020204" pitchFamily="34" charset="0"/>
                        </a:rPr>
                        <a:t>October 2017</a:t>
                      </a:r>
                      <a:endParaRPr lang="en-ZA" sz="1800" dirty="0">
                        <a:solidFill>
                          <a:schemeClr val="tx1"/>
                        </a:solidFill>
                        <a:latin typeface="Arial" panose="020B0604020202020204" pitchFamily="34" charset="0"/>
                        <a:cs typeface="Arial" panose="020B0604020202020204" pitchFamily="34" charset="0"/>
                      </a:endParaRPr>
                    </a:p>
                  </a:txBody>
                  <a:tcPr/>
                </a:tc>
                <a:tc>
                  <a:txBody>
                    <a:bodyPr/>
                    <a:lstStyle/>
                    <a:p>
                      <a:r>
                        <a:rPr lang="en-US" sz="1800" dirty="0">
                          <a:solidFill>
                            <a:schemeClr val="tx1"/>
                          </a:solidFill>
                          <a:latin typeface="Arial" panose="020B0604020202020204" pitchFamily="34" charset="0"/>
                          <a:cs typeface="Arial" panose="020B0604020202020204" pitchFamily="34" charset="0"/>
                        </a:rPr>
                        <a:t>Placed on suspension since the 9</a:t>
                      </a:r>
                      <a:r>
                        <a:rPr lang="en-US" sz="1800" baseline="30000" dirty="0">
                          <a:solidFill>
                            <a:schemeClr val="tx1"/>
                          </a:solidFill>
                          <a:latin typeface="Arial" panose="020B0604020202020204" pitchFamily="34" charset="0"/>
                          <a:cs typeface="Arial" panose="020B0604020202020204" pitchFamily="34" charset="0"/>
                        </a:rPr>
                        <a:t>th</a:t>
                      </a:r>
                      <a:r>
                        <a:rPr lang="en-US" sz="1800" dirty="0">
                          <a:solidFill>
                            <a:schemeClr val="tx1"/>
                          </a:solidFill>
                          <a:latin typeface="Arial" panose="020B0604020202020204" pitchFamily="34" charset="0"/>
                          <a:cs typeface="Arial" panose="020B0604020202020204" pitchFamily="34" charset="0"/>
                        </a:rPr>
                        <a:t> of  October 2020. ACFO has been seconded  by GSDM effective from the 19</a:t>
                      </a:r>
                      <a:r>
                        <a:rPr lang="en-US" sz="1800" baseline="30000" dirty="0">
                          <a:solidFill>
                            <a:schemeClr val="tx1"/>
                          </a:solidFill>
                          <a:latin typeface="Arial" panose="020B0604020202020204" pitchFamily="34" charset="0"/>
                          <a:cs typeface="Arial" panose="020B0604020202020204" pitchFamily="34" charset="0"/>
                        </a:rPr>
                        <a:t>th</a:t>
                      </a:r>
                      <a:r>
                        <a:rPr lang="en-US" sz="1800" dirty="0">
                          <a:solidFill>
                            <a:schemeClr val="tx1"/>
                          </a:solidFill>
                          <a:latin typeface="Arial" panose="020B0604020202020204" pitchFamily="34" charset="0"/>
                          <a:cs typeface="Arial" panose="020B0604020202020204" pitchFamily="34" charset="0"/>
                        </a:rPr>
                        <a:t> of October 2020. </a:t>
                      </a:r>
                      <a:endParaRPr lang="en-Z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7428226"/>
                  </a:ext>
                </a:extLst>
              </a:tr>
              <a:tr h="498719">
                <a:tc>
                  <a:txBody>
                    <a:bodyPr/>
                    <a:lstStyle/>
                    <a:p>
                      <a:r>
                        <a:rPr lang="en-ZA" sz="1800" dirty="0">
                          <a:latin typeface="Arial" panose="020B0604020202020204" pitchFamily="34" charset="0"/>
                          <a:cs typeface="Arial" panose="020B0604020202020204" pitchFamily="34" charset="0"/>
                        </a:rPr>
                        <a:t>Director Corporate Services</a:t>
                      </a:r>
                    </a:p>
                  </a:txBody>
                  <a:tcPr/>
                </a:tc>
                <a:tc>
                  <a:txBody>
                    <a:bodyPr/>
                    <a:lstStyle/>
                    <a:p>
                      <a:r>
                        <a:rPr lang="en-ZA" sz="1800" dirty="0">
                          <a:latin typeface="Arial" panose="020B0604020202020204" pitchFamily="34" charset="0"/>
                          <a:cs typeface="Arial" panose="020B0604020202020204" pitchFamily="34" charset="0"/>
                        </a:rPr>
                        <a:t>Filled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October 2018</a:t>
                      </a:r>
                      <a:endParaRPr lang="en-ZA" sz="18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3550150"/>
                  </a:ext>
                </a:extLst>
              </a:tr>
              <a:tr h="373602">
                <a:tc>
                  <a:txBody>
                    <a:bodyPr/>
                    <a:lstStyle/>
                    <a:p>
                      <a:r>
                        <a:rPr lang="en-ZA" sz="1800" dirty="0">
                          <a:latin typeface="Arial" panose="020B0604020202020204" pitchFamily="34" charset="0"/>
                          <a:cs typeface="Arial" panose="020B0604020202020204" pitchFamily="34" charset="0"/>
                        </a:rPr>
                        <a:t>Director Technical Services</a:t>
                      </a:r>
                      <a:endParaRPr lang="en-ZA" sz="1800" dirty="0">
                        <a:solidFill>
                          <a:srgbClr val="FF0000"/>
                        </a:solidFill>
                        <a:latin typeface="Arial" panose="020B0604020202020204" pitchFamily="34" charset="0"/>
                        <a:cs typeface="Arial" panose="020B0604020202020204" pitchFamily="34" charset="0"/>
                      </a:endParaRPr>
                    </a:p>
                  </a:txBody>
                  <a:tcPr/>
                </a:tc>
                <a:tc>
                  <a:txBody>
                    <a:bodyPr/>
                    <a:lstStyle/>
                    <a:p>
                      <a:r>
                        <a:rPr lang="en-ZA" sz="1800" dirty="0">
                          <a:latin typeface="Arial" panose="020B0604020202020204" pitchFamily="34" charset="0"/>
                          <a:cs typeface="Arial" panose="020B0604020202020204" pitchFamily="34" charset="0"/>
                        </a:rPr>
                        <a:t>Filled</a:t>
                      </a:r>
                      <a:endParaRPr lang="en-ZA" sz="1800" dirty="0">
                        <a:solidFill>
                          <a:srgbClr val="FF0000"/>
                        </a:solidFill>
                        <a:latin typeface="Arial" panose="020B0604020202020204" pitchFamily="34" charset="0"/>
                        <a:cs typeface="Arial" panose="020B0604020202020204" pitchFamily="34" charset="0"/>
                      </a:endParaRPr>
                    </a:p>
                  </a:txBody>
                  <a:tcPr/>
                </a:tc>
                <a:tc>
                  <a:txBody>
                    <a:bodyPr/>
                    <a:lstStyle/>
                    <a:p>
                      <a:r>
                        <a:rPr lang="en-US" sz="1800" dirty="0">
                          <a:solidFill>
                            <a:schemeClr val="tx1"/>
                          </a:solidFill>
                          <a:latin typeface="Arial" panose="020B0604020202020204" pitchFamily="34" charset="0"/>
                          <a:cs typeface="Arial" panose="020B0604020202020204" pitchFamily="34" charset="0"/>
                        </a:rPr>
                        <a:t>December 2019</a:t>
                      </a:r>
                      <a:endParaRPr lang="en-ZA" sz="1800" dirty="0">
                        <a:solidFill>
                          <a:schemeClr val="tx1"/>
                        </a:solidFill>
                        <a:latin typeface="Arial" panose="020B0604020202020204" pitchFamily="34" charset="0"/>
                        <a:cs typeface="Arial" panose="020B0604020202020204" pitchFamily="34" charset="0"/>
                      </a:endParaRPr>
                    </a:p>
                  </a:txBody>
                  <a:tcPr/>
                </a:tc>
                <a:tc>
                  <a:txBody>
                    <a:bodyPr/>
                    <a:lstStyle/>
                    <a:p>
                      <a:endParaRPr lang="en-Z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29730206"/>
                  </a:ext>
                </a:extLst>
              </a:tr>
              <a:tr h="373602">
                <a:tc>
                  <a:txBody>
                    <a:bodyPr/>
                    <a:lstStyle/>
                    <a:p>
                      <a:r>
                        <a:rPr lang="en-ZA" sz="1800" dirty="0">
                          <a:latin typeface="Arial" panose="020B0604020202020204" pitchFamily="34" charset="0"/>
                          <a:cs typeface="Arial" panose="020B0604020202020204" pitchFamily="34" charset="0"/>
                        </a:rPr>
                        <a:t>Director Community Services</a:t>
                      </a:r>
                    </a:p>
                  </a:txBody>
                  <a:tcPr/>
                </a:tc>
                <a:tc>
                  <a:txBody>
                    <a:bodyPr/>
                    <a:lstStyle/>
                    <a:p>
                      <a:r>
                        <a:rPr lang="en-ZA" sz="1800" dirty="0">
                          <a:latin typeface="Arial" panose="020B0604020202020204" pitchFamily="34" charset="0"/>
                          <a:cs typeface="Arial" panose="020B0604020202020204" pitchFamily="34" charset="0"/>
                        </a:rPr>
                        <a:t>Filled</a:t>
                      </a:r>
                    </a:p>
                  </a:txBody>
                  <a:tcPr/>
                </a:tc>
                <a:tc>
                  <a:txBody>
                    <a:bodyPr/>
                    <a:lstStyle/>
                    <a:p>
                      <a:r>
                        <a:rPr lang="en-US" sz="1800" dirty="0">
                          <a:solidFill>
                            <a:schemeClr val="tx1"/>
                          </a:solidFill>
                          <a:latin typeface="Arial" panose="020B0604020202020204" pitchFamily="34" charset="0"/>
                          <a:cs typeface="Arial" panose="020B0604020202020204" pitchFamily="34" charset="0"/>
                        </a:rPr>
                        <a:t>February 2020</a:t>
                      </a:r>
                      <a:endParaRPr lang="en-ZA" sz="1800" dirty="0">
                        <a:solidFill>
                          <a:schemeClr val="tx1"/>
                        </a:solidFill>
                        <a:latin typeface="Arial" panose="020B0604020202020204" pitchFamily="34" charset="0"/>
                        <a:cs typeface="Arial" panose="020B0604020202020204" pitchFamily="34" charset="0"/>
                      </a:endParaRPr>
                    </a:p>
                  </a:txBody>
                  <a:tcPr/>
                </a:tc>
                <a:tc>
                  <a:txBody>
                    <a:bodyPr/>
                    <a:lstStyle/>
                    <a:p>
                      <a:endParaRPr lang="en-Z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5437576"/>
                  </a:ext>
                </a:extLst>
              </a:tr>
              <a:tr h="373602">
                <a:tc>
                  <a:txBody>
                    <a:bodyPr/>
                    <a:lstStyle/>
                    <a:p>
                      <a:r>
                        <a:rPr lang="en-ZA" sz="1800" dirty="0">
                          <a:latin typeface="Arial" panose="020B0604020202020204" pitchFamily="34" charset="0"/>
                          <a:cs typeface="Arial" panose="020B0604020202020204" pitchFamily="34" charset="0"/>
                        </a:rPr>
                        <a:t>Director Planning &amp; Development</a:t>
                      </a:r>
                    </a:p>
                  </a:txBody>
                  <a:tcPr/>
                </a:tc>
                <a:tc>
                  <a:txBody>
                    <a:bodyPr/>
                    <a:lstStyle/>
                    <a:p>
                      <a:r>
                        <a:rPr lang="en-ZA" sz="1800" dirty="0">
                          <a:latin typeface="Arial" panose="020B0604020202020204" pitchFamily="34" charset="0"/>
                          <a:cs typeface="Arial" panose="020B0604020202020204" pitchFamily="34" charset="0"/>
                        </a:rPr>
                        <a:t>Vacant  </a:t>
                      </a:r>
                    </a:p>
                  </a:txBody>
                  <a:tcPr/>
                </a:tc>
                <a:tc>
                  <a:txBody>
                    <a:bodyPr/>
                    <a:lstStyle/>
                    <a:p>
                      <a:r>
                        <a:rPr lang="en-US" sz="1800" dirty="0">
                          <a:solidFill>
                            <a:schemeClr val="tx1"/>
                          </a:solidFill>
                          <a:latin typeface="Arial" panose="020B0604020202020204" pitchFamily="34" charset="0"/>
                          <a:cs typeface="Arial" panose="020B0604020202020204" pitchFamily="34" charset="0"/>
                        </a:rPr>
                        <a:t>1 January 2021</a:t>
                      </a:r>
                      <a:endParaRPr lang="en-ZA" sz="1800" dirty="0">
                        <a:solidFill>
                          <a:schemeClr val="tx1"/>
                        </a:solidFill>
                        <a:latin typeface="Arial" panose="020B0604020202020204" pitchFamily="34" charset="0"/>
                        <a:cs typeface="Arial" panose="020B0604020202020204" pitchFamily="34" charset="0"/>
                      </a:endParaRPr>
                    </a:p>
                  </a:txBody>
                  <a:tcPr/>
                </a:tc>
                <a:tc>
                  <a:txBody>
                    <a:bodyPr/>
                    <a:lstStyle/>
                    <a:p>
                      <a:r>
                        <a:rPr lang="en-ZA" sz="1800" dirty="0">
                          <a:solidFill>
                            <a:schemeClr val="tx1"/>
                          </a:solidFill>
                          <a:latin typeface="Arial" panose="020B0604020202020204" pitchFamily="34" charset="0"/>
                          <a:cs typeface="Arial" panose="020B0604020202020204" pitchFamily="34" charset="0"/>
                        </a:rPr>
                        <a:t>The post has since been advertised</a:t>
                      </a:r>
                    </a:p>
                  </a:txBody>
                  <a:tcPr/>
                </a:tc>
                <a:extLst>
                  <a:ext uri="{0D108BD9-81ED-4DB2-BD59-A6C34878D82A}">
                    <a16:rowId xmlns:a16="http://schemas.microsoft.com/office/drawing/2014/main" val="4211463650"/>
                  </a:ext>
                </a:extLst>
              </a:tr>
            </a:tbl>
          </a:graphicData>
        </a:graphic>
      </p:graphicFrame>
      <p:sp>
        <p:nvSpPr>
          <p:cNvPr id="2" name="Slide Number Placeholder 1">
            <a:extLst>
              <a:ext uri="{FF2B5EF4-FFF2-40B4-BE49-F238E27FC236}">
                <a16:creationId xmlns:a16="http://schemas.microsoft.com/office/drawing/2014/main" id="{74494FF8-BEE5-43C1-ACCF-0D9523B67404}"/>
              </a:ext>
            </a:extLst>
          </p:cNvPr>
          <p:cNvSpPr>
            <a:spLocks noGrp="1"/>
          </p:cNvSpPr>
          <p:nvPr>
            <p:ph type="sldNum" sz="quarter" idx="12"/>
          </p:nvPr>
        </p:nvSpPr>
        <p:spPr/>
        <p:txBody>
          <a:bodyPr/>
          <a:lstStyle/>
          <a:p>
            <a:fld id="{DFA8290E-FB59-477C-9B22-FC819766172C}" type="slidenum">
              <a:rPr lang="en-ZA" smtClean="0"/>
              <a:t>32</a:t>
            </a:fld>
            <a:endParaRPr lang="en-ZA"/>
          </a:p>
        </p:txBody>
      </p:sp>
      <p:sp>
        <p:nvSpPr>
          <p:cNvPr id="4" name="TextBox 3">
            <a:extLst>
              <a:ext uri="{FF2B5EF4-FFF2-40B4-BE49-F238E27FC236}">
                <a16:creationId xmlns:a16="http://schemas.microsoft.com/office/drawing/2014/main" id="{A72307A8-3387-4CEE-8F08-A5E5BEB36985}"/>
              </a:ext>
            </a:extLst>
          </p:cNvPr>
          <p:cNvSpPr txBox="1"/>
          <p:nvPr/>
        </p:nvSpPr>
        <p:spPr>
          <a:xfrm>
            <a:off x="426129" y="948999"/>
            <a:ext cx="10013274" cy="461665"/>
          </a:xfrm>
          <a:prstGeom prst="rect">
            <a:avLst/>
          </a:prstGeom>
          <a:noFill/>
        </p:spPr>
        <p:txBody>
          <a:bodyPr wrap="square" rtlCol="0" anchor="ctr">
            <a:spAutoFit/>
          </a:bodyPr>
          <a:lstStyle/>
          <a:p>
            <a:r>
              <a:rPr lang="en-ZA" sz="2400" b="1" dirty="0"/>
              <a:t>APPOINTMENT OF SENIOR MANAGERS SEC 54A &amp; 56</a:t>
            </a:r>
            <a:endParaRPr lang="en-US" dirty="0"/>
          </a:p>
        </p:txBody>
      </p:sp>
      <p:pic>
        <p:nvPicPr>
          <p:cNvPr id="5" name="Picture 4">
            <a:extLst>
              <a:ext uri="{FF2B5EF4-FFF2-40B4-BE49-F238E27FC236}">
                <a16:creationId xmlns:a16="http://schemas.microsoft.com/office/drawing/2014/main" id="{C39A4223-8F36-4AD1-B4F7-97A0DBB96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741" y="127488"/>
            <a:ext cx="1026171" cy="9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749AE37-4858-4B6A-A15D-B6D6957AE17C}"/>
              </a:ext>
            </a:extLst>
          </p:cNvPr>
          <p:cNvSpPr>
            <a:spLocks noGrp="1"/>
          </p:cNvSpPr>
          <p:nvPr>
            <p:ph type="title"/>
          </p:nvPr>
        </p:nvSpPr>
        <p:spPr>
          <a:xfrm>
            <a:off x="381561" y="303969"/>
            <a:ext cx="10139119" cy="655807"/>
          </a:xfrm>
          <a:solidFill>
            <a:schemeClr val="accent6"/>
          </a:solidFill>
        </p:spPr>
        <p:txBody>
          <a:bodyPr>
            <a:normAutofit/>
          </a:bodyPr>
          <a:lstStyle/>
          <a:p>
            <a:r>
              <a:rPr lang="en-ZA" sz="4000" b="1" dirty="0">
                <a:latin typeface="+mn-lt"/>
                <a:cs typeface="Arial" panose="020B0604020202020204" pitchFamily="34" charset="0"/>
              </a:rPr>
              <a:t>INSTITUTIONAL CAPACITY</a:t>
            </a:r>
            <a:endParaRPr lang="en-US" sz="4000" b="1" dirty="0">
              <a:latin typeface="+mn-lt"/>
              <a:cs typeface="Arial" panose="020B0604020202020204" pitchFamily="34" charset="0"/>
            </a:endParaRPr>
          </a:p>
        </p:txBody>
      </p:sp>
    </p:spTree>
    <p:extLst>
      <p:ext uri="{BB962C8B-B14F-4D97-AF65-F5344CB8AC3E}">
        <p14:creationId xmlns:p14="http://schemas.microsoft.com/office/powerpoint/2010/main" val="2336968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22968-837F-492E-A942-D5E433FC196F}"/>
              </a:ext>
            </a:extLst>
          </p:cNvPr>
          <p:cNvSpPr>
            <a:spLocks noGrp="1"/>
          </p:cNvSpPr>
          <p:nvPr>
            <p:ph type="title"/>
          </p:nvPr>
        </p:nvSpPr>
        <p:spPr>
          <a:xfrm>
            <a:off x="838200" y="365125"/>
            <a:ext cx="9612086" cy="646929"/>
          </a:xfrm>
          <a:solidFill>
            <a:schemeClr val="accent6"/>
          </a:solidFill>
        </p:spPr>
        <p:txBody>
          <a:bodyPr>
            <a:normAutofit/>
          </a:bodyPr>
          <a:lstStyle/>
          <a:p>
            <a:r>
              <a:rPr lang="en-ZA" sz="4000" b="1" cap="all" dirty="0">
                <a:latin typeface="+mn-lt"/>
                <a:cs typeface="Arial" panose="020B0604020202020204" pitchFamily="34" charset="0"/>
              </a:rPr>
              <a:t>Internal Audit </a:t>
            </a:r>
          </a:p>
        </p:txBody>
      </p:sp>
      <p:sp>
        <p:nvSpPr>
          <p:cNvPr id="3" name="Content Placeholder 2">
            <a:extLst>
              <a:ext uri="{FF2B5EF4-FFF2-40B4-BE49-F238E27FC236}">
                <a16:creationId xmlns:a16="http://schemas.microsoft.com/office/drawing/2014/main" id="{ADD19A5D-AE51-4954-A5C4-7C80AC51B926}"/>
              </a:ext>
            </a:extLst>
          </p:cNvPr>
          <p:cNvSpPr>
            <a:spLocks noGrp="1"/>
          </p:cNvSpPr>
          <p:nvPr>
            <p:ph idx="1"/>
          </p:nvPr>
        </p:nvSpPr>
        <p:spPr>
          <a:xfrm>
            <a:off x="838200" y="1411550"/>
            <a:ext cx="10515600" cy="5282213"/>
          </a:xfrm>
        </p:spPr>
        <p:txBody>
          <a:bodyPr>
            <a:normAutofit/>
          </a:bodyPr>
          <a:lstStyle/>
          <a:p>
            <a:pPr>
              <a:buFont typeface="Wingdings" panose="05000000000000000000" pitchFamily="2" charset="2"/>
              <a:buChar char="§"/>
            </a:pPr>
            <a:r>
              <a:rPr lang="en-GB" sz="2000" dirty="0">
                <a:latin typeface="Arial" panose="020B0604020202020204" pitchFamily="34" charset="0"/>
                <a:cs typeface="Arial" panose="020B0604020202020204" pitchFamily="34" charset="0"/>
              </a:rPr>
              <a:t>GMM established an in-house Audit Committee that is staffed and reports administratively to the Municipal Manager and functionally reports to the Audit Committee.</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There are 6 positions on the organisational structure with 1 vacancy. </a:t>
            </a:r>
          </a:p>
          <a:p>
            <a:pPr marL="0" indent="0">
              <a:buNone/>
            </a:pPr>
            <a:endParaRPr lang="en-GB" sz="2400"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DF536424-497B-4297-A50D-9A4C0FD50F08}"/>
              </a:ext>
            </a:extLst>
          </p:cNvPr>
          <p:cNvGraphicFramePr>
            <a:graphicFrameLocks noGrp="1"/>
          </p:cNvGraphicFramePr>
          <p:nvPr>
            <p:extLst>
              <p:ext uri="{D42A27DB-BD31-4B8C-83A1-F6EECF244321}">
                <p14:modId xmlns:p14="http://schemas.microsoft.com/office/powerpoint/2010/main" val="3313618365"/>
              </p:ext>
            </p:extLst>
          </p:nvPr>
        </p:nvGraphicFramePr>
        <p:xfrm>
          <a:off x="922537" y="2559668"/>
          <a:ext cx="10346925" cy="3576320"/>
        </p:xfrm>
        <a:graphic>
          <a:graphicData uri="http://schemas.openxmlformats.org/drawingml/2006/table">
            <a:tbl>
              <a:tblPr firstRow="1" bandRow="1">
                <a:tableStyleId>{93296810-A885-4BE3-A3E7-6D5BEEA58F35}</a:tableStyleId>
              </a:tblPr>
              <a:tblGrid>
                <a:gridCol w="1604743">
                  <a:extLst>
                    <a:ext uri="{9D8B030D-6E8A-4147-A177-3AD203B41FA5}">
                      <a16:colId xmlns:a16="http://schemas.microsoft.com/office/drawing/2014/main" val="3972252903"/>
                    </a:ext>
                  </a:extLst>
                </a:gridCol>
                <a:gridCol w="3434074">
                  <a:extLst>
                    <a:ext uri="{9D8B030D-6E8A-4147-A177-3AD203B41FA5}">
                      <a16:colId xmlns:a16="http://schemas.microsoft.com/office/drawing/2014/main" val="3983636858"/>
                    </a:ext>
                  </a:extLst>
                </a:gridCol>
                <a:gridCol w="5308108">
                  <a:extLst>
                    <a:ext uri="{9D8B030D-6E8A-4147-A177-3AD203B41FA5}">
                      <a16:colId xmlns:a16="http://schemas.microsoft.com/office/drawing/2014/main" val="2352569507"/>
                    </a:ext>
                  </a:extLst>
                </a:gridCol>
              </a:tblGrid>
              <a:tr h="370840">
                <a:tc>
                  <a:txBody>
                    <a:bodyPr/>
                    <a:lstStyle/>
                    <a:p>
                      <a:r>
                        <a:rPr lang="en-GB" dirty="0">
                          <a:solidFill>
                            <a:schemeClr val="tx1"/>
                          </a:solidFill>
                          <a:latin typeface="Arial" panose="020B0604020202020204" pitchFamily="34" charset="0"/>
                          <a:cs typeface="Arial" panose="020B0604020202020204" pitchFamily="34" charset="0"/>
                        </a:rPr>
                        <a:t>Name</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r>
                        <a:rPr lang="en-GB" dirty="0">
                          <a:solidFill>
                            <a:schemeClr val="tx1"/>
                          </a:solidFill>
                          <a:latin typeface="Arial" panose="020B0604020202020204" pitchFamily="34" charset="0"/>
                          <a:cs typeface="Arial" panose="020B0604020202020204" pitchFamily="34" charset="0"/>
                        </a:rPr>
                        <a:t>Position + Experience</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r>
                        <a:rPr lang="en-GB" dirty="0">
                          <a:solidFill>
                            <a:schemeClr val="tx1"/>
                          </a:solidFill>
                          <a:latin typeface="Arial" panose="020B0604020202020204" pitchFamily="34" charset="0"/>
                          <a:cs typeface="Arial" panose="020B0604020202020204" pitchFamily="34" charset="0"/>
                        </a:rPr>
                        <a:t>Qualifications</a:t>
                      </a:r>
                      <a:endParaRPr lang="en-ZA"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65471991"/>
                  </a:ext>
                </a:extLst>
              </a:tr>
              <a:tr h="370840">
                <a:tc>
                  <a:txBody>
                    <a:bodyPr/>
                    <a:lstStyle/>
                    <a:p>
                      <a:r>
                        <a:rPr lang="en-GB" dirty="0">
                          <a:solidFill>
                            <a:schemeClr val="tx1"/>
                          </a:solidFill>
                          <a:latin typeface="Arial" panose="020B0604020202020204" pitchFamily="34" charset="0"/>
                          <a:cs typeface="Arial" panose="020B0604020202020204" pitchFamily="34" charset="0"/>
                        </a:rPr>
                        <a:t>I Makola</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r>
                        <a:rPr lang="en-GB" dirty="0">
                          <a:solidFill>
                            <a:schemeClr val="tx1"/>
                          </a:solidFill>
                          <a:latin typeface="Arial" panose="020B0604020202020204" pitchFamily="34" charset="0"/>
                          <a:cs typeface="Arial" panose="020B0604020202020204" pitchFamily="34" charset="0"/>
                        </a:rPr>
                        <a:t>CAE (12 </a:t>
                      </a:r>
                      <a:r>
                        <a:rPr lang="en-GB">
                          <a:solidFill>
                            <a:schemeClr val="tx1"/>
                          </a:solidFill>
                          <a:latin typeface="Arial" panose="020B0604020202020204" pitchFamily="34" charset="0"/>
                          <a:cs typeface="Arial" panose="020B0604020202020204" pitchFamily="34" charset="0"/>
                        </a:rPr>
                        <a:t>years of external </a:t>
                      </a:r>
                      <a:r>
                        <a:rPr lang="en-GB" dirty="0">
                          <a:solidFill>
                            <a:schemeClr val="tx1"/>
                          </a:solidFill>
                          <a:latin typeface="Arial" panose="020B0604020202020204" pitchFamily="34" charset="0"/>
                          <a:cs typeface="Arial" panose="020B0604020202020204" pitchFamily="34" charset="0"/>
                        </a:rPr>
                        <a:t>&amp; </a:t>
                      </a:r>
                      <a:r>
                        <a:rPr lang="en-GB">
                          <a:solidFill>
                            <a:schemeClr val="tx1"/>
                          </a:solidFill>
                          <a:latin typeface="Arial" panose="020B0604020202020204" pitchFamily="34" charset="0"/>
                          <a:cs typeface="Arial" panose="020B0604020202020204" pitchFamily="34" charset="0"/>
                        </a:rPr>
                        <a:t>internal audit)</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r>
                        <a:rPr lang="en-GB" dirty="0">
                          <a:solidFill>
                            <a:schemeClr val="tx1"/>
                          </a:solidFill>
                          <a:latin typeface="Arial" panose="020B0604020202020204" pitchFamily="34" charset="0"/>
                          <a:cs typeface="Arial" panose="020B0604020202020204" pitchFamily="34" charset="0"/>
                        </a:rPr>
                        <a:t>B com (Articles), MFMP</a:t>
                      </a:r>
                    </a:p>
                    <a:p>
                      <a:r>
                        <a:rPr lang="en-GB" dirty="0">
                          <a:solidFill>
                            <a:schemeClr val="tx1"/>
                          </a:solidFill>
                          <a:latin typeface="Arial" panose="020B0604020202020204" pitchFamily="34" charset="0"/>
                          <a:cs typeface="Arial" panose="020B0604020202020204" pitchFamily="34" charset="0"/>
                        </a:rPr>
                        <a:t>ACCA – In progress</a:t>
                      </a:r>
                    </a:p>
                    <a:p>
                      <a:r>
                        <a:rPr lang="en-GB" dirty="0">
                          <a:solidFill>
                            <a:schemeClr val="tx1"/>
                          </a:solidFill>
                          <a:latin typeface="Arial" panose="020B0604020202020204" pitchFamily="34" charset="0"/>
                          <a:cs typeface="Arial" panose="020B0604020202020204" pitchFamily="34" charset="0"/>
                        </a:rPr>
                        <a:t>Post Grad Int Auditing in progress</a:t>
                      </a:r>
                      <a:endParaRPr lang="en-ZA"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1587153"/>
                  </a:ext>
                </a:extLst>
              </a:tr>
              <a:tr h="370840">
                <a:tc>
                  <a:txBody>
                    <a:bodyPr/>
                    <a:lstStyle/>
                    <a:p>
                      <a:r>
                        <a:rPr lang="en-GB" dirty="0">
                          <a:solidFill>
                            <a:schemeClr val="tx1"/>
                          </a:solidFill>
                          <a:latin typeface="Arial" panose="020B0604020202020204" pitchFamily="34" charset="0"/>
                          <a:cs typeface="Arial" panose="020B0604020202020204" pitchFamily="34" charset="0"/>
                        </a:rPr>
                        <a:t>T Khumalo</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r>
                        <a:rPr lang="en-GB" dirty="0">
                          <a:solidFill>
                            <a:schemeClr val="tx1"/>
                          </a:solidFill>
                          <a:latin typeface="Arial" panose="020B0604020202020204" pitchFamily="34" charset="0"/>
                          <a:cs typeface="Arial" panose="020B0604020202020204" pitchFamily="34" charset="0"/>
                        </a:rPr>
                        <a:t>Supervisor (7 years)</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r>
                        <a:rPr lang="en-GB" dirty="0">
                          <a:solidFill>
                            <a:schemeClr val="tx1"/>
                          </a:solidFill>
                          <a:latin typeface="Arial" panose="020B0604020202020204" pitchFamily="34" charset="0"/>
                          <a:cs typeface="Arial" panose="020B0604020202020204" pitchFamily="34" charset="0"/>
                        </a:rPr>
                        <a:t>B com (Accounting)</a:t>
                      </a:r>
                    </a:p>
                    <a:p>
                      <a:r>
                        <a:rPr lang="en-GB" dirty="0">
                          <a:solidFill>
                            <a:schemeClr val="tx1"/>
                          </a:solidFill>
                          <a:latin typeface="Arial" panose="020B0604020202020204" pitchFamily="34" charset="0"/>
                          <a:cs typeface="Arial" panose="020B0604020202020204" pitchFamily="34" charset="0"/>
                        </a:rPr>
                        <a:t>Municipal financial management</a:t>
                      </a:r>
                      <a:endParaRPr lang="en-ZA"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66285696"/>
                  </a:ext>
                </a:extLst>
              </a:tr>
              <a:tr h="370840">
                <a:tc>
                  <a:txBody>
                    <a:bodyPr/>
                    <a:lstStyle/>
                    <a:p>
                      <a:r>
                        <a:rPr lang="en-GB" dirty="0">
                          <a:solidFill>
                            <a:schemeClr val="tx1"/>
                          </a:solidFill>
                          <a:latin typeface="Arial" panose="020B0604020202020204" pitchFamily="34" charset="0"/>
                          <a:cs typeface="Arial" panose="020B0604020202020204" pitchFamily="34" charset="0"/>
                        </a:rPr>
                        <a:t>C Masango</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r>
                        <a:rPr lang="en-GB" dirty="0">
                          <a:solidFill>
                            <a:schemeClr val="tx1"/>
                          </a:solidFill>
                          <a:latin typeface="Arial" panose="020B0604020202020204" pitchFamily="34" charset="0"/>
                          <a:cs typeface="Arial" panose="020B0604020202020204" pitchFamily="34" charset="0"/>
                        </a:rPr>
                        <a:t>Performance Auditor</a:t>
                      </a:r>
                    </a:p>
                    <a:p>
                      <a:r>
                        <a:rPr lang="en-GB" dirty="0">
                          <a:solidFill>
                            <a:schemeClr val="tx1"/>
                          </a:solidFill>
                          <a:latin typeface="Arial" panose="020B0604020202020204" pitchFamily="34" charset="0"/>
                          <a:cs typeface="Arial" panose="020B0604020202020204" pitchFamily="34" charset="0"/>
                        </a:rPr>
                        <a:t> (7 years)</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r>
                        <a:rPr lang="en-GB" dirty="0">
                          <a:solidFill>
                            <a:schemeClr val="tx1"/>
                          </a:solidFill>
                          <a:latin typeface="Arial" panose="020B0604020202020204" pitchFamily="34" charset="0"/>
                          <a:cs typeface="Arial" panose="020B0604020202020204" pitchFamily="34" charset="0"/>
                        </a:rPr>
                        <a:t>National Diploma cost and management accounting </a:t>
                      </a:r>
                      <a:endParaRPr lang="en-ZA"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2280748"/>
                  </a:ext>
                </a:extLst>
              </a:tr>
              <a:tr h="370840">
                <a:tc>
                  <a:txBody>
                    <a:bodyPr/>
                    <a:lstStyle/>
                    <a:p>
                      <a:r>
                        <a:rPr lang="en-GB" dirty="0">
                          <a:solidFill>
                            <a:schemeClr val="tx1"/>
                          </a:solidFill>
                          <a:latin typeface="Arial" panose="020B0604020202020204" pitchFamily="34" charset="0"/>
                          <a:cs typeface="Arial" panose="020B0604020202020204" pitchFamily="34" charset="0"/>
                        </a:rPr>
                        <a:t>D Reddi</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r>
                        <a:rPr lang="en-GB" dirty="0">
                          <a:solidFill>
                            <a:schemeClr val="tx1"/>
                          </a:solidFill>
                          <a:latin typeface="Arial" panose="020B0604020202020204" pitchFamily="34" charset="0"/>
                          <a:cs typeface="Arial" panose="020B0604020202020204" pitchFamily="34" charset="0"/>
                        </a:rPr>
                        <a:t>Internal Auditor (6 </a:t>
                      </a:r>
                      <a:r>
                        <a:rPr lang="en-GB" dirty="0" err="1">
                          <a:solidFill>
                            <a:schemeClr val="tx1"/>
                          </a:solidFill>
                          <a:latin typeface="Arial" panose="020B0604020202020204" pitchFamily="34" charset="0"/>
                          <a:cs typeface="Arial" panose="020B0604020202020204" pitchFamily="34" charset="0"/>
                        </a:rPr>
                        <a:t>yrs</a:t>
                      </a:r>
                      <a:r>
                        <a:rPr lang="en-GB" dirty="0">
                          <a:solidFill>
                            <a:schemeClr val="tx1"/>
                          </a:solidFill>
                          <a:latin typeface="Arial" panose="020B0604020202020204" pitchFamily="34" charset="0"/>
                          <a:cs typeface="Arial" panose="020B0604020202020204" pitchFamily="34" charset="0"/>
                        </a:rPr>
                        <a:t>)</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r>
                        <a:rPr lang="en-GB" dirty="0">
                          <a:solidFill>
                            <a:schemeClr val="tx1"/>
                          </a:solidFill>
                          <a:latin typeface="Arial" panose="020B0604020202020204" pitchFamily="34" charset="0"/>
                          <a:cs typeface="Arial" panose="020B0604020202020204" pitchFamily="34" charset="0"/>
                        </a:rPr>
                        <a:t>B com (accounting)</a:t>
                      </a:r>
                      <a:endParaRPr lang="en-ZA"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05098838"/>
                  </a:ext>
                </a:extLst>
              </a:tr>
              <a:tr h="370840">
                <a:tc>
                  <a:txBody>
                    <a:bodyPr/>
                    <a:lstStyle/>
                    <a:p>
                      <a:r>
                        <a:rPr lang="en-GB" dirty="0">
                          <a:solidFill>
                            <a:schemeClr val="tx1"/>
                          </a:solidFill>
                          <a:latin typeface="Arial" panose="020B0604020202020204" pitchFamily="34" charset="0"/>
                          <a:cs typeface="Arial" panose="020B0604020202020204" pitchFamily="34" charset="0"/>
                        </a:rPr>
                        <a:t>T Lekhoba</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r>
                        <a:rPr lang="en-GB" dirty="0">
                          <a:solidFill>
                            <a:schemeClr val="tx1"/>
                          </a:solidFill>
                          <a:latin typeface="Arial" panose="020B0604020202020204" pitchFamily="34" charset="0"/>
                          <a:cs typeface="Arial" panose="020B0604020202020204" pitchFamily="34" charset="0"/>
                        </a:rPr>
                        <a:t>Internal Auditor (6 </a:t>
                      </a:r>
                      <a:r>
                        <a:rPr lang="en-GB" dirty="0" err="1">
                          <a:solidFill>
                            <a:schemeClr val="tx1"/>
                          </a:solidFill>
                          <a:latin typeface="Arial" panose="020B0604020202020204" pitchFamily="34" charset="0"/>
                          <a:cs typeface="Arial" panose="020B0604020202020204" pitchFamily="34" charset="0"/>
                        </a:rPr>
                        <a:t>yrs</a:t>
                      </a:r>
                      <a:r>
                        <a:rPr lang="en-GB" dirty="0">
                          <a:solidFill>
                            <a:schemeClr val="tx1"/>
                          </a:solidFill>
                          <a:latin typeface="Arial" panose="020B0604020202020204" pitchFamily="34" charset="0"/>
                          <a:cs typeface="Arial" panose="020B0604020202020204" pitchFamily="34" charset="0"/>
                        </a:rPr>
                        <a:t>)</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r>
                        <a:rPr lang="en-GB" dirty="0">
                          <a:solidFill>
                            <a:schemeClr val="tx1"/>
                          </a:solidFill>
                          <a:latin typeface="Arial" panose="020B0604020202020204" pitchFamily="34" charset="0"/>
                          <a:cs typeface="Arial" panose="020B0604020202020204" pitchFamily="34" charset="0"/>
                        </a:rPr>
                        <a:t>National Diploma: Internal Auditing</a:t>
                      </a:r>
                    </a:p>
                    <a:p>
                      <a:r>
                        <a:rPr lang="en-GB" dirty="0">
                          <a:solidFill>
                            <a:schemeClr val="tx1"/>
                          </a:solidFill>
                          <a:latin typeface="Arial" panose="020B0604020202020204" pitchFamily="34" charset="0"/>
                          <a:cs typeface="Arial" panose="020B0604020202020204" pitchFamily="34" charset="0"/>
                        </a:rPr>
                        <a:t>Advance diploma in Accounting Sciences: IA</a:t>
                      </a:r>
                      <a:endParaRPr lang="en-ZA"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8651967"/>
                  </a:ext>
                </a:extLst>
              </a:tr>
            </a:tbl>
          </a:graphicData>
        </a:graphic>
      </p:graphicFrame>
      <p:pic>
        <p:nvPicPr>
          <p:cNvPr id="6" name="Picture 5">
            <a:extLst>
              <a:ext uri="{FF2B5EF4-FFF2-40B4-BE49-F238E27FC236}">
                <a16:creationId xmlns:a16="http://schemas.microsoft.com/office/drawing/2014/main" id="{4BECC686-90D7-4724-8D81-5EFBC806D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3315" y="129925"/>
            <a:ext cx="679141" cy="63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97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0F5F7E-32BB-4745-BCD3-2945BBD0F0F8}"/>
              </a:ext>
            </a:extLst>
          </p:cNvPr>
          <p:cNvSpPr>
            <a:spLocks noGrp="1"/>
          </p:cNvSpPr>
          <p:nvPr>
            <p:ph idx="1"/>
          </p:nvPr>
        </p:nvSpPr>
        <p:spPr>
          <a:xfrm>
            <a:off x="838200" y="1305017"/>
            <a:ext cx="10515600" cy="4871946"/>
          </a:xfrm>
        </p:spPr>
        <p:txBody>
          <a:bodyPr>
            <a:normAutofit fontScale="92500" lnSpcReduction="10000"/>
          </a:bodyPr>
          <a:lstStyle/>
          <a:p>
            <a:pPr>
              <a:buAutoNum type="arabicPeriod"/>
            </a:pPr>
            <a:r>
              <a:rPr lang="en-GB" sz="2400" b="1" u="sng" dirty="0">
                <a:latin typeface="Arial" panose="020B0604020202020204" pitchFamily="34" charset="0"/>
                <a:cs typeface="Arial" panose="020B0604020202020204" pitchFamily="34" charset="0"/>
              </a:rPr>
              <a:t>Capacity</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Five independent members appointed</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Three are qualified CA(SA)</a:t>
            </a:r>
          </a:p>
          <a:p>
            <a:pPr marL="0" indent="0">
              <a:buNone/>
            </a:pPr>
            <a:endParaRPr lang="en-GB" sz="2400" b="1"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2. </a:t>
            </a:r>
            <a:r>
              <a:rPr lang="en-GB" sz="2400" b="1" u="sng" dirty="0">
                <a:latin typeface="Arial" panose="020B0604020202020204" pitchFamily="34" charset="0"/>
                <a:cs typeface="Arial" panose="020B0604020202020204" pitchFamily="34" charset="0"/>
              </a:rPr>
              <a:t>Functionality</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Committee meets quarterly and reports to Council</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In this current FY, 3 AC meetings were held. Another meeting is scheduled for 17 February 2021. </a:t>
            </a:r>
          </a:p>
          <a:p>
            <a:pPr marL="0" indent="0">
              <a:buNone/>
            </a:pPr>
            <a:endParaRPr lang="en-GB" sz="2400" b="1"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3. </a:t>
            </a:r>
            <a:r>
              <a:rPr lang="en-GB" sz="2400" b="1" u="sng" dirty="0">
                <a:latin typeface="Arial" panose="020B0604020202020204" pitchFamily="34" charset="0"/>
                <a:cs typeface="Arial" panose="020B0604020202020204" pitchFamily="34" charset="0"/>
              </a:rPr>
              <a:t>Effectiveness</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AC reports to Council with clear recommendations.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Council adopts recommendations of AC.</a:t>
            </a:r>
          </a:p>
          <a:p>
            <a:endParaRPr lang="en-ZA" dirty="0"/>
          </a:p>
        </p:txBody>
      </p:sp>
      <p:pic>
        <p:nvPicPr>
          <p:cNvPr id="5" name="Picture 4">
            <a:extLst>
              <a:ext uri="{FF2B5EF4-FFF2-40B4-BE49-F238E27FC236}">
                <a16:creationId xmlns:a16="http://schemas.microsoft.com/office/drawing/2014/main" id="{5C35FF71-1F97-4324-B4DC-1F299F3C2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3315" y="129925"/>
            <a:ext cx="679141" cy="63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EBF8226A-4F4A-4475-A38D-645ADD4F0CB4}"/>
              </a:ext>
            </a:extLst>
          </p:cNvPr>
          <p:cNvSpPr>
            <a:spLocks noGrp="1"/>
          </p:cNvSpPr>
          <p:nvPr>
            <p:ph type="title"/>
          </p:nvPr>
        </p:nvSpPr>
        <p:spPr>
          <a:xfrm>
            <a:off x="777551" y="197174"/>
            <a:ext cx="9612086" cy="646929"/>
          </a:xfrm>
          <a:solidFill>
            <a:schemeClr val="accent6"/>
          </a:solidFill>
        </p:spPr>
        <p:txBody>
          <a:bodyPr>
            <a:normAutofit/>
          </a:bodyPr>
          <a:lstStyle/>
          <a:p>
            <a:r>
              <a:rPr lang="en-ZA" sz="4000" b="1" cap="all" dirty="0">
                <a:latin typeface="+mn-lt"/>
                <a:cs typeface="Arial" panose="020B0604020202020204" pitchFamily="34" charset="0"/>
              </a:rPr>
              <a:t>Internal Audit </a:t>
            </a:r>
          </a:p>
        </p:txBody>
      </p:sp>
    </p:spTree>
    <p:extLst>
      <p:ext uri="{BB962C8B-B14F-4D97-AF65-F5344CB8AC3E}">
        <p14:creationId xmlns:p14="http://schemas.microsoft.com/office/powerpoint/2010/main" val="1255602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1491A32E-DB2D-4DD1-8C16-15D5A21DB7E0}"/>
              </a:ext>
            </a:extLst>
          </p:cNvPr>
          <p:cNvSpPr/>
          <p:nvPr/>
        </p:nvSpPr>
        <p:spPr>
          <a:xfrm>
            <a:off x="1397000" y="2961641"/>
            <a:ext cx="8432800" cy="751377"/>
          </a:xfrm>
          <a:prstGeom prst="homePlat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r>
              <a:rPr lang="en-US" sz="4000" b="1" dirty="0"/>
              <a:t>T</a:t>
            </a:r>
            <a:r>
              <a:rPr lang="en-ZA" sz="4000" b="1" dirty="0"/>
              <a:t>URN AROUND STRATEGY</a:t>
            </a:r>
          </a:p>
        </p:txBody>
      </p:sp>
      <p:sp>
        <p:nvSpPr>
          <p:cNvPr id="15" name="Slide Number Placeholder 14">
            <a:extLst>
              <a:ext uri="{FF2B5EF4-FFF2-40B4-BE49-F238E27FC236}">
                <a16:creationId xmlns:a16="http://schemas.microsoft.com/office/drawing/2014/main" id="{793ADFB4-E78F-4202-890B-6DB0E0242E21}"/>
              </a:ext>
            </a:extLst>
          </p:cNvPr>
          <p:cNvSpPr>
            <a:spLocks noGrp="1"/>
          </p:cNvSpPr>
          <p:nvPr>
            <p:ph type="sldNum" sz="quarter" idx="12"/>
          </p:nvPr>
        </p:nvSpPr>
        <p:spPr/>
        <p:txBody>
          <a:bodyPr/>
          <a:lstStyle/>
          <a:p>
            <a:fld id="{DFA8290E-FB59-477C-9B22-FC819766172C}" type="slidenum">
              <a:rPr lang="en-ZA" smtClean="0"/>
              <a:t>35</a:t>
            </a:fld>
            <a:endParaRPr lang="en-ZA"/>
          </a:p>
        </p:txBody>
      </p:sp>
      <p:pic>
        <p:nvPicPr>
          <p:cNvPr id="6" name="Picture 2">
            <a:extLst>
              <a:ext uri="{FF2B5EF4-FFF2-40B4-BE49-F238E27FC236}">
                <a16:creationId xmlns:a16="http://schemas.microsoft.com/office/drawing/2014/main" id="{7C7AADD9-2F0B-4E7E-BEAF-8D45F3C5E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142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5614-EDF7-464F-B2DD-C5F9F3487497}"/>
              </a:ext>
            </a:extLst>
          </p:cNvPr>
          <p:cNvSpPr>
            <a:spLocks noGrp="1"/>
          </p:cNvSpPr>
          <p:nvPr>
            <p:ph type="title"/>
          </p:nvPr>
        </p:nvSpPr>
        <p:spPr>
          <a:xfrm>
            <a:off x="464127" y="365126"/>
            <a:ext cx="9678249" cy="725920"/>
          </a:xfrm>
          <a:solidFill>
            <a:schemeClr val="accent6"/>
          </a:solidFill>
        </p:spPr>
        <p:txBody>
          <a:bodyPr>
            <a:normAutofit/>
          </a:bodyPr>
          <a:lstStyle/>
          <a:p>
            <a:r>
              <a:rPr lang="en-ZA" sz="4000" b="1" dirty="0">
                <a:latin typeface="+mn-lt"/>
              </a:rPr>
              <a:t>INTERVENTIONS UNDERWAY</a:t>
            </a:r>
          </a:p>
        </p:txBody>
      </p:sp>
      <p:pic>
        <p:nvPicPr>
          <p:cNvPr id="4" name="Picture 2">
            <a:extLst>
              <a:ext uri="{FF2B5EF4-FFF2-40B4-BE49-F238E27FC236}">
                <a16:creationId xmlns:a16="http://schemas.microsoft.com/office/drawing/2014/main" id="{E7EC4EF0-FEEC-4168-97CF-35770B976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5">
            <a:extLst>
              <a:ext uri="{FF2B5EF4-FFF2-40B4-BE49-F238E27FC236}">
                <a16:creationId xmlns:a16="http://schemas.microsoft.com/office/drawing/2014/main" id="{E68B639D-88D1-4D1F-919C-04E3D113121F}"/>
              </a:ext>
            </a:extLst>
          </p:cNvPr>
          <p:cNvGraphicFramePr>
            <a:graphicFrameLocks noGrp="1"/>
          </p:cNvGraphicFramePr>
          <p:nvPr>
            <p:extLst>
              <p:ext uri="{D42A27DB-BD31-4B8C-83A1-F6EECF244321}">
                <p14:modId xmlns:p14="http://schemas.microsoft.com/office/powerpoint/2010/main" val="2684585006"/>
              </p:ext>
            </p:extLst>
          </p:nvPr>
        </p:nvGraphicFramePr>
        <p:xfrm>
          <a:off x="464126" y="2321560"/>
          <a:ext cx="5631874" cy="1828800"/>
        </p:xfrm>
        <a:graphic>
          <a:graphicData uri="http://schemas.openxmlformats.org/drawingml/2006/table">
            <a:tbl>
              <a:tblPr firstRow="1" bandRow="1">
                <a:tableStyleId>{93296810-A885-4BE3-A3E7-6D5BEEA58F35}</a:tableStyleId>
              </a:tblPr>
              <a:tblGrid>
                <a:gridCol w="5631874">
                  <a:extLst>
                    <a:ext uri="{9D8B030D-6E8A-4147-A177-3AD203B41FA5}">
                      <a16:colId xmlns:a16="http://schemas.microsoft.com/office/drawing/2014/main" val="443592757"/>
                    </a:ext>
                  </a:extLst>
                </a:gridCol>
              </a:tblGrid>
              <a:tr h="246127">
                <a:tc>
                  <a:txBody>
                    <a:bodyPr/>
                    <a:lstStyle/>
                    <a:p>
                      <a:r>
                        <a:rPr lang="en-US" dirty="0"/>
                        <a:t>REVENUE </a:t>
                      </a:r>
                      <a:endParaRPr lang="en-ZA" dirty="0"/>
                    </a:p>
                  </a:txBody>
                  <a:tcPr/>
                </a:tc>
                <a:extLst>
                  <a:ext uri="{0D108BD9-81ED-4DB2-BD59-A6C34878D82A}">
                    <a16:rowId xmlns:a16="http://schemas.microsoft.com/office/drawing/2014/main" val="2484061278"/>
                  </a:ext>
                </a:extLst>
              </a:tr>
              <a:tr h="1404748">
                <a:tc>
                  <a:txBody>
                    <a:bodyPr/>
                    <a:lstStyle/>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Insourcing of meter reading services </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Started the process of disposal of obsolete assets. </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Implementation of business cut-offs</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Internal data cleansing through write off of uncollectable debt and credit control measure</a:t>
                      </a:r>
                    </a:p>
                  </a:txBody>
                  <a:tcPr/>
                </a:tc>
                <a:extLst>
                  <a:ext uri="{0D108BD9-81ED-4DB2-BD59-A6C34878D82A}">
                    <a16:rowId xmlns:a16="http://schemas.microsoft.com/office/drawing/2014/main" val="314463455"/>
                  </a:ext>
                </a:extLst>
              </a:tr>
            </a:tbl>
          </a:graphicData>
        </a:graphic>
      </p:graphicFrame>
      <p:graphicFrame>
        <p:nvGraphicFramePr>
          <p:cNvPr id="6" name="Table 5">
            <a:extLst>
              <a:ext uri="{FF2B5EF4-FFF2-40B4-BE49-F238E27FC236}">
                <a16:creationId xmlns:a16="http://schemas.microsoft.com/office/drawing/2014/main" id="{87795449-285D-4F75-977F-4F3AF400032D}"/>
              </a:ext>
            </a:extLst>
          </p:cNvPr>
          <p:cNvGraphicFramePr>
            <a:graphicFrameLocks noGrp="1"/>
          </p:cNvGraphicFramePr>
          <p:nvPr>
            <p:extLst>
              <p:ext uri="{D42A27DB-BD31-4B8C-83A1-F6EECF244321}">
                <p14:modId xmlns:p14="http://schemas.microsoft.com/office/powerpoint/2010/main" val="1856799299"/>
              </p:ext>
            </p:extLst>
          </p:nvPr>
        </p:nvGraphicFramePr>
        <p:xfrm>
          <a:off x="6583076" y="2321560"/>
          <a:ext cx="5144798" cy="4028440"/>
        </p:xfrm>
        <a:graphic>
          <a:graphicData uri="http://schemas.openxmlformats.org/drawingml/2006/table">
            <a:tbl>
              <a:tblPr firstRow="1" bandRow="1">
                <a:tableStyleId>{93296810-A885-4BE3-A3E7-6D5BEEA58F35}</a:tableStyleId>
              </a:tblPr>
              <a:tblGrid>
                <a:gridCol w="5144798">
                  <a:extLst>
                    <a:ext uri="{9D8B030D-6E8A-4147-A177-3AD203B41FA5}">
                      <a16:colId xmlns:a16="http://schemas.microsoft.com/office/drawing/2014/main" val="443592757"/>
                    </a:ext>
                  </a:extLst>
                </a:gridCol>
              </a:tblGrid>
              <a:tr h="370840">
                <a:tc>
                  <a:txBody>
                    <a:bodyPr/>
                    <a:lstStyle/>
                    <a:p>
                      <a:r>
                        <a:rPr lang="en-US" dirty="0"/>
                        <a:t>INSOURCING THROUGH ACQUISITION OF FLEET  </a:t>
                      </a:r>
                      <a:endParaRPr lang="en-ZA" dirty="0"/>
                    </a:p>
                  </a:txBody>
                  <a:tcPr/>
                </a:tc>
                <a:extLst>
                  <a:ext uri="{0D108BD9-81ED-4DB2-BD59-A6C34878D82A}">
                    <a16:rowId xmlns:a16="http://schemas.microsoft.com/office/drawing/2014/main" val="2484061278"/>
                  </a:ext>
                </a:extLst>
              </a:tr>
              <a:tr h="370840">
                <a:tc>
                  <a:txBody>
                    <a:bodyPr/>
                    <a:lstStyle/>
                    <a:p>
                      <a:r>
                        <a:rPr lang="en-US" sz="1800" dirty="0">
                          <a:solidFill>
                            <a:schemeClr val="tx1"/>
                          </a:solidFill>
                          <a:latin typeface="Arial" panose="020B0604020202020204" pitchFamily="34" charset="0"/>
                          <a:cs typeface="Arial" panose="020B0604020202020204" pitchFamily="34" charset="0"/>
                        </a:rPr>
                        <a:t>Purchase orders for the following fleet  has been issued: </a:t>
                      </a:r>
                    </a:p>
                    <a:p>
                      <a:pPr marL="0" indent="0">
                        <a:buNone/>
                      </a:pPr>
                      <a:endParaRPr lang="en-US" sz="18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en-US" sz="1800" dirty="0">
                          <a:solidFill>
                            <a:schemeClr val="tx1"/>
                          </a:solidFill>
                          <a:latin typeface="Arial" panose="020B0604020202020204" pitchFamily="34" charset="0"/>
                          <a:cs typeface="Arial" panose="020B0604020202020204" pitchFamily="34" charset="0"/>
                        </a:rPr>
                        <a:t>Honey suckers x3</a:t>
                      </a:r>
                    </a:p>
                    <a:p>
                      <a:pPr>
                        <a:buFont typeface="Wingdings" panose="05000000000000000000" pitchFamily="2" charset="2"/>
                        <a:buChar char="q"/>
                      </a:pPr>
                      <a:r>
                        <a:rPr lang="en-US" sz="1800" dirty="0">
                          <a:solidFill>
                            <a:schemeClr val="tx1"/>
                          </a:solidFill>
                          <a:latin typeface="Arial" panose="020B0604020202020204" pitchFamily="34" charset="0"/>
                          <a:cs typeface="Arial" panose="020B0604020202020204" pitchFamily="34" charset="0"/>
                        </a:rPr>
                        <a:t>Water carts x2</a:t>
                      </a:r>
                    </a:p>
                    <a:p>
                      <a:pPr>
                        <a:buFont typeface="Wingdings" panose="05000000000000000000" pitchFamily="2" charset="2"/>
                        <a:buChar char="q"/>
                      </a:pPr>
                      <a:r>
                        <a:rPr lang="en-US" sz="1800" dirty="0">
                          <a:solidFill>
                            <a:schemeClr val="tx1"/>
                          </a:solidFill>
                          <a:latin typeface="Arial" panose="020B0604020202020204" pitchFamily="34" charset="0"/>
                          <a:cs typeface="Arial" panose="020B0604020202020204" pitchFamily="34" charset="0"/>
                        </a:rPr>
                        <a:t>High pressure jet x1</a:t>
                      </a:r>
                    </a:p>
                    <a:p>
                      <a:pPr>
                        <a:buFont typeface="Wingdings" panose="05000000000000000000" pitchFamily="2" charset="2"/>
                        <a:buChar char="q"/>
                      </a:pPr>
                      <a:r>
                        <a:rPr lang="en-US" sz="1800" dirty="0">
                          <a:solidFill>
                            <a:schemeClr val="tx1"/>
                          </a:solidFill>
                          <a:latin typeface="Arial" panose="020B0604020202020204" pitchFamily="34" charset="0"/>
                          <a:cs typeface="Arial" panose="020B0604020202020204" pitchFamily="34" charset="0"/>
                        </a:rPr>
                        <a:t>Tipper trucks x4 </a:t>
                      </a:r>
                    </a:p>
                    <a:p>
                      <a:pPr>
                        <a:buFont typeface="Wingdings" panose="05000000000000000000" pitchFamily="2" charset="2"/>
                        <a:buChar char="q"/>
                      </a:pPr>
                      <a:r>
                        <a:rPr lang="en-US" sz="1800" dirty="0">
                          <a:solidFill>
                            <a:schemeClr val="tx1"/>
                          </a:solidFill>
                          <a:latin typeface="Arial" panose="020B0604020202020204" pitchFamily="34" charset="0"/>
                          <a:cs typeface="Arial" panose="020B0604020202020204" pitchFamily="34" charset="0"/>
                        </a:rPr>
                        <a:t>Front end loader x2 </a:t>
                      </a:r>
                    </a:p>
                    <a:p>
                      <a:pPr>
                        <a:buFont typeface="Wingdings" panose="05000000000000000000" pitchFamily="2" charset="2"/>
                        <a:buChar char="q"/>
                      </a:pPr>
                      <a:r>
                        <a:rPr lang="en-US" sz="1800" dirty="0">
                          <a:solidFill>
                            <a:schemeClr val="tx1"/>
                          </a:solidFill>
                          <a:latin typeface="Arial" panose="020B0604020202020204" pitchFamily="34" charset="0"/>
                          <a:cs typeface="Arial" panose="020B0604020202020204" pitchFamily="34" charset="0"/>
                        </a:rPr>
                        <a:t>Bulldozer</a:t>
                      </a:r>
                      <a:endParaRPr lang="en-ZA"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dirty="0">
                          <a:solidFill>
                            <a:schemeClr val="tx1"/>
                          </a:solidFill>
                          <a:latin typeface="Arial" panose="020B0604020202020204" pitchFamily="34" charset="0"/>
                          <a:cs typeface="Arial" panose="020B0604020202020204" pitchFamily="34" charset="0"/>
                        </a:rPr>
                        <a:t>TLB’s x 6 – Delivered and handed over to GMM</a:t>
                      </a:r>
                    </a:p>
                    <a:p>
                      <a:endParaRPr lang="en-ZA" dirty="0"/>
                    </a:p>
                    <a:p>
                      <a:endParaRPr lang="en-ZA" dirty="0"/>
                    </a:p>
                  </a:txBody>
                  <a:tcPr/>
                </a:tc>
                <a:extLst>
                  <a:ext uri="{0D108BD9-81ED-4DB2-BD59-A6C34878D82A}">
                    <a16:rowId xmlns:a16="http://schemas.microsoft.com/office/drawing/2014/main" val="314463455"/>
                  </a:ext>
                </a:extLst>
              </a:tr>
            </a:tbl>
          </a:graphicData>
        </a:graphic>
      </p:graphicFrame>
      <p:sp>
        <p:nvSpPr>
          <p:cNvPr id="7" name="TextBox 6">
            <a:extLst>
              <a:ext uri="{FF2B5EF4-FFF2-40B4-BE49-F238E27FC236}">
                <a16:creationId xmlns:a16="http://schemas.microsoft.com/office/drawing/2014/main" id="{FEEFBC5F-CF50-42B4-9D23-B09C9D66EA98}"/>
              </a:ext>
            </a:extLst>
          </p:cNvPr>
          <p:cNvSpPr txBox="1"/>
          <p:nvPr/>
        </p:nvSpPr>
        <p:spPr>
          <a:xfrm>
            <a:off x="464126" y="1498569"/>
            <a:ext cx="10767291"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The turn around strategy of the </a:t>
            </a:r>
            <a:r>
              <a:rPr lang="en-US" dirty="0">
                <a:latin typeface="Arial" panose="020B0604020202020204" pitchFamily="34" charset="0"/>
                <a:cs typeface="Arial" panose="020B0604020202020204" pitchFamily="34" charset="0"/>
              </a:rPr>
              <a:t>municipality is targeting reducing of contracted services and reduction in redundant infrastructure through the following measures:</a:t>
            </a:r>
            <a:endParaRPr lang="en-US" sz="1800" dirty="0">
              <a:latin typeface="Arial" panose="020B0604020202020204" pitchFamily="34" charset="0"/>
              <a:cs typeface="Arial" panose="020B0604020202020204" pitchFamily="34" charset="0"/>
            </a:endParaRPr>
          </a:p>
        </p:txBody>
      </p:sp>
      <p:graphicFrame>
        <p:nvGraphicFramePr>
          <p:cNvPr id="8" name="Table 5">
            <a:extLst>
              <a:ext uri="{FF2B5EF4-FFF2-40B4-BE49-F238E27FC236}">
                <a16:creationId xmlns:a16="http://schemas.microsoft.com/office/drawing/2014/main" id="{2DD11912-616B-4BD2-AC1E-05090D5D2A7C}"/>
              </a:ext>
            </a:extLst>
          </p:cNvPr>
          <p:cNvGraphicFramePr>
            <a:graphicFrameLocks noGrp="1"/>
          </p:cNvGraphicFramePr>
          <p:nvPr>
            <p:extLst>
              <p:ext uri="{D42A27DB-BD31-4B8C-83A1-F6EECF244321}">
                <p14:modId xmlns:p14="http://schemas.microsoft.com/office/powerpoint/2010/main" val="3375546770"/>
              </p:ext>
            </p:extLst>
          </p:nvPr>
        </p:nvGraphicFramePr>
        <p:xfrm>
          <a:off x="464125" y="4335780"/>
          <a:ext cx="5631873" cy="1835890"/>
        </p:xfrm>
        <a:graphic>
          <a:graphicData uri="http://schemas.openxmlformats.org/drawingml/2006/table">
            <a:tbl>
              <a:tblPr firstRow="1" bandRow="1">
                <a:tableStyleId>{93296810-A885-4BE3-A3E7-6D5BEEA58F35}</a:tableStyleId>
              </a:tblPr>
              <a:tblGrid>
                <a:gridCol w="5631873">
                  <a:extLst>
                    <a:ext uri="{9D8B030D-6E8A-4147-A177-3AD203B41FA5}">
                      <a16:colId xmlns:a16="http://schemas.microsoft.com/office/drawing/2014/main" val="443592757"/>
                    </a:ext>
                  </a:extLst>
                </a:gridCol>
              </a:tblGrid>
              <a:tr h="372850">
                <a:tc>
                  <a:txBody>
                    <a:bodyPr/>
                    <a:lstStyle/>
                    <a:p>
                      <a:r>
                        <a:rPr lang="en-US" dirty="0"/>
                        <a:t>INFRASRTUCTURE </a:t>
                      </a:r>
                      <a:endParaRPr lang="en-ZA" dirty="0"/>
                    </a:p>
                  </a:txBody>
                  <a:tcPr/>
                </a:tc>
                <a:extLst>
                  <a:ext uri="{0D108BD9-81ED-4DB2-BD59-A6C34878D82A}">
                    <a16:rowId xmlns:a16="http://schemas.microsoft.com/office/drawing/2014/main" val="2484061278"/>
                  </a:ext>
                </a:extLst>
              </a:tr>
              <a:tr h="370840">
                <a:tc>
                  <a:txBody>
                    <a:bodyPr/>
                    <a:lstStyle/>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Reduce overloaded transformers in </a:t>
                      </a:r>
                      <a:r>
                        <a:rPr lang="en-ZA" dirty="0" err="1">
                          <a:latin typeface="Arial" panose="020B0604020202020204" pitchFamily="34" charset="0"/>
                          <a:cs typeface="Arial" panose="020B0604020202020204" pitchFamily="34" charset="0"/>
                        </a:rPr>
                        <a:t>Embalenhle</a:t>
                      </a:r>
                      <a:r>
                        <a:rPr lang="en-ZA" dirty="0">
                          <a:latin typeface="Arial" panose="020B0604020202020204" pitchFamily="34" charset="0"/>
                          <a:cs typeface="Arial" panose="020B0604020202020204" pitchFamily="34" charset="0"/>
                        </a:rPr>
                        <a:t> and </a:t>
                      </a:r>
                      <a:r>
                        <a:rPr lang="en-ZA" dirty="0" err="1">
                          <a:latin typeface="Arial" panose="020B0604020202020204" pitchFamily="34" charset="0"/>
                          <a:cs typeface="Arial" panose="020B0604020202020204" pitchFamily="34" charset="0"/>
                        </a:rPr>
                        <a:t>Bethal</a:t>
                      </a:r>
                      <a:r>
                        <a:rPr lang="en-ZA"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Ensure all damaged water and electricity meters are replaced</a:t>
                      </a:r>
                    </a:p>
                    <a:p>
                      <a:endParaRPr lang="en-ZA" dirty="0"/>
                    </a:p>
                  </a:txBody>
                  <a:tcPr/>
                </a:tc>
                <a:extLst>
                  <a:ext uri="{0D108BD9-81ED-4DB2-BD59-A6C34878D82A}">
                    <a16:rowId xmlns:a16="http://schemas.microsoft.com/office/drawing/2014/main" val="314463455"/>
                  </a:ext>
                </a:extLst>
              </a:tr>
            </a:tbl>
          </a:graphicData>
        </a:graphic>
      </p:graphicFrame>
    </p:spTree>
    <p:extLst>
      <p:ext uri="{BB962C8B-B14F-4D97-AF65-F5344CB8AC3E}">
        <p14:creationId xmlns:p14="http://schemas.microsoft.com/office/powerpoint/2010/main" val="1369319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0950589C-FE90-48FB-9C9D-14BC2F9F5223}"/>
              </a:ext>
            </a:extLst>
          </p:cNvPr>
          <p:cNvGraphicFramePr/>
          <p:nvPr>
            <p:extLst>
              <p:ext uri="{D42A27DB-BD31-4B8C-83A1-F6EECF244321}">
                <p14:modId xmlns:p14="http://schemas.microsoft.com/office/powerpoint/2010/main" val="2096123397"/>
              </p:ext>
            </p:extLst>
          </p:nvPr>
        </p:nvGraphicFramePr>
        <p:xfrm>
          <a:off x="956389" y="592494"/>
          <a:ext cx="10543592" cy="5761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Plaque 13">
            <a:extLst>
              <a:ext uri="{FF2B5EF4-FFF2-40B4-BE49-F238E27FC236}">
                <a16:creationId xmlns:a16="http://schemas.microsoft.com/office/drawing/2014/main" id="{CC2260C0-2D01-494B-838D-284E9283CCB7}"/>
              </a:ext>
            </a:extLst>
          </p:cNvPr>
          <p:cNvSpPr/>
          <p:nvPr/>
        </p:nvSpPr>
        <p:spPr>
          <a:xfrm>
            <a:off x="4436707" y="3139751"/>
            <a:ext cx="3582955" cy="578497"/>
          </a:xfrm>
          <a:prstGeom prst="plaque">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TURN AROUNT STRATEGY</a:t>
            </a:r>
            <a:endParaRPr lang="en-ZA" b="1" dirty="0"/>
          </a:p>
        </p:txBody>
      </p:sp>
      <p:pic>
        <p:nvPicPr>
          <p:cNvPr id="15" name="Picture 2">
            <a:extLst>
              <a:ext uri="{FF2B5EF4-FFF2-40B4-BE49-F238E27FC236}">
                <a16:creationId xmlns:a16="http://schemas.microsoft.com/office/drawing/2014/main" id="{364C7937-53BE-41BE-87C8-29AA351814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832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4E8813-391F-40E9-9EA6-2076217FB0E3}"/>
              </a:ext>
            </a:extLst>
          </p:cNvPr>
          <p:cNvSpPr txBox="1"/>
          <p:nvPr/>
        </p:nvSpPr>
        <p:spPr>
          <a:xfrm>
            <a:off x="1146689" y="3271293"/>
            <a:ext cx="8484125" cy="1538883"/>
          </a:xfrm>
          <a:prstGeom prst="rect">
            <a:avLst/>
          </a:prstGeom>
          <a:noFill/>
        </p:spPr>
        <p:txBody>
          <a:bodyPr wrap="square" numCol="1" rtlCol="0">
            <a:spAutoFit/>
          </a:bodyPr>
          <a:lstStyle/>
          <a:p>
            <a:pPr marL="171450" indent="-171450">
              <a:lnSpc>
                <a:spcPct val="150000"/>
              </a:lnSpc>
              <a:buFont typeface="Wingdings" panose="05000000000000000000" pitchFamily="2" charset="2"/>
              <a:buChar char="Ø"/>
            </a:pPr>
            <a:endParaRPr lang="en-ZA" sz="2400" dirty="0"/>
          </a:p>
          <a:p>
            <a:endParaRPr lang="en-ZA" dirty="0"/>
          </a:p>
          <a:p>
            <a:pPr marL="800100" lvl="1" indent="-342900">
              <a:buFont typeface="Calibri" panose="020F0502020204030204" pitchFamily="34" charset="0"/>
              <a:buChar char="⁻"/>
            </a:pPr>
            <a:endParaRPr lang="en-ZA" sz="2000" b="1" dirty="0"/>
          </a:p>
          <a:p>
            <a:endParaRPr lang="en-ZA" sz="2000" b="1" dirty="0"/>
          </a:p>
        </p:txBody>
      </p:sp>
      <p:sp>
        <p:nvSpPr>
          <p:cNvPr id="8" name="Slide Number Placeholder 7">
            <a:extLst>
              <a:ext uri="{FF2B5EF4-FFF2-40B4-BE49-F238E27FC236}">
                <a16:creationId xmlns:a16="http://schemas.microsoft.com/office/drawing/2014/main" id="{B4C80983-0840-4B17-B986-B6342BB3A361}"/>
              </a:ext>
            </a:extLst>
          </p:cNvPr>
          <p:cNvSpPr>
            <a:spLocks noGrp="1"/>
          </p:cNvSpPr>
          <p:nvPr>
            <p:ph type="sldNum" sz="quarter" idx="12"/>
          </p:nvPr>
        </p:nvSpPr>
        <p:spPr/>
        <p:txBody>
          <a:bodyPr/>
          <a:lstStyle/>
          <a:p>
            <a:fld id="{DFA8290E-FB59-477C-9B22-FC819766172C}" type="slidenum">
              <a:rPr lang="en-ZA" smtClean="0"/>
              <a:t>38</a:t>
            </a:fld>
            <a:endParaRPr lang="en-ZA" dirty="0"/>
          </a:p>
        </p:txBody>
      </p:sp>
      <p:sp>
        <p:nvSpPr>
          <p:cNvPr id="10" name="Arrow: Pentagon 9">
            <a:extLst>
              <a:ext uri="{FF2B5EF4-FFF2-40B4-BE49-F238E27FC236}">
                <a16:creationId xmlns:a16="http://schemas.microsoft.com/office/drawing/2014/main" id="{60A7A8C8-6455-4DA6-B25E-6C037A604933}"/>
              </a:ext>
            </a:extLst>
          </p:cNvPr>
          <p:cNvSpPr/>
          <p:nvPr/>
        </p:nvSpPr>
        <p:spPr>
          <a:xfrm>
            <a:off x="932156" y="196828"/>
            <a:ext cx="7492266" cy="662444"/>
          </a:xfrm>
          <a:prstGeom prst="homePlate">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r>
              <a:rPr lang="en-ZA" sz="2600" b="1" dirty="0">
                <a:latin typeface="Arial" panose="020B0604020202020204" pitchFamily="34" charset="0"/>
                <a:cs typeface="Arial" panose="020B0604020202020204" pitchFamily="34" charset="0"/>
              </a:rPr>
              <a:t>RECOMMENDATIONS  </a:t>
            </a:r>
          </a:p>
        </p:txBody>
      </p:sp>
      <p:sp>
        <p:nvSpPr>
          <p:cNvPr id="2" name="TextBox 1">
            <a:extLst>
              <a:ext uri="{FF2B5EF4-FFF2-40B4-BE49-F238E27FC236}">
                <a16:creationId xmlns:a16="http://schemas.microsoft.com/office/drawing/2014/main" id="{01652073-0F3A-426C-A63E-06AE027AE872}"/>
              </a:ext>
            </a:extLst>
          </p:cNvPr>
          <p:cNvSpPr txBox="1"/>
          <p:nvPr/>
        </p:nvSpPr>
        <p:spPr>
          <a:xfrm>
            <a:off x="932155" y="1360768"/>
            <a:ext cx="10922387" cy="4062651"/>
          </a:xfrm>
          <a:prstGeom prst="rect">
            <a:avLst/>
          </a:prstGeom>
          <a:noFill/>
        </p:spPr>
        <p:txBody>
          <a:bodyPr wrap="square" rtlCol="0">
            <a:spAutoFit/>
          </a:bodyPr>
          <a:lstStyle/>
          <a:p>
            <a:pPr marL="285750" indent="-285750">
              <a:buFont typeface="Wingdings" panose="05000000000000000000" pitchFamily="2" charset="2"/>
              <a:buChar char="q"/>
            </a:pPr>
            <a:r>
              <a:rPr lang="en-US" sz="2000" dirty="0">
                <a:latin typeface="Arial" panose="020B0604020202020204" pitchFamily="34" charset="0"/>
                <a:cs typeface="Arial" panose="020B0604020202020204" pitchFamily="34" charset="0"/>
              </a:rPr>
              <a:t>That, the presentation on the Financial Position of </a:t>
            </a:r>
            <a:r>
              <a:rPr lang="en-US" sz="2000" dirty="0" err="1">
                <a:latin typeface="Arial" panose="020B0604020202020204" pitchFamily="34" charset="0"/>
                <a:cs typeface="Arial" panose="020B0604020202020204" pitchFamily="34" charset="0"/>
              </a:rPr>
              <a:t>Govan</a:t>
            </a:r>
            <a:r>
              <a:rPr lang="en-US" sz="2000" dirty="0">
                <a:latin typeface="Arial" panose="020B0604020202020204" pitchFamily="34" charset="0"/>
                <a:cs typeface="Arial" panose="020B0604020202020204" pitchFamily="34" charset="0"/>
              </a:rPr>
              <a:t> Mbeki Municipality be noted. </a:t>
            </a:r>
          </a:p>
          <a:p>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2000" dirty="0">
                <a:latin typeface="Arial" panose="020B0604020202020204" pitchFamily="34" charset="0"/>
                <a:cs typeface="Arial" panose="020B0604020202020204" pitchFamily="34" charset="0"/>
              </a:rPr>
              <a:t>That, the need for government, private sector and community partnerships to support the revenue enhancement of the municipality is required in the following:</a:t>
            </a:r>
          </a:p>
          <a:p>
            <a:endParaRPr lang="en-US" sz="2000" dirty="0">
              <a:latin typeface="Arial" panose="020B0604020202020204" pitchFamily="34" charset="0"/>
              <a:cs typeface="Arial" panose="020B0604020202020204" pitchFamily="34" charset="0"/>
            </a:endParaRPr>
          </a:p>
          <a:p>
            <a:pPr marL="89535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National intervention on the charging of interest by Eskom and Rand Water</a:t>
            </a:r>
          </a:p>
          <a:p>
            <a:pPr marL="89535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Settling of government debt owed to GMM</a:t>
            </a:r>
          </a:p>
          <a:p>
            <a:pPr marL="89535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Local businesses who are Large Power Users to service accounts timeously</a:t>
            </a:r>
          </a:p>
          <a:p>
            <a:pPr marL="89535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Community partnership in creating a culture of payment of services</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pic>
        <p:nvPicPr>
          <p:cNvPr id="5" name="Picture 2">
            <a:extLst>
              <a:ext uri="{FF2B5EF4-FFF2-40B4-BE49-F238E27FC236}">
                <a16:creationId xmlns:a16="http://schemas.microsoft.com/office/drawing/2014/main" id="{FDF4D373-F24A-49B7-99F6-7904509CB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455" y="108997"/>
            <a:ext cx="668175"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995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G_1382">
            <a:extLst>
              <a:ext uri="{FF2B5EF4-FFF2-40B4-BE49-F238E27FC236}">
                <a16:creationId xmlns:a16="http://schemas.microsoft.com/office/drawing/2014/main" id="{F7F3D658-679C-47ED-8178-021C55F3513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852"/>
          <a:stretch/>
        </p:blipFill>
        <p:spPr bwMode="auto">
          <a:xfrm>
            <a:off x="1524001" y="5618375"/>
            <a:ext cx="4091233" cy="123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1B7CFCB2-D8E6-46B5-8AB5-88D16D678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994" y="5877754"/>
            <a:ext cx="1055802" cy="98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10">
            <a:extLst>
              <a:ext uri="{FF2B5EF4-FFF2-40B4-BE49-F238E27FC236}">
                <a16:creationId xmlns:a16="http://schemas.microsoft.com/office/drawing/2014/main" id="{23858ECF-3064-48A7-AAF8-ABC5A458614C}"/>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823693" y="5892036"/>
            <a:ext cx="1453557" cy="969038"/>
          </a:xfrm>
        </p:spPr>
      </p:pic>
      <p:sp>
        <p:nvSpPr>
          <p:cNvPr id="8" name="Slide Number Placeholder 7">
            <a:extLst>
              <a:ext uri="{FF2B5EF4-FFF2-40B4-BE49-F238E27FC236}">
                <a16:creationId xmlns:a16="http://schemas.microsoft.com/office/drawing/2014/main" id="{B4C80983-0840-4B17-B986-B6342BB3A361}"/>
              </a:ext>
            </a:extLst>
          </p:cNvPr>
          <p:cNvSpPr>
            <a:spLocks noGrp="1"/>
          </p:cNvSpPr>
          <p:nvPr>
            <p:ph type="sldNum" sz="quarter" idx="12"/>
          </p:nvPr>
        </p:nvSpPr>
        <p:spPr/>
        <p:txBody>
          <a:bodyPr/>
          <a:lstStyle/>
          <a:p>
            <a:fld id="{DFA8290E-FB59-477C-9B22-FC819766172C}" type="slidenum">
              <a:rPr lang="en-ZA" smtClean="0"/>
              <a:t>39</a:t>
            </a:fld>
            <a:endParaRPr lang="en-ZA"/>
          </a:p>
        </p:txBody>
      </p:sp>
      <p:sp>
        <p:nvSpPr>
          <p:cNvPr id="2" name="Rectangle 1">
            <a:extLst>
              <a:ext uri="{FF2B5EF4-FFF2-40B4-BE49-F238E27FC236}">
                <a16:creationId xmlns:a16="http://schemas.microsoft.com/office/drawing/2014/main" id="{1DE582D9-68AA-4AC3-A8C1-DC58F2CE9941}"/>
              </a:ext>
            </a:extLst>
          </p:cNvPr>
          <p:cNvSpPr/>
          <p:nvPr/>
        </p:nvSpPr>
        <p:spPr>
          <a:xfrm>
            <a:off x="2467551" y="2311356"/>
            <a:ext cx="7724776" cy="1600438"/>
          </a:xfrm>
          <a:prstGeom prst="rect">
            <a:avLst/>
          </a:prstGeom>
        </p:spPr>
        <p:txBody>
          <a:bodyPr wrap="square">
            <a:spAutoFit/>
          </a:bodyPr>
          <a:lstStyle/>
          <a:p>
            <a:r>
              <a:rPr lang="en-ZA" sz="8000" dirty="0">
                <a:latin typeface="Arial" panose="020B0604020202020204" pitchFamily="34" charset="0"/>
                <a:cs typeface="Arial" panose="020B0604020202020204" pitchFamily="34" charset="0"/>
              </a:rPr>
              <a:t>Thank you </a:t>
            </a:r>
          </a:p>
          <a:p>
            <a:pPr algn="l"/>
            <a:endParaRPr lang="en-ZA" dirty="0">
              <a:latin typeface="TTE4FCF550t00"/>
            </a:endParaRPr>
          </a:p>
        </p:txBody>
      </p:sp>
    </p:spTree>
    <p:extLst>
      <p:ext uri="{BB962C8B-B14F-4D97-AF65-F5344CB8AC3E}">
        <p14:creationId xmlns:p14="http://schemas.microsoft.com/office/powerpoint/2010/main" val="159838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1491A32E-DB2D-4DD1-8C16-15D5A21DB7E0}"/>
              </a:ext>
            </a:extLst>
          </p:cNvPr>
          <p:cNvSpPr/>
          <p:nvPr/>
        </p:nvSpPr>
        <p:spPr>
          <a:xfrm>
            <a:off x="1397000" y="2961641"/>
            <a:ext cx="8432800" cy="751377"/>
          </a:xfrm>
          <a:prstGeom prst="homePlat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r>
              <a:rPr lang="en-ZA" sz="4000" b="1" dirty="0"/>
              <a:t>FINANCIAL VIABILITY: REVENUE</a:t>
            </a:r>
          </a:p>
        </p:txBody>
      </p:sp>
      <p:sp>
        <p:nvSpPr>
          <p:cNvPr id="15" name="Slide Number Placeholder 14">
            <a:extLst>
              <a:ext uri="{FF2B5EF4-FFF2-40B4-BE49-F238E27FC236}">
                <a16:creationId xmlns:a16="http://schemas.microsoft.com/office/drawing/2014/main" id="{793ADFB4-E78F-4202-890B-6DB0E0242E21}"/>
              </a:ext>
            </a:extLst>
          </p:cNvPr>
          <p:cNvSpPr>
            <a:spLocks noGrp="1"/>
          </p:cNvSpPr>
          <p:nvPr>
            <p:ph type="sldNum" sz="quarter" idx="12"/>
          </p:nvPr>
        </p:nvSpPr>
        <p:spPr/>
        <p:txBody>
          <a:bodyPr/>
          <a:lstStyle/>
          <a:p>
            <a:fld id="{DFA8290E-FB59-477C-9B22-FC819766172C}" type="slidenum">
              <a:rPr lang="en-ZA" smtClean="0"/>
              <a:t>4</a:t>
            </a:fld>
            <a:endParaRPr lang="en-ZA"/>
          </a:p>
        </p:txBody>
      </p:sp>
      <p:pic>
        <p:nvPicPr>
          <p:cNvPr id="6" name="Picture 2">
            <a:extLst>
              <a:ext uri="{FF2B5EF4-FFF2-40B4-BE49-F238E27FC236}">
                <a16:creationId xmlns:a16="http://schemas.microsoft.com/office/drawing/2014/main" id="{7C7AADD9-2F0B-4E7E-BEAF-8D45F3C5E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409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6B7A-C2DC-41E2-B374-7E9256F07BED}"/>
              </a:ext>
            </a:extLst>
          </p:cNvPr>
          <p:cNvSpPr>
            <a:spLocks noGrp="1"/>
          </p:cNvSpPr>
          <p:nvPr>
            <p:ph type="title"/>
          </p:nvPr>
        </p:nvSpPr>
        <p:spPr>
          <a:xfrm>
            <a:off x="838200" y="365126"/>
            <a:ext cx="10515600" cy="623166"/>
          </a:xfrm>
          <a:solidFill>
            <a:schemeClr val="accent6"/>
          </a:solidFill>
        </p:spPr>
        <p:txBody>
          <a:bodyPr>
            <a:normAutofit fontScale="90000"/>
          </a:bodyPr>
          <a:lstStyle/>
          <a:p>
            <a:r>
              <a:rPr lang="en-US" dirty="0">
                <a:latin typeface="Arial" panose="020B0604020202020204" pitchFamily="34" charset="0"/>
                <a:cs typeface="Arial" panose="020B0604020202020204" pitchFamily="34" charset="0"/>
              </a:rPr>
              <a:t>2020-2021 Budget </a:t>
            </a:r>
            <a:endParaRPr lang="en-ZA"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2C36E7B-188D-4E8C-9F00-DD8BD62C1C44}"/>
              </a:ext>
            </a:extLst>
          </p:cNvPr>
          <p:cNvSpPr>
            <a:spLocks noGrp="1"/>
          </p:cNvSpPr>
          <p:nvPr>
            <p:ph idx="1"/>
          </p:nvPr>
        </p:nvSpPr>
        <p:spPr>
          <a:xfrm>
            <a:off x="838200" y="1209964"/>
            <a:ext cx="10515600" cy="4966999"/>
          </a:xfrm>
        </p:spPr>
        <p:txBody>
          <a:bodyPr/>
          <a:lstStyle/>
          <a:p>
            <a:r>
              <a:rPr lang="en-US" dirty="0"/>
              <a:t>GMM approved its Budget in May 2020 within the legislated timeframes. </a:t>
            </a:r>
          </a:p>
          <a:p>
            <a:r>
              <a:rPr lang="en-US" dirty="0"/>
              <a:t>Overall budget summary: </a:t>
            </a:r>
          </a:p>
          <a:p>
            <a:endParaRPr lang="en-US" dirty="0"/>
          </a:p>
          <a:p>
            <a:pPr marL="0" indent="0">
              <a:buNone/>
            </a:pPr>
            <a:endParaRPr lang="en-US" dirty="0"/>
          </a:p>
          <a:p>
            <a:endParaRPr lang="en-ZA" dirty="0"/>
          </a:p>
        </p:txBody>
      </p:sp>
      <p:pic>
        <p:nvPicPr>
          <p:cNvPr id="4" name="Picture 2">
            <a:extLst>
              <a:ext uri="{FF2B5EF4-FFF2-40B4-BE49-F238E27FC236}">
                <a16:creationId xmlns:a16="http://schemas.microsoft.com/office/drawing/2014/main" id="{01D502D5-0037-4AE9-9716-2583FF134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5">
            <a:extLst>
              <a:ext uri="{FF2B5EF4-FFF2-40B4-BE49-F238E27FC236}">
                <a16:creationId xmlns:a16="http://schemas.microsoft.com/office/drawing/2014/main" id="{5DEDF977-A2BB-4F7B-9939-654984981E47}"/>
              </a:ext>
            </a:extLst>
          </p:cNvPr>
          <p:cNvGraphicFramePr>
            <a:graphicFrameLocks noGrp="1"/>
          </p:cNvGraphicFramePr>
          <p:nvPr>
            <p:extLst>
              <p:ext uri="{D42A27DB-BD31-4B8C-83A1-F6EECF244321}">
                <p14:modId xmlns:p14="http://schemas.microsoft.com/office/powerpoint/2010/main" val="522691246"/>
              </p:ext>
            </p:extLst>
          </p:nvPr>
        </p:nvGraphicFramePr>
        <p:xfrm>
          <a:off x="1154546" y="2819703"/>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0152972"/>
                    </a:ext>
                  </a:extLst>
                </a:gridCol>
                <a:gridCol w="4064000">
                  <a:extLst>
                    <a:ext uri="{9D8B030D-6E8A-4147-A177-3AD203B41FA5}">
                      <a16:colId xmlns:a16="http://schemas.microsoft.com/office/drawing/2014/main" val="1038398750"/>
                    </a:ext>
                  </a:extLst>
                </a:gridCol>
              </a:tblGrid>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ITEMS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6">
                        <a:lumMod val="60000"/>
                        <a:lumOff val="40000"/>
                      </a:schemeClr>
                    </a:solidFill>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FIGURES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6">
                        <a:lumMod val="60000"/>
                        <a:lumOff val="40000"/>
                      </a:schemeClr>
                    </a:solidFill>
                  </a:tcPr>
                </a:tc>
                <a:extLst>
                  <a:ext uri="{0D108BD9-81ED-4DB2-BD59-A6C34878D82A}">
                    <a16:rowId xmlns:a16="http://schemas.microsoft.com/office/drawing/2014/main" val="3133592366"/>
                  </a:ext>
                </a:extLst>
              </a:tr>
              <a:tr h="370840">
                <a:tc>
                  <a:txBody>
                    <a:bodyPr/>
                    <a:lstStyle/>
                    <a:p>
                      <a:pPr algn="l" fontAlgn="b"/>
                      <a:r>
                        <a:rPr lang="en-ZA" sz="1800" b="0" i="0" u="none" strike="noStrike" dirty="0">
                          <a:solidFill>
                            <a:srgbClr val="000000"/>
                          </a:solidFill>
                          <a:effectLst/>
                          <a:latin typeface="Arial" panose="020B0604020202020204" pitchFamily="34" charset="0"/>
                          <a:cs typeface="Arial" panose="020B0604020202020204" pitchFamily="34" charset="0"/>
                        </a:rPr>
                        <a:t> Expenditure  </a:t>
                      </a:r>
                    </a:p>
                  </a:txBody>
                  <a:tcPr marL="0" marR="0" marT="0" marB="0" anchor="b">
                    <a:solidFill>
                      <a:schemeClr val="accent6">
                        <a:lumMod val="60000"/>
                        <a:lumOff val="40000"/>
                      </a:schemeClr>
                    </a:solidFill>
                  </a:tcPr>
                </a:tc>
                <a:tc>
                  <a:txBody>
                    <a:bodyPr/>
                    <a:lstStyle/>
                    <a:p>
                      <a:pPr algn="r" fontAlgn="b"/>
                      <a:r>
                        <a:rPr lang="en-ZA" sz="1800" b="0" i="0" u="none" strike="noStrike" dirty="0">
                          <a:solidFill>
                            <a:srgbClr val="000000"/>
                          </a:solidFill>
                          <a:effectLst/>
                          <a:latin typeface="Arial" panose="020B0604020202020204" pitchFamily="34" charset="0"/>
                          <a:cs typeface="Arial" panose="020B0604020202020204" pitchFamily="34" charset="0"/>
                        </a:rPr>
                        <a:t>                  2 411 111 444,00 </a:t>
                      </a:r>
                    </a:p>
                  </a:txBody>
                  <a:tcPr marL="0" marR="0" marT="0" marB="0" anchor="b">
                    <a:solidFill>
                      <a:schemeClr val="accent6">
                        <a:lumMod val="60000"/>
                        <a:lumOff val="40000"/>
                      </a:schemeClr>
                    </a:solidFill>
                  </a:tcPr>
                </a:tc>
                <a:extLst>
                  <a:ext uri="{0D108BD9-81ED-4DB2-BD59-A6C34878D82A}">
                    <a16:rowId xmlns:a16="http://schemas.microsoft.com/office/drawing/2014/main" val="491819907"/>
                  </a:ext>
                </a:extLst>
              </a:tr>
              <a:tr h="370840">
                <a:tc>
                  <a:txBody>
                    <a:bodyPr/>
                    <a:lstStyle/>
                    <a:p>
                      <a:pPr algn="l" fontAlgn="b"/>
                      <a:r>
                        <a:rPr lang="en-ZA" sz="1800" b="0" i="0" u="none" strike="noStrike" dirty="0">
                          <a:solidFill>
                            <a:srgbClr val="000000"/>
                          </a:solidFill>
                          <a:effectLst/>
                          <a:latin typeface="Arial" panose="020B0604020202020204" pitchFamily="34" charset="0"/>
                          <a:cs typeface="Arial" panose="020B0604020202020204" pitchFamily="34" charset="0"/>
                        </a:rPr>
                        <a:t> Impairment  </a:t>
                      </a:r>
                    </a:p>
                  </a:txBody>
                  <a:tcPr marL="0" marR="0" marT="0" marB="0" anchor="b">
                    <a:solidFill>
                      <a:schemeClr val="accent6">
                        <a:lumMod val="60000"/>
                        <a:lumOff val="40000"/>
                      </a:schemeClr>
                    </a:solidFill>
                  </a:tcPr>
                </a:tc>
                <a:tc>
                  <a:txBody>
                    <a:bodyPr/>
                    <a:lstStyle/>
                    <a:p>
                      <a:pPr algn="r" fontAlgn="b"/>
                      <a:r>
                        <a:rPr lang="en-ZA" sz="1800" b="0" i="0" u="none" strike="noStrike" dirty="0">
                          <a:solidFill>
                            <a:srgbClr val="000000"/>
                          </a:solidFill>
                          <a:effectLst/>
                          <a:latin typeface="Arial" panose="020B0604020202020204" pitchFamily="34" charset="0"/>
                          <a:cs typeface="Arial" panose="020B0604020202020204" pitchFamily="34" charset="0"/>
                        </a:rPr>
                        <a:t>                       194 222 640,00 </a:t>
                      </a:r>
                    </a:p>
                  </a:txBody>
                  <a:tcPr marL="0" marR="0" marT="0" marB="0" anchor="b">
                    <a:solidFill>
                      <a:schemeClr val="accent6">
                        <a:lumMod val="60000"/>
                        <a:lumOff val="40000"/>
                      </a:schemeClr>
                    </a:solidFill>
                  </a:tcPr>
                </a:tc>
                <a:extLst>
                  <a:ext uri="{0D108BD9-81ED-4DB2-BD59-A6C34878D82A}">
                    <a16:rowId xmlns:a16="http://schemas.microsoft.com/office/drawing/2014/main" val="4281934674"/>
                  </a:ext>
                </a:extLst>
              </a:tr>
              <a:tr h="370840">
                <a:tc>
                  <a:txBody>
                    <a:bodyPr/>
                    <a:lstStyle/>
                    <a:p>
                      <a:pPr algn="l" fontAlgn="b"/>
                      <a:r>
                        <a:rPr lang="en-ZA" sz="1800" b="0" i="0" u="none" strike="noStrike">
                          <a:solidFill>
                            <a:srgbClr val="000000"/>
                          </a:solidFill>
                          <a:effectLst/>
                          <a:latin typeface="Arial" panose="020B0604020202020204" pitchFamily="34" charset="0"/>
                          <a:cs typeface="Arial" panose="020B0604020202020204" pitchFamily="34" charset="0"/>
                        </a:rPr>
                        <a:t> Revenue  </a:t>
                      </a:r>
                    </a:p>
                  </a:txBody>
                  <a:tcPr marL="0" marR="0" marT="0" marB="0" anchor="b">
                    <a:solidFill>
                      <a:schemeClr val="accent6">
                        <a:lumMod val="60000"/>
                        <a:lumOff val="40000"/>
                      </a:schemeClr>
                    </a:solidFill>
                  </a:tcPr>
                </a:tc>
                <a:tc>
                  <a:txBody>
                    <a:bodyPr/>
                    <a:lstStyle/>
                    <a:p>
                      <a:pPr algn="r" fontAlgn="b"/>
                      <a:r>
                        <a:rPr lang="en-ZA" sz="1800" b="0" i="0" u="none" strike="noStrike" dirty="0">
                          <a:solidFill>
                            <a:srgbClr val="000000"/>
                          </a:solidFill>
                          <a:effectLst/>
                          <a:latin typeface="Arial" panose="020B0604020202020204" pitchFamily="34" charset="0"/>
                          <a:cs typeface="Arial" panose="020B0604020202020204" pitchFamily="34" charset="0"/>
                        </a:rPr>
                        <a:t>                   (2 605 334 084,00)  </a:t>
                      </a:r>
                    </a:p>
                  </a:txBody>
                  <a:tcPr marL="0" marR="0" marT="0" marB="0" anchor="b">
                    <a:solidFill>
                      <a:schemeClr val="accent6">
                        <a:lumMod val="60000"/>
                        <a:lumOff val="40000"/>
                      </a:schemeClr>
                    </a:solidFill>
                  </a:tcPr>
                </a:tc>
                <a:extLst>
                  <a:ext uri="{0D108BD9-81ED-4DB2-BD59-A6C34878D82A}">
                    <a16:rowId xmlns:a16="http://schemas.microsoft.com/office/drawing/2014/main" val="2385604085"/>
                  </a:ext>
                </a:extLst>
              </a:tr>
              <a:tr h="370840">
                <a:tc>
                  <a:txBody>
                    <a:bodyPr/>
                    <a:lstStyle/>
                    <a:p>
                      <a:pPr algn="l" fontAlgn="b"/>
                      <a:r>
                        <a:rPr lang="en-ZA" sz="1800" b="0" i="0" u="none" strike="noStrike">
                          <a:solidFill>
                            <a:srgbClr val="000000"/>
                          </a:solidFill>
                          <a:effectLst/>
                          <a:latin typeface="Arial" panose="020B0604020202020204" pitchFamily="34" charset="0"/>
                          <a:cs typeface="Arial" panose="020B0604020202020204" pitchFamily="34" charset="0"/>
                        </a:rPr>
                        <a:t> Deficit  </a:t>
                      </a:r>
                    </a:p>
                  </a:txBody>
                  <a:tcPr marL="0" marR="0" marT="0" marB="0" anchor="b">
                    <a:solidFill>
                      <a:schemeClr val="accent6">
                        <a:lumMod val="60000"/>
                        <a:lumOff val="40000"/>
                      </a:schemeClr>
                    </a:solidFill>
                  </a:tcPr>
                </a:tc>
                <a:tc>
                  <a:txBody>
                    <a:bodyPr/>
                    <a:lstStyle/>
                    <a:p>
                      <a:pPr algn="r" fontAlgn="b"/>
                      <a:r>
                        <a:rPr lang="en-ZA" sz="1800" b="0" i="0" u="none" strike="noStrike" dirty="0">
                          <a:solidFill>
                            <a:srgbClr val="000000"/>
                          </a:solidFill>
                          <a:effectLst/>
                          <a:latin typeface="Arial" panose="020B0604020202020204" pitchFamily="34" charset="0"/>
                          <a:cs typeface="Arial" panose="020B0604020202020204" pitchFamily="34" charset="0"/>
                        </a:rPr>
                        <a:t>                                               -   </a:t>
                      </a:r>
                    </a:p>
                  </a:txBody>
                  <a:tcPr marL="0" marR="0" marT="0" marB="0" anchor="b">
                    <a:solidFill>
                      <a:schemeClr val="accent6">
                        <a:lumMod val="60000"/>
                        <a:lumOff val="40000"/>
                      </a:schemeClr>
                    </a:solidFill>
                  </a:tcPr>
                </a:tc>
                <a:extLst>
                  <a:ext uri="{0D108BD9-81ED-4DB2-BD59-A6C34878D82A}">
                    <a16:rowId xmlns:a16="http://schemas.microsoft.com/office/drawing/2014/main" val="1677307763"/>
                  </a:ext>
                </a:extLst>
              </a:tr>
              <a:tr h="370840">
                <a:tc>
                  <a:txBody>
                    <a:bodyPr/>
                    <a:lstStyle/>
                    <a:p>
                      <a:pPr algn="l" fontAlgn="b"/>
                      <a:r>
                        <a:rPr lang="en-ZA" sz="1800" b="0" i="0" u="none" strike="noStrike" dirty="0">
                          <a:solidFill>
                            <a:srgbClr val="000000"/>
                          </a:solidFill>
                          <a:effectLst/>
                          <a:latin typeface="Arial" panose="020B0604020202020204" pitchFamily="34" charset="0"/>
                          <a:cs typeface="Arial" panose="020B0604020202020204" pitchFamily="34" charset="0"/>
                        </a:rPr>
                        <a:t> Transfer and Receipts Capital; </a:t>
                      </a:r>
                    </a:p>
                  </a:txBody>
                  <a:tcPr marL="0" marR="0" marT="0" marB="0" anchor="b">
                    <a:solidFill>
                      <a:schemeClr val="accent6">
                        <a:lumMod val="60000"/>
                        <a:lumOff val="40000"/>
                      </a:schemeClr>
                    </a:solidFill>
                  </a:tcPr>
                </a:tc>
                <a:tc>
                  <a:txBody>
                    <a:bodyPr/>
                    <a:lstStyle/>
                    <a:p>
                      <a:pPr algn="r" fontAlgn="b"/>
                      <a:r>
                        <a:rPr lang="en-ZA" sz="1800" b="0" i="0" u="none" strike="noStrike" dirty="0">
                          <a:solidFill>
                            <a:srgbClr val="000000"/>
                          </a:solidFill>
                          <a:effectLst/>
                          <a:latin typeface="Arial" panose="020B0604020202020204" pitchFamily="34" charset="0"/>
                          <a:cs typeface="Arial" panose="020B0604020202020204" pitchFamily="34" charset="0"/>
                        </a:rPr>
                        <a:t>                       172 422 004,00 </a:t>
                      </a:r>
                    </a:p>
                  </a:txBody>
                  <a:tcPr marL="0" marR="0" marT="0" marB="0" anchor="b">
                    <a:solidFill>
                      <a:schemeClr val="accent6">
                        <a:lumMod val="60000"/>
                        <a:lumOff val="40000"/>
                      </a:schemeClr>
                    </a:solidFill>
                  </a:tcPr>
                </a:tc>
                <a:extLst>
                  <a:ext uri="{0D108BD9-81ED-4DB2-BD59-A6C34878D82A}">
                    <a16:rowId xmlns:a16="http://schemas.microsoft.com/office/drawing/2014/main" val="2469841322"/>
                  </a:ext>
                </a:extLst>
              </a:tr>
              <a:tr h="370840">
                <a:tc>
                  <a:txBody>
                    <a:bodyPr/>
                    <a:lstStyle/>
                    <a:p>
                      <a:pPr algn="l" fontAlgn="b"/>
                      <a:r>
                        <a:rPr lang="en-ZA" sz="1800" b="0" i="0" u="none" strike="noStrike">
                          <a:solidFill>
                            <a:srgbClr val="000000"/>
                          </a:solidFill>
                          <a:effectLst/>
                          <a:latin typeface="Arial" panose="020B0604020202020204" pitchFamily="34" charset="0"/>
                          <a:cs typeface="Arial" panose="020B0604020202020204" pitchFamily="34" charset="0"/>
                        </a:rPr>
                        <a:t> Equitable share ring fenced </a:t>
                      </a:r>
                    </a:p>
                  </a:txBody>
                  <a:tcPr marL="0" marR="0" marT="0" marB="0" anchor="b">
                    <a:solidFill>
                      <a:schemeClr val="accent6">
                        <a:lumMod val="60000"/>
                        <a:lumOff val="40000"/>
                      </a:schemeClr>
                    </a:solidFill>
                  </a:tcPr>
                </a:tc>
                <a:tc>
                  <a:txBody>
                    <a:bodyPr/>
                    <a:lstStyle/>
                    <a:p>
                      <a:pPr algn="r" fontAlgn="b"/>
                      <a:r>
                        <a:rPr lang="en-ZA" sz="1800" b="0" i="0" u="none" strike="noStrike" dirty="0">
                          <a:solidFill>
                            <a:srgbClr val="000000"/>
                          </a:solidFill>
                          <a:effectLst/>
                          <a:latin typeface="Arial" panose="020B0604020202020204" pitchFamily="34" charset="0"/>
                          <a:cs typeface="Arial" panose="020B0604020202020204" pitchFamily="34" charset="0"/>
                        </a:rPr>
                        <a:t>                         43 000 000,00 </a:t>
                      </a:r>
                    </a:p>
                  </a:txBody>
                  <a:tcPr marL="0" marR="0" marT="0" marB="0" anchor="b">
                    <a:solidFill>
                      <a:schemeClr val="accent6">
                        <a:lumMod val="60000"/>
                        <a:lumOff val="40000"/>
                      </a:schemeClr>
                    </a:solidFill>
                  </a:tcPr>
                </a:tc>
                <a:extLst>
                  <a:ext uri="{0D108BD9-81ED-4DB2-BD59-A6C34878D82A}">
                    <a16:rowId xmlns:a16="http://schemas.microsoft.com/office/drawing/2014/main" val="1917626887"/>
                  </a:ext>
                </a:extLst>
              </a:tr>
            </a:tbl>
          </a:graphicData>
        </a:graphic>
      </p:graphicFrame>
      <p:graphicFrame>
        <p:nvGraphicFramePr>
          <p:cNvPr id="6" name="Table 5">
            <a:extLst>
              <a:ext uri="{FF2B5EF4-FFF2-40B4-BE49-F238E27FC236}">
                <a16:creationId xmlns:a16="http://schemas.microsoft.com/office/drawing/2014/main" id="{AF17FE8D-763D-45C3-9672-5B4C2E9F568E}"/>
              </a:ext>
            </a:extLst>
          </p:cNvPr>
          <p:cNvGraphicFramePr>
            <a:graphicFrameLocks noGrp="1"/>
          </p:cNvGraphicFramePr>
          <p:nvPr>
            <p:extLst>
              <p:ext uri="{D42A27DB-BD31-4B8C-83A1-F6EECF244321}">
                <p14:modId xmlns:p14="http://schemas.microsoft.com/office/powerpoint/2010/main" val="1381586122"/>
              </p:ext>
            </p:extLst>
          </p:nvPr>
        </p:nvGraphicFramePr>
        <p:xfrm>
          <a:off x="1154546" y="5415583"/>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94988806"/>
                    </a:ext>
                  </a:extLst>
                </a:gridCol>
                <a:gridCol w="4064000">
                  <a:extLst>
                    <a:ext uri="{9D8B030D-6E8A-4147-A177-3AD203B41FA5}">
                      <a16:colId xmlns:a16="http://schemas.microsoft.com/office/drawing/2014/main" val="228795693"/>
                    </a:ext>
                  </a:extLst>
                </a:gridCol>
              </a:tblGrid>
              <a:tr h="370840">
                <a:tc>
                  <a:txBody>
                    <a:bodyPr/>
                    <a:lstStyle/>
                    <a:p>
                      <a:pPr algn="l" fontAlgn="b"/>
                      <a:r>
                        <a:rPr lang="en-ZA" sz="1600" b="1" i="0" u="none" strike="noStrike" dirty="0">
                          <a:solidFill>
                            <a:srgbClr val="FF0000"/>
                          </a:solidFill>
                          <a:effectLst/>
                          <a:latin typeface="Arial" panose="020B0604020202020204" pitchFamily="34" charset="0"/>
                          <a:cs typeface="Arial" panose="020B0604020202020204" pitchFamily="34" charset="0"/>
                        </a:rPr>
                        <a:t> Total operational deficit  </a:t>
                      </a:r>
                    </a:p>
                  </a:txBody>
                  <a:tcPr marL="0" marR="0" marT="0" marB="0" anchor="b">
                    <a:solidFill>
                      <a:schemeClr val="accent6">
                        <a:lumMod val="60000"/>
                        <a:lumOff val="40000"/>
                      </a:schemeClr>
                    </a:solidFill>
                  </a:tcPr>
                </a:tc>
                <a:tc>
                  <a:txBody>
                    <a:bodyPr/>
                    <a:lstStyle/>
                    <a:p>
                      <a:pPr algn="r" fontAlgn="b"/>
                      <a:r>
                        <a:rPr lang="en-ZA" sz="1600" b="1" i="0" u="none" strike="noStrike" dirty="0">
                          <a:solidFill>
                            <a:srgbClr val="FF0000"/>
                          </a:solidFill>
                          <a:effectLst/>
                          <a:latin typeface="Arial" panose="020B0604020202020204" pitchFamily="34" charset="0"/>
                          <a:cs typeface="Arial" panose="020B0604020202020204" pitchFamily="34" charset="0"/>
                        </a:rPr>
                        <a:t>                      351 732 004.00  </a:t>
                      </a:r>
                    </a:p>
                  </a:txBody>
                  <a:tcPr marL="0" marR="0" marT="0" marB="0" anchor="b">
                    <a:solidFill>
                      <a:schemeClr val="accent6">
                        <a:lumMod val="60000"/>
                        <a:lumOff val="40000"/>
                      </a:schemeClr>
                    </a:solidFill>
                  </a:tcPr>
                </a:tc>
                <a:extLst>
                  <a:ext uri="{0D108BD9-81ED-4DB2-BD59-A6C34878D82A}">
                    <a16:rowId xmlns:a16="http://schemas.microsoft.com/office/drawing/2014/main" val="1014894055"/>
                  </a:ext>
                </a:extLst>
              </a:tr>
            </a:tbl>
          </a:graphicData>
        </a:graphic>
      </p:graphicFrame>
    </p:spTree>
    <p:extLst>
      <p:ext uri="{BB962C8B-B14F-4D97-AF65-F5344CB8AC3E}">
        <p14:creationId xmlns:p14="http://schemas.microsoft.com/office/powerpoint/2010/main" val="43296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793ADFB4-E78F-4202-890B-6DB0E0242E21}"/>
              </a:ext>
            </a:extLst>
          </p:cNvPr>
          <p:cNvSpPr>
            <a:spLocks noGrp="1"/>
          </p:cNvSpPr>
          <p:nvPr>
            <p:ph type="sldNum" sz="quarter" idx="12"/>
          </p:nvPr>
        </p:nvSpPr>
        <p:spPr/>
        <p:txBody>
          <a:bodyPr/>
          <a:lstStyle/>
          <a:p>
            <a:fld id="{DFA8290E-FB59-477C-9B22-FC819766172C}" type="slidenum">
              <a:rPr lang="en-ZA" smtClean="0"/>
              <a:t>6</a:t>
            </a:fld>
            <a:endParaRPr lang="en-ZA"/>
          </a:p>
        </p:txBody>
      </p:sp>
      <p:sp>
        <p:nvSpPr>
          <p:cNvPr id="9" name="Arrow: Pentagon 8">
            <a:extLst>
              <a:ext uri="{FF2B5EF4-FFF2-40B4-BE49-F238E27FC236}">
                <a16:creationId xmlns:a16="http://schemas.microsoft.com/office/drawing/2014/main" id="{E31BF0CA-E171-4880-BB12-B5DE19712592}"/>
              </a:ext>
            </a:extLst>
          </p:cNvPr>
          <p:cNvSpPr/>
          <p:nvPr/>
        </p:nvSpPr>
        <p:spPr>
          <a:xfrm>
            <a:off x="483455" y="136529"/>
            <a:ext cx="9598272" cy="838520"/>
          </a:xfrm>
          <a:prstGeom prst="homePlate">
            <a:avLst/>
          </a:prstGeom>
          <a:solidFill>
            <a:schemeClr val="accent6"/>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lang="en-ZA" sz="4000" b="1" dirty="0"/>
              <a:t>Budget for the 2020/2021 Financial Period</a:t>
            </a:r>
          </a:p>
        </p:txBody>
      </p:sp>
      <p:graphicFrame>
        <p:nvGraphicFramePr>
          <p:cNvPr id="8" name="Chart 7"/>
          <p:cNvGraphicFramePr/>
          <p:nvPr>
            <p:extLst>
              <p:ext uri="{D42A27DB-BD31-4B8C-83A1-F6EECF244321}">
                <p14:modId xmlns:p14="http://schemas.microsoft.com/office/powerpoint/2010/main" val="4260013633"/>
              </p:ext>
            </p:extLst>
          </p:nvPr>
        </p:nvGraphicFramePr>
        <p:xfrm>
          <a:off x="1040362" y="1082351"/>
          <a:ext cx="9353239" cy="56391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a:extLst>
              <a:ext uri="{FF2B5EF4-FFF2-40B4-BE49-F238E27FC236}">
                <a16:creationId xmlns:a16="http://schemas.microsoft.com/office/drawing/2014/main" id="{7D1E30F0-0EFD-4FAA-9894-F6891E8C0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3315" y="129925"/>
            <a:ext cx="679141" cy="63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6194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FFB55-745F-430B-9907-1C5FF03BFA3A}"/>
              </a:ext>
            </a:extLst>
          </p:cNvPr>
          <p:cNvSpPr>
            <a:spLocks noGrp="1"/>
          </p:cNvSpPr>
          <p:nvPr>
            <p:ph type="title"/>
          </p:nvPr>
        </p:nvSpPr>
        <p:spPr>
          <a:xfrm>
            <a:off x="632926" y="365125"/>
            <a:ext cx="10720874" cy="562303"/>
          </a:xfrm>
          <a:solidFill>
            <a:schemeClr val="accent6"/>
          </a:solidFill>
        </p:spPr>
        <p:txBody>
          <a:bodyPr>
            <a:normAutofit fontScale="90000"/>
          </a:bodyPr>
          <a:lstStyle/>
          <a:p>
            <a:r>
              <a:rPr lang="en-ZA" b="1" cap="all" dirty="0">
                <a:latin typeface="+mn-lt"/>
              </a:rPr>
              <a:t>Revenue collection history</a:t>
            </a:r>
          </a:p>
        </p:txBody>
      </p:sp>
      <p:graphicFrame>
        <p:nvGraphicFramePr>
          <p:cNvPr id="4" name="Table 4">
            <a:extLst>
              <a:ext uri="{FF2B5EF4-FFF2-40B4-BE49-F238E27FC236}">
                <a16:creationId xmlns:a16="http://schemas.microsoft.com/office/drawing/2014/main" id="{A023986E-388A-4FD1-BEF1-270759C55881}"/>
              </a:ext>
            </a:extLst>
          </p:cNvPr>
          <p:cNvGraphicFramePr>
            <a:graphicFrameLocks noGrp="1"/>
          </p:cNvGraphicFramePr>
          <p:nvPr>
            <p:ph idx="1"/>
            <p:extLst>
              <p:ext uri="{D42A27DB-BD31-4B8C-83A1-F6EECF244321}">
                <p14:modId xmlns:p14="http://schemas.microsoft.com/office/powerpoint/2010/main" val="397301947"/>
              </p:ext>
            </p:extLst>
          </p:nvPr>
        </p:nvGraphicFramePr>
        <p:xfrm>
          <a:off x="632926" y="1370718"/>
          <a:ext cx="6145763" cy="4079240"/>
        </p:xfrm>
        <a:graphic>
          <a:graphicData uri="http://schemas.openxmlformats.org/drawingml/2006/table">
            <a:tbl>
              <a:tblPr firstRow="1" bandRow="1">
                <a:tableStyleId>{93296810-A885-4BE3-A3E7-6D5BEEA58F35}</a:tableStyleId>
              </a:tblPr>
              <a:tblGrid>
                <a:gridCol w="894099">
                  <a:extLst>
                    <a:ext uri="{9D8B030D-6E8A-4147-A177-3AD203B41FA5}">
                      <a16:colId xmlns:a16="http://schemas.microsoft.com/office/drawing/2014/main" val="249295042"/>
                    </a:ext>
                  </a:extLst>
                </a:gridCol>
                <a:gridCol w="1948628">
                  <a:extLst>
                    <a:ext uri="{9D8B030D-6E8A-4147-A177-3AD203B41FA5}">
                      <a16:colId xmlns:a16="http://schemas.microsoft.com/office/drawing/2014/main" val="2657725049"/>
                    </a:ext>
                  </a:extLst>
                </a:gridCol>
                <a:gridCol w="2001416">
                  <a:extLst>
                    <a:ext uri="{9D8B030D-6E8A-4147-A177-3AD203B41FA5}">
                      <a16:colId xmlns:a16="http://schemas.microsoft.com/office/drawing/2014/main" val="692616064"/>
                    </a:ext>
                  </a:extLst>
                </a:gridCol>
                <a:gridCol w="1301620">
                  <a:extLst>
                    <a:ext uri="{9D8B030D-6E8A-4147-A177-3AD203B41FA5}">
                      <a16:colId xmlns:a16="http://schemas.microsoft.com/office/drawing/2014/main" val="3166686974"/>
                    </a:ext>
                  </a:extLst>
                </a:gridCol>
              </a:tblGrid>
              <a:tr h="370840">
                <a:tc>
                  <a:txBody>
                    <a:bodyPr/>
                    <a:lstStyle/>
                    <a:p>
                      <a:r>
                        <a:rPr lang="en-ZA" dirty="0"/>
                        <a:t>Month </a:t>
                      </a:r>
                    </a:p>
                  </a:txBody>
                  <a:tcPr/>
                </a:tc>
                <a:tc>
                  <a:txBody>
                    <a:bodyPr/>
                    <a:lstStyle/>
                    <a:p>
                      <a:r>
                        <a:rPr lang="en-ZA" dirty="0"/>
                        <a:t>Billed Amount</a:t>
                      </a:r>
                    </a:p>
                  </a:txBody>
                  <a:tcPr/>
                </a:tc>
                <a:tc>
                  <a:txBody>
                    <a:bodyPr/>
                    <a:lstStyle/>
                    <a:p>
                      <a:r>
                        <a:rPr lang="en-ZA" dirty="0"/>
                        <a:t>Collected Revenue</a:t>
                      </a:r>
                    </a:p>
                  </a:txBody>
                  <a:tcPr/>
                </a:tc>
                <a:tc>
                  <a:txBody>
                    <a:bodyPr/>
                    <a:lstStyle/>
                    <a:p>
                      <a:r>
                        <a:rPr lang="en-ZA" dirty="0"/>
                        <a:t>                %</a:t>
                      </a:r>
                    </a:p>
                  </a:txBody>
                  <a:tcPr/>
                </a:tc>
                <a:extLst>
                  <a:ext uri="{0D108BD9-81ED-4DB2-BD59-A6C34878D82A}">
                    <a16:rowId xmlns:a16="http://schemas.microsoft.com/office/drawing/2014/main" val="3640021782"/>
                  </a:ext>
                </a:extLst>
              </a:tr>
              <a:tr h="370840">
                <a:tc>
                  <a:txBody>
                    <a:bodyPr/>
                    <a:lstStyle/>
                    <a:p>
                      <a:pPr algn="l" fontAlgn="b"/>
                      <a:r>
                        <a:rPr lang="en-ZA" sz="1600" b="0" u="none" strike="noStrike" dirty="0">
                          <a:solidFill>
                            <a:srgbClr val="000000"/>
                          </a:solidFill>
                          <a:effectLst/>
                        </a:rPr>
                        <a:t>Mar-20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a:solidFill>
                            <a:srgbClr val="000000"/>
                          </a:solidFill>
                          <a:effectLst/>
                        </a:rPr>
                        <a:t>  155 277 097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rPr>
                        <a:t> 99 509 777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600" b="0" u="none" strike="noStrike" dirty="0">
                          <a:solidFill>
                            <a:srgbClr val="000000"/>
                          </a:solidFill>
                          <a:effectLst/>
                        </a:rPr>
                        <a:t>64%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081052223"/>
                  </a:ext>
                </a:extLst>
              </a:tr>
              <a:tr h="370840">
                <a:tc>
                  <a:txBody>
                    <a:bodyPr/>
                    <a:lstStyle/>
                    <a:p>
                      <a:pPr algn="l" fontAlgn="b"/>
                      <a:r>
                        <a:rPr lang="en-ZA" sz="1600" b="0" u="none" strike="noStrike" dirty="0">
                          <a:solidFill>
                            <a:srgbClr val="000000"/>
                          </a:solidFill>
                          <a:effectLst/>
                        </a:rPr>
                        <a:t>Apr-20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a:solidFill>
                            <a:srgbClr val="000000"/>
                          </a:solidFill>
                          <a:effectLst/>
                        </a:rPr>
                        <a:t>  142 139 822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rPr>
                        <a:t> 75 575 666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600" b="0" u="none" strike="noStrike" dirty="0">
                          <a:solidFill>
                            <a:srgbClr val="000000"/>
                          </a:solidFill>
                          <a:effectLst/>
                        </a:rPr>
                        <a:t>53%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056111576"/>
                  </a:ext>
                </a:extLst>
              </a:tr>
              <a:tr h="370840">
                <a:tc>
                  <a:txBody>
                    <a:bodyPr/>
                    <a:lstStyle/>
                    <a:p>
                      <a:pPr algn="l" fontAlgn="b"/>
                      <a:r>
                        <a:rPr lang="en-ZA" sz="1600" b="0" u="none" strike="noStrike" dirty="0">
                          <a:solidFill>
                            <a:srgbClr val="000000"/>
                          </a:solidFill>
                          <a:effectLst/>
                        </a:rPr>
                        <a:t>May-20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a:solidFill>
                            <a:srgbClr val="000000"/>
                          </a:solidFill>
                          <a:effectLst/>
                        </a:rPr>
                        <a:t>  151 525 820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rPr>
                        <a:t> 91 761 625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600" b="0" u="none" strike="noStrike" dirty="0">
                          <a:solidFill>
                            <a:srgbClr val="000000"/>
                          </a:solidFill>
                          <a:effectLst/>
                        </a:rPr>
                        <a:t>61%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436494376"/>
                  </a:ext>
                </a:extLst>
              </a:tr>
              <a:tr h="370840">
                <a:tc>
                  <a:txBody>
                    <a:bodyPr/>
                    <a:lstStyle/>
                    <a:p>
                      <a:pPr algn="l" fontAlgn="b"/>
                      <a:r>
                        <a:rPr lang="en-ZA" sz="1600" b="0" u="none" strike="noStrike" dirty="0">
                          <a:solidFill>
                            <a:srgbClr val="000000"/>
                          </a:solidFill>
                          <a:effectLst/>
                        </a:rPr>
                        <a:t>Jun-20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a:solidFill>
                            <a:srgbClr val="000000"/>
                          </a:solidFill>
                          <a:effectLst/>
                        </a:rPr>
                        <a:t>  137 924 620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rPr>
                        <a:t> 87 429 925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600" b="0" u="none" strike="noStrike" dirty="0">
                          <a:solidFill>
                            <a:srgbClr val="000000"/>
                          </a:solidFill>
                          <a:effectLst/>
                        </a:rPr>
                        <a:t>63%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904248452"/>
                  </a:ext>
                </a:extLst>
              </a:tr>
              <a:tr h="370840">
                <a:tc>
                  <a:txBody>
                    <a:bodyPr/>
                    <a:lstStyle/>
                    <a:p>
                      <a:pPr algn="l" fontAlgn="b"/>
                      <a:r>
                        <a:rPr lang="en-ZA" sz="1600" b="0" u="none" strike="noStrike" dirty="0">
                          <a:solidFill>
                            <a:srgbClr val="000000"/>
                          </a:solidFill>
                          <a:effectLst/>
                        </a:rPr>
                        <a:t>Jul-20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a:solidFill>
                            <a:srgbClr val="000000"/>
                          </a:solidFill>
                          <a:effectLst/>
                        </a:rPr>
                        <a:t>  121 807 410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rPr>
                        <a:t> 82 365 186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600" b="0" u="none" strike="noStrike" dirty="0">
                          <a:solidFill>
                            <a:srgbClr val="000000"/>
                          </a:solidFill>
                          <a:effectLst/>
                        </a:rPr>
                        <a:t>68%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07389955"/>
                  </a:ext>
                </a:extLst>
              </a:tr>
              <a:tr h="370840">
                <a:tc>
                  <a:txBody>
                    <a:bodyPr/>
                    <a:lstStyle/>
                    <a:p>
                      <a:pPr algn="l" fontAlgn="b"/>
                      <a:r>
                        <a:rPr lang="en-ZA" sz="1600" b="0" u="none" strike="noStrike" dirty="0">
                          <a:solidFill>
                            <a:srgbClr val="000000"/>
                          </a:solidFill>
                          <a:effectLst/>
                        </a:rPr>
                        <a:t>Aug-20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a:solidFill>
                            <a:srgbClr val="000000"/>
                          </a:solidFill>
                          <a:effectLst/>
                        </a:rPr>
                        <a:t>  150 116 373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rPr>
                        <a:t> 75 357 301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600" b="0" u="none" strike="noStrike" dirty="0">
                          <a:solidFill>
                            <a:srgbClr val="000000"/>
                          </a:solidFill>
                          <a:effectLst/>
                        </a:rPr>
                        <a:t>50%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269080227"/>
                  </a:ext>
                </a:extLst>
              </a:tr>
              <a:tr h="370840">
                <a:tc>
                  <a:txBody>
                    <a:bodyPr/>
                    <a:lstStyle/>
                    <a:p>
                      <a:pPr algn="l" fontAlgn="b"/>
                      <a:r>
                        <a:rPr lang="en-ZA" sz="1600" b="0" u="none" strike="noStrike" dirty="0">
                          <a:solidFill>
                            <a:srgbClr val="000000"/>
                          </a:solidFill>
                          <a:effectLst/>
                        </a:rPr>
                        <a:t>Sep-20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a:solidFill>
                            <a:srgbClr val="000000"/>
                          </a:solidFill>
                          <a:effectLst/>
                        </a:rPr>
                        <a:t>  166 369 585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rPr>
                        <a:t> 114 468 691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600" b="0" u="none" strike="noStrike" dirty="0">
                          <a:solidFill>
                            <a:srgbClr val="000000"/>
                          </a:solidFill>
                          <a:effectLst/>
                        </a:rPr>
                        <a:t>69%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966261978"/>
                  </a:ext>
                </a:extLst>
              </a:tr>
              <a:tr h="370840">
                <a:tc>
                  <a:txBody>
                    <a:bodyPr/>
                    <a:lstStyle/>
                    <a:p>
                      <a:pPr algn="l" fontAlgn="b"/>
                      <a:r>
                        <a:rPr lang="en-ZA" sz="1600" b="0" u="none" strike="noStrike" dirty="0">
                          <a:solidFill>
                            <a:srgbClr val="000000"/>
                          </a:solidFill>
                          <a:effectLst/>
                        </a:rPr>
                        <a:t>Oct-20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a:solidFill>
                            <a:srgbClr val="000000"/>
                          </a:solidFill>
                          <a:effectLst/>
                        </a:rPr>
                        <a:t>  170 536 232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rPr>
                        <a:t> 106 370 315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600" b="0" u="none" strike="noStrike" dirty="0">
                          <a:solidFill>
                            <a:srgbClr val="000000"/>
                          </a:solidFill>
                          <a:effectLst/>
                        </a:rPr>
                        <a:t>62%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746039241"/>
                  </a:ext>
                </a:extLst>
              </a:tr>
              <a:tr h="370840">
                <a:tc>
                  <a:txBody>
                    <a:bodyPr/>
                    <a:lstStyle/>
                    <a:p>
                      <a:pPr algn="l" fontAlgn="b"/>
                      <a:r>
                        <a:rPr lang="en-ZA" sz="1600" b="0" u="none" strike="noStrike" dirty="0">
                          <a:solidFill>
                            <a:srgbClr val="000000"/>
                          </a:solidFill>
                          <a:effectLst/>
                        </a:rPr>
                        <a:t>Nov-20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a:solidFill>
                            <a:srgbClr val="000000"/>
                          </a:solidFill>
                          <a:effectLst/>
                        </a:rPr>
                        <a:t>  484 149 159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rPr>
                        <a:t> 99 939 493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600" b="0" u="none" strike="noStrike" dirty="0">
                          <a:solidFill>
                            <a:srgbClr val="000000"/>
                          </a:solidFill>
                          <a:effectLst/>
                        </a:rPr>
                        <a:t>21%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70268626"/>
                  </a:ext>
                </a:extLst>
              </a:tr>
              <a:tr h="370840">
                <a:tc>
                  <a:txBody>
                    <a:bodyPr/>
                    <a:lstStyle/>
                    <a:p>
                      <a:pPr algn="l" fontAlgn="b"/>
                      <a:r>
                        <a:rPr lang="en-ZA" sz="1600" b="0" u="none" strike="noStrike" dirty="0">
                          <a:solidFill>
                            <a:srgbClr val="000000"/>
                          </a:solidFill>
                          <a:effectLst/>
                        </a:rPr>
                        <a:t>Dec -20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rPr>
                        <a:t>151 041 291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ZA" sz="1600" b="0" u="none" strike="noStrike" dirty="0">
                          <a:solidFill>
                            <a:srgbClr val="000000"/>
                          </a:solidFill>
                          <a:effectLst/>
                        </a:rPr>
                        <a:t>91 872 747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600" b="0" u="none" strike="noStrike" dirty="0">
                          <a:solidFill>
                            <a:srgbClr val="000000"/>
                          </a:solidFill>
                          <a:effectLst/>
                        </a:rPr>
                        <a:t>61%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322344079"/>
                  </a:ext>
                </a:extLst>
              </a:tr>
            </a:tbl>
          </a:graphicData>
        </a:graphic>
      </p:graphicFrame>
      <p:graphicFrame>
        <p:nvGraphicFramePr>
          <p:cNvPr id="7" name="Chart 6">
            <a:extLst>
              <a:ext uri="{FF2B5EF4-FFF2-40B4-BE49-F238E27FC236}">
                <a16:creationId xmlns:a16="http://schemas.microsoft.com/office/drawing/2014/main" id="{5DDF5A3A-065D-4026-9920-82A568F40ACC}"/>
              </a:ext>
            </a:extLst>
          </p:cNvPr>
          <p:cNvGraphicFramePr/>
          <p:nvPr>
            <p:extLst>
              <p:ext uri="{D42A27DB-BD31-4B8C-83A1-F6EECF244321}">
                <p14:modId xmlns:p14="http://schemas.microsoft.com/office/powerpoint/2010/main" val="264614394"/>
              </p:ext>
            </p:extLst>
          </p:nvPr>
        </p:nvGraphicFramePr>
        <p:xfrm>
          <a:off x="6909318" y="1478901"/>
          <a:ext cx="5029200" cy="3971057"/>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a:extLst>
              <a:ext uri="{FF2B5EF4-FFF2-40B4-BE49-F238E27FC236}">
                <a16:creationId xmlns:a16="http://schemas.microsoft.com/office/drawing/2014/main" id="{9C7D3B45-D7FA-4F96-BED6-6D32195A8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04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793ADFB4-E78F-4202-890B-6DB0E0242E21}"/>
              </a:ext>
            </a:extLst>
          </p:cNvPr>
          <p:cNvSpPr>
            <a:spLocks noGrp="1"/>
          </p:cNvSpPr>
          <p:nvPr>
            <p:ph type="sldNum" sz="quarter" idx="12"/>
          </p:nvPr>
        </p:nvSpPr>
        <p:spPr/>
        <p:txBody>
          <a:bodyPr/>
          <a:lstStyle/>
          <a:p>
            <a:fld id="{DFA8290E-FB59-477C-9B22-FC819766172C}" type="slidenum">
              <a:rPr lang="en-ZA" smtClean="0"/>
              <a:t>8</a:t>
            </a:fld>
            <a:endParaRPr lang="en-ZA"/>
          </a:p>
        </p:txBody>
      </p:sp>
      <p:pic>
        <p:nvPicPr>
          <p:cNvPr id="2" name="Picture 1">
            <a:extLst>
              <a:ext uri="{FF2B5EF4-FFF2-40B4-BE49-F238E27FC236}">
                <a16:creationId xmlns:a16="http://schemas.microsoft.com/office/drawing/2014/main" id="{AF124162-EDA8-4F92-915D-2ADD1C4EF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0"/>
            <a:ext cx="836941" cy="77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4">
            <a:extLst>
              <a:ext uri="{FF2B5EF4-FFF2-40B4-BE49-F238E27FC236}">
                <a16:creationId xmlns:a16="http://schemas.microsoft.com/office/drawing/2014/main" id="{6F3C1F9F-42C1-48A1-9165-05A4F8BAEB1C}"/>
              </a:ext>
            </a:extLst>
          </p:cNvPr>
          <p:cNvSpPr>
            <a:spLocks noGrp="1"/>
          </p:cNvSpPr>
          <p:nvPr>
            <p:ph type="title"/>
          </p:nvPr>
        </p:nvSpPr>
        <p:spPr>
          <a:xfrm>
            <a:off x="375920" y="196215"/>
            <a:ext cx="9458960" cy="758825"/>
          </a:xfrm>
          <a:solidFill>
            <a:schemeClr val="accent6"/>
          </a:solidFill>
        </p:spPr>
        <p:txBody>
          <a:bodyPr>
            <a:normAutofit/>
          </a:bodyPr>
          <a:lstStyle/>
          <a:p>
            <a:r>
              <a:rPr lang="en-US" sz="4000" b="1" dirty="0">
                <a:latin typeface="+mn-lt"/>
                <a:cs typeface="Arial" panose="020B0604020202020204" pitchFamily="34" charset="0"/>
              </a:rPr>
              <a:t>COMPARATIVE YEARS PAYMENT RATE</a:t>
            </a:r>
            <a:endParaRPr lang="en-ZA" sz="4000" b="1" dirty="0">
              <a:latin typeface="+mn-lt"/>
              <a:cs typeface="Arial" panose="020B0604020202020204" pitchFamily="34" charset="0"/>
            </a:endParaRPr>
          </a:p>
        </p:txBody>
      </p:sp>
      <p:graphicFrame>
        <p:nvGraphicFramePr>
          <p:cNvPr id="8" name="Chart 7">
            <a:extLst>
              <a:ext uri="{FF2B5EF4-FFF2-40B4-BE49-F238E27FC236}">
                <a16:creationId xmlns:a16="http://schemas.microsoft.com/office/drawing/2014/main" id="{030D6048-1EE6-42F4-A8BF-736AFAE0C40B}"/>
              </a:ext>
            </a:extLst>
          </p:cNvPr>
          <p:cNvGraphicFramePr/>
          <p:nvPr>
            <p:extLst>
              <p:ext uri="{D42A27DB-BD31-4B8C-83A1-F6EECF244321}">
                <p14:modId xmlns:p14="http://schemas.microsoft.com/office/powerpoint/2010/main" val="863508895"/>
              </p:ext>
            </p:extLst>
          </p:nvPr>
        </p:nvGraphicFramePr>
        <p:xfrm>
          <a:off x="4382193" y="1910079"/>
          <a:ext cx="6438900" cy="39734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FDD516BF-787E-4309-85D9-9C6ECC73EF9F}"/>
              </a:ext>
            </a:extLst>
          </p:cNvPr>
          <p:cNvGraphicFramePr>
            <a:graphicFrameLocks noGrp="1"/>
          </p:cNvGraphicFramePr>
          <p:nvPr>
            <p:extLst>
              <p:ext uri="{D42A27DB-BD31-4B8C-83A1-F6EECF244321}">
                <p14:modId xmlns:p14="http://schemas.microsoft.com/office/powerpoint/2010/main" val="2366269656"/>
              </p:ext>
            </p:extLst>
          </p:nvPr>
        </p:nvGraphicFramePr>
        <p:xfrm>
          <a:off x="375920" y="1910080"/>
          <a:ext cx="3784600" cy="3973482"/>
        </p:xfrm>
        <a:graphic>
          <a:graphicData uri="http://schemas.openxmlformats.org/drawingml/2006/table">
            <a:tbl>
              <a:tblPr firstRow="1" firstCol="1" bandRow="1">
                <a:tableStyleId>{93296810-A885-4BE3-A3E7-6D5BEEA58F35}</a:tableStyleId>
              </a:tblPr>
              <a:tblGrid>
                <a:gridCol w="1021080">
                  <a:extLst>
                    <a:ext uri="{9D8B030D-6E8A-4147-A177-3AD203B41FA5}">
                      <a16:colId xmlns:a16="http://schemas.microsoft.com/office/drawing/2014/main" val="2976120604"/>
                    </a:ext>
                  </a:extLst>
                </a:gridCol>
                <a:gridCol w="909320">
                  <a:extLst>
                    <a:ext uri="{9D8B030D-6E8A-4147-A177-3AD203B41FA5}">
                      <a16:colId xmlns:a16="http://schemas.microsoft.com/office/drawing/2014/main" val="1816202403"/>
                    </a:ext>
                  </a:extLst>
                </a:gridCol>
                <a:gridCol w="919480">
                  <a:extLst>
                    <a:ext uri="{9D8B030D-6E8A-4147-A177-3AD203B41FA5}">
                      <a16:colId xmlns:a16="http://schemas.microsoft.com/office/drawing/2014/main" val="3272884130"/>
                    </a:ext>
                  </a:extLst>
                </a:gridCol>
                <a:gridCol w="934720">
                  <a:extLst>
                    <a:ext uri="{9D8B030D-6E8A-4147-A177-3AD203B41FA5}">
                      <a16:colId xmlns:a16="http://schemas.microsoft.com/office/drawing/2014/main" val="2460929738"/>
                    </a:ext>
                  </a:extLst>
                </a:gridCol>
              </a:tblGrid>
              <a:tr h="854538">
                <a:tc>
                  <a:txBody>
                    <a:bodyPr/>
                    <a:lstStyle/>
                    <a:p>
                      <a:pPr>
                        <a:lnSpc>
                          <a:spcPct val="115000"/>
                        </a:lnSpc>
                        <a:spcAft>
                          <a:spcPts val="1000"/>
                        </a:spcAft>
                        <a:tabLst>
                          <a:tab pos="428625" algn="l"/>
                          <a:tab pos="2306955" algn="ctr"/>
                        </a:tabLst>
                      </a:pPr>
                      <a:r>
                        <a:rPr lang="en-ZA" sz="1400" dirty="0">
                          <a:effectLst/>
                        </a:rPr>
                        <a:t>Month</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400" dirty="0">
                          <a:effectLst/>
                        </a:rPr>
                        <a:t>2018/19</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400" dirty="0">
                          <a:effectLst/>
                        </a:rPr>
                        <a:t>2019/20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400">
                          <a:effectLst/>
                        </a:rPr>
                        <a:t>2020/21</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8761240"/>
                  </a:ext>
                </a:extLst>
              </a:tr>
              <a:tr h="519824">
                <a:tc>
                  <a:txBody>
                    <a:bodyPr/>
                    <a:lstStyle/>
                    <a:p>
                      <a:pPr>
                        <a:lnSpc>
                          <a:spcPct val="115000"/>
                        </a:lnSpc>
                        <a:spcAft>
                          <a:spcPts val="1000"/>
                        </a:spcAft>
                      </a:pPr>
                      <a:r>
                        <a:rPr lang="en-ZA" sz="1400">
                          <a:effectLst/>
                        </a:rPr>
                        <a:t>July</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a:effectLst/>
                        </a:rPr>
                        <a:t>72%</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dirty="0">
                          <a:effectLst/>
                        </a:rPr>
                        <a:t>62%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a:effectLst/>
                        </a:rPr>
                        <a:t>68%</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1184125"/>
                  </a:ext>
                </a:extLst>
              </a:tr>
              <a:tr h="519824">
                <a:tc>
                  <a:txBody>
                    <a:bodyPr/>
                    <a:lstStyle/>
                    <a:p>
                      <a:pPr>
                        <a:lnSpc>
                          <a:spcPct val="115000"/>
                        </a:lnSpc>
                        <a:spcAft>
                          <a:spcPts val="1000"/>
                        </a:spcAft>
                      </a:pPr>
                      <a:r>
                        <a:rPr lang="en-ZA" sz="1400">
                          <a:effectLst/>
                        </a:rPr>
                        <a:t>August</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a:effectLst/>
                        </a:rPr>
                        <a:t>60%</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dirty="0">
                          <a:effectLst/>
                        </a:rPr>
                        <a:t>61%</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a:effectLst/>
                        </a:rPr>
                        <a:t>50%</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21091828"/>
                  </a:ext>
                </a:extLst>
              </a:tr>
              <a:tr h="519824">
                <a:tc>
                  <a:txBody>
                    <a:bodyPr/>
                    <a:lstStyle/>
                    <a:p>
                      <a:pPr>
                        <a:lnSpc>
                          <a:spcPct val="115000"/>
                        </a:lnSpc>
                        <a:spcAft>
                          <a:spcPts val="1000"/>
                        </a:spcAft>
                      </a:pPr>
                      <a:r>
                        <a:rPr lang="en-ZA" sz="1400">
                          <a:effectLst/>
                        </a:rPr>
                        <a:t>September</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a:effectLst/>
                        </a:rPr>
                        <a:t>54%</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dirty="0">
                          <a:effectLst/>
                        </a:rPr>
                        <a:t>68%</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a:effectLst/>
                        </a:rPr>
                        <a:t>69%</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3140302"/>
                  </a:ext>
                </a:extLst>
              </a:tr>
              <a:tr h="519824">
                <a:tc>
                  <a:txBody>
                    <a:bodyPr/>
                    <a:lstStyle/>
                    <a:p>
                      <a:pPr>
                        <a:lnSpc>
                          <a:spcPct val="115000"/>
                        </a:lnSpc>
                        <a:spcAft>
                          <a:spcPts val="1000"/>
                        </a:spcAft>
                      </a:pPr>
                      <a:r>
                        <a:rPr lang="en-ZA" sz="1400">
                          <a:effectLst/>
                        </a:rPr>
                        <a:t>October</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a:effectLst/>
                        </a:rPr>
                        <a:t>66%</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a:effectLst/>
                        </a:rPr>
                        <a:t>70%</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dirty="0">
                          <a:effectLst/>
                        </a:rPr>
                        <a:t>62%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8916144"/>
                  </a:ext>
                </a:extLst>
              </a:tr>
              <a:tr h="519824">
                <a:tc>
                  <a:txBody>
                    <a:bodyPr/>
                    <a:lstStyle/>
                    <a:p>
                      <a:pPr>
                        <a:lnSpc>
                          <a:spcPct val="115000"/>
                        </a:lnSpc>
                        <a:spcAft>
                          <a:spcPts val="1000"/>
                        </a:spcAft>
                      </a:pPr>
                      <a:r>
                        <a:rPr lang="en-ZA" sz="1400">
                          <a:effectLst/>
                        </a:rPr>
                        <a:t>November</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a:effectLst/>
                        </a:rPr>
                        <a:t>74%</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a:effectLst/>
                        </a:rPr>
                        <a:t>68%</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dirty="0">
                          <a:effectLst/>
                        </a:rPr>
                        <a:t>60%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36543295"/>
                  </a:ext>
                </a:extLst>
              </a:tr>
              <a:tr h="519824">
                <a:tc>
                  <a:txBody>
                    <a:bodyPr/>
                    <a:lstStyle/>
                    <a:p>
                      <a:pPr>
                        <a:lnSpc>
                          <a:spcPct val="115000"/>
                        </a:lnSpc>
                        <a:spcAft>
                          <a:spcPts val="1000"/>
                        </a:spcAft>
                      </a:pPr>
                      <a:r>
                        <a:rPr lang="en-ZA" sz="1400">
                          <a:effectLst/>
                        </a:rPr>
                        <a:t>December</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a:effectLst/>
                        </a:rPr>
                        <a:t>65%</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a:effectLst/>
                        </a:rPr>
                        <a:t>61%</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ZA" sz="1400" dirty="0">
                          <a:effectLst/>
                        </a:rPr>
                        <a:t>61%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5520480"/>
                  </a:ext>
                </a:extLst>
              </a:tr>
            </a:tbl>
          </a:graphicData>
        </a:graphic>
      </p:graphicFrame>
    </p:spTree>
    <p:extLst>
      <p:ext uri="{BB962C8B-B14F-4D97-AF65-F5344CB8AC3E}">
        <p14:creationId xmlns:p14="http://schemas.microsoft.com/office/powerpoint/2010/main" val="5274746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67C7-D3EF-4D5B-9599-D7167CE338B5}"/>
              </a:ext>
            </a:extLst>
          </p:cNvPr>
          <p:cNvSpPr>
            <a:spLocks noGrp="1"/>
          </p:cNvSpPr>
          <p:nvPr>
            <p:ph type="title"/>
          </p:nvPr>
        </p:nvSpPr>
        <p:spPr>
          <a:xfrm>
            <a:off x="838200" y="323271"/>
            <a:ext cx="10515600" cy="715530"/>
          </a:xfrm>
          <a:solidFill>
            <a:schemeClr val="accent6"/>
          </a:solidFill>
        </p:spPr>
        <p:txBody>
          <a:bodyPr>
            <a:normAutofit/>
          </a:bodyPr>
          <a:lstStyle/>
          <a:p>
            <a:r>
              <a:rPr lang="en-ZA" sz="3200" b="1" dirty="0">
                <a:latin typeface="Arial" panose="020B0604020202020204" pitchFamily="34" charset="0"/>
                <a:cs typeface="Arial" panose="020B0604020202020204" pitchFamily="34" charset="0"/>
              </a:rPr>
              <a:t>GOVERNMNET DEBT </a:t>
            </a:r>
          </a:p>
        </p:txBody>
      </p:sp>
      <p:graphicFrame>
        <p:nvGraphicFramePr>
          <p:cNvPr id="5" name="Content Placeholder 4">
            <a:extLst>
              <a:ext uri="{FF2B5EF4-FFF2-40B4-BE49-F238E27FC236}">
                <a16:creationId xmlns:a16="http://schemas.microsoft.com/office/drawing/2014/main" id="{2E5DC221-F7BD-40FD-A014-9A0532D101EB}"/>
              </a:ext>
            </a:extLst>
          </p:cNvPr>
          <p:cNvGraphicFramePr>
            <a:graphicFrameLocks noGrp="1"/>
          </p:cNvGraphicFramePr>
          <p:nvPr>
            <p:ph idx="1"/>
            <p:extLst>
              <p:ext uri="{D42A27DB-BD31-4B8C-83A1-F6EECF244321}">
                <p14:modId xmlns:p14="http://schemas.microsoft.com/office/powerpoint/2010/main" val="3291405747"/>
              </p:ext>
            </p:extLst>
          </p:nvPr>
        </p:nvGraphicFramePr>
        <p:xfrm>
          <a:off x="838200" y="1690688"/>
          <a:ext cx="8758382" cy="3078699"/>
        </p:xfrm>
        <a:graphic>
          <a:graphicData uri="http://schemas.openxmlformats.org/drawingml/2006/table">
            <a:tbl>
              <a:tblPr>
                <a:tableStyleId>{5C22544A-7EE6-4342-B048-85BDC9FD1C3A}</a:tableStyleId>
              </a:tblPr>
              <a:tblGrid>
                <a:gridCol w="4748450">
                  <a:extLst>
                    <a:ext uri="{9D8B030D-6E8A-4147-A177-3AD203B41FA5}">
                      <a16:colId xmlns:a16="http://schemas.microsoft.com/office/drawing/2014/main" val="67478857"/>
                    </a:ext>
                  </a:extLst>
                </a:gridCol>
                <a:gridCol w="4009932">
                  <a:extLst>
                    <a:ext uri="{9D8B030D-6E8A-4147-A177-3AD203B41FA5}">
                      <a16:colId xmlns:a16="http://schemas.microsoft.com/office/drawing/2014/main" val="1878979935"/>
                    </a:ext>
                  </a:extLst>
                </a:gridCol>
              </a:tblGrid>
              <a:tr h="385021">
                <a:tc>
                  <a:txBody>
                    <a:bodyPr/>
                    <a:lstStyle/>
                    <a:p>
                      <a:pPr algn="l" fontAlgn="b"/>
                      <a:r>
                        <a:rPr lang="en-ZA" sz="1800" u="none" strike="noStrike" dirty="0">
                          <a:effectLst/>
                          <a:latin typeface="Arial" panose="020B0604020202020204" pitchFamily="34" charset="0"/>
                          <a:cs typeface="Arial" panose="020B0604020202020204" pitchFamily="34" charset="0"/>
                        </a:rPr>
                        <a:t>INSITITUTIONS </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6">
                        <a:lumMod val="60000"/>
                        <a:lumOff val="40000"/>
                      </a:schemeClr>
                    </a:solidFill>
                  </a:tcPr>
                </a:tc>
                <a:tc>
                  <a:txBody>
                    <a:bodyPr/>
                    <a:lstStyle/>
                    <a:p>
                      <a:pPr algn="r" fontAlgn="b"/>
                      <a:r>
                        <a:rPr lang="en-ZA" sz="1800" u="none" strike="noStrike" dirty="0">
                          <a:effectLst/>
                          <a:latin typeface="Arial" panose="020B0604020202020204" pitchFamily="34" charset="0"/>
                          <a:cs typeface="Arial" panose="020B0604020202020204" pitchFamily="34" charset="0"/>
                        </a:rPr>
                        <a:t> AMOUNT OWED  </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2840405315"/>
                  </a:ext>
                </a:extLst>
              </a:tr>
              <a:tr h="385021">
                <a:tc>
                  <a:txBody>
                    <a:bodyPr/>
                    <a:lstStyle/>
                    <a:p>
                      <a:pPr algn="l" fontAlgn="ctr"/>
                      <a:r>
                        <a:rPr lang="en-ZA" sz="1800" u="none" strike="noStrike" dirty="0">
                          <a:effectLst/>
                          <a:latin typeface="Arial" panose="020B0604020202020204" pitchFamily="34" charset="0"/>
                          <a:cs typeface="Arial" panose="020B0604020202020204" pitchFamily="34" charset="0"/>
                        </a:rPr>
                        <a:t>SCHOOLS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en-ZA" sz="1800" u="none" strike="noStrike" dirty="0">
                          <a:effectLst/>
                          <a:latin typeface="Arial" panose="020B0604020202020204" pitchFamily="34" charset="0"/>
                          <a:cs typeface="Arial" panose="020B0604020202020204" pitchFamily="34" charset="0"/>
                        </a:rPr>
                        <a:t>         5 592 552,00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942048659"/>
                  </a:ext>
                </a:extLst>
              </a:tr>
              <a:tr h="385021">
                <a:tc>
                  <a:txBody>
                    <a:bodyPr/>
                    <a:lstStyle/>
                    <a:p>
                      <a:pPr algn="l" fontAlgn="ctr"/>
                      <a:r>
                        <a:rPr lang="en-ZA" sz="1800" u="none" strike="noStrike" dirty="0">
                          <a:effectLst/>
                          <a:latin typeface="Arial" panose="020B0604020202020204" pitchFamily="34" charset="0"/>
                          <a:cs typeface="Arial" panose="020B0604020202020204" pitchFamily="34" charset="0"/>
                        </a:rPr>
                        <a:t>HOSPITALS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en-ZA" sz="1800" u="none" strike="noStrike" dirty="0">
                          <a:effectLst/>
                          <a:latin typeface="Arial" panose="020B0604020202020204" pitchFamily="34" charset="0"/>
                          <a:cs typeface="Arial" panose="020B0604020202020204" pitchFamily="34" charset="0"/>
                        </a:rPr>
                        <a:t>         4 382 603,84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034506519"/>
                  </a:ext>
                </a:extLst>
              </a:tr>
              <a:tr h="385021">
                <a:tc>
                  <a:txBody>
                    <a:bodyPr/>
                    <a:lstStyle/>
                    <a:p>
                      <a:pPr algn="l" fontAlgn="ctr"/>
                      <a:r>
                        <a:rPr lang="en-ZA" sz="1800" u="none" strike="noStrike" dirty="0">
                          <a:effectLst/>
                          <a:latin typeface="Arial" panose="020B0604020202020204" pitchFamily="34" charset="0"/>
                          <a:cs typeface="Arial" panose="020B0604020202020204" pitchFamily="34" charset="0"/>
                        </a:rPr>
                        <a:t>CLINICS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800" u="none" strike="noStrike" dirty="0">
                          <a:effectLst/>
                          <a:latin typeface="Arial" panose="020B0604020202020204" pitchFamily="34" charset="0"/>
                          <a:cs typeface="Arial" panose="020B0604020202020204" pitchFamily="34" charset="0"/>
                        </a:rPr>
                        <a:t>            369 428,39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422328695"/>
                  </a:ext>
                </a:extLst>
              </a:tr>
              <a:tr h="385021">
                <a:tc>
                  <a:txBody>
                    <a:bodyPr/>
                    <a:lstStyle/>
                    <a:p>
                      <a:pPr algn="l" fontAlgn="ctr"/>
                      <a:r>
                        <a:rPr lang="en-ZA" sz="1800" u="none" strike="noStrike" dirty="0">
                          <a:effectLst/>
                          <a:latin typeface="Arial" panose="020B0604020202020204" pitchFamily="34" charset="0"/>
                          <a:cs typeface="Arial" panose="020B0604020202020204" pitchFamily="34" charset="0"/>
                        </a:rPr>
                        <a:t>PUBLIC WORKS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800" u="none" strike="noStrike" dirty="0">
                          <a:effectLst/>
                          <a:latin typeface="Arial" panose="020B0604020202020204" pitchFamily="34" charset="0"/>
                          <a:cs typeface="Arial" panose="020B0604020202020204" pitchFamily="34" charset="0"/>
                        </a:rPr>
                        <a:t>         1 104 915,87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325510777"/>
                  </a:ext>
                </a:extLst>
              </a:tr>
              <a:tr h="383552">
                <a:tc>
                  <a:txBody>
                    <a:bodyPr/>
                    <a:lstStyle/>
                    <a:p>
                      <a:pPr algn="l" fontAlgn="b"/>
                      <a:r>
                        <a:rPr lang="en-ZA" sz="1800" u="none" strike="noStrike" dirty="0">
                          <a:effectLst/>
                          <a:latin typeface="Arial" panose="020B0604020202020204" pitchFamily="34" charset="0"/>
                          <a:cs typeface="Arial" panose="020B0604020202020204" pitchFamily="34" charset="0"/>
                        </a:rPr>
                        <a:t>RURAL DEVELOPMENT &amp; LAND REFORM</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ctr"/>
                      <a:r>
                        <a:rPr lang="en-ZA" sz="1800" u="none" strike="noStrike" dirty="0">
                          <a:effectLst/>
                          <a:latin typeface="Arial" panose="020B0604020202020204" pitchFamily="34" charset="0"/>
                          <a:cs typeface="Arial" panose="020B0604020202020204" pitchFamily="34" charset="0"/>
                        </a:rPr>
                        <a:t>              74 407,74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037392769"/>
                  </a:ext>
                </a:extLst>
              </a:tr>
              <a:tr h="385021">
                <a:tc>
                  <a:txBody>
                    <a:bodyPr/>
                    <a:lstStyle/>
                    <a:p>
                      <a:pPr algn="l" fontAlgn="ctr"/>
                      <a:r>
                        <a:rPr lang="en-ZA" sz="1800" u="none" strike="noStrike">
                          <a:effectLst/>
                          <a:latin typeface="Arial" panose="020B0604020202020204" pitchFamily="34" charset="0"/>
                          <a:cs typeface="Arial" panose="020B0604020202020204" pitchFamily="34" charset="0"/>
                        </a:rPr>
                        <a:t>ROADS</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en-ZA" sz="1800" u="none" strike="noStrike" dirty="0">
                          <a:effectLst/>
                          <a:latin typeface="Arial" panose="020B0604020202020204" pitchFamily="34" charset="0"/>
                          <a:cs typeface="Arial" panose="020B0604020202020204" pitchFamily="34" charset="0"/>
                        </a:rPr>
                        <a:t>            199 634,05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069048271"/>
                  </a:ext>
                </a:extLst>
              </a:tr>
              <a:tr h="385021">
                <a:tc>
                  <a:txBody>
                    <a:bodyPr/>
                    <a:lstStyle/>
                    <a:p>
                      <a:pPr algn="l" fontAlgn="b"/>
                      <a:r>
                        <a:rPr lang="en-ZA" sz="1800" b="1" u="none" strike="noStrike" dirty="0">
                          <a:effectLst/>
                          <a:latin typeface="Arial" panose="020B0604020202020204" pitchFamily="34" charset="0"/>
                          <a:cs typeface="Arial" panose="020B0604020202020204" pitchFamily="34" charset="0"/>
                        </a:rPr>
                        <a:t>TOTAL</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800" b="1" u="none" strike="noStrike" dirty="0">
                          <a:effectLst/>
                          <a:latin typeface="Arial" panose="020B0604020202020204" pitchFamily="34" charset="0"/>
                          <a:cs typeface="Arial" panose="020B0604020202020204" pitchFamily="34" charset="0"/>
                        </a:rPr>
                        <a:t>          11 723 541,89 </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995502707"/>
                  </a:ext>
                </a:extLst>
              </a:tr>
            </a:tbl>
          </a:graphicData>
        </a:graphic>
      </p:graphicFrame>
      <p:pic>
        <p:nvPicPr>
          <p:cNvPr id="4" name="Picture 2">
            <a:extLst>
              <a:ext uri="{FF2B5EF4-FFF2-40B4-BE49-F238E27FC236}">
                <a16:creationId xmlns:a16="http://schemas.microsoft.com/office/drawing/2014/main" id="{751FCC07-DAFE-475D-803C-4438F8ACA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476" y="348694"/>
            <a:ext cx="880499" cy="66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633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1092</TotalTime>
  <Words>2444</Words>
  <Application>Microsoft Office PowerPoint</Application>
  <PresentationFormat>Widescreen</PresentationFormat>
  <Paragraphs>567</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 Black</vt:lpstr>
      <vt:lpstr>Calibri</vt:lpstr>
      <vt:lpstr>Calibri Light</vt:lpstr>
      <vt:lpstr>Courier New</vt:lpstr>
      <vt:lpstr>Times New Roman</vt:lpstr>
      <vt:lpstr>TTE4FCF550t00</vt:lpstr>
      <vt:lpstr>Wingdings</vt:lpstr>
      <vt:lpstr>Office Theme</vt:lpstr>
      <vt:lpstr>PowerPoint Presentation</vt:lpstr>
      <vt:lpstr>PRESENTATION OUTLINE</vt:lpstr>
      <vt:lpstr>PowerPoint Presentation</vt:lpstr>
      <vt:lpstr>PowerPoint Presentation</vt:lpstr>
      <vt:lpstr>2020-2021 Budget </vt:lpstr>
      <vt:lpstr>PowerPoint Presentation</vt:lpstr>
      <vt:lpstr>Revenue collection history</vt:lpstr>
      <vt:lpstr>COMPARATIVE YEARS PAYMENT RATE</vt:lpstr>
      <vt:lpstr>GOVERNMNET DEBT </vt:lpstr>
      <vt:lpstr>PowerPoint Presentation</vt:lpstr>
      <vt:lpstr>EXPENDITURE 2020/2021 FINANCIAL PERIOD</vt:lpstr>
      <vt:lpstr>COVID RELATED EXPENDITURE R3 285 255.19</vt:lpstr>
      <vt:lpstr>COVID RELATED EXPENDITURE</vt:lpstr>
      <vt:lpstr>COVID RELATED EXPENDITURE</vt:lpstr>
      <vt:lpstr>ESKOM BILL PER TOWN &amp; COLLECTION PER TOWN ( NOVEMBER 2020)</vt:lpstr>
      <vt:lpstr>ESKOM BILL PER TOWN &amp; COLLECTION PER TOWN ( DECEMBER 2020)</vt:lpstr>
      <vt:lpstr>    CREDITORS INTEREST  For the month of December 2020, R 2.72 billion outstanding for more than 30 days. The main creditors being:  </vt:lpstr>
      <vt:lpstr>MONTHLY COMMITMENT </vt:lpstr>
      <vt:lpstr>ANALYSIS OF REVENUE VS COMMITMENT </vt:lpstr>
      <vt:lpstr>PowerPoint Presentation</vt:lpstr>
      <vt:lpstr>AUDIT OUTCOMES</vt:lpstr>
      <vt:lpstr> </vt:lpstr>
      <vt:lpstr> </vt:lpstr>
      <vt:lpstr> Audit Action Plan </vt:lpstr>
      <vt:lpstr>PowerPoint Presentation</vt:lpstr>
      <vt:lpstr>  UNAUTHORIZED EXPENDITURE </vt:lpstr>
      <vt:lpstr>FRUITLESS AND WASTEFUL EXPENDITURE</vt:lpstr>
      <vt:lpstr>IRREGULAR EXPENDITURE</vt:lpstr>
      <vt:lpstr>PowerPoint Presentation</vt:lpstr>
      <vt:lpstr>CONSEQUENCE MANAGEMENT </vt:lpstr>
      <vt:lpstr>MUNICIPAL PUBLIC ACCOUNTS COMMITTEE</vt:lpstr>
      <vt:lpstr>INSTITUTIONAL CAPACITY</vt:lpstr>
      <vt:lpstr>Internal Audit </vt:lpstr>
      <vt:lpstr>Internal Audit </vt:lpstr>
      <vt:lpstr>PowerPoint Presentation</vt:lpstr>
      <vt:lpstr>INTERVENTIONS UNDERWAY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K. Tshabalala</dc:creator>
  <cp:lastModifiedBy>Shereen Cassiem</cp:lastModifiedBy>
  <cp:revision>109</cp:revision>
  <cp:lastPrinted>2021-02-12T07:23:59Z</cp:lastPrinted>
  <dcterms:created xsi:type="dcterms:W3CDTF">2020-11-05T11:17:51Z</dcterms:created>
  <dcterms:modified xsi:type="dcterms:W3CDTF">2021-02-15T10:51:17Z</dcterms:modified>
</cp:coreProperties>
</file>